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3"/>
  </p:notesMasterIdLst>
  <p:handoutMasterIdLst>
    <p:handoutMasterId r:id="rId24"/>
  </p:handoutMasterIdLst>
  <p:sldIdLst>
    <p:sldId id="256" r:id="rId3"/>
    <p:sldId id="269" r:id="rId4"/>
    <p:sldId id="270" r:id="rId5"/>
    <p:sldId id="271" r:id="rId6"/>
    <p:sldId id="272" r:id="rId7"/>
    <p:sldId id="273" r:id="rId8"/>
    <p:sldId id="274" r:id="rId9"/>
    <p:sldId id="275" r:id="rId10"/>
    <p:sldId id="276" r:id="rId11"/>
    <p:sldId id="277" r:id="rId12"/>
    <p:sldId id="278" r:id="rId13"/>
    <p:sldId id="279" r:id="rId14"/>
    <p:sldId id="280" r:id="rId15"/>
    <p:sldId id="257" r:id="rId16"/>
    <p:sldId id="262" r:id="rId17"/>
    <p:sldId id="264" r:id="rId18"/>
    <p:sldId id="267" r:id="rId19"/>
    <p:sldId id="268" r:id="rId20"/>
    <p:sldId id="266" r:id="rId21"/>
    <p:sldId id="261" r:id="rId22"/>
  </p:sldIdLst>
  <p:sldSz cx="9144000" cy="6858000" type="screen4x3"/>
  <p:notesSz cx="7104063" cy="10234613"/>
  <p:custDataLst>
    <p:tags r:id="rId2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24365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969514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25563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110556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805864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223478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108108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456110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179173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094278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293668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4000" b="1" dirty="0" smtClean="0">
                <a:solidFill>
                  <a:schemeClr val="tx1"/>
                </a:solidFill>
                <a:latin typeface="+mn-lt"/>
              </a:rPr>
              <a:t>Ναυπηγικό σχέδιο και αρχές </a:t>
            </a:r>
            <a:r>
              <a:rPr lang="el-GR" sz="4000" b="1" dirty="0" err="1" smtClean="0">
                <a:solidFill>
                  <a:schemeClr val="tx1"/>
                </a:solidFill>
                <a:latin typeface="+mn-lt"/>
              </a:rPr>
              <a:t>casd</a:t>
            </a:r>
            <a:r>
              <a:rPr lang="el-GR" sz="4000" b="1" dirty="0" smtClean="0">
                <a:solidFill>
                  <a:schemeClr val="tx1"/>
                </a:solidFill>
                <a:latin typeface="+mn-lt"/>
              </a:rPr>
              <a:t> (Ε) </a:t>
            </a:r>
            <a:endParaRPr lang="el-GR" sz="40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800"/>
              </a:spcAft>
            </a:pPr>
            <a:r>
              <a:rPr lang="el-GR" sz="2600" b="1" dirty="0" smtClean="0"/>
              <a:t>Ενότητα </a:t>
            </a:r>
            <a:r>
              <a:rPr lang="el-GR" sz="2600" b="1" dirty="0" smtClean="0"/>
              <a:t>1.3</a:t>
            </a:r>
            <a:r>
              <a:rPr lang="el-GR" sz="2600" dirty="0" smtClean="0"/>
              <a:t>:</a:t>
            </a:r>
            <a:r>
              <a:rPr lang="en-US" sz="2600" dirty="0" smtClean="0"/>
              <a:t> </a:t>
            </a:r>
            <a:r>
              <a:rPr lang="el-GR" sz="2600" dirty="0" smtClean="0"/>
              <a:t>Παρουσίαση – Σχεδίαση Ναυπηγικών Γραμμών</a:t>
            </a:r>
            <a:endParaRPr lang="en-US" sz="2600" dirty="0" smtClean="0"/>
          </a:p>
          <a:p>
            <a:pPr>
              <a:spcBef>
                <a:spcPts val="0"/>
              </a:spcBef>
            </a:pPr>
            <a:r>
              <a:rPr lang="el-GR" sz="2200" dirty="0"/>
              <a:t>Γεώργιος Κ. </a:t>
            </a:r>
            <a:r>
              <a:rPr lang="el-GR" sz="2200" dirty="0" err="1"/>
              <a:t>Χατζηκωνσταντής</a:t>
            </a:r>
            <a:r>
              <a:rPr lang="el-GR" sz="2200" dirty="0"/>
              <a:t> Επίκουρος Καθηγητής </a:t>
            </a:r>
          </a:p>
          <a:p>
            <a:pPr>
              <a:spcBef>
                <a:spcPts val="0"/>
              </a:spcBef>
            </a:pPr>
            <a:r>
              <a:rPr lang="el-GR" sz="2200" dirty="0" err="1"/>
              <a:t>Διπλ</a:t>
            </a:r>
            <a:r>
              <a:rPr lang="el-GR" sz="2200" dirty="0"/>
              <a:t>. Ναυπηγός Μηχανολόγος Μηχανικός </a:t>
            </a:r>
          </a:p>
          <a:p>
            <a:pPr>
              <a:spcBef>
                <a:spcPts val="0"/>
              </a:spcBef>
            </a:pPr>
            <a:r>
              <a:rPr lang="el-GR" sz="2200" dirty="0" err="1"/>
              <a:t>M.Sc</a:t>
            </a:r>
            <a:r>
              <a:rPr lang="el-GR" sz="2200" dirty="0"/>
              <a:t>. ‘’Διασφάλιση Ποιότητας’’, Τμήμα </a:t>
            </a:r>
            <a:r>
              <a:rPr lang="el-GR" sz="2200" dirty="0" smtClean="0"/>
              <a:t>Ναυπηγικών Μηχανικών ΤΕ</a:t>
            </a:r>
            <a:endParaRPr lang="el-GR" sz="2200" dirty="0"/>
          </a:p>
          <a:p>
            <a:pPr>
              <a:spcBef>
                <a:spcPts val="0"/>
              </a:spcBef>
            </a:pP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165" t="5663" r="3300" b="4560"/>
          <a:stretch/>
        </p:blipFill>
        <p:spPr bwMode="auto">
          <a:xfrm>
            <a:off x="755576" y="1124744"/>
            <a:ext cx="7650300" cy="5616624"/>
          </a:xfrm>
          <a:prstGeom prst="rect">
            <a:avLst/>
          </a:prstGeom>
          <a:noFill/>
          <a:extLst>
            <a:ext uri="{909E8E84-426E-40DD-AFC4-6F175D3DCCD1}">
              <a14:hiddenFill xmlns:a14="http://schemas.microsoft.com/office/drawing/2010/main">
                <a:solidFill>
                  <a:srgbClr val="FFFFFF"/>
                </a:solidFill>
              </a14:hiddenFill>
            </a:ext>
          </a:extLst>
        </p:spPr>
      </p:pic>
      <p:sp>
        <p:nvSpPr>
          <p:cNvPr id="6" name="Τίτλος 5"/>
          <p:cNvSpPr>
            <a:spLocks noGrp="1"/>
          </p:cNvSpPr>
          <p:nvPr>
            <p:ph type="title"/>
          </p:nvPr>
        </p:nvSpPr>
        <p:spPr>
          <a:xfrm>
            <a:off x="467544" y="116632"/>
            <a:ext cx="8229600" cy="1080120"/>
          </a:xfrm>
        </p:spPr>
        <p:txBody>
          <a:bodyPr>
            <a:noAutofit/>
          </a:bodyPr>
          <a:lstStyle/>
          <a:p>
            <a:r>
              <a:rPr lang="el-GR" dirty="0" smtClean="0"/>
              <a:t>Γραφική παρουσίαση της επιφάνειας του σκάφους</a:t>
            </a:r>
            <a:endParaRPr lang="el-GR" dirty="0"/>
          </a:p>
        </p:txBody>
      </p:sp>
      <p:sp>
        <p:nvSpPr>
          <p:cNvPr id="8" name="Θέση αριθμού διαφάνειας 5"/>
          <p:cNvSpPr>
            <a:spLocks noGrp="1"/>
          </p:cNvSpPr>
          <p:nvPr>
            <p:ph type="sldNum" sz="quarter" idx="12"/>
          </p:nvPr>
        </p:nvSpPr>
        <p:spPr/>
        <p:txBody>
          <a:bodyPr/>
          <a:lstStyle/>
          <a:p>
            <a:fld id="{726EE4F7-8B36-4C28-B2E2-C173797F1C0E}" type="slidenum">
              <a:rPr lang="el-GR" altLang="el-GR"/>
              <a:pPr/>
              <a:t>9</a:t>
            </a:fld>
            <a:endParaRPr lang="el-GR" altLang="el-GR"/>
          </a:p>
        </p:txBody>
      </p:sp>
    </p:spTree>
    <p:extLst>
      <p:ext uri="{BB962C8B-B14F-4D97-AF65-F5344CB8AC3E}">
        <p14:creationId xmlns:p14="http://schemas.microsoft.com/office/powerpoint/2010/main" val="1765198141"/>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Σχέδιο Ναυπηγικών Γραμμών </a:t>
            </a:r>
            <a:r>
              <a:rPr lang="el-GR" sz="3000" b="0" dirty="0" smtClean="0"/>
              <a:t>1/2</a:t>
            </a:r>
            <a:endParaRPr lang="el-GR" sz="3000" b="0" dirty="0"/>
          </a:p>
        </p:txBody>
      </p:sp>
      <p:sp>
        <p:nvSpPr>
          <p:cNvPr id="10" name="Θέση αριθμού διαφάνειας 5"/>
          <p:cNvSpPr>
            <a:spLocks noGrp="1"/>
          </p:cNvSpPr>
          <p:nvPr>
            <p:ph type="sldNum" sz="quarter" idx="12"/>
          </p:nvPr>
        </p:nvSpPr>
        <p:spPr/>
        <p:txBody>
          <a:bodyPr/>
          <a:lstStyle/>
          <a:p>
            <a:fld id="{0FA88ECE-51B3-4011-9027-3C7717683576}" type="slidenum">
              <a:rPr lang="el-GR" altLang="el-GR"/>
              <a:pPr/>
              <a:t>10</a:t>
            </a:fld>
            <a:endParaRPr lang="el-GR" altLang="el-G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24" y="1844674"/>
            <a:ext cx="9045276" cy="3456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114833"/>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solidFill>
                  <a:prstClr val="black"/>
                </a:solidFill>
              </a:rPr>
              <a:t>Σχέδιο Ναυπηγικών Γραμμών </a:t>
            </a:r>
            <a:r>
              <a:rPr lang="el-GR" sz="3000" b="0" dirty="0" smtClean="0">
                <a:solidFill>
                  <a:prstClr val="black"/>
                </a:solidFill>
              </a:rPr>
              <a:t>2/2</a:t>
            </a:r>
            <a:endParaRPr lang="el-GR" dirty="0"/>
          </a:p>
        </p:txBody>
      </p:sp>
      <p:sp>
        <p:nvSpPr>
          <p:cNvPr id="13" name="Θέση αριθμού διαφάνειας 5"/>
          <p:cNvSpPr>
            <a:spLocks noGrp="1"/>
          </p:cNvSpPr>
          <p:nvPr>
            <p:ph type="sldNum" sz="quarter" idx="12"/>
          </p:nvPr>
        </p:nvSpPr>
        <p:spPr/>
        <p:txBody>
          <a:bodyPr/>
          <a:lstStyle/>
          <a:p>
            <a:fld id="{7164CA43-E0F2-4E9A-A7F0-57639060ACB5}" type="slidenum">
              <a:rPr lang="el-GR" altLang="el-GR"/>
              <a:pPr/>
              <a:t>11</a:t>
            </a:fld>
            <a:endParaRPr lang="el-GR" altLang="el-GR"/>
          </a:p>
        </p:txBody>
      </p:sp>
      <p:pic>
        <p:nvPicPr>
          <p:cNvPr id="358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 y="1489075"/>
            <a:ext cx="6324600" cy="4552950"/>
          </a:xfrm>
          <a:prstGeom prst="rect">
            <a:avLst/>
          </a:prstGeom>
          <a:noFill/>
          <a:extLst>
            <a:ext uri="{909E8E84-426E-40DD-AFC4-6F175D3DCCD1}">
              <a14:hiddenFill xmlns:a14="http://schemas.microsoft.com/office/drawing/2010/main">
                <a:solidFill>
                  <a:srgbClr val="FFFFFF"/>
                </a:solidFill>
              </a14:hiddenFill>
            </a:ext>
          </a:extLst>
        </p:spPr>
      </p:pic>
      <p:pic>
        <p:nvPicPr>
          <p:cNvPr id="358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557338"/>
            <a:ext cx="266700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3584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4150" y="3500438"/>
            <a:ext cx="26098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3584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4941888"/>
            <a:ext cx="2411413" cy="1100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717936"/>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Απεικόνιση – Αντιστοιχία σημείων</a:t>
            </a:r>
            <a:endParaRPr lang="el-GR" dirty="0"/>
          </a:p>
        </p:txBody>
      </p:sp>
      <p:sp>
        <p:nvSpPr>
          <p:cNvPr id="8" name="Θέση αριθμού διαφάνειας 5"/>
          <p:cNvSpPr>
            <a:spLocks noGrp="1"/>
          </p:cNvSpPr>
          <p:nvPr>
            <p:ph type="sldNum" sz="quarter" idx="12"/>
          </p:nvPr>
        </p:nvSpPr>
        <p:spPr/>
        <p:txBody>
          <a:bodyPr/>
          <a:lstStyle/>
          <a:p>
            <a:fld id="{6A7C4CFE-9056-47B0-BC29-293315ECF091}" type="slidenum">
              <a:rPr lang="el-GR" altLang="el-GR"/>
              <a:pPr/>
              <a:t>12</a:t>
            </a:fld>
            <a:endParaRPr lang="el-GR" altLang="el-GR"/>
          </a:p>
        </p:txBody>
      </p:sp>
      <p:pic>
        <p:nvPicPr>
          <p:cNvPr id="3687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t="13465"/>
          <a:stretch/>
        </p:blipFill>
        <p:spPr bwMode="auto">
          <a:xfrm>
            <a:off x="1043608" y="1052736"/>
            <a:ext cx="7333794"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218574"/>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Γεώργιος </a:t>
            </a:r>
            <a:r>
              <a:rPr lang="el-GR" sz="2000" dirty="0" err="1" smtClean="0"/>
              <a:t>Χατζηκωνσταντής</a:t>
            </a:r>
            <a:r>
              <a:rPr lang="el-GR" sz="2000" dirty="0" smtClean="0"/>
              <a:t> 2014. </a:t>
            </a:r>
            <a:r>
              <a:rPr lang="el-GR" sz="2000" dirty="0"/>
              <a:t>Γεώργιος </a:t>
            </a:r>
            <a:r>
              <a:rPr lang="el-GR" sz="2000" dirty="0" err="1"/>
              <a:t>Χατζηκωνσταντής</a:t>
            </a:r>
            <a:r>
              <a:rPr lang="el-GR" sz="2000" dirty="0"/>
              <a:t>. </a:t>
            </a:r>
            <a:r>
              <a:rPr lang="el-GR" sz="2000" dirty="0" smtClean="0"/>
              <a:t>«</a:t>
            </a:r>
            <a:r>
              <a:rPr lang="el-GR" sz="2000" dirty="0"/>
              <a:t>Ναυπηγικό σχέδιο και αρχές </a:t>
            </a:r>
            <a:r>
              <a:rPr lang="el-GR" sz="2000" dirty="0" err="1" smtClean="0"/>
              <a:t>casd</a:t>
            </a:r>
            <a:r>
              <a:rPr lang="en-US" sz="2000" dirty="0" smtClean="0"/>
              <a:t> (</a:t>
            </a:r>
            <a:r>
              <a:rPr lang="el-GR" sz="2000" dirty="0" smtClean="0"/>
              <a:t>Ε). Ενότητα </a:t>
            </a:r>
            <a:r>
              <a:rPr lang="el-GR" sz="2000" dirty="0" smtClean="0"/>
              <a:t>1.3</a:t>
            </a:r>
            <a:r>
              <a:rPr lang="en-US" sz="2000" dirty="0" smtClean="0"/>
              <a:t>:</a:t>
            </a:r>
            <a:r>
              <a:rPr lang="el-GR" sz="2000" dirty="0"/>
              <a:t> Παρουσίαση – Σχεδίαση Ναυπηγικών Γραμμών».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806380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07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lstStyle/>
          <a:p>
            <a:pPr algn="ctr">
              <a:buFontTx/>
              <a:buNone/>
            </a:pPr>
            <a:endParaRPr lang="el-GR" altLang="el-GR" sz="2800" dirty="0"/>
          </a:p>
          <a:p>
            <a:pPr>
              <a:buFontTx/>
              <a:buNone/>
            </a:pPr>
            <a:endParaRPr lang="el-GR" altLang="el-GR" dirty="0"/>
          </a:p>
        </p:txBody>
      </p:sp>
      <p:sp>
        <p:nvSpPr>
          <p:cNvPr id="9" name="Θέση αριθμού διαφάνειας 5"/>
          <p:cNvSpPr>
            <a:spLocks noGrp="1"/>
          </p:cNvSpPr>
          <p:nvPr>
            <p:ph type="sldNum" sz="quarter" idx="12"/>
          </p:nvPr>
        </p:nvSpPr>
        <p:spPr/>
        <p:txBody>
          <a:bodyPr/>
          <a:lstStyle/>
          <a:p>
            <a:fld id="{5DAFC738-9EB1-4A57-BC32-3E8D07CA668F}" type="slidenum">
              <a:rPr lang="el-GR" altLang="el-GR"/>
              <a:pPr/>
              <a:t>1</a:t>
            </a:fld>
            <a:endParaRPr lang="el-GR" altLang="el-GR"/>
          </a:p>
        </p:txBody>
      </p:sp>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84313"/>
            <a:ext cx="8229600"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normAutofit/>
          </a:bodyPr>
          <a:lstStyle/>
          <a:p>
            <a:r>
              <a:rPr lang="el-GR" dirty="0" smtClean="0"/>
              <a:t>Παρουσίαση ναυπηγικών γραμμών </a:t>
            </a:r>
            <a:r>
              <a:rPr lang="el-GR" sz="3000" b="0" dirty="0" smtClean="0"/>
              <a:t>1/3</a:t>
            </a:r>
            <a:endParaRPr lang="el-GR" sz="3000" b="0" dirty="0"/>
          </a:p>
        </p:txBody>
      </p:sp>
    </p:spTree>
    <p:extLst>
      <p:ext uri="{BB962C8B-B14F-4D97-AF65-F5344CB8AC3E}">
        <p14:creationId xmlns:p14="http://schemas.microsoft.com/office/powerpoint/2010/main" val="2988833327"/>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αριθμού διαφάνειας 5"/>
          <p:cNvSpPr>
            <a:spLocks noGrp="1"/>
          </p:cNvSpPr>
          <p:nvPr>
            <p:ph type="sldNum" sz="quarter" idx="12"/>
          </p:nvPr>
        </p:nvSpPr>
        <p:spPr/>
        <p:txBody>
          <a:bodyPr/>
          <a:lstStyle/>
          <a:p>
            <a:fld id="{C9E3374E-5A3F-40AE-8DAA-A18649740086}" type="slidenum">
              <a:rPr lang="el-GR" altLang="el-GR"/>
              <a:pPr/>
              <a:t>2</a:t>
            </a:fld>
            <a:endParaRPr lang="el-GR" altLang="el-GR"/>
          </a:p>
        </p:txBody>
      </p:sp>
      <p:sp>
        <p:nvSpPr>
          <p:cNvPr id="2" name="Τίτλος 1"/>
          <p:cNvSpPr>
            <a:spLocks noGrp="1"/>
          </p:cNvSpPr>
          <p:nvPr>
            <p:ph type="title"/>
          </p:nvPr>
        </p:nvSpPr>
        <p:spPr/>
        <p:txBody>
          <a:bodyPr/>
          <a:lstStyle/>
          <a:p>
            <a:r>
              <a:rPr lang="el-GR" dirty="0">
                <a:solidFill>
                  <a:prstClr val="black"/>
                </a:solidFill>
              </a:rPr>
              <a:t>Παρουσίαση ναυπηγικών γραμμών </a:t>
            </a:r>
            <a:r>
              <a:rPr lang="el-GR" sz="3000" b="0" dirty="0" smtClean="0">
                <a:solidFill>
                  <a:prstClr val="black"/>
                </a:solidFill>
              </a:rPr>
              <a:t>2/3</a:t>
            </a:r>
            <a:endParaRPr lang="el-GR" dirty="0"/>
          </a:p>
        </p:txBody>
      </p:sp>
      <p:sp>
        <p:nvSpPr>
          <p:cNvPr id="3" name="Θέση περιεχομένου 2"/>
          <p:cNvSpPr>
            <a:spLocks noGrp="1"/>
          </p:cNvSpPr>
          <p:nvPr>
            <p:ph idx="1"/>
          </p:nvPr>
        </p:nvSpPr>
        <p:spPr>
          <a:xfrm>
            <a:off x="457200" y="1196752"/>
            <a:ext cx="8229600" cy="5472608"/>
          </a:xfrm>
        </p:spPr>
        <p:txBody>
          <a:bodyPr>
            <a:normAutofit fontScale="92500" lnSpcReduction="20000"/>
          </a:bodyPr>
          <a:lstStyle/>
          <a:p>
            <a:pPr>
              <a:lnSpc>
                <a:spcPct val="120000"/>
              </a:lnSpc>
            </a:pPr>
            <a:r>
              <a:rPr lang="el-GR" altLang="el-GR" dirty="0"/>
              <a:t>Η μορφή της γάστρας ενός  πλοίου απεικονίζεται σε ένα σχέδιο υπό κλίμακα , εφαρμόζοντας μεθόδους της παραστατικής γεωμετρίας. </a:t>
            </a:r>
            <a:endParaRPr lang="en-US" altLang="el-GR" dirty="0"/>
          </a:p>
          <a:p>
            <a:pPr>
              <a:lnSpc>
                <a:spcPct val="120000"/>
              </a:lnSpc>
            </a:pPr>
            <a:r>
              <a:rPr lang="el-GR" altLang="el-GR" dirty="0"/>
              <a:t>Το σχέδιο αυτό ονομάζεται </a:t>
            </a:r>
            <a:r>
              <a:rPr lang="el-GR" altLang="el-GR" b="1" dirty="0"/>
              <a:t>ΣΧΕΔΙΟ ΝΑΥΠΗΓΙΚΩΝ ΓΡΑΜΜΩΝ</a:t>
            </a:r>
            <a:r>
              <a:rPr lang="el-GR" altLang="el-GR" dirty="0"/>
              <a:t> ή </a:t>
            </a:r>
            <a:r>
              <a:rPr lang="el-GR" altLang="el-GR" b="1" dirty="0"/>
              <a:t>ΣΧΕΔΙΟ ΓΡΑΜΜΩΝ</a:t>
            </a:r>
            <a:r>
              <a:rPr lang="el-GR" altLang="el-GR" dirty="0"/>
              <a:t> (</a:t>
            </a:r>
            <a:r>
              <a:rPr lang="en-US" altLang="el-GR" dirty="0"/>
              <a:t>LINES PLAN</a:t>
            </a:r>
            <a:r>
              <a:rPr lang="el-GR" altLang="el-GR" dirty="0"/>
              <a:t> ή </a:t>
            </a:r>
            <a:r>
              <a:rPr lang="en-US" altLang="el-GR" dirty="0"/>
              <a:t> LINES DRAWING) </a:t>
            </a:r>
            <a:r>
              <a:rPr lang="el-GR" altLang="el-GR" dirty="0"/>
              <a:t>.</a:t>
            </a:r>
            <a:endParaRPr lang="en-US" altLang="el-GR" dirty="0"/>
          </a:p>
          <a:p>
            <a:pPr>
              <a:lnSpc>
                <a:spcPct val="120000"/>
              </a:lnSpc>
            </a:pPr>
            <a:r>
              <a:rPr lang="el-GR" altLang="el-GR" dirty="0"/>
              <a:t>Οι γραμμές προκύπτουν από νοητές τομές της εσωτερικής επιφάνειας του κελύφους του πλοίου (για χαλύβδινα σκάφη) (εξωτερικά του κελύφους του πλοίου για ξύλινα σκάφη)  με κατάλληλα επίπεδα παράλληλα μεταξύ τους που σχεδιάζονται σε </a:t>
            </a:r>
            <a:r>
              <a:rPr lang="el-GR" altLang="el-GR" dirty="0" err="1"/>
              <a:t>ισαποστάσεις</a:t>
            </a:r>
            <a:r>
              <a:rPr lang="el-GR" altLang="el-GR" dirty="0"/>
              <a:t> σε κάθε μια από τις τρεις διαστάσεις </a:t>
            </a:r>
            <a:r>
              <a:rPr lang="en-US" altLang="el-GR" dirty="0"/>
              <a:t>(x , y , z).</a:t>
            </a:r>
          </a:p>
          <a:p>
            <a:pPr>
              <a:lnSpc>
                <a:spcPct val="120000"/>
              </a:lnSpc>
            </a:pPr>
            <a:r>
              <a:rPr lang="el-GR" altLang="el-GR" dirty="0"/>
              <a:t>Στο σχέδιο των ναυπηγικών γραμμών οι γραμμές αυτές εμφανίζονται ως προβολές των ιχνών των προαναφερόμενων τομών σε τρεις </a:t>
            </a:r>
            <a:r>
              <a:rPr lang="el-GR" altLang="el-GR" dirty="0" smtClean="0"/>
              <a:t>όψεις: </a:t>
            </a:r>
            <a:r>
              <a:rPr lang="el-GR" altLang="el-GR" dirty="0"/>
              <a:t>ΠΡΟΟΨΗ – ΚΑΤΟΨΗ – ΠΛΑΓΙΑ ΟΨΗ.</a:t>
            </a:r>
            <a:endParaRPr lang="en-US" altLang="el-GR" dirty="0"/>
          </a:p>
          <a:p>
            <a:pPr>
              <a:lnSpc>
                <a:spcPct val="120000"/>
              </a:lnSpc>
            </a:pPr>
            <a:r>
              <a:rPr lang="el-GR" altLang="el-GR" dirty="0"/>
              <a:t>Το κάθε επίπεδο στη μια διεύθυνση είναι κάθετο στις άλλες δύο</a:t>
            </a:r>
            <a:r>
              <a:rPr lang="el-GR" altLang="el-GR" dirty="0" smtClean="0"/>
              <a:t>.</a:t>
            </a:r>
            <a:endParaRPr lang="el-GR" altLang="el-GR" dirty="0"/>
          </a:p>
        </p:txBody>
      </p:sp>
    </p:spTree>
    <p:extLst>
      <p:ext uri="{BB962C8B-B14F-4D97-AF65-F5344CB8AC3E}">
        <p14:creationId xmlns:p14="http://schemas.microsoft.com/office/powerpoint/2010/main" val="2059672535"/>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475656" y="2597150"/>
            <a:ext cx="6504762" cy="35914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Θέση αριθμού διαφάνειας 5"/>
          <p:cNvSpPr>
            <a:spLocks noGrp="1"/>
          </p:cNvSpPr>
          <p:nvPr>
            <p:ph type="sldNum" sz="quarter" idx="12"/>
          </p:nvPr>
        </p:nvSpPr>
        <p:spPr/>
        <p:txBody>
          <a:bodyPr/>
          <a:lstStyle/>
          <a:p>
            <a:fld id="{82B512E6-BA5C-4007-AF6C-2888493790C4}" type="slidenum">
              <a:rPr lang="el-GR" altLang="el-GR"/>
              <a:pPr/>
              <a:t>3</a:t>
            </a:fld>
            <a:endParaRPr lang="el-GR" altLang="el-GR"/>
          </a:p>
        </p:txBody>
      </p:sp>
      <p:sp>
        <p:nvSpPr>
          <p:cNvPr id="24582" name="Text Box 6"/>
          <p:cNvSpPr txBox="1">
            <a:spLocks noChangeArrowheads="1"/>
          </p:cNvSpPr>
          <p:nvPr/>
        </p:nvSpPr>
        <p:spPr bwMode="auto">
          <a:xfrm>
            <a:off x="395288" y="1268413"/>
            <a:ext cx="7991475"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l-GR" altLang="el-GR" sz="2200" dirty="0">
                <a:latin typeface="+mn-lt"/>
              </a:rPr>
              <a:t>Τα τρία επίπεδα από τα οποία προκύπτουν οι τρεις οικογένειες καμπυλών και οι άξονες που χρησιμοποιούνται για τη σχεδιαστική απεικόνιση των ναυπηγικών γραμμών </a:t>
            </a:r>
            <a:r>
              <a:rPr lang="el-GR" altLang="el-GR" sz="2200" dirty="0" smtClean="0">
                <a:latin typeface="+mn-lt"/>
              </a:rPr>
              <a:t>είναι:</a:t>
            </a:r>
            <a:endParaRPr lang="el-GR" altLang="el-GR" sz="2200" dirty="0">
              <a:latin typeface="+mn-lt"/>
            </a:endParaRPr>
          </a:p>
          <a:p>
            <a:pPr>
              <a:spcBef>
                <a:spcPct val="50000"/>
              </a:spcBef>
            </a:pPr>
            <a:endParaRPr lang="el-GR" altLang="el-GR" sz="2200" dirty="0">
              <a:latin typeface="+mn-lt"/>
            </a:endParaRPr>
          </a:p>
        </p:txBody>
      </p:sp>
      <p:sp>
        <p:nvSpPr>
          <p:cNvPr id="2" name="Τίτλος 1"/>
          <p:cNvSpPr>
            <a:spLocks noGrp="1"/>
          </p:cNvSpPr>
          <p:nvPr>
            <p:ph type="title"/>
          </p:nvPr>
        </p:nvSpPr>
        <p:spPr/>
        <p:txBody>
          <a:bodyPr/>
          <a:lstStyle/>
          <a:p>
            <a:r>
              <a:rPr lang="el-GR" dirty="0">
                <a:solidFill>
                  <a:prstClr val="black"/>
                </a:solidFill>
              </a:rPr>
              <a:t>Παρουσίαση ναυπηγικών γραμμών </a:t>
            </a:r>
            <a:r>
              <a:rPr lang="el-GR" sz="3000" b="0" dirty="0" smtClean="0">
                <a:solidFill>
                  <a:prstClr val="black"/>
                </a:solidFill>
              </a:rPr>
              <a:t>3/3</a:t>
            </a:r>
            <a:endParaRPr lang="el-GR" dirty="0"/>
          </a:p>
        </p:txBody>
      </p:sp>
    </p:spTree>
    <p:extLst>
      <p:ext uri="{BB962C8B-B14F-4D97-AF65-F5344CB8AC3E}">
        <p14:creationId xmlns:p14="http://schemas.microsoft.com/office/powerpoint/2010/main" val="2171048710"/>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579"/>
          <a:stretch/>
        </p:blipFill>
        <p:spPr>
          <a:xfrm>
            <a:off x="855638" y="1772816"/>
            <a:ext cx="7432724" cy="38884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Θέση αριθμού διαφάνειας 5"/>
          <p:cNvSpPr>
            <a:spLocks noGrp="1"/>
          </p:cNvSpPr>
          <p:nvPr>
            <p:ph type="sldNum" sz="quarter" idx="12"/>
          </p:nvPr>
        </p:nvSpPr>
        <p:spPr/>
        <p:txBody>
          <a:bodyPr/>
          <a:lstStyle/>
          <a:p>
            <a:fld id="{D13905E2-F40E-4428-8E72-CAEA666CB931}" type="slidenum">
              <a:rPr lang="el-GR" altLang="el-GR"/>
              <a:pPr/>
              <a:t>4</a:t>
            </a:fld>
            <a:endParaRPr lang="el-GR" altLang="el-GR"/>
          </a:p>
        </p:txBody>
      </p:sp>
      <p:sp>
        <p:nvSpPr>
          <p:cNvPr id="2" name="Τίτλος 1"/>
          <p:cNvSpPr>
            <a:spLocks noGrp="1"/>
          </p:cNvSpPr>
          <p:nvPr>
            <p:ph type="title"/>
          </p:nvPr>
        </p:nvSpPr>
        <p:spPr/>
        <p:txBody>
          <a:bodyPr/>
          <a:lstStyle/>
          <a:p>
            <a:r>
              <a:rPr lang="el-GR" dirty="0" smtClean="0"/>
              <a:t>Χαρακτηριστικές τομές πλοίου</a:t>
            </a:r>
            <a:endParaRPr lang="el-GR" dirty="0"/>
          </a:p>
        </p:txBody>
      </p:sp>
    </p:spTree>
    <p:extLst>
      <p:ext uri="{BB962C8B-B14F-4D97-AF65-F5344CB8AC3E}">
        <p14:creationId xmlns:p14="http://schemas.microsoft.com/office/powerpoint/2010/main" val="2651364714"/>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491"/>
          <a:stretch/>
        </p:blipFill>
        <p:spPr>
          <a:xfrm>
            <a:off x="747389" y="1015317"/>
            <a:ext cx="7497019" cy="57980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Θέση αριθμού διαφάνειας 5"/>
          <p:cNvSpPr>
            <a:spLocks noGrp="1"/>
          </p:cNvSpPr>
          <p:nvPr>
            <p:ph type="sldNum" sz="quarter" idx="12"/>
          </p:nvPr>
        </p:nvSpPr>
        <p:spPr/>
        <p:txBody>
          <a:bodyPr/>
          <a:lstStyle/>
          <a:p>
            <a:fld id="{41E5E386-C6A8-48B7-B3C9-4F21C4B08D79}" type="slidenum">
              <a:rPr lang="el-GR" altLang="el-GR"/>
              <a:pPr/>
              <a:t>5</a:t>
            </a:fld>
            <a:endParaRPr lang="el-GR" altLang="el-GR"/>
          </a:p>
        </p:txBody>
      </p:sp>
      <p:sp>
        <p:nvSpPr>
          <p:cNvPr id="2" name="Τίτλος 1"/>
          <p:cNvSpPr>
            <a:spLocks noGrp="1"/>
          </p:cNvSpPr>
          <p:nvPr>
            <p:ph type="title"/>
          </p:nvPr>
        </p:nvSpPr>
        <p:spPr/>
        <p:txBody>
          <a:bodyPr/>
          <a:lstStyle/>
          <a:p>
            <a:r>
              <a:rPr lang="el-GR" dirty="0" smtClean="0"/>
              <a:t>Οικογένειες καμπύλων </a:t>
            </a:r>
            <a:r>
              <a:rPr lang="el-GR" sz="3000" b="0" dirty="0" smtClean="0"/>
              <a:t>1/4</a:t>
            </a:r>
            <a:endParaRPr lang="el-GR" sz="3000" b="0" dirty="0"/>
          </a:p>
        </p:txBody>
      </p:sp>
    </p:spTree>
    <p:extLst>
      <p:ext uri="{BB962C8B-B14F-4D97-AF65-F5344CB8AC3E}">
        <p14:creationId xmlns:p14="http://schemas.microsoft.com/office/powerpoint/2010/main" val="3970477980"/>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dirty="0">
                <a:solidFill>
                  <a:prstClr val="black"/>
                </a:solidFill>
              </a:rPr>
              <a:t>Οικογένειες καμπύλων </a:t>
            </a:r>
            <a:r>
              <a:rPr lang="el-GR" sz="3000" b="0" dirty="0" smtClean="0">
                <a:solidFill>
                  <a:prstClr val="black"/>
                </a:solidFill>
              </a:rPr>
              <a:t>2/4</a:t>
            </a:r>
            <a:endParaRPr lang="el-GR" sz="3000" b="0" dirty="0"/>
          </a:p>
        </p:txBody>
      </p:sp>
      <p:sp>
        <p:nvSpPr>
          <p:cNvPr id="10" name="Θέση αριθμού διαφάνειας 5"/>
          <p:cNvSpPr>
            <a:spLocks noGrp="1"/>
          </p:cNvSpPr>
          <p:nvPr>
            <p:ph type="sldNum" sz="quarter" idx="12"/>
          </p:nvPr>
        </p:nvSpPr>
        <p:spPr/>
        <p:txBody>
          <a:bodyPr/>
          <a:lstStyle/>
          <a:p>
            <a:fld id="{28D5D324-89E1-4146-9B4C-D4CFB34C2842}" type="slidenum">
              <a:rPr lang="el-GR" altLang="el-GR"/>
              <a:pPr/>
              <a:t>6</a:t>
            </a:fld>
            <a:endParaRPr lang="el-GR" altLang="el-GR"/>
          </a:p>
        </p:txBody>
      </p:sp>
      <p:pic>
        <p:nvPicPr>
          <p:cNvPr id="307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628775"/>
            <a:ext cx="5076825" cy="4371975"/>
          </a:xfrm>
          <a:prstGeom prst="rect">
            <a:avLst/>
          </a:prstGeom>
          <a:noFill/>
          <a:extLst>
            <a:ext uri="{909E8E84-426E-40DD-AFC4-6F175D3DCCD1}">
              <a14:hiddenFill xmlns:a14="http://schemas.microsoft.com/office/drawing/2010/main">
                <a:solidFill>
                  <a:srgbClr val="FFFFFF"/>
                </a:solidFill>
              </a14:hiddenFill>
            </a:ext>
          </a:extLst>
        </p:spPr>
      </p:pic>
      <p:sp>
        <p:nvSpPr>
          <p:cNvPr id="30726" name="Text Box 6"/>
          <p:cNvSpPr txBox="1">
            <a:spLocks noChangeArrowheads="1"/>
          </p:cNvSpPr>
          <p:nvPr/>
        </p:nvSpPr>
        <p:spPr bwMode="auto">
          <a:xfrm>
            <a:off x="5359225" y="1628775"/>
            <a:ext cx="3635375"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sz="2400" b="1" dirty="0">
                <a:latin typeface="+mn-lt"/>
              </a:rPr>
              <a:t>Επίπεδο εγκάρσιων τομών</a:t>
            </a:r>
            <a:br>
              <a:rPr lang="el-GR" sz="2400" b="1" dirty="0">
                <a:latin typeface="+mn-lt"/>
              </a:rPr>
            </a:br>
            <a:r>
              <a:rPr lang="el-GR" sz="2000" b="1" dirty="0">
                <a:latin typeface="+mn-lt"/>
              </a:rPr>
              <a:t>(</a:t>
            </a:r>
            <a:r>
              <a:rPr lang="en-US" sz="2000" b="1" dirty="0">
                <a:latin typeface="+mn-lt"/>
              </a:rPr>
              <a:t>Body Plan)</a:t>
            </a:r>
            <a:endParaRPr lang="el-GR" altLang="el-GR" sz="2200" b="1" dirty="0" smtClean="0">
              <a:latin typeface="+mn-lt"/>
            </a:endParaRPr>
          </a:p>
          <a:p>
            <a:pPr>
              <a:spcBef>
                <a:spcPct val="50000"/>
              </a:spcBef>
            </a:pPr>
            <a:r>
              <a:rPr lang="el-GR" altLang="el-GR" sz="2200" dirty="0" smtClean="0">
                <a:latin typeface="+mn-lt"/>
              </a:rPr>
              <a:t>Στο </a:t>
            </a:r>
            <a:r>
              <a:rPr lang="el-GR" altLang="el-GR" sz="2200" dirty="0">
                <a:latin typeface="+mn-lt"/>
              </a:rPr>
              <a:t>επίπεδο εγκαρσίων </a:t>
            </a:r>
            <a:r>
              <a:rPr lang="el-GR" altLang="el-GR" sz="2200" dirty="0" smtClean="0">
                <a:latin typeface="+mn-lt"/>
              </a:rPr>
              <a:t>τομών (ΕΓΚΑΡΣΙΟ </a:t>
            </a:r>
            <a:r>
              <a:rPr lang="el-GR" altLang="el-GR" sz="2200" dirty="0">
                <a:latin typeface="+mn-lt"/>
              </a:rPr>
              <a:t>ΕΠΙΠΕΔΟ) προβάλλονται οι καμπύλες οι οποίες οι οποίες προκύπτουν από την τομή της επιφάνειας του σκάφους (της γάστρας) με μια σειρά επιπέδων παράλληλων προς αυτό , που χωρίζουν το μήκος μεταξύ καθέτων σε (10 ή 20) </a:t>
            </a:r>
            <a:r>
              <a:rPr lang="el-GR" altLang="el-GR" sz="2200" dirty="0" err="1">
                <a:latin typeface="+mn-lt"/>
              </a:rPr>
              <a:t>ισαπόστάσεις</a:t>
            </a:r>
            <a:r>
              <a:rPr lang="el-GR" altLang="el-GR" sz="2200" dirty="0">
                <a:latin typeface="+mn-lt"/>
              </a:rPr>
              <a:t>.   </a:t>
            </a:r>
          </a:p>
        </p:txBody>
      </p:sp>
    </p:spTree>
    <p:extLst>
      <p:ext uri="{BB962C8B-B14F-4D97-AF65-F5344CB8AC3E}">
        <p14:creationId xmlns:p14="http://schemas.microsoft.com/office/powerpoint/2010/main" val="1424501469"/>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solidFill>
                  <a:prstClr val="black"/>
                </a:solidFill>
              </a:rPr>
              <a:t>Οικογένειες καμπύλων </a:t>
            </a:r>
            <a:r>
              <a:rPr lang="el-GR" sz="3000" b="0" dirty="0" smtClean="0">
                <a:solidFill>
                  <a:prstClr val="black"/>
                </a:solidFill>
              </a:rPr>
              <a:t>3/4</a:t>
            </a:r>
            <a:endParaRPr lang="el-GR" dirty="0"/>
          </a:p>
        </p:txBody>
      </p:sp>
      <p:sp>
        <p:nvSpPr>
          <p:cNvPr id="9" name="Θέση αριθμού διαφάνειας 5"/>
          <p:cNvSpPr>
            <a:spLocks noGrp="1"/>
          </p:cNvSpPr>
          <p:nvPr>
            <p:ph type="sldNum" sz="quarter" idx="12"/>
          </p:nvPr>
        </p:nvSpPr>
        <p:spPr/>
        <p:txBody>
          <a:bodyPr/>
          <a:lstStyle/>
          <a:p>
            <a:fld id="{4A974FC0-E9D8-4963-84C4-9B64BC1A3B4D}" type="slidenum">
              <a:rPr lang="el-GR" altLang="el-GR"/>
              <a:pPr/>
              <a:t>7</a:t>
            </a:fld>
            <a:endParaRPr lang="el-GR" altLang="el-GR"/>
          </a:p>
        </p:txBody>
      </p:sp>
      <p:sp>
        <p:nvSpPr>
          <p:cNvPr id="31748" name="Text Box 4"/>
          <p:cNvSpPr txBox="1">
            <a:spLocks noChangeArrowheads="1"/>
          </p:cNvSpPr>
          <p:nvPr/>
        </p:nvSpPr>
        <p:spPr bwMode="auto">
          <a:xfrm>
            <a:off x="5651500" y="1557338"/>
            <a:ext cx="3384996" cy="417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spcBef>
                <a:spcPct val="50000"/>
              </a:spcBef>
            </a:pPr>
            <a:r>
              <a:rPr lang="el-GR" altLang="el-GR" sz="2200" dirty="0">
                <a:latin typeface="+mn-lt"/>
              </a:rPr>
              <a:t>Στο διάμηκες επίπεδο  προβάλλονται οι καμπύλες οι οποίες οι οποίες προκύπτουν από την τομή της επιφάνειας του σκάφους (της γάστρας) με μια σειρά επιπέδων παράλληλων προς αυτό , χωρίζοντας σε  </a:t>
            </a:r>
            <a:r>
              <a:rPr lang="el-GR" altLang="el-GR" sz="2200" dirty="0" err="1">
                <a:latin typeface="+mn-lt"/>
              </a:rPr>
              <a:t>ισαποστάσεις</a:t>
            </a:r>
            <a:r>
              <a:rPr lang="el-GR" altLang="el-GR" sz="2200" dirty="0">
                <a:latin typeface="+mn-lt"/>
              </a:rPr>
              <a:t> το μέγιστο πλάτος</a:t>
            </a:r>
            <a:r>
              <a:rPr lang="el-GR" altLang="el-GR" sz="2200" dirty="0" smtClean="0">
                <a:latin typeface="+mn-lt"/>
              </a:rPr>
              <a:t>.</a:t>
            </a:r>
            <a:endParaRPr lang="el-GR" altLang="el-GR" sz="2200" dirty="0">
              <a:latin typeface="+mn-lt"/>
            </a:endParaRPr>
          </a:p>
        </p:txBody>
      </p:sp>
      <p:pic>
        <p:nvPicPr>
          <p:cNvPr id="317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68413"/>
            <a:ext cx="4895850"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314473"/>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solidFill>
                  <a:prstClr val="black"/>
                </a:solidFill>
              </a:rPr>
              <a:t>Οικογένειες καμπύλων </a:t>
            </a:r>
            <a:r>
              <a:rPr lang="el-GR" sz="3000" b="0" dirty="0" smtClean="0">
                <a:solidFill>
                  <a:prstClr val="black"/>
                </a:solidFill>
              </a:rPr>
              <a:t>4/4</a:t>
            </a:r>
            <a:endParaRPr lang="el-GR" dirty="0"/>
          </a:p>
        </p:txBody>
      </p:sp>
      <p:sp>
        <p:nvSpPr>
          <p:cNvPr id="9" name="Θέση αριθμού διαφάνειας 5"/>
          <p:cNvSpPr>
            <a:spLocks noGrp="1"/>
          </p:cNvSpPr>
          <p:nvPr>
            <p:ph type="sldNum" sz="quarter" idx="12"/>
          </p:nvPr>
        </p:nvSpPr>
        <p:spPr/>
        <p:txBody>
          <a:bodyPr/>
          <a:lstStyle/>
          <a:p>
            <a:fld id="{B4E82906-02E2-4A14-9F35-3DBBDA760A97}" type="slidenum">
              <a:rPr lang="el-GR" altLang="el-GR"/>
              <a:pPr/>
              <a:t>8</a:t>
            </a:fld>
            <a:endParaRPr lang="el-GR" altLang="el-GR"/>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268413"/>
            <a:ext cx="4897438" cy="4271962"/>
          </a:xfrm>
          <a:prstGeom prst="rect">
            <a:avLst/>
          </a:prstGeom>
          <a:noFill/>
          <a:extLst>
            <a:ext uri="{909E8E84-426E-40DD-AFC4-6F175D3DCCD1}">
              <a14:hiddenFill xmlns:a14="http://schemas.microsoft.com/office/drawing/2010/main">
                <a:solidFill>
                  <a:srgbClr val="FFFFFF"/>
                </a:solidFill>
              </a14:hiddenFill>
            </a:ext>
          </a:extLst>
        </p:spPr>
      </p:pic>
      <p:sp>
        <p:nvSpPr>
          <p:cNvPr id="32773" name="Text Box 5"/>
          <p:cNvSpPr txBox="1">
            <a:spLocks noChangeArrowheads="1"/>
          </p:cNvSpPr>
          <p:nvPr/>
        </p:nvSpPr>
        <p:spPr bwMode="auto">
          <a:xfrm>
            <a:off x="5508104" y="1556792"/>
            <a:ext cx="3384425" cy="4711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spcBef>
                <a:spcPct val="50000"/>
              </a:spcBef>
            </a:pPr>
            <a:r>
              <a:rPr lang="el-GR" altLang="el-GR" sz="2200" dirty="0">
                <a:latin typeface="+mn-lt"/>
              </a:rPr>
              <a:t>Στο οριζόντιο επίπεδο προβάλλονται οι καμπύλες οι οποίες οι οποίες προκύπτουν από την τομή της επιφάνειας του σκάφους (της γάστρας) με μια σειρά επιπέδων παράλληλων προς αυτό , που χωρίζουν σε </a:t>
            </a:r>
            <a:r>
              <a:rPr lang="el-GR" altLang="el-GR" sz="2200" dirty="0" err="1">
                <a:latin typeface="+mn-lt"/>
              </a:rPr>
              <a:t>ισαποστάσεις</a:t>
            </a:r>
            <a:r>
              <a:rPr lang="el-GR" altLang="el-GR" sz="2200" dirty="0">
                <a:latin typeface="+mn-lt"/>
              </a:rPr>
              <a:t> το μέγιστο βύθισμα του πλοίου.   </a:t>
            </a:r>
          </a:p>
          <a:p>
            <a:pPr>
              <a:lnSpc>
                <a:spcPct val="110000"/>
              </a:lnSpc>
              <a:spcBef>
                <a:spcPct val="50000"/>
              </a:spcBef>
            </a:pPr>
            <a:endParaRPr lang="el-GR" altLang="el-GR" sz="2200" dirty="0">
              <a:latin typeface="+mn-lt"/>
            </a:endParaRPr>
          </a:p>
        </p:txBody>
      </p:sp>
    </p:spTree>
    <p:extLst>
      <p:ext uri="{BB962C8B-B14F-4D97-AF65-F5344CB8AC3E}">
        <p14:creationId xmlns:p14="http://schemas.microsoft.com/office/powerpoint/2010/main" val="2147414316"/>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30</TotalTime>
  <Words>889</Words>
  <Application>Microsoft Office PowerPoint</Application>
  <PresentationFormat>Προβολή στην οθόνη (4:3)</PresentationFormat>
  <Paragraphs>100</Paragraphs>
  <Slides>20</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20</vt:i4>
      </vt:variant>
    </vt:vector>
  </HeadingPairs>
  <TitlesOfParts>
    <vt:vector size="22" baseType="lpstr">
      <vt:lpstr>template</vt:lpstr>
      <vt:lpstr>OC_template_updated</vt:lpstr>
      <vt:lpstr>Ναυπηγικό σχέδιο και αρχές casd (Ε) </vt:lpstr>
      <vt:lpstr>Παρουσίαση ναυπηγικών γραμμών 1/3</vt:lpstr>
      <vt:lpstr>Παρουσίαση ναυπηγικών γραμμών 2/3</vt:lpstr>
      <vt:lpstr>Παρουσίαση ναυπηγικών γραμμών 3/3</vt:lpstr>
      <vt:lpstr>Χαρακτηριστικές τομές πλοίου</vt:lpstr>
      <vt:lpstr>Οικογένειες καμπύλων 1/4</vt:lpstr>
      <vt:lpstr>Οικογένειες καμπύλων 2/4</vt:lpstr>
      <vt:lpstr>Οικογένειες καμπύλων 3/4</vt:lpstr>
      <vt:lpstr>Οικογένειες καμπύλων 4/4</vt:lpstr>
      <vt:lpstr>Γραφική παρουσίαση της επιφάνειας του σκάφους</vt:lpstr>
      <vt:lpstr>Σχέδιο Ναυπηγικών Γραμμών 1/2</vt:lpstr>
      <vt:lpstr>Σχέδιο Ναυπηγικών Γραμμών 2/2</vt:lpstr>
      <vt:lpstr>Απεικόνιση – Αντιστοιχία σημείων</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Ναυπηγικό σχέδιο και αρχές casd (Ε) </dc:title>
  <dc:creator>opencourses@teiath.gr</dc:creator>
  <cp:lastModifiedBy>fkaram2</cp:lastModifiedBy>
  <cp:revision>4</cp:revision>
  <dcterms:created xsi:type="dcterms:W3CDTF">2015-06-08T08:34:32Z</dcterms:created>
  <dcterms:modified xsi:type="dcterms:W3CDTF">2015-06-08T09:04:57Z</dcterms:modified>
</cp:coreProperties>
</file>