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20"/>
  </p:notesMasterIdLst>
  <p:handoutMasterIdLst>
    <p:handoutMasterId r:id="rId121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76" r:id="rId47"/>
    <p:sldId id="310" r:id="rId48"/>
    <p:sldId id="311" r:id="rId49"/>
    <p:sldId id="377" r:id="rId50"/>
    <p:sldId id="312" r:id="rId51"/>
    <p:sldId id="313" r:id="rId52"/>
    <p:sldId id="314" r:id="rId53"/>
    <p:sldId id="315" r:id="rId54"/>
    <p:sldId id="378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74" r:id="rId95"/>
    <p:sldId id="356" r:id="rId96"/>
    <p:sldId id="357" r:id="rId97"/>
    <p:sldId id="358" r:id="rId98"/>
    <p:sldId id="359" r:id="rId99"/>
    <p:sldId id="360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79" r:id="rId108"/>
    <p:sldId id="370" r:id="rId109"/>
    <p:sldId id="371" r:id="rId110"/>
    <p:sldId id="372" r:id="rId111"/>
    <p:sldId id="373" r:id="rId112"/>
    <p:sldId id="257" r:id="rId113"/>
    <p:sldId id="262" r:id="rId114"/>
    <p:sldId id="264" r:id="rId115"/>
    <p:sldId id="380" r:id="rId116"/>
    <p:sldId id="381" r:id="rId117"/>
    <p:sldId id="266" r:id="rId118"/>
    <p:sldId id="261" r:id="rId119"/>
  </p:sldIdLst>
  <p:sldSz cx="9144000" cy="6858000" type="screen4x3"/>
  <p:notesSz cx="7104063" cy="10234613"/>
  <p:custDataLst>
    <p:tags r:id="rId1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90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DE75F-69BC-4098-A980-275E4C13E8E4}" type="slidenum">
              <a:rPr lang="el-GR"/>
              <a:pPr/>
              <a:t>66</a:t>
            </a:fld>
            <a:endParaRPr lang="el-GR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20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076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33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75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637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109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326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0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17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48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64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22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0DA0-09ED-40CB-B40D-50DD563493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55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l/%CE%AE%CE%BB%CE%B9%CE%BF%CF%82-%CE%BA%CE%B1%CE%B9%CF%81%CF%8C%CF%82-%CF%80%CF%81%CF%8C%CE%B3%CE%BD%CF%89%CF%83%CE%B7-%CE%BA%CE%B1%CE%B9%CF%81%CE%BF%CF%8D-157126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l/users/OpenClips-30363/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mmunoglobulin_basic_unit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Y_tambe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ennert_B" TargetMode="External"/><Relationship Id="rId4" Type="http://schemas.openxmlformats.org/officeDocument/2006/relationships/hyperlink" Target="http://commons.wikimedia.org/wiki/File:IgM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data/Journals/AIM/20108/7FF5.jpe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books/NBK2264/?report=reader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Life_Cycle_of_the_Malaria_Parasite.jpg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/>
              <a:t>:  Άλλα </a:t>
            </a:r>
            <a:r>
              <a:rPr lang="el-GR" sz="2600" dirty="0" err="1"/>
              <a:t>αντιγονικά</a:t>
            </a:r>
            <a:r>
              <a:rPr lang="el-GR" sz="2600" dirty="0"/>
              <a:t> συστήματα </a:t>
            </a:r>
            <a:r>
              <a:rPr lang="el-GR" sz="2600" dirty="0" smtClean="0"/>
              <a:t>ερυθρών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787241" y="381372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Αντισώματα  </a:t>
            </a:r>
            <a:br>
              <a:rPr lang="el-GR" dirty="0"/>
            </a:br>
            <a:r>
              <a:rPr lang="el-GR" sz="3000" b="0" dirty="0" smtClean="0"/>
              <a:t>Ταξινόμηση</a:t>
            </a:r>
            <a:r>
              <a:rPr lang="en-US" sz="3000" b="0" dirty="0" smtClean="0"/>
              <a:t> </a:t>
            </a:r>
            <a:r>
              <a:rPr lang="el-GR" sz="3000" b="0" dirty="0" smtClean="0"/>
              <a:t>–</a:t>
            </a:r>
            <a:r>
              <a:rPr lang="en-US" sz="3000" b="0" dirty="0" smtClean="0"/>
              <a:t> </a:t>
            </a:r>
            <a:r>
              <a:rPr lang="el-GR" sz="3000" b="0" dirty="0" smtClean="0"/>
              <a:t>Ονοματολογία</a:t>
            </a:r>
            <a:r>
              <a:rPr lang="en-US" sz="3000" b="0" dirty="0" smtClean="0"/>
              <a:t> 2/2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Αυτοαντισώματα</a:t>
            </a:r>
            <a:r>
              <a:rPr lang="el-GR" b="1" dirty="0"/>
              <a:t>: </a:t>
            </a:r>
            <a:r>
              <a:rPr lang="el-GR" dirty="0"/>
              <a:t>αντισώματα εναντίων αντιγόνων του ιδίου </a:t>
            </a:r>
            <a:r>
              <a:rPr lang="el-GR" dirty="0" smtClean="0"/>
              <a:t>οργανισμού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err="1"/>
              <a:t>Αλλοαντισώματα</a:t>
            </a:r>
            <a:r>
              <a:rPr lang="el-GR" b="1" dirty="0"/>
              <a:t>: </a:t>
            </a:r>
            <a:r>
              <a:rPr lang="el-GR" dirty="0"/>
              <a:t>αντισώματα εναντίων αντιγόνων που δεν εκφράζει ο συγκεκριμένος οργανισμός . Έχει   προηγηθεί </a:t>
            </a:r>
            <a:r>
              <a:rPr lang="el-GR" dirty="0" err="1"/>
              <a:t>αντιγονικός</a:t>
            </a:r>
            <a:r>
              <a:rPr lang="el-GR" dirty="0"/>
              <a:t>  ερεθισμός  στο παρελθόν.</a:t>
            </a:r>
          </a:p>
          <a:p>
            <a:r>
              <a:rPr lang="el-GR" b="1" dirty="0">
                <a:solidFill>
                  <a:srgbClr val="004A82"/>
                </a:solidFill>
              </a:rPr>
              <a:t>Φυσικά: </a:t>
            </a:r>
            <a:r>
              <a:rPr lang="el-GR" dirty="0" err="1"/>
              <a:t>αντιερυθροκυτταρικά</a:t>
            </a:r>
            <a:r>
              <a:rPr lang="el-GR" dirty="0"/>
              <a:t> αντισώματα  που ανιχνεύονται στον ορό ατόμων που ποτέ δεν έχουν έρθει σε επαφή (μέσω μετάγγισης ή κύησης) με το αντίστοιχο </a:t>
            </a:r>
            <a:r>
              <a:rPr lang="el-GR" dirty="0" smtClean="0"/>
              <a:t>αντιγόνο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Άνοσα: </a:t>
            </a:r>
            <a:r>
              <a:rPr lang="el-GR" dirty="0" err="1"/>
              <a:t>αντιερυθροκυτταρικά</a:t>
            </a:r>
            <a:r>
              <a:rPr lang="el-GR" dirty="0"/>
              <a:t> αντισώματα  που ανιχνεύονται μετά από γνωστή </a:t>
            </a:r>
            <a:r>
              <a:rPr lang="el-GR" dirty="0" smtClean="0"/>
              <a:t>ανοσοποίηση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3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Lutheran</a:t>
            </a:r>
            <a:r>
              <a:rPr lang="el-GR" dirty="0"/>
              <a:t>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231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25000"/>
              </a:lnSpc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 err="1">
                <a:solidFill>
                  <a:srgbClr val="080808"/>
                </a:solidFill>
              </a:rPr>
              <a:t>Lu</a:t>
            </a:r>
            <a:r>
              <a:rPr lang="en-US" sz="2400" b="1" baseline="30000" dirty="0" err="1">
                <a:solidFill>
                  <a:srgbClr val="080808"/>
                </a:solidFill>
              </a:rPr>
              <a:t>a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αίμα συμβατό </a:t>
            </a:r>
            <a:endParaRPr lang="en-US" sz="24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225000"/>
              </a:lnSpc>
            </a:pPr>
            <a:r>
              <a:rPr lang="el-GR" sz="2400" b="1" dirty="0" err="1">
                <a:solidFill>
                  <a:srgbClr val="080808"/>
                </a:solidFill>
                <a:sym typeface="Symbol" pitchFamily="18" charset="2"/>
              </a:rPr>
              <a:t>Αντι</a:t>
            </a:r>
            <a:r>
              <a:rPr lang="el-GR" sz="2400" b="1" dirty="0">
                <a:solidFill>
                  <a:srgbClr val="080808"/>
                </a:solidFill>
                <a:sym typeface="Symbol" pitchFamily="18" charset="2"/>
              </a:rPr>
              <a:t>-</a:t>
            </a:r>
            <a:r>
              <a:rPr lang="en-US" sz="2400" b="1" dirty="0" err="1">
                <a:solidFill>
                  <a:srgbClr val="080808"/>
                </a:solidFill>
                <a:sym typeface="Symbol" pitchFamily="18" charset="2"/>
              </a:rPr>
              <a:t>Lu</a:t>
            </a:r>
            <a:r>
              <a:rPr lang="en-US" sz="2400" b="1" baseline="30000" dirty="0" err="1">
                <a:solidFill>
                  <a:srgbClr val="080808"/>
                </a:solidFill>
                <a:sym typeface="Symbol" pitchFamily="18" charset="2"/>
              </a:rPr>
              <a:t>b</a:t>
            </a:r>
            <a:r>
              <a:rPr lang="en-US" sz="2400" baseline="300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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αίμα </a:t>
            </a:r>
            <a:r>
              <a:rPr lang="en-US" sz="2400" dirty="0" err="1">
                <a:solidFill>
                  <a:srgbClr val="080808"/>
                </a:solidFill>
                <a:sym typeface="Symbol" pitchFamily="18" charset="2"/>
              </a:rPr>
              <a:t>Lu</a:t>
            </a:r>
            <a:r>
              <a:rPr lang="en-US" sz="2400" baseline="30000" dirty="0" err="1">
                <a:solidFill>
                  <a:srgbClr val="080808"/>
                </a:solidFill>
                <a:sym typeface="Symbol" pitchFamily="18" charset="2"/>
              </a:rPr>
              <a:t>b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 αρνητικό</a:t>
            </a:r>
            <a:endParaRPr lang="en-US" sz="24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225000"/>
              </a:lnSpc>
              <a:buFontTx/>
              <a:buNone/>
            </a:pPr>
            <a:r>
              <a:rPr lang="el-GR" sz="2400" dirty="0" smtClean="0">
                <a:solidFill>
                  <a:srgbClr val="080808"/>
                </a:solidFill>
                <a:sym typeface="Symbol" pitchFamily="18" charset="2"/>
              </a:rPr>
              <a:t>Πού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θα βρω αίμα</a:t>
            </a:r>
            <a:r>
              <a:rPr lang="el-GR" sz="2400" dirty="0" smtClean="0">
                <a:solidFill>
                  <a:srgbClr val="080808"/>
                </a:solidFill>
                <a:sym typeface="Symbol" pitchFamily="18" charset="2"/>
              </a:rPr>
              <a:t>;</a:t>
            </a:r>
            <a:endParaRPr lang="el-GR" sz="24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225000"/>
              </a:lnSpc>
            </a:pP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92% των αιμοδοτών 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Lu (a-)</a:t>
            </a:r>
          </a:p>
        </p:txBody>
      </p:sp>
      <p:sp>
        <p:nvSpPr>
          <p:cNvPr id="231429" name="Line 6"/>
          <p:cNvSpPr>
            <a:spLocks noChangeShapeType="1"/>
          </p:cNvSpPr>
          <p:nvPr/>
        </p:nvSpPr>
        <p:spPr bwMode="auto">
          <a:xfrm>
            <a:off x="439738" y="4149080"/>
            <a:ext cx="7721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3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solidFill>
                  <a:srgbClr val="080808"/>
                </a:solidFill>
              </a:rPr>
              <a:t>Τρία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 err="1">
                <a:solidFill>
                  <a:srgbClr val="080808"/>
                </a:solidFill>
              </a:rPr>
              <a:t>Bg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αντιγόνα</a:t>
            </a:r>
            <a:r>
              <a:rPr lang="en-US" sz="2400" dirty="0">
                <a:solidFill>
                  <a:srgbClr val="080808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rgbClr val="080808"/>
                </a:solidFill>
              </a:rPr>
              <a:t>Bg</a:t>
            </a:r>
            <a:r>
              <a:rPr lang="en-US" sz="2400" baseline="30000" dirty="0" err="1">
                <a:solidFill>
                  <a:srgbClr val="080808"/>
                </a:solidFill>
              </a:rPr>
              <a:t>a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rgbClr val="080808"/>
                </a:solidFill>
              </a:rPr>
              <a:t>Bg</a:t>
            </a:r>
            <a:r>
              <a:rPr lang="en-US" sz="2400" baseline="30000" dirty="0" err="1">
                <a:solidFill>
                  <a:srgbClr val="080808"/>
                </a:solidFill>
              </a:rPr>
              <a:t>b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rgbClr val="080808"/>
                </a:solidFill>
              </a:rPr>
              <a:t>Bg</a:t>
            </a:r>
            <a:r>
              <a:rPr lang="en-US" sz="2400" baseline="30000" dirty="0" err="1">
                <a:solidFill>
                  <a:srgbClr val="080808"/>
                </a:solidFill>
              </a:rPr>
              <a:t>c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rgbClr val="080808"/>
                </a:solidFill>
              </a:rPr>
              <a:t>Σχετίζονται με την παρουσία  </a:t>
            </a:r>
            <a:r>
              <a:rPr lang="en-US" sz="2400" b="1" dirty="0">
                <a:solidFill>
                  <a:srgbClr val="080808"/>
                </a:solidFill>
              </a:rPr>
              <a:t>HLA</a:t>
            </a:r>
            <a:r>
              <a:rPr lang="el-GR" sz="2400" dirty="0">
                <a:solidFill>
                  <a:srgbClr val="080808"/>
                </a:solidFill>
              </a:rPr>
              <a:t> στα </a:t>
            </a:r>
            <a:r>
              <a:rPr lang="el-GR" sz="2400" dirty="0" smtClean="0">
                <a:solidFill>
                  <a:srgbClr val="080808"/>
                </a:solidFill>
              </a:rPr>
              <a:t>ερυθρά</a:t>
            </a:r>
            <a:r>
              <a:rPr lang="el-GR" sz="2400" dirty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solidFill>
                  <a:srgbClr val="080808"/>
                </a:solidFill>
              </a:rPr>
              <a:t>Τα αντισώματα δεν είναι κλινικά </a:t>
            </a:r>
            <a:r>
              <a:rPr lang="el-GR" sz="2400" dirty="0" smtClean="0">
                <a:solidFill>
                  <a:srgbClr val="080808"/>
                </a:solidFill>
              </a:rPr>
              <a:t>σημαντικά.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  <p:pic>
        <p:nvPicPr>
          <p:cNvPr id="7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Bg</a:t>
            </a:r>
            <a:r>
              <a:rPr lang="en-US" dirty="0"/>
              <a:t> (Bennett – </a:t>
            </a:r>
            <a:r>
              <a:rPr lang="en-US" dirty="0" err="1"/>
              <a:t>Goodspeed</a:t>
            </a:r>
            <a:r>
              <a:rPr lang="en-US" dirty="0"/>
              <a:t>) </a:t>
            </a:r>
            <a:r>
              <a:rPr lang="el-GR" dirty="0"/>
              <a:t>Αντιγόνα</a:t>
            </a:r>
          </a:p>
        </p:txBody>
      </p:sp>
    </p:spTree>
    <p:extLst>
      <p:ext uri="{BB962C8B-B14F-4D97-AF65-F5344CB8AC3E}">
        <p14:creationId xmlns:p14="http://schemas.microsoft.com/office/powerpoint/2010/main" val="23815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2400" dirty="0">
                <a:solidFill>
                  <a:srgbClr val="080808"/>
                </a:solidFill>
              </a:rPr>
              <a:t>Υψηλής συχνότητας αντιγόνα , στους ιστούς και στα διάφορα </a:t>
            </a:r>
            <a:r>
              <a:rPr lang="el-GR" sz="2400" dirty="0" smtClean="0">
                <a:solidFill>
                  <a:srgbClr val="080808"/>
                </a:solidFill>
              </a:rPr>
              <a:t>υγρά.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2400" dirty="0">
                <a:solidFill>
                  <a:srgbClr val="080808"/>
                </a:solidFill>
              </a:rPr>
              <a:t>Τα αντισώματα δεν είναι κλινικά </a:t>
            </a:r>
            <a:r>
              <a:rPr lang="el-GR" sz="2400" dirty="0" smtClean="0">
                <a:solidFill>
                  <a:srgbClr val="080808"/>
                </a:solidFill>
              </a:rPr>
              <a:t>σημαντικά.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2400" dirty="0">
                <a:solidFill>
                  <a:srgbClr val="080808"/>
                </a:solidFill>
              </a:rPr>
              <a:t>Τα αντισώματα μπορούν να προκαλέσουν συγκολλήσεις τύπου μικτού πληθυσμού με τα αντιδρώντα </a:t>
            </a:r>
            <a:r>
              <a:rPr lang="el-GR" sz="2400" dirty="0" smtClean="0">
                <a:solidFill>
                  <a:srgbClr val="080808"/>
                </a:solidFill>
              </a:rPr>
              <a:t>κύτταρα.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  <p:pic>
        <p:nvPicPr>
          <p:cNvPr id="7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Sda</a:t>
            </a:r>
            <a:r>
              <a:rPr lang="en-US" dirty="0"/>
              <a:t> </a:t>
            </a:r>
            <a:r>
              <a:rPr lang="el-GR" dirty="0"/>
              <a:t>Αντιγόνα</a:t>
            </a:r>
          </a:p>
        </p:txBody>
      </p:sp>
    </p:spTree>
    <p:extLst>
      <p:ext uri="{BB962C8B-B14F-4D97-AF65-F5344CB8AC3E}">
        <p14:creationId xmlns:p14="http://schemas.microsoft.com/office/powerpoint/2010/main" val="42473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Xg</a:t>
            </a:r>
            <a:r>
              <a:rPr lang="en-US" dirty="0"/>
              <a:t> </a:t>
            </a:r>
            <a:r>
              <a:rPr lang="el-GR" dirty="0" smtClean="0"/>
              <a:t>Αντιγόνο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80808"/>
                </a:solidFill>
              </a:rPr>
              <a:t>Κληρονομείται από το χρωμόσωμα Χ</a:t>
            </a:r>
            <a:endParaRPr lang="en-US" dirty="0">
              <a:solidFill>
                <a:srgbClr val="080808"/>
              </a:solidFill>
            </a:endParaRPr>
          </a:p>
          <a:p>
            <a:pPr marL="800100" lvl="1" indent="-342900"/>
            <a:r>
              <a:rPr lang="en-US" dirty="0">
                <a:solidFill>
                  <a:srgbClr val="080808"/>
                </a:solidFill>
              </a:rPr>
              <a:t>89%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στις </a:t>
            </a:r>
            <a:r>
              <a:rPr lang="el-GR" dirty="0" smtClean="0">
                <a:solidFill>
                  <a:srgbClr val="080808"/>
                </a:solidFill>
              </a:rPr>
              <a:t>γυναίκες.</a:t>
            </a:r>
            <a:endParaRPr lang="en-US" dirty="0">
              <a:solidFill>
                <a:srgbClr val="080808"/>
              </a:solidFill>
            </a:endParaRPr>
          </a:p>
          <a:p>
            <a:pPr marL="800100" lvl="1" indent="-342900"/>
            <a:r>
              <a:rPr lang="en-US" dirty="0">
                <a:solidFill>
                  <a:srgbClr val="080808"/>
                </a:solidFill>
              </a:rPr>
              <a:t>66% </a:t>
            </a:r>
            <a:r>
              <a:rPr lang="el-GR" dirty="0">
                <a:solidFill>
                  <a:srgbClr val="080808"/>
                </a:solidFill>
              </a:rPr>
              <a:t>στους άντρες</a:t>
            </a:r>
            <a:r>
              <a:rPr lang="en-US" dirty="0">
                <a:solidFill>
                  <a:srgbClr val="080808"/>
                </a:solidFill>
              </a:rPr>
              <a:t> (carry only one X</a:t>
            </a:r>
            <a:r>
              <a:rPr lang="en-US" dirty="0" smtClean="0">
                <a:solidFill>
                  <a:srgbClr val="080808"/>
                </a:solidFill>
              </a:rPr>
              <a:t>)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l-GR" dirty="0">
                <a:solidFill>
                  <a:srgbClr val="080808"/>
                </a:solidFill>
              </a:rPr>
              <a:t>Ο γονότυπος στους άντρες είναι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ή </a:t>
            </a:r>
            <a:r>
              <a:rPr lang="en-US" dirty="0" err="1" smtClean="0">
                <a:solidFill>
                  <a:srgbClr val="080808"/>
                </a:solidFill>
              </a:rPr>
              <a:t>Xg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l-GR" dirty="0">
                <a:solidFill>
                  <a:srgbClr val="080808"/>
                </a:solidFill>
              </a:rPr>
              <a:t>Ο γονότυπος στις γυναίκες είναι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>
                <a:solidFill>
                  <a:srgbClr val="080808"/>
                </a:solidFill>
              </a:rPr>
              <a:t>ή </a:t>
            </a:r>
            <a:r>
              <a:rPr lang="en-US" dirty="0" err="1" smtClean="0">
                <a:solidFill>
                  <a:srgbClr val="080808"/>
                </a:solidFill>
              </a:rPr>
              <a:t>XgXg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l-GR" dirty="0">
                <a:solidFill>
                  <a:srgbClr val="080808"/>
                </a:solidFill>
              </a:rPr>
              <a:t>Παράδειγμα</a:t>
            </a:r>
            <a:r>
              <a:rPr lang="en-US" dirty="0">
                <a:solidFill>
                  <a:srgbClr val="080808"/>
                </a:solidFill>
              </a:rPr>
              <a:t>: 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dirty="0">
                <a:solidFill>
                  <a:srgbClr val="080808"/>
                </a:solidFill>
              </a:rPr>
              <a:t>(a+) </a:t>
            </a:r>
            <a:r>
              <a:rPr lang="el-GR" dirty="0">
                <a:solidFill>
                  <a:srgbClr val="080808"/>
                </a:solidFill>
              </a:rPr>
              <a:t>άντρας με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dirty="0">
                <a:solidFill>
                  <a:srgbClr val="080808"/>
                </a:solidFill>
              </a:rPr>
              <a:t>(a-) </a:t>
            </a:r>
            <a:r>
              <a:rPr lang="el-GR" dirty="0">
                <a:solidFill>
                  <a:srgbClr val="080808"/>
                </a:solidFill>
              </a:rPr>
              <a:t>η γυναίκα μπορεί να δώσει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Xg</a:t>
            </a:r>
            <a:r>
              <a:rPr lang="en-US" dirty="0">
                <a:solidFill>
                  <a:srgbClr val="080808"/>
                </a:solidFill>
              </a:rPr>
              <a:t>(a+) </a:t>
            </a:r>
            <a:r>
              <a:rPr lang="el-GR" dirty="0">
                <a:solidFill>
                  <a:srgbClr val="080808"/>
                </a:solidFill>
              </a:rPr>
              <a:t>στις κόρες άλλα όχι στους </a:t>
            </a:r>
            <a:r>
              <a:rPr lang="el-GR" dirty="0" smtClean="0">
                <a:solidFill>
                  <a:srgbClr val="080808"/>
                </a:solidFill>
              </a:rPr>
              <a:t>γιούς.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l-GR" dirty="0">
                <a:solidFill>
                  <a:srgbClr val="080808"/>
                </a:solidFill>
              </a:rPr>
              <a:t>Το αντιγόνο δεν είναι ισχυρό </a:t>
            </a:r>
            <a:r>
              <a:rPr lang="el-GR" dirty="0" err="1" smtClean="0">
                <a:solidFill>
                  <a:srgbClr val="080808"/>
                </a:solidFill>
              </a:rPr>
              <a:t>ανοσογόνο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l-GR" dirty="0">
              <a:solidFill>
                <a:srgbClr val="080808"/>
              </a:solidFill>
            </a:endParaRPr>
          </a:p>
          <a:p>
            <a:r>
              <a:rPr lang="el-GR" dirty="0">
                <a:solidFill>
                  <a:srgbClr val="080808"/>
                </a:solidFill>
              </a:rPr>
              <a:t>Τα αντισώματα ανήκουν στην τάξη των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IgG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7200800" cy="2082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err="1" smtClean="0"/>
              <a:t>Chido</a:t>
            </a:r>
            <a:r>
              <a:rPr lang="en-US" dirty="0" smtClean="0"/>
              <a:t>/Rogers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6264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080808"/>
                </a:solidFill>
              </a:rPr>
              <a:t>Έχουν περιγραφεί εννέα </a:t>
            </a:r>
            <a:r>
              <a:rPr lang="el-GR" sz="2400" dirty="0" smtClean="0">
                <a:solidFill>
                  <a:srgbClr val="080808"/>
                </a:solidFill>
              </a:rPr>
              <a:t>αντιγόνα.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080808"/>
                </a:solidFill>
              </a:rPr>
              <a:t>Είναι υψηλής συχνότητας αντιγόνα που βρίσκονται στον </a:t>
            </a:r>
            <a:r>
              <a:rPr lang="en-US" sz="2400" dirty="0">
                <a:solidFill>
                  <a:srgbClr val="080808"/>
                </a:solidFill>
              </a:rPr>
              <a:t>C4 </a:t>
            </a:r>
            <a:r>
              <a:rPr lang="el-GR" sz="2400" dirty="0">
                <a:solidFill>
                  <a:srgbClr val="080808"/>
                </a:solidFill>
              </a:rPr>
              <a:t>παράγοντα του </a:t>
            </a:r>
            <a:r>
              <a:rPr lang="el-GR" sz="2400" dirty="0" smtClean="0">
                <a:solidFill>
                  <a:srgbClr val="080808"/>
                </a:solidFill>
              </a:rPr>
              <a:t>συμπληρώματος.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080808"/>
                </a:solidFill>
              </a:rPr>
              <a:t>Υπάρχουν και σε διαλυτή μορφή στο </a:t>
            </a:r>
            <a:r>
              <a:rPr lang="el-GR" sz="2400" dirty="0" smtClean="0">
                <a:solidFill>
                  <a:srgbClr val="080808"/>
                </a:solidFill>
              </a:rPr>
              <a:t>πλάσμα.</a:t>
            </a:r>
            <a:endParaRPr lang="el-GR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  <p:pic>
        <p:nvPicPr>
          <p:cNvPr id="10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MCj04325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477886" y="3068960"/>
            <a:ext cx="8414594" cy="15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srgbClr val="080808"/>
                </a:solidFill>
                <a:latin typeface="Calibri"/>
              </a:rPr>
              <a:t>Τα αντισώματα σπάνια συνδέουν το </a:t>
            </a:r>
            <a:r>
              <a:rPr lang="el-GR" sz="2400" dirty="0" smtClean="0">
                <a:solidFill>
                  <a:srgbClr val="080808"/>
                </a:solidFill>
                <a:latin typeface="Calibri"/>
              </a:rPr>
              <a:t>συμπλήρωμα.</a:t>
            </a:r>
            <a:endParaRPr lang="el-GR" sz="2400" dirty="0">
              <a:solidFill>
                <a:srgbClr val="080808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srgbClr val="080808"/>
                </a:solidFill>
                <a:latin typeface="Calibri"/>
              </a:rPr>
              <a:t>Δεν είναι κλινικά </a:t>
            </a:r>
            <a:r>
              <a:rPr lang="el-GR" sz="2400" dirty="0" smtClean="0">
                <a:solidFill>
                  <a:srgbClr val="080808"/>
                </a:solidFill>
                <a:latin typeface="Calibri"/>
              </a:rPr>
              <a:t>σημαντικά.</a:t>
            </a:r>
            <a:endParaRPr lang="en-US" sz="2400" dirty="0">
              <a:solidFill>
                <a:srgbClr val="080808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Άλλα </a:t>
            </a:r>
            <a:r>
              <a:rPr lang="el-GR" dirty="0" err="1"/>
              <a:t>Αντιγονικά</a:t>
            </a:r>
            <a:r>
              <a:rPr lang="el-GR" dirty="0"/>
              <a:t> </a:t>
            </a:r>
            <a:r>
              <a:rPr lang="el-GR" dirty="0" smtClean="0"/>
              <a:t>Συστήματα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b="1" dirty="0">
                <a:solidFill>
                  <a:srgbClr val="080808"/>
                </a:solidFill>
              </a:rPr>
              <a:t>Σύστημα </a:t>
            </a:r>
            <a:r>
              <a:rPr lang="en-US" b="1" dirty="0" err="1">
                <a:solidFill>
                  <a:srgbClr val="080808"/>
                </a:solidFill>
              </a:rPr>
              <a:t>Gerbich</a:t>
            </a:r>
            <a:endParaRPr lang="en-US" b="1" dirty="0">
              <a:solidFill>
                <a:srgbClr val="080808"/>
              </a:solidFill>
            </a:endParaRPr>
          </a:p>
          <a:p>
            <a:pPr lvl="1" indent="-285750">
              <a:lnSpc>
                <a:spcPct val="110000"/>
              </a:lnSpc>
              <a:spcBef>
                <a:spcPts val="600"/>
              </a:spcBef>
            </a:pPr>
            <a:r>
              <a:rPr lang="el-GR" dirty="0">
                <a:solidFill>
                  <a:srgbClr val="080808"/>
                </a:solidFill>
              </a:rPr>
              <a:t>7 αντιγόνα από τα οποία τρία είναι κλινικά σημαντικά, Τα αντισώματα συνήθως είναι</a:t>
            </a:r>
            <a:r>
              <a:rPr lang="en-US" dirty="0">
                <a:solidFill>
                  <a:srgbClr val="080808"/>
                </a:solidFill>
              </a:rPr>
              <a:t> IgG </a:t>
            </a:r>
            <a:r>
              <a:rPr lang="el-GR" dirty="0">
                <a:solidFill>
                  <a:srgbClr val="080808"/>
                </a:solidFill>
              </a:rPr>
              <a:t>και είναι κλινικά </a:t>
            </a:r>
            <a:r>
              <a:rPr lang="el-GR" dirty="0" smtClean="0">
                <a:solidFill>
                  <a:srgbClr val="080808"/>
                </a:solidFill>
              </a:rPr>
              <a:t>σημαντικά.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b="1" dirty="0">
                <a:solidFill>
                  <a:srgbClr val="080808"/>
                </a:solidFill>
              </a:rPr>
              <a:t>Σύστημα </a:t>
            </a:r>
            <a:r>
              <a:rPr lang="en-US" b="1" dirty="0" err="1">
                <a:solidFill>
                  <a:srgbClr val="080808"/>
                </a:solidFill>
              </a:rPr>
              <a:t>Scianna</a:t>
            </a:r>
            <a:endParaRPr lang="en-US" b="1" dirty="0">
              <a:solidFill>
                <a:srgbClr val="080808"/>
              </a:solidFill>
            </a:endParaRPr>
          </a:p>
          <a:p>
            <a:pPr lvl="1" indent="-285750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80808"/>
                </a:solidFill>
              </a:rPr>
              <a:t>Sc:1 - 100%      Sc:2 - 0.3%   Sc:3 - 100%</a:t>
            </a:r>
            <a:r>
              <a:rPr lang="el-GR" dirty="0">
                <a:solidFill>
                  <a:srgbClr val="080808"/>
                </a:solidFill>
              </a:rPr>
              <a:t>, Τα αντισώματα είναι </a:t>
            </a:r>
            <a:r>
              <a:rPr lang="el-GR" dirty="0" smtClean="0">
                <a:solidFill>
                  <a:srgbClr val="080808"/>
                </a:solidFill>
              </a:rPr>
              <a:t>σπάνια.</a:t>
            </a:r>
            <a:endParaRPr lang="el-GR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b="1" dirty="0">
                <a:solidFill>
                  <a:srgbClr val="080808"/>
                </a:solidFill>
              </a:rPr>
              <a:t>Σύστημα </a:t>
            </a:r>
            <a:r>
              <a:rPr lang="en-US" b="1" dirty="0">
                <a:solidFill>
                  <a:srgbClr val="080808"/>
                </a:solidFill>
              </a:rPr>
              <a:t>Colton</a:t>
            </a:r>
          </a:p>
          <a:p>
            <a:pPr lvl="1" indent="-285750">
              <a:lnSpc>
                <a:spcPct val="110000"/>
              </a:lnSpc>
              <a:spcBef>
                <a:spcPts val="600"/>
              </a:spcBef>
            </a:pPr>
            <a:r>
              <a:rPr lang="el-GR" dirty="0">
                <a:solidFill>
                  <a:srgbClr val="080808"/>
                </a:solidFill>
              </a:rPr>
              <a:t>Αντιγόνα</a:t>
            </a:r>
            <a:r>
              <a:rPr lang="en-US" dirty="0">
                <a:solidFill>
                  <a:srgbClr val="080808"/>
                </a:solidFill>
              </a:rPr>
              <a:t>: </a:t>
            </a:r>
            <a:r>
              <a:rPr lang="en-US" dirty="0" err="1">
                <a:solidFill>
                  <a:srgbClr val="080808"/>
                </a:solidFill>
              </a:rPr>
              <a:t>Co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 -99.7%  Co</a:t>
            </a:r>
            <a:r>
              <a:rPr lang="en-US" baseline="30000" dirty="0">
                <a:solidFill>
                  <a:srgbClr val="080808"/>
                </a:solidFill>
              </a:rPr>
              <a:t>b</a:t>
            </a:r>
            <a:r>
              <a:rPr lang="en-US" dirty="0">
                <a:solidFill>
                  <a:srgbClr val="080808"/>
                </a:solidFill>
              </a:rPr>
              <a:t> -10.7%  Co3 -100</a:t>
            </a:r>
            <a:r>
              <a:rPr lang="en-US" dirty="0" smtClean="0">
                <a:solidFill>
                  <a:srgbClr val="080808"/>
                </a:solidFill>
              </a:rPr>
              <a:t>%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 lvl="1" indent="-285750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80808"/>
                </a:solidFill>
              </a:rPr>
              <a:t> Colton null phenotype </a:t>
            </a:r>
            <a:r>
              <a:rPr lang="el-GR" dirty="0">
                <a:solidFill>
                  <a:srgbClr val="080808"/>
                </a:solidFill>
              </a:rPr>
              <a:t>σχετίζεται με γενετικές ανωμαλίες και αναιμία, 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Τα αντισώματα είναι</a:t>
            </a:r>
            <a:r>
              <a:rPr lang="en-US" dirty="0">
                <a:solidFill>
                  <a:srgbClr val="080808"/>
                </a:solidFill>
              </a:rPr>
              <a:t> IgG </a:t>
            </a:r>
            <a:r>
              <a:rPr lang="el-GR" dirty="0">
                <a:solidFill>
                  <a:srgbClr val="080808"/>
                </a:solidFill>
              </a:rPr>
              <a:t>και είναι κλινικά </a:t>
            </a:r>
            <a:r>
              <a:rPr lang="el-GR" dirty="0" smtClean="0">
                <a:solidFill>
                  <a:srgbClr val="080808"/>
                </a:solidFill>
              </a:rPr>
              <a:t>σημαντικά.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b="1" dirty="0" smtClean="0">
                <a:solidFill>
                  <a:srgbClr val="080808"/>
                </a:solidFill>
              </a:rPr>
              <a:t>Σύστημα </a:t>
            </a:r>
            <a:r>
              <a:rPr lang="en-US" b="1" dirty="0" smtClean="0">
                <a:solidFill>
                  <a:srgbClr val="080808"/>
                </a:solidFill>
              </a:rPr>
              <a:t>Cromer</a:t>
            </a:r>
          </a:p>
          <a:p>
            <a:pPr lvl="1" indent="-285750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l-GR" dirty="0" smtClean="0">
                <a:solidFill>
                  <a:srgbClr val="080808"/>
                </a:solidFill>
              </a:rPr>
              <a:t>10 αντιγόνα (7 κλινικά σημαντικά), 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l-GR" dirty="0" smtClean="0">
                <a:solidFill>
                  <a:srgbClr val="080808"/>
                </a:solidFill>
              </a:rPr>
              <a:t>Πιθανά να αντισώματα να είναι κλινικά σημαντικά.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  <p:pic>
        <p:nvPicPr>
          <p:cNvPr id="9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Άλλα </a:t>
            </a:r>
            <a:r>
              <a:rPr lang="el-GR" dirty="0" err="1"/>
              <a:t>Αντιγονικά</a:t>
            </a:r>
            <a:r>
              <a:rPr lang="el-GR" dirty="0"/>
              <a:t> </a:t>
            </a:r>
            <a:r>
              <a:rPr lang="el-GR" dirty="0" smtClean="0"/>
              <a:t>Συστήματα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l-GR" b="1" dirty="0" smtClean="0">
                <a:solidFill>
                  <a:srgbClr val="080808"/>
                </a:solidFill>
              </a:rPr>
              <a:t>Σύστημα </a:t>
            </a:r>
            <a:r>
              <a:rPr lang="en-US" b="1" dirty="0">
                <a:solidFill>
                  <a:srgbClr val="080808"/>
                </a:solidFill>
              </a:rPr>
              <a:t>Cartwright</a:t>
            </a:r>
          </a:p>
          <a:p>
            <a:pPr lvl="1" indent="-285750">
              <a:spcBef>
                <a:spcPct val="20000"/>
              </a:spcBef>
            </a:pPr>
            <a:r>
              <a:rPr lang="el-GR" dirty="0">
                <a:solidFill>
                  <a:srgbClr val="080808"/>
                </a:solidFill>
              </a:rPr>
              <a:t>Αντιγόνα </a:t>
            </a:r>
            <a:r>
              <a:rPr lang="en-US" dirty="0" err="1">
                <a:solidFill>
                  <a:srgbClr val="080808"/>
                </a:solidFill>
              </a:rPr>
              <a:t>Yt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  - 99.8% </a:t>
            </a:r>
            <a:r>
              <a:rPr lang="el-GR" dirty="0" smtClean="0">
                <a:solidFill>
                  <a:srgbClr val="080808"/>
                </a:solidFill>
              </a:rPr>
              <a:t>-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Yt</a:t>
            </a:r>
            <a:r>
              <a:rPr lang="en-US" baseline="30000" dirty="0" err="1">
                <a:solidFill>
                  <a:srgbClr val="080808"/>
                </a:solidFill>
              </a:rPr>
              <a:t>b</a:t>
            </a:r>
            <a:r>
              <a:rPr lang="en-US" dirty="0">
                <a:solidFill>
                  <a:srgbClr val="080808"/>
                </a:solidFill>
              </a:rPr>
              <a:t> - 0.2%</a:t>
            </a:r>
            <a:r>
              <a:rPr lang="el-GR" dirty="0">
                <a:solidFill>
                  <a:srgbClr val="080808"/>
                </a:solidFill>
              </a:rPr>
              <a:t>,  Συνήθως είναι </a:t>
            </a:r>
            <a:r>
              <a:rPr lang="en-US" dirty="0" err="1" smtClean="0">
                <a:solidFill>
                  <a:srgbClr val="080808"/>
                </a:solidFill>
              </a:rPr>
              <a:t>IgGs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>
              <a:spcBef>
                <a:spcPct val="20000"/>
              </a:spcBef>
            </a:pPr>
            <a:r>
              <a:rPr lang="el-GR" b="1" dirty="0">
                <a:solidFill>
                  <a:srgbClr val="080808"/>
                </a:solidFill>
              </a:rPr>
              <a:t>Σύστημα </a:t>
            </a:r>
            <a:r>
              <a:rPr lang="en-US" b="1" dirty="0" err="1">
                <a:solidFill>
                  <a:srgbClr val="080808"/>
                </a:solidFill>
              </a:rPr>
              <a:t>Dombrock</a:t>
            </a:r>
            <a:endParaRPr lang="en-US" b="1" dirty="0">
              <a:solidFill>
                <a:srgbClr val="080808"/>
              </a:solidFill>
            </a:endParaRPr>
          </a:p>
          <a:p>
            <a:pPr lvl="1" indent="-285750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Αντιγόνα</a:t>
            </a:r>
            <a:r>
              <a:rPr lang="en-US" dirty="0">
                <a:solidFill>
                  <a:srgbClr val="080808"/>
                </a:solidFill>
              </a:rPr>
              <a:t>  </a:t>
            </a:r>
            <a:r>
              <a:rPr lang="en-US" dirty="0" err="1">
                <a:solidFill>
                  <a:srgbClr val="080808"/>
                </a:solidFill>
              </a:rPr>
              <a:t>Do</a:t>
            </a:r>
            <a:r>
              <a:rPr lang="en-US" baseline="30000" dirty="0" err="1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 - 57% </a:t>
            </a:r>
            <a:r>
              <a:rPr lang="el-GR" dirty="0" smtClean="0">
                <a:solidFill>
                  <a:srgbClr val="080808"/>
                </a:solidFill>
              </a:rPr>
              <a:t>-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Do</a:t>
            </a:r>
            <a:r>
              <a:rPr lang="en-US" baseline="30000" dirty="0">
                <a:solidFill>
                  <a:srgbClr val="080808"/>
                </a:solidFill>
              </a:rPr>
              <a:t>b</a:t>
            </a:r>
            <a:r>
              <a:rPr lang="en-US" dirty="0">
                <a:solidFill>
                  <a:srgbClr val="080808"/>
                </a:solidFill>
              </a:rPr>
              <a:t> - 83%</a:t>
            </a:r>
            <a:r>
              <a:rPr lang="el-GR" dirty="0">
                <a:solidFill>
                  <a:srgbClr val="080808"/>
                </a:solidFill>
              </a:rPr>
              <a:t>, 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Άλλα αντιγόνα είναι τα</a:t>
            </a:r>
            <a:r>
              <a:rPr lang="en-US" dirty="0">
                <a:solidFill>
                  <a:srgbClr val="080808"/>
                </a:solidFill>
              </a:rPr>
              <a:t>  Holly, Gregory, </a:t>
            </a:r>
            <a:r>
              <a:rPr lang="el-GR" dirty="0">
                <a:solidFill>
                  <a:srgbClr val="080808"/>
                </a:solidFill>
              </a:rPr>
              <a:t>και το 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Joseph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 lvl="1" indent="-285750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Μη κοινά αντισώματα, </a:t>
            </a:r>
            <a:r>
              <a:rPr lang="en-US" dirty="0">
                <a:solidFill>
                  <a:srgbClr val="080808"/>
                </a:solidFill>
              </a:rPr>
              <a:t> HTR </a:t>
            </a:r>
            <a:r>
              <a:rPr lang="el-GR" dirty="0">
                <a:solidFill>
                  <a:srgbClr val="080808"/>
                </a:solidFill>
              </a:rPr>
              <a:t>(</a:t>
            </a:r>
            <a:r>
              <a:rPr lang="en-US" dirty="0">
                <a:solidFill>
                  <a:srgbClr val="080808"/>
                </a:solidFill>
              </a:rPr>
              <a:t>Hemolytic Transfusion Reactions</a:t>
            </a:r>
            <a:r>
              <a:rPr lang="en-US" dirty="0" smtClean="0">
                <a:solidFill>
                  <a:srgbClr val="080808"/>
                </a:solidFill>
              </a:rPr>
              <a:t>)?</a:t>
            </a:r>
            <a:r>
              <a:rPr lang="el-GR" dirty="0" smtClean="0">
                <a:solidFill>
                  <a:srgbClr val="080808"/>
                </a:solidFill>
              </a:rPr>
              <a:t>,  </a:t>
            </a:r>
            <a:r>
              <a:rPr lang="en-US" dirty="0">
                <a:solidFill>
                  <a:srgbClr val="080808"/>
                </a:solidFill>
              </a:rPr>
              <a:t>HDN?</a:t>
            </a:r>
            <a:endParaRPr lang="el-GR" dirty="0">
              <a:solidFill>
                <a:srgbClr val="080808"/>
              </a:solidFill>
            </a:endParaRPr>
          </a:p>
          <a:p>
            <a:pPr>
              <a:spcBef>
                <a:spcPct val="20000"/>
              </a:spcBef>
            </a:pPr>
            <a:r>
              <a:rPr lang="el-GR" b="1" dirty="0">
                <a:solidFill>
                  <a:srgbClr val="080808"/>
                </a:solidFill>
              </a:rPr>
              <a:t>Σύστημα </a:t>
            </a:r>
            <a:r>
              <a:rPr lang="en-US" b="1" dirty="0">
                <a:solidFill>
                  <a:srgbClr val="080808"/>
                </a:solidFill>
              </a:rPr>
              <a:t>Knops</a:t>
            </a:r>
          </a:p>
          <a:p>
            <a:pPr lvl="1" indent="-285750">
              <a:spcBef>
                <a:spcPct val="20000"/>
              </a:spcBef>
            </a:pPr>
            <a:r>
              <a:rPr lang="el-GR" dirty="0">
                <a:solidFill>
                  <a:srgbClr val="080808"/>
                </a:solidFill>
              </a:rPr>
              <a:t>5 </a:t>
            </a:r>
            <a:r>
              <a:rPr lang="el-GR" dirty="0" smtClean="0">
                <a:solidFill>
                  <a:srgbClr val="080808"/>
                </a:solidFill>
              </a:rPr>
              <a:t>αντιγόνα.</a:t>
            </a:r>
            <a:endParaRPr lang="en-US" dirty="0">
              <a:solidFill>
                <a:srgbClr val="080808"/>
              </a:solidFill>
            </a:endParaRPr>
          </a:p>
          <a:p>
            <a:pPr lvl="1" indent="-285750">
              <a:spcBef>
                <a:spcPct val="20000"/>
              </a:spcBef>
            </a:pPr>
            <a:r>
              <a:rPr lang="el-GR" dirty="0">
                <a:solidFill>
                  <a:srgbClr val="080808"/>
                </a:solidFill>
              </a:rPr>
              <a:t>Εξαφανίζεται σε μερικές </a:t>
            </a:r>
            <a:r>
              <a:rPr lang="el-GR" dirty="0" smtClean="0">
                <a:solidFill>
                  <a:srgbClr val="080808"/>
                </a:solidFill>
              </a:rPr>
              <a:t>ασθένειες.</a:t>
            </a:r>
            <a:endParaRPr lang="en-US" dirty="0">
              <a:solidFill>
                <a:srgbClr val="080808"/>
              </a:solidFill>
            </a:endParaRPr>
          </a:p>
          <a:p>
            <a:pPr lvl="1" indent="-285750">
              <a:spcBef>
                <a:spcPct val="20000"/>
              </a:spcBef>
            </a:pPr>
            <a:r>
              <a:rPr lang="en-US" dirty="0" smtClean="0">
                <a:solidFill>
                  <a:srgbClr val="080808"/>
                </a:solidFill>
              </a:rPr>
              <a:t>HTLA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105</a:t>
            </a:fld>
            <a:endParaRPr lang="el-GR"/>
          </a:p>
        </p:txBody>
      </p:sp>
      <p:pic>
        <p:nvPicPr>
          <p:cNvPr id="9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000" b="1" dirty="0" smtClean="0">
                <a:solidFill>
                  <a:srgbClr val="080808"/>
                </a:solidFill>
              </a:rPr>
              <a:t>Φυσικά αντισώματα</a:t>
            </a:r>
            <a:endParaRPr lang="en-US" b="1" dirty="0" smtClean="0">
              <a:solidFill>
                <a:srgbClr val="080808"/>
              </a:solidFill>
            </a:endParaRPr>
          </a:p>
          <a:p>
            <a:r>
              <a:rPr lang="en-US" b="1" dirty="0" smtClean="0">
                <a:solidFill>
                  <a:srgbClr val="080808"/>
                </a:solidFill>
              </a:rPr>
              <a:t>Anti-Le</a:t>
            </a:r>
            <a:r>
              <a:rPr lang="en-US" b="1" baseline="30000" dirty="0" smtClean="0">
                <a:solidFill>
                  <a:srgbClr val="080808"/>
                </a:solidFill>
              </a:rPr>
              <a:t>a</a:t>
            </a:r>
            <a:endParaRPr lang="en-US" b="1" dirty="0">
              <a:solidFill>
                <a:srgbClr val="080808"/>
              </a:solidFill>
            </a:endParaRPr>
          </a:p>
          <a:p>
            <a:r>
              <a:rPr lang="en-US" b="1" dirty="0">
                <a:solidFill>
                  <a:srgbClr val="080808"/>
                </a:solidFill>
              </a:rPr>
              <a:t>Anti-</a:t>
            </a:r>
            <a:r>
              <a:rPr lang="en-US" b="1" dirty="0" err="1">
                <a:solidFill>
                  <a:srgbClr val="080808"/>
                </a:solidFill>
              </a:rPr>
              <a:t>Le</a:t>
            </a:r>
            <a:r>
              <a:rPr lang="en-US" b="1" baseline="30000" dirty="0" err="1">
                <a:solidFill>
                  <a:srgbClr val="080808"/>
                </a:solidFill>
              </a:rPr>
              <a:t>b</a:t>
            </a:r>
            <a:endParaRPr lang="en-US" b="1" dirty="0">
              <a:solidFill>
                <a:srgbClr val="080808"/>
              </a:solidFill>
            </a:endParaRPr>
          </a:p>
          <a:p>
            <a:r>
              <a:rPr lang="en-US" b="1" dirty="0">
                <a:solidFill>
                  <a:srgbClr val="080808"/>
                </a:solidFill>
              </a:rPr>
              <a:t>Anti-I</a:t>
            </a:r>
          </a:p>
          <a:p>
            <a:r>
              <a:rPr lang="en-US" b="1" dirty="0">
                <a:solidFill>
                  <a:srgbClr val="080808"/>
                </a:solidFill>
              </a:rPr>
              <a:t>Anti-P1</a:t>
            </a:r>
          </a:p>
          <a:p>
            <a:r>
              <a:rPr lang="en-US" b="1" dirty="0">
                <a:solidFill>
                  <a:srgbClr val="080808"/>
                </a:solidFill>
              </a:rPr>
              <a:t>Anti-M</a:t>
            </a:r>
          </a:p>
          <a:p>
            <a:r>
              <a:rPr lang="en-US" b="1" dirty="0">
                <a:solidFill>
                  <a:srgbClr val="080808"/>
                </a:solidFill>
              </a:rPr>
              <a:t>Anti-A, -B, -H</a:t>
            </a:r>
          </a:p>
          <a:p>
            <a:r>
              <a:rPr lang="en-US" b="1" dirty="0" smtClean="0">
                <a:solidFill>
                  <a:srgbClr val="080808"/>
                </a:solidFill>
              </a:rPr>
              <a:t>Anti-N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Ψυχρά αντισώματα (</a:t>
            </a:r>
            <a:r>
              <a:rPr lang="en-US" dirty="0"/>
              <a:t>IgM)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64088" y="2780928"/>
            <a:ext cx="1895071" cy="549061"/>
          </a:xfrm>
          <a:prstGeom prst="rect">
            <a:avLst/>
          </a:prstGeom>
          <a:ln w="28575">
            <a:solidFill>
              <a:srgbClr val="004A82"/>
            </a:solidFill>
            <a:prstDash val="sysDash"/>
          </a:ln>
        </p:spPr>
        <p:txBody>
          <a:bodyPr wrap="none">
            <a:spAutoFit/>
          </a:bodyPr>
          <a:lstStyle/>
          <a:p>
            <a:pPr marL="342900" lvl="0" indent="-34290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80808"/>
                </a:solidFill>
                <a:latin typeface="Calibri"/>
              </a:rPr>
              <a:t>LI</a:t>
            </a:r>
            <a:r>
              <a:rPr lang="en-US" sz="2800" dirty="0" err="1">
                <a:solidFill>
                  <a:srgbClr val="080808"/>
                </a:solidFill>
                <a:latin typeface="Calibri"/>
              </a:rPr>
              <a:t>i</a:t>
            </a:r>
            <a:r>
              <a:rPr lang="en-US" sz="2800" b="1" dirty="0" err="1">
                <a:solidFill>
                  <a:srgbClr val="080808"/>
                </a:solidFill>
                <a:latin typeface="Calibri"/>
              </a:rPr>
              <a:t>PMA</a:t>
            </a:r>
            <a:r>
              <a:rPr lang="en-US" sz="2800" dirty="0" err="1">
                <a:solidFill>
                  <a:srgbClr val="080808"/>
                </a:solidFill>
                <a:latin typeface="Calibri"/>
              </a:rPr>
              <a:t>BH</a:t>
            </a:r>
            <a:r>
              <a:rPr lang="en-US" sz="2800" b="1" dirty="0" err="1">
                <a:solidFill>
                  <a:srgbClr val="080808"/>
                </a:solidFill>
                <a:latin typeface="Calibri"/>
              </a:rPr>
              <a:t>N</a:t>
            </a:r>
            <a:endParaRPr lang="en-US" sz="2800" b="1" dirty="0">
              <a:solidFill>
                <a:srgbClr val="08080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2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n-US" b="1" dirty="0" smtClean="0">
                <a:solidFill>
                  <a:srgbClr val="080808"/>
                </a:solidFill>
              </a:rPr>
              <a:t>Rh </a:t>
            </a:r>
            <a:r>
              <a:rPr lang="en-US" b="1" dirty="0">
                <a:solidFill>
                  <a:srgbClr val="080808"/>
                </a:solidFill>
              </a:rPr>
              <a:t>antibodies</a:t>
            </a:r>
          </a:p>
          <a:p>
            <a:r>
              <a:rPr lang="en-US" b="1" dirty="0" err="1">
                <a:solidFill>
                  <a:srgbClr val="080808"/>
                </a:solidFill>
              </a:rPr>
              <a:t>Kell</a:t>
            </a:r>
            <a:r>
              <a:rPr lang="en-US" b="1" dirty="0">
                <a:solidFill>
                  <a:srgbClr val="080808"/>
                </a:solidFill>
              </a:rPr>
              <a:t> </a:t>
            </a:r>
          </a:p>
          <a:p>
            <a:r>
              <a:rPr lang="en-US" b="1" dirty="0">
                <a:solidFill>
                  <a:srgbClr val="080808"/>
                </a:solidFill>
              </a:rPr>
              <a:t>Duffy</a:t>
            </a:r>
          </a:p>
          <a:p>
            <a:r>
              <a:rPr lang="en-US" b="1" dirty="0">
                <a:solidFill>
                  <a:srgbClr val="080808"/>
                </a:solidFill>
              </a:rPr>
              <a:t>Kidd</a:t>
            </a:r>
          </a:p>
          <a:p>
            <a:r>
              <a:rPr lang="en-US" b="1" dirty="0">
                <a:solidFill>
                  <a:srgbClr val="080808"/>
                </a:solidFill>
              </a:rPr>
              <a:t>S,s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107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561456" cy="25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330794" y="4442733"/>
            <a:ext cx="2195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l-GR" sz="1200" dirty="0" smtClean="0">
                <a:latin typeface="+mn-lt"/>
                <a:hlinkClick r:id="rId3"/>
              </a:rPr>
              <a:t>ήλιος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OpenClips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Θερμά αντισώματα (</a:t>
            </a:r>
            <a:r>
              <a:rPr lang="en-US" dirty="0"/>
              <a:t>IgG)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64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1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80438"/>
              </p:ext>
            </p:extLst>
          </p:nvPr>
        </p:nvGraphicFramePr>
        <p:xfrm>
          <a:off x="522732" y="2151855"/>
          <a:ext cx="8009708" cy="3100811"/>
        </p:xfrm>
        <a:graphic>
          <a:graphicData uri="http://schemas.openxmlformats.org/drawingml/2006/table">
            <a:tbl>
              <a:tblPr firstRow="1"/>
              <a:tblGrid>
                <a:gridCol w="3712564"/>
                <a:gridCol w="4297144"/>
              </a:tblGrid>
              <a:tr h="629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Ενισχύονται από τα ένζυμα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7394" marR="873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Καταστρέφονται από τα ένζυμα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7394" marR="873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Kidd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Rh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Lewis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P</a:t>
                      </a:r>
                    </a:p>
                  </a:txBody>
                  <a:tcPr marL="87394" marR="873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Fy</a:t>
                      </a:r>
                      <a:r>
                        <a:rPr kumimoji="0" lang="en-US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Fy</a:t>
                      </a:r>
                      <a:r>
                        <a:rPr kumimoji="0" lang="en-US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M,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S, s</a:t>
                      </a: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7394" marR="873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8606" name="Text Box 33"/>
          <p:cNvSpPr txBox="1">
            <a:spLocks noChangeArrowheads="1"/>
          </p:cNvSpPr>
          <p:nvPr/>
        </p:nvSpPr>
        <p:spPr bwMode="auto">
          <a:xfrm>
            <a:off x="467544" y="1297632"/>
            <a:ext cx="5780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+mn-lt"/>
              </a:rPr>
              <a:t>Papain, </a:t>
            </a:r>
            <a:r>
              <a:rPr lang="en-US" sz="2400" b="1" dirty="0" err="1">
                <a:solidFill>
                  <a:srgbClr val="080808"/>
                </a:solidFill>
                <a:latin typeface="+mn-lt"/>
              </a:rPr>
              <a:t>bromelin</a:t>
            </a:r>
            <a:r>
              <a:rPr lang="en-US" sz="2400" b="1" dirty="0">
                <a:solidFill>
                  <a:srgbClr val="080808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080808"/>
                </a:solidFill>
                <a:latin typeface="+mn-lt"/>
              </a:rPr>
              <a:t>ficin</a:t>
            </a:r>
            <a:r>
              <a:rPr lang="en-US" sz="2400" b="1" dirty="0">
                <a:solidFill>
                  <a:srgbClr val="080808"/>
                </a:solidFill>
                <a:latin typeface="+mn-lt"/>
              </a:rPr>
              <a:t>, </a:t>
            </a:r>
            <a:r>
              <a:rPr lang="el-GR" sz="2400" b="1" dirty="0">
                <a:solidFill>
                  <a:srgbClr val="080808"/>
                </a:solidFill>
                <a:latin typeface="+mn-lt"/>
              </a:rPr>
              <a:t>και </a:t>
            </a:r>
            <a:r>
              <a:rPr lang="en-US" sz="2400" b="1" dirty="0">
                <a:solidFill>
                  <a:srgbClr val="080808"/>
                </a:solidFill>
                <a:latin typeface="+mn-lt"/>
              </a:rPr>
              <a:t> trypsin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 Ενζύμων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3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Αντισώματα - ανοσοσφαιρίνες</a:t>
            </a:r>
          </a:p>
        </p:txBody>
      </p:sp>
      <p:sp>
        <p:nvSpPr>
          <p:cNvPr id="174087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95536" y="1340768"/>
            <a:ext cx="4616395" cy="49685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200" dirty="0"/>
              <a:t>Πρωτεΐνες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4 αλυσίδες</a:t>
            </a:r>
            <a:endParaRPr lang="en-US" sz="22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2 βαριές </a:t>
            </a:r>
            <a:r>
              <a:rPr lang="en-US" sz="2200" dirty="0"/>
              <a:t>(H = </a:t>
            </a:r>
            <a:r>
              <a:rPr lang="en-US" sz="2200" dirty="0" err="1"/>
              <a:t>haevy</a:t>
            </a:r>
            <a:r>
              <a:rPr lang="en-US" sz="2200" dirty="0"/>
              <a:t>)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200" dirty="0"/>
              <a:t>γ-</a:t>
            </a:r>
            <a:r>
              <a:rPr lang="en-US" sz="2200" dirty="0"/>
              <a:t>IgG, 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200" dirty="0"/>
              <a:t>μ-</a:t>
            </a:r>
            <a:r>
              <a:rPr lang="en-US" sz="2200" dirty="0"/>
              <a:t>IgM, 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200" dirty="0"/>
              <a:t>α-</a:t>
            </a:r>
            <a:r>
              <a:rPr lang="en-US" sz="2200" dirty="0"/>
              <a:t>IgA,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200" dirty="0"/>
              <a:t>ε-</a:t>
            </a:r>
            <a:r>
              <a:rPr lang="en-US" sz="2200" dirty="0" err="1"/>
              <a:t>IgE</a:t>
            </a:r>
            <a:r>
              <a:rPr lang="en-US" sz="2200" dirty="0"/>
              <a:t>, 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200" dirty="0"/>
              <a:t>δ</a:t>
            </a:r>
            <a:r>
              <a:rPr lang="en-US" sz="2200" dirty="0"/>
              <a:t>-</a:t>
            </a:r>
            <a:r>
              <a:rPr lang="en-US" sz="2200" dirty="0" err="1"/>
              <a:t>IgD</a:t>
            </a:r>
            <a:endParaRPr lang="el-GR" sz="22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2 ελαφρές</a:t>
            </a:r>
            <a:r>
              <a:rPr lang="en-US" sz="2200" dirty="0"/>
              <a:t> (L =</a:t>
            </a:r>
            <a:r>
              <a:rPr lang="el-GR" sz="2200" dirty="0"/>
              <a:t> </a:t>
            </a:r>
            <a:r>
              <a:rPr lang="en-US" sz="2200" dirty="0"/>
              <a:t>light </a:t>
            </a:r>
            <a:r>
              <a:rPr lang="el-GR" sz="2200" dirty="0"/>
              <a:t>κ, </a:t>
            </a:r>
            <a:r>
              <a:rPr lang="el-GR" sz="2200" dirty="0" smtClean="0"/>
              <a:t>λ</a:t>
            </a:r>
            <a:r>
              <a:rPr lang="en-US" sz="2200" dirty="0" smtClean="0"/>
              <a:t>)</a:t>
            </a:r>
            <a:endParaRPr lang="el-GR" sz="22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FAB </a:t>
            </a:r>
            <a:r>
              <a:rPr lang="en-US" sz="2200" dirty="0"/>
              <a:t>– </a:t>
            </a:r>
            <a:r>
              <a:rPr lang="en-US" sz="2200" dirty="0" smtClean="0"/>
              <a:t>FC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5194925" y="599167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Immunoglobulin basic </a:t>
            </a:r>
            <a:r>
              <a:rPr lang="en-US" sz="1200" dirty="0" smtClean="0">
                <a:latin typeface="+mn-lt"/>
                <a:hlinkClick r:id="rId3"/>
              </a:rPr>
              <a:t>unit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latin typeface="+mn-lt"/>
                <a:hlinkClick r:id="rId4" tooltip="User:Y tambe"/>
              </a:rPr>
              <a:t>Y </a:t>
            </a:r>
            <a:r>
              <a:rPr lang="en-US" sz="1200" dirty="0" err="1" smtClean="0">
                <a:latin typeface="+mn-lt"/>
                <a:hlinkClick r:id="rId4" tooltip="User:Y tambe"/>
              </a:rPr>
              <a:t>tambe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050" name="Picture 2" descr="File:Immunoglobulin basic unit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89" y="123914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38" name="Rectangle 22"/>
          <p:cNvSpPr>
            <a:spLocks noChangeArrowheads="1"/>
          </p:cNvSpPr>
          <p:nvPr/>
        </p:nvSpPr>
        <p:spPr bwMode="auto">
          <a:xfrm>
            <a:off x="838200" y="1981200"/>
            <a:ext cx="76200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23961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080808"/>
                </a:solidFill>
              </a:rPr>
              <a:t>Kidds</a:t>
            </a:r>
            <a:r>
              <a:rPr lang="en-US">
                <a:solidFill>
                  <a:srgbClr val="080808"/>
                </a:solidFill>
              </a:rPr>
              <a:t> </a:t>
            </a:r>
            <a:r>
              <a:rPr lang="el-GR">
                <a:solidFill>
                  <a:srgbClr val="080808"/>
                </a:solidFill>
              </a:rPr>
              <a:t>και</a:t>
            </a:r>
            <a:r>
              <a:rPr lang="en-US">
                <a:solidFill>
                  <a:srgbClr val="080808"/>
                </a:solidFill>
              </a:rPr>
              <a:t> </a:t>
            </a:r>
            <a:r>
              <a:rPr lang="en-US" b="1">
                <a:solidFill>
                  <a:srgbClr val="080808"/>
                </a:solidFill>
              </a:rPr>
              <a:t>Duffy</a:t>
            </a:r>
            <a:r>
              <a:rPr lang="en-US">
                <a:solidFill>
                  <a:srgbClr val="080808"/>
                </a:solidFill>
              </a:rPr>
              <a:t> </a:t>
            </a:r>
            <a:r>
              <a:rPr lang="el-GR">
                <a:solidFill>
                  <a:srgbClr val="080808"/>
                </a:solidFill>
              </a:rPr>
              <a:t>και ο πίθηκος</a:t>
            </a:r>
            <a:r>
              <a:rPr lang="en-US">
                <a:solidFill>
                  <a:srgbClr val="080808"/>
                </a:solidFill>
              </a:rPr>
              <a:t> (</a:t>
            </a:r>
            <a:r>
              <a:rPr lang="en-US" b="1">
                <a:solidFill>
                  <a:srgbClr val="080808"/>
                </a:solidFill>
              </a:rPr>
              <a:t>Rh</a:t>
            </a:r>
            <a:r>
              <a:rPr lang="en-US">
                <a:solidFill>
                  <a:srgbClr val="080808"/>
                </a:solidFill>
              </a:rPr>
              <a:t>) </a:t>
            </a:r>
            <a:r>
              <a:rPr lang="el-GR">
                <a:solidFill>
                  <a:srgbClr val="080808"/>
                </a:solidFill>
              </a:rPr>
              <a:t>τρώνε πολλά </a:t>
            </a:r>
            <a:r>
              <a:rPr lang="en-US">
                <a:solidFill>
                  <a:srgbClr val="080808"/>
                </a:solidFill>
              </a:rPr>
              <a:t> </a:t>
            </a:r>
            <a:r>
              <a:rPr lang="en-US" b="1">
                <a:solidFill>
                  <a:srgbClr val="080808"/>
                </a:solidFill>
              </a:rPr>
              <a:t>M&amp;Ns</a:t>
            </a:r>
          </a:p>
        </p:txBody>
      </p:sp>
      <p:pic>
        <p:nvPicPr>
          <p:cNvPr id="239620" name="Picture 7" descr="MCj04241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16351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17" descr="MCj041057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2133600"/>
            <a:ext cx="35242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2" name="Text Box 20"/>
          <p:cNvSpPr txBox="1">
            <a:spLocks noChangeArrowheads="1"/>
          </p:cNvSpPr>
          <p:nvPr/>
        </p:nvSpPr>
        <p:spPr bwMode="auto">
          <a:xfrm>
            <a:off x="533400" y="5410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80808"/>
                </a:solidFill>
                <a:latin typeface="Verdana" pitchFamily="34" charset="0"/>
              </a:rPr>
              <a:t>anti-Jk</a:t>
            </a:r>
            <a:r>
              <a:rPr lang="en-US" sz="1800" baseline="30000">
                <a:solidFill>
                  <a:srgbClr val="080808"/>
                </a:solidFill>
                <a:latin typeface="Verdana" pitchFamily="34" charset="0"/>
              </a:rPr>
              <a:t>a</a:t>
            </a:r>
            <a:r>
              <a:rPr lang="en-US" sz="1800">
                <a:solidFill>
                  <a:srgbClr val="080808"/>
                </a:solidFill>
                <a:latin typeface="Verdana" pitchFamily="34" charset="0"/>
              </a:rPr>
              <a:t>, -Jk</a:t>
            </a:r>
            <a:r>
              <a:rPr lang="en-US" sz="1800" baseline="30000">
                <a:solidFill>
                  <a:srgbClr val="080808"/>
                </a:solidFill>
                <a:latin typeface="Verdana" pitchFamily="34" charset="0"/>
              </a:rPr>
              <a:t>b</a:t>
            </a:r>
            <a:r>
              <a:rPr lang="en-US" sz="1800">
                <a:solidFill>
                  <a:srgbClr val="080808"/>
                </a:solidFill>
                <a:latin typeface="Verdana" pitchFamily="34" charset="0"/>
              </a:rPr>
              <a:t>, -Fy</a:t>
            </a:r>
            <a:r>
              <a:rPr lang="en-US" sz="1800" baseline="30000">
                <a:solidFill>
                  <a:srgbClr val="080808"/>
                </a:solidFill>
                <a:latin typeface="Verdana" pitchFamily="34" charset="0"/>
              </a:rPr>
              <a:t>a</a:t>
            </a:r>
            <a:r>
              <a:rPr lang="en-US" sz="1800">
                <a:solidFill>
                  <a:srgbClr val="080808"/>
                </a:solidFill>
                <a:latin typeface="Verdana" pitchFamily="34" charset="0"/>
              </a:rPr>
              <a:t>, -Fy</a:t>
            </a:r>
            <a:r>
              <a:rPr lang="en-US" sz="1800" baseline="30000">
                <a:solidFill>
                  <a:srgbClr val="080808"/>
                </a:solidFill>
                <a:latin typeface="Verdana" pitchFamily="34" charset="0"/>
              </a:rPr>
              <a:t>b</a:t>
            </a:r>
            <a:r>
              <a:rPr lang="en-US" sz="1800">
                <a:solidFill>
                  <a:srgbClr val="080808"/>
                </a:solidFill>
                <a:latin typeface="Verdana" pitchFamily="34" charset="0"/>
              </a:rPr>
              <a:t>, anti-C, -c, -E, -e (no D), -M, -N, -S, -s</a:t>
            </a:r>
            <a:endParaRPr lang="en-US" sz="1800" baseline="300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23" name="Text Box 22"/>
          <p:cNvSpPr txBox="1">
            <a:spLocks noChangeArrowheads="1"/>
          </p:cNvSpPr>
          <p:nvPr/>
        </p:nvSpPr>
        <p:spPr bwMode="auto">
          <a:xfrm>
            <a:off x="5029200" y="4267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80808"/>
                </a:solidFill>
                <a:latin typeface="Verdana" pitchFamily="34" charset="0"/>
              </a:rPr>
              <a:t>M&amp;Ns</a:t>
            </a:r>
          </a:p>
        </p:txBody>
      </p:sp>
      <p:sp>
        <p:nvSpPr>
          <p:cNvPr id="239624" name="Rectangle 23"/>
          <p:cNvSpPr>
            <a:spLocks noChangeArrowheads="1"/>
          </p:cNvSpPr>
          <p:nvPr/>
        </p:nvSpPr>
        <p:spPr bwMode="auto">
          <a:xfrm>
            <a:off x="152400" y="6330950"/>
            <a:ext cx="657984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80808"/>
                </a:solidFill>
                <a:latin typeface="+mn-lt"/>
              </a:rPr>
              <a:t>adapted from </a:t>
            </a:r>
            <a:r>
              <a:rPr lang="en-US" sz="1400" i="1" dirty="0">
                <a:solidFill>
                  <a:srgbClr val="080808"/>
                </a:solidFill>
                <a:latin typeface="+mn-lt"/>
              </a:rPr>
              <a:t>Clinical Laboratory Science Review:  A Bottom Line Approach</a:t>
            </a:r>
            <a:r>
              <a:rPr lang="en-US" sz="1400" dirty="0">
                <a:solidFill>
                  <a:srgbClr val="080808"/>
                </a:solidFill>
                <a:latin typeface="+mn-lt"/>
              </a:rPr>
              <a:t> (3</a:t>
            </a:r>
            <a:r>
              <a:rPr lang="en-US" sz="1400" baseline="30000" dirty="0">
                <a:solidFill>
                  <a:srgbClr val="080808"/>
                </a:solidFill>
                <a:latin typeface="+mn-lt"/>
              </a:rPr>
              <a:t>rd</a:t>
            </a:r>
            <a:r>
              <a:rPr lang="en-US" sz="1400" dirty="0">
                <a:solidFill>
                  <a:srgbClr val="080808"/>
                </a:solidFill>
                <a:latin typeface="+mn-lt"/>
              </a:rPr>
              <a:t> Edition)</a:t>
            </a:r>
          </a:p>
        </p:txBody>
      </p:sp>
      <p:sp>
        <p:nvSpPr>
          <p:cNvPr id="239625" name="Rectangle 24"/>
          <p:cNvSpPr>
            <a:spLocks noChangeArrowheads="1"/>
          </p:cNvSpPr>
          <p:nvPr/>
        </p:nvSpPr>
        <p:spPr bwMode="auto">
          <a:xfrm>
            <a:off x="5105400" y="4191000"/>
            <a:ext cx="1143000" cy="609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26" name="Text Box 25"/>
          <p:cNvSpPr txBox="1">
            <a:spLocks noChangeArrowheads="1"/>
          </p:cNvSpPr>
          <p:nvPr/>
        </p:nvSpPr>
        <p:spPr bwMode="auto">
          <a:xfrm>
            <a:off x="5105400" y="4267200"/>
            <a:ext cx="117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80808"/>
                </a:solidFill>
                <a:latin typeface="Verdana" pitchFamily="34" charset="0"/>
              </a:rPr>
              <a:t>M&amp;Ns</a:t>
            </a:r>
          </a:p>
        </p:txBody>
      </p:sp>
      <p:sp>
        <p:nvSpPr>
          <p:cNvPr id="239627" name="Oval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28" name="Oval 27"/>
          <p:cNvSpPr>
            <a:spLocks noChangeArrowheads="1"/>
          </p:cNvSpPr>
          <p:nvPr/>
        </p:nvSpPr>
        <p:spPr bwMode="auto">
          <a:xfrm>
            <a:off x="5562600" y="4191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29" name="Oval 28"/>
          <p:cNvSpPr>
            <a:spLocks noChangeArrowheads="1"/>
          </p:cNvSpPr>
          <p:nvPr/>
        </p:nvSpPr>
        <p:spPr bwMode="auto">
          <a:xfrm>
            <a:off x="59436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30" name="AutoShape 29"/>
          <p:cNvSpPr>
            <a:spLocks/>
          </p:cNvSpPr>
          <p:nvPr/>
        </p:nvSpPr>
        <p:spPr bwMode="auto">
          <a:xfrm rot="-5400000">
            <a:off x="1524000" y="5410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80808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31" name="AutoShape 30"/>
          <p:cNvSpPr>
            <a:spLocks/>
          </p:cNvSpPr>
          <p:nvPr/>
        </p:nvSpPr>
        <p:spPr bwMode="auto">
          <a:xfrm rot="-5400000">
            <a:off x="2667000" y="5410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80808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32" name="AutoShape 31"/>
          <p:cNvSpPr>
            <a:spLocks/>
          </p:cNvSpPr>
          <p:nvPr/>
        </p:nvSpPr>
        <p:spPr bwMode="auto">
          <a:xfrm rot="-5400000">
            <a:off x="4610100" y="51435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80808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33" name="AutoShape 32"/>
          <p:cNvSpPr>
            <a:spLocks/>
          </p:cNvSpPr>
          <p:nvPr/>
        </p:nvSpPr>
        <p:spPr bwMode="auto">
          <a:xfrm rot="-5400000">
            <a:off x="7162800" y="49530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25400">
            <a:solidFill>
              <a:srgbClr val="080808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39634" name="Text Box 33"/>
          <p:cNvSpPr txBox="1">
            <a:spLocks noChangeArrowheads="1"/>
          </p:cNvSpPr>
          <p:nvPr/>
        </p:nvSpPr>
        <p:spPr bwMode="auto">
          <a:xfrm>
            <a:off x="1295400" y="5943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80808"/>
                </a:solidFill>
                <a:latin typeface="Verdana" pitchFamily="34" charset="0"/>
              </a:rPr>
              <a:t>Kidd</a:t>
            </a:r>
          </a:p>
        </p:txBody>
      </p:sp>
      <p:sp>
        <p:nvSpPr>
          <p:cNvPr id="239635" name="Text Box 34"/>
          <p:cNvSpPr txBox="1">
            <a:spLocks noChangeArrowheads="1"/>
          </p:cNvSpPr>
          <p:nvPr/>
        </p:nvSpPr>
        <p:spPr bwMode="auto">
          <a:xfrm>
            <a:off x="2438400" y="5943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80808"/>
                </a:solidFill>
                <a:latin typeface="Verdana" pitchFamily="34" charset="0"/>
              </a:rPr>
              <a:t>Duffy</a:t>
            </a:r>
          </a:p>
        </p:txBody>
      </p:sp>
      <p:sp>
        <p:nvSpPr>
          <p:cNvPr id="239636" name="Text Box 35"/>
          <p:cNvSpPr txBox="1">
            <a:spLocks noChangeArrowheads="1"/>
          </p:cNvSpPr>
          <p:nvPr/>
        </p:nvSpPr>
        <p:spPr bwMode="auto">
          <a:xfrm>
            <a:off x="4495800" y="5943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80808"/>
                </a:solidFill>
                <a:latin typeface="Verdana" pitchFamily="34" charset="0"/>
              </a:rPr>
              <a:t>Rh</a:t>
            </a:r>
          </a:p>
        </p:txBody>
      </p:sp>
      <p:sp>
        <p:nvSpPr>
          <p:cNvPr id="239637" name="Text Box 36"/>
          <p:cNvSpPr txBox="1">
            <a:spLocks noChangeArrowheads="1"/>
          </p:cNvSpPr>
          <p:nvPr/>
        </p:nvSpPr>
        <p:spPr bwMode="auto">
          <a:xfrm>
            <a:off x="6934200" y="5867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80808"/>
                </a:solidFill>
                <a:latin typeface="Verdana" pitchFamily="34" charset="0"/>
              </a:rPr>
              <a:t>MNSs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Δοσοεξαρτώμενα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67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smtClean="0"/>
              <a:t>Αιμοδοσία </a:t>
            </a:r>
            <a:r>
              <a:rPr lang="el-GR" sz="2000"/>
              <a:t>(</a:t>
            </a:r>
            <a:r>
              <a:rPr lang="el-GR" sz="2000" smtClean="0"/>
              <a:t>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 Άλλα </a:t>
            </a:r>
            <a:r>
              <a:rPr lang="el-GR" sz="2000" dirty="0" err="1"/>
              <a:t>αντιγονικά</a:t>
            </a:r>
            <a:r>
              <a:rPr lang="el-GR" sz="2000" dirty="0"/>
              <a:t> συστήματα ερυθρών 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IgM </a:t>
            </a:r>
            <a:r>
              <a:rPr lang="el-GR" dirty="0"/>
              <a:t>αντισώματα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644008" y="1268760"/>
            <a:ext cx="4258816" cy="3888432"/>
          </a:xfrm>
        </p:spPr>
        <p:txBody>
          <a:bodyPr/>
          <a:lstStyle/>
          <a:p>
            <a:r>
              <a:rPr lang="el-GR" dirty="0" smtClean="0"/>
              <a:t>Δομή Πενταμερής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Ψυχρά:  </a:t>
            </a:r>
            <a:r>
              <a:rPr lang="el-GR" dirty="0" smtClean="0"/>
              <a:t>4-10</a:t>
            </a:r>
            <a:r>
              <a:rPr lang="el-GR" baseline="30000" dirty="0" smtClean="0"/>
              <a:t>ο</a:t>
            </a:r>
            <a:r>
              <a:rPr lang="el-GR" dirty="0" smtClean="0"/>
              <a:t> C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περνούν τον </a:t>
            </a:r>
            <a:r>
              <a:rPr lang="el-GR" dirty="0" smtClean="0"/>
              <a:t>πλακούντα.</a:t>
            </a:r>
            <a:endParaRPr lang="el-GR" dirty="0"/>
          </a:p>
          <a:p>
            <a:r>
              <a:rPr lang="el-GR" dirty="0"/>
              <a:t>Συμπλήρωμα: ΚΑΛΗ (τα περισσότερα) ενεργοποίηση - ένα </a:t>
            </a:r>
            <a:r>
              <a:rPr lang="el-GR" dirty="0" err="1"/>
              <a:t>IgM</a:t>
            </a:r>
            <a:r>
              <a:rPr lang="el-GR" dirty="0"/>
              <a:t> πλήρη ενεργοποίηση C</a:t>
            </a:r>
            <a:r>
              <a:rPr lang="el-GR" dirty="0" smtClean="0"/>
              <a:t>’.</a:t>
            </a:r>
            <a:endParaRPr lang="el-GR" dirty="0"/>
          </a:p>
          <a:p>
            <a:r>
              <a:rPr lang="el-GR" dirty="0"/>
              <a:t>“Συνήθως” ΜΗ κλινικά </a:t>
            </a:r>
            <a:r>
              <a:rPr lang="el-GR" dirty="0" smtClean="0"/>
              <a:t>σημαντικά.</a:t>
            </a:r>
            <a:endParaRPr lang="el-GR" dirty="0"/>
          </a:p>
        </p:txBody>
      </p:sp>
      <p:pic>
        <p:nvPicPr>
          <p:cNvPr id="3074" name="Picture 2" descr="File:Ig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4" y="1268760"/>
            <a:ext cx="4357986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0067" y="53732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base-unit</a:t>
            </a:r>
            <a:endParaRPr lang="el-G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H-chain</a:t>
            </a:r>
            <a:endParaRPr lang="el-G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L-chain</a:t>
            </a:r>
            <a:endParaRPr lang="el-G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J-chain</a:t>
            </a:r>
            <a:endParaRPr lang="el-G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intermolecular </a:t>
            </a:r>
            <a:r>
              <a:rPr lang="en-US" dirty="0" err="1">
                <a:latin typeface="+mn-lt"/>
              </a:rPr>
              <a:t>Disulfidebonds</a:t>
            </a:r>
            <a:endParaRPr lang="el-GR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586072" y="5415607"/>
            <a:ext cx="2195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IgM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Lennert B"/>
              </a:rPr>
              <a:t>Lennert</a:t>
            </a:r>
            <a:r>
              <a:rPr lang="en-US" sz="1200" dirty="0">
                <a:latin typeface="+mn-lt"/>
                <a:hlinkClick r:id="rId5" tooltip="User:Lennert B"/>
              </a:rPr>
              <a:t> B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4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IgG </a:t>
            </a:r>
            <a:r>
              <a:rPr lang="el-GR" dirty="0"/>
              <a:t>αντισώματα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 Δομή </a:t>
            </a:r>
            <a:r>
              <a:rPr lang="el-GR" dirty="0" smtClean="0"/>
              <a:t>Μονομερής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Θερμά:  δράση στους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Διαπερνούν τον </a:t>
            </a:r>
            <a:r>
              <a:rPr lang="el-GR" dirty="0" smtClean="0"/>
              <a:t>πλακούντα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Συμπλήρωμα: Πτωχή έως καλή ενεργοποίηση. 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 smtClean="0"/>
              <a:t>Δύο </a:t>
            </a:r>
            <a:r>
              <a:rPr lang="el-GR" dirty="0" err="1"/>
              <a:t>IgG</a:t>
            </a:r>
            <a:r>
              <a:rPr lang="el-GR" dirty="0"/>
              <a:t> για πλήρη ενεργοποίηση  C’.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l-GR" dirty="0"/>
              <a:t>Συνήθως κλινικά </a:t>
            </a:r>
            <a:r>
              <a:rPr lang="el-GR" dirty="0" smtClean="0"/>
              <a:t>σημαντικά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dirty="0"/>
              <a:t>Προσοχή… 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Μόλις είπαμε ότι τα </a:t>
            </a:r>
            <a:r>
              <a:rPr lang="el-GR" dirty="0" err="1"/>
              <a:t>IgM</a:t>
            </a:r>
            <a:r>
              <a:rPr lang="el-GR" dirty="0"/>
              <a:t> αντισώματα </a:t>
            </a:r>
            <a:r>
              <a:rPr lang="el-GR" b="1" dirty="0"/>
              <a:t>ΔΕΝ</a:t>
            </a:r>
            <a:r>
              <a:rPr lang="el-GR" dirty="0"/>
              <a:t> είναι συνήθως κλινικά σημαντικά. Υπάρχει μία σημαντική εξαίρεση! Ποία είναι</a:t>
            </a:r>
            <a:r>
              <a:rPr lang="el-GR" dirty="0" smtClean="0"/>
              <a:t>;</a:t>
            </a:r>
          </a:p>
          <a:p>
            <a:r>
              <a:rPr lang="el-GR" b="1" dirty="0" smtClean="0"/>
              <a:t>ABO </a:t>
            </a:r>
            <a:r>
              <a:rPr lang="el-GR" b="1" dirty="0"/>
              <a:t>αντισώματα = ΚΛΙΝΙΚΑ </a:t>
            </a:r>
            <a:r>
              <a:rPr lang="el-GR" b="1" dirty="0" smtClean="0"/>
              <a:t>ΣΗΜΑΝΤΙΚΑ</a:t>
            </a:r>
            <a:r>
              <a:rPr lang="el-GR" dirty="0" smtClean="0"/>
              <a:t>. Τα </a:t>
            </a:r>
            <a:r>
              <a:rPr lang="el-GR" dirty="0"/>
              <a:t>περισσότερα μετά μετάγγιση </a:t>
            </a:r>
            <a:r>
              <a:rPr lang="el-GR" dirty="0" err="1"/>
              <a:t>συμβάματα</a:t>
            </a:r>
            <a:r>
              <a:rPr lang="el-GR" dirty="0"/>
              <a:t> αφορούν ΑΒΟ ασυμβατότητα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Αντίθετα τα  </a:t>
            </a:r>
            <a:r>
              <a:rPr lang="el-GR" dirty="0" err="1" smtClean="0"/>
              <a:t>αντι</a:t>
            </a:r>
            <a:r>
              <a:rPr lang="el-GR" dirty="0" smtClean="0"/>
              <a:t>-M, </a:t>
            </a:r>
            <a:r>
              <a:rPr lang="el-GR" dirty="0" err="1"/>
              <a:t>αντι</a:t>
            </a:r>
            <a:r>
              <a:rPr lang="el-GR" dirty="0"/>
              <a:t>-N, κ.α. συνήθως  </a:t>
            </a:r>
            <a:r>
              <a:rPr lang="el-GR" b="1" dirty="0"/>
              <a:t>ΔΕΝ </a:t>
            </a:r>
            <a:r>
              <a:rPr lang="el-GR" dirty="0"/>
              <a:t>αποτελούν κλινικά σημαντικά  </a:t>
            </a:r>
            <a:r>
              <a:rPr lang="el-GR" dirty="0" err="1"/>
              <a:t>IgM</a:t>
            </a:r>
            <a:r>
              <a:rPr lang="el-GR" dirty="0"/>
              <a:t> αντισώματα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80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ChangeArrowheads="1"/>
          </p:cNvSpPr>
          <p:nvPr/>
        </p:nvSpPr>
        <p:spPr bwMode="auto">
          <a:xfrm>
            <a:off x="1795463" y="1371600"/>
            <a:ext cx="67722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cs typeface="Arial" pitchFamily="34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</a:t>
            </a:r>
            <a:endParaRPr lang="en-US" dirty="0"/>
          </a:p>
        </p:txBody>
      </p:sp>
      <p:sp>
        <p:nvSpPr>
          <p:cNvPr id="14029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76872"/>
            <a:ext cx="7344816" cy="18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Έχουν περιγραφεί </a:t>
            </a:r>
            <a:r>
              <a:rPr lang="el-GR" sz="2800" dirty="0" smtClean="0"/>
              <a:t>πάνω </a:t>
            </a:r>
            <a:r>
              <a:rPr lang="el-GR" sz="2800" dirty="0"/>
              <a:t>από 200 </a:t>
            </a:r>
            <a:r>
              <a:rPr lang="el-GR" sz="2800" dirty="0" err="1"/>
              <a:t>ερυθροκυτταρικά</a:t>
            </a:r>
            <a:r>
              <a:rPr lang="el-GR" sz="2800" dirty="0"/>
              <a:t> </a:t>
            </a:r>
            <a:r>
              <a:rPr lang="el-GR" sz="2800" dirty="0" smtClean="0"/>
              <a:t>αντιγόνα.</a:t>
            </a:r>
            <a:endParaRPr lang="en-US" sz="2800" dirty="0"/>
          </a:p>
        </p:txBody>
      </p:sp>
      <p:sp>
        <p:nvSpPr>
          <p:cNvPr id="140294" name="Rectangle 5"/>
          <p:cNvSpPr>
            <a:spLocks noChangeArrowheads="1"/>
          </p:cNvSpPr>
          <p:nvPr/>
        </p:nvSpPr>
        <p:spPr bwMode="auto">
          <a:xfrm>
            <a:off x="3217863" y="1219200"/>
            <a:ext cx="5418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3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Κύρια συστήματα ομάδων αίματος</a:t>
            </a: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777680" y="1268760"/>
            <a:ext cx="4114800" cy="5040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/>
              <a:t>Duffy</a:t>
            </a:r>
          </a:p>
          <a:p>
            <a:r>
              <a:rPr lang="en-US" sz="2400" dirty="0"/>
              <a:t>Kidd </a:t>
            </a:r>
          </a:p>
          <a:p>
            <a:r>
              <a:rPr lang="en-US" sz="2400" dirty="0"/>
              <a:t>Lewis</a:t>
            </a:r>
          </a:p>
          <a:p>
            <a:r>
              <a:rPr lang="en-US" sz="2400" dirty="0"/>
              <a:t>Duffy </a:t>
            </a:r>
          </a:p>
          <a:p>
            <a:r>
              <a:rPr lang="en-US" sz="2400" dirty="0"/>
              <a:t>Kidd</a:t>
            </a:r>
          </a:p>
          <a:p>
            <a:r>
              <a:rPr lang="en-US" sz="2400" dirty="0"/>
              <a:t>I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1509713"/>
            <a:ext cx="91440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cs typeface="Arial" pitchFamily="34" charset="0"/>
            </a:endParaRPr>
          </a:p>
        </p:txBody>
      </p:sp>
      <p:sp>
        <p:nvSpPr>
          <p:cNvPr id="141317" name="Rectangle 399"/>
          <p:cNvSpPr>
            <a:spLocks noChangeArrowheads="1"/>
          </p:cNvSpPr>
          <p:nvPr/>
        </p:nvSpPr>
        <p:spPr bwMode="auto">
          <a:xfrm>
            <a:off x="1619672" y="1340768"/>
            <a:ext cx="315800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itchFamily="34" charset="0"/>
              </a:rPr>
              <a:t>ABO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itchFamily="34" charset="0"/>
              </a:rPr>
              <a:t>MNSs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itchFamily="34" charset="0"/>
              </a:rPr>
              <a:t>P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  <a:cs typeface="Arial" pitchFamily="34" charset="0"/>
              </a:rPr>
              <a:t>Rh</a:t>
            </a:r>
            <a:endParaRPr lang="en-US" sz="2400" dirty="0">
              <a:latin typeface="+mn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 pitchFamily="34" charset="0"/>
              </a:rPr>
              <a:t>Lutheran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  <a:cs typeface="Arial" pitchFamily="34" charset="0"/>
              </a:rPr>
              <a:t>Kell</a:t>
            </a:r>
            <a:endParaRPr lang="en-US" sz="2400" dirty="0">
              <a:latin typeface="+mn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283968" y="1412776"/>
            <a:ext cx="0" cy="309634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Τα πιο συχνά κλινικά σημαντικά    </a:t>
            </a:r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ερυθροκυτταρικά</a:t>
            </a:r>
            <a:r>
              <a:rPr lang="el-GR" dirty="0"/>
              <a:t> αντισώματα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b="1" dirty="0" smtClean="0"/>
              <a:t>Ισχύς = </a:t>
            </a:r>
            <a:r>
              <a:rPr lang="el-GR" sz="2400" b="1" dirty="0"/>
              <a:t>ποσοστό αντιγόνο-αρνητικών ασθενών</a:t>
            </a:r>
            <a:r>
              <a:rPr lang="el-GR" sz="2400" dirty="0"/>
              <a:t>, οι οποίοι </a:t>
            </a:r>
            <a:r>
              <a:rPr lang="el-GR" sz="2400" dirty="0" err="1"/>
              <a:t>αλλοανοσοποιούνται</a:t>
            </a:r>
            <a:r>
              <a:rPr lang="el-GR" sz="2400" dirty="0"/>
              <a:t> εάν μεταγγισθούν με αντιγόνο-θετικές μονάδες </a:t>
            </a:r>
            <a:r>
              <a:rPr lang="el-GR" sz="2400" dirty="0" smtClean="0"/>
              <a:t>αίματος.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3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61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38172"/>
              </p:ext>
            </p:extLst>
          </p:nvPr>
        </p:nvGraphicFramePr>
        <p:xfrm>
          <a:off x="643921" y="1070247"/>
          <a:ext cx="7856157" cy="5599113"/>
        </p:xfrm>
        <a:graphic>
          <a:graphicData uri="http://schemas.openxmlformats.org/drawingml/2006/table">
            <a:tbl>
              <a:tblPr firstRow="1"/>
              <a:tblGrid>
                <a:gridCol w="1195070"/>
                <a:gridCol w="1170559"/>
                <a:gridCol w="2748899"/>
                <a:gridCol w="1751664"/>
                <a:gridCol w="989965"/>
              </a:tblGrid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Αντιγόνο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Σύστημα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Συχνότητα μεταξύ όλων των ανιχνευόμενων Αλλοαντισωμάτων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Συχνότητα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του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Αντιγόνου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(Λευκή φυλή)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Ισχύς 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</a:tr>
              <a:tr h="205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16-40%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Kell (Kl)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Kell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5-40%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3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8-33%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4-15%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3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Jk(a)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Kidd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2-13%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77%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68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Fy(a)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Duffy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4-12%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63%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0.46%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2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2-10%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2-3%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2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Jk(b)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Kidd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72%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0.06%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1-2%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0.08%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&lt;1%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89%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0.06%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17853" name="Oval 93"/>
          <p:cNvSpPr>
            <a:spLocks noChangeArrowheads="1"/>
          </p:cNvSpPr>
          <p:nvPr/>
        </p:nvSpPr>
        <p:spPr bwMode="auto">
          <a:xfrm>
            <a:off x="812543" y="3086100"/>
            <a:ext cx="8382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54" name="Oval 94"/>
          <p:cNvSpPr>
            <a:spLocks noChangeArrowheads="1"/>
          </p:cNvSpPr>
          <p:nvPr/>
        </p:nvSpPr>
        <p:spPr bwMode="auto">
          <a:xfrm>
            <a:off x="3848100" y="3041650"/>
            <a:ext cx="1066800" cy="393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55" name="Oval 95"/>
          <p:cNvSpPr>
            <a:spLocks noChangeArrowheads="1"/>
          </p:cNvSpPr>
          <p:nvPr/>
        </p:nvSpPr>
        <p:spPr bwMode="auto">
          <a:xfrm>
            <a:off x="7634426" y="3040478"/>
            <a:ext cx="762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56" name="Oval 96"/>
          <p:cNvSpPr>
            <a:spLocks noChangeArrowheads="1"/>
          </p:cNvSpPr>
          <p:nvPr/>
        </p:nvSpPr>
        <p:spPr bwMode="auto">
          <a:xfrm>
            <a:off x="7596326" y="2266950"/>
            <a:ext cx="8382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57" name="Oval 97"/>
          <p:cNvSpPr>
            <a:spLocks noChangeArrowheads="1"/>
          </p:cNvSpPr>
          <p:nvPr/>
        </p:nvSpPr>
        <p:spPr bwMode="auto">
          <a:xfrm>
            <a:off x="3886200" y="2209800"/>
            <a:ext cx="914400" cy="4191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58" name="Oval 98"/>
          <p:cNvSpPr>
            <a:spLocks noChangeArrowheads="1"/>
          </p:cNvSpPr>
          <p:nvPr/>
        </p:nvSpPr>
        <p:spPr bwMode="auto">
          <a:xfrm>
            <a:off x="878879" y="2324100"/>
            <a:ext cx="685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59" name="Oval 99"/>
          <p:cNvSpPr>
            <a:spLocks noChangeArrowheads="1"/>
          </p:cNvSpPr>
          <p:nvPr/>
        </p:nvSpPr>
        <p:spPr bwMode="auto">
          <a:xfrm>
            <a:off x="7596326" y="2685803"/>
            <a:ext cx="8382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0" name="Oval 100"/>
          <p:cNvSpPr>
            <a:spLocks noChangeArrowheads="1"/>
          </p:cNvSpPr>
          <p:nvPr/>
        </p:nvSpPr>
        <p:spPr bwMode="auto">
          <a:xfrm>
            <a:off x="3924300" y="2685803"/>
            <a:ext cx="8382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1" name="Oval 101"/>
          <p:cNvSpPr>
            <a:spLocks noChangeArrowheads="1"/>
          </p:cNvSpPr>
          <p:nvPr/>
        </p:nvSpPr>
        <p:spPr bwMode="auto">
          <a:xfrm>
            <a:off x="609600" y="2654053"/>
            <a:ext cx="1295400" cy="3683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2" name="Oval 102"/>
          <p:cNvSpPr>
            <a:spLocks noChangeArrowheads="1"/>
          </p:cNvSpPr>
          <p:nvPr/>
        </p:nvSpPr>
        <p:spPr bwMode="auto">
          <a:xfrm>
            <a:off x="3848100" y="3429000"/>
            <a:ext cx="9906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3" name="Oval 103"/>
          <p:cNvSpPr>
            <a:spLocks noChangeArrowheads="1"/>
          </p:cNvSpPr>
          <p:nvPr/>
        </p:nvSpPr>
        <p:spPr bwMode="auto">
          <a:xfrm>
            <a:off x="812543" y="3505200"/>
            <a:ext cx="8382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4" name="Oval 104"/>
          <p:cNvSpPr>
            <a:spLocks noChangeArrowheads="1"/>
          </p:cNvSpPr>
          <p:nvPr/>
        </p:nvSpPr>
        <p:spPr bwMode="auto">
          <a:xfrm>
            <a:off x="7672526" y="5089279"/>
            <a:ext cx="685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5" name="Oval 105"/>
          <p:cNvSpPr>
            <a:spLocks noChangeArrowheads="1"/>
          </p:cNvSpPr>
          <p:nvPr/>
        </p:nvSpPr>
        <p:spPr bwMode="auto">
          <a:xfrm>
            <a:off x="7672526" y="3435350"/>
            <a:ext cx="762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6" name="Oval 106"/>
          <p:cNvSpPr>
            <a:spLocks noChangeArrowheads="1"/>
          </p:cNvSpPr>
          <p:nvPr/>
        </p:nvSpPr>
        <p:spPr bwMode="auto">
          <a:xfrm>
            <a:off x="4000500" y="5027613"/>
            <a:ext cx="6858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67" name="Oval 107"/>
          <p:cNvSpPr>
            <a:spLocks noChangeArrowheads="1"/>
          </p:cNvSpPr>
          <p:nvPr/>
        </p:nvSpPr>
        <p:spPr bwMode="auto">
          <a:xfrm>
            <a:off x="952500" y="5103813"/>
            <a:ext cx="6096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117870" name="Rectangle 110"/>
          <p:cNvSpPr>
            <a:spLocks noChangeArrowheads="1"/>
          </p:cNvSpPr>
          <p:nvPr/>
        </p:nvSpPr>
        <p:spPr bwMode="auto">
          <a:xfrm>
            <a:off x="5796136" y="1124744"/>
            <a:ext cx="1728191" cy="5544616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8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σημαντικά αντιγόνα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6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53" grpId="0" animBg="1"/>
      <p:bldP spid="117854" grpId="0" animBg="1"/>
      <p:bldP spid="117855" grpId="0" animBg="1"/>
      <p:bldP spid="117856" grpId="0" animBg="1"/>
      <p:bldP spid="117857" grpId="0" animBg="1"/>
      <p:bldP spid="117858" grpId="0" animBg="1"/>
      <p:bldP spid="117859" grpId="0" animBg="1"/>
      <p:bldP spid="117859" grpId="1" animBg="1"/>
      <p:bldP spid="117860" grpId="0" animBg="1"/>
      <p:bldP spid="117860" grpId="1" animBg="1"/>
      <p:bldP spid="117861" grpId="0" animBg="1"/>
      <p:bldP spid="117861" grpId="1" animBg="1"/>
      <p:bldP spid="117862" grpId="0" animBg="1"/>
      <p:bldP spid="117863" grpId="0" animBg="1"/>
      <p:bldP spid="117864" grpId="0" animBg="1"/>
      <p:bldP spid="117865" grpId="0" animBg="1"/>
      <p:bldP spid="117866" grpId="0" animBg="1"/>
      <p:bldP spid="117867" grpId="0" animBg="1"/>
      <p:bldP spid="1178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Ψυχρά και θερμά αντισώματα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Κλινικά σημαντικά: </a:t>
            </a:r>
            <a:r>
              <a:rPr lang="el-GR" dirty="0" smtClean="0"/>
              <a:t>αντισώματα </a:t>
            </a:r>
            <a:r>
              <a:rPr lang="el-GR" dirty="0"/>
              <a:t>που σχετίζονται με μειωμένη επιβίωση </a:t>
            </a:r>
            <a:r>
              <a:rPr lang="el-GR" dirty="0" smtClean="0"/>
              <a:t>ερυθρών.</a:t>
            </a:r>
            <a:endParaRPr lang="el-GR" dirty="0"/>
          </a:p>
          <a:p>
            <a:r>
              <a:rPr lang="el-GR" dirty="0"/>
              <a:t>Μετά μετάγγιση </a:t>
            </a:r>
            <a:r>
              <a:rPr lang="el-GR" dirty="0" smtClean="0"/>
              <a:t>αντιδράσεις.</a:t>
            </a:r>
            <a:endParaRPr lang="el-GR" dirty="0"/>
          </a:p>
          <a:p>
            <a:r>
              <a:rPr lang="el-GR" dirty="0"/>
              <a:t>Αιμολυτική νόσος του </a:t>
            </a:r>
            <a:r>
              <a:rPr lang="el-GR" dirty="0" smtClean="0"/>
              <a:t>νεογνού.</a:t>
            </a:r>
            <a:endParaRPr lang="el-GR" dirty="0"/>
          </a:p>
          <a:p>
            <a:r>
              <a:rPr lang="el-GR" b="1" dirty="0"/>
              <a:t>Μη σημαντικά </a:t>
            </a:r>
            <a:r>
              <a:rPr lang="el-GR" b="1" dirty="0" smtClean="0"/>
              <a:t>κλινικά: </a:t>
            </a:r>
            <a:r>
              <a:rPr lang="el-GR" dirty="0" smtClean="0"/>
              <a:t>αντισώματα </a:t>
            </a:r>
            <a:r>
              <a:rPr lang="el-GR" dirty="0"/>
              <a:t>που δεν προκαλούν καταστροφή των </a:t>
            </a:r>
            <a:r>
              <a:rPr lang="el-GR" dirty="0" smtClean="0"/>
              <a:t>ερυθρών.</a:t>
            </a:r>
            <a:endParaRPr lang="el-GR" dirty="0"/>
          </a:p>
          <a:p>
            <a:r>
              <a:rPr lang="el-GR" b="1" dirty="0"/>
              <a:t>Ψυχρά αντισώματα: </a:t>
            </a:r>
            <a:r>
              <a:rPr lang="el-GR" dirty="0"/>
              <a:t>συγκόλληση παρατηρείται σε χαμηλές θερμοκρασίες.</a:t>
            </a:r>
          </a:p>
          <a:p>
            <a:r>
              <a:rPr lang="el-GR" b="1" dirty="0"/>
              <a:t>Θερμά αντισώματα: </a:t>
            </a:r>
            <a:r>
              <a:rPr lang="el-GR" dirty="0"/>
              <a:t>συγκόλληση στους </a:t>
            </a:r>
            <a:r>
              <a:rPr lang="el-GR" dirty="0" smtClean="0"/>
              <a:t>37°C.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5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5" name="Text Box 277"/>
          <p:cNvSpPr txBox="1">
            <a:spLocks noChangeArrowheads="1"/>
          </p:cNvSpPr>
          <p:nvPr/>
        </p:nvSpPr>
        <p:spPr bwMode="auto">
          <a:xfrm>
            <a:off x="9906000" y="5729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 b="1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αντιγόνα των </a:t>
            </a:r>
            <a:r>
              <a:rPr lang="en-US" dirty="0"/>
              <a:t>RBCs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&gt; 200 RBC </a:t>
            </a:r>
            <a:r>
              <a:rPr lang="el-GR" dirty="0" err="1" smtClean="0"/>
              <a:t>Ags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Θα ασχοληθούμε με τα πιο σχετικά και κλινικά </a:t>
            </a:r>
            <a:r>
              <a:rPr lang="el-GR" dirty="0" smtClean="0"/>
              <a:t>σημαντικά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Πρέπει να γνωρίζουμε:</a:t>
            </a:r>
          </a:p>
          <a:p>
            <a:pPr lvl="1"/>
            <a:r>
              <a:rPr lang="el-GR" dirty="0" smtClean="0"/>
              <a:t>τα </a:t>
            </a:r>
            <a:r>
              <a:rPr lang="el-GR" dirty="0"/>
              <a:t>αντιγόνα, </a:t>
            </a:r>
          </a:p>
          <a:p>
            <a:pPr lvl="1"/>
            <a:r>
              <a:rPr lang="el-GR" dirty="0"/>
              <a:t>τα αντισώματα και </a:t>
            </a:r>
            <a:r>
              <a:rPr lang="el-GR" dirty="0" smtClean="0"/>
              <a:t>την</a:t>
            </a:r>
            <a:endParaRPr lang="el-GR" dirty="0"/>
          </a:p>
          <a:p>
            <a:pPr lvl="1"/>
            <a:r>
              <a:rPr lang="el-GR" dirty="0"/>
              <a:t>κλινική σημασία </a:t>
            </a:r>
            <a:r>
              <a:rPr lang="el-GR" dirty="0" smtClean="0"/>
              <a:t>τους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2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8229600" cy="1512168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dirty="0"/>
              <a:t>Συστήματα που παράγουν Ψυχρά αντισώματα</a:t>
            </a:r>
            <a:endParaRPr lang="en-US" dirty="0"/>
          </a:p>
        </p:txBody>
      </p:sp>
      <p:pic>
        <p:nvPicPr>
          <p:cNvPr id="203779" name="Picture 8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1939280" cy="18646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4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38113" y="2971800"/>
            <a:ext cx="1319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800" b="1" dirty="0">
                <a:solidFill>
                  <a:srgbClr val="080808"/>
                </a:solidFill>
                <a:latin typeface="+mn-lt"/>
              </a:rPr>
              <a:t>ΑΒΟ</a:t>
            </a:r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4572000" y="381000"/>
            <a:ext cx="4419600" cy="2033588"/>
          </a:xfrm>
          <a:prstGeom prst="cloudCallout">
            <a:avLst>
              <a:gd name="adj1" fmla="val -131468"/>
              <a:gd name="adj2" fmla="val 77167"/>
            </a:avLst>
          </a:prstGeom>
          <a:solidFill>
            <a:schemeClr val="bg1">
              <a:lumMod val="85000"/>
            </a:schemeClr>
          </a:solidFill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4A82"/>
                </a:solidFill>
                <a:latin typeface="+mn-lt"/>
              </a:rPr>
              <a:t>Anti-</a:t>
            </a:r>
            <a:r>
              <a:rPr lang="el-GR" sz="4000" b="1" dirty="0">
                <a:solidFill>
                  <a:srgbClr val="004A82"/>
                </a:solidFill>
                <a:latin typeface="+mn-lt"/>
              </a:rPr>
              <a:t>Α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4572000" y="2462213"/>
            <a:ext cx="4419600" cy="2033587"/>
          </a:xfrm>
          <a:prstGeom prst="cloudCallout">
            <a:avLst>
              <a:gd name="adj1" fmla="val -114046"/>
              <a:gd name="adj2" fmla="val -4958"/>
            </a:avLst>
          </a:prstGeom>
          <a:solidFill>
            <a:schemeClr val="bg1">
              <a:lumMod val="85000"/>
            </a:schemeClr>
          </a:solidFill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4A82"/>
                </a:solidFill>
                <a:latin typeface="+mn-lt"/>
              </a:rPr>
              <a:t>Anti-H</a:t>
            </a: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>
            <a:off x="4572000" y="4443413"/>
            <a:ext cx="4419600" cy="2033587"/>
          </a:xfrm>
          <a:prstGeom prst="cloudCallout">
            <a:avLst>
              <a:gd name="adj1" fmla="val -141630"/>
              <a:gd name="adj2" fmla="val -82787"/>
            </a:avLst>
          </a:prstGeom>
          <a:solidFill>
            <a:schemeClr val="bg1">
              <a:lumMod val="85000"/>
            </a:schemeClr>
          </a:solidFill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4A82"/>
                </a:solidFill>
                <a:latin typeface="+mn-lt"/>
              </a:rPr>
              <a:t>Anti-B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304800" y="6096000"/>
            <a:ext cx="2646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200" b="1">
                <a:solidFill>
                  <a:srgbClr val="080808"/>
                </a:solidFill>
                <a:latin typeface="+mn-lt"/>
              </a:rPr>
              <a:t>Φυσικά, Ψυχρά, </a:t>
            </a:r>
            <a:r>
              <a:rPr lang="en-US" sz="2200" b="1">
                <a:solidFill>
                  <a:srgbClr val="080808"/>
                </a:solidFill>
                <a:latin typeface="+mn-lt"/>
              </a:rPr>
              <a:t>IgM</a:t>
            </a:r>
            <a:endParaRPr lang="el-GR" sz="2200" b="1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Τι έχουμε μάθει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0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24136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smtClean="0"/>
              <a:t>Lewis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6" name="Picture 8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1939280" cy="186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9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2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Γενικά για το Σύστημα </a:t>
            </a:r>
            <a:r>
              <a:rPr lang="el-GR" dirty="0" err="1" smtClean="0"/>
              <a:t>Lewis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80808"/>
                </a:solidFill>
              </a:rPr>
              <a:t>1946 </a:t>
            </a:r>
            <a:r>
              <a:rPr lang="en-US" b="1" dirty="0" err="1" smtClean="0">
                <a:solidFill>
                  <a:srgbClr val="080808"/>
                </a:solidFill>
              </a:rPr>
              <a:t>Mourat</a:t>
            </a:r>
            <a:r>
              <a:rPr lang="el-GR" b="1" dirty="0" smtClean="0">
                <a:solidFill>
                  <a:srgbClr val="080808"/>
                </a:solidFill>
              </a:rPr>
              <a:t>.</a:t>
            </a:r>
            <a:endParaRPr lang="en-US" b="1" dirty="0">
              <a:solidFill>
                <a:srgbClr val="080808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80808"/>
                </a:solidFill>
              </a:rPr>
              <a:t>Αντιγόνα </a:t>
            </a:r>
            <a:r>
              <a:rPr lang="en-US" b="1" dirty="0">
                <a:solidFill>
                  <a:srgbClr val="080808"/>
                </a:solidFill>
              </a:rPr>
              <a:t>Le</a:t>
            </a:r>
            <a:r>
              <a:rPr lang="en-US" b="1" baseline="30000" dirty="0">
                <a:solidFill>
                  <a:srgbClr val="080808"/>
                </a:solidFill>
              </a:rPr>
              <a:t>a</a:t>
            </a:r>
            <a:r>
              <a:rPr lang="en-US" b="1" dirty="0">
                <a:solidFill>
                  <a:srgbClr val="080808"/>
                </a:solidFill>
              </a:rPr>
              <a:t>, </a:t>
            </a:r>
            <a:r>
              <a:rPr lang="en-US" b="1" dirty="0" err="1">
                <a:solidFill>
                  <a:srgbClr val="080808"/>
                </a:solidFill>
              </a:rPr>
              <a:t>Le</a:t>
            </a:r>
            <a:r>
              <a:rPr lang="en-US" b="1" baseline="30000" dirty="0" err="1">
                <a:solidFill>
                  <a:srgbClr val="080808"/>
                </a:solidFill>
              </a:rPr>
              <a:t>b</a:t>
            </a:r>
            <a:r>
              <a:rPr lang="el-GR" b="1" dirty="0">
                <a:solidFill>
                  <a:srgbClr val="080808"/>
                </a:solidFill>
              </a:rPr>
              <a:t> = </a:t>
            </a:r>
            <a:r>
              <a:rPr lang="el-GR" dirty="0" err="1">
                <a:solidFill>
                  <a:srgbClr val="080808"/>
                </a:solidFill>
              </a:rPr>
              <a:t>γλυκοσφιγκολιπιδια</a:t>
            </a:r>
            <a:r>
              <a:rPr lang="el-GR" dirty="0">
                <a:solidFill>
                  <a:srgbClr val="080808"/>
                </a:solidFill>
              </a:rPr>
              <a:t> που σχηματίζονται σε διαλυτή μορφή στο πλάσμα και ακολούθως προσκολλώνται στα </a:t>
            </a:r>
            <a:r>
              <a:rPr lang="el-GR" dirty="0" smtClean="0">
                <a:solidFill>
                  <a:srgbClr val="080808"/>
                </a:solidFill>
              </a:rPr>
              <a:t>ερυθροκύτταρα.</a:t>
            </a:r>
            <a:endParaRPr lang="el-GR" dirty="0">
              <a:solidFill>
                <a:srgbClr val="080808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dirty="0" err="1" smtClean="0"/>
              <a:t>Le</a:t>
            </a:r>
            <a:r>
              <a:rPr lang="el-GR" b="1" dirty="0" smtClean="0"/>
              <a:t> </a:t>
            </a:r>
            <a:r>
              <a:rPr lang="el-GR" b="1" dirty="0"/>
              <a:t>&amp; </a:t>
            </a:r>
            <a:r>
              <a:rPr lang="el-GR" b="1" dirty="0" err="1"/>
              <a:t>le</a:t>
            </a:r>
            <a:r>
              <a:rPr lang="el-GR" b="1" dirty="0"/>
              <a:t> γονίδιο στο χρωμόσωμα </a:t>
            </a:r>
            <a:r>
              <a:rPr lang="el-GR" b="1" dirty="0" smtClean="0"/>
              <a:t>19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 smtClean="0">
                <a:solidFill>
                  <a:srgbClr val="080808"/>
                </a:solidFill>
              </a:rPr>
              <a:t>Τα </a:t>
            </a:r>
            <a:r>
              <a:rPr lang="el-GR" dirty="0">
                <a:solidFill>
                  <a:srgbClr val="080808"/>
                </a:solidFill>
              </a:rPr>
              <a:t>υπεύθυνα γονίδια είναι τα </a:t>
            </a:r>
            <a:r>
              <a:rPr lang="en-US" dirty="0">
                <a:solidFill>
                  <a:srgbClr val="080808"/>
                </a:solidFill>
              </a:rPr>
              <a:t>Le (</a:t>
            </a:r>
            <a:r>
              <a:rPr lang="el-GR" dirty="0" smtClean="0">
                <a:solidFill>
                  <a:srgbClr val="080808"/>
                </a:solidFill>
              </a:rPr>
              <a:t>επικρατές) και </a:t>
            </a:r>
            <a:r>
              <a:rPr lang="el-GR" dirty="0">
                <a:solidFill>
                  <a:srgbClr val="080808"/>
                </a:solidFill>
              </a:rPr>
              <a:t>το </a:t>
            </a:r>
            <a:r>
              <a:rPr lang="en-US" dirty="0">
                <a:solidFill>
                  <a:srgbClr val="080808"/>
                </a:solidFill>
              </a:rPr>
              <a:t>le </a:t>
            </a:r>
            <a:r>
              <a:rPr lang="el-GR" dirty="0">
                <a:solidFill>
                  <a:srgbClr val="080808"/>
                </a:solidFill>
              </a:rPr>
              <a:t>(υπολειπόμενο), </a:t>
            </a:r>
            <a:r>
              <a:rPr lang="en-US" dirty="0" smtClean="0">
                <a:solidFill>
                  <a:srgbClr val="080808"/>
                </a:solidFill>
              </a:rPr>
              <a:t>Le/Le</a:t>
            </a:r>
            <a:r>
              <a:rPr lang="en-US" dirty="0">
                <a:solidFill>
                  <a:srgbClr val="080808"/>
                </a:solidFill>
              </a:rPr>
              <a:t>, Le/le, </a:t>
            </a:r>
            <a:r>
              <a:rPr lang="en-US" dirty="0" smtClean="0">
                <a:solidFill>
                  <a:srgbClr val="080808"/>
                </a:solidFill>
              </a:rPr>
              <a:t>le/le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6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</a:t>
            </a:r>
            <a:r>
              <a:rPr lang="en-US" dirty="0"/>
              <a:t>Lewis antigens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synthesis of the Lewis antigens is dependent</a:t>
            </a:r>
            <a:r>
              <a:rPr lang="el-GR" sz="2400" dirty="0" smtClean="0"/>
              <a:t> </a:t>
            </a:r>
            <a:r>
              <a:rPr lang="en-US" sz="2400" dirty="0" smtClean="0"/>
              <a:t>upon the interaction of two different</a:t>
            </a:r>
            <a:r>
              <a:rPr lang="el-GR" sz="2400" dirty="0" smtClean="0"/>
              <a:t> </a:t>
            </a:r>
            <a:r>
              <a:rPr lang="en-GB" sz="2400" dirty="0" err="1" smtClean="0"/>
              <a:t>fucosyltransferase</a:t>
            </a:r>
            <a:r>
              <a:rPr lang="en-US" sz="2400" dirty="0" smtClean="0"/>
              <a:t>s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lvl="1"/>
            <a:r>
              <a:rPr lang="en-US" sz="2400" dirty="0" smtClean="0"/>
              <a:t>Se locus </a:t>
            </a:r>
            <a:r>
              <a:rPr lang="en-GB" sz="2400" dirty="0" err="1" smtClean="0"/>
              <a:t>fucosyltransferase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Lewis locus</a:t>
            </a:r>
            <a:r>
              <a:rPr lang="en-GB" sz="2400" dirty="0" smtClean="0"/>
              <a:t> </a:t>
            </a:r>
            <a:r>
              <a:rPr lang="en-GB" sz="2400" dirty="0" err="1" smtClean="0"/>
              <a:t>fucosyltransferase</a:t>
            </a:r>
            <a:r>
              <a:rPr lang="en-GB" sz="2400" dirty="0" smtClean="0"/>
              <a:t>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6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0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75" y="18864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Φαινότυπος </a:t>
            </a:r>
            <a:r>
              <a:rPr lang="en-US" dirty="0" smtClean="0"/>
              <a:t>Le</a:t>
            </a:r>
            <a:r>
              <a:rPr lang="en-US" baseline="30000" dirty="0" smtClean="0"/>
              <a:t>a</a:t>
            </a:r>
            <a:r>
              <a:rPr lang="el-GR" baseline="30000" dirty="0" smtClean="0"/>
              <a:t> </a:t>
            </a:r>
            <a:r>
              <a:rPr lang="el-GR" dirty="0" smtClean="0"/>
              <a:t>και</a:t>
            </a:r>
            <a:r>
              <a:rPr lang="el-GR" baseline="30000" dirty="0" smtClean="0"/>
              <a:t> </a:t>
            </a:r>
            <a:r>
              <a:rPr lang="en-US" dirty="0" err="1" smtClean="0"/>
              <a:t>Le</a:t>
            </a:r>
            <a:r>
              <a:rPr lang="en-US" baseline="30000" dirty="0" err="1" smtClean="0"/>
              <a:t>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733382"/>
            <a:ext cx="4042792" cy="4616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Type 1 substrate</a:t>
            </a:r>
            <a:r>
              <a:rPr lang="el-GR" sz="2000" b="1" dirty="0" smtClean="0"/>
              <a:t>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fucose</a:t>
            </a:r>
            <a:r>
              <a:rPr lang="en-US" sz="2000" b="1" dirty="0" smtClean="0"/>
              <a:t> in α(1→4)</a:t>
            </a:r>
            <a:endParaRPr lang="el-GR" sz="2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755576" y="1834326"/>
            <a:ext cx="35052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/>
              <a:t>Allele Le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err="1" smtClean="0">
                <a:sym typeface="Wingdings" pitchFamily="2" charset="2"/>
              </a:rPr>
              <a:t>fucosyltransferase</a:t>
            </a:r>
            <a:endParaRPr lang="el-GR" sz="2000" b="1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2966621" y="2234436"/>
            <a:ext cx="0" cy="545068"/>
          </a:xfrm>
          <a:prstGeom prst="straightConnector1">
            <a:avLst/>
          </a:prstGeom>
          <a:ln w="38100">
            <a:solidFill>
              <a:srgbClr val="004A8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6324600" y="2779504"/>
            <a:ext cx="206382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b="1" dirty="0" smtClean="0"/>
              <a:t>Φαινότυπος </a:t>
            </a:r>
            <a:r>
              <a:rPr lang="en-US" sz="2000" b="1" dirty="0" smtClean="0"/>
              <a:t>Le</a:t>
            </a:r>
            <a:r>
              <a:rPr lang="en-US" sz="2000" b="1" baseline="30000" dirty="0" smtClean="0"/>
              <a:t>a</a:t>
            </a:r>
            <a:endParaRPr lang="el-GR" sz="2000" b="1" baseline="30000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5134992" y="2844536"/>
            <a:ext cx="914400" cy="23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3733800" y="4503484"/>
            <a:ext cx="2286000" cy="49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Type 1H +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fucose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04800" y="4497650"/>
            <a:ext cx="3886200" cy="49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Type 1 substrate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+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fucose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09600" y="3717032"/>
            <a:ext cx="3429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/>
              <a:t>Allele Se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err="1" smtClean="0">
                <a:sym typeface="Wingdings" pitchFamily="2" charset="2"/>
              </a:rPr>
              <a:t>fucosyltransferase</a:t>
            </a:r>
            <a:endParaRPr lang="el-GR" sz="2000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2627784" y="4148624"/>
            <a:ext cx="0" cy="320934"/>
          </a:xfrm>
          <a:prstGeom prst="straightConnector1">
            <a:avLst/>
          </a:prstGeom>
          <a:ln w="38100">
            <a:solidFill>
              <a:srgbClr val="004A8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3094112" y="4714582"/>
            <a:ext cx="685800" cy="0"/>
          </a:xfrm>
          <a:prstGeom prst="straightConnector1">
            <a:avLst/>
          </a:prstGeom>
          <a:ln w="38100">
            <a:solidFill>
              <a:srgbClr val="004A8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2971800" y="5291916"/>
            <a:ext cx="37604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/>
              <a:t>Allele Le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err="1" smtClean="0">
                <a:sym typeface="Wingdings" pitchFamily="2" charset="2"/>
              </a:rPr>
              <a:t>fucosyltransferase</a:t>
            </a:r>
            <a:endParaRPr lang="el-GR" sz="2000" b="1" dirty="0"/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V="1">
            <a:off x="5220072" y="4833348"/>
            <a:ext cx="0" cy="414634"/>
          </a:xfrm>
          <a:prstGeom prst="straightConnector1">
            <a:avLst/>
          </a:prstGeom>
          <a:ln w="38100">
            <a:solidFill>
              <a:srgbClr val="004A8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6588224" y="4433238"/>
            <a:ext cx="214691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b="1" dirty="0" smtClean="0"/>
              <a:t>Φαινότυπος </a:t>
            </a:r>
            <a:r>
              <a:rPr lang="en-US" sz="2000" b="1" dirty="0" err="1" smtClean="0"/>
              <a:t>Le</a:t>
            </a:r>
            <a:r>
              <a:rPr lang="en-US" sz="2000" b="1" baseline="30000" dirty="0" err="1" smtClean="0"/>
              <a:t>b</a:t>
            </a:r>
            <a:endParaRPr lang="el-GR" sz="2000" b="1" baseline="30000" dirty="0"/>
          </a:p>
        </p:txBody>
      </p:sp>
      <p:sp>
        <p:nvSpPr>
          <p:cNvPr id="27" name="26 - Δεξιό βέλος"/>
          <p:cNvSpPr/>
          <p:nvPr/>
        </p:nvSpPr>
        <p:spPr>
          <a:xfrm>
            <a:off x="5715000" y="4562182"/>
            <a:ext cx="762000" cy="23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19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9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le.com/e-docs/00/04/0E/52/texte_alt_jlevir00019_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66850"/>
            <a:ext cx="8839200" cy="3790950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ΑΒΟ και </a:t>
            </a:r>
            <a:r>
              <a:rPr lang="en-US" dirty="0" smtClean="0"/>
              <a:t>Lewis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6" name="Picture 32" descr="MCj043259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4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Συσχέτιση </a:t>
            </a:r>
            <a:r>
              <a:rPr lang="en-US" dirty="0"/>
              <a:t>Lewis </a:t>
            </a:r>
            <a:r>
              <a:rPr lang="el-GR" dirty="0"/>
              <a:t>με </a:t>
            </a:r>
            <a:r>
              <a:rPr lang="el-GR" dirty="0" smtClean="0"/>
              <a:t>ΑΒΟ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To </a:t>
            </a:r>
            <a:r>
              <a:rPr lang="el-GR" sz="2400" dirty="0">
                <a:solidFill>
                  <a:srgbClr val="080808"/>
                </a:solidFill>
              </a:rPr>
              <a:t>σύστημα ΑΒΟ σχετίζεται με το </a:t>
            </a:r>
            <a:r>
              <a:rPr lang="en-US" sz="2400" dirty="0" smtClean="0">
                <a:solidFill>
                  <a:srgbClr val="080808"/>
                </a:solidFill>
              </a:rPr>
              <a:t>Lewis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l-GR" sz="2400" dirty="0">
              <a:solidFill>
                <a:srgbClr val="080808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rgbClr val="080808"/>
                </a:solidFill>
              </a:rPr>
              <a:t>Εκκριτικός </a:t>
            </a:r>
            <a:r>
              <a:rPr lang="en-US" sz="2400" dirty="0">
                <a:solidFill>
                  <a:srgbClr val="080808"/>
                </a:solidFill>
              </a:rPr>
              <a:t>(Se/Se, Se/se)</a:t>
            </a:r>
            <a:r>
              <a:rPr lang="el-GR" sz="2400" dirty="0">
                <a:solidFill>
                  <a:srgbClr val="080808"/>
                </a:solidFill>
              </a:rPr>
              <a:t>, μη εκκριτικός</a:t>
            </a:r>
            <a:r>
              <a:rPr lang="en-US" sz="2400" dirty="0">
                <a:solidFill>
                  <a:srgbClr val="080808"/>
                </a:solidFill>
              </a:rPr>
              <a:t> (se/se</a:t>
            </a:r>
            <a:r>
              <a:rPr lang="en-US" sz="2400" dirty="0" smtClean="0">
                <a:solidFill>
                  <a:srgbClr val="080808"/>
                </a:solidFill>
              </a:rPr>
              <a:t>)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l-GR" sz="2400" dirty="0">
              <a:solidFill>
                <a:srgbClr val="080808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Le/Le</a:t>
            </a:r>
            <a:r>
              <a:rPr lang="en-US" sz="2400" dirty="0">
                <a:solidFill>
                  <a:srgbClr val="080808"/>
                </a:solidFill>
              </a:rPr>
              <a:t>, Le/le (Lewis+) &amp; se/se </a:t>
            </a:r>
            <a:r>
              <a:rPr lang="en-US" sz="2400" dirty="0" smtClean="0">
                <a:solidFill>
                  <a:srgbClr val="080808"/>
                </a:solidFill>
              </a:rPr>
              <a:t>=</a:t>
            </a:r>
            <a:r>
              <a:rPr lang="el-GR" sz="2400" dirty="0" smtClean="0">
                <a:solidFill>
                  <a:srgbClr val="080808"/>
                </a:solidFill>
              </a:rPr>
              <a:t> </a:t>
            </a:r>
            <a:r>
              <a:rPr lang="en-US" sz="2400" b="1" dirty="0" smtClean="0"/>
              <a:t>Le</a:t>
            </a:r>
            <a:r>
              <a:rPr lang="en-US" sz="2400" b="1" baseline="30000" dirty="0" smtClean="0">
                <a:ea typeface="Arial Unicode MS" pitchFamily="34" charset="-128"/>
                <a:cs typeface="Arial Unicode MS" pitchFamily="34" charset="-128"/>
              </a:rPr>
              <a:t>a</a:t>
            </a:r>
            <a:endParaRPr lang="el-GR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</a:rPr>
              <a:t>Le/Le, Le/le (Lewis+) &amp; Se/Se, Se/se = </a:t>
            </a:r>
            <a:r>
              <a:rPr lang="en-US" sz="2400" b="1" dirty="0" err="1" smtClean="0"/>
              <a:t>Le</a:t>
            </a:r>
            <a:r>
              <a:rPr lang="en-US" sz="2400" b="1" baseline="30000" dirty="0" err="1" smtClean="0">
                <a:ea typeface="Arial Unicode MS" pitchFamily="34" charset="-128"/>
                <a:cs typeface="Arial Unicode MS" pitchFamily="34" charset="-128"/>
              </a:rPr>
              <a:t>b</a:t>
            </a:r>
            <a:endParaRPr lang="el-GR" sz="2400" b="1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080808"/>
                </a:solidFill>
              </a:rPr>
              <a:t>Τα αντιγόνα είναι πλήρως αναπτυγμένα στα </a:t>
            </a:r>
            <a:r>
              <a:rPr lang="el-GR" sz="2400" dirty="0" smtClean="0">
                <a:solidFill>
                  <a:srgbClr val="080808"/>
                </a:solidFill>
              </a:rPr>
              <a:t>νεογνά</a:t>
            </a:r>
            <a:r>
              <a:rPr lang="el-GR" sz="2400" dirty="0"/>
              <a:t>.</a:t>
            </a:r>
            <a:endParaRPr lang="el-GR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Έλλειψη 4"/>
          <p:cNvSpPr/>
          <p:nvPr/>
        </p:nvSpPr>
        <p:spPr>
          <a:xfrm>
            <a:off x="4788024" y="2276872"/>
            <a:ext cx="57606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5652120" y="2862551"/>
            <a:ext cx="57606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611560" y="3140969"/>
            <a:ext cx="8197134" cy="2945844"/>
            <a:chOff x="611560" y="3140969"/>
            <a:chExt cx="8197134" cy="2945844"/>
          </a:xfrm>
        </p:grpSpPr>
        <p:sp>
          <p:nvSpPr>
            <p:cNvPr id="142349" name="Line 13"/>
            <p:cNvSpPr>
              <a:spLocks noChangeShapeType="1"/>
            </p:cNvSpPr>
            <p:nvPr/>
          </p:nvSpPr>
          <p:spPr bwMode="auto">
            <a:xfrm>
              <a:off x="992560" y="4712593"/>
              <a:ext cx="76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2350" name="Line 14"/>
            <p:cNvSpPr>
              <a:spLocks noChangeShapeType="1"/>
            </p:cNvSpPr>
            <p:nvPr/>
          </p:nvSpPr>
          <p:spPr bwMode="auto">
            <a:xfrm flipH="1">
              <a:off x="1068760" y="4712593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2351" name="Line 15"/>
            <p:cNvSpPr>
              <a:spLocks noChangeShapeType="1"/>
            </p:cNvSpPr>
            <p:nvPr/>
          </p:nvSpPr>
          <p:spPr bwMode="auto">
            <a:xfrm>
              <a:off x="1449760" y="4712593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2360" name="Line 25"/>
            <p:cNvSpPr>
              <a:spLocks noChangeShapeType="1"/>
            </p:cNvSpPr>
            <p:nvPr/>
          </p:nvSpPr>
          <p:spPr bwMode="auto">
            <a:xfrm>
              <a:off x="4345360" y="4712593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grpSp>
          <p:nvGrpSpPr>
            <p:cNvPr id="142376" name="Group 40"/>
            <p:cNvGrpSpPr>
              <a:grpSpLocks/>
            </p:cNvGrpSpPr>
            <p:nvPr/>
          </p:nvGrpSpPr>
          <p:grpSpPr bwMode="auto">
            <a:xfrm>
              <a:off x="611560" y="3140969"/>
              <a:ext cx="7924800" cy="2732088"/>
              <a:chOff x="528" y="2112"/>
              <a:chExt cx="4992" cy="1721"/>
            </a:xfrm>
          </p:grpSpPr>
          <p:sp>
            <p:nvSpPr>
              <p:cNvPr id="142377" name="Freeform 5"/>
              <p:cNvSpPr>
                <a:spLocks/>
              </p:cNvSpPr>
              <p:nvPr/>
            </p:nvSpPr>
            <p:spPr bwMode="auto">
              <a:xfrm>
                <a:off x="664" y="2544"/>
                <a:ext cx="112" cy="912"/>
              </a:xfrm>
              <a:custGeom>
                <a:avLst/>
                <a:gdLst>
                  <a:gd name="T0" fmla="*/ 88900 w 112"/>
                  <a:gd name="T1" fmla="*/ 0 h 912"/>
                  <a:gd name="T2" fmla="*/ 12700 w 112"/>
                  <a:gd name="T3" fmla="*/ 381000 h 912"/>
                  <a:gd name="T4" fmla="*/ 88900 w 112"/>
                  <a:gd name="T5" fmla="*/ 762000 h 912"/>
                  <a:gd name="T6" fmla="*/ 165100 w 112"/>
                  <a:gd name="T7" fmla="*/ 1066800 h 912"/>
                  <a:gd name="T8" fmla="*/ 88900 w 112"/>
                  <a:gd name="T9" fmla="*/ 1447800 h 912"/>
                  <a:gd name="T10" fmla="*/ 12700 w 112"/>
                  <a:gd name="T11" fmla="*/ 1066800 h 912"/>
                  <a:gd name="T12" fmla="*/ 165100 w 112"/>
                  <a:gd name="T13" fmla="*/ 381000 h 912"/>
                  <a:gd name="T14" fmla="*/ 88900 w 112"/>
                  <a:gd name="T15" fmla="*/ 0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912"/>
                  <a:gd name="T26" fmla="*/ 112 w 1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912">
                    <a:moveTo>
                      <a:pt x="56" y="0"/>
                    </a:moveTo>
                    <a:cubicBezTo>
                      <a:pt x="40" y="0"/>
                      <a:pt x="8" y="160"/>
                      <a:pt x="8" y="240"/>
                    </a:cubicBezTo>
                    <a:cubicBezTo>
                      <a:pt x="8" y="320"/>
                      <a:pt x="40" y="408"/>
                      <a:pt x="56" y="480"/>
                    </a:cubicBezTo>
                    <a:cubicBezTo>
                      <a:pt x="72" y="552"/>
                      <a:pt x="104" y="600"/>
                      <a:pt x="104" y="672"/>
                    </a:cubicBezTo>
                    <a:cubicBezTo>
                      <a:pt x="104" y="744"/>
                      <a:pt x="72" y="912"/>
                      <a:pt x="56" y="912"/>
                    </a:cubicBezTo>
                    <a:cubicBezTo>
                      <a:pt x="40" y="912"/>
                      <a:pt x="0" y="784"/>
                      <a:pt x="8" y="672"/>
                    </a:cubicBezTo>
                    <a:cubicBezTo>
                      <a:pt x="16" y="560"/>
                      <a:pt x="96" y="352"/>
                      <a:pt x="104" y="240"/>
                    </a:cubicBezTo>
                    <a:cubicBezTo>
                      <a:pt x="112" y="128"/>
                      <a:pt x="72" y="0"/>
                      <a:pt x="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78" name="Freeform 6"/>
              <p:cNvSpPr>
                <a:spLocks/>
              </p:cNvSpPr>
              <p:nvPr/>
            </p:nvSpPr>
            <p:spPr bwMode="auto">
              <a:xfrm>
                <a:off x="912" y="2544"/>
                <a:ext cx="112" cy="912"/>
              </a:xfrm>
              <a:custGeom>
                <a:avLst/>
                <a:gdLst>
                  <a:gd name="T0" fmla="*/ 88900 w 112"/>
                  <a:gd name="T1" fmla="*/ 0 h 912"/>
                  <a:gd name="T2" fmla="*/ 12700 w 112"/>
                  <a:gd name="T3" fmla="*/ 381000 h 912"/>
                  <a:gd name="T4" fmla="*/ 88900 w 112"/>
                  <a:gd name="T5" fmla="*/ 762000 h 912"/>
                  <a:gd name="T6" fmla="*/ 165100 w 112"/>
                  <a:gd name="T7" fmla="*/ 1066800 h 912"/>
                  <a:gd name="T8" fmla="*/ 88900 w 112"/>
                  <a:gd name="T9" fmla="*/ 1447800 h 912"/>
                  <a:gd name="T10" fmla="*/ 12700 w 112"/>
                  <a:gd name="T11" fmla="*/ 1066800 h 912"/>
                  <a:gd name="T12" fmla="*/ 165100 w 112"/>
                  <a:gd name="T13" fmla="*/ 381000 h 912"/>
                  <a:gd name="T14" fmla="*/ 88900 w 112"/>
                  <a:gd name="T15" fmla="*/ 0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912"/>
                  <a:gd name="T26" fmla="*/ 112 w 1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912">
                    <a:moveTo>
                      <a:pt x="56" y="0"/>
                    </a:moveTo>
                    <a:cubicBezTo>
                      <a:pt x="40" y="0"/>
                      <a:pt x="8" y="160"/>
                      <a:pt x="8" y="240"/>
                    </a:cubicBezTo>
                    <a:cubicBezTo>
                      <a:pt x="8" y="320"/>
                      <a:pt x="40" y="408"/>
                      <a:pt x="56" y="480"/>
                    </a:cubicBezTo>
                    <a:cubicBezTo>
                      <a:pt x="72" y="552"/>
                      <a:pt x="104" y="600"/>
                      <a:pt x="104" y="672"/>
                    </a:cubicBezTo>
                    <a:cubicBezTo>
                      <a:pt x="104" y="744"/>
                      <a:pt x="72" y="912"/>
                      <a:pt x="56" y="912"/>
                    </a:cubicBezTo>
                    <a:cubicBezTo>
                      <a:pt x="40" y="912"/>
                      <a:pt x="0" y="784"/>
                      <a:pt x="8" y="672"/>
                    </a:cubicBezTo>
                    <a:cubicBezTo>
                      <a:pt x="16" y="560"/>
                      <a:pt x="96" y="352"/>
                      <a:pt x="104" y="240"/>
                    </a:cubicBezTo>
                    <a:cubicBezTo>
                      <a:pt x="112" y="128"/>
                      <a:pt x="72" y="0"/>
                      <a:pt x="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79" name="Oval 7"/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96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80" name="Oval 8"/>
              <p:cNvSpPr>
                <a:spLocks noChangeArrowheads="1"/>
              </p:cNvSpPr>
              <p:nvPr/>
            </p:nvSpPr>
            <p:spPr bwMode="auto">
              <a:xfrm>
                <a:off x="912" y="2928"/>
                <a:ext cx="96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81" name="Rectangle 9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96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82" name="Rectangle 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96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83" name="Text Box 11"/>
              <p:cNvSpPr txBox="1">
                <a:spLocks noChangeArrowheads="1"/>
              </p:cNvSpPr>
              <p:nvPr/>
            </p:nvSpPr>
            <p:spPr bwMode="auto">
              <a:xfrm>
                <a:off x="528" y="36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+mn-lt"/>
                  </a:rPr>
                  <a:t>Le genes</a:t>
                </a:r>
              </a:p>
            </p:txBody>
          </p:sp>
          <p:sp>
            <p:nvSpPr>
              <p:cNvPr id="142384" name="Line 48"/>
              <p:cNvSpPr>
                <a:spLocks noChangeShapeType="1"/>
              </p:cNvSpPr>
              <p:nvPr/>
            </p:nvSpPr>
            <p:spPr bwMode="auto">
              <a:xfrm>
                <a:off x="768" y="326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85" name="Line 49"/>
              <p:cNvSpPr>
                <a:spLocks noChangeShapeType="1"/>
              </p:cNvSpPr>
              <p:nvPr/>
            </p:nvSpPr>
            <p:spPr bwMode="auto">
              <a:xfrm flipH="1">
                <a:off x="816" y="3264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86" name="Line 50"/>
              <p:cNvSpPr>
                <a:spLocks noChangeShapeType="1"/>
              </p:cNvSpPr>
              <p:nvPr/>
            </p:nvSpPr>
            <p:spPr bwMode="auto">
              <a:xfrm>
                <a:off x="1056" y="32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grpSp>
            <p:nvGrpSpPr>
              <p:cNvPr id="142387" name="Group 51"/>
              <p:cNvGrpSpPr>
                <a:grpSpLocks/>
              </p:cNvGrpSpPr>
              <p:nvPr/>
            </p:nvGrpSpPr>
            <p:grpSpPr bwMode="auto">
              <a:xfrm>
                <a:off x="2208" y="2784"/>
                <a:ext cx="672" cy="384"/>
                <a:chOff x="2208" y="2784"/>
                <a:chExt cx="672" cy="384"/>
              </a:xfrm>
            </p:grpSpPr>
            <p:sp>
              <p:nvSpPr>
                <p:cNvPr id="142388" name="Oval 16"/>
                <p:cNvSpPr>
                  <a:spLocks noChangeArrowheads="1"/>
                </p:cNvSpPr>
                <p:nvPr/>
              </p:nvSpPr>
              <p:spPr bwMode="auto">
                <a:xfrm>
                  <a:off x="2784" y="2928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  <p:sp>
              <p:nvSpPr>
                <p:cNvPr id="142389" name="Oval 17"/>
                <p:cNvSpPr>
                  <a:spLocks noChangeArrowheads="1"/>
                </p:cNvSpPr>
                <p:nvPr/>
              </p:nvSpPr>
              <p:spPr bwMode="auto">
                <a:xfrm>
                  <a:off x="2208" y="2928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  <p:sp>
              <p:nvSpPr>
                <p:cNvPr id="142390" name="Oval 18"/>
                <p:cNvSpPr>
                  <a:spLocks noChangeArrowheads="1"/>
                </p:cNvSpPr>
                <p:nvPr/>
              </p:nvSpPr>
              <p:spPr bwMode="auto">
                <a:xfrm>
                  <a:off x="2592" y="3024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  <p:sp>
              <p:nvSpPr>
                <p:cNvPr id="142391" name="Oval 19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  <p:sp>
              <p:nvSpPr>
                <p:cNvPr id="142392" name="Oval 20"/>
                <p:cNvSpPr>
                  <a:spLocks noChangeArrowheads="1"/>
                </p:cNvSpPr>
                <p:nvPr/>
              </p:nvSpPr>
              <p:spPr bwMode="auto">
                <a:xfrm>
                  <a:off x="2448" y="2928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  <p:sp>
              <p:nvSpPr>
                <p:cNvPr id="142393" name="Oval 21"/>
                <p:cNvSpPr>
                  <a:spLocks noChangeArrowheads="1"/>
                </p:cNvSpPr>
                <p:nvPr/>
              </p:nvSpPr>
              <p:spPr bwMode="auto">
                <a:xfrm>
                  <a:off x="2352" y="3072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  <p:sp>
              <p:nvSpPr>
                <p:cNvPr id="142394" name="Oval 22"/>
                <p:cNvSpPr>
                  <a:spLocks noChangeArrowheads="1"/>
                </p:cNvSpPr>
                <p:nvPr/>
              </p:nvSpPr>
              <p:spPr bwMode="auto">
                <a:xfrm>
                  <a:off x="2304" y="2784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+mn-lt"/>
                  </a:endParaRPr>
                </a:p>
              </p:txBody>
            </p:sp>
          </p:grpSp>
          <p:sp>
            <p:nvSpPr>
              <p:cNvPr id="142395" name="Text Box 24"/>
              <p:cNvSpPr txBox="1">
                <a:spLocks noChangeArrowheads="1"/>
              </p:cNvSpPr>
              <p:nvPr/>
            </p:nvSpPr>
            <p:spPr bwMode="auto">
              <a:xfrm>
                <a:off x="2064" y="3360"/>
                <a:ext cx="96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+mn-lt"/>
                  </a:rPr>
                  <a:t>Le substance in plasma</a:t>
                </a:r>
              </a:p>
            </p:txBody>
          </p:sp>
          <p:sp>
            <p:nvSpPr>
              <p:cNvPr id="142396" name="Line 60"/>
              <p:cNvSpPr>
                <a:spLocks noChangeShapeType="1"/>
              </p:cNvSpPr>
              <p:nvPr/>
            </p:nvSpPr>
            <p:spPr bwMode="auto">
              <a:xfrm>
                <a:off x="2880" y="326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97" name="Oval 26"/>
              <p:cNvSpPr>
                <a:spLocks noChangeArrowheads="1"/>
              </p:cNvSpPr>
              <p:nvPr/>
            </p:nvSpPr>
            <p:spPr bwMode="auto">
              <a:xfrm>
                <a:off x="4368" y="2688"/>
                <a:ext cx="864" cy="81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398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976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+mn-lt"/>
                  </a:rPr>
                  <a:t> RBC</a:t>
                </a:r>
              </a:p>
            </p:txBody>
          </p:sp>
          <p:sp>
            <p:nvSpPr>
              <p:cNvPr id="142399" name="Oval 28"/>
              <p:cNvSpPr>
                <a:spLocks noChangeArrowheads="1"/>
              </p:cNvSpPr>
              <p:nvPr/>
            </p:nvSpPr>
            <p:spPr bwMode="auto">
              <a:xfrm>
                <a:off x="4416" y="273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400" name="Oval 29"/>
              <p:cNvSpPr>
                <a:spLocks noChangeArrowheads="1"/>
              </p:cNvSpPr>
              <p:nvPr/>
            </p:nvSpPr>
            <p:spPr bwMode="auto">
              <a:xfrm>
                <a:off x="4560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401" name="Oval 30"/>
              <p:cNvSpPr>
                <a:spLocks noChangeArrowheads="1"/>
              </p:cNvSpPr>
              <p:nvPr/>
            </p:nvSpPr>
            <p:spPr bwMode="auto">
              <a:xfrm>
                <a:off x="4272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2402" name="Text Box 31"/>
              <p:cNvSpPr txBox="1">
                <a:spLocks noChangeArrowheads="1"/>
              </p:cNvSpPr>
              <p:nvPr/>
            </p:nvSpPr>
            <p:spPr bwMode="auto">
              <a:xfrm>
                <a:off x="4176" y="2112"/>
                <a:ext cx="1344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+mn-lt"/>
                  </a:rPr>
                  <a:t>Lewis substance adheres to RBC becoming an antigen</a:t>
                </a:r>
              </a:p>
            </p:txBody>
          </p:sp>
        </p:grpSp>
        <p:sp>
          <p:nvSpPr>
            <p:cNvPr id="142404" name="Rectangle 68"/>
            <p:cNvSpPr>
              <a:spLocks noChangeArrowheads="1"/>
            </p:cNvSpPr>
            <p:nvPr/>
          </p:nvSpPr>
          <p:spPr bwMode="auto">
            <a:xfrm>
              <a:off x="5540748" y="5717481"/>
              <a:ext cx="32679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latin typeface="+mn-lt"/>
                </a:rPr>
                <a:t>Τα </a:t>
              </a:r>
              <a:r>
                <a:rPr lang="en-US">
                  <a:latin typeface="+mn-lt"/>
                </a:rPr>
                <a:t>Ags </a:t>
              </a:r>
              <a:r>
                <a:rPr lang="el-GR">
                  <a:latin typeface="+mn-lt"/>
                </a:rPr>
                <a:t>είναι γλυκοσφιγγολιπίδια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Αντιγόνα του Συστήματος </a:t>
            </a:r>
            <a:r>
              <a:rPr lang="en-US" dirty="0" smtClean="0"/>
              <a:t>Lewis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Διαλυτά αντιγόνα, παράγονται από τους ιστούς και βρίσκονται στα σωματικά υγρά (πλάσμα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Απορροφούνται από τα </a:t>
            </a:r>
            <a:r>
              <a:rPr lang="el-GR" dirty="0" err="1" smtClean="0"/>
              <a:t>RBCs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Χαρακτηριστικό των 2 αντιγόνων είναι ότι συντίθενται στο πλάσμα και προσκολλώνται στη </a:t>
            </a:r>
            <a:r>
              <a:rPr lang="el-GR" dirty="0" smtClean="0"/>
              <a:t>μεμβράνη.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41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3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9692" y="116632"/>
            <a:ext cx="5544616" cy="1080120"/>
          </a:xfrm>
        </p:spPr>
        <p:txBody>
          <a:bodyPr>
            <a:noAutofit/>
          </a:bodyPr>
          <a:lstStyle/>
          <a:p>
            <a:r>
              <a:rPr lang="el-GR" dirty="0"/>
              <a:t>Κληρονομικότητα του Συστήματος </a:t>
            </a:r>
            <a:r>
              <a:rPr lang="en-US" dirty="0" smtClean="0"/>
              <a:t>Lewis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Το </a:t>
            </a:r>
            <a:r>
              <a:rPr lang="en-US" dirty="0">
                <a:solidFill>
                  <a:srgbClr val="080808"/>
                </a:solidFill>
              </a:rPr>
              <a:t>Lewis </a:t>
            </a:r>
            <a:r>
              <a:rPr lang="el-GR" dirty="0">
                <a:solidFill>
                  <a:srgbClr val="080808"/>
                </a:solidFill>
              </a:rPr>
              <a:t>σύστημα εξαρτάται από τα γονίδια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Hh</a:t>
            </a:r>
            <a:r>
              <a:rPr lang="en-US" dirty="0">
                <a:solidFill>
                  <a:srgbClr val="080808"/>
                </a:solidFill>
              </a:rPr>
              <a:t>, Se, Le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le, h, se </a:t>
            </a:r>
            <a:r>
              <a:rPr lang="el-GR" dirty="0">
                <a:solidFill>
                  <a:srgbClr val="080808"/>
                </a:solidFill>
              </a:rPr>
              <a:t>δεν παράγουν προϊόντα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Εάν κληρονομηθεί το γονίδιο</a:t>
            </a:r>
            <a:r>
              <a:rPr lang="en-US" dirty="0">
                <a:solidFill>
                  <a:srgbClr val="080808"/>
                </a:solidFill>
              </a:rPr>
              <a:t> Le </a:t>
            </a:r>
            <a:r>
              <a:rPr lang="el-GR" dirty="0">
                <a:solidFill>
                  <a:srgbClr val="080808"/>
                </a:solidFill>
              </a:rPr>
              <a:t>παράγεται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η ουσία </a:t>
            </a:r>
            <a:r>
              <a:rPr lang="en-US" dirty="0">
                <a:solidFill>
                  <a:srgbClr val="080808"/>
                </a:solidFill>
              </a:rPr>
              <a:t>Le</a:t>
            </a:r>
            <a:r>
              <a:rPr lang="en-US" baseline="30000" dirty="0">
                <a:solidFill>
                  <a:srgbClr val="080808"/>
                </a:solidFill>
              </a:rPr>
              <a:t>a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Τα γονίδια </a:t>
            </a:r>
            <a:r>
              <a:rPr lang="en-US" dirty="0">
                <a:solidFill>
                  <a:srgbClr val="080808"/>
                </a:solidFill>
              </a:rPr>
              <a:t>Le, H, Se </a:t>
            </a:r>
            <a:r>
              <a:rPr lang="el-GR" dirty="0">
                <a:solidFill>
                  <a:srgbClr val="080808"/>
                </a:solidFill>
              </a:rPr>
              <a:t>πρέπει όλα να έχουν κληρονομηθεί για την μετατροπή του </a:t>
            </a:r>
            <a:r>
              <a:rPr lang="en-US" dirty="0">
                <a:solidFill>
                  <a:srgbClr val="080808"/>
                </a:solidFill>
              </a:rPr>
              <a:t>Le</a:t>
            </a:r>
            <a:r>
              <a:rPr lang="en-US" baseline="30000" dirty="0">
                <a:solidFill>
                  <a:srgbClr val="080808"/>
                </a:solidFill>
              </a:rPr>
              <a:t>a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σε</a:t>
            </a:r>
            <a:r>
              <a:rPr lang="en-US" dirty="0">
                <a:solidFill>
                  <a:srgbClr val="080808"/>
                </a:solidFill>
              </a:rPr>
              <a:t> Le</a:t>
            </a:r>
            <a:r>
              <a:rPr lang="en-US" baseline="30000" dirty="0">
                <a:solidFill>
                  <a:srgbClr val="080808"/>
                </a:solidFill>
              </a:rPr>
              <a:t>b</a:t>
            </a:r>
            <a:r>
              <a:rPr lang="en-US" dirty="0">
                <a:solidFill>
                  <a:srgbClr val="080808"/>
                </a:solidFill>
              </a:rPr>
              <a:t>.  </a:t>
            </a:r>
            <a:r>
              <a:rPr lang="el-GR" dirty="0">
                <a:solidFill>
                  <a:srgbClr val="080808"/>
                </a:solidFill>
              </a:rPr>
              <a:t>Παραδείγματα</a:t>
            </a:r>
            <a:r>
              <a:rPr lang="en-US" dirty="0" smtClean="0">
                <a:solidFill>
                  <a:srgbClr val="080808"/>
                </a:solidFill>
              </a:rPr>
              <a:t>:</a:t>
            </a:r>
            <a:endParaRPr lang="en-US" baseline="30000" dirty="0">
              <a:solidFill>
                <a:srgbClr val="080808"/>
              </a:solidFill>
            </a:endParaRPr>
          </a:p>
          <a:p>
            <a:pPr marL="800100" lvl="1" indent="-342900"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Le se H	</a:t>
            </a:r>
            <a:r>
              <a:rPr lang="el-GR" dirty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  <a:sym typeface="Wingdings" pitchFamily="2" charset="2"/>
              </a:rPr>
              <a:t></a:t>
            </a:r>
            <a:r>
              <a:rPr lang="en-US" dirty="0">
                <a:solidFill>
                  <a:srgbClr val="080808"/>
                </a:solidFill>
              </a:rPr>
              <a:t>	Le(</a:t>
            </a:r>
            <a:r>
              <a:rPr lang="en-US" dirty="0" err="1">
                <a:solidFill>
                  <a:srgbClr val="080808"/>
                </a:solidFill>
              </a:rPr>
              <a:t>a+b</a:t>
            </a:r>
            <a:r>
              <a:rPr lang="en-US" dirty="0">
                <a:solidFill>
                  <a:srgbClr val="080808"/>
                </a:solidFill>
              </a:rPr>
              <a:t>-)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Le Se H    </a:t>
            </a:r>
            <a:r>
              <a:rPr lang="el-GR" dirty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  <a:sym typeface="Wingdings" pitchFamily="2" charset="2"/>
              </a:rPr>
              <a:t></a:t>
            </a:r>
            <a:r>
              <a:rPr lang="en-US" dirty="0">
                <a:solidFill>
                  <a:srgbClr val="080808"/>
                </a:solidFill>
              </a:rPr>
              <a:t> 	Le(a-b+)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le H se</a:t>
            </a:r>
            <a:r>
              <a:rPr lang="el-GR" dirty="0">
                <a:solidFill>
                  <a:srgbClr val="080808"/>
                </a:solidFill>
              </a:rPr>
              <a:t>       </a:t>
            </a:r>
            <a:r>
              <a:rPr lang="en-US" dirty="0">
                <a:solidFill>
                  <a:srgbClr val="080808"/>
                </a:solidFill>
                <a:sym typeface="Wingdings" pitchFamily="2" charset="2"/>
              </a:rPr>
              <a:t></a:t>
            </a:r>
            <a:r>
              <a:rPr lang="en-US" dirty="0">
                <a:solidFill>
                  <a:srgbClr val="080808"/>
                </a:solidFill>
              </a:rPr>
              <a:t> 	Le(a-b-)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le </a:t>
            </a:r>
            <a:r>
              <a:rPr lang="en-US" dirty="0" err="1">
                <a:solidFill>
                  <a:srgbClr val="080808"/>
                </a:solidFill>
              </a:rPr>
              <a:t>hh</a:t>
            </a:r>
            <a:r>
              <a:rPr lang="en-US" dirty="0">
                <a:solidFill>
                  <a:srgbClr val="080808"/>
                </a:solidFill>
              </a:rPr>
              <a:t> se</a:t>
            </a:r>
            <a:r>
              <a:rPr lang="el-GR" dirty="0">
                <a:solidFill>
                  <a:srgbClr val="080808"/>
                </a:solidFill>
              </a:rPr>
              <a:t>     </a:t>
            </a:r>
            <a:r>
              <a:rPr lang="en-US" dirty="0">
                <a:solidFill>
                  <a:srgbClr val="080808"/>
                </a:solidFill>
                <a:sym typeface="Wingdings" pitchFamily="2" charset="2"/>
              </a:rPr>
              <a:t></a:t>
            </a:r>
            <a:r>
              <a:rPr lang="en-US" dirty="0">
                <a:solidFill>
                  <a:srgbClr val="080808"/>
                </a:solidFill>
              </a:rPr>
              <a:t> 	Le(a-b-</a:t>
            </a:r>
            <a:r>
              <a:rPr lang="en-US" dirty="0" smtClean="0">
                <a:solidFill>
                  <a:srgbClr val="080808"/>
                </a:solidFill>
              </a:rPr>
              <a:t>)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1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 cstate="print"/>
          <a:srcRect b="3334"/>
          <a:stretch>
            <a:fillRect/>
          </a:stretch>
        </p:blipFill>
        <p:spPr bwMode="auto">
          <a:xfrm>
            <a:off x="827584" y="1124744"/>
            <a:ext cx="7524328" cy="5643246"/>
          </a:xfrm>
          <a:prstGeom prst="rect">
            <a:avLst/>
          </a:prstGeom>
          <a:solidFill>
            <a:srgbClr val="C1C1D5">
              <a:alpha val="47842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αντιγόνα των ερυθροκυττάρων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1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Συχνότητα των </a:t>
            </a:r>
            <a:r>
              <a:rPr lang="el-GR" dirty="0" smtClean="0"/>
              <a:t>Φαινοτύπων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99835"/>
              </p:ext>
            </p:extLst>
          </p:nvPr>
        </p:nvGraphicFramePr>
        <p:xfrm>
          <a:off x="1331640" y="1700808"/>
          <a:ext cx="6480720" cy="343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2160240"/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80808"/>
                          </a:solidFill>
                        </a:rPr>
                        <a:t>Phenotype</a:t>
                      </a:r>
                      <a:endParaRPr lang="el-G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80808"/>
                          </a:solidFill>
                        </a:rPr>
                        <a:t>White</a:t>
                      </a:r>
                      <a:endParaRPr lang="el-G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80808"/>
                          </a:solidFill>
                        </a:rPr>
                        <a:t>Black</a:t>
                      </a:r>
                      <a:endParaRPr lang="el-G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808"/>
                          </a:solidFill>
                        </a:rPr>
                        <a:t>Le </a:t>
                      </a:r>
                      <a:r>
                        <a:rPr lang="en-US" sz="2400" baseline="30000" dirty="0" err="1" smtClean="0">
                          <a:solidFill>
                            <a:srgbClr val="080808"/>
                          </a:solidFill>
                        </a:rPr>
                        <a:t>a+b</a:t>
                      </a:r>
                      <a:r>
                        <a:rPr lang="en-US" sz="2400" baseline="30000" dirty="0" smtClean="0">
                          <a:solidFill>
                            <a:srgbClr val="080808"/>
                          </a:solidFill>
                        </a:rPr>
                        <a:t>- </a:t>
                      </a:r>
                      <a:endParaRPr lang="el-GR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808"/>
                          </a:solidFill>
                        </a:rPr>
                        <a:t>22%</a:t>
                      </a:r>
                      <a:endParaRPr lang="el-GR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---</a:t>
                      </a:r>
                      <a:endParaRPr lang="el-GR" sz="24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808"/>
                          </a:solidFill>
                        </a:rPr>
                        <a:t>Le </a:t>
                      </a:r>
                      <a:r>
                        <a:rPr lang="en-US" sz="2400" baseline="30000" dirty="0" smtClean="0">
                          <a:solidFill>
                            <a:srgbClr val="080808"/>
                          </a:solidFill>
                        </a:rPr>
                        <a:t>a-b+</a:t>
                      </a:r>
                      <a:endParaRPr lang="el-GR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80808"/>
                          </a:solidFill>
                        </a:rPr>
                        <a:t>7</a:t>
                      </a:r>
                      <a:r>
                        <a:rPr lang="en-US" sz="2400" dirty="0" smtClean="0">
                          <a:solidFill>
                            <a:srgbClr val="080808"/>
                          </a:solidFill>
                        </a:rPr>
                        <a:t>2%</a:t>
                      </a:r>
                      <a:endParaRPr lang="el-GR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---</a:t>
                      </a:r>
                      <a:endParaRPr lang="el-GR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808"/>
                          </a:solidFill>
                        </a:rPr>
                        <a:t>Le </a:t>
                      </a:r>
                      <a:r>
                        <a:rPr lang="en-US" sz="2400" baseline="30000" dirty="0" smtClean="0">
                          <a:solidFill>
                            <a:srgbClr val="080808"/>
                          </a:solidFill>
                        </a:rPr>
                        <a:t>a-b-</a:t>
                      </a:r>
                      <a:endParaRPr lang="el-GR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80808"/>
                          </a:solidFill>
                        </a:rPr>
                        <a:t>6</a:t>
                      </a:r>
                      <a:r>
                        <a:rPr lang="en-US" sz="2400" dirty="0" smtClean="0">
                          <a:solidFill>
                            <a:srgbClr val="080808"/>
                          </a:solidFill>
                        </a:rPr>
                        <a:t>%</a:t>
                      </a:r>
                      <a:endParaRPr lang="el-GR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20%</a:t>
                      </a:r>
                      <a:endParaRPr lang="el-GR" sz="24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του Συστήματος </a:t>
            </a:r>
            <a:r>
              <a:rPr lang="en-US" dirty="0" smtClean="0"/>
              <a:t>Lewis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472608"/>
          </a:xfrm>
        </p:spPr>
        <p:txBody>
          <a:bodyPr>
            <a:noAutofit/>
          </a:bodyPr>
          <a:lstStyle/>
          <a:p>
            <a:r>
              <a:rPr lang="el-GR" dirty="0"/>
              <a:t>Απαντώνται στον ορό ατόμων με φαινότυπο </a:t>
            </a:r>
            <a:r>
              <a:rPr lang="el-GR" dirty="0" err="1"/>
              <a:t>Le(a</a:t>
            </a:r>
            <a:r>
              <a:rPr lang="el-GR" dirty="0"/>
              <a:t>-b-) χωρίς να έχει προηγηθεί </a:t>
            </a:r>
            <a:r>
              <a:rPr lang="el-GR" dirty="0" err="1"/>
              <a:t>αντιγονικός</a:t>
            </a:r>
            <a:r>
              <a:rPr lang="el-GR" dirty="0"/>
              <a:t> ερεθισμός μετά μετάγγιση (φυσικά αντισώματα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Anti</a:t>
            </a:r>
            <a:r>
              <a:rPr lang="el-GR" dirty="0"/>
              <a:t>-</a:t>
            </a:r>
            <a:r>
              <a:rPr lang="el-GR" dirty="0" err="1"/>
              <a:t>Le</a:t>
            </a:r>
            <a:r>
              <a:rPr lang="el-GR" dirty="0"/>
              <a:t> a, </a:t>
            </a:r>
            <a:r>
              <a:rPr lang="el-GR" dirty="0" err="1"/>
              <a:t>Anti</a:t>
            </a:r>
            <a:r>
              <a:rPr lang="el-GR" dirty="0"/>
              <a:t>-</a:t>
            </a:r>
            <a:r>
              <a:rPr lang="el-GR" dirty="0" err="1"/>
              <a:t>Le</a:t>
            </a:r>
            <a:r>
              <a:rPr lang="el-GR" dirty="0"/>
              <a:t> </a:t>
            </a:r>
            <a:r>
              <a:rPr lang="el-GR" dirty="0" smtClean="0"/>
              <a:t>b.</a:t>
            </a:r>
            <a:endParaRPr lang="el-GR" dirty="0"/>
          </a:p>
          <a:p>
            <a:r>
              <a:rPr lang="el-GR" dirty="0" err="1"/>
              <a:t>IgM</a:t>
            </a:r>
            <a:r>
              <a:rPr lang="el-GR" dirty="0"/>
              <a:t> (αντιδρούν με το συμπλήρωμα, είναι αιμολυτικά, Αντιδρούν σε θερμοκρασία δωματίου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Δεν έχουν κλινική </a:t>
            </a:r>
            <a:r>
              <a:rPr lang="el-GR" dirty="0" smtClean="0"/>
              <a:t>σημασία… </a:t>
            </a:r>
            <a:r>
              <a:rPr lang="el-GR" dirty="0"/>
              <a:t>Γιατί;</a:t>
            </a:r>
          </a:p>
          <a:p>
            <a:pPr lvl="1"/>
            <a:r>
              <a:rPr lang="el-GR" dirty="0"/>
              <a:t>Τα </a:t>
            </a:r>
            <a:r>
              <a:rPr lang="el-GR" dirty="0" err="1"/>
              <a:t>Le</a:t>
            </a:r>
            <a:r>
              <a:rPr lang="el-GR" dirty="0"/>
              <a:t> </a:t>
            </a:r>
            <a:r>
              <a:rPr lang="el-GR" dirty="0" err="1"/>
              <a:t>Abs</a:t>
            </a:r>
            <a:r>
              <a:rPr lang="el-GR" dirty="0"/>
              <a:t> του ασθενή εξουδετερώνονται από τα αντιγόνα </a:t>
            </a:r>
            <a:r>
              <a:rPr lang="el-GR" dirty="0" err="1"/>
              <a:t>Lewis</a:t>
            </a:r>
            <a:r>
              <a:rPr lang="el-GR" dirty="0"/>
              <a:t> που βρίσκονται στο πλάσμα των </a:t>
            </a:r>
            <a:r>
              <a:rPr lang="el-GR" dirty="0" smtClean="0"/>
              <a:t>αιμοδοτών. </a:t>
            </a:r>
            <a:endParaRPr lang="el-GR" dirty="0"/>
          </a:p>
          <a:p>
            <a:pPr lvl="1"/>
            <a:r>
              <a:rPr lang="el-GR" dirty="0"/>
              <a:t>Δε προκαλούν HDN επειδή δε διαπερνούν τον πλακούντα (δεν είναι ανεπτυγμένα στο εμβρυικό αίμα</a:t>
            </a:r>
            <a:r>
              <a:rPr lang="el-GR" dirty="0" smtClean="0"/>
              <a:t>).</a:t>
            </a:r>
            <a:endParaRPr lang="el-GR" dirty="0"/>
          </a:p>
          <a:p>
            <a:pPr marL="0" indent="0" algn="ctr">
              <a:buNone/>
            </a:pPr>
            <a:r>
              <a:rPr lang="el-GR" b="1" dirty="0" err="1" smtClean="0"/>
              <a:t>Le(a</a:t>
            </a:r>
            <a:r>
              <a:rPr lang="el-GR" b="1" dirty="0" smtClean="0"/>
              <a:t>-b-)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04800" y="1066800"/>
            <a:ext cx="8534400" cy="2650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303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080808"/>
                </a:solidFill>
                <a:latin typeface="+mn-lt"/>
              </a:rPr>
              <a:t>Anti-Le </a:t>
            </a:r>
            <a:r>
              <a:rPr lang="en-US" sz="2200" baseline="30000" dirty="0">
                <a:solidFill>
                  <a:srgbClr val="080808"/>
                </a:solidFill>
                <a:latin typeface="+mn-lt"/>
              </a:rPr>
              <a:t>a</a:t>
            </a: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Ανιχνεύεται στους</a:t>
            </a:r>
            <a:r>
              <a:rPr lang="en-US" sz="2200" dirty="0">
                <a:solidFill>
                  <a:srgbClr val="080808"/>
                </a:solidFill>
                <a:latin typeface="+mn-lt"/>
              </a:rPr>
              <a:t> Le</a:t>
            </a:r>
            <a:r>
              <a:rPr lang="en-US" sz="2200" baseline="30000" dirty="0">
                <a:solidFill>
                  <a:srgbClr val="080808"/>
                </a:solidFill>
                <a:latin typeface="+mn-lt"/>
              </a:rPr>
              <a:t>a-b- 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εκκριτικούς,</a:t>
            </a:r>
            <a:endParaRPr lang="en-US" sz="2200" baseline="300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Αντιδρά άριστα σε θερμοκρασία 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δωματίου,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Συχνά συνδέεται με το 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συμπλήρωμα,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Προκαλεί </a:t>
            </a:r>
            <a:r>
              <a:rPr lang="en-US" sz="2200" dirty="0">
                <a:solidFill>
                  <a:srgbClr val="080808"/>
                </a:solidFill>
                <a:latin typeface="+mn-lt"/>
              </a:rPr>
              <a:t>in vitro </a:t>
            </a:r>
            <a:r>
              <a:rPr lang="el-GR" sz="2200" dirty="0" err="1" smtClean="0">
                <a:solidFill>
                  <a:srgbClr val="080808"/>
                </a:solidFill>
                <a:latin typeface="+mn-lt"/>
              </a:rPr>
              <a:t>αιμόλυση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,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Προκαλεί αιμολυτικές αντιδράσεις</a:t>
            </a:r>
            <a:r>
              <a:rPr lang="en-US" sz="2200" dirty="0">
                <a:solidFill>
                  <a:srgbClr val="080808"/>
                </a:solidFill>
                <a:latin typeface="+mn-lt"/>
              </a:rPr>
              <a:t> in </a:t>
            </a:r>
            <a:r>
              <a:rPr lang="en-US" sz="2200" dirty="0" smtClean="0">
                <a:solidFill>
                  <a:srgbClr val="080808"/>
                </a:solidFill>
                <a:latin typeface="+mn-lt"/>
              </a:rPr>
              <a:t>vivo</a:t>
            </a:r>
            <a:r>
              <a:rPr lang="el-GR" sz="2200" dirty="0">
                <a:solidFill>
                  <a:srgbClr val="080808"/>
                </a:solidFill>
              </a:rPr>
              <a:t>.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3810000"/>
            <a:ext cx="8534400" cy="29313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3030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en-US" sz="2200" dirty="0" smtClean="0">
                <a:solidFill>
                  <a:srgbClr val="080808"/>
                </a:solidFill>
                <a:latin typeface="+mn-lt"/>
              </a:rPr>
              <a:t>Anti-Le </a:t>
            </a:r>
            <a:r>
              <a:rPr lang="en-US" sz="2200" baseline="30000" dirty="0">
                <a:solidFill>
                  <a:srgbClr val="080808"/>
                </a:solidFill>
                <a:latin typeface="+mn-lt"/>
              </a:rPr>
              <a:t>b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Συχνά ανιχνεύεται με το</a:t>
            </a:r>
            <a:r>
              <a:rPr lang="en-US" sz="22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80808"/>
                </a:solidFill>
                <a:latin typeface="+mn-lt"/>
              </a:rPr>
              <a:t>Anti-Le</a:t>
            </a:r>
            <a:r>
              <a:rPr lang="en-US" sz="2200" baseline="30000" dirty="0" smtClean="0">
                <a:solidFill>
                  <a:srgbClr val="080808"/>
                </a:solidFill>
                <a:latin typeface="+mn-lt"/>
              </a:rPr>
              <a:t>a</a:t>
            </a:r>
            <a:r>
              <a:rPr lang="el-GR" sz="2200" baseline="-25000" dirty="0" smtClean="0">
                <a:solidFill>
                  <a:srgbClr val="080808"/>
                </a:solidFill>
                <a:latin typeface="+mn-lt"/>
              </a:rPr>
              <a:t>,</a:t>
            </a:r>
            <a:endParaRPr lang="en-US" sz="2200" baseline="-250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Αντιδρά σε θερμοκρασία δωματίου</a:t>
            </a:r>
            <a:r>
              <a:rPr lang="en-US" sz="22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,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Δύο τύποι:</a:t>
            </a:r>
          </a:p>
          <a:p>
            <a:pPr marL="6732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80808"/>
                </a:solidFill>
                <a:latin typeface="+mn-lt"/>
              </a:rPr>
              <a:t>Anti-</a:t>
            </a:r>
            <a:r>
              <a:rPr lang="en-US" sz="2200" dirty="0" err="1" smtClean="0">
                <a:solidFill>
                  <a:srgbClr val="080808"/>
                </a:solidFill>
                <a:latin typeface="+mn-lt"/>
              </a:rPr>
              <a:t>Le</a:t>
            </a:r>
            <a:r>
              <a:rPr lang="en-US" sz="2200" baseline="30000" dirty="0" err="1" smtClean="0">
                <a:solidFill>
                  <a:srgbClr val="080808"/>
                </a:solidFill>
                <a:latin typeface="+mn-lt"/>
              </a:rPr>
              <a:t>bH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,</a:t>
            </a:r>
            <a:endParaRPr lang="el-GR" sz="2200" dirty="0">
              <a:solidFill>
                <a:srgbClr val="080808"/>
              </a:solidFill>
              <a:latin typeface="+mn-lt"/>
            </a:endParaRPr>
          </a:p>
          <a:p>
            <a:pPr marL="6732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80808"/>
                </a:solidFill>
                <a:latin typeface="+mn-lt"/>
              </a:rPr>
              <a:t>Anti-</a:t>
            </a:r>
            <a:r>
              <a:rPr lang="en-US" sz="2200" dirty="0" err="1" smtClean="0">
                <a:solidFill>
                  <a:srgbClr val="080808"/>
                </a:solidFill>
                <a:latin typeface="+mn-lt"/>
              </a:rPr>
              <a:t>Le</a:t>
            </a:r>
            <a:r>
              <a:rPr lang="en-US" sz="2200" baseline="30000" dirty="0" err="1" smtClean="0">
                <a:solidFill>
                  <a:srgbClr val="080808"/>
                </a:solidFill>
                <a:latin typeface="+mn-lt"/>
              </a:rPr>
              <a:t>bL</a:t>
            </a:r>
            <a:r>
              <a:rPr lang="el-GR" sz="2200" dirty="0">
                <a:solidFill>
                  <a:srgbClr val="080808"/>
                </a:solidFill>
              </a:rPr>
              <a:t>.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  <a:p>
            <a:pPr marL="216000" indent="-342900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srgbClr val="080808"/>
                </a:solidFill>
                <a:latin typeface="+mn-lt"/>
              </a:rPr>
              <a:t>Συχνά προκαλεί αιμολυτικές αντιδράσεις ύστερα από </a:t>
            </a:r>
            <a:r>
              <a:rPr lang="el-GR" sz="2200" dirty="0" smtClean="0">
                <a:solidFill>
                  <a:srgbClr val="080808"/>
                </a:solidFill>
                <a:latin typeface="+mn-lt"/>
              </a:rPr>
              <a:t>μετάγγιση.</a:t>
            </a:r>
            <a:endParaRPr lang="en-US" sz="22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του Συστήματος </a:t>
            </a:r>
            <a:r>
              <a:rPr lang="en-US" dirty="0"/>
              <a:t>Lewis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1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Αντισώματα του Συστήματος </a:t>
            </a:r>
            <a:r>
              <a:rPr lang="el-GR" dirty="0" err="1"/>
              <a:t>Lewis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Ειδικά Προβλήματα στις </a:t>
            </a:r>
            <a:r>
              <a:rPr lang="el-GR" dirty="0" smtClean="0"/>
              <a:t>Αιμοδοσίες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Τα αντιγόνα του συστήματος </a:t>
            </a:r>
            <a:r>
              <a:rPr lang="el-GR" dirty="0" err="1"/>
              <a:t>Lewis</a:t>
            </a:r>
            <a:r>
              <a:rPr lang="el-GR" dirty="0"/>
              <a:t> καταστέλλονται κατά την κύηση και οι γυναίκες παράγουν </a:t>
            </a:r>
            <a:r>
              <a:rPr lang="el-GR" dirty="0" smtClean="0"/>
              <a:t>αντισώματα.</a:t>
            </a:r>
            <a:endParaRPr lang="el-GR" dirty="0"/>
          </a:p>
          <a:p>
            <a:r>
              <a:rPr lang="el-GR" dirty="0"/>
              <a:t>Δε προκαλούν HDN επειδή δε διαπερνούν τον </a:t>
            </a:r>
            <a:r>
              <a:rPr lang="el-GR" dirty="0" smtClean="0"/>
              <a:t>πλακούντα.</a:t>
            </a:r>
            <a:endParaRPr lang="el-GR" dirty="0"/>
          </a:p>
          <a:p>
            <a:r>
              <a:rPr lang="el-GR" dirty="0"/>
              <a:t>Μπορούν να εξουδετερωθούν τα </a:t>
            </a:r>
            <a:r>
              <a:rPr lang="el-GR" dirty="0" err="1"/>
              <a:t>Lewis</a:t>
            </a:r>
            <a:r>
              <a:rPr lang="el-GR" dirty="0"/>
              <a:t> αντισώματα με τα </a:t>
            </a:r>
            <a:r>
              <a:rPr lang="el-GR" dirty="0" err="1"/>
              <a:t>Lewis</a:t>
            </a:r>
            <a:r>
              <a:rPr lang="el-GR" dirty="0"/>
              <a:t> αντιγόνα του </a:t>
            </a:r>
            <a:r>
              <a:rPr lang="el-GR" dirty="0" smtClean="0"/>
              <a:t>πλάσματος.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5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/>
            <a:r>
              <a:rPr lang="el-GR" dirty="0"/>
              <a:t>Γιατί τα </a:t>
            </a:r>
            <a:r>
              <a:rPr lang="el-GR" dirty="0" err="1"/>
              <a:t>Abs</a:t>
            </a:r>
            <a:r>
              <a:rPr lang="el-GR" dirty="0"/>
              <a:t> δεν Προκαλούν </a:t>
            </a:r>
            <a:r>
              <a:rPr lang="el-GR" dirty="0" err="1" smtClean="0"/>
              <a:t>Αιμόλυση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ερυθροκύτταρα που μεταγγίζονται </a:t>
            </a:r>
            <a:r>
              <a:rPr lang="el-GR" dirty="0" smtClean="0"/>
              <a:t>αποκτούν τον </a:t>
            </a:r>
            <a:r>
              <a:rPr lang="el-GR" dirty="0"/>
              <a:t>φαινότυπο </a:t>
            </a:r>
            <a:r>
              <a:rPr lang="el-GR" dirty="0" err="1"/>
              <a:t>Lewis</a:t>
            </a:r>
            <a:r>
              <a:rPr lang="el-GR" dirty="0"/>
              <a:t> του λήπτη </a:t>
            </a:r>
            <a:r>
              <a:rPr lang="el-GR" dirty="0" smtClean="0"/>
              <a:t>αμέσως.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αντισώματα </a:t>
            </a:r>
            <a:r>
              <a:rPr lang="el-GR" dirty="0" err="1"/>
              <a:t>anti</a:t>
            </a:r>
            <a:r>
              <a:rPr lang="el-GR" dirty="0"/>
              <a:t>-</a:t>
            </a:r>
            <a:r>
              <a:rPr lang="el-GR" dirty="0" err="1"/>
              <a:t>Lea</a:t>
            </a:r>
            <a:r>
              <a:rPr lang="el-GR" dirty="0"/>
              <a:t> – </a:t>
            </a:r>
            <a:r>
              <a:rPr lang="el-GR" dirty="0" err="1"/>
              <a:t>anti</a:t>
            </a:r>
            <a:r>
              <a:rPr lang="el-GR" dirty="0"/>
              <a:t>-</a:t>
            </a:r>
            <a:r>
              <a:rPr lang="el-GR" dirty="0" err="1"/>
              <a:t>Leb</a:t>
            </a:r>
            <a:r>
              <a:rPr lang="el-GR" dirty="0"/>
              <a:t> στον ορό του δέκτη εξουδετερώνονται άμεσα από τις ουσίες </a:t>
            </a:r>
            <a:r>
              <a:rPr lang="el-GR" dirty="0" err="1"/>
              <a:t>Lewis</a:t>
            </a:r>
            <a:r>
              <a:rPr lang="el-GR" dirty="0"/>
              <a:t> που περιέχονται στο πλάσμα του δότη, και γι αυτό είναι εξαιρετικά σπάνιο να </a:t>
            </a:r>
            <a:r>
              <a:rPr lang="el-GR" dirty="0" err="1"/>
              <a:t>προκαλεσουν</a:t>
            </a:r>
            <a:r>
              <a:rPr lang="el-GR" dirty="0"/>
              <a:t> </a:t>
            </a:r>
            <a:r>
              <a:rPr lang="el-GR" dirty="0" err="1"/>
              <a:t>αιμόλυση</a:t>
            </a:r>
            <a:r>
              <a:rPr lang="el-GR" dirty="0"/>
              <a:t> των μεταγγισμένων </a:t>
            </a:r>
            <a:r>
              <a:rPr lang="el-GR" dirty="0" err="1"/>
              <a:t>Lea</a:t>
            </a:r>
            <a:r>
              <a:rPr lang="el-GR" dirty="0"/>
              <a:t>+ / </a:t>
            </a:r>
            <a:r>
              <a:rPr lang="el-GR" dirty="0" err="1"/>
              <a:t>Leb</a:t>
            </a:r>
            <a:r>
              <a:rPr lang="el-GR" dirty="0"/>
              <a:t>+ ερυθρών.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3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4" name="Line 15"/>
          <p:cNvSpPr>
            <a:spLocks noChangeShapeType="1"/>
          </p:cNvSpPr>
          <p:nvPr/>
        </p:nvSpPr>
        <p:spPr bwMode="auto">
          <a:xfrm>
            <a:off x="395536" y="4365104"/>
            <a:ext cx="835292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Αnti –Lea , Anti-Leb και </a:t>
            </a:r>
            <a:r>
              <a:rPr lang="it-IT" dirty="0" smtClean="0"/>
              <a:t>μετάγγιση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80000"/>
              </a:lnSpc>
              <a:spcBef>
                <a:spcPct val="20000"/>
              </a:spcBef>
              <a:buSzPct val="100000"/>
            </a:pPr>
            <a:r>
              <a:rPr lang="el-GR" sz="2800" b="1" dirty="0">
                <a:solidFill>
                  <a:srgbClr val="080808"/>
                </a:solidFill>
              </a:rPr>
              <a:t>Μπορούν να αγνοηθούν κατά την επιλογή της μετάγγισης </a:t>
            </a:r>
            <a:endParaRPr lang="el-GR" sz="2800" dirty="0">
              <a:solidFill>
                <a:srgbClr val="080808"/>
              </a:solidFill>
            </a:endParaRPr>
          </a:p>
          <a:p>
            <a:pPr>
              <a:lnSpc>
                <a:spcPct val="180000"/>
              </a:lnSpc>
              <a:spcBef>
                <a:spcPct val="20000"/>
              </a:spcBef>
              <a:buSzPct val="100000"/>
              <a:buNone/>
            </a:pPr>
            <a:r>
              <a:rPr lang="el-GR" sz="2800" dirty="0">
                <a:solidFill>
                  <a:srgbClr val="080808"/>
                </a:solidFill>
              </a:rPr>
              <a:t>Αίμα συμβατό με </a:t>
            </a:r>
            <a:r>
              <a:rPr lang="en-US" sz="2800" dirty="0">
                <a:solidFill>
                  <a:srgbClr val="080808"/>
                </a:solidFill>
              </a:rPr>
              <a:t>IAT </a:t>
            </a:r>
            <a:r>
              <a:rPr lang="el-GR" sz="2800" dirty="0">
                <a:solidFill>
                  <a:srgbClr val="080808"/>
                </a:solidFill>
              </a:rPr>
              <a:t>στους 37</a:t>
            </a:r>
            <a:r>
              <a:rPr lang="el-GR" sz="2800" baseline="30000" dirty="0">
                <a:solidFill>
                  <a:srgbClr val="080808"/>
                </a:solidFill>
              </a:rPr>
              <a:t>ο</a:t>
            </a:r>
            <a:r>
              <a:rPr lang="en-US" sz="2800" dirty="0">
                <a:solidFill>
                  <a:srgbClr val="080808"/>
                </a:solidFill>
              </a:rPr>
              <a:t>C</a:t>
            </a:r>
            <a:endParaRPr lang="el-GR" sz="2800" dirty="0">
              <a:solidFill>
                <a:srgbClr val="080808"/>
              </a:solidFill>
            </a:endParaRPr>
          </a:p>
          <a:p>
            <a:pPr lvl="1" indent="-285750" algn="ctr">
              <a:lnSpc>
                <a:spcPct val="180000"/>
              </a:lnSpc>
              <a:spcBef>
                <a:spcPct val="20000"/>
              </a:spcBef>
              <a:buSzPct val="100000"/>
              <a:buNone/>
            </a:pPr>
            <a:r>
              <a:rPr lang="el-GR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Πού θα βρω αίμα;;;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80000"/>
              </a:lnSpc>
              <a:spcBef>
                <a:spcPct val="20000"/>
              </a:spcBef>
              <a:buSzPct val="100000"/>
            </a:pPr>
            <a:r>
              <a:rPr lang="en-US" sz="2800" b="1" dirty="0">
                <a:solidFill>
                  <a:srgbClr val="080808"/>
                </a:solidFill>
              </a:rPr>
              <a:t>80% </a:t>
            </a:r>
            <a:r>
              <a:rPr lang="el-GR" sz="2800" b="1" dirty="0">
                <a:solidFill>
                  <a:srgbClr val="080808"/>
                </a:solidFill>
              </a:rPr>
              <a:t>των αιμοδοτών </a:t>
            </a:r>
            <a:r>
              <a:rPr lang="el-GR" sz="2800" b="1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n-US" sz="2800" b="1" dirty="0">
                <a:solidFill>
                  <a:srgbClr val="080808"/>
                </a:solidFill>
              </a:rPr>
              <a:t>Le (a-)</a:t>
            </a:r>
            <a:endParaRPr lang="en-US" sz="2800" dirty="0">
              <a:solidFill>
                <a:srgbClr val="080808"/>
              </a:solidFill>
            </a:endParaRPr>
          </a:p>
          <a:p>
            <a:pPr>
              <a:lnSpc>
                <a:spcPct val="180000"/>
              </a:lnSpc>
              <a:spcBef>
                <a:spcPct val="20000"/>
              </a:spcBef>
              <a:buSzPct val="100000"/>
            </a:pPr>
            <a:r>
              <a:rPr lang="el-GR" sz="2800" b="1" dirty="0">
                <a:solidFill>
                  <a:srgbClr val="080808"/>
                </a:solidFill>
              </a:rPr>
              <a:t>30% των αιμοδοτών </a:t>
            </a:r>
            <a:r>
              <a:rPr lang="el-GR" sz="2800" b="1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n-US" sz="2800" b="1" dirty="0">
                <a:solidFill>
                  <a:srgbClr val="080808"/>
                </a:solidFill>
              </a:rPr>
              <a:t>Le (b-</a:t>
            </a:r>
            <a:r>
              <a:rPr lang="en-US" sz="2800" b="1" dirty="0" smtClean="0">
                <a:solidFill>
                  <a:srgbClr val="080808"/>
                </a:solidFill>
              </a:rPr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5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0801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l-GR" dirty="0" smtClean="0"/>
              <a:t>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6" name="Picture 8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1939280" cy="186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AutoShape 2" descr="data:image/jpeg;base64,/9j/4AAQSkZJRgABAQAAAQABAAD/2wCEAAkGBxMTEhUUExQVFRUXFx4XFRgYFx8cFxcdGRwcGBgaGBwaKCggGRwlHBcfITEiJSkrLi4uGB8zODMuNygtLisBCgoKDg0OGxAQGi4kICQsLCwsLCw0LCwsLCwvLCwsLCwsLCwsLCwsLCwsLCwsLCwsLCwsLCwsLCwsLCwsLCwsLP/AABEIALgBEgMBIgACEQEDEQH/xAAbAAACAwEBAQAAAAAAAAAAAAAABAMFBgIBB//EAEEQAAEDAgMDBwsEAgEDBQEAAAEAAhEDIQQSMQUTQRQiUWGBktEGMjNSU3FykaGxwSNC0vBisoIVc5MWJGOi4gf/xAAZAQEBAQEBAQAAAAAAAAAAAAAAAQIDBAX/xAAqEQACAgEDBAEEAgMBAAAAAAAAAQIREgMhQRMxUWFxBCKR4YHBMrHwM//aAAwDAQACEQMRAD8A+wbOwNLdU/02eY39o6AmOQUvZU+4PBGzfQ0/gb9gmUAtyCl7Kn3B4I5BS9lT7g8EyhALcgpeyp9weCOQUvZU+4PBMoQC3IKXsqfcHgjkFL2VPuDwTKEAtyCl7Kn3B4I5BS9lT7g8EyhALcgpeyp9weCOQUvZU+4PBMoQC3IKXsqfcHgjkFL2VPuDwTKEAtyCl7Kn3B4I5BS9lT7g8EyhALcgpeyp9weCxtLyhBz/APtaL8tVjIY24z4nkwacwALiAXCDAgzAgndrPf8ApgS05mS0yIY8SRVFcZoqc6KgzCZiXAWcQQLDZ7KFamKjaTQDIhzGggtJa5p6w4EW6ExyCl7Kn3B4LzZuE3TMljznOsCBL3F51JOrjxTSAW5BS9lT7g8Ecgpeyp9weCZQgFuQUvZU+4PBHIKXsqfcHgmUIBbkFL2VPuDwRyCl7Kn3B4JlCAW5BS9lT7g8Ecgpeyp9weCZQgFuQUvZU+4PBHIKXsqfcHgmUIBbkFL2VPuDwRyCl7Kn3B4JlCAW5BS9lT7g8Ecgpeyp9weCZQgPnu0cMze1OY3z3ftHSUKXaXpqnxu+5QgNps30NP4G/YJlLbN9DT+Bv2CZQC20sa2jSfVcCQxpdDRLnRo1o4uJsBxJCqf/AFVS31Ok0F28ZSe1wc24rZ8pDScxA3ZLiBYX4GHtubPNdjGg2bUa8jMW5snOaMzecIcGutHmhUNDyTqNdapzJZzC6RFKo+tTGYszwHVI1khoHTIFzszbgrOYN29jarDUoudlio0Zb2JLTD2uAMWPUQLZZ/Yuw6lF7C94cykw06LZ9G0xbzRnMMa2SZgdJJOgQAhCEAIQhACEIQAhCEAIQhAUW39tvw5qFrGuZSoOxFSXZXFrCcwZaJgEiSBMCRqOavlZQY4sqEtdnc2LSGh2QPcCdCeiTEmLGJts7BGIeHFwjJkc0h5a8TmLXhr2h7T6pB48DChPk87ebwVWtfJJLWPGaTmhwFSHNkTHCT0mQO6flRRc8sa2o5/NyNDRNQO3sFl4j9CoedHm9Ym2weKbVpsqMMse0OaYiQ4SLG4sVmMH5IPY+o7fsGZ+8GWm8Frznl4JqE5iKjmkC0cJWl2fhRSpMpiIY0NEAgQ0QIBJOnWUAwhCEAIQhACEIQAhCEAIQhACio4hriQ0yRY9VyPwq3yjxz6TGlgNzcgTHR80sNt0KDGPrkU6lQSRBJiTcgaaz2rWO1mmqjkzQIUdCs17Q5pDmuEgjQgqRZMmC2l6ap8bvuUI2l6ap8bvuUIDabN9DT+Bv2CZS2zfQ0/gb9gmUBBjsSKVN9QgkMY55A1IaCSBPGyqavlXhw8NDsw5kuaQ5rd5vMoOUkz+kbR+4K02nht5RqUx+9jmax5wI1gxr0FUh2NV3raop0gWhlhVIB3YqgT+lx3x+QQGgoVmva17CHNcA5rgZBBuCDxBCkSWxsGaNCnSP7Ghus6WF4E26gnUAIQvHiQRpZAZl/lrQ3e8a17v069TKBzow7spA63CS0cQJTFTynbna1jQQ54YHufkZdjXxJBh/OgMNyWnSEi7yPGUgZRma1riHGSG0nUBwjzHGbawVNi/JpzxWaCxjcQ7NXa3SpLQwg5gcshou2DMnUygNOq3yh2sMLR3zgC0VKTHSYDRVqspOdx80PzRxyqxCT2tgd9TDLCHsqDMCRNJ7arLAtPnMB14ICpwnlfQLaRqEMdWDHsAOYBlZxbhy4i2Z9rCQCYmIJc2Btg4gAlgbNGjVsZvVaXEdkapPD+Tb2PzsqsaSZIFN+U85z4INQ2DnuIAjWNAAm9h7EOHPngt3baQAa4Q2nOS7numA4jpIiTZAXCEIQCW2doDD0X1jEMEmTAAkSSeAAv2Kpw3lWxwY9zcrKjHVKRuXPbvKdKmA0Cz3OqjmG4LmjXNludp4Pe0nU7DNGoJFiDcAgnTpVHW8lcxJL6YJc5wim8ZXPfTrOcwb2Gne0m1PizH9xQHDPLAGmDunbzlG6cyDDGnFnCNe8xzScpdHSDwutSstT8kIIO9Hnh7+a/9RzaxxIL/ANS8VXOPbGllqUAIQhACzeH8qCHM39MMbVkUnMcX3FenhwHgtGUl1ZhkSPOmIE6RZc+SUgzUYT+0llQmnFRtYbuavM/UY11tcjZkABAd4/ysDTUNOk6o2lTqvedJNGo6iWN/5sdfoHGVZ4Ha7XlrDIqkuDmweaWBrnT0CHtg/wCbVW0/Jchj2bxhD2va+WVCSKr3VX3NWZL3uM9aawGx6jMTUxD303F7GsIbTc2zZMyXuAcSRJi4YwcEBdIQhACEIQGZ25Sq8obFRrWmIJdGSPOkdartu7Afj6m+pEMYAGNL5/UAJOZoGjb26dU7t/C03YgZ6hAdGdsSB0X4StUAurlVfBvVjlGKYlsbAChRZSBzZBE9JJk/Up1CFyMLYwW0vTVPjd9yhG0vTVPjd9yhAbTZvoafwN+wTKW2b6Gn8DfsEygBVO0PKTDUagpVKga/iIJDZ0zECArZYTyl8kjUxbXNqACu68iS0tYSY6ZDVqKTe5ibaWxugV6o8PSDGtaNGgNHuAgKRZNghCEBHiawYxzzo0EnsuqJm1GYgOlwo7u+Yu5sOkXJjhNutR+U4q7xgY9oBECXRBnUjiPnoq7ys2PvGtoYVoL2neVGtgNuIBcTaehvRK6pJJG5VCF88Gzo1mvaHNcHNOhBkHtC7Wd8iNkVcNQc2rYufmDZnKIA4WkxNlZbdz7l2QgG2pi03E9axW9GIfdViuM240VdzBkkMzA3BdYGOOvSrLBQGxmDiDeCTHvkkrLjDjkj6jy3fOzMokc54LhDWCLl0z7gepV/kNsLE0cQXvYabA0h0kc/oFtYN5W2lWxdWSjJRS+T6Avn/wD/AEOviW1mZDUbSyjKWEgF8mQS3jpA+S+gKr8oHgMZJj9akextRpJ7AJWIOmYnHJUiXYLqpw9I1p3mUZp16p64ietPrxrgRIMg6FQ0cZTc4ta4Fw1A/t1O5pInQosTiWUxL3Bo612x4IBBkHQhQHSotqV3YUFwM53cRZl3OPHjm+hV6uXsBEEAjoIkLUXRqLp7iuysYatJryMpIkjtIB9xie1fPtpbcxoxzmNc8EVMrKX7S2ebbiCLytJsyi4YwzUbALrCZfY82NLa9ita7hyylp6GoO0upED3wD8it0oszr6e+zLRC8e4ASTA6SuaVVrhLSCDxC5A7Qo3V2hwaXAOOgm5UiAEttHHMosL3zA6BJJ4AJgrLM2yMW/k5pkMcdZ50Nvf1TIC5auqoKr3fb5OmnBy34XcmwVCjjHmtBGUgFs6wP3cPl0XWkSmztnsoNLaYIBMmTJnT8Jtbhnis+5NSSb27cAhCFowYLaXpqnxu+5QjaXpqnxu+5QgNLs3ajcjG2tSDrHgA0GejVMU9qNJcLS2ONudpfsVfs3DMFJhaxoLqIzEAXsNfmmRhKYDmhjQ0kSIsV4+tM9GMCQbYblJtzSQb2tGh7VDjcawmlUJjIcwHE52lunucg4KmRlyNyiYECBpoun4ZjiHFrSW5cpIuPcp1plw0/AxU2m0ODbXdl1vPuXjNqtLsv8AiXCDwHT0aqHk7M+fKM8xmi+nSuW4ZgkhrQXNOYgXOmqdaZMIDbNotJcOLY4+tMX7D8l43aTS2R0kET6uqTGApgFobZ0TrJ146oGBploZlGUEwP771etMuECq8on0qj2PL3AOYC4CDzZ1HX81eYetSow1ogOdczJLncTNzwuqDbjmtdTG6DoaMtjzv8ba+5XRwrC4PLecCI6rD6r0aurJacH5K4xpX7GxtJmbKeguHuGvuSG2cXTqUqjXOLS3KZEHU836hdNwjGkuDRLmuk/3RLbRw9OlSqZacg5ZFzxN+my56WtNzXyRQhexH5O0qLW7yS+pJBzGA0wC7KNBIi+phXB2qzJn4RPZMdtwVTbFpMqUQ004bnMajNbzp16uxO1MFTc0AtENbYcB4pra0lNpFcIXuPVdosEdBIE/FEW7VnduY5lZ4ZmLMmYBwuDAl0j/AI2Mq3qYRhdnLQXNIg/Lhoqc1n8peRRBMO/bqADBnrsF2+m1HJyvgQjFboawG36dOllAPMAa2T50zEmLGyrMBiqdF4qy59jDSfNEwb/uNraLyjVduqoFEZSRPM01m3GLe6UYiq/d0poC3mczW9hHCdV6tt188+jagt/Y3t3aNOs5rcxZlJh2tzrLezpT2wdqsyikAeaOaSRcTqegyq59Z/KCdyM0X5vCNZXexWZy9rqQa0mScuU5uiVy1XWm64rkmEcaZoW7TaW5h18fVMFeVNqMDQ79sAz1HT3pQ4GmWhhaMrc0DtRUwdN0EtByhsdHVZeDrzMYafsqsI/D08S5+Z5jMWAkRMHN9JiUvWxDX1t9nIAe12TiSLtAdplOX3oZWbv6kUATD5GU2gG8f5WHDVQU6zNy/wDSGXOOfB4g8Z4WGv7l9Tn8cnVR5Lja+26VWllBc3Ncn1YPEcbhcbE2hToZqbnZiSXFw0kC4A1iG6lVmIrtij+gAY5og8+5AHXNjedVOKzeUPihJh0jKeg3jS+nXKztjX9mcFjRzi8Q2pVNXOQA5pyWkx5uU6AHLfoWpw202vph44kiD0jVY+jWZuan6Iy5hzoNpnjPD38etXmzKbalBgLMrZsLjSYPTfVc/qJYxtfBJwW1ljV2mDTLmawYnhBLe24+iXonD0oe1okgS+2Y5oMnpnUrl+BpuaGloytBgdF+pdVMIxxDi0Etyx9ItovnvVk96RFGC23HTtBocGniSB2XP2XQx7ZIuDE+8aflItwjM+fKMxJE/NR08BTbmIBlzYMkm3QJ07FrrzM9OBZMxzTOsgwR79Pt9F43HtIkTxBHERr/AHrVe3Z9MBzQDBcCTmM/PVef9NploZByguNnEG+snUp15jCHsy+PxbDVqEOEF7iO0lCixdJoe8ACA4gW60LqtVmHGJs9n0/0af8A22j6BMFn99yg2e8bqn/22n/6hMZlx2NHmT8/VGT8fRe5gjMP71qbFPMn3lebv7EfNdZkZh/epKRDnJ+PovQz8/Ve5kZkpFKLbraoewMIAIAHOiD0nqV21nT1E/JZ/wAo2MNRuao5vN5wAnmzqOtaFhECF6dVLpw+DT7I8NP7EfNK7Wa/dOLCA6BqYsNbpzMkdthpouDnFulx0zZctFLNfKIu5FsFr90C8g84lt5hsRBPvlWO7t2QqzycDRSMOLiXnNIiHQLDqiFa5grrJZsS7nmT8fRZ11KpyhwFVo84gzwgw2Or8LR5llqjaHKH5nPjn8dHQc3XGq6/TL/KvBqHJzRZV3VQ7xuolubXWfn9YRXp1d3S/VYZn9x5pnWeoW7FDSbR3b5c/NLcpkdeX8yvKzaOSnDnzBz3FxJn6yvbz/L/ANHTn9D5pVeURvW6edOttIU3k/TfmeXPaY4AzJnzvwki2hv/ADn5eidDHzhNeTYph74Li6LTEZZ6uMrlq/8Am/hGX2L4M/P1Ru/sB8l1mRmH96182kcjOMGINaoA9ogOk5rEQcttRB+UKCma+5ecwy5hzc4njmv1mLTwQKVLfPmq6IflsNYOa/UJhQU6TN0/9V2fM3gI0dl43m/FfXXf8cHb9DOIGIijz2yRY5xYyYJ6bGOOimAr794DmiA6+axEHKI1EH5Qka9GllpxVfly8+w0zGSOi89KnNKlv3TVdl50e+DN+oTwWa2/jx7H74Cka+6qHMIzCRnEnXNB67cbwrzZDX7pmcgnWxm3AT7lnKVKnu3/AKrs8tiwgi+Xjeb8VoNhBootyuLhJkkRebrj9T/j/JmfYe3f2P1Rk/H0XWYIzLwUjmeBn3n5rnd27IXcr2UpA4LPugM/P1XcolWkQw2PEVag/wA3fcoXu0fS1Pjd9yhdUkYNVgfQ0/8Asj/VqZdqfePuq3ZdCrlaTkA3Ia2LyYBBPRp9VPRo1YeTkkkZWg822smOP4XFwl4O1LyNcT2/hA0+SR5NXyEcwuJNpMNmIgxfT6rvEYaqcrWlsQ3M46iNSBxlTCXgtLyOfy/C5On/ABP4UFSjUNUEZQwOzT+4/wCMLmlQq5yTkADC0QTzidCejT6q4S8EpeRt+vy/KG6/P7pKk2tz3FgEluVmYXiZvoJkfJAZWFMc0F0u5ubSdL8Y/KmEvBcV5Kvb9RgfTzU8xygjXnX822vuutAPlcfhUm1W1waQBbOUCcwEP4kzqFZVmVTUbDRlzAl08BqI616daL6cCvshl2nY78JPbTgKT8zcwgW6Lm/YuqdOqXuloa0NIBmcxOhjgl67a+7qnK1s5cozDQTmM6CZXLRg1qLbklLyHk64GkMrcoDzf1redfXo7FYjQ/D4qs2bvtwDlDzmOVuYSGxAvpMzx4qerSrCm1oaHOywTmjKZ16xH2TWi83sVq33HvEfhZ41Tyl8UAXQ4EZeEWPbb3yreuyqXtDQIlpLp0jzhHX+VWbuscQ4Co0edBzayDlEdRP0Xb6aLWVhf0I0Kv6VWKIyyJOXSZ+30le4it+nRmgP8OZ517Dt17V07fMDmOcA5xHNmenU6DNI/MKfF4PEtpsJcLC/O8y9r8bGLSva6vjn/Ru1Z4ax5T6AZouMvCNejqU3k6+XPimGiZJiL+qosM2vVqFzHiBq4nS2hb/QpNkNrTUMtfH7c+p9bq/K5ay+xr4MvtRet1733XI07Ak93WFMc0OdzpGaMsmRfjC9xFKtDWtAJhoLpjKRqY4r5uEvBnFeSmZWZv6n6MmHyIPNgG8cJ07UvSrU9y8bq2Yc++pB4zw01/cnqrsQyq4uIaDmAJdZ1uZHGxIvwXlOhit07m2LhDcwki+YjqJI48F9fb1x5N3/AFyKYivTy0TuALWEHn84iOudbzqpxWZyh/6MmHSIMixkxpfTTivc2IfkDSHOaLw4c0zYu6bECROimruxDKrnEhoMgOJ5ptzQBrqRwspXHr35H75K+jWp7qp+lbMOde0zF5tHv4rQ7EcDRpw3KJMDp1vfp1VUyniRSeSIaSDBcJIvmIPRccVZ4E1dwwkB7tYzDS8CdJC4/Uq4beSS3/I8Pw77o/8Az+Ek6lWFJoyhz4IPOjLJkX4wLdi7xFOrzQ0A+bL5iI863GV8/CXgzivI2OHvP5XJ0/4+CXyVd6OaA0FxzT50gwIXNE1SXSwgBsAEjnGeHRafomD8CvY4de0Ibr80nRdVyvcaZ84ZWyM0DW/90XIdVFME0yXEu5ocMwB82TP9smL70MfZmMb6R/xH7leqHFNqZ3Zi2cxn3zdC6qLo5NezcbP9FT+Bv+oU6g2f6Kn8Df8AUKdeggIQhCghCEAIQkNpgvBpNIa4gEEn3mI4jm3PCQrFWwlZWeUTGOe0moQCIcAJhs6i+q0LNB7lS4PyfblG+5zpmATlA9XrFp7VdgLc2nSXBuTVJIEhtoNNJwL8ummsza3Qm8RXDBJmJi3Dr9wVJS2I59Que4Gm6TGjnZhIB6IN+NwEgkvuZIrljXk2xopGHFxLyXWiDAsOyPmrVQYLBspNysECZPEk9JPEqdYk7dkk7dgs9Ro0uVzncecSBwz3kT0a8FNtZ9SqIognKee2YNyQ066c2e0JnA7IY0tqOE1Y5xnm5uLgOnrXRfat+TS+1dzvEbIpvqCoZmxImxI0n+8E3iaDajSxwkHX7qRC55MzbEcLs6nSpvaCYIOZxN9PpAVf5OUqYe/K9znRAkRzZ1tN5V65oIINwbELOYym7DVAKFN3O0PnSZ8zqC6QeSaNxd2jSIUdGtm4H8HhbtBUi5NUcyu2tsvfZTnLCLaSCDrbpTtGiGsDBMBoaOmAIUiFXJtUW3VFZszY4pPL85dbK0HgCZv0my72tszfBvPLSO0EHWysEK5yuxk7srdo4Vow+TOWhoAB1JjQHplHk/Ta2lZ2aXEutEG0iOHBN43CNqsLHTB6NQeBCpdmYwU6u4a0xmIJM5pGrz1WH0W190KNreLRoULmnUDhLSCOkGQulyOYIQhACEIQGI2l6Wp8bvuUI2l6Wp8bvuUIZNhs/wBFT+Bv+oU6g2f6Kn8Df9Qp0KCEIQoIQhACFBjBUgbrLIdcOsCIMiYMXhQ58R6lLvu/itKNruWh1CSz4j1KXfd/FGfEepS77v4ph7QodIQks+I9Sl33fxRnxHqUu+7+KuD8r8ih1CRL8T6lLvu/imsK1wY0PMuDRmPSYuVHGuSUdhoXqrqQxDZEU3DMSC57pgkkDzeAspM+I9Sl33fxVw9otDqElnxHqUu+7+KM+I9Sl33fxUw9oUOoVeK9eYy0Z6N4Z6fV6D9V7vq+mWj/AOR38Vem/QxHWUwJgATcwNff0rpJZ8T6lLvu/ijPiPUpd938UwflfkUOoSWfEepS77v4rzeYj1KN9P1HfxTB+UKHkJLPiPUpd938UZ8R6lLvu/iph7QodXLqYMyBcQTxI6JSmfEepS77v4oz4j1KXfd/FXB+V+RQ3SZlEST7zddJbBtqy81MtyMoaZDREHUDjftUeJfVbUlrQ5haBBeGw6Te+toUxt1YodQkRi63sR/5R4I5VW9gP/KPBXpv/mhQ8hV1eviC0htINPB28BjsIurJZcaI0YfaXpanxu+5QjaXpanxu+5QoZNhs/0VP4G/6hTqDZ/oqfwN/wBQp0KCEIQoIQhALYyg5xaWmInierhx0+vYoH0awiHTe+ggT9stoVghaU2i2ItoVg0jOCbR7uN+H1XraFab1Bq35Ac7hxTqEzYsTFKrDBmEgnMekcOF/ouDhq0ek4C/XAnhpMnrkC0J9CZsWJDD1faf23V70zh2uDQHGTxKkQo5NkbBCEKAEIQgFH4BpcXSQTfhY/0D5BeUtnNaQQ50j5mxGo96cQtZy8ltiDdli0udx0iLiD9F23Z4AcA484AXjhZOITqSGTEhs1trnXq4Rb3c36uHFeU9ltAiXEW1i8EGPpHuTyE6kvIyZBhMKKcwSZjXqsp0IWW292QEIQgBLY2iHRLg3UCY49E8f7xTKhr4YPIJm3Dp01+SsXTCFWUKbTIqAEyCZF8xka6cVzyNpAbvTwiD/wArXg8PkmHbPpnhwjU9AH2A+S6ZgmAyBp19EeAXTNeTVkX/AE88Xk84GOFr9PV8k6hC5uTfcy3ZiNpelqfG77lCNpelqfG77lChk2uzqP6VO/7G/wCoTG460h/1FtGhRLg45mtaIHHJN5gAW1NhqYElTs2vRJIDpMlsBrpJb5wFudE8FaMZMY3HWjcdakebGOhLUq9TKZZLgQI0GgJInhJVotsl3HWjcdahq16gdAbIkQYOnNmT2m/V1LyniHkGW3AbbKRc+dB/dHUriNyfcdaNx1pdmMqEeiI95PX1dX1C8ONqAE7o+68zPu+qYjcZ3HWltoYqlQbnq1AxsxJ4noAFyU3QcSJIg3t22+izvl3sZ2IohzXAGlmdB0cIv22siirpmZSklsXOCrU6rA+m8PaeI6tR1FT7jrVF5KbOOEotY7M91V2YlolrJDQJPu4+9WTdqCXhzSMubS8gOc0GdADlOpEEe4k4q9gputxvcdaNx1pA7dYGucWugXEQZFhrMauHHiE7g8WKkwCIPGL9Yj3KUMzrcdaNx1rPeWG061MtYw5WuE5h5xg3A6OHzTXkztGrVouc8BxacrToXWm/DtXnWvB6j0+Tu9KahnwW+460bjrUVSu8FvNImJAGbUwbiwgcfBcUq9XLLm3ygiBoY436eA6l1yRz3GNx1o3HWlhjKlppmIJOvZw1tpfULgbSdMbozxF5GlzbS6mcRUhh7YK5UlbVRrRpdgQhCFBCEIAQhCAEIQgBCEIAQhCAxG0vS1Pjd9yhG0vS1Pjd9yhDJr8HiaDqNMOfSMMFi5p1bB16iR2ldRhZBmjbMbOaBLhDiRoSRaT0lCFo5jDsfSgxVpzFucEuzGty2qsBn91QG3H6/wB4IQrZTmrjGyYqtjqqNFrSB0HW/Xr0ccq/+ZkzrvARHQRNzPH6oQliz2pjbDLWpTzp5zYu6W6no6+lD8ab/rUvdmb1dvT8ghCWWwOOMj9WlE3OdvV+fop8ZiaT6b2b2mMzS2cwMSImJvqvUJZHudUcZSa0De07ADzhw7V07G0SCDUpkGxBcLoQoQ5ZiqA0fSFos5ug0HuXfL6XtaffHihCAgxT8NUjeOpOjSXNMLrD18PTblY+k1vQHNheoUxV3W5bdUScvpe1p98eKOX0va0++PFCFSBy+l7Wn3x4o5fS9pT74QhAQVcdSn0lPvjxXHLqXtKffHivEKUdE9j3l1L2lPvjxRy6l7Sn3x4rxCULPeXUvaU++PFHLqXtKffHivEJQs95dS9pT748Ucupe0p98eK8QlCz3l1L2lPvjxRy6l7Sn3x4rxCULPeXUvaU++PFHLqXtKffHivEJQs95dS9pT748Ucupe0p98eK8QpQsxe0MQze1Oc3z3cR0leoQrR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16420" name="AutoShape 4" descr="data:image/jpeg;base64,/9j/4AAQSkZJRgABAQAAAQABAAD/2wCEAAkGBxMTEhUUExQVFRUXFx4XFRgYFx8cFxcdGRwcGBgaGBwaKCggGRwlHBcfITEiJSkrLi4uGB8zODMuNygtLisBCgoKDg0OGxAQGi4kICQsLCwsLCw0LCwsLCwvLCwsLCwsLCwsLCwsLCwsLCwsLCwsLCwsLCwsLCwsLCwsLCwsLP/AABEIALgBEgMBIgACEQEDEQH/xAAbAAACAwEBAQAAAAAAAAAAAAAABAMFBgIBB//EAEEQAAEDAgMDBwsEAgEDBQEAAAEAAhEDIQQSMQUTQRQiUWGBktEGMjNSU3FykaGxwSNC0vBisoIVc5MWJGOi4gf/xAAZAQEBAQEBAQAAAAAAAAAAAAAAAQIDBAX/xAAqEQACAgEDBAEEAgMBAAAAAAAAAQIREgMhQRMxUWFxBCKR4YHBMrHwM//aAAwDAQACEQMRAD8A+wbOwNLdU/02eY39o6AmOQUvZU+4PBGzfQ0/gb9gmUAtyCl7Kn3B4I5BS9lT7g8EyhALcgpeyp9weCOQUvZU+4PBMoQC3IKXsqfcHgjkFL2VPuDwTKEAtyCl7Kn3B4I5BS9lT7g8EyhALcgpeyp9weCOQUvZU+4PBMoQC3IKXsqfcHgjkFL2VPuDwTKEAtyCl7Kn3B4I5BS9lT7g8EyhALcgpeyp9weCxtLyhBz/APtaL8tVjIY24z4nkwacwALiAXCDAgzAgndrPf8ApgS05mS0yIY8SRVFcZoqc6KgzCZiXAWcQQLDZ7KFamKjaTQDIhzGggtJa5p6w4EW6ExyCl7Kn3B4LzZuE3TMljznOsCBL3F51JOrjxTSAW5BS9lT7g8Ecgpeyp9weCZQgFuQUvZU+4PBHIKXsqfcHgmUIBbkFL2VPuDwRyCl7Kn3B4JlCAW5BS9lT7g8Ecgpeyp9weCZQgFuQUvZU+4PBHIKXsqfcHgmUIBbkFL2VPuDwRyCl7Kn3B4JlCAW5BS9lT7g8Ecgpeyp9weCZQgPnu0cMze1OY3z3ftHSUKXaXpqnxu+5QgNps30NP4G/YJlLbN9DT+Bv2CZQC20sa2jSfVcCQxpdDRLnRo1o4uJsBxJCqf/AFVS31Ok0F28ZSe1wc24rZ8pDScxA3ZLiBYX4GHtubPNdjGg2bUa8jMW5snOaMzecIcGutHmhUNDyTqNdapzJZzC6RFKo+tTGYszwHVI1khoHTIFzszbgrOYN29jarDUoudlio0Zb2JLTD2uAMWPUQLZZ/Yuw6lF7C94cykw06LZ9G0xbzRnMMa2SZgdJJOgQAhCEAIQhACEIQAhCEAIQhAUW39tvw5qFrGuZSoOxFSXZXFrCcwZaJgEiSBMCRqOavlZQY4sqEtdnc2LSGh2QPcCdCeiTEmLGJts7BGIeHFwjJkc0h5a8TmLXhr2h7T6pB48DChPk87ebwVWtfJJLWPGaTmhwFSHNkTHCT0mQO6flRRc8sa2o5/NyNDRNQO3sFl4j9CoedHm9Ym2weKbVpsqMMse0OaYiQ4SLG4sVmMH5IPY+o7fsGZ+8GWm8Frznl4JqE5iKjmkC0cJWl2fhRSpMpiIY0NEAgQ0QIBJOnWUAwhCEAIQhACEIQAhCEAIQhACio4hriQ0yRY9VyPwq3yjxz6TGlgNzcgTHR80sNt0KDGPrkU6lQSRBJiTcgaaz2rWO1mmqjkzQIUdCs17Q5pDmuEgjQgqRZMmC2l6ap8bvuUI2l6ap8bvuUIDabN9DT+Bv2CZS2zfQ0/gb9gmUBBjsSKVN9QgkMY55A1IaCSBPGyqavlXhw8NDsw5kuaQ5rd5vMoOUkz+kbR+4K02nht5RqUx+9jmax5wI1gxr0FUh2NV3raop0gWhlhVIB3YqgT+lx3x+QQGgoVmva17CHNcA5rgZBBuCDxBCkSWxsGaNCnSP7Ghus6WF4E26gnUAIQvHiQRpZAZl/lrQ3e8a17v069TKBzow7spA63CS0cQJTFTynbna1jQQ54YHufkZdjXxJBh/OgMNyWnSEi7yPGUgZRma1riHGSG0nUBwjzHGbawVNi/JpzxWaCxjcQ7NXa3SpLQwg5gcshou2DMnUygNOq3yh2sMLR3zgC0VKTHSYDRVqspOdx80PzRxyqxCT2tgd9TDLCHsqDMCRNJ7arLAtPnMB14ICpwnlfQLaRqEMdWDHsAOYBlZxbhy4i2Z9rCQCYmIJc2Btg4gAlgbNGjVsZvVaXEdkapPD+Tb2PzsqsaSZIFN+U85z4INQ2DnuIAjWNAAm9h7EOHPngt3baQAa4Q2nOS7numA4jpIiTZAXCEIQCW2doDD0X1jEMEmTAAkSSeAAv2Kpw3lWxwY9zcrKjHVKRuXPbvKdKmA0Cz3OqjmG4LmjXNludp4Pe0nU7DNGoJFiDcAgnTpVHW8lcxJL6YJc5wim8ZXPfTrOcwb2Gne0m1PizH9xQHDPLAGmDunbzlG6cyDDGnFnCNe8xzScpdHSDwutSstT8kIIO9Hnh7+a/9RzaxxIL/ANS8VXOPbGllqUAIQhACzeH8qCHM39MMbVkUnMcX3FenhwHgtGUl1ZhkSPOmIE6RZc+SUgzUYT+0llQmnFRtYbuavM/UY11tcjZkABAd4/ysDTUNOk6o2lTqvedJNGo6iWN/5sdfoHGVZ4Ha7XlrDIqkuDmweaWBrnT0CHtg/wCbVW0/Jchj2bxhD2va+WVCSKr3VX3NWZL3uM9aawGx6jMTUxD303F7GsIbTc2zZMyXuAcSRJi4YwcEBdIQhACEIQGZ25Sq8obFRrWmIJdGSPOkdartu7Afj6m+pEMYAGNL5/UAJOZoGjb26dU7t/C03YgZ6hAdGdsSB0X4StUAurlVfBvVjlGKYlsbAChRZSBzZBE9JJk/Up1CFyMLYwW0vTVPjd9yhG0vTVPjd9yhAbTZvoafwN+wTKW2b6Gn8DfsEygBVO0PKTDUagpVKga/iIJDZ0zECArZYTyl8kjUxbXNqACu68iS0tYSY6ZDVqKTe5ibaWxugV6o8PSDGtaNGgNHuAgKRZNghCEBHiawYxzzo0EnsuqJm1GYgOlwo7u+Yu5sOkXJjhNutR+U4q7xgY9oBECXRBnUjiPnoq7ys2PvGtoYVoL2neVGtgNuIBcTaehvRK6pJJG5VCF88Gzo1mvaHNcHNOhBkHtC7Wd8iNkVcNQc2rYufmDZnKIA4WkxNlZbdz7l2QgG2pi03E9axW9GIfdViuM240VdzBkkMzA3BdYGOOvSrLBQGxmDiDeCTHvkkrLjDjkj6jy3fOzMokc54LhDWCLl0z7gepV/kNsLE0cQXvYabA0h0kc/oFtYN5W2lWxdWSjJRS+T6Avn/wD/AEOviW1mZDUbSyjKWEgF8mQS3jpA+S+gKr8oHgMZJj9akextRpJ7AJWIOmYnHJUiXYLqpw9I1p3mUZp16p64ietPrxrgRIMg6FQ0cZTc4ta4Fw1A/t1O5pInQosTiWUxL3Bo612x4IBBkHQhQHSotqV3YUFwM53cRZl3OPHjm+hV6uXsBEEAjoIkLUXRqLp7iuysYatJryMpIkjtIB9xie1fPtpbcxoxzmNc8EVMrKX7S2ebbiCLytJsyi4YwzUbALrCZfY82NLa9ita7hyylp6GoO0upED3wD8it0oszr6e+zLRC8e4ASTA6SuaVVrhLSCDxC5A7Qo3V2hwaXAOOgm5UiAEttHHMosL3zA6BJJ4AJgrLM2yMW/k5pkMcdZ50Nvf1TIC5auqoKr3fb5OmnBy34XcmwVCjjHmtBGUgFs6wP3cPl0XWkSmztnsoNLaYIBMmTJnT8Jtbhnis+5NSSb27cAhCFowYLaXpqnxu+5QjaXpqnxu+5QgNLs3ajcjG2tSDrHgA0GejVMU9qNJcLS2ONudpfsVfs3DMFJhaxoLqIzEAXsNfmmRhKYDmhjQ0kSIsV4+tM9GMCQbYblJtzSQb2tGh7VDjcawmlUJjIcwHE52lunucg4KmRlyNyiYECBpoun4ZjiHFrSW5cpIuPcp1plw0/AxU2m0ODbXdl1vPuXjNqtLsv8AiXCDwHT0aqHk7M+fKM8xmi+nSuW4ZgkhrQXNOYgXOmqdaZMIDbNotJcOLY4+tMX7D8l43aTS2R0kET6uqTGApgFobZ0TrJ146oGBploZlGUEwP771etMuECq8on0qj2PL3AOYC4CDzZ1HX81eYetSow1ogOdczJLncTNzwuqDbjmtdTG6DoaMtjzv8ba+5XRwrC4PLecCI6rD6r0aurJacH5K4xpX7GxtJmbKeguHuGvuSG2cXTqUqjXOLS3KZEHU836hdNwjGkuDRLmuk/3RLbRw9OlSqZacg5ZFzxN+my56WtNzXyRQhexH5O0qLW7yS+pJBzGA0wC7KNBIi+phXB2qzJn4RPZMdtwVTbFpMqUQ004bnMajNbzp16uxO1MFTc0AtENbYcB4pra0lNpFcIXuPVdosEdBIE/FEW7VnduY5lZ4ZmLMmYBwuDAl0j/AI2Mq3qYRhdnLQXNIg/Lhoqc1n8peRRBMO/bqADBnrsF2+m1HJyvgQjFboawG36dOllAPMAa2T50zEmLGyrMBiqdF4qy59jDSfNEwb/uNraLyjVduqoFEZSRPM01m3GLe6UYiq/d0poC3mczW9hHCdV6tt188+jagt/Y3t3aNOs5rcxZlJh2tzrLezpT2wdqsyikAeaOaSRcTqegyq59Z/KCdyM0X5vCNZXexWZy9rqQa0mScuU5uiVy1XWm64rkmEcaZoW7TaW5h18fVMFeVNqMDQ79sAz1HT3pQ4GmWhhaMrc0DtRUwdN0EtByhsdHVZeDrzMYafsqsI/D08S5+Z5jMWAkRMHN9JiUvWxDX1t9nIAe12TiSLtAdplOX3oZWbv6kUATD5GU2gG8f5WHDVQU6zNy/wDSGXOOfB4g8Z4WGv7l9Tn8cnVR5Lja+26VWllBc3Ncn1YPEcbhcbE2hToZqbnZiSXFw0kC4A1iG6lVmIrtij+gAY5og8+5AHXNjedVOKzeUPihJh0jKeg3jS+nXKztjX9mcFjRzi8Q2pVNXOQA5pyWkx5uU6AHLfoWpw202vph44kiD0jVY+jWZuan6Iy5hzoNpnjPD38etXmzKbalBgLMrZsLjSYPTfVc/qJYxtfBJwW1ljV2mDTLmawYnhBLe24+iXonD0oe1okgS+2Y5oMnpnUrl+BpuaGloytBgdF+pdVMIxxDi0Etyx9ItovnvVk96RFGC23HTtBocGniSB2XP2XQx7ZIuDE+8aflItwjM+fKMxJE/NR08BTbmIBlzYMkm3QJ07FrrzM9OBZMxzTOsgwR79Pt9F43HtIkTxBHERr/AHrVe3Z9MBzQDBcCTmM/PVef9NploZByguNnEG+snUp15jCHsy+PxbDVqEOEF7iO0lCixdJoe8ACA4gW60LqtVmHGJs9n0/0af8A22j6BMFn99yg2e8bqn/22n/6hMZlx2NHmT8/VGT8fRe5gjMP71qbFPMn3lebv7EfNdZkZh/epKRDnJ+PovQz8/Ve5kZkpFKLbraoewMIAIAHOiD0nqV21nT1E/JZ/wAo2MNRuao5vN5wAnmzqOtaFhECF6dVLpw+DT7I8NP7EfNK7Wa/dOLCA6BqYsNbpzMkdthpouDnFulx0zZctFLNfKIu5FsFr90C8g84lt5hsRBPvlWO7t2QqzycDRSMOLiXnNIiHQLDqiFa5grrJZsS7nmT8fRZ11KpyhwFVo84gzwgw2Or8LR5llqjaHKH5nPjn8dHQc3XGq6/TL/KvBqHJzRZV3VQ7xuolubXWfn9YRXp1d3S/VYZn9x5pnWeoW7FDSbR3b5c/NLcpkdeX8yvKzaOSnDnzBz3FxJn6yvbz/L/ANHTn9D5pVeURvW6edOttIU3k/TfmeXPaY4AzJnzvwki2hv/ADn5eidDHzhNeTYph74Li6LTEZZ6uMrlq/8Am/hGX2L4M/P1Ru/sB8l1mRmH96182kcjOMGINaoA9ogOk5rEQcttRB+UKCma+5ecwy5hzc4njmv1mLTwQKVLfPmq6IflsNYOa/UJhQU6TN0/9V2fM3gI0dl43m/FfXXf8cHb9DOIGIijz2yRY5xYyYJ6bGOOimAr794DmiA6+axEHKI1EH5Qka9GllpxVfly8+w0zGSOi89KnNKlv3TVdl50e+DN+oTwWa2/jx7H74Cka+6qHMIzCRnEnXNB67cbwrzZDX7pmcgnWxm3AT7lnKVKnu3/AKrs8tiwgi+Xjeb8VoNhBootyuLhJkkRebrj9T/j/JmfYe3f2P1Rk/H0XWYIzLwUjmeBn3n5rnd27IXcr2UpA4LPugM/P1XcolWkQw2PEVag/wA3fcoXu0fS1Pjd9yhdUkYNVgfQ0/8Asj/VqZdqfePuq3ZdCrlaTkA3Ia2LyYBBPRp9VPRo1YeTkkkZWg822smOP4XFwl4O1LyNcT2/hA0+SR5NXyEcwuJNpMNmIgxfT6rvEYaqcrWlsQ3M46iNSBxlTCXgtLyOfy/C5On/ABP4UFSjUNUEZQwOzT+4/wCMLmlQq5yTkADC0QTzidCejT6q4S8EpeRt+vy/KG6/P7pKk2tz3FgEluVmYXiZvoJkfJAZWFMc0F0u5ubSdL8Y/KmEvBcV5Kvb9RgfTzU8xygjXnX822vuutAPlcfhUm1W1waQBbOUCcwEP4kzqFZVmVTUbDRlzAl08BqI616daL6cCvshl2nY78JPbTgKT8zcwgW6Lm/YuqdOqXuloa0NIBmcxOhjgl67a+7qnK1s5cozDQTmM6CZXLRg1qLbklLyHk64GkMrcoDzf1redfXo7FYjQ/D4qs2bvtwDlDzmOVuYSGxAvpMzx4qerSrCm1oaHOywTmjKZ16xH2TWi83sVq33HvEfhZ41Tyl8UAXQ4EZeEWPbb3yreuyqXtDQIlpLp0jzhHX+VWbuscQ4Co0edBzayDlEdRP0Xb6aLWVhf0I0Kv6VWKIyyJOXSZ+30le4it+nRmgP8OZ517Dt17V07fMDmOcA5xHNmenU6DNI/MKfF4PEtpsJcLC/O8y9r8bGLSva6vjn/Ru1Z4ax5T6AZouMvCNejqU3k6+XPimGiZJiL+qosM2vVqFzHiBq4nS2hb/QpNkNrTUMtfH7c+p9bq/K5ay+xr4MvtRet1733XI07Ak93WFMc0OdzpGaMsmRfjC9xFKtDWtAJhoLpjKRqY4r5uEvBnFeSmZWZv6n6MmHyIPNgG8cJ07UvSrU9y8bq2Yc++pB4zw01/cnqrsQyq4uIaDmAJdZ1uZHGxIvwXlOhit07m2LhDcwki+YjqJI48F9fb1x5N3/AFyKYivTy0TuALWEHn84iOudbzqpxWZyh/6MmHSIMixkxpfTTivc2IfkDSHOaLw4c0zYu6bECROimruxDKrnEhoMgOJ5ptzQBrqRwspXHr35H75K+jWp7qp+lbMOde0zF5tHv4rQ7EcDRpw3KJMDp1vfp1VUyniRSeSIaSDBcJIvmIPRccVZ4E1dwwkB7tYzDS8CdJC4/Uq4beSS3/I8Pw77o/8Az+Ek6lWFJoyhz4IPOjLJkX4wLdi7xFOrzQ0A+bL5iI863GV8/CXgzivI2OHvP5XJ0/4+CXyVd6OaA0FxzT50gwIXNE1SXSwgBsAEjnGeHRafomD8CvY4de0Ibr80nRdVyvcaZ84ZWyM0DW/90XIdVFME0yXEu5ocMwB82TP9smL70MfZmMb6R/xH7leqHFNqZ3Zi2cxn3zdC6qLo5NezcbP9FT+Bv+oU6g2f6Kn8Df8AUKdeggIQhCghCEAIQkNpgvBpNIa4gEEn3mI4jm3PCQrFWwlZWeUTGOe0moQCIcAJhs6i+q0LNB7lS4PyfblG+5zpmATlA9XrFp7VdgLc2nSXBuTVJIEhtoNNJwL8ummsza3Qm8RXDBJmJi3Dr9wVJS2I59Que4Gm6TGjnZhIB6IN+NwEgkvuZIrljXk2xopGHFxLyXWiDAsOyPmrVQYLBspNysECZPEk9JPEqdYk7dkk7dgs9Ro0uVzncecSBwz3kT0a8FNtZ9SqIognKee2YNyQ066c2e0JnA7IY0tqOE1Y5xnm5uLgOnrXRfat+TS+1dzvEbIpvqCoZmxImxI0n+8E3iaDajSxwkHX7qRC55MzbEcLs6nSpvaCYIOZxN9PpAVf5OUqYe/K9znRAkRzZ1tN5V65oIINwbELOYym7DVAKFN3O0PnSZ8zqC6QeSaNxd2jSIUdGtm4H8HhbtBUi5NUcyu2tsvfZTnLCLaSCDrbpTtGiGsDBMBoaOmAIUiFXJtUW3VFZszY4pPL85dbK0HgCZv0my72tszfBvPLSO0EHWysEK5yuxk7srdo4Vow+TOWhoAB1JjQHplHk/Ta2lZ2aXEutEG0iOHBN43CNqsLHTB6NQeBCpdmYwU6u4a0xmIJM5pGrz1WH0W190KNreLRoULmnUDhLSCOkGQulyOYIQhACEIQGI2l6Wp8bvuUI2l6Wp8bvuUIZNhs/wBFT+Bv+oU6g2f6Kn8Df9Qp0KCEIQoIQhACFBjBUgbrLIdcOsCIMiYMXhQ58R6lLvu/itKNruWh1CSz4j1KXfd/FGfEepS77v4ph7QodIQks+I9Sl33fxRnxHqUu+7+KuD8r8ih1CRL8T6lLvu/imsK1wY0PMuDRmPSYuVHGuSUdhoXqrqQxDZEU3DMSC57pgkkDzeAspM+I9Sl33fxVw9otDqElnxHqUu+7+KM+I9Sl33fxUw9oUOoVeK9eYy0Z6N4Z6fV6D9V7vq+mWj/AOR38Vem/QxHWUwJgATcwNff0rpJZ8T6lLvu/ijPiPUpd938UwflfkUOoSWfEepS77v4rzeYj1KN9P1HfxTB+UKHkJLPiPUpd938UZ8R6lLvu/iph7QodXLqYMyBcQTxI6JSmfEepS77v4oz4j1KXfd/FXB+V+RQ3SZlEST7zddJbBtqy81MtyMoaZDREHUDjftUeJfVbUlrQ5haBBeGw6Te+toUxt1YodQkRi63sR/5R4I5VW9gP/KPBXpv/mhQ8hV1eviC0htINPB28BjsIurJZcaI0YfaXpanxu+5QjaXpanxu+5QoZNhs/0VP4G/6hTqDZ/oqfwN/wBQp0KCEIQoIQhALYyg5xaWmInierhx0+vYoH0awiHTe+ggT9stoVghaU2i2ItoVg0jOCbR7uN+H1XraFab1Bq35Ac7hxTqEzYsTFKrDBmEgnMekcOF/ouDhq0ek4C/XAnhpMnrkC0J9CZsWJDD1faf23V70zh2uDQHGTxKkQo5NkbBCEKAEIQgFH4BpcXSQTfhY/0D5BeUtnNaQQ50j5mxGo96cQtZy8ltiDdli0udx0iLiD9F23Z4AcA484AXjhZOITqSGTEhs1trnXq4Rb3c36uHFeU9ltAiXEW1i8EGPpHuTyE6kvIyZBhMKKcwSZjXqsp0IWW292QEIQgBLY2iHRLg3UCY49E8f7xTKhr4YPIJm3Dp01+SsXTCFWUKbTIqAEyCZF8xka6cVzyNpAbvTwiD/wArXg8PkmHbPpnhwjU9AH2A+S6ZgmAyBp19EeAXTNeTVkX/AE88Xk84GOFr9PV8k6hC5uTfcy3ZiNpelqfG77lCNpelqfG77lChk2uzqP6VO/7G/wCoTG460h/1FtGhRLg45mtaIHHJN5gAW1NhqYElTs2vRJIDpMlsBrpJb5wFudE8FaMZMY3HWjcdakebGOhLUq9TKZZLgQI0GgJInhJVotsl3HWjcdahq16gdAbIkQYOnNmT2m/V1LyniHkGW3AbbKRc+dB/dHUriNyfcdaNx1pdmMqEeiI95PX1dX1C8ONqAE7o+68zPu+qYjcZ3HWltoYqlQbnq1AxsxJ4noAFyU3QcSJIg3t22+izvl3sZ2IohzXAGlmdB0cIv22siirpmZSklsXOCrU6rA+m8PaeI6tR1FT7jrVF5KbOOEotY7M91V2YlolrJDQJPu4+9WTdqCXhzSMubS8gOc0GdADlOpEEe4k4q9gputxvcdaNx1pA7dYGucWugXEQZFhrMauHHiE7g8WKkwCIPGL9Yj3KUMzrcdaNx1rPeWG061MtYw5WuE5h5xg3A6OHzTXkztGrVouc8BxacrToXWm/DtXnWvB6j0+Tu9KahnwW+460bjrUVSu8FvNImJAGbUwbiwgcfBcUq9XLLm3ygiBoY436eA6l1yRz3GNx1o3HWlhjKlppmIJOvZw1tpfULgbSdMbozxF5GlzbS6mcRUhh7YK5UlbVRrRpdgQhCFBCEIAQhCAEIQgBCEIAQhCAxG0vS1Pjd9yhG0vS1Pjd9yhDJr8HiaDqNMOfSMMFi5p1bB16iR2ldRhZBmjbMbOaBLhDiRoSRaT0lCFo5jDsfSgxVpzFucEuzGty2qsBn91QG3H6/wB4IQrZTmrjGyYqtjqqNFrSB0HW/Xr0ccq/+ZkzrvARHQRNzPH6oQliz2pjbDLWpTzp5zYu6W6no6+lD8ab/rUvdmb1dvT8ghCWWwOOMj9WlE3OdvV+fop8ZiaT6b2b2mMzS2cwMSImJvqvUJZHudUcZSa0De07ADzhw7V07G0SCDUpkGxBcLoQoQ5ZiqA0fSFos5ug0HuXfL6XtaffHihCAgxT8NUjeOpOjSXNMLrD18PTblY+k1vQHNheoUxV3W5bdUScvpe1p98eKOX0va0++PFCFSBy+l7Wn3x4o5fS9pT74QhAQVcdSn0lPvjxXHLqXtKffHivEKUdE9j3l1L2lPvjxRy6l7Sn3x4rxCULPeXUvaU++PFHLqXtKffHivEJQs95dS9pT748Ucupe0p98eK8QlCz3l1L2lPvjxRy6l7Sn3x4rxCULPeXUvaU++PFHLqXtKffHivEJQs95dS9pT748Ucupe0p98eK8QpQsxe0MQze1Oc3z3cR0leoQrR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Αντιγόνα του Συστήματος </a:t>
            </a:r>
            <a:r>
              <a:rPr lang="el-GR" dirty="0" smtClean="0"/>
              <a:t>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sz="2400" b="1" dirty="0">
                <a:solidFill>
                  <a:schemeClr val="tx2"/>
                </a:solidFill>
              </a:rPr>
              <a:t>Τα αντιγόνα είναι </a:t>
            </a:r>
            <a:r>
              <a:rPr lang="en-US" sz="2400" b="1" dirty="0">
                <a:solidFill>
                  <a:schemeClr val="tx2"/>
                </a:solidFill>
              </a:rPr>
              <a:t>I </a:t>
            </a:r>
            <a:r>
              <a:rPr lang="el-GR" sz="2400" b="1" dirty="0">
                <a:solidFill>
                  <a:schemeClr val="tx2"/>
                </a:solidFill>
              </a:rPr>
              <a:t>ή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i</a:t>
            </a:r>
            <a:r>
              <a:rPr lang="el-GR" sz="2400" b="1" dirty="0">
                <a:solidFill>
                  <a:schemeClr val="tx2"/>
                </a:solidFill>
              </a:rPr>
              <a:t> περιγράφηκαν το </a:t>
            </a:r>
            <a:r>
              <a:rPr lang="el-GR" sz="2400" b="1" dirty="0" smtClean="0">
                <a:solidFill>
                  <a:schemeClr val="tx2"/>
                </a:solidFill>
              </a:rPr>
              <a:t>1956.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b="1" dirty="0" smtClean="0">
                <a:solidFill>
                  <a:schemeClr val="tx2"/>
                </a:solidFill>
              </a:rPr>
              <a:t>Είναι </a:t>
            </a:r>
            <a:r>
              <a:rPr lang="el-GR" sz="2400" b="1" dirty="0">
                <a:solidFill>
                  <a:schemeClr val="tx2"/>
                </a:solidFill>
              </a:rPr>
              <a:t>αποτέλεσμα έκφρασης διαφόρων </a:t>
            </a:r>
            <a:r>
              <a:rPr lang="el-GR" sz="2400" b="1" dirty="0" err="1">
                <a:solidFill>
                  <a:schemeClr val="tx2"/>
                </a:solidFill>
              </a:rPr>
              <a:t>αλληλίων</a:t>
            </a:r>
            <a:r>
              <a:rPr lang="el-GR" sz="2400" b="1" dirty="0">
                <a:solidFill>
                  <a:schemeClr val="tx2"/>
                </a:solidFill>
              </a:rPr>
              <a:t> που κωδικοποιούν </a:t>
            </a:r>
            <a:r>
              <a:rPr lang="el-GR" sz="2400" b="1" dirty="0" err="1" smtClean="0">
                <a:solidFill>
                  <a:schemeClr val="tx2"/>
                </a:solidFill>
              </a:rPr>
              <a:t>γλυκοζυλτρανσφεράσες</a:t>
            </a:r>
            <a:r>
              <a:rPr lang="el-GR" sz="2400" b="1" dirty="0" smtClean="0">
                <a:solidFill>
                  <a:schemeClr val="tx2"/>
                </a:solidFill>
              </a:rPr>
              <a:t>.</a:t>
            </a:r>
            <a:endParaRPr lang="el-GR" sz="2400" b="1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Τα ερυθρά όλων των ενηλίκων εκφράζουν το αντιγόνο Ι (διακλαδισμένη 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δομή).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Ενώ τα νεογνά εκφράζουν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αντιγόνο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γραμμική δομή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</a:rPr>
              <a:t>Στην ηλικία των 2 ετών έχει ολοκληρωθεί η μετάβαση από τον φαινότυπο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I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l-GR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b="1" dirty="0">
                <a:solidFill>
                  <a:schemeClr val="tx2"/>
                </a:solidFill>
              </a:rPr>
              <a:t>Είναι ισχυρά συνδεδεμένα με τη μεμβράνη των </a:t>
            </a:r>
            <a:r>
              <a:rPr lang="el-GR" sz="2400" b="1" dirty="0" err="1">
                <a:solidFill>
                  <a:schemeClr val="tx2"/>
                </a:solidFill>
              </a:rPr>
              <a:t>ερυθροκυττάρων</a:t>
            </a:r>
            <a:r>
              <a:rPr lang="el-GR" sz="2400" b="1" dirty="0">
                <a:solidFill>
                  <a:schemeClr val="tx2"/>
                </a:solidFill>
              </a:rPr>
              <a:t>  μέσω </a:t>
            </a:r>
            <a:r>
              <a:rPr lang="el-GR" sz="2400" b="1" dirty="0" err="1">
                <a:solidFill>
                  <a:schemeClr val="tx2"/>
                </a:solidFill>
              </a:rPr>
              <a:t>γλυκο</a:t>
            </a:r>
            <a:r>
              <a:rPr lang="el-GR" sz="2400" b="1" dirty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πρωτεϊνών </a:t>
            </a:r>
            <a:r>
              <a:rPr lang="el-GR" sz="2400" b="1" dirty="0">
                <a:solidFill>
                  <a:schemeClr val="tx2"/>
                </a:solidFill>
              </a:rPr>
              <a:t>και </a:t>
            </a:r>
            <a:r>
              <a:rPr lang="el-GR" sz="2400" b="1" dirty="0" err="1">
                <a:solidFill>
                  <a:schemeClr val="tx2"/>
                </a:solidFill>
              </a:rPr>
              <a:t>γλυκολιπιδίων</a:t>
            </a:r>
            <a:r>
              <a:rPr lang="el-GR" sz="2400" b="1" dirty="0">
                <a:solidFill>
                  <a:schemeClr val="tx2"/>
                </a:solidFill>
              </a:rPr>
              <a:t> που συνδέουν και τα αντιγόνα </a:t>
            </a:r>
            <a:r>
              <a:rPr lang="el-GR" sz="2400" b="1" dirty="0" smtClean="0">
                <a:solidFill>
                  <a:schemeClr val="tx2"/>
                </a:solidFill>
              </a:rPr>
              <a:t>ΑΒΗ.</a:t>
            </a:r>
            <a:endParaRPr lang="el-GR" sz="2400" b="1" dirty="0">
              <a:solidFill>
                <a:schemeClr val="tx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8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Αντισώματα του Συστήματος </a:t>
            </a:r>
            <a:r>
              <a:rPr lang="el-GR" dirty="0" smtClean="0"/>
              <a:t>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Οι περισσότεροι φυσιολογικοί άνθρωποι έχουν στον ορό τους το αυτό-αντί</a:t>
            </a:r>
            <a:r>
              <a:rPr lang="en-US" dirty="0">
                <a:solidFill>
                  <a:srgbClr val="080808"/>
                </a:solidFill>
              </a:rPr>
              <a:t>-I (RT </a:t>
            </a:r>
            <a:r>
              <a:rPr lang="el-GR" dirty="0">
                <a:solidFill>
                  <a:srgbClr val="080808"/>
                </a:solidFill>
              </a:rPr>
              <a:t>ή</a:t>
            </a:r>
            <a:r>
              <a:rPr lang="en-US" dirty="0">
                <a:solidFill>
                  <a:srgbClr val="080808"/>
                </a:solidFill>
              </a:rPr>
              <a:t> 4°C</a:t>
            </a:r>
            <a:r>
              <a:rPr lang="en-US" dirty="0" smtClean="0">
                <a:solidFill>
                  <a:srgbClr val="080808"/>
                </a:solidFill>
              </a:rPr>
              <a:t>)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Το άλλο </a:t>
            </a:r>
            <a:r>
              <a:rPr lang="el-GR" dirty="0" err="1">
                <a:solidFill>
                  <a:srgbClr val="080808"/>
                </a:solidFill>
              </a:rPr>
              <a:t>αντι</a:t>
            </a:r>
            <a:r>
              <a:rPr lang="el-GR" dirty="0">
                <a:solidFill>
                  <a:srgbClr val="080808"/>
                </a:solidFill>
              </a:rPr>
              <a:t>-Ι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είναι πολύ </a:t>
            </a:r>
            <a:r>
              <a:rPr lang="el-GR" dirty="0" smtClean="0">
                <a:solidFill>
                  <a:srgbClr val="080808"/>
                </a:solidFill>
              </a:rPr>
              <a:t>σπάνιο.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Ανήκει στην κατηγορία των </a:t>
            </a:r>
            <a:r>
              <a:rPr lang="en-US" dirty="0" smtClean="0">
                <a:solidFill>
                  <a:srgbClr val="080808"/>
                </a:solidFill>
              </a:rPr>
              <a:t>IgM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Είναι ψυχρό και φυσιολογικά το θερμικό του εύρος φτάνει μέχρι τους 25</a:t>
            </a:r>
            <a:r>
              <a:rPr lang="en-US" dirty="0">
                <a:solidFill>
                  <a:srgbClr val="080808"/>
                </a:solidFill>
              </a:rPr>
              <a:t>°C</a:t>
            </a:r>
            <a:r>
              <a:rPr lang="el-GR" dirty="0">
                <a:solidFill>
                  <a:srgbClr val="080808"/>
                </a:solidFill>
              </a:rPr>
              <a:t> (</a:t>
            </a:r>
            <a:r>
              <a:rPr lang="en-US" dirty="0">
                <a:solidFill>
                  <a:srgbClr val="080808"/>
                </a:solidFill>
              </a:rPr>
              <a:t>Cold-reacting</a:t>
            </a:r>
            <a:r>
              <a:rPr lang="el-GR" dirty="0" smtClean="0">
                <a:solidFill>
                  <a:srgbClr val="080808"/>
                </a:solidFill>
              </a:rPr>
              <a:t>).</a:t>
            </a:r>
            <a:endParaRPr lang="el-GR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Συνήθως είναι κλινικά είναι μη σημαντικό (εφόσον δεν δρα στους 37</a:t>
            </a:r>
            <a:r>
              <a:rPr lang="el-GR" dirty="0" smtClean="0">
                <a:solidFill>
                  <a:srgbClr val="080808"/>
                </a:solidFill>
              </a:rPr>
              <a:t>).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Μπορεί να συνδέει το </a:t>
            </a:r>
            <a:r>
              <a:rPr lang="el-GR" dirty="0" smtClean="0">
                <a:solidFill>
                  <a:srgbClr val="080808"/>
                </a:solidFill>
              </a:rPr>
              <a:t>συμπλήρωμα.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dirty="0">
                <a:solidFill>
                  <a:srgbClr val="080808"/>
                </a:solidFill>
              </a:rPr>
              <a:t>Ενισχύεται με την </a:t>
            </a:r>
            <a:r>
              <a:rPr lang="el-GR" dirty="0" err="1">
                <a:solidFill>
                  <a:srgbClr val="080808"/>
                </a:solidFill>
              </a:rPr>
              <a:t>παπαίνη</a:t>
            </a:r>
            <a:r>
              <a:rPr lang="el-GR" dirty="0">
                <a:solidFill>
                  <a:srgbClr val="080808"/>
                </a:solidFill>
              </a:rPr>
              <a:t> και τα υπόλοιπα </a:t>
            </a:r>
            <a:r>
              <a:rPr lang="el-GR" dirty="0" smtClean="0">
                <a:solidFill>
                  <a:srgbClr val="080808"/>
                </a:solidFill>
              </a:rPr>
              <a:t>ένζυμα.</a:t>
            </a:r>
            <a:endParaRPr lang="el-GR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</a:pPr>
            <a:r>
              <a:rPr lang="el-GR" b="1" dirty="0">
                <a:solidFill>
                  <a:srgbClr val="004A82"/>
                </a:solidFill>
              </a:rPr>
              <a:t>Μέθοδος ανίχνευσης: αντίσωμα με  εικόνα </a:t>
            </a:r>
            <a:r>
              <a:rPr lang="el-GR" b="1" dirty="0" err="1">
                <a:solidFill>
                  <a:srgbClr val="004A82"/>
                </a:solidFill>
              </a:rPr>
              <a:t>πανσυγκολυτίνης</a:t>
            </a:r>
            <a:r>
              <a:rPr lang="el-GR" b="1" dirty="0">
                <a:solidFill>
                  <a:srgbClr val="004A82"/>
                </a:solidFill>
              </a:rPr>
              <a:t> που ενισχύεται με το ένζυμο και ενισχύεται στο ψυγείο στους 4</a:t>
            </a:r>
            <a:r>
              <a:rPr lang="en-US" b="1" dirty="0" smtClean="0">
                <a:solidFill>
                  <a:srgbClr val="004A82"/>
                </a:solidFill>
              </a:rPr>
              <a:t>°C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n-US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1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33809" y="3356993"/>
            <a:ext cx="8730679" cy="2592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</a:pPr>
            <a:r>
              <a:rPr lang="el-GR" sz="2200" b="1" dirty="0" smtClean="0">
                <a:solidFill>
                  <a:srgbClr val="080808"/>
                </a:solidFill>
              </a:rPr>
              <a:t>Νόσος των ψυχρών </a:t>
            </a:r>
            <a:r>
              <a:rPr lang="el-GR" sz="2200" b="1" dirty="0" err="1" smtClean="0">
                <a:solidFill>
                  <a:srgbClr val="080808"/>
                </a:solidFill>
              </a:rPr>
              <a:t>συγκολλητινων</a:t>
            </a:r>
            <a:r>
              <a:rPr lang="el-GR" sz="2200" b="1" dirty="0" smtClean="0">
                <a:solidFill>
                  <a:srgbClr val="080808"/>
                </a:solidFill>
              </a:rPr>
              <a:t>-   </a:t>
            </a:r>
            <a:r>
              <a:rPr lang="en-US" sz="2200" b="1" dirty="0" smtClean="0">
                <a:solidFill>
                  <a:srgbClr val="080808"/>
                </a:solidFill>
              </a:rPr>
              <a:t>Cold Agglutinin Disease</a:t>
            </a:r>
            <a:r>
              <a:rPr lang="el-GR" sz="2200" b="1" dirty="0" smtClean="0">
                <a:solidFill>
                  <a:srgbClr val="080808"/>
                </a:solidFill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srgbClr val="080808"/>
                </a:solidFill>
              </a:rPr>
              <a:t>Μερικές φορές μετά από λοίμωξη από</a:t>
            </a:r>
            <a:r>
              <a:rPr lang="en-US" sz="2200" dirty="0" smtClean="0">
                <a:solidFill>
                  <a:srgbClr val="080808"/>
                </a:solidFill>
              </a:rPr>
              <a:t> </a:t>
            </a:r>
            <a:r>
              <a:rPr lang="en-US" sz="2200" i="1" dirty="0" err="1" smtClean="0">
                <a:solidFill>
                  <a:srgbClr val="080808"/>
                </a:solidFill>
              </a:rPr>
              <a:t>Mycoplasma</a:t>
            </a:r>
            <a:r>
              <a:rPr lang="en-US" sz="2200" i="1" dirty="0" smtClean="0">
                <a:solidFill>
                  <a:srgbClr val="080808"/>
                </a:solidFill>
              </a:rPr>
              <a:t> </a:t>
            </a:r>
            <a:r>
              <a:rPr lang="en-US" sz="2200" i="1" dirty="0" err="1" smtClean="0">
                <a:solidFill>
                  <a:srgbClr val="080808"/>
                </a:solidFill>
              </a:rPr>
              <a:t>pneumoniae</a:t>
            </a:r>
            <a:r>
              <a:rPr lang="en-US" sz="2200" dirty="0" smtClean="0">
                <a:solidFill>
                  <a:srgbClr val="080808"/>
                </a:solidFill>
              </a:rPr>
              <a:t> </a:t>
            </a:r>
            <a:r>
              <a:rPr lang="el-GR" sz="2200" dirty="0" smtClean="0">
                <a:solidFill>
                  <a:srgbClr val="080808"/>
                </a:solidFill>
              </a:rPr>
              <a:t>ή σύφιλη το  </a:t>
            </a:r>
            <a:r>
              <a:rPr lang="el-GR" sz="2200" dirty="0" err="1" smtClean="0">
                <a:solidFill>
                  <a:srgbClr val="080808"/>
                </a:solidFill>
              </a:rPr>
              <a:t>αντι</a:t>
            </a:r>
            <a:r>
              <a:rPr lang="el-GR" sz="2200" dirty="0" smtClean="0">
                <a:solidFill>
                  <a:srgbClr val="080808"/>
                </a:solidFill>
              </a:rPr>
              <a:t>-Ι.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srgbClr val="080808"/>
                </a:solidFill>
              </a:rPr>
              <a:t>Αυξάνεται σε τίτλο &gt; 1000 στους 4</a:t>
            </a:r>
            <a:r>
              <a:rPr lang="el-GR" sz="2200" baseline="30000" dirty="0" smtClean="0">
                <a:solidFill>
                  <a:srgbClr val="080808"/>
                </a:solidFill>
              </a:rPr>
              <a:t>ο</a:t>
            </a:r>
            <a:r>
              <a:rPr lang="en-GB" sz="2200" dirty="0" smtClean="0">
                <a:solidFill>
                  <a:srgbClr val="080808"/>
                </a:solidFill>
              </a:rPr>
              <a:t>c</a:t>
            </a:r>
            <a:r>
              <a:rPr lang="el-GR" sz="2200" dirty="0" smtClean="0">
                <a:solidFill>
                  <a:srgbClr val="080808"/>
                </a:solidFill>
              </a:rPr>
              <a:t>.</a:t>
            </a:r>
            <a:endParaRPr lang="en-US" sz="2200" dirty="0" smtClean="0">
              <a:solidFill>
                <a:srgbClr val="080808"/>
              </a:solidFill>
            </a:endParaRP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srgbClr val="080808"/>
                </a:solidFill>
              </a:rPr>
              <a:t>Αυξάνεται το θερμικό του εύρος δηλαδή δρα &gt;30</a:t>
            </a:r>
            <a:r>
              <a:rPr lang="el-GR" sz="2200" baseline="30000" dirty="0" smtClean="0">
                <a:solidFill>
                  <a:srgbClr val="080808"/>
                </a:solidFill>
              </a:rPr>
              <a:t>ο</a:t>
            </a:r>
            <a:r>
              <a:rPr lang="en-US" sz="2200" dirty="0" smtClean="0">
                <a:solidFill>
                  <a:srgbClr val="080808"/>
                </a:solidFill>
              </a:rPr>
              <a:t>C </a:t>
            </a:r>
            <a:r>
              <a:rPr lang="el-GR" sz="2200" dirty="0" smtClean="0">
                <a:solidFill>
                  <a:srgbClr val="080808"/>
                </a:solidFill>
              </a:rPr>
              <a:t>δηλαδή γίνεται κλινικά σημαντικό .</a:t>
            </a:r>
            <a:endParaRPr lang="el-GR" sz="2200" dirty="0">
              <a:solidFill>
                <a:srgbClr val="080808"/>
              </a:solidFill>
            </a:endParaRP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233809" y="5974977"/>
            <a:ext cx="8730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just"/>
            <a:r>
              <a:rPr lang="el-GR" sz="2000" b="1" dirty="0" smtClean="0">
                <a:solidFill>
                  <a:srgbClr val="080808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80808"/>
                </a:solidFill>
                <a:latin typeface="+mn-lt"/>
              </a:rPr>
              <a:t>Anti-</a:t>
            </a:r>
            <a:r>
              <a:rPr lang="en-US" sz="2000" b="1" dirty="0" err="1" smtClean="0">
                <a:solidFill>
                  <a:srgbClr val="080808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080808"/>
                </a:solidFill>
                <a:latin typeface="+mn-lt"/>
              </a:rPr>
              <a:t>:</a:t>
            </a:r>
            <a:r>
              <a:rPr lang="el-GR" sz="2000" b="1" dirty="0" smtClean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rgbClr val="080808"/>
                </a:solidFill>
                <a:latin typeface="+mn-lt"/>
              </a:rPr>
              <a:t>Σπάνιο </a:t>
            </a:r>
            <a:r>
              <a:rPr lang="el-GR" sz="2000" dirty="0">
                <a:solidFill>
                  <a:srgbClr val="080808"/>
                </a:solidFill>
                <a:latin typeface="+mn-lt"/>
              </a:rPr>
              <a:t>και μερικές φορές σχετίζεται με τη λοιμώδη </a:t>
            </a:r>
            <a:r>
              <a:rPr lang="el-GR" sz="2000" dirty="0" smtClean="0">
                <a:solidFill>
                  <a:srgbClr val="080808"/>
                </a:solidFill>
                <a:latin typeface="+mn-lt"/>
              </a:rPr>
              <a:t>μονοπυρήνωση</a:t>
            </a:r>
            <a:endParaRPr lang="en-US" sz="20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Αντισώματα του Συστήματος Ι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b="1" dirty="0" smtClean="0">
                <a:solidFill>
                  <a:srgbClr val="080808"/>
                </a:solidFill>
              </a:rPr>
              <a:t>Το </a:t>
            </a:r>
            <a:r>
              <a:rPr lang="en-US" b="1" dirty="0">
                <a:solidFill>
                  <a:srgbClr val="080808"/>
                </a:solidFill>
              </a:rPr>
              <a:t>Anti-I </a:t>
            </a:r>
            <a:r>
              <a:rPr lang="el-GR" b="1" dirty="0">
                <a:solidFill>
                  <a:srgbClr val="080808"/>
                </a:solidFill>
              </a:rPr>
              <a:t>μερικές φορές </a:t>
            </a:r>
            <a:r>
              <a:rPr lang="el-GR" dirty="0">
                <a:solidFill>
                  <a:srgbClr val="080808"/>
                </a:solidFill>
              </a:rPr>
              <a:t>αντιδρά με διαφορετική ένταση με τα αντιδρώντα </a:t>
            </a:r>
            <a:r>
              <a:rPr lang="en-US" dirty="0">
                <a:solidFill>
                  <a:srgbClr val="080808"/>
                </a:solidFill>
              </a:rPr>
              <a:t>RBCs </a:t>
            </a:r>
            <a:r>
              <a:rPr lang="el-GR" dirty="0">
                <a:solidFill>
                  <a:srgbClr val="080808"/>
                </a:solidFill>
              </a:rPr>
              <a:t>ανάλογα με το ποσό του </a:t>
            </a:r>
            <a:r>
              <a:rPr lang="en-US" dirty="0">
                <a:solidFill>
                  <a:srgbClr val="080808"/>
                </a:solidFill>
              </a:rPr>
              <a:t>Ag-H </a:t>
            </a:r>
            <a:r>
              <a:rPr lang="el-GR" dirty="0">
                <a:solidFill>
                  <a:srgbClr val="080808"/>
                </a:solidFill>
              </a:rPr>
              <a:t>στα </a:t>
            </a:r>
            <a:r>
              <a:rPr lang="en-US" dirty="0">
                <a:solidFill>
                  <a:srgbClr val="080808"/>
                </a:solidFill>
              </a:rPr>
              <a:t>RBC</a:t>
            </a:r>
            <a:r>
              <a:rPr lang="el-GR" dirty="0">
                <a:solidFill>
                  <a:srgbClr val="080808"/>
                </a:solidFill>
              </a:rPr>
              <a:t> (δηλαδή εμφανίζεται και ως</a:t>
            </a:r>
            <a:r>
              <a:rPr lang="en-US" dirty="0">
                <a:solidFill>
                  <a:srgbClr val="080808"/>
                </a:solidFill>
              </a:rPr>
              <a:t> anti-IH</a:t>
            </a:r>
            <a:r>
              <a:rPr lang="el-GR" dirty="0" smtClean="0">
                <a:solidFill>
                  <a:srgbClr val="080808"/>
                </a:solidFill>
              </a:rPr>
              <a:t>).</a:t>
            </a:r>
            <a:endParaRPr lang="en-US" dirty="0">
              <a:solidFill>
                <a:srgbClr val="080808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O RBCs </a:t>
            </a:r>
            <a:r>
              <a:rPr lang="el-GR" dirty="0">
                <a:solidFill>
                  <a:srgbClr val="080808"/>
                </a:solidFill>
              </a:rPr>
              <a:t>έχουν μεγάλη </a:t>
            </a:r>
            <a:r>
              <a:rPr lang="el-GR" dirty="0" smtClean="0">
                <a:solidFill>
                  <a:srgbClr val="080808"/>
                </a:solidFill>
              </a:rPr>
              <a:t>αντίδραση.</a:t>
            </a:r>
            <a:endParaRPr lang="en-US" dirty="0">
              <a:solidFill>
                <a:srgbClr val="080808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A RBCs </a:t>
            </a:r>
            <a:r>
              <a:rPr lang="el-GR" dirty="0">
                <a:solidFill>
                  <a:srgbClr val="080808"/>
                </a:solidFill>
              </a:rPr>
              <a:t>έχουν αδύνατη αντίδραση (παρουσία του </a:t>
            </a:r>
            <a:r>
              <a:rPr lang="en-US" dirty="0">
                <a:solidFill>
                  <a:srgbClr val="080808"/>
                </a:solidFill>
              </a:rPr>
              <a:t>Ag-A</a:t>
            </a:r>
            <a:r>
              <a:rPr lang="en-US" dirty="0" smtClean="0">
                <a:solidFill>
                  <a:srgbClr val="080808"/>
                </a:solidFill>
              </a:rPr>
              <a:t>)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2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image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12838"/>
            <a:ext cx="8534400" cy="5440362"/>
          </a:xfrm>
          <a:prstGeom prst="rect">
            <a:avLst/>
          </a:prstGeom>
          <a:noFill/>
        </p:spPr>
      </p:pic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762000" y="1524000"/>
            <a:ext cx="914400" cy="10668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4343400" y="1112838"/>
            <a:ext cx="762000" cy="56356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Κύρια </a:t>
            </a:r>
            <a:r>
              <a:rPr lang="el-GR" dirty="0" err="1"/>
              <a:t>Αντιγονικά</a:t>
            </a:r>
            <a:r>
              <a:rPr lang="el-GR" dirty="0"/>
              <a:t> Συστήματα των </a:t>
            </a:r>
            <a:r>
              <a:rPr lang="el-GR" dirty="0" err="1" smtClean="0"/>
              <a:t>RBCs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9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Άλλα Αντισώματα του Συστήματος </a:t>
            </a:r>
            <a:r>
              <a:rPr lang="el-GR" dirty="0" smtClean="0"/>
              <a:t>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80808"/>
                </a:solidFill>
              </a:rPr>
              <a:t>Anti-IA</a:t>
            </a:r>
            <a:endParaRPr lang="el-GR" sz="2400" dirty="0">
              <a:solidFill>
                <a:srgbClr val="080808"/>
              </a:solidFill>
            </a:endParaRPr>
          </a:p>
          <a:p>
            <a:r>
              <a:rPr lang="en-US" sz="2400" dirty="0">
                <a:solidFill>
                  <a:srgbClr val="080808"/>
                </a:solidFill>
              </a:rPr>
              <a:t>Anti-IH</a:t>
            </a:r>
            <a:endParaRPr lang="el-GR" sz="2400" dirty="0">
              <a:solidFill>
                <a:srgbClr val="080808"/>
              </a:solidFill>
            </a:endParaRPr>
          </a:p>
          <a:p>
            <a:r>
              <a:rPr lang="en-US" sz="2400" dirty="0">
                <a:solidFill>
                  <a:srgbClr val="080808"/>
                </a:solidFill>
              </a:rPr>
              <a:t>Anti-IP</a:t>
            </a:r>
            <a:r>
              <a:rPr lang="en-US" sz="2400" baseline="-25000" dirty="0">
                <a:solidFill>
                  <a:srgbClr val="080808"/>
                </a:solidFill>
              </a:rPr>
              <a:t>1</a:t>
            </a:r>
            <a:endParaRPr lang="el-GR" sz="2400" baseline="-25000" dirty="0">
              <a:solidFill>
                <a:srgbClr val="080808"/>
              </a:solidFill>
            </a:endParaRPr>
          </a:p>
          <a:p>
            <a:r>
              <a:rPr lang="el-GR" sz="2400" dirty="0">
                <a:solidFill>
                  <a:srgbClr val="080808"/>
                </a:solidFill>
              </a:rPr>
              <a:t>Διάφορα ένζυμα ενισχύουν τη </a:t>
            </a:r>
            <a:r>
              <a:rPr lang="el-GR" sz="2400" dirty="0" smtClean="0">
                <a:solidFill>
                  <a:srgbClr val="080808"/>
                </a:solidFill>
              </a:rPr>
              <a:t>συγκόλληση.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80808"/>
                </a:solidFill>
              </a:rPr>
              <a:t>Η ψυχρή </a:t>
            </a:r>
            <a:r>
              <a:rPr lang="el-GR" sz="2400" dirty="0" err="1">
                <a:solidFill>
                  <a:srgbClr val="080808"/>
                </a:solidFill>
              </a:rPr>
              <a:t>αυτοπροσρόφηση</a:t>
            </a:r>
            <a:r>
              <a:rPr lang="el-GR" sz="2400" dirty="0">
                <a:solidFill>
                  <a:srgbClr val="080808"/>
                </a:solidFill>
              </a:rPr>
              <a:t> είναι η μέθοδος αφαίρεσης του αντισώματος από τον ορό να παραμεριστεί το κλινικά ασήμαντο ψυχρό </a:t>
            </a:r>
            <a:r>
              <a:rPr lang="el-GR" sz="2400" dirty="0" err="1">
                <a:solidFill>
                  <a:srgbClr val="080808"/>
                </a:solidFill>
              </a:rPr>
              <a:t>αυτοαντίσωμα</a:t>
            </a:r>
            <a:r>
              <a:rPr lang="el-GR" sz="2400" dirty="0">
                <a:solidFill>
                  <a:srgbClr val="080808"/>
                </a:solidFill>
              </a:rPr>
              <a:t> και να αποκαλυφθούν </a:t>
            </a:r>
            <a:r>
              <a:rPr lang="el-GR" sz="2400" dirty="0" err="1">
                <a:solidFill>
                  <a:srgbClr val="080808"/>
                </a:solidFill>
              </a:rPr>
              <a:t>αλλα</a:t>
            </a:r>
            <a:r>
              <a:rPr lang="el-GR" sz="2400" dirty="0">
                <a:solidFill>
                  <a:srgbClr val="080808"/>
                </a:solidFill>
              </a:rPr>
              <a:t> κλινικά σημαντικά </a:t>
            </a:r>
            <a:r>
              <a:rPr lang="el-GR" sz="2400" dirty="0" err="1" smtClean="0">
                <a:solidFill>
                  <a:srgbClr val="080808"/>
                </a:solidFill>
              </a:rPr>
              <a:t>αλλοαντισώματα</a:t>
            </a:r>
            <a:r>
              <a:rPr lang="el-GR" sz="2400" dirty="0"/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7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</a:t>
            </a:r>
            <a:r>
              <a:rPr lang="el-GR" dirty="0"/>
              <a:t>-I 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>
                <a:solidFill>
                  <a:srgbClr val="080808"/>
                </a:solidFill>
              </a:rPr>
              <a:t>Εάν </a:t>
            </a: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>
                <a:solidFill>
                  <a:srgbClr val="080808"/>
                </a:solidFill>
              </a:rPr>
              <a:t>I</a:t>
            </a:r>
            <a:r>
              <a:rPr lang="el-GR" sz="2400" b="1" dirty="0">
                <a:solidFill>
                  <a:srgbClr val="080808"/>
                </a:solidFill>
              </a:rPr>
              <a:t> δραστικό στους 37</a:t>
            </a:r>
            <a:r>
              <a:rPr lang="el-GR" sz="2400" b="1" baseline="30000" dirty="0">
                <a:solidFill>
                  <a:srgbClr val="080808"/>
                </a:solidFill>
              </a:rPr>
              <a:t>ο</a:t>
            </a:r>
            <a:r>
              <a:rPr lang="en-US" sz="2400" b="1" dirty="0">
                <a:solidFill>
                  <a:srgbClr val="080808"/>
                </a:solidFill>
              </a:rPr>
              <a:t>C</a:t>
            </a:r>
            <a:endParaRPr lang="en-US" sz="2400" dirty="0">
              <a:solidFill>
                <a:srgbClr val="080808"/>
              </a:solidFill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dirty="0">
                <a:solidFill>
                  <a:srgbClr val="080808"/>
                </a:solidFill>
              </a:rPr>
              <a:t>Αίμα με αντιγόνο </a:t>
            </a:r>
            <a:r>
              <a:rPr lang="en-US" sz="2400" dirty="0">
                <a:solidFill>
                  <a:srgbClr val="080808"/>
                </a:solidFill>
              </a:rPr>
              <a:t>I </a:t>
            </a:r>
            <a:r>
              <a:rPr lang="el-GR" sz="2400" dirty="0" smtClean="0">
                <a:solidFill>
                  <a:srgbClr val="080808"/>
                </a:solidFill>
              </a:rPr>
              <a:t>αρνητικό.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>
                <a:solidFill>
                  <a:srgbClr val="080808"/>
                </a:solidFill>
              </a:rPr>
              <a:t>Εάν αυτό-αντίσωμα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dirty="0">
                <a:solidFill>
                  <a:srgbClr val="080808"/>
                </a:solidFill>
              </a:rPr>
              <a:t>Δεν χρειάζεται αρνητικό </a:t>
            </a:r>
            <a:r>
              <a:rPr lang="el-GR" sz="2400" dirty="0" smtClean="0">
                <a:solidFill>
                  <a:srgbClr val="080808"/>
                </a:solidFill>
              </a:rPr>
              <a:t>αίμα.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3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008112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smtClean="0"/>
              <a:t>P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7" name="Picture 8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1939280" cy="186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Γενικά για το Σύστημα </a:t>
            </a:r>
            <a:r>
              <a:rPr lang="el-GR" dirty="0" smtClean="0"/>
              <a:t>Ρ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AutoNum type="arabicPeriod"/>
            </a:pPr>
            <a:r>
              <a:rPr lang="el-GR" dirty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1927 Landsteiner </a:t>
            </a:r>
            <a:r>
              <a:rPr lang="el-GR" dirty="0">
                <a:solidFill>
                  <a:srgbClr val="080808"/>
                </a:solidFill>
              </a:rPr>
              <a:t>Α</a:t>
            </a:r>
            <a:r>
              <a:rPr lang="en-US" dirty="0">
                <a:solidFill>
                  <a:srgbClr val="080808"/>
                </a:solidFill>
              </a:rPr>
              <a:t>g</a:t>
            </a:r>
            <a:r>
              <a:rPr lang="el-GR" dirty="0">
                <a:solidFill>
                  <a:srgbClr val="080808"/>
                </a:solidFill>
              </a:rPr>
              <a:t>-</a:t>
            </a:r>
            <a:r>
              <a:rPr lang="en-US" dirty="0" smtClean="0">
                <a:solidFill>
                  <a:srgbClr val="080808"/>
                </a:solidFill>
              </a:rPr>
              <a:t>P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 algn="just">
              <a:buFontTx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 err="1" smtClean="0">
                <a:solidFill>
                  <a:srgbClr val="080808"/>
                </a:solidFill>
              </a:rPr>
              <a:t>Γλυκοσφιγγολιπίδια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l-GR" dirty="0">
              <a:solidFill>
                <a:srgbClr val="080808"/>
              </a:solidFill>
            </a:endParaRPr>
          </a:p>
          <a:p>
            <a:pPr algn="just">
              <a:buFontTx/>
              <a:buAutoNum type="arabicPeriod"/>
            </a:pPr>
            <a:r>
              <a:rPr lang="el-GR" dirty="0">
                <a:solidFill>
                  <a:srgbClr val="080808"/>
                </a:solidFill>
              </a:rPr>
              <a:t> Το σύστημα Ρ περιλαμβάνει τα </a:t>
            </a:r>
            <a:r>
              <a:rPr lang="en-US" dirty="0" err="1">
                <a:solidFill>
                  <a:srgbClr val="080808"/>
                </a:solidFill>
              </a:rPr>
              <a:t>Ags</a:t>
            </a:r>
            <a:r>
              <a:rPr lang="en-US" dirty="0">
                <a:solidFill>
                  <a:srgbClr val="080808"/>
                </a:solidFill>
              </a:rPr>
              <a:t> P1, P, </a:t>
            </a:r>
            <a:r>
              <a:rPr lang="en-US" dirty="0" err="1">
                <a:solidFill>
                  <a:srgbClr val="080808"/>
                </a:solidFill>
              </a:rPr>
              <a:t>P</a:t>
            </a:r>
            <a:r>
              <a:rPr lang="en-US" baseline="-25000" dirty="0" err="1">
                <a:solidFill>
                  <a:srgbClr val="080808"/>
                </a:solidFill>
              </a:rPr>
              <a:t>k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n-US" dirty="0" smtClean="0">
                <a:solidFill>
                  <a:srgbClr val="080808"/>
                </a:solidFill>
              </a:rPr>
              <a:t>p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l-GR" dirty="0">
              <a:solidFill>
                <a:srgbClr val="080808"/>
              </a:solidFill>
            </a:endParaRPr>
          </a:p>
          <a:p>
            <a:pPr algn="just">
              <a:buFontTx/>
              <a:buAutoNum type="arabicPeriod"/>
            </a:pPr>
            <a:r>
              <a:rPr lang="el-GR" dirty="0">
                <a:solidFill>
                  <a:srgbClr val="080808"/>
                </a:solidFill>
              </a:rPr>
              <a:t> Ανάλογα με την παρουσία ή την απουσία έχουμε 5 </a:t>
            </a:r>
            <a:r>
              <a:rPr lang="el-GR" dirty="0" smtClean="0">
                <a:solidFill>
                  <a:srgbClr val="080808"/>
                </a:solidFill>
              </a:rPr>
              <a:t>φαινοτύπους.</a:t>
            </a:r>
            <a:endParaRPr lang="el-GR" dirty="0">
              <a:solidFill>
                <a:srgbClr val="080808"/>
              </a:solidFill>
            </a:endParaRPr>
          </a:p>
          <a:p>
            <a:pPr algn="just">
              <a:buFontTx/>
              <a:buAutoNum type="arabicPeriod"/>
            </a:pPr>
            <a:r>
              <a:rPr lang="el-GR" dirty="0">
                <a:solidFill>
                  <a:srgbClr val="080808"/>
                </a:solidFill>
              </a:rPr>
              <a:t> Τα γονίδια για αυτά τα </a:t>
            </a:r>
            <a:r>
              <a:rPr lang="en-US" dirty="0" err="1">
                <a:solidFill>
                  <a:srgbClr val="080808"/>
                </a:solidFill>
              </a:rPr>
              <a:t>Ags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είναι </a:t>
            </a:r>
            <a:r>
              <a:rPr lang="el-GR" dirty="0" smtClean="0">
                <a:solidFill>
                  <a:srgbClr val="080808"/>
                </a:solidFill>
              </a:rPr>
              <a:t>2</a:t>
            </a:r>
            <a:endParaRPr lang="el-GR" dirty="0">
              <a:solidFill>
                <a:srgbClr val="080808"/>
              </a:solidFill>
            </a:endParaRPr>
          </a:p>
          <a:p>
            <a:pPr lvl="1" algn="just"/>
            <a:r>
              <a:rPr lang="el-GR" dirty="0">
                <a:solidFill>
                  <a:srgbClr val="080808"/>
                </a:solidFill>
              </a:rPr>
              <a:t>Το γονίδιο Ρ1 (χρωμόσωμα 22</a:t>
            </a:r>
            <a:r>
              <a:rPr lang="el-GR" dirty="0" smtClean="0">
                <a:solidFill>
                  <a:srgbClr val="080808"/>
                </a:solidFill>
              </a:rPr>
              <a:t>).</a:t>
            </a:r>
            <a:endParaRPr lang="el-GR" dirty="0">
              <a:solidFill>
                <a:srgbClr val="080808"/>
              </a:solidFill>
            </a:endParaRPr>
          </a:p>
          <a:p>
            <a:pPr lvl="1" algn="just"/>
            <a:r>
              <a:rPr lang="el-GR" dirty="0">
                <a:solidFill>
                  <a:srgbClr val="080808"/>
                </a:solidFill>
              </a:rPr>
              <a:t>Το γονίδιο Ρ (χρωμόσωμα 3</a:t>
            </a:r>
            <a:r>
              <a:rPr lang="el-GR" dirty="0" smtClean="0">
                <a:solidFill>
                  <a:srgbClr val="080808"/>
                </a:solidFill>
              </a:rPr>
              <a:t>).</a:t>
            </a:r>
            <a:endParaRPr lang="el-GR" dirty="0">
              <a:solidFill>
                <a:srgbClr val="080808"/>
              </a:solidFill>
            </a:endParaRPr>
          </a:p>
          <a:p>
            <a:pPr lvl="1" algn="just"/>
            <a:r>
              <a:rPr lang="el-GR" dirty="0">
                <a:solidFill>
                  <a:srgbClr val="080808"/>
                </a:solidFill>
              </a:rPr>
              <a:t>Η σύνθεση τους γίνεται παράλληλα με τα Α, Β, </a:t>
            </a:r>
            <a:r>
              <a:rPr lang="el-GR" dirty="0" smtClean="0">
                <a:solidFill>
                  <a:srgbClr val="080808"/>
                </a:solidFill>
              </a:rPr>
              <a:t>Η.</a:t>
            </a:r>
            <a:endParaRPr lang="el-GR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7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4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l-GR" dirty="0"/>
              <a:t>Αντιγόνο </a:t>
            </a:r>
            <a:r>
              <a:rPr lang="el-GR" dirty="0" smtClean="0"/>
              <a:t>Ρ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el-GR" dirty="0">
                <a:solidFill>
                  <a:srgbClr val="080808"/>
                </a:solidFill>
              </a:rPr>
              <a:t>Μοιάζει με το σύστημα</a:t>
            </a:r>
            <a:r>
              <a:rPr lang="en-US" dirty="0">
                <a:solidFill>
                  <a:srgbClr val="080808"/>
                </a:solidFill>
              </a:rPr>
              <a:t> ABO</a:t>
            </a:r>
            <a:r>
              <a:rPr lang="el-GR" dirty="0">
                <a:solidFill>
                  <a:srgbClr val="080808"/>
                </a:solidFill>
              </a:rPr>
              <a:t> σε ότι αφορά την σύνθεση που αποτελεί μια </a:t>
            </a:r>
            <a:r>
              <a:rPr lang="el-GR" dirty="0" smtClean="0">
                <a:solidFill>
                  <a:srgbClr val="080808"/>
                </a:solidFill>
              </a:rPr>
              <a:t>διαδικασία </a:t>
            </a:r>
            <a:r>
              <a:rPr lang="el-GR" dirty="0">
                <a:solidFill>
                  <a:srgbClr val="080808"/>
                </a:solidFill>
              </a:rPr>
              <a:t>προσθήκης μονοσακχαριτών σε πρόδρομες αλυσίδες</a:t>
            </a:r>
            <a:r>
              <a:rPr lang="en-US" dirty="0">
                <a:solidFill>
                  <a:srgbClr val="080808"/>
                </a:solidFill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l-GR" dirty="0">
                <a:solidFill>
                  <a:srgbClr val="080808"/>
                </a:solidFill>
              </a:rPr>
              <a:t>Οι περισσότερο κοινοί φαινότυποι είναι</a:t>
            </a:r>
            <a:r>
              <a:rPr lang="en-US" dirty="0">
                <a:solidFill>
                  <a:srgbClr val="080808"/>
                </a:solidFill>
              </a:rPr>
              <a:t> P</a:t>
            </a:r>
            <a:r>
              <a:rPr lang="en-US" baseline="-25000" dirty="0">
                <a:solidFill>
                  <a:srgbClr val="080808"/>
                </a:solidFill>
              </a:rPr>
              <a:t>1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και </a:t>
            </a:r>
            <a:r>
              <a:rPr lang="en-US" dirty="0">
                <a:solidFill>
                  <a:srgbClr val="080808"/>
                </a:solidFill>
              </a:rPr>
              <a:t>P</a:t>
            </a:r>
            <a:r>
              <a:rPr lang="en-US" baseline="-25000" dirty="0">
                <a:solidFill>
                  <a:srgbClr val="080808"/>
                </a:solidFill>
              </a:rPr>
              <a:t>2</a:t>
            </a:r>
          </a:p>
          <a:p>
            <a:pPr marL="800100" lvl="1" indent="-342900" algn="just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P</a:t>
            </a:r>
            <a:r>
              <a:rPr lang="en-US" baseline="-25000" dirty="0">
                <a:solidFill>
                  <a:srgbClr val="080808"/>
                </a:solidFill>
              </a:rPr>
              <a:t>1</a:t>
            </a:r>
            <a:r>
              <a:rPr lang="el-GR" dirty="0">
                <a:solidFill>
                  <a:srgbClr val="080808"/>
                </a:solidFill>
              </a:rPr>
              <a:t>: αποτελείται από τα αντιγόνα </a:t>
            </a:r>
            <a:r>
              <a:rPr lang="en-US" dirty="0">
                <a:solidFill>
                  <a:srgbClr val="080808"/>
                </a:solidFill>
              </a:rPr>
              <a:t>P</a:t>
            </a:r>
            <a:r>
              <a:rPr lang="en-US" baseline="-25000" dirty="0">
                <a:solidFill>
                  <a:srgbClr val="080808"/>
                </a:solidFill>
              </a:rPr>
              <a:t>1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και </a:t>
            </a:r>
            <a:r>
              <a:rPr lang="en-US" dirty="0">
                <a:solidFill>
                  <a:srgbClr val="080808"/>
                </a:solidFill>
              </a:rPr>
              <a:t>P</a:t>
            </a:r>
          </a:p>
          <a:p>
            <a:pPr marL="800100" lvl="1" indent="-342900" algn="just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P</a:t>
            </a:r>
            <a:r>
              <a:rPr lang="en-US" baseline="-25000" dirty="0">
                <a:solidFill>
                  <a:srgbClr val="080808"/>
                </a:solidFill>
              </a:rPr>
              <a:t>2</a:t>
            </a:r>
            <a:r>
              <a:rPr lang="el-GR" dirty="0">
                <a:solidFill>
                  <a:srgbClr val="080808"/>
                </a:solidFill>
              </a:rPr>
              <a:t>: αποτελείται μόνο από</a:t>
            </a:r>
            <a:r>
              <a:rPr lang="en-US" dirty="0">
                <a:solidFill>
                  <a:srgbClr val="080808"/>
                </a:solidFill>
              </a:rPr>
              <a:t> p </a:t>
            </a:r>
            <a:r>
              <a:rPr lang="el-GR" dirty="0">
                <a:solidFill>
                  <a:srgbClr val="080808"/>
                </a:solidFill>
              </a:rPr>
              <a:t>αντιγόνα</a:t>
            </a:r>
            <a:endParaRPr lang="en-US" dirty="0">
              <a:solidFill>
                <a:srgbClr val="080808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l-GR" dirty="0">
                <a:solidFill>
                  <a:srgbClr val="080808"/>
                </a:solidFill>
              </a:rPr>
              <a:t>Όπως και η υποομάδα κατά ΑΒΟ</a:t>
            </a:r>
            <a:r>
              <a:rPr lang="en-US" dirty="0">
                <a:solidFill>
                  <a:srgbClr val="080808"/>
                </a:solidFill>
              </a:rPr>
              <a:t> A</a:t>
            </a:r>
            <a:r>
              <a:rPr lang="en-US" baseline="-25000" dirty="0">
                <a:solidFill>
                  <a:srgbClr val="080808"/>
                </a:solidFill>
              </a:rPr>
              <a:t>2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>
                <a:solidFill>
                  <a:srgbClr val="080808"/>
                </a:solidFill>
              </a:rPr>
              <a:t>η </a:t>
            </a:r>
            <a:r>
              <a:rPr lang="en-US" dirty="0">
                <a:solidFill>
                  <a:srgbClr val="080808"/>
                </a:solidFill>
              </a:rPr>
              <a:t>P</a:t>
            </a:r>
            <a:r>
              <a:rPr lang="en-US" baseline="-25000" dirty="0">
                <a:solidFill>
                  <a:srgbClr val="080808"/>
                </a:solidFill>
              </a:rPr>
              <a:t>2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παράγει</a:t>
            </a:r>
            <a:r>
              <a:rPr lang="en-US" dirty="0">
                <a:solidFill>
                  <a:srgbClr val="080808"/>
                </a:solidFill>
              </a:rPr>
              <a:t> anti-P</a:t>
            </a:r>
            <a:r>
              <a:rPr lang="en-US" baseline="-25000" dirty="0">
                <a:solidFill>
                  <a:srgbClr val="080808"/>
                </a:solidFill>
              </a:rPr>
              <a:t>1</a:t>
            </a:r>
            <a:r>
              <a:rPr lang="el-GR" baseline="-25000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  <a:ea typeface="Arial Unicode MS" pitchFamily="34" charset="-128"/>
                <a:cs typeface="Arial Unicode MS" pitchFamily="34" charset="-128"/>
              </a:rPr>
              <a:t>αντισώματα</a:t>
            </a:r>
            <a:endParaRPr lang="en-US" dirty="0">
              <a:solidFill>
                <a:srgbClr val="080808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20000"/>
              </a:spcBef>
            </a:pPr>
            <a:r>
              <a:rPr lang="en-US" dirty="0">
                <a:solidFill>
                  <a:srgbClr val="080808"/>
                </a:solidFill>
              </a:rPr>
              <a:t>75% </a:t>
            </a:r>
            <a:r>
              <a:rPr lang="el-GR" dirty="0">
                <a:solidFill>
                  <a:srgbClr val="080808"/>
                </a:solidFill>
              </a:rPr>
              <a:t>των ενηλίκων έχουν</a:t>
            </a:r>
            <a:r>
              <a:rPr lang="en-US" dirty="0">
                <a:solidFill>
                  <a:srgbClr val="080808"/>
                </a:solidFill>
              </a:rPr>
              <a:t> P</a:t>
            </a:r>
            <a:r>
              <a:rPr lang="el-GR" baseline="-25000" dirty="0">
                <a:solidFill>
                  <a:srgbClr val="080808"/>
                </a:solidFill>
              </a:rPr>
              <a:t>1</a:t>
            </a:r>
            <a:r>
              <a:rPr lang="el-GR" dirty="0">
                <a:solidFill>
                  <a:srgbClr val="080808"/>
                </a:solidFill>
              </a:rPr>
              <a:t> Φαινότυπο</a:t>
            </a:r>
            <a:r>
              <a:rPr lang="en-US" baseline="-2500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8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l-GR" dirty="0"/>
              <a:t>Αντιγόνο </a:t>
            </a:r>
            <a:r>
              <a:rPr lang="el-GR" dirty="0" smtClean="0"/>
              <a:t>Ρ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34746"/>
              </p:ext>
            </p:extLst>
          </p:nvPr>
        </p:nvGraphicFramePr>
        <p:xfrm>
          <a:off x="1524000" y="1807056"/>
          <a:ext cx="6402071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571"/>
                <a:gridCol w="1651317"/>
                <a:gridCol w="1311593"/>
                <a:gridCol w="179559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smtClean="0"/>
                        <a:t>PHENOTYPE</a:t>
                      </a:r>
                      <a:endParaRPr lang="el-GR" sz="2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smtClean="0"/>
                        <a:t>FREQUENCY</a:t>
                      </a:r>
                      <a:endParaRPr lang="el-GR" sz="2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smtClean="0"/>
                        <a:t>ANTIGEN</a:t>
                      </a:r>
                      <a:endParaRPr lang="el-GR" sz="2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smtClean="0"/>
                        <a:t>ANTIBODY</a:t>
                      </a:r>
                      <a:endParaRPr lang="el-GR" sz="2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endParaRPr lang="el-GR" sz="2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75%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r>
                        <a:rPr lang="en-US" sz="2200" baseline="0" dirty="0" smtClean="0"/>
                        <a:t>, P</a:t>
                      </a:r>
                      <a:endParaRPr lang="el-GR" sz="22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l-GR" sz="2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2</a:t>
                      </a:r>
                      <a:endParaRPr lang="el-GR" sz="22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25%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p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endParaRPr lang="el-GR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p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&lt;1%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None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Anti-P+</a:t>
                      </a: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+P</a:t>
                      </a:r>
                      <a:r>
                        <a:rPr lang="en-US" sz="2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l-GR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r>
                        <a:rPr lang="en-US" sz="2200" baseline="30000" dirty="0" smtClean="0"/>
                        <a:t>k</a:t>
                      </a:r>
                      <a:endParaRPr lang="el-GR" sz="2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&lt;1%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dirty="0" err="1" smtClean="0"/>
                        <a:t>P</a:t>
                      </a:r>
                      <a:r>
                        <a:rPr lang="en-US" sz="2200" baseline="30000" dirty="0" err="1" smtClean="0"/>
                        <a:t>k</a:t>
                      </a:r>
                      <a:endParaRPr lang="el-GR" sz="22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Anti-P</a:t>
                      </a:r>
                      <a:endParaRPr lang="el-GR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baseline="30000" dirty="0" smtClean="0"/>
                        <a:t>k</a:t>
                      </a:r>
                      <a:endParaRPr lang="el-GR" sz="2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smtClean="0"/>
                        <a:t>&lt;1%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 smtClean="0"/>
                        <a:t>P</a:t>
                      </a:r>
                      <a:r>
                        <a:rPr lang="en-US" sz="2200" baseline="30000" dirty="0" err="1" smtClean="0"/>
                        <a:t>k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Anti-P, anti-</a:t>
                      </a:r>
                      <a:r>
                        <a:rPr lang="en-US" sz="2200" dirty="0" smtClean="0"/>
                        <a:t>P</a:t>
                      </a:r>
                      <a:r>
                        <a:rPr lang="en-US" sz="2200" baseline="-25000" dirty="0" smtClean="0"/>
                        <a:t>1</a:t>
                      </a:r>
                      <a:endParaRPr lang="el-GR" sz="2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l-GR" dirty="0"/>
              <a:t>Αντιγόνο </a:t>
            </a:r>
            <a:r>
              <a:rPr lang="el-GR" dirty="0" smtClean="0"/>
              <a:t>Ρ</a:t>
            </a:r>
            <a:r>
              <a:rPr lang="el-GR" baseline="-25000" dirty="0" smtClean="0"/>
              <a:t>1</a:t>
            </a:r>
            <a:endParaRPr lang="el-GR" baseline="-25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080808"/>
                </a:solidFill>
              </a:rPr>
              <a:t>Η ισχύς του αντιγόνου μειώνεται κατά την αποθήκευση του </a:t>
            </a:r>
            <a:r>
              <a:rPr lang="el-GR" sz="2400" dirty="0" smtClean="0">
                <a:solidFill>
                  <a:srgbClr val="080808"/>
                </a:solidFill>
              </a:rPr>
              <a:t>αίματος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spcBef>
                <a:spcPct val="20000"/>
              </a:spcBef>
            </a:pPr>
            <a:r>
              <a:rPr lang="el-GR" sz="2400" dirty="0">
                <a:solidFill>
                  <a:srgbClr val="080808"/>
                </a:solidFill>
              </a:rPr>
              <a:t>Βρίσκεται στις εκκρίσεις, το πλάσμα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και στο </a:t>
            </a:r>
            <a:r>
              <a:rPr lang="el-GR" sz="2400" b="1" dirty="0">
                <a:solidFill>
                  <a:srgbClr val="080808"/>
                </a:solidFill>
              </a:rPr>
              <a:t>υγρό των παρασιτικών κύστεων</a:t>
            </a:r>
            <a:endParaRPr lang="en-US" sz="2400" b="1" dirty="0">
              <a:solidFill>
                <a:srgbClr val="080808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l-GR" sz="2400" dirty="0">
                <a:solidFill>
                  <a:srgbClr val="080808"/>
                </a:solidFill>
              </a:rPr>
              <a:t>Ταινίες, σκώληκες (</a:t>
            </a:r>
            <a:r>
              <a:rPr lang="en-US" sz="2400" dirty="0">
                <a:solidFill>
                  <a:srgbClr val="080808"/>
                </a:solidFill>
              </a:rPr>
              <a:t>Cyst of a dog tapeworm</a:t>
            </a:r>
            <a:r>
              <a:rPr lang="el-GR" sz="2400" dirty="0" smtClean="0">
                <a:solidFill>
                  <a:srgbClr val="080808"/>
                </a:solidFill>
              </a:rPr>
              <a:t>)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1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286000" y="13515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του Συστήματος 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Anti-P</a:t>
            </a:r>
            <a:r>
              <a:rPr lang="en-US" sz="2400" b="1" baseline="-25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en-US" sz="2400" b="1" baseline="-2500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00100" lvl="1" indent="-342900"/>
            <a:r>
              <a:rPr lang="el-GR" sz="2400" dirty="0">
                <a:solidFill>
                  <a:srgbClr val="080808"/>
                </a:solidFill>
              </a:rPr>
              <a:t>Φυσιολογικά είναι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 smtClean="0">
                <a:solidFill>
                  <a:srgbClr val="080808"/>
                </a:solidFill>
              </a:rPr>
              <a:t>IgM,</a:t>
            </a:r>
            <a:endParaRPr lang="en-US" sz="2400" dirty="0">
              <a:solidFill>
                <a:srgbClr val="080808"/>
              </a:solidFill>
            </a:endParaRPr>
          </a:p>
          <a:p>
            <a:pPr marL="800100" lvl="1" indent="-342900"/>
            <a:r>
              <a:rPr lang="el-GR" sz="2400" dirty="0">
                <a:solidFill>
                  <a:srgbClr val="080808"/>
                </a:solidFill>
              </a:rPr>
              <a:t>Δεν έχει κλινική </a:t>
            </a:r>
            <a:r>
              <a:rPr lang="el-GR" sz="2400" dirty="0" smtClean="0">
                <a:solidFill>
                  <a:srgbClr val="080808"/>
                </a:solidFill>
              </a:rPr>
              <a:t>σημασία</a:t>
            </a:r>
            <a:r>
              <a:rPr lang="en-US" sz="2400" dirty="0" smtClean="0">
                <a:solidFill>
                  <a:srgbClr val="080808"/>
                </a:solidFill>
              </a:rPr>
              <a:t>,</a:t>
            </a:r>
            <a:endParaRPr lang="en-US" sz="2400" dirty="0">
              <a:solidFill>
                <a:srgbClr val="080808"/>
              </a:solidFill>
            </a:endParaRPr>
          </a:p>
          <a:p>
            <a:pPr marL="800100" lvl="1" indent="-342900"/>
            <a:r>
              <a:rPr lang="el-GR" sz="2400" dirty="0">
                <a:solidFill>
                  <a:srgbClr val="080808"/>
                </a:solidFill>
              </a:rPr>
              <a:t>Μπορεί να εξουδετερωθεί από παρασιτικές κύστεις προκειμένου να αποκαλυφθούν άλλα σημαντικά </a:t>
            </a:r>
            <a:r>
              <a:rPr lang="el-GR" sz="2400" dirty="0" smtClean="0">
                <a:solidFill>
                  <a:srgbClr val="080808"/>
                </a:solidFill>
              </a:rPr>
              <a:t>αντισώματα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3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286000" y="13515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του Συστήματος 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Anti-P</a:t>
            </a:r>
            <a:endParaRPr lang="el-GR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dirty="0"/>
              <a:t>Παράγεται σε ασθενείς με </a:t>
            </a:r>
            <a:r>
              <a:rPr lang="el-GR" sz="2400" b="1" dirty="0" err="1"/>
              <a:t>παροξυσμική</a:t>
            </a:r>
            <a:r>
              <a:rPr lang="el-GR" sz="2400" b="1" dirty="0"/>
              <a:t> </a:t>
            </a:r>
            <a:r>
              <a:rPr lang="el-GR" sz="2400" b="1" dirty="0" err="1"/>
              <a:t>αιμοσφαιρινουρία</a:t>
            </a:r>
            <a:r>
              <a:rPr lang="el-GR" sz="2400" b="1" dirty="0"/>
              <a:t> εκ ψύχους </a:t>
            </a:r>
            <a:r>
              <a:rPr lang="en-US" sz="2400" b="1" dirty="0"/>
              <a:t> (PCH</a:t>
            </a:r>
            <a:r>
              <a:rPr lang="en-US" sz="2400" b="1" dirty="0" smtClean="0"/>
              <a:t>).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dirty="0"/>
              <a:t>PCH – IgG </a:t>
            </a:r>
            <a:r>
              <a:rPr lang="el-GR" sz="2400" dirty="0" err="1"/>
              <a:t>αυτο</a:t>
            </a:r>
            <a:r>
              <a:rPr lang="en-US" sz="2400" dirty="0"/>
              <a:t>-</a:t>
            </a:r>
            <a:r>
              <a:rPr lang="el-GR" sz="2400" dirty="0" err="1"/>
              <a:t>αντι</a:t>
            </a:r>
            <a:r>
              <a:rPr lang="en-US" sz="2400" dirty="0"/>
              <a:t>-P </a:t>
            </a:r>
            <a:r>
              <a:rPr lang="el-GR" sz="2400" dirty="0"/>
              <a:t>συνδέει συμπλήρωμα σε </a:t>
            </a:r>
            <a:r>
              <a:rPr lang="el-GR" sz="2400" dirty="0">
                <a:sym typeface="Symbol" pitchFamily="18" charset="2"/>
              </a:rPr>
              <a:t> </a:t>
            </a:r>
            <a:r>
              <a:rPr lang="el-GR" sz="2400" dirty="0" err="1">
                <a:sym typeface="Symbol" pitchFamily="18" charset="2"/>
              </a:rPr>
              <a:t>Θ</a:t>
            </a:r>
            <a:r>
              <a:rPr lang="el-GR" sz="2400" baseline="30000" dirty="0" err="1">
                <a:sym typeface="Symbol" pitchFamily="18" charset="2"/>
              </a:rPr>
              <a:t>ο</a:t>
            </a:r>
            <a:r>
              <a:rPr lang="en-US" sz="2400" dirty="0">
                <a:sym typeface="Symbol" pitchFamily="18" charset="2"/>
              </a:rPr>
              <a:t>C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l-GR" sz="2400" dirty="0" err="1" smtClean="0"/>
              <a:t>άκρα)</a:t>
            </a:r>
            <a:r>
              <a:rPr lang="el-GR" sz="2400" dirty="0" err="1">
                <a:sym typeface="Symbol" pitchFamily="18" charset="2"/>
              </a:rPr>
              <a:t></a:t>
            </a:r>
            <a:r>
              <a:rPr lang="el-GR" sz="2400" dirty="0">
                <a:sym typeface="Symbol" pitchFamily="18" charset="2"/>
              </a:rPr>
              <a:t> </a:t>
            </a:r>
            <a:r>
              <a:rPr lang="el-GR" sz="2400" dirty="0" err="1">
                <a:sym typeface="Symbol" pitchFamily="18" charset="2"/>
              </a:rPr>
              <a:t>αιμόλυση</a:t>
            </a:r>
            <a:r>
              <a:rPr lang="el-GR" sz="2400" dirty="0">
                <a:sym typeface="Symbol" pitchFamily="18" charset="2"/>
              </a:rPr>
              <a:t> καθώς περνούν τα ερυθρά από τις ψυχρές περιοχές του </a:t>
            </a:r>
            <a:r>
              <a:rPr lang="el-GR" sz="2400" dirty="0" smtClean="0">
                <a:sym typeface="Symbol" pitchFamily="18" charset="2"/>
              </a:rPr>
              <a:t>σώματος</a:t>
            </a:r>
            <a:r>
              <a:rPr lang="en-US" sz="2400" dirty="0" smtClean="0">
                <a:sym typeface="Symbol" pitchFamily="18" charset="2"/>
              </a:rPr>
              <a:t>.</a:t>
            </a:r>
            <a:endParaRPr lang="el-GR" sz="2400" dirty="0">
              <a:sym typeface="Symbol" pitchFamily="18" charset="2"/>
            </a:endParaRPr>
          </a:p>
          <a:p>
            <a:pPr lvl="1">
              <a:lnSpc>
                <a:spcPct val="150000"/>
              </a:lnSpc>
            </a:pPr>
            <a:r>
              <a:rPr lang="el-GR" sz="2400" dirty="0"/>
              <a:t>Αυτό το</a:t>
            </a:r>
            <a:r>
              <a:rPr lang="en-US" sz="2400" dirty="0"/>
              <a:t> PCH </a:t>
            </a:r>
            <a:r>
              <a:rPr lang="el-GR" sz="2400" dirty="0"/>
              <a:t>αντίσωμα ονομάζεται και </a:t>
            </a:r>
            <a:r>
              <a:rPr lang="en-US" sz="2400" b="1" dirty="0" err="1"/>
              <a:t>Donath</a:t>
            </a:r>
            <a:r>
              <a:rPr lang="en-US" sz="2400" b="1" dirty="0"/>
              <a:t>-Landsteiner </a:t>
            </a:r>
            <a:r>
              <a:rPr lang="el-GR" sz="2400" b="1" dirty="0" smtClean="0"/>
              <a:t>αντίσωμα</a:t>
            </a:r>
            <a:r>
              <a:rPr lang="en-US" sz="2400" b="1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6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61227" y="5908050"/>
            <a:ext cx="6126997" cy="5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44436" anchor="ctr">
            <a:spAutoFit/>
          </a:bodyPr>
          <a:lstStyle/>
          <a:p>
            <a:r>
              <a:rPr lang="el-GR" sz="1600" dirty="0" err="1">
                <a:solidFill>
                  <a:srgbClr val="080808"/>
                </a:solidFill>
                <a:latin typeface="+mn-lt"/>
              </a:rPr>
              <a:t>Anti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-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Tja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(PP1Pk)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isoimmunization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. A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case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, a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review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of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the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literature</a:t>
            </a:r>
            <a:endParaRPr lang="el-GR" sz="1600" dirty="0">
              <a:solidFill>
                <a:srgbClr val="080808"/>
              </a:solidFill>
              <a:latin typeface="+mn-lt"/>
            </a:endParaRPr>
          </a:p>
          <a:p>
            <a:r>
              <a:rPr lang="en-US" sz="1600" dirty="0" err="1">
                <a:solidFill>
                  <a:srgbClr val="080808"/>
                </a:solidFill>
                <a:latin typeface="+mn-lt"/>
              </a:rPr>
              <a:t>Haentiens-Verbeke</a:t>
            </a:r>
            <a:r>
              <a:rPr lang="en-US" sz="1600" dirty="0">
                <a:solidFill>
                  <a:srgbClr val="080808"/>
                </a:solidFill>
                <a:latin typeface="+mn-lt"/>
              </a:rPr>
              <a:t> et al., 1993</a:t>
            </a:r>
            <a:endParaRPr lang="el-GR" sz="16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Αντισώματα του Συστήματος Ρ</a:t>
            </a:r>
            <a:r>
              <a:rPr lang="en-US" dirty="0"/>
              <a:t> </a:t>
            </a:r>
            <a:r>
              <a:rPr lang="en-US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Anti-</a:t>
            </a:r>
            <a:r>
              <a:rPr lang="en-US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2400" b="1" baseline="30000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και </a:t>
            </a: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Anti P + P</a:t>
            </a:r>
            <a:r>
              <a:rPr lang="en-US" sz="2400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sz="24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2400" b="1" baseline="30000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 sz="2400" dirty="0">
                <a:solidFill>
                  <a:srgbClr val="080808"/>
                </a:solidFill>
              </a:rPr>
              <a:t>Anti-</a:t>
            </a:r>
            <a:r>
              <a:rPr lang="en-US" sz="2400" dirty="0" err="1">
                <a:solidFill>
                  <a:srgbClr val="080808"/>
                </a:solidFill>
              </a:rPr>
              <a:t>p</a:t>
            </a:r>
            <a:r>
              <a:rPr lang="en-US" sz="2400" baseline="30000" dirty="0" err="1">
                <a:solidFill>
                  <a:srgbClr val="080808"/>
                </a:solidFill>
              </a:rPr>
              <a:t>k</a:t>
            </a:r>
            <a:r>
              <a:rPr lang="en-US" sz="2400" baseline="30000" dirty="0">
                <a:solidFill>
                  <a:srgbClr val="080808"/>
                </a:solidFill>
              </a:rPr>
              <a:t> 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 smtClean="0">
                <a:solidFill>
                  <a:srgbClr val="080808"/>
                </a:solidFill>
              </a:rPr>
              <a:t>μέρος </a:t>
            </a:r>
            <a:r>
              <a:rPr lang="el-GR" sz="2400" dirty="0">
                <a:solidFill>
                  <a:srgbClr val="080808"/>
                </a:solidFill>
              </a:rPr>
              <a:t>άλλων </a:t>
            </a:r>
            <a:r>
              <a:rPr lang="el-GR" sz="2400" dirty="0" smtClean="0">
                <a:solidFill>
                  <a:srgbClr val="080808"/>
                </a:solidFill>
              </a:rPr>
              <a:t>αντισωμάτων</a:t>
            </a:r>
            <a:r>
              <a:rPr lang="en-US" sz="2400" dirty="0" smtClean="0">
                <a:solidFill>
                  <a:srgbClr val="080808"/>
                </a:solidFill>
              </a:rPr>
              <a:t>,</a:t>
            </a:r>
            <a:endParaRPr lang="en-US" sz="2400" dirty="0">
              <a:solidFill>
                <a:srgbClr val="080808"/>
              </a:solidFill>
            </a:endParaRPr>
          </a:p>
          <a:p>
            <a:pPr lvl="1"/>
            <a:r>
              <a:rPr lang="en-US" sz="2400" dirty="0">
                <a:solidFill>
                  <a:srgbClr val="080808"/>
                </a:solidFill>
              </a:rPr>
              <a:t>Anti-P + P</a:t>
            </a:r>
            <a:r>
              <a:rPr lang="en-US" sz="2400" baseline="-25000" dirty="0">
                <a:solidFill>
                  <a:srgbClr val="080808"/>
                </a:solidFill>
              </a:rPr>
              <a:t>1</a:t>
            </a:r>
            <a:r>
              <a:rPr lang="en-US" sz="2400" dirty="0">
                <a:solidFill>
                  <a:srgbClr val="080808"/>
                </a:solidFill>
              </a:rPr>
              <a:t> + </a:t>
            </a:r>
            <a:r>
              <a:rPr lang="en-US" sz="2400" dirty="0" err="1">
                <a:solidFill>
                  <a:srgbClr val="080808"/>
                </a:solidFill>
              </a:rPr>
              <a:t>p</a:t>
            </a:r>
            <a:r>
              <a:rPr lang="en-US" sz="2400" baseline="30000" dirty="0" err="1">
                <a:solidFill>
                  <a:srgbClr val="080808"/>
                </a:solidFill>
              </a:rPr>
              <a:t>k</a:t>
            </a:r>
            <a:r>
              <a:rPr lang="en-US" sz="2400" dirty="0">
                <a:solidFill>
                  <a:srgbClr val="080808"/>
                </a:solidFill>
              </a:rPr>
              <a:t>  </a:t>
            </a:r>
            <a:r>
              <a:rPr lang="el-GR" sz="2400" dirty="0">
                <a:solidFill>
                  <a:srgbClr val="080808"/>
                </a:solidFill>
              </a:rPr>
              <a:t>έχει βρεθεί στους φαινοτύπους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 smtClean="0">
                <a:solidFill>
                  <a:srgbClr val="080808"/>
                </a:solidFill>
              </a:rPr>
              <a:t>p,</a:t>
            </a:r>
            <a:endParaRPr lang="el-GR" sz="2400" dirty="0">
              <a:solidFill>
                <a:srgbClr val="080808"/>
              </a:solidFill>
            </a:endParaRPr>
          </a:p>
          <a:p>
            <a:pPr lvl="1"/>
            <a:r>
              <a:rPr lang="el-GR" sz="2400" dirty="0">
                <a:solidFill>
                  <a:srgbClr val="080808"/>
                </a:solidFill>
              </a:rPr>
              <a:t>Επίσημα </a:t>
            </a:r>
            <a:r>
              <a:rPr lang="el-GR" sz="2400" dirty="0" smtClean="0">
                <a:solidFill>
                  <a:srgbClr val="080808"/>
                </a:solidFill>
              </a:rPr>
              <a:t>ονομάζεται</a:t>
            </a:r>
            <a:r>
              <a:rPr lang="en-US" sz="2400" dirty="0" smtClean="0">
                <a:solidFill>
                  <a:srgbClr val="080808"/>
                </a:solidFill>
              </a:rPr>
              <a:t> </a:t>
            </a:r>
            <a:r>
              <a:rPr lang="en-US" sz="2400" dirty="0">
                <a:solidFill>
                  <a:srgbClr val="080808"/>
                </a:solidFill>
              </a:rPr>
              <a:t>Anti-</a:t>
            </a:r>
            <a:r>
              <a:rPr lang="en-US" sz="2400" dirty="0" err="1">
                <a:solidFill>
                  <a:srgbClr val="080808"/>
                </a:solidFill>
              </a:rPr>
              <a:t>Tj</a:t>
            </a:r>
            <a:r>
              <a:rPr lang="en-US" sz="2400" baseline="30000" dirty="0" err="1">
                <a:solidFill>
                  <a:srgbClr val="080808"/>
                </a:solidFill>
              </a:rPr>
              <a:t>a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 smtClean="0">
                <a:solidFill>
                  <a:srgbClr val="080808"/>
                </a:solidFill>
              </a:rPr>
              <a:t>και </a:t>
            </a:r>
            <a:r>
              <a:rPr lang="el-GR" sz="2400" dirty="0">
                <a:solidFill>
                  <a:srgbClr val="080808"/>
                </a:solidFill>
              </a:rPr>
              <a:t>είναι πολύ </a:t>
            </a:r>
            <a:r>
              <a:rPr lang="el-GR" sz="2400" dirty="0" smtClean="0">
                <a:solidFill>
                  <a:srgbClr val="080808"/>
                </a:solidFill>
              </a:rPr>
              <a:t>αιμολυτικό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8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7200" y="1905000"/>
            <a:ext cx="4114800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ΓΛΥΚΟΛΙΠΙΔΙΑ</a:t>
            </a:r>
            <a:endParaRPr lang="el-GR" sz="2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el-GR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ΑΒΟ</a:t>
            </a:r>
          </a:p>
          <a:p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Lewis</a:t>
            </a:r>
            <a:endParaRPr lang="el-GR" sz="2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Ι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</a:t>
            </a:r>
            <a:endParaRPr lang="el-GR" sz="2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644008" y="1918068"/>
            <a:ext cx="3816424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ΓΛΥΚΟΠΡΩΤΕΙΝΕΣ</a:t>
            </a:r>
            <a:endParaRPr lang="el-GR" sz="2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el-GR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Κ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ell</a:t>
            </a:r>
          </a:p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Duffy</a:t>
            </a:r>
          </a:p>
          <a:p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endParaRPr lang="el-GR" sz="2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44008" y="3753614"/>
            <a:ext cx="3816424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175" lvl="1"/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ΠΡΩΤΕΟΛΙΠΙΔΙΑ</a:t>
            </a:r>
            <a:endParaRPr lang="el-GR" sz="2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3175" lvl="3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Rh</a:t>
            </a:r>
          </a:p>
          <a:p>
            <a:pPr marL="3175" lvl="3"/>
            <a:endParaRPr lang="en-US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175" lvl="3"/>
            <a:endParaRPr lang="en-US" sz="2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175" lvl="3"/>
            <a:endParaRPr lang="en-US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57200" y="3753614"/>
            <a:ext cx="411480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ΓΛΥΚΟΦΟΡΙΝΕ/ΣΙΑΛΟΓΛΥ 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-ΚΟΠΡΩΤΕΙΝΕΣ</a:t>
            </a:r>
          </a:p>
          <a:p>
            <a:pPr marL="0" lvl="2"/>
            <a:r>
              <a:rPr lang="el-GR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ΜΝ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Ss</a:t>
            </a:r>
          </a:p>
          <a:p>
            <a:pPr marL="0" lvl="2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U</a:t>
            </a:r>
          </a:p>
          <a:p>
            <a:pPr marL="0" lvl="2"/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Wrb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0" lvl="2"/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Gerbich</a:t>
            </a:r>
            <a:endParaRPr lang="el-GR" sz="2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Βιοχημεία αντιγόνων </a:t>
            </a:r>
            <a:r>
              <a:rPr lang="el-GR" dirty="0" err="1"/>
              <a:t>ερυθροκυττάρων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5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2" name="Rectangle 5"/>
          <p:cNvSpPr>
            <a:spLocks noChangeArrowheads="1"/>
          </p:cNvSpPr>
          <p:nvPr/>
        </p:nvSpPr>
        <p:spPr bwMode="auto">
          <a:xfrm>
            <a:off x="495300" y="1524000"/>
            <a:ext cx="58483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l-GR" sz="4400">
              <a:solidFill>
                <a:srgbClr val="080808"/>
              </a:solidFill>
              <a:latin typeface="Garamond" pitchFamily="18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</a:t>
            </a:r>
            <a:r>
              <a:rPr lang="el-GR" dirty="0"/>
              <a:t>-P 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Εάν </a:t>
            </a:r>
            <a:r>
              <a:rPr lang="el-GR" sz="2400" dirty="0" err="1"/>
              <a:t>αντι</a:t>
            </a:r>
            <a:r>
              <a:rPr lang="el-GR" sz="2400" dirty="0"/>
              <a:t>-P δραστικό στους </a:t>
            </a:r>
            <a:r>
              <a:rPr lang="el-GR" sz="2400" dirty="0" smtClean="0"/>
              <a:t>37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C.</a:t>
            </a:r>
            <a:endParaRPr lang="el-GR" sz="2400" dirty="0"/>
          </a:p>
          <a:p>
            <a:r>
              <a:rPr lang="el-GR" sz="2400" dirty="0"/>
              <a:t>Αίμα συμβατό χωρίς περαιτέρω </a:t>
            </a:r>
            <a:r>
              <a:rPr lang="el-GR" sz="2400" dirty="0" smtClean="0"/>
              <a:t>έλεγχο.</a:t>
            </a:r>
            <a:endParaRPr lang="el-GR" sz="2400" dirty="0"/>
          </a:p>
          <a:p>
            <a:r>
              <a:rPr lang="el-GR" sz="2400" dirty="0"/>
              <a:t>Πού θα βρω αίμα</a:t>
            </a:r>
            <a:r>
              <a:rPr lang="el-GR" sz="2400" dirty="0" smtClean="0"/>
              <a:t>;</a:t>
            </a:r>
            <a:endParaRPr lang="el-GR" sz="2400" dirty="0"/>
          </a:p>
          <a:p>
            <a:r>
              <a:rPr lang="el-GR" sz="2400" dirty="0"/>
              <a:t>20% των αιμοδοτών </a:t>
            </a: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P (-).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87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008112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Σύστημα ΜΝ</a:t>
            </a:r>
            <a:r>
              <a:rPr lang="en-US" dirty="0" err="1" smtClean="0"/>
              <a:t>Ss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pic>
        <p:nvPicPr>
          <p:cNvPr id="6" name="Picture 8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1939280" cy="186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3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Γενικά για το Σύστημα </a:t>
            </a:r>
            <a:r>
              <a:rPr lang="el-GR" dirty="0" err="1" smtClean="0"/>
              <a:t>MNSs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80808"/>
                </a:solidFill>
              </a:rPr>
              <a:t>1927-1947 </a:t>
            </a:r>
            <a:r>
              <a:rPr lang="en-US" sz="2400" dirty="0">
                <a:solidFill>
                  <a:srgbClr val="080808"/>
                </a:solidFill>
              </a:rPr>
              <a:t>Landsteiner &amp; </a:t>
            </a:r>
            <a:r>
              <a:rPr lang="en-US" sz="2400" dirty="0" smtClean="0">
                <a:solidFill>
                  <a:srgbClr val="080808"/>
                </a:solidFill>
              </a:rPr>
              <a:t>Levine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l-GR" sz="2400" dirty="0">
              <a:solidFill>
                <a:srgbClr val="080808"/>
              </a:solidFill>
            </a:endParaRPr>
          </a:p>
          <a:p>
            <a:r>
              <a:rPr lang="el-GR" sz="2400" b="1" dirty="0"/>
              <a:t>Σύνθετο </a:t>
            </a:r>
            <a:r>
              <a:rPr lang="el-GR" sz="2400" b="1" dirty="0" err="1"/>
              <a:t>αντιγονικό</a:t>
            </a:r>
            <a:r>
              <a:rPr lang="el-GR" sz="2400" b="1" dirty="0"/>
              <a:t> σύστημα</a:t>
            </a:r>
          </a:p>
          <a:p>
            <a:pPr marL="355600" indent="0">
              <a:buNone/>
            </a:pPr>
            <a:r>
              <a:rPr lang="el-GR" sz="2400" b="1" dirty="0" smtClean="0"/>
              <a:t>50 </a:t>
            </a:r>
            <a:r>
              <a:rPr lang="el-GR" sz="2400" b="1" dirty="0"/>
              <a:t>γνωστά αντιγόνα με κυριότερα </a:t>
            </a:r>
            <a:r>
              <a:rPr lang="en-US" sz="2400" b="1" dirty="0"/>
              <a:t>5</a:t>
            </a:r>
            <a:r>
              <a:rPr lang="el-GR" sz="2400" b="1" dirty="0"/>
              <a:t> : </a:t>
            </a:r>
            <a:r>
              <a:rPr lang="en-US" sz="2400" dirty="0" err="1">
                <a:solidFill>
                  <a:srgbClr val="080808"/>
                </a:solidFill>
              </a:rPr>
              <a:t>Ags</a:t>
            </a:r>
            <a:r>
              <a:rPr lang="en-US" sz="2400" dirty="0">
                <a:solidFill>
                  <a:srgbClr val="080808"/>
                </a:solidFill>
              </a:rPr>
              <a:t> M, N, S, s, </a:t>
            </a:r>
            <a:r>
              <a:rPr lang="en-US" sz="2400" dirty="0" smtClean="0">
                <a:solidFill>
                  <a:srgbClr val="080808"/>
                </a:solidFill>
              </a:rPr>
              <a:t>U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l-GR" sz="2400" dirty="0"/>
          </a:p>
          <a:p>
            <a:pPr lvl="1" algn="just"/>
            <a:r>
              <a:rPr lang="el-GR" sz="2400" dirty="0">
                <a:solidFill>
                  <a:srgbClr val="080808"/>
                </a:solidFill>
              </a:rPr>
              <a:t>Ρυθμίζονται από 2 γονίδια στο χρωμόσωμα </a:t>
            </a:r>
            <a:r>
              <a:rPr lang="el-GR" sz="2400" dirty="0" smtClean="0">
                <a:solidFill>
                  <a:srgbClr val="080808"/>
                </a:solidFill>
              </a:rPr>
              <a:t>4.</a:t>
            </a:r>
            <a:endParaRPr lang="el-GR" sz="2400" dirty="0">
              <a:solidFill>
                <a:srgbClr val="080808"/>
              </a:solidFill>
            </a:endParaRPr>
          </a:p>
          <a:p>
            <a:pPr lvl="1" algn="just"/>
            <a:r>
              <a:rPr lang="el-GR" sz="2400" dirty="0">
                <a:solidFill>
                  <a:srgbClr val="080808"/>
                </a:solidFill>
              </a:rPr>
              <a:t>Μεταβιβάζονται με </a:t>
            </a:r>
            <a:r>
              <a:rPr lang="el-GR" sz="2400" dirty="0" err="1">
                <a:solidFill>
                  <a:srgbClr val="080808"/>
                </a:solidFill>
              </a:rPr>
              <a:t>συνεπικρατή</a:t>
            </a:r>
            <a:r>
              <a:rPr lang="el-GR" sz="2400" dirty="0">
                <a:solidFill>
                  <a:srgbClr val="080808"/>
                </a:solidFill>
              </a:rPr>
              <a:t> </a:t>
            </a:r>
            <a:r>
              <a:rPr lang="el-GR" sz="2400" dirty="0" smtClean="0">
                <a:solidFill>
                  <a:srgbClr val="080808"/>
                </a:solidFill>
              </a:rPr>
              <a:t>τρόπο.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6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Γενικά για το Σύστημα </a:t>
            </a:r>
            <a:r>
              <a:rPr lang="el-GR" dirty="0" err="1" smtClean="0"/>
              <a:t>MNSs</a:t>
            </a:r>
            <a:r>
              <a:rPr lang="el-GR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80808"/>
                </a:solidFill>
              </a:rPr>
              <a:t>Βασικό </a:t>
            </a:r>
            <a:r>
              <a:rPr lang="el-GR" sz="2400" dirty="0">
                <a:solidFill>
                  <a:srgbClr val="080808"/>
                </a:solidFill>
              </a:rPr>
              <a:t>ρόλο διαδραματίζουν οι </a:t>
            </a:r>
            <a:r>
              <a:rPr lang="el-GR" sz="2400" dirty="0" err="1">
                <a:solidFill>
                  <a:srgbClr val="080808"/>
                </a:solidFill>
              </a:rPr>
              <a:t>γλυκοφορίνες</a:t>
            </a:r>
            <a:r>
              <a:rPr lang="el-GR" sz="2400" dirty="0">
                <a:solidFill>
                  <a:srgbClr val="080808"/>
                </a:solidFill>
              </a:rPr>
              <a:t> Α,Β</a:t>
            </a:r>
            <a:endParaRPr lang="en-US" sz="2400" dirty="0">
              <a:solidFill>
                <a:srgbClr val="080808"/>
              </a:solidFill>
            </a:endParaRPr>
          </a:p>
          <a:p>
            <a:pPr marL="355600" indent="0">
              <a:spcBef>
                <a:spcPts val="300"/>
              </a:spcBef>
              <a:buNone/>
            </a:pPr>
            <a:r>
              <a:rPr lang="el-GR" sz="2400" b="1" dirty="0"/>
              <a:t>3 γονίδια </a:t>
            </a:r>
            <a:r>
              <a:rPr lang="en-US" sz="2400" b="1" dirty="0"/>
              <a:t>GPA, GPB, </a:t>
            </a:r>
            <a:r>
              <a:rPr lang="en-US" sz="2400" b="1" dirty="0" smtClean="0"/>
              <a:t>GPE</a:t>
            </a:r>
            <a:endParaRPr lang="el-GR" sz="2400" dirty="0">
              <a:solidFill>
                <a:srgbClr val="080808"/>
              </a:solidFill>
            </a:endParaRPr>
          </a:p>
          <a:p>
            <a:pPr algn="just"/>
            <a:r>
              <a:rPr lang="el-GR" sz="2400" dirty="0">
                <a:solidFill>
                  <a:srgbClr val="080808"/>
                </a:solidFill>
              </a:rPr>
              <a:t>Η </a:t>
            </a:r>
            <a:r>
              <a:rPr lang="el-GR" sz="2400" dirty="0" err="1">
                <a:solidFill>
                  <a:srgbClr val="080808"/>
                </a:solidFill>
              </a:rPr>
              <a:t>γλυκοφορίνη</a:t>
            </a:r>
            <a:r>
              <a:rPr lang="el-GR" sz="2400" dirty="0">
                <a:solidFill>
                  <a:srgbClr val="080808"/>
                </a:solidFill>
              </a:rPr>
              <a:t> Α σχετίζεται με τα </a:t>
            </a:r>
            <a:r>
              <a:rPr lang="en-US" sz="2400" dirty="0" err="1">
                <a:solidFill>
                  <a:srgbClr val="080808"/>
                </a:solidFill>
              </a:rPr>
              <a:t>Ags</a:t>
            </a:r>
            <a:r>
              <a:rPr lang="en-US" sz="2400" dirty="0">
                <a:solidFill>
                  <a:srgbClr val="080808"/>
                </a:solidFill>
              </a:rPr>
              <a:t> M, </a:t>
            </a:r>
            <a:r>
              <a:rPr lang="en-US" sz="2400" dirty="0" smtClean="0">
                <a:solidFill>
                  <a:srgbClr val="080808"/>
                </a:solidFill>
              </a:rPr>
              <a:t>N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 algn="just"/>
            <a:r>
              <a:rPr lang="el-GR" sz="2400" dirty="0">
                <a:solidFill>
                  <a:srgbClr val="080808"/>
                </a:solidFill>
              </a:rPr>
              <a:t>Η </a:t>
            </a:r>
            <a:r>
              <a:rPr lang="el-GR" sz="2400" dirty="0" err="1">
                <a:solidFill>
                  <a:srgbClr val="080808"/>
                </a:solidFill>
              </a:rPr>
              <a:t>γλυκοφορίνη</a:t>
            </a:r>
            <a:r>
              <a:rPr lang="el-GR" sz="2400" dirty="0">
                <a:solidFill>
                  <a:srgbClr val="080808"/>
                </a:solidFill>
              </a:rPr>
              <a:t> Β σχετίζεται με τα </a:t>
            </a:r>
            <a:r>
              <a:rPr lang="en-US" sz="2400" dirty="0" err="1">
                <a:solidFill>
                  <a:srgbClr val="080808"/>
                </a:solidFill>
              </a:rPr>
              <a:t>Ags</a:t>
            </a:r>
            <a:r>
              <a:rPr lang="en-US" sz="2400" dirty="0">
                <a:solidFill>
                  <a:srgbClr val="080808"/>
                </a:solidFill>
              </a:rPr>
              <a:t> S, </a:t>
            </a:r>
            <a:r>
              <a:rPr lang="en-US" sz="2400" dirty="0" smtClean="0">
                <a:solidFill>
                  <a:srgbClr val="080808"/>
                </a:solidFill>
              </a:rPr>
              <a:t>s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l-GR" sz="2400" dirty="0">
              <a:solidFill>
                <a:srgbClr val="080808"/>
              </a:solidFill>
            </a:endParaRPr>
          </a:p>
          <a:p>
            <a:pPr algn="just"/>
            <a:r>
              <a:rPr lang="el-GR" sz="2400" dirty="0" err="1">
                <a:solidFill>
                  <a:srgbClr val="080808"/>
                </a:solidFill>
              </a:rPr>
              <a:t>Μ</a:t>
            </a:r>
            <a:r>
              <a:rPr lang="el-GR" sz="2400" baseline="30000" dirty="0" err="1">
                <a:solidFill>
                  <a:srgbClr val="080808"/>
                </a:solidFill>
              </a:rPr>
              <a:t>κ</a:t>
            </a:r>
            <a:r>
              <a:rPr lang="el-GR" sz="2400" dirty="0">
                <a:solidFill>
                  <a:srgbClr val="080808"/>
                </a:solidFill>
              </a:rPr>
              <a:t> </a:t>
            </a:r>
            <a:r>
              <a:rPr lang="en-US" sz="2400" dirty="0">
                <a:solidFill>
                  <a:srgbClr val="080808"/>
                </a:solidFill>
              </a:rPr>
              <a:t>RBCs</a:t>
            </a:r>
            <a:r>
              <a:rPr lang="el-GR" sz="2400" dirty="0">
                <a:solidFill>
                  <a:srgbClr val="080808"/>
                </a:solidFill>
              </a:rPr>
              <a:t> </a:t>
            </a:r>
            <a:r>
              <a:rPr lang="en-US" sz="2400" dirty="0">
                <a:solidFill>
                  <a:srgbClr val="080808"/>
                </a:solidFill>
              </a:rPr>
              <a:t>= </a:t>
            </a:r>
            <a:r>
              <a:rPr lang="el-GR" sz="2400" dirty="0">
                <a:solidFill>
                  <a:srgbClr val="080808"/>
                </a:solidFill>
              </a:rPr>
              <a:t>χωρίς </a:t>
            </a:r>
            <a:r>
              <a:rPr lang="el-GR" sz="2400" dirty="0" err="1">
                <a:solidFill>
                  <a:srgbClr val="080808"/>
                </a:solidFill>
              </a:rPr>
              <a:t>γλυκοφορίνη</a:t>
            </a:r>
            <a:r>
              <a:rPr lang="el-GR" sz="2400" dirty="0">
                <a:solidFill>
                  <a:srgbClr val="080808"/>
                </a:solidFill>
              </a:rPr>
              <a:t> Α, </a:t>
            </a:r>
            <a:r>
              <a:rPr lang="el-GR" sz="2400" dirty="0" smtClean="0">
                <a:solidFill>
                  <a:srgbClr val="080808"/>
                </a:solidFill>
              </a:rPr>
              <a:t>Β.</a:t>
            </a:r>
            <a:endParaRPr lang="el-GR" sz="2400" dirty="0">
              <a:solidFill>
                <a:srgbClr val="080808"/>
              </a:solidFill>
            </a:endParaRPr>
          </a:p>
          <a:p>
            <a:pPr algn="just"/>
            <a:r>
              <a:rPr lang="el-GR" sz="2400" dirty="0">
                <a:solidFill>
                  <a:srgbClr val="080808"/>
                </a:solidFill>
              </a:rPr>
              <a:t>Τα </a:t>
            </a:r>
            <a:r>
              <a:rPr lang="en-US" sz="2400" dirty="0" err="1">
                <a:solidFill>
                  <a:srgbClr val="080808"/>
                </a:solidFill>
              </a:rPr>
              <a:t>Ags</a:t>
            </a:r>
            <a:r>
              <a:rPr lang="en-US" sz="2400" dirty="0">
                <a:solidFill>
                  <a:srgbClr val="080808"/>
                </a:solidFill>
              </a:rPr>
              <a:t> MNS </a:t>
            </a:r>
            <a:r>
              <a:rPr lang="el-GR" sz="2400" dirty="0">
                <a:solidFill>
                  <a:srgbClr val="080808"/>
                </a:solidFill>
              </a:rPr>
              <a:t>είναι αναπτυγμένα στα </a:t>
            </a:r>
            <a:r>
              <a:rPr lang="el-GR" sz="2400" dirty="0" smtClean="0">
                <a:solidFill>
                  <a:srgbClr val="080808"/>
                </a:solidFill>
              </a:rPr>
              <a:t>νεογνά.</a:t>
            </a:r>
            <a:endParaRPr lang="el-GR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8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4644008" y="4149080"/>
            <a:ext cx="4114800" cy="2438400"/>
          </a:xfrm>
          <a:prstGeom prst="cloudCallout">
            <a:avLst>
              <a:gd name="adj1" fmla="val 27061"/>
              <a:gd name="adj2" fmla="val -8707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Oι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Glycophorins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είναι φορείς πολλών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RBCs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αντιγόνων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Το Σύστημα </a:t>
            </a:r>
            <a:r>
              <a:rPr lang="en-US" dirty="0" smtClean="0"/>
              <a:t>MNSs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4392488"/>
          </a:xfrm>
        </p:spPr>
        <p:txBody>
          <a:bodyPr/>
          <a:lstStyle/>
          <a:p>
            <a:r>
              <a:rPr lang="el-GR" b="1" dirty="0"/>
              <a:t>5 σημαντικά αντιγόνα:</a:t>
            </a:r>
          </a:p>
          <a:p>
            <a:pPr lvl="1"/>
            <a:r>
              <a:rPr lang="el-GR" dirty="0"/>
              <a:t>M</a:t>
            </a:r>
          </a:p>
          <a:p>
            <a:pPr lvl="1"/>
            <a:r>
              <a:rPr lang="el-GR" dirty="0"/>
              <a:t>N</a:t>
            </a:r>
          </a:p>
          <a:p>
            <a:pPr lvl="1"/>
            <a:r>
              <a:rPr lang="el-GR" dirty="0"/>
              <a:t>S</a:t>
            </a:r>
          </a:p>
          <a:p>
            <a:pPr lvl="1"/>
            <a:r>
              <a:rPr lang="el-GR" dirty="0"/>
              <a:t>s</a:t>
            </a:r>
          </a:p>
          <a:p>
            <a:pPr lvl="1"/>
            <a:r>
              <a:rPr lang="el-GR" dirty="0"/>
              <a:t>U (πάντα υπάρχει όταν το S </a:t>
            </a:r>
            <a:r>
              <a:rPr lang="el-GR" dirty="0" smtClean="0"/>
              <a:t>και </a:t>
            </a:r>
            <a:r>
              <a:rPr lang="el-GR" dirty="0"/>
              <a:t>s κληρονομούνται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4958666" y="1412776"/>
            <a:ext cx="3951067" cy="176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M &amp; N εδράζει στη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Glycophorin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A.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S &amp; s και U εδράζει στη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Glycophorin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B.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644008" y="1556792"/>
            <a:ext cx="0" cy="316835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014" name="Group 30"/>
          <p:cNvGrpSpPr>
            <a:grpSpLocks/>
          </p:cNvGrpSpPr>
          <p:nvPr/>
        </p:nvGrpSpPr>
        <p:grpSpPr bwMode="auto">
          <a:xfrm>
            <a:off x="256356" y="908720"/>
            <a:ext cx="8420100" cy="5884863"/>
            <a:chOff x="0" y="624"/>
            <a:chExt cx="5304" cy="3707"/>
          </a:xfrm>
        </p:grpSpPr>
        <p:sp>
          <p:nvSpPr>
            <p:cNvPr id="170011" name="Line 8"/>
            <p:cNvSpPr>
              <a:spLocks noChangeShapeType="1"/>
            </p:cNvSpPr>
            <p:nvPr/>
          </p:nvSpPr>
          <p:spPr bwMode="auto">
            <a:xfrm>
              <a:off x="84" y="3102"/>
              <a:ext cx="352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/>
            <a:lstStyle/>
            <a:p>
              <a:endParaRPr lang="el-GR" sz="1600" b="1">
                <a:latin typeface="+mn-lt"/>
              </a:endParaRPr>
            </a:p>
          </p:txBody>
        </p:sp>
        <p:sp>
          <p:nvSpPr>
            <p:cNvPr id="169988" name="AutoShape 5"/>
            <p:cNvSpPr>
              <a:spLocks noChangeArrowheads="1"/>
            </p:cNvSpPr>
            <p:nvPr/>
          </p:nvSpPr>
          <p:spPr bwMode="auto">
            <a:xfrm flipH="1">
              <a:off x="0" y="624"/>
              <a:ext cx="1292" cy="3494"/>
            </a:xfrm>
            <a:prstGeom prst="moon">
              <a:avLst>
                <a:gd name="adj" fmla="val 87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600" b="1">
                <a:solidFill>
                  <a:srgbClr val="080808"/>
                </a:solidFill>
                <a:latin typeface="+mn-lt"/>
              </a:endParaRPr>
            </a:p>
          </p:txBody>
        </p:sp>
        <p:sp>
          <p:nvSpPr>
            <p:cNvPr id="169989" name="Text Box 6"/>
            <p:cNvSpPr txBox="1">
              <a:spLocks noChangeArrowheads="1"/>
            </p:cNvSpPr>
            <p:nvPr/>
          </p:nvSpPr>
          <p:spPr bwMode="auto">
            <a:xfrm>
              <a:off x="411" y="2276"/>
              <a:ext cx="7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RBC</a:t>
              </a:r>
            </a:p>
          </p:txBody>
        </p:sp>
        <p:sp>
          <p:nvSpPr>
            <p:cNvPr id="169990" name="Line 7"/>
            <p:cNvSpPr>
              <a:spLocks noChangeShapeType="1"/>
            </p:cNvSpPr>
            <p:nvPr/>
          </p:nvSpPr>
          <p:spPr bwMode="auto">
            <a:xfrm>
              <a:off x="117" y="1577"/>
              <a:ext cx="32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/>
            <a:lstStyle/>
            <a:p>
              <a:endParaRPr lang="el-GR" sz="1600" b="1">
                <a:latin typeface="+mn-lt"/>
              </a:endParaRPr>
            </a:p>
          </p:txBody>
        </p:sp>
        <p:sp>
          <p:nvSpPr>
            <p:cNvPr id="169992" name="Text Box 9"/>
            <p:cNvSpPr txBox="1">
              <a:spLocks noChangeArrowheads="1"/>
            </p:cNvSpPr>
            <p:nvPr/>
          </p:nvSpPr>
          <p:spPr bwMode="auto">
            <a:xfrm>
              <a:off x="176" y="1577"/>
              <a:ext cx="11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Glycophorin A</a:t>
              </a:r>
            </a:p>
          </p:txBody>
        </p:sp>
        <p:sp>
          <p:nvSpPr>
            <p:cNvPr id="169993" name="Text Box 10"/>
            <p:cNvSpPr txBox="1">
              <a:spLocks noChangeArrowheads="1"/>
            </p:cNvSpPr>
            <p:nvPr/>
          </p:nvSpPr>
          <p:spPr bwMode="auto">
            <a:xfrm>
              <a:off x="176" y="3102"/>
              <a:ext cx="11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Glycophorin B</a:t>
              </a:r>
            </a:p>
          </p:txBody>
        </p:sp>
        <p:sp>
          <p:nvSpPr>
            <p:cNvPr id="169994" name="Rectangle 12"/>
            <p:cNvSpPr>
              <a:spLocks noChangeArrowheads="1"/>
            </p:cNvSpPr>
            <p:nvPr/>
          </p:nvSpPr>
          <p:spPr bwMode="auto">
            <a:xfrm>
              <a:off x="2877" y="1386"/>
              <a:ext cx="353" cy="3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600" b="1">
                <a:solidFill>
                  <a:srgbClr val="080808"/>
                </a:solidFill>
                <a:latin typeface="+mn-lt"/>
              </a:endParaRPr>
            </a:p>
          </p:txBody>
        </p:sp>
        <p:sp>
          <p:nvSpPr>
            <p:cNvPr id="169995" name="Line 13"/>
            <p:cNvSpPr>
              <a:spLocks noChangeShapeType="1"/>
            </p:cNvSpPr>
            <p:nvPr/>
          </p:nvSpPr>
          <p:spPr bwMode="auto">
            <a:xfrm flipV="1">
              <a:off x="2877" y="1386"/>
              <a:ext cx="353" cy="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600" b="1">
                <a:latin typeface="+mn-lt"/>
              </a:endParaRPr>
            </a:p>
          </p:txBody>
        </p:sp>
        <p:sp>
          <p:nvSpPr>
            <p:cNvPr id="169996" name="Text Box 14"/>
            <p:cNvSpPr txBox="1">
              <a:spLocks noChangeArrowheads="1"/>
            </p:cNvSpPr>
            <p:nvPr/>
          </p:nvSpPr>
          <p:spPr bwMode="auto">
            <a:xfrm>
              <a:off x="2819" y="1386"/>
              <a:ext cx="3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80808"/>
                  </a:solidFill>
                  <a:latin typeface="+mn-lt"/>
                </a:rPr>
                <a:t>M</a:t>
              </a:r>
            </a:p>
          </p:txBody>
        </p:sp>
        <p:sp>
          <p:nvSpPr>
            <p:cNvPr id="169997" name="Text Box 15"/>
            <p:cNvSpPr txBox="1">
              <a:spLocks noChangeArrowheads="1"/>
            </p:cNvSpPr>
            <p:nvPr/>
          </p:nvSpPr>
          <p:spPr bwMode="auto">
            <a:xfrm>
              <a:off x="2995" y="1577"/>
              <a:ext cx="3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N</a:t>
              </a:r>
            </a:p>
          </p:txBody>
        </p:sp>
        <p:sp>
          <p:nvSpPr>
            <p:cNvPr id="169998" name="Rectangle 16"/>
            <p:cNvSpPr>
              <a:spLocks noChangeArrowheads="1"/>
            </p:cNvSpPr>
            <p:nvPr/>
          </p:nvSpPr>
          <p:spPr bwMode="auto">
            <a:xfrm>
              <a:off x="2290" y="2911"/>
              <a:ext cx="353" cy="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600" b="1">
                <a:solidFill>
                  <a:srgbClr val="080808"/>
                </a:solidFill>
                <a:latin typeface="+mn-lt"/>
              </a:endParaRPr>
            </a:p>
          </p:txBody>
        </p:sp>
        <p:sp>
          <p:nvSpPr>
            <p:cNvPr id="169999" name="Line 17"/>
            <p:cNvSpPr>
              <a:spLocks noChangeShapeType="1"/>
            </p:cNvSpPr>
            <p:nvPr/>
          </p:nvSpPr>
          <p:spPr bwMode="auto">
            <a:xfrm flipV="1">
              <a:off x="2290" y="2911"/>
              <a:ext cx="353" cy="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600" b="1">
                <a:latin typeface="+mn-lt"/>
              </a:endParaRPr>
            </a:p>
          </p:txBody>
        </p:sp>
        <p:sp>
          <p:nvSpPr>
            <p:cNvPr id="170000" name="Text Box 18"/>
            <p:cNvSpPr txBox="1">
              <a:spLocks noChangeArrowheads="1"/>
            </p:cNvSpPr>
            <p:nvPr/>
          </p:nvSpPr>
          <p:spPr bwMode="auto">
            <a:xfrm>
              <a:off x="2290" y="2911"/>
              <a:ext cx="3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S</a:t>
              </a:r>
            </a:p>
          </p:txBody>
        </p:sp>
        <p:sp>
          <p:nvSpPr>
            <p:cNvPr id="170001" name="Text Box 19"/>
            <p:cNvSpPr txBox="1">
              <a:spLocks noChangeArrowheads="1"/>
            </p:cNvSpPr>
            <p:nvPr/>
          </p:nvSpPr>
          <p:spPr bwMode="auto">
            <a:xfrm>
              <a:off x="2408" y="3038"/>
              <a:ext cx="3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s</a:t>
              </a:r>
            </a:p>
          </p:txBody>
        </p:sp>
        <p:sp>
          <p:nvSpPr>
            <p:cNvPr id="170002" name="Rectangle 20"/>
            <p:cNvSpPr>
              <a:spLocks noChangeArrowheads="1"/>
            </p:cNvSpPr>
            <p:nvPr/>
          </p:nvSpPr>
          <p:spPr bwMode="auto">
            <a:xfrm>
              <a:off x="1292" y="2974"/>
              <a:ext cx="235" cy="25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600" b="1">
                <a:solidFill>
                  <a:srgbClr val="080808"/>
                </a:solidFill>
                <a:latin typeface="+mn-lt"/>
              </a:endParaRPr>
            </a:p>
          </p:txBody>
        </p:sp>
        <p:sp>
          <p:nvSpPr>
            <p:cNvPr id="170003" name="Text Box 21"/>
            <p:cNvSpPr txBox="1">
              <a:spLocks noChangeArrowheads="1"/>
            </p:cNvSpPr>
            <p:nvPr/>
          </p:nvSpPr>
          <p:spPr bwMode="auto">
            <a:xfrm>
              <a:off x="1292" y="2974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U</a:t>
              </a:r>
            </a:p>
          </p:txBody>
        </p:sp>
        <p:sp>
          <p:nvSpPr>
            <p:cNvPr id="170004" name="Text Box 22"/>
            <p:cNvSpPr txBox="1">
              <a:spLocks noChangeArrowheads="1"/>
            </p:cNvSpPr>
            <p:nvPr/>
          </p:nvSpPr>
          <p:spPr bwMode="auto">
            <a:xfrm>
              <a:off x="3450" y="1343"/>
              <a:ext cx="181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80808"/>
                  </a:solidFill>
                  <a:latin typeface="+mn-lt"/>
                </a:rPr>
                <a:t>M &amp; N </a:t>
              </a:r>
              <a:r>
                <a:rPr lang="el-GR" sz="2000" b="1" dirty="0">
                  <a:solidFill>
                    <a:srgbClr val="080808"/>
                  </a:solidFill>
                  <a:latin typeface="+mn-lt"/>
                </a:rPr>
                <a:t>διαφέρει στην </a:t>
              </a:r>
              <a:r>
                <a:rPr lang="el-GR" sz="2000" b="1" dirty="0" err="1">
                  <a:solidFill>
                    <a:srgbClr val="080808"/>
                  </a:solidFill>
                  <a:latin typeface="+mn-lt"/>
                </a:rPr>
                <a:t>αμινοτελική</a:t>
              </a:r>
              <a:r>
                <a:rPr lang="el-GR" sz="2000" b="1" dirty="0">
                  <a:solidFill>
                    <a:srgbClr val="080808"/>
                  </a:solidFill>
                  <a:latin typeface="+mn-lt"/>
                </a:rPr>
                <a:t> αλληλουχία στη θέση</a:t>
              </a:r>
              <a:r>
                <a:rPr lang="en-US" sz="2000" b="1" dirty="0">
                  <a:solidFill>
                    <a:srgbClr val="080808"/>
                  </a:solidFill>
                  <a:latin typeface="+mn-lt"/>
                </a:rPr>
                <a:t> 1 and 5</a:t>
              </a:r>
            </a:p>
          </p:txBody>
        </p:sp>
        <p:sp>
          <p:nvSpPr>
            <p:cNvPr id="170005" name="Rectangle 23"/>
            <p:cNvSpPr>
              <a:spLocks noChangeArrowheads="1"/>
            </p:cNvSpPr>
            <p:nvPr/>
          </p:nvSpPr>
          <p:spPr bwMode="auto">
            <a:xfrm>
              <a:off x="3408" y="1200"/>
              <a:ext cx="1896" cy="97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2000" b="1">
                <a:solidFill>
                  <a:srgbClr val="080808"/>
                </a:solidFill>
                <a:latin typeface="+mn-lt"/>
              </a:endParaRPr>
            </a:p>
          </p:txBody>
        </p:sp>
        <p:sp>
          <p:nvSpPr>
            <p:cNvPr id="170006" name="Text Box 24"/>
            <p:cNvSpPr txBox="1">
              <a:spLocks noChangeArrowheads="1"/>
            </p:cNvSpPr>
            <p:nvPr/>
          </p:nvSpPr>
          <p:spPr bwMode="auto">
            <a:xfrm>
              <a:off x="3660" y="2847"/>
              <a:ext cx="1644" cy="8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080808"/>
                  </a:solidFill>
                  <a:latin typeface="+mn-lt"/>
                </a:rPr>
                <a:t>S &amp; s </a:t>
              </a:r>
              <a:r>
                <a:rPr lang="el-GR" sz="2000" b="1" dirty="0">
                  <a:solidFill>
                    <a:srgbClr val="080808"/>
                  </a:solidFill>
                  <a:latin typeface="+mn-lt"/>
                </a:rPr>
                <a:t>διαφέρει στην </a:t>
              </a:r>
              <a:r>
                <a:rPr lang="el-GR" sz="2000" b="1" dirty="0" err="1">
                  <a:solidFill>
                    <a:srgbClr val="080808"/>
                  </a:solidFill>
                  <a:latin typeface="+mn-lt"/>
                </a:rPr>
                <a:t>αμινοτελική</a:t>
              </a:r>
              <a:r>
                <a:rPr lang="el-GR" sz="2000" b="1" dirty="0">
                  <a:solidFill>
                    <a:srgbClr val="080808"/>
                  </a:solidFill>
                  <a:latin typeface="+mn-lt"/>
                </a:rPr>
                <a:t> αλληλουχία στη θέση</a:t>
              </a:r>
              <a:r>
                <a:rPr lang="en-US" sz="2000" b="1" dirty="0">
                  <a:solidFill>
                    <a:srgbClr val="080808"/>
                  </a:solidFill>
                  <a:latin typeface="+mn-lt"/>
                </a:rPr>
                <a:t> 29</a:t>
              </a:r>
            </a:p>
          </p:txBody>
        </p:sp>
        <p:sp>
          <p:nvSpPr>
            <p:cNvPr id="170008" name="AutoShape 26"/>
            <p:cNvSpPr>
              <a:spLocks/>
            </p:cNvSpPr>
            <p:nvPr/>
          </p:nvSpPr>
          <p:spPr bwMode="auto">
            <a:xfrm rot="-5400000">
              <a:off x="1721" y="2196"/>
              <a:ext cx="286" cy="3494"/>
            </a:xfrm>
            <a:prstGeom prst="leftBrace">
              <a:avLst>
                <a:gd name="adj1" fmla="val 101807"/>
                <a:gd name="adj2" fmla="val 50000"/>
              </a:avLst>
            </a:prstGeom>
            <a:noFill/>
            <a:ln w="34925">
              <a:solidFill>
                <a:srgbClr val="08080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l-GR" sz="1600" b="1">
                <a:solidFill>
                  <a:srgbClr val="080808"/>
                </a:solidFill>
                <a:latin typeface="+mn-lt"/>
              </a:endParaRPr>
            </a:p>
          </p:txBody>
        </p:sp>
        <p:sp>
          <p:nvSpPr>
            <p:cNvPr id="170009" name="Text Box 27"/>
            <p:cNvSpPr txBox="1">
              <a:spLocks noChangeArrowheads="1"/>
            </p:cNvSpPr>
            <p:nvPr/>
          </p:nvSpPr>
          <p:spPr bwMode="auto">
            <a:xfrm>
              <a:off x="2231" y="4118"/>
              <a:ext cx="19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….5, 4, 3, 2, 1 (NH</a:t>
              </a:r>
              <a:r>
                <a:rPr lang="en-US" sz="1600" b="1" baseline="-25000">
                  <a:solidFill>
                    <a:srgbClr val="080808"/>
                  </a:solidFill>
                  <a:latin typeface="+mn-lt"/>
                </a:rPr>
                <a:t>2</a:t>
              </a: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 end)</a:t>
              </a:r>
            </a:p>
          </p:txBody>
        </p:sp>
        <p:sp>
          <p:nvSpPr>
            <p:cNvPr id="170010" name="Text Box 28"/>
            <p:cNvSpPr txBox="1">
              <a:spLocks noChangeArrowheads="1"/>
            </p:cNvSpPr>
            <p:nvPr/>
          </p:nvSpPr>
          <p:spPr bwMode="auto">
            <a:xfrm>
              <a:off x="117" y="4118"/>
              <a:ext cx="123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80808"/>
                  </a:solidFill>
                  <a:latin typeface="+mn-lt"/>
                </a:rPr>
                <a:t>COOH end …..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8900"/>
            <a:r>
              <a:rPr lang="el-GR" dirty="0"/>
              <a:t>Τα Αντιγόνα του </a:t>
            </a:r>
            <a:r>
              <a:rPr lang="el-GR" dirty="0" err="1"/>
              <a:t>Σύστηματος</a:t>
            </a:r>
            <a:r>
              <a:rPr lang="el-GR" dirty="0"/>
              <a:t> </a:t>
            </a:r>
            <a:r>
              <a:rPr lang="el-GR" dirty="0" err="1" smtClean="0"/>
              <a:t>MNSs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pic>
        <p:nvPicPr>
          <p:cNvPr id="3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6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/>
            <a:r>
              <a:rPr lang="el-GR" dirty="0"/>
              <a:t>Τα Αντιγόνα του </a:t>
            </a:r>
            <a:r>
              <a:rPr lang="el-GR" dirty="0" err="1"/>
              <a:t>Σύστηματος</a:t>
            </a:r>
            <a:r>
              <a:rPr lang="el-GR" dirty="0"/>
              <a:t> </a:t>
            </a:r>
            <a:r>
              <a:rPr lang="el-GR" dirty="0" err="1"/>
              <a:t>MNSs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400" dirty="0"/>
              <a:t>Δοσοεξαρτώμενα </a:t>
            </a:r>
            <a:endParaRPr lang="en-US" sz="2400" dirty="0"/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dirty="0"/>
              <a:t>M &amp; N </a:t>
            </a:r>
            <a:r>
              <a:rPr lang="el-GR" sz="2400" dirty="0"/>
              <a:t>δίνουν ισχυρότερη αντίδραση όταν είναι</a:t>
            </a:r>
            <a:r>
              <a:rPr lang="en-US" sz="2400" dirty="0"/>
              <a:t> </a:t>
            </a:r>
            <a:r>
              <a:rPr lang="el-GR" sz="2400" dirty="0"/>
              <a:t>ομόζυγα</a:t>
            </a:r>
            <a:r>
              <a:rPr lang="en-US" sz="2400" dirty="0"/>
              <a:t>, (M+N-) </a:t>
            </a:r>
            <a:r>
              <a:rPr lang="el-GR" sz="2400" dirty="0"/>
              <a:t>ή</a:t>
            </a:r>
            <a:r>
              <a:rPr lang="en-US" sz="2400" dirty="0"/>
              <a:t> (M-N</a:t>
            </a:r>
            <a:r>
              <a:rPr lang="en-US" sz="2400" dirty="0" smtClean="0"/>
              <a:t>+)</a:t>
            </a:r>
            <a:r>
              <a:rPr lang="el-GR" sz="2400" dirty="0" smtClean="0"/>
              <a:t>,</a:t>
            </a:r>
            <a:endParaRPr lang="en-US" sz="2400" dirty="0"/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400" dirty="0"/>
              <a:t>Ασθενέστερες αντιδράσεις στην </a:t>
            </a:r>
            <a:r>
              <a:rPr lang="el-GR" sz="2400" dirty="0" err="1"/>
              <a:t>ετερόζυγο</a:t>
            </a:r>
            <a:r>
              <a:rPr lang="en-US" sz="2400" dirty="0"/>
              <a:t> </a:t>
            </a:r>
            <a:r>
              <a:rPr lang="el-GR" sz="2400" dirty="0"/>
              <a:t>μορφή</a:t>
            </a:r>
            <a:r>
              <a:rPr lang="en-US" sz="2400" dirty="0"/>
              <a:t> (M+N</a:t>
            </a:r>
            <a:r>
              <a:rPr lang="en-US" sz="2400" dirty="0" smtClean="0"/>
              <a:t>+)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400" dirty="0"/>
              <a:t>Τα αντιγόνα καταστρέφονται με τη χρήση ενζύμων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</a:t>
            </a:r>
            <a:r>
              <a:rPr lang="en-US" sz="2400" dirty="0" err="1"/>
              <a:t>ficin</a:t>
            </a:r>
            <a:r>
              <a:rPr lang="en-US" sz="2400" dirty="0"/>
              <a:t>, papain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0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Φαινότυπος – Γονότυπος - </a:t>
            </a:r>
            <a:r>
              <a:rPr lang="el-GR" dirty="0" smtClean="0"/>
              <a:t>Συχνότητα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93744"/>
              </p:ext>
            </p:extLst>
          </p:nvPr>
        </p:nvGraphicFramePr>
        <p:xfrm>
          <a:off x="1288602" y="1268760"/>
          <a:ext cx="6566796" cy="50403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36665"/>
                <a:gridCol w="1825565"/>
                <a:gridCol w="1793875"/>
                <a:gridCol w="1210691"/>
              </a:tblGrid>
              <a:tr h="385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GENOTYPE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PHENOTYPE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CAUCASIANS</a:t>
                      </a:r>
                      <a:r>
                        <a:rPr lang="el-GR" sz="2200" b="1" spc="-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(%)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BLACKS(%)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effectLst/>
                          <a:latin typeface="+mn-lt"/>
                        </a:rPr>
                        <a:t>MSMS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effectLst/>
                          <a:latin typeface="+mn-lt"/>
                        </a:rPr>
                        <a:t>M + N-S + s-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6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2.1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effectLst/>
                          <a:latin typeface="+mn-lt"/>
                        </a:rPr>
                        <a:t>MSMs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150" dirty="0" smtClean="0">
                          <a:effectLst/>
                          <a:latin typeface="+mn-lt"/>
                        </a:rPr>
                        <a:t>M+N-S+s+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14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7.0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effectLst/>
                          <a:latin typeface="+mn-lt"/>
                        </a:rPr>
                        <a:t>MsMs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150" dirty="0" smtClean="0">
                          <a:effectLst/>
                          <a:latin typeface="+mn-lt"/>
                        </a:rPr>
                        <a:t>M+N-S-s</a:t>
                      </a:r>
                      <a:r>
                        <a:rPr lang="en-US" sz="2200" spc="150" dirty="0">
                          <a:effectLst/>
                          <a:latin typeface="+mn-lt"/>
                        </a:rPr>
                        <a:t>+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8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15.5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 smtClean="0">
                          <a:effectLst/>
                          <a:latin typeface="+mn-lt"/>
                        </a:rPr>
                        <a:t>MS”MS”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150" dirty="0" smtClean="0">
                          <a:effectLst/>
                          <a:latin typeface="+mn-lt"/>
                        </a:rPr>
                        <a:t>M+N-S-s-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0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0.4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effectLst/>
                          <a:latin typeface="+mn-lt"/>
                        </a:rPr>
                        <a:t>MSNS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150" dirty="0" smtClean="0">
                          <a:effectLst/>
                          <a:latin typeface="+mn-lt"/>
                        </a:rPr>
                        <a:t>M+N  </a:t>
                      </a:r>
                      <a:r>
                        <a:rPr lang="en-US" sz="2200" spc="150" dirty="0">
                          <a:effectLst/>
                          <a:latin typeface="+mn-lt"/>
                        </a:rPr>
                        <a:t>S+s-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4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2.2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effectLst/>
                          <a:latin typeface="+mn-lt"/>
                        </a:rPr>
                        <a:t>MSNs</a:t>
                      </a:r>
                      <a:r>
                        <a:rPr lang="en-US" sz="2200" spc="150">
                          <a:effectLst/>
                          <a:latin typeface="+mn-lt"/>
                        </a:rPr>
                        <a:t> or </a:t>
                      </a:r>
                      <a:r>
                        <a:rPr lang="en-US" sz="2200" spc="-100">
                          <a:effectLst/>
                          <a:latin typeface="+mn-lt"/>
                        </a:rPr>
                        <a:t>MsNS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150" dirty="0" smtClean="0">
                          <a:effectLst/>
                          <a:latin typeface="+mn-lt"/>
                        </a:rPr>
                        <a:t>Μ</a:t>
                      </a:r>
                      <a:r>
                        <a:rPr lang="en-US" sz="2200" spc="150" dirty="0" smtClean="0">
                          <a:effectLst/>
                          <a:latin typeface="+mn-lt"/>
                        </a:rPr>
                        <a:t>+N+S+s</a:t>
                      </a:r>
                      <a:r>
                        <a:rPr lang="en-US" sz="2200" spc="150" dirty="0">
                          <a:effectLst/>
                          <a:latin typeface="+mn-lt"/>
                        </a:rPr>
                        <a:t>+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24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13.0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 err="1" smtClean="0">
                          <a:effectLst/>
                          <a:latin typeface="+mn-lt"/>
                        </a:rPr>
                        <a:t>MsNs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150" dirty="0" smtClean="0">
                          <a:effectLst/>
                          <a:latin typeface="+mn-lt"/>
                        </a:rPr>
                        <a:t>M+N+S-s+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22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33.4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 smtClean="0">
                          <a:effectLst/>
                          <a:latin typeface="+mn-lt"/>
                        </a:rPr>
                        <a:t>MS</a:t>
                      </a:r>
                      <a:r>
                        <a:rPr lang="en-US" sz="2200" spc="-100" baseline="30000" dirty="0" smtClean="0">
                          <a:effectLst/>
                          <a:latin typeface="+mn-lt"/>
                        </a:rPr>
                        <a:t>”</a:t>
                      </a:r>
                      <a:r>
                        <a:rPr lang="en-US" sz="2200" spc="-100" dirty="0" smtClean="0">
                          <a:effectLst/>
                          <a:latin typeface="+mn-lt"/>
                        </a:rPr>
                        <a:t>NS</a:t>
                      </a:r>
                      <a:r>
                        <a:rPr lang="en-US" sz="2200" spc="-100" baseline="30000" dirty="0" smtClean="0">
                          <a:effectLst/>
                          <a:latin typeface="+mn-lt"/>
                        </a:rPr>
                        <a:t>”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150" dirty="0" smtClean="0">
                          <a:effectLst/>
                          <a:latin typeface="+mn-lt"/>
                        </a:rPr>
                        <a:t>Μ</a:t>
                      </a:r>
                      <a:r>
                        <a:rPr lang="en-US" sz="2200" spc="150" dirty="0" smtClean="0">
                          <a:effectLst/>
                          <a:latin typeface="+mn-lt"/>
                        </a:rPr>
                        <a:t>+N+S-s-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0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0.4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NSNS</a:t>
                      </a:r>
                      <a:endParaRPr kumimoji="0" lang="el-G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150" dirty="0" smtClean="0">
                          <a:effectLst/>
                          <a:latin typeface="+mn-lt"/>
                        </a:rPr>
                        <a:t>Μ</a:t>
                      </a:r>
                      <a:r>
                        <a:rPr lang="en-US" sz="2200" spc="150" dirty="0" smtClean="0">
                          <a:effectLst/>
                          <a:latin typeface="+mn-lt"/>
                        </a:rPr>
                        <a:t>-N+S+s-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1.6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NSN</a:t>
                      </a:r>
                      <a:r>
                        <a:rPr lang="en-US" sz="2200" spc="-200" dirty="0" smtClean="0">
                          <a:effectLst/>
                          <a:latin typeface="+mn-lt"/>
                        </a:rPr>
                        <a:t>s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 smtClean="0">
                          <a:effectLst/>
                          <a:latin typeface="+mn-lt"/>
                        </a:rPr>
                        <a:t>M-N+S+s+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6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4.5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200" spc="-200" dirty="0" smtClean="0"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200" spc="-200" dirty="0" smtClean="0">
                          <a:effectLst/>
                          <a:latin typeface="+mn-lt"/>
                        </a:rPr>
                        <a:t>s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spc="-100" dirty="0" smtClean="0">
                          <a:effectLst/>
                          <a:latin typeface="+mn-lt"/>
                        </a:rPr>
                        <a:t>Μ</a:t>
                      </a:r>
                      <a:r>
                        <a:rPr lang="en-US" sz="2200" spc="-100" dirty="0" smtClean="0">
                          <a:effectLst/>
                          <a:latin typeface="+mn-lt"/>
                        </a:rPr>
                        <a:t>-N </a:t>
                      </a:r>
                      <a:r>
                        <a:rPr lang="en-US" sz="2200" spc="-100" dirty="0">
                          <a:effectLst/>
                          <a:latin typeface="+mn-lt"/>
                        </a:rPr>
                        <a:t>+ S </a:t>
                      </a:r>
                      <a:r>
                        <a:rPr lang="en-US" sz="2200" spc="-100" dirty="0" smtClean="0">
                          <a:effectLst/>
                          <a:latin typeface="+mn-lt"/>
                        </a:rPr>
                        <a:t>-s</a:t>
                      </a:r>
                      <a:r>
                        <a:rPr lang="en-US" sz="2200" spc="-100" dirty="0">
                          <a:effectLst/>
                          <a:latin typeface="+mn-lt"/>
                        </a:rPr>
                        <a:t>+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15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19.2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NSNS</a:t>
                      </a:r>
                      <a:endParaRPr kumimoji="0" lang="el-G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effectLst/>
                          <a:latin typeface="+mn-lt"/>
                        </a:rPr>
                        <a:t>M-N + </a:t>
                      </a:r>
                      <a:r>
                        <a:rPr lang="en-US" sz="2200" spc="150" dirty="0">
                          <a:effectLst/>
                          <a:latin typeface="+mn-lt"/>
                        </a:rPr>
                        <a:t>S-s-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20" marR="632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0</a:t>
                      </a:r>
                      <a:endParaRPr lang="el-GR" sz="2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0.7</a:t>
                      </a:r>
                      <a:endParaRPr lang="el-GR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Αντιγόνο </a:t>
            </a:r>
            <a:r>
              <a:rPr lang="en-US" dirty="0"/>
              <a:t>U (S</a:t>
            </a:r>
            <a:r>
              <a:rPr lang="en-US" baseline="30000" dirty="0"/>
              <a:t>u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800"/>
              </a:spcBef>
            </a:pPr>
            <a:r>
              <a:rPr lang="el-GR" sz="2400" dirty="0">
                <a:solidFill>
                  <a:srgbClr val="080808"/>
                </a:solidFill>
              </a:rPr>
              <a:t>Το αντιγόνο </a:t>
            </a:r>
            <a:r>
              <a:rPr lang="en-US" sz="2400" dirty="0">
                <a:solidFill>
                  <a:srgbClr val="080808"/>
                </a:solidFill>
              </a:rPr>
              <a:t>U </a:t>
            </a:r>
            <a:r>
              <a:rPr lang="el-GR" sz="2400" dirty="0">
                <a:solidFill>
                  <a:srgbClr val="080808"/>
                </a:solidFill>
              </a:rPr>
              <a:t>πάντα υπάρχει όταν κληρονομούνται τα γονίδια</a:t>
            </a:r>
            <a:r>
              <a:rPr lang="en-US" sz="2400" dirty="0">
                <a:solidFill>
                  <a:srgbClr val="080808"/>
                </a:solidFill>
              </a:rPr>
              <a:t> S &amp; </a:t>
            </a:r>
            <a:r>
              <a:rPr lang="en-US" sz="2400" dirty="0" smtClean="0">
                <a:solidFill>
                  <a:srgbClr val="080808"/>
                </a:solidFill>
              </a:rPr>
              <a:t>s.</a:t>
            </a:r>
            <a:endParaRPr lang="el-GR" sz="2400" dirty="0">
              <a:solidFill>
                <a:srgbClr val="080808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l-GR" sz="2400" dirty="0">
                <a:solidFill>
                  <a:srgbClr val="080808"/>
                </a:solidFill>
              </a:rPr>
              <a:t>Περίπου το </a:t>
            </a:r>
            <a:r>
              <a:rPr lang="en-US" sz="2400" dirty="0">
                <a:solidFill>
                  <a:srgbClr val="080808"/>
                </a:solidFill>
              </a:rPr>
              <a:t>85% </a:t>
            </a:r>
            <a:r>
              <a:rPr lang="el-GR" sz="2400" dirty="0">
                <a:solidFill>
                  <a:srgbClr val="080808"/>
                </a:solidFill>
              </a:rPr>
              <a:t>από τους φαινοτύπους</a:t>
            </a:r>
            <a:r>
              <a:rPr lang="en-US" sz="2400" dirty="0">
                <a:solidFill>
                  <a:srgbClr val="080808"/>
                </a:solidFill>
              </a:rPr>
              <a:t> S-s- </a:t>
            </a:r>
            <a:r>
              <a:rPr lang="el-GR" sz="2400" dirty="0">
                <a:solidFill>
                  <a:srgbClr val="080808"/>
                </a:solidFill>
              </a:rPr>
              <a:t>είναι</a:t>
            </a:r>
            <a:r>
              <a:rPr lang="en-US" sz="2400" dirty="0">
                <a:solidFill>
                  <a:srgbClr val="080808"/>
                </a:solidFill>
              </a:rPr>
              <a:t> U-</a:t>
            </a:r>
            <a:r>
              <a:rPr lang="el-GR" sz="2400" dirty="0">
                <a:solidFill>
                  <a:srgbClr val="080808"/>
                </a:solidFill>
              </a:rPr>
              <a:t>αρνητικοί (σπάνιο</a:t>
            </a:r>
            <a:r>
              <a:rPr lang="el-GR" sz="2400" dirty="0" smtClean="0">
                <a:solidFill>
                  <a:srgbClr val="080808"/>
                </a:solidFill>
              </a:rPr>
              <a:t>)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US" sz="2400" dirty="0">
                <a:solidFill>
                  <a:srgbClr val="080808"/>
                </a:solidFill>
              </a:rPr>
              <a:t>U-</a:t>
            </a:r>
            <a:r>
              <a:rPr lang="el-GR" sz="2400" dirty="0">
                <a:solidFill>
                  <a:srgbClr val="080808"/>
                </a:solidFill>
              </a:rPr>
              <a:t>αρνητικά ερυθροκύτταρα βρίσκονται στη μαύρη </a:t>
            </a:r>
            <a:r>
              <a:rPr lang="el-GR" sz="2400" dirty="0" smtClean="0">
                <a:solidFill>
                  <a:srgbClr val="080808"/>
                </a:solidFill>
              </a:rPr>
              <a:t>φυλή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1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9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30231"/>
              </p:ext>
            </p:extLst>
          </p:nvPr>
        </p:nvGraphicFramePr>
        <p:xfrm>
          <a:off x="1447800" y="1556792"/>
          <a:ext cx="6172200" cy="3883026"/>
        </p:xfrm>
        <a:graphic>
          <a:graphicData uri="http://schemas.openxmlformats.org/drawingml/2006/table">
            <a:tbl>
              <a:tblPr firstRow="1"/>
              <a:tblGrid>
                <a:gridCol w="2209800"/>
                <a:gridCol w="1981200"/>
                <a:gridCol w="1981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Phenotypes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Blacks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Whites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090" name="Line 56"/>
          <p:cNvSpPr>
            <a:spLocks noChangeShapeType="1"/>
          </p:cNvSpPr>
          <p:nvPr/>
        </p:nvSpPr>
        <p:spPr bwMode="auto">
          <a:xfrm flipV="1">
            <a:off x="2514600" y="5442992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73091" name="Line 57"/>
          <p:cNvSpPr>
            <a:spLocks noChangeShapeType="1"/>
          </p:cNvSpPr>
          <p:nvPr/>
        </p:nvSpPr>
        <p:spPr bwMode="auto">
          <a:xfrm>
            <a:off x="2514600" y="5976392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73092" name="Text Box 58"/>
          <p:cNvSpPr txBox="1">
            <a:spLocks noChangeArrowheads="1"/>
          </p:cNvSpPr>
          <p:nvPr/>
        </p:nvSpPr>
        <p:spPr bwMode="auto">
          <a:xfrm>
            <a:off x="2971800" y="5760948"/>
            <a:ext cx="464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Αντιγόνο υψηλής </a:t>
            </a:r>
            <a:r>
              <a:rPr lang="el-GR" sz="2200" b="1" dirty="0" smtClean="0">
                <a:latin typeface="+mn-lt"/>
              </a:rPr>
              <a:t>συχνότητας </a:t>
            </a:r>
            <a:endParaRPr lang="en-US" sz="22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Συχνότητα των </a:t>
            </a:r>
            <a:r>
              <a:rPr lang="el-GR" dirty="0" smtClean="0"/>
              <a:t>Αντιγόνων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pic>
        <p:nvPicPr>
          <p:cNvPr id="11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58485"/>
              </p:ext>
            </p:extLst>
          </p:nvPr>
        </p:nvGraphicFramePr>
        <p:xfrm>
          <a:off x="107504" y="3573016"/>
          <a:ext cx="89439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Φωτογραφία του Photo Editor" r:id="rId3" imgW="6076190" imgH="1952898" progId="">
                  <p:embed/>
                </p:oleObj>
              </mc:Choice>
              <mc:Fallback>
                <p:oleObj name="Φωτογραφία του Photo Editor" r:id="rId3" imgW="6076190" imgH="195289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573016"/>
                        <a:ext cx="8943975" cy="274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Ανοσολογική </a:t>
            </a:r>
            <a:r>
              <a:rPr lang="el-GR" dirty="0" smtClean="0"/>
              <a:t>Απάντηση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dirty="0">
                <a:solidFill>
                  <a:srgbClr val="080808"/>
                </a:solidFill>
              </a:rPr>
              <a:t>Ορισμός</a:t>
            </a:r>
            <a:r>
              <a:rPr lang="en-US" dirty="0">
                <a:solidFill>
                  <a:srgbClr val="080808"/>
                </a:solidFill>
              </a:rPr>
              <a:t>: </a:t>
            </a:r>
            <a:r>
              <a:rPr lang="el-GR" dirty="0">
                <a:solidFill>
                  <a:srgbClr val="080808"/>
                </a:solidFill>
              </a:rPr>
              <a:t>Φυσιολογικός μηχανισμός άμυνας έναντι ασθενειών </a:t>
            </a:r>
            <a:r>
              <a:rPr lang="en-US" dirty="0">
                <a:solidFill>
                  <a:srgbClr val="080808"/>
                </a:solidFill>
              </a:rPr>
              <a:t>- </a:t>
            </a:r>
            <a:r>
              <a:rPr lang="el-GR" dirty="0">
                <a:solidFill>
                  <a:srgbClr val="080808"/>
                </a:solidFill>
              </a:rPr>
              <a:t>ξένων </a:t>
            </a:r>
            <a:r>
              <a:rPr lang="el-GR" dirty="0" smtClean="0">
                <a:solidFill>
                  <a:srgbClr val="080808"/>
                </a:solidFill>
              </a:rPr>
              <a:t>ουσιών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dirty="0">
                <a:solidFill>
                  <a:srgbClr val="080808"/>
                </a:solidFill>
              </a:rPr>
              <a:t>Πρωταρχική ανοσολογική απάντηση</a:t>
            </a:r>
            <a:r>
              <a:rPr lang="en-US" dirty="0">
                <a:solidFill>
                  <a:srgbClr val="080808"/>
                </a:solidFill>
              </a:rPr>
              <a:t>: </a:t>
            </a:r>
            <a:r>
              <a:rPr lang="el-GR" dirty="0">
                <a:solidFill>
                  <a:srgbClr val="080808"/>
                </a:solidFill>
              </a:rPr>
              <a:t>Πρώτη έκθεση </a:t>
            </a:r>
            <a:r>
              <a:rPr lang="el-GR" dirty="0">
                <a:solidFill>
                  <a:srgbClr val="080808"/>
                </a:solidFill>
                <a:sym typeface="Symbol" pitchFamily="18" charset="2"/>
              </a:rPr>
              <a:t></a:t>
            </a:r>
            <a:r>
              <a:rPr lang="en-US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IgM.</a:t>
            </a:r>
            <a:endParaRPr lang="el-GR" dirty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dirty="0">
                <a:solidFill>
                  <a:srgbClr val="080808"/>
                </a:solidFill>
              </a:rPr>
              <a:t>Δευτερεύουσα ανοσολογική απάντηση</a:t>
            </a:r>
            <a:r>
              <a:rPr lang="en-US" dirty="0">
                <a:solidFill>
                  <a:srgbClr val="080808"/>
                </a:solidFill>
              </a:rPr>
              <a:t>: </a:t>
            </a:r>
            <a:r>
              <a:rPr lang="el-GR" dirty="0" err="1">
                <a:solidFill>
                  <a:srgbClr val="080808"/>
                </a:solidFill>
              </a:rPr>
              <a:t>Επανέκθεση</a:t>
            </a:r>
            <a:r>
              <a:rPr lang="el-GR" dirty="0">
                <a:solidFill>
                  <a:srgbClr val="080808"/>
                </a:solidFill>
              </a:rPr>
              <a:t>   </a:t>
            </a:r>
            <a:r>
              <a:rPr lang="el-GR" dirty="0">
                <a:solidFill>
                  <a:srgbClr val="080808"/>
                </a:solidFill>
                <a:sym typeface="Symbol" pitchFamily="18" charset="2"/>
              </a:rPr>
              <a:t></a:t>
            </a:r>
            <a:r>
              <a:rPr lang="en-US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IgG.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3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11560" y="2300714"/>
            <a:ext cx="7924800" cy="114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A82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chemeClr val="tx1"/>
                </a:solidFill>
              </a:rPr>
              <a:t>Το </a:t>
            </a:r>
            <a:r>
              <a:rPr lang="el-GR" sz="2400" b="1" dirty="0" err="1">
                <a:solidFill>
                  <a:schemeClr val="tx1"/>
                </a:solidFill>
              </a:rPr>
              <a:t>αλλήλιο</a:t>
            </a:r>
            <a:r>
              <a:rPr lang="en-US" sz="2400" b="1" dirty="0">
                <a:solidFill>
                  <a:schemeClr val="tx1"/>
                </a:solidFill>
              </a:rPr>
              <a:t> Mk </a:t>
            </a:r>
            <a:r>
              <a:rPr lang="el-GR" sz="2400" b="1" dirty="0">
                <a:solidFill>
                  <a:schemeClr val="tx1"/>
                </a:solidFill>
              </a:rPr>
              <a:t>δεν παράγει</a:t>
            </a:r>
            <a:r>
              <a:rPr lang="en-US" sz="2400" b="1" dirty="0">
                <a:solidFill>
                  <a:schemeClr val="tx1"/>
                </a:solidFill>
              </a:rPr>
              <a:t> M, N, S, </a:t>
            </a:r>
            <a:r>
              <a:rPr lang="el-GR" sz="2400" b="1" dirty="0">
                <a:solidFill>
                  <a:schemeClr val="tx1"/>
                </a:solidFill>
              </a:rPr>
              <a:t>ή </a:t>
            </a:r>
            <a:r>
              <a:rPr lang="en-US" sz="2400" b="1" dirty="0">
                <a:solidFill>
                  <a:schemeClr val="tx1"/>
                </a:solidFill>
              </a:rPr>
              <a:t>s </a:t>
            </a:r>
            <a:r>
              <a:rPr lang="el-GR" sz="2400" b="1" dirty="0">
                <a:solidFill>
                  <a:schemeClr val="tx1"/>
                </a:solidFill>
              </a:rPr>
              <a:t>αντιγόνα</a:t>
            </a:r>
            <a:endParaRPr lang="en-US" sz="2400" b="1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chemeClr val="tx1"/>
                </a:solidFill>
              </a:rPr>
              <a:t>Συχνότητα στον πληθυσμό</a:t>
            </a:r>
            <a:r>
              <a:rPr lang="en-US" sz="2400" b="1" dirty="0">
                <a:solidFill>
                  <a:schemeClr val="tx1"/>
                </a:solidFill>
              </a:rPr>
              <a:t> 0.00064 </a:t>
            </a:r>
            <a:r>
              <a:rPr lang="el-GR" sz="2400" b="1" dirty="0">
                <a:solidFill>
                  <a:schemeClr val="tx1"/>
                </a:solidFill>
              </a:rPr>
              <a:t>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l-GR" sz="2400" b="1" dirty="0">
                <a:solidFill>
                  <a:schemeClr val="tx1"/>
                </a:solidFill>
              </a:rPr>
              <a:t>0</a:t>
            </a:r>
            <a:r>
              <a:rPr lang="en-US" sz="2400" b="1" dirty="0">
                <a:solidFill>
                  <a:schemeClr val="tx1"/>
                </a:solidFill>
              </a:rPr>
              <a:t>.064%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Σκέψου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>
            <a:normAutofit/>
          </a:bodyPr>
          <a:lstStyle/>
          <a:p>
            <a:r>
              <a:rPr lang="el-GR" sz="2600" dirty="0"/>
              <a:t>Μπορεί ένα άτομο να μην έχει </a:t>
            </a:r>
            <a:r>
              <a:rPr lang="el-GR" sz="2600" dirty="0" err="1"/>
              <a:t>MNSs</a:t>
            </a:r>
            <a:r>
              <a:rPr lang="el-GR" sz="2600" dirty="0"/>
              <a:t> αντιγόνα</a:t>
            </a:r>
            <a:r>
              <a:rPr lang="el-GR" sz="2600" dirty="0" smtClean="0"/>
              <a:t>;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pic>
        <p:nvPicPr>
          <p:cNvPr id="9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5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247700" y="5334132"/>
            <a:ext cx="144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endParaRPr lang="en-US" sz="2200" b="1" dirty="0">
              <a:solidFill>
                <a:srgbClr val="080808"/>
              </a:solidFill>
              <a:latin typeface="+mn-lt"/>
            </a:endParaRPr>
          </a:p>
          <a:p>
            <a:pPr lvl="1"/>
            <a:r>
              <a:rPr lang="el-GR" sz="2200" b="1" dirty="0">
                <a:solidFill>
                  <a:srgbClr val="080808"/>
                </a:solidFill>
                <a:latin typeface="+mn-lt"/>
              </a:rPr>
              <a:t>Γιατί;</a:t>
            </a:r>
            <a:endParaRPr lang="en-US" sz="22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2195736" y="5272404"/>
            <a:ext cx="6667500" cy="8928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l-GR" sz="2200" b="1" dirty="0">
                <a:solidFill>
                  <a:schemeClr val="tx1"/>
                </a:solidFill>
              </a:rPr>
              <a:t>Τα ένζυμα κόβουν της </a:t>
            </a:r>
            <a:r>
              <a:rPr lang="el-GR" sz="2200" b="1" dirty="0" err="1">
                <a:solidFill>
                  <a:schemeClr val="tx1"/>
                </a:solidFill>
              </a:rPr>
              <a:t>γλυκοφορίνες</a:t>
            </a:r>
            <a:r>
              <a:rPr lang="el-GR" sz="2200" b="1" dirty="0">
                <a:solidFill>
                  <a:schemeClr val="tx1"/>
                </a:solidFill>
              </a:rPr>
              <a:t> για να μειώσουν </a:t>
            </a:r>
          </a:p>
          <a:p>
            <a:pPr algn="ctr"/>
            <a:r>
              <a:rPr lang="el-GR" sz="2200" b="1" dirty="0">
                <a:solidFill>
                  <a:schemeClr val="tx1"/>
                </a:solidFill>
              </a:rPr>
              <a:t>το αρνητικό φορτίο της </a:t>
            </a:r>
            <a:r>
              <a:rPr lang="el-GR" sz="2200" b="1" dirty="0" err="1">
                <a:solidFill>
                  <a:schemeClr val="tx1"/>
                </a:solidFill>
              </a:rPr>
              <a:t>ερυθροκυτταρικής</a:t>
            </a:r>
            <a:r>
              <a:rPr lang="el-GR" sz="2200" b="1" dirty="0">
                <a:solidFill>
                  <a:schemeClr val="tx1"/>
                </a:solidFill>
              </a:rPr>
              <a:t> </a:t>
            </a:r>
            <a:r>
              <a:rPr lang="el-GR" sz="2200" b="1" dirty="0" smtClean="0">
                <a:solidFill>
                  <a:schemeClr val="tx1"/>
                </a:solidFill>
              </a:rPr>
              <a:t>μεμβράνης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endParaRPr lang="el-GR" sz="2200" b="1" dirty="0">
              <a:solidFill>
                <a:schemeClr val="tx1"/>
              </a:solidFill>
            </a:endParaRP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323528" y="4365104"/>
            <a:ext cx="7620000" cy="837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chemeClr val="folHlink"/>
              </a:buClr>
            </a:pPr>
            <a:r>
              <a:rPr kumimoji="1" lang="en-US" sz="2200" b="1" dirty="0">
                <a:solidFill>
                  <a:schemeClr val="tx1"/>
                </a:solidFill>
              </a:rPr>
              <a:t>Dosage antibodies:</a:t>
            </a:r>
          </a:p>
          <a:p>
            <a:pPr lvl="1" eaLnBrk="0" hangingPunct="0">
              <a:spcBef>
                <a:spcPct val="20000"/>
              </a:spcBef>
              <a:buClr>
                <a:schemeClr val="folHlink"/>
              </a:buClr>
            </a:pPr>
            <a:r>
              <a:rPr kumimoji="1" lang="el-GR" sz="2200" b="1" dirty="0">
                <a:solidFill>
                  <a:schemeClr val="tx1"/>
                </a:solidFill>
              </a:rPr>
              <a:t>αντιδρούν καλύτερα με ομόλογα </a:t>
            </a:r>
            <a:r>
              <a:rPr kumimoji="1" lang="el-GR" sz="2200" b="1" dirty="0" smtClean="0">
                <a:solidFill>
                  <a:schemeClr val="tx1"/>
                </a:solidFill>
              </a:rPr>
              <a:t>κύτταρα</a:t>
            </a:r>
            <a:r>
              <a:rPr kumimoji="1" lang="en-US" sz="2200" b="1" dirty="0" smtClean="0">
                <a:solidFill>
                  <a:schemeClr val="tx1"/>
                </a:solidFill>
              </a:rPr>
              <a:t>.</a:t>
            </a:r>
            <a:endParaRPr kumimoji="1" lang="en-US" sz="2200" b="1" dirty="0">
              <a:solidFill>
                <a:schemeClr val="tx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αντί-Μ και </a:t>
            </a:r>
            <a:r>
              <a:rPr lang="el-GR" dirty="0" smtClean="0"/>
              <a:t>αντί-Ν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240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l-GR" dirty="0" smtClean="0"/>
              <a:t>Δοσοεξαρτώμενα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0000"/>
              </a:lnSpc>
              <a:defRPr/>
            </a:pPr>
            <a:r>
              <a:rPr lang="el-GR" dirty="0" err="1"/>
              <a:t>Αντι</a:t>
            </a:r>
            <a:r>
              <a:rPr lang="en-US" dirty="0"/>
              <a:t>-M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 err="1"/>
              <a:t>αντι</a:t>
            </a:r>
            <a:r>
              <a:rPr lang="en-US" dirty="0"/>
              <a:t>-N</a:t>
            </a:r>
          </a:p>
          <a:p>
            <a:pPr marL="800100" lvl="1" indent="-342900">
              <a:lnSpc>
                <a:spcPct val="110000"/>
              </a:lnSpc>
              <a:defRPr/>
            </a:pPr>
            <a:r>
              <a:rPr lang="en-US" dirty="0"/>
              <a:t>IgM (</a:t>
            </a:r>
            <a:r>
              <a:rPr lang="el-GR" dirty="0"/>
              <a:t>σπάνια</a:t>
            </a:r>
            <a:r>
              <a:rPr lang="en-US" dirty="0"/>
              <a:t> IgG</a:t>
            </a:r>
            <a:r>
              <a:rPr lang="en-US" dirty="0" smtClean="0"/>
              <a:t>),</a:t>
            </a:r>
            <a:endParaRPr lang="en-US" dirty="0"/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b="1" dirty="0"/>
              <a:t>Κλινικά σημαντικά όταν ενεργά στους 37</a:t>
            </a:r>
            <a:r>
              <a:rPr lang="en-US" b="1" baseline="30000" dirty="0" err="1"/>
              <a:t>o</a:t>
            </a:r>
            <a:r>
              <a:rPr lang="en-US" b="1" dirty="0" err="1"/>
              <a:t>C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l-GR" b="1" dirty="0"/>
              <a:t>ΣΠΑΝΙΑ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 smtClean="0"/>
              <a:t>,</a:t>
            </a:r>
            <a:endParaRPr lang="en-US" dirty="0"/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dirty="0"/>
              <a:t>Εάν</a:t>
            </a:r>
            <a:r>
              <a:rPr lang="en-US" dirty="0"/>
              <a:t> IgG</a:t>
            </a:r>
            <a:r>
              <a:rPr lang="el-GR" dirty="0"/>
              <a:t> </a:t>
            </a:r>
            <a:r>
              <a:rPr lang="el-GR" dirty="0">
                <a:sym typeface="Symbol" pitchFamily="18" charset="2"/>
              </a:rPr>
              <a:t> </a:t>
            </a:r>
            <a:r>
              <a:rPr lang="el-GR" dirty="0"/>
              <a:t>αιμολυτική νόσο του νεογνού -</a:t>
            </a:r>
            <a:r>
              <a:rPr lang="en-US" dirty="0"/>
              <a:t>HDN (</a:t>
            </a:r>
            <a:r>
              <a:rPr lang="el-GR" b="1" dirty="0"/>
              <a:t>ΣΠΑΝΙΑ</a:t>
            </a:r>
            <a:r>
              <a:rPr lang="en-US" dirty="0" smtClean="0"/>
              <a:t>),</a:t>
            </a:r>
            <a:endParaRPr lang="en-US" dirty="0"/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b="1" dirty="0"/>
              <a:t>Δεν</a:t>
            </a:r>
            <a:r>
              <a:rPr lang="el-GR" dirty="0"/>
              <a:t> αντιδρούν με κύτταρα επεξεργασμένα με </a:t>
            </a:r>
            <a:r>
              <a:rPr lang="el-GR" dirty="0" smtClean="0"/>
              <a:t>ένζυμα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pic>
        <p:nvPicPr>
          <p:cNvPr id="11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Αντισώματα αντί-S, αντί-s και </a:t>
            </a:r>
            <a:r>
              <a:rPr lang="el-GR" dirty="0" smtClean="0"/>
              <a:t>αντί-U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l-GR" sz="2400" b="1" dirty="0"/>
              <a:t>Κλινικά </a:t>
            </a:r>
            <a:r>
              <a:rPr lang="el-GR" sz="2400" b="1" dirty="0" smtClean="0"/>
              <a:t>σημαντικά.</a:t>
            </a:r>
            <a:endParaRPr lang="en-US" sz="2400" b="1" dirty="0"/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/>
              <a:t>IgG</a:t>
            </a:r>
            <a:r>
              <a:rPr lang="el-GR" sz="2400" b="1" dirty="0" smtClean="0"/>
              <a:t>.</a:t>
            </a:r>
            <a:endParaRPr lang="en-US" sz="2400" b="1" dirty="0"/>
          </a:p>
          <a:p>
            <a:pPr>
              <a:lnSpc>
                <a:spcPct val="110000"/>
              </a:lnSpc>
              <a:defRPr/>
            </a:pPr>
            <a:r>
              <a:rPr lang="el-GR" sz="2400" dirty="0" smtClean="0"/>
              <a:t>Μπορούν </a:t>
            </a:r>
            <a:r>
              <a:rPr lang="el-GR" sz="2400" dirty="0"/>
              <a:t>να προκαλέσουν καταστροφή των </a:t>
            </a:r>
            <a:r>
              <a:rPr lang="en-US" sz="2400" dirty="0"/>
              <a:t>RBC</a:t>
            </a:r>
            <a:r>
              <a:rPr lang="el-GR" sz="2400" dirty="0"/>
              <a:t> και </a:t>
            </a:r>
            <a:r>
              <a:rPr lang="en-US" sz="2400" dirty="0" smtClean="0"/>
              <a:t>HDN</a:t>
            </a:r>
            <a:r>
              <a:rPr lang="el-GR" sz="2400" dirty="0" smtClean="0"/>
              <a:t>.</a:t>
            </a:r>
            <a:endParaRPr lang="el-GR" sz="2400" b="1" dirty="0"/>
          </a:p>
          <a:p>
            <a:pPr>
              <a:lnSpc>
                <a:spcPct val="110000"/>
              </a:lnSpc>
              <a:defRPr/>
            </a:pPr>
            <a:r>
              <a:rPr lang="el-GR" sz="2400" b="1" dirty="0" err="1"/>
              <a:t>Αντι</a:t>
            </a:r>
            <a:r>
              <a:rPr lang="en-US" sz="2400" b="1" dirty="0"/>
              <a:t>-U </a:t>
            </a:r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sz="2400" dirty="0"/>
              <a:t>Θα αντιδράσει με</a:t>
            </a:r>
            <a:r>
              <a:rPr lang="en-US" sz="2400" dirty="0"/>
              <a:t> S+ </a:t>
            </a:r>
            <a:r>
              <a:rPr lang="el-GR" sz="2400" dirty="0"/>
              <a:t>ή</a:t>
            </a:r>
            <a:r>
              <a:rPr lang="en-US" sz="2400" dirty="0"/>
              <a:t> s+ </a:t>
            </a:r>
            <a:r>
              <a:rPr lang="el-GR" sz="2400" dirty="0" smtClean="0"/>
              <a:t>ερυθρά.</a:t>
            </a:r>
            <a:endParaRPr lang="en-US" sz="2400" dirty="0"/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sz="2400" dirty="0"/>
              <a:t>Συνήθως εμφανίζεται στους </a:t>
            </a:r>
            <a:r>
              <a:rPr lang="en-US" sz="2400" dirty="0"/>
              <a:t>S-s- </a:t>
            </a:r>
            <a:r>
              <a:rPr lang="el-GR" sz="2400" dirty="0" smtClean="0"/>
              <a:t>.</a:t>
            </a:r>
            <a:endParaRPr lang="en-US" sz="2400" dirty="0"/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sz="2400" dirty="0"/>
              <a:t>Μετάγγιση μόνο με </a:t>
            </a:r>
            <a:r>
              <a:rPr lang="en-US" sz="2400" dirty="0"/>
              <a:t>U-</a:t>
            </a:r>
            <a:r>
              <a:rPr lang="el-GR" sz="2400" dirty="0"/>
              <a:t>αρνητικές μονάδες</a:t>
            </a:r>
            <a:r>
              <a:rPr lang="en-US" sz="2400" dirty="0"/>
              <a:t>&lt;1% </a:t>
            </a:r>
            <a:r>
              <a:rPr lang="el-GR" sz="2400" dirty="0"/>
              <a:t>του μαύρου </a:t>
            </a:r>
            <a:r>
              <a:rPr lang="el-GR" sz="2400" dirty="0" smtClean="0"/>
              <a:t>πληθυσμού.</a:t>
            </a:r>
            <a:endParaRPr lang="en-US" sz="2400" dirty="0"/>
          </a:p>
          <a:p>
            <a:pPr marL="800100" lvl="1" indent="-342900">
              <a:lnSpc>
                <a:spcPct val="110000"/>
              </a:lnSpc>
              <a:defRPr/>
            </a:pPr>
            <a:r>
              <a:rPr lang="el-GR" sz="2400" dirty="0"/>
              <a:t>Επικοινωνία με αρχείο σπανίων </a:t>
            </a:r>
            <a:r>
              <a:rPr lang="el-GR" sz="2400" dirty="0" smtClean="0"/>
              <a:t>αιμοδοτών.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5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9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6545"/>
              </p:ext>
            </p:extLst>
          </p:nvPr>
        </p:nvGraphicFramePr>
        <p:xfrm>
          <a:off x="1043608" y="1852569"/>
          <a:ext cx="7254875" cy="4557452"/>
        </p:xfrm>
        <a:graphic>
          <a:graphicData uri="http://schemas.openxmlformats.org/drawingml/2006/table">
            <a:tbl>
              <a:tblPr firstRow="1"/>
              <a:tblGrid>
                <a:gridCol w="1752600"/>
                <a:gridCol w="2228850"/>
                <a:gridCol w="3273425"/>
              </a:tblGrid>
              <a:tr h="640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Αντίσωμα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IgG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τάξη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Κλινικά σημαντικό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Anti-M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IgM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σπάνια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IgG)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ΟΧΙ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Anti-N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IgM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ΟΧΙ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Anti-S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IgG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ΝΑΙ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Anti-s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IgG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ΝΑΙ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Anti-U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IgG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ΝΑΙ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93" name="Rectangle 41"/>
          <p:cNvSpPr>
            <a:spLocks noChangeArrowheads="1"/>
          </p:cNvSpPr>
          <p:nvPr/>
        </p:nvSpPr>
        <p:spPr bwMode="auto">
          <a:xfrm>
            <a:off x="2743200" y="1311151"/>
            <a:ext cx="2994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chemeClr val="folHlink"/>
              </a:buClr>
            </a:pPr>
            <a:r>
              <a:rPr kumimoji="1" lang="en-US" sz="2400" b="1" dirty="0">
                <a:latin typeface="+mn-lt"/>
              </a:rPr>
              <a:t>Dosage antibodies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02568"/>
          </a:xfrm>
        </p:spPr>
        <p:txBody>
          <a:bodyPr>
            <a:noAutofit/>
          </a:bodyPr>
          <a:lstStyle/>
          <a:p>
            <a:r>
              <a:rPr lang="el-GR" dirty="0"/>
              <a:t>Χαρακτηριστικά των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Αντισωμάτων </a:t>
            </a:r>
            <a:r>
              <a:rPr lang="en-US" dirty="0" smtClean="0"/>
              <a:t>MNSs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pic>
        <p:nvPicPr>
          <p:cNvPr id="10" name="Picture 32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0" y="0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0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</a:t>
            </a:r>
            <a:r>
              <a:rPr lang="el-GR" dirty="0"/>
              <a:t>-MNS 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Συνήθως μπορούν να </a:t>
            </a:r>
            <a:r>
              <a:rPr lang="el-GR" dirty="0" smtClean="0"/>
              <a:t>αγνοηθούν.</a:t>
            </a:r>
            <a:endParaRPr lang="el-GR" dirty="0"/>
          </a:p>
          <a:p>
            <a:r>
              <a:rPr lang="el-GR" dirty="0"/>
              <a:t>Εάν αντί-Μ δραστικό στους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</a:t>
            </a:r>
            <a:endParaRPr lang="el-GR" dirty="0"/>
          </a:p>
          <a:p>
            <a:pPr lvl="1"/>
            <a:r>
              <a:rPr lang="el-GR" dirty="0"/>
              <a:t>Αίμα αρνητικό ως προς </a:t>
            </a:r>
            <a:r>
              <a:rPr lang="el-GR" dirty="0" smtClean="0"/>
              <a:t>Μ.</a:t>
            </a:r>
            <a:endParaRPr lang="el-GR" dirty="0"/>
          </a:p>
          <a:p>
            <a:r>
              <a:rPr lang="el-GR" dirty="0"/>
              <a:t>Εάν αντί-Ν δραστικό στους </a:t>
            </a:r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C</a:t>
            </a:r>
            <a:endParaRPr lang="el-GR" dirty="0"/>
          </a:p>
          <a:p>
            <a:pPr lvl="1"/>
            <a:r>
              <a:rPr lang="el-GR" dirty="0"/>
              <a:t>Αίμα συμβατό χωρίς περαιτέρω </a:t>
            </a:r>
            <a:r>
              <a:rPr lang="el-GR" dirty="0" smtClean="0"/>
              <a:t>ανίχνευση.</a:t>
            </a:r>
            <a:endParaRPr lang="el-GR" dirty="0"/>
          </a:p>
          <a:p>
            <a:r>
              <a:rPr lang="el-GR" dirty="0"/>
              <a:t>Αντί-S &amp; αντί-s</a:t>
            </a:r>
          </a:p>
          <a:p>
            <a:pPr lvl="1"/>
            <a:r>
              <a:rPr lang="el-GR" dirty="0"/>
              <a:t>Αίμα αρνητικό ως προς το </a:t>
            </a:r>
            <a:r>
              <a:rPr lang="el-GR" dirty="0" smtClean="0"/>
              <a:t>αντιγόνο.</a:t>
            </a:r>
            <a:endParaRPr lang="el-GR" dirty="0"/>
          </a:p>
          <a:p>
            <a:r>
              <a:rPr lang="el-GR" dirty="0"/>
              <a:t>Αντί-U</a:t>
            </a:r>
          </a:p>
          <a:p>
            <a:pPr lvl="1"/>
            <a:r>
              <a:rPr lang="el-GR" dirty="0"/>
              <a:t>Αίμα αρνητικό ως προς U (συνήθως S-s-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Πού θα βρω </a:t>
            </a:r>
            <a:r>
              <a:rPr lang="el-GR" dirty="0" smtClean="0"/>
              <a:t>αίμα;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22% των αιμοδοτών Μ </a:t>
            </a:r>
            <a:r>
              <a:rPr lang="el-GR" sz="2400" dirty="0" smtClean="0"/>
              <a:t>(-).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28% των αιμοδοτών Ν </a:t>
            </a:r>
            <a:r>
              <a:rPr lang="el-GR" sz="2400" dirty="0" smtClean="0"/>
              <a:t>(-).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45% των αιμοδοτών S </a:t>
            </a:r>
            <a:r>
              <a:rPr lang="el-GR" sz="2400" dirty="0" smtClean="0"/>
              <a:t>(-).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11% των αιμοδοτών s </a:t>
            </a:r>
            <a:r>
              <a:rPr lang="el-GR" sz="2400" dirty="0" smtClean="0"/>
              <a:t>(-).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&lt;1% των αιμοδοτών (μαύρη φυλή) U </a:t>
            </a:r>
            <a:r>
              <a:rPr lang="el-GR" sz="2400" dirty="0" smtClean="0"/>
              <a:t>(-).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440160"/>
          </a:xfrm>
          <a:ln w="28575"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/>
              <a:t>Συστήματα που Παράγουν Θερμά </a:t>
            </a:r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  <p:pic>
        <p:nvPicPr>
          <p:cNvPr id="3074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1047"/>
            <a:ext cx="2561456" cy="25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38113" y="2804120"/>
            <a:ext cx="1991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80808"/>
                </a:solidFill>
                <a:latin typeface="+mn-lt"/>
              </a:rPr>
              <a:t>Rhesus</a:t>
            </a:r>
            <a:endParaRPr lang="el-GR" sz="48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4572000" y="740444"/>
            <a:ext cx="4176464" cy="1728788"/>
          </a:xfrm>
          <a:prstGeom prst="cloudCallout">
            <a:avLst>
              <a:gd name="adj1" fmla="val -94907"/>
              <a:gd name="adj2" fmla="val 75626"/>
            </a:avLst>
          </a:prstGeom>
          <a:solidFill>
            <a:schemeClr val="bg1">
              <a:lumMod val="85000"/>
            </a:schemeClr>
          </a:solidFill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4A82"/>
                </a:solidFill>
                <a:latin typeface="+mn-lt"/>
              </a:rPr>
              <a:t>Anti-C</a:t>
            </a:r>
          </a:p>
          <a:p>
            <a:pPr algn="ctr"/>
            <a:r>
              <a:rPr lang="en-US" sz="3600" b="1" dirty="0">
                <a:solidFill>
                  <a:srgbClr val="004A82"/>
                </a:solidFill>
                <a:latin typeface="+mn-lt"/>
              </a:rPr>
              <a:t>Anti-c</a:t>
            </a: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4572000" y="2684661"/>
            <a:ext cx="4176464" cy="1728787"/>
          </a:xfrm>
          <a:prstGeom prst="cloudCallout">
            <a:avLst>
              <a:gd name="adj1" fmla="val -92639"/>
              <a:gd name="adj2" fmla="val -12473"/>
            </a:avLst>
          </a:prstGeom>
          <a:solidFill>
            <a:schemeClr val="bg1">
              <a:lumMod val="85000"/>
            </a:schemeClr>
          </a:solidFill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4A82"/>
                </a:solidFill>
                <a:latin typeface="+mn-lt"/>
              </a:rPr>
              <a:t>Anti-E</a:t>
            </a:r>
          </a:p>
          <a:p>
            <a:pPr algn="ctr"/>
            <a:r>
              <a:rPr lang="en-US" sz="3600" b="1" dirty="0">
                <a:solidFill>
                  <a:srgbClr val="004A82"/>
                </a:solidFill>
                <a:latin typeface="+mn-lt"/>
              </a:rPr>
              <a:t>Anti-e</a:t>
            </a: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4572000" y="4580533"/>
            <a:ext cx="4176464" cy="1728787"/>
          </a:xfrm>
          <a:prstGeom prst="cloudCallout">
            <a:avLst>
              <a:gd name="adj1" fmla="val -94866"/>
              <a:gd name="adj2" fmla="val -100247"/>
            </a:avLst>
          </a:prstGeom>
          <a:solidFill>
            <a:schemeClr val="bg1">
              <a:lumMod val="85000"/>
            </a:schemeClr>
          </a:solidFill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4A82"/>
                </a:solidFill>
                <a:latin typeface="+mn-lt"/>
              </a:rPr>
              <a:t>Anti-D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138113" y="4184848"/>
            <a:ext cx="2281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080808"/>
                </a:solidFill>
                <a:latin typeface="+mn-lt"/>
              </a:rPr>
              <a:t>Άνοσα, θερμά, </a:t>
            </a:r>
            <a:r>
              <a:rPr lang="en-US" sz="2000" b="1" dirty="0" err="1">
                <a:solidFill>
                  <a:srgbClr val="080808"/>
                </a:solidFill>
                <a:latin typeface="+mn-lt"/>
              </a:rPr>
              <a:t>IgGs</a:t>
            </a:r>
            <a:endParaRPr lang="el-GR" sz="2000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79512" y="5349552"/>
            <a:ext cx="320975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Προσοχή!!! Δεν υπάρχει </a:t>
            </a:r>
            <a:r>
              <a:rPr lang="en-US" sz="2200" b="1" dirty="0">
                <a:latin typeface="+mn-lt"/>
              </a:rPr>
              <a:t>Ag-d </a:t>
            </a:r>
            <a:r>
              <a:rPr lang="el-GR" sz="2200" b="1" dirty="0">
                <a:latin typeface="+mn-lt"/>
              </a:rPr>
              <a:t>και </a:t>
            </a:r>
            <a:r>
              <a:rPr lang="en-US" sz="2200" b="1" dirty="0">
                <a:latin typeface="+mn-lt"/>
              </a:rPr>
              <a:t>anti-d</a:t>
            </a:r>
            <a:endParaRPr lang="el-GR" sz="22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Τι έχουμε μάθει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4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0801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err="1" smtClean="0"/>
              <a:t>Kell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1047"/>
            <a:ext cx="2561456" cy="25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873313" y="5303312"/>
            <a:ext cx="5397375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200" b="1" dirty="0">
                <a:solidFill>
                  <a:schemeClr val="tx1"/>
                </a:solidFill>
              </a:rPr>
              <a:t>Τα αντιγόνα του απαντώνται μόνο στα </a:t>
            </a:r>
            <a:r>
              <a:rPr lang="en-US" sz="2200" b="1" dirty="0">
                <a:solidFill>
                  <a:schemeClr val="tx1"/>
                </a:solidFill>
              </a:rPr>
              <a:t>RBCs</a:t>
            </a:r>
            <a:endParaRPr lang="el-GR" sz="2200" b="1" dirty="0">
              <a:solidFill>
                <a:schemeClr val="tx1"/>
              </a:solidFill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1400940" y="6022449"/>
            <a:ext cx="6342121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200" b="1">
                <a:solidFill>
                  <a:schemeClr val="tx1"/>
                </a:solidFill>
              </a:rPr>
              <a:t>Τρίτο σημαντικότερο σύστημα μετά από ΑΒΟ και </a:t>
            </a:r>
            <a:r>
              <a:rPr lang="en-US" sz="2200" b="1">
                <a:solidFill>
                  <a:schemeClr val="tx1"/>
                </a:solidFill>
              </a:rPr>
              <a:t>Rh</a:t>
            </a:r>
            <a:endParaRPr lang="el-GR" sz="2200" b="1">
              <a:solidFill>
                <a:schemeClr val="tx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err="1" smtClean="0"/>
              <a:t>Kell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180111"/>
          </a:xfrm>
        </p:spPr>
        <p:txBody>
          <a:bodyPr/>
          <a:lstStyle/>
          <a:p>
            <a:r>
              <a:rPr lang="el-GR" dirty="0"/>
              <a:t>Παρόμοιο με το σύστημα </a:t>
            </a:r>
            <a:r>
              <a:rPr lang="el-GR" dirty="0" err="1" smtClean="0"/>
              <a:t>Rh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2 κύρια αντιγόνα (&gt; 20 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K (</a:t>
            </a:r>
            <a:r>
              <a:rPr lang="el-GR" dirty="0" err="1"/>
              <a:t>Kell</a:t>
            </a:r>
            <a:r>
              <a:rPr lang="el-GR" dirty="0"/>
              <a:t>), &lt;9% του </a:t>
            </a:r>
            <a:r>
              <a:rPr lang="el-GR" dirty="0" smtClean="0"/>
              <a:t>πληθυσμού.</a:t>
            </a:r>
            <a:endParaRPr lang="el-GR" dirty="0"/>
          </a:p>
          <a:p>
            <a:pPr lvl="1"/>
            <a:r>
              <a:rPr lang="el-GR" dirty="0"/>
              <a:t>k (</a:t>
            </a:r>
            <a:r>
              <a:rPr lang="el-GR" dirty="0" err="1"/>
              <a:t>cellano</a:t>
            </a:r>
            <a:r>
              <a:rPr lang="el-GR" dirty="0"/>
              <a:t>), &gt;90% του πληθυσμού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Τα K και k γονίδια, εδράζονται στο χρωμόσωμα 7 (7q33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Καλά ανεπτυγμένα κατά τη </a:t>
            </a:r>
            <a:r>
              <a:rPr lang="el-GR" dirty="0" smtClean="0"/>
              <a:t>γέννηση.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K αντιγόνο είναι ισχυρά </a:t>
            </a:r>
            <a:r>
              <a:rPr lang="el-GR" dirty="0" err="1"/>
              <a:t>ανοσογόνο</a:t>
            </a:r>
            <a:r>
              <a:rPr lang="el-GR" dirty="0"/>
              <a:t> (2ο μετά το D αντιγόνο) όσον αφορά τη παραγωγή </a:t>
            </a:r>
            <a:r>
              <a:rPr lang="el-GR" dirty="0" smtClean="0"/>
              <a:t>αντισωμάτων.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  <p:pic>
        <p:nvPicPr>
          <p:cNvPr id="10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Αντίδραση </a:t>
            </a:r>
            <a:r>
              <a:rPr lang="el-GR" dirty="0" smtClean="0"/>
              <a:t>Αντιγόνο/Αντίσωμα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80808"/>
                </a:solidFill>
              </a:rPr>
              <a:t>Αντιγόνο</a:t>
            </a:r>
            <a:r>
              <a:rPr lang="en-US" b="1" dirty="0" smtClean="0">
                <a:solidFill>
                  <a:srgbClr val="080808"/>
                </a:solidFill>
              </a:rPr>
              <a:t>: </a:t>
            </a:r>
            <a:r>
              <a:rPr lang="el-GR" dirty="0" smtClean="0"/>
              <a:t>Ουσία </a:t>
            </a:r>
            <a:r>
              <a:rPr lang="el-GR" dirty="0"/>
              <a:t>ικανή να προκαλέσει ανοσολογική απάντηση, όταν εισέρχεται σε </a:t>
            </a:r>
            <a:r>
              <a:rPr lang="el-GR" dirty="0" err="1"/>
              <a:t>ανοσοεπαρκή</a:t>
            </a:r>
            <a:r>
              <a:rPr lang="el-GR" dirty="0"/>
              <a:t> οργανισμό για τον οποίο είναι </a:t>
            </a:r>
            <a:r>
              <a:rPr lang="el-GR" dirty="0" smtClean="0"/>
              <a:t>ξένη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>
                <a:solidFill>
                  <a:srgbClr val="080808"/>
                </a:solidFill>
              </a:rPr>
              <a:t>Αντιγονικότητα</a:t>
            </a:r>
            <a:r>
              <a:rPr lang="en-US" b="1" dirty="0" smtClean="0">
                <a:solidFill>
                  <a:srgbClr val="080808"/>
                </a:solidFill>
              </a:rPr>
              <a:t>: </a:t>
            </a:r>
            <a:r>
              <a:rPr lang="el-GR" dirty="0" smtClean="0"/>
              <a:t>Ικανότητα </a:t>
            </a:r>
            <a:r>
              <a:rPr lang="el-GR" dirty="0"/>
              <a:t>ενός αντιγόνου να αντιδρά με τα προϊόντα της ανοσολογικής </a:t>
            </a:r>
            <a:r>
              <a:rPr lang="el-GR" dirty="0" smtClean="0"/>
              <a:t>απάντησης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>
                <a:solidFill>
                  <a:srgbClr val="080808"/>
                </a:solidFill>
              </a:rPr>
              <a:t>Επίτοποι</a:t>
            </a:r>
            <a:r>
              <a:rPr lang="en-US" b="1" dirty="0" smtClean="0">
                <a:solidFill>
                  <a:srgbClr val="080808"/>
                </a:solidFill>
              </a:rPr>
              <a:t>: </a:t>
            </a:r>
            <a:r>
              <a:rPr lang="el-GR" dirty="0" err="1" smtClean="0"/>
              <a:t>Αντιγονικοί</a:t>
            </a:r>
            <a:r>
              <a:rPr lang="el-GR" dirty="0" smtClean="0"/>
              <a:t> </a:t>
            </a:r>
            <a:r>
              <a:rPr lang="el-GR" dirty="0"/>
              <a:t>παράγοντες– δομικά στοιχεία όπου το αντίσωμα συνδέεται με το </a:t>
            </a:r>
            <a:r>
              <a:rPr lang="el-GR" dirty="0" smtClean="0"/>
              <a:t>αντιγόνο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3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6" name="Picture 4" descr="~max6514"/>
          <p:cNvPicPr>
            <a:picLocks noChangeAspect="1" noChangeArrowheads="1"/>
          </p:cNvPicPr>
          <p:nvPr/>
        </p:nvPicPr>
        <p:blipFill>
          <a:blip r:embed="rId2" cstate="print"/>
          <a:srcRect l="17398" t="15729" r="9471" b="65723"/>
          <a:stretch>
            <a:fillRect/>
          </a:stretch>
        </p:blipFill>
        <p:spPr bwMode="auto">
          <a:xfrm>
            <a:off x="28575" y="1447800"/>
            <a:ext cx="9144000" cy="5105400"/>
          </a:xfrm>
          <a:prstGeom prst="rect">
            <a:avLst/>
          </a:prstGeom>
          <a:noFill/>
        </p:spPr>
      </p:pic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319980" y="1981200"/>
            <a:ext cx="8572500" cy="45720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πιο Συχνά Γονιδιακά Συμπλέγματα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pic>
        <p:nvPicPr>
          <p:cNvPr id="9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Άλλα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l-GR" dirty="0" smtClean="0"/>
              <a:t>Αντιγόνα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και άλλα </a:t>
            </a:r>
            <a:r>
              <a:rPr lang="el-GR" dirty="0" err="1"/>
              <a:t>αλλήλια</a:t>
            </a:r>
            <a:r>
              <a:rPr lang="el-GR" dirty="0"/>
              <a:t> στο σύστημα </a:t>
            </a:r>
            <a:r>
              <a:rPr lang="el-GR" dirty="0" err="1" smtClean="0"/>
              <a:t>Kell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Ανάλογα με το σύστημα </a:t>
            </a:r>
            <a:r>
              <a:rPr lang="el-GR" dirty="0" err="1" smtClean="0"/>
              <a:t>Rh</a:t>
            </a:r>
            <a:r>
              <a:rPr lang="el-GR" dirty="0" smtClean="0"/>
              <a:t>:  </a:t>
            </a:r>
            <a:r>
              <a:rPr lang="el-GR" dirty="0"/>
              <a:t>C/c και </a:t>
            </a:r>
            <a:r>
              <a:rPr lang="el-GR" dirty="0" smtClean="0"/>
              <a:t>E/e.</a:t>
            </a:r>
            <a:endParaRPr lang="el-GR" dirty="0"/>
          </a:p>
          <a:p>
            <a:r>
              <a:rPr lang="el-GR" b="1" dirty="0" err="1"/>
              <a:t>Kp</a:t>
            </a:r>
            <a:r>
              <a:rPr lang="el-GR" b="1" dirty="0"/>
              <a:t> αντιγόνα</a:t>
            </a:r>
          </a:p>
          <a:p>
            <a:pPr lvl="1"/>
            <a:r>
              <a:rPr lang="el-GR" dirty="0" err="1"/>
              <a:t>Kpa</a:t>
            </a:r>
            <a:r>
              <a:rPr lang="el-GR" dirty="0"/>
              <a:t> = χαμηλής συχνότητας αντιγόνο (μόνο 2</a:t>
            </a:r>
            <a:r>
              <a:rPr lang="el-GR" dirty="0" smtClean="0"/>
              <a:t>%),</a:t>
            </a:r>
            <a:endParaRPr lang="el-GR" dirty="0"/>
          </a:p>
          <a:p>
            <a:pPr lvl="1"/>
            <a:r>
              <a:rPr lang="el-GR" dirty="0" err="1"/>
              <a:t>Kpb</a:t>
            </a:r>
            <a:r>
              <a:rPr lang="el-GR" dirty="0"/>
              <a:t> = υψηλής συχνότητας αντιγόνο (99.9</a:t>
            </a:r>
            <a:r>
              <a:rPr lang="el-GR" dirty="0" smtClean="0"/>
              <a:t>%).</a:t>
            </a:r>
            <a:endParaRPr lang="el-GR" dirty="0"/>
          </a:p>
          <a:p>
            <a:r>
              <a:rPr lang="el-GR" b="1" dirty="0" err="1"/>
              <a:t>Js</a:t>
            </a:r>
            <a:r>
              <a:rPr lang="el-GR" b="1" dirty="0"/>
              <a:t> αντιγόνα</a:t>
            </a:r>
          </a:p>
          <a:p>
            <a:pPr lvl="1"/>
            <a:r>
              <a:rPr lang="el-GR" dirty="0" err="1"/>
              <a:t>Jsa</a:t>
            </a:r>
            <a:r>
              <a:rPr lang="el-GR" dirty="0"/>
              <a:t> (20% μαύρη φυλή, 0.1% λευκή φυλή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 err="1"/>
              <a:t>Jsb</a:t>
            </a:r>
            <a:r>
              <a:rPr lang="el-GR" dirty="0"/>
              <a:t> =υψηλής συχνότητας (80-100</a:t>
            </a:r>
            <a:r>
              <a:rPr lang="el-GR" dirty="0" smtClean="0"/>
              <a:t>%).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Άλλα </a:t>
            </a:r>
            <a:r>
              <a:rPr lang="el-GR" dirty="0" err="1"/>
              <a:t>Kell</a:t>
            </a:r>
            <a:r>
              <a:rPr lang="el-GR" dirty="0"/>
              <a:t> Αντιγόνα και </a:t>
            </a:r>
            <a:r>
              <a:rPr lang="el-GR" dirty="0" smtClean="0"/>
              <a:t>Συχνότητα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6965"/>
              </p:ext>
            </p:extLst>
          </p:nvPr>
        </p:nvGraphicFramePr>
        <p:xfrm>
          <a:off x="899592" y="1700808"/>
          <a:ext cx="74261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91450"/>
                <a:gridCol w="268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Numeric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Alpha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Name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Incidence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KEL 1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Kell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10%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KEL </a:t>
                      </a:r>
                      <a:r>
                        <a:rPr lang="el-GR" sz="2400" dirty="0" smtClean="0">
                          <a:latin typeface="+mn-lt"/>
                        </a:rPr>
                        <a:t>2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Cellano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99.8%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KEL </a:t>
                      </a:r>
                      <a:r>
                        <a:rPr lang="el-GR" sz="2400" dirty="0" smtClean="0">
                          <a:latin typeface="+mn-lt"/>
                        </a:rPr>
                        <a:t>3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Kp</a:t>
                      </a:r>
                      <a:r>
                        <a:rPr lang="en-US" sz="2400" baseline="30000" dirty="0" err="1" smtClean="0">
                          <a:latin typeface="+mn-lt"/>
                        </a:rPr>
                        <a:t>a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Penny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2%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KEL </a:t>
                      </a:r>
                      <a:r>
                        <a:rPr lang="el-GR" sz="2400" dirty="0" smtClean="0">
                          <a:latin typeface="+mn-lt"/>
                        </a:rPr>
                        <a:t>4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Kp</a:t>
                      </a:r>
                      <a:r>
                        <a:rPr lang="en-US" sz="2400" baseline="30000" dirty="0" err="1" smtClean="0">
                          <a:latin typeface="+mn-lt"/>
                        </a:rPr>
                        <a:t>b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Rautenberg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99.9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KEL </a:t>
                      </a:r>
                      <a:r>
                        <a:rPr lang="el-GR" sz="2400" dirty="0" smtClean="0">
                          <a:latin typeface="+mn-lt"/>
                        </a:rPr>
                        <a:t>6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Js</a:t>
                      </a:r>
                      <a:r>
                        <a:rPr lang="en-US" sz="2400" baseline="30000" dirty="0" err="1" smtClean="0">
                          <a:latin typeface="+mn-lt"/>
                        </a:rPr>
                        <a:t>a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Sutter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Rare (19% Blacks)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KEL </a:t>
                      </a:r>
                      <a:r>
                        <a:rPr lang="el-GR" sz="2400" dirty="0" smtClean="0">
                          <a:latin typeface="+mn-lt"/>
                        </a:rPr>
                        <a:t>7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Js</a:t>
                      </a:r>
                      <a:r>
                        <a:rPr lang="en-US" sz="2400" baseline="30000" dirty="0" err="1" smtClean="0">
                          <a:latin typeface="+mn-lt"/>
                        </a:rPr>
                        <a:t>b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Matthews</a:t>
                      </a:r>
                      <a:endParaRPr lang="el-GR" sz="24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99.9%(99.8% Blacks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5000"/>
              </a:lnSpc>
            </a:pPr>
            <a:r>
              <a:rPr lang="el-GR" sz="2400" dirty="0">
                <a:solidFill>
                  <a:srgbClr val="080808"/>
                </a:solidFill>
              </a:rPr>
              <a:t>Δεν αποτελεί μέρος του συστήματος </a:t>
            </a:r>
            <a:r>
              <a:rPr lang="en-US" sz="2400" dirty="0" err="1">
                <a:solidFill>
                  <a:srgbClr val="080808"/>
                </a:solidFill>
              </a:rPr>
              <a:t>Kell</a:t>
            </a:r>
            <a:r>
              <a:rPr lang="el-GR" sz="2400" dirty="0">
                <a:solidFill>
                  <a:srgbClr val="080808"/>
                </a:solidFill>
              </a:rPr>
              <a:t>, αλλά </a:t>
            </a:r>
            <a:r>
              <a:rPr lang="el-GR" sz="2400" dirty="0" smtClean="0">
                <a:solidFill>
                  <a:srgbClr val="080808"/>
                </a:solidFill>
              </a:rPr>
              <a:t>σχετίζεται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45000"/>
              </a:lnSpc>
            </a:pPr>
            <a:r>
              <a:rPr lang="en-US" sz="2400" b="1" dirty="0" err="1">
                <a:solidFill>
                  <a:srgbClr val="080808"/>
                </a:solidFill>
              </a:rPr>
              <a:t>Kx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αντιγόνα παρόντα σε μικρές ποσότητες σε άτομα με φυσιολογικά </a:t>
            </a:r>
            <a:r>
              <a:rPr lang="en-US" sz="2400" dirty="0" err="1">
                <a:solidFill>
                  <a:srgbClr val="080808"/>
                </a:solidFill>
              </a:rPr>
              <a:t>Kell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 smtClean="0">
                <a:solidFill>
                  <a:srgbClr val="080808"/>
                </a:solidFill>
              </a:rPr>
              <a:t>αντιγόνα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45000"/>
              </a:lnSpc>
            </a:pPr>
            <a:r>
              <a:rPr lang="en-US" sz="2400" dirty="0" err="1">
                <a:solidFill>
                  <a:srgbClr val="080808"/>
                </a:solidFill>
              </a:rPr>
              <a:t>Kx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αντιγόνα βρίσκονται αυξημένα σε όσους είναι </a:t>
            </a:r>
            <a:r>
              <a:rPr lang="en-US" sz="2400" b="1" dirty="0" smtClean="0">
                <a:solidFill>
                  <a:srgbClr val="080808"/>
                </a:solidFill>
              </a:rPr>
              <a:t>K</a:t>
            </a:r>
            <a:r>
              <a:rPr lang="en-US" sz="2400" b="1" baseline="-25000" dirty="0" smtClean="0">
                <a:solidFill>
                  <a:srgbClr val="080808"/>
                </a:solidFill>
              </a:rPr>
              <a:t>0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Kx</a:t>
            </a:r>
            <a:r>
              <a:rPr lang="en-US" dirty="0"/>
              <a:t> </a:t>
            </a:r>
            <a:r>
              <a:rPr lang="el-GR" dirty="0"/>
              <a:t>Αντιγόνο</a:t>
            </a:r>
          </a:p>
        </p:txBody>
      </p:sp>
    </p:spTree>
    <p:extLst>
      <p:ext uri="{BB962C8B-B14F-4D97-AF65-F5344CB8AC3E}">
        <p14:creationId xmlns:p14="http://schemas.microsoft.com/office/powerpoint/2010/main" val="23836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Kell</a:t>
            </a:r>
            <a:r>
              <a:rPr lang="en-US" dirty="0"/>
              <a:t> </a:t>
            </a:r>
            <a:r>
              <a:rPr lang="el-GR" dirty="0" smtClean="0"/>
              <a:t>Αντιγόνα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sz="2400" dirty="0">
                <a:solidFill>
                  <a:srgbClr val="080808"/>
                </a:solidFill>
              </a:rPr>
              <a:t>Τα </a:t>
            </a:r>
            <a:r>
              <a:rPr lang="en-US" sz="2400" dirty="0" err="1">
                <a:solidFill>
                  <a:srgbClr val="080808"/>
                </a:solidFill>
              </a:rPr>
              <a:t>Kell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αντιγόνα έχουν περιοχές </a:t>
            </a:r>
            <a:r>
              <a:rPr lang="el-GR" sz="2400" dirty="0" err="1">
                <a:solidFill>
                  <a:srgbClr val="080808"/>
                </a:solidFill>
              </a:rPr>
              <a:t>δισουλφυδικών</a:t>
            </a:r>
            <a:r>
              <a:rPr lang="el-GR" sz="2400" dirty="0">
                <a:solidFill>
                  <a:srgbClr val="080808"/>
                </a:solidFill>
              </a:rPr>
              <a:t> δεσμών στις </a:t>
            </a:r>
            <a:r>
              <a:rPr lang="el-GR" sz="2400" dirty="0" err="1" smtClean="0">
                <a:solidFill>
                  <a:srgbClr val="080808"/>
                </a:solidFill>
              </a:rPr>
              <a:t>γλυκοπρωτεΐνες</a:t>
            </a:r>
            <a:r>
              <a:rPr lang="en-US" sz="2400" dirty="0" smtClean="0">
                <a:solidFill>
                  <a:srgbClr val="080808"/>
                </a:solidFill>
              </a:rPr>
              <a:t>.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rgbClr val="080808"/>
                </a:solidFill>
              </a:rPr>
              <a:t>Αυτό τα κάνει ευαίσθητα στα </a:t>
            </a:r>
            <a:r>
              <a:rPr lang="en-US" sz="2400" b="1" dirty="0">
                <a:solidFill>
                  <a:srgbClr val="080808"/>
                </a:solidFill>
              </a:rPr>
              <a:t>sulfhydryl </a:t>
            </a:r>
            <a:r>
              <a:rPr lang="el-GR" sz="2400" b="1" dirty="0">
                <a:solidFill>
                  <a:srgbClr val="080808"/>
                </a:solidFill>
              </a:rPr>
              <a:t>αντιδραστήρια</a:t>
            </a:r>
            <a:r>
              <a:rPr lang="en-US" sz="2400" dirty="0">
                <a:solidFill>
                  <a:srgbClr val="080808"/>
                </a:solidFill>
              </a:rPr>
              <a:t>:</a:t>
            </a:r>
          </a:p>
          <a:p>
            <a:pPr marL="800100" lvl="1" indent="-342900">
              <a:lnSpc>
                <a:spcPct val="130000"/>
              </a:lnSpc>
            </a:pPr>
            <a:r>
              <a:rPr lang="en-US" sz="2400" dirty="0">
                <a:solidFill>
                  <a:srgbClr val="080808"/>
                </a:solidFill>
              </a:rPr>
              <a:t>2-mercaptoethanol (2-ME</a:t>
            </a:r>
            <a:r>
              <a:rPr lang="en-US" sz="2400" dirty="0" smtClean="0">
                <a:solidFill>
                  <a:srgbClr val="080808"/>
                </a:solidFill>
              </a:rPr>
              <a:t>).</a:t>
            </a:r>
            <a:endParaRPr lang="en-US" sz="2400" dirty="0">
              <a:solidFill>
                <a:srgbClr val="080808"/>
              </a:solidFill>
            </a:endParaRPr>
          </a:p>
          <a:p>
            <a:pPr marL="800100" lvl="1" indent="-342900">
              <a:lnSpc>
                <a:spcPct val="130000"/>
              </a:lnSpc>
            </a:pPr>
            <a:r>
              <a:rPr lang="en-US" sz="2400" dirty="0" err="1">
                <a:solidFill>
                  <a:srgbClr val="080808"/>
                </a:solidFill>
              </a:rPr>
              <a:t>Dithiothreitol</a:t>
            </a:r>
            <a:r>
              <a:rPr lang="en-US" sz="2400" dirty="0">
                <a:solidFill>
                  <a:srgbClr val="080808"/>
                </a:solidFill>
              </a:rPr>
              <a:t> (DTT</a:t>
            </a:r>
            <a:r>
              <a:rPr lang="en-US" sz="2400" dirty="0" smtClean="0">
                <a:solidFill>
                  <a:srgbClr val="080808"/>
                </a:solidFill>
              </a:rPr>
              <a:t>).</a:t>
            </a:r>
            <a:endParaRPr lang="en-US" sz="2400" dirty="0">
              <a:solidFill>
                <a:srgbClr val="080808"/>
              </a:solidFill>
            </a:endParaRPr>
          </a:p>
          <a:p>
            <a:pPr marL="800100" lvl="1" indent="-342900">
              <a:lnSpc>
                <a:spcPct val="130000"/>
              </a:lnSpc>
            </a:pPr>
            <a:r>
              <a:rPr lang="en-US" sz="2400" dirty="0">
                <a:solidFill>
                  <a:srgbClr val="080808"/>
                </a:solidFill>
              </a:rPr>
              <a:t>2-aminoethylisothiouronium bromide (AET</a:t>
            </a:r>
            <a:r>
              <a:rPr lang="en-US" sz="2400" dirty="0" smtClean="0">
                <a:solidFill>
                  <a:srgbClr val="080808"/>
                </a:solidFill>
              </a:rPr>
              <a:t>).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Kell</a:t>
            </a:r>
            <a:r>
              <a:rPr lang="en-US" baseline="-25000" dirty="0" err="1"/>
              <a:t>null</a:t>
            </a:r>
            <a:r>
              <a:rPr lang="en-US" dirty="0"/>
              <a:t> 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25658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l-GR" dirty="0">
                <a:solidFill>
                  <a:srgbClr val="080808"/>
                </a:solidFill>
              </a:rPr>
              <a:t>Μη έκφραση των </a:t>
            </a:r>
            <a:r>
              <a:rPr lang="en-US" dirty="0" err="1">
                <a:solidFill>
                  <a:srgbClr val="080808"/>
                </a:solidFill>
              </a:rPr>
              <a:t>Kell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αντιγόνων εκτός από σχετικό αντιγόνο </a:t>
            </a:r>
            <a:r>
              <a:rPr lang="el-GR" dirty="0">
                <a:solidFill>
                  <a:srgbClr val="080808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b="1" dirty="0" err="1">
                <a:solidFill>
                  <a:srgbClr val="080808"/>
                </a:solidFill>
              </a:rPr>
              <a:t>Kx</a:t>
            </a:r>
            <a:r>
              <a:rPr lang="el-GR" b="1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(που κωδικοποιείται στην περιοχή </a:t>
            </a:r>
            <a:r>
              <a:rPr lang="en-US" dirty="0">
                <a:solidFill>
                  <a:srgbClr val="080808"/>
                </a:solidFill>
              </a:rPr>
              <a:t>Xp21 X</a:t>
            </a:r>
            <a:r>
              <a:rPr lang="el-GR" dirty="0" smtClean="0">
                <a:solidFill>
                  <a:srgbClr val="080808"/>
                </a:solidFill>
              </a:rPr>
              <a:t>)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05000"/>
              </a:lnSpc>
            </a:pPr>
            <a:r>
              <a:rPr lang="el-GR" dirty="0">
                <a:solidFill>
                  <a:srgbClr val="080808"/>
                </a:solidFill>
              </a:rPr>
              <a:t>Μετά μετάγγιση</a:t>
            </a:r>
            <a:r>
              <a:rPr lang="en-US" dirty="0">
                <a:solidFill>
                  <a:srgbClr val="080808"/>
                </a:solidFill>
              </a:rPr>
              <a:t>, K</a:t>
            </a:r>
            <a:r>
              <a:rPr lang="en-US" baseline="-25000" dirty="0">
                <a:solidFill>
                  <a:srgbClr val="080808"/>
                </a:solidFill>
              </a:rPr>
              <a:t>0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ασθενείς μπορούν να αναπτύξουν </a:t>
            </a:r>
            <a:r>
              <a:rPr lang="el-GR" b="1" dirty="0">
                <a:solidFill>
                  <a:srgbClr val="080808"/>
                </a:solidFill>
              </a:rPr>
              <a:t>αντί</a:t>
            </a:r>
            <a:r>
              <a:rPr lang="en-US" b="1" dirty="0">
                <a:solidFill>
                  <a:srgbClr val="080808"/>
                </a:solidFill>
              </a:rPr>
              <a:t>-Ku</a:t>
            </a:r>
            <a:r>
              <a:rPr lang="en-US" dirty="0">
                <a:solidFill>
                  <a:srgbClr val="080808"/>
                </a:solidFill>
              </a:rPr>
              <a:t> (</a:t>
            </a:r>
            <a:r>
              <a:rPr lang="en-US" b="1" dirty="0">
                <a:solidFill>
                  <a:srgbClr val="080808"/>
                </a:solidFill>
              </a:rPr>
              <a:t>Ku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βρίσκεται στα ερυθρά αιμοσφαίρια που διαθέτουν αντιγόνα</a:t>
            </a:r>
            <a:r>
              <a:rPr lang="en-US" dirty="0" smtClean="0">
                <a:solidFill>
                  <a:srgbClr val="080808"/>
                </a:solidFill>
              </a:rPr>
              <a:t>).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05000"/>
              </a:lnSpc>
            </a:pPr>
            <a:r>
              <a:rPr lang="el-GR" dirty="0">
                <a:solidFill>
                  <a:srgbClr val="080808"/>
                </a:solidFill>
              </a:rPr>
              <a:t>Πρέπει να χορηγηθούν </a:t>
            </a:r>
            <a:r>
              <a:rPr lang="en-US" dirty="0" err="1">
                <a:solidFill>
                  <a:srgbClr val="080808"/>
                </a:solidFill>
              </a:rPr>
              <a:t>Kell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αρνητικές </a:t>
            </a:r>
            <a:r>
              <a:rPr lang="el-GR" dirty="0" smtClean="0">
                <a:solidFill>
                  <a:srgbClr val="080808"/>
                </a:solidFill>
              </a:rPr>
              <a:t>μονάδες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rgbClr val="080808"/>
                </a:solidFill>
              </a:rPr>
              <a:t>To </a:t>
            </a:r>
            <a:r>
              <a:rPr lang="el-GR" dirty="0">
                <a:solidFill>
                  <a:srgbClr val="080808"/>
                </a:solidFill>
              </a:rPr>
              <a:t>αντιγόνο ΚΧ είναι ισχυρά </a:t>
            </a:r>
            <a:r>
              <a:rPr lang="el-GR" dirty="0" err="1" smtClean="0">
                <a:solidFill>
                  <a:srgbClr val="080808"/>
                </a:solidFill>
              </a:rPr>
              <a:t>ανοσογόνο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  <a:endParaRPr lang="el-GR" dirty="0">
              <a:solidFill>
                <a:srgbClr val="080808"/>
              </a:solidFill>
            </a:endParaRPr>
          </a:p>
          <a:p>
            <a:pPr>
              <a:lnSpc>
                <a:spcPct val="105000"/>
              </a:lnSpc>
            </a:pPr>
            <a:r>
              <a:rPr lang="el-GR" dirty="0">
                <a:solidFill>
                  <a:srgbClr val="080808"/>
                </a:solidFill>
              </a:rPr>
              <a:t>Αποδίδεται σε σιωπηλό γονίδιο που καταλαμβάνει την περιοχή του γόνου </a:t>
            </a:r>
            <a:r>
              <a:rPr lang="en-US" dirty="0" smtClean="0">
                <a:solidFill>
                  <a:srgbClr val="080808"/>
                </a:solidFill>
              </a:rPr>
              <a:t>KEL.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05000"/>
              </a:lnSpc>
            </a:pPr>
            <a:r>
              <a:rPr lang="el-GR" dirty="0">
                <a:solidFill>
                  <a:srgbClr val="080808"/>
                </a:solidFill>
              </a:rPr>
              <a:t>Δεν παρατηρούνται διαταραχές στα </a:t>
            </a:r>
            <a:r>
              <a:rPr lang="en-US" dirty="0" smtClean="0">
                <a:solidFill>
                  <a:srgbClr val="080808"/>
                </a:solidFill>
              </a:rPr>
              <a:t>RBCs.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05000"/>
              </a:lnSpc>
            </a:pPr>
            <a:r>
              <a:rPr lang="el-GR" dirty="0">
                <a:solidFill>
                  <a:srgbClr val="080808"/>
                </a:solidFill>
              </a:rPr>
              <a:t>Σε ασύμβατη μετάγγιση ή κύηση παρατηρείται η δημιουργία αντισώματος (αντί-Κ5) και αντιδρά με όλα τα αντιγόνα του </a:t>
            </a:r>
            <a:r>
              <a:rPr lang="el-GR" dirty="0" smtClean="0">
                <a:solidFill>
                  <a:srgbClr val="080808"/>
                </a:solidFill>
              </a:rPr>
              <a:t>συστήματος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105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  <p:pic>
        <p:nvPicPr>
          <p:cNvPr id="9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84582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0" y="6461125"/>
            <a:ext cx="4232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 err="1">
                <a:solidFill>
                  <a:srgbClr val="080808"/>
                </a:solidFill>
                <a:latin typeface="+mn-lt"/>
              </a:rPr>
              <a:t>Molecular</a:t>
            </a:r>
            <a:r>
              <a:rPr lang="el-GR" b="1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b="1" dirty="0" err="1">
                <a:solidFill>
                  <a:srgbClr val="080808"/>
                </a:solidFill>
                <a:latin typeface="+mn-lt"/>
              </a:rPr>
              <a:t>Basis</a:t>
            </a:r>
            <a:r>
              <a:rPr lang="el-GR" b="1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b="1" dirty="0" err="1">
                <a:solidFill>
                  <a:srgbClr val="080808"/>
                </a:solidFill>
                <a:latin typeface="+mn-lt"/>
              </a:rPr>
              <a:t>of</a:t>
            </a:r>
            <a:r>
              <a:rPr lang="el-GR" b="1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b="1" dirty="0" err="1">
                <a:solidFill>
                  <a:srgbClr val="080808"/>
                </a:solidFill>
                <a:latin typeface="+mn-lt"/>
              </a:rPr>
              <a:t>the</a:t>
            </a:r>
            <a:r>
              <a:rPr lang="el-GR" b="1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b="1" dirty="0" err="1">
                <a:solidFill>
                  <a:srgbClr val="080808"/>
                </a:solidFill>
                <a:latin typeface="+mn-lt"/>
              </a:rPr>
              <a:t>Kell</a:t>
            </a:r>
            <a:r>
              <a:rPr lang="el-GR" b="1" dirty="0">
                <a:solidFill>
                  <a:srgbClr val="080808"/>
                </a:solidFill>
                <a:latin typeface="+mn-lt"/>
              </a:rPr>
              <a:t>-</a:t>
            </a:r>
            <a:r>
              <a:rPr lang="el-GR" b="1" dirty="0" err="1">
                <a:solidFill>
                  <a:srgbClr val="080808"/>
                </a:solidFill>
                <a:latin typeface="+mn-lt"/>
              </a:rPr>
              <a:t>null</a:t>
            </a:r>
            <a:r>
              <a:rPr lang="el-GR" b="1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b="1" dirty="0" err="1">
                <a:solidFill>
                  <a:srgbClr val="080808"/>
                </a:solidFill>
                <a:latin typeface="+mn-lt"/>
              </a:rPr>
              <a:t>Phenotype</a:t>
            </a:r>
            <a:endParaRPr lang="el-GR" b="1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5652120" y="6439671"/>
            <a:ext cx="2639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  <a:latin typeface="+mn-lt"/>
              </a:rPr>
              <a:t>(</a:t>
            </a:r>
            <a:r>
              <a:rPr lang="el-GR" dirty="0" err="1" smtClean="0">
                <a:solidFill>
                  <a:srgbClr val="080808"/>
                </a:solidFill>
                <a:latin typeface="+mn-lt"/>
              </a:rPr>
              <a:t>Lung</a:t>
            </a:r>
            <a:r>
              <a:rPr lang="el-GR" dirty="0" smtClean="0">
                <a:solidFill>
                  <a:srgbClr val="080808"/>
                </a:solidFill>
                <a:latin typeface="+mn-lt"/>
              </a:rPr>
              <a:t>-</a:t>
            </a:r>
            <a:r>
              <a:rPr lang="el-GR" dirty="0" err="1" smtClean="0">
                <a:solidFill>
                  <a:srgbClr val="080808"/>
                </a:solidFill>
                <a:latin typeface="+mn-lt"/>
              </a:rPr>
              <a:t>Chih</a:t>
            </a:r>
            <a:r>
              <a:rPr lang="el-GR" dirty="0" smtClean="0">
                <a:solidFill>
                  <a:srgbClr val="080808"/>
                </a:solidFill>
                <a:latin typeface="+mn-lt"/>
              </a:rPr>
              <a:t> </a:t>
            </a:r>
            <a:r>
              <a:rPr lang="el-GR" dirty="0" err="1">
                <a:solidFill>
                  <a:srgbClr val="080808"/>
                </a:solidFill>
                <a:latin typeface="+mn-lt"/>
              </a:rPr>
              <a:t>Yu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 </a:t>
            </a:r>
            <a:r>
              <a:rPr lang="en-US" dirty="0">
                <a:solidFill>
                  <a:srgbClr val="080808"/>
                </a:solidFill>
                <a:latin typeface="+mn-lt"/>
              </a:rPr>
              <a:t>et al., </a:t>
            </a:r>
            <a:r>
              <a:rPr lang="en-US" dirty="0" smtClean="0">
                <a:solidFill>
                  <a:srgbClr val="080808"/>
                </a:solidFill>
                <a:latin typeface="+mn-lt"/>
              </a:rPr>
              <a:t>2001)</a:t>
            </a:r>
            <a:endParaRPr lang="el-GR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Μοριακή βάση του </a:t>
            </a:r>
            <a:r>
              <a:rPr lang="el-GR" dirty="0" err="1"/>
              <a:t>αλληλόμορφου</a:t>
            </a:r>
            <a:r>
              <a:rPr lang="el-GR" dirty="0"/>
              <a:t> </a:t>
            </a:r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8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Φαινότυπος </a:t>
            </a:r>
            <a:r>
              <a:rPr lang="en-US" dirty="0" smtClean="0"/>
              <a:t>McLeod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Παρατηρείται </a:t>
            </a:r>
            <a:r>
              <a:rPr lang="el-GR" dirty="0"/>
              <a:t>ελαττωμένη έκφραση των αντιγόνων του συστήματος </a:t>
            </a:r>
            <a:r>
              <a:rPr lang="el-GR" dirty="0" err="1"/>
              <a:t>Kell</a:t>
            </a:r>
            <a:r>
              <a:rPr lang="el-GR" dirty="0"/>
              <a:t> το αντιγόνο </a:t>
            </a:r>
            <a:r>
              <a:rPr lang="el-GR" dirty="0" smtClean="0"/>
              <a:t>Κ</a:t>
            </a:r>
            <a:r>
              <a:rPr lang="en-US" dirty="0" smtClean="0"/>
              <a:t>x</a:t>
            </a:r>
            <a:r>
              <a:rPr lang="el-GR" dirty="0" smtClean="0"/>
              <a:t> </a:t>
            </a:r>
            <a:r>
              <a:rPr lang="el-GR" dirty="0"/>
              <a:t>λείπει </a:t>
            </a:r>
            <a:r>
              <a:rPr lang="el-GR" dirty="0" smtClean="0"/>
              <a:t>εντελώς.</a:t>
            </a:r>
            <a:endParaRPr lang="el-GR" dirty="0"/>
          </a:p>
          <a:p>
            <a:r>
              <a:rPr lang="el-GR" dirty="0"/>
              <a:t>Προκύπτει από μεταλλάξεις ή </a:t>
            </a:r>
            <a:r>
              <a:rPr lang="el-GR" dirty="0" err="1"/>
              <a:t>deletions</a:t>
            </a:r>
            <a:r>
              <a:rPr lang="el-GR" dirty="0"/>
              <a:t> που </a:t>
            </a:r>
            <a:r>
              <a:rPr lang="el-GR" dirty="0" err="1"/>
              <a:t>αφορούυν</a:t>
            </a:r>
            <a:r>
              <a:rPr lang="el-GR" dirty="0"/>
              <a:t> την περιοχή κωδικοποίησης του </a:t>
            </a:r>
            <a:r>
              <a:rPr lang="el-GR" dirty="0" err="1" smtClean="0"/>
              <a:t>Kx</a:t>
            </a:r>
            <a:r>
              <a:rPr lang="el-GR" dirty="0" smtClean="0"/>
              <a:t>: </a:t>
            </a:r>
            <a:r>
              <a:rPr lang="en-US" dirty="0" smtClean="0"/>
              <a:t>x</a:t>
            </a:r>
            <a:r>
              <a:rPr lang="el-GR" dirty="0" smtClean="0"/>
              <a:t>κ </a:t>
            </a:r>
            <a:r>
              <a:rPr lang="el-GR" dirty="0"/>
              <a:t>στο χρωμόσωμα </a:t>
            </a:r>
            <a:r>
              <a:rPr lang="el-GR" dirty="0" smtClean="0"/>
              <a:t>Χ.</a:t>
            </a:r>
            <a:endParaRPr lang="el-GR" dirty="0"/>
          </a:p>
          <a:p>
            <a:r>
              <a:rPr lang="el-GR" dirty="0" err="1"/>
              <a:t>Συνοδά</a:t>
            </a:r>
            <a:r>
              <a:rPr lang="el-GR" dirty="0"/>
              <a:t> προβλήματα στο νευρικό και μυϊκό </a:t>
            </a:r>
            <a:r>
              <a:rPr lang="el-GR" dirty="0" smtClean="0"/>
              <a:t>ιστό.</a:t>
            </a:r>
            <a:endParaRPr lang="el-GR" dirty="0"/>
          </a:p>
          <a:p>
            <a:r>
              <a:rPr lang="el-GR" dirty="0"/>
              <a:t>Χρόνια </a:t>
            </a:r>
            <a:r>
              <a:rPr lang="el-GR" dirty="0" err="1"/>
              <a:t>κοκκιωματώδης</a:t>
            </a:r>
            <a:r>
              <a:rPr lang="el-GR" dirty="0"/>
              <a:t> </a:t>
            </a:r>
            <a:r>
              <a:rPr lang="el-GR" dirty="0" smtClean="0"/>
              <a:t>νόσος.</a:t>
            </a:r>
            <a:endParaRPr lang="el-GR" dirty="0"/>
          </a:p>
          <a:p>
            <a:r>
              <a:rPr lang="el-GR" dirty="0"/>
              <a:t>Τα ερυθρά παρουσιάζουν μορφολογικές διαταραχές (</a:t>
            </a:r>
            <a:r>
              <a:rPr lang="el-GR" dirty="0" err="1"/>
              <a:t>ακανθοκυττάρωση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8854"/>
            <a:ext cx="7020644" cy="46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207963" y="6234113"/>
            <a:ext cx="8728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 err="1">
                <a:solidFill>
                  <a:srgbClr val="080808"/>
                </a:solidFill>
                <a:latin typeface="+mn-lt"/>
              </a:rPr>
              <a:t>The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dirty="0" err="1">
                <a:solidFill>
                  <a:srgbClr val="080808"/>
                </a:solidFill>
                <a:latin typeface="+mn-lt"/>
              </a:rPr>
              <a:t>Kell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dirty="0" err="1">
                <a:solidFill>
                  <a:srgbClr val="080808"/>
                </a:solidFill>
                <a:latin typeface="+mn-lt"/>
              </a:rPr>
              <a:t>blood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dirty="0" err="1">
                <a:solidFill>
                  <a:srgbClr val="080808"/>
                </a:solidFill>
                <a:latin typeface="+mn-lt"/>
              </a:rPr>
              <a:t>group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dirty="0" err="1">
                <a:solidFill>
                  <a:srgbClr val="080808"/>
                </a:solidFill>
                <a:latin typeface="+mn-lt"/>
              </a:rPr>
              <a:t>system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: a </a:t>
            </a:r>
            <a:r>
              <a:rPr lang="el-GR" dirty="0" err="1">
                <a:solidFill>
                  <a:srgbClr val="080808"/>
                </a:solidFill>
                <a:latin typeface="+mn-lt"/>
              </a:rPr>
              <a:t>review</a:t>
            </a:r>
            <a:r>
              <a:rPr lang="en-US" dirty="0">
                <a:solidFill>
                  <a:srgbClr val="080808"/>
                </a:solidFill>
                <a:latin typeface="+mn-lt"/>
              </a:rPr>
              <a:t>, </a:t>
            </a:r>
            <a:r>
              <a:rPr lang="el-GR" dirty="0">
                <a:solidFill>
                  <a:srgbClr val="080808"/>
                </a:solidFill>
                <a:latin typeface="+mn-lt"/>
              </a:rPr>
              <a:t> MARSH AND REDMAN</a:t>
            </a:r>
            <a:r>
              <a:rPr lang="en-US" dirty="0">
                <a:solidFill>
                  <a:srgbClr val="080808"/>
                </a:solidFill>
                <a:latin typeface="+mn-lt"/>
              </a:rPr>
              <a:t>, 1989</a:t>
            </a:r>
            <a:endParaRPr lang="el-GR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Φαινότυπος </a:t>
            </a:r>
            <a:r>
              <a:rPr lang="en-US" dirty="0"/>
              <a:t>McLeod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0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7" name="Picture 7" descr="TRF_049_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11692"/>
            <a:ext cx="4762500" cy="4857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09" name="Picture 9" descr="TRF_049_f1"/>
          <p:cNvPicPr>
            <a:picLocks noChangeAspect="1" noChangeArrowheads="1"/>
          </p:cNvPicPr>
          <p:nvPr/>
        </p:nvPicPr>
        <p:blipFill>
          <a:blip r:embed="rId3" cstate="print"/>
          <a:srcRect b="28734"/>
          <a:stretch>
            <a:fillRect/>
          </a:stretch>
        </p:blipFill>
        <p:spPr bwMode="auto">
          <a:xfrm>
            <a:off x="228600" y="1211692"/>
            <a:ext cx="3810000" cy="536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4283968" y="6093296"/>
            <a:ext cx="4055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l-GR" sz="1600" dirty="0" err="1">
                <a:solidFill>
                  <a:srgbClr val="080808"/>
                </a:solidFill>
                <a:latin typeface="+mn-lt"/>
              </a:rPr>
              <a:t>Point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mutations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causing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the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McLeod</a:t>
            </a:r>
            <a:r>
              <a:rPr lang="el-GR" sz="1600" dirty="0">
                <a:solidFill>
                  <a:srgbClr val="080808"/>
                </a:solidFill>
                <a:latin typeface="+mn-lt"/>
              </a:rPr>
              <a:t> 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phenotype</a:t>
            </a:r>
            <a:r>
              <a:rPr lang="en-US" sz="16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600" dirty="0" err="1">
                <a:solidFill>
                  <a:srgbClr val="080808"/>
                </a:solidFill>
                <a:latin typeface="+mn-lt"/>
              </a:rPr>
              <a:t>Russo</a:t>
            </a:r>
            <a:r>
              <a:rPr lang="en-US" sz="1600" dirty="0">
                <a:solidFill>
                  <a:srgbClr val="080808"/>
                </a:solidFill>
                <a:latin typeface="+mn-lt"/>
              </a:rPr>
              <a:t> et al., 2002</a:t>
            </a:r>
            <a:endParaRPr lang="el-GR" sz="16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Φαινότυπος </a:t>
            </a:r>
            <a:r>
              <a:rPr lang="en-US" dirty="0"/>
              <a:t>McLeod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5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Χαρακτηριστικά των </a:t>
            </a:r>
            <a:r>
              <a:rPr lang="el-GR" dirty="0" smtClean="0"/>
              <a:t>Αντιγόνων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Η </a:t>
            </a:r>
            <a:r>
              <a:rPr lang="el-GR" b="1" dirty="0" err="1"/>
              <a:t>αντιγονικότητα</a:t>
            </a:r>
            <a:r>
              <a:rPr lang="el-GR" b="1" dirty="0"/>
              <a:t> εξαρτάται από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>
                <a:solidFill>
                  <a:srgbClr val="080808"/>
                </a:solidFill>
              </a:rPr>
              <a:t>Μέγεθος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>
                <a:solidFill>
                  <a:srgbClr val="080808"/>
                </a:solidFill>
              </a:rPr>
              <a:t>σχήμα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>
                <a:solidFill>
                  <a:srgbClr val="080808"/>
                </a:solidFill>
              </a:rPr>
              <a:t>τοποθεσία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 err="1">
                <a:solidFill>
                  <a:srgbClr val="080808"/>
                </a:solidFill>
              </a:rPr>
              <a:t>αρ.επιτόπων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>
                <a:solidFill>
                  <a:srgbClr val="080808"/>
                </a:solidFill>
              </a:rPr>
              <a:t>δόση</a:t>
            </a:r>
            <a:r>
              <a:rPr lang="en-US" dirty="0">
                <a:solidFill>
                  <a:srgbClr val="080808"/>
                </a:solidFill>
              </a:rPr>
              <a:t>, </a:t>
            </a:r>
            <a:r>
              <a:rPr lang="el-GR" dirty="0">
                <a:solidFill>
                  <a:srgbClr val="080808"/>
                </a:solidFill>
              </a:rPr>
              <a:t>οδός εισόδου, γενετικοί παράγοντες</a:t>
            </a:r>
            <a:r>
              <a:rPr lang="en-US" dirty="0">
                <a:solidFill>
                  <a:srgbClr val="080808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Ξένο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err="1"/>
              <a:t>Φυσιολογικά…μην</a:t>
            </a:r>
            <a:r>
              <a:rPr lang="el-GR" dirty="0"/>
              <a:t> ξεχνάς </a:t>
            </a:r>
            <a:r>
              <a:rPr lang="el-GR" dirty="0" err="1"/>
              <a:t>αυτοανοσία</a:t>
            </a:r>
            <a:r>
              <a:rPr lang="el-GR" dirty="0"/>
              <a:t>!!!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Μέγεθος</a:t>
            </a:r>
            <a:r>
              <a:rPr lang="el-GR" b="1" dirty="0" smtClean="0"/>
              <a:t>:</a:t>
            </a:r>
            <a:r>
              <a:rPr lang="en-US" b="1" dirty="0"/>
              <a:t> </a:t>
            </a:r>
            <a:r>
              <a:rPr lang="en-US" dirty="0"/>
              <a:t>&gt;10,000 </a:t>
            </a:r>
            <a:r>
              <a:rPr lang="en-US" dirty="0" err="1"/>
              <a:t>daltons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Οι πιο κοινές μορφές </a:t>
            </a:r>
            <a:r>
              <a:rPr lang="el-GR" b="1" dirty="0" err="1"/>
              <a:t>ερυθροκυτταρικών</a:t>
            </a:r>
            <a:r>
              <a:rPr lang="el-GR" b="1" dirty="0"/>
              <a:t> αντιγόνων:</a:t>
            </a:r>
          </a:p>
          <a:p>
            <a:pPr lvl="1"/>
            <a:r>
              <a:rPr lang="el-GR" dirty="0" err="1"/>
              <a:t>Γλυκοπρωτεϊνες</a:t>
            </a:r>
            <a:r>
              <a:rPr lang="el-GR" dirty="0"/>
              <a:t>: </a:t>
            </a:r>
            <a:r>
              <a:rPr lang="en-US" dirty="0" smtClean="0"/>
              <a:t>HLA.</a:t>
            </a:r>
            <a:endParaRPr lang="en-US" dirty="0"/>
          </a:p>
          <a:p>
            <a:pPr lvl="1"/>
            <a:r>
              <a:rPr lang="el-GR" dirty="0" err="1"/>
              <a:t>Γλυκολιπίδια</a:t>
            </a:r>
            <a:r>
              <a:rPr lang="el-GR" dirty="0"/>
              <a:t>: </a:t>
            </a:r>
            <a:r>
              <a:rPr lang="en-US" dirty="0"/>
              <a:t>ABH, Le, Ii </a:t>
            </a:r>
            <a:r>
              <a:rPr lang="el-GR" dirty="0" smtClean="0"/>
              <a:t>και </a:t>
            </a:r>
            <a:r>
              <a:rPr lang="en-US" dirty="0"/>
              <a:t>P </a:t>
            </a:r>
            <a:r>
              <a:rPr lang="el-GR" dirty="0"/>
              <a:t>αντιγόνα (</a:t>
            </a:r>
            <a:r>
              <a:rPr lang="en-US" dirty="0"/>
              <a:t>Ag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l-GR" dirty="0"/>
              <a:t>Πρωτεΐνες: </a:t>
            </a:r>
            <a:r>
              <a:rPr lang="en-US" dirty="0"/>
              <a:t>Rh, M, N </a:t>
            </a:r>
            <a:r>
              <a:rPr lang="el-GR" dirty="0" smtClean="0"/>
              <a:t>αντιγόνα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2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60" name="Picture 8" descr="TRF_472_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344862" cy="343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4896036" y="5089107"/>
            <a:ext cx="4280966" cy="45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35" tIns="9522" rIns="36501" bIns="9522" anchor="ctr">
            <a:spAutoFit/>
          </a:bodyPr>
          <a:lstStyle/>
          <a:p>
            <a:r>
              <a:rPr lang="el-GR" sz="1400" dirty="0" err="1">
                <a:solidFill>
                  <a:srgbClr val="080808"/>
                </a:solidFill>
                <a:latin typeface="+mn-lt"/>
              </a:rPr>
              <a:t>Mutations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that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diminish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expression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of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Kell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surface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protein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and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lead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to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the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Kmod</a:t>
            </a:r>
            <a:r>
              <a:rPr lang="el-GR" sz="1400" dirty="0">
                <a:solidFill>
                  <a:srgbClr val="080808"/>
                </a:solidFill>
                <a:latin typeface="+mn-lt"/>
              </a:rPr>
              <a:t> RBC </a:t>
            </a:r>
            <a:r>
              <a:rPr lang="el-GR" sz="1400" dirty="0" err="1">
                <a:solidFill>
                  <a:srgbClr val="080808"/>
                </a:solidFill>
                <a:latin typeface="+mn-lt"/>
              </a:rPr>
              <a:t>phenotype</a:t>
            </a:r>
            <a:r>
              <a:rPr lang="en-US" sz="1400" dirty="0">
                <a:solidFill>
                  <a:srgbClr val="080808"/>
                </a:solidFill>
                <a:latin typeface="+mn-lt"/>
              </a:rPr>
              <a:t>, Lee et al., 2003</a:t>
            </a:r>
            <a:endParaRPr lang="el-GR" sz="14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Φαινότυπος </a:t>
            </a:r>
            <a:r>
              <a:rPr lang="en-US" dirty="0" err="1" smtClean="0"/>
              <a:t>Kmod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r>
              <a:rPr lang="el-GR" dirty="0"/>
              <a:t>Μικρή ανοσολογική δράση από τα </a:t>
            </a:r>
            <a:r>
              <a:rPr lang="el-GR" dirty="0" smtClean="0"/>
              <a:t>αντιγόνα.</a:t>
            </a:r>
            <a:endParaRPr lang="el-GR" dirty="0"/>
          </a:p>
          <a:p>
            <a:r>
              <a:rPr lang="el-GR" dirty="0"/>
              <a:t>Άτομα με φαινότυπο </a:t>
            </a:r>
            <a:r>
              <a:rPr lang="el-GR" dirty="0" err="1"/>
              <a:t>Kmod</a:t>
            </a:r>
            <a:r>
              <a:rPr lang="el-GR" dirty="0"/>
              <a:t> στην περίπτωση ευαισθητοποίησης προκαλούν την δημιουργία αντισωμάτων παρόμοιων με τα </a:t>
            </a:r>
            <a:r>
              <a:rPr lang="el-GR" dirty="0" smtClean="0"/>
              <a:t>αντι-Κ5.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  <p:pic>
        <p:nvPicPr>
          <p:cNvPr id="10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8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467544" y="5517232"/>
            <a:ext cx="8229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l-GR" sz="2000" b="1" dirty="0">
                <a:solidFill>
                  <a:schemeClr val="tx1"/>
                </a:solidFill>
              </a:rPr>
              <a:t>Δρουν </a:t>
            </a:r>
            <a:r>
              <a:rPr lang="el-GR" sz="2000" b="1" dirty="0" err="1">
                <a:solidFill>
                  <a:schemeClr val="tx1"/>
                </a:solidFill>
              </a:rPr>
              <a:t>εξωαγγειακά</a:t>
            </a:r>
            <a:r>
              <a:rPr lang="el-GR" sz="2000" b="1" dirty="0">
                <a:solidFill>
                  <a:schemeClr val="tx1"/>
                </a:solidFill>
              </a:rPr>
              <a:t> μέσω του συστήματος μονοκύτταρων-</a:t>
            </a:r>
            <a:r>
              <a:rPr lang="el-GR" sz="2000" b="1" dirty="0" err="1">
                <a:solidFill>
                  <a:schemeClr val="tx1"/>
                </a:solidFill>
              </a:rPr>
              <a:t>μακροφάγων</a:t>
            </a:r>
            <a:r>
              <a:rPr lang="el-GR" sz="2000" b="1" dirty="0">
                <a:solidFill>
                  <a:schemeClr val="tx1"/>
                </a:solidFill>
              </a:rPr>
              <a:t> κυρίως στο σπλήνα και προκαλούν αιμολυτική νόσο του νεογνού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Kell</a:t>
            </a:r>
            <a:r>
              <a:rPr lang="en-US" dirty="0"/>
              <a:t> </a:t>
            </a:r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b="1" dirty="0"/>
              <a:t>IgG</a:t>
            </a:r>
            <a:r>
              <a:rPr lang="en-US" dirty="0"/>
              <a:t> (</a:t>
            </a:r>
            <a:r>
              <a:rPr lang="el-GR" dirty="0"/>
              <a:t>αντιδρούν καλά με </a:t>
            </a:r>
            <a:r>
              <a:rPr lang="en-US" dirty="0"/>
              <a:t>AHG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lvl="0">
              <a:lnSpc>
                <a:spcPct val="110000"/>
              </a:lnSpc>
              <a:defRPr/>
            </a:pPr>
            <a:r>
              <a:rPr lang="el-GR" dirty="0"/>
              <a:t>Παράγονται σαν αποτέλεσμα ανοσολογικής διέγερσης </a:t>
            </a:r>
            <a:r>
              <a:rPr lang="en-US" dirty="0"/>
              <a:t> (</a:t>
            </a:r>
            <a:r>
              <a:rPr lang="el-GR" dirty="0"/>
              <a:t>μετάγγιση</a:t>
            </a:r>
            <a:r>
              <a:rPr lang="en-US" dirty="0"/>
              <a:t>, </a:t>
            </a:r>
            <a:r>
              <a:rPr lang="el-GR" dirty="0"/>
              <a:t>κύηση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lvl="0">
              <a:lnSpc>
                <a:spcPct val="110000"/>
              </a:lnSpc>
              <a:defRPr/>
            </a:pPr>
            <a:r>
              <a:rPr lang="el-GR" b="1" dirty="0"/>
              <a:t>Κλινικά </a:t>
            </a:r>
            <a:r>
              <a:rPr lang="el-GR" b="1" dirty="0" smtClean="0"/>
              <a:t>σημαντικά.</a:t>
            </a:r>
            <a:endParaRPr lang="en-US" b="1" dirty="0"/>
          </a:p>
          <a:p>
            <a:pPr lvl="0">
              <a:lnSpc>
                <a:spcPct val="110000"/>
              </a:lnSpc>
              <a:defRPr/>
            </a:pPr>
            <a:r>
              <a:rPr lang="en-US" b="1" dirty="0"/>
              <a:t>Anti-K </a:t>
            </a:r>
            <a:r>
              <a:rPr lang="el-GR" b="1" dirty="0"/>
              <a:t>το πιο συχνό</a:t>
            </a:r>
            <a:r>
              <a:rPr lang="en-US" dirty="0"/>
              <a:t> </a:t>
            </a:r>
            <a:r>
              <a:rPr lang="el-GR" dirty="0"/>
              <a:t>(αντιγόνο </a:t>
            </a:r>
            <a:r>
              <a:rPr lang="en-US" dirty="0" err="1"/>
              <a:t>Kell</a:t>
            </a:r>
            <a:r>
              <a:rPr lang="el-GR" dirty="0"/>
              <a:t> ισχυρά </a:t>
            </a:r>
            <a:r>
              <a:rPr lang="el-GR" dirty="0" err="1"/>
              <a:t>ανοσογόνο</a:t>
            </a:r>
            <a:r>
              <a:rPr lang="el-GR" dirty="0" smtClean="0"/>
              <a:t>).</a:t>
            </a:r>
            <a:endParaRPr lang="en-US" dirty="0"/>
          </a:p>
          <a:p>
            <a:pPr lvl="0">
              <a:lnSpc>
                <a:spcPct val="110000"/>
              </a:lnSpc>
              <a:defRPr/>
            </a:pPr>
            <a:r>
              <a:rPr lang="en-US" b="1" dirty="0"/>
              <a:t>k</a:t>
            </a:r>
            <a:r>
              <a:rPr lang="en-US" dirty="0"/>
              <a:t>, </a:t>
            </a:r>
            <a:r>
              <a:rPr lang="en-US" b="1" dirty="0" err="1"/>
              <a:t>Kp</a:t>
            </a:r>
            <a:r>
              <a:rPr lang="en-US" b="1" baseline="30000" dirty="0" err="1"/>
              <a:t>b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n-US" b="1" dirty="0" err="1"/>
              <a:t>Js</a:t>
            </a:r>
            <a:r>
              <a:rPr lang="en-US" b="1" baseline="30000" dirty="0" err="1"/>
              <a:t>b</a:t>
            </a:r>
            <a:r>
              <a:rPr lang="en-US" dirty="0"/>
              <a:t> </a:t>
            </a:r>
            <a:r>
              <a:rPr lang="el-GR" dirty="0"/>
              <a:t>αντισώματα είναι σπάνια</a:t>
            </a:r>
            <a:r>
              <a:rPr lang="en-US" dirty="0"/>
              <a:t> (</a:t>
            </a:r>
            <a:r>
              <a:rPr lang="el-GR" dirty="0"/>
              <a:t>πολλοί έχουν τα αντιγόνα και δεν αναπτύσσουν αντισώματα</a:t>
            </a:r>
            <a:r>
              <a:rPr lang="el-GR" dirty="0" smtClean="0"/>
              <a:t>).</a:t>
            </a:r>
            <a:endParaRPr lang="en-US" dirty="0"/>
          </a:p>
          <a:p>
            <a:pPr lvl="0">
              <a:lnSpc>
                <a:spcPct val="110000"/>
              </a:lnSpc>
              <a:defRPr/>
            </a:pPr>
            <a:r>
              <a:rPr lang="el-GR" dirty="0"/>
              <a:t>Τα άλλα αντισώματα είναι επίσης σπάνια καθώς λίγοι δότες έχουν τα σχετικά </a:t>
            </a:r>
            <a:r>
              <a:rPr lang="el-GR" dirty="0" smtClean="0"/>
              <a:t>αντιγόνα.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  <p:pic>
        <p:nvPicPr>
          <p:cNvPr id="9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Kell</a:t>
            </a:r>
            <a:r>
              <a:rPr lang="el-GR" dirty="0"/>
              <a:t> 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>
                <a:solidFill>
                  <a:srgbClr val="080808"/>
                </a:solidFill>
              </a:rPr>
              <a:t>K 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</a:rPr>
              <a:t>αίμα</a:t>
            </a:r>
            <a:r>
              <a:rPr lang="el-GR" sz="2400" b="1" dirty="0">
                <a:solidFill>
                  <a:srgbClr val="080808"/>
                </a:solidFill>
              </a:rPr>
              <a:t>  Κ αρνητικό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>
                <a:solidFill>
                  <a:srgbClr val="080808"/>
                </a:solidFill>
              </a:rPr>
              <a:t>k</a:t>
            </a:r>
            <a:r>
              <a:rPr lang="el-GR" sz="2400" b="1" dirty="0">
                <a:solidFill>
                  <a:srgbClr val="080808"/>
                </a:solidFill>
              </a:rPr>
              <a:t> (</a:t>
            </a:r>
            <a:r>
              <a:rPr lang="en-US" sz="2400" b="1" dirty="0" err="1">
                <a:solidFill>
                  <a:srgbClr val="080808"/>
                </a:solidFill>
              </a:rPr>
              <a:t>cellano</a:t>
            </a:r>
            <a:r>
              <a:rPr lang="en-US" sz="2400" b="1" dirty="0">
                <a:solidFill>
                  <a:srgbClr val="080808"/>
                </a:solidFill>
              </a:rPr>
              <a:t>)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  </a:t>
            </a:r>
            <a:r>
              <a:rPr lang="el-GR" sz="2400" dirty="0">
                <a:solidFill>
                  <a:srgbClr val="080808"/>
                </a:solidFill>
              </a:rPr>
              <a:t>αίμα </a:t>
            </a:r>
            <a:r>
              <a:rPr lang="en-US" sz="2400" b="1" dirty="0">
                <a:solidFill>
                  <a:srgbClr val="080808"/>
                </a:solidFill>
              </a:rPr>
              <a:t>k </a:t>
            </a:r>
            <a:r>
              <a:rPr lang="el-GR" sz="2400" b="1" dirty="0">
                <a:solidFill>
                  <a:srgbClr val="080808"/>
                </a:solidFill>
              </a:rPr>
              <a:t>αρνητικό 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 err="1">
                <a:solidFill>
                  <a:srgbClr val="080808"/>
                </a:solidFill>
              </a:rPr>
              <a:t>Kp</a:t>
            </a:r>
            <a:r>
              <a:rPr lang="en-US" sz="2400" b="1" baseline="30000" dirty="0" err="1">
                <a:solidFill>
                  <a:srgbClr val="080808"/>
                </a:solidFill>
              </a:rPr>
              <a:t>b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</a:rPr>
              <a:t>αίμα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sym typeface="Symbol" pitchFamily="18" charset="2"/>
              </a:rPr>
              <a:t>Kp</a:t>
            </a:r>
            <a:r>
              <a:rPr lang="en-US" sz="2400" b="1" baseline="30000" dirty="0" err="1">
                <a:solidFill>
                  <a:srgbClr val="080808"/>
                </a:solidFill>
                <a:sym typeface="Symbol" pitchFamily="18" charset="2"/>
              </a:rPr>
              <a:t>b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400" b="1" dirty="0">
                <a:solidFill>
                  <a:srgbClr val="080808"/>
                </a:solidFill>
              </a:rPr>
              <a:t>αρνητικό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Js</a:t>
            </a:r>
            <a:r>
              <a:rPr lang="en-US" sz="2400" b="1" baseline="30000" dirty="0" err="1">
                <a:solidFill>
                  <a:srgbClr val="080808"/>
                </a:solidFill>
              </a:rPr>
              <a:t>b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</a:rPr>
              <a:t>αίμα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Js</a:t>
            </a:r>
            <a:r>
              <a:rPr lang="en-US" sz="2400" baseline="30000" dirty="0" err="1">
                <a:solidFill>
                  <a:srgbClr val="080808"/>
                </a:solidFill>
                <a:sym typeface="Symbol" pitchFamily="18" charset="2"/>
              </a:rPr>
              <a:t>b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400" b="1" dirty="0">
                <a:solidFill>
                  <a:srgbClr val="080808"/>
                </a:solidFill>
              </a:rPr>
              <a:t>αρνητικό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>
                <a:solidFill>
                  <a:srgbClr val="080808"/>
                </a:solidFill>
              </a:rPr>
              <a:t>Ku 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</a:rPr>
              <a:t>αίμα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 smtClean="0">
                <a:solidFill>
                  <a:srgbClr val="080808"/>
                </a:solidFill>
              </a:rPr>
              <a:t>Ko</a:t>
            </a:r>
            <a:endParaRPr lang="el-GR" sz="2400" b="1" dirty="0">
              <a:solidFill>
                <a:srgbClr val="080808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8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Πού θα βρω </a:t>
            </a:r>
            <a:r>
              <a:rPr lang="el-GR" dirty="0" smtClean="0"/>
              <a:t>αίμα;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n-US" sz="2400" b="1" dirty="0">
                <a:solidFill>
                  <a:srgbClr val="080808"/>
                </a:solidFill>
              </a:rPr>
              <a:t>0</a:t>
            </a:r>
            <a:r>
              <a:rPr lang="el-GR" sz="2400" b="1" dirty="0">
                <a:solidFill>
                  <a:srgbClr val="080808"/>
                </a:solidFill>
              </a:rPr>
              <a:t>,2% </a:t>
            </a:r>
            <a:r>
              <a:rPr lang="el-GR" sz="2400" b="1" dirty="0">
                <a:solidFill>
                  <a:srgbClr val="080808"/>
                </a:solidFill>
                <a:sym typeface="Symbol" pitchFamily="18" charset="2"/>
              </a:rPr>
              <a:t>των αιμοδοτών</a:t>
            </a:r>
            <a:r>
              <a:rPr lang="el-GR" sz="2400" b="1" dirty="0">
                <a:solidFill>
                  <a:srgbClr val="080808"/>
                </a:solidFill>
              </a:rPr>
              <a:t> Κ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l-GR" sz="2400" b="1" dirty="0">
                <a:solidFill>
                  <a:srgbClr val="080808"/>
                </a:solidFill>
              </a:rPr>
              <a:t>+</a:t>
            </a:r>
            <a:r>
              <a:rPr lang="en-US" sz="2400" b="1" dirty="0">
                <a:solidFill>
                  <a:srgbClr val="080808"/>
                </a:solidFill>
              </a:rPr>
              <a:t>k -</a:t>
            </a: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n-US" sz="2400" b="1" dirty="0">
                <a:solidFill>
                  <a:srgbClr val="080808"/>
                </a:solidFill>
              </a:rPr>
              <a:t>0,01% </a:t>
            </a:r>
            <a:r>
              <a:rPr lang="el-GR" sz="2400" b="1" dirty="0">
                <a:solidFill>
                  <a:srgbClr val="080808"/>
                </a:solidFill>
                <a:sym typeface="Symbol" pitchFamily="18" charset="2"/>
              </a:rPr>
              <a:t>των αιμοδοτών</a:t>
            </a:r>
            <a:r>
              <a:rPr lang="en-US" sz="2400" b="1" dirty="0">
                <a:solidFill>
                  <a:srgbClr val="080808"/>
                </a:solidFill>
              </a:rPr>
              <a:t> Kp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>
                <a:solidFill>
                  <a:srgbClr val="080808"/>
                </a:solidFill>
              </a:rPr>
              <a:t>(</a:t>
            </a:r>
            <a:r>
              <a:rPr lang="en-US" sz="2400" b="1" dirty="0" err="1">
                <a:solidFill>
                  <a:srgbClr val="080808"/>
                </a:solidFill>
              </a:rPr>
              <a:t>a+b</a:t>
            </a:r>
            <a:r>
              <a:rPr lang="en-US" sz="2400" b="1" dirty="0">
                <a:solidFill>
                  <a:srgbClr val="080808"/>
                </a:solidFill>
              </a:rPr>
              <a:t>-)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>
                <a:solidFill>
                  <a:srgbClr val="080808"/>
                </a:solidFill>
              </a:rPr>
              <a:t>Πολύ σπάνιο 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Js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>
                <a:solidFill>
                  <a:srgbClr val="080808"/>
                </a:solidFill>
              </a:rPr>
              <a:t>(</a:t>
            </a:r>
            <a:r>
              <a:rPr lang="en-US" sz="2400" b="1" dirty="0" err="1">
                <a:solidFill>
                  <a:srgbClr val="080808"/>
                </a:solidFill>
              </a:rPr>
              <a:t>a+b</a:t>
            </a:r>
            <a:r>
              <a:rPr lang="en-US" sz="2400" b="1" dirty="0">
                <a:solidFill>
                  <a:srgbClr val="080808"/>
                </a:solidFill>
              </a:rPr>
              <a:t>-) 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SzPct val="100000"/>
            </a:pPr>
            <a:r>
              <a:rPr lang="el-GR" sz="2400" b="1" dirty="0">
                <a:solidFill>
                  <a:srgbClr val="080808"/>
                </a:solidFill>
              </a:rPr>
              <a:t>Πολύ σπάνιο 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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Ko</a:t>
            </a:r>
            <a:r>
              <a:rPr lang="el-GR" sz="2400" b="1" dirty="0">
                <a:solidFill>
                  <a:srgbClr val="080808"/>
                </a:solidFill>
              </a:rPr>
              <a:t> </a:t>
            </a:r>
            <a:endParaRPr lang="el-GR" sz="2400" dirty="0">
              <a:solidFill>
                <a:srgbClr val="080808"/>
              </a:solidFill>
            </a:endParaRPr>
          </a:p>
          <a:p>
            <a:pPr>
              <a:buSzPct val="100000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5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160240"/>
            <a:ext cx="8229600" cy="9087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smtClean="0"/>
              <a:t>Kidd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1047"/>
            <a:ext cx="2561456" cy="25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Πρωτεΐνη </a:t>
            </a:r>
            <a:r>
              <a:rPr lang="en-US" b="1" dirty="0" smtClean="0"/>
              <a:t>Kidd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3066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Μεταφορέας ουρίας.</a:t>
            </a:r>
          </a:p>
          <a:p>
            <a:r>
              <a:rPr lang="el-GR" dirty="0" smtClean="0"/>
              <a:t>Διατήρηση ωσμωτικής σταθερότητας και συνεισφέρει στη συμπύκνωση των ούρων.</a:t>
            </a:r>
          </a:p>
          <a:p>
            <a:r>
              <a:rPr lang="el-GR" dirty="0" smtClean="0"/>
              <a:t>Εκφράζεται στα ερυθροκύτταρα, αλλά και στα κύτταρα της μυελώδους</a:t>
            </a:r>
            <a:r>
              <a:rPr lang="en-US" dirty="0" smtClean="0"/>
              <a:t> </a:t>
            </a:r>
            <a:r>
              <a:rPr lang="el-GR" dirty="0" err="1" smtClean="0"/>
              <a:t>μοίραςτων</a:t>
            </a:r>
            <a:r>
              <a:rPr lang="el-GR" dirty="0" smtClean="0"/>
              <a:t> νεφρών.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pic>
        <p:nvPicPr>
          <p:cNvPr id="63490" name="Picture 2" descr="http://annals.org/data/Journals/AIM/20108/7FF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1008"/>
            <a:ext cx="4691924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Ορθογώνιο 4"/>
          <p:cNvSpPr/>
          <p:nvPr/>
        </p:nvSpPr>
        <p:spPr>
          <a:xfrm>
            <a:off x="467544" y="6464369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annals.org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6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032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9718"/>
              </p:ext>
            </p:extLst>
          </p:nvPr>
        </p:nvGraphicFramePr>
        <p:xfrm>
          <a:off x="611560" y="3454994"/>
          <a:ext cx="8229600" cy="2854326"/>
        </p:xfrm>
        <a:graphic>
          <a:graphicData uri="http://schemas.openxmlformats.org/drawingml/2006/table">
            <a:tbl>
              <a:tblPr firstRow="1"/>
              <a:tblGrid>
                <a:gridCol w="1935238"/>
                <a:gridCol w="2114248"/>
                <a:gridCol w="2148114"/>
                <a:gridCol w="20320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Γονότυπος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Φαινότυπος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Λευκοί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 (%)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Μαύροι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 (%)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a+b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-)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26.3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51.1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</a:p>
                  </a:txBody>
                  <a:tcPr marL="92891" marR="92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a+b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+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50.3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40.8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</a:p>
                  </a:txBody>
                  <a:tcPr marL="92891" marR="92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(a-b+)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23.4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8.1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JkJk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Jk(a-b-)</a:t>
                      </a: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σπάνια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σπάνια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891" marR="928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2"/>
            <a:ext cx="8229600" cy="223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>
                <a:solidFill>
                  <a:srgbClr val="080808"/>
                </a:solidFill>
              </a:rPr>
              <a:t>2 </a:t>
            </a:r>
            <a:r>
              <a:rPr lang="el-GR" sz="2200" dirty="0" smtClean="0">
                <a:solidFill>
                  <a:srgbClr val="080808"/>
                </a:solidFill>
              </a:rPr>
              <a:t>αντιγόνα.</a:t>
            </a:r>
            <a:endParaRPr lang="en-US" sz="2200" dirty="0" smtClean="0">
              <a:solidFill>
                <a:srgbClr val="080808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 Ο γενετικός τόπος του </a:t>
            </a:r>
            <a:r>
              <a:rPr lang="el-GR" sz="2200" dirty="0" err="1" smtClean="0"/>
              <a:t>Kidd</a:t>
            </a:r>
            <a:r>
              <a:rPr lang="el-GR" sz="2200" dirty="0" smtClean="0"/>
              <a:t> εδράζεται στο</a:t>
            </a:r>
            <a:r>
              <a:rPr lang="en-US" sz="2200" dirty="0" smtClean="0"/>
              <a:t> </a:t>
            </a:r>
            <a:r>
              <a:rPr lang="el-GR" sz="2200" dirty="0" smtClean="0"/>
              <a:t>χρωμόσωμα 18q12 - q21</a:t>
            </a:r>
            <a:endParaRPr lang="en-US" sz="2200" dirty="0" smtClean="0">
              <a:solidFill>
                <a:srgbClr val="080808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200" b="1" dirty="0" err="1" smtClean="0">
                <a:solidFill>
                  <a:srgbClr val="080808"/>
                </a:solidFill>
              </a:rPr>
              <a:t>Jk</a:t>
            </a:r>
            <a:r>
              <a:rPr lang="en-US" sz="2200" b="1" baseline="30000" dirty="0" err="1" smtClean="0">
                <a:solidFill>
                  <a:srgbClr val="080808"/>
                </a:solidFill>
              </a:rPr>
              <a:t>a</a:t>
            </a:r>
            <a:r>
              <a:rPr lang="en-US" sz="2200" dirty="0" smtClean="0">
                <a:solidFill>
                  <a:srgbClr val="080808"/>
                </a:solidFill>
              </a:rPr>
              <a:t> </a:t>
            </a:r>
            <a:r>
              <a:rPr lang="el-GR" sz="2200" dirty="0">
                <a:solidFill>
                  <a:srgbClr val="080808"/>
                </a:solidFill>
              </a:rPr>
              <a:t>και</a:t>
            </a:r>
            <a:r>
              <a:rPr lang="en-US" sz="2200" dirty="0">
                <a:solidFill>
                  <a:srgbClr val="080808"/>
                </a:solidFill>
              </a:rPr>
              <a:t> </a:t>
            </a:r>
            <a:r>
              <a:rPr lang="en-US" sz="2200" b="1" dirty="0" err="1">
                <a:solidFill>
                  <a:srgbClr val="080808"/>
                </a:solidFill>
              </a:rPr>
              <a:t>Jk</a:t>
            </a:r>
            <a:r>
              <a:rPr lang="en-US" sz="2200" b="1" baseline="30000" dirty="0" err="1">
                <a:solidFill>
                  <a:srgbClr val="080808"/>
                </a:solidFill>
              </a:rPr>
              <a:t>b</a:t>
            </a:r>
            <a:r>
              <a:rPr lang="en-US" sz="2200" dirty="0">
                <a:solidFill>
                  <a:srgbClr val="080808"/>
                </a:solidFill>
              </a:rPr>
              <a:t> (</a:t>
            </a:r>
            <a:r>
              <a:rPr lang="en-US" sz="2200" dirty="0" err="1">
                <a:solidFill>
                  <a:srgbClr val="080808"/>
                </a:solidFill>
              </a:rPr>
              <a:t>codominant</a:t>
            </a:r>
            <a:r>
              <a:rPr lang="en-US" sz="2200" dirty="0">
                <a:solidFill>
                  <a:srgbClr val="080808"/>
                </a:solidFill>
              </a:rPr>
              <a:t> alleles</a:t>
            </a:r>
            <a:r>
              <a:rPr lang="en-US" sz="2200" dirty="0" smtClean="0">
                <a:solidFill>
                  <a:srgbClr val="080808"/>
                </a:solidFill>
              </a:rPr>
              <a:t>)</a:t>
            </a:r>
            <a:r>
              <a:rPr lang="el-GR" sz="2200" dirty="0" smtClean="0">
                <a:solidFill>
                  <a:srgbClr val="080808"/>
                </a:solidFill>
              </a:rPr>
              <a:t>,</a:t>
            </a:r>
            <a:endParaRPr lang="en-US" sz="2200" dirty="0">
              <a:solidFill>
                <a:srgbClr val="080808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b="1" dirty="0" err="1" smtClean="0">
                <a:solidFill>
                  <a:srgbClr val="080808"/>
                </a:solidFill>
              </a:rPr>
              <a:t>Δοσοεξαρτώμενο</a:t>
            </a:r>
            <a:r>
              <a:rPr lang="el-GR" sz="2200" b="1" dirty="0" smtClean="0">
                <a:solidFill>
                  <a:srgbClr val="080808"/>
                </a:solidFill>
              </a:rPr>
              <a:t>.</a:t>
            </a:r>
            <a:endParaRPr lang="en-US" sz="2200" b="1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n-US" dirty="0"/>
              <a:t>Kidd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1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>
                <a:solidFill>
                  <a:srgbClr val="080808"/>
                </a:solidFill>
              </a:rPr>
              <a:t>Καλά ανεπτυγμένα κατά τη </a:t>
            </a:r>
            <a:r>
              <a:rPr lang="el-GR" sz="2400" dirty="0" smtClean="0">
                <a:solidFill>
                  <a:srgbClr val="080808"/>
                </a:solidFill>
              </a:rPr>
              <a:t>γέννηση.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>
                <a:solidFill>
                  <a:srgbClr val="080808"/>
                </a:solidFill>
              </a:rPr>
              <a:t>Ενισχύονται με τα ένζυμα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 smtClean="0">
                <a:solidFill>
                  <a:srgbClr val="080808"/>
                </a:solidFill>
              </a:rPr>
              <a:t>(papain, </a:t>
            </a:r>
            <a:r>
              <a:rPr lang="en-US" sz="2400" dirty="0" err="1" smtClean="0">
                <a:solidFill>
                  <a:srgbClr val="080808"/>
                </a:solidFill>
              </a:rPr>
              <a:t>ficin</a:t>
            </a:r>
            <a:r>
              <a:rPr lang="en-US" sz="2400" dirty="0" smtClean="0">
                <a:solidFill>
                  <a:srgbClr val="080808"/>
                </a:solidFill>
              </a:rPr>
              <a:t>)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>
                <a:solidFill>
                  <a:srgbClr val="080808"/>
                </a:solidFill>
              </a:rPr>
              <a:t>Όχι πολύ προσιτά στη μεμβράνη των ερυθρών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 smtClean="0">
                <a:solidFill>
                  <a:srgbClr val="080808"/>
                </a:solidFill>
              </a:rPr>
              <a:t>αιμοσφαιρίων.</a:t>
            </a:r>
            <a:endParaRPr lang="en-US" sz="2400" dirty="0">
              <a:solidFill>
                <a:srgbClr val="080808"/>
              </a:solidFill>
            </a:endParaRPr>
          </a:p>
          <a:p>
            <a:pPr>
              <a:spcBef>
                <a:spcPts val="2400"/>
              </a:spcBef>
            </a:pP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  <p:pic>
        <p:nvPicPr>
          <p:cNvPr id="8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Kidd </a:t>
            </a:r>
            <a:r>
              <a:rPr lang="el-GR" dirty="0"/>
              <a:t>Αντιγόνα</a:t>
            </a:r>
          </a:p>
        </p:txBody>
      </p:sp>
    </p:spTree>
    <p:extLst>
      <p:ext uri="{BB962C8B-B14F-4D97-AF65-F5344CB8AC3E}">
        <p14:creationId xmlns:p14="http://schemas.microsoft.com/office/powerpoint/2010/main" val="27265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n-US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 err="1">
                <a:solidFill>
                  <a:srgbClr val="080808"/>
                </a:solidFill>
              </a:rPr>
              <a:t>Jk</a:t>
            </a:r>
            <a:r>
              <a:rPr lang="en-US" sz="2400" b="1" baseline="30000" dirty="0" err="1">
                <a:solidFill>
                  <a:srgbClr val="080808"/>
                </a:solidFill>
              </a:rPr>
              <a:t>a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και </a:t>
            </a: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n-US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 err="1">
                <a:solidFill>
                  <a:srgbClr val="080808"/>
                </a:solidFill>
              </a:rPr>
              <a:t>Jk</a:t>
            </a:r>
            <a:r>
              <a:rPr lang="en-US" sz="2400" b="1" baseline="30000" dirty="0" err="1">
                <a:solidFill>
                  <a:srgbClr val="080808"/>
                </a:solidFill>
              </a:rPr>
              <a:t>b</a:t>
            </a:r>
            <a:endParaRPr lang="en-US" sz="2400" b="1" dirty="0">
              <a:solidFill>
                <a:srgbClr val="080808"/>
              </a:solidFill>
            </a:endParaRPr>
          </a:p>
          <a:p>
            <a:pPr lvl="1">
              <a:lnSpc>
                <a:spcPct val="135000"/>
              </a:lnSpc>
            </a:pPr>
            <a:r>
              <a:rPr lang="en-US" sz="2400" dirty="0" smtClean="0">
                <a:solidFill>
                  <a:srgbClr val="080808"/>
                </a:solidFill>
              </a:rPr>
              <a:t>IgG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35000"/>
              </a:lnSpc>
            </a:pPr>
            <a:r>
              <a:rPr lang="el-GR" sz="2400" b="1" dirty="0">
                <a:solidFill>
                  <a:srgbClr val="080808"/>
                </a:solidFill>
              </a:rPr>
              <a:t>Κλινικά </a:t>
            </a:r>
            <a:r>
              <a:rPr lang="el-GR" sz="2400" b="1" dirty="0" smtClean="0">
                <a:solidFill>
                  <a:srgbClr val="080808"/>
                </a:solidFill>
              </a:rPr>
              <a:t>σημαντικά.</a:t>
            </a:r>
            <a:endParaRPr lang="en-US" sz="2400" b="1" dirty="0">
              <a:solidFill>
                <a:srgbClr val="080808"/>
              </a:solidFill>
            </a:endParaRPr>
          </a:p>
          <a:p>
            <a:pPr lvl="1">
              <a:lnSpc>
                <a:spcPct val="135000"/>
              </a:lnSpc>
            </a:pPr>
            <a:r>
              <a:rPr lang="el-GR" sz="2400" dirty="0">
                <a:solidFill>
                  <a:srgbClr val="080808"/>
                </a:solidFill>
              </a:rPr>
              <a:t>Εμπλέκονται στις μετά μετάγγιση αιμολυτικές αντιδράσεις (</a:t>
            </a:r>
            <a:r>
              <a:rPr lang="en-US" sz="2400" dirty="0">
                <a:solidFill>
                  <a:srgbClr val="080808"/>
                </a:solidFill>
              </a:rPr>
              <a:t>HTR</a:t>
            </a:r>
            <a:r>
              <a:rPr lang="el-GR" sz="2400" dirty="0">
                <a:solidFill>
                  <a:srgbClr val="080808"/>
                </a:solidFill>
              </a:rPr>
              <a:t>) και στην αιμολυτική νόσο του νεογνού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(</a:t>
            </a:r>
            <a:r>
              <a:rPr lang="en-US" sz="2400" dirty="0">
                <a:solidFill>
                  <a:srgbClr val="080808"/>
                </a:solidFill>
              </a:rPr>
              <a:t>HDN</a:t>
            </a:r>
            <a:r>
              <a:rPr lang="el-GR" sz="2400" dirty="0" smtClean="0">
                <a:solidFill>
                  <a:srgbClr val="080808"/>
                </a:solidFill>
              </a:rPr>
              <a:t>).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35000"/>
              </a:lnSpc>
            </a:pPr>
            <a:r>
              <a:rPr lang="el-GR" sz="2400" b="1" dirty="0">
                <a:solidFill>
                  <a:srgbClr val="080808"/>
                </a:solidFill>
              </a:rPr>
              <a:t>Συχνή αιτία καθυστερημένης αιμολυτικής </a:t>
            </a:r>
            <a:r>
              <a:rPr lang="el-GR" sz="2400" b="1" dirty="0" smtClean="0">
                <a:solidFill>
                  <a:srgbClr val="080808"/>
                </a:solidFill>
              </a:rPr>
              <a:t>αντίδρασης.</a:t>
            </a:r>
            <a:r>
              <a:rPr lang="en-US" sz="2400" b="1" dirty="0" smtClean="0">
                <a:solidFill>
                  <a:srgbClr val="080808"/>
                </a:solidFill>
              </a:rPr>
              <a:t> 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35000"/>
              </a:lnSpc>
            </a:pPr>
            <a:r>
              <a:rPr lang="el-GR" sz="2400" dirty="0">
                <a:solidFill>
                  <a:srgbClr val="080808"/>
                </a:solidFill>
              </a:rPr>
              <a:t>Συνήθως συνυπάρχει με άλλα </a:t>
            </a:r>
            <a:r>
              <a:rPr lang="el-GR" sz="2400" dirty="0" smtClean="0">
                <a:solidFill>
                  <a:srgbClr val="080808"/>
                </a:solidFill>
              </a:rPr>
              <a:t>αντισώματα.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Kidd </a:t>
            </a:r>
            <a:r>
              <a:rPr lang="el-GR" dirty="0" smtClean="0"/>
              <a:t>Αντισώματα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9826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80808"/>
                </a:solidFill>
              </a:rPr>
              <a:t>Anti-Jk3</a:t>
            </a:r>
          </a:p>
          <a:p>
            <a:pPr lvl="1">
              <a:lnSpc>
                <a:spcPct val="150000"/>
              </a:lnSpc>
            </a:pPr>
            <a:r>
              <a:rPr lang="el-GR" sz="2400" dirty="0">
                <a:solidFill>
                  <a:srgbClr val="080808"/>
                </a:solidFill>
              </a:rPr>
              <a:t>Ανιχνεύεται σε μερικούς 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 err="1">
                <a:solidFill>
                  <a:srgbClr val="080808"/>
                </a:solidFill>
              </a:rPr>
              <a:t>Jk</a:t>
            </a:r>
            <a:r>
              <a:rPr lang="en-US" sz="2400" dirty="0">
                <a:solidFill>
                  <a:srgbClr val="080808"/>
                </a:solidFill>
              </a:rPr>
              <a:t>(a-b-</a:t>
            </a:r>
            <a:r>
              <a:rPr lang="en-US" sz="2400" dirty="0" smtClean="0">
                <a:solidFill>
                  <a:srgbClr val="080808"/>
                </a:solidFill>
              </a:rPr>
              <a:t>)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sz="2400" dirty="0">
                <a:solidFill>
                  <a:srgbClr val="080808"/>
                </a:solidFill>
              </a:rPr>
              <a:t>Άπω Ανατολή και Νήσοι Ειρηνικού </a:t>
            </a:r>
            <a:r>
              <a:rPr lang="en-US" sz="2400" dirty="0">
                <a:solidFill>
                  <a:srgbClr val="080808"/>
                </a:solidFill>
              </a:rPr>
              <a:t>(</a:t>
            </a:r>
            <a:r>
              <a:rPr lang="el-GR" sz="2400" dirty="0">
                <a:solidFill>
                  <a:srgbClr val="080808"/>
                </a:solidFill>
              </a:rPr>
              <a:t>ΣΠΑΝΙΑ</a:t>
            </a:r>
            <a:r>
              <a:rPr lang="en-US" sz="2400" dirty="0" smtClean="0">
                <a:solidFill>
                  <a:srgbClr val="080808"/>
                </a:solidFill>
              </a:rPr>
              <a:t>)</a:t>
            </a:r>
            <a:r>
              <a:rPr lang="el-GR" sz="2400" dirty="0" smtClean="0">
                <a:solidFill>
                  <a:srgbClr val="080808"/>
                </a:solidFill>
              </a:rPr>
              <a:t>.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Kidd </a:t>
            </a:r>
            <a:r>
              <a:rPr lang="el-GR" dirty="0"/>
              <a:t>Αντισώματα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2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Αντισώματα  </a:t>
            </a:r>
            <a:br>
              <a:rPr lang="el-GR" dirty="0"/>
            </a:br>
            <a:r>
              <a:rPr lang="el-GR" sz="3000" b="0" dirty="0" smtClean="0"/>
              <a:t>Ταξινόμηση</a:t>
            </a:r>
            <a:r>
              <a:rPr lang="en-US" sz="3000" b="0" dirty="0" smtClean="0"/>
              <a:t> </a:t>
            </a:r>
            <a:r>
              <a:rPr lang="el-GR" sz="3000" b="0" dirty="0" smtClean="0"/>
              <a:t>–</a:t>
            </a:r>
            <a:r>
              <a:rPr lang="en-US" sz="3000" b="0" dirty="0" smtClean="0"/>
              <a:t> </a:t>
            </a:r>
            <a:r>
              <a:rPr lang="el-GR" sz="3000" b="0" dirty="0" smtClean="0"/>
              <a:t>Ονοματολογία</a:t>
            </a:r>
            <a:r>
              <a:rPr lang="en-US" sz="3000" b="0" dirty="0" smtClean="0"/>
              <a:t> 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Θερμά: </a:t>
            </a:r>
            <a:r>
              <a:rPr lang="el-GR" dirty="0"/>
              <a:t>Άριστη θερμοκρασία αντίδρασης 37οC. </a:t>
            </a:r>
            <a:r>
              <a:rPr lang="el-GR" dirty="0" err="1"/>
              <a:t>IgG</a:t>
            </a:r>
            <a:r>
              <a:rPr lang="el-GR" dirty="0"/>
              <a:t>, κλινικώς </a:t>
            </a:r>
            <a:r>
              <a:rPr lang="el-GR" dirty="0" smtClean="0"/>
              <a:t>σημαντικά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Ψυχρά: </a:t>
            </a:r>
            <a:r>
              <a:rPr lang="el-GR" dirty="0"/>
              <a:t>Άριστη θερμοκρασία αντίδρασης </a:t>
            </a:r>
            <a:r>
              <a:rPr lang="el-GR" dirty="0" err="1"/>
              <a:t>ΟοC</a:t>
            </a:r>
            <a:r>
              <a:rPr lang="el-GR" dirty="0"/>
              <a:t>. Θερμικό εύρος ποικίλει, </a:t>
            </a:r>
            <a:r>
              <a:rPr lang="el-GR" dirty="0" err="1"/>
              <a:t>IgΜ</a:t>
            </a:r>
            <a:r>
              <a:rPr lang="el-GR" dirty="0"/>
              <a:t>, κλινικώς μη </a:t>
            </a:r>
            <a:r>
              <a:rPr lang="el-GR" dirty="0" smtClean="0"/>
              <a:t>σημαντικά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Πλήρη: </a:t>
            </a:r>
            <a:r>
              <a:rPr lang="el-GR" dirty="0"/>
              <a:t>είναι δυνατόν να προκαλέσουν </a:t>
            </a:r>
            <a:r>
              <a:rPr lang="el-GR" dirty="0" err="1"/>
              <a:t>in</a:t>
            </a:r>
            <a:r>
              <a:rPr lang="el-GR" dirty="0"/>
              <a:t> </a:t>
            </a:r>
            <a:r>
              <a:rPr lang="el-GR" dirty="0" err="1"/>
              <a:t>vitro</a:t>
            </a:r>
            <a:r>
              <a:rPr lang="el-GR" dirty="0"/>
              <a:t> άμεση συγκόλληση ερυθρών (εναιωρήματος </a:t>
            </a:r>
            <a:r>
              <a:rPr lang="el-GR" dirty="0" err="1"/>
              <a:t>NaCl</a:t>
            </a:r>
            <a:r>
              <a:rPr lang="el-GR" dirty="0"/>
              <a:t> 0.9%), </a:t>
            </a:r>
            <a:r>
              <a:rPr lang="el-GR" dirty="0" err="1" smtClean="0"/>
              <a:t>IgΜ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Ατελή: </a:t>
            </a:r>
            <a:r>
              <a:rPr lang="el-GR" dirty="0"/>
              <a:t>δεν προκαλούν </a:t>
            </a:r>
            <a:r>
              <a:rPr lang="el-GR" dirty="0" err="1"/>
              <a:t>in</a:t>
            </a:r>
            <a:r>
              <a:rPr lang="el-GR" dirty="0"/>
              <a:t> </a:t>
            </a:r>
            <a:r>
              <a:rPr lang="el-GR" dirty="0" err="1"/>
              <a:t>vitro</a:t>
            </a:r>
            <a:r>
              <a:rPr lang="el-GR" dirty="0"/>
              <a:t> άμεση συγκόλληση εναιωρήματος ερυθρών, </a:t>
            </a:r>
            <a:r>
              <a:rPr lang="el-GR" dirty="0" err="1"/>
              <a:t>IgG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54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Αντί-</a:t>
            </a:r>
            <a:r>
              <a:rPr lang="el-GR" dirty="0" err="1"/>
              <a:t>Kidd</a:t>
            </a:r>
            <a:r>
              <a:rPr lang="el-GR" dirty="0"/>
              <a:t> 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221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95000"/>
              </a:lnSpc>
            </a:pPr>
            <a:r>
              <a:rPr lang="el-GR" sz="2800" b="1" dirty="0" err="1">
                <a:solidFill>
                  <a:srgbClr val="080808"/>
                </a:solidFill>
              </a:rPr>
              <a:t>Αντι</a:t>
            </a:r>
            <a:r>
              <a:rPr lang="en-US" sz="2800" b="1" dirty="0">
                <a:solidFill>
                  <a:srgbClr val="080808"/>
                </a:solidFill>
              </a:rPr>
              <a:t>-</a:t>
            </a:r>
            <a:r>
              <a:rPr lang="en-US" sz="2800" b="1" dirty="0" err="1">
                <a:solidFill>
                  <a:srgbClr val="080808"/>
                </a:solidFill>
              </a:rPr>
              <a:t>Jk</a:t>
            </a:r>
            <a:r>
              <a:rPr lang="en-US" sz="2800" b="1" baseline="30000" dirty="0" err="1">
                <a:solidFill>
                  <a:srgbClr val="080808"/>
                </a:solidFill>
              </a:rPr>
              <a:t>a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l-GR" sz="2800" dirty="0">
                <a:solidFill>
                  <a:srgbClr val="080808"/>
                </a:solidFill>
              </a:rPr>
              <a:t>και </a:t>
            </a:r>
            <a:r>
              <a:rPr lang="el-GR" sz="2800" b="1" dirty="0" err="1">
                <a:solidFill>
                  <a:srgbClr val="080808"/>
                </a:solidFill>
              </a:rPr>
              <a:t>Αντι</a:t>
            </a:r>
            <a:r>
              <a:rPr lang="en-US" sz="2800" b="1" dirty="0">
                <a:solidFill>
                  <a:srgbClr val="080808"/>
                </a:solidFill>
              </a:rPr>
              <a:t>-</a:t>
            </a:r>
            <a:r>
              <a:rPr lang="en-US" sz="2800" b="1" dirty="0" err="1">
                <a:solidFill>
                  <a:srgbClr val="080808"/>
                </a:solidFill>
              </a:rPr>
              <a:t>Jk</a:t>
            </a:r>
            <a:r>
              <a:rPr lang="en-US" sz="2800" b="1" baseline="30000" dirty="0" err="1">
                <a:solidFill>
                  <a:srgbClr val="080808"/>
                </a:solidFill>
              </a:rPr>
              <a:t>b</a:t>
            </a:r>
            <a:r>
              <a:rPr lang="el-GR" sz="2800" dirty="0">
                <a:solidFill>
                  <a:srgbClr val="080808"/>
                </a:solidFill>
              </a:rPr>
              <a:t> </a:t>
            </a:r>
            <a:r>
              <a:rPr lang="el-GR" sz="2800" dirty="0" err="1">
                <a:solidFill>
                  <a:srgbClr val="080808"/>
                </a:solidFill>
                <a:sym typeface="Symbol" pitchFamily="18" charset="2"/>
              </a:rPr>
              <a:t>αίμα</a:t>
            </a: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80808"/>
                </a:solidFill>
                <a:sym typeface="Symbol" pitchFamily="18" charset="2"/>
              </a:rPr>
              <a:t>Jk</a:t>
            </a:r>
            <a:r>
              <a:rPr lang="en-US" sz="2800" baseline="30000" dirty="0" err="1">
                <a:solidFill>
                  <a:srgbClr val="080808"/>
                </a:solidFill>
                <a:sym typeface="Symbol" pitchFamily="18" charset="2"/>
              </a:rPr>
              <a:t>a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ή </a:t>
            </a:r>
            <a:r>
              <a:rPr lang="en-US" sz="2800" dirty="0" err="1">
                <a:solidFill>
                  <a:srgbClr val="080808"/>
                </a:solidFill>
                <a:sym typeface="Symbol" pitchFamily="18" charset="2"/>
              </a:rPr>
              <a:t>Jk</a:t>
            </a:r>
            <a:r>
              <a:rPr lang="en-US" sz="2800" baseline="30000" dirty="0" err="1">
                <a:solidFill>
                  <a:srgbClr val="080808"/>
                </a:solidFill>
                <a:sym typeface="Symbol" pitchFamily="18" charset="2"/>
              </a:rPr>
              <a:t>b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αρνητικό </a:t>
            </a:r>
          </a:p>
          <a:p>
            <a:pPr>
              <a:lnSpc>
                <a:spcPct val="195000"/>
              </a:lnSpc>
            </a:pPr>
            <a:r>
              <a:rPr lang="el-GR" sz="2800" dirty="0">
                <a:solidFill>
                  <a:srgbClr val="080808"/>
                </a:solidFill>
              </a:rPr>
              <a:t> </a:t>
            </a:r>
            <a:r>
              <a:rPr lang="en-US" sz="2800" b="1" dirty="0">
                <a:solidFill>
                  <a:srgbClr val="080808"/>
                </a:solidFill>
              </a:rPr>
              <a:t>Anti-Jk3 </a:t>
            </a: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 αίμα </a:t>
            </a:r>
            <a:r>
              <a:rPr lang="en-US" sz="2800" dirty="0" err="1">
                <a:solidFill>
                  <a:srgbClr val="080808"/>
                </a:solidFill>
                <a:sym typeface="Symbol" pitchFamily="18" charset="2"/>
              </a:rPr>
              <a:t>Jk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(a-b-)</a:t>
            </a:r>
          </a:p>
          <a:p>
            <a:pPr>
              <a:lnSpc>
                <a:spcPct val="195000"/>
              </a:lnSpc>
              <a:buFontTx/>
              <a:buNone/>
            </a:pP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Που θα βρω αίμα;;;</a:t>
            </a:r>
            <a:endParaRPr lang="en-US" sz="28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195000"/>
              </a:lnSpc>
            </a:pPr>
            <a:r>
              <a:rPr lang="en-US" sz="2800" b="1" dirty="0">
                <a:solidFill>
                  <a:srgbClr val="080808"/>
                </a:solidFill>
                <a:sym typeface="Symbol" pitchFamily="18" charset="2"/>
              </a:rPr>
              <a:t>24%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των αιμοδοτών </a:t>
            </a:r>
            <a:r>
              <a:rPr lang="en-US" sz="2800" dirty="0" err="1">
                <a:solidFill>
                  <a:srgbClr val="080808"/>
                </a:solidFill>
                <a:sym typeface="Symbol" pitchFamily="18" charset="2"/>
              </a:rPr>
              <a:t>Jka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-</a:t>
            </a:r>
          </a:p>
          <a:p>
            <a:pPr>
              <a:lnSpc>
                <a:spcPct val="195000"/>
              </a:lnSpc>
            </a:pPr>
            <a:r>
              <a:rPr lang="en-US" sz="2800" b="1" dirty="0">
                <a:solidFill>
                  <a:srgbClr val="080808"/>
                </a:solidFill>
                <a:sym typeface="Symbol" pitchFamily="18" charset="2"/>
              </a:rPr>
              <a:t>27%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800" dirty="0">
                <a:solidFill>
                  <a:srgbClr val="080808"/>
                </a:solidFill>
                <a:sym typeface="Symbol" pitchFamily="18" charset="2"/>
              </a:rPr>
              <a:t>των αιμοδοτών </a:t>
            </a:r>
            <a:r>
              <a:rPr lang="en-US" sz="2800" dirty="0" err="1">
                <a:solidFill>
                  <a:srgbClr val="080808"/>
                </a:solidFill>
                <a:sym typeface="Symbol" pitchFamily="18" charset="2"/>
              </a:rPr>
              <a:t>Jkb</a:t>
            </a:r>
            <a:r>
              <a:rPr lang="en-US" sz="2800" dirty="0">
                <a:solidFill>
                  <a:srgbClr val="080808"/>
                </a:solidFill>
                <a:sym typeface="Symbol" pitchFamily="18" charset="2"/>
              </a:rPr>
              <a:t>-</a:t>
            </a:r>
            <a:endParaRPr lang="el-GR" sz="2800" dirty="0">
              <a:solidFill>
                <a:srgbClr val="080808"/>
              </a:solidFill>
              <a:sym typeface="Symbol" pitchFamily="18" charset="2"/>
            </a:endParaRPr>
          </a:p>
        </p:txBody>
      </p:sp>
      <p:sp>
        <p:nvSpPr>
          <p:cNvPr id="221189" name="Line 7"/>
          <p:cNvSpPr>
            <a:spLocks noChangeShapeType="1"/>
          </p:cNvSpPr>
          <p:nvPr/>
        </p:nvSpPr>
        <p:spPr bwMode="auto">
          <a:xfrm>
            <a:off x="395536" y="4077072"/>
            <a:ext cx="7721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n-US" dirty="0" smtClean="0"/>
              <a:t>Duffy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Αντιγονικό</a:t>
            </a:r>
            <a:r>
              <a:rPr lang="el-GR" sz="2400" dirty="0"/>
              <a:t> σύστημα </a:t>
            </a:r>
            <a:r>
              <a:rPr lang="en-US" sz="2400" dirty="0" smtClean="0"/>
              <a:t>Duffy-ISBT008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Σύνθετο </a:t>
            </a:r>
            <a:r>
              <a:rPr lang="el-GR" sz="2400" dirty="0" err="1"/>
              <a:t>αντιγονικό</a:t>
            </a:r>
            <a:r>
              <a:rPr lang="el-GR" sz="2400" dirty="0"/>
              <a:t> </a:t>
            </a:r>
            <a:r>
              <a:rPr lang="el-GR" sz="2400" dirty="0" smtClean="0"/>
              <a:t>σύστημα.</a:t>
            </a:r>
            <a:endParaRPr lang="el-GR" sz="2400" dirty="0"/>
          </a:p>
          <a:p>
            <a:r>
              <a:rPr lang="el-GR" sz="2400" b="1" dirty="0" smtClean="0"/>
              <a:t>Ο γενετικός τόπος του DUFFY (FY) εδράζεται στο χρωμόσωμα 1q22-23.</a:t>
            </a:r>
            <a:endParaRPr lang="en-US" sz="2400" dirty="0" smtClean="0"/>
          </a:p>
          <a:p>
            <a:r>
              <a:rPr lang="el-GR" sz="2400" dirty="0" smtClean="0"/>
              <a:t>Κλινική σημασία.</a:t>
            </a:r>
            <a:endParaRPr lang="el-GR" sz="2400" dirty="0"/>
          </a:p>
          <a:p>
            <a:r>
              <a:rPr lang="el-GR" sz="2400" dirty="0"/>
              <a:t>Βιολογική </a:t>
            </a:r>
            <a:r>
              <a:rPr lang="el-GR" sz="2400" dirty="0" smtClean="0"/>
              <a:t>σπουδαιότητα.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  <p:pic>
        <p:nvPicPr>
          <p:cNvPr id="7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 smtClean="0"/>
              <a:t>Υποδοχεας</a:t>
            </a:r>
            <a:r>
              <a:rPr lang="el-GR" sz="2400" dirty="0" smtClean="0"/>
              <a:t> </a:t>
            </a:r>
            <a:r>
              <a:rPr lang="el-GR" sz="2400" dirty="0"/>
              <a:t>παρασίτων </a:t>
            </a:r>
            <a:r>
              <a:rPr lang="el-GR" sz="2400" dirty="0" smtClean="0"/>
              <a:t>ελονοσίας.</a:t>
            </a:r>
            <a:endParaRPr lang="el-GR" sz="2400" dirty="0"/>
          </a:p>
          <a:p>
            <a:r>
              <a:rPr lang="el-GR" sz="2400" b="1" dirty="0" err="1" smtClean="0"/>
              <a:t>Υποδοχεας</a:t>
            </a:r>
            <a:r>
              <a:rPr lang="el-GR" sz="2400" b="1" dirty="0" smtClean="0"/>
              <a:t> </a:t>
            </a:r>
            <a:r>
              <a:rPr lang="el-GR" sz="2400" dirty="0" err="1" smtClean="0"/>
              <a:t>χημειοκινών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Δεν είναι πρωταρχικής σημασίας για τη φυσιολογική δομή και λειτουργία των </a:t>
            </a:r>
            <a:r>
              <a:rPr lang="el-GR" sz="2400" dirty="0" err="1" smtClean="0"/>
              <a:t>ερυθροκυττάρων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  <p:pic>
        <p:nvPicPr>
          <p:cNvPr id="56322" name="Picture 2" descr="Image image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37988"/>
            <a:ext cx="5162550" cy="3476626"/>
          </a:xfrm>
          <a:prstGeom prst="rect">
            <a:avLst/>
          </a:prstGeom>
          <a:noFill/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Πρωτεΐνη </a:t>
            </a:r>
            <a:r>
              <a:rPr lang="en-US" dirty="0"/>
              <a:t>DUFFY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5543600" y="580526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Dean L. </a:t>
            </a:r>
            <a:r>
              <a:rPr lang="en-US" sz="1200" dirty="0">
                <a:latin typeface="+mn-lt"/>
                <a:hlinkClick r:id="rId4"/>
              </a:rPr>
              <a:t>Blood Groups and Red Cell Antigens</a:t>
            </a:r>
            <a:r>
              <a:rPr lang="en-US" sz="1200" dirty="0">
                <a:latin typeface="+mn-lt"/>
              </a:rPr>
              <a:t> [Internet]. Bethesda (MD): National Center for Biotechnology Information (US); </a:t>
            </a:r>
            <a:r>
              <a:rPr lang="en-US" sz="1200" dirty="0" smtClean="0">
                <a:latin typeface="+mn-lt"/>
              </a:rPr>
              <a:t>2005</a:t>
            </a:r>
            <a:r>
              <a:rPr lang="el-GR" sz="1200" dirty="0" smtClean="0">
                <a:latin typeface="+mn-lt"/>
              </a:rPr>
              <a:t>, διαθέσιμο ως κοινό κτήμα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ζωή του παρασίτου της ελονοσίας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  <p:pic>
        <p:nvPicPr>
          <p:cNvPr id="142338" name="Picture 2" descr="File:Life Cycle of the Malaria Para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19330"/>
            <a:ext cx="5184576" cy="511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7"/>
          <p:cNvSpPr/>
          <p:nvPr/>
        </p:nvSpPr>
        <p:spPr>
          <a:xfrm>
            <a:off x="1979712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Life Cycle of the Malaria </a:t>
            </a:r>
            <a:r>
              <a:rPr lang="en-US" sz="1200" dirty="0" smtClean="0">
                <a:latin typeface="+mn-lt"/>
                <a:hlinkClick r:id="rId4"/>
              </a:rPr>
              <a:t>Parasite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1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74871"/>
              </p:ext>
            </p:extLst>
          </p:nvPr>
        </p:nvGraphicFramePr>
        <p:xfrm>
          <a:off x="457200" y="4319736"/>
          <a:ext cx="8229600" cy="2133600"/>
        </p:xfrm>
        <a:graphic>
          <a:graphicData uri="http://schemas.openxmlformats.org/drawingml/2006/table">
            <a:tbl>
              <a:tblPr firstRow="1"/>
              <a:tblGrid>
                <a:gridCol w="2743200"/>
                <a:gridCol w="2743200"/>
                <a:gridCol w="2743200"/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Φαινότυπος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Μαύροι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Λευκοί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Fy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a+b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Fy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a+b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Fy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(a-b+)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Fy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(a-b-)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Arial" charset="0"/>
                        </a:rPr>
                        <a:t>ΣΠΑΝΙΑ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065213"/>
            <a:ext cx="8568952" cy="33718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200" dirty="0">
                <a:solidFill>
                  <a:srgbClr val="080808"/>
                </a:solidFill>
              </a:rPr>
              <a:t>Επικρατούντα γονίδια</a:t>
            </a:r>
            <a:r>
              <a:rPr lang="en-US" sz="2200" dirty="0">
                <a:solidFill>
                  <a:srgbClr val="080808"/>
                </a:solidFill>
              </a:rPr>
              <a:t> (</a:t>
            </a:r>
            <a:r>
              <a:rPr lang="en-US" sz="2200" dirty="0" err="1">
                <a:solidFill>
                  <a:srgbClr val="080808"/>
                </a:solidFill>
              </a:rPr>
              <a:t>codominant</a:t>
            </a:r>
            <a:r>
              <a:rPr lang="en-US" sz="2200" dirty="0">
                <a:solidFill>
                  <a:srgbClr val="080808"/>
                </a:solidFill>
              </a:rPr>
              <a:t> alleles):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200" b="1" dirty="0" err="1">
                <a:solidFill>
                  <a:srgbClr val="080808"/>
                </a:solidFill>
              </a:rPr>
              <a:t>Fy</a:t>
            </a:r>
            <a:r>
              <a:rPr lang="en-US" sz="2200" b="1" baseline="30000" dirty="0" err="1">
                <a:solidFill>
                  <a:srgbClr val="080808"/>
                </a:solidFill>
              </a:rPr>
              <a:t>a</a:t>
            </a:r>
            <a:r>
              <a:rPr lang="en-US" sz="2200" dirty="0">
                <a:solidFill>
                  <a:srgbClr val="080808"/>
                </a:solidFill>
              </a:rPr>
              <a:t> </a:t>
            </a:r>
            <a:r>
              <a:rPr lang="el-GR" sz="2200" dirty="0">
                <a:solidFill>
                  <a:srgbClr val="080808"/>
                </a:solidFill>
              </a:rPr>
              <a:t>και</a:t>
            </a:r>
            <a:r>
              <a:rPr lang="en-US" sz="2200" dirty="0">
                <a:solidFill>
                  <a:srgbClr val="080808"/>
                </a:solidFill>
              </a:rPr>
              <a:t> </a:t>
            </a:r>
            <a:r>
              <a:rPr lang="en-US" sz="2200" b="1" dirty="0" err="1">
                <a:solidFill>
                  <a:srgbClr val="080808"/>
                </a:solidFill>
              </a:rPr>
              <a:t>Fy</a:t>
            </a:r>
            <a:r>
              <a:rPr lang="en-US" sz="2200" b="1" baseline="30000" dirty="0" err="1">
                <a:solidFill>
                  <a:srgbClr val="080808"/>
                </a:solidFill>
              </a:rPr>
              <a:t>b</a:t>
            </a:r>
            <a:r>
              <a:rPr lang="en-US" sz="2200" dirty="0">
                <a:solidFill>
                  <a:srgbClr val="080808"/>
                </a:solidFill>
              </a:rPr>
              <a:t> </a:t>
            </a:r>
            <a:r>
              <a:rPr lang="el-GR" sz="2200" dirty="0">
                <a:solidFill>
                  <a:srgbClr val="080808"/>
                </a:solidFill>
              </a:rPr>
              <a:t>κωδικοποιούν αντιγόνα </a:t>
            </a:r>
            <a:r>
              <a:rPr lang="el-GR" sz="2200" dirty="0" smtClean="0">
                <a:solidFill>
                  <a:srgbClr val="080808"/>
                </a:solidFill>
              </a:rPr>
              <a:t>τα αντίστοιχα αντιγόνα.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srgbClr val="080808"/>
                </a:solidFill>
              </a:rPr>
              <a:t>Καλά </a:t>
            </a:r>
            <a:r>
              <a:rPr lang="el-GR" sz="2200" dirty="0">
                <a:solidFill>
                  <a:srgbClr val="080808"/>
                </a:solidFill>
              </a:rPr>
              <a:t>ανεπτυγμένα κατά </a:t>
            </a:r>
            <a:r>
              <a:rPr lang="el-GR" sz="2200" dirty="0" smtClean="0">
                <a:solidFill>
                  <a:srgbClr val="080808"/>
                </a:solidFill>
              </a:rPr>
              <a:t>την γέννηση.</a:t>
            </a:r>
            <a:endParaRPr lang="en-US" sz="2200" baseline="30000" dirty="0">
              <a:solidFill>
                <a:srgbClr val="080808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srgbClr val="080808"/>
                </a:solidFill>
              </a:rPr>
              <a:t>Τα αντιγόνα καταστρέφονται από τα </a:t>
            </a:r>
            <a:r>
              <a:rPr lang="el-GR" sz="2200" dirty="0" smtClean="0">
                <a:solidFill>
                  <a:srgbClr val="080808"/>
                </a:solidFill>
              </a:rPr>
              <a:t>ένζυμα (</a:t>
            </a:r>
            <a:r>
              <a:rPr lang="en-US" sz="2200" dirty="0" smtClean="0">
                <a:solidFill>
                  <a:srgbClr val="080808"/>
                </a:solidFill>
              </a:rPr>
              <a:t>papain, </a:t>
            </a:r>
            <a:r>
              <a:rPr lang="en-US" sz="2200" dirty="0" err="1" smtClean="0">
                <a:solidFill>
                  <a:srgbClr val="080808"/>
                </a:solidFill>
              </a:rPr>
              <a:t>ficin</a:t>
            </a:r>
            <a:r>
              <a:rPr lang="en-US" sz="2200" dirty="0" smtClean="0">
                <a:solidFill>
                  <a:srgbClr val="080808"/>
                </a:solidFill>
              </a:rPr>
              <a:t>)</a:t>
            </a:r>
            <a:r>
              <a:rPr lang="el-GR" sz="2200" dirty="0" smtClean="0">
                <a:solidFill>
                  <a:srgbClr val="080808"/>
                </a:solidFill>
              </a:rPr>
              <a:t>.</a:t>
            </a:r>
            <a:endParaRPr lang="en-US" sz="2200" dirty="0" smtClean="0">
              <a:solidFill>
                <a:srgbClr val="080808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200" b="1" dirty="0" smtClean="0"/>
              <a:t>Δοσοεξαρτώμενα.</a:t>
            </a:r>
            <a:endParaRPr lang="en-US" sz="2200" dirty="0">
              <a:solidFill>
                <a:srgbClr val="080808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200" dirty="0" smtClean="0"/>
              <a:t>Άτομα </a:t>
            </a:r>
            <a:r>
              <a:rPr lang="en-US" sz="2200" dirty="0" err="1"/>
              <a:t>Fy</a:t>
            </a:r>
            <a:r>
              <a:rPr lang="en-US" sz="2200" dirty="0"/>
              <a:t>(a-b- </a:t>
            </a:r>
            <a:r>
              <a:rPr lang="en-US" sz="2200" dirty="0" smtClean="0"/>
              <a:t>)</a:t>
            </a:r>
            <a:r>
              <a:rPr lang="el-GR" sz="2200" dirty="0" smtClean="0"/>
              <a:t> </a:t>
            </a:r>
            <a:r>
              <a:rPr lang="el-GR" sz="2200" dirty="0" err="1" smtClean="0"/>
              <a:t>Αφροαμερικάνοι</a:t>
            </a:r>
            <a:r>
              <a:rPr lang="el-GR" sz="2200" dirty="0" smtClean="0"/>
              <a:t> </a:t>
            </a:r>
            <a:r>
              <a:rPr lang="el-GR" sz="2200" dirty="0"/>
              <a:t>68%, ενώ σπάνια σε </a:t>
            </a:r>
            <a:r>
              <a:rPr lang="el-GR" sz="2200" dirty="0" smtClean="0"/>
              <a:t>λευκούς ανθεκτικοί </a:t>
            </a:r>
            <a:r>
              <a:rPr lang="el-GR" sz="2200" dirty="0"/>
              <a:t>στο </a:t>
            </a:r>
            <a:r>
              <a:rPr lang="el-GR" sz="2200" dirty="0" smtClean="0"/>
              <a:t>πλασμώδιο </a:t>
            </a:r>
            <a:r>
              <a:rPr lang="en-US" sz="2200" dirty="0" err="1" smtClean="0"/>
              <a:t>vivax</a:t>
            </a:r>
            <a:r>
              <a:rPr lang="el-GR" sz="2200" dirty="0" smtClean="0"/>
              <a:t>.</a:t>
            </a:r>
            <a:endParaRPr lang="en-US" sz="22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  <p:pic>
        <p:nvPicPr>
          <p:cNvPr id="7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n-US" dirty="0"/>
              <a:t>Duffy –</a:t>
            </a:r>
            <a:r>
              <a:rPr lang="el-GR" dirty="0"/>
              <a:t>αντιγόνα </a:t>
            </a:r>
          </a:p>
        </p:txBody>
      </p:sp>
    </p:spTree>
    <p:extLst>
      <p:ext uri="{BB962C8B-B14F-4D97-AF65-F5344CB8AC3E}">
        <p14:creationId xmlns:p14="http://schemas.microsoft.com/office/powerpoint/2010/main" val="40734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80808"/>
                </a:solidFill>
              </a:rPr>
              <a:t>Anti-</a:t>
            </a:r>
            <a:r>
              <a:rPr lang="en-US" sz="2800" dirty="0" err="1" smtClean="0">
                <a:solidFill>
                  <a:srgbClr val="080808"/>
                </a:solidFill>
              </a:rPr>
              <a:t>Fya</a:t>
            </a:r>
            <a:r>
              <a:rPr lang="en-US" sz="2800" dirty="0" smtClean="0">
                <a:solidFill>
                  <a:srgbClr val="080808"/>
                </a:solidFill>
              </a:rPr>
              <a:t>, Anti-</a:t>
            </a:r>
            <a:r>
              <a:rPr lang="en-US" sz="2800" dirty="0" err="1" smtClean="0">
                <a:solidFill>
                  <a:srgbClr val="080808"/>
                </a:solidFill>
              </a:rPr>
              <a:t>Fyb</a:t>
            </a:r>
            <a:r>
              <a:rPr lang="el-GR" sz="2800" dirty="0" smtClean="0">
                <a:solidFill>
                  <a:srgbClr val="080808"/>
                </a:solidFill>
              </a:rPr>
              <a:t>.</a:t>
            </a:r>
            <a:endParaRPr lang="en-US" sz="2800" dirty="0" smtClean="0">
              <a:solidFill>
                <a:srgbClr val="080808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80808"/>
                </a:solidFill>
              </a:rPr>
              <a:t>IgG</a:t>
            </a:r>
            <a:r>
              <a:rPr lang="el-GR" sz="2800" dirty="0" smtClean="0">
                <a:solidFill>
                  <a:srgbClr val="080808"/>
                </a:solidFill>
              </a:rPr>
              <a:t>.</a:t>
            </a:r>
            <a:endParaRPr lang="en-US" sz="2800" dirty="0">
              <a:solidFill>
                <a:srgbClr val="080808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80808"/>
                </a:solidFill>
              </a:rPr>
              <a:t>Δεν προσδένουν το συμπλήρωμα </a:t>
            </a:r>
            <a:r>
              <a:rPr lang="el-GR" sz="2800" dirty="0" smtClean="0">
                <a:solidFill>
                  <a:srgbClr val="080808"/>
                </a:solidFill>
              </a:rPr>
              <a:t>.</a:t>
            </a:r>
            <a:endParaRPr lang="en-US" sz="2800" dirty="0">
              <a:solidFill>
                <a:srgbClr val="080808"/>
              </a:solidFill>
            </a:endParaRPr>
          </a:p>
          <a:p>
            <a:r>
              <a:rPr lang="el-GR" sz="2800" b="1" dirty="0">
                <a:solidFill>
                  <a:srgbClr val="080808"/>
                </a:solidFill>
              </a:rPr>
              <a:t>Κλινικά σημαντικά</a:t>
            </a:r>
            <a:r>
              <a:rPr lang="en-US" sz="2800" dirty="0">
                <a:solidFill>
                  <a:srgbClr val="080808"/>
                </a:solidFill>
              </a:rPr>
              <a:t>  </a:t>
            </a:r>
            <a:endParaRPr lang="el-GR" sz="2800" dirty="0" smtClean="0">
              <a:solidFill>
                <a:srgbClr val="080808"/>
              </a:solidFill>
            </a:endParaRPr>
          </a:p>
          <a:p>
            <a:pPr lvl="1"/>
            <a:r>
              <a:rPr lang="el-GR" sz="2400" b="1" dirty="0" smtClean="0"/>
              <a:t>Αιμολυτικές αντιδράσεις μετά μετάγγιση.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>
                <a:solidFill>
                  <a:srgbClr val="080808"/>
                </a:solidFill>
              </a:rPr>
              <a:t>αιτία αιμολυτικής νόσου του νεογνού</a:t>
            </a:r>
            <a:r>
              <a:rPr lang="en-US" sz="2400" dirty="0" smtClean="0">
                <a:solidFill>
                  <a:srgbClr val="080808"/>
                </a:solidFill>
              </a:rPr>
              <a:t>(</a:t>
            </a:r>
            <a:r>
              <a:rPr lang="el-GR" sz="2400" dirty="0" smtClean="0">
                <a:solidFill>
                  <a:srgbClr val="080808"/>
                </a:solidFill>
              </a:rPr>
              <a:t>όχι συχνή ).</a:t>
            </a:r>
            <a:endParaRPr lang="en-US" sz="2400" dirty="0" smtClean="0">
              <a:solidFill>
                <a:srgbClr val="080808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 dirty="0" smtClean="0">
                <a:solidFill>
                  <a:srgbClr val="080808"/>
                </a:solidFill>
              </a:rPr>
              <a:t>Αποτέλεσμα </a:t>
            </a:r>
            <a:r>
              <a:rPr lang="el-GR" sz="2800" dirty="0">
                <a:solidFill>
                  <a:srgbClr val="080808"/>
                </a:solidFill>
              </a:rPr>
              <a:t>μετάγγισης ή </a:t>
            </a:r>
            <a:r>
              <a:rPr lang="el-GR" sz="2800" dirty="0" smtClean="0">
                <a:solidFill>
                  <a:srgbClr val="080808"/>
                </a:solidFill>
              </a:rPr>
              <a:t>κυήσεως.</a:t>
            </a:r>
          </a:p>
          <a:p>
            <a:pPr>
              <a:lnSpc>
                <a:spcPct val="150000"/>
              </a:lnSpc>
            </a:pPr>
            <a:r>
              <a:rPr lang="el-GR" sz="2800" dirty="0" smtClean="0">
                <a:solidFill>
                  <a:srgbClr val="080808"/>
                </a:solidFill>
              </a:rPr>
              <a:t>Δεν </a:t>
            </a:r>
            <a:r>
              <a:rPr lang="el-GR" sz="2800" dirty="0">
                <a:solidFill>
                  <a:srgbClr val="080808"/>
                </a:solidFill>
              </a:rPr>
              <a:t>αντιδρούν με επεξεργασμένα με ένζυμο ερυθρά </a:t>
            </a:r>
            <a:r>
              <a:rPr lang="el-GR" sz="2800" dirty="0" smtClean="0">
                <a:solidFill>
                  <a:srgbClr val="080808"/>
                </a:solidFill>
              </a:rPr>
              <a:t>αιμοσφαίρια.</a:t>
            </a: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  <p:pic>
        <p:nvPicPr>
          <p:cNvPr id="6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Duffy A</a:t>
            </a:r>
            <a:r>
              <a:rPr lang="el-GR" dirty="0" err="1"/>
              <a:t>ντισώματα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6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Αντι</a:t>
            </a:r>
            <a:r>
              <a:rPr lang="el-GR" dirty="0"/>
              <a:t>-</a:t>
            </a:r>
            <a:r>
              <a:rPr lang="el-GR" dirty="0" err="1"/>
              <a:t>Duffy</a:t>
            </a:r>
            <a:r>
              <a:rPr lang="el-GR" dirty="0"/>
              <a:t> - Τι αίμα θα δώσω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2273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 err="1">
                <a:solidFill>
                  <a:srgbClr val="080808"/>
                </a:solidFill>
              </a:rPr>
              <a:t>Fy</a:t>
            </a:r>
            <a:r>
              <a:rPr lang="en-US" sz="2400" b="1" baseline="30000" dirty="0" err="1">
                <a:solidFill>
                  <a:srgbClr val="080808"/>
                </a:solidFill>
              </a:rPr>
              <a:t>a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ή </a:t>
            </a:r>
            <a:r>
              <a:rPr lang="el-GR" sz="2400" b="1" dirty="0" err="1">
                <a:solidFill>
                  <a:srgbClr val="080808"/>
                </a:solidFill>
              </a:rPr>
              <a:t>αντι</a:t>
            </a:r>
            <a:r>
              <a:rPr lang="el-GR" sz="2400" b="1" dirty="0">
                <a:solidFill>
                  <a:srgbClr val="080808"/>
                </a:solidFill>
              </a:rPr>
              <a:t>-</a:t>
            </a:r>
            <a:r>
              <a:rPr lang="en-US" sz="2400" b="1" dirty="0" err="1">
                <a:solidFill>
                  <a:srgbClr val="080808"/>
                </a:solidFill>
              </a:rPr>
              <a:t>Fy</a:t>
            </a:r>
            <a:r>
              <a:rPr lang="en-US" sz="2400" b="1" baseline="30000" dirty="0" err="1">
                <a:solidFill>
                  <a:srgbClr val="080808"/>
                </a:solidFill>
              </a:rPr>
              <a:t>b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αίμα </a:t>
            </a:r>
            <a:r>
              <a:rPr lang="en-US" sz="2400" dirty="0" err="1">
                <a:solidFill>
                  <a:srgbClr val="080808"/>
                </a:solidFill>
                <a:sym typeface="Symbol" pitchFamily="18" charset="2"/>
              </a:rPr>
              <a:t>Fy</a:t>
            </a:r>
            <a:r>
              <a:rPr lang="en-US" sz="2400" baseline="30000" dirty="0" err="1">
                <a:solidFill>
                  <a:srgbClr val="080808"/>
                </a:solidFill>
                <a:sym typeface="Symbol" pitchFamily="18" charset="2"/>
              </a:rPr>
              <a:t>a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ή </a:t>
            </a:r>
            <a:r>
              <a:rPr lang="en-US" sz="2400" dirty="0" err="1">
                <a:solidFill>
                  <a:srgbClr val="080808"/>
                </a:solidFill>
                <a:sym typeface="Symbol" pitchFamily="18" charset="2"/>
              </a:rPr>
              <a:t>Fy</a:t>
            </a:r>
            <a:r>
              <a:rPr lang="en-US" sz="2400" baseline="30000" dirty="0" err="1">
                <a:solidFill>
                  <a:srgbClr val="080808"/>
                </a:solidFill>
                <a:sym typeface="Symbol" pitchFamily="18" charset="2"/>
              </a:rPr>
              <a:t>b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αρνητικό</a:t>
            </a:r>
            <a:endParaRPr lang="en-US" sz="24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200000"/>
              </a:lnSpc>
            </a:pPr>
            <a:r>
              <a:rPr lang="el-GR" sz="2400" b="1" dirty="0" err="1">
                <a:solidFill>
                  <a:srgbClr val="080808"/>
                </a:solidFill>
                <a:sym typeface="Symbol" pitchFamily="18" charset="2"/>
              </a:rPr>
              <a:t>Αντι</a:t>
            </a:r>
            <a:r>
              <a:rPr lang="el-GR" sz="2400" b="1" dirty="0">
                <a:solidFill>
                  <a:srgbClr val="080808"/>
                </a:solidFill>
                <a:sym typeface="Symbol" pitchFamily="18" charset="2"/>
              </a:rPr>
              <a:t>-</a:t>
            </a: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Fy3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(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σπάνιο) 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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αίμα </a:t>
            </a:r>
            <a:r>
              <a:rPr lang="en-US" sz="2400" dirty="0" err="1">
                <a:solidFill>
                  <a:srgbClr val="080808"/>
                </a:solidFill>
                <a:sym typeface="Symbol" pitchFamily="18" charset="2"/>
              </a:rPr>
              <a:t>Fy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(a-b-)</a:t>
            </a:r>
            <a:endParaRPr lang="el-GR" sz="24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el-GR" sz="2400" dirty="0" smtClean="0">
                <a:solidFill>
                  <a:srgbClr val="080808"/>
                </a:solidFill>
                <a:sym typeface="Symbol" pitchFamily="18" charset="2"/>
              </a:rPr>
              <a:t>Πού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θα βρω αίμα;;;</a:t>
            </a:r>
            <a:endParaRPr lang="en-US" sz="2400" dirty="0">
              <a:solidFill>
                <a:srgbClr val="080808"/>
              </a:solidFill>
              <a:sym typeface="Symbol" pitchFamily="18" charset="2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32%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των αιμοδοτών </a:t>
            </a:r>
            <a:r>
              <a:rPr lang="en-US" sz="2400" dirty="0" err="1">
                <a:solidFill>
                  <a:srgbClr val="080808"/>
                </a:solidFill>
                <a:sym typeface="Symbol" pitchFamily="18" charset="2"/>
              </a:rPr>
              <a:t>Fy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(a-)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80808"/>
                </a:solidFill>
                <a:sym typeface="Symbol" pitchFamily="18" charset="2"/>
              </a:rPr>
              <a:t>20%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 </a:t>
            </a:r>
            <a:r>
              <a:rPr lang="el-GR" sz="2400" dirty="0">
                <a:solidFill>
                  <a:srgbClr val="080808"/>
                </a:solidFill>
                <a:sym typeface="Symbol" pitchFamily="18" charset="2"/>
              </a:rPr>
              <a:t>των αιμοδοτών </a:t>
            </a:r>
            <a:r>
              <a:rPr lang="en-US" sz="2400" dirty="0" err="1">
                <a:solidFill>
                  <a:srgbClr val="080808"/>
                </a:solidFill>
                <a:sym typeface="Symbol" pitchFamily="18" charset="2"/>
              </a:rPr>
              <a:t>Fy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(b-)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0801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dirty="0"/>
              <a:t>Άλλα αντιγόνα των ομάδων…</a:t>
            </a:r>
          </a:p>
        </p:txBody>
      </p:sp>
    </p:spTree>
    <p:extLst>
      <p:ext uri="{BB962C8B-B14F-4D97-AF65-F5344CB8AC3E}">
        <p14:creationId xmlns:p14="http://schemas.microsoft.com/office/powerpoint/2010/main" val="22811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503239" y="1294728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Γενετικός τόπος στο χρωμόσωμα 19q13.32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rgbClr val="080808"/>
                </a:solidFill>
              </a:rPr>
              <a:t>2 </a:t>
            </a:r>
            <a:r>
              <a:rPr lang="el-GR" sz="2400" dirty="0">
                <a:solidFill>
                  <a:srgbClr val="080808"/>
                </a:solidFill>
              </a:rPr>
              <a:t>(</a:t>
            </a:r>
            <a:r>
              <a:rPr lang="el-GR" sz="2400" dirty="0" err="1">
                <a:solidFill>
                  <a:srgbClr val="080808"/>
                </a:solidFill>
              </a:rPr>
              <a:t>συνεπικρατή</a:t>
            </a:r>
            <a:r>
              <a:rPr lang="el-GR" sz="2400" dirty="0">
                <a:solidFill>
                  <a:srgbClr val="080808"/>
                </a:solidFill>
              </a:rPr>
              <a:t> </a:t>
            </a:r>
            <a:r>
              <a:rPr lang="el-GR" sz="2400" dirty="0" err="1">
                <a:solidFill>
                  <a:srgbClr val="080808"/>
                </a:solidFill>
              </a:rPr>
              <a:t>αλλήλια</a:t>
            </a:r>
            <a:r>
              <a:rPr lang="el-GR" sz="2400" dirty="0">
                <a:solidFill>
                  <a:srgbClr val="080808"/>
                </a:solidFill>
              </a:rPr>
              <a:t>) </a:t>
            </a:r>
            <a:r>
              <a:rPr lang="en-US" sz="2400" dirty="0" err="1">
                <a:solidFill>
                  <a:srgbClr val="080808"/>
                </a:solidFill>
              </a:rPr>
              <a:t>codominant</a:t>
            </a:r>
            <a:r>
              <a:rPr lang="en-US" sz="2400" dirty="0">
                <a:solidFill>
                  <a:srgbClr val="080808"/>
                </a:solidFill>
              </a:rPr>
              <a:t> alleles:  </a:t>
            </a:r>
            <a:r>
              <a:rPr lang="en-US" sz="2400" i="1" dirty="0" err="1">
                <a:solidFill>
                  <a:srgbClr val="080808"/>
                </a:solidFill>
              </a:rPr>
              <a:t>Lu</a:t>
            </a:r>
            <a:r>
              <a:rPr lang="en-US" sz="2400" i="1" baseline="30000" dirty="0" err="1">
                <a:solidFill>
                  <a:srgbClr val="080808"/>
                </a:solidFill>
              </a:rPr>
              <a:t>a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και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i="1" dirty="0" err="1" smtClean="0">
                <a:solidFill>
                  <a:srgbClr val="080808"/>
                </a:solidFill>
              </a:rPr>
              <a:t>Lu</a:t>
            </a:r>
            <a:r>
              <a:rPr lang="en-US" sz="2400" i="1" baseline="30000" dirty="0" err="1" smtClean="0">
                <a:solidFill>
                  <a:srgbClr val="080808"/>
                </a:solidFill>
              </a:rPr>
              <a:t>b</a:t>
            </a:r>
            <a:endParaRPr lang="el-GR" sz="2400" dirty="0" smtClean="0"/>
          </a:p>
          <a:p>
            <a:r>
              <a:rPr lang="el-GR" sz="2400" b="1" dirty="0" smtClean="0"/>
              <a:t>20 αντιγόνα</a:t>
            </a:r>
          </a:p>
          <a:p>
            <a:pPr>
              <a:lnSpc>
                <a:spcPct val="160000"/>
              </a:lnSpc>
            </a:pPr>
            <a:r>
              <a:rPr lang="el-GR" sz="2400" dirty="0" smtClean="0">
                <a:solidFill>
                  <a:srgbClr val="080808"/>
                </a:solidFill>
              </a:rPr>
              <a:t>Ασθενής </a:t>
            </a:r>
            <a:r>
              <a:rPr lang="el-GR" sz="2400" dirty="0">
                <a:solidFill>
                  <a:srgbClr val="080808"/>
                </a:solidFill>
              </a:rPr>
              <a:t>έκφραση στο κύτταρα του ομφαλίου λώρου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solidFill>
                  <a:srgbClr val="080808"/>
                </a:solidFill>
              </a:rPr>
              <a:t>92% </a:t>
            </a:r>
            <a:r>
              <a:rPr lang="el-GR" sz="2400" dirty="0">
                <a:solidFill>
                  <a:srgbClr val="080808"/>
                </a:solidFill>
              </a:rPr>
              <a:t>έχουν το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n-US" sz="2400" dirty="0" err="1">
                <a:solidFill>
                  <a:srgbClr val="080808"/>
                </a:solidFill>
              </a:rPr>
              <a:t>Lu</a:t>
            </a:r>
            <a:r>
              <a:rPr lang="en-US" sz="2400" baseline="30000" dirty="0" err="1">
                <a:solidFill>
                  <a:srgbClr val="080808"/>
                </a:solidFill>
              </a:rPr>
              <a:t>b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dirty="0">
                <a:solidFill>
                  <a:srgbClr val="080808"/>
                </a:solidFill>
              </a:rPr>
              <a:t>αντιγόνο</a:t>
            </a:r>
            <a:r>
              <a:rPr lang="en-US" sz="2400" dirty="0">
                <a:solidFill>
                  <a:srgbClr val="080808"/>
                </a:solidFill>
              </a:rPr>
              <a:t>, Lu(a-b+)</a:t>
            </a:r>
          </a:p>
          <a:p>
            <a:pPr>
              <a:lnSpc>
                <a:spcPct val="160000"/>
              </a:lnSpc>
            </a:pPr>
            <a:r>
              <a:rPr lang="el-GR" sz="2400" dirty="0">
                <a:solidFill>
                  <a:srgbClr val="080808"/>
                </a:solidFill>
              </a:rPr>
              <a:t>Ο φαινότυπος</a:t>
            </a:r>
            <a:r>
              <a:rPr lang="en-US" sz="2400" dirty="0">
                <a:solidFill>
                  <a:srgbClr val="080808"/>
                </a:solidFill>
              </a:rPr>
              <a:t> Lu(a-b-)</a:t>
            </a:r>
            <a:r>
              <a:rPr lang="el-GR" sz="2400" dirty="0">
                <a:solidFill>
                  <a:srgbClr val="080808"/>
                </a:solidFill>
              </a:rPr>
              <a:t> </a:t>
            </a:r>
            <a:r>
              <a:rPr lang="en-US" sz="2400" dirty="0">
                <a:solidFill>
                  <a:srgbClr val="080808"/>
                </a:solidFill>
                <a:sym typeface="Symbol" pitchFamily="18" charset="2"/>
              </a:rPr>
              <a:t></a:t>
            </a:r>
            <a:r>
              <a:rPr lang="en-US" sz="2400" dirty="0">
                <a:solidFill>
                  <a:srgbClr val="080808"/>
                </a:solidFill>
              </a:rPr>
              <a:t> </a:t>
            </a:r>
            <a:r>
              <a:rPr lang="el-GR" sz="2400" b="1" dirty="0">
                <a:solidFill>
                  <a:srgbClr val="080808"/>
                </a:solidFill>
              </a:rPr>
              <a:t>ΣΠΑΝΙΟΣ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  <p:pic>
        <p:nvPicPr>
          <p:cNvPr id="7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n-US" dirty="0"/>
              <a:t>Lutheran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Anti-</a:t>
            </a:r>
            <a:r>
              <a:rPr lang="en-US" b="1" dirty="0" err="1">
                <a:solidFill>
                  <a:srgbClr val="080808"/>
                </a:solidFill>
              </a:rPr>
              <a:t>Lu</a:t>
            </a:r>
            <a:r>
              <a:rPr lang="en-US" b="1" baseline="30000" dirty="0" err="1">
                <a:solidFill>
                  <a:srgbClr val="080808"/>
                </a:solidFill>
              </a:rPr>
              <a:t>a</a:t>
            </a:r>
            <a:endParaRPr lang="en-US" b="1" baseline="30000" dirty="0">
              <a:solidFill>
                <a:srgbClr val="080808"/>
              </a:solidFill>
            </a:endParaRPr>
          </a:p>
          <a:p>
            <a:pPr lvl="1"/>
            <a:r>
              <a:rPr lang="en-US" dirty="0">
                <a:solidFill>
                  <a:srgbClr val="080808"/>
                </a:solidFill>
              </a:rPr>
              <a:t>IgM </a:t>
            </a:r>
            <a:r>
              <a:rPr lang="el-GR" dirty="0">
                <a:solidFill>
                  <a:srgbClr val="080808"/>
                </a:solidFill>
              </a:rPr>
              <a:t>και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IgG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 lvl="1"/>
            <a:r>
              <a:rPr lang="el-GR" b="1" dirty="0">
                <a:solidFill>
                  <a:srgbClr val="080808"/>
                </a:solidFill>
              </a:rPr>
              <a:t>Μη</a:t>
            </a:r>
            <a:r>
              <a:rPr lang="el-GR" dirty="0">
                <a:solidFill>
                  <a:srgbClr val="080808"/>
                </a:solidFill>
              </a:rPr>
              <a:t> κλινικά </a:t>
            </a:r>
            <a:r>
              <a:rPr lang="el-GR" dirty="0" smtClean="0">
                <a:solidFill>
                  <a:srgbClr val="080808"/>
                </a:solidFill>
              </a:rPr>
              <a:t>σημαντικό.</a:t>
            </a:r>
            <a:endParaRPr lang="en-US" dirty="0">
              <a:solidFill>
                <a:srgbClr val="080808"/>
              </a:solidFill>
            </a:endParaRPr>
          </a:p>
          <a:p>
            <a:pPr lvl="1"/>
            <a:r>
              <a:rPr lang="el-GR" dirty="0">
                <a:solidFill>
                  <a:srgbClr val="080808"/>
                </a:solidFill>
              </a:rPr>
              <a:t>Αντιδρά σε θερμοκρασία </a:t>
            </a:r>
            <a:r>
              <a:rPr lang="el-GR" dirty="0" smtClean="0">
                <a:solidFill>
                  <a:srgbClr val="080808"/>
                </a:solidFill>
              </a:rPr>
              <a:t>δωματίου.</a:t>
            </a:r>
            <a:endParaRPr lang="en-US" dirty="0">
              <a:solidFill>
                <a:srgbClr val="080808"/>
              </a:solidFill>
            </a:endParaRPr>
          </a:p>
          <a:p>
            <a:pPr lvl="1"/>
            <a:r>
              <a:rPr lang="el-GR" dirty="0">
                <a:solidFill>
                  <a:srgbClr val="080808"/>
                </a:solidFill>
              </a:rPr>
              <a:t>Ήπια αιμολυτική νόσο του </a:t>
            </a:r>
            <a:r>
              <a:rPr lang="el-GR" dirty="0" smtClean="0">
                <a:solidFill>
                  <a:srgbClr val="080808"/>
                </a:solidFill>
              </a:rPr>
              <a:t>νεογνού.</a:t>
            </a:r>
            <a:endParaRPr lang="en-US" dirty="0">
              <a:solidFill>
                <a:srgbClr val="080808"/>
              </a:solidFill>
            </a:endParaRPr>
          </a:p>
          <a:p>
            <a:pPr lvl="1"/>
            <a:r>
              <a:rPr lang="el-GR" dirty="0">
                <a:solidFill>
                  <a:srgbClr val="080808"/>
                </a:solidFill>
              </a:rPr>
              <a:t>Φυσικό αντίσωμα ή και </a:t>
            </a:r>
            <a:r>
              <a:rPr lang="el-GR" dirty="0" smtClean="0">
                <a:solidFill>
                  <a:srgbClr val="080808"/>
                </a:solidFill>
              </a:rPr>
              <a:t>επίκτητο.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b="1" dirty="0">
                <a:solidFill>
                  <a:srgbClr val="080808"/>
                </a:solidFill>
              </a:rPr>
              <a:t>Anti-</a:t>
            </a:r>
            <a:r>
              <a:rPr lang="en-US" b="1" dirty="0" err="1">
                <a:solidFill>
                  <a:srgbClr val="080808"/>
                </a:solidFill>
              </a:rPr>
              <a:t>Lu</a:t>
            </a:r>
            <a:r>
              <a:rPr lang="en-US" b="1" baseline="30000" dirty="0" err="1">
                <a:solidFill>
                  <a:srgbClr val="080808"/>
                </a:solidFill>
              </a:rPr>
              <a:t>b</a:t>
            </a:r>
            <a:endParaRPr lang="en-US" b="1" baseline="30000" dirty="0">
              <a:solidFill>
                <a:srgbClr val="080808"/>
              </a:solidFill>
            </a:endParaRPr>
          </a:p>
          <a:p>
            <a:pPr lvl="1"/>
            <a:r>
              <a:rPr lang="el-GR" dirty="0">
                <a:solidFill>
                  <a:srgbClr val="080808"/>
                </a:solidFill>
              </a:rPr>
              <a:t>Σπάνιο,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καθότι το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n-US" dirty="0" err="1">
                <a:solidFill>
                  <a:srgbClr val="080808"/>
                </a:solidFill>
              </a:rPr>
              <a:t>Lu</a:t>
            </a:r>
            <a:r>
              <a:rPr lang="en-US" baseline="30000" dirty="0" err="1">
                <a:solidFill>
                  <a:srgbClr val="080808"/>
                </a:solidFill>
              </a:rPr>
              <a:t>b</a:t>
            </a:r>
            <a:r>
              <a:rPr lang="en-US" dirty="0">
                <a:solidFill>
                  <a:srgbClr val="080808"/>
                </a:solidFill>
              </a:rPr>
              <a:t> </a:t>
            </a:r>
            <a:r>
              <a:rPr lang="el-GR" dirty="0">
                <a:solidFill>
                  <a:srgbClr val="080808"/>
                </a:solidFill>
              </a:rPr>
              <a:t>= υψηλής συχνότητας </a:t>
            </a:r>
            <a:r>
              <a:rPr lang="en-US" dirty="0" smtClean="0">
                <a:solidFill>
                  <a:srgbClr val="080808"/>
                </a:solidFill>
              </a:rPr>
              <a:t>Ag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IgG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  <a:p>
            <a:pPr lvl="1"/>
            <a:r>
              <a:rPr lang="el-GR" b="1" dirty="0">
                <a:solidFill>
                  <a:srgbClr val="080808"/>
                </a:solidFill>
              </a:rPr>
              <a:t>Εμπλέκεται</a:t>
            </a:r>
            <a:r>
              <a:rPr lang="el-GR" dirty="0">
                <a:solidFill>
                  <a:srgbClr val="080808"/>
                </a:solidFill>
              </a:rPr>
              <a:t> σε μετά μετάγγιση αντιδράσεις </a:t>
            </a:r>
            <a:r>
              <a:rPr lang="en-US" dirty="0">
                <a:solidFill>
                  <a:srgbClr val="080808"/>
                </a:solidFill>
              </a:rPr>
              <a:t>(</a:t>
            </a:r>
            <a:r>
              <a:rPr lang="el-GR" dirty="0">
                <a:solidFill>
                  <a:srgbClr val="080808"/>
                </a:solidFill>
              </a:rPr>
              <a:t>σπάνια</a:t>
            </a:r>
            <a:r>
              <a:rPr lang="en-US" dirty="0">
                <a:solidFill>
                  <a:srgbClr val="080808"/>
                </a:solidFill>
              </a:rPr>
              <a:t> HDN</a:t>
            </a:r>
            <a:r>
              <a:rPr lang="en-US" dirty="0" smtClean="0">
                <a:solidFill>
                  <a:srgbClr val="080808"/>
                </a:solidFill>
              </a:rPr>
              <a:t>)</a:t>
            </a:r>
            <a:r>
              <a:rPr lang="el-GR" dirty="0" smtClean="0">
                <a:solidFill>
                  <a:srgbClr val="080808"/>
                </a:solidFill>
              </a:rPr>
              <a:t>.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  <p:pic>
        <p:nvPicPr>
          <p:cNvPr id="7" name="Picture 2" descr="Ήλιος, Καιρός, Πρόγνωση Καιρού, Ηλιόλουστη, Ηλιοφάν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671"/>
            <a:ext cx="894057" cy="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7949"/>
            <a:ext cx="9334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Lutheran </a:t>
            </a:r>
            <a:r>
              <a:rPr lang="el-GR" dirty="0"/>
              <a:t>Αντισώματα</a:t>
            </a:r>
          </a:p>
        </p:txBody>
      </p:sp>
    </p:spTree>
    <p:extLst>
      <p:ext uri="{BB962C8B-B14F-4D97-AF65-F5344CB8AC3E}">
        <p14:creationId xmlns:p14="http://schemas.microsoft.com/office/powerpoint/2010/main" val="30515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397</TotalTime>
  <Words>5369</Words>
  <Application>Microsoft Office PowerPoint</Application>
  <PresentationFormat>Προβολή στην οθόνη (4:3)</PresentationFormat>
  <Paragraphs>1079</Paragraphs>
  <Slides>117</Slides>
  <Notes>24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117</vt:i4>
      </vt:variant>
    </vt:vector>
  </HeadingPairs>
  <TitlesOfParts>
    <vt:vector size="120" baseType="lpstr">
      <vt:lpstr>OC_template</vt:lpstr>
      <vt:lpstr>OC_template_updated</vt:lpstr>
      <vt:lpstr>Φωτογραφία του Photo Editor</vt:lpstr>
      <vt:lpstr>Αιμοδοσία (Θ)</vt:lpstr>
      <vt:lpstr>Τα αντιγόνα των RBCs</vt:lpstr>
      <vt:lpstr>Τα αντιγόνα των ερυθροκυττάρων </vt:lpstr>
      <vt:lpstr>Κύρια Αντιγονικά Συστήματα των RBCs</vt:lpstr>
      <vt:lpstr>Βιοχημεία αντιγόνων ερυθροκυττάρων</vt:lpstr>
      <vt:lpstr>Ανοσολογική Απάντηση</vt:lpstr>
      <vt:lpstr>Αντίδραση Αντιγόνο/Αντίσωμα</vt:lpstr>
      <vt:lpstr>Χαρακτηριστικά των Αντιγόνων</vt:lpstr>
      <vt:lpstr>Αντισώματα   Ταξινόμηση – Ονοματολογία 1/2</vt:lpstr>
      <vt:lpstr>Αντισώματα   Ταξινόμηση – Ονοματολογία 2/2</vt:lpstr>
      <vt:lpstr>Αντισώματα - ανοσοσφαιρίνες</vt:lpstr>
      <vt:lpstr> IgM αντισώματα </vt:lpstr>
      <vt:lpstr> IgG αντισώματα </vt:lpstr>
      <vt:lpstr>Προσοχή… </vt:lpstr>
      <vt:lpstr>Δεδομένα</vt:lpstr>
      <vt:lpstr>Κύρια συστήματα ομάδων αίματος</vt:lpstr>
      <vt:lpstr>Τα πιο συχνά κλινικά σημαντικά    αντι-ερυθροκυτταρικά αντισώματα </vt:lpstr>
      <vt:lpstr>Κλινικά σημαντικά αντιγόνα</vt:lpstr>
      <vt:lpstr>Ψυχρά και θερμά αντισώματα </vt:lpstr>
      <vt:lpstr>Συστήματα που παράγουν Ψυχρά αντισώματα</vt:lpstr>
      <vt:lpstr>Τι έχουμε μάθει;</vt:lpstr>
      <vt:lpstr>Σύστημα Lewis</vt:lpstr>
      <vt:lpstr>Γενικά για το Σύστημα Lewis</vt:lpstr>
      <vt:lpstr>Σύνθεση Lewis antigens </vt:lpstr>
      <vt:lpstr>Φαινότυπος Lea και Leb</vt:lpstr>
      <vt:lpstr>ΑΒΟ και Lewis</vt:lpstr>
      <vt:lpstr>Συσχέτιση Lewis με ΑΒΟ</vt:lpstr>
      <vt:lpstr>Αντιγόνα του Συστήματος Lewis</vt:lpstr>
      <vt:lpstr>Κληρονομικότητα του Συστήματος Lewis</vt:lpstr>
      <vt:lpstr>Συχνότητα των Φαινοτύπων</vt:lpstr>
      <vt:lpstr>Αντισώματα του Συστήματος Lewis 1/2</vt:lpstr>
      <vt:lpstr>Αντισώματα του Συστήματος Lewis 2/2</vt:lpstr>
      <vt:lpstr>Αντισώματα του Συστήματος Lewis Ειδικά Προβλήματα στις Αιμοδοσίες</vt:lpstr>
      <vt:lpstr>Γιατί τα Abs δεν Προκαλούν Αιμόλυση;</vt:lpstr>
      <vt:lpstr>Αnti –Lea , Anti-Leb και μετάγγιση</vt:lpstr>
      <vt:lpstr>Σύστημα Ι</vt:lpstr>
      <vt:lpstr>Τα Αντιγόνα του Συστήματος Ι</vt:lpstr>
      <vt:lpstr>Τα Αντισώματα του Συστήματος Ι 1/2</vt:lpstr>
      <vt:lpstr>Τα Αντισώματα του Συστήματος Ι 2/2</vt:lpstr>
      <vt:lpstr>Άλλα Αντισώματα του Συστήματος Ι</vt:lpstr>
      <vt:lpstr>Αντι-I - Τι αίμα θα δώσω;</vt:lpstr>
      <vt:lpstr>Σύστημα P</vt:lpstr>
      <vt:lpstr>Γενικά για το Σύστημα Ρ</vt:lpstr>
      <vt:lpstr>To Αντιγόνο Ρ 1/2</vt:lpstr>
      <vt:lpstr>To Αντιγόνο Ρ 2/2</vt:lpstr>
      <vt:lpstr>To Αντιγόνο Ρ1</vt:lpstr>
      <vt:lpstr>Αντισώματα του Συστήματος Ρ 1/3</vt:lpstr>
      <vt:lpstr>Αντισώματα του Συστήματος Ρ 2/3</vt:lpstr>
      <vt:lpstr>Αντισώματα του Συστήματος Ρ 3/3</vt:lpstr>
      <vt:lpstr>Αντι-P - Τι αίμα θα δώσω;</vt:lpstr>
      <vt:lpstr>Σύστημα ΜΝSs</vt:lpstr>
      <vt:lpstr> Γενικά για το Σύστημα MNSs 1/2</vt:lpstr>
      <vt:lpstr> Γενικά για το Σύστημα MNSs 2/2</vt:lpstr>
      <vt:lpstr> Το Σύστημα MNSs</vt:lpstr>
      <vt:lpstr>Τα Αντιγόνα του Σύστηματος MNSs 1/2</vt:lpstr>
      <vt:lpstr>Τα Αντιγόνα του Σύστηματος MNSs 2/2</vt:lpstr>
      <vt:lpstr>Φαινότυπος – Γονότυπος - Συχνότητα</vt:lpstr>
      <vt:lpstr>Το Αντιγόνο U (Su)</vt:lpstr>
      <vt:lpstr>Συχνότητα των Αντιγόνων</vt:lpstr>
      <vt:lpstr>Σκέψου…</vt:lpstr>
      <vt:lpstr>Αντισώματα αντί-Μ και αντί-Ν</vt:lpstr>
      <vt:lpstr>Αντισώματα αντί-S, αντί-s και αντί-U</vt:lpstr>
      <vt:lpstr>Χαρακτηριστικά των  Αντισωμάτων MNSs</vt:lpstr>
      <vt:lpstr>Αντι-MNS - Τι αίμα θα δώσω;</vt:lpstr>
      <vt:lpstr>Πού θα βρω αίμα;</vt:lpstr>
      <vt:lpstr>Συστήματα που Παράγουν Θερμά Αντισώματα</vt:lpstr>
      <vt:lpstr>Τι έχουμε μάθει;</vt:lpstr>
      <vt:lpstr>Σύστημα Kell</vt:lpstr>
      <vt:lpstr>Σύστημα Kell</vt:lpstr>
      <vt:lpstr>Τα πιο Συχνά Γονιδιακά Συμπλέγματα </vt:lpstr>
      <vt:lpstr>Άλλα Kell Αντιγόνα</vt:lpstr>
      <vt:lpstr>Άλλα Kell Αντιγόνα και Συχνότητα</vt:lpstr>
      <vt:lpstr>Kx Αντιγόνο</vt:lpstr>
      <vt:lpstr>Kell Αντιγόνα</vt:lpstr>
      <vt:lpstr>Kellnull ή K0</vt:lpstr>
      <vt:lpstr>Μοριακή βάση του αλληλόμορφου K0</vt:lpstr>
      <vt:lpstr>Φαινότυπος McLeod 1/3</vt:lpstr>
      <vt:lpstr>Φαινότυπος McLeod 2/3</vt:lpstr>
      <vt:lpstr>Φαινότυπος McLeod 3/3</vt:lpstr>
      <vt:lpstr>Φαινότυπος Kmod</vt:lpstr>
      <vt:lpstr>Kell Αντισώματα</vt:lpstr>
      <vt:lpstr>Αντι-Kell - Τι αίμα θα δώσω;</vt:lpstr>
      <vt:lpstr>Πού θα βρω αίμα;</vt:lpstr>
      <vt:lpstr>Σύστημα Kidd</vt:lpstr>
      <vt:lpstr>Πρωτεΐνη Kidd</vt:lpstr>
      <vt:lpstr>Σύστημα Kidd</vt:lpstr>
      <vt:lpstr>Kidd Αντιγόνα</vt:lpstr>
      <vt:lpstr>Kidd Αντισώματα 1/2</vt:lpstr>
      <vt:lpstr>Kidd Αντισώματα 2/2</vt:lpstr>
      <vt:lpstr>Αντί-Kidd - Τι αίμα θα δώσω;</vt:lpstr>
      <vt:lpstr>Σύστημα Duffy</vt:lpstr>
      <vt:lpstr>Πρωτεΐνη DUFFY</vt:lpstr>
      <vt:lpstr>Η ζωή του παρασίτου της ελονοσίας </vt:lpstr>
      <vt:lpstr>Σύστημα Duffy –αντιγόνα </vt:lpstr>
      <vt:lpstr>Duffy Aντισώματα</vt:lpstr>
      <vt:lpstr>Αντι-Duffy - Τι αίμα θα δώσω;</vt:lpstr>
      <vt:lpstr>Άλλα αντιγόνα των ομάδων…</vt:lpstr>
      <vt:lpstr>Σύστημα Lutheran</vt:lpstr>
      <vt:lpstr>Lutheran Αντισώματα</vt:lpstr>
      <vt:lpstr>Αντι-Lutheran- Τι αίμα θα δώσω;</vt:lpstr>
      <vt:lpstr>Bg (Bennett – Goodspeed) Αντιγόνα</vt:lpstr>
      <vt:lpstr>Sda Αντιγόνα</vt:lpstr>
      <vt:lpstr>Xg Αντιγόνο</vt:lpstr>
      <vt:lpstr>Σύστημα Chido/Rogers</vt:lpstr>
      <vt:lpstr>Άλλα Αντιγονικά Συστήματα 1/2</vt:lpstr>
      <vt:lpstr>Άλλα Αντιγονικά Συστήματα 2/2</vt:lpstr>
      <vt:lpstr>Ψυχρά αντισώματα (IgM)</vt:lpstr>
      <vt:lpstr>Θερμά αντισώματα (IgG)</vt:lpstr>
      <vt:lpstr>Δράση Ενζύμων</vt:lpstr>
      <vt:lpstr>Δοσοεξαρτώμενα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Θ</dc:title>
  <dc:creator>opencourses@teiath.gr</dc:creator>
  <cp:lastModifiedBy>fkaram2</cp:lastModifiedBy>
  <cp:revision>56</cp:revision>
  <dcterms:created xsi:type="dcterms:W3CDTF">2015-01-21T13:51:40Z</dcterms:created>
  <dcterms:modified xsi:type="dcterms:W3CDTF">2015-03-05T07:44:36Z</dcterms:modified>
</cp:coreProperties>
</file>