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1"/>
  </p:notesMasterIdLst>
  <p:handoutMasterIdLst>
    <p:handoutMasterId r:id="rId22"/>
  </p:handoutMasterIdLst>
  <p:sldIdLst>
    <p:sldId id="256" r:id="rId3"/>
    <p:sldId id="271" r:id="rId4"/>
    <p:sldId id="272" r:id="rId5"/>
    <p:sldId id="282" r:id="rId6"/>
    <p:sldId id="273" r:id="rId7"/>
    <p:sldId id="283" r:id="rId8"/>
    <p:sldId id="274" r:id="rId9"/>
    <p:sldId id="275" r:id="rId10"/>
    <p:sldId id="276" r:id="rId11"/>
    <p:sldId id="277" r:id="rId12"/>
    <p:sldId id="284" r:id="rId13"/>
    <p:sldId id="257" r:id="rId14"/>
    <p:sldId id="262" r:id="rId15"/>
    <p:sldId id="264" r:id="rId16"/>
    <p:sldId id="269" r:id="rId17"/>
    <p:sldId id="270" r:id="rId18"/>
    <p:sldId id="266"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303F"/>
    <a:srgbClr val="5C3646"/>
    <a:srgbClr val="59313B"/>
    <a:srgbClr val="59414F"/>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rgbClr val="52303F"/>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556792"/>
            <a:ext cx="8496944" cy="4968552"/>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Διαδικτυακές συναλλαγές στον Τουρισμό (</a:t>
            </a:r>
            <a:r>
              <a:rPr lang="en-US" sz="3600" b="1" dirty="0" smtClean="0">
                <a:solidFill>
                  <a:schemeClr val="tx1"/>
                </a:solidFill>
                <a:latin typeface="+mn-lt"/>
              </a:rPr>
              <a:t>e-tourism)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5</a:t>
            </a:r>
            <a:r>
              <a:rPr lang="el-GR" sz="2600" dirty="0" smtClean="0"/>
              <a:t>:</a:t>
            </a:r>
            <a:r>
              <a:rPr lang="en-US" sz="2600" dirty="0" smtClean="0"/>
              <a:t> </a:t>
            </a:r>
            <a:r>
              <a:rPr lang="el-GR" sz="2600" dirty="0"/>
              <a:t>Διοίκηση και διαχείριση του τουριστικού προορισμού</a:t>
            </a:r>
            <a:endParaRPr lang="en-US" sz="2600" dirty="0" smtClean="0"/>
          </a:p>
          <a:p>
            <a:pPr>
              <a:spcBef>
                <a:spcPts val="0"/>
              </a:spcBef>
            </a:pPr>
            <a:r>
              <a:rPr lang="el-GR" sz="2200" dirty="0" err="1" smtClean="0"/>
              <a:t>Δρ.Βασιλική</a:t>
            </a:r>
            <a:r>
              <a:rPr lang="el-GR" sz="2200" dirty="0" smtClean="0"/>
              <a:t>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Ενδο</a:t>
            </a:r>
            <a:r>
              <a:rPr lang="el-GR" dirty="0"/>
              <a:t>-επιχειρησιακές λειτουργίες: </a:t>
            </a:r>
            <a:r>
              <a:rPr lang="el-GR" dirty="0" smtClean="0"/>
              <a:t/>
            </a:r>
            <a:br>
              <a:rPr lang="el-GR" dirty="0" smtClean="0"/>
            </a:br>
            <a:r>
              <a:rPr lang="en-US" dirty="0" smtClean="0"/>
              <a:t>Intranets</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323528" y="1556792"/>
            <a:ext cx="8568952" cy="5301208"/>
          </a:xfrm>
        </p:spPr>
        <p:txBody>
          <a:bodyPr>
            <a:noAutofit/>
          </a:bodyPr>
          <a:lstStyle/>
          <a:p>
            <a:r>
              <a:rPr lang="el-GR" dirty="0" smtClean="0"/>
              <a:t>Οι </a:t>
            </a:r>
            <a:r>
              <a:rPr lang="en-US" dirty="0"/>
              <a:t>ICT</a:t>
            </a:r>
            <a:r>
              <a:rPr lang="el-GR" dirty="0"/>
              <a:t> βοηθούν στην ολοκλήρωση των </a:t>
            </a:r>
            <a:r>
              <a:rPr lang="el-GR" dirty="0" err="1"/>
              <a:t>ενδο</a:t>
            </a:r>
            <a:r>
              <a:rPr lang="el-GR" dirty="0"/>
              <a:t>-επιχειρησιακών λειτουργιών μέσω της χρήσης των </a:t>
            </a:r>
            <a:r>
              <a:rPr lang="en-US" dirty="0"/>
              <a:t>Intranets</a:t>
            </a:r>
            <a:r>
              <a:rPr lang="el-GR" dirty="0"/>
              <a:t>. Σκοπός της χρήσης αυτών των πληροφοριακών συστημάτων είναι η σύνδεση μεταξύ των </a:t>
            </a:r>
            <a:r>
              <a:rPr lang="en-US" dirty="0"/>
              <a:t>front office</a:t>
            </a:r>
            <a:r>
              <a:rPr lang="el-GR" dirty="0"/>
              <a:t> και </a:t>
            </a:r>
            <a:r>
              <a:rPr lang="en-US" dirty="0"/>
              <a:t>back office</a:t>
            </a:r>
            <a:r>
              <a:rPr lang="el-GR" dirty="0"/>
              <a:t> τμημάτων και με τον τελικό καταναλωτή. Κατ’ αυτόν τον τρόπο γίνεται τόσο καλύτερη εξυπηρέτηση του καταναλωτή, όσο και καλύτερη επικοινωνία και διαχείριση μεταξύ των τμημάτων ενός οργανισμού.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274369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Ενδο</a:t>
            </a:r>
            <a:r>
              <a:rPr lang="el-GR" dirty="0"/>
              <a:t>-επιχειρησιακές λειτουργίες: </a:t>
            </a:r>
            <a:r>
              <a:rPr lang="el-GR" dirty="0" smtClean="0"/>
              <a:t/>
            </a:r>
            <a:br>
              <a:rPr lang="el-GR" dirty="0" smtClean="0"/>
            </a:br>
            <a:r>
              <a:rPr lang="en-US" dirty="0" smtClean="0"/>
              <a:t>Intranets</a:t>
            </a:r>
            <a:r>
              <a:rPr lang="el-GR" dirty="0" smtClean="0"/>
              <a:t>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323528" y="1556792"/>
            <a:ext cx="8568952" cy="5301208"/>
          </a:xfrm>
        </p:spPr>
        <p:txBody>
          <a:bodyPr>
            <a:noAutofit/>
          </a:bodyPr>
          <a:lstStyle/>
          <a:p>
            <a:r>
              <a:rPr lang="el-GR" dirty="0" smtClean="0"/>
              <a:t>Ορισμένα </a:t>
            </a:r>
            <a:r>
              <a:rPr lang="el-GR" dirty="0"/>
              <a:t>παραδείγματα </a:t>
            </a:r>
            <a:r>
              <a:rPr lang="en-US" dirty="0"/>
              <a:t>Intranet</a:t>
            </a:r>
            <a:r>
              <a:rPr lang="el-GR" dirty="0"/>
              <a:t> είναι τα Συστήματα Διαχείρισης Επιχειρησιακών Πόρων (</a:t>
            </a:r>
            <a:r>
              <a:rPr lang="en-US" dirty="0"/>
              <a:t>ERP</a:t>
            </a:r>
            <a:r>
              <a:rPr lang="el-GR" dirty="0"/>
              <a:t>), τα Συστήματα Διαχείρισης Ξενοδοχειακών Μονάδων (</a:t>
            </a:r>
            <a:r>
              <a:rPr lang="en-US" dirty="0"/>
              <a:t>Property Management Systems</a:t>
            </a:r>
            <a:r>
              <a:rPr lang="el-GR" dirty="0"/>
              <a:t>, </a:t>
            </a:r>
            <a:r>
              <a:rPr lang="en-US" dirty="0"/>
              <a:t>PMS</a:t>
            </a:r>
            <a:r>
              <a:rPr lang="el-GR" dirty="0"/>
              <a:t>), τα Ξενοδοχειακά Πληροφοριακά Συστήματα (</a:t>
            </a:r>
            <a:r>
              <a:rPr lang="en-US" dirty="0"/>
              <a:t>Hotel Information Systems</a:t>
            </a:r>
            <a:r>
              <a:rPr lang="el-GR" dirty="0"/>
              <a:t>, </a:t>
            </a:r>
            <a:r>
              <a:rPr lang="en-US" dirty="0"/>
              <a:t>HIS</a:t>
            </a:r>
            <a:r>
              <a:rPr lang="el-GR" dirty="0"/>
              <a:t>), τα ολοκληρωμένα συστήματα </a:t>
            </a:r>
            <a:r>
              <a:rPr lang="en-US" dirty="0"/>
              <a:t>Point of Sales</a:t>
            </a:r>
            <a:r>
              <a:rPr lang="el-GR" dirty="0"/>
              <a:t> (</a:t>
            </a:r>
            <a:r>
              <a:rPr lang="en-US" dirty="0"/>
              <a:t>POS</a:t>
            </a:r>
            <a:r>
              <a:rPr lang="el-GR" dirty="0"/>
              <a:t>),τα συστήματα διαχείρισης αποθεμάτων, και τα πληροφοριακά συστήματα μισθοδοσίας, προσωπικού κλπ.</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046104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«Διαδικτυακές συναλλαγές στον Τουρισμό (e-</a:t>
            </a:r>
            <a:r>
              <a:rPr lang="el-GR" sz="2000" dirty="0" err="1"/>
              <a:t>touris</a:t>
            </a:r>
            <a:r>
              <a:rPr lang="el-GR" sz="2000" dirty="0"/>
              <a:t>m) (Θ). </a:t>
            </a:r>
            <a:r>
              <a:rPr lang="el-GR" sz="2000" dirty="0" smtClean="0"/>
              <a:t>Ενότητα </a:t>
            </a:r>
            <a:r>
              <a:rPr lang="en-US" sz="2000" dirty="0" smtClean="0"/>
              <a:t>5: </a:t>
            </a:r>
            <a:r>
              <a:rPr lang="el-GR" sz="2000" dirty="0"/>
              <a:t>Διοίκηση και διαχείριση του τουριστικού προορισμού».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Ορισμός του τουριστικού προορισμού</a:t>
            </a:r>
          </a:p>
        </p:txBody>
      </p:sp>
      <p:sp>
        <p:nvSpPr>
          <p:cNvPr id="3" name="Θέση περιεχομένου 2"/>
          <p:cNvSpPr>
            <a:spLocks noGrp="1"/>
          </p:cNvSpPr>
          <p:nvPr>
            <p:ph idx="1"/>
          </p:nvPr>
        </p:nvSpPr>
        <p:spPr/>
        <p:txBody>
          <a:bodyPr/>
          <a:lstStyle/>
          <a:p>
            <a:r>
              <a:rPr lang="el-GR" dirty="0" smtClean="0"/>
              <a:t>Ορί</a:t>
            </a:r>
            <a:r>
              <a:rPr lang="el-GR" dirty="0"/>
              <a:t>ζ</a:t>
            </a:r>
            <a:r>
              <a:rPr lang="el-GR" dirty="0" smtClean="0"/>
              <a:t>ουμε </a:t>
            </a:r>
            <a:r>
              <a:rPr lang="el-GR" dirty="0"/>
              <a:t>τον προορισμό ως ένα συνδυασμό από προϊόντα και υπηρεσίες διαθέσιμα σε έναν τόπο που μπορούν να προσελκύσουν επισκέπτες, πέρα από χωροταξικούς περιορισμούς</a:t>
            </a:r>
            <a:r>
              <a:rPr lang="el-GR" dirty="0" smtClean="0"/>
              <a:t>.</a:t>
            </a:r>
          </a:p>
          <a:p>
            <a:r>
              <a:rPr lang="el-GR" dirty="0" smtClean="0"/>
              <a:t>Είναι </a:t>
            </a:r>
            <a:r>
              <a:rPr lang="el-GR" dirty="0"/>
              <a:t>μία οντότητα, τα συστατικά μέλη του οποίου είναι ανεξάρτητα, ενώ η αλλαγή σε ένα  μέλος έχει επιπτώσεις σε όλα τα υπόλοιπα.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484181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484784"/>
          </a:xfrm>
        </p:spPr>
        <p:txBody>
          <a:bodyPr>
            <a:normAutofit fontScale="90000"/>
          </a:bodyPr>
          <a:lstStyle/>
          <a:p>
            <a:r>
              <a:rPr lang="el-GR" dirty="0"/>
              <a:t>Ορισμός της διοίκησης του </a:t>
            </a:r>
            <a:r>
              <a:rPr lang="el-GR" dirty="0" smtClean="0"/>
              <a:t/>
            </a:r>
            <a:br>
              <a:rPr lang="el-GR" dirty="0" smtClean="0"/>
            </a:br>
            <a:r>
              <a:rPr lang="el-GR" dirty="0" smtClean="0"/>
              <a:t>τουριστικού </a:t>
            </a:r>
            <a:r>
              <a:rPr lang="el-GR" dirty="0"/>
              <a:t>προορισμού </a:t>
            </a:r>
            <a:r>
              <a:rPr lang="el-GR" dirty="0" smtClean="0"/>
              <a:t/>
            </a:r>
            <a:br>
              <a:rPr lang="el-GR" dirty="0" smtClean="0"/>
            </a:br>
            <a:r>
              <a:rPr lang="el-GR" sz="3100" b="0" dirty="0" smtClean="0"/>
              <a:t>(</a:t>
            </a:r>
            <a:r>
              <a:rPr lang="el-GR" sz="3100" b="0" dirty="0" err="1"/>
              <a:t>Destination</a:t>
            </a:r>
            <a:r>
              <a:rPr lang="el-GR" sz="3100" b="0" dirty="0"/>
              <a:t> </a:t>
            </a:r>
            <a:r>
              <a:rPr lang="el-GR" sz="3100" b="0" dirty="0" err="1"/>
              <a:t>Management</a:t>
            </a:r>
            <a:r>
              <a:rPr lang="el-GR" sz="3100" b="0" dirty="0"/>
              <a:t> </a:t>
            </a:r>
            <a:r>
              <a:rPr lang="el-GR" sz="3100" b="0" dirty="0" err="1"/>
              <a:t>Organization</a:t>
            </a:r>
            <a:r>
              <a:rPr lang="el-GR" sz="3100" b="0" dirty="0"/>
              <a:t>- DMO</a:t>
            </a:r>
            <a:r>
              <a:rPr lang="el-GR" sz="3100" b="0" dirty="0" smtClean="0"/>
              <a:t>) 1/</a:t>
            </a:r>
            <a:endParaRPr lang="el-GR" sz="3100" b="0" dirty="0"/>
          </a:p>
        </p:txBody>
      </p:sp>
      <p:sp>
        <p:nvSpPr>
          <p:cNvPr id="3" name="Θέση περιεχομένου 2"/>
          <p:cNvSpPr>
            <a:spLocks noGrp="1"/>
          </p:cNvSpPr>
          <p:nvPr>
            <p:ph idx="1"/>
          </p:nvPr>
        </p:nvSpPr>
        <p:spPr>
          <a:xfrm>
            <a:off x="323528" y="1628800"/>
            <a:ext cx="8496944" cy="4968552"/>
          </a:xfrm>
        </p:spPr>
        <p:txBody>
          <a:bodyPr>
            <a:noAutofit/>
          </a:bodyPr>
          <a:lstStyle/>
          <a:p>
            <a:r>
              <a:rPr lang="el-GR" sz="2300" dirty="0"/>
              <a:t>Σύμφωνα με τον Παγκόσμιο Οργανισμό Τουρισμού των Ηνωμένων Εθνών (2004b:3), ο οργανισμός διαχείρισης προορισμού DMO ορίζεται ως εξής: «... είναι οι οργανισμοί που είναι υπεύθυνοι για τη διαχείριση ή / και το μάρκετινγκ των προορισμών και γενικά εμπίπτουν σε μία από τις ακόλουθες κατηγορίες</a:t>
            </a:r>
            <a:r>
              <a:rPr lang="el-GR" sz="2300" dirty="0" smtClean="0"/>
              <a:t>:</a:t>
            </a:r>
          </a:p>
          <a:p>
            <a:pPr marL="457200" indent="-457200">
              <a:buFont typeface="+mj-lt"/>
              <a:buAutoNum type="arabicPeriod"/>
            </a:pPr>
            <a:r>
              <a:rPr lang="el-GR" sz="2300" dirty="0"/>
              <a:t>Ηπειρωτικοί </a:t>
            </a:r>
            <a:r>
              <a:rPr lang="en-GB" sz="2300" dirty="0"/>
              <a:t>DMO</a:t>
            </a:r>
            <a:r>
              <a:rPr lang="el-GR" sz="2300" dirty="0"/>
              <a:t>, που είναι υπεύθυνοι για τη διαχείριση του τουρισμού σε μια</a:t>
            </a:r>
            <a:r>
              <a:rPr lang="en-GB" sz="2300" dirty="0"/>
              <a:t> </a:t>
            </a:r>
            <a:r>
              <a:rPr lang="el-GR" sz="2300" dirty="0"/>
              <a:t>ήπειρο</a:t>
            </a:r>
            <a:r>
              <a:rPr lang="en-GB" sz="2300" dirty="0"/>
              <a:t> </a:t>
            </a:r>
            <a:r>
              <a:rPr lang="el-GR" sz="2300" dirty="0"/>
              <a:t>και ορίζονται</a:t>
            </a:r>
            <a:r>
              <a:rPr lang="en-GB" sz="2300" dirty="0"/>
              <a:t> </a:t>
            </a:r>
            <a:r>
              <a:rPr lang="el-GR" sz="2300" dirty="0"/>
              <a:t>για το σκοπό αυτό.	</a:t>
            </a:r>
          </a:p>
          <a:p>
            <a:pPr marL="457200" indent="-457200">
              <a:buFont typeface="+mj-lt"/>
              <a:buAutoNum type="arabicPeriod"/>
            </a:pPr>
            <a:r>
              <a:rPr lang="el-GR" sz="2300" dirty="0"/>
              <a:t>Περιφερειακοί, επαρχιακοί</a:t>
            </a:r>
            <a:r>
              <a:rPr lang="en-GB" sz="2300" dirty="0"/>
              <a:t> </a:t>
            </a:r>
            <a:r>
              <a:rPr lang="el-GR" sz="2300" dirty="0"/>
              <a:t>ή κρατικοί</a:t>
            </a:r>
            <a:r>
              <a:rPr lang="en-GB" sz="2300" dirty="0"/>
              <a:t> DMOs</a:t>
            </a:r>
            <a:r>
              <a:rPr lang="el-GR" sz="2300" dirty="0"/>
              <a:t>,</a:t>
            </a:r>
            <a:r>
              <a:rPr lang="en-GB" sz="2300" dirty="0"/>
              <a:t> </a:t>
            </a:r>
            <a:r>
              <a:rPr lang="el-GR" sz="2300" dirty="0"/>
              <a:t>υπεύθυνοι για τη διαχείριση</a:t>
            </a:r>
            <a:r>
              <a:rPr lang="en-GB" sz="2300" dirty="0"/>
              <a:t> </a:t>
            </a:r>
            <a:r>
              <a:rPr lang="el-GR" sz="2300" dirty="0"/>
              <a:t>ή / και το μάρκετινγκ του τουρισμού</a:t>
            </a:r>
            <a:r>
              <a:rPr lang="en-GB" sz="2300" dirty="0"/>
              <a:t> </a:t>
            </a:r>
            <a:r>
              <a:rPr lang="el-GR" sz="2300" dirty="0"/>
              <a:t>σε μια γεωγραφική</a:t>
            </a:r>
            <a:r>
              <a:rPr lang="en-GB" sz="2300" dirty="0"/>
              <a:t> </a:t>
            </a:r>
            <a:r>
              <a:rPr lang="el-GR" sz="2300" dirty="0"/>
              <a:t>περιοχή που καθορίζεται</a:t>
            </a:r>
            <a:r>
              <a:rPr lang="en-GB" sz="2300" dirty="0"/>
              <a:t> </a:t>
            </a:r>
            <a:r>
              <a:rPr lang="el-GR" sz="2300" dirty="0"/>
              <a:t>για το σκοπό αυτό, που συνήθως αλλά όχι πάντα είναι μια διοικητική περιφέρεια, όπως ένας νομός, μια</a:t>
            </a:r>
            <a:r>
              <a:rPr lang="en-GB" sz="2300" dirty="0"/>
              <a:t> </a:t>
            </a:r>
            <a:r>
              <a:rPr lang="el-GR" sz="2300" dirty="0"/>
              <a:t>πολιτεία ή μια επαρχία.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511765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484784"/>
          </a:xfrm>
        </p:spPr>
        <p:txBody>
          <a:bodyPr>
            <a:normAutofit fontScale="90000"/>
          </a:bodyPr>
          <a:lstStyle/>
          <a:p>
            <a:r>
              <a:rPr lang="el-GR" dirty="0"/>
              <a:t>Ορισμός της διοίκησης του </a:t>
            </a:r>
            <a:r>
              <a:rPr lang="el-GR" dirty="0" smtClean="0"/>
              <a:t/>
            </a:r>
            <a:br>
              <a:rPr lang="el-GR" dirty="0" smtClean="0"/>
            </a:br>
            <a:r>
              <a:rPr lang="el-GR" dirty="0" smtClean="0"/>
              <a:t>τουριστικού </a:t>
            </a:r>
            <a:r>
              <a:rPr lang="el-GR" dirty="0"/>
              <a:t>προορισμού </a:t>
            </a:r>
            <a:r>
              <a:rPr lang="el-GR" dirty="0" smtClean="0"/>
              <a:t/>
            </a:r>
            <a:br>
              <a:rPr lang="el-GR" dirty="0" smtClean="0"/>
            </a:br>
            <a:r>
              <a:rPr lang="el-GR" sz="3100" b="0" dirty="0" smtClean="0"/>
              <a:t>(</a:t>
            </a:r>
            <a:r>
              <a:rPr lang="el-GR" sz="3100" b="0" dirty="0" err="1"/>
              <a:t>Destination</a:t>
            </a:r>
            <a:r>
              <a:rPr lang="el-GR" sz="3100" b="0" dirty="0"/>
              <a:t> </a:t>
            </a:r>
            <a:r>
              <a:rPr lang="el-GR" sz="3100" b="0" dirty="0" err="1"/>
              <a:t>Management</a:t>
            </a:r>
            <a:r>
              <a:rPr lang="el-GR" sz="3100" b="0" dirty="0"/>
              <a:t> </a:t>
            </a:r>
            <a:r>
              <a:rPr lang="el-GR" sz="3100" b="0" dirty="0" err="1"/>
              <a:t>Organization</a:t>
            </a:r>
            <a:r>
              <a:rPr lang="el-GR" sz="3100" b="0" dirty="0"/>
              <a:t>- DMO</a:t>
            </a:r>
            <a:r>
              <a:rPr lang="el-GR" sz="3100" b="0" dirty="0" smtClean="0"/>
              <a:t>) 1/</a:t>
            </a:r>
            <a:endParaRPr lang="el-GR" sz="3100" b="0" dirty="0"/>
          </a:p>
        </p:txBody>
      </p:sp>
      <p:sp>
        <p:nvSpPr>
          <p:cNvPr id="3" name="Θέση περιεχομένου 2"/>
          <p:cNvSpPr>
            <a:spLocks noGrp="1"/>
          </p:cNvSpPr>
          <p:nvPr>
            <p:ph idx="1"/>
          </p:nvPr>
        </p:nvSpPr>
        <p:spPr>
          <a:xfrm>
            <a:off x="323528" y="1628800"/>
            <a:ext cx="8496944" cy="4968552"/>
          </a:xfrm>
        </p:spPr>
        <p:txBody>
          <a:bodyPr>
            <a:noAutofit/>
          </a:bodyPr>
          <a:lstStyle/>
          <a:p>
            <a:pPr marL="457200" indent="-457200">
              <a:buFont typeface="+mj-lt"/>
              <a:buAutoNum type="arabicPeriod" startAt="3"/>
            </a:pPr>
            <a:r>
              <a:rPr lang="el-GR" sz="2300" dirty="0" smtClean="0"/>
              <a:t>Εθνικές </a:t>
            </a:r>
            <a:r>
              <a:rPr lang="el-GR" sz="2300" dirty="0"/>
              <a:t>Αρχές ή Οργανισμοί Τουρισμού,</a:t>
            </a:r>
            <a:r>
              <a:rPr lang="en-GB" sz="2300" dirty="0"/>
              <a:t> </a:t>
            </a:r>
            <a:r>
              <a:rPr lang="el-GR" sz="2300" dirty="0"/>
              <a:t>αρμόδιοι για τη διαχείριση</a:t>
            </a:r>
            <a:r>
              <a:rPr lang="en-GB" sz="2300" dirty="0"/>
              <a:t> </a:t>
            </a:r>
            <a:r>
              <a:rPr lang="el-GR" sz="2300" dirty="0"/>
              <a:t>και το μάρκετινγκ του τουρισμού</a:t>
            </a:r>
            <a:r>
              <a:rPr lang="en-GB" sz="2300" dirty="0"/>
              <a:t> </a:t>
            </a:r>
            <a:r>
              <a:rPr lang="el-GR" sz="2300" dirty="0"/>
              <a:t>σε εθνικό επίπεδο.	</a:t>
            </a:r>
          </a:p>
          <a:p>
            <a:pPr marL="457200" indent="-457200">
              <a:buFont typeface="+mj-lt"/>
              <a:buAutoNum type="arabicPeriod" startAt="3"/>
            </a:pPr>
            <a:r>
              <a:rPr lang="el-GR" sz="2300" dirty="0"/>
              <a:t>Τοπικοί </a:t>
            </a:r>
            <a:r>
              <a:rPr lang="en-GB" sz="2300" dirty="0"/>
              <a:t>DMO</a:t>
            </a:r>
            <a:r>
              <a:rPr lang="el-GR" sz="2300" dirty="0"/>
              <a:t>,</a:t>
            </a:r>
            <a:r>
              <a:rPr lang="en-GB" sz="2300" dirty="0"/>
              <a:t> </a:t>
            </a:r>
            <a:r>
              <a:rPr lang="el-GR" sz="2300" dirty="0"/>
              <a:t>υπεύθυνοι για τη διαχείριση</a:t>
            </a:r>
            <a:r>
              <a:rPr lang="en-GB" sz="2300" dirty="0"/>
              <a:t> </a:t>
            </a:r>
            <a:r>
              <a:rPr lang="el-GR" sz="2300" dirty="0"/>
              <a:t>του τουρισμού που βασίζονται</a:t>
            </a:r>
            <a:r>
              <a:rPr lang="en-GB" sz="2300" dirty="0"/>
              <a:t> </a:t>
            </a:r>
            <a:r>
              <a:rPr lang="el-GR" sz="2300" dirty="0"/>
              <a:t>σε μικρότερες γεωγραφικές περιοχές ή</a:t>
            </a:r>
            <a:r>
              <a:rPr lang="en-GB" sz="2300" dirty="0"/>
              <a:t> </a:t>
            </a:r>
            <a:r>
              <a:rPr lang="el-GR" sz="2300" dirty="0"/>
              <a:t>πόλεις.	</a:t>
            </a:r>
          </a:p>
          <a:p>
            <a:pPr marL="457200" indent="-457200">
              <a:buFont typeface="+mj-lt"/>
              <a:buAutoNum type="arabicPeriod" startAt="3"/>
            </a:pPr>
            <a:r>
              <a:rPr lang="el-GR" sz="2300" dirty="0"/>
              <a:t>Τοπικοί</a:t>
            </a:r>
            <a:r>
              <a:rPr lang="en-GB" sz="2300" dirty="0"/>
              <a:t> DMO </a:t>
            </a:r>
            <a:r>
              <a:rPr lang="el-GR" sz="2300" dirty="0"/>
              <a:t>για τα αξιοθέατα, υπεύθυνοι για τη διαχείριση</a:t>
            </a:r>
            <a:r>
              <a:rPr lang="en-GB" sz="2300" dirty="0"/>
              <a:t> </a:t>
            </a:r>
            <a:r>
              <a:rPr lang="el-GR" sz="2300" dirty="0"/>
              <a:t>του τουρισμού</a:t>
            </a:r>
            <a:r>
              <a:rPr lang="en-GB" sz="2300" dirty="0"/>
              <a:t> </a:t>
            </a:r>
            <a:r>
              <a:rPr lang="el-GR" sz="2300" dirty="0"/>
              <a:t>με βάση τα αξιοθέατα του προορισμούς ή την τοπική διαμόρφωση μιας γεωγραφικής περιοχής</a:t>
            </a:r>
            <a:r>
              <a:rPr lang="en-GB" sz="2300" dirty="0"/>
              <a:t> </a:t>
            </a:r>
            <a:r>
              <a:rPr lang="el-GR" sz="2300" dirty="0"/>
              <a:t>ή μιας πόλης.</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523154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556792"/>
            <a:ext cx="8496944" cy="4968552"/>
          </a:xfrm>
        </p:spPr>
        <p:txBody>
          <a:bodyPr>
            <a:noAutofit/>
          </a:bodyPr>
          <a:lstStyle/>
          <a:p>
            <a:r>
              <a:rPr lang="el-GR" dirty="0" smtClean="0"/>
              <a:t>Ο </a:t>
            </a:r>
            <a:r>
              <a:rPr lang="en-US" dirty="0" smtClean="0"/>
              <a:t>DMO</a:t>
            </a:r>
            <a:r>
              <a:rPr lang="el-GR" dirty="0" smtClean="0"/>
              <a:t> ασχολείται </a:t>
            </a:r>
            <a:r>
              <a:rPr lang="el-GR" dirty="0"/>
              <a:t>συνολικά με τη διαχείριση του προορισμού, τόσο με τις ενέργειες μάρκετινγκ και προώθησης όσο και με τις ενέργειες που αφορούν τη γενικότερη διαχείριση του προορισμού, πάντα με βιώσιμο τρόπο. Οι </a:t>
            </a:r>
            <a:r>
              <a:rPr lang="en-GB" dirty="0"/>
              <a:t>Morrison</a:t>
            </a:r>
            <a:r>
              <a:rPr lang="el-GR" dirty="0"/>
              <a:t>, </a:t>
            </a:r>
            <a:r>
              <a:rPr lang="en-GB" dirty="0" err="1"/>
              <a:t>Bruen</a:t>
            </a:r>
            <a:r>
              <a:rPr lang="el-GR" dirty="0"/>
              <a:t>, και </a:t>
            </a:r>
            <a:r>
              <a:rPr lang="en-GB" dirty="0"/>
              <a:t>Anderson</a:t>
            </a:r>
            <a:r>
              <a:rPr lang="el-GR" dirty="0"/>
              <a:t>, (1998) αναγνωρίζουν πέντε βασικές λειτουργίες των </a:t>
            </a:r>
            <a:r>
              <a:rPr lang="en-US" dirty="0"/>
              <a:t>DMOs</a:t>
            </a:r>
            <a:r>
              <a:rPr lang="el-GR" dirty="0"/>
              <a:t> οι οποίες είναι οι εξής: </a:t>
            </a:r>
          </a:p>
          <a:p>
            <a:pPr marL="457200" indent="-457200">
              <a:buFont typeface="+mj-lt"/>
              <a:buAutoNum type="arabicPeriod"/>
            </a:pPr>
            <a:r>
              <a:rPr lang="el-GR" dirty="0"/>
              <a:t>μια «οικονομική κινητήρια δύναμη» για τη δημιουργία νέων εισοδημάτων, απασχόλησης, και τους φόρους που συμβάλλουν σε μια πιο διαφοροποιημένη τοπική οικονομία </a:t>
            </a:r>
          </a:p>
          <a:p>
            <a:pPr marL="457200" indent="-457200">
              <a:buFont typeface="+mj-lt"/>
              <a:buAutoNum type="arabicPeriod"/>
            </a:pPr>
            <a:r>
              <a:rPr lang="el-GR" dirty="0"/>
              <a:t>ένας «έμπορος κοινότητας» που επικοινωνεί την πλέον κατάλληλη εικόνα για τον προορισμό, τα αξιοθέατα και τις εγκαταστάσεις σε επιλεγμένες αγορές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5" name="Τίτλος 1"/>
          <p:cNvSpPr>
            <a:spLocks noGrp="1"/>
          </p:cNvSpPr>
          <p:nvPr>
            <p:ph type="title"/>
          </p:nvPr>
        </p:nvSpPr>
        <p:spPr>
          <a:xfrm>
            <a:off x="0" y="0"/>
            <a:ext cx="9144000" cy="1484784"/>
          </a:xfrm>
        </p:spPr>
        <p:txBody>
          <a:bodyPr>
            <a:normAutofit fontScale="90000"/>
          </a:bodyPr>
          <a:lstStyle/>
          <a:p>
            <a:r>
              <a:rPr lang="el-GR" dirty="0"/>
              <a:t>Ορισμός της διοίκησης του </a:t>
            </a:r>
            <a:r>
              <a:rPr lang="el-GR" dirty="0" smtClean="0"/>
              <a:t/>
            </a:r>
            <a:br>
              <a:rPr lang="el-GR" dirty="0" smtClean="0"/>
            </a:br>
            <a:r>
              <a:rPr lang="el-GR" dirty="0" smtClean="0"/>
              <a:t>τουριστικού </a:t>
            </a:r>
            <a:r>
              <a:rPr lang="el-GR" dirty="0"/>
              <a:t>προορισμού </a:t>
            </a:r>
            <a:r>
              <a:rPr lang="el-GR" dirty="0" smtClean="0"/>
              <a:t/>
            </a:r>
            <a:br>
              <a:rPr lang="el-GR" dirty="0" smtClean="0"/>
            </a:br>
            <a:r>
              <a:rPr lang="el-GR" sz="3100" b="0" dirty="0" smtClean="0"/>
              <a:t>(</a:t>
            </a:r>
            <a:r>
              <a:rPr lang="el-GR" sz="3100" b="0" dirty="0" err="1"/>
              <a:t>Destination</a:t>
            </a:r>
            <a:r>
              <a:rPr lang="el-GR" sz="3100" b="0" dirty="0"/>
              <a:t> </a:t>
            </a:r>
            <a:r>
              <a:rPr lang="el-GR" sz="3100" b="0" dirty="0" err="1"/>
              <a:t>Management</a:t>
            </a:r>
            <a:r>
              <a:rPr lang="el-GR" sz="3100" b="0" dirty="0"/>
              <a:t> </a:t>
            </a:r>
            <a:r>
              <a:rPr lang="el-GR" sz="3100" b="0" dirty="0" err="1"/>
              <a:t>Organization</a:t>
            </a:r>
            <a:r>
              <a:rPr lang="el-GR" sz="3100" b="0" dirty="0"/>
              <a:t>- DMO</a:t>
            </a:r>
            <a:r>
              <a:rPr lang="el-GR" sz="3100" b="0" dirty="0" smtClean="0"/>
              <a:t>) 1/</a:t>
            </a:r>
            <a:endParaRPr lang="el-GR" sz="3100" b="0" dirty="0"/>
          </a:p>
        </p:txBody>
      </p:sp>
    </p:spTree>
    <p:extLst>
      <p:ext uri="{BB962C8B-B14F-4D97-AF65-F5344CB8AC3E}">
        <p14:creationId xmlns:p14="http://schemas.microsoft.com/office/powerpoint/2010/main" val="1925417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556792"/>
            <a:ext cx="8496944" cy="4968552"/>
          </a:xfrm>
        </p:spPr>
        <p:txBody>
          <a:bodyPr>
            <a:noAutofit/>
          </a:bodyPr>
          <a:lstStyle/>
          <a:p>
            <a:pPr marL="457200" indent="-457200">
              <a:buFont typeface="+mj-lt"/>
              <a:buAutoNum type="arabicPeriod" startAt="3"/>
            </a:pPr>
            <a:r>
              <a:rPr lang="el-GR" dirty="0" smtClean="0"/>
              <a:t>Ένας </a:t>
            </a:r>
            <a:r>
              <a:rPr lang="el-GR" dirty="0"/>
              <a:t>«συντονιστής της βιομηχανίας» που παρέχει μια σαφή εστίαση και την ενθάρρυνση της λιγότερο κατακερματισμένης βιομηχανίας, έτσι ώστε να μοιράζονται τα οφέλη του τουρισμού </a:t>
            </a:r>
          </a:p>
          <a:p>
            <a:pPr marL="457200" indent="-457200">
              <a:buFont typeface="+mj-lt"/>
              <a:buAutoNum type="arabicPeriod" startAt="3"/>
            </a:pPr>
            <a:r>
              <a:rPr lang="el-GR" dirty="0"/>
              <a:t>Ένας «οιονεί δημόσιος εκπρόσωπος» που προσθέτει νομιμότητα στη βιομηχανία και παράλληλα προστατεύει τα άτομα και τους επισκέπτες και </a:t>
            </a:r>
          </a:p>
          <a:p>
            <a:pPr marL="457200" indent="-457200">
              <a:buFont typeface="+mj-lt"/>
              <a:buAutoNum type="arabicPeriod" startAt="3"/>
            </a:pPr>
            <a:r>
              <a:rPr lang="el-GR" dirty="0"/>
              <a:t> Ένας «οικοδόμος της τοπικής υπερηφάνειας» που ενισχύει την ποιότητας ζωής και ενεργεί ως ο κύριος «φορέας ταυτότητας» για τους κατοίκους και τους επισκέπτες.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5" name="Τίτλος 1"/>
          <p:cNvSpPr>
            <a:spLocks noGrp="1"/>
          </p:cNvSpPr>
          <p:nvPr>
            <p:ph type="title"/>
          </p:nvPr>
        </p:nvSpPr>
        <p:spPr>
          <a:xfrm>
            <a:off x="0" y="0"/>
            <a:ext cx="9144000" cy="1484784"/>
          </a:xfrm>
        </p:spPr>
        <p:txBody>
          <a:bodyPr>
            <a:normAutofit fontScale="90000"/>
          </a:bodyPr>
          <a:lstStyle/>
          <a:p>
            <a:r>
              <a:rPr lang="el-GR" dirty="0"/>
              <a:t>Ορισμός της διοίκησης του </a:t>
            </a:r>
            <a:r>
              <a:rPr lang="el-GR" dirty="0" smtClean="0"/>
              <a:t/>
            </a:r>
            <a:br>
              <a:rPr lang="el-GR" dirty="0" smtClean="0"/>
            </a:br>
            <a:r>
              <a:rPr lang="el-GR" dirty="0" smtClean="0"/>
              <a:t>τουριστικού </a:t>
            </a:r>
            <a:r>
              <a:rPr lang="el-GR" dirty="0"/>
              <a:t>προορισμού </a:t>
            </a:r>
            <a:r>
              <a:rPr lang="el-GR" dirty="0" smtClean="0"/>
              <a:t/>
            </a:r>
            <a:br>
              <a:rPr lang="el-GR" dirty="0" smtClean="0"/>
            </a:br>
            <a:r>
              <a:rPr lang="el-GR" sz="3100" b="0" dirty="0" smtClean="0"/>
              <a:t>(</a:t>
            </a:r>
            <a:r>
              <a:rPr lang="el-GR" sz="3100" b="0" dirty="0" err="1"/>
              <a:t>Destination</a:t>
            </a:r>
            <a:r>
              <a:rPr lang="el-GR" sz="3100" b="0" dirty="0"/>
              <a:t> </a:t>
            </a:r>
            <a:r>
              <a:rPr lang="el-GR" sz="3100" b="0" dirty="0" err="1"/>
              <a:t>Management</a:t>
            </a:r>
            <a:r>
              <a:rPr lang="el-GR" sz="3100" b="0" dirty="0"/>
              <a:t> </a:t>
            </a:r>
            <a:r>
              <a:rPr lang="el-GR" sz="3100" b="0" dirty="0" err="1"/>
              <a:t>Organization</a:t>
            </a:r>
            <a:r>
              <a:rPr lang="el-GR" sz="3100" b="0" dirty="0"/>
              <a:t>- DMO</a:t>
            </a:r>
            <a:r>
              <a:rPr lang="el-GR" sz="3100" b="0" dirty="0" smtClean="0"/>
              <a:t>) 1/</a:t>
            </a:r>
            <a:endParaRPr lang="el-GR" sz="3100" b="0" dirty="0"/>
          </a:p>
        </p:txBody>
      </p:sp>
    </p:spTree>
    <p:extLst>
      <p:ext uri="{BB962C8B-B14F-4D97-AF65-F5344CB8AC3E}">
        <p14:creationId xmlns:p14="http://schemas.microsoft.com/office/powerpoint/2010/main" val="777227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a:t>Η ανάλυση των διαφορετικών δραστηριοτήτων  του Οργανισμού Διοίκησης Προορισμού (</a:t>
            </a:r>
            <a:r>
              <a:rPr lang="en-US" dirty="0"/>
              <a:t>DMO</a:t>
            </a:r>
            <a:r>
              <a:rPr lang="el-GR" dirty="0"/>
              <a:t>) δίνει έμφαση στην ύπαρξη των δύο κύριων κατηγοριών: </a:t>
            </a:r>
          </a:p>
          <a:p>
            <a:pPr lvl="1"/>
            <a:r>
              <a:rPr lang="el-GR" b="1" dirty="0"/>
              <a:t>Ανάπτυξη του προορισμού:  </a:t>
            </a:r>
            <a:r>
              <a:rPr lang="el-GR" dirty="0"/>
              <a:t>υποστήριξη των τουριστικών επιχειρημάτων, ανάπτυξη των τοπικών πηγών (έλξη, προσβασιμότητα, δραστηριότητες), και διέλευση μεταξύ αυτών,</a:t>
            </a:r>
          </a:p>
          <a:p>
            <a:pPr lvl="1"/>
            <a:r>
              <a:rPr lang="el-GR" b="1" dirty="0"/>
              <a:t>Το </a:t>
            </a:r>
            <a:r>
              <a:rPr lang="el-GR" b="1" dirty="0" err="1"/>
              <a:t>Marketing</a:t>
            </a:r>
            <a:r>
              <a:rPr lang="el-GR" b="1" dirty="0"/>
              <a:t> του προορισμού: </a:t>
            </a:r>
            <a:r>
              <a:rPr lang="el-GR" dirty="0"/>
              <a:t>προώθηση, διοίκηση της εικόνας της μάρκας, διοίκηση δραστηριοτήτων του </a:t>
            </a:r>
            <a:r>
              <a:rPr lang="el-GR" dirty="0" err="1"/>
              <a:t>internet</a:t>
            </a:r>
            <a:r>
              <a:rPr lang="el-GR" dirty="0"/>
              <a:t>.</a:t>
            </a:r>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5" name="Τίτλος 1"/>
          <p:cNvSpPr>
            <a:spLocks noGrp="1"/>
          </p:cNvSpPr>
          <p:nvPr>
            <p:ph type="title"/>
          </p:nvPr>
        </p:nvSpPr>
        <p:spPr>
          <a:xfrm>
            <a:off x="0" y="0"/>
            <a:ext cx="9144000" cy="1484784"/>
          </a:xfrm>
        </p:spPr>
        <p:txBody>
          <a:bodyPr>
            <a:normAutofit fontScale="90000"/>
          </a:bodyPr>
          <a:lstStyle/>
          <a:p>
            <a:r>
              <a:rPr lang="el-GR" dirty="0"/>
              <a:t>Ορισμός της διοίκησης του </a:t>
            </a:r>
            <a:r>
              <a:rPr lang="el-GR" dirty="0" smtClean="0"/>
              <a:t/>
            </a:r>
            <a:br>
              <a:rPr lang="el-GR" dirty="0" smtClean="0"/>
            </a:br>
            <a:r>
              <a:rPr lang="el-GR" dirty="0" smtClean="0"/>
              <a:t>τουριστικού </a:t>
            </a:r>
            <a:r>
              <a:rPr lang="el-GR" dirty="0"/>
              <a:t>προορισμού </a:t>
            </a:r>
            <a:r>
              <a:rPr lang="el-GR" dirty="0" smtClean="0"/>
              <a:t/>
            </a:r>
            <a:br>
              <a:rPr lang="el-GR" dirty="0" smtClean="0"/>
            </a:br>
            <a:r>
              <a:rPr lang="el-GR" sz="3100" b="0" dirty="0" smtClean="0"/>
              <a:t>(</a:t>
            </a:r>
            <a:r>
              <a:rPr lang="el-GR" sz="3100" b="0" dirty="0" err="1"/>
              <a:t>Destination</a:t>
            </a:r>
            <a:r>
              <a:rPr lang="el-GR" sz="3100" b="0" dirty="0"/>
              <a:t> </a:t>
            </a:r>
            <a:r>
              <a:rPr lang="el-GR" sz="3100" b="0" dirty="0" err="1"/>
              <a:t>Management</a:t>
            </a:r>
            <a:r>
              <a:rPr lang="el-GR" sz="3100" b="0" dirty="0"/>
              <a:t> </a:t>
            </a:r>
            <a:r>
              <a:rPr lang="el-GR" sz="3100" b="0" dirty="0" err="1"/>
              <a:t>Organization</a:t>
            </a:r>
            <a:r>
              <a:rPr lang="el-GR" sz="3100" b="0" dirty="0"/>
              <a:t>- DMO</a:t>
            </a:r>
            <a:r>
              <a:rPr lang="el-GR" sz="3100" b="0" dirty="0" smtClean="0"/>
              <a:t>) 1/</a:t>
            </a:r>
            <a:endParaRPr lang="el-GR" sz="3100" b="0" dirty="0"/>
          </a:p>
        </p:txBody>
      </p:sp>
    </p:spTree>
    <p:extLst>
      <p:ext uri="{BB962C8B-B14F-4D97-AF65-F5344CB8AC3E}">
        <p14:creationId xmlns:p14="http://schemas.microsoft.com/office/powerpoint/2010/main" val="2183885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Ηλεκτρονικά συστήματα διαχείρισης και προώθησης προορισμών (ΗΣΔΠΠ</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323528" y="1556792"/>
            <a:ext cx="8496944" cy="5301208"/>
          </a:xfrm>
        </p:spPr>
        <p:txBody>
          <a:bodyPr>
            <a:normAutofit lnSpcReduction="10000"/>
          </a:bodyPr>
          <a:lstStyle/>
          <a:p>
            <a:r>
              <a:rPr lang="el-GR" dirty="0"/>
              <a:t>Η ολοκληρωμένη ηλεκτρονική διαχείριση προορισμού μέσω του διαδικτύου, αφορά στη δυνατότητα που παρέχουν ορισμένες διαδικτυακές τουριστικές πύλες, συνήθως εθνικών τουριστικών οργανισμών (</a:t>
            </a:r>
            <a:r>
              <a:rPr lang="en-US" dirty="0"/>
              <a:t>Destination Management Organization</a:t>
            </a:r>
            <a:r>
              <a:rPr lang="el-GR" dirty="0"/>
              <a:t>- </a:t>
            </a:r>
            <a:r>
              <a:rPr lang="en-US" dirty="0"/>
              <a:t>DMO</a:t>
            </a:r>
            <a:r>
              <a:rPr lang="el-GR" dirty="0"/>
              <a:t>), για πλήρη οργάνωση μίας επίσκεψης από το χρήστη, με </a:t>
            </a:r>
            <a:r>
              <a:rPr lang="en-US" dirty="0"/>
              <a:t>on</a:t>
            </a:r>
            <a:r>
              <a:rPr lang="el-GR" dirty="0"/>
              <a:t>-</a:t>
            </a:r>
            <a:r>
              <a:rPr lang="en-US" dirty="0"/>
              <a:t>line</a:t>
            </a:r>
            <a:r>
              <a:rPr lang="el-GR" dirty="0"/>
              <a:t> κρατήσεις σε όλα </a:t>
            </a:r>
            <a:r>
              <a:rPr lang="el-GR" i="1" dirty="0"/>
              <a:t>τα </a:t>
            </a:r>
            <a:r>
              <a:rPr lang="el-GR" dirty="0"/>
              <a:t>στάδιά της. </a:t>
            </a:r>
            <a:endParaRPr lang="el-GR" dirty="0" smtClean="0"/>
          </a:p>
          <a:p>
            <a:r>
              <a:rPr lang="el-GR" dirty="0" smtClean="0"/>
              <a:t>Οι </a:t>
            </a:r>
            <a:r>
              <a:rPr lang="el-GR" dirty="0"/>
              <a:t>οι αναπτυξιακοί οργανισμοί αναπτύσσουν Ηλεκτρονικά Συστήματα Διαχείρισης και Προώθησης Προορισμών (ΗΣΔΠΠ), με σκοπό την ανάπτυξη μιας πλατφόρμας προώθησης όλων των τουριστικών επιχειρήσεων, πόρων και δομών μίας  τουριστικής περιοχής και στην υποστήριξη των μικρομεσαίων επιχειρήσεων, οι οποίες μπορεί να μην έχουν πόρους, τεχνογνωσία και υποδομές για ηλεκτρονική δραστηριοποίηση.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289019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Ηλεκτρονικά συστήματα διαχείρισης και προώθησης προορισμών (ΗΣΔΠΠ) </a:t>
            </a:r>
            <a:r>
              <a:rPr lang="el-GR" sz="3000" b="0" dirty="0" smtClean="0"/>
              <a:t>2/2</a:t>
            </a:r>
            <a:endParaRPr lang="el-GR" dirty="0"/>
          </a:p>
        </p:txBody>
      </p:sp>
      <p:sp>
        <p:nvSpPr>
          <p:cNvPr id="3" name="Θέση περιεχομένου 2"/>
          <p:cNvSpPr>
            <a:spLocks noGrp="1"/>
          </p:cNvSpPr>
          <p:nvPr>
            <p:ph idx="1"/>
          </p:nvPr>
        </p:nvSpPr>
        <p:spPr/>
        <p:txBody>
          <a:bodyPr/>
          <a:lstStyle/>
          <a:p>
            <a:r>
              <a:rPr lang="el-GR" dirty="0"/>
              <a:t>Τα ΗΣΔΠΠ  μπορούν να κατηγοριοποιηθούν με βάση τη γεωγραφική περιοχή του προορισμού που αντιπροσωπεύουν. Έτσι έχουμε ΗΣΔΠΠ σε τρία επίπεδα: εθνικό, περιφερειακό και τοπικό</a:t>
            </a:r>
            <a:r>
              <a:rPr lang="el-GR" dirty="0" smtClean="0"/>
              <a:t>.</a:t>
            </a:r>
          </a:p>
          <a:p>
            <a:r>
              <a:rPr lang="el-GR" dirty="0"/>
              <a:t>Η επιτυχία των ΗΣΔΠΠ εξαρτάται σε μεγάλο βαθμό από την ακρίβεια και επικαιρότητα των πληροφοριών που περιέχει, αλλά πλέον και από τις υπηρεσίες επιπρόσθετης αξίας που μπορεί να προσφέρει στους ταξιδιώτες, όπως προσωποποιήσεις και φιλτράρισμα πληροφοριών.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0588067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39</TotalTime>
  <Words>1221</Words>
  <Application>Microsoft Office PowerPoint</Application>
  <PresentationFormat>Προβολή στην οθόνη (4:3)</PresentationFormat>
  <Paragraphs>108</Paragraphs>
  <Slides>18</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18</vt:i4>
      </vt:variant>
    </vt:vector>
  </HeadingPairs>
  <TitlesOfParts>
    <vt:vector size="20" baseType="lpstr">
      <vt:lpstr>template</vt:lpstr>
      <vt:lpstr>OC_template_updated</vt:lpstr>
      <vt:lpstr>Διαδικτυακές συναλλαγές στον Τουρισμό (e-tourism) (Θ)</vt:lpstr>
      <vt:lpstr>Ορισμός του τουριστικού προορισμού</vt:lpstr>
      <vt:lpstr>Ορισμός της διοίκησης του  τουριστικού προορισμού  (Destination Management Organization- DMO) 1/</vt:lpstr>
      <vt:lpstr>Ορισμός της διοίκησης του  τουριστικού προορισμού  (Destination Management Organization- DMO) 1/</vt:lpstr>
      <vt:lpstr>Ορισμός της διοίκησης του  τουριστικού προορισμού  (Destination Management Organization- DMO) 1/</vt:lpstr>
      <vt:lpstr>Ορισμός της διοίκησης του  τουριστικού προορισμού  (Destination Management Organization- DMO) 1/</vt:lpstr>
      <vt:lpstr>Ορισμός της διοίκησης του  τουριστικού προορισμού  (Destination Management Organization- DMO) 1/</vt:lpstr>
      <vt:lpstr>Ηλεκτρονικά συστήματα διαχείρισης και προώθησης προορισμών (ΗΣΔΠΠ) 1/2</vt:lpstr>
      <vt:lpstr>Ηλεκτρονικά συστήματα διαχείρισης και προώθησης προορισμών (ΗΣΔΠΠ) 2/2</vt:lpstr>
      <vt:lpstr>Ενδο-επιχειρησιακές λειτουργίες:  Intranets 1/2</vt:lpstr>
      <vt:lpstr>Ενδο-επιχειρησιακές λειτουργίες:  Intranets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Διαδικτυακές συναλλαγές στον Τουρισμό (e-tourism) (Θ)</dc:title>
  <dc:creator>opencourses@teiath.gr</dc:creator>
  <cp:lastModifiedBy>fkaram2</cp:lastModifiedBy>
  <cp:revision>6</cp:revision>
  <dcterms:created xsi:type="dcterms:W3CDTF">2015-12-03T12:21:26Z</dcterms:created>
  <dcterms:modified xsi:type="dcterms:W3CDTF">2015-12-03T13:00:37Z</dcterms:modified>
</cp:coreProperties>
</file>