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127"/>
  </p:notesMasterIdLst>
  <p:handoutMasterIdLst>
    <p:handoutMasterId r:id="rId128"/>
  </p:handoutMasterIdLst>
  <p:sldIdLst>
    <p:sldId id="256" r:id="rId2"/>
    <p:sldId id="292" r:id="rId3"/>
    <p:sldId id="293" r:id="rId4"/>
    <p:sldId id="294" r:id="rId5"/>
    <p:sldId id="295" r:id="rId6"/>
    <p:sldId id="296" r:id="rId7"/>
    <p:sldId id="297" r:id="rId8"/>
    <p:sldId id="298" r:id="rId9"/>
    <p:sldId id="299" r:id="rId10"/>
    <p:sldId id="300" r:id="rId11"/>
    <p:sldId id="303" r:id="rId12"/>
    <p:sldId id="304" r:id="rId13"/>
    <p:sldId id="305" r:id="rId14"/>
    <p:sldId id="306" r:id="rId15"/>
    <p:sldId id="307"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82" r:id="rId89"/>
    <p:sldId id="383" r:id="rId90"/>
    <p:sldId id="384" r:id="rId91"/>
    <p:sldId id="385" r:id="rId92"/>
    <p:sldId id="386" r:id="rId93"/>
    <p:sldId id="387" r:id="rId94"/>
    <p:sldId id="388" r:id="rId95"/>
    <p:sldId id="389" r:id="rId96"/>
    <p:sldId id="390" r:id="rId97"/>
    <p:sldId id="391" r:id="rId98"/>
    <p:sldId id="392" r:id="rId99"/>
    <p:sldId id="393" r:id="rId100"/>
    <p:sldId id="394" r:id="rId101"/>
    <p:sldId id="395" r:id="rId102"/>
    <p:sldId id="396" r:id="rId103"/>
    <p:sldId id="397" r:id="rId104"/>
    <p:sldId id="398" r:id="rId105"/>
    <p:sldId id="399" r:id="rId106"/>
    <p:sldId id="400" r:id="rId107"/>
    <p:sldId id="401" r:id="rId108"/>
    <p:sldId id="402" r:id="rId109"/>
    <p:sldId id="403" r:id="rId110"/>
    <p:sldId id="404" r:id="rId111"/>
    <p:sldId id="405" r:id="rId112"/>
    <p:sldId id="406" r:id="rId113"/>
    <p:sldId id="407" r:id="rId114"/>
    <p:sldId id="408" r:id="rId115"/>
    <p:sldId id="409" r:id="rId116"/>
    <p:sldId id="410" r:id="rId117"/>
    <p:sldId id="411" r:id="rId118"/>
    <p:sldId id="412" r:id="rId119"/>
    <p:sldId id="413" r:id="rId120"/>
    <p:sldId id="257" r:id="rId121"/>
    <p:sldId id="262" r:id="rId122"/>
    <p:sldId id="264" r:id="rId123"/>
    <p:sldId id="265" r:id="rId124"/>
    <p:sldId id="266" r:id="rId125"/>
    <p:sldId id="261" r:id="rId126"/>
  </p:sldIdLst>
  <p:sldSz cx="9144000" cy="6858000" type="screen4x3"/>
  <p:notesSz cx="7104063" cy="10234613"/>
  <p:custDataLst>
    <p:tags r:id="rId129"/>
  </p:custDataLst>
  <p:defaultTextStyle>
    <a:defPPr>
      <a:defRPr lang="el-G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0000"/>
    <a:srgbClr val="FFFF99"/>
    <a:srgbClr val="004B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8" d="100"/>
          <a:sy n="108" d="100"/>
        </p:scale>
        <p:origin x="-1790"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14"/>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gs" Target="tags/tag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914;&#953;&#946;&#955;&#943;&#959;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l-GR"/>
              <a:t>Αποτελέσματα Βελονισμού</a:t>
            </a:r>
          </a:p>
        </c:rich>
      </c:tx>
      <c:layout/>
      <c:overlay val="0"/>
    </c:title>
    <c:autoTitleDeleted val="0"/>
    <c:plotArea>
      <c:layout/>
      <c:barChart>
        <c:barDir val="col"/>
        <c:grouping val="clustered"/>
        <c:varyColors val="0"/>
        <c:ser>
          <c:idx val="0"/>
          <c:order val="0"/>
          <c:tx>
            <c:v>Πριν</c:v>
          </c:tx>
          <c:spPr>
            <a:solidFill>
              <a:srgbClr val="C00000"/>
            </a:solidFill>
          </c:spPr>
          <c:invertIfNegative val="0"/>
          <c:val>
            <c:numRef>
              <c:f>Φύλλο1!$A$1:$A$3</c:f>
              <c:numCache>
                <c:formatCode>General</c:formatCode>
                <c:ptCount val="3"/>
                <c:pt idx="0">
                  <c:v>9</c:v>
                </c:pt>
                <c:pt idx="1">
                  <c:v>7</c:v>
                </c:pt>
                <c:pt idx="2">
                  <c:v>8</c:v>
                </c:pt>
              </c:numCache>
            </c:numRef>
          </c:val>
        </c:ser>
        <c:ser>
          <c:idx val="1"/>
          <c:order val="1"/>
          <c:tx>
            <c:v>Μετά</c:v>
          </c:tx>
          <c:spPr>
            <a:solidFill>
              <a:schemeClr val="accent1">
                <a:lumMod val="75000"/>
              </a:schemeClr>
            </a:solidFill>
          </c:spPr>
          <c:invertIfNegative val="0"/>
          <c:val>
            <c:numRef>
              <c:f>Φύλλο1!$B$1:$B$3</c:f>
              <c:numCache>
                <c:formatCode>General</c:formatCode>
                <c:ptCount val="3"/>
                <c:pt idx="0">
                  <c:v>2</c:v>
                </c:pt>
                <c:pt idx="1">
                  <c:v>0</c:v>
                </c:pt>
                <c:pt idx="2">
                  <c:v>7</c:v>
                </c:pt>
              </c:numCache>
            </c:numRef>
          </c:val>
        </c:ser>
        <c:dLbls>
          <c:showLegendKey val="0"/>
          <c:showVal val="0"/>
          <c:showCatName val="0"/>
          <c:showSerName val="0"/>
          <c:showPercent val="0"/>
          <c:showBubbleSize val="0"/>
        </c:dLbls>
        <c:gapWidth val="150"/>
        <c:axId val="521171968"/>
        <c:axId val="157554880"/>
      </c:barChart>
      <c:catAx>
        <c:axId val="521171968"/>
        <c:scaling>
          <c:orientation val="minMax"/>
        </c:scaling>
        <c:delete val="0"/>
        <c:axPos val="b"/>
        <c:title>
          <c:tx>
            <c:rich>
              <a:bodyPr/>
              <a:lstStyle/>
              <a:p>
                <a:pPr>
                  <a:defRPr/>
                </a:pPr>
                <a:r>
                  <a:rPr lang="el-GR"/>
                  <a:t>Ασθενείς</a:t>
                </a:r>
              </a:p>
            </c:rich>
          </c:tx>
          <c:layout/>
          <c:overlay val="0"/>
        </c:title>
        <c:majorTickMark val="none"/>
        <c:minorTickMark val="none"/>
        <c:tickLblPos val="nextTo"/>
        <c:crossAx val="157554880"/>
        <c:crosses val="autoZero"/>
        <c:auto val="1"/>
        <c:lblAlgn val="ctr"/>
        <c:lblOffset val="100"/>
        <c:noMultiLvlLbl val="0"/>
      </c:catAx>
      <c:valAx>
        <c:axId val="157554880"/>
        <c:scaling>
          <c:orientation val="minMax"/>
        </c:scaling>
        <c:delete val="0"/>
        <c:axPos val="l"/>
        <c:majorGridlines/>
        <c:title>
          <c:tx>
            <c:rich>
              <a:bodyPr/>
              <a:lstStyle/>
              <a:p>
                <a:pPr>
                  <a:defRPr/>
                </a:pPr>
                <a:r>
                  <a:rPr lang="el-GR"/>
                  <a:t>Κλίμακα Πόνου </a:t>
                </a:r>
                <a:r>
                  <a:rPr lang="en-US"/>
                  <a:t>VAS</a:t>
                </a:r>
                <a:endParaRPr lang="el-GR"/>
              </a:p>
            </c:rich>
          </c:tx>
          <c:layout/>
          <c:overlay val="0"/>
        </c:title>
        <c:numFmt formatCode="General" sourceLinked="1"/>
        <c:majorTickMark val="out"/>
        <c:minorTickMark val="none"/>
        <c:tickLblPos val="nextTo"/>
        <c:crossAx val="521171968"/>
        <c:crosses val="autoZero"/>
        <c:crossBetween val="between"/>
      </c:valAx>
    </c:plotArea>
    <c:legend>
      <c:legendPos val="r"/>
      <c:layout>
        <c:manualLayout>
          <c:xMode val="edge"/>
          <c:yMode val="edge"/>
          <c:x val="0.80347033200014861"/>
          <c:y val="0.40002114319043452"/>
          <c:w val="0.19652966799985166"/>
          <c:h val="0.25539734616506271"/>
        </c:manualLayout>
      </c:layout>
      <c:overlay val="0"/>
    </c:legend>
    <c:plotVisOnly val="1"/>
    <c:dispBlanksAs val="gap"/>
    <c:showDLblsOverMax val="0"/>
  </c:chart>
  <c:spPr>
    <a:solidFill>
      <a:srgbClr val="D0DBF0"/>
    </a:solidFill>
    <a:scene3d>
      <a:camera prst="orthographicFront"/>
      <a:lightRig rig="soft" dir="t"/>
    </a:scene3d>
    <a:sp3d prstMaterial="dkEdge">
      <a:bevelT prst="slope"/>
      <a:bevelB prst="slope"/>
    </a:sp3d>
  </c:spPr>
  <c:txPr>
    <a:bodyPr/>
    <a:lstStyle/>
    <a:p>
      <a:pPr>
        <a:defRPr sz="1800"/>
      </a:pPr>
      <a:endParaRPr lang="el-G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DA2B4-1424-401A-8675-F1F9AEEDD08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l-GR"/>
        </a:p>
      </dgm:t>
    </dgm:pt>
    <dgm:pt modelId="{855E1637-C2FC-40C8-B1BD-90AA43981A18}">
      <dgm:prSet phldrT="[Text]">
        <dgm:style>
          <a:lnRef idx="1">
            <a:schemeClr val="accent5"/>
          </a:lnRef>
          <a:fillRef idx="2">
            <a:schemeClr val="accent5"/>
          </a:fillRef>
          <a:effectRef idx="1">
            <a:schemeClr val="accent5"/>
          </a:effectRef>
          <a:fontRef idx="minor">
            <a:schemeClr val="dk1"/>
          </a:fontRef>
        </dgm:style>
      </dgm:prSet>
      <dgm:spPr/>
      <dgm:t>
        <a:bodyPr/>
        <a:lstStyle/>
        <a:p>
          <a:r>
            <a:rPr lang="el-GR" dirty="0" smtClean="0"/>
            <a:t>Νέες αιμορραγίες </a:t>
          </a:r>
          <a:endParaRPr lang="el-GR" dirty="0"/>
        </a:p>
      </dgm:t>
    </dgm:pt>
    <dgm:pt modelId="{30A82BD8-8D52-4842-A559-920D5E91FD7F}" type="parTrans" cxnId="{419F56B3-AEE1-4914-8DDA-7724A6F7211D}">
      <dgm:prSet/>
      <dgm:spPr/>
      <dgm:t>
        <a:bodyPr/>
        <a:lstStyle/>
        <a:p>
          <a:endParaRPr lang="el-GR"/>
        </a:p>
      </dgm:t>
    </dgm:pt>
    <dgm:pt modelId="{4C3545F0-667D-4D40-8512-5A5BA278D9DF}" type="sibTrans" cxnId="{419F56B3-AEE1-4914-8DDA-7724A6F7211D}">
      <dgm:prSet>
        <dgm:style>
          <a:lnRef idx="2">
            <a:schemeClr val="accent5"/>
          </a:lnRef>
          <a:fillRef idx="1">
            <a:schemeClr val="lt1"/>
          </a:fillRef>
          <a:effectRef idx="0">
            <a:schemeClr val="accent5"/>
          </a:effectRef>
          <a:fontRef idx="minor">
            <a:schemeClr val="dk1"/>
          </a:fontRef>
        </dgm:style>
      </dgm:prSet>
      <dgm:spPr/>
      <dgm:t>
        <a:bodyPr/>
        <a:lstStyle/>
        <a:p>
          <a:endParaRPr lang="el-GR"/>
        </a:p>
      </dgm:t>
    </dgm:pt>
    <dgm:pt modelId="{67C585BD-41FB-42D6-8741-CD87203AD1B3}">
      <dgm:prSet phldrT="[Text]">
        <dgm:style>
          <a:lnRef idx="1">
            <a:schemeClr val="accent5"/>
          </a:lnRef>
          <a:fillRef idx="2">
            <a:schemeClr val="accent5"/>
          </a:fillRef>
          <a:effectRef idx="1">
            <a:schemeClr val="accent5"/>
          </a:effectRef>
          <a:fontRef idx="minor">
            <a:schemeClr val="dk1"/>
          </a:fontRef>
        </dgm:style>
      </dgm:prSet>
      <dgm:spPr/>
      <dgm:t>
        <a:bodyPr/>
        <a:lstStyle/>
        <a:p>
          <a:r>
            <a:rPr lang="el-GR" dirty="0" smtClean="0"/>
            <a:t>Μυϊκή αδυναμία </a:t>
          </a:r>
          <a:endParaRPr lang="el-GR" dirty="0"/>
        </a:p>
      </dgm:t>
    </dgm:pt>
    <dgm:pt modelId="{AB02D78B-AA9A-4191-8A4F-B604655778C3}" type="parTrans" cxnId="{B834C134-302B-4746-992E-BA10D1868786}">
      <dgm:prSet/>
      <dgm:spPr/>
      <dgm:t>
        <a:bodyPr/>
        <a:lstStyle/>
        <a:p>
          <a:endParaRPr lang="el-GR"/>
        </a:p>
      </dgm:t>
    </dgm:pt>
    <dgm:pt modelId="{74414EE8-B6BD-44E5-8B12-EAAE467A2377}" type="sibTrans" cxnId="{B834C134-302B-4746-992E-BA10D1868786}">
      <dgm:prSet>
        <dgm:style>
          <a:lnRef idx="2">
            <a:schemeClr val="accent5"/>
          </a:lnRef>
          <a:fillRef idx="1">
            <a:schemeClr val="lt1"/>
          </a:fillRef>
          <a:effectRef idx="0">
            <a:schemeClr val="accent5"/>
          </a:effectRef>
          <a:fontRef idx="minor">
            <a:schemeClr val="dk1"/>
          </a:fontRef>
        </dgm:style>
      </dgm:prSet>
      <dgm:spPr/>
      <dgm:t>
        <a:bodyPr/>
        <a:lstStyle/>
        <a:p>
          <a:endParaRPr lang="el-GR"/>
        </a:p>
      </dgm:t>
    </dgm:pt>
    <dgm:pt modelId="{A5F4C9EA-700B-4DD0-8781-2D799D601A8E}">
      <dgm:prSet phldrT="[Text]">
        <dgm:style>
          <a:lnRef idx="1">
            <a:schemeClr val="accent5"/>
          </a:lnRef>
          <a:fillRef idx="2">
            <a:schemeClr val="accent5"/>
          </a:fillRef>
          <a:effectRef idx="1">
            <a:schemeClr val="accent5"/>
          </a:effectRef>
          <a:fontRef idx="minor">
            <a:schemeClr val="dk1"/>
          </a:fontRef>
        </dgm:style>
      </dgm:prSet>
      <dgm:spPr/>
      <dgm:t>
        <a:bodyPr/>
        <a:lstStyle/>
        <a:p>
          <a:r>
            <a:rPr lang="el-GR" dirty="0" smtClean="0"/>
            <a:t>Διαταραχή κιναίσθησης </a:t>
          </a:r>
          <a:endParaRPr lang="el-GR" dirty="0"/>
        </a:p>
      </dgm:t>
    </dgm:pt>
    <dgm:pt modelId="{90D73A56-EBEA-4A90-B095-0F12F706D45F}" type="parTrans" cxnId="{C9853FAD-1747-4149-A2EC-15B4DE9BAEBB}">
      <dgm:prSet/>
      <dgm:spPr/>
      <dgm:t>
        <a:bodyPr/>
        <a:lstStyle/>
        <a:p>
          <a:endParaRPr lang="el-GR"/>
        </a:p>
      </dgm:t>
    </dgm:pt>
    <dgm:pt modelId="{A006590E-9E3C-4042-8746-D532BE6DA896}" type="sibTrans" cxnId="{C9853FAD-1747-4149-A2EC-15B4DE9BAEBB}">
      <dgm:prSet>
        <dgm:style>
          <a:lnRef idx="2">
            <a:schemeClr val="accent5"/>
          </a:lnRef>
          <a:fillRef idx="1">
            <a:schemeClr val="lt1"/>
          </a:fillRef>
          <a:effectRef idx="0">
            <a:schemeClr val="accent5"/>
          </a:effectRef>
          <a:fontRef idx="minor">
            <a:schemeClr val="dk1"/>
          </a:fontRef>
        </dgm:style>
      </dgm:prSet>
      <dgm:spPr/>
      <dgm:t>
        <a:bodyPr/>
        <a:lstStyle/>
        <a:p>
          <a:endParaRPr lang="el-GR"/>
        </a:p>
      </dgm:t>
    </dgm:pt>
    <dgm:pt modelId="{E316C0B5-17F6-4CA0-987D-AAC1E14B7B8B}">
      <dgm:prSet phldrT="[Text]">
        <dgm:style>
          <a:lnRef idx="1">
            <a:schemeClr val="accent5"/>
          </a:lnRef>
          <a:fillRef idx="2">
            <a:schemeClr val="accent5"/>
          </a:fillRef>
          <a:effectRef idx="1">
            <a:schemeClr val="accent5"/>
          </a:effectRef>
          <a:fontRef idx="minor">
            <a:schemeClr val="dk1"/>
          </a:fontRef>
        </dgm:style>
      </dgm:prSet>
      <dgm:spPr/>
      <dgm:t>
        <a:bodyPr/>
        <a:lstStyle/>
        <a:p>
          <a:r>
            <a:rPr lang="el-GR" dirty="0" smtClean="0"/>
            <a:t>Τραυματισμός </a:t>
          </a:r>
          <a:endParaRPr lang="el-GR" dirty="0"/>
        </a:p>
      </dgm:t>
    </dgm:pt>
    <dgm:pt modelId="{BF25D879-7BD5-4879-AEAF-21670018D8A2}" type="parTrans" cxnId="{D1B4EBF0-BBF5-476E-BDC0-243B575ED00D}">
      <dgm:prSet/>
      <dgm:spPr/>
      <dgm:t>
        <a:bodyPr/>
        <a:lstStyle/>
        <a:p>
          <a:endParaRPr lang="el-GR"/>
        </a:p>
      </dgm:t>
    </dgm:pt>
    <dgm:pt modelId="{765252E0-AE14-4A23-827D-BA0623DDBE63}" type="sibTrans" cxnId="{D1B4EBF0-BBF5-476E-BDC0-243B575ED00D}">
      <dgm:prSet>
        <dgm:style>
          <a:lnRef idx="2">
            <a:schemeClr val="accent5"/>
          </a:lnRef>
          <a:fillRef idx="1">
            <a:schemeClr val="lt1"/>
          </a:fillRef>
          <a:effectRef idx="0">
            <a:schemeClr val="accent5"/>
          </a:effectRef>
          <a:fontRef idx="minor">
            <a:schemeClr val="dk1"/>
          </a:fontRef>
        </dgm:style>
      </dgm:prSet>
      <dgm:spPr/>
      <dgm:t>
        <a:bodyPr/>
        <a:lstStyle/>
        <a:p>
          <a:endParaRPr lang="el-GR"/>
        </a:p>
      </dgm:t>
    </dgm:pt>
    <dgm:pt modelId="{64B61714-FD58-402C-97EA-0505E428CFF0}">
      <dgm:prSet phldrT="[Text]">
        <dgm:style>
          <a:lnRef idx="1">
            <a:schemeClr val="accent5"/>
          </a:lnRef>
          <a:fillRef idx="2">
            <a:schemeClr val="accent5"/>
          </a:fillRef>
          <a:effectRef idx="1">
            <a:schemeClr val="accent5"/>
          </a:effectRef>
          <a:fontRef idx="minor">
            <a:schemeClr val="dk1"/>
          </a:fontRef>
        </dgm:style>
      </dgm:prSet>
      <dgm:spPr/>
      <dgm:t>
        <a:bodyPr/>
        <a:lstStyle/>
        <a:p>
          <a:r>
            <a:rPr lang="el-GR" dirty="0" smtClean="0"/>
            <a:t>Μυϊκή ατροφία </a:t>
          </a:r>
          <a:endParaRPr lang="el-GR" dirty="0"/>
        </a:p>
      </dgm:t>
    </dgm:pt>
    <dgm:pt modelId="{DA502C1D-9A10-4A8D-BAA3-B8A45960F79D}" type="sibTrans" cxnId="{EB416C53-6F2E-4599-93FF-449E63566A20}">
      <dgm:prSet>
        <dgm:style>
          <a:lnRef idx="2">
            <a:schemeClr val="accent5"/>
          </a:lnRef>
          <a:fillRef idx="1">
            <a:schemeClr val="lt1"/>
          </a:fillRef>
          <a:effectRef idx="0">
            <a:schemeClr val="accent5"/>
          </a:effectRef>
          <a:fontRef idx="minor">
            <a:schemeClr val="dk1"/>
          </a:fontRef>
        </dgm:style>
      </dgm:prSet>
      <dgm:spPr/>
      <dgm:t>
        <a:bodyPr/>
        <a:lstStyle/>
        <a:p>
          <a:endParaRPr lang="el-GR"/>
        </a:p>
      </dgm:t>
    </dgm:pt>
    <dgm:pt modelId="{965DCE2F-F7D8-49BE-A342-BCC9AE25C1AF}" type="parTrans" cxnId="{EB416C53-6F2E-4599-93FF-449E63566A20}">
      <dgm:prSet/>
      <dgm:spPr/>
      <dgm:t>
        <a:bodyPr/>
        <a:lstStyle/>
        <a:p>
          <a:endParaRPr lang="el-GR"/>
        </a:p>
      </dgm:t>
    </dgm:pt>
    <dgm:pt modelId="{0DBE6A56-91DF-4935-A53E-0C66915EF121}" type="pres">
      <dgm:prSet presAssocID="{9C5DA2B4-1424-401A-8675-F1F9AEEDD081}" presName="cycle" presStyleCnt="0">
        <dgm:presLayoutVars>
          <dgm:dir/>
          <dgm:resizeHandles val="exact"/>
        </dgm:presLayoutVars>
      </dgm:prSet>
      <dgm:spPr/>
      <dgm:t>
        <a:bodyPr/>
        <a:lstStyle/>
        <a:p>
          <a:endParaRPr lang="el-GR"/>
        </a:p>
      </dgm:t>
    </dgm:pt>
    <dgm:pt modelId="{F99EC4A3-07E3-4FEC-84D2-5ECDEEF29B4B}" type="pres">
      <dgm:prSet presAssocID="{855E1637-C2FC-40C8-B1BD-90AA43981A18}" presName="node" presStyleLbl="node1" presStyleIdx="0" presStyleCnt="5" custScaleX="121399">
        <dgm:presLayoutVars>
          <dgm:bulletEnabled val="1"/>
        </dgm:presLayoutVars>
      </dgm:prSet>
      <dgm:spPr/>
      <dgm:t>
        <a:bodyPr/>
        <a:lstStyle/>
        <a:p>
          <a:endParaRPr lang="el-GR"/>
        </a:p>
      </dgm:t>
    </dgm:pt>
    <dgm:pt modelId="{02066B3F-0F2B-4DB9-9434-F96126968D45}" type="pres">
      <dgm:prSet presAssocID="{4C3545F0-667D-4D40-8512-5A5BA278D9DF}" presName="sibTrans" presStyleLbl="sibTrans2D1" presStyleIdx="0" presStyleCnt="5" custScaleX="164723" custScaleY="72540" custLinFactNeighborX="3268" custLinFactNeighborY="2019"/>
      <dgm:spPr/>
      <dgm:t>
        <a:bodyPr/>
        <a:lstStyle/>
        <a:p>
          <a:endParaRPr lang="el-GR"/>
        </a:p>
      </dgm:t>
    </dgm:pt>
    <dgm:pt modelId="{65C49F88-78FA-4C2F-B9F9-21AE593D35FB}" type="pres">
      <dgm:prSet presAssocID="{4C3545F0-667D-4D40-8512-5A5BA278D9DF}" presName="connectorText" presStyleLbl="sibTrans2D1" presStyleIdx="0" presStyleCnt="5"/>
      <dgm:spPr/>
      <dgm:t>
        <a:bodyPr/>
        <a:lstStyle/>
        <a:p>
          <a:endParaRPr lang="el-GR"/>
        </a:p>
      </dgm:t>
    </dgm:pt>
    <dgm:pt modelId="{B93A9622-E8BB-4A51-9F11-8E040905B995}" type="pres">
      <dgm:prSet presAssocID="{67C585BD-41FB-42D6-8741-CD87203AD1B3}" presName="node" presStyleLbl="node1" presStyleIdx="1" presStyleCnt="5" custScaleX="125217">
        <dgm:presLayoutVars>
          <dgm:bulletEnabled val="1"/>
        </dgm:presLayoutVars>
      </dgm:prSet>
      <dgm:spPr/>
      <dgm:t>
        <a:bodyPr/>
        <a:lstStyle/>
        <a:p>
          <a:endParaRPr lang="el-GR"/>
        </a:p>
      </dgm:t>
    </dgm:pt>
    <dgm:pt modelId="{F1CEBD97-2672-424B-A3AB-35F3FC24BA41}" type="pres">
      <dgm:prSet presAssocID="{74414EE8-B6BD-44E5-8B12-EAAE467A2377}" presName="sibTrans" presStyleLbl="sibTrans2D1" presStyleIdx="1" presStyleCnt="5" custScaleX="149946"/>
      <dgm:spPr/>
      <dgm:t>
        <a:bodyPr/>
        <a:lstStyle/>
        <a:p>
          <a:endParaRPr lang="el-GR"/>
        </a:p>
      </dgm:t>
    </dgm:pt>
    <dgm:pt modelId="{4E789845-E5BB-4D5E-8D42-4C7FD1AE022E}" type="pres">
      <dgm:prSet presAssocID="{74414EE8-B6BD-44E5-8B12-EAAE467A2377}" presName="connectorText" presStyleLbl="sibTrans2D1" presStyleIdx="1" presStyleCnt="5"/>
      <dgm:spPr/>
      <dgm:t>
        <a:bodyPr/>
        <a:lstStyle/>
        <a:p>
          <a:endParaRPr lang="el-GR"/>
        </a:p>
      </dgm:t>
    </dgm:pt>
    <dgm:pt modelId="{E27E68A4-0735-46AA-9BE9-2177A81C2758}" type="pres">
      <dgm:prSet presAssocID="{64B61714-FD58-402C-97EA-0505E428CFF0}" presName="node" presStyleLbl="node1" presStyleIdx="2" presStyleCnt="5" custScaleX="123189">
        <dgm:presLayoutVars>
          <dgm:bulletEnabled val="1"/>
        </dgm:presLayoutVars>
      </dgm:prSet>
      <dgm:spPr/>
      <dgm:t>
        <a:bodyPr/>
        <a:lstStyle/>
        <a:p>
          <a:endParaRPr lang="el-GR"/>
        </a:p>
      </dgm:t>
    </dgm:pt>
    <dgm:pt modelId="{AC6D9370-138F-48B0-A615-9F6FC6FC0DCA}" type="pres">
      <dgm:prSet presAssocID="{DA502C1D-9A10-4A8D-BAA3-B8A45960F79D}" presName="sibTrans" presStyleLbl="sibTrans2D1" presStyleIdx="2" presStyleCnt="5" custScaleX="162190"/>
      <dgm:spPr/>
      <dgm:t>
        <a:bodyPr/>
        <a:lstStyle/>
        <a:p>
          <a:endParaRPr lang="el-GR"/>
        </a:p>
      </dgm:t>
    </dgm:pt>
    <dgm:pt modelId="{48A575E3-667C-4C9F-9861-E3513AF356F9}" type="pres">
      <dgm:prSet presAssocID="{DA502C1D-9A10-4A8D-BAA3-B8A45960F79D}" presName="connectorText" presStyleLbl="sibTrans2D1" presStyleIdx="2" presStyleCnt="5"/>
      <dgm:spPr/>
      <dgm:t>
        <a:bodyPr/>
        <a:lstStyle/>
        <a:p>
          <a:endParaRPr lang="el-GR"/>
        </a:p>
      </dgm:t>
    </dgm:pt>
    <dgm:pt modelId="{FA7D08E4-9C5C-4156-9F03-1F57CDB8C610}" type="pres">
      <dgm:prSet presAssocID="{A5F4C9EA-700B-4DD0-8781-2D799D601A8E}" presName="node" presStyleLbl="node1" presStyleIdx="3" presStyleCnt="5" custScaleX="117320" custRadScaleRad="100204" custRadScaleInc="-3025">
        <dgm:presLayoutVars>
          <dgm:bulletEnabled val="1"/>
        </dgm:presLayoutVars>
      </dgm:prSet>
      <dgm:spPr/>
      <dgm:t>
        <a:bodyPr/>
        <a:lstStyle/>
        <a:p>
          <a:endParaRPr lang="el-GR"/>
        </a:p>
      </dgm:t>
    </dgm:pt>
    <dgm:pt modelId="{9621C6E2-68FB-458B-A5FB-1FA4030A696A}" type="pres">
      <dgm:prSet presAssocID="{A006590E-9E3C-4042-8746-D532BE6DA896}" presName="sibTrans" presStyleLbl="sibTrans2D1" presStyleIdx="3" presStyleCnt="5" custScaleX="148173"/>
      <dgm:spPr/>
      <dgm:t>
        <a:bodyPr/>
        <a:lstStyle/>
        <a:p>
          <a:endParaRPr lang="el-GR"/>
        </a:p>
      </dgm:t>
    </dgm:pt>
    <dgm:pt modelId="{32765CAC-8555-4FEF-A025-C4443A3A3040}" type="pres">
      <dgm:prSet presAssocID="{A006590E-9E3C-4042-8746-D532BE6DA896}" presName="connectorText" presStyleLbl="sibTrans2D1" presStyleIdx="3" presStyleCnt="5"/>
      <dgm:spPr/>
      <dgm:t>
        <a:bodyPr/>
        <a:lstStyle/>
        <a:p>
          <a:endParaRPr lang="el-GR"/>
        </a:p>
      </dgm:t>
    </dgm:pt>
    <dgm:pt modelId="{566EE3EC-6683-4F61-ADE9-ECC0FDEBCA44}" type="pres">
      <dgm:prSet presAssocID="{E316C0B5-17F6-4CA0-987D-AAC1E14B7B8B}" presName="node" presStyleLbl="node1" presStyleIdx="4" presStyleCnt="5" custScaleX="119503">
        <dgm:presLayoutVars>
          <dgm:bulletEnabled val="1"/>
        </dgm:presLayoutVars>
      </dgm:prSet>
      <dgm:spPr/>
      <dgm:t>
        <a:bodyPr/>
        <a:lstStyle/>
        <a:p>
          <a:endParaRPr lang="el-GR"/>
        </a:p>
      </dgm:t>
    </dgm:pt>
    <dgm:pt modelId="{39007512-6490-419E-80E6-D25BC84C2FAE}" type="pres">
      <dgm:prSet presAssocID="{765252E0-AE14-4A23-827D-BA0623DDBE63}" presName="sibTrans" presStyleLbl="sibTrans2D1" presStyleIdx="4" presStyleCnt="5" custScaleX="165639"/>
      <dgm:spPr/>
      <dgm:t>
        <a:bodyPr/>
        <a:lstStyle/>
        <a:p>
          <a:endParaRPr lang="el-GR"/>
        </a:p>
      </dgm:t>
    </dgm:pt>
    <dgm:pt modelId="{1AF867D7-C897-4D91-BDE5-426CDEC84C8F}" type="pres">
      <dgm:prSet presAssocID="{765252E0-AE14-4A23-827D-BA0623DDBE63}" presName="connectorText" presStyleLbl="sibTrans2D1" presStyleIdx="4" presStyleCnt="5"/>
      <dgm:spPr/>
      <dgm:t>
        <a:bodyPr/>
        <a:lstStyle/>
        <a:p>
          <a:endParaRPr lang="el-GR"/>
        </a:p>
      </dgm:t>
    </dgm:pt>
  </dgm:ptLst>
  <dgm:cxnLst>
    <dgm:cxn modelId="{B146F6FE-5FD3-43D4-BC53-03333C429F12}" type="presOf" srcId="{765252E0-AE14-4A23-827D-BA0623DDBE63}" destId="{1AF867D7-C897-4D91-BDE5-426CDEC84C8F}" srcOrd="1" destOrd="0" presId="urn:microsoft.com/office/officeart/2005/8/layout/cycle2"/>
    <dgm:cxn modelId="{C9853FAD-1747-4149-A2EC-15B4DE9BAEBB}" srcId="{9C5DA2B4-1424-401A-8675-F1F9AEEDD081}" destId="{A5F4C9EA-700B-4DD0-8781-2D799D601A8E}" srcOrd="3" destOrd="0" parTransId="{90D73A56-EBEA-4A90-B095-0F12F706D45F}" sibTransId="{A006590E-9E3C-4042-8746-D532BE6DA896}"/>
    <dgm:cxn modelId="{6E296EFB-4F24-49C3-8C16-729327A360D0}" type="presOf" srcId="{9C5DA2B4-1424-401A-8675-F1F9AEEDD081}" destId="{0DBE6A56-91DF-4935-A53E-0C66915EF121}" srcOrd="0" destOrd="0" presId="urn:microsoft.com/office/officeart/2005/8/layout/cycle2"/>
    <dgm:cxn modelId="{8711A791-48EA-40AF-9D9C-A0D27C42DAE2}" type="presOf" srcId="{A006590E-9E3C-4042-8746-D532BE6DA896}" destId="{9621C6E2-68FB-458B-A5FB-1FA4030A696A}" srcOrd="0" destOrd="0" presId="urn:microsoft.com/office/officeart/2005/8/layout/cycle2"/>
    <dgm:cxn modelId="{4F0EFBB6-2CC7-4CDB-AF35-6AFECFD8F494}" type="presOf" srcId="{DA502C1D-9A10-4A8D-BAA3-B8A45960F79D}" destId="{48A575E3-667C-4C9F-9861-E3513AF356F9}" srcOrd="1" destOrd="0" presId="urn:microsoft.com/office/officeart/2005/8/layout/cycle2"/>
    <dgm:cxn modelId="{8D22010C-8112-43CB-B2F4-78F9674312DC}" type="presOf" srcId="{74414EE8-B6BD-44E5-8B12-EAAE467A2377}" destId="{4E789845-E5BB-4D5E-8D42-4C7FD1AE022E}" srcOrd="1" destOrd="0" presId="urn:microsoft.com/office/officeart/2005/8/layout/cycle2"/>
    <dgm:cxn modelId="{EB416C53-6F2E-4599-93FF-449E63566A20}" srcId="{9C5DA2B4-1424-401A-8675-F1F9AEEDD081}" destId="{64B61714-FD58-402C-97EA-0505E428CFF0}" srcOrd="2" destOrd="0" parTransId="{965DCE2F-F7D8-49BE-A342-BCC9AE25C1AF}" sibTransId="{DA502C1D-9A10-4A8D-BAA3-B8A45960F79D}"/>
    <dgm:cxn modelId="{F1B82EB1-0280-4282-964B-3DDBC0AF228C}" type="presOf" srcId="{A006590E-9E3C-4042-8746-D532BE6DA896}" destId="{32765CAC-8555-4FEF-A025-C4443A3A3040}" srcOrd="1" destOrd="0" presId="urn:microsoft.com/office/officeart/2005/8/layout/cycle2"/>
    <dgm:cxn modelId="{424F262B-0E75-42AF-A277-1490A68E7DD5}" type="presOf" srcId="{855E1637-C2FC-40C8-B1BD-90AA43981A18}" destId="{F99EC4A3-07E3-4FEC-84D2-5ECDEEF29B4B}" srcOrd="0" destOrd="0" presId="urn:microsoft.com/office/officeart/2005/8/layout/cycle2"/>
    <dgm:cxn modelId="{6EF04824-97C8-455B-A446-4B440D5977DB}" type="presOf" srcId="{74414EE8-B6BD-44E5-8B12-EAAE467A2377}" destId="{F1CEBD97-2672-424B-A3AB-35F3FC24BA41}" srcOrd="0" destOrd="0" presId="urn:microsoft.com/office/officeart/2005/8/layout/cycle2"/>
    <dgm:cxn modelId="{2A16CF77-AB68-4ACB-86BE-0C89DABEF4BF}" type="presOf" srcId="{DA502C1D-9A10-4A8D-BAA3-B8A45960F79D}" destId="{AC6D9370-138F-48B0-A615-9F6FC6FC0DCA}" srcOrd="0" destOrd="0" presId="urn:microsoft.com/office/officeart/2005/8/layout/cycle2"/>
    <dgm:cxn modelId="{FCFF47A8-F665-469F-9D08-4480C7E2A322}" type="presOf" srcId="{67C585BD-41FB-42D6-8741-CD87203AD1B3}" destId="{B93A9622-E8BB-4A51-9F11-8E040905B995}" srcOrd="0" destOrd="0" presId="urn:microsoft.com/office/officeart/2005/8/layout/cycle2"/>
    <dgm:cxn modelId="{D1B4EBF0-BBF5-476E-BDC0-243B575ED00D}" srcId="{9C5DA2B4-1424-401A-8675-F1F9AEEDD081}" destId="{E316C0B5-17F6-4CA0-987D-AAC1E14B7B8B}" srcOrd="4" destOrd="0" parTransId="{BF25D879-7BD5-4879-AEAF-21670018D8A2}" sibTransId="{765252E0-AE14-4A23-827D-BA0623DDBE63}"/>
    <dgm:cxn modelId="{F8DEDD3A-2486-45F0-8731-D6B6167C974F}" type="presOf" srcId="{4C3545F0-667D-4D40-8512-5A5BA278D9DF}" destId="{65C49F88-78FA-4C2F-B9F9-21AE593D35FB}" srcOrd="1" destOrd="0" presId="urn:microsoft.com/office/officeart/2005/8/layout/cycle2"/>
    <dgm:cxn modelId="{DA14E47D-5E97-4E25-8ECD-016E09286D08}" type="presOf" srcId="{E316C0B5-17F6-4CA0-987D-AAC1E14B7B8B}" destId="{566EE3EC-6683-4F61-ADE9-ECC0FDEBCA44}" srcOrd="0" destOrd="0" presId="urn:microsoft.com/office/officeart/2005/8/layout/cycle2"/>
    <dgm:cxn modelId="{577193DC-9557-4361-A76B-C8E168C7155F}" type="presOf" srcId="{765252E0-AE14-4A23-827D-BA0623DDBE63}" destId="{39007512-6490-419E-80E6-D25BC84C2FAE}" srcOrd="0" destOrd="0" presId="urn:microsoft.com/office/officeart/2005/8/layout/cycle2"/>
    <dgm:cxn modelId="{C5D10963-A69C-429A-81B5-864224544566}" type="presOf" srcId="{64B61714-FD58-402C-97EA-0505E428CFF0}" destId="{E27E68A4-0735-46AA-9BE9-2177A81C2758}" srcOrd="0" destOrd="0" presId="urn:microsoft.com/office/officeart/2005/8/layout/cycle2"/>
    <dgm:cxn modelId="{444D405D-6180-4637-A29C-A2FD578A749A}" type="presOf" srcId="{A5F4C9EA-700B-4DD0-8781-2D799D601A8E}" destId="{FA7D08E4-9C5C-4156-9F03-1F57CDB8C610}" srcOrd="0" destOrd="0" presId="urn:microsoft.com/office/officeart/2005/8/layout/cycle2"/>
    <dgm:cxn modelId="{4F888BB5-16A7-48B0-9AC4-D7734B791991}" type="presOf" srcId="{4C3545F0-667D-4D40-8512-5A5BA278D9DF}" destId="{02066B3F-0F2B-4DB9-9434-F96126968D45}" srcOrd="0" destOrd="0" presId="urn:microsoft.com/office/officeart/2005/8/layout/cycle2"/>
    <dgm:cxn modelId="{B834C134-302B-4746-992E-BA10D1868786}" srcId="{9C5DA2B4-1424-401A-8675-F1F9AEEDD081}" destId="{67C585BD-41FB-42D6-8741-CD87203AD1B3}" srcOrd="1" destOrd="0" parTransId="{AB02D78B-AA9A-4191-8A4F-B604655778C3}" sibTransId="{74414EE8-B6BD-44E5-8B12-EAAE467A2377}"/>
    <dgm:cxn modelId="{419F56B3-AEE1-4914-8DDA-7724A6F7211D}" srcId="{9C5DA2B4-1424-401A-8675-F1F9AEEDD081}" destId="{855E1637-C2FC-40C8-B1BD-90AA43981A18}" srcOrd="0" destOrd="0" parTransId="{30A82BD8-8D52-4842-A559-920D5E91FD7F}" sibTransId="{4C3545F0-667D-4D40-8512-5A5BA278D9DF}"/>
    <dgm:cxn modelId="{C6ECA2E4-2629-4FED-A73F-0A1D9F64C312}" type="presParOf" srcId="{0DBE6A56-91DF-4935-A53E-0C66915EF121}" destId="{F99EC4A3-07E3-4FEC-84D2-5ECDEEF29B4B}" srcOrd="0" destOrd="0" presId="urn:microsoft.com/office/officeart/2005/8/layout/cycle2"/>
    <dgm:cxn modelId="{30868DF0-3C05-4B8F-A890-6CD98BA4AB13}" type="presParOf" srcId="{0DBE6A56-91DF-4935-A53E-0C66915EF121}" destId="{02066B3F-0F2B-4DB9-9434-F96126968D45}" srcOrd="1" destOrd="0" presId="urn:microsoft.com/office/officeart/2005/8/layout/cycle2"/>
    <dgm:cxn modelId="{B44E27EC-78C3-4ABC-936C-4649F2AC7264}" type="presParOf" srcId="{02066B3F-0F2B-4DB9-9434-F96126968D45}" destId="{65C49F88-78FA-4C2F-B9F9-21AE593D35FB}" srcOrd="0" destOrd="0" presId="urn:microsoft.com/office/officeart/2005/8/layout/cycle2"/>
    <dgm:cxn modelId="{3CD6FE6F-FBA4-40EA-91F5-06AF6B337B11}" type="presParOf" srcId="{0DBE6A56-91DF-4935-A53E-0C66915EF121}" destId="{B93A9622-E8BB-4A51-9F11-8E040905B995}" srcOrd="2" destOrd="0" presId="urn:microsoft.com/office/officeart/2005/8/layout/cycle2"/>
    <dgm:cxn modelId="{D5D10BF5-4577-40FF-B63B-D7CF9284E822}" type="presParOf" srcId="{0DBE6A56-91DF-4935-A53E-0C66915EF121}" destId="{F1CEBD97-2672-424B-A3AB-35F3FC24BA41}" srcOrd="3" destOrd="0" presId="urn:microsoft.com/office/officeart/2005/8/layout/cycle2"/>
    <dgm:cxn modelId="{B497A106-7AF7-4A13-A714-DE9CB9202BFB}" type="presParOf" srcId="{F1CEBD97-2672-424B-A3AB-35F3FC24BA41}" destId="{4E789845-E5BB-4D5E-8D42-4C7FD1AE022E}" srcOrd="0" destOrd="0" presId="urn:microsoft.com/office/officeart/2005/8/layout/cycle2"/>
    <dgm:cxn modelId="{299D4789-EA1A-47BC-B86A-72EE78B3C26B}" type="presParOf" srcId="{0DBE6A56-91DF-4935-A53E-0C66915EF121}" destId="{E27E68A4-0735-46AA-9BE9-2177A81C2758}" srcOrd="4" destOrd="0" presId="urn:microsoft.com/office/officeart/2005/8/layout/cycle2"/>
    <dgm:cxn modelId="{C6977666-78C4-4F40-98C9-BA179C338811}" type="presParOf" srcId="{0DBE6A56-91DF-4935-A53E-0C66915EF121}" destId="{AC6D9370-138F-48B0-A615-9F6FC6FC0DCA}" srcOrd="5" destOrd="0" presId="urn:microsoft.com/office/officeart/2005/8/layout/cycle2"/>
    <dgm:cxn modelId="{C23FD703-0E5E-41CC-848E-A8A289189DD6}" type="presParOf" srcId="{AC6D9370-138F-48B0-A615-9F6FC6FC0DCA}" destId="{48A575E3-667C-4C9F-9861-E3513AF356F9}" srcOrd="0" destOrd="0" presId="urn:microsoft.com/office/officeart/2005/8/layout/cycle2"/>
    <dgm:cxn modelId="{0065AA7A-CEEB-474B-9A53-5C43A054D66F}" type="presParOf" srcId="{0DBE6A56-91DF-4935-A53E-0C66915EF121}" destId="{FA7D08E4-9C5C-4156-9F03-1F57CDB8C610}" srcOrd="6" destOrd="0" presId="urn:microsoft.com/office/officeart/2005/8/layout/cycle2"/>
    <dgm:cxn modelId="{20C4AC5A-807C-48C0-90ED-0C6E0E818ED7}" type="presParOf" srcId="{0DBE6A56-91DF-4935-A53E-0C66915EF121}" destId="{9621C6E2-68FB-458B-A5FB-1FA4030A696A}" srcOrd="7" destOrd="0" presId="urn:microsoft.com/office/officeart/2005/8/layout/cycle2"/>
    <dgm:cxn modelId="{F5478C13-8ABB-4F6B-82C0-1E448377BAED}" type="presParOf" srcId="{9621C6E2-68FB-458B-A5FB-1FA4030A696A}" destId="{32765CAC-8555-4FEF-A025-C4443A3A3040}" srcOrd="0" destOrd="0" presId="urn:microsoft.com/office/officeart/2005/8/layout/cycle2"/>
    <dgm:cxn modelId="{12789F45-011B-457B-A71A-31668ADB808D}" type="presParOf" srcId="{0DBE6A56-91DF-4935-A53E-0C66915EF121}" destId="{566EE3EC-6683-4F61-ADE9-ECC0FDEBCA44}" srcOrd="8" destOrd="0" presId="urn:microsoft.com/office/officeart/2005/8/layout/cycle2"/>
    <dgm:cxn modelId="{866BBF06-DA7B-410F-8DBC-0360E10C0E72}" type="presParOf" srcId="{0DBE6A56-91DF-4935-A53E-0C66915EF121}" destId="{39007512-6490-419E-80E6-D25BC84C2FAE}" srcOrd="9" destOrd="0" presId="urn:microsoft.com/office/officeart/2005/8/layout/cycle2"/>
    <dgm:cxn modelId="{2E60A4DD-3357-4740-B405-5478FA741D58}" type="presParOf" srcId="{39007512-6490-419E-80E6-D25BC84C2FAE}" destId="{1AF867D7-C897-4D91-BDE5-426CDEC84C8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F37FA6-B0D3-4B7A-8418-2B37C5E99E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6E7F7AEB-DE20-4912-869F-B2372C8C840F}">
      <dgm:prSet phldrT="[Text]" custT="1">
        <dgm:style>
          <a:lnRef idx="1">
            <a:schemeClr val="accent5"/>
          </a:lnRef>
          <a:fillRef idx="2">
            <a:schemeClr val="accent5"/>
          </a:fillRef>
          <a:effectRef idx="1">
            <a:schemeClr val="accent5"/>
          </a:effectRef>
          <a:fontRef idx="minor">
            <a:schemeClr val="dk1"/>
          </a:fontRef>
        </dgm:style>
      </dgm:prSet>
      <dgm:spPr/>
      <dgm:t>
        <a:bodyPr/>
        <a:lstStyle/>
        <a:p>
          <a:endParaRPr lang="el-GR" sz="1600" b="1" u="sng" dirty="0" smtClean="0">
            <a:latin typeface="Arial" pitchFamily="34" charset="0"/>
            <a:cs typeface="Arial" pitchFamily="34" charset="0"/>
          </a:endParaRPr>
        </a:p>
        <a:p>
          <a:r>
            <a:rPr lang="el-GR" sz="1600" b="1" u="sng" dirty="0" smtClean="0">
              <a:latin typeface="Arial" pitchFamily="34" charset="0"/>
              <a:cs typeface="Arial" pitchFamily="34" charset="0"/>
            </a:rPr>
            <a:t>Α ΚΑΤΗΓΟΡΙΑ</a:t>
          </a:r>
        </a:p>
        <a:p>
          <a:r>
            <a:rPr lang="el-GR" sz="1600" u="none" dirty="0" smtClean="0">
              <a:latin typeface="Arial" pitchFamily="34" charset="0"/>
              <a:cs typeface="Arial" pitchFamily="34" charset="0"/>
            </a:rPr>
            <a:t>Συνιστώμενα αθλήματα, ακίνδυνα χωρίς σωματική επαφή.</a:t>
          </a:r>
        </a:p>
        <a:p>
          <a:r>
            <a:rPr lang="el-GR" sz="1600" u="none" dirty="0" smtClean="0">
              <a:solidFill>
                <a:srgbClr val="FFFF00"/>
              </a:solidFill>
              <a:latin typeface="Arial" pitchFamily="34" charset="0"/>
              <a:cs typeface="Arial" pitchFamily="34" charset="0"/>
            </a:rPr>
            <a:t>↑ μυϊκής δύναμης</a:t>
          </a:r>
        </a:p>
        <a:p>
          <a:endParaRPr lang="el-GR" sz="1300" u="none" dirty="0" smtClean="0"/>
        </a:p>
        <a:p>
          <a:endParaRPr lang="el-GR" sz="1300" dirty="0"/>
        </a:p>
      </dgm:t>
    </dgm:pt>
    <dgm:pt modelId="{34880505-E419-4244-8686-2A5DB766182B}" type="parTrans" cxnId="{87C1924D-9C09-4A28-88E4-3DE7907C099F}">
      <dgm:prSet/>
      <dgm:spPr/>
      <dgm:t>
        <a:bodyPr/>
        <a:lstStyle/>
        <a:p>
          <a:endParaRPr lang="el-GR"/>
        </a:p>
      </dgm:t>
    </dgm:pt>
    <dgm:pt modelId="{A499142E-EED6-4AB0-B53E-69E8D72B291E}" type="sibTrans" cxnId="{87C1924D-9C09-4A28-88E4-3DE7907C099F}">
      <dgm:prSet/>
      <dgm:spPr/>
      <dgm:t>
        <a:bodyPr/>
        <a:lstStyle/>
        <a:p>
          <a:endParaRPr lang="el-GR"/>
        </a:p>
      </dgm:t>
    </dgm:pt>
    <dgm:pt modelId="{54379671-4B6C-45D8-BCDF-67A4D998BF27}">
      <dgm:prSet phldrT="[Text]">
        <dgm:style>
          <a:lnRef idx="2">
            <a:schemeClr val="accent5"/>
          </a:lnRef>
          <a:fillRef idx="1">
            <a:schemeClr val="lt1"/>
          </a:fillRef>
          <a:effectRef idx="0">
            <a:schemeClr val="accent5"/>
          </a:effectRef>
          <a:fontRef idx="minor">
            <a:schemeClr val="dk1"/>
          </a:fontRef>
        </dgm:style>
      </dgm:prSet>
      <dgm:spPr/>
      <dgm:t>
        <a:bodyPr/>
        <a:lstStyle/>
        <a:p>
          <a:r>
            <a:rPr lang="el-GR" dirty="0" smtClean="0"/>
            <a:t>Ποδηλασία, περπάτημα, τρέξιμο, πεζοπορία, κωπηλασία, ιστιοπλοΐα, γκολφ, γιόγκα.</a:t>
          </a:r>
          <a:endParaRPr lang="el-GR" dirty="0"/>
        </a:p>
      </dgm:t>
    </dgm:pt>
    <dgm:pt modelId="{23396D21-41B7-4B56-88E0-F44A443D2D71}" type="parTrans" cxnId="{BDBD02A5-5BC9-4D48-97B3-88C12070C225}">
      <dgm:prSet/>
      <dgm:spPr/>
      <dgm:t>
        <a:bodyPr/>
        <a:lstStyle/>
        <a:p>
          <a:endParaRPr lang="el-GR"/>
        </a:p>
      </dgm:t>
    </dgm:pt>
    <dgm:pt modelId="{99079D38-C7F7-4785-8F9D-C53259F3A3FA}" type="sibTrans" cxnId="{BDBD02A5-5BC9-4D48-97B3-88C12070C225}">
      <dgm:prSet/>
      <dgm:spPr/>
      <dgm:t>
        <a:bodyPr/>
        <a:lstStyle/>
        <a:p>
          <a:endParaRPr lang="el-GR"/>
        </a:p>
      </dgm:t>
    </dgm:pt>
    <dgm:pt modelId="{917E9FA4-7C9C-49A6-AF60-B1B23EDA42CB}">
      <dgm:prSet phldrT="[Text]" custT="1">
        <dgm:style>
          <a:lnRef idx="1">
            <a:schemeClr val="accent5"/>
          </a:lnRef>
          <a:fillRef idx="2">
            <a:schemeClr val="accent5"/>
          </a:fillRef>
          <a:effectRef idx="1">
            <a:schemeClr val="accent5"/>
          </a:effectRef>
          <a:fontRef idx="minor">
            <a:schemeClr val="dk1"/>
          </a:fontRef>
        </dgm:style>
      </dgm:prSet>
      <dgm:spPr/>
      <dgm:t>
        <a:bodyPr/>
        <a:lstStyle/>
        <a:p>
          <a:endParaRPr lang="el-GR" sz="1600" b="1" u="sng" dirty="0" smtClean="0">
            <a:latin typeface="Arial" pitchFamily="34" charset="0"/>
            <a:cs typeface="Arial" pitchFamily="34" charset="0"/>
          </a:endParaRPr>
        </a:p>
        <a:p>
          <a:r>
            <a:rPr lang="el-GR" sz="1600" b="1" u="sng" dirty="0" smtClean="0">
              <a:latin typeface="Arial" pitchFamily="34" charset="0"/>
              <a:cs typeface="Arial" pitchFamily="34" charset="0"/>
            </a:rPr>
            <a:t>Β ΚΑΤΗΓΟΡΙΑ</a:t>
          </a:r>
        </a:p>
        <a:p>
          <a:r>
            <a:rPr lang="el-GR" sz="1600" b="0" u="none" dirty="0" smtClean="0">
              <a:latin typeface="Arial" pitchFamily="34" charset="0"/>
              <a:cs typeface="Arial" pitchFamily="34" charset="0"/>
            </a:rPr>
            <a:t>Συνιστώμενα αθλήματα μέτριας επικινδυνότητας με έμμεση σωματική επαφή.</a:t>
          </a:r>
        </a:p>
        <a:p>
          <a:r>
            <a:rPr lang="el-GR" sz="1600" b="0" u="none" dirty="0" smtClean="0">
              <a:solidFill>
                <a:srgbClr val="FFFF00"/>
              </a:solidFill>
              <a:latin typeface="Arial" pitchFamily="34" charset="0"/>
              <a:cs typeface="Arial" pitchFamily="34" charset="0"/>
            </a:rPr>
            <a:t>↑ μυϊκής δύναμης, αντοχής, συντονισμού και κιναίσθησης</a:t>
          </a:r>
        </a:p>
        <a:p>
          <a:r>
            <a:rPr lang="el-GR" sz="1600" b="1" u="sng" dirty="0" smtClean="0">
              <a:latin typeface="Arial" pitchFamily="34" charset="0"/>
              <a:cs typeface="Arial" pitchFamily="34" charset="0"/>
            </a:rPr>
            <a:t> </a:t>
          </a:r>
        </a:p>
      </dgm:t>
    </dgm:pt>
    <dgm:pt modelId="{2C4FF189-E959-4A60-A118-8D9285BDA203}" type="parTrans" cxnId="{1A122E01-EDB9-4AAC-8B41-C9E1927ABBB3}">
      <dgm:prSet/>
      <dgm:spPr/>
      <dgm:t>
        <a:bodyPr/>
        <a:lstStyle/>
        <a:p>
          <a:endParaRPr lang="el-GR"/>
        </a:p>
      </dgm:t>
    </dgm:pt>
    <dgm:pt modelId="{CCF834EA-5C4E-43E7-9809-A59193098451}" type="sibTrans" cxnId="{1A122E01-EDB9-4AAC-8B41-C9E1927ABBB3}">
      <dgm:prSet/>
      <dgm:spPr/>
      <dgm:t>
        <a:bodyPr/>
        <a:lstStyle/>
        <a:p>
          <a:endParaRPr lang="el-GR"/>
        </a:p>
      </dgm:t>
    </dgm:pt>
    <dgm:pt modelId="{F92771DE-6749-4F2F-8CD6-B9DF1EB8D7BF}">
      <dgm:prSet phldrT="[Text]">
        <dgm:style>
          <a:lnRef idx="2">
            <a:schemeClr val="accent5"/>
          </a:lnRef>
          <a:fillRef idx="1">
            <a:schemeClr val="lt1"/>
          </a:fillRef>
          <a:effectRef idx="0">
            <a:schemeClr val="accent5"/>
          </a:effectRef>
          <a:fontRef idx="minor">
            <a:schemeClr val="dk1"/>
          </a:fontRef>
        </dgm:style>
      </dgm:prSet>
      <dgm:spPr/>
      <dgm:t>
        <a:bodyPr/>
        <a:lstStyle/>
        <a:p>
          <a:r>
            <a:rPr lang="el-GR" dirty="0" smtClean="0"/>
            <a:t>Τένις, δραστηριότητες σε πάγο-νερό-χιόνι, ορειβατική ποδηλασία, τροχοσανίδα-τροχοπέδιλα. </a:t>
          </a:r>
          <a:endParaRPr lang="el-GR" dirty="0"/>
        </a:p>
      </dgm:t>
    </dgm:pt>
    <dgm:pt modelId="{D1C3CEDF-F118-4292-9CFB-47EA4DF0B058}" type="parTrans" cxnId="{81D2E6C3-F40C-4F0D-8C1D-65820B97A80E}">
      <dgm:prSet/>
      <dgm:spPr/>
      <dgm:t>
        <a:bodyPr/>
        <a:lstStyle/>
        <a:p>
          <a:endParaRPr lang="el-GR"/>
        </a:p>
      </dgm:t>
    </dgm:pt>
    <dgm:pt modelId="{656D4DAC-DC4B-47D2-970C-778CF3400C5B}" type="sibTrans" cxnId="{81D2E6C3-F40C-4F0D-8C1D-65820B97A80E}">
      <dgm:prSet/>
      <dgm:spPr/>
      <dgm:t>
        <a:bodyPr/>
        <a:lstStyle/>
        <a:p>
          <a:endParaRPr lang="el-GR"/>
        </a:p>
      </dgm:t>
    </dgm:pt>
    <dgm:pt modelId="{CED7EE2A-53F7-46ED-9168-30C92570CF4A}">
      <dgm:prSet phldrT="[Text]" custT="1">
        <dgm:style>
          <a:lnRef idx="1">
            <a:schemeClr val="accent5"/>
          </a:lnRef>
          <a:fillRef idx="2">
            <a:schemeClr val="accent5"/>
          </a:fillRef>
          <a:effectRef idx="1">
            <a:schemeClr val="accent5"/>
          </a:effectRef>
          <a:fontRef idx="minor">
            <a:schemeClr val="dk1"/>
          </a:fontRef>
        </dgm:style>
      </dgm:prSet>
      <dgm:spPr/>
      <dgm:t>
        <a:bodyPr/>
        <a:lstStyle/>
        <a:p>
          <a:endParaRPr lang="el-GR" sz="1600" b="1" u="sng" dirty="0" smtClean="0">
            <a:latin typeface="Arial" pitchFamily="34" charset="0"/>
            <a:cs typeface="Arial" pitchFamily="34" charset="0"/>
          </a:endParaRPr>
        </a:p>
        <a:p>
          <a:endParaRPr lang="el-GR" sz="1600" b="1" u="sng" dirty="0" smtClean="0">
            <a:latin typeface="Arial" pitchFamily="34" charset="0"/>
            <a:cs typeface="Arial" pitchFamily="34" charset="0"/>
          </a:endParaRPr>
        </a:p>
        <a:p>
          <a:r>
            <a:rPr lang="el-GR" sz="1600" b="1" u="sng" dirty="0" smtClean="0">
              <a:latin typeface="Arial" pitchFamily="34" charset="0"/>
              <a:cs typeface="Arial" pitchFamily="34" charset="0"/>
            </a:rPr>
            <a:t>Γ ΚΑΤΗΓΟΡΙΑ</a:t>
          </a:r>
        </a:p>
        <a:p>
          <a:r>
            <a:rPr lang="el-GR" sz="1600" b="0" u="none" dirty="0" smtClean="0">
              <a:latin typeface="Arial" pitchFamily="34" charset="0"/>
              <a:cs typeface="Arial" pitchFamily="34" charset="0"/>
            </a:rPr>
            <a:t>Βίαια επικίνδυνα αθλήματα με άμεση σωματική επαφή</a:t>
          </a:r>
        </a:p>
        <a:p>
          <a:endParaRPr lang="el-GR" sz="1600" b="0" u="none" dirty="0" smtClean="0">
            <a:latin typeface="Arial" pitchFamily="34" charset="0"/>
            <a:cs typeface="Arial" pitchFamily="34" charset="0"/>
          </a:endParaRPr>
        </a:p>
        <a:p>
          <a:endParaRPr lang="el-GR" sz="3100" dirty="0"/>
        </a:p>
      </dgm:t>
    </dgm:pt>
    <dgm:pt modelId="{50E5AE68-4555-4106-B91D-1C23C77E0D00}" type="parTrans" cxnId="{C357F3CB-6F32-4FAB-AD96-0F37330AF5A4}">
      <dgm:prSet/>
      <dgm:spPr/>
      <dgm:t>
        <a:bodyPr/>
        <a:lstStyle/>
        <a:p>
          <a:endParaRPr lang="el-GR"/>
        </a:p>
      </dgm:t>
    </dgm:pt>
    <dgm:pt modelId="{013B1748-D45C-4DBC-8BEB-EEB368606E6F}" type="sibTrans" cxnId="{C357F3CB-6F32-4FAB-AD96-0F37330AF5A4}">
      <dgm:prSet/>
      <dgm:spPr/>
      <dgm:t>
        <a:bodyPr/>
        <a:lstStyle/>
        <a:p>
          <a:endParaRPr lang="el-GR"/>
        </a:p>
      </dgm:t>
    </dgm:pt>
    <dgm:pt modelId="{068A790C-E667-446D-8B4D-CAE031A8F2DB}">
      <dgm:prSet phldrT="[Text]">
        <dgm:style>
          <a:lnRef idx="2">
            <a:schemeClr val="accent5"/>
          </a:lnRef>
          <a:fillRef idx="1">
            <a:schemeClr val="lt1"/>
          </a:fillRef>
          <a:effectRef idx="0">
            <a:schemeClr val="accent5"/>
          </a:effectRef>
          <a:fontRef idx="minor">
            <a:schemeClr val="dk1"/>
          </a:fontRef>
        </dgm:style>
      </dgm:prSet>
      <dgm:spPr/>
      <dgm:t>
        <a:bodyPr/>
        <a:lstStyle/>
        <a:p>
          <a:r>
            <a:rPr lang="el-GR" dirty="0" smtClean="0"/>
            <a:t>Μποξ, καράτε, πάλη, χόκεϋ, ράγκμπι, ποδόσφαιρο.</a:t>
          </a:r>
          <a:endParaRPr lang="el-GR" dirty="0"/>
        </a:p>
      </dgm:t>
    </dgm:pt>
    <dgm:pt modelId="{DD7B8505-EE21-4B63-A833-DB4F084DFD5E}" type="parTrans" cxnId="{A6595EDF-E85D-4CEF-8425-47C303223761}">
      <dgm:prSet/>
      <dgm:spPr/>
      <dgm:t>
        <a:bodyPr/>
        <a:lstStyle/>
        <a:p>
          <a:endParaRPr lang="el-GR"/>
        </a:p>
      </dgm:t>
    </dgm:pt>
    <dgm:pt modelId="{9EFE7A48-58E7-4852-B7C5-97FEFD8A3E46}" type="sibTrans" cxnId="{A6595EDF-E85D-4CEF-8425-47C303223761}">
      <dgm:prSet/>
      <dgm:spPr/>
      <dgm:t>
        <a:bodyPr/>
        <a:lstStyle/>
        <a:p>
          <a:endParaRPr lang="el-GR"/>
        </a:p>
      </dgm:t>
    </dgm:pt>
    <dgm:pt modelId="{3F84D377-050F-4953-BA86-2B9C0B155B4C}" type="pres">
      <dgm:prSet presAssocID="{5BF37FA6-B0D3-4B7A-8418-2B37C5E99E29}" presName="Name0" presStyleCnt="0">
        <dgm:presLayoutVars>
          <dgm:dir/>
          <dgm:animLvl val="lvl"/>
          <dgm:resizeHandles val="exact"/>
        </dgm:presLayoutVars>
      </dgm:prSet>
      <dgm:spPr/>
      <dgm:t>
        <a:bodyPr/>
        <a:lstStyle/>
        <a:p>
          <a:endParaRPr lang="el-GR"/>
        </a:p>
      </dgm:t>
    </dgm:pt>
    <dgm:pt modelId="{B6DDBD1C-C390-4E4B-9E96-4F4829305204}" type="pres">
      <dgm:prSet presAssocID="{6E7F7AEB-DE20-4912-869F-B2372C8C840F}" presName="linNode" presStyleCnt="0"/>
      <dgm:spPr/>
    </dgm:pt>
    <dgm:pt modelId="{DC2E9676-8A8D-4D6A-B1E1-03600728B7BA}" type="pres">
      <dgm:prSet presAssocID="{6E7F7AEB-DE20-4912-869F-B2372C8C840F}" presName="parentText" presStyleLbl="node1" presStyleIdx="0" presStyleCnt="3" custScaleY="106297">
        <dgm:presLayoutVars>
          <dgm:chMax val="1"/>
          <dgm:bulletEnabled val="1"/>
        </dgm:presLayoutVars>
      </dgm:prSet>
      <dgm:spPr/>
      <dgm:t>
        <a:bodyPr/>
        <a:lstStyle/>
        <a:p>
          <a:endParaRPr lang="el-GR"/>
        </a:p>
      </dgm:t>
    </dgm:pt>
    <dgm:pt modelId="{D3041BED-A8B0-4A68-84C1-C690F6B6CC7B}" type="pres">
      <dgm:prSet presAssocID="{6E7F7AEB-DE20-4912-869F-B2372C8C840F}" presName="descendantText" presStyleLbl="alignAccFollowNode1" presStyleIdx="0" presStyleCnt="3">
        <dgm:presLayoutVars>
          <dgm:bulletEnabled val="1"/>
        </dgm:presLayoutVars>
      </dgm:prSet>
      <dgm:spPr/>
      <dgm:t>
        <a:bodyPr/>
        <a:lstStyle/>
        <a:p>
          <a:endParaRPr lang="el-GR"/>
        </a:p>
      </dgm:t>
    </dgm:pt>
    <dgm:pt modelId="{66147116-073A-44AF-9039-B59535B28487}" type="pres">
      <dgm:prSet presAssocID="{A499142E-EED6-4AB0-B53E-69E8D72B291E}" presName="sp" presStyleCnt="0"/>
      <dgm:spPr/>
    </dgm:pt>
    <dgm:pt modelId="{26A63EC5-3529-4DBD-951A-064D881A376A}" type="pres">
      <dgm:prSet presAssocID="{917E9FA4-7C9C-49A6-AF60-B1B23EDA42CB}" presName="linNode" presStyleCnt="0"/>
      <dgm:spPr/>
    </dgm:pt>
    <dgm:pt modelId="{672D49F1-447D-4559-9066-2CBDB5ACEDE1}" type="pres">
      <dgm:prSet presAssocID="{917E9FA4-7C9C-49A6-AF60-B1B23EDA42CB}" presName="parentText" presStyleLbl="node1" presStyleIdx="1" presStyleCnt="3" custScaleY="115561">
        <dgm:presLayoutVars>
          <dgm:chMax val="1"/>
          <dgm:bulletEnabled val="1"/>
        </dgm:presLayoutVars>
      </dgm:prSet>
      <dgm:spPr/>
      <dgm:t>
        <a:bodyPr/>
        <a:lstStyle/>
        <a:p>
          <a:endParaRPr lang="el-GR"/>
        </a:p>
      </dgm:t>
    </dgm:pt>
    <dgm:pt modelId="{72EB9481-B0EC-4EB7-8AA7-04173C9F5B77}" type="pres">
      <dgm:prSet presAssocID="{917E9FA4-7C9C-49A6-AF60-B1B23EDA42CB}" presName="descendantText" presStyleLbl="alignAccFollowNode1" presStyleIdx="1" presStyleCnt="3">
        <dgm:presLayoutVars>
          <dgm:bulletEnabled val="1"/>
        </dgm:presLayoutVars>
      </dgm:prSet>
      <dgm:spPr/>
      <dgm:t>
        <a:bodyPr/>
        <a:lstStyle/>
        <a:p>
          <a:endParaRPr lang="el-GR"/>
        </a:p>
      </dgm:t>
    </dgm:pt>
    <dgm:pt modelId="{F51F4C62-0047-4B31-BB5F-0556E10C87D6}" type="pres">
      <dgm:prSet presAssocID="{CCF834EA-5C4E-43E7-9809-A59193098451}" presName="sp" presStyleCnt="0"/>
      <dgm:spPr/>
    </dgm:pt>
    <dgm:pt modelId="{9E38C0F5-CB9B-4A15-96A0-26F13B458A67}" type="pres">
      <dgm:prSet presAssocID="{CED7EE2A-53F7-46ED-9168-30C92570CF4A}" presName="linNode" presStyleCnt="0"/>
      <dgm:spPr/>
    </dgm:pt>
    <dgm:pt modelId="{2552891B-F69E-4A4E-A852-7897D694DB05}" type="pres">
      <dgm:prSet presAssocID="{CED7EE2A-53F7-46ED-9168-30C92570CF4A}" presName="parentText" presStyleLbl="node1" presStyleIdx="2" presStyleCnt="3" custScaleY="73577">
        <dgm:presLayoutVars>
          <dgm:chMax val="1"/>
          <dgm:bulletEnabled val="1"/>
        </dgm:presLayoutVars>
      </dgm:prSet>
      <dgm:spPr/>
      <dgm:t>
        <a:bodyPr/>
        <a:lstStyle/>
        <a:p>
          <a:endParaRPr lang="el-GR"/>
        </a:p>
      </dgm:t>
    </dgm:pt>
    <dgm:pt modelId="{B0DF6B27-EBEA-4B06-8868-246C0887A148}" type="pres">
      <dgm:prSet presAssocID="{CED7EE2A-53F7-46ED-9168-30C92570CF4A}" presName="descendantText" presStyleLbl="alignAccFollowNode1" presStyleIdx="2" presStyleCnt="3" custScaleY="70789">
        <dgm:presLayoutVars>
          <dgm:bulletEnabled val="1"/>
        </dgm:presLayoutVars>
      </dgm:prSet>
      <dgm:spPr/>
      <dgm:t>
        <a:bodyPr/>
        <a:lstStyle/>
        <a:p>
          <a:endParaRPr lang="el-GR"/>
        </a:p>
      </dgm:t>
    </dgm:pt>
  </dgm:ptLst>
  <dgm:cxnLst>
    <dgm:cxn modelId="{6309B989-E0B3-4369-B180-053EB8C999BD}" type="presOf" srcId="{5BF37FA6-B0D3-4B7A-8418-2B37C5E99E29}" destId="{3F84D377-050F-4953-BA86-2B9C0B155B4C}" srcOrd="0" destOrd="0" presId="urn:microsoft.com/office/officeart/2005/8/layout/vList5"/>
    <dgm:cxn modelId="{391BD705-2BF2-4988-815A-EDEC1CA3C23C}" type="presOf" srcId="{F92771DE-6749-4F2F-8CD6-B9DF1EB8D7BF}" destId="{72EB9481-B0EC-4EB7-8AA7-04173C9F5B77}" srcOrd="0" destOrd="0" presId="urn:microsoft.com/office/officeart/2005/8/layout/vList5"/>
    <dgm:cxn modelId="{A9F0677F-680D-4E03-A389-AFF7038D343B}" type="presOf" srcId="{068A790C-E667-446D-8B4D-CAE031A8F2DB}" destId="{B0DF6B27-EBEA-4B06-8868-246C0887A148}" srcOrd="0" destOrd="0" presId="urn:microsoft.com/office/officeart/2005/8/layout/vList5"/>
    <dgm:cxn modelId="{A74B3C2A-D2FF-433C-A795-EB640AA8FEF6}" type="presOf" srcId="{917E9FA4-7C9C-49A6-AF60-B1B23EDA42CB}" destId="{672D49F1-447D-4559-9066-2CBDB5ACEDE1}" srcOrd="0" destOrd="0" presId="urn:microsoft.com/office/officeart/2005/8/layout/vList5"/>
    <dgm:cxn modelId="{BDBD02A5-5BC9-4D48-97B3-88C12070C225}" srcId="{6E7F7AEB-DE20-4912-869F-B2372C8C840F}" destId="{54379671-4B6C-45D8-BCDF-67A4D998BF27}" srcOrd="0" destOrd="0" parTransId="{23396D21-41B7-4B56-88E0-F44A443D2D71}" sibTransId="{99079D38-C7F7-4785-8F9D-C53259F3A3FA}"/>
    <dgm:cxn modelId="{A6595EDF-E85D-4CEF-8425-47C303223761}" srcId="{CED7EE2A-53F7-46ED-9168-30C92570CF4A}" destId="{068A790C-E667-446D-8B4D-CAE031A8F2DB}" srcOrd="0" destOrd="0" parTransId="{DD7B8505-EE21-4B63-A833-DB4F084DFD5E}" sibTransId="{9EFE7A48-58E7-4852-B7C5-97FEFD8A3E46}"/>
    <dgm:cxn modelId="{C357F3CB-6F32-4FAB-AD96-0F37330AF5A4}" srcId="{5BF37FA6-B0D3-4B7A-8418-2B37C5E99E29}" destId="{CED7EE2A-53F7-46ED-9168-30C92570CF4A}" srcOrd="2" destOrd="0" parTransId="{50E5AE68-4555-4106-B91D-1C23C77E0D00}" sibTransId="{013B1748-D45C-4DBC-8BEB-EEB368606E6F}"/>
    <dgm:cxn modelId="{81D2E6C3-F40C-4F0D-8C1D-65820B97A80E}" srcId="{917E9FA4-7C9C-49A6-AF60-B1B23EDA42CB}" destId="{F92771DE-6749-4F2F-8CD6-B9DF1EB8D7BF}" srcOrd="0" destOrd="0" parTransId="{D1C3CEDF-F118-4292-9CFB-47EA4DF0B058}" sibTransId="{656D4DAC-DC4B-47D2-970C-778CF3400C5B}"/>
    <dgm:cxn modelId="{35011C69-5AD3-4F53-B413-A7662820982B}" type="presOf" srcId="{6E7F7AEB-DE20-4912-869F-B2372C8C840F}" destId="{DC2E9676-8A8D-4D6A-B1E1-03600728B7BA}" srcOrd="0" destOrd="0" presId="urn:microsoft.com/office/officeart/2005/8/layout/vList5"/>
    <dgm:cxn modelId="{1A122E01-EDB9-4AAC-8B41-C9E1927ABBB3}" srcId="{5BF37FA6-B0D3-4B7A-8418-2B37C5E99E29}" destId="{917E9FA4-7C9C-49A6-AF60-B1B23EDA42CB}" srcOrd="1" destOrd="0" parTransId="{2C4FF189-E959-4A60-A118-8D9285BDA203}" sibTransId="{CCF834EA-5C4E-43E7-9809-A59193098451}"/>
    <dgm:cxn modelId="{DAA09D75-AA5B-490B-BA31-B2CF0914C7EE}" type="presOf" srcId="{CED7EE2A-53F7-46ED-9168-30C92570CF4A}" destId="{2552891B-F69E-4A4E-A852-7897D694DB05}" srcOrd="0" destOrd="0" presId="urn:microsoft.com/office/officeart/2005/8/layout/vList5"/>
    <dgm:cxn modelId="{09BE32B1-2E7A-419B-8C9F-6E88A47CA9FD}" type="presOf" srcId="{54379671-4B6C-45D8-BCDF-67A4D998BF27}" destId="{D3041BED-A8B0-4A68-84C1-C690F6B6CC7B}" srcOrd="0" destOrd="0" presId="urn:microsoft.com/office/officeart/2005/8/layout/vList5"/>
    <dgm:cxn modelId="{87C1924D-9C09-4A28-88E4-3DE7907C099F}" srcId="{5BF37FA6-B0D3-4B7A-8418-2B37C5E99E29}" destId="{6E7F7AEB-DE20-4912-869F-B2372C8C840F}" srcOrd="0" destOrd="0" parTransId="{34880505-E419-4244-8686-2A5DB766182B}" sibTransId="{A499142E-EED6-4AB0-B53E-69E8D72B291E}"/>
    <dgm:cxn modelId="{07002560-E328-4444-BA7D-784DC6070986}" type="presParOf" srcId="{3F84D377-050F-4953-BA86-2B9C0B155B4C}" destId="{B6DDBD1C-C390-4E4B-9E96-4F4829305204}" srcOrd="0" destOrd="0" presId="urn:microsoft.com/office/officeart/2005/8/layout/vList5"/>
    <dgm:cxn modelId="{9A8304B5-C091-40F5-94F7-B6487E7758AB}" type="presParOf" srcId="{B6DDBD1C-C390-4E4B-9E96-4F4829305204}" destId="{DC2E9676-8A8D-4D6A-B1E1-03600728B7BA}" srcOrd="0" destOrd="0" presId="urn:microsoft.com/office/officeart/2005/8/layout/vList5"/>
    <dgm:cxn modelId="{E46483C6-7792-4F44-94BD-7DA3D013257B}" type="presParOf" srcId="{B6DDBD1C-C390-4E4B-9E96-4F4829305204}" destId="{D3041BED-A8B0-4A68-84C1-C690F6B6CC7B}" srcOrd="1" destOrd="0" presId="urn:microsoft.com/office/officeart/2005/8/layout/vList5"/>
    <dgm:cxn modelId="{A8A10F6F-25EC-4727-B976-97B8262A8BEB}" type="presParOf" srcId="{3F84D377-050F-4953-BA86-2B9C0B155B4C}" destId="{66147116-073A-44AF-9039-B59535B28487}" srcOrd="1" destOrd="0" presId="urn:microsoft.com/office/officeart/2005/8/layout/vList5"/>
    <dgm:cxn modelId="{489EF330-05ED-4421-9C4A-8A99A1BE03C3}" type="presParOf" srcId="{3F84D377-050F-4953-BA86-2B9C0B155B4C}" destId="{26A63EC5-3529-4DBD-951A-064D881A376A}" srcOrd="2" destOrd="0" presId="urn:microsoft.com/office/officeart/2005/8/layout/vList5"/>
    <dgm:cxn modelId="{2BDA5ECE-2658-41CD-9961-1D2FB75CA971}" type="presParOf" srcId="{26A63EC5-3529-4DBD-951A-064D881A376A}" destId="{672D49F1-447D-4559-9066-2CBDB5ACEDE1}" srcOrd="0" destOrd="0" presId="urn:microsoft.com/office/officeart/2005/8/layout/vList5"/>
    <dgm:cxn modelId="{6E95A137-20AD-4C90-81B9-A8CF059AB6E5}" type="presParOf" srcId="{26A63EC5-3529-4DBD-951A-064D881A376A}" destId="{72EB9481-B0EC-4EB7-8AA7-04173C9F5B77}" srcOrd="1" destOrd="0" presId="urn:microsoft.com/office/officeart/2005/8/layout/vList5"/>
    <dgm:cxn modelId="{64CF208E-1C34-496D-91F8-23E03C77B969}" type="presParOf" srcId="{3F84D377-050F-4953-BA86-2B9C0B155B4C}" destId="{F51F4C62-0047-4B31-BB5F-0556E10C87D6}" srcOrd="3" destOrd="0" presId="urn:microsoft.com/office/officeart/2005/8/layout/vList5"/>
    <dgm:cxn modelId="{611B99FB-4F8C-4450-8B9B-46398CB1FEB5}" type="presParOf" srcId="{3F84D377-050F-4953-BA86-2B9C0B155B4C}" destId="{9E38C0F5-CB9B-4A15-96A0-26F13B458A67}" srcOrd="4" destOrd="0" presId="urn:microsoft.com/office/officeart/2005/8/layout/vList5"/>
    <dgm:cxn modelId="{E5055DDF-B369-44CD-B00E-86DA5E46EA8C}" type="presParOf" srcId="{9E38C0F5-CB9B-4A15-96A0-26F13B458A67}" destId="{2552891B-F69E-4A4E-A852-7897D694DB05}" srcOrd="0" destOrd="0" presId="urn:microsoft.com/office/officeart/2005/8/layout/vList5"/>
    <dgm:cxn modelId="{98AF60ED-C88C-4B1F-9634-278DEEA5A675}" type="presParOf" srcId="{9E38C0F5-CB9B-4A15-96A0-26F13B458A67}" destId="{B0DF6B27-EBEA-4B06-8868-246C0887A1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B9998-0426-4C72-A3F9-1876CB4BA2D8}" type="doc">
      <dgm:prSet loTypeId="urn:microsoft.com/office/officeart/2005/8/layout/equation2" loCatId="process" qsTypeId="urn:microsoft.com/office/officeart/2005/8/quickstyle/3d1" qsCatId="3D" csTypeId="urn:microsoft.com/office/officeart/2005/8/colors/accent2_4" csCatId="accent2" phldr="1"/>
      <dgm:spPr/>
    </dgm:pt>
    <dgm:pt modelId="{7BE719E1-5792-486C-ACA3-DBE2D2708507}">
      <dgm:prSet phldrT="[Text]" custT="1"/>
      <dgm:spPr/>
      <dgm:t>
        <a:bodyPr/>
        <a:lstStyle/>
        <a:p>
          <a:r>
            <a:rPr lang="el-GR" sz="1800" b="1" u="sng" dirty="0" smtClean="0">
              <a:latin typeface="Arial" pitchFamily="34" charset="0"/>
              <a:cs typeface="Arial" pitchFamily="34" charset="0"/>
            </a:rPr>
            <a:t>Αρνητικά</a:t>
          </a:r>
          <a:r>
            <a:rPr lang="el-GR" sz="1800" b="1" dirty="0" smtClean="0">
              <a:latin typeface="Arial" pitchFamily="34" charset="0"/>
              <a:cs typeface="Arial" pitchFamily="34" charset="0"/>
            </a:rPr>
            <a:t> </a:t>
          </a:r>
          <a:r>
            <a:rPr lang="el-GR" sz="1800" dirty="0" smtClean="0">
              <a:latin typeface="Arial" pitchFamily="34" charset="0"/>
              <a:cs typeface="Arial" pitchFamily="34" charset="0"/>
            </a:rPr>
            <a:t>αποτελέσματα ερευνών φυσικής κατάστασης</a:t>
          </a:r>
          <a:endParaRPr lang="el-GR" sz="1800" dirty="0">
            <a:latin typeface="Arial" pitchFamily="34" charset="0"/>
            <a:cs typeface="Arial" pitchFamily="34" charset="0"/>
          </a:endParaRPr>
        </a:p>
      </dgm:t>
    </dgm:pt>
    <dgm:pt modelId="{AA9E4103-FC04-430B-A312-DD6184212D8E}" type="parTrans" cxnId="{A115552A-1F6A-43B9-AA50-EBEBE811763F}">
      <dgm:prSet/>
      <dgm:spPr/>
      <dgm:t>
        <a:bodyPr/>
        <a:lstStyle/>
        <a:p>
          <a:endParaRPr lang="el-GR"/>
        </a:p>
      </dgm:t>
    </dgm:pt>
    <dgm:pt modelId="{33401537-4BDC-4DA5-A343-A82EB86D2AE8}" type="sibTrans" cxnId="{A115552A-1F6A-43B9-AA50-EBEBE811763F}">
      <dgm:prSet/>
      <dgm:spPr/>
      <dgm:t>
        <a:bodyPr/>
        <a:lstStyle/>
        <a:p>
          <a:endParaRPr lang="el-GR"/>
        </a:p>
      </dgm:t>
    </dgm:pt>
    <dgm:pt modelId="{7A493B84-D607-4469-BEDA-9A2449508478}">
      <dgm:prSet phldrT="[Text]" custT="1"/>
      <dgm:spPr/>
      <dgm:t>
        <a:bodyPr/>
        <a:lstStyle/>
        <a:p>
          <a:r>
            <a:rPr lang="el-GR" sz="1800" b="1" u="sng" dirty="0" smtClean="0">
              <a:latin typeface="Arial" pitchFamily="34" charset="0"/>
              <a:cs typeface="Arial" pitchFamily="34" charset="0"/>
            </a:rPr>
            <a:t>Θετικά </a:t>
          </a:r>
          <a:r>
            <a:rPr lang="el-GR" sz="1800" b="1" dirty="0" smtClean="0">
              <a:latin typeface="Arial" pitchFamily="34" charset="0"/>
              <a:cs typeface="Arial" pitchFamily="34" charset="0"/>
            </a:rPr>
            <a:t>  </a:t>
          </a:r>
          <a:r>
            <a:rPr lang="el-GR" sz="1800" dirty="0" smtClean="0">
              <a:latin typeface="Arial" pitchFamily="34" charset="0"/>
              <a:cs typeface="Arial" pitchFamily="34" charset="0"/>
            </a:rPr>
            <a:t>αποτελέσματα ερευνών άσκησης</a:t>
          </a:r>
          <a:endParaRPr lang="el-GR" sz="1800" dirty="0">
            <a:latin typeface="Arial" pitchFamily="34" charset="0"/>
            <a:cs typeface="Arial" pitchFamily="34" charset="0"/>
          </a:endParaRPr>
        </a:p>
      </dgm:t>
    </dgm:pt>
    <dgm:pt modelId="{36D4D0E6-427D-4CC7-862A-E8C05822384A}" type="parTrans" cxnId="{01944249-70A0-438F-A3F6-492869975390}">
      <dgm:prSet/>
      <dgm:spPr/>
      <dgm:t>
        <a:bodyPr/>
        <a:lstStyle/>
        <a:p>
          <a:endParaRPr lang="el-GR"/>
        </a:p>
      </dgm:t>
    </dgm:pt>
    <dgm:pt modelId="{8722AFDA-FE84-4AC8-882A-2AD494ED009D}" type="sibTrans" cxnId="{01944249-70A0-438F-A3F6-492869975390}">
      <dgm:prSet/>
      <dgm:spPr/>
      <dgm:t>
        <a:bodyPr/>
        <a:lstStyle/>
        <a:p>
          <a:endParaRPr lang="el-GR"/>
        </a:p>
      </dgm:t>
    </dgm:pt>
    <dgm:pt modelId="{B5A48EC5-821B-448E-A5AF-584B82F03D72}">
      <dgm:prSet phldrT="[Text]"/>
      <dgm:spPr/>
      <dgm:t>
        <a:bodyPr/>
        <a:lstStyle/>
        <a:p>
          <a:r>
            <a:rPr lang="el-GR" b="1" dirty="0" smtClean="0"/>
            <a:t>Συστήνεται </a:t>
          </a:r>
          <a:r>
            <a:rPr lang="el-GR" dirty="0" smtClean="0"/>
            <a:t>αερόβια και αναερόβια άσκηση, ασκήσεις ενδυνάμωσης και ιδιοδεκτικότητας μέσα σε ασφαλή πλαίσια.</a:t>
          </a:r>
          <a:endParaRPr lang="el-GR" dirty="0"/>
        </a:p>
      </dgm:t>
    </dgm:pt>
    <dgm:pt modelId="{16010D1D-BDD3-4469-A56D-75FBB52CF88F}" type="parTrans" cxnId="{BA3D3356-34BE-4EE4-BE97-9010E37ABF1C}">
      <dgm:prSet/>
      <dgm:spPr/>
      <dgm:t>
        <a:bodyPr/>
        <a:lstStyle/>
        <a:p>
          <a:endParaRPr lang="el-GR"/>
        </a:p>
      </dgm:t>
    </dgm:pt>
    <dgm:pt modelId="{13D61ADE-9FAB-4F3E-82F8-A581C76C486E}" type="sibTrans" cxnId="{BA3D3356-34BE-4EE4-BE97-9010E37ABF1C}">
      <dgm:prSet/>
      <dgm:spPr/>
      <dgm:t>
        <a:bodyPr/>
        <a:lstStyle/>
        <a:p>
          <a:endParaRPr lang="el-GR"/>
        </a:p>
      </dgm:t>
    </dgm:pt>
    <dgm:pt modelId="{3340F754-9414-4217-B983-04AB3644BF07}" type="pres">
      <dgm:prSet presAssocID="{A90B9998-0426-4C72-A3F9-1876CB4BA2D8}" presName="Name0" presStyleCnt="0">
        <dgm:presLayoutVars>
          <dgm:dir/>
          <dgm:resizeHandles val="exact"/>
        </dgm:presLayoutVars>
      </dgm:prSet>
      <dgm:spPr/>
    </dgm:pt>
    <dgm:pt modelId="{D7E42198-64BC-48FB-B10B-0B0060DBFDF1}" type="pres">
      <dgm:prSet presAssocID="{A90B9998-0426-4C72-A3F9-1876CB4BA2D8}" presName="vNodes" presStyleCnt="0"/>
      <dgm:spPr/>
    </dgm:pt>
    <dgm:pt modelId="{9F3D2C4C-075D-4920-A196-26870F668356}" type="pres">
      <dgm:prSet presAssocID="{7BE719E1-5792-486C-ACA3-DBE2D2708507}" presName="node" presStyleLbl="node1" presStyleIdx="0" presStyleCnt="3" custScaleX="130964" custLinFactNeighborX="4083" custLinFactNeighborY="-185">
        <dgm:presLayoutVars>
          <dgm:bulletEnabled val="1"/>
        </dgm:presLayoutVars>
      </dgm:prSet>
      <dgm:spPr/>
      <dgm:t>
        <a:bodyPr/>
        <a:lstStyle/>
        <a:p>
          <a:endParaRPr lang="el-GR"/>
        </a:p>
      </dgm:t>
    </dgm:pt>
    <dgm:pt modelId="{4075BFDB-2FCF-441A-8D62-F3A11174B288}" type="pres">
      <dgm:prSet presAssocID="{33401537-4BDC-4DA5-A343-A82EB86D2AE8}" presName="spacerT" presStyleCnt="0"/>
      <dgm:spPr/>
    </dgm:pt>
    <dgm:pt modelId="{042D3125-CE49-4147-8502-CADD0C169D80}" type="pres">
      <dgm:prSet presAssocID="{33401537-4BDC-4DA5-A343-A82EB86D2AE8}" presName="sibTrans" presStyleLbl="sibTrans2D1" presStyleIdx="0" presStyleCnt="2"/>
      <dgm:spPr/>
      <dgm:t>
        <a:bodyPr/>
        <a:lstStyle/>
        <a:p>
          <a:endParaRPr lang="el-GR"/>
        </a:p>
      </dgm:t>
    </dgm:pt>
    <dgm:pt modelId="{F477E13E-54B9-48EE-BDAC-1FC9A52D000E}" type="pres">
      <dgm:prSet presAssocID="{33401537-4BDC-4DA5-A343-A82EB86D2AE8}" presName="spacerB" presStyleCnt="0"/>
      <dgm:spPr/>
    </dgm:pt>
    <dgm:pt modelId="{2C409361-A4C3-4BC5-A71E-1A96E6498A20}" type="pres">
      <dgm:prSet presAssocID="{7A493B84-D607-4469-BEDA-9A2449508478}" presName="node" presStyleLbl="node1" presStyleIdx="1" presStyleCnt="3" custScaleX="123746" custLinFactNeighborX="7692" custLinFactNeighborY="-12707">
        <dgm:presLayoutVars>
          <dgm:bulletEnabled val="1"/>
        </dgm:presLayoutVars>
      </dgm:prSet>
      <dgm:spPr/>
      <dgm:t>
        <a:bodyPr/>
        <a:lstStyle/>
        <a:p>
          <a:endParaRPr lang="el-GR"/>
        </a:p>
      </dgm:t>
    </dgm:pt>
    <dgm:pt modelId="{3F2770DC-E791-4718-9930-221546A7404F}" type="pres">
      <dgm:prSet presAssocID="{A90B9998-0426-4C72-A3F9-1876CB4BA2D8}" presName="sibTransLast" presStyleLbl="sibTrans2D1" presStyleIdx="1" presStyleCnt="2" custScaleX="169735"/>
      <dgm:spPr/>
      <dgm:t>
        <a:bodyPr/>
        <a:lstStyle/>
        <a:p>
          <a:endParaRPr lang="el-GR"/>
        </a:p>
      </dgm:t>
    </dgm:pt>
    <dgm:pt modelId="{09B02D72-3A4E-4333-9A2C-8BEE98D5D40F}" type="pres">
      <dgm:prSet presAssocID="{A90B9998-0426-4C72-A3F9-1876CB4BA2D8}" presName="connectorText" presStyleLbl="sibTrans2D1" presStyleIdx="1" presStyleCnt="2"/>
      <dgm:spPr/>
      <dgm:t>
        <a:bodyPr/>
        <a:lstStyle/>
        <a:p>
          <a:endParaRPr lang="el-GR"/>
        </a:p>
      </dgm:t>
    </dgm:pt>
    <dgm:pt modelId="{D0EDFDC3-7DA0-4316-808B-F223A1715958}" type="pres">
      <dgm:prSet presAssocID="{A90B9998-0426-4C72-A3F9-1876CB4BA2D8}" presName="lastNode" presStyleLbl="node1" presStyleIdx="2" presStyleCnt="3" custLinFactNeighborX="-1230" custLinFactNeighborY="-523">
        <dgm:presLayoutVars>
          <dgm:bulletEnabled val="1"/>
        </dgm:presLayoutVars>
      </dgm:prSet>
      <dgm:spPr/>
      <dgm:t>
        <a:bodyPr/>
        <a:lstStyle/>
        <a:p>
          <a:endParaRPr lang="el-GR"/>
        </a:p>
      </dgm:t>
    </dgm:pt>
  </dgm:ptLst>
  <dgm:cxnLst>
    <dgm:cxn modelId="{96EA8AC4-B6EE-4043-863C-AAE24E338F65}" type="presOf" srcId="{7BE719E1-5792-486C-ACA3-DBE2D2708507}" destId="{9F3D2C4C-075D-4920-A196-26870F668356}" srcOrd="0" destOrd="0" presId="urn:microsoft.com/office/officeart/2005/8/layout/equation2"/>
    <dgm:cxn modelId="{A115552A-1F6A-43B9-AA50-EBEBE811763F}" srcId="{A90B9998-0426-4C72-A3F9-1876CB4BA2D8}" destId="{7BE719E1-5792-486C-ACA3-DBE2D2708507}" srcOrd="0" destOrd="0" parTransId="{AA9E4103-FC04-430B-A312-DD6184212D8E}" sibTransId="{33401537-4BDC-4DA5-A343-A82EB86D2AE8}"/>
    <dgm:cxn modelId="{79CFFB80-1D3D-41BF-B7D5-4E383172EFB9}" type="presOf" srcId="{8722AFDA-FE84-4AC8-882A-2AD494ED009D}" destId="{3F2770DC-E791-4718-9930-221546A7404F}" srcOrd="0" destOrd="0" presId="urn:microsoft.com/office/officeart/2005/8/layout/equation2"/>
    <dgm:cxn modelId="{AB42DAD2-40B4-4019-BAF6-34496817BD91}" type="presOf" srcId="{B5A48EC5-821B-448E-A5AF-584B82F03D72}" destId="{D0EDFDC3-7DA0-4316-808B-F223A1715958}" srcOrd="0" destOrd="0" presId="urn:microsoft.com/office/officeart/2005/8/layout/equation2"/>
    <dgm:cxn modelId="{01944249-70A0-438F-A3F6-492869975390}" srcId="{A90B9998-0426-4C72-A3F9-1876CB4BA2D8}" destId="{7A493B84-D607-4469-BEDA-9A2449508478}" srcOrd="1" destOrd="0" parTransId="{36D4D0E6-427D-4CC7-862A-E8C05822384A}" sibTransId="{8722AFDA-FE84-4AC8-882A-2AD494ED009D}"/>
    <dgm:cxn modelId="{739D54AE-4CF4-42EC-B65A-37CB01CADEC8}" type="presOf" srcId="{7A493B84-D607-4469-BEDA-9A2449508478}" destId="{2C409361-A4C3-4BC5-A71E-1A96E6498A20}" srcOrd="0" destOrd="0" presId="urn:microsoft.com/office/officeart/2005/8/layout/equation2"/>
    <dgm:cxn modelId="{1C7CEB60-5E26-4592-A22F-6B4261C2ABF2}" type="presOf" srcId="{8722AFDA-FE84-4AC8-882A-2AD494ED009D}" destId="{09B02D72-3A4E-4333-9A2C-8BEE98D5D40F}" srcOrd="1" destOrd="0" presId="urn:microsoft.com/office/officeart/2005/8/layout/equation2"/>
    <dgm:cxn modelId="{BA3D3356-34BE-4EE4-BE97-9010E37ABF1C}" srcId="{A90B9998-0426-4C72-A3F9-1876CB4BA2D8}" destId="{B5A48EC5-821B-448E-A5AF-584B82F03D72}" srcOrd="2" destOrd="0" parTransId="{16010D1D-BDD3-4469-A56D-75FBB52CF88F}" sibTransId="{13D61ADE-9FAB-4F3E-82F8-A581C76C486E}"/>
    <dgm:cxn modelId="{92DD90B1-B18D-4963-8190-F8BDC2452EF1}" type="presOf" srcId="{33401537-4BDC-4DA5-A343-A82EB86D2AE8}" destId="{042D3125-CE49-4147-8502-CADD0C169D80}" srcOrd="0" destOrd="0" presId="urn:microsoft.com/office/officeart/2005/8/layout/equation2"/>
    <dgm:cxn modelId="{AC76274A-FBF8-48BA-AFEB-B89C4BAA8B9A}" type="presOf" srcId="{A90B9998-0426-4C72-A3F9-1876CB4BA2D8}" destId="{3340F754-9414-4217-B983-04AB3644BF07}" srcOrd="0" destOrd="0" presId="urn:microsoft.com/office/officeart/2005/8/layout/equation2"/>
    <dgm:cxn modelId="{3992D3D8-8703-4E58-83B8-8C321CDCC113}" type="presParOf" srcId="{3340F754-9414-4217-B983-04AB3644BF07}" destId="{D7E42198-64BC-48FB-B10B-0B0060DBFDF1}" srcOrd="0" destOrd="0" presId="urn:microsoft.com/office/officeart/2005/8/layout/equation2"/>
    <dgm:cxn modelId="{4157D59D-585F-4597-BD1F-12D4A8D9828E}" type="presParOf" srcId="{D7E42198-64BC-48FB-B10B-0B0060DBFDF1}" destId="{9F3D2C4C-075D-4920-A196-26870F668356}" srcOrd="0" destOrd="0" presId="urn:microsoft.com/office/officeart/2005/8/layout/equation2"/>
    <dgm:cxn modelId="{BB9C3AFB-8BA2-4A04-AAF3-83826E7407E4}" type="presParOf" srcId="{D7E42198-64BC-48FB-B10B-0B0060DBFDF1}" destId="{4075BFDB-2FCF-441A-8D62-F3A11174B288}" srcOrd="1" destOrd="0" presId="urn:microsoft.com/office/officeart/2005/8/layout/equation2"/>
    <dgm:cxn modelId="{21020DD2-0122-43D4-A18E-9772B8D82C8C}" type="presParOf" srcId="{D7E42198-64BC-48FB-B10B-0B0060DBFDF1}" destId="{042D3125-CE49-4147-8502-CADD0C169D80}" srcOrd="2" destOrd="0" presId="urn:microsoft.com/office/officeart/2005/8/layout/equation2"/>
    <dgm:cxn modelId="{23808000-0E22-4BBA-BC2E-55951CDCCFE8}" type="presParOf" srcId="{D7E42198-64BC-48FB-B10B-0B0060DBFDF1}" destId="{F477E13E-54B9-48EE-BDAC-1FC9A52D000E}" srcOrd="3" destOrd="0" presId="urn:microsoft.com/office/officeart/2005/8/layout/equation2"/>
    <dgm:cxn modelId="{499B9C79-A2C6-4A1C-958D-3E121CF68F8F}" type="presParOf" srcId="{D7E42198-64BC-48FB-B10B-0B0060DBFDF1}" destId="{2C409361-A4C3-4BC5-A71E-1A96E6498A20}" srcOrd="4" destOrd="0" presId="urn:microsoft.com/office/officeart/2005/8/layout/equation2"/>
    <dgm:cxn modelId="{C043AB81-8A1B-45FC-A90C-11EB493DB372}" type="presParOf" srcId="{3340F754-9414-4217-B983-04AB3644BF07}" destId="{3F2770DC-E791-4718-9930-221546A7404F}" srcOrd="1" destOrd="0" presId="urn:microsoft.com/office/officeart/2005/8/layout/equation2"/>
    <dgm:cxn modelId="{97B745C8-6634-4D47-9137-79A916B065B0}" type="presParOf" srcId="{3F2770DC-E791-4718-9930-221546A7404F}" destId="{09B02D72-3A4E-4333-9A2C-8BEE98D5D40F}" srcOrd="0" destOrd="0" presId="urn:microsoft.com/office/officeart/2005/8/layout/equation2"/>
    <dgm:cxn modelId="{9AD7DFA2-81F1-49C3-BBAA-2BBF763FA5EE}" type="presParOf" srcId="{3340F754-9414-4217-B983-04AB3644BF07}" destId="{D0EDFDC3-7DA0-4316-808B-F223A1715958}"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EC4A3-07E3-4FEC-84D2-5ECDEEF29B4B}">
      <dsp:nvSpPr>
        <dsp:cNvPr id="0" name=""/>
        <dsp:cNvSpPr/>
      </dsp:nvSpPr>
      <dsp:spPr>
        <a:xfrm>
          <a:off x="3223540" y="419"/>
          <a:ext cx="1741534" cy="143455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smtClean="0"/>
            <a:t>Νέες αιμορραγίες </a:t>
          </a:r>
          <a:endParaRPr lang="el-GR" sz="1500" kern="1200" dirty="0"/>
        </a:p>
      </dsp:txBody>
      <dsp:txXfrm>
        <a:off x="3478582" y="210505"/>
        <a:ext cx="1231450" cy="1014382"/>
      </dsp:txXfrm>
    </dsp:sp>
    <dsp:sp modelId="{02066B3F-0F2B-4DB9-9434-F96126968D45}">
      <dsp:nvSpPr>
        <dsp:cNvPr id="0" name=""/>
        <dsp:cNvSpPr/>
      </dsp:nvSpPr>
      <dsp:spPr>
        <a:xfrm rot="2160000">
          <a:off x="4733202" y="1176706"/>
          <a:ext cx="460520" cy="351211"/>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l-GR" sz="1200" kern="1200"/>
        </a:p>
      </dsp:txBody>
      <dsp:txXfrm>
        <a:off x="4743263" y="1215983"/>
        <a:ext cx="355157" cy="210727"/>
      </dsp:txXfrm>
    </dsp:sp>
    <dsp:sp modelId="{B93A9622-E8BB-4A51-9F11-8E040905B995}">
      <dsp:nvSpPr>
        <dsp:cNvPr id="0" name=""/>
        <dsp:cNvSpPr/>
      </dsp:nvSpPr>
      <dsp:spPr>
        <a:xfrm>
          <a:off x="4940310" y="1267622"/>
          <a:ext cx="1796305" cy="143455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smtClean="0"/>
            <a:t>Μυϊκή αδυναμία </a:t>
          </a:r>
          <a:endParaRPr lang="el-GR" sz="1500" kern="1200" dirty="0"/>
        </a:p>
      </dsp:txBody>
      <dsp:txXfrm>
        <a:off x="5203373" y="1477708"/>
        <a:ext cx="1270179" cy="1014382"/>
      </dsp:txXfrm>
    </dsp:sp>
    <dsp:sp modelId="{F1CEBD97-2672-424B-A3AB-35F3FC24BA41}">
      <dsp:nvSpPr>
        <dsp:cNvPr id="0" name=""/>
        <dsp:cNvSpPr/>
      </dsp:nvSpPr>
      <dsp:spPr>
        <a:xfrm rot="6480000">
          <a:off x="5231658" y="2758433"/>
          <a:ext cx="553623" cy="484162"/>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l-GR" sz="1200" kern="1200"/>
        </a:p>
      </dsp:txBody>
      <dsp:txXfrm rot="10800000">
        <a:off x="5326725" y="2786195"/>
        <a:ext cx="408374" cy="290498"/>
      </dsp:txXfrm>
    </dsp:sp>
    <dsp:sp modelId="{E27E68A4-0735-46AA-9BE9-2177A81C2758}">
      <dsp:nvSpPr>
        <dsp:cNvPr id="0" name=""/>
        <dsp:cNvSpPr/>
      </dsp:nvSpPr>
      <dsp:spPr>
        <a:xfrm>
          <a:off x="4288648" y="3318001"/>
          <a:ext cx="1767213" cy="143455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smtClean="0"/>
            <a:t>Μυϊκή ατροφία </a:t>
          </a:r>
          <a:endParaRPr lang="el-GR" sz="1500" kern="1200" dirty="0"/>
        </a:p>
      </dsp:txBody>
      <dsp:txXfrm>
        <a:off x="4547450" y="3528087"/>
        <a:ext cx="1249609" cy="1014382"/>
      </dsp:txXfrm>
    </dsp:sp>
    <dsp:sp modelId="{AC6D9370-138F-48B0-A615-9F6FC6FC0DCA}">
      <dsp:nvSpPr>
        <dsp:cNvPr id="0" name=""/>
        <dsp:cNvSpPr/>
      </dsp:nvSpPr>
      <dsp:spPr>
        <a:xfrm rot="10799323">
          <a:off x="3918585" y="3793410"/>
          <a:ext cx="347735" cy="484162"/>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l-GR" sz="1200" kern="1200"/>
        </a:p>
      </dsp:txBody>
      <dsp:txXfrm rot="10800000">
        <a:off x="4022905" y="3890232"/>
        <a:ext cx="243415" cy="290498"/>
      </dsp:txXfrm>
    </dsp:sp>
    <dsp:sp modelId="{FA7D08E4-9C5C-4156-9F03-1F57CDB8C610}">
      <dsp:nvSpPr>
        <dsp:cNvPr id="0" name=""/>
        <dsp:cNvSpPr/>
      </dsp:nvSpPr>
      <dsp:spPr>
        <a:xfrm>
          <a:off x="2201101" y="3318420"/>
          <a:ext cx="1683019" cy="143455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smtClean="0"/>
            <a:t>Διαταραχή κιναίσθησης </a:t>
          </a:r>
          <a:endParaRPr lang="el-GR" sz="1500" kern="1200" dirty="0"/>
        </a:p>
      </dsp:txBody>
      <dsp:txXfrm>
        <a:off x="2447573" y="3528506"/>
        <a:ext cx="1190075" cy="1014382"/>
      </dsp:txXfrm>
    </dsp:sp>
    <dsp:sp modelId="{9621C6E2-68FB-458B-A5FB-1FA4030A696A}">
      <dsp:nvSpPr>
        <dsp:cNvPr id="0" name=""/>
        <dsp:cNvSpPr/>
      </dsp:nvSpPr>
      <dsp:spPr>
        <a:xfrm rot="15080553">
          <a:off x="2421752" y="2778764"/>
          <a:ext cx="556380" cy="484162"/>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l-GR" sz="1200" kern="1200"/>
        </a:p>
      </dsp:txBody>
      <dsp:txXfrm rot="10800000">
        <a:off x="2517610" y="2944404"/>
        <a:ext cx="411131" cy="290498"/>
      </dsp:txXfrm>
    </dsp:sp>
    <dsp:sp modelId="{566EE3EC-6683-4F61-ADE9-ECC0FDEBCA44}">
      <dsp:nvSpPr>
        <dsp:cNvPr id="0" name=""/>
        <dsp:cNvSpPr/>
      </dsp:nvSpPr>
      <dsp:spPr>
        <a:xfrm>
          <a:off x="1492983" y="1267622"/>
          <a:ext cx="1714335" cy="1434554"/>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l-GR" sz="1500" kern="1200" dirty="0" smtClean="0"/>
            <a:t>Τραυματισμός </a:t>
          </a:r>
          <a:endParaRPr lang="el-GR" sz="1500" kern="1200" dirty="0"/>
        </a:p>
      </dsp:txBody>
      <dsp:txXfrm>
        <a:off x="1744042" y="1477708"/>
        <a:ext cx="1212217" cy="1014382"/>
      </dsp:txXfrm>
    </dsp:sp>
    <dsp:sp modelId="{39007512-6490-419E-80E6-D25BC84C2FAE}">
      <dsp:nvSpPr>
        <dsp:cNvPr id="0" name=""/>
        <dsp:cNvSpPr/>
      </dsp:nvSpPr>
      <dsp:spPr>
        <a:xfrm rot="19440000">
          <a:off x="2971848" y="1116159"/>
          <a:ext cx="481649" cy="484162"/>
        </a:xfrm>
        <a:prstGeom prst="rightArrow">
          <a:avLst>
            <a:gd name="adj1" fmla="val 60000"/>
            <a:gd name="adj2" fmla="val 5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l-GR" sz="1200" kern="1200"/>
        </a:p>
      </dsp:txBody>
      <dsp:txXfrm>
        <a:off x="2985646" y="1255457"/>
        <a:ext cx="337154" cy="290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41BED-A8B0-4A68-84C1-C690F6B6CC7B}">
      <dsp:nvSpPr>
        <dsp:cNvPr id="0" name=""/>
        <dsp:cNvSpPr/>
      </dsp:nvSpPr>
      <dsp:spPr>
        <a:xfrm rot="5400000">
          <a:off x="4963232" y="-1800070"/>
          <a:ext cx="1243942" cy="5256662"/>
        </a:xfrm>
        <a:prstGeom prst="round2Same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Ποδηλασία, περπάτημα, τρέξιμο, πεζοπορία, κωπηλασία, ιστιοπλοΐα, γκολφ, γιόγκα.</a:t>
          </a:r>
          <a:endParaRPr lang="el-GR" sz="2400" kern="1200" dirty="0"/>
        </a:p>
      </dsp:txBody>
      <dsp:txXfrm rot="-5400000">
        <a:off x="2956872" y="267014"/>
        <a:ext cx="5195938" cy="1122494"/>
      </dsp:txXfrm>
    </dsp:sp>
    <dsp:sp modelId="{DC2E9676-8A8D-4D6A-B1E1-03600728B7BA}">
      <dsp:nvSpPr>
        <dsp:cNvPr id="0" name=""/>
        <dsp:cNvSpPr/>
      </dsp:nvSpPr>
      <dsp:spPr>
        <a:xfrm>
          <a:off x="0" y="1839"/>
          <a:ext cx="2956872" cy="1652842"/>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endParaRPr lang="el-GR" sz="1600" b="1" u="sng" kern="1200" dirty="0" smtClean="0">
            <a:latin typeface="Arial" pitchFamily="34" charset="0"/>
            <a:cs typeface="Arial" pitchFamily="34" charset="0"/>
          </a:endParaRPr>
        </a:p>
        <a:p>
          <a:pPr lvl="0" algn="ctr" defTabSz="711200">
            <a:lnSpc>
              <a:spcPct val="90000"/>
            </a:lnSpc>
            <a:spcBef>
              <a:spcPct val="0"/>
            </a:spcBef>
            <a:spcAft>
              <a:spcPct val="35000"/>
            </a:spcAft>
          </a:pPr>
          <a:r>
            <a:rPr lang="el-GR" sz="1600" b="1" u="sng" kern="1200" dirty="0" smtClean="0">
              <a:latin typeface="Arial" pitchFamily="34" charset="0"/>
              <a:cs typeface="Arial" pitchFamily="34" charset="0"/>
            </a:rPr>
            <a:t>Α ΚΑΤΗΓΟΡΙΑ</a:t>
          </a:r>
        </a:p>
        <a:p>
          <a:pPr lvl="0" algn="ctr" defTabSz="711200">
            <a:lnSpc>
              <a:spcPct val="90000"/>
            </a:lnSpc>
            <a:spcBef>
              <a:spcPct val="0"/>
            </a:spcBef>
            <a:spcAft>
              <a:spcPct val="35000"/>
            </a:spcAft>
          </a:pPr>
          <a:r>
            <a:rPr lang="el-GR" sz="1600" u="none" kern="1200" dirty="0" smtClean="0">
              <a:latin typeface="Arial" pitchFamily="34" charset="0"/>
              <a:cs typeface="Arial" pitchFamily="34" charset="0"/>
            </a:rPr>
            <a:t>Συνιστώμενα αθλήματα, ακίνδυνα χωρίς σωματική επαφή.</a:t>
          </a:r>
        </a:p>
        <a:p>
          <a:pPr lvl="0" algn="ctr" defTabSz="711200">
            <a:lnSpc>
              <a:spcPct val="90000"/>
            </a:lnSpc>
            <a:spcBef>
              <a:spcPct val="0"/>
            </a:spcBef>
            <a:spcAft>
              <a:spcPct val="35000"/>
            </a:spcAft>
          </a:pPr>
          <a:r>
            <a:rPr lang="el-GR" sz="1600" u="none" kern="1200" dirty="0" smtClean="0">
              <a:solidFill>
                <a:srgbClr val="FFFF00"/>
              </a:solidFill>
              <a:latin typeface="Arial" pitchFamily="34" charset="0"/>
              <a:cs typeface="Arial" pitchFamily="34" charset="0"/>
            </a:rPr>
            <a:t>↑ μυϊκής δύναμης</a:t>
          </a:r>
        </a:p>
        <a:p>
          <a:pPr lvl="0" algn="ctr" defTabSz="711200">
            <a:lnSpc>
              <a:spcPct val="90000"/>
            </a:lnSpc>
            <a:spcBef>
              <a:spcPct val="0"/>
            </a:spcBef>
            <a:spcAft>
              <a:spcPct val="35000"/>
            </a:spcAft>
          </a:pPr>
          <a:endParaRPr lang="el-GR" sz="1300" u="none" kern="1200" dirty="0" smtClean="0"/>
        </a:p>
        <a:p>
          <a:pPr lvl="0" algn="ctr" defTabSz="711200">
            <a:lnSpc>
              <a:spcPct val="90000"/>
            </a:lnSpc>
            <a:spcBef>
              <a:spcPct val="0"/>
            </a:spcBef>
            <a:spcAft>
              <a:spcPct val="35000"/>
            </a:spcAft>
          </a:pPr>
          <a:endParaRPr lang="el-GR" sz="1300" kern="1200" dirty="0"/>
        </a:p>
      </dsp:txBody>
      <dsp:txXfrm>
        <a:off x="80685" y="82524"/>
        <a:ext cx="2795502" cy="1491472"/>
      </dsp:txXfrm>
    </dsp:sp>
    <dsp:sp modelId="{72EB9481-B0EC-4EB7-8AA7-04173C9F5B77}">
      <dsp:nvSpPr>
        <dsp:cNvPr id="0" name=""/>
        <dsp:cNvSpPr/>
      </dsp:nvSpPr>
      <dsp:spPr>
        <a:xfrm rot="5400000">
          <a:off x="4968691" y="-26"/>
          <a:ext cx="1243942" cy="5261800"/>
        </a:xfrm>
        <a:prstGeom prst="round2Same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Τένις, δραστηριότητες σε πάγο-νερό-χιόνι, ορειβατική ποδηλασία, τροχοσανίδα-τροχοπέδιλα. </a:t>
          </a:r>
          <a:endParaRPr lang="el-GR" sz="2400" kern="1200" dirty="0"/>
        </a:p>
      </dsp:txBody>
      <dsp:txXfrm rot="-5400000">
        <a:off x="2959762" y="2069627"/>
        <a:ext cx="5201076" cy="1122494"/>
      </dsp:txXfrm>
    </dsp:sp>
    <dsp:sp modelId="{672D49F1-447D-4559-9066-2CBDB5ACEDE1}">
      <dsp:nvSpPr>
        <dsp:cNvPr id="0" name=""/>
        <dsp:cNvSpPr/>
      </dsp:nvSpPr>
      <dsp:spPr>
        <a:xfrm>
          <a:off x="0" y="1732428"/>
          <a:ext cx="2959762" cy="1796890"/>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endParaRPr lang="el-GR" sz="1600" b="1" u="sng" kern="1200" dirty="0" smtClean="0">
            <a:latin typeface="Arial" pitchFamily="34" charset="0"/>
            <a:cs typeface="Arial" pitchFamily="34" charset="0"/>
          </a:endParaRPr>
        </a:p>
        <a:p>
          <a:pPr lvl="0" algn="ctr" defTabSz="711200">
            <a:lnSpc>
              <a:spcPct val="90000"/>
            </a:lnSpc>
            <a:spcBef>
              <a:spcPct val="0"/>
            </a:spcBef>
            <a:spcAft>
              <a:spcPct val="35000"/>
            </a:spcAft>
          </a:pPr>
          <a:r>
            <a:rPr lang="el-GR" sz="1600" b="1" u="sng" kern="1200" dirty="0" smtClean="0">
              <a:latin typeface="Arial" pitchFamily="34" charset="0"/>
              <a:cs typeface="Arial" pitchFamily="34" charset="0"/>
            </a:rPr>
            <a:t>Β ΚΑΤΗΓΟΡΙΑ</a:t>
          </a:r>
        </a:p>
        <a:p>
          <a:pPr lvl="0" algn="ctr" defTabSz="711200">
            <a:lnSpc>
              <a:spcPct val="90000"/>
            </a:lnSpc>
            <a:spcBef>
              <a:spcPct val="0"/>
            </a:spcBef>
            <a:spcAft>
              <a:spcPct val="35000"/>
            </a:spcAft>
          </a:pPr>
          <a:r>
            <a:rPr lang="el-GR" sz="1600" b="0" u="none" kern="1200" dirty="0" smtClean="0">
              <a:latin typeface="Arial" pitchFamily="34" charset="0"/>
              <a:cs typeface="Arial" pitchFamily="34" charset="0"/>
            </a:rPr>
            <a:t>Συνιστώμενα αθλήματα μέτριας επικινδυνότητας με έμμεση σωματική επαφή.</a:t>
          </a:r>
        </a:p>
        <a:p>
          <a:pPr lvl="0" algn="ctr" defTabSz="711200">
            <a:lnSpc>
              <a:spcPct val="90000"/>
            </a:lnSpc>
            <a:spcBef>
              <a:spcPct val="0"/>
            </a:spcBef>
            <a:spcAft>
              <a:spcPct val="35000"/>
            </a:spcAft>
          </a:pPr>
          <a:r>
            <a:rPr lang="el-GR" sz="1600" b="0" u="none" kern="1200" dirty="0" smtClean="0">
              <a:solidFill>
                <a:srgbClr val="FFFF00"/>
              </a:solidFill>
              <a:latin typeface="Arial" pitchFamily="34" charset="0"/>
              <a:cs typeface="Arial" pitchFamily="34" charset="0"/>
            </a:rPr>
            <a:t>↑ μυϊκής δύναμης, αντοχής, συντονισμού και κιναίσθησης</a:t>
          </a:r>
        </a:p>
        <a:p>
          <a:pPr lvl="0" algn="ctr" defTabSz="711200">
            <a:lnSpc>
              <a:spcPct val="90000"/>
            </a:lnSpc>
            <a:spcBef>
              <a:spcPct val="0"/>
            </a:spcBef>
            <a:spcAft>
              <a:spcPct val="35000"/>
            </a:spcAft>
          </a:pPr>
          <a:r>
            <a:rPr lang="el-GR" sz="1600" b="1" u="sng" kern="1200" dirty="0" smtClean="0">
              <a:latin typeface="Arial" pitchFamily="34" charset="0"/>
              <a:cs typeface="Arial" pitchFamily="34" charset="0"/>
            </a:rPr>
            <a:t> </a:t>
          </a:r>
        </a:p>
      </dsp:txBody>
      <dsp:txXfrm>
        <a:off x="87717" y="1820145"/>
        <a:ext cx="2784328" cy="1621456"/>
      </dsp:txXfrm>
    </dsp:sp>
    <dsp:sp modelId="{B0DF6B27-EBEA-4B06-8868-246C0887A148}">
      <dsp:nvSpPr>
        <dsp:cNvPr id="0" name=""/>
        <dsp:cNvSpPr/>
      </dsp:nvSpPr>
      <dsp:spPr>
        <a:xfrm rot="5400000">
          <a:off x="5155840" y="1545628"/>
          <a:ext cx="880574" cy="5266944"/>
        </a:xfrm>
        <a:prstGeom prst="round2Same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Μποξ, καράτε, πάλη, χόκεϋ, ράγκμπι, ποδόσφαιρο.</a:t>
          </a:r>
          <a:endParaRPr lang="el-GR" sz="2400" kern="1200" dirty="0"/>
        </a:p>
      </dsp:txBody>
      <dsp:txXfrm rot="-5400000">
        <a:off x="2962655" y="3781799"/>
        <a:ext cx="5223958" cy="794602"/>
      </dsp:txXfrm>
    </dsp:sp>
    <dsp:sp modelId="{2552891B-F69E-4A4E-A852-7897D694DB05}">
      <dsp:nvSpPr>
        <dsp:cNvPr id="0" name=""/>
        <dsp:cNvSpPr/>
      </dsp:nvSpPr>
      <dsp:spPr>
        <a:xfrm>
          <a:off x="0" y="3607065"/>
          <a:ext cx="2962656" cy="1144069"/>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endParaRPr lang="el-GR" sz="1600" b="1" u="sng" kern="1200" dirty="0" smtClean="0">
            <a:latin typeface="Arial" pitchFamily="34" charset="0"/>
            <a:cs typeface="Arial" pitchFamily="34" charset="0"/>
          </a:endParaRPr>
        </a:p>
        <a:p>
          <a:pPr lvl="0" algn="ctr" defTabSz="711200">
            <a:lnSpc>
              <a:spcPct val="90000"/>
            </a:lnSpc>
            <a:spcBef>
              <a:spcPct val="0"/>
            </a:spcBef>
            <a:spcAft>
              <a:spcPct val="35000"/>
            </a:spcAft>
          </a:pPr>
          <a:endParaRPr lang="el-GR" sz="1600" b="1" u="sng" kern="1200" dirty="0" smtClean="0">
            <a:latin typeface="Arial" pitchFamily="34" charset="0"/>
            <a:cs typeface="Arial" pitchFamily="34" charset="0"/>
          </a:endParaRPr>
        </a:p>
        <a:p>
          <a:pPr lvl="0" algn="ctr" defTabSz="711200">
            <a:lnSpc>
              <a:spcPct val="90000"/>
            </a:lnSpc>
            <a:spcBef>
              <a:spcPct val="0"/>
            </a:spcBef>
            <a:spcAft>
              <a:spcPct val="35000"/>
            </a:spcAft>
          </a:pPr>
          <a:r>
            <a:rPr lang="el-GR" sz="1600" b="1" u="sng" kern="1200" dirty="0" smtClean="0">
              <a:latin typeface="Arial" pitchFamily="34" charset="0"/>
              <a:cs typeface="Arial" pitchFamily="34" charset="0"/>
            </a:rPr>
            <a:t>Γ ΚΑΤΗΓΟΡΙΑ</a:t>
          </a:r>
        </a:p>
        <a:p>
          <a:pPr lvl="0" algn="ctr" defTabSz="711200">
            <a:lnSpc>
              <a:spcPct val="90000"/>
            </a:lnSpc>
            <a:spcBef>
              <a:spcPct val="0"/>
            </a:spcBef>
            <a:spcAft>
              <a:spcPct val="35000"/>
            </a:spcAft>
          </a:pPr>
          <a:r>
            <a:rPr lang="el-GR" sz="1600" b="0" u="none" kern="1200" dirty="0" smtClean="0">
              <a:latin typeface="Arial" pitchFamily="34" charset="0"/>
              <a:cs typeface="Arial" pitchFamily="34" charset="0"/>
            </a:rPr>
            <a:t>Βίαια επικίνδυνα αθλήματα με άμεση σωματική επαφή</a:t>
          </a:r>
        </a:p>
        <a:p>
          <a:pPr lvl="0" algn="ctr" defTabSz="711200">
            <a:lnSpc>
              <a:spcPct val="90000"/>
            </a:lnSpc>
            <a:spcBef>
              <a:spcPct val="0"/>
            </a:spcBef>
            <a:spcAft>
              <a:spcPct val="35000"/>
            </a:spcAft>
          </a:pPr>
          <a:endParaRPr lang="el-GR" sz="1600" b="0" u="none" kern="1200" dirty="0" smtClean="0">
            <a:latin typeface="Arial" pitchFamily="34" charset="0"/>
            <a:cs typeface="Arial" pitchFamily="34" charset="0"/>
          </a:endParaRPr>
        </a:p>
        <a:p>
          <a:pPr lvl="0" algn="ctr" defTabSz="711200">
            <a:lnSpc>
              <a:spcPct val="90000"/>
            </a:lnSpc>
            <a:spcBef>
              <a:spcPct val="0"/>
            </a:spcBef>
            <a:spcAft>
              <a:spcPct val="35000"/>
            </a:spcAft>
          </a:pPr>
          <a:endParaRPr lang="el-GR" sz="3100" kern="1200" dirty="0"/>
        </a:p>
      </dsp:txBody>
      <dsp:txXfrm>
        <a:off x="55849" y="3662914"/>
        <a:ext cx="2850958" cy="1032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D2C4C-075D-4920-A196-26870F668356}">
      <dsp:nvSpPr>
        <dsp:cNvPr id="0" name=""/>
        <dsp:cNvSpPr/>
      </dsp:nvSpPr>
      <dsp:spPr>
        <a:xfrm>
          <a:off x="799936" y="1428"/>
          <a:ext cx="2268182" cy="1731912"/>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u="sng" kern="1200" dirty="0" smtClean="0">
              <a:latin typeface="Arial" pitchFamily="34" charset="0"/>
              <a:cs typeface="Arial" pitchFamily="34" charset="0"/>
            </a:rPr>
            <a:t>Αρνητικά</a:t>
          </a:r>
          <a:r>
            <a:rPr lang="el-GR" sz="1800" b="1" kern="1200" dirty="0" smtClean="0">
              <a:latin typeface="Arial" pitchFamily="34" charset="0"/>
              <a:cs typeface="Arial" pitchFamily="34" charset="0"/>
            </a:rPr>
            <a:t> </a:t>
          </a:r>
          <a:r>
            <a:rPr lang="el-GR" sz="1800" kern="1200" dirty="0" smtClean="0">
              <a:latin typeface="Arial" pitchFamily="34" charset="0"/>
              <a:cs typeface="Arial" pitchFamily="34" charset="0"/>
            </a:rPr>
            <a:t>αποτελέσματα ερευνών φυσικής κατάστασης</a:t>
          </a:r>
          <a:endParaRPr lang="el-GR" sz="1800" kern="1200" dirty="0">
            <a:latin typeface="Arial" pitchFamily="34" charset="0"/>
            <a:cs typeface="Arial" pitchFamily="34" charset="0"/>
          </a:endParaRPr>
        </a:p>
      </dsp:txBody>
      <dsp:txXfrm>
        <a:off x="1132104" y="255061"/>
        <a:ext cx="1603846" cy="1224646"/>
      </dsp:txXfrm>
    </dsp:sp>
    <dsp:sp modelId="{042D3125-CE49-4147-8502-CADD0C169D80}">
      <dsp:nvSpPr>
        <dsp:cNvPr id="0" name=""/>
        <dsp:cNvSpPr/>
      </dsp:nvSpPr>
      <dsp:spPr>
        <a:xfrm>
          <a:off x="1361058" y="1874232"/>
          <a:ext cx="1004509" cy="1004509"/>
        </a:xfrm>
        <a:prstGeom prst="mathPlus">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1494206" y="2258356"/>
        <a:ext cx="738213" cy="236261"/>
      </dsp:txXfrm>
    </dsp:sp>
    <dsp:sp modelId="{2C409361-A4C3-4BC5-A71E-1A96E6498A20}">
      <dsp:nvSpPr>
        <dsp:cNvPr id="0" name=""/>
        <dsp:cNvSpPr/>
      </dsp:nvSpPr>
      <dsp:spPr>
        <a:xfrm>
          <a:off x="924945" y="3001503"/>
          <a:ext cx="2143172" cy="1731912"/>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u="sng" kern="1200" dirty="0" smtClean="0">
              <a:latin typeface="Arial" pitchFamily="34" charset="0"/>
              <a:cs typeface="Arial" pitchFamily="34" charset="0"/>
            </a:rPr>
            <a:t>Θετικά </a:t>
          </a:r>
          <a:r>
            <a:rPr lang="el-GR" sz="1800" b="1" kern="1200" dirty="0" smtClean="0">
              <a:latin typeface="Arial" pitchFamily="34" charset="0"/>
              <a:cs typeface="Arial" pitchFamily="34" charset="0"/>
            </a:rPr>
            <a:t>  </a:t>
          </a:r>
          <a:r>
            <a:rPr lang="el-GR" sz="1800" kern="1200" dirty="0" smtClean="0">
              <a:latin typeface="Arial" pitchFamily="34" charset="0"/>
              <a:cs typeface="Arial" pitchFamily="34" charset="0"/>
            </a:rPr>
            <a:t>αποτελέσματα ερευνών άσκησης</a:t>
          </a:r>
          <a:endParaRPr lang="el-GR" sz="1800" kern="1200" dirty="0">
            <a:latin typeface="Arial" pitchFamily="34" charset="0"/>
            <a:cs typeface="Arial" pitchFamily="34" charset="0"/>
          </a:endParaRPr>
        </a:p>
      </dsp:txBody>
      <dsp:txXfrm>
        <a:off x="1238805" y="3255136"/>
        <a:ext cx="1515452" cy="1224646"/>
      </dsp:txXfrm>
    </dsp:sp>
    <dsp:sp modelId="{3F2770DC-E791-4718-9930-221546A7404F}">
      <dsp:nvSpPr>
        <dsp:cNvPr id="0" name=""/>
        <dsp:cNvSpPr/>
      </dsp:nvSpPr>
      <dsp:spPr>
        <a:xfrm rot="21591870">
          <a:off x="3130770" y="2041434"/>
          <a:ext cx="864431" cy="644271"/>
        </a:xfrm>
        <a:prstGeom prst="rightArrow">
          <a:avLst>
            <a:gd name="adj1" fmla="val 60000"/>
            <a:gd name="adj2" fmla="val 50000"/>
          </a:avLst>
        </a:prstGeom>
        <a:gradFill rotWithShape="0">
          <a:gsLst>
            <a:gs pos="0">
              <a:schemeClr val="accent2">
                <a:shade val="90000"/>
                <a:hueOff val="-41001"/>
                <a:satOff val="-6944"/>
                <a:lumOff val="32113"/>
                <a:alphaOff val="0"/>
                <a:shade val="51000"/>
                <a:satMod val="130000"/>
              </a:schemeClr>
            </a:gs>
            <a:gs pos="80000">
              <a:schemeClr val="accent2">
                <a:shade val="90000"/>
                <a:hueOff val="-41001"/>
                <a:satOff val="-6944"/>
                <a:lumOff val="32113"/>
                <a:alphaOff val="0"/>
                <a:shade val="93000"/>
                <a:satMod val="130000"/>
              </a:schemeClr>
            </a:gs>
            <a:gs pos="100000">
              <a:schemeClr val="accent2">
                <a:shade val="90000"/>
                <a:hueOff val="-41001"/>
                <a:satOff val="-6944"/>
                <a:lumOff val="321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l-GR" sz="2700" kern="1200"/>
        </a:p>
      </dsp:txBody>
      <dsp:txXfrm>
        <a:off x="3130770" y="2170517"/>
        <a:ext cx="671150" cy="386563"/>
      </dsp:txXfrm>
    </dsp:sp>
    <dsp:sp modelId="{D0EDFDC3-7DA0-4316-808B-F223A1715958}">
      <dsp:nvSpPr>
        <dsp:cNvPr id="0" name=""/>
        <dsp:cNvSpPr/>
      </dsp:nvSpPr>
      <dsp:spPr>
        <a:xfrm>
          <a:off x="4029021" y="626458"/>
          <a:ext cx="3463825" cy="3463825"/>
        </a:xfrm>
        <a:prstGeom prst="ellipse">
          <a:avLst/>
        </a:prstGeom>
        <a:gradFill rotWithShape="0">
          <a:gsLst>
            <a:gs pos="0">
              <a:schemeClr val="accent2">
                <a:shade val="50000"/>
                <a:hueOff val="-27656"/>
                <a:satOff val="-5606"/>
                <a:lumOff val="30834"/>
                <a:alphaOff val="0"/>
                <a:shade val="51000"/>
                <a:satMod val="130000"/>
              </a:schemeClr>
            </a:gs>
            <a:gs pos="80000">
              <a:schemeClr val="accent2">
                <a:shade val="50000"/>
                <a:hueOff val="-27656"/>
                <a:satOff val="-5606"/>
                <a:lumOff val="30834"/>
                <a:alphaOff val="0"/>
                <a:shade val="93000"/>
                <a:satMod val="130000"/>
              </a:schemeClr>
            </a:gs>
            <a:gs pos="100000">
              <a:schemeClr val="accent2">
                <a:shade val="50000"/>
                <a:hueOff val="-27656"/>
                <a:satOff val="-5606"/>
                <a:lumOff val="3083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b="1" kern="1200" dirty="0" smtClean="0"/>
            <a:t>Συστήνεται </a:t>
          </a:r>
          <a:r>
            <a:rPr lang="el-GR" sz="2200" kern="1200" dirty="0" smtClean="0"/>
            <a:t>αερόβια και αναερόβια άσκηση, ασκήσεις ενδυνάμωσης και ιδιοδεκτικότητας μέσα σε ασφαλή πλαίσια.</a:t>
          </a:r>
          <a:endParaRPr lang="el-GR" sz="2200" kern="1200" dirty="0"/>
        </a:p>
      </dsp:txBody>
      <dsp:txXfrm>
        <a:off x="4536286" y="1133723"/>
        <a:ext cx="2449295" cy="244929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atin typeface="Arial" charset="0"/>
                <a:cs typeface="+mn-cs"/>
              </a:defRPr>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atin typeface="Arial" charset="0"/>
                <a:cs typeface="+mn-cs"/>
              </a:defRPr>
            </a:lvl1pPr>
          </a:lstStyle>
          <a:p>
            <a:pPr>
              <a:defRPr/>
            </a:pPr>
            <a:fld id="{2795E2CB-F843-41AA-AC04-4EEEE9722E91}" type="datetimeFigureOut">
              <a:rPr lang="el-GR"/>
              <a:pPr>
                <a:defRPr/>
              </a:pPr>
              <a:t>9/11/2015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atin typeface="Arial" charset="0"/>
                <a:cs typeface="+mn-cs"/>
              </a:defRPr>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atin typeface="Arial" charset="0"/>
                <a:cs typeface="+mn-cs"/>
              </a:defRPr>
            </a:lvl1pPr>
          </a:lstStyle>
          <a:p>
            <a:pPr>
              <a:defRPr/>
            </a:pPr>
            <a:fld id="{2E74A1F5-58CC-4C97-B48E-6435FC459CBD}" type="slidenum">
              <a:rPr lang="el-GR"/>
              <a:pPr>
                <a:defRPr/>
              </a:pPr>
              <a:t>‹#›</a:t>
            </a:fld>
            <a:endParaRPr lang="el-GR"/>
          </a:p>
        </p:txBody>
      </p:sp>
    </p:spTree>
    <p:extLst>
      <p:ext uri="{BB962C8B-B14F-4D97-AF65-F5344CB8AC3E}">
        <p14:creationId xmlns:p14="http://schemas.microsoft.com/office/powerpoint/2010/main" val="16463968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atin typeface="Arial" charset="0"/>
                <a:cs typeface="+mn-cs"/>
              </a:defRPr>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atin typeface="Arial" charset="0"/>
                <a:cs typeface="+mn-cs"/>
              </a:defRPr>
            </a:lvl1pPr>
          </a:lstStyle>
          <a:p>
            <a:pPr>
              <a:defRPr/>
            </a:pPr>
            <a:fld id="{D39A853A-051F-4AB1-A761-A779C7993422}" type="datetimeFigureOut">
              <a:rPr lang="el-GR"/>
              <a:pPr>
                <a:defRPr/>
              </a:pPr>
              <a:t>9/11/2015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atin typeface="Arial" charset="0"/>
                <a:cs typeface="+mn-cs"/>
              </a:defRPr>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atin typeface="Arial" charset="0"/>
                <a:cs typeface="+mn-cs"/>
              </a:defRPr>
            </a:lvl1pPr>
          </a:lstStyle>
          <a:p>
            <a:pPr>
              <a:defRPr/>
            </a:pPr>
            <a:fld id="{D9B89B25-A900-46BF-B464-2209972EBA35}" type="slidenum">
              <a:rPr lang="el-GR"/>
              <a:pPr>
                <a:defRPr/>
              </a:pPr>
              <a:t>‹#›</a:t>
            </a:fld>
            <a:endParaRPr lang="el-GR"/>
          </a:p>
        </p:txBody>
      </p:sp>
    </p:spTree>
    <p:extLst>
      <p:ext uri="{BB962C8B-B14F-4D97-AF65-F5344CB8AC3E}">
        <p14:creationId xmlns:p14="http://schemas.microsoft.com/office/powerpoint/2010/main" val="2432398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smtClean="0">
              <a:solidFill>
                <a:srgbClr val="FF0000"/>
              </a:solidFill>
            </a:endParaRPr>
          </a:p>
        </p:txBody>
      </p:sp>
      <p:sp>
        <p:nvSpPr>
          <p:cNvPr id="38916" name="Θέση αριθμού διαφάνειας 3"/>
          <p:cNvSpPr>
            <a:spLocks noGrp="1"/>
          </p:cNvSpPr>
          <p:nvPr>
            <p:ph type="sldNum" sz="quarter" idx="5"/>
          </p:nvPr>
        </p:nvSpPr>
        <p:spPr/>
        <p:txBody>
          <a:bodyPr/>
          <a:lstStyle/>
          <a:p>
            <a:pPr>
              <a:defRPr/>
            </a:pPr>
            <a:fld id="{55147E81-E927-4662-9BDE-D2E13E4DD9B3}" type="slidenum">
              <a:rPr lang="el-GR" smtClean="0">
                <a:latin typeface="Arial" pitchFamily="34" charset="0"/>
              </a:rPr>
              <a:pPr>
                <a:defRPr/>
              </a:pPr>
              <a:t>0</a:t>
            </a:fld>
            <a:endParaRPr lang="el-GR"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5738" indent="-185738">
              <a:buFontTx/>
              <a:buChar char="•"/>
            </a:pPr>
            <a:endParaRPr lang="el-GR" altLang="el-GR" smtClean="0"/>
          </a:p>
        </p:txBody>
      </p:sp>
      <p:sp>
        <p:nvSpPr>
          <p:cNvPr id="48132" name="Θέση αριθμού διαφάνειας 3"/>
          <p:cNvSpPr>
            <a:spLocks noGrp="1"/>
          </p:cNvSpPr>
          <p:nvPr>
            <p:ph type="sldNum" sz="quarter" idx="5"/>
          </p:nvPr>
        </p:nvSpPr>
        <p:spPr/>
        <p:txBody>
          <a:bodyPr/>
          <a:lstStyle/>
          <a:p>
            <a:pPr>
              <a:defRPr/>
            </a:pPr>
            <a:fld id="{71A5FDF9-91C9-4337-BDCD-50655D37D416}" type="slidenum">
              <a:rPr lang="el-GR" smtClean="0">
                <a:latin typeface="Arial" pitchFamily="34" charset="0"/>
              </a:rPr>
              <a:pPr>
                <a:defRPr/>
              </a:pPr>
              <a:t>124</a:t>
            </a:fld>
            <a:endParaRPr lang="el-G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C8CFBB0A-FF5D-4BF3-B578-8C79E645FF57}" type="slidenum">
              <a:rPr lang="el-GR" smtClean="0">
                <a:latin typeface="Arial" pitchFamily="34" charset="0"/>
              </a:rPr>
              <a:pPr>
                <a:defRPr/>
              </a:pPr>
              <a:t>8</a:t>
            </a:fld>
            <a:endParaRPr lang="el-GR" smtClean="0">
              <a:latin typeface="Arial" pitchFamily="34" charset="0"/>
            </a:endParaRPr>
          </a:p>
        </p:txBody>
      </p:sp>
      <p:sp>
        <p:nvSpPr>
          <p:cNvPr id="143363"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3401FC4F-BFAF-41E7-AD26-61E67CE71243}" type="slidenum">
              <a:rPr lang="el-GR" smtClean="0">
                <a:latin typeface="Arial" pitchFamily="34" charset="0"/>
              </a:rPr>
              <a:pPr>
                <a:defRPr/>
              </a:pPr>
              <a:t>9</a:t>
            </a:fld>
            <a:endParaRPr lang="el-GR" smtClean="0">
              <a:latin typeface="Arial" pitchFamily="34" charset="0"/>
            </a:endParaRPr>
          </a:p>
        </p:txBody>
      </p:sp>
      <p:sp>
        <p:nvSpPr>
          <p:cNvPr id="144387" name="Rectangle 2"/>
          <p:cNvSpPr>
            <a:spLocks noGrp="1" noRot="1" noChangeAspect="1" noChangeArrowheads="1" noTextEdit="1"/>
          </p:cNvSpPr>
          <p:nvPr>
            <p:ph type="sldImg"/>
          </p:nvPr>
        </p:nvSpPr>
        <p:spPr bwMode="auto">
          <a:xfrm>
            <a:off x="1144588" y="714375"/>
            <a:ext cx="4576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a:xfrm>
            <a:off x="915988" y="4360863"/>
            <a:ext cx="5032375"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 name="3 - Θέση αριθμού διαφάνειας"/>
          <p:cNvSpPr>
            <a:spLocks noGrp="1"/>
          </p:cNvSpPr>
          <p:nvPr>
            <p:ph type="sldNum" sz="quarter" idx="5"/>
          </p:nvPr>
        </p:nvSpPr>
        <p:spPr/>
        <p:txBody>
          <a:bodyPr/>
          <a:lstStyle/>
          <a:p>
            <a:pPr>
              <a:defRPr/>
            </a:pPr>
            <a:fld id="{74FA99C7-3D90-4E08-88EB-6B63B602BB93}" type="slidenum">
              <a:rPr lang="el-GR" smtClean="0"/>
              <a:pPr>
                <a:defRPr/>
              </a:pPr>
              <a:t>60</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1988" name="Θέση αριθμού διαφάνειας 3"/>
          <p:cNvSpPr>
            <a:spLocks noGrp="1"/>
          </p:cNvSpPr>
          <p:nvPr>
            <p:ph type="sldNum" sz="quarter" idx="5"/>
          </p:nvPr>
        </p:nvSpPr>
        <p:spPr/>
        <p:txBody>
          <a:bodyPr/>
          <a:lstStyle/>
          <a:p>
            <a:pPr>
              <a:defRPr/>
            </a:pPr>
            <a:fld id="{B6AF528E-C724-43CA-A9ED-D491660C1072}" type="slidenum">
              <a:rPr lang="el-GR" smtClean="0">
                <a:latin typeface="Arial" pitchFamily="34" charset="0"/>
              </a:rPr>
              <a:pPr>
                <a:defRPr/>
              </a:pPr>
              <a:t>119</a:t>
            </a:fld>
            <a:endParaRPr lang="el-GR"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3012" name="Slide Number Placeholder 3"/>
          <p:cNvSpPr>
            <a:spLocks noGrp="1"/>
          </p:cNvSpPr>
          <p:nvPr>
            <p:ph type="sldNum" sz="quarter" idx="5"/>
          </p:nvPr>
        </p:nvSpPr>
        <p:spPr/>
        <p:txBody>
          <a:bodyPr/>
          <a:lstStyle/>
          <a:p>
            <a:pPr>
              <a:defRPr/>
            </a:pPr>
            <a:fld id="{B41BA78C-4938-4245-877A-31053EC479A2}" type="slidenum">
              <a:rPr lang="el-GR" smtClean="0">
                <a:latin typeface="Arial" pitchFamily="34" charset="0"/>
              </a:rPr>
              <a:pPr>
                <a:defRPr/>
              </a:pPr>
              <a:t>120</a:t>
            </a:fld>
            <a:endParaRPr lang="el-GR"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4036" name="Slide Number Placeholder 3"/>
          <p:cNvSpPr>
            <a:spLocks noGrp="1"/>
          </p:cNvSpPr>
          <p:nvPr>
            <p:ph type="sldNum" sz="quarter" idx="5"/>
          </p:nvPr>
        </p:nvSpPr>
        <p:spPr/>
        <p:txBody>
          <a:bodyPr/>
          <a:lstStyle/>
          <a:p>
            <a:pPr>
              <a:defRPr/>
            </a:pPr>
            <a:fld id="{025654E0-1F98-41A3-A6CE-E8649D8BC935}" type="slidenum">
              <a:rPr lang="el-GR" smtClean="0">
                <a:latin typeface="Arial" pitchFamily="34" charset="0"/>
              </a:rPr>
              <a:pPr>
                <a:defRPr/>
              </a:pPr>
              <a:t>121</a:t>
            </a:fld>
            <a:endParaRPr lang="el-GR"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5060" name="Slide Number Placeholder 3"/>
          <p:cNvSpPr>
            <a:spLocks noGrp="1"/>
          </p:cNvSpPr>
          <p:nvPr>
            <p:ph type="sldNum" sz="quarter" idx="5"/>
          </p:nvPr>
        </p:nvSpPr>
        <p:spPr/>
        <p:txBody>
          <a:bodyPr/>
          <a:lstStyle/>
          <a:p>
            <a:pPr>
              <a:defRPr/>
            </a:pPr>
            <a:fld id="{4907B35E-ABE6-4DAB-961E-48EC500128E7}" type="slidenum">
              <a:rPr lang="el-GR" smtClean="0">
                <a:latin typeface="Arial" pitchFamily="34" charset="0"/>
              </a:rPr>
              <a:pPr>
                <a:defRPr/>
              </a:pPr>
              <a:t>122</a:t>
            </a:fld>
            <a:endParaRPr lang="el-GR"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
        <p:nvSpPr>
          <p:cNvPr id="46084" name="Slide Number Placeholder 3"/>
          <p:cNvSpPr>
            <a:spLocks noGrp="1"/>
          </p:cNvSpPr>
          <p:nvPr>
            <p:ph type="sldNum" sz="quarter" idx="5"/>
          </p:nvPr>
        </p:nvSpPr>
        <p:spPr/>
        <p:txBody>
          <a:bodyPr/>
          <a:lstStyle/>
          <a:p>
            <a:pPr>
              <a:defRPr/>
            </a:pPr>
            <a:fld id="{69D30371-3014-467F-A45B-C2EF4292469F}" type="slidenum">
              <a:rPr lang="el-GR" smtClean="0">
                <a:latin typeface="Arial" pitchFamily="34" charset="0"/>
              </a:rPr>
              <a:pPr>
                <a:defRPr/>
              </a:pPr>
              <a:t>123</a:t>
            </a:fld>
            <a:endParaRPr lang="el-G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092A67-2464-4BBD-B92B-C5CB9449525C}" type="slidenum">
              <a:rPr lang="el-GR"/>
              <a:pPr>
                <a:defRPr/>
              </a:pPr>
              <a:t>‹#›</a:t>
            </a:fld>
            <a:endParaRPr lang="el-GR"/>
          </a:p>
        </p:txBody>
      </p:sp>
    </p:spTree>
    <p:extLst>
      <p:ext uri="{BB962C8B-B14F-4D97-AF65-F5344CB8AC3E}">
        <p14:creationId xmlns:p14="http://schemas.microsoft.com/office/powerpoint/2010/main" val="935717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3867962-BEB8-4D86-85A8-1330172FB06A}" type="slidenum">
              <a:rPr lang="el-GR"/>
              <a:pPr>
                <a:defRPr/>
              </a:pPr>
              <a:t>‹#›</a:t>
            </a:fld>
            <a:endParaRPr lang="el-GR"/>
          </a:p>
        </p:txBody>
      </p:sp>
    </p:spTree>
    <p:extLst>
      <p:ext uri="{BB962C8B-B14F-4D97-AF65-F5344CB8AC3E}">
        <p14:creationId xmlns:p14="http://schemas.microsoft.com/office/powerpoint/2010/main" val="250239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7C15D83-21FA-4B45-873C-8A69032854BB}" type="slidenum">
              <a:rPr lang="el-GR"/>
              <a:pPr>
                <a:defRPr/>
              </a:pPr>
              <a:t>‹#›</a:t>
            </a:fld>
            <a:endParaRPr lang="el-GR"/>
          </a:p>
        </p:txBody>
      </p:sp>
    </p:spTree>
    <p:extLst>
      <p:ext uri="{BB962C8B-B14F-4D97-AF65-F5344CB8AC3E}">
        <p14:creationId xmlns:p14="http://schemas.microsoft.com/office/powerpoint/2010/main" val="320090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948A709-B54F-417C-999D-774F247DC517}" type="slidenum">
              <a:rPr lang="el-GR"/>
              <a:pPr>
                <a:defRPr/>
              </a:pPr>
              <a:t>‹#›</a:t>
            </a:fld>
            <a:endParaRPr lang="el-GR"/>
          </a:p>
        </p:txBody>
      </p:sp>
    </p:spTree>
    <p:extLst>
      <p:ext uri="{BB962C8B-B14F-4D97-AF65-F5344CB8AC3E}">
        <p14:creationId xmlns:p14="http://schemas.microsoft.com/office/powerpoint/2010/main" val="344606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6D6FF0C-5E7F-4ADD-954E-E83B14F7515F}" type="slidenum">
              <a:rPr lang="el-GR"/>
              <a:pPr>
                <a:defRPr/>
              </a:pPr>
              <a:t>‹#›</a:t>
            </a:fld>
            <a:endParaRPr lang="el-GR"/>
          </a:p>
        </p:txBody>
      </p:sp>
    </p:spTree>
    <p:extLst>
      <p:ext uri="{BB962C8B-B14F-4D97-AF65-F5344CB8AC3E}">
        <p14:creationId xmlns:p14="http://schemas.microsoft.com/office/powerpoint/2010/main" val="359783890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13ED96D-EBDC-4D01-9419-8B04E85EBB3C}" type="slidenum">
              <a:rPr lang="el-GR"/>
              <a:pPr>
                <a:defRPr/>
              </a:pPr>
              <a:t>‹#›</a:t>
            </a:fld>
            <a:endParaRPr lang="el-GR"/>
          </a:p>
        </p:txBody>
      </p:sp>
    </p:spTree>
    <p:extLst>
      <p:ext uri="{BB962C8B-B14F-4D97-AF65-F5344CB8AC3E}">
        <p14:creationId xmlns:p14="http://schemas.microsoft.com/office/powerpoint/2010/main" val="3591715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C79BAD12-E1D9-4391-A0DF-4CB62293DC2E}" type="slidenum">
              <a:rPr lang="el-GR"/>
              <a:pPr>
                <a:defRPr/>
              </a:pPr>
              <a:t>‹#›</a:t>
            </a:fld>
            <a:endParaRPr lang="el-GR"/>
          </a:p>
        </p:txBody>
      </p:sp>
    </p:spTree>
    <p:extLst>
      <p:ext uri="{BB962C8B-B14F-4D97-AF65-F5344CB8AC3E}">
        <p14:creationId xmlns:p14="http://schemas.microsoft.com/office/powerpoint/2010/main" val="12721895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C40D784-22AA-4AC8-82A1-B54B49B54993}" type="slidenum">
              <a:rPr lang="el-GR"/>
              <a:pPr>
                <a:defRPr/>
              </a:pPr>
              <a:t>‹#›</a:t>
            </a:fld>
            <a:endParaRPr lang="el-GR"/>
          </a:p>
        </p:txBody>
      </p:sp>
    </p:spTree>
    <p:extLst>
      <p:ext uri="{BB962C8B-B14F-4D97-AF65-F5344CB8AC3E}">
        <p14:creationId xmlns:p14="http://schemas.microsoft.com/office/powerpoint/2010/main" val="226704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4401C05C-5896-495C-A143-B0829C43BA86}" type="slidenum">
              <a:rPr lang="el-GR"/>
              <a:pPr>
                <a:defRPr/>
              </a:pPr>
              <a:t>‹#›</a:t>
            </a:fld>
            <a:endParaRPr lang="el-GR"/>
          </a:p>
        </p:txBody>
      </p:sp>
    </p:spTree>
    <p:extLst>
      <p:ext uri="{BB962C8B-B14F-4D97-AF65-F5344CB8AC3E}">
        <p14:creationId xmlns:p14="http://schemas.microsoft.com/office/powerpoint/2010/main" val="387041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1CD4BE1-F988-47CF-A68B-A34E8C1F1E27}" type="slidenum">
              <a:rPr lang="el-GR"/>
              <a:pPr>
                <a:defRPr/>
              </a:pPr>
              <a:t>‹#›</a:t>
            </a:fld>
            <a:endParaRPr lang="el-GR"/>
          </a:p>
        </p:txBody>
      </p:sp>
    </p:spTree>
    <p:extLst>
      <p:ext uri="{BB962C8B-B14F-4D97-AF65-F5344CB8AC3E}">
        <p14:creationId xmlns:p14="http://schemas.microsoft.com/office/powerpoint/2010/main" val="21296504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65B9F577-59AC-4F84-ABB1-736186B54D09}" type="slidenum">
              <a:rPr lang="el-GR"/>
              <a:pPr>
                <a:defRPr/>
              </a:pPr>
              <a:t>‹#›</a:t>
            </a:fld>
            <a:endParaRPr lang="el-GR"/>
          </a:p>
        </p:txBody>
      </p:sp>
    </p:spTree>
    <p:extLst>
      <p:ext uri="{BB962C8B-B14F-4D97-AF65-F5344CB8AC3E}">
        <p14:creationId xmlns:p14="http://schemas.microsoft.com/office/powerpoint/2010/main" val="12043130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7"/>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Rounded Rectangle 8"/>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F51423BB-61EC-41F0-AD95-1B743DAE6512}" type="slidenum">
              <a:rPr lang="el-GR"/>
              <a:pPr>
                <a:defRPr/>
              </a:pPr>
              <a:t>‹#›</a:t>
            </a:fld>
            <a:endParaRPr lang="el-GR"/>
          </a:p>
        </p:txBody>
      </p:sp>
    </p:spTree>
    <p:extLst>
      <p:ext uri="{BB962C8B-B14F-4D97-AF65-F5344CB8AC3E}">
        <p14:creationId xmlns:p14="http://schemas.microsoft.com/office/powerpoint/2010/main" val="30870731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4BF0876-F46C-4C7C-A098-6BB9C71A9AD1}" type="slidenum">
              <a:rPr lang="el-GR"/>
              <a:pPr>
                <a:defRPr/>
              </a:pPr>
              <a:t>‹#›</a:t>
            </a:fld>
            <a:endParaRPr lang="el-GR"/>
          </a:p>
        </p:txBody>
      </p:sp>
    </p:spTree>
    <p:extLst>
      <p:ext uri="{BB962C8B-B14F-4D97-AF65-F5344CB8AC3E}">
        <p14:creationId xmlns:p14="http://schemas.microsoft.com/office/powerpoint/2010/main" val="187006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227F5B7-1B8C-45ED-A100-E98B70AF32E8}" type="slidenum">
              <a:rPr lang="el-GR"/>
              <a:pPr>
                <a:defRPr/>
              </a:pPr>
              <a:t>‹#›</a:t>
            </a:fld>
            <a:endParaRPr lang="el-GR"/>
          </a:p>
        </p:txBody>
      </p:sp>
    </p:spTree>
    <p:extLst>
      <p:ext uri="{BB962C8B-B14F-4D97-AF65-F5344CB8AC3E}">
        <p14:creationId xmlns:p14="http://schemas.microsoft.com/office/powerpoint/2010/main" val="405895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5E87CF2A-BACD-4BB5-A272-03B8CCBE9717}" type="slidenum">
              <a:rPr lang="el-GR"/>
              <a:pPr>
                <a:defRPr/>
              </a:pPr>
              <a:t>‹#›</a:t>
            </a:fld>
            <a:endParaRPr lang="el-GR"/>
          </a:p>
        </p:txBody>
      </p:sp>
    </p:spTree>
    <p:extLst>
      <p:ext uri="{BB962C8B-B14F-4D97-AF65-F5344CB8AC3E}">
        <p14:creationId xmlns:p14="http://schemas.microsoft.com/office/powerpoint/2010/main" val="402563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93934D38-BA43-4CF6-BD36-763F6EF7A336}" type="slidenum">
              <a:rPr lang="el-GR"/>
              <a:pPr>
                <a:defRPr/>
              </a:pPr>
              <a:t>‹#›</a:t>
            </a:fld>
            <a:endParaRPr lang="el-GR"/>
          </a:p>
        </p:txBody>
      </p:sp>
    </p:spTree>
    <p:extLst>
      <p:ext uri="{BB962C8B-B14F-4D97-AF65-F5344CB8AC3E}">
        <p14:creationId xmlns:p14="http://schemas.microsoft.com/office/powerpoint/2010/main" val="400173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703B5EAC-0275-4968-AFF0-484F0CAF1DC4}" type="slidenum">
              <a:rPr lang="el-GR"/>
              <a:pPr>
                <a:defRPr/>
              </a:pPr>
              <a:t>‹#›</a:t>
            </a:fld>
            <a:endParaRPr lang="el-GR"/>
          </a:p>
        </p:txBody>
      </p:sp>
    </p:spTree>
    <p:extLst>
      <p:ext uri="{BB962C8B-B14F-4D97-AF65-F5344CB8AC3E}">
        <p14:creationId xmlns:p14="http://schemas.microsoft.com/office/powerpoint/2010/main" val="2766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5123"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Arial" charset="0"/>
                <a:cs typeface="+mn-cs"/>
              </a:defRPr>
            </a:lvl1pPr>
          </a:lstStyle>
          <a:p>
            <a:pPr>
              <a:defRPr/>
            </a:pPr>
            <a:fld id="{49AF1704-9987-49F1-A2E3-BC8E694901D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804" r:id="rId1"/>
    <p:sldLayoutId id="2147483824" r:id="rId2"/>
    <p:sldLayoutId id="2147483825" r:id="rId3"/>
    <p:sldLayoutId id="2147483826"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27" r:id="rId13"/>
    <p:sldLayoutId id="2147483813" r:id="rId14"/>
    <p:sldLayoutId id="2147483828" r:id="rId15"/>
    <p:sldLayoutId id="2147483814" r:id="rId16"/>
    <p:sldLayoutId id="2147483829"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4.wmf"/><Relationship Id="rId3" Type="http://schemas.openxmlformats.org/officeDocument/2006/relationships/notesSlide" Target="../notesSlides/notesSlide3.xml"/><Relationship Id="rId7" Type="http://schemas.openxmlformats.org/officeDocument/2006/relationships/image" Target="../media/image11.wmf"/><Relationship Id="rId12"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3.wmf"/><Relationship Id="rId5" Type="http://schemas.openxmlformats.org/officeDocument/2006/relationships/image" Target="../media/image10.wmf"/><Relationship Id="rId15" Type="http://schemas.openxmlformats.org/officeDocument/2006/relationships/image" Target="../media/image15.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2.wmf"/><Relationship Id="rId14" Type="http://schemas.openxmlformats.org/officeDocument/2006/relationships/oleObject" Target="../embeddings/oleObject9.bin"/></Relationships>
</file>

<file path=ppt/slides/_rels/slide10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xml"/><Relationship Id="rId4" Type="http://schemas.openxmlformats.org/officeDocument/2006/relationships/image" Target="../media/image13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0.jpeg"/><Relationship Id="rId4" Type="http://schemas.openxmlformats.org/officeDocument/2006/relationships/image" Target="../media/image13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oleObject" Target="../embeddings/oleObject11.bin"/><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oleObject" Target="../embeddings/oleObject13.bin"/><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8.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wmf"/><Relationship Id="rId4" Type="http://schemas.openxmlformats.org/officeDocument/2006/relationships/oleObject" Target="../embeddings/oleObject1.bin"/><Relationship Id="rId9" Type="http://schemas.openxmlformats.org/officeDocument/2006/relationships/image" Target="../media/image9.wmf"/></Relationships>
</file>

<file path=ppt/slides/_rels/slide9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9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4213" y="1341438"/>
            <a:ext cx="7772400" cy="1470025"/>
          </a:xfrm>
        </p:spPr>
        <p:txBody>
          <a:bodyPr rtlCol="0">
            <a:normAutofit/>
          </a:bodyPr>
          <a:lstStyle/>
          <a:p>
            <a:pPr lvl="1" eaLnBrk="1" fontAlgn="auto" hangingPunct="1">
              <a:spcBef>
                <a:spcPts val="0"/>
              </a:spcBef>
              <a:spcAft>
                <a:spcPts val="0"/>
              </a:spcAft>
              <a:defRPr/>
            </a:pPr>
            <a:r>
              <a:rPr lang="el-GR" sz="3600" dirty="0">
                <a:latin typeface="+mn-lt"/>
              </a:rPr>
              <a:t>Φυσικοθεραπεία σε ειδικές πληθυσμιακές </a:t>
            </a:r>
            <a:r>
              <a:rPr lang="el-GR" sz="3600" dirty="0" smtClean="0">
                <a:latin typeface="+mn-lt"/>
              </a:rPr>
              <a:t>μονάδες (Ε)</a:t>
            </a:r>
            <a:endParaRPr lang="el-GR" sz="3600" dirty="0">
              <a:latin typeface="+mn-lt"/>
            </a:endParaRPr>
          </a:p>
        </p:txBody>
      </p:sp>
      <p:sp>
        <p:nvSpPr>
          <p:cNvPr id="3" name="Υπότιτλος 2"/>
          <p:cNvSpPr>
            <a:spLocks noGrp="1"/>
          </p:cNvSpPr>
          <p:nvPr>
            <p:ph type="subTitle" idx="1"/>
          </p:nvPr>
        </p:nvSpPr>
        <p:spPr>
          <a:xfrm>
            <a:off x="1370013" y="3097213"/>
            <a:ext cx="6400800" cy="1752600"/>
          </a:xfrm>
        </p:spPr>
        <p:txBody>
          <a:bodyPr rtlCol="0">
            <a:normAutofit lnSpcReduction="10000"/>
          </a:bodyPr>
          <a:lstStyle/>
          <a:p>
            <a:pPr eaLnBrk="1" fontAlgn="auto" hangingPunct="1">
              <a:spcBef>
                <a:spcPts val="0"/>
              </a:spcBef>
              <a:spcAft>
                <a:spcPts val="1200"/>
              </a:spcAft>
              <a:defRPr/>
            </a:pPr>
            <a:r>
              <a:rPr lang="el-GR" sz="2800" b="1" dirty="0" smtClean="0"/>
              <a:t>Ενότητα </a:t>
            </a:r>
            <a:r>
              <a:rPr lang="en-US" sz="2800" b="1" dirty="0" smtClean="0"/>
              <a:t>2</a:t>
            </a:r>
            <a:r>
              <a:rPr lang="el-GR" sz="2800" dirty="0" smtClean="0"/>
              <a:t>:</a:t>
            </a:r>
            <a:r>
              <a:rPr lang="en-US" sz="2800" dirty="0" smtClean="0"/>
              <a:t> </a:t>
            </a:r>
            <a:r>
              <a:rPr lang="el-GR" sz="2800" dirty="0" smtClean="0"/>
              <a:t>Θεραπευτική </a:t>
            </a:r>
            <a:r>
              <a:rPr lang="el-GR" sz="2800" dirty="0" smtClean="0"/>
              <a:t>άσκηση σε ειδικές κλινικές περιπτώσεις</a:t>
            </a:r>
            <a:endParaRPr lang="en-US" sz="2800" dirty="0" smtClean="0"/>
          </a:p>
          <a:p>
            <a:pPr eaLnBrk="1" fontAlgn="auto" hangingPunct="1">
              <a:spcBef>
                <a:spcPts val="0"/>
              </a:spcBef>
              <a:spcAft>
                <a:spcPts val="0"/>
              </a:spcAft>
              <a:defRPr/>
            </a:pPr>
            <a:r>
              <a:rPr lang="el-GR" sz="2400" dirty="0" smtClean="0"/>
              <a:t>Γεωργία </a:t>
            </a:r>
            <a:r>
              <a:rPr lang="el-GR" sz="2400" dirty="0" err="1" smtClean="0"/>
              <a:t>Πέττα</a:t>
            </a:r>
            <a:endParaRPr lang="el-GR" sz="2400" dirty="0"/>
          </a:p>
          <a:p>
            <a:pPr eaLnBrk="1" fontAlgn="auto" hangingPunct="1">
              <a:spcBef>
                <a:spcPts val="0"/>
              </a:spcBef>
              <a:spcAft>
                <a:spcPts val="0"/>
              </a:spcAft>
              <a:defRPr/>
            </a:pPr>
            <a:r>
              <a:rPr lang="el-GR" sz="2400" dirty="0"/>
              <a:t>Τμήμα </a:t>
            </a:r>
            <a:r>
              <a:rPr lang="el-GR" sz="2400" dirty="0" smtClean="0"/>
              <a:t>Φυσικοθεραπείας</a:t>
            </a:r>
            <a:endParaRPr lang="el-GR" sz="2400" dirty="0"/>
          </a:p>
        </p:txBody>
      </p:sp>
      <p:pic>
        <p:nvPicPr>
          <p:cNvPr id="15364" name="Picture 5" descr="Λογότυπο έργου Ανοικτών Ακαδημαϊκών Μαθημάτω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476250"/>
            <a:ext cx="854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Λογότυπο Τεχνολογικού Ιδρύματος Αθήν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6250"/>
            <a:ext cx="682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41425" y="631825"/>
            <a:ext cx="6661150" cy="338138"/>
          </a:xfrm>
          <a:prstGeom prst="rect">
            <a:avLst/>
          </a:prstGeom>
        </p:spPr>
        <p:txBody>
          <a:bodyPr>
            <a:spAutoFit/>
          </a:bodyPr>
          <a:lstStyle/>
          <a:p>
            <a:pPr algn="ctr">
              <a:defRPr/>
            </a:pPr>
            <a:r>
              <a:rPr lang="el-GR" sz="1600" dirty="0">
                <a:latin typeface="+mn-lt"/>
                <a:cs typeface="+mn-cs"/>
              </a:rPr>
              <a:t>Ανοικτά Ακαδημαϊκά Μαθήματα στο ΤΕΙ Αθήνας</a:t>
            </a:r>
          </a:p>
        </p:txBody>
      </p:sp>
      <p:graphicFrame>
        <p:nvGraphicFramePr>
          <p:cNvPr id="4" name="Table 3"/>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537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 descr="C:\Users\alex\Desktop\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538" y="5368925"/>
            <a:ext cx="33480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r>
              <a:rPr lang="el-GR" dirty="0" smtClean="0">
                <a:solidFill>
                  <a:srgbClr val="800000"/>
                </a:solidFill>
              </a:rPr>
              <a:t/>
            </a:r>
            <a:br>
              <a:rPr lang="el-GR" dirty="0" smtClean="0">
                <a:solidFill>
                  <a:srgbClr val="800000"/>
                </a:solidFill>
              </a:rPr>
            </a:br>
            <a:r>
              <a:rPr lang="el-GR" dirty="0" smtClean="0">
                <a:solidFill>
                  <a:srgbClr val="800000"/>
                </a:solidFill>
              </a:rPr>
              <a:t>Πρόγραμμα ασκήσεων</a:t>
            </a:r>
            <a:endParaRPr lang="el-GR" dirty="0" smtClean="0"/>
          </a:p>
        </p:txBody>
      </p:sp>
      <p:sp>
        <p:nvSpPr>
          <p:cNvPr id="2057" name="Rectangle 3"/>
          <p:cNvSpPr>
            <a:spLocks noGrp="1" noChangeArrowheads="1"/>
          </p:cNvSpPr>
          <p:nvPr>
            <p:ph idx="1"/>
          </p:nvPr>
        </p:nvSpPr>
        <p:spPr>
          <a:xfrm>
            <a:off x="457200" y="1484313"/>
            <a:ext cx="8229600" cy="2355850"/>
          </a:xfrm>
        </p:spPr>
        <p:txBody>
          <a:bodyPr/>
          <a:lstStyle/>
          <a:p>
            <a:pPr eaLnBrk="1" hangingPunct="1"/>
            <a:r>
              <a:rPr lang="el-GR" altLang="el-GR" sz="2400" smtClean="0"/>
              <a:t>Προθέρμανση</a:t>
            </a:r>
          </a:p>
          <a:p>
            <a:pPr eaLnBrk="1" hangingPunct="1"/>
            <a:r>
              <a:rPr lang="el-GR" altLang="el-GR" sz="2400" smtClean="0"/>
              <a:t>Αυτοδιάταση</a:t>
            </a:r>
          </a:p>
          <a:p>
            <a:pPr eaLnBrk="1" hangingPunct="1"/>
            <a:r>
              <a:rPr lang="el-GR" altLang="el-GR" sz="2400" smtClean="0"/>
              <a:t>Βασικό πρόγραμμα 1</a:t>
            </a:r>
          </a:p>
          <a:p>
            <a:pPr eaLnBrk="1" hangingPunct="1"/>
            <a:r>
              <a:rPr lang="el-GR" altLang="el-GR" sz="2400" smtClean="0"/>
              <a:t>Βασικό πρόγραμμα 2</a:t>
            </a:r>
          </a:p>
          <a:p>
            <a:pPr eaLnBrk="1" hangingPunct="1"/>
            <a:r>
              <a:rPr lang="el-GR" altLang="el-GR" sz="2400" smtClean="0"/>
              <a:t>Αυτοδιάταση</a:t>
            </a:r>
          </a:p>
        </p:txBody>
      </p:sp>
      <p:graphicFrame>
        <p:nvGraphicFramePr>
          <p:cNvPr id="2050" name="Object 86"/>
          <p:cNvGraphicFramePr>
            <a:graphicFrameLocks noGrp="1" noChangeAspect="1"/>
          </p:cNvGraphicFramePr>
          <p:nvPr>
            <p:ph type="clipArt" sz="half" idx="4294967295"/>
          </p:nvPr>
        </p:nvGraphicFramePr>
        <p:xfrm>
          <a:off x="3849688" y="1481138"/>
          <a:ext cx="2214562" cy="1527175"/>
        </p:xfrm>
        <a:graphic>
          <a:graphicData uri="http://schemas.openxmlformats.org/presentationml/2006/ole">
            <mc:AlternateContent xmlns:mc="http://schemas.openxmlformats.org/markup-compatibility/2006">
              <mc:Choice xmlns:v="urn:schemas-microsoft-com:vml" Requires="v">
                <p:oleObj spid="_x0000_s2089" name="Έγγραφο " r:id="rId4" imgW="2164080" imgH="1548384" progId="Word.Document.8">
                  <p:embed/>
                </p:oleObj>
              </mc:Choice>
              <mc:Fallback>
                <p:oleObj name="Έγγραφο " r:id="rId4" imgW="2164080" imgH="1548384" progId="Word.Document.8">
                  <p:embed/>
                  <p:pic>
                    <p:nvPicPr>
                      <p:cNvPr id="0" name="Object 8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1481138"/>
                        <a:ext cx="2214562" cy="1527175"/>
                      </a:xfrm>
                      <a:prstGeom prst="rect">
                        <a:avLst/>
                      </a:prstGeom>
                    </p:spPr>
                  </p:pic>
                </p:oleObj>
              </mc:Fallback>
            </mc:AlternateContent>
          </a:graphicData>
        </a:graphic>
      </p:graphicFrame>
      <p:graphicFrame>
        <p:nvGraphicFramePr>
          <p:cNvPr id="2051" name="Object 87"/>
          <p:cNvGraphicFramePr>
            <a:graphicFrameLocks noChangeAspect="1"/>
          </p:cNvGraphicFramePr>
          <p:nvPr/>
        </p:nvGraphicFramePr>
        <p:xfrm>
          <a:off x="6383338" y="1628775"/>
          <a:ext cx="2149475" cy="1484313"/>
        </p:xfrm>
        <a:graphic>
          <a:graphicData uri="http://schemas.openxmlformats.org/presentationml/2006/ole">
            <mc:AlternateContent xmlns:mc="http://schemas.openxmlformats.org/markup-compatibility/2006">
              <mc:Choice xmlns:v="urn:schemas-microsoft-com:vml" Requires="v">
                <p:oleObj spid="_x0000_s2090" name="Έγγραφο " r:id="rId6" imgW="2505456" imgH="1402080" progId="Word.Document.8">
                  <p:embed/>
                </p:oleObj>
              </mc:Choice>
              <mc:Fallback>
                <p:oleObj name="Έγγραφο " r:id="rId6" imgW="2505456" imgH="1402080" progId="Word.Document.8">
                  <p:embed/>
                  <p:pic>
                    <p:nvPicPr>
                      <p:cNvPr id="0" name="Object 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338" y="1628775"/>
                        <a:ext cx="2149475" cy="1484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88"/>
          <p:cNvGraphicFramePr>
            <a:graphicFrameLocks noChangeAspect="1"/>
          </p:cNvGraphicFramePr>
          <p:nvPr/>
        </p:nvGraphicFramePr>
        <p:xfrm>
          <a:off x="3854450" y="3124200"/>
          <a:ext cx="2209800" cy="1525588"/>
        </p:xfrm>
        <a:graphic>
          <a:graphicData uri="http://schemas.openxmlformats.org/presentationml/2006/ole">
            <mc:AlternateContent xmlns:mc="http://schemas.openxmlformats.org/markup-compatibility/2006">
              <mc:Choice xmlns:v="urn:schemas-microsoft-com:vml" Requires="v">
                <p:oleObj spid="_x0000_s2091" name="Έγγραφο " r:id="rId8" imgW="2505456" imgH="1527048" progId="Word.Document.8">
                  <p:embed/>
                </p:oleObj>
              </mc:Choice>
              <mc:Fallback>
                <p:oleObj name="Έγγραφο " r:id="rId8" imgW="2505456" imgH="1527048" progId="Word.Document.8">
                  <p:embed/>
                  <p:pic>
                    <p:nvPicPr>
                      <p:cNvPr id="0" name="Object 8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450" y="3124200"/>
                        <a:ext cx="2209800" cy="15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89"/>
          <p:cNvGraphicFramePr>
            <a:graphicFrameLocks noChangeAspect="1"/>
          </p:cNvGraphicFramePr>
          <p:nvPr/>
        </p:nvGraphicFramePr>
        <p:xfrm>
          <a:off x="6378575" y="3241675"/>
          <a:ext cx="2154238" cy="1524000"/>
        </p:xfrm>
        <a:graphic>
          <a:graphicData uri="http://schemas.openxmlformats.org/presentationml/2006/ole">
            <mc:AlternateContent xmlns:mc="http://schemas.openxmlformats.org/markup-compatibility/2006">
              <mc:Choice xmlns:v="urn:schemas-microsoft-com:vml" Requires="v">
                <p:oleObj spid="_x0000_s2092" name="Έγγραφο " r:id="rId10" imgW="2505456" imgH="1901952" progId="Word.Document.8">
                  <p:embed/>
                </p:oleObj>
              </mc:Choice>
              <mc:Fallback>
                <p:oleObj name="Έγγραφο " r:id="rId10" imgW="2505456" imgH="1901952" progId="Word.Document.8">
                  <p:embed/>
                  <p:pic>
                    <p:nvPicPr>
                      <p:cNvPr id="0" name="Object 8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8575" y="3241675"/>
                        <a:ext cx="2154238"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90"/>
          <p:cNvGraphicFramePr>
            <a:graphicFrameLocks noChangeAspect="1"/>
          </p:cNvGraphicFramePr>
          <p:nvPr/>
        </p:nvGraphicFramePr>
        <p:xfrm>
          <a:off x="3860800" y="4765675"/>
          <a:ext cx="2203450" cy="1524000"/>
        </p:xfrm>
        <a:graphic>
          <a:graphicData uri="http://schemas.openxmlformats.org/presentationml/2006/ole">
            <mc:AlternateContent xmlns:mc="http://schemas.openxmlformats.org/markup-compatibility/2006">
              <mc:Choice xmlns:v="urn:schemas-microsoft-com:vml" Requires="v">
                <p:oleObj spid="_x0000_s2093" name="Έγγραφο " r:id="rId12" imgW="1706880" imgH="1011936" progId="Word.Document.8">
                  <p:embed/>
                </p:oleObj>
              </mc:Choice>
              <mc:Fallback>
                <p:oleObj name="Έγγραφο " r:id="rId12" imgW="1706880" imgH="1011936" progId="Word.Document.8">
                  <p:embed/>
                  <p:pic>
                    <p:nvPicPr>
                      <p:cNvPr id="0" name="Object 9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0800" y="4765675"/>
                        <a:ext cx="220345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91"/>
          <p:cNvGraphicFramePr>
            <a:graphicFrameLocks noChangeAspect="1"/>
          </p:cNvGraphicFramePr>
          <p:nvPr/>
        </p:nvGraphicFramePr>
        <p:xfrm>
          <a:off x="6378575" y="4902200"/>
          <a:ext cx="2154238" cy="1520825"/>
        </p:xfrm>
        <a:graphic>
          <a:graphicData uri="http://schemas.openxmlformats.org/presentationml/2006/ole">
            <mc:AlternateContent xmlns:mc="http://schemas.openxmlformats.org/markup-compatibility/2006">
              <mc:Choice xmlns:v="urn:schemas-microsoft-com:vml" Requires="v">
                <p:oleObj spid="_x0000_s2094" name="Έγγραφο " r:id="rId14" imgW="2487168" imgH="1380744" progId="Word.Document.8">
                  <p:embed/>
                </p:oleObj>
              </mc:Choice>
              <mc:Fallback>
                <p:oleObj name="Έγγραφο " r:id="rId14" imgW="2487168" imgH="1380744" progId="Word.Document.8">
                  <p:embed/>
                  <p:pic>
                    <p:nvPicPr>
                      <p:cNvPr id="0" name="Object 9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78575" y="4902200"/>
                        <a:ext cx="2154238" cy="152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Ορθογώνιο 1"/>
          <p:cNvSpPr/>
          <p:nvPr/>
        </p:nvSpPr>
        <p:spPr>
          <a:xfrm>
            <a:off x="1046163" y="3725863"/>
            <a:ext cx="2625725" cy="646112"/>
          </a:xfrm>
          <a:prstGeom prst="rect">
            <a:avLst/>
          </a:prstGeom>
        </p:spPr>
        <p:txBody>
          <a:bodyPr>
            <a:spAutoFit/>
          </a:bodyPr>
          <a:lstStyle/>
          <a:p>
            <a:pPr>
              <a:defRPr/>
            </a:pPr>
            <a:r>
              <a:rPr lang="en-US" dirty="0">
                <a:latin typeface="+mn-lt"/>
                <a:cs typeface="+mn-cs"/>
              </a:rPr>
              <a:t>Medical school University of </a:t>
            </a:r>
            <a:r>
              <a:rPr lang="en-US" dirty="0" err="1">
                <a:latin typeface="+mn-lt"/>
                <a:cs typeface="+mn-cs"/>
              </a:rPr>
              <a:t>Ohaio</a:t>
            </a:r>
            <a:r>
              <a:rPr lang="en-US" dirty="0">
                <a:latin typeface="+mn-lt"/>
                <a:cs typeface="+mn-cs"/>
              </a:rPr>
              <a:t> 2004                               </a:t>
            </a:r>
            <a:endParaRPr lang="el-GR" dirty="0">
              <a:latin typeface="+mn-lt"/>
              <a:cs typeface="+mn-cs"/>
            </a:endParaRPr>
          </a:p>
        </p:txBody>
      </p:sp>
    </p:spTree>
  </p:cSld>
  <p:clrMapOvr>
    <a:masterClrMapping/>
  </p:clrMapOvr>
  <p:transition>
    <p:rand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a:t>
            </a:r>
            <a:r>
              <a:rPr lang="el-GR" dirty="0" smtClean="0"/>
              <a:t>. </a:t>
            </a:r>
            <a:r>
              <a:rPr lang="el-GR" dirty="0"/>
              <a:t>Προσθετική Άνω Άκρων</a:t>
            </a:r>
          </a:p>
        </p:txBody>
      </p:sp>
      <p:sp>
        <p:nvSpPr>
          <p:cNvPr id="3" name="2 - Θέση περιεχομένου"/>
          <p:cNvSpPr>
            <a:spLocks noGrp="1"/>
          </p:cNvSpPr>
          <p:nvPr>
            <p:ph idx="1"/>
          </p:nvPr>
        </p:nvSpPr>
        <p:spPr/>
        <p:txBody>
          <a:bodyPr/>
          <a:lstStyle/>
          <a:p>
            <a:pPr marL="358775" indent="-358775">
              <a:buFont typeface="+mj-lt"/>
              <a:buAutoNum type="arabicPeriod"/>
            </a:pPr>
            <a:r>
              <a:rPr lang="el-GR" sz="2400" b="1" i="1" u="sng" dirty="0" err="1" smtClean="0"/>
              <a:t>Βραχιόνιες</a:t>
            </a:r>
            <a:r>
              <a:rPr lang="el-GR" sz="2400" b="1" i="1" u="sng" dirty="0" smtClean="0"/>
              <a:t> προθέσεις</a:t>
            </a:r>
          </a:p>
          <a:p>
            <a:r>
              <a:rPr lang="el-GR" sz="2400" dirty="0" smtClean="0"/>
              <a:t>Για ακρωτηριασμούς </a:t>
            </a:r>
            <a:r>
              <a:rPr lang="el-GR" sz="2400" dirty="0" err="1" smtClean="0"/>
              <a:t>βραχιονίου</a:t>
            </a:r>
            <a:r>
              <a:rPr lang="el-GR" sz="2400" dirty="0" smtClean="0"/>
              <a:t>, επιλέγονται κυρίως κοσμητικές, </a:t>
            </a:r>
            <a:r>
              <a:rPr lang="el-GR" sz="2400" dirty="0" err="1" smtClean="0"/>
              <a:t>μυοηλεκτρονικές</a:t>
            </a:r>
            <a:r>
              <a:rPr lang="el-GR" sz="2400" dirty="0" smtClean="0"/>
              <a:t> και υβριδικές προθέσεις. Η προσθετική λύση των υβριδικών προθέσεων είναι συμβατή με τους περισσότερους ασθενείς. Σ’ αυτή την περίπτωση ο ασθενής διατηρεί το </a:t>
            </a:r>
            <a:r>
              <a:rPr lang="el-GR" sz="2400" dirty="0" err="1" smtClean="0"/>
              <a:t>μυοηλεκτρικό</a:t>
            </a:r>
            <a:r>
              <a:rPr lang="el-GR" sz="2400" dirty="0" smtClean="0"/>
              <a:t> έλεγχο σε αντίχειρα-δείκτη-μέσο και σε πρηνισμό-υπτιασμό της παλάμης και ελέγχει την κάμψη-έκταση και σταθεροποίηση του </a:t>
            </a:r>
            <a:r>
              <a:rPr lang="el-GR" sz="2400" dirty="0" err="1" smtClean="0"/>
              <a:t>αγκώνος</a:t>
            </a:r>
            <a:r>
              <a:rPr lang="el-GR" sz="2400" dirty="0" smtClean="0"/>
              <a:t> μηχανικά ή ηλεκτρικά με ιμάντες ωμοπλάτης.</a:t>
            </a:r>
            <a:endParaRPr lang="el-GR" sz="2400" dirty="0"/>
          </a:p>
        </p:txBody>
      </p:sp>
      <p:pic>
        <p:nvPicPr>
          <p:cNvPr id="4" name="3 - Εικόνα" descr="12.jpg"/>
          <p:cNvPicPr>
            <a:picLocks noChangeAspect="1"/>
          </p:cNvPicPr>
          <p:nvPr/>
        </p:nvPicPr>
        <p:blipFill>
          <a:blip r:embed="rId2" cstate="print"/>
          <a:stretch>
            <a:fillRect/>
          </a:stretch>
        </p:blipFill>
        <p:spPr>
          <a:xfrm>
            <a:off x="6804248" y="4725144"/>
            <a:ext cx="1835696" cy="18356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a:t>
            </a:r>
            <a:r>
              <a:rPr lang="el-GR" dirty="0"/>
              <a:t>. Προσθετική Άνω Άκρων</a:t>
            </a:r>
          </a:p>
        </p:txBody>
      </p:sp>
      <p:sp>
        <p:nvSpPr>
          <p:cNvPr id="116738" name="2 - Θέση περιεχομένου"/>
          <p:cNvSpPr>
            <a:spLocks noGrp="1"/>
          </p:cNvSpPr>
          <p:nvPr>
            <p:ph idx="1"/>
          </p:nvPr>
        </p:nvSpPr>
        <p:spPr/>
        <p:txBody>
          <a:bodyPr/>
          <a:lstStyle/>
          <a:p>
            <a:pPr marL="0" indent="0">
              <a:buNone/>
            </a:pPr>
            <a:r>
              <a:rPr lang="el-GR" altLang="el-GR" sz="2400" b="1" i="1" u="sng" dirty="0" smtClean="0">
                <a:latin typeface="Calibri" pitchFamily="34" charset="0"/>
              </a:rPr>
              <a:t>2. Προθέσεις αντιβραχίου-άκρας χειρός</a:t>
            </a:r>
          </a:p>
          <a:p>
            <a:r>
              <a:rPr lang="el-GR" sz="2400" dirty="0" smtClean="0"/>
              <a:t>Στους ακρωτηριασμούς αντιβραχίου εφαρμόζονται κυρίως κοσμητικές, μηχανικές ή </a:t>
            </a:r>
            <a:r>
              <a:rPr lang="el-GR" sz="2400" dirty="0" err="1" smtClean="0"/>
              <a:t>μυοηλεκτρονικές</a:t>
            </a:r>
            <a:r>
              <a:rPr lang="el-GR" sz="2400" dirty="0" smtClean="0"/>
              <a:t> προθέσεις. Με την εφαρμογή </a:t>
            </a:r>
            <a:r>
              <a:rPr lang="el-GR" sz="2400" dirty="0" err="1" smtClean="0"/>
              <a:t>μυοηλεκτρικών</a:t>
            </a:r>
            <a:r>
              <a:rPr lang="el-GR" sz="2400" dirty="0" smtClean="0"/>
              <a:t> προθέσεων, τα ηλεκτρόδια τοποθετούνται κατά μήκος τους κολοβώματος και λαμβάνουν τη διαφορά ηλεκτρικού δυναμικού που δημιουργείται κατά τη διάρκεια της </a:t>
            </a:r>
            <a:r>
              <a:rPr lang="el-GR" sz="2400" dirty="0" err="1" smtClean="0"/>
              <a:t>μυικής</a:t>
            </a:r>
            <a:r>
              <a:rPr lang="el-GR" sz="2400" dirty="0" smtClean="0"/>
              <a:t> σύσπασης. Έτσι, μεταφέρεται σήμα ηλεκτρικό, ώστε να κινείται επιτυγχάνοντας αρκετές από τις φυσιολογικές κινήσεις που έχει ένα κανονικό άκρο. </a:t>
            </a:r>
            <a:endParaRPr lang="el-GR" sz="2400" dirty="0" smtClean="0"/>
          </a:p>
        </p:txBody>
      </p:sp>
      <p:pic>
        <p:nvPicPr>
          <p:cNvPr id="4" name="3 - Εικόνα" descr="13.jpg"/>
          <p:cNvPicPr>
            <a:picLocks noChangeAspect="1"/>
          </p:cNvPicPr>
          <p:nvPr/>
        </p:nvPicPr>
        <p:blipFill>
          <a:blip r:embed="rId2" cstate="print"/>
          <a:stretch>
            <a:fillRect/>
          </a:stretch>
        </p:blipFill>
        <p:spPr>
          <a:xfrm>
            <a:off x="6444208" y="4941168"/>
            <a:ext cx="2184816" cy="16395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2</a:t>
            </a:r>
            <a:r>
              <a:rPr lang="el-GR" dirty="0"/>
              <a:t>. Προσθετική Άνω Άκρων</a:t>
            </a:r>
          </a:p>
        </p:txBody>
      </p:sp>
      <p:sp>
        <p:nvSpPr>
          <p:cNvPr id="4" name="1 - Τίτλος"/>
          <p:cNvSpPr>
            <a:spLocks noGrp="1"/>
          </p:cNvSpPr>
          <p:nvPr>
            <p:ph idx="1"/>
          </p:nvPr>
        </p:nvSpPr>
        <p:spPr>
          <a:xfrm>
            <a:off x="457200" y="1484784"/>
            <a:ext cx="4834880" cy="4752528"/>
          </a:xfrm>
        </p:spPr>
        <p:txBody>
          <a:bodyPr/>
          <a:lstStyle/>
          <a:p>
            <a:r>
              <a:rPr lang="el-GR" sz="2400" dirty="0" smtClean="0"/>
              <a:t>Βιονική τεχνολογία</a:t>
            </a:r>
          </a:p>
          <a:p>
            <a:r>
              <a:rPr lang="en-US" sz="2400" dirty="0" smtClean="0"/>
              <a:t>L</a:t>
            </a:r>
            <a:r>
              <a:rPr lang="el-GR" sz="2400" dirty="0" smtClean="0"/>
              <a:t>-</a:t>
            </a:r>
            <a:r>
              <a:rPr lang="en-US" sz="2400" dirty="0" smtClean="0"/>
              <a:t>limb</a:t>
            </a:r>
            <a:r>
              <a:rPr lang="el-GR" sz="2400" dirty="0" smtClean="0"/>
              <a:t> </a:t>
            </a:r>
            <a:r>
              <a:rPr lang="en-US" sz="2400" dirty="0" smtClean="0"/>
              <a:t>hand</a:t>
            </a:r>
            <a:r>
              <a:rPr lang="el-GR" sz="2400" dirty="0" smtClean="0"/>
              <a:t>: </a:t>
            </a:r>
            <a:r>
              <a:rPr lang="el-GR" sz="2400" dirty="0" err="1" smtClean="0"/>
              <a:t>μυοηλεκτρονικό</a:t>
            </a:r>
            <a:r>
              <a:rPr lang="el-GR" sz="2400" dirty="0" smtClean="0"/>
              <a:t> χέρι που διαθέτει ανεξάρτητη τροφοδοσία δακτύλων παρέχοντας στον ασθενή την μεμονωμένη κίνηση τους. </a:t>
            </a:r>
          </a:p>
          <a:p>
            <a:r>
              <a:rPr lang="en-US" sz="2400" dirty="0" smtClean="0"/>
              <a:t>Michelangelo</a:t>
            </a:r>
            <a:r>
              <a:rPr lang="el-GR" sz="2400" dirty="0" smtClean="0"/>
              <a:t>: τεχνητό άκρο που παρέχει τη δυνατότητα  ενεργητικής κάμψης-έκτασης. </a:t>
            </a:r>
          </a:p>
          <a:p>
            <a:pPr marL="0" indent="0">
              <a:buNone/>
            </a:pPr>
            <a:endParaRPr lang="el-GR" sz="2400" dirty="0" smtClean="0"/>
          </a:p>
          <a:p>
            <a:endParaRPr lang="el-GR" sz="2400" dirty="0" smtClean="0"/>
          </a:p>
        </p:txBody>
      </p:sp>
      <p:pic>
        <p:nvPicPr>
          <p:cNvPr id="5" name="4 - Εικόνα" descr="15.jpg"/>
          <p:cNvPicPr>
            <a:picLocks noChangeAspect="1"/>
          </p:cNvPicPr>
          <p:nvPr/>
        </p:nvPicPr>
        <p:blipFill>
          <a:blip r:embed="rId2" cstate="print"/>
          <a:stretch>
            <a:fillRect/>
          </a:stretch>
        </p:blipFill>
        <p:spPr>
          <a:xfrm>
            <a:off x="5584446" y="1628800"/>
            <a:ext cx="3140277" cy="2088232"/>
          </a:xfrm>
          <a:prstGeom prst="rect">
            <a:avLst/>
          </a:prstGeom>
          <a:ln>
            <a:noFill/>
          </a:ln>
          <a:effectLst>
            <a:softEdge rad="112500"/>
          </a:effectLst>
        </p:spPr>
      </p:pic>
      <p:pic>
        <p:nvPicPr>
          <p:cNvPr id="6" name="5 - Εικόνα" descr="16.jpg"/>
          <p:cNvPicPr>
            <a:picLocks noChangeAspect="1"/>
          </p:cNvPicPr>
          <p:nvPr/>
        </p:nvPicPr>
        <p:blipFill>
          <a:blip r:embed="rId3" cstate="print"/>
          <a:stretch>
            <a:fillRect/>
          </a:stretch>
        </p:blipFill>
        <p:spPr>
          <a:xfrm>
            <a:off x="5599676" y="3933056"/>
            <a:ext cx="3125047" cy="164933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nodeType="afterGroup">
                            <p:stCondLst>
                              <p:cond delay="500"/>
                            </p:stCondLst>
                            <p:childTnLst>
                              <p:par>
                                <p:cTn id="9" presetID="3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800" decel="100000"/>
                                        <p:tgtEl>
                                          <p:spTgt spid="5"/>
                                        </p:tgtEl>
                                      </p:cBhvr>
                                    </p:animEffect>
                                    <p:anim calcmode="lin" valueType="num">
                                      <p:cBhvr>
                                        <p:cTn id="12" dur="800" decel="100000" fill="hold"/>
                                        <p:tgtEl>
                                          <p:spTgt spid="5"/>
                                        </p:tgtEl>
                                        <p:attrNameLst>
                                          <p:attrName>style.rotation</p:attrName>
                                        </p:attrNameLst>
                                      </p:cBhvr>
                                      <p:tavLst>
                                        <p:tav tm="0">
                                          <p:val>
                                            <p:fltVal val="-90"/>
                                          </p:val>
                                        </p:tav>
                                        <p:tav tm="100000">
                                          <p:val>
                                            <p:fltVal val="0"/>
                                          </p:val>
                                        </p:tav>
                                      </p:tavLst>
                                    </p:anim>
                                    <p:anim calcmode="lin" valueType="num">
                                      <p:cBhvr>
                                        <p:cTn id="13" dur="800" decel="100000" fill="hold"/>
                                        <p:tgtEl>
                                          <p:spTgt spid="5"/>
                                        </p:tgtEl>
                                        <p:attrNameLst>
                                          <p:attrName>ppt_x</p:attrName>
                                        </p:attrNameLst>
                                      </p:cBhvr>
                                      <p:tavLst>
                                        <p:tav tm="0">
                                          <p:val>
                                            <p:strVal val="#ppt_x+0.4"/>
                                          </p:val>
                                        </p:tav>
                                        <p:tav tm="100000">
                                          <p:val>
                                            <p:strVal val="#ppt_x-0.05"/>
                                          </p:val>
                                        </p:tav>
                                      </p:tavLst>
                                    </p:anim>
                                    <p:anim calcmode="lin" valueType="num">
                                      <p:cBhvr>
                                        <p:cTn id="14" dur="800" decel="100000" fill="hold"/>
                                        <p:tgtEl>
                                          <p:spTgt spid="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7" fill="hold" nodeType="afterGroup">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par>
                          <p:cTn id="21" fill="hold" nodeType="afterGroup">
                            <p:stCondLst>
                              <p:cond delay="2000"/>
                            </p:stCondLst>
                            <p:childTnLst>
                              <p:par>
                                <p:cTn id="22" presetID="3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800" decel="100000"/>
                                        <p:tgtEl>
                                          <p:spTgt spid="6"/>
                                        </p:tgtEl>
                                      </p:cBhvr>
                                    </p:animEffect>
                                    <p:anim calcmode="lin" valueType="num">
                                      <p:cBhvr>
                                        <p:cTn id="25" dur="800" decel="100000" fill="hold"/>
                                        <p:tgtEl>
                                          <p:spTgt spid="6"/>
                                        </p:tgtEl>
                                        <p:attrNameLst>
                                          <p:attrName>style.rotation</p:attrName>
                                        </p:attrNameLst>
                                      </p:cBhvr>
                                      <p:tavLst>
                                        <p:tav tm="0">
                                          <p:val>
                                            <p:fltVal val="-90"/>
                                          </p:val>
                                        </p:tav>
                                        <p:tav tm="100000">
                                          <p:val>
                                            <p:fltVal val="0"/>
                                          </p:val>
                                        </p:tav>
                                      </p:tavLst>
                                    </p:anim>
                                    <p:anim calcmode="lin" valueType="num">
                                      <p:cBhvr>
                                        <p:cTn id="26" dur="800" decel="100000" fill="hold"/>
                                        <p:tgtEl>
                                          <p:spTgt spid="6"/>
                                        </p:tgtEl>
                                        <p:attrNameLst>
                                          <p:attrName>ppt_x</p:attrName>
                                        </p:attrNameLst>
                                      </p:cBhvr>
                                      <p:tavLst>
                                        <p:tav tm="0">
                                          <p:val>
                                            <p:strVal val="#ppt_x+0.4"/>
                                          </p:val>
                                        </p:tav>
                                        <p:tav tm="100000">
                                          <p:val>
                                            <p:strVal val="#ppt_x-0.05"/>
                                          </p:val>
                                        </p:tav>
                                      </p:tavLst>
                                    </p:anim>
                                    <p:anim calcmode="lin" valueType="num">
                                      <p:cBhvr>
                                        <p:cTn id="27" dur="800" decel="100000" fill="hold"/>
                                        <p:tgtEl>
                                          <p:spTgt spid="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a:t>
            </a:r>
            <a:r>
              <a:rPr lang="el-GR" dirty="0"/>
              <a:t>. Προσθετική Άνω Άκρων</a:t>
            </a:r>
          </a:p>
        </p:txBody>
      </p:sp>
      <p:sp>
        <p:nvSpPr>
          <p:cNvPr id="115714" name="2 - Θέση περιεχομένου"/>
          <p:cNvSpPr>
            <a:spLocks noGrp="1"/>
          </p:cNvSpPr>
          <p:nvPr>
            <p:ph idx="1"/>
          </p:nvPr>
        </p:nvSpPr>
        <p:spPr/>
        <p:txBody>
          <a:bodyPr/>
          <a:lstStyle/>
          <a:p>
            <a:pPr marL="0" indent="0">
              <a:buNone/>
            </a:pPr>
            <a:r>
              <a:rPr lang="el-GR" altLang="el-GR" sz="2400" b="1" i="1" u="sng" dirty="0" smtClean="0"/>
              <a:t>Αδιάβροχες Προθέσεις</a:t>
            </a:r>
          </a:p>
          <a:p>
            <a:r>
              <a:rPr lang="el-GR" altLang="el-GR" sz="2400" dirty="0" smtClean="0"/>
              <a:t>Οι αδιάβροχες προθέσεις είναι κατάλληλα κατασκευασμένες με υλικά και τεχνικές, που επιτρέπουν στον χρήστη να γεύεται την ζωή χωρίς περιορισμούς, απολαμβάνοντας την θάλασσα και την ατομική του υγιεινή χωρίς άγχος. 	</a:t>
            </a:r>
          </a:p>
          <a:p>
            <a:r>
              <a:rPr lang="el-GR" altLang="el-GR" sz="2400" dirty="0" smtClean="0"/>
              <a:t>Το κολύμπι, το τζετ-σκι και η υποβρύχια κατάδυση είναι μόνο μερικά από τα σπορ που μπορεί να απολαύσει κάποιος με μια αδιάβροχη πρόθεση. </a:t>
            </a:r>
            <a:endParaRPr lang="el-GR" altLang="el-GR" sz="2400" dirty="0" smtClean="0"/>
          </a:p>
        </p:txBody>
      </p:sp>
      <p:pic>
        <p:nvPicPr>
          <p:cNvPr id="4" name="3 - Εικόνα" descr="17.jpg"/>
          <p:cNvPicPr>
            <a:picLocks noChangeAspect="1"/>
          </p:cNvPicPr>
          <p:nvPr/>
        </p:nvPicPr>
        <p:blipFill>
          <a:blip r:embed="rId2" cstate="print"/>
          <a:stretch>
            <a:fillRect/>
          </a:stretch>
        </p:blipFill>
        <p:spPr>
          <a:xfrm>
            <a:off x="7020272" y="4520626"/>
            <a:ext cx="1737208" cy="1966651"/>
          </a:xfrm>
          <a:prstGeom prst="rect">
            <a:avLst/>
          </a:prstGeom>
          <a:ln>
            <a:noFill/>
          </a:ln>
          <a:effectLst>
            <a:softEdge rad="112500"/>
          </a:effectLst>
        </p:spPr>
      </p:pic>
      <p:pic>
        <p:nvPicPr>
          <p:cNvPr id="5" name="4 - Εικόνα" descr="18.jpg"/>
          <p:cNvPicPr>
            <a:picLocks noChangeAspect="1"/>
          </p:cNvPicPr>
          <p:nvPr/>
        </p:nvPicPr>
        <p:blipFill>
          <a:blip r:embed="rId3" cstate="print"/>
          <a:stretch>
            <a:fillRect/>
          </a:stretch>
        </p:blipFill>
        <p:spPr>
          <a:xfrm>
            <a:off x="4283968" y="4520626"/>
            <a:ext cx="2652886" cy="198966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Βιβλιογραφία</a:t>
            </a:r>
          </a:p>
        </p:txBody>
      </p:sp>
      <p:sp>
        <p:nvSpPr>
          <p:cNvPr id="4" name="5 - Τίτλος"/>
          <p:cNvSpPr>
            <a:spLocks noGrp="1"/>
          </p:cNvSpPr>
          <p:nvPr>
            <p:ph idx="1"/>
          </p:nvPr>
        </p:nvSpPr>
        <p:spPr/>
        <p:txBody>
          <a:bodyPr/>
          <a:lstStyle/>
          <a:p>
            <a:pPr algn="just">
              <a:defRPr/>
            </a:pPr>
            <a:r>
              <a:rPr lang="en-US" sz="1400" dirty="0"/>
              <a:t>Lt Col Wade T. Gordon, MD</a:t>
            </a:r>
            <a:r>
              <a:rPr lang="el-GR" sz="1400" dirty="0"/>
              <a:t> ,</a:t>
            </a:r>
            <a:r>
              <a:rPr lang="en-US" sz="1400" dirty="0"/>
              <a:t>James P. </a:t>
            </a:r>
            <a:r>
              <a:rPr lang="en-US" sz="1400" dirty="0" err="1"/>
              <a:t>Stannard</a:t>
            </a:r>
            <a:r>
              <a:rPr lang="en-US" sz="1400" dirty="0"/>
              <a:t>, et al, Evolution of </a:t>
            </a:r>
            <a:r>
              <a:rPr lang="en-US" sz="1400" dirty="0" err="1"/>
              <a:t>Orthopaedic</a:t>
            </a:r>
            <a:r>
              <a:rPr lang="el-GR" sz="1400" dirty="0"/>
              <a:t> </a:t>
            </a:r>
            <a:r>
              <a:rPr lang="en-US" sz="1400" dirty="0"/>
              <a:t>Rehabilitation Care</a:t>
            </a:r>
            <a:r>
              <a:rPr lang="el-GR" sz="1400" dirty="0"/>
              <a:t> , </a:t>
            </a:r>
            <a:r>
              <a:rPr lang="en-US" sz="1400" dirty="0"/>
              <a:t>J Am </a:t>
            </a:r>
            <a:r>
              <a:rPr lang="en-US" sz="1400" dirty="0" err="1"/>
              <a:t>Acad</a:t>
            </a:r>
            <a:r>
              <a:rPr lang="en-US" sz="1400" dirty="0"/>
              <a:t> </a:t>
            </a:r>
            <a:r>
              <a:rPr lang="en-US" sz="1400" dirty="0" err="1"/>
              <a:t>Orthop</a:t>
            </a:r>
            <a:r>
              <a:rPr lang="en-US" sz="1400" dirty="0"/>
              <a:t> </a:t>
            </a:r>
            <a:r>
              <a:rPr lang="en-US" sz="1400" dirty="0" err="1"/>
              <a:t>Surg</a:t>
            </a:r>
            <a:r>
              <a:rPr lang="en-US" sz="1400" dirty="0"/>
              <a:t> 2012;20(</a:t>
            </a:r>
            <a:r>
              <a:rPr lang="en-US" sz="1400" dirty="0" err="1"/>
              <a:t>suppl</a:t>
            </a:r>
            <a:r>
              <a:rPr lang="en-US" sz="1400" dirty="0"/>
              <a:t> 1):S80-S83</a:t>
            </a:r>
            <a:endParaRPr lang="el-GR" sz="1400" dirty="0"/>
          </a:p>
          <a:p>
            <a:pPr algn="just">
              <a:defRPr/>
            </a:pPr>
            <a:r>
              <a:rPr lang="en-US" sz="1400" dirty="0"/>
              <a:t>Hugh M. Herr</a:t>
            </a:r>
            <a:r>
              <a:rPr lang="el-GR" sz="1400" dirty="0"/>
              <a:t> , </a:t>
            </a:r>
            <a:r>
              <a:rPr lang="en-US" sz="1400" dirty="0"/>
              <a:t>Alena M.</a:t>
            </a:r>
            <a:r>
              <a:rPr lang="el-GR" sz="1400" dirty="0"/>
              <a:t> </a:t>
            </a:r>
            <a:r>
              <a:rPr lang="en-US" sz="1400" dirty="0"/>
              <a:t>Grabowski</a:t>
            </a:r>
            <a:r>
              <a:rPr lang="el-GR" sz="1400" dirty="0"/>
              <a:t> , </a:t>
            </a:r>
            <a:r>
              <a:rPr lang="en-US" sz="1400" dirty="0"/>
              <a:t>Bionic ankle–foot prosthesis normalizes</a:t>
            </a:r>
            <a:r>
              <a:rPr lang="el-GR" sz="1400" dirty="0"/>
              <a:t> </a:t>
            </a:r>
            <a:r>
              <a:rPr lang="en-US" sz="1400" dirty="0"/>
              <a:t>walking gait for persons with leg amputation</a:t>
            </a:r>
            <a:r>
              <a:rPr lang="el-GR" sz="1400" dirty="0"/>
              <a:t> , </a:t>
            </a:r>
            <a:r>
              <a:rPr lang="pl-PL" sz="1400" dirty="0"/>
              <a:t>Proc. R. Soc. B (2012) 279, 457–464</a:t>
            </a:r>
            <a:endParaRPr lang="el-GR" sz="1400" dirty="0"/>
          </a:p>
          <a:p>
            <a:pPr algn="just">
              <a:defRPr/>
            </a:pPr>
            <a:r>
              <a:rPr lang="en-US" sz="1400" dirty="0"/>
              <a:t>Robert Gailey, PhD, PT, Kerry Allen, DPT et al</a:t>
            </a:r>
            <a:r>
              <a:rPr lang="el-GR" sz="1400" dirty="0"/>
              <a:t>, </a:t>
            </a:r>
            <a:r>
              <a:rPr lang="en-US" sz="1400" dirty="0"/>
              <a:t>Review of secondary physical conditions associated with lower-limb amputation and long-term prosthesis use</a:t>
            </a:r>
            <a:r>
              <a:rPr lang="el-GR" sz="1400" dirty="0"/>
              <a:t> , </a:t>
            </a:r>
            <a:r>
              <a:rPr lang="fr-FR" sz="1400" dirty="0"/>
              <a:t>Volume 45 </a:t>
            </a:r>
            <a:r>
              <a:rPr lang="fr-FR" sz="1400" dirty="0" err="1"/>
              <a:t>Number</a:t>
            </a:r>
            <a:r>
              <a:rPr lang="fr-FR" sz="1400" dirty="0"/>
              <a:t> 1, 2008</a:t>
            </a:r>
            <a:r>
              <a:rPr lang="el-GR" sz="1400" dirty="0"/>
              <a:t> ,</a:t>
            </a:r>
            <a:r>
              <a:rPr lang="fr-FR" sz="1400" dirty="0"/>
              <a:t>Pages 15 — 30</a:t>
            </a:r>
            <a:endParaRPr lang="el-GR" sz="1400" dirty="0"/>
          </a:p>
          <a:p>
            <a:pPr algn="just">
              <a:defRPr/>
            </a:pPr>
            <a:r>
              <a:rPr lang="en-US" sz="1400" dirty="0"/>
              <a:t>Marisol A. Hanley, PhD, Dawn M. </a:t>
            </a:r>
            <a:r>
              <a:rPr lang="en-US" sz="1400" dirty="0" err="1"/>
              <a:t>Ehde</a:t>
            </a:r>
            <a:r>
              <a:rPr lang="en-US" sz="1400" dirty="0"/>
              <a:t> et al, Chronic Pain Associated with Upper-Limb Loss , Am J Phys Med </a:t>
            </a:r>
            <a:r>
              <a:rPr lang="en-US" sz="1400" dirty="0" err="1"/>
              <a:t>Rehabil</a:t>
            </a:r>
            <a:r>
              <a:rPr lang="en-US" sz="1400" dirty="0"/>
              <a:t>. 2009 September ; 88(9): 742–779</a:t>
            </a:r>
          </a:p>
          <a:p>
            <a:pPr algn="just">
              <a:defRPr/>
            </a:pPr>
            <a:r>
              <a:rPr lang="en-US" sz="1400" dirty="0"/>
              <a:t>Catherine Mercier, PhD, and Angela </a:t>
            </a:r>
            <a:r>
              <a:rPr lang="en-US" sz="1400" dirty="0" err="1"/>
              <a:t>Sirigu</a:t>
            </a:r>
            <a:r>
              <a:rPr lang="en-US" sz="1400" dirty="0"/>
              <a:t>, PhD, Training With Virtual Visual Feedback to Alleviate Phantom Limb Pain, </a:t>
            </a:r>
            <a:r>
              <a:rPr lang="en-US" sz="1400" dirty="0" err="1"/>
              <a:t>Neurorehabil</a:t>
            </a:r>
            <a:r>
              <a:rPr lang="en-US" sz="1400" dirty="0"/>
              <a:t> Neural Repair 2009 23: 587</a:t>
            </a:r>
          </a:p>
          <a:p>
            <a:pPr algn="just">
              <a:defRPr/>
            </a:pPr>
            <a:r>
              <a:rPr lang="en-US" sz="1400" dirty="0"/>
              <a:t>Jennifer D. </a:t>
            </a:r>
            <a:r>
              <a:rPr lang="en-US" sz="1400" dirty="0" err="1"/>
              <a:t>Illes</a:t>
            </a:r>
            <a:r>
              <a:rPr lang="en-US" sz="1400" dirty="0"/>
              <a:t> DC , Chad J. </a:t>
            </a:r>
            <a:r>
              <a:rPr lang="en-US" sz="1400" dirty="0" err="1"/>
              <a:t>Maola</a:t>
            </a:r>
            <a:r>
              <a:rPr lang="en-US" sz="1400" dirty="0"/>
              <a:t> DC ,Chiropractic management of low back pain in a patient with a </a:t>
            </a:r>
            <a:r>
              <a:rPr lang="en-US" sz="1400" dirty="0" err="1"/>
              <a:t>transfemoral</a:t>
            </a:r>
            <a:r>
              <a:rPr lang="en-US" sz="1400" dirty="0"/>
              <a:t> amputation , Journal of Chiropractic Medicine (2012) 11, 179–185</a:t>
            </a:r>
          </a:p>
          <a:p>
            <a:pPr algn="just">
              <a:defRPr/>
            </a:pPr>
            <a:r>
              <a:rPr lang="en-US" sz="1400" dirty="0" err="1"/>
              <a:t>Laxmaiah</a:t>
            </a:r>
            <a:r>
              <a:rPr lang="en-US" sz="1400" dirty="0"/>
              <a:t> </a:t>
            </a:r>
            <a:r>
              <a:rPr lang="en-US" sz="1400" dirty="0" err="1"/>
              <a:t>Manchikanti</a:t>
            </a:r>
            <a:r>
              <a:rPr lang="en-US" sz="1400" dirty="0"/>
              <a:t>, MD, and Vijay Singh, MD , Managing Phantom Pain, Pain Physician. 2004;7:365-375, ISSN 1533-3159</a:t>
            </a:r>
          </a:p>
          <a:p>
            <a:pPr algn="just">
              <a:defRPr/>
            </a:pPr>
            <a:r>
              <a:rPr lang="en-US" sz="1400" dirty="0"/>
              <a:t>Lauren V. </a:t>
            </a:r>
            <a:r>
              <a:rPr lang="en-US" sz="1400" dirty="0" err="1"/>
              <a:t>Fortington</a:t>
            </a:r>
            <a:r>
              <a:rPr lang="en-US" sz="1400" dirty="0"/>
              <a:t>, </a:t>
            </a:r>
            <a:r>
              <a:rPr lang="en-US" sz="1400" dirty="0" err="1"/>
              <a:t>MHSc</a:t>
            </a:r>
            <a:r>
              <a:rPr lang="en-US" sz="1400" dirty="0"/>
              <a:t> ,Determinants of discharge to long-term care after a lower limb amputation, February 2013–vol. 61, NO. 2</a:t>
            </a:r>
          </a:p>
          <a:p>
            <a:pPr algn="just">
              <a:defRPr/>
            </a:pPr>
            <a:r>
              <a:rPr lang="en-US" sz="1400" dirty="0"/>
              <a:t>Annie Woodhouse , Phantom limb sensation , Clinical and Experimental Pharmacology and Physiology </a:t>
            </a:r>
            <a:r>
              <a:rPr lang="el-GR" sz="1400" dirty="0"/>
              <a:t>(2005)32,132–134</a:t>
            </a:r>
            <a:endParaRPr lang="en-US" sz="1400" dirty="0"/>
          </a:p>
          <a:p>
            <a:pPr algn="just">
              <a:defRPr/>
            </a:pPr>
            <a:r>
              <a:rPr lang="en-US" sz="1400" dirty="0"/>
              <a:t>J Kulkarni, WJ </a:t>
            </a:r>
            <a:r>
              <a:rPr lang="en-US" sz="1400" dirty="0" err="1"/>
              <a:t>Gaine</a:t>
            </a:r>
            <a:r>
              <a:rPr lang="en-US" sz="1400" dirty="0"/>
              <a:t>, JG Buckley et al , Chronic low back pain in traumatic lower limb amputees ,</a:t>
            </a:r>
            <a:r>
              <a:rPr lang="fr-FR" sz="1400" dirty="0"/>
              <a:t> </a:t>
            </a:r>
            <a:r>
              <a:rPr lang="fr-FR" sz="1400" dirty="0" err="1"/>
              <a:t>Clinical</a:t>
            </a:r>
            <a:r>
              <a:rPr lang="fr-FR" sz="1400" dirty="0"/>
              <a:t> </a:t>
            </a:r>
            <a:r>
              <a:rPr lang="fr-FR" sz="1400" dirty="0" err="1"/>
              <a:t>Rehabilitation</a:t>
            </a:r>
            <a:r>
              <a:rPr lang="fr-FR" sz="1400" dirty="0"/>
              <a:t> 2005, 19: 81 -86</a:t>
            </a:r>
          </a:p>
          <a:p>
            <a:pPr algn="just">
              <a:defRPr/>
            </a:pPr>
            <a:endParaRPr lang="en-US" sz="1400" dirty="0"/>
          </a:p>
          <a:p>
            <a:pPr algn="just">
              <a:defRPr/>
            </a:pPr>
            <a:endParaRPr lang="en-US" sz="1400" dirty="0"/>
          </a:p>
          <a:p>
            <a:pPr marL="628650" indent="-285750" algn="just">
              <a:defRPr/>
            </a:pPr>
            <a:endParaRPr lang="el-GR" sz="1400" dirty="0"/>
          </a:p>
          <a:p>
            <a:pPr algn="just">
              <a:defRPr/>
            </a:pPr>
            <a:endParaRPr lang="el-GR" sz="1400" dirty="0"/>
          </a:p>
          <a:p>
            <a:pPr algn="just">
              <a:defRPr/>
            </a:pPr>
            <a:endParaRPr lang="el-GR" sz="1400" dirty="0"/>
          </a:p>
          <a:p>
            <a:pPr algn="just">
              <a:defRPr/>
            </a:pPr>
            <a:endParaRPr lang="el-GR" sz="1400" dirty="0"/>
          </a:p>
          <a:p>
            <a:pPr>
              <a:defRPr/>
            </a:pPr>
            <a:endParaRPr lang="el-GR" sz="1400" dirty="0"/>
          </a:p>
          <a:p>
            <a:pPr>
              <a:defRPr/>
            </a:pPr>
            <a:endParaRPr lang="el-GR" sz="1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Βιβλιογραφία</a:t>
            </a:r>
            <a:endParaRPr lang="el-GR" dirty="0"/>
          </a:p>
        </p:txBody>
      </p:sp>
      <p:sp>
        <p:nvSpPr>
          <p:cNvPr id="120834" name="2 - Θέση περιεχομένου"/>
          <p:cNvSpPr>
            <a:spLocks noGrp="1"/>
          </p:cNvSpPr>
          <p:nvPr>
            <p:ph idx="1"/>
          </p:nvPr>
        </p:nvSpPr>
        <p:spPr/>
        <p:txBody>
          <a:bodyPr/>
          <a:lstStyle/>
          <a:p>
            <a:r>
              <a:rPr lang="en-US" sz="1400" dirty="0" smtClean="0"/>
              <a:t>Linda J Marks, John W Michael , Artificial limbs </a:t>
            </a:r>
          </a:p>
          <a:p>
            <a:r>
              <a:rPr lang="en-US" sz="1400" dirty="0" smtClean="0"/>
              <a:t>R. Norman Harden et al ,Biofeedback in the Treatment of Phantom Limb </a:t>
            </a:r>
            <a:r>
              <a:rPr lang="en-US" sz="1400" dirty="0" err="1" smtClean="0"/>
              <a:t>Pain:A</a:t>
            </a:r>
            <a:r>
              <a:rPr lang="en-US" sz="1400" dirty="0" smtClean="0"/>
              <a:t> Time-Series Analysis , Applied Psychophysiology and Biofeedback, Vol. 30, No. 1, March 2005</a:t>
            </a:r>
          </a:p>
          <a:p>
            <a:r>
              <a:rPr lang="en-US" sz="1400" dirty="0" err="1" smtClean="0"/>
              <a:t>Yoshimasa</a:t>
            </a:r>
            <a:r>
              <a:rPr lang="en-US" sz="1400" dirty="0" smtClean="0"/>
              <a:t> Sagawa Jr et al , Biomechanics and physiological parameters during gait in lower-limb amputees: A systematic review , </a:t>
            </a:r>
            <a:r>
              <a:rPr lang="fr-FR" sz="1400" dirty="0" err="1" smtClean="0"/>
              <a:t>Gait</a:t>
            </a:r>
            <a:r>
              <a:rPr lang="fr-FR" sz="1400" dirty="0" smtClean="0"/>
              <a:t> &amp; Posture 33 (2011) 511–526</a:t>
            </a:r>
          </a:p>
          <a:p>
            <a:r>
              <a:rPr lang="en-US" sz="1400" dirty="0" smtClean="0"/>
              <a:t>Brad D. Hendershot  et al ,Persons with lower-limb amputation have impaired trunk postural control while maintaining seated balance  , GAIPOS-3811; No. of Pages 5 </a:t>
            </a:r>
          </a:p>
          <a:p>
            <a:r>
              <a:rPr lang="en-US" sz="1400" dirty="0" smtClean="0"/>
              <a:t>John G. Buckley et al , Energy Cost of Walking: Comparison of "Intelligent Prosthesis" With Conventional Mechanism , Arch Phys Med </a:t>
            </a:r>
            <a:r>
              <a:rPr lang="en-US" sz="1400" dirty="0" err="1" smtClean="0"/>
              <a:t>Rehabil</a:t>
            </a:r>
            <a:r>
              <a:rPr lang="en-US" sz="1400" dirty="0" smtClean="0"/>
              <a:t> Vol 78, March 1997</a:t>
            </a:r>
          </a:p>
          <a:p>
            <a:r>
              <a:rPr lang="en-US" sz="1400" dirty="0" smtClean="0"/>
              <a:t>Daphne </a:t>
            </a:r>
            <a:r>
              <a:rPr lang="en-US" sz="1400" dirty="0" err="1" smtClean="0"/>
              <a:t>Wezenberg</a:t>
            </a:r>
            <a:r>
              <a:rPr lang="en-US" sz="1400" dirty="0" smtClean="0"/>
              <a:t> et al ,Relation Between Aerobic Capacity and Walking Ability in Older Adults With a Lower-Limb Amputation , Archives of Physical Medicine and Rehabilitation 2013</a:t>
            </a:r>
          </a:p>
          <a:p>
            <a:r>
              <a:rPr lang="en-US" sz="1400" dirty="0" smtClean="0"/>
              <a:t>Patti L. Ephraim et al ,Phantom Pain, Residual Limb Pain, and Back Pain in Amputees: Results of a National Survey , Arch Phys Med </a:t>
            </a:r>
            <a:r>
              <a:rPr lang="en-US" sz="1400" dirty="0" err="1" smtClean="0"/>
              <a:t>Rehabil</a:t>
            </a:r>
            <a:r>
              <a:rPr lang="en-US" sz="1400" dirty="0" smtClean="0"/>
              <a:t> Vol 86, October 2005</a:t>
            </a:r>
          </a:p>
          <a:p>
            <a:r>
              <a:rPr lang="en-US" sz="1400" dirty="0" smtClean="0"/>
              <a:t>K. </a:t>
            </a:r>
            <a:r>
              <a:rPr lang="en-US" sz="1400" dirty="0" err="1" smtClean="0"/>
              <a:t>MacIver,D</a:t>
            </a:r>
            <a:r>
              <a:rPr lang="en-US" sz="1400" dirty="0" smtClean="0"/>
              <a:t>. M. Lloyd et al ,Phantom limb pain, cortical reorganization and the therapeutic effect of mental imagery, Brain (2008), 131, 2181^2191,</a:t>
            </a:r>
            <a:r>
              <a:rPr lang="el-GR" sz="1400" dirty="0" smtClean="0"/>
              <a:t>2008</a:t>
            </a:r>
            <a:endParaRPr lang="en-US" sz="1400" dirty="0" smtClean="0"/>
          </a:p>
          <a:p>
            <a:r>
              <a:rPr lang="en-US" sz="1400" dirty="0" smtClean="0"/>
              <a:t>Steven R. </a:t>
            </a:r>
            <a:r>
              <a:rPr lang="en-US" sz="1400" dirty="0" err="1" smtClean="0"/>
              <a:t>Hanling</a:t>
            </a:r>
            <a:r>
              <a:rPr lang="en-US" sz="1400" dirty="0" smtClean="0"/>
              <a:t>, MD et al ,</a:t>
            </a:r>
            <a:r>
              <a:rPr lang="en-US" sz="1400" dirty="0" err="1" smtClean="0"/>
              <a:t>Preamputation</a:t>
            </a:r>
            <a:r>
              <a:rPr lang="en-US" sz="1400" dirty="0" smtClean="0"/>
              <a:t> Mirror Therapy May Prevent Development</a:t>
            </a:r>
          </a:p>
          <a:p>
            <a:r>
              <a:rPr lang="en-US" sz="1400" dirty="0" smtClean="0"/>
              <a:t>of Phantom Limb Pain: A Case Series , Vol. 110, No. 2, February 2010</a:t>
            </a:r>
          </a:p>
          <a:p>
            <a:r>
              <a:rPr lang="en-US" sz="1400" dirty="0" smtClean="0"/>
              <a:t>Lauren V. </a:t>
            </a:r>
            <a:r>
              <a:rPr lang="en-US" sz="1400" dirty="0" err="1" smtClean="0"/>
              <a:t>Fortington</a:t>
            </a:r>
            <a:r>
              <a:rPr lang="en-US" sz="1400" dirty="0" smtClean="0"/>
              <a:t>, et al ,Change in health-related quality of life in the first 18 months after lower limb amputation: a </a:t>
            </a:r>
            <a:r>
              <a:rPr lang="en-US" sz="1400" dirty="0" err="1" smtClean="0"/>
              <a:t>prospective,longitudinal</a:t>
            </a:r>
            <a:r>
              <a:rPr lang="en-US" sz="1400" dirty="0" smtClean="0"/>
              <a:t> study, J </a:t>
            </a:r>
            <a:r>
              <a:rPr lang="en-US" sz="1400" dirty="0" err="1" smtClean="0"/>
              <a:t>Rehabil</a:t>
            </a:r>
            <a:r>
              <a:rPr lang="en-US" sz="1400" dirty="0" smtClean="0"/>
              <a:t> Med 2013 </a:t>
            </a:r>
            <a:r>
              <a:rPr lang="en-US" sz="1400" dirty="0" err="1" smtClean="0"/>
              <a:t>Epub</a:t>
            </a:r>
            <a:r>
              <a:rPr lang="en-US" sz="1400" dirty="0" smtClean="0"/>
              <a:t> ahead of print</a:t>
            </a:r>
          </a:p>
          <a:p>
            <a:r>
              <a:rPr lang="en-US" sz="1400" dirty="0" err="1" smtClean="0"/>
              <a:t>Mulvey</a:t>
            </a:r>
            <a:r>
              <a:rPr lang="en-US" sz="1400" dirty="0" smtClean="0"/>
              <a:t> R.M. , TENS for Phantom Pain and </a:t>
            </a:r>
            <a:r>
              <a:rPr lang="en-US" sz="1400" dirty="0" err="1" smtClean="0"/>
              <a:t>Stumb</a:t>
            </a:r>
            <a:r>
              <a:rPr lang="en-US" sz="1400" dirty="0" smtClean="0"/>
              <a:t> Pain in Adult Amputees , Pain Practice , Vol 13 , Issue 4 , 2013 ,289-296</a:t>
            </a:r>
          </a:p>
          <a:p>
            <a:endParaRPr lang="el-GR" sz="1400"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9372_457933744295281_473738465_n.jpg"/>
          <p:cNvPicPr>
            <a:picLocks noChangeAspect="1"/>
          </p:cNvPicPr>
          <p:nvPr/>
        </p:nvPicPr>
        <p:blipFill>
          <a:blip r:embed="rId2" cstate="print"/>
          <a:stretch>
            <a:fillRect/>
          </a:stretch>
        </p:blipFill>
        <p:spPr>
          <a:xfrm>
            <a:off x="2494459" y="1052736"/>
            <a:ext cx="4155083" cy="51571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Θεραπευτική άσκηση και αιμορροφιλία</a:t>
            </a:r>
            <a:endParaRPr lang="el-GR" dirty="0"/>
          </a:p>
        </p:txBody>
      </p:sp>
      <p:sp>
        <p:nvSpPr>
          <p:cNvPr id="119811" name="Content Placeholder 4"/>
          <p:cNvSpPr>
            <a:spLocks noGrp="1"/>
          </p:cNvSpPr>
          <p:nvPr>
            <p:ph idx="1"/>
          </p:nvPr>
        </p:nvSpPr>
        <p:spPr/>
        <p:txBody>
          <a:bodyPr/>
          <a:lstStyle/>
          <a:p>
            <a:r>
              <a:rPr lang="el-GR" altLang="el-GR" sz="2400" dirty="0" err="1" smtClean="0"/>
              <a:t>Βιορέ</a:t>
            </a:r>
            <a:r>
              <a:rPr lang="el-GR" altLang="el-GR" sz="2400" dirty="0" smtClean="0"/>
              <a:t> Χριστίνα</a:t>
            </a:r>
          </a:p>
          <a:p>
            <a:r>
              <a:rPr lang="el-GR" altLang="el-GR" sz="2400" dirty="0" smtClean="0"/>
              <a:t>Δρακοπούλου Μαρία</a:t>
            </a:r>
          </a:p>
          <a:p>
            <a:r>
              <a:rPr lang="el-GR" altLang="el-GR" sz="2400" dirty="0" err="1" smtClean="0"/>
              <a:t>Μιχαλάτου</a:t>
            </a:r>
            <a:r>
              <a:rPr lang="el-GR" altLang="el-GR" sz="2400" dirty="0" smtClean="0"/>
              <a:t> Άννα</a:t>
            </a:r>
          </a:p>
          <a:p>
            <a:r>
              <a:rPr lang="el-GR" altLang="el-GR" sz="2400" dirty="0" err="1" smtClean="0"/>
              <a:t>Μιχαλούδη</a:t>
            </a:r>
            <a:r>
              <a:rPr lang="el-GR" altLang="el-GR" sz="2400" dirty="0" smtClean="0"/>
              <a:t> Ιωάννα</a:t>
            </a:r>
          </a:p>
          <a:p>
            <a:r>
              <a:rPr lang="el-GR" altLang="el-GR" sz="2400" dirty="0" err="1" smtClean="0"/>
              <a:t>Σουστακόβσκα</a:t>
            </a:r>
            <a:r>
              <a:rPr lang="el-GR" altLang="el-GR" sz="2400" dirty="0" smtClean="0"/>
              <a:t>- </a:t>
            </a:r>
          </a:p>
          <a:p>
            <a:r>
              <a:rPr lang="el-GR" altLang="el-GR" sz="2400" dirty="0" smtClean="0"/>
              <a:t>Παπαδοπούλου Καρολίνα</a:t>
            </a:r>
          </a:p>
          <a:p>
            <a:endParaRPr lang="el-GR" altLang="el-GR" sz="2400" dirty="0" smtClean="0"/>
          </a:p>
          <a:p>
            <a:endParaRPr lang="el-GR" altLang="el-GR" sz="2400" dirty="0" smtClean="0"/>
          </a:p>
          <a:p>
            <a:endParaRPr lang="el-GR" altLang="el-GR" sz="2400" dirty="0" smtClean="0"/>
          </a:p>
          <a:p>
            <a:endParaRPr lang="el-GR" altLang="el-GR" sz="2400" dirty="0" smtClean="0"/>
          </a:p>
        </p:txBody>
      </p:sp>
      <p:pic>
        <p:nvPicPr>
          <p:cNvPr id="119812" name="Picture 7" descr="poster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556792"/>
            <a:ext cx="420371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Τι είναι η αιμορροφιλία</a:t>
            </a:r>
            <a:r>
              <a:rPr lang="en-US" dirty="0" smtClean="0"/>
              <a:t>;</a:t>
            </a:r>
            <a:r>
              <a:rPr lang="el-GR" dirty="0" smtClean="0"/>
              <a:t> (1)</a:t>
            </a:r>
            <a:endParaRPr lang="el-GR" dirty="0"/>
          </a:p>
        </p:txBody>
      </p:sp>
      <p:sp>
        <p:nvSpPr>
          <p:cNvPr id="3" name="Content Placeholder 2"/>
          <p:cNvSpPr>
            <a:spLocks noGrp="1"/>
          </p:cNvSpPr>
          <p:nvPr>
            <p:ph idx="1"/>
          </p:nvPr>
        </p:nvSpPr>
        <p:spPr>
          <a:xfrm>
            <a:off x="457200" y="1484784"/>
            <a:ext cx="8229600" cy="5256584"/>
          </a:xfrm>
        </p:spPr>
        <p:txBody>
          <a:bodyPr/>
          <a:lstStyle/>
          <a:p>
            <a:r>
              <a:rPr lang="el-GR" sz="1800" dirty="0" smtClean="0"/>
              <a:t>Η αιμορροφιλία είναι μία από τις συχνότερες και πιο σοβαρές κληρονομικές διαταραχές της πήξης του αίματος.</a:t>
            </a:r>
            <a:r>
              <a:rPr lang="en-US" sz="1800" dirty="0" smtClean="0"/>
              <a:t> </a:t>
            </a:r>
            <a:r>
              <a:rPr lang="en-US" sz="1800" dirty="0" err="1" smtClean="0"/>
              <a:t>Κληρονομείτ</a:t>
            </a:r>
            <a:r>
              <a:rPr lang="en-US" sz="1800" dirty="0" smtClean="0"/>
              <a:t>αι με το φυλοσύνδετο υπολειπόμενο γονίδιο που συνδέεται με το χρωμόσωμα Χ </a:t>
            </a:r>
            <a:r>
              <a:rPr lang="el-GR" sz="1800" dirty="0" smtClean="0"/>
              <a:t>και κατηγοριοποιείται σε δύο τύπους</a:t>
            </a:r>
            <a:r>
              <a:rPr lang="en-US" sz="1800" dirty="0" smtClean="0"/>
              <a:t>: A </a:t>
            </a:r>
            <a:r>
              <a:rPr lang="el-GR" sz="1800" dirty="0" smtClean="0"/>
              <a:t>και Β. Οι πάσχοντες συνήθως είναι </a:t>
            </a:r>
            <a:r>
              <a:rPr lang="el-GR" sz="1800" dirty="0" err="1" smtClean="0"/>
              <a:t>♂♂♂</a:t>
            </a:r>
            <a:r>
              <a:rPr lang="el-GR" sz="1800" dirty="0" smtClean="0"/>
              <a:t>. </a:t>
            </a:r>
          </a:p>
          <a:p>
            <a:r>
              <a:rPr lang="el-GR" sz="1800" dirty="0" smtClean="0"/>
              <a:t>Η βαρύτητα της νόσου διακρίνεται σε ήπια, μέτρια και σοβαρή.  </a:t>
            </a:r>
          </a:p>
          <a:p>
            <a:r>
              <a:rPr lang="el-GR" sz="1800" b="1" dirty="0" smtClean="0"/>
              <a:t>Κλινικές εκδηλώσεις</a:t>
            </a:r>
            <a:r>
              <a:rPr lang="en-US" sz="1800" b="1" dirty="0" smtClean="0"/>
              <a:t>:</a:t>
            </a:r>
            <a:r>
              <a:rPr lang="el-GR" sz="1800" b="1" dirty="0" smtClean="0"/>
              <a:t> </a:t>
            </a:r>
          </a:p>
          <a:p>
            <a:r>
              <a:rPr lang="el-GR" sz="1800" dirty="0" err="1" smtClean="0"/>
              <a:t>Ενδοαρθρικές</a:t>
            </a:r>
            <a:r>
              <a:rPr lang="el-GR" sz="1800" dirty="0" smtClean="0"/>
              <a:t> αιμορραγίες </a:t>
            </a:r>
          </a:p>
          <a:p>
            <a:r>
              <a:rPr lang="el-GR" sz="1800" dirty="0" err="1" smtClean="0"/>
              <a:t>Ενδομυικές</a:t>
            </a:r>
            <a:r>
              <a:rPr lang="el-GR" sz="1800" dirty="0" smtClean="0"/>
              <a:t> αιμορραγίες </a:t>
            </a:r>
          </a:p>
          <a:p>
            <a:r>
              <a:rPr lang="el-GR" sz="1800" dirty="0" smtClean="0"/>
              <a:t>Εκχυμώσεις </a:t>
            </a:r>
          </a:p>
          <a:p>
            <a:r>
              <a:rPr lang="el-GR" sz="1800" dirty="0" smtClean="0"/>
              <a:t>Ρινορραγία</a:t>
            </a:r>
          </a:p>
          <a:p>
            <a:r>
              <a:rPr lang="el-GR" sz="1800" dirty="0" smtClean="0"/>
              <a:t>Γαστρορραγία</a:t>
            </a:r>
          </a:p>
          <a:p>
            <a:r>
              <a:rPr lang="el-GR" sz="1800" dirty="0" smtClean="0"/>
              <a:t>Αιματουρία </a:t>
            </a:r>
          </a:p>
          <a:p>
            <a:r>
              <a:rPr lang="el-GR" sz="1800" dirty="0" smtClean="0"/>
              <a:t>Εγκεφαλική αιμορραγία</a:t>
            </a:r>
          </a:p>
          <a:p>
            <a:r>
              <a:rPr lang="en-US" sz="1800" dirty="0" smtClean="0"/>
              <a:t>(Buzzard, 2007)</a:t>
            </a:r>
            <a:r>
              <a:rPr lang="el-GR" sz="1800" dirty="0" smtClean="0"/>
              <a:t>, </a:t>
            </a:r>
            <a:r>
              <a:rPr lang="en-US" sz="1800" dirty="0" smtClean="0"/>
              <a:t>(</a:t>
            </a:r>
            <a:r>
              <a:rPr lang="en-US" sz="1800" dirty="0" err="1" smtClean="0"/>
              <a:t>Mannucci</a:t>
            </a:r>
            <a:r>
              <a:rPr lang="en-US" sz="1800" dirty="0" smtClean="0"/>
              <a:t>, 2002), </a:t>
            </a:r>
            <a:endParaRPr lang="el-GR" sz="1800" dirty="0" smtClean="0"/>
          </a:p>
          <a:p>
            <a:r>
              <a:rPr lang="en-US" sz="1800" dirty="0" smtClean="0"/>
              <a:t>(</a:t>
            </a:r>
            <a:r>
              <a:rPr lang="en-US" sz="1800" dirty="0" err="1" smtClean="0"/>
              <a:t>Fromme</a:t>
            </a:r>
            <a:r>
              <a:rPr lang="en-US" sz="1800" dirty="0" smtClean="0"/>
              <a:t> et al, 2007).</a:t>
            </a:r>
            <a:endParaRPr lang="el-GR" sz="1800" dirty="0" smtClean="0"/>
          </a:p>
        </p:txBody>
      </p:sp>
      <p:pic>
        <p:nvPicPr>
          <p:cNvPr id="120836" name="Picture 3" descr="120926_baby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212976"/>
            <a:ext cx="3024188"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η αιμορροφιλία</a:t>
            </a:r>
            <a:r>
              <a:rPr lang="en-US" dirty="0" smtClean="0"/>
              <a:t>;</a:t>
            </a:r>
            <a:r>
              <a:rPr lang="el-GR" dirty="0" smtClean="0"/>
              <a:t> (2)</a:t>
            </a:r>
            <a:endParaRPr lang="el-GR" dirty="0"/>
          </a:p>
        </p:txBody>
      </p:sp>
      <p:sp>
        <p:nvSpPr>
          <p:cNvPr id="121859" name="Content Placeholder 2"/>
          <p:cNvSpPr>
            <a:spLocks noGrp="1"/>
          </p:cNvSpPr>
          <p:nvPr>
            <p:ph idx="1"/>
          </p:nvPr>
        </p:nvSpPr>
        <p:spPr/>
        <p:txBody>
          <a:bodyPr/>
          <a:lstStyle/>
          <a:p>
            <a:r>
              <a:rPr lang="el-GR" altLang="el-GR" sz="2000" dirty="0" smtClean="0"/>
              <a:t>Κυριότερη επιπλοκή αποτελεί η αιμορροφιλική αρθροπάθεια η οποία προκαλεί </a:t>
            </a:r>
            <a:r>
              <a:rPr lang="en-US" altLang="el-GR" sz="2000" dirty="0" smtClean="0"/>
              <a:t>α</a:t>
            </a:r>
            <a:r>
              <a:rPr lang="en-US" altLang="el-GR" sz="2000" dirty="0" err="1" smtClean="0"/>
              <a:t>λλοιώσεις</a:t>
            </a:r>
            <a:r>
              <a:rPr lang="en-US" altLang="el-GR" sz="2000" dirty="0" smtClean="0"/>
              <a:t> </a:t>
            </a:r>
            <a:r>
              <a:rPr lang="en-US" altLang="el-GR" sz="2000" dirty="0" err="1" smtClean="0"/>
              <a:t>στον</a:t>
            </a:r>
            <a:r>
              <a:rPr lang="en-US" altLang="el-GR" sz="2000" dirty="0" smtClean="0"/>
              <a:t> </a:t>
            </a:r>
            <a:r>
              <a:rPr lang="en-US" altLang="el-GR" sz="2000" dirty="0" err="1" smtClean="0"/>
              <a:t>ορογόνο</a:t>
            </a:r>
            <a:r>
              <a:rPr lang="en-US" altLang="el-GR" sz="2000" dirty="0" smtClean="0"/>
              <a:t> </a:t>
            </a:r>
            <a:r>
              <a:rPr lang="en-US" altLang="el-GR" sz="2000" dirty="0" err="1" smtClean="0"/>
              <a:t>θύλ</a:t>
            </a:r>
            <a:r>
              <a:rPr lang="en-US" altLang="el-GR" sz="2000" dirty="0" smtClean="0"/>
              <a:t>ακα και τον αρθρικό χόνδρο</a:t>
            </a:r>
            <a:r>
              <a:rPr lang="el-GR" altLang="el-GR" sz="2000" dirty="0" smtClean="0">
                <a:sym typeface="Wingdings" pitchFamily="2" charset="2"/>
              </a:rPr>
              <a:t> καταστροφή της άρθρωσης!!!</a:t>
            </a:r>
          </a:p>
          <a:p>
            <a:r>
              <a:rPr lang="el-GR" altLang="el-GR" sz="2000" dirty="0" smtClean="0"/>
              <a:t>Προσβάλλονται κυρίως ο αγκώνας, το γόνατο και η </a:t>
            </a:r>
            <a:r>
              <a:rPr lang="el-GR" altLang="el-GR" sz="2000" dirty="0" err="1" smtClean="0"/>
              <a:t>ποδοκνημική</a:t>
            </a:r>
            <a:r>
              <a:rPr lang="el-GR" altLang="el-GR" sz="2000" dirty="0" smtClean="0"/>
              <a:t>.</a:t>
            </a:r>
          </a:p>
          <a:p>
            <a:r>
              <a:rPr lang="en-US" altLang="el-GR" sz="2000" dirty="0" smtClean="0"/>
              <a:t>(</a:t>
            </a:r>
            <a:r>
              <a:rPr lang="en-US" altLang="el-GR" sz="2000" dirty="0" err="1" smtClean="0"/>
              <a:t>Madhok</a:t>
            </a:r>
            <a:r>
              <a:rPr lang="en-US" altLang="el-GR" sz="2000" dirty="0" smtClean="0"/>
              <a:t> et al, 1988).</a:t>
            </a:r>
            <a:endParaRPr lang="el-GR" altLang="el-GR" sz="2000" dirty="0" smtClean="0"/>
          </a:p>
          <a:p>
            <a:endParaRPr lang="el-GR" altLang="el-GR" sz="2000" dirty="0" smtClean="0"/>
          </a:p>
        </p:txBody>
      </p:sp>
      <p:pic>
        <p:nvPicPr>
          <p:cNvPr id="121860" name="Picture 2" descr="D:\i1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166" y="3745555"/>
            <a:ext cx="2218150" cy="270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4" descr="D:\anklebruis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068960"/>
            <a:ext cx="295116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5" descr="D:\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869160"/>
            <a:ext cx="38401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ΓΕΩΡΓΙΑ\Documents\αρθριτιδες\αρθεικον\8834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3" y="3933825"/>
            <a:ext cx="30956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C:\Users\ΓΕΩΡΓΙΑ\Documents\αρθριτιδες\αρθεικον\8834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541463"/>
            <a:ext cx="3167063"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Τίτλος 1"/>
          <p:cNvSpPr>
            <a:spLocks noGrp="1"/>
          </p:cNvSpPr>
          <p:nvPr>
            <p:ph type="title"/>
          </p:nvPr>
        </p:nvSpPr>
        <p:spPr>
          <a:xfrm>
            <a:off x="468313" y="115888"/>
            <a:ext cx="8229600" cy="1081087"/>
          </a:xfrm>
        </p:spPr>
        <p:txBody>
          <a:bodyPr/>
          <a:lstStyle/>
          <a:p>
            <a:pPr eaLnBrk="1" hangingPunct="1"/>
            <a:r>
              <a:rPr lang="el-GR" altLang="el-GR" smtClean="0"/>
              <a:t>Θεραπευτική Άσκηση</a:t>
            </a:r>
            <a:br>
              <a:rPr lang="el-GR" altLang="el-GR" smtClean="0"/>
            </a:br>
            <a:r>
              <a:rPr lang="el-GR" altLang="el-GR" sz="1800" smtClean="0"/>
              <a:t>δεν είναι αυτό που βλέπει ο φυσ/ης, αλλά αυτό που νοιώθει ο εξασκούμενος</a:t>
            </a:r>
          </a:p>
        </p:txBody>
      </p:sp>
      <p:pic>
        <p:nvPicPr>
          <p:cNvPr id="23557" name="Picture 3" descr="C:\Users\ΓΕΩΡΓΙΑ\Documents\αρθριτιδες\αρθεικον\88340002.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03350" y="3933825"/>
            <a:ext cx="3170238" cy="2193925"/>
          </a:xfrm>
        </p:spPr>
      </p:pic>
      <p:pic>
        <p:nvPicPr>
          <p:cNvPr id="23558" name="Picture 2" descr="C:\Users\ΓΕΩΡΓΙΑ\Documents\αρθριτιδες\αρθεικον\8834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1541463"/>
            <a:ext cx="309562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η αιμορροφιλία</a:t>
            </a:r>
            <a:r>
              <a:rPr lang="en-US" dirty="0" smtClean="0"/>
              <a:t>;</a:t>
            </a:r>
            <a:r>
              <a:rPr lang="el-GR" dirty="0" smtClean="0"/>
              <a:t> (3)</a:t>
            </a:r>
            <a:br>
              <a:rPr lang="el-GR" dirty="0" smtClean="0"/>
            </a:br>
            <a:r>
              <a:rPr lang="en-US" sz="2400" dirty="0" smtClean="0"/>
              <a:t>(</a:t>
            </a:r>
            <a:r>
              <a:rPr lang="en-US" sz="2400" dirty="0" err="1" smtClean="0"/>
              <a:t>Hilberg</a:t>
            </a:r>
            <a:r>
              <a:rPr lang="en-US" sz="2400" dirty="0" smtClean="0"/>
              <a:t> et al , 2001)</a:t>
            </a:r>
            <a:endParaRPr lang="el-GR" sz="2400" dirty="0"/>
          </a:p>
        </p:txBody>
      </p:sp>
      <p:graphicFrame>
        <p:nvGraphicFramePr>
          <p:cNvPr id="4" name="Content Placeholder 3"/>
          <p:cNvGraphicFramePr>
            <a:graphicFrameLocks noGrp="1"/>
          </p:cNvGraphicFramePr>
          <p:nvPr>
            <p:ph idx="1"/>
          </p:nvPr>
        </p:nvGraphicFramePr>
        <p:xfrm>
          <a:off x="457200" y="1484313"/>
          <a:ext cx="8229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η αιμορροφιλία</a:t>
            </a:r>
            <a:r>
              <a:rPr lang="en-US" dirty="0" smtClean="0"/>
              <a:t>;</a:t>
            </a:r>
            <a:r>
              <a:rPr lang="el-GR" dirty="0" smtClean="0"/>
              <a:t> (4)</a:t>
            </a:r>
            <a:endParaRPr lang="el-GR" dirty="0"/>
          </a:p>
        </p:txBody>
      </p:sp>
      <p:sp>
        <p:nvSpPr>
          <p:cNvPr id="123907" name="Content Placeholder 2"/>
          <p:cNvSpPr>
            <a:spLocks noGrp="1"/>
          </p:cNvSpPr>
          <p:nvPr>
            <p:ph idx="1"/>
          </p:nvPr>
        </p:nvSpPr>
        <p:spPr/>
        <p:txBody>
          <a:bodyPr/>
          <a:lstStyle/>
          <a:p>
            <a:r>
              <a:rPr lang="el-GR" altLang="el-GR" sz="2400" dirty="0" smtClean="0"/>
              <a:t>Θεραπεία</a:t>
            </a:r>
            <a:r>
              <a:rPr lang="en-US" altLang="el-GR" sz="2400" dirty="0" smtClean="0"/>
              <a:t>:</a:t>
            </a:r>
            <a:r>
              <a:rPr lang="el-GR" altLang="el-GR" sz="2400" dirty="0" smtClean="0"/>
              <a:t> στη βαριά αιμορροφιλία απαιτείται η χορήγηση</a:t>
            </a:r>
            <a:r>
              <a:rPr lang="en-US" altLang="el-GR" sz="2400" dirty="0" smtClean="0"/>
              <a:t> </a:t>
            </a:r>
            <a:r>
              <a:rPr lang="en-US" altLang="el-GR" sz="2400" dirty="0" err="1" smtClean="0"/>
              <a:t>συμ</a:t>
            </a:r>
            <a:r>
              <a:rPr lang="en-US" altLang="el-GR" sz="2400" dirty="0" smtClean="0"/>
              <a:t>πυκνωμένων παραγόντων της πήξης VIII και  IX</a:t>
            </a:r>
            <a:r>
              <a:rPr lang="el-GR" altLang="el-GR" sz="2400" dirty="0" smtClean="0"/>
              <a:t> του αίματος.</a:t>
            </a:r>
            <a:r>
              <a:rPr lang="en-US" altLang="el-GR" sz="2400" dirty="0" smtClean="0"/>
              <a:t> </a:t>
            </a:r>
            <a:r>
              <a:rPr lang="el-GR" altLang="el-GR" sz="2400" dirty="0" smtClean="0"/>
              <a:t>Στην ελαφριά η θεραπεία είναι προφυλακτική. </a:t>
            </a:r>
            <a:r>
              <a:rPr lang="en-US" altLang="el-GR" sz="2400" dirty="0" smtClean="0"/>
              <a:t>(Nilsson et al, 1992)</a:t>
            </a:r>
            <a:r>
              <a:rPr lang="el-GR" altLang="el-GR" sz="2400" dirty="0" smtClean="0"/>
              <a:t>,</a:t>
            </a:r>
            <a:r>
              <a:rPr lang="en-US" altLang="el-GR" sz="2400" dirty="0" smtClean="0"/>
              <a:t>(Cahill</a:t>
            </a:r>
            <a:r>
              <a:rPr lang="el-GR" altLang="el-GR" sz="2400" dirty="0" smtClean="0"/>
              <a:t> </a:t>
            </a:r>
            <a:r>
              <a:rPr lang="en-US" altLang="el-GR" sz="2400" dirty="0" smtClean="0"/>
              <a:t>and Colvin, 1997)</a:t>
            </a:r>
            <a:r>
              <a:rPr lang="el-GR" altLang="el-GR" sz="2400" dirty="0" smtClean="0"/>
              <a:t>,</a:t>
            </a:r>
            <a:r>
              <a:rPr lang="en-US" altLang="el-GR" sz="2400" dirty="0" smtClean="0"/>
              <a:t>(Coppola et al, 2008)</a:t>
            </a:r>
            <a:r>
              <a:rPr lang="el-GR" altLang="el-GR" sz="2400" dirty="0" smtClean="0"/>
              <a:t>.</a:t>
            </a:r>
            <a:endParaRPr lang="el-GR" altLang="el-GR" sz="2400" dirty="0" smtClean="0"/>
          </a:p>
        </p:txBody>
      </p:sp>
      <p:pic>
        <p:nvPicPr>
          <p:cNvPr id="123908" name="Picture 2" descr="D:\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645024"/>
            <a:ext cx="31718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3" descr="D:\hemophilia-4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9" y="3645025"/>
            <a:ext cx="3600399" cy="229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Τι μας λένε οι ερευνητές..</a:t>
            </a:r>
            <a:r>
              <a:rPr lang="en-US" dirty="0" smtClean="0"/>
              <a:t>? (</a:t>
            </a:r>
            <a:r>
              <a:rPr lang="el-GR" dirty="0" smtClean="0"/>
              <a:t>1)</a:t>
            </a:r>
            <a:endParaRPr lang="el-GR" dirty="0"/>
          </a:p>
        </p:txBody>
      </p:sp>
      <p:sp>
        <p:nvSpPr>
          <p:cNvPr id="3" name="Content Placeholder 2"/>
          <p:cNvSpPr>
            <a:spLocks noGrp="1"/>
          </p:cNvSpPr>
          <p:nvPr>
            <p:ph idx="1"/>
          </p:nvPr>
        </p:nvSpPr>
        <p:spPr/>
        <p:txBody>
          <a:bodyPr/>
          <a:lstStyle/>
          <a:p>
            <a:r>
              <a:rPr lang="el-GR" sz="2200" dirty="0" smtClean="0"/>
              <a:t>Φυσική κατάσταση</a:t>
            </a:r>
          </a:p>
          <a:p>
            <a:r>
              <a:rPr lang="el-GR" sz="2200" dirty="0" smtClean="0"/>
              <a:t>Στους πάσχοντες οι τιμές VO2peak,  </a:t>
            </a:r>
            <a:r>
              <a:rPr lang="el-GR" sz="2200" dirty="0" err="1" smtClean="0"/>
              <a:t>ΚΣpeak</a:t>
            </a:r>
            <a:r>
              <a:rPr lang="el-GR" sz="2200" dirty="0" smtClean="0"/>
              <a:t>, </a:t>
            </a:r>
            <a:r>
              <a:rPr lang="el-GR" sz="2200" dirty="0" err="1" smtClean="0"/>
              <a:t>Wpeak</a:t>
            </a:r>
            <a:r>
              <a:rPr lang="el-GR" sz="2200" dirty="0" smtClean="0"/>
              <a:t>  ήταν πολύ χαμηλότερες σε σχέση με τους υγιείς. Τα παιδιά με αιμορροφιλία ήταν υπέρβαρα και πιο ψηλά από τα υγιή. Η τιμή της VO2peak  </a:t>
            </a:r>
            <a:r>
              <a:rPr lang="el-GR" sz="2200" dirty="0" err="1" smtClean="0"/>
              <a:t>ηταν</a:t>
            </a:r>
            <a:r>
              <a:rPr lang="el-GR" sz="2200" dirty="0" smtClean="0"/>
              <a:t> σημαντικά διαφορετική μεταξύ μέτριας και σοβαρής αιμορροφιλίας (</a:t>
            </a:r>
            <a:r>
              <a:rPr lang="el-GR" sz="2200" dirty="0" err="1" smtClean="0"/>
              <a:t>Engelbert</a:t>
            </a:r>
            <a:r>
              <a:rPr lang="el-GR" sz="2200" dirty="0" smtClean="0"/>
              <a:t> R.H.H </a:t>
            </a:r>
            <a:r>
              <a:rPr lang="el-GR" sz="2200" dirty="0" err="1" smtClean="0"/>
              <a:t>et</a:t>
            </a:r>
            <a:r>
              <a:rPr lang="el-GR" sz="2200" dirty="0" smtClean="0"/>
              <a:t> </a:t>
            </a:r>
            <a:r>
              <a:rPr lang="el-GR" sz="2200" dirty="0" err="1" smtClean="0"/>
              <a:t>al</a:t>
            </a:r>
            <a:r>
              <a:rPr lang="el-GR" sz="2200" dirty="0" smtClean="0"/>
              <a:t>, 2008).</a:t>
            </a:r>
          </a:p>
          <a:p>
            <a:r>
              <a:rPr lang="el-GR" sz="2200" dirty="0" smtClean="0"/>
              <a:t>Στους αιμορροφιλικούς </a:t>
            </a:r>
            <a:r>
              <a:rPr lang="en-US" sz="2200" dirty="0" smtClean="0"/>
              <a:t>η </a:t>
            </a:r>
            <a:r>
              <a:rPr lang="en-US" sz="2200" dirty="0" err="1" smtClean="0"/>
              <a:t>μέγιστη</a:t>
            </a:r>
            <a:r>
              <a:rPr lang="en-US" sz="2200" dirty="0" smtClean="0"/>
              <a:t> </a:t>
            </a:r>
            <a:r>
              <a:rPr lang="en-US" sz="2200" dirty="0" err="1" smtClean="0"/>
              <a:t>ισομετρική</a:t>
            </a:r>
            <a:r>
              <a:rPr lang="en-US" sz="2200" dirty="0" smtClean="0"/>
              <a:t> </a:t>
            </a:r>
            <a:r>
              <a:rPr lang="en-US" sz="2200" dirty="0" err="1" smtClean="0"/>
              <a:t>δύν</a:t>
            </a:r>
            <a:r>
              <a:rPr lang="en-US" sz="2200" dirty="0" smtClean="0"/>
              <a:t>αμη, η αισθητικότητα καθώς και η ιδιοδεκτικότητα</a:t>
            </a:r>
            <a:r>
              <a:rPr lang="el-GR" sz="2200" dirty="0" smtClean="0"/>
              <a:t> βρέθηκαν μειωμένες</a:t>
            </a:r>
            <a:r>
              <a:rPr lang="en-US" sz="2200" dirty="0" smtClean="0"/>
              <a:t> </a:t>
            </a:r>
            <a:r>
              <a:rPr lang="el-GR" sz="2200" dirty="0" smtClean="0"/>
              <a:t>συγκριτικά με τους υγιείς. Οι </a:t>
            </a:r>
            <a:r>
              <a:rPr lang="el-GR" sz="2200" dirty="0" err="1" smtClean="0"/>
              <a:t>ισορροπιστικές</a:t>
            </a:r>
            <a:r>
              <a:rPr lang="el-GR" sz="2200" dirty="0" smtClean="0"/>
              <a:t> αντιδράσεις ήταν ίδιες και στις δυο ομάδες (</a:t>
            </a:r>
            <a:r>
              <a:rPr lang="en-US" sz="2200" dirty="0" err="1" smtClean="0"/>
              <a:t>Hilberg</a:t>
            </a:r>
            <a:r>
              <a:rPr lang="en-US" sz="2200" dirty="0" smtClean="0"/>
              <a:t> T. et al, 200</a:t>
            </a:r>
            <a:r>
              <a:rPr lang="el-GR" sz="2200" dirty="0" smtClean="0"/>
              <a:t>1)</a:t>
            </a:r>
            <a:r>
              <a:rPr lang="en-US" sz="2200" dirty="0" smtClean="0"/>
              <a:t>.</a:t>
            </a:r>
          </a:p>
          <a:p>
            <a:r>
              <a:rPr lang="el-GR" sz="2200" dirty="0" smtClean="0"/>
              <a:t>Σε τεστ φυσικής κατάστασης (μέτρηση συντονισμού, ισορροπίας, ευλυγισίας, σωματικής δύναμης και αερόβιας αντοχής) βρέθηκε ότι οι ασθενείς ήταν κάτω από το γενικό μέσο όρο (</a:t>
            </a:r>
            <a:r>
              <a:rPr lang="en-US" sz="2200" dirty="0" err="1" smtClean="0"/>
              <a:t>Seuser</a:t>
            </a:r>
            <a:r>
              <a:rPr lang="en-US" sz="2200" dirty="0" smtClean="0"/>
              <a:t> et al</a:t>
            </a:r>
            <a:r>
              <a:rPr lang="el-GR" sz="2200" dirty="0" smtClean="0"/>
              <a:t>, </a:t>
            </a:r>
            <a:r>
              <a:rPr lang="en-US" sz="2200" dirty="0" smtClean="0"/>
              <a:t>2007)</a:t>
            </a:r>
            <a:r>
              <a:rPr lang="el-GR" sz="2200" dirty="0" smtClean="0"/>
              <a:t>.</a:t>
            </a:r>
            <a:r>
              <a:rPr lang="en-US" sz="2200" dirty="0" smtClean="0"/>
              <a:t> </a:t>
            </a:r>
            <a:endParaRPr lang="el-GR" sz="2200" dirty="0" smtClean="0"/>
          </a:p>
          <a:p>
            <a:endParaRPr lang="el-GR" sz="22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Τι μας λένε οι ερευνητές..</a:t>
            </a:r>
            <a:r>
              <a:rPr lang="en-US" smtClean="0"/>
              <a:t>? (</a:t>
            </a:r>
            <a:r>
              <a:rPr lang="el-GR" smtClean="0"/>
              <a:t>2)</a:t>
            </a:r>
            <a:endParaRPr lang="el-GR" dirty="0"/>
          </a:p>
        </p:txBody>
      </p:sp>
      <p:sp>
        <p:nvSpPr>
          <p:cNvPr id="125955" name="Content Placeholder 2"/>
          <p:cNvSpPr>
            <a:spLocks noGrp="1"/>
          </p:cNvSpPr>
          <p:nvPr>
            <p:ph idx="1"/>
          </p:nvPr>
        </p:nvSpPr>
        <p:spPr/>
        <p:txBody>
          <a:bodyPr/>
          <a:lstStyle/>
          <a:p>
            <a:r>
              <a:rPr lang="el-GR" altLang="el-GR" sz="2200" dirty="0" smtClean="0"/>
              <a:t>Άσκηση</a:t>
            </a:r>
          </a:p>
          <a:p>
            <a:r>
              <a:rPr lang="el-GR" altLang="el-GR" sz="2200" dirty="0" smtClean="0"/>
              <a:t>Σε ένα πείραμα με άσκηση στο νερό βρέθηκε ότι βελτιώνει τη μυϊκή και την αρθρική δύναμη, αυξάνει το </a:t>
            </a:r>
            <a:r>
              <a:rPr lang="en-US" altLang="el-GR" sz="2200" dirty="0" smtClean="0"/>
              <a:t>ROM</a:t>
            </a:r>
            <a:r>
              <a:rPr lang="el-GR" altLang="el-GR" sz="2200" dirty="0" smtClean="0"/>
              <a:t> στην κάμψη γόνατος και κατ’ επέκταση μειώνεται η διάρκεια της αιμορραγίας</a:t>
            </a:r>
            <a:r>
              <a:rPr lang="en-US" altLang="el-GR" sz="2200" dirty="0" smtClean="0"/>
              <a:t> (</a:t>
            </a:r>
            <a:r>
              <a:rPr lang="en-US" altLang="el-GR" sz="2200" dirty="0" err="1" smtClean="0"/>
              <a:t>Kargarfard</a:t>
            </a:r>
            <a:r>
              <a:rPr lang="en-US" altLang="el-GR" sz="2200" dirty="0" smtClean="0"/>
              <a:t> M. et al, 2013).</a:t>
            </a:r>
          </a:p>
          <a:p>
            <a:r>
              <a:rPr lang="el-GR" altLang="el-GR" sz="2200" dirty="0" smtClean="0"/>
              <a:t>Μετά από προγράμματα άσκησης για παιδιά και ενήλικες αποδείχθηκε η ευεργετική επίδραση της άσκησης καθώς</a:t>
            </a:r>
            <a:r>
              <a:rPr lang="en-US" altLang="el-GR" sz="2200" dirty="0" smtClean="0"/>
              <a:t> </a:t>
            </a:r>
            <a:r>
              <a:rPr lang="el-GR" altLang="el-GR" sz="2200" dirty="0" smtClean="0"/>
              <a:t>βελτιώθηκαν η τιμή της </a:t>
            </a:r>
            <a:r>
              <a:rPr lang="en-US" altLang="el-GR" sz="2200" dirty="0" smtClean="0"/>
              <a:t>VO</a:t>
            </a:r>
            <a:r>
              <a:rPr lang="el-GR" altLang="el-GR" sz="2200" dirty="0" smtClean="0"/>
              <a:t>2</a:t>
            </a:r>
            <a:r>
              <a:rPr lang="en-US" altLang="el-GR" sz="2200" dirty="0" smtClean="0"/>
              <a:t>peak</a:t>
            </a:r>
            <a:r>
              <a:rPr lang="el-GR" altLang="el-GR" sz="2200" dirty="0" smtClean="0"/>
              <a:t>, η δύναμη των </a:t>
            </a:r>
            <a:r>
              <a:rPr lang="el-GR" altLang="el-GR" sz="2200" dirty="0" err="1" smtClean="0"/>
              <a:t>εκτεινόντων</a:t>
            </a:r>
            <a:r>
              <a:rPr lang="el-GR" altLang="el-GR" sz="2200" dirty="0" smtClean="0"/>
              <a:t> γόνατος και η ποιότητα ζωής (</a:t>
            </a:r>
            <a:r>
              <a:rPr lang="en-US" altLang="el-GR" sz="2200" dirty="0" smtClean="0"/>
              <a:t>Broderick</a:t>
            </a:r>
            <a:r>
              <a:rPr lang="el-GR" altLang="el-GR" sz="2200" dirty="0" smtClean="0"/>
              <a:t> </a:t>
            </a:r>
            <a:r>
              <a:rPr lang="en-US" altLang="el-GR" sz="2200" dirty="0" smtClean="0"/>
              <a:t>C.R</a:t>
            </a:r>
            <a:r>
              <a:rPr lang="el-GR" altLang="el-GR" sz="2200" dirty="0" smtClean="0"/>
              <a:t>, 2006).</a:t>
            </a:r>
          </a:p>
          <a:p>
            <a:endParaRPr lang="el-GR" altLang="el-GR" sz="2200" dirty="0"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Τι μας λένε οι ερευνητές..</a:t>
            </a:r>
            <a:r>
              <a:rPr lang="en-US" smtClean="0"/>
              <a:t>? (</a:t>
            </a:r>
            <a:r>
              <a:rPr lang="el-GR" smtClean="0"/>
              <a:t>3)</a:t>
            </a:r>
            <a:endParaRPr lang="el-GR" dirty="0"/>
          </a:p>
        </p:txBody>
      </p:sp>
      <p:sp>
        <p:nvSpPr>
          <p:cNvPr id="126979" name="Content Placeholder 2"/>
          <p:cNvSpPr>
            <a:spLocks noGrp="1"/>
          </p:cNvSpPr>
          <p:nvPr>
            <p:ph idx="1"/>
          </p:nvPr>
        </p:nvSpPr>
        <p:spPr/>
        <p:txBody>
          <a:bodyPr/>
          <a:lstStyle/>
          <a:p>
            <a:r>
              <a:rPr lang="el-GR" altLang="el-GR" sz="2200" dirty="0" smtClean="0"/>
              <a:t>Ένα πρόγραμμα γυμναστικής ενδυνάμωσης των αρθρώσεων είχε θετικά αποτελέσματα ως προς την ενδυνάμωση των γονάτων, χωρίς να αυξάνει τον αριθμό των </a:t>
            </a:r>
            <a:r>
              <a:rPr lang="el-GR" altLang="el-GR" sz="2200" dirty="0" err="1" smtClean="0"/>
              <a:t>αιμάρθρων</a:t>
            </a:r>
            <a:r>
              <a:rPr lang="el-GR" altLang="el-GR" sz="2200" dirty="0" smtClean="0"/>
              <a:t> (</a:t>
            </a:r>
            <a:r>
              <a:rPr lang="en-US" altLang="el-GR" sz="2200" dirty="0" smtClean="0"/>
              <a:t>Greene and </a:t>
            </a:r>
            <a:r>
              <a:rPr lang="en-US" altLang="el-GR" sz="2200" dirty="0" err="1" smtClean="0"/>
              <a:t>Strickler</a:t>
            </a:r>
            <a:r>
              <a:rPr lang="el-GR" altLang="el-GR" sz="2200" dirty="0" smtClean="0"/>
              <a:t>, 1983).</a:t>
            </a:r>
          </a:p>
          <a:p>
            <a:r>
              <a:rPr lang="el-GR" altLang="el-GR" sz="2200" dirty="0" smtClean="0"/>
              <a:t>Τα αποτελέσματα ενός πειράματος εμφάνισαν αύξηση στην οστική πυκνότητα σε μηριαίο και κνήμη, βελτίωση μυϊκής δύναμης και αντοχής των </a:t>
            </a:r>
            <a:r>
              <a:rPr lang="el-GR" altLang="el-GR" sz="2200" dirty="0" err="1" smtClean="0"/>
              <a:t>εκτεινόντων</a:t>
            </a:r>
            <a:r>
              <a:rPr lang="el-GR" altLang="el-GR" sz="2200" dirty="0" smtClean="0"/>
              <a:t> και των </a:t>
            </a:r>
            <a:r>
              <a:rPr lang="el-GR" altLang="el-GR" sz="2200" dirty="0" err="1" smtClean="0"/>
              <a:t>καμπτήρων</a:t>
            </a:r>
            <a:r>
              <a:rPr lang="el-GR" altLang="el-GR" sz="2200" dirty="0" smtClean="0"/>
              <a:t> του γόνατος και τέλος σημειώθηκε διαφορά στην λειτουργική ικανότητα των αιμορροφιλικών παιδιών με το 6</a:t>
            </a:r>
            <a:r>
              <a:rPr lang="en-US" altLang="el-GR" sz="2200" dirty="0" smtClean="0"/>
              <a:t>MWD</a:t>
            </a:r>
            <a:r>
              <a:rPr lang="el-GR" altLang="el-GR" sz="2200" dirty="0" smtClean="0"/>
              <a:t> (</a:t>
            </a:r>
            <a:r>
              <a:rPr lang="en-US" altLang="el-GR" sz="2200" dirty="0" err="1" smtClean="0"/>
              <a:t>Eid</a:t>
            </a:r>
            <a:r>
              <a:rPr lang="en-US" altLang="el-GR" sz="2200" dirty="0" smtClean="0"/>
              <a:t> M</a:t>
            </a:r>
            <a:r>
              <a:rPr lang="el-GR" altLang="el-GR" sz="2200" dirty="0" smtClean="0"/>
              <a:t>.</a:t>
            </a:r>
            <a:r>
              <a:rPr lang="en-US" altLang="el-GR" sz="2200" dirty="0" smtClean="0"/>
              <a:t>E et al</a:t>
            </a:r>
            <a:r>
              <a:rPr lang="el-GR" altLang="el-GR" sz="2200" dirty="0" smtClean="0"/>
              <a:t>, 2014).</a:t>
            </a:r>
          </a:p>
          <a:p>
            <a:endParaRPr lang="el-GR" altLang="el-GR" sz="2200" dirty="0" smtClean="0"/>
          </a:p>
        </p:txBody>
      </p:sp>
      <p:pic>
        <p:nvPicPr>
          <p:cNvPr id="126980" name="Picture 3" descr="HemophiliaWal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873313"/>
            <a:ext cx="4248522" cy="161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Αθλητισμός (</a:t>
            </a:r>
            <a:r>
              <a:rPr lang="en-US" smtClean="0"/>
              <a:t>Heijnen</a:t>
            </a:r>
            <a:r>
              <a:rPr lang="el-GR" smtClean="0"/>
              <a:t> </a:t>
            </a:r>
            <a:r>
              <a:rPr lang="en-US" smtClean="0"/>
              <a:t>L.</a:t>
            </a:r>
            <a:r>
              <a:rPr lang="el-GR" smtClean="0"/>
              <a:t>, </a:t>
            </a:r>
            <a:r>
              <a:rPr lang="en-US" smtClean="0"/>
              <a:t>2000)</a:t>
            </a:r>
            <a:endParaRPr lang="el-GR" dirty="0"/>
          </a:p>
        </p:txBody>
      </p:sp>
      <p:graphicFrame>
        <p:nvGraphicFramePr>
          <p:cNvPr id="10" name="Content Placeholder 9"/>
          <p:cNvGraphicFramePr>
            <a:graphicFrameLocks noGrp="1"/>
          </p:cNvGraphicFramePr>
          <p:nvPr>
            <p:ph idx="1"/>
          </p:nvPr>
        </p:nvGraphicFramePr>
        <p:xfrm>
          <a:off x="457200" y="1484313"/>
          <a:ext cx="8229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Και καταλήγουμε στο…</a:t>
            </a:r>
            <a:endParaRPr lang="el-GR" dirty="0"/>
          </a:p>
        </p:txBody>
      </p:sp>
      <p:graphicFrame>
        <p:nvGraphicFramePr>
          <p:cNvPr id="12" name="Content Placeholder 11"/>
          <p:cNvGraphicFramePr>
            <a:graphicFrameLocks noGrp="1"/>
          </p:cNvGraphicFramePr>
          <p:nvPr>
            <p:ph idx="1"/>
          </p:nvPr>
        </p:nvGraphicFramePr>
        <p:xfrm>
          <a:off x="457200" y="1484313"/>
          <a:ext cx="8229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Βιβλιογραφία</a:t>
            </a:r>
            <a:endParaRPr lang="el-GR" dirty="0"/>
          </a:p>
        </p:txBody>
      </p:sp>
      <p:sp>
        <p:nvSpPr>
          <p:cNvPr id="7" name="Θέση περιεχομένου 6"/>
          <p:cNvSpPr>
            <a:spLocks noGrp="1"/>
          </p:cNvSpPr>
          <p:nvPr>
            <p:ph idx="1"/>
          </p:nvPr>
        </p:nvSpPr>
        <p:spPr/>
        <p:txBody>
          <a:bodyPr/>
          <a:lstStyle/>
          <a:p>
            <a:r>
              <a:rPr lang="en-US" sz="2000" smtClean="0"/>
              <a:t>Broderick C.R., R.D. Herbert, J. Latimer, J.A. Curtin and H.C. Selvadurai. 2006. The effect of an exercise intervention on aerobic fitness, strength and quality of life in children with haemophilia. BMC Blood Disorders.</a:t>
            </a:r>
          </a:p>
          <a:p>
            <a:r>
              <a:rPr lang="en-US" sz="2000" smtClean="0"/>
              <a:t>Buzzard B. M. </a:t>
            </a:r>
            <a:r>
              <a:rPr lang="el-GR" sz="2000" smtClean="0"/>
              <a:t>2007.</a:t>
            </a:r>
            <a:r>
              <a:rPr lang="en-US" sz="2000" smtClean="0"/>
              <a:t>Physiotherapy, rehabilitation and sports in countries with limited replacement coagulation factor supply. Haemophilia</a:t>
            </a:r>
            <a:r>
              <a:rPr lang="el-GR" sz="2000" smtClean="0"/>
              <a:t>.</a:t>
            </a:r>
            <a:r>
              <a:rPr lang="en-US" sz="2000" smtClean="0"/>
              <a:t> </a:t>
            </a:r>
            <a:endParaRPr lang="el-GR" sz="2000" smtClean="0"/>
          </a:p>
          <a:p>
            <a:r>
              <a:rPr lang="en-US" sz="2000" smtClean="0"/>
              <a:t>Cahill MR and Colvin BT. 1997.Haemophilia. Postgrad Med J. </a:t>
            </a:r>
            <a:endParaRPr lang="el-GR" sz="2000" smtClean="0"/>
          </a:p>
          <a:p>
            <a:r>
              <a:rPr lang="en-US" sz="2000" smtClean="0"/>
              <a:t>Coppola A, Di Capua M, De Simone C. 2008. Primary prophylaxis in children with haemophilia. Blood Transfus</a:t>
            </a:r>
            <a:r>
              <a:rPr lang="el-GR" sz="2000" smtClean="0"/>
              <a:t>  </a:t>
            </a:r>
          </a:p>
          <a:p>
            <a:r>
              <a:rPr lang="en-US" sz="2000" smtClean="0"/>
              <a:t>Eid, M. A., Ibrahim, M. M., &amp; Aly, S. M. (2014). Effect of resistance and aerobic exercises on bone mineral density, muscle strength and functional ability in children with hemophilia. Egyptian Journal of Medical Human Genetics</a:t>
            </a:r>
            <a:r>
              <a:rPr lang="el-GR" sz="2000" smtClean="0"/>
              <a:t> </a:t>
            </a:r>
          </a:p>
          <a:p>
            <a:r>
              <a:rPr lang="en-US" sz="2000" smtClean="0"/>
              <a:t>Engelbert, R. H., Plantinga, M., Van der Net, J., Van Genderen, F. R., Van den Berg, M. H., Helders, P. J., &amp; Takken, T. 2008. Aerobic capacity in children with hemophilia. The Journal of pediatrics.</a:t>
            </a:r>
            <a:endParaRPr lang="el-GR" sz="2000" smtClean="0"/>
          </a:p>
          <a:p>
            <a:endParaRPr lang="el-GR" sz="2000" smtClean="0"/>
          </a:p>
          <a:p>
            <a:endParaRPr lang="en-US" sz="2000" smtClean="0"/>
          </a:p>
          <a:p>
            <a:endParaRPr lang="en-US" sz="2000" smtClean="0"/>
          </a:p>
          <a:p>
            <a:endParaRPr lang="en-US" sz="2000" smtClean="0"/>
          </a:p>
          <a:p>
            <a:endParaRPr lang="el-GR" sz="20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Βιβλιογραφία</a:t>
            </a:r>
          </a:p>
        </p:txBody>
      </p:sp>
      <p:sp>
        <p:nvSpPr>
          <p:cNvPr id="6" name="Θέση περιεχομένου 5"/>
          <p:cNvSpPr>
            <a:spLocks noGrp="1"/>
          </p:cNvSpPr>
          <p:nvPr>
            <p:ph idx="1"/>
          </p:nvPr>
        </p:nvSpPr>
        <p:spPr/>
        <p:txBody>
          <a:bodyPr/>
          <a:lstStyle/>
          <a:p>
            <a:r>
              <a:rPr lang="en-US" sz="1800" dirty="0" err="1" smtClean="0"/>
              <a:t>Fromme</a:t>
            </a:r>
            <a:r>
              <a:rPr lang="en-US" sz="1800" dirty="0" smtClean="0"/>
              <a:t> A, </a:t>
            </a:r>
            <a:r>
              <a:rPr lang="en-US" sz="1800" dirty="0" err="1" smtClean="0"/>
              <a:t>Dreeskamp</a:t>
            </a:r>
            <a:r>
              <a:rPr lang="en-US" sz="1800" dirty="0" smtClean="0"/>
              <a:t> K, </a:t>
            </a:r>
            <a:r>
              <a:rPr lang="en-US" sz="1800" dirty="0" err="1" smtClean="0"/>
              <a:t>Pollmann</a:t>
            </a:r>
            <a:r>
              <a:rPr lang="en-US" sz="1800" dirty="0" smtClean="0"/>
              <a:t> H, </a:t>
            </a:r>
            <a:r>
              <a:rPr lang="en-US" sz="1800" dirty="0" err="1" smtClean="0"/>
              <a:t>Thorwesten</a:t>
            </a:r>
            <a:r>
              <a:rPr lang="en-US" sz="1800" dirty="0" smtClean="0"/>
              <a:t> L, </a:t>
            </a:r>
            <a:r>
              <a:rPr lang="en-US" sz="1800" dirty="0" err="1" smtClean="0"/>
              <a:t>Mooren</a:t>
            </a:r>
            <a:r>
              <a:rPr lang="en-US" sz="1800" dirty="0" smtClean="0"/>
              <a:t> EC, </a:t>
            </a:r>
            <a:r>
              <a:rPr lang="en-US" sz="1800" dirty="0" err="1" smtClean="0"/>
              <a:t>Volkr</a:t>
            </a:r>
            <a:r>
              <a:rPr lang="en-US" sz="1800" dirty="0" smtClean="0"/>
              <a:t> K 2007. </a:t>
            </a:r>
            <a:r>
              <a:rPr lang="en-US" sz="1800" dirty="0" err="1" smtClean="0"/>
              <a:t>Particiration</a:t>
            </a:r>
            <a:r>
              <a:rPr lang="en-US" sz="1800" dirty="0" smtClean="0"/>
              <a:t> in sports and physical activity of </a:t>
            </a:r>
            <a:r>
              <a:rPr lang="en-US" sz="1800" dirty="0" err="1" smtClean="0"/>
              <a:t>haemophilia</a:t>
            </a:r>
            <a:r>
              <a:rPr lang="en-US" sz="1800" dirty="0" smtClean="0"/>
              <a:t> patients. </a:t>
            </a:r>
            <a:r>
              <a:rPr lang="en-US" sz="1800" dirty="0" err="1" smtClean="0"/>
              <a:t>Haemophilia</a:t>
            </a:r>
            <a:r>
              <a:rPr lang="en-US" sz="1800" dirty="0" smtClean="0"/>
              <a:t>.</a:t>
            </a:r>
          </a:p>
          <a:p>
            <a:r>
              <a:rPr lang="en-US" sz="1800" dirty="0" smtClean="0"/>
              <a:t>Greene, W. B., and E. M. </a:t>
            </a:r>
            <a:r>
              <a:rPr lang="en-US" sz="1800" dirty="0" err="1" smtClean="0"/>
              <a:t>Strickler</a:t>
            </a:r>
            <a:r>
              <a:rPr lang="en-US" sz="1800" dirty="0" smtClean="0"/>
              <a:t>. 1983. A modified isokinetic strengthening program for patients with severe hemophilia. Dev. Med. Child Neurol. </a:t>
            </a:r>
          </a:p>
          <a:p>
            <a:r>
              <a:rPr lang="en-US" sz="1800" dirty="0" err="1" smtClean="0"/>
              <a:t>Heijnen</a:t>
            </a:r>
            <a:r>
              <a:rPr lang="en-US" sz="1800" dirty="0" smtClean="0"/>
              <a:t> L, Mauser-</a:t>
            </a:r>
            <a:r>
              <a:rPr lang="en-US" sz="1800" dirty="0" err="1" smtClean="0"/>
              <a:t>Bunschoten</a:t>
            </a:r>
            <a:r>
              <a:rPr lang="en-US" sz="1800" dirty="0" smtClean="0"/>
              <a:t> EP, Roosendaal G. 2000. Participation in sports by Dutch persons with </a:t>
            </a:r>
            <a:r>
              <a:rPr lang="en-US" sz="1800" dirty="0" err="1" smtClean="0"/>
              <a:t>haemophilia.Haemophilia</a:t>
            </a:r>
            <a:r>
              <a:rPr lang="en-US" sz="1800" dirty="0" smtClean="0"/>
              <a:t>. </a:t>
            </a:r>
          </a:p>
          <a:p>
            <a:r>
              <a:rPr lang="en-US" sz="1800" dirty="0" err="1" smtClean="0"/>
              <a:t>Hilberg</a:t>
            </a:r>
            <a:r>
              <a:rPr lang="en-US" sz="1800" dirty="0" smtClean="0"/>
              <a:t> T, </a:t>
            </a:r>
            <a:r>
              <a:rPr lang="en-US" sz="1800" dirty="0" err="1" smtClean="0"/>
              <a:t>Herbsleb</a:t>
            </a:r>
            <a:r>
              <a:rPr lang="en-US" sz="1800" dirty="0" smtClean="0"/>
              <a:t> M, Gabriel HH, </a:t>
            </a:r>
            <a:r>
              <a:rPr lang="en-US" sz="1800" dirty="0" err="1" smtClean="0"/>
              <a:t>Jeschke</a:t>
            </a:r>
            <a:r>
              <a:rPr lang="en-US" sz="1800" dirty="0" smtClean="0"/>
              <a:t> D, Schramm W. 2001. Proprioception and isometric muscular strength in </a:t>
            </a:r>
            <a:r>
              <a:rPr lang="en-US" sz="1800" dirty="0" err="1" smtClean="0"/>
              <a:t>haemophilic</a:t>
            </a:r>
            <a:r>
              <a:rPr lang="en-US" sz="1800" dirty="0" smtClean="0"/>
              <a:t> subjects. </a:t>
            </a:r>
            <a:r>
              <a:rPr lang="en-US" sz="1800" dirty="0" err="1" smtClean="0"/>
              <a:t>Haemophilia</a:t>
            </a:r>
            <a:r>
              <a:rPr lang="en-US" sz="1800" dirty="0" smtClean="0"/>
              <a:t> </a:t>
            </a:r>
          </a:p>
          <a:p>
            <a:r>
              <a:rPr lang="en-US" sz="1800" dirty="0" err="1" smtClean="0"/>
              <a:t>Kargarfard</a:t>
            </a:r>
            <a:r>
              <a:rPr lang="en-US" sz="1800" dirty="0" smtClean="0"/>
              <a:t> M., </a:t>
            </a:r>
            <a:r>
              <a:rPr lang="en-US" sz="1800" dirty="0" err="1" smtClean="0"/>
              <a:t>Dehghadani</a:t>
            </a:r>
            <a:r>
              <a:rPr lang="en-US" sz="1800" dirty="0" smtClean="0"/>
              <a:t> M., and </a:t>
            </a:r>
            <a:r>
              <a:rPr lang="en-US" sz="1800" dirty="0" err="1" smtClean="0"/>
              <a:t>Ghias</a:t>
            </a:r>
            <a:r>
              <a:rPr lang="en-US" sz="1800" dirty="0" smtClean="0"/>
              <a:t> R. 2014. The Effect of Aquatic Exercise Therapy on Muscle Strength and Joint's Range of Motion in Hemophilia Patients. </a:t>
            </a:r>
          </a:p>
          <a:p>
            <a:r>
              <a:rPr lang="en-US" sz="1800" dirty="0" err="1" smtClean="0"/>
              <a:t>Madhok</a:t>
            </a:r>
            <a:r>
              <a:rPr lang="en-US" sz="1800" dirty="0" smtClean="0"/>
              <a:t> R, Bennett D, </a:t>
            </a:r>
            <a:r>
              <a:rPr lang="en-US" sz="1800" dirty="0" err="1" smtClean="0"/>
              <a:t>Sturrock</a:t>
            </a:r>
            <a:r>
              <a:rPr lang="en-US" sz="1800" dirty="0" smtClean="0"/>
              <a:t> RD, Forbes CD. 1988. Mechanisms of joint damage in an experimental model of hemophilic arthritis. Arthritis Rheum..  </a:t>
            </a:r>
          </a:p>
          <a:p>
            <a:endParaRPr lang="el-GR" sz="1800" dirty="0" smtClean="0"/>
          </a:p>
          <a:p>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Βιβλιογραφία</a:t>
            </a:r>
          </a:p>
        </p:txBody>
      </p:sp>
      <p:sp>
        <p:nvSpPr>
          <p:cNvPr id="132098" name="Θέση περιεχομένου 5"/>
          <p:cNvSpPr>
            <a:spLocks noGrp="1"/>
          </p:cNvSpPr>
          <p:nvPr>
            <p:ph idx="1"/>
          </p:nvPr>
        </p:nvSpPr>
        <p:spPr/>
        <p:txBody>
          <a:bodyPr/>
          <a:lstStyle/>
          <a:p>
            <a:r>
              <a:rPr lang="en-US" altLang="el-GR" sz="2000" smtClean="0"/>
              <a:t>Mannucci PM. 2002. Hemophilia and related bleeding disorders: a story of dismay and success. Hematology Am Soc Hematol Educ Program  </a:t>
            </a:r>
          </a:p>
          <a:p>
            <a:r>
              <a:rPr lang="en-US" altLang="el-GR" sz="2000" smtClean="0"/>
              <a:t>Nilsson IM, Berntorp E, Lofqvist T, Pettersson H. 1992. Twentyfive years experience of prophylactic treatment in severe haemophilia A and B. J Intern Med.</a:t>
            </a:r>
          </a:p>
          <a:p>
            <a:r>
              <a:rPr lang="en-US" altLang="el-GR" sz="2000" smtClean="0"/>
              <a:t>Seuser A., P. Boehm, A. Kurme, G. Schumpe and K. Kurnik 2007. Orthopaedic issues in sports for persons with haemophilia. Haemophilia</a:t>
            </a:r>
            <a:endParaRPr lang="el-GR" altLang="el-GR" sz="20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a:t>
            </a:r>
            <a:br>
              <a:rPr lang="el-GR" dirty="0" smtClean="0"/>
            </a:br>
            <a:r>
              <a:rPr lang="el-GR" dirty="0" smtClean="0"/>
              <a:t>&amp; λειτουργική αποκατάσταση</a:t>
            </a:r>
            <a:endParaRPr lang="en-US" dirty="0"/>
          </a:p>
        </p:txBody>
      </p:sp>
      <p:pic>
        <p:nvPicPr>
          <p:cNvPr id="24579" name="Picture 8" descr="hilton 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40375" y="4149725"/>
            <a:ext cx="2913063" cy="2185988"/>
          </a:xfrm>
        </p:spPr>
      </p:pic>
      <p:sp>
        <p:nvSpPr>
          <p:cNvPr id="24580" name="Rectangle 5"/>
          <p:cNvSpPr>
            <a:spLocks noGrp="1" noChangeArrowheads="1"/>
          </p:cNvSpPr>
          <p:nvPr>
            <p:ph type="body" sz="half" idx="4294967295"/>
          </p:nvPr>
        </p:nvSpPr>
        <p:spPr>
          <a:xfrm>
            <a:off x="544513" y="1700213"/>
            <a:ext cx="4038600" cy="4525962"/>
          </a:xfrm>
        </p:spPr>
        <p:txBody>
          <a:bodyPr/>
          <a:lstStyle/>
          <a:p>
            <a:pPr eaLnBrk="1" hangingPunct="1"/>
            <a:r>
              <a:rPr lang="en-US" altLang="el-GR" sz="2400" smtClean="0"/>
              <a:t>Functional exercises for neuromuscular coordination</a:t>
            </a:r>
          </a:p>
          <a:p>
            <a:pPr eaLnBrk="1" hangingPunct="1"/>
            <a:r>
              <a:rPr lang="en-US" altLang="el-GR" sz="2400" smtClean="0"/>
              <a:t>The taping is not necessary </a:t>
            </a:r>
          </a:p>
          <a:p>
            <a:pPr eaLnBrk="1" hangingPunct="1"/>
            <a:endParaRPr lang="en-US" altLang="el-GR" sz="2400" smtClean="0"/>
          </a:p>
          <a:p>
            <a:pPr eaLnBrk="1" hangingPunct="1"/>
            <a:endParaRPr lang="en-US" altLang="el-GR" sz="2400" smtClean="0"/>
          </a:p>
          <a:p>
            <a:pPr eaLnBrk="1" hangingPunct="1">
              <a:buFontTx/>
              <a:buNone/>
            </a:pPr>
            <a:r>
              <a:rPr lang="en-US" altLang="el-GR" sz="2400" smtClean="0"/>
              <a:t>“overuse syndromes hand therapy approach” G.Petta Samos 2005 </a:t>
            </a:r>
            <a:endParaRPr lang="el-GR" altLang="el-GR" sz="2400" smtClean="0"/>
          </a:p>
          <a:p>
            <a:pPr eaLnBrk="1" hangingPunct="1">
              <a:buFontTx/>
              <a:buNone/>
            </a:pPr>
            <a:endParaRPr lang="el-GR" altLang="el-GR" sz="2400" smtClean="0"/>
          </a:p>
        </p:txBody>
      </p:sp>
      <p:pic>
        <p:nvPicPr>
          <p:cNvPr id="24581" name="Picture 9" descr="hilton 009"/>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49900" y="1776413"/>
            <a:ext cx="2916238" cy="2187575"/>
          </a:xfrm>
        </p:spPr>
      </p:pic>
    </p:spTree>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Τίτλος 6"/>
          <p:cNvSpPr>
            <a:spLocks noGrp="1"/>
          </p:cNvSpPr>
          <p:nvPr>
            <p:ph type="ctrTitle"/>
          </p:nvPr>
        </p:nvSpPr>
        <p:spPr>
          <a:xfrm>
            <a:off x="685800" y="2276872"/>
            <a:ext cx="7772400" cy="1470025"/>
          </a:xfrm>
        </p:spPr>
        <p:txBody>
          <a:bodyPr/>
          <a:lstStyle/>
          <a:p>
            <a:pPr fontAlgn="auto">
              <a:spcAft>
                <a:spcPts val="0"/>
              </a:spcAft>
              <a:defRPr/>
            </a:pPr>
            <a:r>
              <a:rPr lang="el-GR" dirty="0" smtClean="0"/>
              <a:t>Τέλος Ενότητας</a:t>
            </a:r>
          </a:p>
        </p:txBody>
      </p:sp>
      <p:grpSp>
        <p:nvGrpSpPr>
          <p:cNvPr id="134148" name="Ομάδα 1"/>
          <p:cNvGrpSpPr>
            <a:grpSpLocks/>
          </p:cNvGrpSpPr>
          <p:nvPr/>
        </p:nvGrpSpPr>
        <p:grpSpPr bwMode="auto">
          <a:xfrm>
            <a:off x="1766888" y="5930900"/>
            <a:ext cx="5829300" cy="768350"/>
            <a:chOff x="1767633" y="5931169"/>
            <a:chExt cx="5828703" cy="768532"/>
          </a:xfrm>
        </p:grpSpPr>
        <p:pic>
          <p:nvPicPr>
            <p:cNvPr id="134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2" descr="C:\Users\alex\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31169"/>
              <a:ext cx="3672408" cy="7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Placeholder 4" descr="1349892223_9030_taichi.jpg"/>
          <p:cNvPicPr>
            <a:picLocks noChangeAspect="1"/>
          </p:cNvPicPr>
          <p:nvPr/>
        </p:nvPicPr>
        <p:blipFill>
          <a:blip r:embed="rId5"/>
          <a:stretch>
            <a:fillRect/>
          </a:stretch>
        </p:blipFill>
        <p:spPr bwMode="auto">
          <a:xfrm>
            <a:off x="3037148" y="3628100"/>
            <a:ext cx="3069704" cy="198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3"/>
          <p:cNvSpPr>
            <a:spLocks noGrp="1"/>
          </p:cNvSpPr>
          <p:nvPr>
            <p:ph type="ctrTitle"/>
          </p:nvPr>
        </p:nvSpPr>
        <p:spPr/>
        <p:txBody>
          <a:bodyPr/>
          <a:lstStyle/>
          <a:p>
            <a:pPr eaLnBrk="1" hangingPunct="1"/>
            <a:r>
              <a:rPr lang="el-GR" altLang="el-GR" sz="4400" smtClean="0"/>
              <a:t>Σημειώματα</a:t>
            </a:r>
          </a:p>
        </p:txBody>
      </p:sp>
      <p:sp>
        <p:nvSpPr>
          <p:cNvPr id="135171" name="Subtitle 1"/>
          <p:cNvSpPr>
            <a:spLocks noGrp="1"/>
          </p:cNvSpPr>
          <p:nvPr>
            <p:ph type="subTitle" idx="1"/>
          </p:nvPr>
        </p:nvSpPr>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68313" y="115888"/>
            <a:ext cx="8229600" cy="1081087"/>
          </a:xfrm>
        </p:spPr>
        <p:txBody>
          <a:bodyPr/>
          <a:lstStyle/>
          <a:p>
            <a:pPr eaLnBrk="1" hangingPunct="1"/>
            <a:r>
              <a:rPr lang="el-GR" altLang="el-GR" smtClean="0"/>
              <a:t>Σημείωμα Αναφοράς</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Γεωργία </a:t>
            </a:r>
            <a:r>
              <a:rPr lang="el-GR" sz="2000" dirty="0" err="1" smtClean="0"/>
              <a:t>Πέττα</a:t>
            </a:r>
            <a:r>
              <a:rPr lang="el-GR" sz="2000" dirty="0" smtClean="0"/>
              <a:t> 2014. Γεωργία </a:t>
            </a:r>
            <a:r>
              <a:rPr lang="el-GR" sz="2000" dirty="0" err="1" smtClean="0"/>
              <a:t>Πέττα</a:t>
            </a:r>
            <a:r>
              <a:rPr lang="el-GR" sz="2000" dirty="0" smtClean="0"/>
              <a:t>. «Φυσικοθεραπεία σε ειδικές πληθυσμιακές μονάδες. </a:t>
            </a:r>
            <a:r>
              <a:rPr lang="el-GR" sz="2000" dirty="0"/>
              <a:t>Ενότητα </a:t>
            </a:r>
            <a:r>
              <a:rPr lang="en-US" sz="2000" dirty="0" smtClean="0"/>
              <a:t>2</a:t>
            </a:r>
            <a:r>
              <a:rPr lang="el-GR" sz="2000" dirty="0" smtClean="0"/>
              <a:t>: </a:t>
            </a:r>
            <a:r>
              <a:rPr lang="el-GR" sz="2000" dirty="0"/>
              <a:t>Θεραπευτική </a:t>
            </a:r>
            <a:r>
              <a:rPr lang="el-GR" sz="2000" dirty="0" smtClean="0"/>
              <a:t>Άσκηση</a:t>
            </a:r>
            <a:r>
              <a:rPr lang="en-US" sz="2000" dirty="0" smtClean="0"/>
              <a:t>, </a:t>
            </a:r>
            <a:r>
              <a:rPr lang="el-GR" sz="2000" dirty="0" smtClean="0"/>
              <a:t>Φυσιολογία και Ειδικά Θέματα». Έκδοση: 1.0. Αθήνα 2014. Διαθέσιμο από τη δικτυακή διεύθυνση: </a:t>
            </a:r>
            <a:r>
              <a:rPr lang="en-US" sz="2000" dirty="0" smtClean="0">
                <a:hlinkClick r:id="rId3"/>
              </a:rPr>
              <a:t>ocp.teiath.gr</a:t>
            </a:r>
            <a:r>
              <a:rPr lang="el-GR" sz="2000" dirty="0" smtClean="0"/>
              <a:t>.</a:t>
            </a:r>
          </a:p>
          <a:p>
            <a:pPr eaLnBrk="1" fontAlgn="auto" hangingPunct="1">
              <a:spcAft>
                <a:spcPts val="0"/>
              </a:spcAft>
              <a:defRPr/>
            </a:pPr>
            <a:endParaRPr lang="el-GR" sz="20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68313" y="115888"/>
            <a:ext cx="8229600" cy="1081087"/>
          </a:xfrm>
        </p:spPr>
        <p:txBody>
          <a:bodyPr/>
          <a:lstStyle/>
          <a:p>
            <a:pPr eaLnBrk="1" hangingPunct="1"/>
            <a:r>
              <a:rPr lang="el-GR" altLang="el-GR" smtClean="0"/>
              <a:t>Σημείωμα Αδειοδότησης</a:t>
            </a:r>
          </a:p>
        </p:txBody>
      </p:sp>
      <p:sp>
        <p:nvSpPr>
          <p:cNvPr id="137219" name="Content Placeholder 2"/>
          <p:cNvSpPr>
            <a:spLocks noGrp="1"/>
          </p:cNvSpPr>
          <p:nvPr>
            <p:ph idx="1"/>
          </p:nvPr>
        </p:nvSpPr>
        <p:spPr>
          <a:xfrm>
            <a:off x="468313" y="1052513"/>
            <a:ext cx="8229600" cy="4897437"/>
          </a:xfrm>
        </p:spPr>
        <p:txBody>
          <a:bodyPr/>
          <a:lstStyle/>
          <a:p>
            <a:pPr marL="0" indent="0" eaLnBrk="1" hangingPunct="1">
              <a:buFont typeface="Arial" pitchFamily="34" charset="0"/>
              <a:buNone/>
            </a:pPr>
            <a:r>
              <a:rPr lang="el-GR" altLang="el-GR" sz="18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itchFamily="34" charset="0"/>
              <a:buNone/>
            </a:pPr>
            <a:endParaRPr lang="el-GR" altLang="el-GR" sz="1800" smtClean="0"/>
          </a:p>
        </p:txBody>
      </p:sp>
      <p:pic>
        <p:nvPicPr>
          <p:cNvPr id="137220" name="Picture 22" descr="Λογότυπο για Άδειες χρήσης Creative Commons BY-NC-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554288"/>
            <a:ext cx="1649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3155950"/>
            <a:ext cx="9037638" cy="3455988"/>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defRPr/>
            </a:pPr>
            <a:endParaRPr lang="el-GR" dirty="0">
              <a:latin typeface="+mn-lt"/>
              <a:cs typeface="+mn-cs"/>
            </a:endParaRPr>
          </a:p>
          <a:p>
            <a:pPr>
              <a:defRPr/>
            </a:pPr>
            <a:r>
              <a:rPr lang="el-GR" dirty="0">
                <a:latin typeface="+mn-lt"/>
                <a:cs typeface="+mn-cs"/>
              </a:rPr>
              <a:t>Ως </a:t>
            </a:r>
            <a:r>
              <a:rPr lang="el-GR" b="1" dirty="0">
                <a:latin typeface="+mn-lt"/>
                <a:cs typeface="+mn-cs"/>
              </a:rPr>
              <a:t>Μη Εμπορική</a:t>
            </a:r>
            <a:r>
              <a:rPr lang="el-GR" dirty="0">
                <a:latin typeface="+mn-lt"/>
                <a:cs typeface="+mn-cs"/>
              </a:rPr>
              <a:t>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marL="342900" indent="-342900">
              <a:buFont typeface="Arial" panose="020B0604020202020204" pitchFamily="34" charset="0"/>
              <a:buChar char="•"/>
              <a:defRPr/>
            </a:pPr>
            <a:endParaRPr lang="el-GR" dirty="0">
              <a:latin typeface="+mn-lt"/>
              <a:cs typeface="+mn-cs"/>
            </a:endParaRPr>
          </a:p>
          <a:p>
            <a:pPr>
              <a:defRPr/>
            </a:pPr>
            <a:r>
              <a:rPr lang="el-GR" dirty="0">
                <a:latin typeface="+mn-lt"/>
                <a:cs typeface="+mn-cs"/>
              </a:rPr>
              <a:t>Ο δικαιούχος μπορεί να παρέχει στον αδειοδόχο ξεχωριστή άδεια να χρησιμοποιεί το έργο για εμπορική χρήση, εφόσον αυτό του ζητηθεί.</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468313" y="115888"/>
            <a:ext cx="8229600" cy="1081087"/>
          </a:xfrm>
        </p:spPr>
        <p:txBody>
          <a:bodyPr/>
          <a:lstStyle/>
          <a:p>
            <a:pPr eaLnBrk="1" hangingPunct="1"/>
            <a:r>
              <a:rPr lang="el-GR" altLang="el-GR" smtClean="0"/>
              <a:t>Διατήρηση Σημειωμάτων</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eaLnBrk="1" fontAlgn="auto" hangingPunct="1">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eaLnBrk="1" fontAlgn="auto" hangingPunct="1">
              <a:spcAft>
                <a:spcPts val="0"/>
              </a:spcAft>
              <a:buFont typeface="Arial" pitchFamily="34" charset="0"/>
              <a:buNone/>
              <a:defRPr/>
            </a:pPr>
            <a:r>
              <a:rPr lang="el-GR" sz="2400" dirty="0"/>
              <a:t>μαζί με τους συνοδευόμενους υπερσυνδέσμους.</a:t>
            </a:r>
          </a:p>
          <a:p>
            <a:pPr eaLnBrk="1" fontAlgn="auto" hangingPunct="1">
              <a:spcAft>
                <a:spcPts val="0"/>
              </a:spcAft>
              <a:defRPr/>
            </a:pPr>
            <a:endParaRPr lang="el-GR" sz="20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468313" y="115888"/>
            <a:ext cx="8229600" cy="1081087"/>
          </a:xfrm>
        </p:spPr>
        <p:txBody>
          <a:bodyPr/>
          <a:lstStyle/>
          <a:p>
            <a:pPr eaLnBrk="1" hangingPunct="1"/>
            <a:r>
              <a:rPr lang="el-GR" altLang="el-GR" smtClean="0"/>
              <a:t>Χρηματοδότηση</a:t>
            </a:r>
          </a:p>
        </p:txBody>
      </p:sp>
      <p:sp>
        <p:nvSpPr>
          <p:cNvPr id="140291" name="Content Placeholder 2"/>
          <p:cNvSpPr>
            <a:spLocks noGrp="1"/>
          </p:cNvSpPr>
          <p:nvPr>
            <p:ph idx="1"/>
          </p:nvPr>
        </p:nvSpPr>
        <p:spPr>
          <a:xfrm>
            <a:off x="457200" y="1341438"/>
            <a:ext cx="8229600" cy="4895850"/>
          </a:xfrm>
        </p:spPr>
        <p:txBody>
          <a:bodyPr/>
          <a:lstStyle/>
          <a:p>
            <a:pPr eaLnBrk="1" hangingPunct="1"/>
            <a:r>
              <a:rPr lang="el-GR" altLang="el-GR" sz="2000" smtClean="0"/>
              <a:t>Το παρόν εκπαιδευτικό υλικό έχει αναπτυχθεί στ</a:t>
            </a:r>
            <a:r>
              <a:rPr lang="en-US" altLang="el-GR" sz="2000" smtClean="0"/>
              <a:t>o</a:t>
            </a:r>
            <a:r>
              <a:rPr lang="el-GR" altLang="el-GR" sz="2000" smtClean="0"/>
              <a:t> πλαίσι</a:t>
            </a:r>
            <a:r>
              <a:rPr lang="en-US" altLang="el-GR" sz="2000" smtClean="0"/>
              <a:t>o</a:t>
            </a:r>
            <a:r>
              <a:rPr lang="el-GR" altLang="el-GR" sz="2000" smtClean="0"/>
              <a:t>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ΤΕΙ Αθήνας</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40292"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Εφαρμογές ανά ηλικία-προσαρμογές</a:t>
            </a:r>
          </a:p>
        </p:txBody>
      </p:sp>
      <p:graphicFrame>
        <p:nvGraphicFramePr>
          <p:cNvPr id="3074" name="Object 28"/>
          <p:cNvGraphicFramePr>
            <a:graphicFrameLocks noGrp="1" noChangeAspect="1"/>
          </p:cNvGraphicFramePr>
          <p:nvPr>
            <p:ph idx="1"/>
          </p:nvPr>
        </p:nvGraphicFramePr>
        <p:xfrm>
          <a:off x="581025" y="2133600"/>
          <a:ext cx="3559175" cy="2809875"/>
        </p:xfrm>
        <a:graphic>
          <a:graphicData uri="http://schemas.openxmlformats.org/presentationml/2006/ole">
            <mc:AlternateContent xmlns:mc="http://schemas.openxmlformats.org/markup-compatibility/2006">
              <mc:Choice xmlns:v="urn:schemas-microsoft-com:vml" Requires="v">
                <p:oleObj spid="_x0000_s3087" name="Εικόνα bitmap" r:id="rId3" imgW="4742857" imgH="3704762" progId="PBrush">
                  <p:embed/>
                </p:oleObj>
              </mc:Choice>
              <mc:Fallback>
                <p:oleObj name="Εικόνα bitmap" r:id="rId3" imgW="4742857" imgH="3704762" progId="PBrush">
                  <p:embed/>
                  <p:pic>
                    <p:nvPicPr>
                      <p:cNvPr id="0" name="Object 2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2133600"/>
                        <a:ext cx="3559175" cy="2809875"/>
                      </a:xfrm>
                      <a:prstGeom prst="rect">
                        <a:avLst/>
                      </a:prstGeom>
                    </p:spPr>
                  </p:pic>
                </p:oleObj>
              </mc:Fallback>
            </mc:AlternateContent>
          </a:graphicData>
        </a:graphic>
      </p:graphicFrame>
      <p:graphicFrame>
        <p:nvGraphicFramePr>
          <p:cNvPr id="3075" name="Object 29"/>
          <p:cNvGraphicFramePr>
            <a:graphicFrameLocks noGrp="1" noChangeAspect="1"/>
          </p:cNvGraphicFramePr>
          <p:nvPr>
            <p:ph type="clipArt" sz="half" idx="4294967295"/>
          </p:nvPr>
        </p:nvGraphicFramePr>
        <p:xfrm>
          <a:off x="4594225" y="2133600"/>
          <a:ext cx="4013200" cy="2809875"/>
        </p:xfrm>
        <a:graphic>
          <a:graphicData uri="http://schemas.openxmlformats.org/presentationml/2006/ole">
            <mc:AlternateContent xmlns:mc="http://schemas.openxmlformats.org/markup-compatibility/2006">
              <mc:Choice xmlns:v="urn:schemas-microsoft-com:vml" Requires="v">
                <p:oleObj spid="_x0000_s3088" name="Εικόνα bitmap" r:id="rId5" imgW="2857899" imgH="2000000" progId="PBrush">
                  <p:embed/>
                </p:oleObj>
              </mc:Choice>
              <mc:Fallback>
                <p:oleObj name="Εικόνα bitmap" r:id="rId5" imgW="2857899" imgH="2000000" progId="PBrush">
                  <p:embed/>
                  <p:pic>
                    <p:nvPicPr>
                      <p:cNvPr id="0" name="Object 2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2133600"/>
                        <a:ext cx="4013200" cy="2809875"/>
                      </a:xfrm>
                      <a:prstGeom prst="rect">
                        <a:avLst/>
                      </a:prstGeom>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Εφαρμογές ανά ηλικία-προσαρμογές</a:t>
            </a:r>
          </a:p>
        </p:txBody>
      </p:sp>
      <p:graphicFrame>
        <p:nvGraphicFramePr>
          <p:cNvPr id="4098" name="Object 28"/>
          <p:cNvGraphicFramePr>
            <a:graphicFrameLocks noGrp="1" noChangeAspect="1"/>
          </p:cNvGraphicFramePr>
          <p:nvPr>
            <p:ph idx="1"/>
          </p:nvPr>
        </p:nvGraphicFramePr>
        <p:xfrm>
          <a:off x="1133475" y="1916113"/>
          <a:ext cx="3175000" cy="4171950"/>
        </p:xfrm>
        <a:graphic>
          <a:graphicData uri="http://schemas.openxmlformats.org/presentationml/2006/ole">
            <mc:AlternateContent xmlns:mc="http://schemas.openxmlformats.org/markup-compatibility/2006">
              <mc:Choice xmlns:v="urn:schemas-microsoft-com:vml" Requires="v">
                <p:oleObj spid="_x0000_s4111" name="Photo Editor Photo" r:id="rId3" imgW="4915586" imgH="6458852" progId="">
                  <p:embed/>
                </p:oleObj>
              </mc:Choice>
              <mc:Fallback>
                <p:oleObj name="Photo Editor Photo" r:id="rId3" imgW="4915586" imgH="6458852" progId="">
                  <p:embed/>
                  <p:pic>
                    <p:nvPicPr>
                      <p:cNvPr id="0" name="Object 2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475" y="1916113"/>
                        <a:ext cx="3175000" cy="4171950"/>
                      </a:xfrm>
                      <a:prstGeom prst="rect">
                        <a:avLst/>
                      </a:prstGeom>
                    </p:spPr>
                  </p:pic>
                </p:oleObj>
              </mc:Fallback>
            </mc:AlternateContent>
          </a:graphicData>
        </a:graphic>
      </p:graphicFrame>
      <p:graphicFrame>
        <p:nvGraphicFramePr>
          <p:cNvPr id="4099" name="Object 29"/>
          <p:cNvGraphicFramePr>
            <a:graphicFrameLocks noGrp="1" noChangeAspect="1"/>
          </p:cNvGraphicFramePr>
          <p:nvPr>
            <p:ph type="clipArt" sz="half" idx="4294967295"/>
          </p:nvPr>
        </p:nvGraphicFramePr>
        <p:xfrm>
          <a:off x="4500563" y="1916113"/>
          <a:ext cx="3402012" cy="4171950"/>
        </p:xfrm>
        <a:graphic>
          <a:graphicData uri="http://schemas.openxmlformats.org/presentationml/2006/ole">
            <mc:AlternateContent xmlns:mc="http://schemas.openxmlformats.org/markup-compatibility/2006">
              <mc:Choice xmlns:v="urn:schemas-microsoft-com:vml" Requires="v">
                <p:oleObj spid="_x0000_s4112" name="Photo Editor Photo" r:id="rId5" imgW="5800000" imgH="7114286" progId="">
                  <p:embed/>
                </p:oleObj>
              </mc:Choice>
              <mc:Fallback>
                <p:oleObj name="Photo Editor Photo" r:id="rId5" imgW="5800000" imgH="7114286" progId="">
                  <p:embed/>
                  <p:pic>
                    <p:nvPicPr>
                      <p:cNvPr id="0" name="Object 2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916113"/>
                        <a:ext cx="3402012" cy="4171950"/>
                      </a:xfrm>
                      <a:prstGeom prst="rect">
                        <a:avLst/>
                      </a:prstGeom>
                    </p:spPr>
                  </p:pic>
                </p:oleObj>
              </mc:Fallback>
            </mc:AlternateContent>
          </a:graphicData>
        </a:graphic>
      </p:graphicFrame>
    </p:spTree>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Εφαρμογές ανά ηλικία-προσαρμογές</a:t>
            </a:r>
            <a:endParaRPr lang="el-GR" dirty="0"/>
          </a:p>
        </p:txBody>
      </p:sp>
      <p:pic>
        <p:nvPicPr>
          <p:cNvPr id="44034" name="Picture 2" descr="C:\Users\ΓΕΩΡΓΙΑ\Documents\αρθριτιδες\αρθεικον\8834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73238"/>
            <a:ext cx="25320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Users\ΓΕΩΡΓΙΑ\Documents\αρθριτιδες\αρθεικον\88340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3744912"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p:cTn id="13" dur="500" fill="hold"/>
                                        <p:tgtEl>
                                          <p:spTgt spid="44034"/>
                                        </p:tgtEl>
                                        <p:attrNameLst>
                                          <p:attrName>ppt_w</p:attrName>
                                        </p:attrNameLst>
                                      </p:cBhvr>
                                      <p:tavLst>
                                        <p:tav tm="0">
                                          <p:val>
                                            <p:fltVal val="0"/>
                                          </p:val>
                                        </p:tav>
                                        <p:tav tm="100000">
                                          <p:val>
                                            <p:strVal val="#ppt_w"/>
                                          </p:val>
                                        </p:tav>
                                      </p:tavLst>
                                    </p:anim>
                                    <p:anim calcmode="lin" valueType="num">
                                      <p:cBhvr>
                                        <p:cTn id="14" dur="500" fill="hold"/>
                                        <p:tgtEl>
                                          <p:spTgt spid="44034"/>
                                        </p:tgtEl>
                                        <p:attrNameLst>
                                          <p:attrName>ppt_h</p:attrName>
                                        </p:attrNameLst>
                                      </p:cBhvr>
                                      <p:tavLst>
                                        <p:tav tm="0">
                                          <p:val>
                                            <p:fltVal val="0"/>
                                          </p:val>
                                        </p:tav>
                                        <p:tav tm="100000">
                                          <p:val>
                                            <p:strVal val="#ppt_h"/>
                                          </p:val>
                                        </p:tav>
                                      </p:tavLst>
                                    </p:anim>
                                    <p:animEffect transition="in" filter="fade">
                                      <p:cBhvr>
                                        <p:cTn id="15"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31"/>
          <p:cNvGraphicFramePr>
            <a:graphicFrameLocks noGrp="1"/>
          </p:cNvGraphicFramePr>
          <p:nvPr/>
        </p:nvGraphicFramePr>
        <p:xfrm>
          <a:off x="684213" y="1412875"/>
          <a:ext cx="7777162" cy="5184773"/>
        </p:xfrm>
        <a:graphic>
          <a:graphicData uri="http://schemas.openxmlformats.org/drawingml/2006/table">
            <a:tbl>
              <a:tblPr firstRow="1" bandRow="1">
                <a:tableStyleId>{073A0DAA-6AF3-43AB-8588-CEC1D06C72B9}</a:tableStyleId>
              </a:tblPr>
              <a:tblGrid>
                <a:gridCol w="1553124"/>
                <a:gridCol w="3191982"/>
                <a:gridCol w="3032056"/>
              </a:tblGrid>
              <a:tr h="8426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Χρώμα</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marL="91444" marR="91444" marT="45722" marB="45722"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100%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marL="91444" marR="91444" marT="45722" marB="45722"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tx1"/>
                          </a:solidFill>
                          <a:effectLst/>
                        </a:rPr>
                        <a:t>Δύναμη σε 200% διάταση</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marL="91444" marR="91444" marT="45722" marB="45722" anchor="ctr" horzOverflow="overflow">
                    <a:solidFill>
                      <a:schemeClr val="bg1">
                        <a:lumMod val="95000"/>
                      </a:schemeClr>
                    </a:solidFill>
                  </a:tcPr>
                </a:tc>
              </a:tr>
              <a:tr h="499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κίτρινο</a:t>
                      </a:r>
                      <a:endParaRPr kumimoji="0" lang="el-GR" sz="2000" b="0" i="0" u="none" strike="noStrike" cap="none" normalizeH="0" baseline="0" dirty="0" smtClean="0">
                        <a:ln>
                          <a:noFill/>
                        </a:ln>
                        <a:solidFill>
                          <a:schemeClr val="tx1"/>
                        </a:solidFill>
                        <a:effectLst/>
                        <a:latin typeface="Georgia" pitchFamily="18" charset="0"/>
                        <a:ea typeface="Times New Roman" charset="0"/>
                        <a:cs typeface="Tahoma" pitchFamily="34" charset="0"/>
                      </a:endParaRPr>
                    </a:p>
                  </a:txBody>
                  <a:tcPr marL="91444" marR="91444" marT="45722" marB="45722"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3,78 Ν ~ 0,378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marL="91444" marR="91444" marT="45722" marB="45722" anchor="ctr" horzOverflow="overflow">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6,0 </a:t>
                      </a:r>
                      <a:r>
                        <a:rPr kumimoji="0" lang="en-US" sz="2000" u="none" strike="noStrike" cap="none" normalizeH="0" baseline="0" dirty="0" smtClean="0">
                          <a:ln>
                            <a:noFill/>
                          </a:ln>
                          <a:effectLst/>
                        </a:rPr>
                        <a:t>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0.6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marL="91444" marR="91444" marT="45722" marB="45722" anchor="ctr" horzOverflow="overflow">
                    <a:solidFill>
                      <a:srgbClr val="FFFF99"/>
                    </a:solidFill>
                  </a:tcPr>
                </a:tc>
              </a:tr>
              <a:tr h="947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κόκκινο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marL="91444" marR="91444" marT="45722" marB="45722" anchor="ctr" horzOverflow="overflow">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13,22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1.322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2">
                        <a:lumMod val="60000"/>
                        <a:lumOff val="40000"/>
                      </a:schemeClr>
                    </a:solidFill>
                  </a:tcPr>
                </a:tc>
              </a:tr>
              <a:tr h="499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πράσινο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marL="91444" marR="91444" marT="45722" marB="45722"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20,87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2.087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rPr>
                        <a:t>31.8 N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3.18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3">
                        <a:lumMod val="20000"/>
                        <a:lumOff val="80000"/>
                      </a:schemeClr>
                    </a:solidFill>
                  </a:tcPr>
                </a:tc>
              </a:tr>
              <a:tr h="947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μπλε</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marL="91444" marR="91444" marT="45722" marB="45722" anchor="ctr" horzOverflow="overflow">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27,19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2.719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accent1">
                        <a:lumMod val="40000"/>
                        <a:lumOff val="60000"/>
                      </a:schemeClr>
                    </a:solidFill>
                  </a:tcPr>
                </a:tc>
              </a:tr>
              <a:tr h="499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μαύρο</a:t>
                      </a:r>
                      <a:endParaRPr kumimoji="0" lang="el-GR" sz="2000" b="0" i="0" u="none" strike="noStrike" cap="none" normalizeH="0" baseline="0" dirty="0" smtClean="0">
                        <a:ln>
                          <a:noFill/>
                        </a:ln>
                        <a:solidFill>
                          <a:schemeClr val="bg1"/>
                        </a:solidFill>
                        <a:effectLst/>
                        <a:latin typeface="Georgia" pitchFamily="18" charset="0"/>
                        <a:ea typeface="Times New Roman" charset="0"/>
                        <a:cs typeface="Tahoma" pitchFamily="34" charset="0"/>
                      </a:endParaRPr>
                    </a:p>
                  </a:txBody>
                  <a:tcPr marL="91444" marR="91444" marT="45722" marB="45722"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solidFill>
                            <a:schemeClr val="bg1"/>
                          </a:solidFill>
                          <a:effectLst/>
                        </a:rPr>
                        <a:t>29,55 Ν</a:t>
                      </a:r>
                      <a:r>
                        <a:rPr kumimoji="0" lang="en-US" sz="2000" u="none" strike="noStrike" cap="none" normalizeH="0" baseline="0" dirty="0" smtClean="0">
                          <a:ln>
                            <a:noFill/>
                          </a:ln>
                          <a:solidFill>
                            <a:schemeClr val="bg1"/>
                          </a:solidFill>
                          <a:effectLst/>
                        </a:rPr>
                        <a:t>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 2.955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tx1">
                        <a:lumMod val="65000"/>
                        <a:lumOff val="3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bg1"/>
                          </a:solidFill>
                          <a:effectLst/>
                        </a:rPr>
                        <a:t>46.9 N </a:t>
                      </a:r>
                      <a:r>
                        <a:rPr kumimoji="0" lang="el-GR" sz="2000" u="none" strike="noStrike" cap="none" normalizeH="0" baseline="0" dirty="0" smtClean="0">
                          <a:ln>
                            <a:noFill/>
                          </a:ln>
                          <a:solidFill>
                            <a:schemeClr val="bg1"/>
                          </a:solidFill>
                          <a:effectLst/>
                        </a:rPr>
                        <a:t>~</a:t>
                      </a:r>
                      <a:r>
                        <a:rPr kumimoji="0" lang="en-US" sz="2000" u="none" strike="noStrike" cap="none" normalizeH="0" baseline="0" dirty="0" smtClean="0">
                          <a:ln>
                            <a:noFill/>
                          </a:ln>
                          <a:solidFill>
                            <a:schemeClr val="bg1"/>
                          </a:solidFill>
                          <a:effectLst/>
                        </a:rPr>
                        <a:t>4.69 </a:t>
                      </a:r>
                      <a:r>
                        <a:rPr kumimoji="0" lang="en-US" sz="2000" u="none" strike="noStrike" cap="none" normalizeH="0" baseline="0" dirty="0" err="1" smtClean="0">
                          <a:ln>
                            <a:noFill/>
                          </a:ln>
                          <a:solidFill>
                            <a:schemeClr val="bg1"/>
                          </a:solidFill>
                          <a:effectLst/>
                        </a:rPr>
                        <a:t>kgr</a:t>
                      </a:r>
                      <a:endParaRPr kumimoji="0" lang="en-US" sz="2000" b="0" i="0" u="none" strike="noStrike" cap="none" normalizeH="0" baseline="0" dirty="0" smtClean="0">
                        <a:ln>
                          <a:noFill/>
                        </a:ln>
                        <a:solidFill>
                          <a:schemeClr val="bg1"/>
                        </a:solidFill>
                        <a:effectLst/>
                        <a:latin typeface="Georgia" pitchFamily="18" charset="0"/>
                      </a:endParaRPr>
                    </a:p>
                  </a:txBody>
                  <a:tcPr marL="91444" marR="91444" marT="45722" marB="45722" anchor="ctr" horzOverflow="overflow">
                    <a:solidFill>
                      <a:schemeClr val="tx1">
                        <a:lumMod val="65000"/>
                        <a:lumOff val="35000"/>
                      </a:schemeClr>
                    </a:solidFill>
                  </a:tcPr>
                </a:tc>
              </a:tr>
              <a:tr h="947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smtClean="0">
                          <a:ln>
                            <a:noFill/>
                          </a:ln>
                          <a:effectLst/>
                        </a:rPr>
                        <a:t>ασημί</a:t>
                      </a:r>
                      <a:endParaRPr kumimoji="0" lang="el-GR" sz="2000" b="0" i="0" u="none" strike="noStrike" cap="none" normalizeH="0" baseline="0" smtClean="0">
                        <a:ln>
                          <a:noFill/>
                        </a:ln>
                        <a:solidFill>
                          <a:schemeClr val="tx1"/>
                        </a:solidFill>
                        <a:effectLst/>
                        <a:latin typeface="Georgia" pitchFamily="18" charset="0"/>
                        <a:ea typeface="Times New Roman" charset="0"/>
                        <a:cs typeface="Tahoma" pitchFamily="34" charset="0"/>
                      </a:endParaRPr>
                    </a:p>
                  </a:txBody>
                  <a:tcPr marL="91444" marR="91444" marT="45722" marB="45722"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u="none" strike="noStrike" cap="none" normalizeH="0" baseline="0" dirty="0" smtClean="0">
                          <a:ln>
                            <a:noFill/>
                          </a:ln>
                          <a:effectLst/>
                        </a:rPr>
                        <a:t>45,35 Ν</a:t>
                      </a:r>
                      <a:r>
                        <a:rPr kumimoji="0" lang="en-US" sz="2000" u="none" strike="noStrike" cap="none" normalizeH="0" baseline="0" dirty="0" smtClean="0">
                          <a:ln>
                            <a:noFill/>
                          </a:ln>
                          <a:effectLst/>
                        </a:rPr>
                        <a:t> </a:t>
                      </a:r>
                      <a:r>
                        <a:rPr kumimoji="0" lang="el-GR" sz="2000" u="none" strike="noStrike" cap="none" normalizeH="0" baseline="0" dirty="0" smtClean="0">
                          <a:ln>
                            <a:noFill/>
                          </a:ln>
                          <a:effectLst/>
                        </a:rPr>
                        <a:t>~</a:t>
                      </a:r>
                      <a:r>
                        <a:rPr kumimoji="0" lang="en-US" sz="2000" u="none" strike="noStrike" cap="none" normalizeH="0" baseline="0" dirty="0" smtClean="0">
                          <a:ln>
                            <a:noFill/>
                          </a:ln>
                          <a:effectLst/>
                        </a:rPr>
                        <a:t> 4.535 </a:t>
                      </a:r>
                      <a:r>
                        <a:rPr kumimoji="0" lang="en-US" sz="2000" u="none" strike="noStrike" cap="none" normalizeH="0" baseline="0" dirty="0" err="1" smtClean="0">
                          <a:ln>
                            <a:noFill/>
                          </a:ln>
                          <a:effectLst/>
                        </a:rPr>
                        <a:t>kgr</a:t>
                      </a:r>
                      <a:endParaRPr kumimoji="0" lang="en-US" sz="2000" b="0" i="0" u="none" strike="noStrike" cap="none" normalizeH="0" baseline="0" dirty="0" smtClean="0">
                        <a:ln>
                          <a:noFill/>
                        </a:ln>
                        <a:solidFill>
                          <a:schemeClr val="tx1"/>
                        </a:solidFill>
                        <a:effectLst/>
                        <a:latin typeface="Georgia" pitchFamily="18" charset="0"/>
                      </a:endParaRPr>
                    </a:p>
                  </a:txBody>
                  <a:tcPr marL="91444" marR="91444" marT="45722" marB="45722"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Georgia" pitchFamily="18" charset="0"/>
                      </a:endParaRPr>
                    </a:p>
                  </a:txBody>
                  <a:tcPr marL="91444" marR="91444" marT="45722" marB="45722" anchor="ctr" horzOverflow="overflow"/>
                </a:tc>
              </a:tr>
            </a:tbl>
          </a:graphicData>
        </a:graphic>
      </p:graphicFrame>
      <p:sp>
        <p:nvSpPr>
          <p:cNvPr id="26660" name="Τίτλος 2"/>
          <p:cNvSpPr>
            <a:spLocks noGrp="1"/>
          </p:cNvSpPr>
          <p:nvPr>
            <p:ph type="title"/>
          </p:nvPr>
        </p:nvSpPr>
        <p:spPr>
          <a:xfrm>
            <a:off x="468313" y="115888"/>
            <a:ext cx="8229600" cy="1081087"/>
          </a:xfrm>
        </p:spPr>
        <p:txBody>
          <a:bodyPr/>
          <a:lstStyle/>
          <a:p>
            <a:pPr eaLnBrk="1" hangingPunct="1"/>
            <a:r>
              <a:rPr lang="el-GR" altLang="el-GR" sz="3200" smtClean="0"/>
              <a:t>Θεραπευτική Άσκηση –ΕΛΑΣΤΙΚΗ ΑΝΤΙΣΤΑΣΗ</a:t>
            </a:r>
            <a:br>
              <a:rPr lang="el-GR" altLang="el-GR" sz="3200" smtClean="0"/>
            </a:br>
            <a:r>
              <a:rPr lang="el-GR" altLang="el-GR" sz="3200" smtClean="0"/>
              <a:t>Εφαρμογές ανά ηλικία-προσαρμογές</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 name="Rectangle 150"/>
          <p:cNvSpPr>
            <a:spLocks noGrp="1" noChangeArrowheads="1"/>
          </p:cNvSpPr>
          <p:nvPr>
            <p:ph type="title"/>
          </p:nvPr>
        </p:nvSpPr>
        <p:spPr/>
        <p:txBody>
          <a:bodyPr/>
          <a:lstStyle/>
          <a:p>
            <a:r>
              <a:rPr lang="el-GR" sz="3600" dirty="0" smtClean="0"/>
              <a:t>Κολοβώματα </a:t>
            </a:r>
            <a:r>
              <a:rPr lang="el-GR" sz="3600" dirty="0"/>
              <a:t>- </a:t>
            </a:r>
            <a:r>
              <a:rPr lang="el-GR" sz="3600" dirty="0" smtClean="0"/>
              <a:t>Φυσιοθεραπευτική Προσέγγιση </a:t>
            </a:r>
            <a:r>
              <a:rPr lang="el-GR" sz="3600" dirty="0"/>
              <a:t>και </a:t>
            </a:r>
            <a:r>
              <a:rPr lang="el-GR" sz="3600" dirty="0" smtClean="0"/>
              <a:t>Αποκατάσταση</a:t>
            </a:r>
            <a:endParaRPr lang="es-ES" sz="3600" dirty="0"/>
          </a:p>
        </p:txBody>
      </p:sp>
      <p:sp>
        <p:nvSpPr>
          <p:cNvPr id="9" name="Content Placeholder 8"/>
          <p:cNvSpPr>
            <a:spLocks noGrp="1"/>
          </p:cNvSpPr>
          <p:nvPr>
            <p:ph idx="1"/>
          </p:nvPr>
        </p:nvSpPr>
        <p:spPr/>
        <p:txBody>
          <a:bodyPr/>
          <a:lstStyle/>
          <a:p>
            <a:r>
              <a:rPr lang="el-GR" sz="2800" dirty="0" smtClean="0"/>
              <a:t>Αλεξίου Αγγελική</a:t>
            </a:r>
          </a:p>
          <a:p>
            <a:r>
              <a:rPr lang="el-GR" sz="2800" dirty="0" err="1" smtClean="0"/>
              <a:t>Δεβετζή</a:t>
            </a:r>
            <a:r>
              <a:rPr lang="el-GR" sz="2800" dirty="0" smtClean="0"/>
              <a:t> Δέσποινα</a:t>
            </a:r>
          </a:p>
          <a:p>
            <a:r>
              <a:rPr lang="el-GR" sz="2800" dirty="0" err="1" smtClean="0"/>
              <a:t>Κουκουλάς</a:t>
            </a:r>
            <a:r>
              <a:rPr lang="el-GR" sz="2800" dirty="0" smtClean="0"/>
              <a:t> Διονύσης</a:t>
            </a:r>
          </a:p>
          <a:p>
            <a:r>
              <a:rPr lang="el-GR" sz="2800" dirty="0" smtClean="0"/>
              <a:t>Στρατή Ευτυχία</a:t>
            </a:r>
          </a:p>
          <a:p>
            <a:r>
              <a:rPr lang="el-GR" sz="2800" dirty="0" smtClean="0"/>
              <a:t>Χονδρού Μαρία</a:t>
            </a:r>
          </a:p>
        </p:txBody>
      </p:sp>
      <p:sp>
        <p:nvSpPr>
          <p:cNvPr id="6" name="5 - TextBox"/>
          <p:cNvSpPr txBox="1"/>
          <p:nvPr/>
        </p:nvSpPr>
        <p:spPr>
          <a:xfrm>
            <a:off x="1691680" y="4840362"/>
            <a:ext cx="3960440" cy="1200329"/>
          </a:xfrm>
          <a:prstGeom prst="rect">
            <a:avLst/>
          </a:prstGeom>
          <a:noFill/>
        </p:spPr>
        <p:txBody>
          <a:bodyPr>
            <a:spAutoFit/>
          </a:bodyPr>
          <a:lstStyle/>
          <a:p>
            <a:pPr algn="r">
              <a:defRPr/>
            </a:pPr>
            <a:r>
              <a:rPr lang="el-GR" sz="2400" dirty="0">
                <a:latin typeface="+mn-lt"/>
              </a:rPr>
              <a:t>Εργασία στο μάθημα:</a:t>
            </a:r>
            <a:br>
              <a:rPr lang="el-GR" sz="2400" dirty="0">
                <a:latin typeface="+mn-lt"/>
              </a:rPr>
            </a:br>
            <a:r>
              <a:rPr lang="el-GR" sz="2400" dirty="0">
                <a:latin typeface="+mn-lt"/>
              </a:rPr>
              <a:t>Ειδικές Πληθυσμιακές Ομάδες</a:t>
            </a:r>
          </a:p>
        </p:txBody>
      </p:sp>
      <p:pic>
        <p:nvPicPr>
          <p:cNvPr id="7" name="6 - Εικόνα" descr="αρχείο λήψης.jpg"/>
          <p:cNvPicPr>
            <a:picLocks noChangeAspect="1"/>
          </p:cNvPicPr>
          <p:nvPr/>
        </p:nvPicPr>
        <p:blipFill>
          <a:blip r:embed="rId2" cstate="print">
            <a:duotone>
              <a:prstClr val="black"/>
              <a:schemeClr val="accent5">
                <a:tint val="45000"/>
                <a:satMod val="400000"/>
              </a:schemeClr>
            </a:duotone>
            <a:lum bright="-16000" contrast="16000"/>
          </a:blip>
          <a:stretch>
            <a:fillRect/>
          </a:stretch>
        </p:blipFill>
        <p:spPr>
          <a:xfrm>
            <a:off x="5652120" y="2749089"/>
            <a:ext cx="3024336" cy="32916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Κολοβώματα - Φυσιοθεραπευτική Προσέγγιση και Αποκατάσταση</a:t>
            </a:r>
          </a:p>
        </p:txBody>
      </p:sp>
      <p:sp>
        <p:nvSpPr>
          <p:cNvPr id="3" name="2 - Θέση περιεχομένου"/>
          <p:cNvSpPr>
            <a:spLocks noGrp="1"/>
          </p:cNvSpPr>
          <p:nvPr>
            <p:ph idx="1"/>
          </p:nvPr>
        </p:nvSpPr>
        <p:spPr/>
        <p:txBody>
          <a:bodyPr/>
          <a:lstStyle/>
          <a:p>
            <a:r>
              <a:rPr lang="el-GR" sz="2800" dirty="0" smtClean="0"/>
              <a:t>Ακρωτηριασμός: Με τον όρο αυτό εννοούμε την αφαίρεση τμήματος ή/και ολόκληρου μέλους του ανθρώπινου σώματος.</a:t>
            </a:r>
          </a:p>
          <a:p>
            <a:r>
              <a:rPr lang="el-GR" sz="2800" dirty="0" smtClean="0"/>
              <a:t>Κολόβωμα: με τον όρο κολόβωμα εννοούμε το τμήμα του μέλους που απομένει μετά  την διαδικασία του ακρωτηριασμού.</a:t>
            </a:r>
          </a:p>
          <a:p>
            <a:endParaRPr lang="el-GR" sz="2800" dirty="0" smtClean="0"/>
          </a:p>
          <a:p>
            <a:endParaRPr lang="el-GR" sz="2800" dirty="0" smtClean="0"/>
          </a:p>
          <a:p>
            <a:endParaRPr lang="el-GR"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Επιδημιολογικά Στοιχεία</a:t>
            </a:r>
            <a:endParaRPr lang="el-GR" dirty="0"/>
          </a:p>
        </p:txBody>
      </p:sp>
      <p:sp>
        <p:nvSpPr>
          <p:cNvPr id="3" name="2 - Θέση περιεχομένου"/>
          <p:cNvSpPr>
            <a:spLocks noGrp="1"/>
          </p:cNvSpPr>
          <p:nvPr>
            <p:ph idx="1"/>
          </p:nvPr>
        </p:nvSpPr>
        <p:spPr/>
        <p:txBody>
          <a:bodyPr/>
          <a:lstStyle/>
          <a:p>
            <a:r>
              <a:rPr lang="el-GR" sz="2800" dirty="0" smtClean="0"/>
              <a:t>Υπολογίζεται ότι διεθνώς 3 περιπτώσεις στα 1000 άτομα το χρόνο θα υποστούν ακρωτηριασμό.</a:t>
            </a:r>
          </a:p>
          <a:p>
            <a:r>
              <a:rPr lang="el-GR" sz="2800" dirty="0" smtClean="0"/>
              <a:t>Στις ΗΠΑ γίνονται περίπου 130.000 ακρωτηριασμοί το χρόνο </a:t>
            </a:r>
            <a:r>
              <a:rPr lang="en-US" sz="2800" dirty="0" smtClean="0"/>
              <a:t>(Dillingham</a:t>
            </a:r>
            <a:r>
              <a:rPr lang="el-GR" sz="2800" dirty="0" smtClean="0"/>
              <a:t> </a:t>
            </a:r>
            <a:r>
              <a:rPr lang="en-US" sz="2800" dirty="0" smtClean="0"/>
              <a:t>T.R, MD, et al, </a:t>
            </a:r>
            <a:r>
              <a:rPr lang="el-GR" sz="2800" dirty="0" smtClean="0"/>
              <a:t>2002)</a:t>
            </a:r>
            <a:endParaRPr lang="en-US" sz="2800" dirty="0" smtClean="0"/>
          </a:p>
          <a:p>
            <a:r>
              <a:rPr lang="el-GR" sz="2800" dirty="0" smtClean="0"/>
              <a:t>Ο αριθμός των ακρωτηριασμών στην Αγγλία κυμαίνεται στους 5.000 ετησίως και στην Ελλάδα στους 1.800.</a:t>
            </a:r>
          </a:p>
          <a:p>
            <a:r>
              <a:rPr lang="el-GR" sz="2800" dirty="0" smtClean="0"/>
              <a:t>Αίτια ακρωτηριασμού </a:t>
            </a:r>
          </a:p>
          <a:p>
            <a:r>
              <a:rPr lang="el-GR" sz="2800" dirty="0" smtClean="0"/>
              <a:t>Αγγειακές παθήσεις</a:t>
            </a:r>
          </a:p>
          <a:p>
            <a:r>
              <a:rPr lang="el-GR" sz="2800" dirty="0" smtClean="0"/>
              <a:t>Τραυματισμοί (Τροχαία - Εργατικά)</a:t>
            </a:r>
          </a:p>
          <a:p>
            <a:r>
              <a:rPr lang="el-GR" sz="2800" dirty="0" smtClean="0"/>
              <a:t>Όγκοι</a:t>
            </a:r>
          </a:p>
          <a:p>
            <a:endParaRPr lang="el-GR" sz="2800" dirty="0"/>
          </a:p>
        </p:txBody>
      </p:sp>
      <p:sp>
        <p:nvSpPr>
          <p:cNvPr id="10" name="9 - TextBox"/>
          <p:cNvSpPr txBox="1"/>
          <p:nvPr/>
        </p:nvSpPr>
        <p:spPr>
          <a:xfrm>
            <a:off x="5724525" y="4724400"/>
            <a:ext cx="2735263" cy="1477963"/>
          </a:xfrm>
          <a:prstGeom prst="rect">
            <a:avLst/>
          </a:prstGeom>
          <a:noFill/>
        </p:spPr>
        <p:txBody>
          <a:bodyPr>
            <a:spAutoFit/>
          </a:bodyPr>
          <a:lstStyle/>
          <a:p>
            <a:pPr indent="179388">
              <a:buFont typeface="Arial" pitchFamily="34" charset="0"/>
              <a:buChar char="•"/>
              <a:defRPr/>
            </a:pPr>
            <a:r>
              <a:rPr lang="el-GR" sz="2400" dirty="0">
                <a:solidFill>
                  <a:schemeClr val="bg1"/>
                </a:solidFill>
                <a:latin typeface="Calibri" pitchFamily="34" charset="0"/>
              </a:rPr>
              <a:t>Δυσμορφίες</a:t>
            </a:r>
          </a:p>
          <a:p>
            <a:pPr indent="179388">
              <a:buFont typeface="Arial" pitchFamily="34" charset="0"/>
              <a:buChar char="•"/>
              <a:defRPr/>
            </a:pPr>
            <a:r>
              <a:rPr lang="el-GR" sz="2400" dirty="0">
                <a:solidFill>
                  <a:schemeClr val="bg1"/>
                </a:solidFill>
                <a:latin typeface="Calibri" pitchFamily="34" charset="0"/>
              </a:rPr>
              <a:t>Άλλες παθήσεις</a:t>
            </a:r>
          </a:p>
          <a:p>
            <a:pPr>
              <a:buFont typeface="Arial" pitchFamily="34" charset="0"/>
              <a:buChar char="•"/>
              <a:defRPr/>
            </a:pPr>
            <a:endParaRPr lang="el-GR" sz="2400" dirty="0">
              <a:solidFill>
                <a:schemeClr val="bg1"/>
              </a:solidFill>
              <a:latin typeface="Calibri" pitchFamily="34" charset="0"/>
            </a:endParaRPr>
          </a:p>
          <a:p>
            <a:pPr>
              <a:defRPr/>
            </a:pP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685800" y="1484313"/>
            <a:ext cx="7772400" cy="3529012"/>
          </a:xfrm>
        </p:spPr>
        <p:txBody>
          <a:bodyPr rtlCol="0">
            <a:normAutofit/>
          </a:bodyPr>
          <a:lstStyle/>
          <a:p>
            <a:pPr eaLnBrk="1" fontAlgn="auto" hangingPunct="1">
              <a:spcAft>
                <a:spcPts val="0"/>
              </a:spcAft>
              <a:defRPr/>
            </a:pPr>
            <a:r>
              <a:rPr lang="el-GR" dirty="0" smtClean="0"/>
              <a:t>Θεραπευτική Άσκηση </a:t>
            </a: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
            </a:r>
            <a:br>
              <a:rPr lang="el-GR" dirty="0" smtClean="0">
                <a:effectLst>
                  <a:outerShdw blurRad="38100" dist="38100" dir="2700000" algn="tl">
                    <a:srgbClr val="FFFFFF"/>
                  </a:outerShdw>
                </a:effectLst>
              </a:rPr>
            </a:br>
            <a:r>
              <a:rPr lang="el-GR" dirty="0" smtClean="0">
                <a:effectLst>
                  <a:outerShdw blurRad="38100" dist="38100" dir="2700000" algn="tl">
                    <a:srgbClr val="FFFFFF"/>
                  </a:outerShdw>
                </a:effectLst>
              </a:rPr>
              <a:t>Αδροί κανόνες στην εκτέλεση των ασκήσεων</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Επιδημιολογικά Στοιχεία</a:t>
            </a:r>
          </a:p>
        </p:txBody>
      </p:sp>
      <p:sp>
        <p:nvSpPr>
          <p:cNvPr id="30722" name="2 - Θέση περιεχομένου"/>
          <p:cNvSpPr>
            <a:spLocks noGrp="1"/>
          </p:cNvSpPr>
          <p:nvPr>
            <p:ph idx="1"/>
          </p:nvPr>
        </p:nvSpPr>
        <p:spPr/>
        <p:txBody>
          <a:bodyPr/>
          <a:lstStyle/>
          <a:p>
            <a:r>
              <a:rPr lang="el-GR" altLang="el-GR" sz="2800" dirty="0" smtClean="0"/>
              <a:t>Η κυριότερη αιτία ακρωτηριασμών ανά τον κόσμο είναι οι αγγειακές παθήσεις (σακχαρώδης διαβήτης, αθηροσκλήρωση κ.α.)</a:t>
            </a:r>
          </a:p>
          <a:p>
            <a:r>
              <a:rPr lang="el-GR" altLang="el-GR" sz="2800" dirty="0" smtClean="0"/>
              <a:t>Στατιστικά στοιχεία των ΗΠΑ αναφέρουν ότι το: </a:t>
            </a:r>
          </a:p>
          <a:p>
            <a:pPr lvl="1"/>
            <a:r>
              <a:rPr lang="el-GR" altLang="el-GR" dirty="0" smtClean="0"/>
              <a:t>82% των συνολικών ακρωτηριασμών οφείλεται σε αγγειακές παθήσεις</a:t>
            </a:r>
          </a:p>
          <a:p>
            <a:pPr lvl="1"/>
            <a:r>
              <a:rPr lang="el-GR" altLang="el-GR" dirty="0" smtClean="0"/>
              <a:t>97% των ακρωτηριασμών που οφείλονται σε αγγειακές παθήσεις γίνονται στο κάτω άκρο</a:t>
            </a:r>
          </a:p>
          <a:p>
            <a:pPr lvl="1"/>
            <a:r>
              <a:rPr lang="el-GR" altLang="el-GR" dirty="0" smtClean="0"/>
              <a:t>68% των ακρωτηριασμών που οφείλονται σε τραυματισμό γίνονται στο άνω άκρο.</a:t>
            </a:r>
          </a:p>
          <a:p>
            <a:endParaRPr lang="el-GR" altLang="el-GR" sz="2800" dirty="0" smtClean="0"/>
          </a:p>
        </p:txBody>
      </p:sp>
      <p:pic>
        <p:nvPicPr>
          <p:cNvPr id="1026" name="Picture 2" descr="National Limb Loss Information Center - Fact Sheet"/>
          <p:cNvPicPr>
            <a:picLocks noChangeAspect="1" noChangeArrowheads="1"/>
          </p:cNvPicPr>
          <p:nvPr/>
        </p:nvPicPr>
        <p:blipFill>
          <a:blip r:embed="rId2" cstate="print"/>
          <a:srcRect/>
          <a:stretch>
            <a:fillRect/>
          </a:stretch>
        </p:blipFill>
        <p:spPr bwMode="auto">
          <a:xfrm>
            <a:off x="7236296" y="5791454"/>
            <a:ext cx="1676028" cy="89983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pPr marL="0" indent="0"/>
            <a:r>
              <a:rPr lang="el-GR" sz="3600" dirty="0"/>
              <a:t>1. Προβλήματα στο Άμεσα Μετεγχειρητικό Στάδιο</a:t>
            </a:r>
          </a:p>
        </p:txBody>
      </p:sp>
      <p:sp>
        <p:nvSpPr>
          <p:cNvPr id="34818" name="2 - Θέση περιεχομένου"/>
          <p:cNvSpPr>
            <a:spLocks noGrp="1"/>
          </p:cNvSpPr>
          <p:nvPr>
            <p:ph idx="1"/>
          </p:nvPr>
        </p:nvSpPr>
        <p:spPr/>
        <p:txBody>
          <a:bodyPr/>
          <a:lstStyle/>
          <a:p>
            <a:r>
              <a:rPr lang="el-GR" sz="2400" dirty="0" smtClean="0"/>
              <a:t>Αιμάτωμα	         Φλεγμονή	 Καθυστέρηση επούλωσης</a:t>
            </a:r>
          </a:p>
          <a:p>
            <a:r>
              <a:rPr lang="el-GR" sz="2400" dirty="0" smtClean="0"/>
              <a:t>Μόλυνση τραυματισμένων ιστών	          Οίδημα (κυρίως σε Διαβητικούς)</a:t>
            </a:r>
          </a:p>
          <a:p>
            <a:r>
              <a:rPr lang="el-GR" sz="2400" dirty="0" smtClean="0"/>
              <a:t>Νέκρωση του δέρματος στην τομή (λόγω κακής αιμάτωσης)	Νέο χειρουργείο </a:t>
            </a:r>
          </a:p>
          <a:p>
            <a:r>
              <a:rPr lang="el-GR" sz="2400" dirty="0" smtClean="0"/>
              <a:t>Νευρώματα</a:t>
            </a:r>
          </a:p>
          <a:p>
            <a:r>
              <a:rPr lang="el-GR" sz="2400" dirty="0" smtClean="0"/>
              <a:t>Θνησιμότητα</a:t>
            </a:r>
          </a:p>
          <a:p>
            <a:pPr lvl="1"/>
            <a:r>
              <a:rPr lang="el-GR" sz="2400" dirty="0" smtClean="0"/>
              <a:t>Όσο ψηλότερα είναι το επίπεδο ακρωτηριασμού στα κάτω άκρα τόσο μεγαλύτερο είναι το ποσοστό θνησιμότητας</a:t>
            </a:r>
          </a:p>
          <a:p>
            <a:pPr lvl="1"/>
            <a:r>
              <a:rPr lang="el-GR" sz="2400" dirty="0" smtClean="0"/>
              <a:t>Η ηλικία και τα </a:t>
            </a:r>
            <a:r>
              <a:rPr lang="el-GR" sz="2400" dirty="0" err="1" smtClean="0"/>
              <a:t>συνοδά</a:t>
            </a:r>
            <a:r>
              <a:rPr lang="el-GR" sz="2400" dirty="0" smtClean="0"/>
              <a:t> προβλήματα υγείας παίζουν επίσης σημαντικό ρόλο.</a:t>
            </a:r>
            <a:endParaRPr lang="el-GR" sz="2400" dirty="0" smtClean="0"/>
          </a:p>
        </p:txBody>
      </p:sp>
      <p:sp>
        <p:nvSpPr>
          <p:cNvPr id="6" name="5 - Δεξιό βέλος"/>
          <p:cNvSpPr/>
          <p:nvPr/>
        </p:nvSpPr>
        <p:spPr>
          <a:xfrm>
            <a:off x="4499992" y="1671290"/>
            <a:ext cx="431800" cy="144462"/>
          </a:xfrm>
          <a:prstGeom prst="rightArrow">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l-GR"/>
          </a:p>
        </p:txBody>
      </p:sp>
      <p:sp>
        <p:nvSpPr>
          <p:cNvPr id="7" name="6 - Δεξιό βέλος"/>
          <p:cNvSpPr/>
          <p:nvPr/>
        </p:nvSpPr>
        <p:spPr>
          <a:xfrm>
            <a:off x="2339752" y="1671290"/>
            <a:ext cx="431800" cy="144462"/>
          </a:xfrm>
          <a:prstGeom prst="rightArrow">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l-GR"/>
          </a:p>
        </p:txBody>
      </p:sp>
      <p:sp>
        <p:nvSpPr>
          <p:cNvPr id="8" name="7 - Δεξιό βέλος"/>
          <p:cNvSpPr/>
          <p:nvPr/>
        </p:nvSpPr>
        <p:spPr>
          <a:xfrm>
            <a:off x="5220072" y="2132856"/>
            <a:ext cx="431800" cy="142875"/>
          </a:xfrm>
          <a:prstGeom prst="rightArrow">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l-GR"/>
          </a:p>
        </p:txBody>
      </p:sp>
      <p:sp>
        <p:nvSpPr>
          <p:cNvPr id="9" name="8 - Δεξιό βέλος"/>
          <p:cNvSpPr/>
          <p:nvPr/>
        </p:nvSpPr>
        <p:spPr>
          <a:xfrm>
            <a:off x="929230" y="3284984"/>
            <a:ext cx="433387" cy="144462"/>
          </a:xfrm>
          <a:prstGeom prst="rightArrow">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600" dirty="0" smtClean="0"/>
              <a:t>2. Προβλήματα στη Φάση της Αποκατάστασης</a:t>
            </a:r>
            <a:endParaRPr lang="el-GR" sz="3600" dirty="0"/>
          </a:p>
        </p:txBody>
      </p:sp>
      <p:sp>
        <p:nvSpPr>
          <p:cNvPr id="32771" name="2 - Θέση περιεχομένου"/>
          <p:cNvSpPr>
            <a:spLocks noGrp="1"/>
          </p:cNvSpPr>
          <p:nvPr>
            <p:ph idx="1"/>
          </p:nvPr>
        </p:nvSpPr>
        <p:spPr/>
        <p:txBody>
          <a:bodyPr/>
          <a:lstStyle/>
          <a:p>
            <a:r>
              <a:rPr lang="el-GR" altLang="el-GR" sz="2400" dirty="0" err="1" smtClean="0"/>
              <a:t>Συγκάμψεις</a:t>
            </a:r>
            <a:r>
              <a:rPr lang="el-GR" altLang="el-GR" sz="2400" dirty="0" smtClean="0"/>
              <a:t>: οι ίνες κολλαγόνου μικραίνουν σε μήκος κάνοντας τους μυς ανελαστικούς και οδηγώντας σε </a:t>
            </a:r>
            <a:r>
              <a:rPr lang="el-GR" altLang="el-GR" sz="2400" dirty="0" err="1" smtClean="0"/>
              <a:t>συγκάμψεις</a:t>
            </a:r>
            <a:r>
              <a:rPr lang="el-GR" altLang="el-GR" sz="2400" dirty="0" smtClean="0"/>
              <a:t> και βραχύνσεις (κυρίως σε ηλικιωμένους)</a:t>
            </a:r>
          </a:p>
          <a:p>
            <a:r>
              <a:rPr lang="el-GR" altLang="el-GR" sz="2400" dirty="0" smtClean="0"/>
              <a:t>Σχήμα κολοβώματος: o μαλακός ιστός στο κολόβωμα υποβάλλεται σε αλλαγές που μπορεί να οφείλονται σε οίδημα, σε λιμνάζων φλεβικό αίμα, ατροφίες, αυξομειώσεις βάρους. Αν το σχήμα του κολοβώματος δεν είναι σωστό θα δημιουργηθούν προβλήματα στην εφαρμογή της πρόθεσης</a:t>
            </a:r>
          </a:p>
          <a:p>
            <a:r>
              <a:rPr lang="el-GR" altLang="el-GR" sz="2400" dirty="0" smtClean="0"/>
              <a:t>Πόνος στο κολόβωμα: κοφτερός πόνος στο τέλος του κολοβώματος όπου βρίσκεται και η χειρουργική τομή</a:t>
            </a:r>
            <a:endParaRPr lang="el-GR" altLang="el-GR" sz="24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3600" dirty="0"/>
              <a:t>2. Προβλήματα στη Φάση της Αποκατάστασης</a:t>
            </a:r>
          </a:p>
        </p:txBody>
      </p:sp>
      <p:sp>
        <p:nvSpPr>
          <p:cNvPr id="3" name="2 - Θέση περιεχομένου"/>
          <p:cNvSpPr>
            <a:spLocks noGrp="1"/>
          </p:cNvSpPr>
          <p:nvPr>
            <p:ph idx="1"/>
          </p:nvPr>
        </p:nvSpPr>
        <p:spPr>
          <a:xfrm>
            <a:off x="457200" y="1484784"/>
            <a:ext cx="8229600" cy="2808312"/>
          </a:xfrm>
        </p:spPr>
        <p:txBody>
          <a:bodyPr/>
          <a:lstStyle/>
          <a:p>
            <a:r>
              <a:rPr lang="el-GR" sz="2400" dirty="0" smtClean="0"/>
              <a:t>Πόνος – Φάντασμα </a:t>
            </a:r>
            <a:r>
              <a:rPr lang="en-US" sz="2400" dirty="0" smtClean="0"/>
              <a:t>(Phantom Limb Pain , PLP)</a:t>
            </a:r>
            <a:r>
              <a:rPr lang="el-GR" sz="2400" dirty="0" smtClean="0"/>
              <a:t>:</a:t>
            </a:r>
          </a:p>
          <a:p>
            <a:r>
              <a:rPr lang="el-GR" sz="2400" dirty="0" smtClean="0"/>
              <a:t>Πρόκειται για πόνο στο τμήμα του μέλους που έχει αφαιρεθεί. Ο πόνος φάντασμα μπορεί να είναι συνεχής ή διαλείπων και έχει την μορφή καψίματος, πίεσης ή μαχαιριάς. Επίσης μπορεί να εμφανίζεται και ως μούδιασμα, αίσθηση ψύχους ή γαργαλητού (</a:t>
            </a:r>
            <a:r>
              <a:rPr lang="en-US" sz="2400" dirty="0" smtClean="0"/>
              <a:t>Phantom Limb Sensation</a:t>
            </a:r>
            <a:r>
              <a:rPr lang="el-GR" sz="2400" dirty="0" smtClean="0"/>
              <a:t>,</a:t>
            </a:r>
            <a:r>
              <a:rPr lang="en-US" sz="2400" dirty="0" smtClean="0"/>
              <a:t> PLS).	</a:t>
            </a:r>
            <a:r>
              <a:rPr lang="el-GR" sz="2400" dirty="0" smtClean="0"/>
              <a:t>	</a:t>
            </a:r>
            <a:endParaRPr lang="el-GR" sz="2400" dirty="0"/>
          </a:p>
        </p:txBody>
      </p:sp>
      <p:pic>
        <p:nvPicPr>
          <p:cNvPr id="5" name="4 - Εικόνα" descr="figfive1.gif"/>
          <p:cNvPicPr>
            <a:picLocks noChangeAspect="1"/>
          </p:cNvPicPr>
          <p:nvPr/>
        </p:nvPicPr>
        <p:blipFill>
          <a:blip r:embed="rId2" cstate="print"/>
          <a:stretch>
            <a:fillRect/>
          </a:stretch>
        </p:blipFill>
        <p:spPr>
          <a:xfrm>
            <a:off x="6876256" y="4005064"/>
            <a:ext cx="1889760" cy="2453640"/>
          </a:xfrm>
          <a:prstGeom prst="rect">
            <a:avLst/>
          </a:prstGeom>
          <a:noFill/>
          <a:ln>
            <a:noFill/>
          </a:ln>
        </p:spPr>
      </p:pic>
      <p:sp>
        <p:nvSpPr>
          <p:cNvPr id="6" name="5 - TextBox"/>
          <p:cNvSpPr txBox="1"/>
          <p:nvPr/>
        </p:nvSpPr>
        <p:spPr>
          <a:xfrm>
            <a:off x="899592" y="4293096"/>
            <a:ext cx="5760640" cy="2123658"/>
          </a:xfrm>
          <a:prstGeom prst="rect">
            <a:avLst/>
          </a:prstGeom>
          <a:noFill/>
          <a:ln w="28575">
            <a:solidFill>
              <a:srgbClr val="820000"/>
            </a:solidFill>
          </a:ln>
        </p:spPr>
        <p:txBody>
          <a:bodyPr wrap="square">
            <a:spAutoFit/>
          </a:bodyPr>
          <a:lstStyle/>
          <a:p>
            <a:pPr>
              <a:defRPr/>
            </a:pPr>
            <a:r>
              <a:rPr lang="el-GR" sz="2400" dirty="0">
                <a:latin typeface="Calibri" pitchFamily="34" charset="0"/>
              </a:rPr>
              <a:t>Πολλές φόρες ο Πόνος</a:t>
            </a:r>
            <a:r>
              <a:rPr lang="en-US" sz="2400" dirty="0">
                <a:latin typeface="Calibri" pitchFamily="34" charset="0"/>
              </a:rPr>
              <a:t> </a:t>
            </a:r>
            <a:r>
              <a:rPr lang="el-GR" sz="2400" dirty="0">
                <a:latin typeface="Calibri" pitchFamily="34" charset="0"/>
              </a:rPr>
              <a:t>-</a:t>
            </a:r>
            <a:r>
              <a:rPr lang="en-US" sz="2400" dirty="0">
                <a:latin typeface="Calibri" pitchFamily="34" charset="0"/>
              </a:rPr>
              <a:t> </a:t>
            </a:r>
            <a:r>
              <a:rPr lang="el-GR" sz="2400" dirty="0">
                <a:latin typeface="Calibri" pitchFamily="34" charset="0"/>
              </a:rPr>
              <a:t>Φάντασμα προσομοιάζει με τον προεγχειρητικό</a:t>
            </a:r>
            <a:r>
              <a:rPr lang="el-GR" sz="2400" dirty="0">
                <a:latin typeface="Calibri" pitchFamily="34" charset="0"/>
              </a:rPr>
              <a:t> πόνο που ένιωθε ο ασθενής</a:t>
            </a:r>
            <a:r>
              <a:rPr lang="en-US" sz="2400" dirty="0">
                <a:latin typeface="Calibri" pitchFamily="34" charset="0"/>
              </a:rPr>
              <a:t> </a:t>
            </a:r>
            <a:endParaRPr lang="el-GR" sz="2400" dirty="0" smtClean="0">
              <a:latin typeface="Calibri" pitchFamily="34" charset="0"/>
            </a:endParaRPr>
          </a:p>
          <a:p>
            <a:pPr>
              <a:defRPr/>
            </a:pPr>
            <a:r>
              <a:rPr lang="el-GR" sz="2000" dirty="0" smtClean="0">
                <a:latin typeface="Calibri" pitchFamily="34" charset="0"/>
              </a:rPr>
              <a:t>(</a:t>
            </a:r>
            <a:r>
              <a:rPr lang="en-US" sz="2000" dirty="0">
                <a:latin typeface="Calibri" pitchFamily="34" charset="0"/>
              </a:rPr>
              <a:t>Annie </a:t>
            </a:r>
            <a:r>
              <a:rPr lang="en-US" sz="2000" dirty="0" smtClean="0">
                <a:latin typeface="Calibri" pitchFamily="34" charset="0"/>
              </a:rPr>
              <a:t>Woodhouse,</a:t>
            </a:r>
            <a:r>
              <a:rPr lang="el-GR" sz="2000" dirty="0" smtClean="0">
                <a:latin typeface="Calibri" pitchFamily="34" charset="0"/>
              </a:rPr>
              <a:t> </a:t>
            </a:r>
            <a:r>
              <a:rPr lang="en-US" sz="2000" dirty="0" smtClean="0">
                <a:latin typeface="Calibri" pitchFamily="34" charset="0"/>
              </a:rPr>
              <a:t>2005, </a:t>
            </a:r>
            <a:r>
              <a:rPr lang="en-US" sz="2000" dirty="0">
                <a:latin typeface="Calibri" pitchFamily="34" charset="0"/>
              </a:rPr>
              <a:t>Phantom limb </a:t>
            </a:r>
            <a:r>
              <a:rPr lang="en-US" sz="2000" dirty="0" smtClean="0">
                <a:latin typeface="Calibri" pitchFamily="34" charset="0"/>
              </a:rPr>
              <a:t>sensation, </a:t>
            </a:r>
            <a:r>
              <a:rPr lang="en-US" sz="2000" dirty="0">
                <a:latin typeface="Calibri" pitchFamily="34" charset="0"/>
              </a:rPr>
              <a:t>Clinical and Experimental Pharmacology and Physiology </a:t>
            </a:r>
            <a:r>
              <a:rPr lang="el-GR" sz="2000" dirty="0">
                <a:latin typeface="Calibri" pitchFamily="34" charset="0"/>
              </a:rPr>
              <a:t>(2005)32,132–134</a:t>
            </a:r>
            <a:r>
              <a:rPr lang="en-US" sz="2000" dirty="0" smtClean="0">
                <a:latin typeface="Calibri" pitchFamily="34" charset="0"/>
              </a:rPr>
              <a:t>).</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484784"/>
            <a:ext cx="5626968" cy="4752528"/>
          </a:xfrm>
        </p:spPr>
        <p:txBody>
          <a:bodyPr/>
          <a:lstStyle/>
          <a:p>
            <a:r>
              <a:rPr lang="el-GR" sz="2400" dirty="0" smtClean="0"/>
              <a:t>Υπολογίζεται ότι το σύνδρομο PLP εμφανίζεται στο 50%– 80% των </a:t>
            </a:r>
            <a:r>
              <a:rPr lang="el-GR" sz="2400" dirty="0" err="1" smtClean="0"/>
              <a:t>κολοβωματιών</a:t>
            </a:r>
            <a:r>
              <a:rPr lang="el-GR" sz="2400" dirty="0" smtClean="0"/>
              <a:t>.</a:t>
            </a:r>
          </a:p>
          <a:p>
            <a:pPr eaLnBrk="1" hangingPunct="1">
              <a:spcAft>
                <a:spcPts val="1200"/>
              </a:spcAft>
            </a:pPr>
            <a:r>
              <a:rPr lang="el-GR" altLang="el-GR" sz="2400" dirty="0" smtClean="0"/>
              <a:t>Η πλειοψηφία των ασθενών το αισθάνεται αμέσως μετά ή σε σύντομο χρονικό διάστημα μετά από την εγχείρηση.(</a:t>
            </a:r>
            <a:r>
              <a:rPr lang="en-US" altLang="el-GR" sz="2400" dirty="0" smtClean="0"/>
              <a:t>Ephraim L. et al, 2005</a:t>
            </a:r>
            <a:r>
              <a:rPr lang="el-GR" altLang="el-GR" sz="2400" dirty="0" smtClean="0"/>
              <a:t>      </a:t>
            </a:r>
            <a:r>
              <a:rPr lang="en-US" altLang="el-GR" sz="2400" dirty="0" smtClean="0"/>
              <a:t>47,1 % </a:t>
            </a:r>
            <a:r>
              <a:rPr lang="el-GR" altLang="el-GR" sz="2400" dirty="0" smtClean="0"/>
              <a:t>του δείγματος εμφάνισε </a:t>
            </a:r>
            <a:r>
              <a:rPr lang="en-US" altLang="el-GR" sz="2400" dirty="0" smtClean="0"/>
              <a:t>PLP </a:t>
            </a:r>
            <a:r>
              <a:rPr lang="el-GR" altLang="el-GR" sz="2400" dirty="0" smtClean="0"/>
              <a:t>μέσα στις 4 πρώτες βδομάδες)</a:t>
            </a:r>
          </a:p>
          <a:p>
            <a:pPr eaLnBrk="1" hangingPunct="1">
              <a:spcAft>
                <a:spcPts val="1200"/>
              </a:spcAft>
            </a:pPr>
            <a:r>
              <a:rPr lang="el-GR" altLang="el-GR" sz="2400" dirty="0" smtClean="0"/>
              <a:t>Τα συμπτώματα γίνονται ηπιότερα ή εξαφανίζονται τελείως με την πάροδο του χρόνου και με την κατάλληλη θεραπεία. </a:t>
            </a:r>
          </a:p>
          <a:p>
            <a:endParaRPr lang="el-GR" sz="2400" dirty="0" smtClean="0"/>
          </a:p>
          <a:p>
            <a:endParaRPr lang="el-GR" sz="2400" dirty="0" smtClean="0"/>
          </a:p>
          <a:p>
            <a:endParaRPr lang="el-GR" sz="2400" dirty="0"/>
          </a:p>
        </p:txBody>
      </p:sp>
      <p:pic>
        <p:nvPicPr>
          <p:cNvPr id="8" name="7 - Εικόνα" descr="Phantom_Limb_by_Galim.jpg"/>
          <p:cNvPicPr>
            <a:picLocks noChangeAspect="1"/>
          </p:cNvPicPr>
          <p:nvPr/>
        </p:nvPicPr>
        <p:blipFill>
          <a:blip r:embed="rId2" cstate="print"/>
          <a:stretch>
            <a:fillRect/>
          </a:stretch>
        </p:blipFill>
        <p:spPr>
          <a:xfrm>
            <a:off x="6012160" y="1484784"/>
            <a:ext cx="2827187" cy="4797152"/>
          </a:xfrm>
          <a:prstGeom prst="rect">
            <a:avLst/>
          </a:prstGeom>
          <a:ln>
            <a:noFill/>
          </a:ln>
          <a:effectLst>
            <a:softEdge rad="112500"/>
          </a:effectLst>
        </p:spPr>
      </p:pic>
      <p:sp>
        <p:nvSpPr>
          <p:cNvPr id="11" name="10 - Δεξιό βέλος"/>
          <p:cNvSpPr/>
          <p:nvPr/>
        </p:nvSpPr>
        <p:spPr>
          <a:xfrm>
            <a:off x="5090326" y="3915957"/>
            <a:ext cx="216347"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Title 8"/>
          <p:cNvSpPr>
            <a:spLocks noGrp="1"/>
          </p:cNvSpPr>
          <p:nvPr>
            <p:ph type="title"/>
          </p:nvPr>
        </p:nvSpPr>
        <p:spPr/>
        <p:txBody>
          <a:bodyPr/>
          <a:lstStyle/>
          <a:p>
            <a:r>
              <a:rPr lang="el-GR" sz="3600" dirty="0">
                <a:solidFill>
                  <a:prstClr val="black"/>
                </a:solidFill>
              </a:rPr>
              <a:t>2. Προβλήματα στη Φάση της Αποκατάστασης</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3600" dirty="0">
                <a:solidFill>
                  <a:prstClr val="black"/>
                </a:solidFill>
              </a:rPr>
              <a:t>2. Προβλήματα στη Φάση της Αποκατάστασης</a:t>
            </a:r>
            <a:endParaRPr lang="el-GR" dirty="0"/>
          </a:p>
        </p:txBody>
      </p:sp>
      <p:sp>
        <p:nvSpPr>
          <p:cNvPr id="10" name="Content Placeholder 9"/>
          <p:cNvSpPr>
            <a:spLocks noGrp="1"/>
          </p:cNvSpPr>
          <p:nvPr>
            <p:ph idx="1"/>
          </p:nvPr>
        </p:nvSpPr>
        <p:spPr/>
        <p:txBody>
          <a:bodyPr/>
          <a:lstStyle/>
          <a:p>
            <a:pPr marL="0" indent="0">
              <a:buNone/>
              <a:defRPr/>
            </a:pPr>
            <a:r>
              <a:rPr lang="el-GR" sz="2400" b="1" dirty="0">
                <a:latin typeface="Calibri" pitchFamily="34" charset="0"/>
              </a:rPr>
              <a:t>Θεωρίες  </a:t>
            </a:r>
            <a:r>
              <a:rPr lang="en-US" sz="2400" b="1" dirty="0">
                <a:latin typeface="Calibri" pitchFamily="34" charset="0"/>
              </a:rPr>
              <a:t>PLP</a:t>
            </a:r>
          </a:p>
          <a:p>
            <a:pPr marL="685800">
              <a:defRPr/>
            </a:pPr>
            <a:r>
              <a:rPr lang="el-GR" sz="2400" dirty="0">
                <a:latin typeface="Calibri" pitchFamily="34" charset="0"/>
              </a:rPr>
              <a:t>Υπάρχουν διάφορες θεωρίες που προσπαθούν να εξηγήσουν το φαινόμενο του Πόνου – Φάντασμα.</a:t>
            </a:r>
          </a:p>
          <a:p>
            <a:pPr marL="685800">
              <a:defRPr/>
            </a:pPr>
            <a:r>
              <a:rPr lang="en-US" sz="2400" b="1" i="1" dirty="0" err="1" smtClean="0">
                <a:latin typeface="Calibri" pitchFamily="34" charset="0"/>
              </a:rPr>
              <a:t>Melzack</a:t>
            </a:r>
            <a:r>
              <a:rPr lang="el-GR" sz="2400" b="1" i="1" dirty="0">
                <a:latin typeface="Calibri" pitchFamily="34" charset="0"/>
              </a:rPr>
              <a:t>: </a:t>
            </a:r>
            <a:r>
              <a:rPr lang="el-GR" sz="2400" dirty="0">
                <a:latin typeface="Calibri" pitchFamily="34" charset="0"/>
              </a:rPr>
              <a:t>Τα νευρωνικά δίκτυα στον εγκέφαλο λειτουργούν ακόμα κι αν απουσιάζουν τα ερεθίσματα από την </a:t>
            </a:r>
            <a:r>
              <a:rPr lang="el-GR" sz="2400" dirty="0" smtClean="0">
                <a:latin typeface="Calibri" pitchFamily="34" charset="0"/>
              </a:rPr>
              <a:t>περιφέρεια, </a:t>
            </a:r>
            <a:r>
              <a:rPr lang="el-GR" sz="2400" dirty="0">
                <a:latin typeface="Calibri" pitchFamily="34" charset="0"/>
              </a:rPr>
              <a:t>γιατί η διάταξη τους είναι γονιδιακά διευθετημένη.</a:t>
            </a:r>
          </a:p>
          <a:p>
            <a:pPr marL="685800">
              <a:defRPr/>
            </a:pPr>
            <a:r>
              <a:rPr lang="el-GR" sz="2400" dirty="0">
                <a:latin typeface="Calibri" pitchFamily="34" charset="0"/>
              </a:rPr>
              <a:t>Ο πόνος </a:t>
            </a:r>
            <a:r>
              <a:rPr lang="el-GR" sz="2400" dirty="0" smtClean="0">
                <a:latin typeface="Calibri" pitchFamily="34" charset="0"/>
              </a:rPr>
              <a:t>- </a:t>
            </a:r>
            <a:r>
              <a:rPr lang="el-GR" sz="2400" dirty="0">
                <a:latin typeface="Calibri" pitchFamily="34" charset="0"/>
              </a:rPr>
              <a:t>Φάντασμα δημιουργείται όταν τα νευρωνικά δίκτυα στον εγκέφαλο στερηθούν τα εισερχόμενα δεδομένα από το αποκομμένο άκρο με τα οποία είχαν «συνηθίσει» να λειτουργούν.</a:t>
            </a: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l-GR" sz="2800" dirty="0" smtClean="0"/>
              <a:t>Πόνος στο κολόβωμα	     Λόγω λανθασμένης χρήσης της πρόθεσης ή κακής στάσης σώματος.</a:t>
            </a:r>
          </a:p>
          <a:p>
            <a:r>
              <a:rPr lang="el-GR" sz="2800" dirty="0" smtClean="0"/>
              <a:t>Οστεοαρθρίτιδα : Άτομα με ακρωτηριασμό κάτω άκρων που έχουν ζήσει με κολόβωμα για μεγάλη περίοδο εμφανίζουν οστεοαρθρίτιδα στο υγιές γόνατο ή/και ισχίο. Πρόκειται για αποτέλεσμα της λανθασμένης χρήσης της πρόθεσης και στάσης του σώματος (στήριξη βάρους στο υγιές άκρο) </a:t>
            </a:r>
            <a:r>
              <a:rPr lang="el-GR" sz="2400" dirty="0" smtClean="0"/>
              <a:t>(</a:t>
            </a:r>
            <a:r>
              <a:rPr lang="el-GR" sz="2400" dirty="0" err="1" smtClean="0"/>
              <a:t>Gailey</a:t>
            </a:r>
            <a:r>
              <a:rPr lang="el-GR" sz="2400" dirty="0" smtClean="0"/>
              <a:t> R. </a:t>
            </a:r>
            <a:r>
              <a:rPr lang="el-GR" sz="2400" dirty="0" err="1" smtClean="0"/>
              <a:t>et</a:t>
            </a:r>
            <a:r>
              <a:rPr lang="el-GR" sz="2400" dirty="0" smtClean="0"/>
              <a:t> </a:t>
            </a:r>
            <a:r>
              <a:rPr lang="el-GR" sz="2400" dirty="0" err="1" smtClean="0"/>
              <a:t>al</a:t>
            </a:r>
            <a:r>
              <a:rPr lang="el-GR" sz="2400" dirty="0" smtClean="0"/>
              <a:t>, 2008)</a:t>
            </a:r>
          </a:p>
          <a:p>
            <a:endParaRPr lang="el-GR" sz="2800" dirty="0"/>
          </a:p>
        </p:txBody>
      </p:sp>
      <p:sp>
        <p:nvSpPr>
          <p:cNvPr id="3" name="2 - Δεξιό βέλος"/>
          <p:cNvSpPr/>
          <p:nvPr/>
        </p:nvSpPr>
        <p:spPr>
          <a:xfrm>
            <a:off x="4139952" y="1700808"/>
            <a:ext cx="36036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Title 7"/>
          <p:cNvSpPr>
            <a:spLocks noGrp="1"/>
          </p:cNvSpPr>
          <p:nvPr>
            <p:ph type="title"/>
          </p:nvPr>
        </p:nvSpPr>
        <p:spPr/>
        <p:txBody>
          <a:bodyPr/>
          <a:lstStyle/>
          <a:p>
            <a:r>
              <a:rPr lang="el-GR" sz="3600" dirty="0"/>
              <a:t>3.Χρόνια </a:t>
            </a:r>
            <a:r>
              <a:rPr lang="el-GR" sz="3600" dirty="0" smtClean="0"/>
              <a:t>Προβλήματα</a:t>
            </a:r>
            <a:endParaRPr lang="el-GR" sz="36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eaLnBrk="1" hangingPunct="1">
              <a:spcAft>
                <a:spcPts val="1200"/>
              </a:spcAft>
            </a:pPr>
            <a:r>
              <a:rPr lang="el-GR" altLang="el-GR" sz="2800" b="1" dirty="0" err="1" smtClean="0">
                <a:latin typeface="Calibri" pitchFamily="34" charset="0"/>
              </a:rPr>
              <a:t>Οστεοπενία</a:t>
            </a:r>
            <a:r>
              <a:rPr lang="el-GR" altLang="el-GR" sz="2800" b="1" dirty="0" smtClean="0">
                <a:latin typeface="Calibri" pitchFamily="34" charset="0"/>
              </a:rPr>
              <a:t> και </a:t>
            </a:r>
            <a:r>
              <a:rPr lang="el-GR" altLang="el-GR" sz="2800" b="1" dirty="0" err="1" smtClean="0">
                <a:latin typeface="Calibri" pitchFamily="34" charset="0"/>
              </a:rPr>
              <a:t>Οστεοπώρωση</a:t>
            </a:r>
            <a:r>
              <a:rPr lang="el-GR" altLang="el-GR" sz="2800" dirty="0" smtClean="0">
                <a:latin typeface="Calibri" pitchFamily="34" charset="0"/>
              </a:rPr>
              <a:t>: Εμφανίζεται στο ακρωτηριασμένο άκρο λόγω μυϊκής ατροφίας, μειωμένης </a:t>
            </a:r>
            <a:r>
              <a:rPr lang="el-GR" altLang="el-GR" sz="2800" dirty="0" err="1" smtClean="0">
                <a:latin typeface="Calibri" pitchFamily="34" charset="0"/>
              </a:rPr>
              <a:t>μυικής</a:t>
            </a:r>
            <a:r>
              <a:rPr lang="el-GR" altLang="el-GR" sz="2800" dirty="0" smtClean="0">
                <a:latin typeface="Calibri" pitchFamily="34" charset="0"/>
              </a:rPr>
              <a:t> σύσπασης και ακινητοποίησης. Έλλειψη εξάσκησης		Μείωση οστικής πυκνότητας (</a:t>
            </a:r>
            <a:r>
              <a:rPr lang="en-US" altLang="el-GR" sz="2800" dirty="0" smtClean="0">
                <a:latin typeface="Calibri" pitchFamily="34" charset="0"/>
              </a:rPr>
              <a:t>Gailey R. et al , 2008) </a:t>
            </a:r>
            <a:r>
              <a:rPr lang="el-GR" altLang="el-GR" sz="2800" dirty="0" smtClean="0">
                <a:latin typeface="Calibri" pitchFamily="34" charset="0"/>
              </a:rPr>
              <a:t>	</a:t>
            </a:r>
          </a:p>
          <a:p>
            <a:pPr eaLnBrk="1" hangingPunct="1">
              <a:spcAft>
                <a:spcPts val="1200"/>
              </a:spcAft>
            </a:pPr>
            <a:r>
              <a:rPr lang="el-GR" altLang="el-GR" sz="2800" b="1" dirty="0" smtClean="0">
                <a:latin typeface="Calibri" pitchFamily="34" charset="0"/>
              </a:rPr>
              <a:t>Οσφυαλγία</a:t>
            </a:r>
            <a:r>
              <a:rPr lang="el-GR" altLang="el-GR" sz="2800" dirty="0" smtClean="0">
                <a:latin typeface="Calibri" pitchFamily="34" charset="0"/>
              </a:rPr>
              <a:t>: Εμφανίζεται στο 70% των </a:t>
            </a:r>
            <a:r>
              <a:rPr lang="el-GR" altLang="el-GR" sz="2800" dirty="0" err="1" smtClean="0">
                <a:latin typeface="Calibri" pitchFamily="34" charset="0"/>
              </a:rPr>
              <a:t>κολοβωματιών</a:t>
            </a:r>
            <a:r>
              <a:rPr lang="el-GR" altLang="el-GR" sz="2800" dirty="0" smtClean="0">
                <a:latin typeface="Calibri" pitchFamily="34" charset="0"/>
              </a:rPr>
              <a:t> κάτω άκρων  λόγω της </a:t>
            </a:r>
            <a:r>
              <a:rPr lang="el-GR" altLang="el-GR" sz="2800" dirty="0" err="1" smtClean="0">
                <a:latin typeface="Calibri" pitchFamily="34" charset="0"/>
              </a:rPr>
              <a:t>ανισσοροπίας</a:t>
            </a:r>
            <a:r>
              <a:rPr lang="el-GR" altLang="el-GR" sz="2800" dirty="0" smtClean="0">
                <a:latin typeface="Calibri" pitchFamily="34" charset="0"/>
              </a:rPr>
              <a:t> στις </a:t>
            </a:r>
            <a:r>
              <a:rPr lang="el-GR" altLang="el-GR" sz="2800" dirty="0" err="1" smtClean="0">
                <a:latin typeface="Calibri" pitchFamily="34" charset="0"/>
              </a:rPr>
              <a:t>μυικές</a:t>
            </a:r>
            <a:r>
              <a:rPr lang="el-GR" altLang="el-GR" sz="2800" dirty="0" smtClean="0">
                <a:latin typeface="Calibri" pitchFamily="34" charset="0"/>
              </a:rPr>
              <a:t> ομάδες και της λανθασμένης βιομηχανικής του σώματος. Επιπλέον η λανθασμένη στάση και στήριξη στο υγιές άκρο συμβάλλει στην επίταση συμπτωμάτων (</a:t>
            </a:r>
            <a:r>
              <a:rPr lang="en-US" altLang="el-GR" sz="2800" dirty="0" smtClean="0">
                <a:latin typeface="Calibri" pitchFamily="34" charset="0"/>
              </a:rPr>
              <a:t>Gailey R. et al , 2008) </a:t>
            </a:r>
            <a:r>
              <a:rPr lang="el-GR" altLang="el-GR" sz="2800" dirty="0" smtClean="0">
                <a:latin typeface="Calibri" pitchFamily="34" charset="0"/>
              </a:rPr>
              <a:t>.</a:t>
            </a:r>
          </a:p>
          <a:p>
            <a:endParaRPr lang="el-GR" sz="2800" dirty="0"/>
          </a:p>
        </p:txBody>
      </p:sp>
      <p:sp>
        <p:nvSpPr>
          <p:cNvPr id="3" name="2 - Δεξιό βέλος"/>
          <p:cNvSpPr/>
          <p:nvPr/>
        </p:nvSpPr>
        <p:spPr>
          <a:xfrm>
            <a:off x="4139951" y="2924944"/>
            <a:ext cx="5762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Title 6"/>
          <p:cNvSpPr>
            <a:spLocks noGrp="1"/>
          </p:cNvSpPr>
          <p:nvPr>
            <p:ph type="title"/>
          </p:nvPr>
        </p:nvSpPr>
        <p:spPr/>
        <p:txBody>
          <a:bodyPr/>
          <a:lstStyle/>
          <a:p>
            <a:r>
              <a:rPr lang="el-GR" sz="3600" dirty="0"/>
              <a:t>3.Χρόνια Προβλήματα</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sz="3600" dirty="0" err="1" smtClean="0"/>
              <a:t>Φυσικοθεραπευτικη</a:t>
            </a:r>
            <a:r>
              <a:rPr lang="el-GR" sz="3600" dirty="0" smtClean="0"/>
              <a:t> </a:t>
            </a:r>
            <a:r>
              <a:rPr lang="el-GR" sz="3600" dirty="0" err="1" smtClean="0"/>
              <a:t>Αποκατασταση</a:t>
            </a:r>
            <a:r>
              <a:rPr lang="el-GR" sz="3600" dirty="0" smtClean="0"/>
              <a:t> σε </a:t>
            </a:r>
            <a:r>
              <a:rPr lang="el-GR" sz="3600" dirty="0" err="1" smtClean="0"/>
              <a:t>Ακρωτηριασμο</a:t>
            </a:r>
            <a:r>
              <a:rPr lang="el-GR" sz="3600" dirty="0" smtClean="0"/>
              <a:t> </a:t>
            </a:r>
            <a:r>
              <a:rPr lang="el-GR" sz="3600" dirty="0" err="1" smtClean="0"/>
              <a:t>Κατω</a:t>
            </a:r>
            <a:r>
              <a:rPr lang="el-GR" sz="3600" dirty="0" smtClean="0"/>
              <a:t> </a:t>
            </a:r>
            <a:r>
              <a:rPr lang="el-GR" sz="3600" dirty="0" err="1" smtClean="0"/>
              <a:t>Ακρου</a:t>
            </a:r>
            <a:endParaRPr lang="el-GR" sz="3600" dirty="0" smtClean="0"/>
          </a:p>
        </p:txBody>
      </p:sp>
      <p:sp>
        <p:nvSpPr>
          <p:cNvPr id="3" name="2 - Θέση περιεχομένου"/>
          <p:cNvSpPr>
            <a:spLocks noGrp="1"/>
          </p:cNvSpPr>
          <p:nvPr>
            <p:ph idx="1"/>
          </p:nvPr>
        </p:nvSpPr>
        <p:spPr/>
        <p:txBody>
          <a:bodyPr/>
          <a:lstStyle/>
          <a:p>
            <a:r>
              <a:rPr lang="el-GR" altLang="el-GR" sz="2800" dirty="0" smtClean="0"/>
              <a:t>Βασικοί στόχοι αποκατάστασης</a:t>
            </a:r>
          </a:p>
          <a:p>
            <a:r>
              <a:rPr lang="el-GR" altLang="el-GR" sz="2800" dirty="0" smtClean="0"/>
              <a:t>Νεαρά άτομα</a:t>
            </a:r>
          </a:p>
          <a:p>
            <a:pPr lvl="1"/>
            <a:r>
              <a:rPr lang="el-GR" altLang="el-GR" sz="2400" dirty="0" smtClean="0"/>
              <a:t>Πλήρες εύρος τροχιάς όλων των αρθρώσεων</a:t>
            </a:r>
          </a:p>
          <a:p>
            <a:pPr lvl="1"/>
            <a:r>
              <a:rPr lang="el-GR" altLang="el-GR" sz="2400" dirty="0" smtClean="0"/>
              <a:t>Ελαστικότητα όλων των μυών</a:t>
            </a:r>
          </a:p>
          <a:p>
            <a:pPr lvl="1"/>
            <a:r>
              <a:rPr lang="el-GR" altLang="el-GR" sz="2400" dirty="0" err="1" smtClean="0"/>
              <a:t>Νευρομυϊκή</a:t>
            </a:r>
            <a:r>
              <a:rPr lang="el-GR" altLang="el-GR" sz="2400" dirty="0" smtClean="0"/>
              <a:t> Συναρμογή</a:t>
            </a:r>
          </a:p>
          <a:p>
            <a:pPr lvl="1"/>
            <a:r>
              <a:rPr lang="el-GR" altLang="el-GR" sz="2400" dirty="0" smtClean="0"/>
              <a:t>Πλήρης Λειτουργικότητα</a:t>
            </a:r>
          </a:p>
          <a:p>
            <a:r>
              <a:rPr lang="el-GR" altLang="el-GR" sz="2800" dirty="0" smtClean="0"/>
              <a:t>Ηλικιωμένα άτομα και άτομα με </a:t>
            </a:r>
            <a:r>
              <a:rPr lang="el-GR" altLang="el-GR" sz="2800" dirty="0" err="1" smtClean="0"/>
              <a:t>συνοδά</a:t>
            </a:r>
            <a:r>
              <a:rPr lang="el-GR" altLang="el-GR" sz="2800" dirty="0" smtClean="0"/>
              <a:t> προβλήματα υγείας</a:t>
            </a:r>
          </a:p>
          <a:p>
            <a:pPr lvl="1"/>
            <a:r>
              <a:rPr lang="el-GR" altLang="el-GR" sz="2400" dirty="0" smtClean="0"/>
              <a:t>Αύξηση Ισορροπίας</a:t>
            </a:r>
          </a:p>
          <a:p>
            <a:pPr lvl="1"/>
            <a:r>
              <a:rPr lang="el-GR" altLang="el-GR" sz="2400" dirty="0" smtClean="0"/>
              <a:t>Εξασφάλιση Αυτοεξυπηρέτησης</a:t>
            </a:r>
            <a:endParaRPr lang="el-GR" altLang="el-GR"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sz="3600" dirty="0" smtClean="0"/>
              <a:t>Σταδία Αποκατάστασης</a:t>
            </a:r>
            <a:endParaRPr lang="el-GR" sz="3600" dirty="0" smtClean="0"/>
          </a:p>
        </p:txBody>
      </p:sp>
      <p:sp>
        <p:nvSpPr>
          <p:cNvPr id="3" name="2 - Θέση περιεχομένου"/>
          <p:cNvSpPr>
            <a:spLocks noGrp="1"/>
          </p:cNvSpPr>
          <p:nvPr>
            <p:ph idx="1"/>
          </p:nvPr>
        </p:nvSpPr>
        <p:spPr/>
        <p:txBody>
          <a:bodyPr/>
          <a:lstStyle/>
          <a:p>
            <a:r>
              <a:rPr lang="el-GR" sz="2800" dirty="0" err="1" smtClean="0"/>
              <a:t>Προεγχειρητικό</a:t>
            </a:r>
            <a:r>
              <a:rPr lang="el-GR" sz="2800" dirty="0" smtClean="0"/>
              <a:t> Στάδιο</a:t>
            </a:r>
          </a:p>
          <a:p>
            <a:r>
              <a:rPr lang="el-GR" sz="2800" dirty="0" smtClean="0"/>
              <a:t>Άμεσα Μετεγχειρητικό Στάδιο</a:t>
            </a:r>
          </a:p>
          <a:p>
            <a:r>
              <a:rPr lang="el-GR" sz="2800" dirty="0" smtClean="0"/>
              <a:t>Απώτερο Μετεγχειρητικό Στάδιο</a:t>
            </a:r>
          </a:p>
          <a:p>
            <a:r>
              <a:rPr lang="el-GR" sz="2800" dirty="0" smtClean="0"/>
              <a:t>Προθετικό Στάδιο</a:t>
            </a:r>
          </a:p>
          <a:p>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sz="3200" dirty="0" smtClean="0"/>
              <a:t>Θεραπευτική Άσκηση </a:t>
            </a:r>
            <a:r>
              <a:rPr lang="el-GR" sz="3600" dirty="0" smtClean="0"/>
              <a:t/>
            </a:r>
            <a:br>
              <a:rPr lang="el-GR" sz="3600" dirty="0" smtClean="0"/>
            </a:br>
            <a:r>
              <a:rPr lang="el-GR" sz="3600" dirty="0" smtClean="0"/>
              <a:t>Πρόληψη για την αποφυγή επιπλοκών</a:t>
            </a:r>
            <a:endParaRPr lang="el-GR" dirty="0" smtClean="0"/>
          </a:p>
        </p:txBody>
      </p:sp>
      <p:sp>
        <p:nvSpPr>
          <p:cNvPr id="220163" name="Rectangle 3"/>
          <p:cNvSpPr>
            <a:spLocks noGrp="1" noRot="1" noChangeArrowheads="1"/>
          </p:cNvSpPr>
          <p:nvPr>
            <p:ph idx="1"/>
          </p:nvPr>
        </p:nvSpPr>
        <p:spPr>
          <a:xfrm>
            <a:off x="457200" y="1484313"/>
            <a:ext cx="8229600" cy="4752975"/>
          </a:xfrm>
        </p:spPr>
        <p:txBody>
          <a:bodyPr/>
          <a:lstStyle/>
          <a:p>
            <a:pPr eaLnBrk="1" hangingPunct="1">
              <a:buFont typeface="Arial" pitchFamily="34" charset="0"/>
              <a:buNone/>
            </a:pPr>
            <a:r>
              <a:rPr lang="el-GR" altLang="el-GR" sz="2800" b="1" smtClean="0">
                <a:solidFill>
                  <a:srgbClr val="820000"/>
                </a:solidFill>
              </a:rPr>
              <a:t>Κάθε πρόγραμμα άσκησης θα πρέπει να ξεκινά με:</a:t>
            </a:r>
          </a:p>
          <a:p>
            <a:pPr eaLnBrk="1" hangingPunct="1">
              <a:buFont typeface="Arial" pitchFamily="34" charset="0"/>
              <a:buNone/>
            </a:pPr>
            <a:endParaRPr lang="el-GR" altLang="el-GR" sz="1400" b="1" smtClean="0">
              <a:solidFill>
                <a:srgbClr val="97D1A9"/>
              </a:solidFill>
            </a:endParaRPr>
          </a:p>
          <a:p>
            <a:pPr eaLnBrk="1" hangingPunct="1">
              <a:lnSpc>
                <a:spcPct val="130000"/>
              </a:lnSpc>
              <a:buFont typeface="Arial" pitchFamily="34" charset="0"/>
              <a:buNone/>
            </a:pPr>
            <a:r>
              <a:rPr lang="el-GR" altLang="el-GR" sz="2800" b="1" smtClean="0"/>
              <a:t>α)</a:t>
            </a:r>
            <a:r>
              <a:rPr lang="el-GR" altLang="el-GR" sz="2800" b="1" smtClean="0">
                <a:solidFill>
                  <a:srgbClr val="97D1A9"/>
                </a:solidFill>
              </a:rPr>
              <a:t> </a:t>
            </a:r>
            <a:r>
              <a:rPr lang="el-GR" altLang="el-GR" sz="2800" b="1" smtClean="0">
                <a:solidFill>
                  <a:srgbClr val="820000"/>
                </a:solidFill>
              </a:rPr>
              <a:t>την προθέρμανση</a:t>
            </a:r>
          </a:p>
          <a:p>
            <a:pPr eaLnBrk="1" hangingPunct="1">
              <a:lnSpc>
                <a:spcPct val="130000"/>
              </a:lnSpc>
              <a:buFont typeface="Arial" pitchFamily="34" charset="0"/>
              <a:buNone/>
            </a:pPr>
            <a:r>
              <a:rPr lang="el-GR" altLang="el-GR" sz="2800" b="1" smtClean="0"/>
              <a:t>β) να συνεχίζει με </a:t>
            </a:r>
            <a:r>
              <a:rPr lang="el-GR" altLang="el-GR" sz="2800" b="1" smtClean="0">
                <a:solidFill>
                  <a:srgbClr val="820000"/>
                </a:solidFill>
              </a:rPr>
              <a:t>την τεχνική </a:t>
            </a:r>
            <a:r>
              <a:rPr lang="el-GR" altLang="el-GR" sz="2800" b="1" smtClean="0"/>
              <a:t>και </a:t>
            </a:r>
          </a:p>
          <a:p>
            <a:pPr eaLnBrk="1" hangingPunct="1">
              <a:lnSpc>
                <a:spcPct val="130000"/>
              </a:lnSpc>
              <a:buFont typeface="Arial" pitchFamily="34" charset="0"/>
              <a:buNone/>
            </a:pPr>
            <a:r>
              <a:rPr lang="el-GR" altLang="el-GR" sz="2800" b="1" smtClean="0"/>
              <a:t>γ) να τελειώνει με </a:t>
            </a:r>
            <a:r>
              <a:rPr lang="el-GR" altLang="el-GR" sz="2800" b="1" smtClean="0">
                <a:solidFill>
                  <a:srgbClr val="820000"/>
                </a:solidFill>
              </a:rPr>
              <a:t>την αποθέρμανση</a:t>
            </a:r>
          </a:p>
          <a:p>
            <a:pPr eaLnBrk="1" hangingPunct="1">
              <a:lnSpc>
                <a:spcPct val="130000"/>
              </a:lnSpc>
              <a:buFont typeface="Arial" pitchFamily="34" charset="0"/>
              <a:buNone/>
            </a:pPr>
            <a:r>
              <a:rPr lang="el-GR" altLang="el-GR" sz="2800" smtClean="0">
                <a:solidFill>
                  <a:srgbClr val="97D1A9"/>
                </a:solidFill>
              </a:rPr>
              <a:t>                                                       </a:t>
            </a:r>
            <a:r>
              <a:rPr lang="el-GR" altLang="el-GR" sz="1600" smtClean="0"/>
              <a:t>(</a:t>
            </a:r>
            <a:r>
              <a:rPr lang="en-US" altLang="el-GR" sz="1600" smtClean="0"/>
              <a:t>Roy S</a:t>
            </a:r>
            <a:r>
              <a:rPr lang="el-GR" altLang="el-GR" sz="1600" smtClean="0"/>
              <a:t>., </a:t>
            </a:r>
            <a:r>
              <a:rPr lang="en-US" altLang="el-GR" sz="1600" smtClean="0"/>
              <a:t>Irvin R</a:t>
            </a:r>
            <a:r>
              <a:rPr lang="el-GR" altLang="el-GR" sz="1600" smtClean="0"/>
              <a:t>., 1983)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p:cTn id="7" dur="500" fill="hold"/>
                                        <p:tgtEl>
                                          <p:spTgt spid="220162"/>
                                        </p:tgtEl>
                                        <p:attrNameLst>
                                          <p:attrName>ppt_w</p:attrName>
                                        </p:attrNameLst>
                                      </p:cBhvr>
                                      <p:tavLst>
                                        <p:tav tm="0">
                                          <p:val>
                                            <p:fltVal val="0"/>
                                          </p:val>
                                        </p:tav>
                                        <p:tav tm="100000">
                                          <p:val>
                                            <p:strVal val="#ppt_w"/>
                                          </p:val>
                                        </p:tav>
                                      </p:tavLst>
                                    </p:anim>
                                    <p:anim calcmode="lin" valueType="num">
                                      <p:cBhvr>
                                        <p:cTn id="8" dur="500" fill="hold"/>
                                        <p:tgtEl>
                                          <p:spTgt spid="220162"/>
                                        </p:tgtEl>
                                        <p:attrNameLst>
                                          <p:attrName>ppt_h</p:attrName>
                                        </p:attrNameLst>
                                      </p:cBhvr>
                                      <p:tavLst>
                                        <p:tav tm="0">
                                          <p:val>
                                            <p:fltVal val="0"/>
                                          </p:val>
                                        </p:tav>
                                        <p:tav tm="100000">
                                          <p:val>
                                            <p:strVal val="#ppt_h"/>
                                          </p:val>
                                        </p:tav>
                                      </p:tavLst>
                                    </p:anim>
                                    <p:animEffect transition="in" filter="fade">
                                      <p:cBhvr>
                                        <p:cTn id="9" dur="500"/>
                                        <p:tgtEl>
                                          <p:spTgt spid="2201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0163">
                                            <p:txEl>
                                              <p:pRg st="0" end="0"/>
                                            </p:txEl>
                                          </p:spTgt>
                                        </p:tgtEl>
                                        <p:attrNameLst>
                                          <p:attrName>style.visibility</p:attrName>
                                        </p:attrNameLst>
                                      </p:cBhvr>
                                      <p:to>
                                        <p:strVal val="visible"/>
                                      </p:to>
                                    </p:set>
                                    <p:animEffect transition="in" filter="fade">
                                      <p:cBhvr>
                                        <p:cTn id="14" dur="1000">
                                          <p:stCondLst>
                                            <p:cond delay="0"/>
                                          </p:stCondLst>
                                        </p:cTn>
                                        <p:tgtEl>
                                          <p:spTgt spid="22016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0163">
                                            <p:txEl>
                                              <p:pRg st="2" end="2"/>
                                            </p:txEl>
                                          </p:spTgt>
                                        </p:tgtEl>
                                        <p:attrNameLst>
                                          <p:attrName>style.visibility</p:attrName>
                                        </p:attrNameLst>
                                      </p:cBhvr>
                                      <p:to>
                                        <p:strVal val="visible"/>
                                      </p:to>
                                    </p:set>
                                    <p:animEffect transition="in" filter="fade">
                                      <p:cBhvr>
                                        <p:cTn id="19" dur="1000">
                                          <p:stCondLst>
                                            <p:cond delay="0"/>
                                          </p:stCondLst>
                                        </p:cTn>
                                        <p:tgtEl>
                                          <p:spTgt spid="22016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0163">
                                            <p:txEl>
                                              <p:pRg st="3" end="3"/>
                                            </p:txEl>
                                          </p:spTgt>
                                        </p:tgtEl>
                                        <p:attrNameLst>
                                          <p:attrName>style.visibility</p:attrName>
                                        </p:attrNameLst>
                                      </p:cBhvr>
                                      <p:to>
                                        <p:strVal val="visible"/>
                                      </p:to>
                                    </p:set>
                                    <p:animEffect transition="in" filter="fade">
                                      <p:cBhvr>
                                        <p:cTn id="24" dur="1000">
                                          <p:stCondLst>
                                            <p:cond delay="0"/>
                                          </p:stCondLst>
                                        </p:cTn>
                                        <p:tgtEl>
                                          <p:spTgt spid="22016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0163">
                                            <p:txEl>
                                              <p:pRg st="4" end="4"/>
                                            </p:txEl>
                                          </p:spTgt>
                                        </p:tgtEl>
                                        <p:attrNameLst>
                                          <p:attrName>style.visibility</p:attrName>
                                        </p:attrNameLst>
                                      </p:cBhvr>
                                      <p:to>
                                        <p:strVal val="visible"/>
                                      </p:to>
                                    </p:set>
                                    <p:animEffect transition="in" filter="fade">
                                      <p:cBhvr>
                                        <p:cTn id="29" dur="1000">
                                          <p:stCondLst>
                                            <p:cond delay="0"/>
                                          </p:stCondLst>
                                        </p:cTn>
                                        <p:tgtEl>
                                          <p:spTgt spid="220163">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0163">
                                            <p:txEl>
                                              <p:pRg st="5" end="5"/>
                                            </p:txEl>
                                          </p:spTgt>
                                        </p:tgtEl>
                                        <p:attrNameLst>
                                          <p:attrName>style.visibility</p:attrName>
                                        </p:attrNameLst>
                                      </p:cBhvr>
                                      <p:to>
                                        <p:strVal val="visible"/>
                                      </p:to>
                                    </p:set>
                                    <p:animEffect transition="in" filter="fade">
                                      <p:cBhvr>
                                        <p:cTn id="34" dur="1000">
                                          <p:stCondLst>
                                            <p:cond delay="0"/>
                                          </p:stCondLst>
                                        </p:cTn>
                                        <p:tgtEl>
                                          <p:spTgt spid="220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sz="3600" dirty="0" smtClean="0"/>
              <a:t>1. </a:t>
            </a:r>
            <a:r>
              <a:rPr lang="el-GR" sz="3600" dirty="0" err="1" smtClean="0"/>
              <a:t>Προεγχειρητικό</a:t>
            </a:r>
            <a:r>
              <a:rPr lang="el-GR" sz="3600" dirty="0" smtClean="0"/>
              <a:t> Στάδιο</a:t>
            </a:r>
            <a:endParaRPr lang="el-GR" sz="3600" dirty="0" smtClean="0"/>
          </a:p>
        </p:txBody>
      </p:sp>
      <p:sp>
        <p:nvSpPr>
          <p:cNvPr id="40963" name="2 - Θέση περιεχομένου"/>
          <p:cNvSpPr>
            <a:spLocks noGrp="1"/>
          </p:cNvSpPr>
          <p:nvPr>
            <p:ph idx="1"/>
          </p:nvPr>
        </p:nvSpPr>
        <p:spPr/>
        <p:txBody>
          <a:bodyPr/>
          <a:lstStyle/>
          <a:p>
            <a:r>
              <a:rPr lang="el-GR" altLang="el-GR" sz="2800" dirty="0" smtClean="0"/>
              <a:t>Στο μεγαλύτερο ποσοστό των ακρωτηριασμών δεν εφαρμόζεται λόγω:</a:t>
            </a:r>
          </a:p>
          <a:p>
            <a:r>
              <a:rPr lang="el-GR" altLang="el-GR" sz="2800" dirty="0" smtClean="0"/>
              <a:t>Κακής ψυχολογίας του ασθενή</a:t>
            </a:r>
          </a:p>
          <a:p>
            <a:r>
              <a:rPr lang="el-GR" altLang="el-GR" sz="2800" dirty="0" smtClean="0"/>
              <a:t>Παθολογικών προβλημάτων που βρίσκονται σε εξέλιξη</a:t>
            </a:r>
          </a:p>
          <a:p>
            <a:r>
              <a:rPr lang="el-GR" altLang="el-GR" sz="2800" dirty="0" smtClean="0"/>
              <a:t>Απώλειας </a:t>
            </a:r>
            <a:r>
              <a:rPr lang="el-GR" altLang="el-GR" sz="2800" dirty="0" err="1" smtClean="0"/>
              <a:t>προεγχειρητικού</a:t>
            </a:r>
            <a:r>
              <a:rPr lang="el-GR" altLang="el-GR" sz="2800" dirty="0" smtClean="0"/>
              <a:t> χρόνου</a:t>
            </a:r>
          </a:p>
          <a:p>
            <a:endParaRPr lang="el-GR" altLang="el-GR" sz="2800" dirty="0" smtClean="0"/>
          </a:p>
          <a:p>
            <a:endParaRPr lang="el-GR" altLang="el-GR" sz="28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3 - TextBox"/>
          <p:cNvSpPr txBox="1">
            <a:spLocks noChangeArrowheads="1"/>
          </p:cNvSpPr>
          <p:nvPr/>
        </p:nvSpPr>
        <p:spPr bwMode="auto">
          <a:xfrm>
            <a:off x="1979613" y="404813"/>
            <a:ext cx="6624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altLang="el-GR" sz="3200" b="1" i="1">
                <a:solidFill>
                  <a:schemeClr val="bg1"/>
                </a:solidFill>
                <a:latin typeface="Calibri" pitchFamily="34" charset="0"/>
              </a:rPr>
              <a:t>Πρόγραμμα Αποκατάστασης</a:t>
            </a:r>
          </a:p>
        </p:txBody>
      </p:sp>
      <p:sp>
        <p:nvSpPr>
          <p:cNvPr id="8" name="Title 7"/>
          <p:cNvSpPr>
            <a:spLocks noGrp="1"/>
          </p:cNvSpPr>
          <p:nvPr>
            <p:ph type="title"/>
          </p:nvPr>
        </p:nvSpPr>
        <p:spPr/>
        <p:txBody>
          <a:bodyPr/>
          <a:lstStyle/>
          <a:p>
            <a:r>
              <a:rPr lang="el-GR" sz="3600" dirty="0"/>
              <a:t>1</a:t>
            </a:r>
            <a:r>
              <a:rPr lang="el-GR" sz="3600" dirty="0" smtClean="0"/>
              <a:t>. </a:t>
            </a:r>
            <a:r>
              <a:rPr lang="el-GR" sz="3600" dirty="0" err="1" smtClean="0"/>
              <a:t>Προεγχειρητικό</a:t>
            </a:r>
            <a:r>
              <a:rPr lang="el-GR" sz="3600" dirty="0" smtClean="0"/>
              <a:t> Στάδιο</a:t>
            </a:r>
            <a:endParaRPr lang="el-GR" sz="3600" dirty="0"/>
          </a:p>
        </p:txBody>
      </p:sp>
      <p:sp>
        <p:nvSpPr>
          <p:cNvPr id="9" name="Content Placeholder 8"/>
          <p:cNvSpPr>
            <a:spLocks noGrp="1"/>
          </p:cNvSpPr>
          <p:nvPr>
            <p:ph idx="1"/>
          </p:nvPr>
        </p:nvSpPr>
        <p:spPr/>
        <p:txBody>
          <a:bodyPr/>
          <a:lstStyle/>
          <a:p>
            <a:r>
              <a:rPr lang="el-GR" sz="2400" b="1" dirty="0" smtClean="0"/>
              <a:t>Αξιολόγηση</a:t>
            </a:r>
          </a:p>
          <a:p>
            <a:r>
              <a:rPr lang="el-GR" sz="2400" dirty="0" smtClean="0"/>
              <a:t>Μυϊκής Δύναμης</a:t>
            </a:r>
          </a:p>
          <a:p>
            <a:r>
              <a:rPr lang="el-GR" sz="2400" dirty="0" smtClean="0"/>
              <a:t>Μυϊκής Ισχύος</a:t>
            </a:r>
          </a:p>
          <a:p>
            <a:r>
              <a:rPr lang="el-GR" sz="2400" dirty="0" smtClean="0"/>
              <a:t>Εύρους τροχιάς</a:t>
            </a:r>
          </a:p>
          <a:p>
            <a:r>
              <a:rPr lang="el-GR" sz="2400" dirty="0" smtClean="0"/>
              <a:t>Δυνατότητας Αυτοεξυπηρέτησης</a:t>
            </a:r>
          </a:p>
          <a:p>
            <a:r>
              <a:rPr lang="el-GR" sz="2400" b="1" dirty="0" smtClean="0"/>
              <a:t>Αναπνευστική Φυσικοθεραπεία</a:t>
            </a:r>
          </a:p>
          <a:p>
            <a:r>
              <a:rPr lang="el-GR" sz="2400" dirty="0" smtClean="0"/>
              <a:t>Παροχέτευση βλεννογόνων εκκρίσεων</a:t>
            </a:r>
          </a:p>
          <a:p>
            <a:r>
              <a:rPr lang="el-GR" sz="2400" dirty="0" smtClean="0"/>
              <a:t>Εκμάθηση διαφραγματικής αναπνοής</a:t>
            </a:r>
          </a:p>
          <a:p>
            <a:r>
              <a:rPr lang="el-GR" sz="2400" b="1" dirty="0" smtClean="0"/>
              <a:t>Διατήρηση Κινητικότητας</a:t>
            </a:r>
          </a:p>
          <a:p>
            <a:r>
              <a:rPr lang="el-GR" sz="2400" dirty="0" smtClean="0"/>
              <a:t>Ενεργητικές ασκήσεις</a:t>
            </a:r>
          </a:p>
          <a:p>
            <a:r>
              <a:rPr lang="el-GR" sz="2400" dirty="0" smtClean="0"/>
              <a:t>Διατάσεις</a:t>
            </a:r>
          </a:p>
          <a:p>
            <a:r>
              <a:rPr lang="el-GR" sz="2400" dirty="0" smtClean="0"/>
              <a:t>Αύξηση εύρους τροχιάς</a:t>
            </a:r>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dirty="0"/>
              <a:t>1</a:t>
            </a:r>
            <a:r>
              <a:rPr lang="el-GR" sz="3600" dirty="0" smtClean="0"/>
              <a:t>. </a:t>
            </a:r>
            <a:r>
              <a:rPr lang="el-GR" sz="3600" dirty="0" err="1" smtClean="0"/>
              <a:t>Προεγχειρητικό</a:t>
            </a:r>
            <a:r>
              <a:rPr lang="el-GR" sz="3600" dirty="0" smtClean="0"/>
              <a:t> </a:t>
            </a:r>
            <a:r>
              <a:rPr lang="el-GR" sz="3600" dirty="0"/>
              <a:t>Στάδιο</a:t>
            </a:r>
          </a:p>
        </p:txBody>
      </p:sp>
      <p:sp>
        <p:nvSpPr>
          <p:cNvPr id="3" name="2 - Θέση περιεχομένου"/>
          <p:cNvSpPr>
            <a:spLocks noGrp="1"/>
          </p:cNvSpPr>
          <p:nvPr>
            <p:ph idx="1"/>
          </p:nvPr>
        </p:nvSpPr>
        <p:spPr/>
        <p:txBody>
          <a:bodyPr/>
          <a:lstStyle/>
          <a:p>
            <a:r>
              <a:rPr lang="el-GR" sz="2800" dirty="0" smtClean="0"/>
              <a:t>Ενδυνάμωση</a:t>
            </a:r>
            <a:endParaRPr lang="el-GR" dirty="0" smtClean="0"/>
          </a:p>
          <a:p>
            <a:pPr lvl="1"/>
            <a:r>
              <a:rPr lang="el-GR" sz="2400" dirty="0" smtClean="0"/>
              <a:t>Αύξηση δύναμης και αντοχής κυρίως στους μύες των άνω άκρων και του κορμού</a:t>
            </a:r>
          </a:p>
          <a:p>
            <a:r>
              <a:rPr lang="el-GR" sz="2800" dirty="0" smtClean="0"/>
              <a:t>Ενημέρωση</a:t>
            </a:r>
            <a:endParaRPr lang="el-GR" dirty="0" smtClean="0"/>
          </a:p>
          <a:p>
            <a:pPr lvl="1"/>
            <a:r>
              <a:rPr lang="el-GR" sz="2400" dirty="0" smtClean="0"/>
              <a:t>Εκπαίδευση στις μετακινήσεις πάνω στο κρεβάτι και στο αναπηρικό </a:t>
            </a:r>
            <a:r>
              <a:rPr lang="el-GR" sz="2400" dirty="0" err="1" smtClean="0"/>
              <a:t>αμαξίδιο</a:t>
            </a:r>
            <a:endParaRPr lang="el-GR" sz="2400" dirty="0" smtClean="0"/>
          </a:p>
          <a:p>
            <a:pPr lvl="1"/>
            <a:r>
              <a:rPr lang="el-GR" sz="2400" dirty="0" smtClean="0"/>
              <a:t>Προσομοίωση της βάδισης χωρίς το ένα μέλος</a:t>
            </a:r>
          </a:p>
          <a:p>
            <a:pPr lvl="1"/>
            <a:r>
              <a:rPr lang="el-GR" sz="2400" dirty="0" smtClean="0"/>
              <a:t>Ασκήσεις ισορροπίας</a:t>
            </a:r>
          </a:p>
          <a:p>
            <a:r>
              <a:rPr lang="el-GR" sz="2800" dirty="0" smtClean="0"/>
              <a:t>Ψυχολογική Υποστήριξη</a:t>
            </a:r>
          </a:p>
          <a:p>
            <a:pPr lvl="1"/>
            <a:r>
              <a:rPr lang="el-GR" sz="2400" dirty="0" smtClean="0"/>
              <a:t>Ενθάρρυνση του ασθενή</a:t>
            </a:r>
            <a:endParaRPr lang="el-GR" sz="24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t>1</a:t>
            </a:r>
            <a:r>
              <a:rPr lang="el-GR" sz="3600" dirty="0" smtClean="0"/>
              <a:t>. </a:t>
            </a:r>
            <a:r>
              <a:rPr lang="el-GR" sz="3600" dirty="0" err="1" smtClean="0"/>
              <a:t>Προεγχειρητικό</a:t>
            </a:r>
            <a:r>
              <a:rPr lang="el-GR" sz="3600" dirty="0" smtClean="0"/>
              <a:t> </a:t>
            </a:r>
            <a:r>
              <a:rPr lang="el-GR" sz="3600" dirty="0"/>
              <a:t>Στάδιο</a:t>
            </a:r>
          </a:p>
        </p:txBody>
      </p:sp>
      <p:sp>
        <p:nvSpPr>
          <p:cNvPr id="44034" name="2 - Θέση περιεχομένου"/>
          <p:cNvSpPr>
            <a:spLocks noGrp="1"/>
          </p:cNvSpPr>
          <p:nvPr>
            <p:ph idx="1"/>
          </p:nvPr>
        </p:nvSpPr>
        <p:spPr/>
        <p:txBody>
          <a:bodyPr/>
          <a:lstStyle/>
          <a:p>
            <a:r>
              <a:rPr lang="el-GR" altLang="el-GR" sz="2400" dirty="0" smtClean="0"/>
              <a:t>Ακόμα </a:t>
            </a:r>
            <a:r>
              <a:rPr lang="el-GR" altLang="el-GR" sz="2400" dirty="0" err="1" smtClean="0"/>
              <a:t>αρθρογραφικές</a:t>
            </a:r>
            <a:r>
              <a:rPr lang="el-GR" altLang="el-GR" sz="2400" dirty="0" smtClean="0"/>
              <a:t> αναφορές προτείνουν την εφαρμογή </a:t>
            </a:r>
            <a:r>
              <a:rPr lang="el-GR" altLang="el-GR" sz="2400" dirty="0" err="1" smtClean="0"/>
              <a:t>προεγχειρητικής</a:t>
            </a:r>
            <a:r>
              <a:rPr lang="el-GR" altLang="el-GR" sz="2400" dirty="0" smtClean="0"/>
              <a:t> θεραπείας οπτικής </a:t>
            </a:r>
            <a:r>
              <a:rPr lang="el-GR" altLang="el-GR" sz="2400" dirty="0" err="1" smtClean="0"/>
              <a:t>επανατροφοδότησης</a:t>
            </a:r>
            <a:r>
              <a:rPr lang="el-GR" altLang="el-GR" sz="2400" dirty="0" smtClean="0"/>
              <a:t> με σκοπό τη ελαχιστοποίηση των πιθανοτήτων εμφάνισης Πόνου – Φάντασμα.</a:t>
            </a:r>
          </a:p>
          <a:p>
            <a:r>
              <a:rPr lang="el-GR" altLang="el-GR" sz="2400" dirty="0" smtClean="0"/>
              <a:t>Συγκεκριμένα σε </a:t>
            </a:r>
            <a:r>
              <a:rPr lang="en-US" altLang="el-GR" sz="2400" dirty="0" smtClean="0"/>
              <a:t>Case Study </a:t>
            </a:r>
            <a:r>
              <a:rPr lang="el-GR" altLang="el-GR" sz="2400" dirty="0" smtClean="0"/>
              <a:t>που πραγματοποιήθηκε το </a:t>
            </a:r>
            <a:r>
              <a:rPr lang="en-US" altLang="el-GR" sz="2400" dirty="0" smtClean="0"/>
              <a:t>2010</a:t>
            </a:r>
            <a:r>
              <a:rPr lang="el-GR" altLang="el-GR" sz="2400" dirty="0" smtClean="0"/>
              <a:t> (</a:t>
            </a:r>
            <a:r>
              <a:rPr lang="en-US" altLang="el-GR" sz="2400" dirty="0" err="1" smtClean="0"/>
              <a:t>Hanling</a:t>
            </a:r>
            <a:r>
              <a:rPr lang="en-US" altLang="el-GR" sz="2400" dirty="0" smtClean="0"/>
              <a:t> S.R. et al) </a:t>
            </a:r>
            <a:r>
              <a:rPr lang="el-GR" altLang="el-GR" sz="2400" dirty="0" smtClean="0"/>
              <a:t>εφαρμόστηκε θεραπεία </a:t>
            </a:r>
            <a:r>
              <a:rPr lang="en-US" altLang="el-GR" sz="2400" dirty="0" smtClean="0"/>
              <a:t>biofeedback </a:t>
            </a:r>
            <a:r>
              <a:rPr lang="el-GR" altLang="el-GR" sz="2400" dirty="0" smtClean="0"/>
              <a:t>με την τεχνική του καθρέφτη σημειώνοντας αισιόδοξα αποτελέσματα για την ποιότητα ζωής των ασθενών μετεγχειρητικά.</a:t>
            </a:r>
          </a:p>
          <a:p>
            <a:r>
              <a:rPr lang="el-GR" altLang="el-GR" sz="2400" dirty="0" smtClean="0"/>
              <a:t>Η τεχνική χρήζει φυσικά περαιτέρω τεκμηρίωσης αλλά η κλινική εμπειρία δίνει ελπιδοφόρα μηνύματα.</a:t>
            </a:r>
            <a:endParaRPr lang="el-GR" altLang="el-GR" sz="2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sz="3600" dirty="0" smtClean="0"/>
              <a:t>2. Άμεσα Μετεγχειρητικό Στάδιο</a:t>
            </a:r>
            <a:endParaRPr lang="el-GR" sz="3600" dirty="0" smtClean="0"/>
          </a:p>
        </p:txBody>
      </p:sp>
      <p:sp>
        <p:nvSpPr>
          <p:cNvPr id="3" name="2 - Θέση περιεχομένου"/>
          <p:cNvSpPr>
            <a:spLocks noGrp="1"/>
          </p:cNvSpPr>
          <p:nvPr>
            <p:ph idx="1"/>
          </p:nvPr>
        </p:nvSpPr>
        <p:spPr/>
        <p:txBody>
          <a:bodyPr/>
          <a:lstStyle/>
          <a:p>
            <a:r>
              <a:rPr lang="el-GR" altLang="el-GR" sz="2800" dirty="0" smtClean="0"/>
              <a:t>Χαρακτηριστικά σταδίου: Σωματικός και ψυχικός πόνος</a:t>
            </a:r>
          </a:p>
          <a:p>
            <a:r>
              <a:rPr lang="el-GR" altLang="el-GR" sz="2800" dirty="0" smtClean="0"/>
              <a:t>Βασικοί Στόχοι Αποκατάστασης</a:t>
            </a:r>
          </a:p>
          <a:p>
            <a:pPr lvl="1"/>
            <a:r>
              <a:rPr lang="el-GR" altLang="el-GR" dirty="0" smtClean="0"/>
              <a:t>Πρόληψη και αντιμετώπιση μετεγχειρητικών επιπλοκών</a:t>
            </a:r>
          </a:p>
          <a:p>
            <a:pPr lvl="1"/>
            <a:r>
              <a:rPr lang="el-GR" altLang="el-GR" dirty="0" smtClean="0"/>
              <a:t>Προώθηση επούλωσης χειρουργικής τομής</a:t>
            </a:r>
          </a:p>
          <a:p>
            <a:pPr lvl="1"/>
            <a:r>
              <a:rPr lang="el-GR" altLang="el-GR" dirty="0" smtClean="0"/>
              <a:t>Αντιμετώπιση οιδήματος</a:t>
            </a:r>
            <a:endParaRPr lang="el-GR" alt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anim calcmode="lin" valueType="num">
                                      <p:cBhvr>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3">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anim calcmode="lin" valueType="num">
                                      <p:cBhvr>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p:txBody>
          <a:bodyPr/>
          <a:lstStyle/>
          <a:p>
            <a:r>
              <a:rPr lang="el-GR" sz="3600" dirty="0" smtClean="0"/>
              <a:t>Πρόγραμμα Αποκατάστασης</a:t>
            </a:r>
            <a:endParaRPr lang="el-GR" sz="3600" dirty="0" smtClean="0"/>
          </a:p>
        </p:txBody>
      </p:sp>
      <p:sp>
        <p:nvSpPr>
          <p:cNvPr id="49155" name="2 - Θέση περιεχομένου"/>
          <p:cNvSpPr>
            <a:spLocks noGrp="1"/>
          </p:cNvSpPr>
          <p:nvPr>
            <p:ph idx="1"/>
          </p:nvPr>
        </p:nvSpPr>
        <p:spPr/>
        <p:txBody>
          <a:bodyPr/>
          <a:lstStyle/>
          <a:p>
            <a:r>
              <a:rPr lang="el-GR" sz="2800" dirty="0" smtClean="0"/>
              <a:t>Αξιολόγηση</a:t>
            </a:r>
          </a:p>
          <a:p>
            <a:pPr lvl="1"/>
            <a:r>
              <a:rPr lang="el-GR" sz="2400" dirty="0" smtClean="0"/>
              <a:t>Παρατήρηση κολοβώματος</a:t>
            </a:r>
          </a:p>
          <a:p>
            <a:pPr lvl="1"/>
            <a:r>
              <a:rPr lang="el-GR" sz="2400" dirty="0" smtClean="0"/>
              <a:t>Έλεγχος εύρους τροχιάς </a:t>
            </a:r>
          </a:p>
          <a:p>
            <a:pPr lvl="1"/>
            <a:r>
              <a:rPr lang="el-GR" sz="2400" dirty="0" smtClean="0"/>
              <a:t>Έλεγχος φυσικής κατάστασης</a:t>
            </a:r>
          </a:p>
          <a:p>
            <a:r>
              <a:rPr lang="el-GR" sz="2800" dirty="0" smtClean="0"/>
              <a:t>Οδηγίες για σωστές και συχνές αλλαγές θέσεων</a:t>
            </a:r>
          </a:p>
          <a:p>
            <a:pPr lvl="1"/>
            <a:r>
              <a:rPr lang="el-GR" sz="2400" dirty="0" smtClean="0"/>
              <a:t>Όχι μαξιλάρια κάτω από το κολόβωμα και ανάμεσα στα πόδια του.</a:t>
            </a:r>
          </a:p>
          <a:p>
            <a:pPr lvl="1"/>
            <a:r>
              <a:rPr lang="el-GR" sz="2400" dirty="0" smtClean="0"/>
              <a:t>Απαγορεύεται να σταυρώνει τα πόδια του</a:t>
            </a:r>
          </a:p>
          <a:p>
            <a:pPr lvl="1"/>
            <a:r>
              <a:rPr lang="el-GR" sz="2400" dirty="0" smtClean="0"/>
              <a:t>Αποφυγή καθιστής θέσης χωρίς υποστήριξη στο κολόβωμα</a:t>
            </a:r>
            <a:endParaRPr lang="el-GR" sz="2400" dirty="0" smtClean="0"/>
          </a:p>
        </p:txBody>
      </p:sp>
      <p:pic>
        <p:nvPicPr>
          <p:cNvPr id="64513" name="Picture 1"/>
          <p:cNvPicPr>
            <a:picLocks noChangeAspect="1" noChangeArrowheads="1"/>
          </p:cNvPicPr>
          <p:nvPr/>
        </p:nvPicPr>
        <p:blipFill>
          <a:blip r:embed="rId2" cstate="print"/>
          <a:srcRect/>
          <a:stretch>
            <a:fillRect/>
          </a:stretch>
        </p:blipFill>
        <p:spPr bwMode="auto">
          <a:xfrm>
            <a:off x="7437080" y="4725143"/>
            <a:ext cx="1450092" cy="19087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solidFill>
                  <a:prstClr val="black"/>
                </a:solidFill>
              </a:rPr>
              <a:t>Πρόγραμμα Αποκατάστασης</a:t>
            </a:r>
            <a:endParaRPr lang="el-GR" dirty="0"/>
          </a:p>
        </p:txBody>
      </p:sp>
      <p:sp>
        <p:nvSpPr>
          <p:cNvPr id="47106" name="2 - Θέση περιεχομένου"/>
          <p:cNvSpPr>
            <a:spLocks noGrp="1"/>
          </p:cNvSpPr>
          <p:nvPr>
            <p:ph idx="1"/>
          </p:nvPr>
        </p:nvSpPr>
        <p:spPr/>
        <p:txBody>
          <a:bodyPr/>
          <a:lstStyle/>
          <a:p>
            <a:r>
              <a:rPr lang="el-GR" altLang="el-GR" sz="2800" dirty="0" smtClean="0"/>
              <a:t>Αλλαγές θέσεων από ύπτια σε πρηνή τουλάχιστον δυο φορές την ημέρα για 15΄-20΄</a:t>
            </a:r>
          </a:p>
          <a:p>
            <a:r>
              <a:rPr lang="el-GR" altLang="el-GR" sz="2800" dirty="0" err="1" smtClean="0"/>
              <a:t>Ορθοστάτηση</a:t>
            </a:r>
            <a:r>
              <a:rPr lang="el-GR" altLang="el-GR" sz="2800" dirty="0" smtClean="0"/>
              <a:t> με βοήθεια υποστηρίγματος</a:t>
            </a:r>
          </a:p>
          <a:p>
            <a:r>
              <a:rPr lang="el-GR" altLang="el-GR" sz="2800" dirty="0" smtClean="0"/>
              <a:t>Τοποθέτηση κολοβώματος σε </a:t>
            </a:r>
            <a:r>
              <a:rPr lang="el-GR" altLang="el-GR" sz="2800" dirty="0" err="1" smtClean="0"/>
              <a:t>ανάρροπη</a:t>
            </a:r>
            <a:r>
              <a:rPr lang="el-GR" altLang="el-GR" sz="2800" dirty="0" smtClean="0"/>
              <a:t> θέση</a:t>
            </a:r>
          </a:p>
          <a:p>
            <a:pPr lvl="1"/>
            <a:endParaRPr lang="el-GR" altLang="el-GR" sz="2400" dirty="0" smtClean="0"/>
          </a:p>
        </p:txBody>
      </p:sp>
      <p:pic>
        <p:nvPicPr>
          <p:cNvPr id="63490" name="Picture 2"/>
          <p:cNvPicPr>
            <a:picLocks noChangeAspect="1" noChangeArrowheads="1"/>
          </p:cNvPicPr>
          <p:nvPr/>
        </p:nvPicPr>
        <p:blipFill>
          <a:blip r:embed="rId2" cstate="print"/>
          <a:srcRect/>
          <a:stretch>
            <a:fillRect/>
          </a:stretch>
        </p:blipFill>
        <p:spPr bwMode="auto">
          <a:xfrm>
            <a:off x="3203848" y="4869160"/>
            <a:ext cx="3125681" cy="1548502"/>
          </a:xfrm>
          <a:prstGeom prst="rect">
            <a:avLst/>
          </a:prstGeom>
          <a:ln>
            <a:noFill/>
          </a:ln>
          <a:effectLst>
            <a:softEdge rad="112500"/>
          </a:effectLst>
        </p:spPr>
      </p:pic>
      <p:pic>
        <p:nvPicPr>
          <p:cNvPr id="63494" name="Picture 6" descr="Man with amputated leg standing has walker out ahead of him, hands on grips."/>
          <p:cNvPicPr>
            <a:picLocks noChangeAspect="1" noChangeArrowheads="1"/>
          </p:cNvPicPr>
          <p:nvPr/>
        </p:nvPicPr>
        <p:blipFill>
          <a:blip r:embed="rId3" cstate="print"/>
          <a:srcRect/>
          <a:stretch>
            <a:fillRect/>
          </a:stretch>
        </p:blipFill>
        <p:spPr bwMode="auto">
          <a:xfrm>
            <a:off x="6732240" y="3642717"/>
            <a:ext cx="1859657" cy="2997993"/>
          </a:xfrm>
          <a:prstGeom prst="rect">
            <a:avLst/>
          </a:prstGeom>
          <a:ln>
            <a:noFill/>
          </a:ln>
          <a:effectLst>
            <a:softEdge rad="112500"/>
          </a:effectLst>
        </p:spPr>
      </p:pic>
      <p:pic>
        <p:nvPicPr>
          <p:cNvPr id="9" name="8 - Εικόνα" descr="Treatment_Cycle_Therapy_Drawing_16_9_teaser_onecolumn-7.jpg"/>
          <p:cNvPicPr>
            <a:picLocks noChangeAspect="1"/>
          </p:cNvPicPr>
          <p:nvPr/>
        </p:nvPicPr>
        <p:blipFill>
          <a:blip r:embed="rId4" cstate="print"/>
          <a:stretch>
            <a:fillRect/>
          </a:stretch>
        </p:blipFill>
        <p:spPr>
          <a:xfrm>
            <a:off x="1356698" y="3645024"/>
            <a:ext cx="2686188" cy="15121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3" name="2 - Θέση περιεχομένου"/>
          <p:cNvSpPr>
            <a:spLocks noGrp="1"/>
          </p:cNvSpPr>
          <p:nvPr>
            <p:ph idx="1"/>
          </p:nvPr>
        </p:nvSpPr>
        <p:spPr/>
        <p:txBody>
          <a:bodyPr/>
          <a:lstStyle/>
          <a:p>
            <a:r>
              <a:rPr lang="el-GR" sz="2400" dirty="0" smtClean="0"/>
              <a:t>Μείωση του οιδήματος</a:t>
            </a:r>
          </a:p>
          <a:p>
            <a:pPr lvl="1"/>
            <a:r>
              <a:rPr lang="el-GR" sz="2400" dirty="0" smtClean="0"/>
              <a:t>Εφαρμογή πιεστικών περιδέσεων</a:t>
            </a:r>
          </a:p>
          <a:p>
            <a:pPr lvl="1"/>
            <a:r>
              <a:rPr lang="el-GR" sz="2400" dirty="0" smtClean="0"/>
              <a:t>Διδασκαλία εφαρμογής περιδέσεων και μάλαξης από το φυσικοθεραπευτή</a:t>
            </a:r>
          </a:p>
          <a:p>
            <a:pPr lvl="1"/>
            <a:r>
              <a:rPr lang="el-GR" sz="2400" b="1" dirty="0" smtClean="0">
                <a:solidFill>
                  <a:srgbClr val="820000"/>
                </a:solidFill>
              </a:rPr>
              <a:t>Προσοχή</a:t>
            </a:r>
            <a:r>
              <a:rPr lang="el-GR" sz="2400" dirty="0" smtClean="0"/>
              <a:t> κίνδυνος υπερβολικής πίεσης!</a:t>
            </a:r>
          </a:p>
          <a:p>
            <a:pPr lvl="1"/>
            <a:r>
              <a:rPr lang="el-GR" sz="2400" dirty="0" smtClean="0"/>
              <a:t>Προβλήματα στην κυκλοφορία του αίματος στο κολόβωμα μπορεί να οδηγήσουν ακόμα και στην νέκρωση και περαιτέρω ακρωτηριασμό</a:t>
            </a:r>
          </a:p>
          <a:p>
            <a:endParaRPr lang="el-GR" sz="2400" dirty="0"/>
          </a:p>
        </p:txBody>
      </p:sp>
      <p:pic>
        <p:nvPicPr>
          <p:cNvPr id="93187" name="Picture 3"/>
          <p:cNvPicPr>
            <a:picLocks noChangeAspect="1" noChangeArrowheads="1"/>
          </p:cNvPicPr>
          <p:nvPr/>
        </p:nvPicPr>
        <p:blipFill>
          <a:blip r:embed="rId2" cstate="print"/>
          <a:srcRect/>
          <a:stretch>
            <a:fillRect/>
          </a:stretch>
        </p:blipFill>
        <p:spPr bwMode="auto">
          <a:xfrm>
            <a:off x="683568" y="4743450"/>
            <a:ext cx="1295400" cy="2114550"/>
          </a:xfrm>
          <a:prstGeom prst="rect">
            <a:avLst/>
          </a:prstGeom>
          <a:ln>
            <a:noFill/>
          </a:ln>
          <a:effectLst>
            <a:softEdge rad="112500"/>
          </a:effectLst>
        </p:spPr>
      </p:pic>
      <p:pic>
        <p:nvPicPr>
          <p:cNvPr id="8" name="7 - Εικόνα" descr="en1298731.jpg"/>
          <p:cNvPicPr>
            <a:picLocks noChangeAspect="1"/>
          </p:cNvPicPr>
          <p:nvPr/>
        </p:nvPicPr>
        <p:blipFill>
          <a:blip r:embed="rId3" cstate="print"/>
          <a:stretch>
            <a:fillRect/>
          </a:stretch>
        </p:blipFill>
        <p:spPr>
          <a:xfrm>
            <a:off x="4860032" y="4050731"/>
            <a:ext cx="4283968" cy="28072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iterate type="lt">
                                    <p:tmPct val="0"/>
                                  </p:iterate>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3" end="3"/>
                                            </p:txEl>
                                          </p:spTgt>
                                        </p:tgtEl>
                                      </p:cBhvr>
                                    </p:animEffect>
                                  </p:childTnLst>
                                </p:cTn>
                              </p:par>
                            </p:childTnLst>
                          </p:cTn>
                        </p:par>
                        <p:par>
                          <p:cTn id="11" fill="hold" nodeType="afterGroup">
                            <p:stCondLst>
                              <p:cond delay="500"/>
                            </p:stCondLst>
                            <p:childTnLst>
                              <p:par>
                                <p:cTn id="12" presetID="36" presetClass="emph" presetSubtype="0" repeatCount="indefinite" fill="hold" nodeType="afterEffect">
                                  <p:stCondLst>
                                    <p:cond delay="0"/>
                                  </p:stCondLst>
                                  <p:iterate type="lt">
                                    <p:tmPct val="10000"/>
                                  </p:iterate>
                                  <p:childTnLst>
                                    <p:animScale>
                                      <p:cBhvr>
                                        <p:cTn id="13" dur="250" autoRev="1" fill="hold">
                                          <p:stCondLst>
                                            <p:cond delay="0"/>
                                          </p:stCondLst>
                                        </p:cTn>
                                        <p:tgtEl>
                                          <p:spTgt spid="3">
                                            <p:txEl>
                                              <p:pRg st="3" end="3"/>
                                            </p:txEl>
                                          </p:spTgt>
                                        </p:tgtEl>
                                      </p:cBhvr>
                                      <p:to x="80000" y="100000"/>
                                    </p:animScale>
                                    <p:anim by="(#ppt_w*0.10)" calcmode="lin" valueType="num">
                                      <p:cBhvr>
                                        <p:cTn id="14" dur="250" autoRev="1" fill="hold">
                                          <p:stCondLst>
                                            <p:cond delay="0"/>
                                          </p:stCondLst>
                                        </p:cTn>
                                        <p:tgtEl>
                                          <p:spTgt spid="3">
                                            <p:txEl>
                                              <p:pRg st="3" end="3"/>
                                            </p:txEl>
                                          </p:spTgt>
                                        </p:tgtEl>
                                        <p:attrNameLst>
                                          <p:attrName>ppt_x</p:attrName>
                                        </p:attrNameLst>
                                      </p:cBhvr>
                                    </p:anim>
                                    <p:anim by="(-#ppt_w*0.10)" calcmode="lin" valueType="num">
                                      <p:cBhvr>
                                        <p:cTn id="15" dur="250" autoRev="1" fill="hold">
                                          <p:stCondLst>
                                            <p:cond delay="0"/>
                                          </p:stCondLst>
                                        </p:cTn>
                                        <p:tgtEl>
                                          <p:spTgt spid="3">
                                            <p:txEl>
                                              <p:pRg st="3" end="3"/>
                                            </p:txEl>
                                          </p:spTgt>
                                        </p:tgtEl>
                                        <p:attrNameLst>
                                          <p:attrName>ppt_y</p:attrName>
                                        </p:attrNameLst>
                                      </p:cBhvr>
                                    </p:anim>
                                    <p:animRot by="-480000">
                                      <p:cBhvr>
                                        <p:cTn id="16" dur="250" autoRev="1" fill="hold">
                                          <p:stCondLst>
                                            <p:cond delay="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3" name="2 - Θέση περιεχομένου"/>
          <p:cNvSpPr>
            <a:spLocks noGrp="1"/>
          </p:cNvSpPr>
          <p:nvPr>
            <p:ph idx="1"/>
          </p:nvPr>
        </p:nvSpPr>
        <p:spPr/>
        <p:txBody>
          <a:bodyPr/>
          <a:lstStyle/>
          <a:p>
            <a:r>
              <a:rPr lang="el-GR" sz="2800" dirty="0" smtClean="0"/>
              <a:t>Εφαρμογή ειδικών ελαστικών καλτσών</a:t>
            </a:r>
          </a:p>
          <a:p>
            <a:r>
              <a:rPr lang="el-GR" sz="2800" dirty="0" smtClean="0"/>
              <a:t>Παροχέτευση της λέμφου</a:t>
            </a:r>
          </a:p>
          <a:p>
            <a:pPr lvl="1"/>
            <a:r>
              <a:rPr lang="el-GR" sz="2400" dirty="0" smtClean="0"/>
              <a:t>Μηχανήματα </a:t>
            </a:r>
          </a:p>
          <a:p>
            <a:pPr lvl="1"/>
            <a:r>
              <a:rPr lang="el-GR" sz="2400" dirty="0" smtClean="0"/>
              <a:t>Λεμφική μάλαξη</a:t>
            </a:r>
          </a:p>
          <a:p>
            <a:pPr lvl="1"/>
            <a:r>
              <a:rPr lang="el-GR" sz="2400" dirty="0" err="1" smtClean="0"/>
              <a:t>Ανάρροπη</a:t>
            </a:r>
            <a:r>
              <a:rPr lang="el-GR" sz="2400" dirty="0" smtClean="0"/>
              <a:t> θέση μέλους</a:t>
            </a:r>
          </a:p>
          <a:p>
            <a:pPr lvl="1"/>
            <a:r>
              <a:rPr lang="el-GR" sz="2400" dirty="0" smtClean="0"/>
              <a:t>Ενεργητικές συσπάσεις αντίθετων μυϊκών ομάδων στο εναπομείναν άκρο ( μυϊκή αντλία)</a:t>
            </a:r>
            <a:endParaRPr lang="el-GR" sz="2400" dirty="0"/>
          </a:p>
        </p:txBody>
      </p:sp>
      <p:pic>
        <p:nvPicPr>
          <p:cNvPr id="4" name="3 - Εικόνα" descr="+Χ+¦+¦_Ν+_+- 048.jpg"/>
          <p:cNvPicPr>
            <a:picLocks noChangeAspect="1"/>
          </p:cNvPicPr>
          <p:nvPr/>
        </p:nvPicPr>
        <p:blipFill>
          <a:blip r:embed="rId2" cstate="print"/>
          <a:stretch>
            <a:fillRect/>
          </a:stretch>
        </p:blipFill>
        <p:spPr>
          <a:xfrm>
            <a:off x="5868144" y="4581128"/>
            <a:ext cx="2743224" cy="183624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0178" name="2 - Θέση περιεχομένου"/>
          <p:cNvSpPr>
            <a:spLocks noGrp="1"/>
          </p:cNvSpPr>
          <p:nvPr>
            <p:ph idx="1"/>
          </p:nvPr>
        </p:nvSpPr>
        <p:spPr/>
        <p:txBody>
          <a:bodyPr/>
          <a:lstStyle/>
          <a:p>
            <a:r>
              <a:rPr lang="el-GR" altLang="el-GR" smtClean="0"/>
              <a:t>Κινησιοθεραπεία</a:t>
            </a:r>
          </a:p>
          <a:p>
            <a:pPr lvl="1"/>
            <a:r>
              <a:rPr lang="el-GR" altLang="el-GR" smtClean="0"/>
              <a:t>Ασκήσεις άνω άκρων</a:t>
            </a:r>
          </a:p>
          <a:p>
            <a:pPr lvl="2"/>
            <a:r>
              <a:rPr lang="el-GR" altLang="el-GR" smtClean="0"/>
              <a:t>Ενεργητικές και Αντίστασης</a:t>
            </a:r>
          </a:p>
          <a:p>
            <a:pPr lvl="2"/>
            <a:endParaRPr lang="el-GR" altLang="el-GR" smtClean="0"/>
          </a:p>
        </p:txBody>
      </p:sp>
      <p:pic>
        <p:nvPicPr>
          <p:cNvPr id="145410" name="Picture 2"/>
          <p:cNvPicPr>
            <a:picLocks noChangeAspect="1" noChangeArrowheads="1"/>
          </p:cNvPicPr>
          <p:nvPr/>
        </p:nvPicPr>
        <p:blipFill>
          <a:blip r:embed="rId2" cstate="print"/>
          <a:srcRect b="7687"/>
          <a:stretch>
            <a:fillRect/>
          </a:stretch>
        </p:blipFill>
        <p:spPr bwMode="auto">
          <a:xfrm>
            <a:off x="3851920" y="3501007"/>
            <a:ext cx="1685330" cy="3012079"/>
          </a:xfrm>
          <a:prstGeom prst="rect">
            <a:avLst/>
          </a:prstGeom>
          <a:ln>
            <a:noFill/>
          </a:ln>
          <a:effectLst>
            <a:softEdge rad="112500"/>
          </a:effectLst>
        </p:spPr>
      </p:pic>
      <p:pic>
        <p:nvPicPr>
          <p:cNvPr id="145411" name="Picture 3"/>
          <p:cNvPicPr>
            <a:picLocks noChangeAspect="1" noChangeArrowheads="1"/>
          </p:cNvPicPr>
          <p:nvPr/>
        </p:nvPicPr>
        <p:blipFill>
          <a:blip r:embed="rId3" cstate="print"/>
          <a:srcRect/>
          <a:stretch>
            <a:fillRect/>
          </a:stretch>
        </p:blipFill>
        <p:spPr bwMode="auto">
          <a:xfrm>
            <a:off x="5871235" y="3520258"/>
            <a:ext cx="2775161" cy="30156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Ισομετρική Άσκηση</a:t>
            </a:r>
          </a:p>
        </p:txBody>
      </p:sp>
      <p:sp>
        <p:nvSpPr>
          <p:cNvPr id="18435" name="Rectangle 3"/>
          <p:cNvSpPr>
            <a:spLocks noGrp="1" noChangeArrowheads="1"/>
          </p:cNvSpPr>
          <p:nvPr>
            <p:ph idx="1"/>
          </p:nvPr>
        </p:nvSpPr>
        <p:spPr>
          <a:xfrm>
            <a:off x="457200" y="1484313"/>
            <a:ext cx="8229600" cy="4752975"/>
          </a:xfrm>
        </p:spPr>
        <p:txBody>
          <a:bodyPr/>
          <a:lstStyle/>
          <a:p>
            <a:pPr eaLnBrk="1" hangingPunct="1"/>
            <a:r>
              <a:rPr lang="el-GR" altLang="el-GR" sz="2800" smtClean="0"/>
              <a:t>Ζητάμε από τον Ασθενή τη Μέγιστη Δύναμη</a:t>
            </a:r>
          </a:p>
          <a:p>
            <a:pPr eaLnBrk="1" hangingPunct="1"/>
            <a:r>
              <a:rPr lang="el-GR" altLang="el-GR" sz="2800" smtClean="0"/>
              <a:t>Ασκούμε σε πολλές γωνίες</a:t>
            </a:r>
          </a:p>
          <a:p>
            <a:pPr eaLnBrk="1" hangingPunct="1"/>
            <a:r>
              <a:rPr lang="el-GR" altLang="el-GR" sz="2800" smtClean="0"/>
              <a:t>Διατηρούμε κάθε Συστολή Τουλάχιστον για 5 δευτερόλεπτα με μέγιστο τα 10</a:t>
            </a:r>
          </a:p>
          <a:p>
            <a:pPr eaLnBrk="1" hangingPunct="1"/>
            <a:r>
              <a:rPr lang="el-GR" altLang="el-GR" sz="2800" smtClean="0"/>
              <a:t>Ανάμεσα στις Συστολές Παύση για χρονικό διάστημα Διπλό του Χρόνου που Αναλώθηκε στην Άσκηση</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1202" name="2 - Θέση περιεχομένου"/>
          <p:cNvSpPr>
            <a:spLocks noGrp="1"/>
          </p:cNvSpPr>
          <p:nvPr>
            <p:ph idx="1"/>
          </p:nvPr>
        </p:nvSpPr>
        <p:spPr/>
        <p:txBody>
          <a:bodyPr/>
          <a:lstStyle/>
          <a:p>
            <a:r>
              <a:rPr lang="el-GR" altLang="el-GR" smtClean="0"/>
              <a:t>Ασκήσεις Κορμού</a:t>
            </a:r>
          </a:p>
          <a:p>
            <a:pPr lvl="1"/>
            <a:r>
              <a:rPr lang="el-GR" altLang="el-GR" smtClean="0"/>
              <a:t>Ενδυνάμωση κοιλιακών και ραχιαίων</a:t>
            </a:r>
          </a:p>
          <a:p>
            <a:pPr lvl="1"/>
            <a:r>
              <a:rPr lang="el-GR" altLang="el-GR" smtClean="0"/>
              <a:t>Άρση λεκάνης</a:t>
            </a:r>
          </a:p>
          <a:p>
            <a:pPr lvl="1"/>
            <a:endParaRPr lang="el-GR" altLang="el-GR" smtClean="0"/>
          </a:p>
        </p:txBody>
      </p:sp>
      <p:pic>
        <p:nvPicPr>
          <p:cNvPr id="146434" name="Picture 2"/>
          <p:cNvPicPr>
            <a:picLocks noChangeAspect="1" noChangeArrowheads="1"/>
          </p:cNvPicPr>
          <p:nvPr/>
        </p:nvPicPr>
        <p:blipFill>
          <a:blip r:embed="rId2" cstate="print"/>
          <a:srcRect l="6181" t="10698" r="5818" b="45116"/>
          <a:stretch>
            <a:fillRect/>
          </a:stretch>
        </p:blipFill>
        <p:spPr bwMode="auto">
          <a:xfrm>
            <a:off x="611560" y="2566094"/>
            <a:ext cx="4032448" cy="1582986"/>
          </a:xfrm>
          <a:prstGeom prst="rect">
            <a:avLst/>
          </a:prstGeom>
          <a:ln>
            <a:noFill/>
          </a:ln>
          <a:effectLst>
            <a:softEdge rad="112500"/>
          </a:effectLst>
        </p:spPr>
      </p:pic>
      <p:pic>
        <p:nvPicPr>
          <p:cNvPr id="146435" name="Picture 3"/>
          <p:cNvPicPr>
            <a:picLocks noChangeAspect="1" noChangeArrowheads="1"/>
          </p:cNvPicPr>
          <p:nvPr/>
        </p:nvPicPr>
        <p:blipFill>
          <a:blip r:embed="rId3" cstate="print"/>
          <a:srcRect l="45818" t="6015" r="6181" b="12125"/>
          <a:stretch>
            <a:fillRect/>
          </a:stretch>
        </p:blipFill>
        <p:spPr bwMode="auto">
          <a:xfrm>
            <a:off x="5580112" y="2564904"/>
            <a:ext cx="2859478" cy="3812637"/>
          </a:xfrm>
          <a:prstGeom prst="rect">
            <a:avLst/>
          </a:prstGeom>
          <a:ln>
            <a:noFill/>
          </a:ln>
          <a:effectLst>
            <a:softEdge rad="112500"/>
          </a:effectLst>
        </p:spPr>
      </p:pic>
      <p:pic>
        <p:nvPicPr>
          <p:cNvPr id="146436" name="Picture 4"/>
          <p:cNvPicPr>
            <a:picLocks noChangeAspect="1" noChangeArrowheads="1"/>
          </p:cNvPicPr>
          <p:nvPr/>
        </p:nvPicPr>
        <p:blipFill>
          <a:blip r:embed="rId4" cstate="print"/>
          <a:srcRect/>
          <a:stretch>
            <a:fillRect/>
          </a:stretch>
        </p:blipFill>
        <p:spPr bwMode="auto">
          <a:xfrm>
            <a:off x="539552" y="4725144"/>
            <a:ext cx="4141089" cy="16977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3" name="2 - Θέση περιεχομένου"/>
          <p:cNvSpPr>
            <a:spLocks noGrp="1"/>
          </p:cNvSpPr>
          <p:nvPr>
            <p:ph idx="1"/>
          </p:nvPr>
        </p:nvSpPr>
        <p:spPr/>
        <p:txBody>
          <a:bodyPr/>
          <a:lstStyle/>
          <a:p>
            <a:r>
              <a:rPr lang="el-GR" dirty="0" smtClean="0"/>
              <a:t>Ασκήσεις Υγιούς Κάτω Άκρου</a:t>
            </a:r>
            <a:endParaRPr lang="en-US" dirty="0" smtClean="0"/>
          </a:p>
          <a:p>
            <a:pPr lvl="1"/>
            <a:r>
              <a:rPr lang="el-GR" dirty="0" smtClean="0"/>
              <a:t>Ενεργητική Κινητοποίηση και ασκήσεις αντίστασης</a:t>
            </a:r>
          </a:p>
          <a:p>
            <a:pPr lvl="1"/>
            <a:endParaRPr lang="el-GR" dirty="0" smtClean="0"/>
          </a:p>
          <a:p>
            <a:pPr lvl="1"/>
            <a:r>
              <a:rPr lang="el-GR" dirty="0" smtClean="0"/>
              <a:t>Ασκήσεις Κολοβώματος</a:t>
            </a:r>
          </a:p>
          <a:p>
            <a:pPr lvl="2"/>
            <a:r>
              <a:rPr lang="el-GR" dirty="0" smtClean="0"/>
              <a:t>Ήπιες </a:t>
            </a:r>
            <a:r>
              <a:rPr lang="el-GR" dirty="0" err="1" smtClean="0"/>
              <a:t>μυικές</a:t>
            </a:r>
            <a:r>
              <a:rPr lang="el-GR" dirty="0" smtClean="0"/>
              <a:t> συσπάσεις</a:t>
            </a:r>
          </a:p>
          <a:p>
            <a:pPr lvl="2"/>
            <a:r>
              <a:rPr lang="el-GR" dirty="0" smtClean="0"/>
              <a:t>Υποβοηθούμενες Ασκήσεις</a:t>
            </a:r>
          </a:p>
          <a:p>
            <a:pPr lvl="2"/>
            <a:r>
              <a:rPr lang="el-GR" dirty="0" smtClean="0"/>
              <a:t>Απλές ενεργητικές </a:t>
            </a:r>
          </a:p>
          <a:p>
            <a:pPr lvl="2"/>
            <a:r>
              <a:rPr lang="el-GR" dirty="0" smtClean="0"/>
              <a:t>Απαγορεύεται η Αντίσταση!</a:t>
            </a:r>
          </a:p>
          <a:p>
            <a:pPr lvl="1"/>
            <a:endParaRPr lang="el-GR" dirty="0"/>
          </a:p>
        </p:txBody>
      </p:sp>
      <p:pic>
        <p:nvPicPr>
          <p:cNvPr id="147460" name="Picture 4"/>
          <p:cNvPicPr>
            <a:picLocks noChangeAspect="1" noChangeArrowheads="1"/>
          </p:cNvPicPr>
          <p:nvPr/>
        </p:nvPicPr>
        <p:blipFill>
          <a:blip r:embed="rId2" cstate="print"/>
          <a:srcRect l="6909" t="16713" r="7272" b="40497"/>
          <a:stretch>
            <a:fillRect/>
          </a:stretch>
        </p:blipFill>
        <p:spPr bwMode="auto">
          <a:xfrm>
            <a:off x="5652120" y="3140968"/>
            <a:ext cx="2858403" cy="111429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0"/>
                                  </p:iterate>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3">
                                            <p:txEl>
                                              <p:pRg st="7" end="7"/>
                                            </p:txEl>
                                          </p:spTgt>
                                        </p:tgtEl>
                                      </p:cBhvr>
                                    </p:animEffect>
                                  </p:childTnLst>
                                </p:cTn>
                              </p:par>
                            </p:childTnLst>
                          </p:cTn>
                        </p:par>
                        <p:par>
                          <p:cTn id="10" fill="hold" nodeType="afterGroup">
                            <p:stCondLst>
                              <p:cond delay="500"/>
                            </p:stCondLst>
                            <p:childTnLst>
                              <p:par>
                                <p:cTn id="11" presetID="18" presetClass="emph" presetSubtype="0" repeatCount="indefinite" fill="hold" nodeType="afterEffect">
                                  <p:stCondLst>
                                    <p:cond delay="0"/>
                                  </p:stCondLst>
                                  <p:iterate type="lt">
                                    <p:tmPct val="4000"/>
                                  </p:iterate>
                                  <p:childTnLst>
                                    <p:set>
                                      <p:cBhvr override="childStyle">
                                        <p:cTn id="12" dur="500" fill="hold"/>
                                        <p:tgtEl>
                                          <p:spTgt spid="3">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3250" name="2 - Θέση περιεχομένου"/>
          <p:cNvSpPr>
            <a:spLocks noGrp="1"/>
          </p:cNvSpPr>
          <p:nvPr>
            <p:ph idx="1"/>
          </p:nvPr>
        </p:nvSpPr>
        <p:spPr/>
        <p:txBody>
          <a:bodyPr/>
          <a:lstStyle/>
          <a:p>
            <a:r>
              <a:rPr lang="el-GR" altLang="el-GR" sz="2800" dirty="0" smtClean="0"/>
              <a:t>Ασκήσεις ισορροπίας από καθιστή θέση</a:t>
            </a:r>
            <a:endParaRPr lang="el-GR" altLang="el-GR" sz="2800" dirty="0" smtClean="0"/>
          </a:p>
        </p:txBody>
      </p:sp>
      <p:pic>
        <p:nvPicPr>
          <p:cNvPr id="148483" name="Picture 3"/>
          <p:cNvPicPr>
            <a:picLocks noChangeAspect="1" noChangeArrowheads="1"/>
          </p:cNvPicPr>
          <p:nvPr/>
        </p:nvPicPr>
        <p:blipFill>
          <a:blip r:embed="rId2" cstate="print"/>
          <a:srcRect/>
          <a:stretch>
            <a:fillRect/>
          </a:stretch>
        </p:blipFill>
        <p:spPr bwMode="auto">
          <a:xfrm>
            <a:off x="4139952" y="2132467"/>
            <a:ext cx="2789755" cy="3308623"/>
          </a:xfrm>
          <a:prstGeom prst="rect">
            <a:avLst/>
          </a:prstGeom>
          <a:ln>
            <a:noFill/>
          </a:ln>
          <a:effectLst>
            <a:softEdge rad="112500"/>
          </a:effectLst>
        </p:spPr>
      </p:pic>
      <p:sp>
        <p:nvSpPr>
          <p:cNvPr id="53252" name="5 - TextBox"/>
          <p:cNvSpPr txBox="1">
            <a:spLocks noChangeArrowheads="1"/>
          </p:cNvSpPr>
          <p:nvPr/>
        </p:nvSpPr>
        <p:spPr bwMode="auto">
          <a:xfrm>
            <a:off x="5724525" y="5157788"/>
            <a:ext cx="3635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a:solidFill>
                  <a:schemeClr val="bg1"/>
                </a:solidFill>
                <a:latin typeface="Calibri" pitchFamily="34" charset="0"/>
              </a:rPr>
              <a:t>(Hendershot B.D. et al , 2013)</a:t>
            </a:r>
            <a:endParaRPr lang="el-GR" altLang="el-GR">
              <a:solidFill>
                <a:schemeClr val="bg1"/>
              </a:solidFill>
              <a:latin typeface="Calibri" pitchFamily="34" charset="0"/>
            </a:endParaRPr>
          </a:p>
        </p:txBody>
      </p:sp>
      <p:pic>
        <p:nvPicPr>
          <p:cNvPr id="8" name="7 - Εικόνα" descr="BOSTON-RECOVERY101-600x400.jpg"/>
          <p:cNvPicPr>
            <a:picLocks noChangeAspect="1"/>
          </p:cNvPicPr>
          <p:nvPr/>
        </p:nvPicPr>
        <p:blipFill>
          <a:blip r:embed="rId3" cstate="print"/>
          <a:stretch>
            <a:fillRect/>
          </a:stretch>
        </p:blipFill>
        <p:spPr>
          <a:xfrm>
            <a:off x="899592" y="2112673"/>
            <a:ext cx="2952328" cy="1968219"/>
          </a:xfrm>
          <a:prstGeom prst="rect">
            <a:avLst/>
          </a:prstGeom>
          <a:ln>
            <a:noFill/>
          </a:ln>
          <a:effectLst>
            <a:softEdge rad="112500"/>
          </a:effectLst>
        </p:spPr>
      </p:pic>
      <p:pic>
        <p:nvPicPr>
          <p:cNvPr id="7" name="6 - Εικόνα" descr="images (3).jpg"/>
          <p:cNvPicPr>
            <a:picLocks noChangeAspect="1"/>
          </p:cNvPicPr>
          <p:nvPr/>
        </p:nvPicPr>
        <p:blipFill>
          <a:blip r:embed="rId4" cstate="print"/>
          <a:stretch>
            <a:fillRect/>
          </a:stretch>
        </p:blipFill>
        <p:spPr>
          <a:xfrm>
            <a:off x="899592" y="4267836"/>
            <a:ext cx="2952328" cy="22113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4274" name="2 - Θέση περιεχομένου"/>
          <p:cNvSpPr>
            <a:spLocks noGrp="1"/>
          </p:cNvSpPr>
          <p:nvPr>
            <p:ph idx="1"/>
          </p:nvPr>
        </p:nvSpPr>
        <p:spPr>
          <a:xfrm>
            <a:off x="457200" y="1484784"/>
            <a:ext cx="3970784" cy="4752528"/>
          </a:xfrm>
        </p:spPr>
        <p:txBody>
          <a:bodyPr/>
          <a:lstStyle/>
          <a:p>
            <a:r>
              <a:rPr lang="el-GR" altLang="el-GR" sz="2400" b="1" dirty="0" smtClean="0"/>
              <a:t>Διαχείριση του πόνου</a:t>
            </a:r>
          </a:p>
          <a:p>
            <a:pPr lvl="1"/>
            <a:r>
              <a:rPr lang="el-GR" altLang="el-GR" sz="2400" dirty="0" smtClean="0"/>
              <a:t>Εφαρμογή Ζεστού Επιθέματος για αύξηση της κυκλοφορίας του αίματος</a:t>
            </a:r>
          </a:p>
          <a:p>
            <a:pPr lvl="1"/>
            <a:r>
              <a:rPr lang="el-GR" altLang="el-GR" sz="2400" dirty="0" smtClean="0"/>
              <a:t>Ήπιες μαλάξεις</a:t>
            </a:r>
          </a:p>
          <a:p>
            <a:pPr lvl="1"/>
            <a:r>
              <a:rPr lang="el-GR" altLang="el-GR" sz="2400" dirty="0" smtClean="0"/>
              <a:t>Περίδεση </a:t>
            </a:r>
          </a:p>
          <a:p>
            <a:endParaRPr lang="el-GR" altLang="el-GR" sz="2800" dirty="0" smtClean="0"/>
          </a:p>
        </p:txBody>
      </p:sp>
      <p:sp>
        <p:nvSpPr>
          <p:cNvPr id="4" name="2 - Θέση περιεχομένου"/>
          <p:cNvSpPr txBox="1">
            <a:spLocks/>
          </p:cNvSpPr>
          <p:nvPr/>
        </p:nvSpPr>
        <p:spPr bwMode="auto">
          <a:xfrm>
            <a:off x="4427984" y="1484784"/>
            <a:ext cx="4320480" cy="2260600"/>
          </a:xfrm>
          <a:prstGeom prst="rect">
            <a:avLst/>
          </a:prstGeom>
          <a:noFill/>
          <a:ln w="9525">
            <a:noFill/>
            <a:miter lim="800000"/>
            <a:headEnd/>
            <a:tailEnd/>
          </a:ln>
          <a:effectLst/>
        </p:spPr>
        <p:txBody>
          <a:bodyPr/>
          <a:lstStyle/>
          <a:p>
            <a:pPr marL="342900" indent="-342900">
              <a:spcBef>
                <a:spcPct val="20000"/>
              </a:spcBef>
              <a:buFontTx/>
              <a:buChar char="•"/>
              <a:defRPr/>
            </a:pPr>
            <a:r>
              <a:rPr lang="el-GR" sz="2400" b="1" kern="0" dirty="0">
                <a:latin typeface="Calibri" pitchFamily="34" charset="0"/>
                <a:cs typeface="+mn-cs"/>
              </a:rPr>
              <a:t>Πρόληψη Βραχύνσεων</a:t>
            </a:r>
          </a:p>
          <a:p>
            <a:pPr marL="742950" lvl="1" indent="-285750">
              <a:spcBef>
                <a:spcPct val="20000"/>
              </a:spcBef>
              <a:buFont typeface="Wingdings" pitchFamily="2" charset="2"/>
              <a:buChar char="ü"/>
              <a:defRPr/>
            </a:pPr>
            <a:r>
              <a:rPr lang="el-GR" sz="2400" kern="0" dirty="0">
                <a:latin typeface="Calibri" pitchFamily="34" charset="0"/>
                <a:cs typeface="+mn-cs"/>
              </a:rPr>
              <a:t>Σωστές θέσεις από τον ασθενή</a:t>
            </a:r>
          </a:p>
          <a:p>
            <a:pPr marL="742950" lvl="1" indent="-285750">
              <a:spcBef>
                <a:spcPct val="20000"/>
              </a:spcBef>
              <a:buFont typeface="Wingdings" pitchFamily="2" charset="2"/>
              <a:buChar char="ü"/>
              <a:defRPr/>
            </a:pPr>
            <a:r>
              <a:rPr lang="el-GR" sz="2400" kern="0" dirty="0">
                <a:latin typeface="Calibri" pitchFamily="34" charset="0"/>
                <a:cs typeface="+mn-cs"/>
              </a:rPr>
              <a:t>Συχνές αλλαγές θέσεων</a:t>
            </a:r>
          </a:p>
          <a:p>
            <a:pPr marL="742950" lvl="1" indent="-285750">
              <a:spcBef>
                <a:spcPct val="20000"/>
              </a:spcBef>
              <a:buFont typeface="Wingdings" pitchFamily="2" charset="2"/>
              <a:buChar char="ü"/>
              <a:defRPr/>
            </a:pPr>
            <a:r>
              <a:rPr lang="el-GR" sz="2400" kern="0" dirty="0">
                <a:latin typeface="Calibri" pitchFamily="34" charset="0"/>
                <a:cs typeface="+mn-cs"/>
              </a:rPr>
              <a:t>Συνεχής προσπάθεια κίνησης</a:t>
            </a:r>
          </a:p>
          <a:p>
            <a:pPr marL="742950" lvl="1" indent="-285750">
              <a:spcBef>
                <a:spcPct val="20000"/>
              </a:spcBef>
              <a:buFontTx/>
              <a:buChar char="–"/>
              <a:defRPr/>
            </a:pPr>
            <a:endParaRPr lang="el-GR" sz="2800" kern="0" dirty="0">
              <a:latin typeface="+mn-lt"/>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467544" y="4509120"/>
            <a:ext cx="3530451" cy="2192534"/>
          </a:xfrm>
          <a:prstGeom prst="rect">
            <a:avLst/>
          </a:prstGeom>
          <a:ln>
            <a:noFill/>
          </a:ln>
          <a:effectLst>
            <a:softEdge rad="112500"/>
          </a:effectLst>
        </p:spPr>
      </p:pic>
      <p:pic>
        <p:nvPicPr>
          <p:cNvPr id="6" name="Picture 3"/>
          <p:cNvPicPr>
            <a:picLocks noChangeAspect="1" noChangeArrowheads="1"/>
          </p:cNvPicPr>
          <p:nvPr/>
        </p:nvPicPr>
        <p:blipFill>
          <a:blip r:embed="rId3" cstate="print"/>
          <a:srcRect/>
          <a:stretch>
            <a:fillRect/>
          </a:stretch>
        </p:blipFill>
        <p:spPr bwMode="auto">
          <a:xfrm>
            <a:off x="4283968" y="4653136"/>
            <a:ext cx="4609173" cy="19888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8370" name="2 - Θέση περιεχομένου"/>
          <p:cNvSpPr>
            <a:spLocks noGrp="1"/>
          </p:cNvSpPr>
          <p:nvPr>
            <p:ph idx="1"/>
          </p:nvPr>
        </p:nvSpPr>
        <p:spPr/>
        <p:txBody>
          <a:bodyPr/>
          <a:lstStyle/>
          <a:p>
            <a:r>
              <a:rPr lang="el-GR" sz="2800" dirty="0" smtClean="0"/>
              <a:t>Διαχείριση και Αποκατάσταση Πόνου – Φάντασμα</a:t>
            </a:r>
            <a:endParaRPr lang="en-US" sz="2800" dirty="0" smtClean="0"/>
          </a:p>
          <a:p>
            <a:pPr lvl="1"/>
            <a:r>
              <a:rPr lang="el-GR" sz="2400" dirty="0" err="1" smtClean="0"/>
              <a:t>Επισκληρίδιος</a:t>
            </a:r>
            <a:r>
              <a:rPr lang="el-GR" sz="2400" dirty="0" smtClean="0"/>
              <a:t> Αναισθησία ( μείωση της έντασης του πόνου και όχι του ίδιου του πόνου [</a:t>
            </a:r>
            <a:r>
              <a:rPr lang="en-US" sz="2400" dirty="0" err="1" smtClean="0"/>
              <a:t>Manchikanti</a:t>
            </a:r>
            <a:r>
              <a:rPr lang="en-US" sz="2400" dirty="0" smtClean="0"/>
              <a:t> L. et al , 2004</a:t>
            </a:r>
            <a:r>
              <a:rPr lang="el-GR" sz="2400" dirty="0" smtClean="0"/>
              <a:t> </a:t>
            </a:r>
            <a:r>
              <a:rPr lang="en-US" sz="2400" dirty="0" smtClean="0"/>
              <a:t>])</a:t>
            </a:r>
          </a:p>
          <a:p>
            <a:pPr lvl="1"/>
            <a:r>
              <a:rPr lang="el-GR" sz="2400" dirty="0" smtClean="0"/>
              <a:t>Τοπική Αναισθησία (</a:t>
            </a:r>
            <a:r>
              <a:rPr lang="en-US" sz="2400" dirty="0" err="1" smtClean="0"/>
              <a:t>Manchikanti</a:t>
            </a:r>
            <a:r>
              <a:rPr lang="en-US" sz="2400" dirty="0" smtClean="0"/>
              <a:t> L. et al , 2004</a:t>
            </a:r>
            <a:r>
              <a:rPr lang="el-GR" sz="2400" dirty="0" smtClean="0"/>
              <a:t>)</a:t>
            </a:r>
          </a:p>
          <a:p>
            <a:pPr lvl="1"/>
            <a:r>
              <a:rPr lang="el-GR" sz="2400" dirty="0" smtClean="0"/>
              <a:t>Φαρμακευτική Αγωγή (Συνεχής χρήση)</a:t>
            </a:r>
          </a:p>
          <a:p>
            <a:pPr lvl="1"/>
            <a:r>
              <a:rPr lang="el-GR" sz="2400" dirty="0" smtClean="0"/>
              <a:t>Νευροχειρουργικές τεχνικές</a:t>
            </a:r>
            <a:endParaRPr lang="en-US" sz="2400" dirty="0" smtClean="0"/>
          </a:p>
          <a:p>
            <a:pPr lvl="1"/>
            <a:r>
              <a:rPr lang="el-GR" sz="2400" dirty="0" smtClean="0"/>
              <a:t>Φυσικοθεραπευτική προσέγγιση</a:t>
            </a:r>
          </a:p>
          <a:p>
            <a:pPr lvl="1"/>
            <a:r>
              <a:rPr lang="en-US" sz="2400" dirty="0" smtClean="0"/>
              <a:t>TENS</a:t>
            </a:r>
          </a:p>
          <a:p>
            <a:pPr lvl="1"/>
            <a:r>
              <a:rPr lang="el-GR" sz="2400" dirty="0" smtClean="0"/>
              <a:t>Βελονισμός</a:t>
            </a:r>
          </a:p>
          <a:p>
            <a:pPr lvl="1"/>
            <a:r>
              <a:rPr lang="en-US" sz="2400" dirty="0" smtClean="0"/>
              <a:t>Biofeedback</a:t>
            </a:r>
            <a:endParaRPr lang="el-GR" sz="2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3" name="2 - Θέση περιεχομένου"/>
          <p:cNvSpPr>
            <a:spLocks noGrp="1"/>
          </p:cNvSpPr>
          <p:nvPr>
            <p:ph idx="1"/>
          </p:nvPr>
        </p:nvSpPr>
        <p:spPr/>
        <p:txBody>
          <a:bodyPr/>
          <a:lstStyle/>
          <a:p>
            <a:pPr marL="0" indent="0">
              <a:buNone/>
            </a:pPr>
            <a:r>
              <a:rPr lang="en-US" sz="2200" b="1" dirty="0" smtClean="0"/>
              <a:t>TENS</a:t>
            </a:r>
          </a:p>
          <a:p>
            <a:pPr marL="0" indent="0">
              <a:buNone/>
            </a:pPr>
            <a:r>
              <a:rPr lang="el-GR" sz="2200" dirty="0" smtClean="0"/>
              <a:t>Σύμφωνα με έρευνα των </a:t>
            </a:r>
            <a:r>
              <a:rPr lang="en-US" sz="2200" dirty="0" err="1" smtClean="0"/>
              <a:t>Mulvey</a:t>
            </a:r>
            <a:r>
              <a:rPr lang="en-US" sz="2200" dirty="0" smtClean="0"/>
              <a:t> et al </a:t>
            </a:r>
            <a:r>
              <a:rPr lang="el-GR" sz="2200" dirty="0" smtClean="0"/>
              <a:t>φάνηκε ότι με τη χρήση </a:t>
            </a:r>
            <a:r>
              <a:rPr lang="en-US" sz="2200" dirty="0" smtClean="0"/>
              <a:t>Tens</a:t>
            </a:r>
            <a:r>
              <a:rPr lang="el-GR" sz="2200" dirty="0" smtClean="0"/>
              <a:t>:</a:t>
            </a:r>
          </a:p>
          <a:p>
            <a:r>
              <a:rPr lang="el-GR" sz="2200" dirty="0" smtClean="0"/>
              <a:t>μειώθηκε ο Πόνος - Φάντασμα</a:t>
            </a:r>
          </a:p>
          <a:p>
            <a:r>
              <a:rPr lang="el-GR" sz="2200" dirty="0" smtClean="0"/>
              <a:t>Αυξήθηκε η ιδιοδεκτική επίγνωση της πρόθεσης </a:t>
            </a:r>
          </a:p>
          <a:p>
            <a:r>
              <a:rPr lang="el-GR" sz="2200" dirty="0" smtClean="0"/>
              <a:t>Όμως δεν υπήρξε διάφορα στην αίσθηση του μέλους φάντασμα </a:t>
            </a:r>
          </a:p>
          <a:p>
            <a:endParaRPr lang="el-GR" sz="2200" dirty="0" smtClean="0"/>
          </a:p>
          <a:p>
            <a:endParaRPr lang="el-GR" sz="2200" dirty="0" smtClean="0"/>
          </a:p>
          <a:p>
            <a:endParaRPr lang="el-GR" sz="2200" dirty="0" smtClean="0"/>
          </a:p>
          <a:p>
            <a:endParaRPr lang="el-GR" sz="2200" dirty="0" smtClean="0"/>
          </a:p>
          <a:p>
            <a:endParaRPr lang="el-GR" sz="2200" dirty="0" smtClean="0"/>
          </a:p>
          <a:p>
            <a:endParaRPr lang="el-GR" sz="2200" dirty="0" smtClean="0"/>
          </a:p>
          <a:p>
            <a:pPr marL="0" indent="0">
              <a:buNone/>
            </a:pPr>
            <a:r>
              <a:rPr lang="el-GR" sz="2200" dirty="0" smtClean="0"/>
              <a:t>Α.					Β.</a:t>
            </a:r>
            <a:endParaRPr lang="en-US" sz="2200" dirty="0" smtClean="0"/>
          </a:p>
          <a:p>
            <a:endParaRPr lang="el-GR" sz="2200" dirty="0"/>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512661"/>
            <a:ext cx="37750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635" y="3480911"/>
            <a:ext cx="3836988"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6 - TextBox"/>
          <p:cNvSpPr txBox="1">
            <a:spLocks noChangeArrowheads="1"/>
          </p:cNvSpPr>
          <p:nvPr/>
        </p:nvSpPr>
        <p:spPr bwMode="auto">
          <a:xfrm>
            <a:off x="179388" y="6211888"/>
            <a:ext cx="9145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l-GR" dirty="0">
                <a:solidFill>
                  <a:schemeClr val="bg1"/>
                </a:solidFill>
                <a:latin typeface="Calibri" pitchFamily="34" charset="0"/>
              </a:rPr>
              <a:t>Individual response trajectories to transcutaneous electrical nerve stimulation (A) resting pain, (B) movement </a:t>
            </a:r>
            <a:r>
              <a:rPr lang="en-US" altLang="el-GR" dirty="0" err="1">
                <a:solidFill>
                  <a:schemeClr val="bg1"/>
                </a:solidFill>
                <a:latin typeface="Calibri" pitchFamily="34" charset="0"/>
              </a:rPr>
              <a:t>pain.VAS</a:t>
            </a:r>
            <a:r>
              <a:rPr lang="en-US" altLang="el-GR" dirty="0">
                <a:solidFill>
                  <a:schemeClr val="bg1"/>
                </a:solidFill>
                <a:latin typeface="Calibri" pitchFamily="34" charset="0"/>
              </a:rPr>
              <a:t>, visual analog scale</a:t>
            </a:r>
            <a:endParaRPr lang="el-GR" altLang="el-GR"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7346" name="2 - Θέση περιεχομένου"/>
          <p:cNvSpPr>
            <a:spLocks noGrp="1"/>
          </p:cNvSpPr>
          <p:nvPr>
            <p:ph idx="1"/>
          </p:nvPr>
        </p:nvSpPr>
        <p:spPr/>
        <p:txBody>
          <a:bodyPr/>
          <a:lstStyle/>
          <a:p>
            <a:pPr marL="0" indent="0">
              <a:buNone/>
            </a:pPr>
            <a:r>
              <a:rPr lang="el-GR" altLang="el-GR" sz="2400" b="1" dirty="0" smtClean="0"/>
              <a:t>Βελονισμός</a:t>
            </a:r>
          </a:p>
          <a:p>
            <a:r>
              <a:rPr lang="el-GR" altLang="el-GR" sz="2400" dirty="0" smtClean="0"/>
              <a:t>Σύμφωνα με </a:t>
            </a:r>
            <a:r>
              <a:rPr lang="en-US" altLang="el-GR" sz="2400" dirty="0" smtClean="0"/>
              <a:t>Three Case Study </a:t>
            </a:r>
            <a:r>
              <a:rPr lang="el-GR" altLang="el-GR" sz="2400" dirty="0" smtClean="0"/>
              <a:t>που πραγματοποιήθηκε το 2004 από τον </a:t>
            </a:r>
            <a:r>
              <a:rPr lang="en-US" altLang="el-GR" sz="2400" dirty="0" smtClean="0"/>
              <a:t>David </a:t>
            </a:r>
            <a:r>
              <a:rPr lang="en-US" altLang="el-GR" sz="2400" dirty="0" err="1" smtClean="0"/>
              <a:t>Bradbrook</a:t>
            </a:r>
            <a:r>
              <a:rPr lang="en-US" altLang="el-GR" sz="2400" dirty="0" smtClean="0"/>
              <a:t> </a:t>
            </a:r>
            <a:r>
              <a:rPr lang="el-GR" altLang="el-GR" sz="2400" dirty="0" smtClean="0"/>
              <a:t>τα αποτελέσματα ήταν θετικά αλλά η μέθοδος χρήζει περαιτέρω τεκμηρίωσης.</a:t>
            </a:r>
          </a:p>
          <a:p>
            <a:r>
              <a:rPr lang="el-GR" altLang="el-GR" sz="2400" dirty="0" smtClean="0"/>
              <a:t>Τα σημεία βελονισμού που επιλέχθηκαν βρίσκονταν στο υγιές άκρο σε περιοχές όπου πονούσε το πόδι φάντασμα</a:t>
            </a:r>
            <a:endParaRPr lang="en-US" altLang="el-GR" sz="2400" dirty="0" smtClean="0"/>
          </a:p>
        </p:txBody>
      </p:sp>
      <p:graphicFrame>
        <p:nvGraphicFramePr>
          <p:cNvPr id="5" name="4 - Γράφημα"/>
          <p:cNvGraphicFramePr/>
          <p:nvPr>
            <p:extLst>
              <p:ext uri="{D42A27DB-BD31-4B8C-83A1-F6EECF244321}">
                <p14:modId xmlns:p14="http://schemas.microsoft.com/office/powerpoint/2010/main" val="2404260063"/>
              </p:ext>
            </p:extLst>
          </p:nvPr>
        </p:nvGraphicFramePr>
        <p:xfrm>
          <a:off x="1691680" y="3933056"/>
          <a:ext cx="5184576"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3" name="2 - Θέση περιεχομένου"/>
          <p:cNvSpPr>
            <a:spLocks noGrp="1"/>
          </p:cNvSpPr>
          <p:nvPr>
            <p:ph idx="1"/>
          </p:nvPr>
        </p:nvSpPr>
        <p:spPr/>
        <p:txBody>
          <a:bodyPr/>
          <a:lstStyle/>
          <a:p>
            <a:pPr marL="0" indent="0">
              <a:buNone/>
            </a:pPr>
            <a:r>
              <a:rPr lang="en-US" sz="2200" b="1" dirty="0" smtClean="0"/>
              <a:t>Biofeedback</a:t>
            </a:r>
            <a:endParaRPr lang="el-GR" sz="2200" b="1" dirty="0" smtClean="0"/>
          </a:p>
          <a:p>
            <a:r>
              <a:rPr lang="el-GR" sz="2200" dirty="0" smtClean="0"/>
              <a:t>Ο πόνος που αισθανόταν ο ασθενής πριν τον ακρωτηριασμό ήταν τόσο έντονος που αποθηκεύτηκε στους εγκεφαλικούς νευρώνες του και συνεχίζει να αναπαράγεται και μετά τον ακρωτηριασμό. Ο ασθενής χρειάζεται να «θυμηθεί» την αίσθηση της κίνησης του ακρωτηριασμένου άκρου και να διαγράψει το επώδυνο ερέθισμα που είχε καταγραφεί.</a:t>
            </a:r>
          </a:p>
          <a:p>
            <a:r>
              <a:rPr lang="el-GR" sz="2200" dirty="0" smtClean="0"/>
              <a:t>Αυτό επιτυγχάνεται μέσω της Οπτικής </a:t>
            </a:r>
            <a:r>
              <a:rPr lang="el-GR" sz="2200" dirty="0" err="1" smtClean="0"/>
              <a:t>Επανατροφοδότησης</a:t>
            </a:r>
            <a:r>
              <a:rPr lang="el-GR" sz="2200" dirty="0" smtClean="0"/>
              <a:t> με τη μέθοδο του απλού καθρέφτη αλλά και με τη βοήθεια της Ψηφιακής Τεχνολογίας.</a:t>
            </a:r>
            <a:endParaRPr lang="el-GR" sz="2200" dirty="0"/>
          </a:p>
        </p:txBody>
      </p:sp>
      <p:pic>
        <p:nvPicPr>
          <p:cNvPr id="4" name="3 - Εικόνα" descr="arizona-running-real-life-phantom-pain-in-OR-goes-to-lounge-for-break-efficinecy-expert-comes-in-mirror-treatment.png"/>
          <p:cNvPicPr>
            <a:picLocks noChangeAspect="1"/>
          </p:cNvPicPr>
          <p:nvPr/>
        </p:nvPicPr>
        <p:blipFill>
          <a:blip r:embed="rId2" cstate="print"/>
          <a:stretch>
            <a:fillRect/>
          </a:stretch>
        </p:blipFill>
        <p:spPr>
          <a:xfrm>
            <a:off x="4789528" y="5024991"/>
            <a:ext cx="3024336" cy="1701189"/>
          </a:xfrm>
          <a:prstGeom prst="rect">
            <a:avLst/>
          </a:prstGeom>
          <a:ln>
            <a:noFill/>
          </a:ln>
          <a:effectLst>
            <a:softEdge rad="112500"/>
          </a:effectLst>
        </p:spPr>
      </p:pic>
      <p:pic>
        <p:nvPicPr>
          <p:cNvPr id="6" name="5 - Εικόνα" descr="image3.jpeg"/>
          <p:cNvPicPr>
            <a:picLocks noChangeAspect="1"/>
          </p:cNvPicPr>
          <p:nvPr/>
        </p:nvPicPr>
        <p:blipFill>
          <a:blip r:embed="rId3" cstate="print"/>
          <a:stretch>
            <a:fillRect/>
          </a:stretch>
        </p:blipFill>
        <p:spPr>
          <a:xfrm>
            <a:off x="1043608" y="5024992"/>
            <a:ext cx="3030650" cy="16472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
        <p:nvSpPr>
          <p:cNvPr id="59394" name="2 - Θέση περιεχομένου"/>
          <p:cNvSpPr>
            <a:spLocks noGrp="1"/>
          </p:cNvSpPr>
          <p:nvPr>
            <p:ph idx="1"/>
          </p:nvPr>
        </p:nvSpPr>
        <p:spPr/>
        <p:txBody>
          <a:bodyPr/>
          <a:lstStyle/>
          <a:p>
            <a:pPr marL="0" indent="0">
              <a:buNone/>
            </a:pPr>
            <a:r>
              <a:rPr lang="en-US" altLang="el-GR" sz="2400" b="1" dirty="0" smtClean="0"/>
              <a:t>Mirror Therapy</a:t>
            </a:r>
            <a:endParaRPr lang="el-GR" altLang="el-GR" sz="2400" b="1" dirty="0" smtClean="0"/>
          </a:p>
          <a:p>
            <a:r>
              <a:rPr lang="el-GR" altLang="el-GR" sz="2400" dirty="0" smtClean="0"/>
              <a:t>Ήσυχο περιβάλλον για συγκέντρωση</a:t>
            </a:r>
          </a:p>
          <a:p>
            <a:r>
              <a:rPr lang="el-GR" altLang="el-GR" sz="2400" dirty="0" smtClean="0"/>
              <a:t>Απαλές κινήσεις</a:t>
            </a:r>
          </a:p>
          <a:p>
            <a:r>
              <a:rPr lang="el-GR" altLang="el-GR" sz="2400" dirty="0" smtClean="0"/>
              <a:t>Χρόνος: 10 λεπτά , 4-5 φορές την ημέρα</a:t>
            </a:r>
          </a:p>
          <a:p>
            <a:r>
              <a:rPr lang="el-GR" altLang="el-GR" sz="2400" dirty="0" smtClean="0"/>
              <a:t>Επανάληψη συγκεκριμένων ασκήσεων και λειτουργικών κινήσεων</a:t>
            </a:r>
            <a:endParaRPr lang="en-US" altLang="el-GR" sz="2400" dirty="0" smtClean="0"/>
          </a:p>
          <a:p>
            <a:endParaRPr lang="el-GR" altLang="el-GR" sz="2400" dirty="0" smtClean="0"/>
          </a:p>
        </p:txBody>
      </p:sp>
      <p:pic>
        <p:nvPicPr>
          <p:cNvPr id="4" name="3 - Θέση περιεχομένου" descr="F3.large.jpg"/>
          <p:cNvPicPr>
            <a:picLocks noChangeAspect="1"/>
          </p:cNvPicPr>
          <p:nvPr/>
        </p:nvPicPr>
        <p:blipFill>
          <a:blip r:embed="rId2" cstate="print"/>
          <a:stretch>
            <a:fillRect/>
          </a:stretch>
        </p:blipFill>
        <p:spPr bwMode="auto">
          <a:xfrm>
            <a:off x="5185451" y="3789040"/>
            <a:ext cx="3456384" cy="278401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Phantom photo.jpg"/>
          <p:cNvPicPr>
            <a:picLocks noChangeAspect="1"/>
          </p:cNvPicPr>
          <p:nvPr/>
        </p:nvPicPr>
        <p:blipFill>
          <a:blip r:embed="rId2" cstate="print"/>
          <a:stretch>
            <a:fillRect/>
          </a:stretch>
        </p:blipFill>
        <p:spPr>
          <a:xfrm>
            <a:off x="4948549" y="1484784"/>
            <a:ext cx="3024336" cy="2709500"/>
          </a:xfrm>
          <a:prstGeom prst="rect">
            <a:avLst/>
          </a:prstGeom>
          <a:ln>
            <a:noFill/>
          </a:ln>
          <a:effectLst>
            <a:softEdge rad="112500"/>
          </a:effectLst>
        </p:spPr>
      </p:pic>
      <p:pic>
        <p:nvPicPr>
          <p:cNvPr id="7" name="6 - Εικόνα" descr="Dr_Tsao_Mirror_Therapy_cont.jpg"/>
          <p:cNvPicPr>
            <a:picLocks noChangeAspect="1"/>
          </p:cNvPicPr>
          <p:nvPr/>
        </p:nvPicPr>
        <p:blipFill>
          <a:blip r:embed="rId3" cstate="print"/>
          <a:stretch>
            <a:fillRect/>
          </a:stretch>
        </p:blipFill>
        <p:spPr>
          <a:xfrm>
            <a:off x="4948549" y="4293096"/>
            <a:ext cx="3024336" cy="2288687"/>
          </a:xfrm>
          <a:prstGeom prst="rect">
            <a:avLst/>
          </a:prstGeom>
          <a:ln>
            <a:noFill/>
          </a:ln>
          <a:effectLst>
            <a:softEdge rad="112500"/>
          </a:effectLst>
        </p:spPr>
      </p:pic>
      <p:pic>
        <p:nvPicPr>
          <p:cNvPr id="9" name="8 - Εικόνα" descr="070118-phantom-limb_big.jpg"/>
          <p:cNvPicPr>
            <a:picLocks noChangeAspect="1"/>
          </p:cNvPicPr>
          <p:nvPr/>
        </p:nvPicPr>
        <p:blipFill>
          <a:blip r:embed="rId4" cstate="print"/>
          <a:stretch>
            <a:fillRect/>
          </a:stretch>
        </p:blipFill>
        <p:spPr>
          <a:xfrm>
            <a:off x="399761" y="1844824"/>
            <a:ext cx="3294571" cy="4395143"/>
          </a:xfrm>
          <a:prstGeom prst="rect">
            <a:avLst/>
          </a:prstGeom>
          <a:ln>
            <a:noFill/>
          </a:ln>
          <a:effectLst>
            <a:softEdge rad="112500"/>
          </a:effectLst>
        </p:spPr>
      </p:pic>
      <p:sp>
        <p:nvSpPr>
          <p:cNvPr id="8" name="Title 7"/>
          <p:cNvSpPr>
            <a:spLocks noGrp="1"/>
          </p:cNvSpPr>
          <p:nvPr>
            <p:ph type="title"/>
          </p:nvPr>
        </p:nvSpPr>
        <p:spPr/>
        <p:txBody>
          <a:bodyPr/>
          <a:lstStyle/>
          <a:p>
            <a:r>
              <a:rPr lang="el-GR" sz="3600" dirty="0">
                <a:solidFill>
                  <a:prstClr val="black"/>
                </a:solidFill>
              </a:rPr>
              <a:t>Πρόγραμμα Αποκατάστασης</a:t>
            </a:r>
            <a:endParaRPr lang="el-GR"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-Ισοτονική Άσκηση</a:t>
            </a:r>
          </a:p>
        </p:txBody>
      </p:sp>
      <p:sp>
        <p:nvSpPr>
          <p:cNvPr id="19459" name="Rectangle 3"/>
          <p:cNvSpPr>
            <a:spLocks noGrp="1" noChangeArrowheads="1"/>
          </p:cNvSpPr>
          <p:nvPr>
            <p:ph idx="1"/>
          </p:nvPr>
        </p:nvSpPr>
        <p:spPr>
          <a:xfrm>
            <a:off x="457200" y="1484313"/>
            <a:ext cx="8229600" cy="4752975"/>
          </a:xfrm>
        </p:spPr>
        <p:txBody>
          <a:bodyPr/>
          <a:lstStyle/>
          <a:p>
            <a:pPr eaLnBrk="1" hangingPunct="1"/>
            <a:r>
              <a:rPr lang="el-GR" altLang="el-GR" sz="2800" dirty="0" smtClean="0"/>
              <a:t>Αξιολόγηση της Υπάρχουσας Μυϊκής Δύναμης με βάση τα 10 Μ.Α.Ε. (Μέγιστος Αριθμός Επαναλήψεων)</a:t>
            </a:r>
          </a:p>
          <a:p>
            <a:pPr eaLnBrk="1" hangingPunct="1"/>
            <a:r>
              <a:rPr lang="el-GR" altLang="el-GR" sz="2800" dirty="0" smtClean="0"/>
              <a:t>Επιλογή Προγράμματος Άσκησης (</a:t>
            </a:r>
            <a:r>
              <a:rPr lang="en-US" altLang="el-GR" sz="2800" dirty="0" smtClean="0"/>
              <a:t>Delorme, Oxford </a:t>
            </a:r>
            <a:r>
              <a:rPr lang="el-GR" altLang="el-GR" sz="2800" dirty="0" smtClean="0"/>
              <a:t>κ.ά.)</a:t>
            </a:r>
          </a:p>
          <a:p>
            <a:pPr eaLnBrk="1" hangingPunct="1"/>
            <a:r>
              <a:rPr lang="el-GR" altLang="el-GR" sz="2800" dirty="0" smtClean="0"/>
              <a:t>Χρόνος Παύσης ο Διπλός της Άσκησης</a:t>
            </a:r>
          </a:p>
          <a:p>
            <a:pPr eaLnBrk="1" hangingPunct="1"/>
            <a:r>
              <a:rPr lang="el-GR" altLang="el-GR" sz="2800" dirty="0" smtClean="0"/>
              <a:t>Επαναλήψεις στην Προαποφασισμένη Τροχιά Κίνησης</a:t>
            </a: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3. Απώτερο Μετεγχειρητικό Στάδιο</a:t>
            </a:r>
            <a:endParaRPr lang="el-GR" dirty="0" smtClean="0"/>
          </a:p>
        </p:txBody>
      </p:sp>
      <p:sp>
        <p:nvSpPr>
          <p:cNvPr id="3" name="2 - Θέση περιεχομένου"/>
          <p:cNvSpPr>
            <a:spLocks noGrp="1"/>
          </p:cNvSpPr>
          <p:nvPr>
            <p:ph idx="1"/>
          </p:nvPr>
        </p:nvSpPr>
        <p:spPr/>
        <p:txBody>
          <a:bodyPr/>
          <a:lstStyle/>
          <a:p>
            <a:r>
              <a:rPr lang="el-GR" sz="2400" b="1" dirty="0" smtClean="0"/>
              <a:t>Προϋποθέσεις έναρξης του σταδίου:</a:t>
            </a:r>
          </a:p>
          <a:p>
            <a:pPr lvl="1"/>
            <a:r>
              <a:rPr lang="el-GR" sz="2400" dirty="0" smtClean="0"/>
              <a:t>10η-14η μετεγχειρητική μέρα</a:t>
            </a:r>
          </a:p>
          <a:p>
            <a:pPr lvl="1"/>
            <a:r>
              <a:rPr lang="el-GR" sz="2400" dirty="0" smtClean="0"/>
              <a:t>Σταθεροποιημένη κατάσταση του ασθενούς</a:t>
            </a:r>
          </a:p>
          <a:p>
            <a:pPr lvl="1"/>
            <a:endParaRPr lang="el-GR" dirty="0" smtClean="0"/>
          </a:p>
          <a:p>
            <a:pPr lvl="1"/>
            <a:r>
              <a:rPr lang="el-GR" sz="2400" b="1" dirty="0" smtClean="0"/>
              <a:t>Βασικοί Στόχοι Αποκατάστασης</a:t>
            </a:r>
          </a:p>
          <a:p>
            <a:pPr lvl="2"/>
            <a:r>
              <a:rPr lang="el-GR" dirty="0" smtClean="0"/>
              <a:t>Αντιμετώπιση μυϊκής αδυναμίας</a:t>
            </a:r>
          </a:p>
          <a:p>
            <a:pPr lvl="2"/>
            <a:r>
              <a:rPr lang="el-GR" dirty="0" smtClean="0"/>
              <a:t>Αντιμετώπιση και πρόληψη πιθανών βραχύνσεων</a:t>
            </a:r>
          </a:p>
          <a:p>
            <a:pPr lvl="2"/>
            <a:r>
              <a:rPr lang="el-GR" dirty="0" smtClean="0"/>
              <a:t>Επανεκπαίδευση Λειτουργικότητας</a:t>
            </a:r>
          </a:p>
          <a:p>
            <a:pPr lvl="2"/>
            <a:r>
              <a:rPr lang="el-GR" dirty="0" smtClean="0"/>
              <a:t>Προετοιμασία του ασθενούς για την εφαρμογή της πρόθεσης</a:t>
            </a: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3. </a:t>
            </a:r>
            <a:r>
              <a:rPr lang="el-GR" dirty="0" smtClean="0"/>
              <a:t>Απώτερο</a:t>
            </a:r>
            <a:r>
              <a:rPr lang="en-US" dirty="0" smtClean="0"/>
              <a:t> </a:t>
            </a:r>
            <a:r>
              <a:rPr lang="el-GR" dirty="0" smtClean="0"/>
              <a:t>Μετεγχειρητικό </a:t>
            </a:r>
            <a:r>
              <a:rPr lang="el-GR" dirty="0"/>
              <a:t>Στάδιο</a:t>
            </a:r>
          </a:p>
        </p:txBody>
      </p:sp>
      <p:sp>
        <p:nvSpPr>
          <p:cNvPr id="62466" name="2 - Θέση περιεχομένου"/>
          <p:cNvSpPr>
            <a:spLocks noGrp="1"/>
          </p:cNvSpPr>
          <p:nvPr>
            <p:ph idx="1"/>
          </p:nvPr>
        </p:nvSpPr>
        <p:spPr/>
        <p:txBody>
          <a:bodyPr/>
          <a:lstStyle/>
          <a:p>
            <a:r>
              <a:rPr lang="el-GR" altLang="el-GR" sz="2400" dirty="0" smtClean="0"/>
              <a:t>Πρόγραμμα Αποκατάστασης</a:t>
            </a:r>
          </a:p>
          <a:p>
            <a:r>
              <a:rPr lang="el-GR" altLang="el-GR" sz="2400" dirty="0" smtClean="0"/>
              <a:t>Επαναξιολόγηση ασθενούς</a:t>
            </a:r>
          </a:p>
          <a:p>
            <a:r>
              <a:rPr lang="el-GR" altLang="el-GR" sz="2400" dirty="0" smtClean="0"/>
              <a:t>Πρόληψη Βραχύνσεων</a:t>
            </a:r>
          </a:p>
          <a:p>
            <a:pPr lvl="1"/>
            <a:r>
              <a:rPr lang="el-GR" altLang="el-GR" sz="2400" dirty="0" smtClean="0"/>
              <a:t>Σωστές θέσεις</a:t>
            </a:r>
          </a:p>
          <a:p>
            <a:pPr lvl="1"/>
            <a:r>
              <a:rPr lang="el-GR" altLang="el-GR" sz="2400" dirty="0" smtClean="0"/>
              <a:t>Συχνές αλλαγές θέσεων</a:t>
            </a:r>
          </a:p>
          <a:p>
            <a:pPr lvl="1"/>
            <a:r>
              <a:rPr lang="el-GR" altLang="el-GR" sz="2400" dirty="0" smtClean="0"/>
              <a:t>Συνεχής κίνηση σε όλο το εύρος τροχιάς</a:t>
            </a:r>
          </a:p>
          <a:p>
            <a:pPr lvl="1"/>
            <a:r>
              <a:rPr lang="el-GR" altLang="el-GR" sz="2400" dirty="0" smtClean="0"/>
              <a:t>Ήπιες διατάσεις</a:t>
            </a:r>
          </a:p>
          <a:p>
            <a:pPr lvl="1"/>
            <a:endParaRPr lang="el-GR" altLang="el-GR" sz="2400" dirty="0" smtClean="0"/>
          </a:p>
        </p:txBody>
      </p:sp>
      <p:pic>
        <p:nvPicPr>
          <p:cNvPr id="151555" name="Picture 3"/>
          <p:cNvPicPr>
            <a:picLocks noChangeAspect="1" noChangeArrowheads="1"/>
          </p:cNvPicPr>
          <p:nvPr/>
        </p:nvPicPr>
        <p:blipFill>
          <a:blip r:embed="rId2" cstate="print"/>
          <a:srcRect/>
          <a:stretch>
            <a:fillRect/>
          </a:stretch>
        </p:blipFill>
        <p:spPr bwMode="auto">
          <a:xfrm>
            <a:off x="6588224" y="3861048"/>
            <a:ext cx="1879476" cy="24945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3. Απώτερο Μετεγχειρητικό Στάδιο</a:t>
            </a:r>
          </a:p>
        </p:txBody>
      </p:sp>
      <p:sp>
        <p:nvSpPr>
          <p:cNvPr id="63490" name="2 - Θέση περιεχομένου"/>
          <p:cNvSpPr>
            <a:spLocks noGrp="1"/>
          </p:cNvSpPr>
          <p:nvPr>
            <p:ph idx="1"/>
          </p:nvPr>
        </p:nvSpPr>
        <p:spPr/>
        <p:txBody>
          <a:bodyPr/>
          <a:lstStyle/>
          <a:p>
            <a:r>
              <a:rPr lang="el-GR" altLang="el-GR" sz="2800" dirty="0" smtClean="0"/>
              <a:t>Αντιμετώπιση Βραχύνσεων</a:t>
            </a:r>
          </a:p>
          <a:p>
            <a:pPr lvl="1"/>
            <a:r>
              <a:rPr lang="el-GR" altLang="el-GR" sz="2400" dirty="0" smtClean="0"/>
              <a:t>Θερμά/Ψυχρά επιθέματα</a:t>
            </a:r>
          </a:p>
          <a:p>
            <a:pPr lvl="1"/>
            <a:r>
              <a:rPr lang="el-GR" altLang="el-GR" sz="2400" dirty="0" smtClean="0"/>
              <a:t>Υπέρηχος</a:t>
            </a:r>
          </a:p>
          <a:p>
            <a:pPr lvl="1"/>
            <a:r>
              <a:rPr lang="el-GR" altLang="el-GR" sz="2400" dirty="0" smtClean="0"/>
              <a:t>Παθητική κινητοποίηση</a:t>
            </a:r>
          </a:p>
          <a:p>
            <a:pPr lvl="1"/>
            <a:r>
              <a:rPr lang="el-GR" altLang="el-GR" sz="2400" dirty="0" smtClean="0"/>
              <a:t>Διατάσεις</a:t>
            </a:r>
          </a:p>
          <a:p>
            <a:pPr lvl="1"/>
            <a:endParaRPr lang="el-GR" altLang="el-GR" sz="2400" dirty="0" smtClean="0"/>
          </a:p>
        </p:txBody>
      </p:sp>
      <p:pic>
        <p:nvPicPr>
          <p:cNvPr id="152578" name="Picture 2"/>
          <p:cNvPicPr>
            <a:picLocks noChangeAspect="1" noChangeArrowheads="1"/>
          </p:cNvPicPr>
          <p:nvPr/>
        </p:nvPicPr>
        <p:blipFill>
          <a:blip r:embed="rId2" cstate="print"/>
          <a:srcRect/>
          <a:stretch>
            <a:fillRect/>
          </a:stretch>
        </p:blipFill>
        <p:spPr bwMode="auto">
          <a:xfrm>
            <a:off x="611560" y="4077072"/>
            <a:ext cx="4392488" cy="1893581"/>
          </a:xfrm>
          <a:prstGeom prst="rect">
            <a:avLst/>
          </a:prstGeom>
          <a:ln>
            <a:noFill/>
          </a:ln>
          <a:effectLst>
            <a:softEdge rad="112500"/>
          </a:effectLst>
        </p:spPr>
      </p:pic>
      <p:pic>
        <p:nvPicPr>
          <p:cNvPr id="152579" name="Picture 3"/>
          <p:cNvPicPr>
            <a:picLocks noChangeAspect="1" noChangeArrowheads="1"/>
          </p:cNvPicPr>
          <p:nvPr/>
        </p:nvPicPr>
        <p:blipFill>
          <a:blip r:embed="rId3" cstate="print"/>
          <a:srcRect/>
          <a:stretch>
            <a:fillRect/>
          </a:stretch>
        </p:blipFill>
        <p:spPr bwMode="auto">
          <a:xfrm>
            <a:off x="5364088" y="1556792"/>
            <a:ext cx="3312368" cy="1840204"/>
          </a:xfrm>
          <a:prstGeom prst="rect">
            <a:avLst/>
          </a:prstGeom>
          <a:ln>
            <a:noFill/>
          </a:ln>
          <a:effectLst>
            <a:softEdge rad="112500"/>
          </a:effectLst>
        </p:spPr>
      </p:pic>
      <p:pic>
        <p:nvPicPr>
          <p:cNvPr id="152580" name="Picture 4"/>
          <p:cNvPicPr>
            <a:picLocks noChangeAspect="1" noChangeArrowheads="1"/>
          </p:cNvPicPr>
          <p:nvPr/>
        </p:nvPicPr>
        <p:blipFill>
          <a:blip r:embed="rId4" cstate="print"/>
          <a:srcRect/>
          <a:stretch>
            <a:fillRect/>
          </a:stretch>
        </p:blipFill>
        <p:spPr bwMode="auto">
          <a:xfrm>
            <a:off x="5613529" y="4077072"/>
            <a:ext cx="3180013" cy="26274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3. Απώτερο Μετεγχειρητικό Στάδιο</a:t>
            </a:r>
          </a:p>
        </p:txBody>
      </p:sp>
      <p:sp>
        <p:nvSpPr>
          <p:cNvPr id="67586" name="2 - Θέση περιεχομένου"/>
          <p:cNvSpPr>
            <a:spLocks noGrp="1"/>
          </p:cNvSpPr>
          <p:nvPr>
            <p:ph idx="1"/>
          </p:nvPr>
        </p:nvSpPr>
        <p:spPr>
          <a:xfrm>
            <a:off x="457200" y="1484784"/>
            <a:ext cx="6563072" cy="4752528"/>
          </a:xfrm>
        </p:spPr>
        <p:txBody>
          <a:bodyPr/>
          <a:lstStyle/>
          <a:p>
            <a:pPr marL="0" indent="0">
              <a:buNone/>
            </a:pPr>
            <a:r>
              <a:rPr lang="el-GR" sz="2400" b="1" dirty="0" smtClean="0"/>
              <a:t>Απευαισθητοποίηση</a:t>
            </a:r>
          </a:p>
          <a:p>
            <a:r>
              <a:rPr lang="el-GR" sz="2400" dirty="0" smtClean="0"/>
              <a:t>Μετά την εγχείρηση η περιοχή περιφερικά της τομής είναι λογικό να είναι ευαίσθητη. Αυτό καθιστά πολύ δύσκολη την εφαρμογή της πρόθεσης αργότερα. 			</a:t>
            </a:r>
          </a:p>
          <a:p>
            <a:r>
              <a:rPr lang="el-GR" sz="2400" b="1" dirty="0" smtClean="0"/>
              <a:t>Η τεχνική της απευαισθητοποίησης περιλαμβάνει</a:t>
            </a:r>
            <a:r>
              <a:rPr lang="en-US" sz="2400" b="1" dirty="0" smtClean="0"/>
              <a:t>:</a:t>
            </a:r>
            <a:endParaRPr lang="el-GR" sz="2400" b="1" dirty="0" smtClean="0"/>
          </a:p>
          <a:p>
            <a:pPr lvl="1"/>
            <a:r>
              <a:rPr lang="el-GR" sz="2300" dirty="0" smtClean="0"/>
              <a:t>Μπάνια αντίθεσης Ζεστού – Κρύου</a:t>
            </a:r>
          </a:p>
          <a:p>
            <a:pPr lvl="1"/>
            <a:r>
              <a:rPr lang="el-GR" sz="2300" dirty="0" err="1" smtClean="0"/>
              <a:t>Δινόλουτρο</a:t>
            </a:r>
            <a:endParaRPr lang="el-GR" sz="2300" dirty="0" smtClean="0"/>
          </a:p>
          <a:p>
            <a:pPr lvl="1"/>
            <a:r>
              <a:rPr lang="el-GR" sz="2300" dirty="0" smtClean="0"/>
              <a:t>Επαφή με διάφορα υλικά (βαμβάκι, μαλλί, φτερό κ.α.)</a:t>
            </a:r>
          </a:p>
          <a:p>
            <a:pPr lvl="1"/>
            <a:r>
              <a:rPr lang="el-GR" sz="2300" dirty="0" smtClean="0"/>
              <a:t>Μαλακή μάλαξη της περιοχής, τσιμπήματα, χτυπήματα</a:t>
            </a:r>
          </a:p>
        </p:txBody>
      </p:sp>
      <p:pic>
        <p:nvPicPr>
          <p:cNvPr id="1026" name="Picture 2" descr="http://wishardhealth.kramesonline.com/healthsheets/104721.img"/>
          <p:cNvPicPr>
            <a:picLocks noChangeAspect="1" noChangeArrowheads="1"/>
          </p:cNvPicPr>
          <p:nvPr/>
        </p:nvPicPr>
        <p:blipFill>
          <a:blip r:embed="rId2" cstate="print"/>
          <a:srcRect/>
          <a:stretch>
            <a:fillRect/>
          </a:stretch>
        </p:blipFill>
        <p:spPr bwMode="auto">
          <a:xfrm>
            <a:off x="6660232" y="2492896"/>
            <a:ext cx="2021663" cy="23656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3. Απώτερο Μετεγχειρητικό Στάδιο</a:t>
            </a:r>
          </a:p>
        </p:txBody>
      </p:sp>
      <p:sp>
        <p:nvSpPr>
          <p:cNvPr id="3" name="2 - Θέση περιεχομένου"/>
          <p:cNvSpPr>
            <a:spLocks noGrp="1"/>
          </p:cNvSpPr>
          <p:nvPr>
            <p:ph idx="1"/>
          </p:nvPr>
        </p:nvSpPr>
        <p:spPr/>
        <p:txBody>
          <a:bodyPr/>
          <a:lstStyle/>
          <a:p>
            <a:pPr marL="0" indent="0">
              <a:buNone/>
            </a:pPr>
            <a:r>
              <a:rPr lang="el-GR" sz="2400" b="1" dirty="0" smtClean="0"/>
              <a:t>Ασκήσεις Ενδυνάμωσης για όλο το σώμα</a:t>
            </a:r>
          </a:p>
          <a:p>
            <a:pPr lvl="1"/>
            <a:r>
              <a:rPr lang="el-GR" sz="2400" dirty="0" smtClean="0"/>
              <a:t>Ασκήσεις Αντίστασης (Λάστιχα)</a:t>
            </a:r>
          </a:p>
          <a:p>
            <a:pPr lvl="1"/>
            <a:r>
              <a:rPr lang="el-GR" sz="2400" dirty="0" smtClean="0"/>
              <a:t>Ειδικός διάδρομος βάδισης – εργομετρικό ποδήλατο</a:t>
            </a:r>
          </a:p>
          <a:p>
            <a:pPr lvl="1"/>
            <a:endParaRPr lang="el-GR" dirty="0" smtClean="0"/>
          </a:p>
          <a:p>
            <a:pPr lvl="1"/>
            <a:endParaRPr lang="el-GR" dirty="0" smtClean="0"/>
          </a:p>
        </p:txBody>
      </p:sp>
      <p:pic>
        <p:nvPicPr>
          <p:cNvPr id="153603" name="Picture 3"/>
          <p:cNvPicPr>
            <a:picLocks noChangeAspect="1" noChangeArrowheads="1"/>
          </p:cNvPicPr>
          <p:nvPr/>
        </p:nvPicPr>
        <p:blipFill>
          <a:blip r:embed="rId2" cstate="print"/>
          <a:srcRect/>
          <a:stretch>
            <a:fillRect/>
          </a:stretch>
        </p:blipFill>
        <p:spPr bwMode="auto">
          <a:xfrm>
            <a:off x="4860032" y="3170704"/>
            <a:ext cx="3933184" cy="3141521"/>
          </a:xfrm>
          <a:prstGeom prst="rect">
            <a:avLst/>
          </a:prstGeom>
          <a:ln>
            <a:noFill/>
          </a:ln>
          <a:effectLst>
            <a:softEdge rad="112500"/>
          </a:effectLst>
        </p:spPr>
      </p:pic>
      <p:sp>
        <p:nvSpPr>
          <p:cNvPr id="65540" name="4 - TextBox"/>
          <p:cNvSpPr txBox="1">
            <a:spLocks noChangeArrowheads="1"/>
          </p:cNvSpPr>
          <p:nvPr/>
        </p:nvSpPr>
        <p:spPr bwMode="auto">
          <a:xfrm>
            <a:off x="347224" y="3068960"/>
            <a:ext cx="446449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58775" lvl="1" indent="-358775" eaLnBrk="1" hangingPunct="1">
              <a:buFont typeface="Wingdings" panose="05000000000000000000" pitchFamily="2" charset="2"/>
              <a:buChar char="ü"/>
            </a:pPr>
            <a:r>
              <a:rPr lang="el-GR" altLang="el-GR" sz="2400" dirty="0">
                <a:latin typeface="Calibri" pitchFamily="34" charset="0"/>
              </a:rPr>
              <a:t>Αύξηση της αντίστασης στις ασκήσεις άνω άκρων</a:t>
            </a:r>
          </a:p>
          <a:p>
            <a:pPr marL="358775" lvl="1" indent="-358775" eaLnBrk="1" hangingPunct="1">
              <a:buFont typeface="Wingdings" panose="05000000000000000000" pitchFamily="2" charset="2"/>
              <a:buChar char="ü"/>
            </a:pPr>
            <a:r>
              <a:rPr lang="el-GR" altLang="el-GR" sz="2400" dirty="0">
                <a:latin typeface="Calibri" pitchFamily="34" charset="0"/>
              </a:rPr>
              <a:t>Αύξηση της δύναμης και αντοχής στο υγιές κάτω άκρο</a:t>
            </a:r>
          </a:p>
          <a:p>
            <a:pPr marL="358775" lvl="1" indent="-358775" eaLnBrk="1" hangingPunct="1">
              <a:buFont typeface="Wingdings" panose="05000000000000000000" pitchFamily="2" charset="2"/>
              <a:buChar char="ü"/>
            </a:pPr>
            <a:r>
              <a:rPr lang="el-GR" altLang="el-GR" sz="2400" dirty="0">
                <a:latin typeface="Calibri" pitchFamily="34" charset="0"/>
              </a:rPr>
              <a:t>Αύξηση επιπέδου δυσκολίας των ασκήσεων ενδυνάμωσης των μυών του κορμού</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3. Απώτερο Μετεγχειρητικό Στάδιο</a:t>
            </a:r>
          </a:p>
        </p:txBody>
      </p:sp>
      <p:sp>
        <p:nvSpPr>
          <p:cNvPr id="66562" name="2 - Θέση περιεχομένου"/>
          <p:cNvSpPr>
            <a:spLocks noGrp="1"/>
          </p:cNvSpPr>
          <p:nvPr>
            <p:ph idx="1"/>
          </p:nvPr>
        </p:nvSpPr>
        <p:spPr/>
        <p:txBody>
          <a:bodyPr/>
          <a:lstStyle/>
          <a:p>
            <a:r>
              <a:rPr lang="el-GR" altLang="el-GR" sz="2400" dirty="0" smtClean="0"/>
              <a:t>Ασκήσεις ενδυνάμωσης στο κολόβωμα</a:t>
            </a:r>
          </a:p>
          <a:p>
            <a:pPr lvl="1"/>
            <a:r>
              <a:rPr lang="el-GR" altLang="el-GR" sz="2400" dirty="0" smtClean="0"/>
              <a:t>Ασκήσεις Αντίστασης</a:t>
            </a:r>
            <a:endParaRPr lang="el-GR" altLang="el-GR" sz="2400" dirty="0" smtClean="0"/>
          </a:p>
        </p:txBody>
      </p:sp>
      <p:pic>
        <p:nvPicPr>
          <p:cNvPr id="156674" name="Picture 2"/>
          <p:cNvPicPr>
            <a:picLocks noChangeAspect="1" noChangeArrowheads="1"/>
          </p:cNvPicPr>
          <p:nvPr/>
        </p:nvPicPr>
        <p:blipFill>
          <a:blip r:embed="rId2" cstate="print"/>
          <a:srcRect/>
          <a:stretch>
            <a:fillRect/>
          </a:stretch>
        </p:blipFill>
        <p:spPr bwMode="auto">
          <a:xfrm>
            <a:off x="683568" y="2492896"/>
            <a:ext cx="3495675" cy="1295400"/>
          </a:xfrm>
          <a:prstGeom prst="rect">
            <a:avLst/>
          </a:prstGeom>
          <a:ln>
            <a:noFill/>
          </a:ln>
          <a:effectLst>
            <a:softEdge rad="112500"/>
          </a:effectLst>
        </p:spPr>
      </p:pic>
      <p:pic>
        <p:nvPicPr>
          <p:cNvPr id="156676" name="Picture 4"/>
          <p:cNvPicPr>
            <a:picLocks noChangeAspect="1" noChangeArrowheads="1"/>
          </p:cNvPicPr>
          <p:nvPr/>
        </p:nvPicPr>
        <p:blipFill>
          <a:blip r:embed="rId3" cstate="print"/>
          <a:srcRect/>
          <a:stretch>
            <a:fillRect/>
          </a:stretch>
        </p:blipFill>
        <p:spPr bwMode="auto">
          <a:xfrm>
            <a:off x="1324979" y="4005064"/>
            <a:ext cx="2212851" cy="2212851"/>
          </a:xfrm>
          <a:prstGeom prst="rect">
            <a:avLst/>
          </a:prstGeom>
          <a:ln>
            <a:noFill/>
          </a:ln>
          <a:effectLst>
            <a:softEdge rad="112500"/>
          </a:effectLst>
        </p:spPr>
      </p:pic>
      <p:pic>
        <p:nvPicPr>
          <p:cNvPr id="7" name="6 - Εικόνα" descr="Picture3.jpg"/>
          <p:cNvPicPr>
            <a:picLocks noChangeAspect="1"/>
          </p:cNvPicPr>
          <p:nvPr/>
        </p:nvPicPr>
        <p:blipFill>
          <a:blip r:embed="rId4" cstate="print"/>
          <a:stretch>
            <a:fillRect/>
          </a:stretch>
        </p:blipFill>
        <p:spPr>
          <a:xfrm>
            <a:off x="4788024" y="2186111"/>
            <a:ext cx="3956057" cy="429194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Τίτλος"/>
          <p:cNvSpPr>
            <a:spLocks noGrp="1"/>
          </p:cNvSpPr>
          <p:nvPr>
            <p:ph type="title"/>
          </p:nvPr>
        </p:nvSpPr>
        <p:spPr/>
        <p:txBody>
          <a:bodyPr/>
          <a:lstStyle/>
          <a:p>
            <a:r>
              <a:rPr lang="el-GR" sz="3600" dirty="0" smtClean="0"/>
              <a:t>Στόχοι προγράμματος ενδυνάμωσης </a:t>
            </a:r>
            <a:br>
              <a:rPr lang="el-GR" sz="3600" dirty="0" smtClean="0"/>
            </a:br>
            <a:r>
              <a:rPr lang="el-GR" sz="3600" dirty="0" smtClean="0"/>
              <a:t>στο κολόβωμα</a:t>
            </a:r>
            <a:endParaRPr lang="el-GR" sz="3600" dirty="0" smtClean="0"/>
          </a:p>
        </p:txBody>
      </p:sp>
      <p:sp>
        <p:nvSpPr>
          <p:cNvPr id="5" name="Content Placeholder 4"/>
          <p:cNvSpPr>
            <a:spLocks noGrp="1"/>
          </p:cNvSpPr>
          <p:nvPr>
            <p:ph idx="1"/>
          </p:nvPr>
        </p:nvSpPr>
        <p:spPr/>
        <p:txBody>
          <a:bodyPr/>
          <a:lstStyle/>
          <a:p>
            <a:pPr eaLnBrk="1" hangingPunct="1">
              <a:spcBef>
                <a:spcPts val="600"/>
              </a:spcBef>
              <a:buSzPct val="120000"/>
            </a:pPr>
            <a:r>
              <a:rPr lang="el-GR" altLang="el-GR" sz="2400" dirty="0" smtClean="0"/>
              <a:t>Διατήρηση εύρους τροχιάς</a:t>
            </a:r>
          </a:p>
          <a:p>
            <a:pPr eaLnBrk="1" hangingPunct="1">
              <a:spcBef>
                <a:spcPts val="600"/>
              </a:spcBef>
              <a:buSzPct val="120000"/>
            </a:pPr>
            <a:r>
              <a:rPr lang="el-GR" altLang="el-GR" sz="2400" dirty="0" smtClean="0"/>
              <a:t>Σταδιακή εφαρμογή πίεσης στο κολόβωμα για απευαισθητοποίηση και αποδοχή της πίεσης από το κολόβωμα</a:t>
            </a:r>
          </a:p>
          <a:p>
            <a:pPr eaLnBrk="1" hangingPunct="1">
              <a:spcBef>
                <a:spcPts val="600"/>
              </a:spcBef>
              <a:buSzPct val="120000"/>
            </a:pPr>
            <a:r>
              <a:rPr lang="el-GR" altLang="el-GR" sz="2400" dirty="0" smtClean="0"/>
              <a:t>Αύξηση αγγειακής κυκλοφορίας</a:t>
            </a:r>
          </a:p>
          <a:p>
            <a:pPr eaLnBrk="1" hangingPunct="1">
              <a:spcBef>
                <a:spcPts val="600"/>
              </a:spcBef>
              <a:buSzPct val="120000"/>
            </a:pPr>
            <a:r>
              <a:rPr lang="el-GR" altLang="el-GR" sz="2400" dirty="0" smtClean="0"/>
              <a:t>Προώθηση μυϊκής ισορροπίας και </a:t>
            </a:r>
            <a:r>
              <a:rPr lang="el-GR" altLang="el-GR" sz="2400" dirty="0" err="1" smtClean="0"/>
              <a:t>νευρομυϊκής</a:t>
            </a:r>
            <a:r>
              <a:rPr lang="el-GR" altLang="el-GR" sz="2400" dirty="0" smtClean="0"/>
              <a:t> συναρμογής</a:t>
            </a:r>
          </a:p>
          <a:p>
            <a:pPr eaLnBrk="1" hangingPunct="1">
              <a:spcBef>
                <a:spcPts val="600"/>
              </a:spcBef>
              <a:buSzPct val="120000"/>
            </a:pPr>
            <a:r>
              <a:rPr lang="el-GR" altLang="el-GR" sz="2400" dirty="0" smtClean="0"/>
              <a:t>Πρόληψη ατροφιών</a:t>
            </a:r>
          </a:p>
          <a:p>
            <a:endParaRPr lang="el-GR"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3600" dirty="0"/>
              <a:t>Στόχοι προγράμματος ενδυνάμωσης </a:t>
            </a:r>
            <a:br>
              <a:rPr lang="el-GR" sz="3600" dirty="0"/>
            </a:br>
            <a:r>
              <a:rPr lang="el-GR" sz="3600" dirty="0"/>
              <a:t>στο κολόβωμα</a:t>
            </a:r>
          </a:p>
        </p:txBody>
      </p:sp>
      <p:sp>
        <p:nvSpPr>
          <p:cNvPr id="68610" name="2 - Θέση περιεχομένου"/>
          <p:cNvSpPr>
            <a:spLocks noGrp="1"/>
          </p:cNvSpPr>
          <p:nvPr>
            <p:ph idx="1"/>
          </p:nvPr>
        </p:nvSpPr>
        <p:spPr/>
        <p:txBody>
          <a:bodyPr/>
          <a:lstStyle/>
          <a:p>
            <a:pPr marL="0" lvl="1" indent="0">
              <a:buNone/>
            </a:pPr>
            <a:r>
              <a:rPr lang="el-GR" altLang="el-GR" sz="2400" b="1" dirty="0" smtClean="0"/>
              <a:t>Ασκήσεις Ισορροπίας</a:t>
            </a:r>
          </a:p>
          <a:p>
            <a:pPr marL="358775" lvl="2" indent="-358775"/>
            <a:r>
              <a:rPr lang="el-GR" altLang="el-GR" dirty="0" smtClean="0"/>
              <a:t>Σανίδα Ισορροπίας</a:t>
            </a:r>
          </a:p>
          <a:p>
            <a:pPr marL="358775" lvl="2" indent="-358775"/>
            <a:r>
              <a:rPr lang="el-GR" altLang="el-GR" dirty="0" smtClean="0"/>
              <a:t>Ανέβασμα κατέβασμα σκάλας</a:t>
            </a:r>
          </a:p>
          <a:p>
            <a:pPr marL="358775" lvl="1" indent="-358775"/>
            <a:endParaRPr lang="el-GR" altLang="el-GR" sz="2400" dirty="0" smtClean="0"/>
          </a:p>
        </p:txBody>
      </p:sp>
      <p:pic>
        <p:nvPicPr>
          <p:cNvPr id="5" name="4 - Εικόνα" descr="amp_tipsheet01[1].gif"/>
          <p:cNvPicPr>
            <a:picLocks noChangeAspect="1"/>
          </p:cNvPicPr>
          <p:nvPr/>
        </p:nvPicPr>
        <p:blipFill>
          <a:blip r:embed="rId2" cstate="print"/>
          <a:stretch>
            <a:fillRect/>
          </a:stretch>
        </p:blipFill>
        <p:spPr>
          <a:xfrm>
            <a:off x="5220072" y="1412776"/>
            <a:ext cx="3655829" cy="4624189"/>
          </a:xfrm>
          <a:prstGeom prst="rect">
            <a:avLst/>
          </a:prstGeom>
          <a:ln>
            <a:noFill/>
          </a:ln>
          <a:effectLst>
            <a:softEdge rad="112500"/>
          </a:effectLst>
        </p:spPr>
      </p:pic>
      <p:pic>
        <p:nvPicPr>
          <p:cNvPr id="7" name="6 - Εικόνα" descr="recovery0161368215884.JPG"/>
          <p:cNvPicPr>
            <a:picLocks noChangeAspect="1"/>
          </p:cNvPicPr>
          <p:nvPr/>
        </p:nvPicPr>
        <p:blipFill>
          <a:blip r:embed="rId3" cstate="print"/>
          <a:stretch>
            <a:fillRect/>
          </a:stretch>
        </p:blipFill>
        <p:spPr>
          <a:xfrm>
            <a:off x="323528" y="2924944"/>
            <a:ext cx="3096344" cy="2064229"/>
          </a:xfrm>
          <a:prstGeom prst="rect">
            <a:avLst/>
          </a:prstGeom>
          <a:ln>
            <a:noFill/>
          </a:ln>
          <a:effectLst>
            <a:softEdge rad="112500"/>
          </a:effectLst>
        </p:spPr>
      </p:pic>
      <p:pic>
        <p:nvPicPr>
          <p:cNvPr id="53250" name="Picture 2" descr="http://msnbcmedia4.msn.com/i/MSNBC/Components/Photo/_new/100325-assellia-exelant-3p.jpg"/>
          <p:cNvPicPr>
            <a:picLocks noChangeAspect="1" noChangeArrowheads="1"/>
          </p:cNvPicPr>
          <p:nvPr/>
        </p:nvPicPr>
        <p:blipFill>
          <a:blip r:embed="rId4" cstate="print"/>
          <a:srcRect/>
          <a:stretch>
            <a:fillRect/>
          </a:stretch>
        </p:blipFill>
        <p:spPr bwMode="auto">
          <a:xfrm>
            <a:off x="1763688" y="4302306"/>
            <a:ext cx="3312368" cy="23738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sz="3600" dirty="0"/>
              <a:t>Στόχοι προγράμματος ενδυνάμωσης </a:t>
            </a:r>
            <a:br>
              <a:rPr lang="el-GR" sz="3600" dirty="0"/>
            </a:br>
            <a:r>
              <a:rPr lang="el-GR" sz="3600" dirty="0"/>
              <a:t>στο κολόβωμα</a:t>
            </a:r>
          </a:p>
        </p:txBody>
      </p:sp>
      <p:sp>
        <p:nvSpPr>
          <p:cNvPr id="69634" name="2 - Θέση περιεχομένου"/>
          <p:cNvSpPr>
            <a:spLocks noGrp="1"/>
          </p:cNvSpPr>
          <p:nvPr>
            <p:ph idx="1"/>
          </p:nvPr>
        </p:nvSpPr>
        <p:spPr/>
        <p:txBody>
          <a:bodyPr/>
          <a:lstStyle/>
          <a:p>
            <a:pPr marL="0" indent="0">
              <a:buNone/>
            </a:pPr>
            <a:r>
              <a:rPr lang="el-GR" altLang="el-GR" sz="2400" b="1" dirty="0" smtClean="0"/>
              <a:t>Προώθηση Αυτοεξυπηρέτησης και </a:t>
            </a:r>
            <a:r>
              <a:rPr lang="el-GR" altLang="el-GR" sz="2400" b="1" dirty="0" err="1" smtClean="0"/>
              <a:t>Αυτοφροντίδας</a:t>
            </a:r>
            <a:r>
              <a:rPr lang="el-GR" altLang="el-GR" sz="2400" b="1" dirty="0" smtClean="0"/>
              <a:t> του Ασθενή</a:t>
            </a:r>
          </a:p>
          <a:p>
            <a:endParaRPr lang="el-GR" altLang="el-GR" dirty="0" smtClean="0"/>
          </a:p>
          <a:p>
            <a:endParaRPr lang="el-GR" altLang="el-GR" dirty="0" smtClean="0"/>
          </a:p>
          <a:p>
            <a:endParaRPr lang="el-GR" altLang="el-GR" dirty="0" smtClean="0"/>
          </a:p>
        </p:txBody>
      </p:sp>
      <p:sp>
        <p:nvSpPr>
          <p:cNvPr id="69635" name="Rectangle 1"/>
          <p:cNvSpPr>
            <a:spLocks noChangeArrowheads="1"/>
          </p:cNvSpPr>
          <p:nvPr/>
        </p:nvSpPr>
        <p:spPr bwMode="auto">
          <a:xfrm>
            <a:off x="467544" y="2317653"/>
            <a:ext cx="51117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342900" eaLnBrk="0" hangingPunct="0">
              <a:defRPr>
                <a:solidFill>
                  <a:schemeClr val="tx1"/>
                </a:solidFill>
                <a:latin typeface="Arial" pitchFamily="34" charset="0"/>
                <a:cs typeface="Arial" pitchFamily="34" charset="0"/>
              </a:defRPr>
            </a:lvl1pPr>
            <a:lvl2pPr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l-GR" altLang="el-GR" sz="2400" dirty="0">
                <a:latin typeface="Calibri" pitchFamily="34" charset="0"/>
                <a:cs typeface="Times New Roman" pitchFamily="18" charset="0"/>
              </a:rPr>
              <a:t>Εκμάθηση βάδισης με βακτηρίες</a:t>
            </a:r>
            <a:endParaRPr lang="el-GR" altLang="el-GR" sz="2400" dirty="0">
              <a:latin typeface="Calibri" pitchFamily="34" charset="0"/>
            </a:endParaRPr>
          </a:p>
          <a:p>
            <a:pPr lvl="1">
              <a:buFont typeface="Calibri" pitchFamily="34" charset="0"/>
              <a:buChar char="‒"/>
            </a:pPr>
            <a:r>
              <a:rPr lang="el-GR" altLang="el-GR" sz="2400" dirty="0">
                <a:latin typeface="Calibri" pitchFamily="34" charset="0"/>
                <a:cs typeface="Times New Roman" pitchFamily="18" charset="0"/>
              </a:rPr>
              <a:t>Βάδιση 3 σημείων</a:t>
            </a:r>
            <a:endParaRPr lang="el-GR" altLang="el-GR" sz="2400" dirty="0">
              <a:latin typeface="Calibri" pitchFamily="34" charset="0"/>
            </a:endParaRPr>
          </a:p>
          <a:p>
            <a:pPr lvl="1">
              <a:buFont typeface="Calibri" pitchFamily="34" charset="0"/>
              <a:buChar char="‒"/>
            </a:pPr>
            <a:r>
              <a:rPr lang="el-GR" altLang="el-GR" sz="2400" dirty="0">
                <a:latin typeface="Calibri" pitchFamily="34" charset="0"/>
                <a:cs typeface="Times New Roman" pitchFamily="18" charset="0"/>
              </a:rPr>
              <a:t>Βάδιση 2 </a:t>
            </a:r>
            <a:r>
              <a:rPr lang="el-GR" altLang="el-GR" sz="2400" dirty="0" err="1">
                <a:latin typeface="Calibri" pitchFamily="34" charset="0"/>
                <a:cs typeface="Times New Roman" pitchFamily="18" charset="0"/>
              </a:rPr>
              <a:t>σημειων</a:t>
            </a:r>
            <a:endParaRPr lang="el-GR" altLang="el-GR" sz="2400" dirty="0">
              <a:latin typeface="Calibri" pitchFamily="34" charset="0"/>
              <a:cs typeface="Times New Roman" pitchFamily="18" charset="0"/>
            </a:endParaRPr>
          </a:p>
          <a:p>
            <a:pPr lvl="1"/>
            <a:endParaRPr lang="el-GR" altLang="el-GR" sz="2400" dirty="0">
              <a:latin typeface="Calibri" pitchFamily="34" charset="0"/>
            </a:endParaRPr>
          </a:p>
          <a:p>
            <a:pPr>
              <a:buFont typeface="Wingdings" pitchFamily="2" charset="2"/>
              <a:buChar char="ü"/>
            </a:pPr>
            <a:r>
              <a:rPr lang="el-GR" altLang="el-GR" sz="2400" dirty="0">
                <a:latin typeface="Calibri" pitchFamily="34" charset="0"/>
                <a:cs typeface="Times New Roman" pitchFamily="18" charset="0"/>
              </a:rPr>
              <a:t>Μετακίνηση με υγιές άκρο</a:t>
            </a:r>
          </a:p>
          <a:p>
            <a:pPr lvl="1">
              <a:buFont typeface="Calibri" pitchFamily="34" charset="0"/>
              <a:buChar char="‒"/>
            </a:pPr>
            <a:r>
              <a:rPr lang="el-GR" altLang="el-GR" sz="2400" dirty="0">
                <a:latin typeface="Calibri" pitchFamily="34" charset="0"/>
                <a:cs typeface="Times New Roman" pitchFamily="18" charset="0"/>
              </a:rPr>
              <a:t>Ασκήσεις αναπήδησης </a:t>
            </a:r>
            <a:r>
              <a:rPr lang="el-GR" altLang="el-GR" sz="2400" dirty="0" err="1">
                <a:latin typeface="Calibri" pitchFamily="34" charset="0"/>
                <a:cs typeface="Times New Roman" pitchFamily="18" charset="0"/>
              </a:rPr>
              <a:t>επι</a:t>
            </a:r>
            <a:r>
              <a:rPr lang="el-GR" altLang="el-GR" sz="2400" dirty="0">
                <a:latin typeface="Calibri" pitchFamily="34" charset="0"/>
                <a:cs typeface="Times New Roman" pitchFamily="18" charset="0"/>
              </a:rPr>
              <a:t> τόπου, προς τα εμπρός</a:t>
            </a:r>
            <a:r>
              <a:rPr lang="el-GR" altLang="el-GR" sz="2400" dirty="0">
                <a:latin typeface="Calibri" pitchFamily="34" charset="0"/>
              </a:rPr>
              <a:t> </a:t>
            </a:r>
          </a:p>
        </p:txBody>
      </p:sp>
      <p:pic>
        <p:nvPicPr>
          <p:cNvPr id="51206" name="Picture 6"/>
          <p:cNvPicPr>
            <a:picLocks noChangeAspect="1" noChangeArrowheads="1"/>
          </p:cNvPicPr>
          <p:nvPr/>
        </p:nvPicPr>
        <p:blipFill>
          <a:blip r:embed="rId2" cstate="print"/>
          <a:srcRect/>
          <a:stretch>
            <a:fillRect/>
          </a:stretch>
        </p:blipFill>
        <p:spPr bwMode="auto">
          <a:xfrm>
            <a:off x="5389022" y="2039178"/>
            <a:ext cx="2088706" cy="3622185"/>
          </a:xfrm>
          <a:prstGeom prst="rect">
            <a:avLst/>
          </a:prstGeom>
          <a:ln>
            <a:noFill/>
          </a:ln>
          <a:effectLst>
            <a:softEdge rad="112500"/>
          </a:effectLst>
        </p:spPr>
      </p:pic>
      <p:pic>
        <p:nvPicPr>
          <p:cNvPr id="51207" name="Picture 7"/>
          <p:cNvPicPr>
            <a:picLocks noChangeAspect="1" noChangeArrowheads="1"/>
          </p:cNvPicPr>
          <p:nvPr/>
        </p:nvPicPr>
        <p:blipFill>
          <a:blip r:embed="rId3" cstate="print"/>
          <a:srcRect/>
          <a:stretch>
            <a:fillRect/>
          </a:stretch>
        </p:blipFill>
        <p:spPr bwMode="auto">
          <a:xfrm>
            <a:off x="7596335" y="2132856"/>
            <a:ext cx="1282747" cy="35690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5952" t="3529" r="9822" b="3764"/>
          <a:stretch>
            <a:fillRect/>
          </a:stretch>
        </p:blipFill>
        <p:spPr bwMode="auto">
          <a:xfrm>
            <a:off x="899592" y="1628800"/>
            <a:ext cx="3155193" cy="4392743"/>
          </a:xfrm>
          <a:prstGeom prst="rect">
            <a:avLst/>
          </a:prstGeom>
          <a:ln>
            <a:noFill/>
          </a:ln>
          <a:effectLst>
            <a:softEdge rad="112500"/>
          </a:effectLst>
        </p:spPr>
      </p:pic>
      <p:pic>
        <p:nvPicPr>
          <p:cNvPr id="102402" name="Picture 2"/>
          <p:cNvPicPr>
            <a:picLocks noChangeAspect="1" noChangeArrowheads="1"/>
          </p:cNvPicPr>
          <p:nvPr/>
        </p:nvPicPr>
        <p:blipFill>
          <a:blip r:embed="rId3" cstate="print"/>
          <a:srcRect/>
          <a:stretch>
            <a:fillRect/>
          </a:stretch>
        </p:blipFill>
        <p:spPr bwMode="auto">
          <a:xfrm>
            <a:off x="4523968" y="1729671"/>
            <a:ext cx="4181475" cy="2095500"/>
          </a:xfrm>
          <a:prstGeom prst="rect">
            <a:avLst/>
          </a:prstGeom>
          <a:ln>
            <a:noFill/>
          </a:ln>
          <a:effectLst>
            <a:softEdge rad="112500"/>
          </a:effectLst>
        </p:spPr>
      </p:pic>
      <p:pic>
        <p:nvPicPr>
          <p:cNvPr id="102403" name="Picture 3"/>
          <p:cNvPicPr>
            <a:picLocks noChangeAspect="1" noChangeArrowheads="1"/>
          </p:cNvPicPr>
          <p:nvPr/>
        </p:nvPicPr>
        <p:blipFill>
          <a:blip r:embed="rId4" cstate="print"/>
          <a:srcRect/>
          <a:stretch>
            <a:fillRect/>
          </a:stretch>
        </p:blipFill>
        <p:spPr bwMode="auto">
          <a:xfrm>
            <a:off x="4623980" y="4126068"/>
            <a:ext cx="3981450" cy="1895475"/>
          </a:xfrm>
          <a:prstGeom prst="rect">
            <a:avLst/>
          </a:prstGeom>
          <a:ln>
            <a:noFill/>
          </a:ln>
          <a:effectLst>
            <a:softEdge rad="112500"/>
          </a:effectLst>
        </p:spPr>
      </p:pic>
      <p:sp>
        <p:nvSpPr>
          <p:cNvPr id="7" name="Title 6"/>
          <p:cNvSpPr>
            <a:spLocks noGrp="1"/>
          </p:cNvSpPr>
          <p:nvPr>
            <p:ph type="title"/>
          </p:nvPr>
        </p:nvSpPr>
        <p:spPr/>
        <p:txBody>
          <a:bodyPr/>
          <a:lstStyle/>
          <a:p>
            <a:r>
              <a:rPr lang="el-GR" sz="3600" dirty="0"/>
              <a:t>Στόχοι προγράμματος ενδυνάμωσης </a:t>
            </a:r>
            <a:br>
              <a:rPr lang="el-GR" sz="3600" dirty="0"/>
            </a:br>
            <a:r>
              <a:rPr lang="el-GR" sz="3600" dirty="0"/>
              <a:t>στο κολόβωμα</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err="1" smtClean="0"/>
              <a:t>Πλειομετρική</a:t>
            </a:r>
            <a:r>
              <a:rPr lang="el-GR" dirty="0" smtClean="0"/>
              <a:t> Επανεκπαίδευση</a:t>
            </a:r>
          </a:p>
        </p:txBody>
      </p:sp>
      <p:sp>
        <p:nvSpPr>
          <p:cNvPr id="20483" name="Rectangle 3"/>
          <p:cNvSpPr>
            <a:spLocks noGrp="1" noChangeArrowheads="1"/>
          </p:cNvSpPr>
          <p:nvPr>
            <p:ph idx="1"/>
          </p:nvPr>
        </p:nvSpPr>
        <p:spPr>
          <a:xfrm>
            <a:off x="457200" y="1484313"/>
            <a:ext cx="8229600" cy="4752975"/>
          </a:xfrm>
        </p:spPr>
        <p:txBody>
          <a:bodyPr/>
          <a:lstStyle/>
          <a:p>
            <a:pPr eaLnBrk="1" hangingPunct="1"/>
            <a:r>
              <a:rPr lang="el-GR" altLang="el-GR" sz="2800" smtClean="0"/>
              <a:t>Εννοείται το ιδιαίτερο πρόγραμμα για τη βελτίωση της Έκκεντρης (Πλειομετρικής) Συστολής.</a:t>
            </a:r>
          </a:p>
          <a:p>
            <a:pPr eaLnBrk="1" hangingPunct="1"/>
            <a:r>
              <a:rPr lang="el-GR" altLang="el-GR" sz="2800" smtClean="0"/>
              <a:t>Περιλαμβάνει το Κύκλο Βράχυνσης - Διάτασης</a:t>
            </a: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3600" dirty="0"/>
              <a:t>Στόχοι προγράμματος ενδυνάμωσης </a:t>
            </a:r>
            <a:br>
              <a:rPr lang="el-GR" sz="3600" dirty="0"/>
            </a:br>
            <a:r>
              <a:rPr lang="el-GR" sz="3600" dirty="0"/>
              <a:t>στο κολόβωμα</a:t>
            </a:r>
          </a:p>
        </p:txBody>
      </p:sp>
      <p:sp>
        <p:nvSpPr>
          <p:cNvPr id="71682" name="2 - Θέση περιεχομένου"/>
          <p:cNvSpPr>
            <a:spLocks noGrp="1"/>
          </p:cNvSpPr>
          <p:nvPr>
            <p:ph idx="1"/>
          </p:nvPr>
        </p:nvSpPr>
        <p:spPr/>
        <p:txBody>
          <a:bodyPr/>
          <a:lstStyle/>
          <a:p>
            <a:r>
              <a:rPr lang="el-GR" altLang="el-GR" sz="2800" dirty="0" smtClean="0"/>
              <a:t>Εργονομικές αλλαγές στο χώρο του ασθενούς (προάγουμε την αυτονομία του)</a:t>
            </a:r>
            <a:endParaRPr lang="el-GR" altLang="el-GR" sz="2800" dirty="0" smtClean="0"/>
          </a:p>
        </p:txBody>
      </p:sp>
      <p:pic>
        <p:nvPicPr>
          <p:cNvPr id="4" name="3 - Εικόνα" descr="231431_226697.jpg"/>
          <p:cNvPicPr>
            <a:picLocks noChangeAspect="1"/>
          </p:cNvPicPr>
          <p:nvPr/>
        </p:nvPicPr>
        <p:blipFill>
          <a:blip r:embed="rId2" cstate="print"/>
          <a:stretch>
            <a:fillRect/>
          </a:stretch>
        </p:blipFill>
        <p:spPr>
          <a:xfrm>
            <a:off x="971600" y="2905463"/>
            <a:ext cx="2740248" cy="2055186"/>
          </a:xfrm>
          <a:prstGeom prst="rect">
            <a:avLst/>
          </a:prstGeom>
          <a:ln>
            <a:noFill/>
          </a:ln>
          <a:effectLst>
            <a:softEdge rad="112500"/>
          </a:effectLst>
        </p:spPr>
      </p:pic>
      <p:pic>
        <p:nvPicPr>
          <p:cNvPr id="5" name="4 - Εικόνα" descr="bath-safe-adjustable-transfer-bench-192776-MEDIUM.jpg"/>
          <p:cNvPicPr>
            <a:picLocks noChangeAspect="1"/>
          </p:cNvPicPr>
          <p:nvPr/>
        </p:nvPicPr>
        <p:blipFill>
          <a:blip r:embed="rId3" cstate="print"/>
          <a:stretch>
            <a:fillRect/>
          </a:stretch>
        </p:blipFill>
        <p:spPr>
          <a:xfrm>
            <a:off x="5076056" y="2780928"/>
            <a:ext cx="3024336" cy="30243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l-GR" altLang="el-GR" sz="2400" b="1" i="1" dirty="0" smtClean="0">
                <a:latin typeface="Calibri" pitchFamily="34" charset="0"/>
              </a:rPr>
              <a:t>Στόχος: </a:t>
            </a:r>
            <a:r>
              <a:rPr lang="el-GR" altLang="el-GR" sz="2400" dirty="0" smtClean="0">
                <a:latin typeface="Calibri" pitchFamily="34" charset="0"/>
              </a:rPr>
              <a:t>Μέγιστη ανεξαρτησία και λειτουργικότητα</a:t>
            </a:r>
          </a:p>
          <a:p>
            <a:pPr eaLnBrk="1" hangingPunct="1"/>
            <a:r>
              <a:rPr lang="el-GR" altLang="el-GR" sz="2400" b="1" i="1" dirty="0" smtClean="0">
                <a:latin typeface="Calibri" pitchFamily="34" charset="0"/>
              </a:rPr>
              <a:t>Βασικές παράμετροι:</a:t>
            </a:r>
          </a:p>
          <a:p>
            <a:pPr eaLnBrk="1" hangingPunct="1"/>
            <a:r>
              <a:rPr lang="el-GR" altLang="el-GR" sz="2400" dirty="0" smtClean="0">
                <a:latin typeface="Calibri" pitchFamily="34" charset="0"/>
              </a:rPr>
              <a:t>Βελτίωση του </a:t>
            </a:r>
            <a:r>
              <a:rPr lang="el-GR" altLang="el-GR" sz="2400" dirty="0" err="1" smtClean="0">
                <a:latin typeface="Calibri" pitchFamily="34" charset="0"/>
              </a:rPr>
              <a:t>μυοσκελετικού</a:t>
            </a:r>
            <a:r>
              <a:rPr lang="el-GR" altLang="el-GR" sz="2400" dirty="0" smtClean="0">
                <a:latin typeface="Calibri" pitchFamily="34" charset="0"/>
              </a:rPr>
              <a:t> συστήματος:</a:t>
            </a:r>
          </a:p>
          <a:p>
            <a:pPr eaLnBrk="1" hangingPunct="1"/>
            <a:r>
              <a:rPr lang="el-GR" altLang="el-GR" sz="2400" dirty="0" smtClean="0">
                <a:latin typeface="Calibri" pitchFamily="34" charset="0"/>
              </a:rPr>
              <a:t>Εύρος τροχιάς</a:t>
            </a:r>
          </a:p>
          <a:p>
            <a:pPr eaLnBrk="1" hangingPunct="1"/>
            <a:r>
              <a:rPr lang="el-GR" altLang="el-GR" sz="2400" dirty="0" smtClean="0">
                <a:latin typeface="Calibri" pitchFamily="34" charset="0"/>
              </a:rPr>
              <a:t>Ενδυνάμωση</a:t>
            </a:r>
          </a:p>
          <a:p>
            <a:pPr eaLnBrk="1" hangingPunct="1"/>
            <a:r>
              <a:rPr lang="el-GR" altLang="el-GR" sz="2400" dirty="0" smtClean="0">
                <a:latin typeface="Calibri" pitchFamily="34" charset="0"/>
              </a:rPr>
              <a:t>Αερόβια ικανότητα</a:t>
            </a:r>
          </a:p>
          <a:p>
            <a:pPr eaLnBrk="1" hangingPunct="1"/>
            <a:r>
              <a:rPr lang="el-GR" altLang="el-GR" sz="2400" dirty="0" smtClean="0">
                <a:latin typeface="Calibri" pitchFamily="34" charset="0"/>
              </a:rPr>
              <a:t>Ισορροπία</a:t>
            </a:r>
            <a:r>
              <a:rPr lang="en-US" altLang="el-GR" sz="2400" dirty="0" smtClean="0">
                <a:latin typeface="Calibri" pitchFamily="34" charset="0"/>
              </a:rPr>
              <a:t> – </a:t>
            </a:r>
            <a:r>
              <a:rPr lang="el-GR" altLang="el-GR" sz="2400" dirty="0" smtClean="0">
                <a:latin typeface="Calibri" pitchFamily="34" charset="0"/>
              </a:rPr>
              <a:t>εκμάθηση βάδισης</a:t>
            </a:r>
          </a:p>
          <a:p>
            <a:endParaRPr lang="el-GR" sz="2400" dirty="0"/>
          </a:p>
        </p:txBody>
      </p:sp>
      <p:sp>
        <p:nvSpPr>
          <p:cNvPr id="7" name="Title 6"/>
          <p:cNvSpPr>
            <a:spLocks noGrp="1"/>
          </p:cNvSpPr>
          <p:nvPr>
            <p:ph type="title"/>
          </p:nvPr>
        </p:nvSpPr>
        <p:spPr/>
        <p:txBody>
          <a:bodyPr/>
          <a:lstStyle/>
          <a:p>
            <a:r>
              <a:rPr lang="el-GR" dirty="0"/>
              <a:t>4</a:t>
            </a:r>
            <a:r>
              <a:rPr lang="el-GR" dirty="0" smtClean="0"/>
              <a:t>. Προθετικό Στάδιο</a:t>
            </a:r>
            <a:endParaRPr lang="el-GR" dirty="0"/>
          </a:p>
        </p:txBody>
      </p:sp>
      <p:pic>
        <p:nvPicPr>
          <p:cNvPr id="727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5517232"/>
            <a:ext cx="513873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a:t>4. Προθετικό Στάδιο</a:t>
            </a:r>
          </a:p>
        </p:txBody>
      </p:sp>
      <p:sp>
        <p:nvSpPr>
          <p:cNvPr id="10" name="Content Placeholder 9"/>
          <p:cNvSpPr>
            <a:spLocks noGrp="1"/>
          </p:cNvSpPr>
          <p:nvPr>
            <p:ph idx="1"/>
          </p:nvPr>
        </p:nvSpPr>
        <p:spPr/>
        <p:txBody>
          <a:bodyPr/>
          <a:lstStyle/>
          <a:p>
            <a:pPr>
              <a:defRPr/>
            </a:pPr>
            <a:r>
              <a:rPr lang="el-GR" sz="2400" b="1" i="1" u="sng" dirty="0">
                <a:latin typeface="Calibri" pitchFamily="34" charset="0"/>
              </a:rPr>
              <a:t>Αερόβια ικανότητα και αντοχή</a:t>
            </a:r>
          </a:p>
          <a:p>
            <a:pPr>
              <a:defRPr/>
            </a:pPr>
            <a:r>
              <a:rPr lang="el-GR" sz="2400" dirty="0" smtClean="0">
                <a:latin typeface="Calibri" pitchFamily="34" charset="0"/>
              </a:rPr>
              <a:t>Χρησιμοποιείται </a:t>
            </a:r>
            <a:r>
              <a:rPr lang="el-GR" sz="2400" dirty="0">
                <a:latin typeface="Calibri" pitchFamily="34" charset="0"/>
              </a:rPr>
              <a:t>για τη</a:t>
            </a:r>
            <a:r>
              <a:rPr lang="en-US" sz="2400" dirty="0">
                <a:latin typeface="Calibri" pitchFamily="34" charset="0"/>
              </a:rPr>
              <a:t> </a:t>
            </a:r>
            <a:r>
              <a:rPr lang="el-GR" sz="2400" dirty="0">
                <a:latin typeface="Calibri" pitchFamily="34" charset="0"/>
              </a:rPr>
              <a:t>μεγιστοποίηση της αποτελεσματικότητας της βάδισης, με ή χωρίς πρόθεση.</a:t>
            </a:r>
          </a:p>
          <a:p>
            <a:pPr>
              <a:defRPr/>
            </a:pPr>
            <a:r>
              <a:rPr lang="el-GR" sz="2400" dirty="0" smtClean="0">
                <a:latin typeface="Calibri" pitchFamily="34" charset="0"/>
              </a:rPr>
              <a:t>Γίνεται </a:t>
            </a:r>
            <a:r>
              <a:rPr lang="el-GR" sz="2400" dirty="0">
                <a:latin typeface="Calibri" pitchFamily="34" charset="0"/>
              </a:rPr>
              <a:t>προοδευτικά σε όλη τη φάση της αποκατάστασης.</a:t>
            </a:r>
          </a:p>
          <a:p>
            <a:pPr>
              <a:defRPr/>
            </a:pPr>
            <a:r>
              <a:rPr lang="el-GR" sz="2400" dirty="0" smtClean="0">
                <a:latin typeface="Calibri" pitchFamily="34" charset="0"/>
              </a:rPr>
              <a:t>Συμπεριλαμβάνει </a:t>
            </a:r>
            <a:r>
              <a:rPr lang="el-GR" sz="2400" dirty="0">
                <a:latin typeface="Calibri" pitchFamily="34" charset="0"/>
              </a:rPr>
              <a:t>αερόβιες ασκήσεις για τον άνω </a:t>
            </a:r>
            <a:r>
              <a:rPr lang="el-GR" sz="2400" dirty="0" smtClean="0">
                <a:latin typeface="Calibri" pitchFamily="34" charset="0"/>
              </a:rPr>
              <a:t>κορμό</a:t>
            </a:r>
          </a:p>
          <a:p>
            <a:pPr>
              <a:defRPr/>
            </a:pPr>
            <a:r>
              <a:rPr lang="el-GR" sz="2400" dirty="0" smtClean="0">
                <a:latin typeface="Calibri" pitchFamily="34" charset="0"/>
              </a:rPr>
              <a:t>Αύξηση </a:t>
            </a:r>
            <a:r>
              <a:rPr lang="el-GR" sz="2400" dirty="0">
                <a:latin typeface="Calibri" pitchFamily="34" charset="0"/>
              </a:rPr>
              <a:t>αερόβιας ικανότητας </a:t>
            </a:r>
            <a:r>
              <a:rPr lang="el-GR" sz="2400" dirty="0">
                <a:latin typeface="Calibri" pitchFamily="34" charset="0"/>
                <a:sym typeface="Symbol" pitchFamily="18" charset="2"/>
              </a:rPr>
              <a:t></a:t>
            </a:r>
            <a:r>
              <a:rPr lang="el-GR" sz="2400" dirty="0">
                <a:latin typeface="Calibri" pitchFamily="34" charset="0"/>
              </a:rPr>
              <a:t> μείωση αισθήματος κόπωσης λόγω αυξημένης δαπάνης ενέργειας (</a:t>
            </a:r>
            <a:r>
              <a:rPr lang="en-US" sz="2400" dirty="0" err="1">
                <a:latin typeface="Calibri" pitchFamily="34" charset="0"/>
              </a:rPr>
              <a:t>Wezenberg</a:t>
            </a:r>
            <a:r>
              <a:rPr lang="en-US" sz="2400" dirty="0">
                <a:latin typeface="Calibri" pitchFamily="34" charset="0"/>
              </a:rPr>
              <a:t> et al, 2013)</a:t>
            </a:r>
            <a:endParaRPr lang="el-GR" sz="2400" dirty="0">
              <a:latin typeface="Calibri" pitchFamily="34" charset="0"/>
            </a:endParaRP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t>4. Προθετικό Στάδιο</a:t>
            </a:r>
          </a:p>
        </p:txBody>
      </p:sp>
      <p:sp>
        <p:nvSpPr>
          <p:cNvPr id="9" name="Content Placeholder 8"/>
          <p:cNvSpPr>
            <a:spLocks noGrp="1"/>
          </p:cNvSpPr>
          <p:nvPr>
            <p:ph idx="1"/>
          </p:nvPr>
        </p:nvSpPr>
        <p:spPr/>
        <p:txBody>
          <a:bodyPr/>
          <a:lstStyle/>
          <a:p>
            <a:pPr>
              <a:defRPr/>
            </a:pPr>
            <a:r>
              <a:rPr lang="el-GR" sz="2400" b="1" i="1" u="sng" dirty="0">
                <a:latin typeface="Calibri" pitchFamily="34" charset="0"/>
              </a:rPr>
              <a:t>Ισορροπία</a:t>
            </a:r>
          </a:p>
          <a:p>
            <a:pPr>
              <a:defRPr/>
            </a:pPr>
            <a:r>
              <a:rPr lang="el-GR" sz="2400" dirty="0" smtClean="0">
                <a:latin typeface="Calibri" pitchFamily="34" charset="0"/>
              </a:rPr>
              <a:t>Ελαχιστοποίηση </a:t>
            </a:r>
            <a:r>
              <a:rPr lang="el-GR" sz="2400" dirty="0">
                <a:latin typeface="Calibri" pitchFamily="34" charset="0"/>
              </a:rPr>
              <a:t>πιθανοτήτων πτώσης και βελτίωση αποτελεσματικότητας  βάδισης με ή χωρίς πρόθεση.</a:t>
            </a:r>
          </a:p>
          <a:p>
            <a:pPr>
              <a:defRPr/>
            </a:pPr>
            <a:r>
              <a:rPr lang="el-GR" sz="2400" dirty="0" smtClean="0">
                <a:latin typeface="Calibri" pitchFamily="34" charset="0"/>
              </a:rPr>
              <a:t>Αξιολόγηση </a:t>
            </a:r>
            <a:r>
              <a:rPr lang="el-GR" sz="2400" dirty="0">
                <a:latin typeface="Calibri" pitchFamily="34" charset="0"/>
              </a:rPr>
              <a:t>από καθιστή και όρθια θέση: </a:t>
            </a:r>
            <a:r>
              <a:rPr lang="en-US" sz="2400" dirty="0">
                <a:latin typeface="Calibri" pitchFamily="34" charset="0"/>
              </a:rPr>
              <a:t>Berg</a:t>
            </a:r>
            <a:r>
              <a:rPr lang="el-GR" sz="2400" dirty="0">
                <a:latin typeface="Calibri" pitchFamily="34" charset="0"/>
              </a:rPr>
              <a:t> ή </a:t>
            </a:r>
            <a:r>
              <a:rPr lang="en-US" sz="2400" dirty="0" err="1">
                <a:latin typeface="Calibri" pitchFamily="34" charset="0"/>
              </a:rPr>
              <a:t>Tinetti</a:t>
            </a:r>
            <a:r>
              <a:rPr lang="en-US" sz="2400" dirty="0">
                <a:latin typeface="Calibri" pitchFamily="34" charset="0"/>
              </a:rPr>
              <a:t> Balance </a:t>
            </a:r>
            <a:r>
              <a:rPr lang="en-US" sz="2400" dirty="0" err="1">
                <a:latin typeface="Calibri" pitchFamily="34" charset="0"/>
              </a:rPr>
              <a:t>Assesment</a:t>
            </a:r>
            <a:r>
              <a:rPr lang="en-US" sz="2400" dirty="0">
                <a:latin typeface="Calibri" pitchFamily="34" charset="0"/>
              </a:rPr>
              <a:t> test</a:t>
            </a:r>
            <a:r>
              <a:rPr lang="el-GR" sz="2400" dirty="0">
                <a:latin typeface="Calibri" pitchFamily="34" charset="0"/>
              </a:rPr>
              <a:t>.</a:t>
            </a:r>
          </a:p>
          <a:p>
            <a:pPr>
              <a:defRPr/>
            </a:pPr>
            <a:r>
              <a:rPr lang="el-GR" sz="2400" dirty="0" smtClean="0">
                <a:latin typeface="Calibri" pitchFamily="34" charset="0"/>
              </a:rPr>
              <a:t>Ασκήσεις </a:t>
            </a:r>
            <a:r>
              <a:rPr lang="el-GR" sz="2400" dirty="0">
                <a:latin typeface="Calibri" pitchFamily="34" charset="0"/>
              </a:rPr>
              <a:t>προοδευτικής δυσκολίας, στατική και δυναμική ισορροπία, λειτουργικές ασκήσεις</a:t>
            </a: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t>4. Προθετικό Στάδιο</a:t>
            </a:r>
          </a:p>
        </p:txBody>
      </p:sp>
      <p:sp>
        <p:nvSpPr>
          <p:cNvPr id="9" name="Content Placeholder 8"/>
          <p:cNvSpPr>
            <a:spLocks noGrp="1"/>
          </p:cNvSpPr>
          <p:nvPr>
            <p:ph idx="1"/>
          </p:nvPr>
        </p:nvSpPr>
        <p:spPr/>
        <p:txBody>
          <a:bodyPr/>
          <a:lstStyle/>
          <a:p>
            <a:pPr>
              <a:defRPr/>
            </a:pPr>
            <a:r>
              <a:rPr lang="el-GR" sz="2400" b="1" i="1" u="sng" dirty="0">
                <a:latin typeface="Calibri" pitchFamily="34" charset="0"/>
              </a:rPr>
              <a:t>Λειτουργική αποκατάσταση</a:t>
            </a:r>
          </a:p>
          <a:p>
            <a:pPr>
              <a:defRPr/>
            </a:pPr>
            <a:r>
              <a:rPr lang="el-GR" sz="2400" dirty="0" smtClean="0">
                <a:latin typeface="Calibri" pitchFamily="34" charset="0"/>
              </a:rPr>
              <a:t>Καθημερινές </a:t>
            </a:r>
            <a:r>
              <a:rPr lang="el-GR" sz="2400" dirty="0">
                <a:latin typeface="Calibri" pitchFamily="34" charset="0"/>
              </a:rPr>
              <a:t>δραστηριότητες με  πρόθεση</a:t>
            </a:r>
          </a:p>
          <a:p>
            <a:pPr>
              <a:defRPr/>
            </a:pPr>
            <a:r>
              <a:rPr lang="el-GR" sz="2400" dirty="0" err="1" smtClean="0">
                <a:latin typeface="Calibri" pitchFamily="34" charset="0"/>
              </a:rPr>
              <a:t>Αυτοφροντίδα</a:t>
            </a:r>
            <a:r>
              <a:rPr lang="el-GR" sz="2400" dirty="0">
                <a:latin typeface="Calibri" pitchFamily="34" charset="0"/>
              </a:rPr>
              <a:t>: ντύσιμο, σίτιση, καλλωπισμός, προσωπική υγιεινή (μπάνιο, τουαλέτα)</a:t>
            </a:r>
          </a:p>
          <a:p>
            <a:pPr>
              <a:defRPr/>
            </a:pPr>
            <a:r>
              <a:rPr lang="el-GR" sz="2400" dirty="0" smtClean="0">
                <a:latin typeface="Calibri" pitchFamily="34" charset="0"/>
              </a:rPr>
              <a:t>Δραστηριότητες </a:t>
            </a:r>
            <a:r>
              <a:rPr lang="el-GR" sz="2400" dirty="0">
                <a:latin typeface="Calibri" pitchFamily="34" charset="0"/>
              </a:rPr>
              <a:t>μετακίνησης: </a:t>
            </a:r>
          </a:p>
          <a:p>
            <a:pPr lvl="1" eaLnBrk="1" hangingPunct="1"/>
            <a:r>
              <a:rPr lang="el-GR" altLang="el-GR" sz="2400" dirty="0" smtClean="0">
                <a:latin typeface="Calibri" pitchFamily="34" charset="0"/>
              </a:rPr>
              <a:t>Καθιστή σε όρθια θέση</a:t>
            </a:r>
          </a:p>
          <a:p>
            <a:pPr lvl="1" eaLnBrk="1" hangingPunct="1"/>
            <a:r>
              <a:rPr lang="el-GR" altLang="el-GR" sz="2400" dirty="0" smtClean="0">
                <a:latin typeface="Calibri" pitchFamily="34" charset="0"/>
              </a:rPr>
              <a:t>Κρεβάτι σε καρέκλα</a:t>
            </a:r>
          </a:p>
          <a:p>
            <a:pPr lvl="1" eaLnBrk="1" hangingPunct="1"/>
            <a:r>
              <a:rPr lang="el-GR" altLang="el-GR" sz="2400" dirty="0" smtClean="0">
                <a:latin typeface="Calibri" pitchFamily="34" charset="0"/>
              </a:rPr>
              <a:t>Καρέκλα σε τουαλέτα</a:t>
            </a:r>
          </a:p>
          <a:p>
            <a:pPr lvl="1" eaLnBrk="1" hangingPunct="1"/>
            <a:r>
              <a:rPr lang="el-GR" altLang="el-GR" sz="2400" dirty="0" smtClean="0">
                <a:latin typeface="Calibri" pitchFamily="34" charset="0"/>
              </a:rPr>
              <a:t>Καρέκλα σε μπανιέρα</a:t>
            </a:r>
          </a:p>
          <a:p>
            <a:pPr lvl="1" eaLnBrk="1" hangingPunct="1"/>
            <a:r>
              <a:rPr lang="el-GR" altLang="el-GR" sz="2400" dirty="0" smtClean="0">
                <a:latin typeface="Calibri" pitchFamily="34" charset="0"/>
              </a:rPr>
              <a:t>Βάδιση</a:t>
            </a: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864186"/>
            <a:ext cx="194468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5461000"/>
            <a:ext cx="115093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lstStyle/>
          <a:p>
            <a:r>
              <a:rPr lang="el-GR" dirty="0"/>
              <a:t>4. Προθετικό Στάδιο</a:t>
            </a:r>
          </a:p>
        </p:txBody>
      </p:sp>
      <p:sp>
        <p:nvSpPr>
          <p:cNvPr id="10" name="Content Placeholder 9"/>
          <p:cNvSpPr>
            <a:spLocks noGrp="1"/>
          </p:cNvSpPr>
          <p:nvPr>
            <p:ph idx="1"/>
          </p:nvPr>
        </p:nvSpPr>
        <p:spPr/>
        <p:txBody>
          <a:bodyPr/>
          <a:lstStyle/>
          <a:p>
            <a:pPr>
              <a:defRPr/>
            </a:pPr>
            <a:r>
              <a:rPr lang="el-GR" sz="2400" b="1" i="1" u="sng" dirty="0"/>
              <a:t>Πρόγραμμα επανεκπαίδευσης βάδισης</a:t>
            </a:r>
          </a:p>
          <a:p>
            <a:pPr>
              <a:defRPr/>
            </a:pPr>
            <a:r>
              <a:rPr lang="el-GR" sz="2400" dirty="0" smtClean="0"/>
              <a:t>Κατηγορίες </a:t>
            </a:r>
            <a:r>
              <a:rPr lang="el-GR" sz="2400" dirty="0"/>
              <a:t>ασκήσεων:</a:t>
            </a:r>
          </a:p>
          <a:p>
            <a:pPr marL="857250" lvl="1" indent="-457200">
              <a:buFont typeface="+mj-lt"/>
              <a:buAutoNum type="arabicPeriod"/>
              <a:defRPr/>
            </a:pPr>
            <a:r>
              <a:rPr lang="el-GR" sz="2400" dirty="0" smtClean="0"/>
              <a:t>Μεταφορές </a:t>
            </a:r>
            <a:r>
              <a:rPr lang="el-GR" sz="2400" dirty="0"/>
              <a:t>βάρους και </a:t>
            </a:r>
            <a:r>
              <a:rPr lang="el-GR" sz="2400" dirty="0" err="1"/>
              <a:t>ισορροπιστικές</a:t>
            </a:r>
            <a:endParaRPr lang="el-GR" sz="2400" dirty="0"/>
          </a:p>
          <a:p>
            <a:pPr marL="857250" lvl="1" indent="-457200">
              <a:buFont typeface="+mj-lt"/>
              <a:buAutoNum type="arabicPeriod"/>
              <a:defRPr/>
            </a:pPr>
            <a:r>
              <a:rPr lang="el-GR" sz="2400" dirty="0" smtClean="0"/>
              <a:t>Ειδικές </a:t>
            </a:r>
            <a:r>
              <a:rPr lang="el-GR" sz="2400" dirty="0"/>
              <a:t>ασκήσεις εκπαίδευσης βάδισης</a:t>
            </a:r>
          </a:p>
          <a:p>
            <a:pPr marL="857250" lvl="1" indent="-457200">
              <a:buFont typeface="+mj-lt"/>
              <a:buAutoNum type="arabicPeriod"/>
              <a:defRPr/>
            </a:pPr>
            <a:r>
              <a:rPr lang="el-GR" sz="2400" dirty="0" smtClean="0"/>
              <a:t>Προχωρημένες </a:t>
            </a:r>
            <a:r>
              <a:rPr lang="el-GR" sz="2400" dirty="0"/>
              <a:t>ασκήσεις</a:t>
            </a:r>
          </a:p>
          <a:p>
            <a:pPr marL="857250" lvl="1" indent="-457200">
              <a:buFont typeface="+mj-lt"/>
              <a:buAutoNum type="arabicPeriod"/>
              <a:defRPr/>
            </a:pPr>
            <a:r>
              <a:rPr lang="el-GR" sz="2400" dirty="0" smtClean="0"/>
              <a:t>Λειτουργικές</a:t>
            </a:r>
            <a:endParaRPr lang="el-GR" sz="2400" dirty="0"/>
          </a:p>
          <a:p>
            <a:pPr>
              <a:defRPr/>
            </a:pPr>
            <a:r>
              <a:rPr lang="el-GR" sz="2400" dirty="0" smtClean="0"/>
              <a:t>Οι </a:t>
            </a:r>
            <a:r>
              <a:rPr lang="el-GR" sz="2400" dirty="0"/>
              <a:t>ασθενείς δεν πρέπει να αποπειραθούν να βαδίσουν μόνοι τους μετά την τοποθέτηση της πρόθεσης, αλλά να ακολουθήσουν ένα πρόγραμμα που προοδευτικά θα βελτιώνει τις δυνατότητές τους</a:t>
            </a: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77826" name="Picture 1" descr="C:\Users\user\Desktop\Κολοβώματα\1\Patrial Weight Bea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895" y="2270849"/>
            <a:ext cx="3744416" cy="20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2 - TextBox"/>
          <p:cNvSpPr txBox="1">
            <a:spLocks noChangeArrowheads="1"/>
          </p:cNvSpPr>
          <p:nvPr/>
        </p:nvSpPr>
        <p:spPr bwMode="auto">
          <a:xfrm>
            <a:off x="5292080" y="2492896"/>
            <a:ext cx="3708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Μερική φόρτιση σκέλους</a:t>
            </a:r>
          </a:p>
        </p:txBody>
      </p:sp>
      <p:pic>
        <p:nvPicPr>
          <p:cNvPr id="77828" name="Picture 2" descr="C:\Users\user\Desktop\Κολοβώματα\1\Partial Weight Shi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18" y="4301872"/>
            <a:ext cx="4051882" cy="229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4 - Ορθογώνιο"/>
          <p:cNvSpPr>
            <a:spLocks noChangeArrowheads="1"/>
          </p:cNvSpPr>
          <p:nvPr/>
        </p:nvSpPr>
        <p:spPr bwMode="auto">
          <a:xfrm>
            <a:off x="5651500" y="4149725"/>
            <a:ext cx="34925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Μεταφορές μερικού βάρους</a:t>
            </a:r>
          </a:p>
          <a:p>
            <a:pPr algn="ctr" eaLnBrk="1" hangingPunct="1"/>
            <a:r>
              <a:rPr lang="el-GR" altLang="el-GR">
                <a:latin typeface="Calibri" pitchFamily="34" charset="0"/>
              </a:rPr>
              <a:t>(πλάγια)</a:t>
            </a:r>
          </a:p>
        </p:txBody>
      </p:sp>
      <p:sp>
        <p:nvSpPr>
          <p:cNvPr id="77830" name="5 - TextBox"/>
          <p:cNvSpPr txBox="1">
            <a:spLocks noChangeArrowheads="1"/>
          </p:cNvSpPr>
          <p:nvPr/>
        </p:nvSpPr>
        <p:spPr bwMode="auto">
          <a:xfrm>
            <a:off x="323528" y="1412776"/>
            <a:ext cx="8929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l-GR" altLang="el-GR" sz="2800" b="1" i="1" dirty="0">
                <a:latin typeface="Calibri" pitchFamily="34" charset="0"/>
              </a:rPr>
              <a:t>1. Μεταφορές βάρους και </a:t>
            </a:r>
            <a:r>
              <a:rPr lang="el-GR" altLang="el-GR" sz="2800" b="1" i="1" dirty="0" err="1">
                <a:latin typeface="Calibri" pitchFamily="34" charset="0"/>
              </a:rPr>
              <a:t>ισορροπιστικές</a:t>
            </a:r>
            <a:r>
              <a:rPr lang="el-GR" altLang="el-GR" sz="2800" b="1" i="1" dirty="0">
                <a:latin typeface="Calibri" pitchFamily="34" charset="0"/>
              </a:rPr>
              <a:t> ασκήσεις:</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user\Desktop\Κολοβώματα\1\Partial Weight Shif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510084"/>
            <a:ext cx="4392488" cy="238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2 - TextBox"/>
          <p:cNvSpPr txBox="1">
            <a:spLocks noChangeArrowheads="1"/>
          </p:cNvSpPr>
          <p:nvPr/>
        </p:nvSpPr>
        <p:spPr bwMode="auto">
          <a:xfrm>
            <a:off x="5292080" y="1988840"/>
            <a:ext cx="33496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Μεταφορές μερικού βάρους</a:t>
            </a:r>
          </a:p>
          <a:p>
            <a:pPr algn="ctr" eaLnBrk="1" hangingPunct="1"/>
            <a:r>
              <a:rPr lang="el-GR" altLang="el-GR" sz="2800" dirty="0">
                <a:latin typeface="Calibri" pitchFamily="34" charset="0"/>
              </a:rPr>
              <a:t>                         (</a:t>
            </a:r>
            <a:r>
              <a:rPr lang="el-GR" altLang="el-GR" sz="2800" dirty="0" err="1">
                <a:latin typeface="Calibri" pitchFamily="34" charset="0"/>
              </a:rPr>
              <a:t>προσθιοπίσθια</a:t>
            </a:r>
            <a:r>
              <a:rPr lang="el-GR" altLang="el-GR" sz="2800" dirty="0">
                <a:latin typeface="Calibri" pitchFamily="34" charset="0"/>
              </a:rPr>
              <a:t>)</a:t>
            </a:r>
          </a:p>
        </p:txBody>
      </p:sp>
      <p:pic>
        <p:nvPicPr>
          <p:cNvPr id="78852" name="Picture 2" descr="C:\Users\user\Desktop\Κολοβώματα\1\Pelvic Ro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93917"/>
            <a:ext cx="4464496" cy="27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2 - TextBox"/>
          <p:cNvSpPr txBox="1">
            <a:spLocks noChangeArrowheads="1"/>
          </p:cNvSpPr>
          <p:nvPr/>
        </p:nvSpPr>
        <p:spPr bwMode="auto">
          <a:xfrm>
            <a:off x="5148064" y="4725144"/>
            <a:ext cx="3313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Πυελικές περιστροφές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79874" name="Picture 2" descr="C:\Users\user\Desktop\Κολοβώματα\1\Sideward Wal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16832"/>
            <a:ext cx="73231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2 - TextBox"/>
          <p:cNvSpPr txBox="1">
            <a:spLocks noChangeArrowheads="1"/>
          </p:cNvSpPr>
          <p:nvPr/>
        </p:nvSpPr>
        <p:spPr bwMode="auto">
          <a:xfrm>
            <a:off x="1691680" y="1405096"/>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Πλάγια βήματα</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80898" name="Picture 2" descr="C:\Users\user\Desktop\Κολοβώματα\1\Full weight Sh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96952"/>
            <a:ext cx="7812589" cy="309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2 - TextBox"/>
          <p:cNvSpPr txBox="1">
            <a:spLocks noChangeArrowheads="1"/>
          </p:cNvSpPr>
          <p:nvPr/>
        </p:nvSpPr>
        <p:spPr bwMode="auto">
          <a:xfrm>
            <a:off x="1658500" y="1700808"/>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Πλήρεις μεταφορές βάρους</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115888"/>
            <a:ext cx="8229600" cy="1081087"/>
          </a:xfrm>
        </p:spPr>
        <p:txBody>
          <a:bodyPr rtlCol="0">
            <a:normAutofit fontScale="90000"/>
          </a:bodyPr>
          <a:lstStyle/>
          <a:p>
            <a:pPr marL="342900" indent="-342900" eaLnBrk="1" hangingPunct="1">
              <a:defRPr/>
            </a:pPr>
            <a:r>
              <a:rPr lang="el-GR" dirty="0" smtClean="0"/>
              <a:t>Θεραπευτική Άσκηση </a:t>
            </a:r>
            <a:br>
              <a:rPr lang="el-GR" dirty="0" smtClean="0"/>
            </a:br>
            <a:r>
              <a:rPr lang="el-GR" dirty="0" smtClean="0"/>
              <a:t>Όγκος </a:t>
            </a:r>
            <a:r>
              <a:rPr lang="el-GR" dirty="0" err="1"/>
              <a:t>πλειομετρικής</a:t>
            </a:r>
            <a:r>
              <a:rPr lang="el-GR" dirty="0"/>
              <a:t> άσκησης</a:t>
            </a:r>
            <a:endParaRPr lang="el-GR" b="0" dirty="0">
              <a:latin typeface="MgModernStyle UC" pitchFamily="2" charset="-95"/>
              <a:ea typeface="Batang" pitchFamily="18" charset="-127"/>
              <a:cs typeface="Times New Roman" pitchFamily="18" charset="0"/>
            </a:endParaRPr>
          </a:p>
        </p:txBody>
      </p:sp>
      <p:graphicFrame>
        <p:nvGraphicFramePr>
          <p:cNvPr id="129068" name="Group 44"/>
          <p:cNvGraphicFramePr>
            <a:graphicFrameLocks noGrp="1"/>
          </p:cNvGraphicFramePr>
          <p:nvPr>
            <p:ph idx="1"/>
          </p:nvPr>
        </p:nvGraphicFramePr>
        <p:xfrm>
          <a:off x="468313" y="1484313"/>
          <a:ext cx="8229600" cy="5113338"/>
        </p:xfrm>
        <a:graphic>
          <a:graphicData uri="http://schemas.openxmlformats.org/drawingml/2006/table">
            <a:tbl>
              <a:tblPr/>
              <a:tblGrid>
                <a:gridCol w="5691187"/>
                <a:gridCol w="2538413"/>
              </a:tblGrid>
              <a:tr h="10080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b="1" i="0" u="none" strike="noStrike" cap="none" normalizeH="0" baseline="0" smtClean="0">
                          <a:ln>
                            <a:noFill/>
                          </a:ln>
                          <a:solidFill>
                            <a:srgbClr val="FFFFFF"/>
                          </a:solidFill>
                          <a:effectLst/>
                          <a:latin typeface="Calibri" pitchFamily="34" charset="0"/>
                          <a:ea typeface="Malgun Gothic" pitchFamily="34" charset="-127"/>
                        </a:rPr>
                        <a:t>Εμπειρία στη πλειομετρική προπόνηση</a:t>
                      </a:r>
                      <a:endParaRPr kumimoji="0" lang="el-GR" altLang="ko-KR" sz="2400" b="0" i="0" u="none" strike="noStrike" cap="none" normalizeH="0" baseline="0" smtClean="0">
                        <a:ln>
                          <a:noFill/>
                        </a:ln>
                        <a:solidFill>
                          <a:schemeClr val="tx1"/>
                        </a:solidFill>
                        <a:effectLst/>
                        <a:latin typeface="MgModernStyle UC"/>
                        <a:ea typeface="Arial Unicode MS" pitchFamily="34" charset="-128"/>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ko-KR" sz="2400" b="1" i="0" u="none" strike="noStrike" cap="none" normalizeH="0" baseline="0" smtClean="0">
                          <a:ln>
                            <a:noFill/>
                          </a:ln>
                          <a:solidFill>
                            <a:srgbClr val="FFFFFF"/>
                          </a:solidFill>
                          <a:effectLst/>
                          <a:latin typeface="Calibri" pitchFamily="34" charset="0"/>
                          <a:ea typeface="Malgun Gothic" pitchFamily="34" charset="-127"/>
                        </a:rPr>
                        <a:t>Όγκος έναρξης άσκησης</a:t>
                      </a:r>
                      <a:endParaRPr kumimoji="0" lang="el-GR" altLang="ko-KR" sz="2400" b="0" i="0" u="none" strike="noStrike" cap="none" normalizeH="0" baseline="0" smtClean="0">
                        <a:ln>
                          <a:noFill/>
                        </a:ln>
                        <a:solidFill>
                          <a:schemeClr val="tx1"/>
                        </a:solidFill>
                        <a:effectLst/>
                        <a:latin typeface="MgModernStyle UC"/>
                        <a:ea typeface="Arial Unicode MS" pitchFamily="34" charset="-128"/>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3684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Αρχάριος (χωρίς προηγούμενη εμπειρία)</a:t>
                      </a: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80 – 100</a:t>
                      </a: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36842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Μέσος (προηγούμενη εμπειρία)</a:t>
                      </a:r>
                      <a:endParaRPr kumimoji="0" lang="el-GR" sz="2400" b="0" i="0" u="none" strike="noStrike" cap="none" normalizeH="0" baseline="0" smtClean="0">
                        <a:ln>
                          <a:noFill/>
                        </a:ln>
                        <a:solidFill>
                          <a:schemeClr val="tx1"/>
                        </a:solidFill>
                        <a:effectLst/>
                        <a:latin typeface="MgModernStyle UC"/>
                        <a:ea typeface="SimSun" pitchFamily="2" charset="-122"/>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100 – 120</a:t>
                      </a:r>
                      <a:endParaRPr kumimoji="0" lang="el-GR" sz="2400" b="0" i="0" u="none" strike="noStrike" cap="none" normalizeH="0" baseline="0" smtClean="0">
                        <a:ln>
                          <a:noFill/>
                        </a:ln>
                        <a:solidFill>
                          <a:schemeClr val="tx1"/>
                        </a:solidFill>
                        <a:effectLst/>
                        <a:latin typeface="MgModernStyle UC"/>
                        <a:ea typeface="SimSun" pitchFamily="2" charset="-122"/>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36842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Προχωρημένος (σημαντική προηγούμενη εμπειρία, συνήθως αθλητές)</a:t>
                      </a:r>
                      <a:endParaRPr kumimoji="0" lang="el-GR" sz="2400" b="0" i="0" u="none" strike="noStrike" cap="none" normalizeH="0" baseline="0" smtClean="0">
                        <a:ln>
                          <a:noFill/>
                        </a:ln>
                        <a:solidFill>
                          <a:schemeClr val="tx1"/>
                        </a:solidFill>
                        <a:effectLst/>
                        <a:latin typeface="MgModernStyle UC"/>
                        <a:ea typeface="SimSun" pitchFamily="2" charset="-122"/>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smtClean="0">
                          <a:ln>
                            <a:noFill/>
                          </a:ln>
                          <a:solidFill>
                            <a:srgbClr val="000000"/>
                          </a:solidFill>
                          <a:effectLst/>
                          <a:latin typeface="Calibri" pitchFamily="34" charset="0"/>
                        </a:rPr>
                        <a:t>120 -140</a:t>
                      </a:r>
                      <a:endParaRPr kumimoji="0" lang="el-GR" sz="2400" b="0" i="0" u="none" strike="noStrike" cap="none" normalizeH="0" baseline="0" smtClean="0">
                        <a:ln>
                          <a:noFill/>
                        </a:ln>
                        <a:solidFill>
                          <a:schemeClr val="tx1"/>
                        </a:solidFill>
                        <a:effectLst/>
                        <a:latin typeface="MgModernStyle UC"/>
                        <a:ea typeface="SimSun" pitchFamily="2" charset="-122"/>
                        <a:cs typeface="Times New Roman" pitchFamily="18" charset="0"/>
                      </a:endParaRPr>
                    </a:p>
                  </a:txBody>
                  <a:tcPr marL="107343" marR="10734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user\Desktop\Κολοβώματα\1\Heel Stri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57" y="3067113"/>
            <a:ext cx="7705287" cy="30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2 - TextBox"/>
          <p:cNvSpPr txBox="1">
            <a:spLocks noChangeArrowheads="1"/>
          </p:cNvSpPr>
          <p:nvPr/>
        </p:nvSpPr>
        <p:spPr bwMode="auto">
          <a:xfrm>
            <a:off x="1837887" y="1484784"/>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Πάτημα πτέρνας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user\Desktop\Κολοβώματα\1\Hand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20" y="1986622"/>
            <a:ext cx="747395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2 - TextBox"/>
          <p:cNvSpPr txBox="1">
            <a:spLocks noChangeArrowheads="1"/>
          </p:cNvSpPr>
          <p:nvPr/>
        </p:nvSpPr>
        <p:spPr bwMode="auto">
          <a:xfrm>
            <a:off x="1736260" y="1462747"/>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Ασκήσεις με μπάλα</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user\Desktop\Κολοβώματα\1\Balance 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20" y="2812580"/>
            <a:ext cx="7562304" cy="299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2 - TextBox"/>
          <p:cNvSpPr txBox="1">
            <a:spLocks noChangeArrowheads="1"/>
          </p:cNvSpPr>
          <p:nvPr/>
        </p:nvSpPr>
        <p:spPr bwMode="auto">
          <a:xfrm>
            <a:off x="1619672" y="1556792"/>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Δίσκος ισορροπίας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84994" name="Picture 2" descr="C:\Users\user\Desktop\Κολοβώματα\1\Obstacle Stepp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550" y="2276872"/>
            <a:ext cx="7152901" cy="40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2 - TextBox"/>
          <p:cNvSpPr txBox="1">
            <a:spLocks noChangeArrowheads="1"/>
          </p:cNvSpPr>
          <p:nvPr/>
        </p:nvSpPr>
        <p:spPr bwMode="auto">
          <a:xfrm>
            <a:off x="1619672" y="1601519"/>
            <a:ext cx="586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Υπερπήδηση εμποδίου - Λάκτισμα</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86018" name="Picture 2" descr="C:\Users\user\Desktop\Κολοβώματα\2\Sound Leg Step Throug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13" y="2044907"/>
            <a:ext cx="4160795" cy="222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2 - TextBox"/>
          <p:cNvSpPr txBox="1">
            <a:spLocks noChangeArrowheads="1"/>
          </p:cNvSpPr>
          <p:nvPr/>
        </p:nvSpPr>
        <p:spPr bwMode="auto">
          <a:xfrm>
            <a:off x="395536" y="1340768"/>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altLang="el-GR" sz="2800" b="1" i="1" dirty="0">
                <a:latin typeface="Calibri" pitchFamily="34" charset="0"/>
              </a:rPr>
              <a:t>2. Ειδικές ασκήσεις εκπαίδευσης βάδισης:</a:t>
            </a:r>
          </a:p>
        </p:txBody>
      </p:sp>
      <p:sp>
        <p:nvSpPr>
          <p:cNvPr id="86020" name="4 - TextBox"/>
          <p:cNvSpPr txBox="1">
            <a:spLocks noChangeArrowheads="1"/>
          </p:cNvSpPr>
          <p:nvPr/>
        </p:nvSpPr>
        <p:spPr bwMode="auto">
          <a:xfrm>
            <a:off x="5651500" y="1916113"/>
            <a:ext cx="31321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Βήμα (μπροστά – πίσω)</a:t>
            </a:r>
          </a:p>
        </p:txBody>
      </p:sp>
      <p:pic>
        <p:nvPicPr>
          <p:cNvPr id="86021" name="Picture 2" descr="C:\Users\user\Desktop\Κολοβώματα\2\Walk B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02" y="4426452"/>
            <a:ext cx="4007656" cy="227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2 - Ορθογώνιο"/>
          <p:cNvSpPr>
            <a:spLocks noChangeArrowheads="1"/>
          </p:cNvSpPr>
          <p:nvPr/>
        </p:nvSpPr>
        <p:spPr bwMode="auto">
          <a:xfrm>
            <a:off x="5724525" y="4868863"/>
            <a:ext cx="287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Βάδιση στο δίζυγο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87042" name="Picture 2" descr="C:\Users\user\Desktop\Κολοβώματα\3\Bounc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2204864"/>
            <a:ext cx="3384377" cy="216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2 - Ορθογώνιο"/>
          <p:cNvSpPr>
            <a:spLocks noChangeArrowheads="1"/>
          </p:cNvSpPr>
          <p:nvPr/>
        </p:nvSpPr>
        <p:spPr bwMode="auto">
          <a:xfrm>
            <a:off x="463001" y="1512094"/>
            <a:ext cx="4252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b="1" i="1" dirty="0">
                <a:latin typeface="Calibri" pitchFamily="34" charset="0"/>
              </a:rPr>
              <a:t>3. Προχωρημένες ασκήσεις</a:t>
            </a:r>
          </a:p>
        </p:txBody>
      </p:sp>
      <p:sp>
        <p:nvSpPr>
          <p:cNvPr id="87044" name="3 - TextBox"/>
          <p:cNvSpPr txBox="1">
            <a:spLocks noChangeArrowheads="1"/>
          </p:cNvSpPr>
          <p:nvPr/>
        </p:nvSpPr>
        <p:spPr bwMode="auto">
          <a:xfrm>
            <a:off x="5867400" y="1773238"/>
            <a:ext cx="2520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altLang="el-GR" sz="2800">
                <a:latin typeface="Calibri" pitchFamily="34" charset="0"/>
              </a:rPr>
              <a:t>Τρίπλα</a:t>
            </a:r>
          </a:p>
        </p:txBody>
      </p:sp>
      <p:pic>
        <p:nvPicPr>
          <p:cNvPr id="87045" name="Picture 2" descr="C:\Users\user\Desktop\Κολοβώματα\3\Balancing st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66727"/>
            <a:ext cx="3636591" cy="244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2 - Ορθογώνιο"/>
          <p:cNvSpPr>
            <a:spLocks noChangeArrowheads="1"/>
          </p:cNvSpPr>
          <p:nvPr/>
        </p:nvSpPr>
        <p:spPr bwMode="auto">
          <a:xfrm>
            <a:off x="627063" y="4941888"/>
            <a:ext cx="3213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Ισορρόπηση ράβδου</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user\Desktop\Κολοβώματα\3\Balancing on the Prosthe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55513"/>
            <a:ext cx="3824533"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2 - Ορθογώνιο"/>
          <p:cNvSpPr>
            <a:spLocks noChangeArrowheads="1"/>
          </p:cNvSpPr>
          <p:nvPr/>
        </p:nvSpPr>
        <p:spPr bwMode="auto">
          <a:xfrm>
            <a:off x="5292080" y="2492896"/>
            <a:ext cx="33613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a:latin typeface="Calibri" pitchFamily="34" charset="0"/>
              </a:rPr>
              <a:t>Μονοποδική στήριξη</a:t>
            </a:r>
          </a:p>
        </p:txBody>
      </p:sp>
      <p:pic>
        <p:nvPicPr>
          <p:cNvPr id="88068" name="Picture 2" descr="C:\Users\user\Desktop\Κολοβώματα\3\Walk on uneven p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80" y="4149080"/>
            <a:ext cx="4413523" cy="257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4 - Ορθογώνιο"/>
          <p:cNvSpPr>
            <a:spLocks noChangeArrowheads="1"/>
          </p:cNvSpPr>
          <p:nvPr/>
        </p:nvSpPr>
        <p:spPr bwMode="auto">
          <a:xfrm>
            <a:off x="5292080" y="4653136"/>
            <a:ext cx="32989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Βάδιση σε ανώμαλο </a:t>
            </a:r>
          </a:p>
          <a:p>
            <a:pPr algn="ctr" eaLnBrk="1" hangingPunct="1"/>
            <a:r>
              <a:rPr lang="el-GR" altLang="el-GR" sz="2800" dirty="0">
                <a:latin typeface="Calibri" pitchFamily="34" charset="0"/>
              </a:rPr>
              <a:t>έδαφος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user\Desktop\Κολοβώματα\3\Up and Down Sl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84" y="1608448"/>
            <a:ext cx="3888432" cy="20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2 - Ορθογώνιο"/>
          <p:cNvSpPr>
            <a:spLocks noChangeArrowheads="1"/>
          </p:cNvSpPr>
          <p:nvPr/>
        </p:nvSpPr>
        <p:spPr bwMode="auto">
          <a:xfrm>
            <a:off x="5508104" y="1950086"/>
            <a:ext cx="2832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Άνοδος/Κάθοδος </a:t>
            </a:r>
          </a:p>
          <a:p>
            <a:pPr algn="ctr" eaLnBrk="1" hangingPunct="1"/>
            <a:r>
              <a:rPr lang="el-GR" altLang="el-GR" sz="2800" dirty="0">
                <a:latin typeface="Calibri" pitchFamily="34" charset="0"/>
              </a:rPr>
              <a:t>σε πλάγιο έδαφος</a:t>
            </a:r>
          </a:p>
        </p:txBody>
      </p:sp>
      <p:pic>
        <p:nvPicPr>
          <p:cNvPr id="89092" name="Picture 2" descr="C:\Users\user\Desktop\Κολοβώματα\3\Jum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81" y="4077072"/>
            <a:ext cx="3779912" cy="22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2 - Ορθογώνιο"/>
          <p:cNvSpPr>
            <a:spLocks noChangeArrowheads="1"/>
          </p:cNvSpPr>
          <p:nvPr/>
        </p:nvSpPr>
        <p:spPr bwMode="auto">
          <a:xfrm>
            <a:off x="5580112" y="4869160"/>
            <a:ext cx="2219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Ανατάσεις με </a:t>
            </a:r>
          </a:p>
          <a:p>
            <a:pPr algn="ctr" eaLnBrk="1" hangingPunct="1"/>
            <a:r>
              <a:rPr lang="el-GR" altLang="el-GR" sz="2800" dirty="0">
                <a:latin typeface="Calibri" pitchFamily="34" charset="0"/>
              </a:rPr>
              <a:t>αναπήδηση</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4. Προθετικό Στάδιο</a:t>
            </a:r>
          </a:p>
        </p:txBody>
      </p:sp>
      <p:pic>
        <p:nvPicPr>
          <p:cNvPr id="90114" name="Picture 2" descr="C:\Users\user\Desktop\Κολοβώματα\3\Run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11847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2 - Ορθογώνιο"/>
          <p:cNvSpPr>
            <a:spLocks noChangeArrowheads="1"/>
          </p:cNvSpPr>
          <p:nvPr/>
        </p:nvSpPr>
        <p:spPr bwMode="auto">
          <a:xfrm>
            <a:off x="4005887" y="1412875"/>
            <a:ext cx="1317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Τρέξιμο</a:t>
            </a:r>
            <a:endParaRPr lang="el-GR" altLang="el-GR" sz="32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user\Desktop\Κολοβώματα\4\Chair Ri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540286"/>
            <a:ext cx="5101517" cy="328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2 - Ορθογώνιο"/>
          <p:cNvSpPr>
            <a:spLocks noChangeArrowheads="1"/>
          </p:cNvSpPr>
          <p:nvPr/>
        </p:nvSpPr>
        <p:spPr bwMode="auto">
          <a:xfrm>
            <a:off x="251520" y="1412776"/>
            <a:ext cx="85689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400" b="1" dirty="0">
                <a:latin typeface="Calibri" pitchFamily="34" charset="0"/>
              </a:rPr>
              <a:t>4. Λειτουργικές ασκήσεις</a:t>
            </a:r>
          </a:p>
          <a:p>
            <a:pPr algn="ctr" eaLnBrk="1" hangingPunct="1"/>
            <a:r>
              <a:rPr lang="el-GR" altLang="el-GR" sz="2400" dirty="0" smtClean="0">
                <a:latin typeface="Calibri" pitchFamily="34" charset="0"/>
              </a:rPr>
              <a:t>Σήκωμα </a:t>
            </a:r>
            <a:r>
              <a:rPr lang="el-GR" altLang="el-GR" sz="2400" dirty="0">
                <a:latin typeface="Calibri" pitchFamily="34" charset="0"/>
              </a:rPr>
              <a:t>από καρέκλα</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Ελαστικοί Ιμάντες</a:t>
            </a:r>
          </a:p>
        </p:txBody>
      </p:sp>
      <p:pic>
        <p:nvPicPr>
          <p:cNvPr id="225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2132856"/>
            <a:ext cx="61436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user\Desktop\Κολοβώματα\4\Climbing Stai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18" y="1412776"/>
            <a:ext cx="4464496" cy="255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2 - Ορθογώνιο"/>
          <p:cNvSpPr>
            <a:spLocks noChangeArrowheads="1"/>
          </p:cNvSpPr>
          <p:nvPr/>
        </p:nvSpPr>
        <p:spPr bwMode="auto">
          <a:xfrm>
            <a:off x="5796136" y="2276872"/>
            <a:ext cx="2568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Άνοδος σκαλιών</a:t>
            </a:r>
          </a:p>
        </p:txBody>
      </p:sp>
      <p:pic>
        <p:nvPicPr>
          <p:cNvPr id="92164" name="Picture 2" descr="C:\Users\user\Desktop\Κολοβώματα\4\Descending Stai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8" y="3963917"/>
            <a:ext cx="4550570" cy="27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2 - Ορθογώνιο"/>
          <p:cNvSpPr>
            <a:spLocks noChangeArrowheads="1"/>
          </p:cNvSpPr>
          <p:nvPr/>
        </p:nvSpPr>
        <p:spPr bwMode="auto">
          <a:xfrm>
            <a:off x="5762883" y="4941168"/>
            <a:ext cx="27797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Κάθοδος σκαλιών</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user\Desktop\Κολοβώματα\4\Sitting down- getting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1484784"/>
            <a:ext cx="453284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2 - Ορθογώνιο"/>
          <p:cNvSpPr>
            <a:spLocks noChangeArrowheads="1"/>
          </p:cNvSpPr>
          <p:nvPr/>
        </p:nvSpPr>
        <p:spPr bwMode="auto">
          <a:xfrm>
            <a:off x="5072394" y="1943968"/>
            <a:ext cx="374832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Κάθισμα και σήκωμα </a:t>
            </a:r>
          </a:p>
          <a:p>
            <a:pPr algn="ctr" eaLnBrk="1" hangingPunct="1"/>
            <a:r>
              <a:rPr lang="el-GR" altLang="el-GR" sz="2800" dirty="0">
                <a:latin typeface="Calibri" pitchFamily="34" charset="0"/>
              </a:rPr>
              <a:t>προς και από το </a:t>
            </a:r>
          </a:p>
          <a:p>
            <a:pPr algn="ctr" eaLnBrk="1" hangingPunct="1"/>
            <a:r>
              <a:rPr lang="el-GR" altLang="el-GR" sz="2800" dirty="0">
                <a:latin typeface="Calibri" pitchFamily="34" charset="0"/>
              </a:rPr>
              <a:t>έδαφος (μπροστά)</a:t>
            </a:r>
          </a:p>
        </p:txBody>
      </p:sp>
      <p:pic>
        <p:nvPicPr>
          <p:cNvPr id="93188" name="Picture 2" descr="C:\Users\user\Desktop\Κολοβώματα\4\Sitting down backw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11" y="4221087"/>
            <a:ext cx="4248472" cy="241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2 - Ορθογώνιο"/>
          <p:cNvSpPr>
            <a:spLocks noChangeArrowheads="1"/>
          </p:cNvSpPr>
          <p:nvPr/>
        </p:nvSpPr>
        <p:spPr bwMode="auto">
          <a:xfrm>
            <a:off x="5470182" y="4293096"/>
            <a:ext cx="295275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mn-lt"/>
              </a:rPr>
              <a:t>Κάθισμα και σήκωμα προς και από το έδαφος (πίσω)</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user\Desktop\Κολοβώματα\4\Bilateral C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30" y="1628800"/>
            <a:ext cx="4736033" cy="240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2 - Ορθογώνιο"/>
          <p:cNvSpPr>
            <a:spLocks noChangeArrowheads="1"/>
          </p:cNvSpPr>
          <p:nvPr/>
        </p:nvSpPr>
        <p:spPr bwMode="auto">
          <a:xfrm>
            <a:off x="5292080" y="2132856"/>
            <a:ext cx="35370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Κάθισμα σε καρέκλα</a:t>
            </a:r>
          </a:p>
          <a:p>
            <a:pPr algn="ctr" eaLnBrk="1" hangingPunct="1"/>
            <a:r>
              <a:rPr lang="el-GR" altLang="el-GR" sz="2000" dirty="0">
                <a:latin typeface="Calibri" pitchFamily="34" charset="0"/>
              </a:rPr>
              <a:t>(για </a:t>
            </a:r>
            <a:r>
              <a:rPr lang="el-GR" altLang="el-GR" sz="2000" dirty="0" err="1">
                <a:latin typeface="Calibri" pitchFamily="34" charset="0"/>
              </a:rPr>
              <a:t>αμφοτερόπλευρους</a:t>
            </a:r>
            <a:endParaRPr lang="el-GR" altLang="el-GR" sz="2000" dirty="0">
              <a:latin typeface="Calibri" pitchFamily="34" charset="0"/>
            </a:endParaRPr>
          </a:p>
          <a:p>
            <a:pPr algn="ctr" eaLnBrk="1" hangingPunct="1"/>
            <a:r>
              <a:rPr lang="el-GR" altLang="el-GR" sz="2000" dirty="0">
                <a:latin typeface="Calibri" pitchFamily="34" charset="0"/>
              </a:rPr>
              <a:t> ακρωτηριασμούς</a:t>
            </a:r>
            <a:r>
              <a:rPr lang="el-GR" altLang="el-GR" sz="2000" dirty="0"/>
              <a:t>)</a:t>
            </a:r>
          </a:p>
        </p:txBody>
      </p:sp>
      <p:pic>
        <p:nvPicPr>
          <p:cNvPr id="94212" name="Picture 2" descr="C:\Users\user\Desktop\Κολοβώματα\4\Bilateral Lying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21088"/>
            <a:ext cx="3959225" cy="235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4 - Ορθογώνιο"/>
          <p:cNvSpPr>
            <a:spLocks noChangeArrowheads="1"/>
          </p:cNvSpPr>
          <p:nvPr/>
        </p:nvSpPr>
        <p:spPr bwMode="auto">
          <a:xfrm>
            <a:off x="5292080" y="4581128"/>
            <a:ext cx="3537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Κάθισμα στο έδαφος</a:t>
            </a:r>
          </a:p>
          <a:p>
            <a:pPr algn="ctr" eaLnBrk="1" hangingPunct="1"/>
            <a:r>
              <a:rPr lang="el-GR" altLang="el-GR" sz="2000" dirty="0">
                <a:latin typeface="Calibri" pitchFamily="34" charset="0"/>
              </a:rPr>
              <a:t>(για </a:t>
            </a:r>
            <a:r>
              <a:rPr lang="el-GR" altLang="el-GR" sz="2000" dirty="0" err="1">
                <a:latin typeface="Calibri" pitchFamily="34" charset="0"/>
              </a:rPr>
              <a:t>αμφοτερόπλευρους</a:t>
            </a:r>
            <a:r>
              <a:rPr lang="el-GR" altLang="el-GR" sz="2000" dirty="0">
                <a:latin typeface="Calibri" pitchFamily="34" charset="0"/>
              </a:rPr>
              <a:t> ακρωτηριασμούς)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user\Desktop\Κολοβώματα\4\Bilateral Getting 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556792"/>
            <a:ext cx="4576511"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2 - Ορθογώνιο"/>
          <p:cNvSpPr>
            <a:spLocks noChangeArrowheads="1"/>
          </p:cNvSpPr>
          <p:nvPr/>
        </p:nvSpPr>
        <p:spPr bwMode="auto">
          <a:xfrm>
            <a:off x="5292080" y="1844824"/>
            <a:ext cx="3681016"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Σήκωμα από το</a:t>
            </a:r>
          </a:p>
          <a:p>
            <a:pPr algn="ctr" eaLnBrk="1" hangingPunct="1"/>
            <a:r>
              <a:rPr lang="el-GR" altLang="el-GR" sz="2800" dirty="0">
                <a:latin typeface="Calibri" pitchFamily="34" charset="0"/>
              </a:rPr>
              <a:t> έδαφος</a:t>
            </a:r>
          </a:p>
          <a:p>
            <a:pPr algn="ctr" eaLnBrk="1" hangingPunct="1"/>
            <a:r>
              <a:rPr lang="el-GR" altLang="el-GR" sz="2000" dirty="0">
                <a:latin typeface="Calibri" pitchFamily="34" charset="0"/>
              </a:rPr>
              <a:t>(για </a:t>
            </a:r>
            <a:r>
              <a:rPr lang="el-GR" altLang="el-GR" sz="2000" dirty="0" err="1">
                <a:latin typeface="Calibri" pitchFamily="34" charset="0"/>
              </a:rPr>
              <a:t>αμφοτερόπλευρους</a:t>
            </a:r>
            <a:r>
              <a:rPr lang="el-GR" altLang="el-GR" sz="2000" dirty="0">
                <a:latin typeface="Calibri" pitchFamily="34" charset="0"/>
              </a:rPr>
              <a:t> </a:t>
            </a:r>
          </a:p>
          <a:p>
            <a:pPr algn="ctr" eaLnBrk="1" hangingPunct="1"/>
            <a:r>
              <a:rPr lang="el-GR" altLang="el-GR" sz="2000" dirty="0">
                <a:latin typeface="Calibri" pitchFamily="34" charset="0"/>
              </a:rPr>
              <a:t>ακρωτηριασμούς)</a:t>
            </a:r>
          </a:p>
        </p:txBody>
      </p:sp>
      <p:pic>
        <p:nvPicPr>
          <p:cNvPr id="95236" name="Picture 2" descr="C:\Users\user\Desktop\Κολοβώματα\4\Weight Carry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925821"/>
            <a:ext cx="3995738" cy="278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2 - Ορθογώνιο"/>
          <p:cNvSpPr>
            <a:spLocks noChangeArrowheads="1"/>
          </p:cNvSpPr>
          <p:nvPr/>
        </p:nvSpPr>
        <p:spPr bwMode="auto">
          <a:xfrm>
            <a:off x="5652120" y="4365625"/>
            <a:ext cx="33209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l-GR" altLang="el-GR" sz="2800" dirty="0">
                <a:latin typeface="Calibri" pitchFamily="34" charset="0"/>
              </a:rPr>
              <a:t>Μεταφορές επιπρόσθετου </a:t>
            </a:r>
          </a:p>
          <a:p>
            <a:pPr algn="ctr" eaLnBrk="1" hangingPunct="1"/>
            <a:r>
              <a:rPr lang="el-GR" altLang="el-GR" sz="2800" dirty="0">
                <a:latin typeface="Calibri" pitchFamily="34" charset="0"/>
              </a:rPr>
              <a:t>βάρους</a:t>
            </a:r>
          </a:p>
        </p:txBody>
      </p:sp>
      <p:sp>
        <p:nvSpPr>
          <p:cNvPr id="6" name="Title 5"/>
          <p:cNvSpPr>
            <a:spLocks noGrp="1"/>
          </p:cNvSpPr>
          <p:nvPr>
            <p:ph type="title"/>
          </p:nvPr>
        </p:nvSpPr>
        <p:spPr/>
        <p:txBody>
          <a:bodyPr/>
          <a:lstStyle/>
          <a:p>
            <a:r>
              <a:rPr lang="el-GR" dirty="0"/>
              <a:t>4. Προθετικό Στάδιο</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latin typeface="+mn-lt"/>
              </a:rPr>
              <a:t>4. Προθετικό Στάδιο</a:t>
            </a:r>
          </a:p>
        </p:txBody>
      </p:sp>
      <p:sp>
        <p:nvSpPr>
          <p:cNvPr id="7" name="Content Placeholder 6"/>
          <p:cNvSpPr>
            <a:spLocks noGrp="1"/>
          </p:cNvSpPr>
          <p:nvPr>
            <p:ph idx="1"/>
          </p:nvPr>
        </p:nvSpPr>
        <p:spPr/>
        <p:txBody>
          <a:bodyPr/>
          <a:lstStyle/>
          <a:p>
            <a:pPr eaLnBrk="1" hangingPunct="1"/>
            <a:r>
              <a:rPr lang="el-GR" altLang="el-GR" sz="2400" b="1" i="1" dirty="0" smtClean="0">
                <a:latin typeface="+mn-lt"/>
              </a:rPr>
              <a:t>Εργαλεία Αξιολόγησης</a:t>
            </a:r>
          </a:p>
          <a:p>
            <a:pPr eaLnBrk="1" hangingPunct="1"/>
            <a:r>
              <a:rPr lang="en-US" altLang="el-GR" sz="2400" dirty="0" smtClean="0">
                <a:latin typeface="+mn-lt"/>
              </a:rPr>
              <a:t>Amputee Mobility Predictor (AMP)</a:t>
            </a:r>
          </a:p>
          <a:p>
            <a:pPr eaLnBrk="1" hangingPunct="1"/>
            <a:r>
              <a:rPr lang="en-US" altLang="el-GR" sz="2400" dirty="0" smtClean="0">
                <a:latin typeface="+mn-lt"/>
              </a:rPr>
              <a:t>Functional Independence Measure (FIM)</a:t>
            </a:r>
          </a:p>
          <a:p>
            <a:pPr eaLnBrk="1" hangingPunct="1"/>
            <a:r>
              <a:rPr lang="en-US" altLang="el-GR" sz="2400" dirty="0" smtClean="0">
                <a:latin typeface="+mn-lt"/>
              </a:rPr>
              <a:t>Two-Minute Walk Test</a:t>
            </a:r>
          </a:p>
          <a:p>
            <a:pPr eaLnBrk="1" hangingPunct="1"/>
            <a:r>
              <a:rPr lang="en-US" altLang="el-GR" sz="2400" dirty="0" smtClean="0">
                <a:latin typeface="+mn-lt"/>
              </a:rPr>
              <a:t>Timed Up and Go Test (TUG)</a:t>
            </a:r>
          </a:p>
          <a:p>
            <a:pPr eaLnBrk="1" hangingPunct="1"/>
            <a:r>
              <a:rPr lang="el-GR" altLang="el-GR" sz="2400" dirty="0" smtClean="0">
                <a:latin typeface="+mn-lt"/>
              </a:rPr>
              <a:t>Εργομετρική αξιολόγηση άνω άκρου</a:t>
            </a:r>
          </a:p>
          <a:p>
            <a:pPr eaLnBrk="1" hangingPunct="1"/>
            <a:r>
              <a:rPr lang="el-GR" altLang="el-GR" sz="2400" dirty="0" smtClean="0">
                <a:latin typeface="+mn-lt"/>
              </a:rPr>
              <a:t>Οι ασθενείς πρέπει να αξιολογούνται με βάση τι πραγματικά κάνουν, και όχι τι θα μπορούσαν να κάνουν.</a:t>
            </a:r>
          </a:p>
          <a:p>
            <a:endParaRPr lang="el-GR" sz="24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smtClean="0"/>
              <a:t>Προσθετικη</a:t>
            </a:r>
            <a:endParaRPr lang="el-GR" dirty="0" smtClean="0"/>
          </a:p>
        </p:txBody>
      </p:sp>
      <p:sp>
        <p:nvSpPr>
          <p:cNvPr id="3" name="2 - Θέση περιεχομένου"/>
          <p:cNvSpPr>
            <a:spLocks noGrp="1"/>
          </p:cNvSpPr>
          <p:nvPr>
            <p:ph idx="1"/>
          </p:nvPr>
        </p:nvSpPr>
        <p:spPr/>
        <p:txBody>
          <a:bodyPr/>
          <a:lstStyle/>
          <a:p>
            <a:r>
              <a:rPr lang="el-GR" altLang="el-GR" sz="2400" dirty="0" smtClean="0"/>
              <a:t>Προσθετική ή </a:t>
            </a:r>
            <a:r>
              <a:rPr lang="en-US" altLang="el-GR" sz="2400" dirty="0" smtClean="0"/>
              <a:t>Prosthetics</a:t>
            </a:r>
            <a:r>
              <a:rPr lang="el-GR" altLang="el-GR" sz="2400" dirty="0" smtClean="0"/>
              <a:t> είναι η επιστήμη που εξειδικεύεται με την τεχνητή αντικατάσταση μελών του ανθρωπίνου σώματος. </a:t>
            </a:r>
          </a:p>
          <a:p>
            <a:r>
              <a:rPr lang="el-GR" altLang="el-GR" sz="2400" dirty="0" smtClean="0"/>
              <a:t>Στόχος είναι κάθε ασθενής να επιστρέψει στους φυσιολογικούς ρυθμούς που είχε η ζωή του πριν τον ακρωτηριασμό. </a:t>
            </a:r>
            <a:endParaRPr lang="el-GR" altLang="el-GR" sz="2400" dirty="0" smtClean="0"/>
          </a:p>
        </p:txBody>
      </p:sp>
      <p:pic>
        <p:nvPicPr>
          <p:cNvPr id="1026" name="Picture 2" descr="C:\Users\Angela\Desktop\maria\01.jpg"/>
          <p:cNvPicPr>
            <a:picLocks noChangeAspect="1" noChangeArrowheads="1"/>
          </p:cNvPicPr>
          <p:nvPr/>
        </p:nvPicPr>
        <p:blipFill>
          <a:blip r:embed="rId2" cstate="print"/>
          <a:srcRect/>
          <a:stretch>
            <a:fillRect/>
          </a:stretch>
        </p:blipFill>
        <p:spPr bwMode="auto">
          <a:xfrm>
            <a:off x="4499992" y="3789039"/>
            <a:ext cx="4172852" cy="2785005"/>
          </a:xfrm>
          <a:prstGeom prst="rect">
            <a:avLst/>
          </a:prstGeom>
          <a:ln>
            <a:noFill/>
          </a:ln>
          <a:effectLst>
            <a:softEdge rad="112500"/>
          </a:effectLst>
        </p:spPr>
      </p:pic>
      <p:sp>
        <p:nvSpPr>
          <p:cNvPr id="1028" name="Rectangle 4"/>
          <p:cNvSpPr>
            <a:spLocks noChangeArrowheads="1"/>
          </p:cNvSpPr>
          <p:nvPr/>
        </p:nvSpPr>
        <p:spPr bwMode="auto">
          <a:xfrm>
            <a:off x="827584" y="4877932"/>
            <a:ext cx="38162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l-GR" altLang="el-GR" sz="2400" b="1" i="1" dirty="0">
                <a:latin typeface="+mn-lt"/>
                <a:ea typeface="Calibri" pitchFamily="34" charset="0"/>
                <a:cs typeface="Times New Roman" pitchFamily="18" charset="0"/>
              </a:rPr>
              <a:t>Προθέσεις: </a:t>
            </a:r>
            <a:r>
              <a:rPr lang="el-GR" altLang="el-GR" sz="2400" dirty="0">
                <a:latin typeface="+mn-lt"/>
                <a:ea typeface="Calibri" pitchFamily="34" charset="0"/>
                <a:cs typeface="Times New Roman" pitchFamily="18" charset="0"/>
              </a:rPr>
              <a:t>1. Κάτω άκρων</a:t>
            </a:r>
            <a:endParaRPr lang="el-GR" altLang="el-GR" sz="600" dirty="0">
              <a:latin typeface="+mn-lt"/>
              <a:ea typeface="Calibri" pitchFamily="34" charset="0"/>
              <a:cs typeface="Times New Roman" pitchFamily="18" charset="0"/>
            </a:endParaRPr>
          </a:p>
          <a:p>
            <a:r>
              <a:rPr lang="el-GR" altLang="el-GR" sz="2400" dirty="0">
                <a:latin typeface="+mn-lt"/>
                <a:ea typeface="Calibri" pitchFamily="34" charset="0"/>
                <a:cs typeface="Times New Roman" pitchFamily="18" charset="0"/>
              </a:rPr>
              <a:t>                      2. Άνω άκρων</a:t>
            </a:r>
            <a:endParaRPr lang="el-GR" altLang="el-GR" dirty="0">
              <a:latin typeface="+mn-lt"/>
              <a:ea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par>
                          <p:cTn id="11" fill="hold" nodeType="afterGroup">
                            <p:stCondLst>
                              <p:cond delay="500"/>
                            </p:stCondLst>
                            <p:childTnLst>
                              <p:par>
                                <p:cTn id="12" presetID="53"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1028">
                                            <p:txEl>
                                              <p:pRg st="0" end="0"/>
                                            </p:txEl>
                                          </p:spTgt>
                                        </p:tgtEl>
                                        <p:attrNameLst>
                                          <p:attrName>style.visibility</p:attrName>
                                        </p:attrNameLst>
                                      </p:cBhvr>
                                      <p:to>
                                        <p:strVal val="visible"/>
                                      </p:to>
                                    </p:set>
                                    <p:animEffect transition="in" filter="fade">
                                      <p:cBhvr>
                                        <p:cTn id="20" dur="1000"/>
                                        <p:tgtEl>
                                          <p:spTgt spid="1028">
                                            <p:txEl>
                                              <p:pRg st="0" end="0"/>
                                            </p:txEl>
                                          </p:spTgt>
                                        </p:tgtEl>
                                      </p:cBhvr>
                                    </p:animEffect>
                                    <p:anim calcmode="lin" valueType="num">
                                      <p:cBhvr>
                                        <p:cTn id="21" dur="1000" fill="hold"/>
                                        <p:tgtEl>
                                          <p:spTgt spid="102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28">
                                            <p:txEl>
                                              <p:pRg st="0" end="0"/>
                                            </p:txEl>
                                          </p:spTgt>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2000"/>
                            </p:stCondLst>
                            <p:childTnLst>
                              <p:par>
                                <p:cTn id="24" presetID="42" presetClass="entr" presetSubtype="0" fill="hold" nodeType="afterEffect">
                                  <p:stCondLst>
                                    <p:cond delay="0"/>
                                  </p:stCondLst>
                                  <p:childTnLst>
                                    <p:set>
                                      <p:cBhvr>
                                        <p:cTn id="25" dur="1" fill="hold">
                                          <p:stCondLst>
                                            <p:cond delay="0"/>
                                          </p:stCondLst>
                                        </p:cTn>
                                        <p:tgtEl>
                                          <p:spTgt spid="1028">
                                            <p:txEl>
                                              <p:pRg st="1" end="1"/>
                                            </p:txEl>
                                          </p:spTgt>
                                        </p:tgtEl>
                                        <p:attrNameLst>
                                          <p:attrName>style.visibility</p:attrName>
                                        </p:attrNameLst>
                                      </p:cBhvr>
                                      <p:to>
                                        <p:strVal val="visible"/>
                                      </p:to>
                                    </p:set>
                                    <p:animEffect transition="in" filter="fade">
                                      <p:cBhvr>
                                        <p:cTn id="26" dur="1000"/>
                                        <p:tgtEl>
                                          <p:spTgt spid="1028">
                                            <p:txEl>
                                              <p:pRg st="1" end="1"/>
                                            </p:txEl>
                                          </p:spTgt>
                                        </p:tgtEl>
                                      </p:cBhvr>
                                    </p:animEffect>
                                    <p:anim calcmode="lin" valueType="num">
                                      <p:cBhvr>
                                        <p:cTn id="27" dur="1000" fill="hold"/>
                                        <p:tgtEl>
                                          <p:spTgt spid="102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02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1. Προσθετική Κάτω Άκρων</a:t>
            </a:r>
            <a:endParaRPr lang="el-GR" dirty="0" smtClean="0"/>
          </a:p>
        </p:txBody>
      </p:sp>
      <p:sp>
        <p:nvSpPr>
          <p:cNvPr id="98307" name="2 - Θέση περιεχομένου"/>
          <p:cNvSpPr>
            <a:spLocks noGrp="1"/>
          </p:cNvSpPr>
          <p:nvPr>
            <p:ph idx="1"/>
          </p:nvPr>
        </p:nvSpPr>
        <p:spPr/>
        <p:txBody>
          <a:bodyPr/>
          <a:lstStyle/>
          <a:p>
            <a:r>
              <a:rPr lang="el-GR" altLang="el-GR" sz="2400" dirty="0" smtClean="0"/>
              <a:t>Για την κατασκευή μιας πρόθεσης κάτω άκρου απαιτείται:</a:t>
            </a:r>
          </a:p>
          <a:p>
            <a:pPr lvl="1"/>
            <a:r>
              <a:rPr lang="el-GR" altLang="el-GR" sz="2400" dirty="0" smtClean="0"/>
              <a:t>Η αξιολόγηση της κλινικής εικόνας του ασθενή</a:t>
            </a:r>
          </a:p>
          <a:p>
            <a:pPr lvl="1"/>
            <a:r>
              <a:rPr lang="el-GR" altLang="el-GR" sz="2400" dirty="0" smtClean="0"/>
              <a:t>Η εκτίμηση των προσδοκιών και του τρόπου ζωής του ώστε η επιλογή του τύπου της πρόθεσης να του παρέχει άριστη εφαρμογή, άνεση και λειτουργικότητα για την καλύτερη ποιότητα της ζωής του.</a:t>
            </a:r>
          </a:p>
          <a:p>
            <a:endParaRPr lang="el-GR" altLang="el-GR" sz="2400"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1. Προσθετική Κάτω Άκρων</a:t>
            </a:r>
          </a:p>
        </p:txBody>
      </p:sp>
      <p:sp>
        <p:nvSpPr>
          <p:cNvPr id="7" name="3 - Τίτλος"/>
          <p:cNvSpPr>
            <a:spLocks noGrp="1"/>
          </p:cNvSpPr>
          <p:nvPr>
            <p:ph idx="1"/>
          </p:nvPr>
        </p:nvSpPr>
        <p:spPr/>
        <p:txBody>
          <a:bodyPr/>
          <a:lstStyle/>
          <a:p>
            <a:r>
              <a:rPr lang="el-GR" sz="2400" dirty="0" smtClean="0"/>
              <a:t>Η τεχνητή πρόθεση αποτελείται από:</a:t>
            </a:r>
          </a:p>
          <a:p>
            <a:pPr marL="717550" lvl="1" indent="-358775">
              <a:buFont typeface="+mj-lt"/>
              <a:buAutoNum type="arabicPeriod"/>
            </a:pPr>
            <a:r>
              <a:rPr lang="el-GR" sz="2400" dirty="0" smtClean="0"/>
              <a:t>Εξωτερική θήκη</a:t>
            </a:r>
          </a:p>
          <a:p>
            <a:pPr marL="717550" lvl="1" indent="-358775">
              <a:buFont typeface="+mj-lt"/>
              <a:buAutoNum type="arabicPeriod"/>
            </a:pPr>
            <a:r>
              <a:rPr lang="el-GR" sz="2400" dirty="0" smtClean="0"/>
              <a:t>Εσωτερική σιλικόνη</a:t>
            </a:r>
          </a:p>
          <a:p>
            <a:pPr marL="717550" lvl="1" indent="-358775">
              <a:buFont typeface="+mj-lt"/>
              <a:buAutoNum type="arabicPeriod"/>
            </a:pPr>
            <a:r>
              <a:rPr lang="el-GR" sz="2400" dirty="0" smtClean="0"/>
              <a:t>Άξονα</a:t>
            </a:r>
          </a:p>
          <a:p>
            <a:pPr marL="717550" lvl="1" indent="-358775">
              <a:buFont typeface="+mj-lt"/>
              <a:buAutoNum type="arabicPeriod"/>
            </a:pPr>
            <a:r>
              <a:rPr lang="el-GR" sz="2400" dirty="0" smtClean="0"/>
              <a:t>Σύνδεσμο</a:t>
            </a:r>
          </a:p>
          <a:p>
            <a:pPr>
              <a:spcBef>
                <a:spcPts val="1800"/>
              </a:spcBef>
            </a:pPr>
            <a:r>
              <a:rPr lang="el-GR" sz="2400" dirty="0" smtClean="0"/>
              <a:t>Οι προθέσεις κάτω άκρων χωρίζονται ανάλογα με το επίπεδο του ακρωτηριασμού σε:</a:t>
            </a:r>
          </a:p>
          <a:p>
            <a:pPr marL="717550" lvl="1" indent="-358775">
              <a:buFont typeface="+mj-lt"/>
              <a:buAutoNum type="arabicPeriod"/>
            </a:pPr>
            <a:r>
              <a:rPr lang="el-GR" sz="2400" dirty="0" smtClean="0"/>
              <a:t>Προθέσεις μηρού</a:t>
            </a:r>
          </a:p>
          <a:p>
            <a:pPr marL="717550" lvl="1" indent="-358775">
              <a:buFont typeface="+mj-lt"/>
              <a:buAutoNum type="arabicPeriod"/>
            </a:pPr>
            <a:r>
              <a:rPr lang="el-GR" sz="2400" dirty="0" smtClean="0"/>
              <a:t>Προθέσεις κνήμης</a:t>
            </a:r>
          </a:p>
          <a:p>
            <a:pPr marL="717550" lvl="1" indent="-358775">
              <a:buFont typeface="+mj-lt"/>
              <a:buAutoNum type="arabicPeriod"/>
            </a:pPr>
            <a:r>
              <a:rPr lang="el-GR" sz="2400" dirty="0" smtClean="0"/>
              <a:t>Προθέσεις </a:t>
            </a:r>
            <a:r>
              <a:rPr lang="el-GR" sz="2400" dirty="0" err="1" smtClean="0"/>
              <a:t>ποδοκνημικής</a:t>
            </a:r>
            <a:r>
              <a:rPr lang="el-GR" sz="2400" dirty="0" smtClean="0"/>
              <a:t>-άκρου ποδός</a:t>
            </a:r>
          </a:p>
          <a:p>
            <a:endParaRPr lang="el-GR" sz="2400" dirty="0"/>
          </a:p>
        </p:txBody>
      </p:sp>
      <p:sp>
        <p:nvSpPr>
          <p:cNvPr id="99331" name="8 - TextBox"/>
          <p:cNvSpPr txBox="1">
            <a:spLocks noChangeArrowheads="1"/>
          </p:cNvSpPr>
          <p:nvPr/>
        </p:nvSpPr>
        <p:spPr bwMode="auto">
          <a:xfrm>
            <a:off x="3995738" y="1341438"/>
            <a:ext cx="54356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Aft>
                <a:spcPts val="600"/>
              </a:spcAft>
            </a:pPr>
            <a:r>
              <a:rPr lang="el-GR" altLang="el-GR" sz="2400">
                <a:solidFill>
                  <a:schemeClr val="bg1"/>
                </a:solidFill>
                <a:latin typeface="Calibri" pitchFamily="34" charset="0"/>
              </a:rPr>
              <a:t>5.Γόνατο </a:t>
            </a:r>
            <a:r>
              <a:rPr lang="el-GR" altLang="el-GR" sz="2000">
                <a:solidFill>
                  <a:schemeClr val="bg1"/>
                </a:solidFill>
                <a:latin typeface="Calibri" pitchFamily="34" charset="0"/>
              </a:rPr>
              <a:t>(στη περίπτωση μηριαίας πρόθεσης) </a:t>
            </a:r>
          </a:p>
          <a:p>
            <a:pPr algn="just" eaLnBrk="1" hangingPunct="1">
              <a:spcAft>
                <a:spcPts val="600"/>
              </a:spcAft>
            </a:pPr>
            <a:r>
              <a:rPr lang="el-GR" altLang="el-GR" sz="2400">
                <a:solidFill>
                  <a:schemeClr val="bg1"/>
                </a:solidFill>
                <a:latin typeface="Calibri" pitchFamily="34" charset="0"/>
              </a:rPr>
              <a:t>6.Πέλμα</a:t>
            </a:r>
          </a:p>
          <a:p>
            <a:pPr algn="just" eaLnBrk="1" hangingPunct="1">
              <a:spcAft>
                <a:spcPts val="600"/>
              </a:spcAft>
            </a:pPr>
            <a:r>
              <a:rPr lang="el-GR" altLang="el-GR" sz="2400">
                <a:solidFill>
                  <a:schemeClr val="bg1"/>
                </a:solidFill>
                <a:latin typeface="Calibri" pitchFamily="34" charset="0"/>
              </a:rPr>
              <a:t>7.Κοσμητική επικάλυψη</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1. Προσθετική Κάτω Άκρων</a:t>
            </a:r>
          </a:p>
        </p:txBody>
      </p:sp>
      <p:sp>
        <p:nvSpPr>
          <p:cNvPr id="103426" name="4 - Θέση περιεχομένου"/>
          <p:cNvSpPr>
            <a:spLocks noGrp="1"/>
          </p:cNvSpPr>
          <p:nvPr>
            <p:ph idx="1"/>
          </p:nvPr>
        </p:nvSpPr>
        <p:spPr/>
        <p:txBody>
          <a:bodyPr/>
          <a:lstStyle/>
          <a:p>
            <a:pPr marL="0" indent="0">
              <a:buNone/>
            </a:pPr>
            <a:r>
              <a:rPr lang="el-GR" sz="2400" b="1" dirty="0" smtClean="0"/>
              <a:t>1. Προθέσεις μηρού</a:t>
            </a:r>
          </a:p>
          <a:p>
            <a:r>
              <a:rPr lang="el-GR" sz="2400" dirty="0" smtClean="0"/>
              <a:t>Η πρόθεση μηρού προορίζεται για ακρωτηριασμό άνω του γόνατος.  </a:t>
            </a:r>
          </a:p>
          <a:p>
            <a:r>
              <a:rPr lang="el-GR" sz="2400" b="1" dirty="0" smtClean="0"/>
              <a:t>Κατατάσσονται σε</a:t>
            </a:r>
            <a:r>
              <a:rPr lang="en-US" sz="2400" b="1" dirty="0" smtClean="0"/>
              <a:t>:</a:t>
            </a:r>
            <a:endParaRPr lang="el-GR" sz="2400" b="1" dirty="0" smtClean="0"/>
          </a:p>
          <a:p>
            <a:pPr lvl="1"/>
            <a:r>
              <a:rPr lang="en-US" sz="2400" dirty="0" err="1" smtClean="0"/>
              <a:t>Ηλεκτρονικές</a:t>
            </a:r>
            <a:endParaRPr lang="el-GR" sz="2400" dirty="0" smtClean="0"/>
          </a:p>
          <a:p>
            <a:pPr lvl="1"/>
            <a:r>
              <a:rPr lang="en-US" sz="2400" dirty="0" err="1" smtClean="0"/>
              <a:t>Υδρ</a:t>
            </a:r>
            <a:r>
              <a:rPr lang="en-US" sz="2400" dirty="0" smtClean="0"/>
              <a:t>αυλικές</a:t>
            </a:r>
            <a:endParaRPr lang="el-GR" sz="2400" dirty="0" smtClean="0"/>
          </a:p>
          <a:p>
            <a:pPr lvl="1"/>
            <a:r>
              <a:rPr lang="en-US" sz="2400" dirty="0" err="1" smtClean="0"/>
              <a:t>Πνευμ</a:t>
            </a:r>
            <a:r>
              <a:rPr lang="en-US" sz="2400" dirty="0" smtClean="0"/>
              <a:t>ατικές</a:t>
            </a:r>
            <a:endParaRPr lang="el-GR" sz="2400" dirty="0" smtClean="0"/>
          </a:p>
          <a:p>
            <a:r>
              <a:rPr lang="el-GR" sz="2400" b="1" dirty="0" smtClean="0"/>
              <a:t>Τρεις βασικοί τύποι σχεδιασμού</a:t>
            </a:r>
            <a:r>
              <a:rPr lang="en-US" sz="2400" b="1" dirty="0" smtClean="0"/>
              <a:t>:</a:t>
            </a:r>
            <a:endParaRPr lang="el-GR" sz="2400" b="1" dirty="0" smtClean="0"/>
          </a:p>
          <a:p>
            <a:pPr lvl="1"/>
            <a:r>
              <a:rPr lang="el-GR" sz="2400" dirty="0" smtClean="0"/>
              <a:t>Τετράπλευρη συμβατική θήκη</a:t>
            </a:r>
          </a:p>
          <a:p>
            <a:pPr lvl="1"/>
            <a:r>
              <a:rPr lang="el-GR" sz="2400" dirty="0" smtClean="0"/>
              <a:t>Θήκη κάλυψης της ισχιακής περιοχής</a:t>
            </a:r>
          </a:p>
          <a:p>
            <a:pPr lvl="1"/>
            <a:r>
              <a:rPr lang="el-GR" sz="2400" dirty="0" smtClean="0"/>
              <a:t>Ανατομική θήκη (</a:t>
            </a:r>
            <a:r>
              <a:rPr lang="en-US" sz="2400" dirty="0" smtClean="0"/>
              <a:t>M</a:t>
            </a:r>
            <a:r>
              <a:rPr lang="el-GR" sz="2400" dirty="0" smtClean="0"/>
              <a:t>.</a:t>
            </a:r>
            <a:r>
              <a:rPr lang="en-US" sz="2400" dirty="0" smtClean="0"/>
              <a:t>A</a:t>
            </a:r>
            <a:r>
              <a:rPr lang="el-GR" sz="2400" dirty="0" smtClean="0"/>
              <a:t>.</a:t>
            </a:r>
            <a:r>
              <a:rPr lang="en-US" sz="2400" dirty="0" smtClean="0"/>
              <a:t>S</a:t>
            </a:r>
            <a:r>
              <a:rPr lang="el-GR" sz="2400" dirty="0" smtClean="0"/>
              <a:t>) </a:t>
            </a:r>
            <a:endParaRPr lang="el-GR" sz="2400" dirty="0" smtClean="0"/>
          </a:p>
        </p:txBody>
      </p:sp>
      <p:sp>
        <p:nvSpPr>
          <p:cNvPr id="100355" name="5 - TextBox"/>
          <p:cNvSpPr txBox="1">
            <a:spLocks noChangeArrowheads="1"/>
          </p:cNvSpPr>
          <p:nvPr/>
        </p:nvSpPr>
        <p:spPr bwMode="auto">
          <a:xfrm>
            <a:off x="3203848" y="3169964"/>
            <a:ext cx="25209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58775" eaLnBrk="0" hangingPunct="0">
              <a:tabLst>
                <a:tab pos="985838" algn="l"/>
              </a:tabLst>
              <a:defRPr>
                <a:solidFill>
                  <a:schemeClr val="tx1"/>
                </a:solidFill>
                <a:latin typeface="Arial" pitchFamily="34" charset="0"/>
                <a:cs typeface="Arial" pitchFamily="34" charset="0"/>
              </a:defRPr>
            </a:lvl1pPr>
            <a:lvl2pPr indent="358775" eaLnBrk="0" hangingPunct="0">
              <a:tabLst>
                <a:tab pos="985838" algn="l"/>
              </a:tabLst>
              <a:defRPr>
                <a:solidFill>
                  <a:schemeClr val="tx1"/>
                </a:solidFill>
                <a:latin typeface="Arial" pitchFamily="34" charset="0"/>
                <a:cs typeface="Arial" pitchFamily="34" charset="0"/>
              </a:defRPr>
            </a:lvl2pPr>
            <a:lvl3pPr marL="1143000" indent="-228600" eaLnBrk="0" hangingPunct="0">
              <a:tabLst>
                <a:tab pos="985838" algn="l"/>
              </a:tabLst>
              <a:defRPr>
                <a:solidFill>
                  <a:schemeClr val="tx1"/>
                </a:solidFill>
                <a:latin typeface="Arial" pitchFamily="34" charset="0"/>
                <a:cs typeface="Arial" pitchFamily="34" charset="0"/>
              </a:defRPr>
            </a:lvl3pPr>
            <a:lvl4pPr marL="1600200" indent="-228600" eaLnBrk="0" hangingPunct="0">
              <a:tabLst>
                <a:tab pos="985838" algn="l"/>
              </a:tabLst>
              <a:defRPr>
                <a:solidFill>
                  <a:schemeClr val="tx1"/>
                </a:solidFill>
                <a:latin typeface="Arial" pitchFamily="34" charset="0"/>
                <a:cs typeface="Arial" pitchFamily="34" charset="0"/>
              </a:defRPr>
            </a:lvl4pPr>
            <a:lvl5pPr marL="2057400" indent="-228600" eaLnBrk="0" hangingPunct="0">
              <a:tabLst>
                <a:tab pos="985838"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985838"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985838"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985838"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985838" algn="l"/>
              </a:tabLst>
              <a:defRPr>
                <a:solidFill>
                  <a:schemeClr val="tx1"/>
                </a:solidFill>
                <a:latin typeface="Arial" pitchFamily="34" charset="0"/>
                <a:cs typeface="Arial" pitchFamily="34" charset="0"/>
              </a:defRPr>
            </a:lvl9pPr>
          </a:lstStyle>
          <a:p>
            <a:pPr marL="342900" lvl="1" indent="-342900" eaLnBrk="1" hangingPunct="1">
              <a:spcBef>
                <a:spcPts val="600"/>
              </a:spcBef>
              <a:buSzPct val="100000"/>
              <a:buFont typeface="Symbol" panose="05050102010706020507" pitchFamily="18" charset="2"/>
              <a:buChar char=""/>
            </a:pPr>
            <a:r>
              <a:rPr lang="en-US" altLang="el-GR" sz="2400" dirty="0" err="1">
                <a:latin typeface="Calibri" pitchFamily="34" charset="0"/>
              </a:rPr>
              <a:t>Τετρ</a:t>
            </a:r>
            <a:r>
              <a:rPr lang="en-US" altLang="el-GR" sz="2400" dirty="0">
                <a:latin typeface="Calibri" pitchFamily="34" charset="0"/>
              </a:rPr>
              <a:t>αξονικές</a:t>
            </a:r>
            <a:endParaRPr lang="el-GR" altLang="el-GR" sz="2400" dirty="0">
              <a:latin typeface="Calibri" pitchFamily="34" charset="0"/>
            </a:endParaRPr>
          </a:p>
          <a:p>
            <a:pPr marL="342900" indent="-342900" eaLnBrk="1" hangingPunct="1">
              <a:spcBef>
                <a:spcPts val="600"/>
              </a:spcBef>
              <a:buSzPct val="100000"/>
              <a:buFont typeface="Symbol" panose="05050102010706020507" pitchFamily="18" charset="2"/>
              <a:buChar char=""/>
            </a:pPr>
            <a:r>
              <a:rPr lang="en-US" altLang="el-GR" sz="2400" dirty="0" err="1">
                <a:latin typeface="Calibri" pitchFamily="34" charset="0"/>
              </a:rPr>
              <a:t>Με</a:t>
            </a:r>
            <a:r>
              <a:rPr lang="en-US" altLang="el-GR" sz="2400" dirty="0">
                <a:latin typeface="Calibri" pitchFamily="34" charset="0"/>
              </a:rPr>
              <a:t> α</a:t>
            </a:r>
            <a:r>
              <a:rPr lang="en-US" altLang="el-GR" sz="2400" dirty="0" err="1">
                <a:latin typeface="Calibri" pitchFamily="34" charset="0"/>
              </a:rPr>
              <a:t>σφάλει</a:t>
            </a:r>
            <a:r>
              <a:rPr lang="en-US" altLang="el-GR" sz="2400" dirty="0">
                <a:latin typeface="Calibri" pitchFamily="34" charset="0"/>
              </a:rPr>
              <a:t>α</a:t>
            </a:r>
            <a:endParaRPr lang="el-GR" altLang="el-GR" sz="2400" dirty="0">
              <a:latin typeface="Calibri" pitchFamily="34" charset="0"/>
            </a:endParaRPr>
          </a:p>
          <a:p>
            <a:pPr marL="342900" indent="-342900" eaLnBrk="1" hangingPunct="1">
              <a:spcBef>
                <a:spcPts val="600"/>
              </a:spcBef>
              <a:buSzPct val="100000"/>
              <a:buFont typeface="Symbol" panose="05050102010706020507" pitchFamily="18" charset="2"/>
              <a:buChar char=""/>
            </a:pPr>
            <a:r>
              <a:rPr lang="en-US" altLang="el-GR" sz="2400" dirty="0" err="1">
                <a:latin typeface="Calibri" pitchFamily="34" charset="0"/>
              </a:rPr>
              <a:t>Με</a:t>
            </a:r>
            <a:r>
              <a:rPr lang="en-US" altLang="el-GR" sz="2400" dirty="0">
                <a:latin typeface="Calibri" pitchFamily="34" charset="0"/>
              </a:rPr>
              <a:t> </a:t>
            </a:r>
            <a:r>
              <a:rPr lang="en-US" altLang="el-GR" sz="2400" dirty="0" err="1">
                <a:latin typeface="Calibri" pitchFamily="34" charset="0"/>
              </a:rPr>
              <a:t>φρένο</a:t>
            </a:r>
            <a:endParaRPr lang="el-GR" altLang="el-GR" sz="2400" dirty="0">
              <a:latin typeface="Calibri" pitchFamily="34" charset="0"/>
            </a:endParaRPr>
          </a:p>
        </p:txBody>
      </p:sp>
      <p:pic>
        <p:nvPicPr>
          <p:cNvPr id="7" name="6 - Εικόνα" descr="_mg_02.jpg"/>
          <p:cNvPicPr>
            <a:picLocks noChangeAspect="1"/>
          </p:cNvPicPr>
          <p:nvPr/>
        </p:nvPicPr>
        <p:blipFill>
          <a:blip r:embed="rId2" cstate="print"/>
          <a:stretch>
            <a:fillRect/>
          </a:stretch>
        </p:blipFill>
        <p:spPr>
          <a:xfrm>
            <a:off x="6372200" y="2996952"/>
            <a:ext cx="2401438" cy="3600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1. Προσθετική Κάτω Άκρων</a:t>
            </a:r>
          </a:p>
        </p:txBody>
      </p:sp>
      <p:sp>
        <p:nvSpPr>
          <p:cNvPr id="3" name="2 - Θέση περιεχομένου"/>
          <p:cNvSpPr>
            <a:spLocks noGrp="1"/>
          </p:cNvSpPr>
          <p:nvPr>
            <p:ph idx="1"/>
          </p:nvPr>
        </p:nvSpPr>
        <p:spPr/>
        <p:txBody>
          <a:bodyPr/>
          <a:lstStyle/>
          <a:p>
            <a:r>
              <a:rPr lang="el-GR" sz="2400" b="1" dirty="0" smtClean="0"/>
              <a:t>Αρθρώσεις Γόνατος</a:t>
            </a:r>
          </a:p>
          <a:p>
            <a:r>
              <a:rPr lang="el-GR" sz="2400" dirty="0" smtClean="0"/>
              <a:t>Υπάρχουν διάφοροι τύποι αρθρώσεων για γόνατα και η κάθε άρθρωση είναι για να εξυπηρετεί τις ανάγκες του κάθε ασθενή ξεχωριστά.</a:t>
            </a:r>
          </a:p>
          <a:p>
            <a:r>
              <a:rPr lang="el-GR" sz="2400" dirty="0" smtClean="0"/>
              <a:t>Απλές αρθρώσεις γόνατος με ασφάλεια, όπου το γόνατο σε πλήρη έκταση κλειδώνει και ξεκλειδώνει χειροκίνητα.</a:t>
            </a:r>
          </a:p>
          <a:p>
            <a:r>
              <a:rPr lang="el-GR" sz="2400" dirty="0" smtClean="0"/>
              <a:t>Ελεύθερες αρθρώσεις γόνατος όπου με αυτές μπορεί ο ασθενής να έχει ελευθερία κινήσεων. Δεν έχουν ασφάλεια κλειδώματος αλλά παραμένουν σταθερές όταν ο ασθενής φόρτιση με το βάρος του σώματος του ή σταθεί σε αυτές.  </a:t>
            </a:r>
          </a:p>
          <a:p>
            <a:endParaRPr lang="el-GR"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468313" y="115888"/>
            <a:ext cx="8229600" cy="1081087"/>
          </a:xfrm>
        </p:spPr>
        <p:txBody>
          <a:bodyPr rtlCol="0">
            <a:normAutofit fontScale="90000"/>
          </a:bodyPr>
          <a:lstStyle/>
          <a:p>
            <a:pPr eaLnBrk="1" fontAlgn="auto" hangingPunct="1">
              <a:spcAft>
                <a:spcPts val="0"/>
              </a:spcAft>
              <a:defRPr/>
            </a:pPr>
            <a:r>
              <a:rPr lang="el-GR" dirty="0" smtClean="0"/>
              <a:t>Θεραπευτική Άσκηση </a:t>
            </a:r>
            <a:br>
              <a:rPr lang="el-GR" dirty="0" smtClean="0"/>
            </a:br>
            <a:r>
              <a:rPr lang="el-GR" dirty="0" smtClean="0"/>
              <a:t>Αξιολόγηση</a:t>
            </a:r>
            <a:r>
              <a:rPr lang="en-US" dirty="0" smtClean="0"/>
              <a:t> </a:t>
            </a:r>
            <a:r>
              <a:rPr lang="el-GR" dirty="0" smtClean="0"/>
              <a:t>-</a:t>
            </a:r>
            <a:r>
              <a:rPr lang="en-US" dirty="0" smtClean="0"/>
              <a:t> </a:t>
            </a:r>
            <a:r>
              <a:rPr lang="el-GR" dirty="0" smtClean="0"/>
              <a:t>1η μέτρηση</a:t>
            </a:r>
          </a:p>
        </p:txBody>
      </p:sp>
      <p:graphicFrame>
        <p:nvGraphicFramePr>
          <p:cNvPr id="1026" name="Object 41"/>
          <p:cNvGraphicFramePr>
            <a:graphicFrameLocks noGrp="1" noChangeAspect="1"/>
          </p:cNvGraphicFramePr>
          <p:nvPr>
            <p:ph idx="1"/>
          </p:nvPr>
        </p:nvGraphicFramePr>
        <p:xfrm>
          <a:off x="468313" y="1484313"/>
          <a:ext cx="2971800" cy="1814512"/>
        </p:xfrm>
        <a:graphic>
          <a:graphicData uri="http://schemas.openxmlformats.org/presentationml/2006/ole">
            <mc:AlternateContent xmlns:mc="http://schemas.openxmlformats.org/markup-compatibility/2006">
              <mc:Choice xmlns:v="urn:schemas-microsoft-com:vml" Requires="v">
                <p:oleObj spid="_x0000_s1046" name="Έγγραφο " r:id="rId4" imgW="2392680" imgH="1459992" progId="Word.Document.8">
                  <p:embed/>
                </p:oleObj>
              </mc:Choice>
              <mc:Fallback>
                <p:oleObj name="Έγγραφο " r:id="rId4" imgW="2392680" imgH="1459992" progId="Word.Document.8">
                  <p:embed/>
                  <p:pic>
                    <p:nvPicPr>
                      <p:cNvPr id="0" name="Object 4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484313"/>
                        <a:ext cx="2971800" cy="1814512"/>
                      </a:xfrm>
                      <a:prstGeom prst="rect">
                        <a:avLst/>
                      </a:prstGeom>
                    </p:spPr>
                  </p:pic>
                </p:oleObj>
              </mc:Fallback>
            </mc:AlternateContent>
          </a:graphicData>
        </a:graphic>
      </p:graphicFrame>
      <p:sp>
        <p:nvSpPr>
          <p:cNvPr id="17414" name="Rectangle 3"/>
          <p:cNvSpPr>
            <a:spLocks noGrp="1" noChangeArrowheads="1"/>
          </p:cNvSpPr>
          <p:nvPr>
            <p:ph type="body" sz="half" idx="4294967295"/>
          </p:nvPr>
        </p:nvSpPr>
        <p:spPr>
          <a:xfrm>
            <a:off x="4140200" y="1484313"/>
            <a:ext cx="4419600" cy="4724400"/>
          </a:xfrm>
        </p:spPr>
        <p:txBody>
          <a:bodyPr rtlCol="0">
            <a:normAutofit/>
          </a:bodyPr>
          <a:lstStyle/>
          <a:p>
            <a:pPr marL="0" indent="0" eaLnBrk="1" fontAlgn="auto" hangingPunct="1">
              <a:spcAft>
                <a:spcPts val="0"/>
              </a:spcAft>
              <a:buFont typeface="Arial" pitchFamily="34" charset="0"/>
              <a:buNone/>
              <a:defRPr/>
            </a:pPr>
            <a:r>
              <a:rPr lang="el-GR" sz="2800" dirty="0" smtClean="0"/>
              <a:t>Τυποποιημένες θέσεις &amp; οδηγίες</a:t>
            </a:r>
          </a:p>
          <a:p>
            <a:pPr eaLnBrk="1" fontAlgn="auto" hangingPunct="1">
              <a:spcAft>
                <a:spcPts val="0"/>
              </a:spcAft>
              <a:defRPr/>
            </a:pPr>
            <a:r>
              <a:rPr lang="el-GR" sz="2800" dirty="0" smtClean="0"/>
              <a:t>American </a:t>
            </a:r>
            <a:r>
              <a:rPr lang="el-GR" sz="2800" dirty="0" err="1" smtClean="0"/>
              <a:t>society</a:t>
            </a:r>
            <a:r>
              <a:rPr lang="el-GR" sz="2800" dirty="0" smtClean="0"/>
              <a:t>  </a:t>
            </a:r>
            <a:r>
              <a:rPr lang="el-GR" sz="2800" dirty="0" err="1" smtClean="0"/>
              <a:t>ht</a:t>
            </a:r>
            <a:r>
              <a:rPr lang="el-GR" sz="2800" dirty="0" smtClean="0"/>
              <a:t> 1981</a:t>
            </a:r>
          </a:p>
          <a:p>
            <a:pPr eaLnBrk="1" fontAlgn="auto" hangingPunct="1">
              <a:spcAft>
                <a:spcPts val="0"/>
              </a:spcAft>
              <a:defRPr/>
            </a:pPr>
            <a:r>
              <a:rPr lang="el-GR" sz="2800" dirty="0" err="1" smtClean="0"/>
              <a:t>Mathiowetz</a:t>
            </a:r>
            <a:r>
              <a:rPr lang="el-GR" sz="2800" dirty="0" smtClean="0"/>
              <a:t> 1984,5,6</a:t>
            </a:r>
          </a:p>
          <a:p>
            <a:pPr eaLnBrk="1" fontAlgn="auto" hangingPunct="1">
              <a:spcAft>
                <a:spcPts val="0"/>
              </a:spcAft>
              <a:defRPr/>
            </a:pPr>
            <a:r>
              <a:rPr lang="el-GR" sz="2800" dirty="0" err="1" smtClean="0"/>
              <a:t>Apfel</a:t>
            </a:r>
            <a:r>
              <a:rPr lang="el-GR" sz="2800" dirty="0" smtClean="0"/>
              <a:t>  1994</a:t>
            </a:r>
          </a:p>
          <a:p>
            <a:pPr eaLnBrk="1" fontAlgn="auto" hangingPunct="1">
              <a:spcAft>
                <a:spcPts val="0"/>
              </a:spcAft>
              <a:defRPr/>
            </a:pPr>
            <a:r>
              <a:rPr lang="el-GR" sz="2800" dirty="0" err="1" smtClean="0"/>
              <a:t>Su</a:t>
            </a:r>
            <a:r>
              <a:rPr lang="el-GR" sz="2800" dirty="0" smtClean="0"/>
              <a:t> </a:t>
            </a:r>
            <a:r>
              <a:rPr lang="el-GR" sz="2800" dirty="0" err="1" smtClean="0"/>
              <a:t>c.Y</a:t>
            </a:r>
            <a:r>
              <a:rPr lang="el-GR" sz="2800" dirty="0" smtClean="0"/>
              <a:t> 1995</a:t>
            </a:r>
          </a:p>
          <a:p>
            <a:pPr eaLnBrk="1" fontAlgn="auto" hangingPunct="1">
              <a:spcAft>
                <a:spcPts val="0"/>
              </a:spcAft>
              <a:defRPr/>
            </a:pPr>
            <a:r>
              <a:rPr lang="el-GR" sz="2800" dirty="0" err="1" smtClean="0"/>
              <a:t>Hanten</a:t>
            </a:r>
            <a:r>
              <a:rPr lang="el-GR" sz="2800" dirty="0" smtClean="0"/>
              <a:t> 1999</a:t>
            </a:r>
          </a:p>
        </p:txBody>
      </p:sp>
      <p:graphicFrame>
        <p:nvGraphicFramePr>
          <p:cNvPr id="1027" name="Object 42"/>
          <p:cNvGraphicFramePr>
            <a:graphicFrameLocks noChangeAspect="1"/>
          </p:cNvGraphicFramePr>
          <p:nvPr/>
        </p:nvGraphicFramePr>
        <p:xfrm>
          <a:off x="468313" y="3279775"/>
          <a:ext cx="2971800" cy="1828800"/>
        </p:xfrm>
        <a:graphic>
          <a:graphicData uri="http://schemas.openxmlformats.org/presentationml/2006/ole">
            <mc:AlternateContent xmlns:mc="http://schemas.openxmlformats.org/markup-compatibility/2006">
              <mc:Choice xmlns:v="urn:schemas-microsoft-com:vml" Requires="v">
                <p:oleObj spid="_x0000_s1047" name="Έγγραφο " r:id="rId6" imgW="3142488" imgH="2264664" progId="Word.Document.8">
                  <p:embed/>
                </p:oleObj>
              </mc:Choice>
              <mc:Fallback>
                <p:oleObj name="Έγγραφο " r:id="rId6" imgW="3142488" imgH="2264664" progId="Word.Document.8">
                  <p:embed/>
                  <p:pic>
                    <p:nvPicPr>
                      <p:cNvPr id="0"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279775"/>
                        <a:ext cx="2971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3"/>
          <p:cNvGraphicFramePr>
            <a:graphicFrameLocks noChangeAspect="1"/>
          </p:cNvGraphicFramePr>
          <p:nvPr/>
        </p:nvGraphicFramePr>
        <p:xfrm>
          <a:off x="468313" y="5135563"/>
          <a:ext cx="2971800" cy="1474787"/>
        </p:xfrm>
        <a:graphic>
          <a:graphicData uri="http://schemas.openxmlformats.org/presentationml/2006/ole">
            <mc:AlternateContent xmlns:mc="http://schemas.openxmlformats.org/markup-compatibility/2006">
              <mc:Choice xmlns:v="urn:schemas-microsoft-com:vml" Requires="v">
                <p:oleObj spid="_x0000_s1048" name="Έγγραφο " r:id="rId8" imgW="2392680" imgH="1399032" progId="Word.Document.8">
                  <p:embed/>
                </p:oleObj>
              </mc:Choice>
              <mc:Fallback>
                <p:oleObj name="Έγγραφο " r:id="rId8" imgW="2392680" imgH="1399032" progId="Word.Document.8">
                  <p:embed/>
                  <p:pic>
                    <p:nvPicPr>
                      <p:cNvPr id="0" name="Object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5135563"/>
                        <a:ext cx="2971800" cy="1474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1. Προσθετική Κάτω Άκρων</a:t>
            </a:r>
          </a:p>
        </p:txBody>
      </p:sp>
      <p:sp>
        <p:nvSpPr>
          <p:cNvPr id="105474" name="1 - Τίτλος"/>
          <p:cNvSpPr>
            <a:spLocks noGrp="1"/>
          </p:cNvSpPr>
          <p:nvPr>
            <p:ph idx="1"/>
          </p:nvPr>
        </p:nvSpPr>
        <p:spPr/>
        <p:txBody>
          <a:bodyPr/>
          <a:lstStyle/>
          <a:p>
            <a:r>
              <a:rPr lang="el-GR" sz="2400" b="1" dirty="0" smtClean="0"/>
              <a:t>Πρόθεση Απεξάρθρωση Ισχίου - </a:t>
            </a:r>
            <a:r>
              <a:rPr lang="el-GR" sz="2400" b="1" dirty="0" err="1" smtClean="0"/>
              <a:t>Ημιπυελεκτομής</a:t>
            </a:r>
            <a:r>
              <a:rPr lang="el-GR" sz="2400" b="1" dirty="0" smtClean="0"/>
              <a:t>		</a:t>
            </a:r>
          </a:p>
          <a:p>
            <a:endParaRPr lang="el-GR" sz="2400" dirty="0" smtClean="0"/>
          </a:p>
        </p:txBody>
      </p:sp>
      <p:pic>
        <p:nvPicPr>
          <p:cNvPr id="5" name="4 - Εικόνα" descr="03.jpg"/>
          <p:cNvPicPr>
            <a:picLocks noChangeAspect="1"/>
          </p:cNvPicPr>
          <p:nvPr/>
        </p:nvPicPr>
        <p:blipFill>
          <a:blip r:embed="rId2" cstate="print"/>
          <a:stretch>
            <a:fillRect/>
          </a:stretch>
        </p:blipFill>
        <p:spPr>
          <a:xfrm>
            <a:off x="5876027" y="2414032"/>
            <a:ext cx="2745747" cy="3660996"/>
          </a:xfrm>
          <a:prstGeom prst="rect">
            <a:avLst/>
          </a:prstGeom>
          <a:ln>
            <a:noFill/>
          </a:ln>
          <a:effectLst>
            <a:softEdge rad="112500"/>
          </a:effectLst>
        </p:spPr>
      </p:pic>
      <p:sp>
        <p:nvSpPr>
          <p:cNvPr id="102404" name="6 - Ορθογώνιο"/>
          <p:cNvSpPr>
            <a:spLocks noChangeArrowheads="1"/>
          </p:cNvSpPr>
          <p:nvPr/>
        </p:nvSpPr>
        <p:spPr bwMode="auto">
          <a:xfrm>
            <a:off x="827584" y="2414032"/>
            <a:ext cx="41767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816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indent="0" eaLnBrk="1" hangingPunct="1"/>
            <a:r>
              <a:rPr lang="el-GR" altLang="el-GR" sz="2400" dirty="0">
                <a:latin typeface="Calibri" pitchFamily="34" charset="0"/>
              </a:rPr>
              <a:t>Οι προθέσεις αυτές απευθύνονται σε υψηλούς ακρωτηριασμούς από το ισχίο εφαρμογή τους επιτυγχάνεται με την άρθρωση ισχίου και την προσθήκη πυελικής ζώνης.</a:t>
            </a:r>
            <a:endParaRPr lang="el-GR" altLang="el-GR"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a:t>1. Προσθετική Κάτω Άκρων</a:t>
            </a:r>
          </a:p>
        </p:txBody>
      </p:sp>
      <p:sp>
        <p:nvSpPr>
          <p:cNvPr id="3" name="2 - Θέση περιεχομένου"/>
          <p:cNvSpPr>
            <a:spLocks noGrp="1"/>
          </p:cNvSpPr>
          <p:nvPr>
            <p:ph idx="1"/>
          </p:nvPr>
        </p:nvSpPr>
        <p:spPr>
          <a:xfrm>
            <a:off x="457200" y="1484784"/>
            <a:ext cx="6203032" cy="4752528"/>
          </a:xfrm>
        </p:spPr>
        <p:txBody>
          <a:bodyPr/>
          <a:lstStyle/>
          <a:p>
            <a:r>
              <a:rPr lang="el-GR" sz="2400" b="1" dirty="0" smtClean="0"/>
              <a:t>Βιονικές Αρθρώσεις</a:t>
            </a:r>
          </a:p>
          <a:p>
            <a:r>
              <a:rPr lang="en-US" sz="2400" dirty="0" err="1" smtClean="0"/>
              <a:t>Rheo</a:t>
            </a:r>
            <a:r>
              <a:rPr lang="el-GR" sz="2400" dirty="0" smtClean="0"/>
              <a:t>-</a:t>
            </a:r>
            <a:r>
              <a:rPr lang="en-US" sz="2400" dirty="0" smtClean="0"/>
              <a:t>knee</a:t>
            </a:r>
            <a:r>
              <a:rPr lang="el-GR" sz="2400" dirty="0" smtClean="0"/>
              <a:t>:  Προσαρμόζεται πολύ εύκολα στις απαιτήσεις του ασθενούς, ενώ οι ρυθμίσεις του γίνονται μέσω </a:t>
            </a:r>
            <a:r>
              <a:rPr lang="el-GR" sz="2400" dirty="0" err="1" smtClean="0"/>
              <a:t>μικρουπολογιστή</a:t>
            </a:r>
            <a:r>
              <a:rPr lang="el-GR" sz="2400" dirty="0" smtClean="0"/>
              <a:t>. Η εξελιγμένη τεχνολογία του, επιτρέπει να προσαρμόζεται ανά πάσα στιγμή στον τρόπο βάδισης του κάθε ασθενούς. </a:t>
            </a:r>
          </a:p>
          <a:p>
            <a:r>
              <a:rPr lang="en-US" sz="2400" dirty="0" smtClean="0"/>
              <a:t>Power knee</a:t>
            </a:r>
            <a:r>
              <a:rPr lang="el-GR" sz="2400" dirty="0" smtClean="0"/>
              <a:t>:  Αποτελεί την πρώτη βιονική, τεχνητή άρθρωση γόνατος για ασθενείς με μηριαίο ακρωτηριασμό. Παρέχει δυναμική κάμψη και έκταση και συγχρονίζεται αρμονικά με τις κινήσεις του υγιούς μέλους. </a:t>
            </a:r>
          </a:p>
          <a:p>
            <a:endParaRPr lang="el-GR" sz="2400" dirty="0" smtClean="0"/>
          </a:p>
        </p:txBody>
      </p:sp>
      <p:pic>
        <p:nvPicPr>
          <p:cNvPr id="4" name="3 - Εικόνα" descr="04.jpg"/>
          <p:cNvPicPr>
            <a:picLocks noChangeAspect="1"/>
          </p:cNvPicPr>
          <p:nvPr/>
        </p:nvPicPr>
        <p:blipFill>
          <a:blip r:embed="rId2" cstate="print"/>
          <a:stretch>
            <a:fillRect/>
          </a:stretch>
        </p:blipFill>
        <p:spPr>
          <a:xfrm>
            <a:off x="7385369" y="1542013"/>
            <a:ext cx="1296144" cy="2160240"/>
          </a:xfrm>
          <a:prstGeom prst="rect">
            <a:avLst/>
          </a:prstGeom>
          <a:ln>
            <a:noFill/>
          </a:ln>
          <a:effectLst>
            <a:softEdge rad="112500"/>
          </a:effectLst>
        </p:spPr>
      </p:pic>
      <p:pic>
        <p:nvPicPr>
          <p:cNvPr id="5" name="4 - Εικόνα" descr="05.jpg"/>
          <p:cNvPicPr>
            <a:picLocks noChangeAspect="1"/>
          </p:cNvPicPr>
          <p:nvPr/>
        </p:nvPicPr>
        <p:blipFill>
          <a:blip r:embed="rId3" cstate="print"/>
          <a:stretch>
            <a:fillRect/>
          </a:stretch>
        </p:blipFill>
        <p:spPr>
          <a:xfrm>
            <a:off x="6948264" y="3716143"/>
            <a:ext cx="1733249" cy="295799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nodeType="afterGroup">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nodeType="afterGroup">
                            <p:stCondLst>
                              <p:cond delay="1500"/>
                            </p:stCondLst>
                            <p:childTnLst>
                              <p:par>
                                <p:cTn id="20" presetID="31" presetClass="entr" presetSubtype="0" fill="hold" nodeType="after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1. Προσθετική Κάτω </a:t>
            </a:r>
            <a:r>
              <a:rPr lang="el-GR" dirty="0" smtClean="0"/>
              <a:t>Άκρων</a:t>
            </a:r>
            <a:endParaRPr lang="el-GR" dirty="0"/>
          </a:p>
        </p:txBody>
      </p:sp>
      <p:sp>
        <p:nvSpPr>
          <p:cNvPr id="3" name="2 - Θέση περιεχομένου"/>
          <p:cNvSpPr>
            <a:spLocks noGrp="1"/>
          </p:cNvSpPr>
          <p:nvPr>
            <p:ph idx="1"/>
          </p:nvPr>
        </p:nvSpPr>
        <p:spPr/>
        <p:txBody>
          <a:bodyPr/>
          <a:lstStyle/>
          <a:p>
            <a:pPr marL="0" indent="0">
              <a:buNone/>
            </a:pPr>
            <a:r>
              <a:rPr lang="el-GR" sz="2400" b="1" dirty="0" smtClean="0"/>
              <a:t>2. Προθέσεις κνήμης</a:t>
            </a:r>
            <a:endParaRPr lang="en-US" sz="2400" b="1" dirty="0" smtClean="0"/>
          </a:p>
          <a:p>
            <a:r>
              <a:rPr lang="el-GR" sz="2400" dirty="0" smtClean="0"/>
              <a:t>Η πρόθεση κνήμης προορίζεται για ακρωτηριασμό κάτω του γόνατος. Αυτή η κατηγορία ασθενών είναι σε θέση να ανακτήσουν την κίνησή τους και την επανένταξή τους στις καθημερινές τους δραστηριότητες άμεσα.</a:t>
            </a:r>
          </a:p>
          <a:p>
            <a:r>
              <a:rPr lang="el-GR" sz="2400" dirty="0" smtClean="0"/>
              <a:t>Κατατάσσονται</a:t>
            </a:r>
            <a:r>
              <a:rPr lang="en-US" sz="2400" dirty="0" smtClean="0"/>
              <a:t>:</a:t>
            </a:r>
            <a:endParaRPr lang="el-GR" sz="2400" dirty="0" smtClean="0"/>
          </a:p>
          <a:p>
            <a:pPr lvl="1"/>
            <a:r>
              <a:rPr lang="el-GR" sz="2400" dirty="0" smtClean="0"/>
              <a:t>Σε βασικό και κωνικό σχήμα (κνήμη ή μηρό). </a:t>
            </a:r>
          </a:p>
          <a:p>
            <a:pPr lvl="1"/>
            <a:r>
              <a:rPr lang="el-GR" sz="2400" dirty="0" smtClean="0"/>
              <a:t>Με δακτυλίδια (εγκλωβισμός του αέρα για μέγιστη σταθεροποίηση). </a:t>
            </a:r>
          </a:p>
          <a:p>
            <a:pPr lvl="1"/>
            <a:r>
              <a:rPr lang="el-GR" sz="2400" dirty="0" smtClean="0"/>
              <a:t>Με κύματα (διευκόλυνση στην κάμψη του γόνατος). </a:t>
            </a:r>
          </a:p>
          <a:p>
            <a:pPr lvl="1"/>
            <a:r>
              <a:rPr lang="el-GR" sz="2400" dirty="0" smtClean="0"/>
              <a:t>Με πύρο (περιορισμός των παλινδρομικών κινήσεων του κολοβώματος). </a:t>
            </a:r>
          </a:p>
          <a:p>
            <a:endParaRPr lang="el-GR" sz="2400" dirty="0" smtClean="0"/>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1. Προσθετική Κάτω Άκρων</a:t>
            </a:r>
          </a:p>
        </p:txBody>
      </p:sp>
      <p:sp>
        <p:nvSpPr>
          <p:cNvPr id="105474" name="2 - Θέση περιεχομένου"/>
          <p:cNvSpPr>
            <a:spLocks noGrp="1"/>
          </p:cNvSpPr>
          <p:nvPr>
            <p:ph idx="1"/>
          </p:nvPr>
        </p:nvSpPr>
        <p:spPr>
          <a:xfrm>
            <a:off x="457200" y="1484784"/>
            <a:ext cx="6059016" cy="4752528"/>
          </a:xfrm>
        </p:spPr>
        <p:txBody>
          <a:bodyPr/>
          <a:lstStyle/>
          <a:p>
            <a:pPr marL="0" indent="0">
              <a:buNone/>
            </a:pPr>
            <a:r>
              <a:rPr lang="el-GR" sz="2400" b="1" dirty="0" smtClean="0"/>
              <a:t>2. Προθέσεις κνήμης</a:t>
            </a:r>
            <a:endParaRPr lang="en-US" sz="2400" b="1" dirty="0" smtClean="0"/>
          </a:p>
          <a:p>
            <a:r>
              <a:rPr lang="el-GR" altLang="el-GR" sz="2400" dirty="0" smtClean="0"/>
              <a:t>Με επιπλέον επένδυση </a:t>
            </a:r>
            <a:r>
              <a:rPr lang="en-US" altLang="el-GR" sz="2400" dirty="0" smtClean="0"/>
              <a:t>matrix</a:t>
            </a:r>
            <a:r>
              <a:rPr lang="el-GR" altLang="el-GR" sz="2400" dirty="0" smtClean="0"/>
              <a:t> (αποτροπή της διαστολής του υλικού). </a:t>
            </a:r>
          </a:p>
          <a:p>
            <a:r>
              <a:rPr lang="el-GR" altLang="el-GR" sz="2400" dirty="0" smtClean="0"/>
              <a:t>Με επιπρόσθετα ενεργά συστατικά (βαζελίνη, αλόη βέρα, </a:t>
            </a:r>
            <a:r>
              <a:rPr lang="el-GR" altLang="el-GR" sz="2400" dirty="0" err="1" smtClean="0"/>
              <a:t>μινθόλη</a:t>
            </a:r>
            <a:r>
              <a:rPr lang="el-GR" altLang="el-GR" sz="2400" dirty="0" smtClean="0"/>
              <a:t> για ενεργή φροντίδα του δέρματος). </a:t>
            </a:r>
          </a:p>
          <a:p>
            <a:r>
              <a:rPr lang="el-GR" altLang="el-GR" sz="2400" dirty="0" smtClean="0"/>
              <a:t>Σε αθλητική έκδοση (αντοχή σε μεγαλύτερες καταπονήσεις). </a:t>
            </a:r>
            <a:endParaRPr lang="el-GR" altLang="el-GR" sz="2400" dirty="0" smtClean="0"/>
          </a:p>
        </p:txBody>
      </p:sp>
      <p:pic>
        <p:nvPicPr>
          <p:cNvPr id="4" name="3 - Εικόνα" descr="19.jpg"/>
          <p:cNvPicPr>
            <a:picLocks noChangeAspect="1"/>
          </p:cNvPicPr>
          <p:nvPr/>
        </p:nvPicPr>
        <p:blipFill>
          <a:blip r:embed="rId2" cstate="print"/>
          <a:stretch>
            <a:fillRect/>
          </a:stretch>
        </p:blipFill>
        <p:spPr>
          <a:xfrm>
            <a:off x="6516216" y="1556792"/>
            <a:ext cx="2376264" cy="4151306"/>
          </a:xfrm>
          <a:prstGeom prst="rect">
            <a:avLst/>
          </a:prstGeom>
          <a:ln>
            <a:noFill/>
          </a:ln>
          <a:effectLst>
            <a:softEdge rad="112500"/>
          </a:effectLst>
        </p:spPr>
      </p:pic>
      <p:pic>
        <p:nvPicPr>
          <p:cNvPr id="82946" name="Picture 2" descr="http://www.antinews.gr/wp-content/uploads/2013/02/pistorius1.jpg"/>
          <p:cNvPicPr>
            <a:picLocks noChangeAspect="1" noChangeArrowheads="1"/>
          </p:cNvPicPr>
          <p:nvPr/>
        </p:nvPicPr>
        <p:blipFill>
          <a:blip r:embed="rId3" cstate="print"/>
          <a:srcRect/>
          <a:stretch>
            <a:fillRect/>
          </a:stretch>
        </p:blipFill>
        <p:spPr bwMode="auto">
          <a:xfrm>
            <a:off x="899592" y="4509120"/>
            <a:ext cx="3485149" cy="19168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a:t>1. Προσθετική Κάτω Άκρων</a:t>
            </a:r>
          </a:p>
        </p:txBody>
      </p:sp>
      <p:sp>
        <p:nvSpPr>
          <p:cNvPr id="3" name="2 - Θέση περιεχομένου"/>
          <p:cNvSpPr>
            <a:spLocks noGrp="1"/>
          </p:cNvSpPr>
          <p:nvPr>
            <p:ph idx="1"/>
          </p:nvPr>
        </p:nvSpPr>
        <p:spPr/>
        <p:txBody>
          <a:bodyPr/>
          <a:lstStyle/>
          <a:p>
            <a:pPr marL="0" indent="0">
              <a:buNone/>
            </a:pPr>
            <a:r>
              <a:rPr lang="el-GR" sz="2400" b="1" dirty="0" smtClean="0"/>
              <a:t>2. Προθέσεις κνήμης</a:t>
            </a:r>
            <a:endParaRPr lang="en-US" sz="2400" b="1" dirty="0" smtClean="0"/>
          </a:p>
          <a:p>
            <a:r>
              <a:rPr lang="el-GR" sz="2400" dirty="0" smtClean="0"/>
              <a:t>Στα πέλματα, η πληθώρα της επιλογής, μας δίνει μέγιστες επιλογές στην κίνηση για κάθε κατηγορία και περίπτωση ασθενούς.</a:t>
            </a:r>
          </a:p>
          <a:p>
            <a:r>
              <a:rPr lang="el-GR" sz="2400" dirty="0" smtClean="0"/>
              <a:t>Μηχανικά</a:t>
            </a:r>
          </a:p>
          <a:p>
            <a:r>
              <a:rPr lang="el-GR" sz="2400" dirty="0" smtClean="0"/>
              <a:t>Δυναμικά</a:t>
            </a:r>
          </a:p>
          <a:p>
            <a:r>
              <a:rPr lang="el-GR" sz="2400" dirty="0" err="1" smtClean="0"/>
              <a:t>Υπερδυναμικά</a:t>
            </a:r>
            <a:endParaRPr lang="el-GR" sz="2400" dirty="0" smtClean="0"/>
          </a:p>
          <a:p>
            <a:r>
              <a:rPr lang="el-GR" sz="2400" dirty="0" err="1" smtClean="0"/>
              <a:t>Sach</a:t>
            </a:r>
            <a:endParaRPr lang="el-GR" sz="2400" dirty="0" smtClean="0"/>
          </a:p>
          <a:p>
            <a:r>
              <a:rPr lang="el-GR" sz="2400" dirty="0" smtClean="0"/>
              <a:t>Για αθλητές (</a:t>
            </a:r>
            <a:r>
              <a:rPr lang="el-GR" sz="2400" dirty="0" err="1" smtClean="0"/>
              <a:t>sport</a:t>
            </a:r>
            <a:r>
              <a:rPr lang="el-GR" sz="2400" dirty="0" smtClean="0"/>
              <a:t>) </a:t>
            </a:r>
          </a:p>
          <a:p>
            <a:r>
              <a:rPr lang="el-GR" sz="2400" dirty="0" smtClean="0"/>
              <a:t>Ηλεκτρονικά </a:t>
            </a:r>
          </a:p>
          <a:p>
            <a:r>
              <a:rPr lang="el-GR" sz="2400" dirty="0" smtClean="0"/>
              <a:t>Βιονικά</a:t>
            </a:r>
            <a:endParaRPr lang="el-GR" sz="2400" dirty="0"/>
          </a:p>
        </p:txBody>
      </p:sp>
      <p:pic>
        <p:nvPicPr>
          <p:cNvPr id="4" name="3 - Εικόνα" descr="06.jpg"/>
          <p:cNvPicPr>
            <a:picLocks noChangeAspect="1"/>
          </p:cNvPicPr>
          <p:nvPr/>
        </p:nvPicPr>
        <p:blipFill>
          <a:blip r:embed="rId2" cstate="print"/>
          <a:stretch>
            <a:fillRect/>
          </a:stretch>
        </p:blipFill>
        <p:spPr>
          <a:xfrm>
            <a:off x="6753124" y="3212976"/>
            <a:ext cx="1672564" cy="1672564"/>
          </a:xfrm>
          <a:prstGeom prst="rect">
            <a:avLst/>
          </a:prstGeom>
          <a:ln>
            <a:noFill/>
          </a:ln>
          <a:effectLst>
            <a:softEdge rad="112500"/>
          </a:effectLst>
        </p:spPr>
      </p:pic>
      <p:pic>
        <p:nvPicPr>
          <p:cNvPr id="5" name="4 - Εικόνα" descr="07.jpg"/>
          <p:cNvPicPr>
            <a:picLocks noChangeAspect="1"/>
          </p:cNvPicPr>
          <p:nvPr/>
        </p:nvPicPr>
        <p:blipFill>
          <a:blip r:embed="rId3" cstate="print"/>
          <a:stretch>
            <a:fillRect/>
          </a:stretch>
        </p:blipFill>
        <p:spPr>
          <a:xfrm>
            <a:off x="4495553" y="3068960"/>
            <a:ext cx="2081261" cy="1825106"/>
          </a:xfrm>
          <a:prstGeom prst="rect">
            <a:avLst/>
          </a:prstGeom>
          <a:ln>
            <a:noFill/>
          </a:ln>
          <a:effectLst>
            <a:softEdge rad="112500"/>
          </a:effectLst>
        </p:spPr>
      </p:pic>
      <p:pic>
        <p:nvPicPr>
          <p:cNvPr id="6" name="5 - Εικόνα" descr="08.jpg"/>
          <p:cNvPicPr>
            <a:picLocks noChangeAspect="1"/>
          </p:cNvPicPr>
          <p:nvPr/>
        </p:nvPicPr>
        <p:blipFill>
          <a:blip r:embed="rId4" cstate="print"/>
          <a:stretch>
            <a:fillRect/>
          </a:stretch>
        </p:blipFill>
        <p:spPr>
          <a:xfrm>
            <a:off x="5148064" y="4885540"/>
            <a:ext cx="2581402" cy="172093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1. Προσθετική Κάτω Άκρων</a:t>
            </a:r>
          </a:p>
        </p:txBody>
      </p:sp>
      <p:sp>
        <p:nvSpPr>
          <p:cNvPr id="3" name="2 - Θέση περιεχομένου"/>
          <p:cNvSpPr>
            <a:spLocks noGrp="1"/>
          </p:cNvSpPr>
          <p:nvPr>
            <p:ph idx="1"/>
          </p:nvPr>
        </p:nvSpPr>
        <p:spPr/>
        <p:txBody>
          <a:bodyPr/>
          <a:lstStyle/>
          <a:p>
            <a:pPr marL="0" indent="0">
              <a:buNone/>
            </a:pPr>
            <a:r>
              <a:rPr lang="el-GR" sz="2400" b="1" dirty="0" smtClean="0"/>
              <a:t>2. Προθέσεις κνήμης</a:t>
            </a:r>
            <a:endParaRPr lang="en-US" sz="2400" b="1" dirty="0" smtClean="0"/>
          </a:p>
          <a:p>
            <a:pPr marL="0" indent="0">
              <a:buNone/>
            </a:pPr>
            <a:r>
              <a:rPr lang="el-GR" sz="2400" b="1" dirty="0" smtClean="0"/>
              <a:t>Θετικά οφέλη</a:t>
            </a:r>
            <a:r>
              <a:rPr lang="en-US" sz="2400" b="1" dirty="0" smtClean="0"/>
              <a:t>:</a:t>
            </a:r>
            <a:endParaRPr lang="el-GR" sz="2400" b="1" dirty="0" smtClean="0"/>
          </a:p>
          <a:p>
            <a:r>
              <a:rPr lang="el-GR" sz="2400" dirty="0" smtClean="0"/>
              <a:t>Μεγάλη ανθεκτικότητα</a:t>
            </a:r>
          </a:p>
          <a:p>
            <a:r>
              <a:rPr lang="el-GR" sz="2400" dirty="0" smtClean="0"/>
              <a:t>Απορρόφηση κραδασμών</a:t>
            </a:r>
          </a:p>
          <a:p>
            <a:r>
              <a:rPr lang="el-GR" sz="2400" dirty="0" smtClean="0"/>
              <a:t>Ελευθερία κινήσεων κάμψης-έκτασης γόνατος</a:t>
            </a:r>
          </a:p>
          <a:p>
            <a:r>
              <a:rPr lang="el-GR" sz="2400" dirty="0" smtClean="0"/>
              <a:t>Ευκολία τοποθέτησης και αφαίρεσης πρόθεσης</a:t>
            </a:r>
            <a:endParaRPr lang="el-GR" sz="2400" dirty="0"/>
          </a:p>
        </p:txBody>
      </p:sp>
      <p:pic>
        <p:nvPicPr>
          <p:cNvPr id="4" name="3 - Εικόνα" descr="outfeet01.jpg"/>
          <p:cNvPicPr>
            <a:picLocks noChangeAspect="1"/>
          </p:cNvPicPr>
          <p:nvPr/>
        </p:nvPicPr>
        <p:blipFill>
          <a:blip r:embed="rId2" cstate="print"/>
          <a:stretch>
            <a:fillRect/>
          </a:stretch>
        </p:blipFill>
        <p:spPr>
          <a:xfrm>
            <a:off x="5076056" y="3986412"/>
            <a:ext cx="3095149" cy="21896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1. Προσθετική Κάτω Άκρων</a:t>
            </a:r>
          </a:p>
        </p:txBody>
      </p:sp>
      <p:sp>
        <p:nvSpPr>
          <p:cNvPr id="108546" name="2 - Θέση περιεχομένου"/>
          <p:cNvSpPr>
            <a:spLocks noGrp="1"/>
          </p:cNvSpPr>
          <p:nvPr>
            <p:ph idx="1"/>
          </p:nvPr>
        </p:nvSpPr>
        <p:spPr/>
        <p:txBody>
          <a:bodyPr/>
          <a:lstStyle/>
          <a:p>
            <a:r>
              <a:rPr lang="el-GR" altLang="el-GR" sz="2400" b="1" dirty="0" smtClean="0"/>
              <a:t>Βιονική τεχνολογία</a:t>
            </a:r>
          </a:p>
          <a:p>
            <a:r>
              <a:rPr lang="en-US" altLang="el-GR" sz="2400" dirty="0" err="1" smtClean="0"/>
              <a:t>Proprio</a:t>
            </a:r>
            <a:r>
              <a:rPr lang="en-US" altLang="el-GR" sz="2400" dirty="0" smtClean="0"/>
              <a:t> foot</a:t>
            </a:r>
            <a:r>
              <a:rPr lang="el-GR" altLang="el-GR" sz="2400" dirty="0" smtClean="0"/>
              <a:t>:  </a:t>
            </a:r>
          </a:p>
          <a:p>
            <a:r>
              <a:rPr lang="el-GR" altLang="el-GR" sz="2400" dirty="0" smtClean="0"/>
              <a:t>Μίμηση φυσικής κίνησης</a:t>
            </a:r>
          </a:p>
          <a:p>
            <a:r>
              <a:rPr lang="el-GR" altLang="el-GR" sz="2400" dirty="0" smtClean="0"/>
              <a:t>Προσαρμογή πελματιαίας κάμψης-έκτασης</a:t>
            </a:r>
          </a:p>
          <a:p>
            <a:r>
              <a:rPr lang="el-GR" altLang="el-GR" sz="2400" dirty="0" smtClean="0"/>
              <a:t>Προσαρμογή στον τρόπο βάδισης του ασθενούς</a:t>
            </a:r>
            <a:endParaRPr lang="el-GR" altLang="el-GR" sz="2400" dirty="0" smtClean="0"/>
          </a:p>
        </p:txBody>
      </p:sp>
      <p:pic>
        <p:nvPicPr>
          <p:cNvPr id="4" name="3 - Εικόνα" descr="09.jpg"/>
          <p:cNvPicPr>
            <a:picLocks noChangeAspect="1"/>
          </p:cNvPicPr>
          <p:nvPr/>
        </p:nvPicPr>
        <p:blipFill>
          <a:blip r:embed="rId2" cstate="print"/>
          <a:stretch>
            <a:fillRect/>
          </a:stretch>
        </p:blipFill>
        <p:spPr>
          <a:xfrm>
            <a:off x="4918082" y="3857665"/>
            <a:ext cx="1644230" cy="2712033"/>
          </a:xfrm>
          <a:prstGeom prst="rect">
            <a:avLst/>
          </a:prstGeom>
          <a:ln>
            <a:noFill/>
          </a:ln>
          <a:effectLst>
            <a:softEdge rad="112500"/>
          </a:effectLst>
        </p:spPr>
      </p:pic>
      <p:pic>
        <p:nvPicPr>
          <p:cNvPr id="5" name="4 - Εικόνα" descr="l.jpg"/>
          <p:cNvPicPr>
            <a:picLocks noChangeAspect="1"/>
          </p:cNvPicPr>
          <p:nvPr/>
        </p:nvPicPr>
        <p:blipFill>
          <a:blip r:embed="rId3" cstate="print"/>
          <a:stretch>
            <a:fillRect/>
          </a:stretch>
        </p:blipFill>
        <p:spPr>
          <a:xfrm>
            <a:off x="6672057" y="3833392"/>
            <a:ext cx="2052229" cy="27363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3600" dirty="0"/>
              <a:t>1. Προσθετική Κάτω Άκρων</a:t>
            </a:r>
            <a:endParaRPr lang="el-GR" altLang="el-GR" sz="3600" dirty="0"/>
          </a:p>
        </p:txBody>
      </p:sp>
      <p:sp>
        <p:nvSpPr>
          <p:cNvPr id="109570" name="2 - Θέση περιεχομένου"/>
          <p:cNvSpPr>
            <a:spLocks noGrp="1"/>
          </p:cNvSpPr>
          <p:nvPr>
            <p:ph idx="1"/>
          </p:nvPr>
        </p:nvSpPr>
        <p:spPr/>
        <p:txBody>
          <a:bodyPr/>
          <a:lstStyle/>
          <a:p>
            <a:pPr marL="0" indent="0">
              <a:buNone/>
            </a:pPr>
            <a:r>
              <a:rPr lang="el-GR" altLang="el-GR" sz="2400" b="1" dirty="0" smtClean="0"/>
              <a:t>3. Προθέσεις </a:t>
            </a:r>
            <a:r>
              <a:rPr lang="el-GR" altLang="el-GR" sz="2400" b="1" dirty="0" err="1" smtClean="0"/>
              <a:t>ποδοκνημικής</a:t>
            </a:r>
            <a:r>
              <a:rPr lang="el-GR" altLang="el-GR" sz="2400" b="1" dirty="0" smtClean="0"/>
              <a:t> - άκρου ποδός</a:t>
            </a:r>
            <a:endParaRPr lang="en-US" altLang="el-GR" sz="2400" b="1" dirty="0" smtClean="0"/>
          </a:p>
          <a:p>
            <a:r>
              <a:rPr lang="el-GR" altLang="el-GR" sz="2400" dirty="0" smtClean="0"/>
              <a:t>Οι προθέσεις </a:t>
            </a:r>
            <a:r>
              <a:rPr lang="el-GR" altLang="el-GR" sz="2400" dirty="0" err="1" smtClean="0"/>
              <a:t>ποδοκνημικής</a:t>
            </a:r>
            <a:r>
              <a:rPr lang="el-GR" altLang="el-GR" sz="2400" dirty="0" smtClean="0"/>
              <a:t> απευθύνονται σε ακρωτηριασμούς στο κάτω άκρο του ποδός.</a:t>
            </a:r>
          </a:p>
          <a:p>
            <a:r>
              <a:rPr lang="el-GR" altLang="el-GR" sz="2400" dirty="0" err="1" smtClean="0"/>
              <a:t>Ταρσομετατάρσιο</a:t>
            </a:r>
            <a:r>
              <a:rPr lang="el-GR" altLang="el-GR" sz="2400" dirty="0" smtClean="0"/>
              <a:t> – </a:t>
            </a:r>
            <a:r>
              <a:rPr lang="el-GR" altLang="el-GR" sz="2400" dirty="0" err="1" smtClean="0"/>
              <a:t>Lisfranc</a:t>
            </a:r>
            <a:endParaRPr lang="el-GR" altLang="el-GR" sz="2400" dirty="0" smtClean="0"/>
          </a:p>
          <a:p>
            <a:r>
              <a:rPr lang="el-GR" altLang="el-GR" sz="2400" dirty="0" err="1" smtClean="0"/>
              <a:t>Μεσοτάρσιο</a:t>
            </a:r>
            <a:r>
              <a:rPr lang="el-GR" altLang="el-GR" sz="2400" dirty="0" smtClean="0"/>
              <a:t> – </a:t>
            </a:r>
            <a:r>
              <a:rPr lang="el-GR" altLang="el-GR" sz="2400" dirty="0" err="1" smtClean="0"/>
              <a:t>Chopart</a:t>
            </a:r>
            <a:endParaRPr lang="el-GR" altLang="el-GR" sz="2400" dirty="0" smtClean="0"/>
          </a:p>
          <a:p>
            <a:r>
              <a:rPr lang="el-GR" altLang="el-GR" sz="2400" dirty="0" smtClean="0"/>
              <a:t>Ολικός ακρωτηριασμός </a:t>
            </a:r>
            <a:r>
              <a:rPr lang="el-GR" altLang="el-GR" sz="2400" dirty="0" err="1" smtClean="0"/>
              <a:t>ποδοκνημικής</a:t>
            </a:r>
            <a:r>
              <a:rPr lang="el-GR" altLang="el-GR" sz="2400" dirty="0" smtClean="0"/>
              <a:t> – </a:t>
            </a:r>
            <a:r>
              <a:rPr lang="el-GR" altLang="el-GR" sz="2400" dirty="0" err="1" smtClean="0"/>
              <a:t>Syme</a:t>
            </a:r>
            <a:endParaRPr lang="el-GR" altLang="el-GR" sz="2400" dirty="0" smtClean="0"/>
          </a:p>
          <a:p>
            <a:r>
              <a:rPr lang="el-GR" altLang="el-GR" sz="2400" dirty="0" smtClean="0"/>
              <a:t>Απεξάρθρωση </a:t>
            </a:r>
            <a:r>
              <a:rPr lang="el-GR" altLang="el-GR" sz="2400" dirty="0" err="1" smtClean="0"/>
              <a:t>ποδοκνημικής</a:t>
            </a:r>
            <a:r>
              <a:rPr lang="el-GR" altLang="el-GR" sz="2400" dirty="0" smtClean="0"/>
              <a:t> – </a:t>
            </a:r>
            <a:r>
              <a:rPr lang="el-GR" altLang="el-GR" sz="2400" dirty="0" err="1" smtClean="0"/>
              <a:t>Pirogoff</a:t>
            </a:r>
            <a:r>
              <a:rPr lang="el-GR" altLang="el-GR" sz="2400" dirty="0" smtClean="0"/>
              <a:t> </a:t>
            </a:r>
            <a:endParaRPr lang="el-GR" altLang="el-GR" sz="2400" dirty="0" smtClean="0"/>
          </a:p>
        </p:txBody>
      </p:sp>
      <p:pic>
        <p:nvPicPr>
          <p:cNvPr id="4" name="3 - Εικόνα" descr="10.jpg"/>
          <p:cNvPicPr>
            <a:picLocks noChangeAspect="1"/>
          </p:cNvPicPr>
          <p:nvPr/>
        </p:nvPicPr>
        <p:blipFill>
          <a:blip r:embed="rId2" cstate="print"/>
          <a:stretch>
            <a:fillRect/>
          </a:stretch>
        </p:blipFill>
        <p:spPr>
          <a:xfrm>
            <a:off x="323528" y="4581128"/>
            <a:ext cx="5118860" cy="1772816"/>
          </a:xfrm>
          <a:prstGeom prst="rect">
            <a:avLst/>
          </a:prstGeom>
          <a:ln>
            <a:noFill/>
          </a:ln>
          <a:effectLst>
            <a:softEdge rad="112500"/>
          </a:effectLst>
        </p:spPr>
      </p:pic>
      <p:pic>
        <p:nvPicPr>
          <p:cNvPr id="5" name="4 - Εικόνα" descr="20.jpg"/>
          <p:cNvPicPr>
            <a:picLocks noChangeAspect="1"/>
          </p:cNvPicPr>
          <p:nvPr/>
        </p:nvPicPr>
        <p:blipFill>
          <a:blip r:embed="rId3" cstate="print"/>
          <a:stretch>
            <a:fillRect/>
          </a:stretch>
        </p:blipFill>
        <p:spPr>
          <a:xfrm>
            <a:off x="5868144" y="4318102"/>
            <a:ext cx="3024336" cy="21573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 Τίτλος"/>
          <p:cNvSpPr>
            <a:spLocks noGrp="1"/>
          </p:cNvSpPr>
          <p:nvPr>
            <p:ph type="title"/>
          </p:nvPr>
        </p:nvSpPr>
        <p:spPr/>
        <p:txBody>
          <a:bodyPr/>
          <a:lstStyle/>
          <a:p>
            <a:r>
              <a:rPr lang="en-US" dirty="0" smtClean="0"/>
              <a:t>2</a:t>
            </a:r>
            <a:r>
              <a:rPr lang="el-GR" dirty="0" smtClean="0"/>
              <a:t>. Προσθετική Άνω Άκρων</a:t>
            </a:r>
            <a:endParaRPr lang="el-GR" dirty="0" smtClean="0"/>
          </a:p>
        </p:txBody>
      </p:sp>
      <p:sp>
        <p:nvSpPr>
          <p:cNvPr id="113666" name="2 - Θέση περιεχομένου"/>
          <p:cNvSpPr>
            <a:spLocks noGrp="1"/>
          </p:cNvSpPr>
          <p:nvPr>
            <p:ph idx="1"/>
          </p:nvPr>
        </p:nvSpPr>
        <p:spPr>
          <a:xfrm>
            <a:off x="457200" y="1484784"/>
            <a:ext cx="5194920" cy="4752528"/>
          </a:xfrm>
        </p:spPr>
        <p:txBody>
          <a:bodyPr/>
          <a:lstStyle/>
          <a:p>
            <a:r>
              <a:rPr lang="el-GR" sz="2400" dirty="0" smtClean="0"/>
              <a:t>Η λειτουργικότητα και οι κινήσεις στα άνω άκρα είναι πολύ πολύπλοκες και σχεδόν ακατόρθωτες για να αντικατασταθούν με ένα προσθετικό μέλος. Για την κατασκευή μιας πρόθεσης άνω άκρου είναι απαραίτητη η προσεχτική μελέτη η λειτουργικότητα και οι μηχανικές αναλογίες του φυσικού μέλους και κατόπιν η ακριβής αντιγραφή αυτών στο τεχνητό. </a:t>
            </a:r>
          </a:p>
          <a:p>
            <a:endParaRPr lang="el-GR" sz="2400" dirty="0" smtClean="0"/>
          </a:p>
        </p:txBody>
      </p:sp>
      <p:pic>
        <p:nvPicPr>
          <p:cNvPr id="5" name="4 - Εικόνα" descr="11.jpg"/>
          <p:cNvPicPr>
            <a:picLocks noChangeAspect="1"/>
          </p:cNvPicPr>
          <p:nvPr/>
        </p:nvPicPr>
        <p:blipFill>
          <a:blip r:embed="rId2" cstate="print"/>
          <a:stretch>
            <a:fillRect/>
          </a:stretch>
        </p:blipFill>
        <p:spPr>
          <a:xfrm>
            <a:off x="5796136" y="1600842"/>
            <a:ext cx="2882640" cy="28826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a:t>
            </a:r>
            <a:r>
              <a:rPr lang="el-GR" dirty="0" smtClean="0"/>
              <a:t>. </a:t>
            </a:r>
            <a:r>
              <a:rPr lang="el-GR" dirty="0"/>
              <a:t>Προσθετική Άνω Άκρων</a:t>
            </a:r>
          </a:p>
        </p:txBody>
      </p:sp>
      <p:sp>
        <p:nvSpPr>
          <p:cNvPr id="114690" name="2 - Θέση περιεχομένου"/>
          <p:cNvSpPr>
            <a:spLocks noGrp="1"/>
          </p:cNvSpPr>
          <p:nvPr>
            <p:ph idx="1"/>
          </p:nvPr>
        </p:nvSpPr>
        <p:spPr/>
        <p:txBody>
          <a:bodyPr/>
          <a:lstStyle/>
          <a:p>
            <a:r>
              <a:rPr lang="el-GR" sz="2400" b="1" dirty="0" smtClean="0"/>
              <a:t>Τα είδη προσθετικής που είναι διαθέσιμα σήμερα είναι:</a:t>
            </a:r>
          </a:p>
          <a:p>
            <a:r>
              <a:rPr lang="el-GR" sz="2400" dirty="0" smtClean="0"/>
              <a:t>Μηχανικές (καλώδια και ιμάντες) </a:t>
            </a:r>
          </a:p>
          <a:p>
            <a:r>
              <a:rPr lang="el-GR" sz="2400" dirty="0" err="1" smtClean="0"/>
              <a:t>Μυοηλεκτρονικές</a:t>
            </a:r>
            <a:r>
              <a:rPr lang="el-GR" sz="2400" dirty="0" smtClean="0"/>
              <a:t> (ενέργεια από μυς) </a:t>
            </a:r>
          </a:p>
          <a:p>
            <a:r>
              <a:rPr lang="el-GR" sz="2400" dirty="0" smtClean="0"/>
              <a:t>Κοσμητικές (αισθητικό και κοσμητικό αποτέλεσμα) </a:t>
            </a:r>
          </a:p>
          <a:p>
            <a:r>
              <a:rPr lang="el-GR" sz="2400" dirty="0" smtClean="0"/>
              <a:t>Υβριδικές προθέσεις (συνδυασμός </a:t>
            </a:r>
            <a:r>
              <a:rPr lang="el-GR" sz="2400" dirty="0" err="1" smtClean="0"/>
              <a:t>μυοηλεκτρονικών</a:t>
            </a:r>
            <a:r>
              <a:rPr lang="el-GR" sz="2400" dirty="0" smtClean="0"/>
              <a:t>-μηχανικών τεχνικών)</a:t>
            </a:r>
          </a:p>
          <a:p>
            <a:r>
              <a:rPr lang="el-GR" sz="2400" b="1" dirty="0" smtClean="0"/>
              <a:t>Οι προθέσεις άνω άκρων χωρίζονται ανάλογα με το επίπεδο του ακρωτηριασμού σε:</a:t>
            </a:r>
          </a:p>
          <a:p>
            <a:r>
              <a:rPr lang="el-GR" sz="2400" dirty="0" err="1" smtClean="0"/>
              <a:t>Βραχιόνιες</a:t>
            </a:r>
            <a:r>
              <a:rPr lang="el-GR" sz="2400" dirty="0" smtClean="0"/>
              <a:t> προθέσεις</a:t>
            </a:r>
          </a:p>
          <a:p>
            <a:r>
              <a:rPr lang="el-GR" sz="2400" dirty="0" err="1" smtClean="0"/>
              <a:t>Αντιβράχιες</a:t>
            </a:r>
            <a:r>
              <a:rPr lang="el-GR" sz="2400" dirty="0" smtClean="0"/>
              <a:t> προθέσεις</a:t>
            </a:r>
          </a:p>
          <a:p>
            <a:r>
              <a:rPr lang="el-GR" sz="2400" dirty="0" smtClean="0"/>
              <a:t>Προθέσεις δακτύλων</a:t>
            </a:r>
          </a:p>
          <a:p>
            <a:endParaRPr lang="el-GR" sz="2400" dirty="0" smtClean="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d6213e22b0557aaf34de41591720f96d12416f"/>
  <p:tag name="ISPRING_RESOURCE_PATHS_HASH_PRESENTER" val="564fee622979e97ca6ea5fa43deb34e8408476ce"/>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TotalTime>
  <Words>5216</Words>
  <Application>Microsoft Office PowerPoint</Application>
  <PresentationFormat>On-screen Show (4:3)</PresentationFormat>
  <Paragraphs>736</Paragraphs>
  <Slides>125</Slides>
  <Notes>10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3</vt:i4>
      </vt:variant>
      <vt:variant>
        <vt:lpstr>Slide Titles</vt:lpstr>
      </vt:variant>
      <vt:variant>
        <vt:i4>125</vt:i4>
      </vt:variant>
    </vt:vector>
  </HeadingPairs>
  <TitlesOfParts>
    <vt:vector size="145" baseType="lpstr">
      <vt:lpstr>Arial</vt:lpstr>
      <vt:lpstr>Calibri</vt:lpstr>
      <vt:lpstr>Times New Roman</vt:lpstr>
      <vt:lpstr>Wingdings 2</vt:lpstr>
      <vt:lpstr>Wingdings</vt:lpstr>
      <vt:lpstr>Wingdings 3</vt:lpstr>
      <vt:lpstr>MgModernStyle UC</vt:lpstr>
      <vt:lpstr>Batang</vt:lpstr>
      <vt:lpstr>Malgun Gothic</vt:lpstr>
      <vt:lpstr>Arial Unicode MS</vt:lpstr>
      <vt:lpstr>SimSun</vt:lpstr>
      <vt:lpstr>Georgia</vt:lpstr>
      <vt:lpstr>Tahoma</vt:lpstr>
      <vt:lpstr>Book Antiqua</vt:lpstr>
      <vt:lpstr>Lucida Sans</vt:lpstr>
      <vt:lpstr>Symbol</vt:lpstr>
      <vt:lpstr>OC_template_updated</vt:lpstr>
      <vt:lpstr>Έγγραφο </vt:lpstr>
      <vt:lpstr>Εικόνα bitmap</vt:lpstr>
      <vt:lpstr>Photo Editor Photo</vt:lpstr>
      <vt:lpstr>Φυσικοθεραπεία σε ειδικές πληθυσμιακές μονάδες (Ε)</vt:lpstr>
      <vt:lpstr>Θεραπευτική Άσκηση    Αδροί κανόνες στην εκτέλεση των ασκήσεων</vt:lpstr>
      <vt:lpstr>Θεραπευτική Άσκηση  Πρόληψη για την αποφυγή επιπλοκών</vt:lpstr>
      <vt:lpstr>Θεραπευτική Άσκηση  Ισομετρική Άσκηση</vt:lpstr>
      <vt:lpstr>Θεραπευτική Άσκηση -Ισοτονική Άσκηση</vt:lpstr>
      <vt:lpstr>Θεραπευτική Άσκηση  Πλειομετρική Επανεκπαίδευση</vt:lpstr>
      <vt:lpstr>Θεραπευτική Άσκηση  Όγκος πλειομετρικής άσκησης</vt:lpstr>
      <vt:lpstr>Θεραπευτική Άσκηση  Ελαστικοί Ιμάντες</vt:lpstr>
      <vt:lpstr>Θεραπευτική Άσκηση  Αξιολόγηση - 1η μέτρηση</vt:lpstr>
      <vt:lpstr>Θεραπευτική Άσκηση  Πρόγραμμα ασκήσεων</vt:lpstr>
      <vt:lpstr>Θεραπευτική Άσκηση δεν είναι αυτό που βλέπει ο φυσ/ης, αλλά αυτό που νοιώθει ο εξασκούμενος</vt:lpstr>
      <vt:lpstr>Θεραπευτική Άσκηση &amp; λειτουργική αποκατάσταση</vt:lpstr>
      <vt:lpstr>Θεραπευτική Άσκηση  Εφαρμογές ανά ηλικία-προσαρμογές</vt:lpstr>
      <vt:lpstr>Θεραπευτική Άσκηση  Εφαρμογές ανά ηλικία-προσαρμογές</vt:lpstr>
      <vt:lpstr>Θεραπευτική Άσκηση  Εφαρμογές ανά ηλικία-προσαρμογές</vt:lpstr>
      <vt:lpstr>Θεραπευτική Άσκηση –ΕΛΑΣΤΙΚΗ ΑΝΤΙΣΤΑΣΗ Εφαρμογές ανά ηλικία-προσαρμογές</vt:lpstr>
      <vt:lpstr>Κολοβώματα - Φυσιοθεραπευτική Προσέγγιση και Αποκατάσταση</vt:lpstr>
      <vt:lpstr>Κολοβώματα - Φυσιοθεραπευτική Προσέγγιση και Αποκατάσταση</vt:lpstr>
      <vt:lpstr>Επιδημιολογικά Στοιχεία</vt:lpstr>
      <vt:lpstr>Επιδημιολογικά Στοιχεία</vt:lpstr>
      <vt:lpstr>1. Προβλήματα στο Άμεσα Μετεγχειρητικό Στάδιο</vt:lpstr>
      <vt:lpstr>2. Προβλήματα στη Φάση της Αποκατάστασης</vt:lpstr>
      <vt:lpstr>2. Προβλήματα στη Φάση της Αποκατάστασης</vt:lpstr>
      <vt:lpstr>2. Προβλήματα στη Φάση της Αποκατάστασης</vt:lpstr>
      <vt:lpstr>2. Προβλήματα στη Φάση της Αποκατάστασης</vt:lpstr>
      <vt:lpstr>3.Χρόνια Προβλήματα</vt:lpstr>
      <vt:lpstr>3.Χρόνια Προβλήματα</vt:lpstr>
      <vt:lpstr>Φυσικοθεραπευτικη Αποκατασταση σε Ακρωτηριασμο Κατω Ακρου</vt:lpstr>
      <vt:lpstr>Σταδία Αποκατάστασης</vt:lpstr>
      <vt:lpstr>1. Προεγχειρητικό Στάδιο</vt:lpstr>
      <vt:lpstr>1. Προεγχειρητικό Στάδιο</vt:lpstr>
      <vt:lpstr>1. Προεγχειρητικό Στάδιο</vt:lpstr>
      <vt:lpstr>1. Προεγχειρητικό Στάδιο</vt:lpstr>
      <vt:lpstr>2. Άμεσα Μετεγχειρητικό Στάδιο</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Πρόγραμμα Αποκατάστασης</vt:lpstr>
      <vt:lpstr>3. Απώτερο Μετεγχειρητικό Στάδιο</vt:lpstr>
      <vt:lpstr>3. Απώτερο Μετεγχειρητικό Στάδιο</vt:lpstr>
      <vt:lpstr>3. Απώτερο Μετεγχειρητικό Στάδιο</vt:lpstr>
      <vt:lpstr>3. Απώτερο Μετεγχειρητικό Στάδιο</vt:lpstr>
      <vt:lpstr>3. Απώτερο Μετεγχειρητικό Στάδιο</vt:lpstr>
      <vt:lpstr>3. Απώτερο Μετεγχειρητικό Στάδιο</vt:lpstr>
      <vt:lpstr>Στόχοι προγράμματος ενδυνάμωσης  στο κολόβωμα</vt:lpstr>
      <vt:lpstr>Στόχοι προγράμματος ενδυνάμωσης  στο κολόβωμα</vt:lpstr>
      <vt:lpstr>Στόχοι προγράμματος ενδυνάμωσης  στο κολόβωμα</vt:lpstr>
      <vt:lpstr>Στόχοι προγράμματος ενδυνάμωσης  στο κολόβωμα</vt:lpstr>
      <vt:lpstr>Στόχοι προγράμματος ενδυνάμωσης  στο κολόβωμα</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4. Προθετικό Στάδιο</vt:lpstr>
      <vt:lpstr>Προσθετικη</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1. Προσθετική Κάτω Άκρων</vt:lpstr>
      <vt:lpstr>2. Προσθετική Άνω Άκρων</vt:lpstr>
      <vt:lpstr>2. Προσθετική Άνω Άκρων</vt:lpstr>
      <vt:lpstr>2. Προσθετική Άνω Άκρων</vt:lpstr>
      <vt:lpstr>2. Προσθετική Άνω Άκρων</vt:lpstr>
      <vt:lpstr>2. Προσθετική Άνω Άκρων</vt:lpstr>
      <vt:lpstr>2. Προσθετική Άνω Άκρων</vt:lpstr>
      <vt:lpstr>Βιβλιογραφία</vt:lpstr>
      <vt:lpstr>Βιβλιογραφία</vt:lpstr>
      <vt:lpstr>PowerPoint Presentation</vt:lpstr>
      <vt:lpstr>Θεραπευτική άσκηση και αιμορροφιλία</vt:lpstr>
      <vt:lpstr>Τι είναι η αιμορροφιλία; (1)</vt:lpstr>
      <vt:lpstr>Τι είναι η αιμορροφιλία; (2)</vt:lpstr>
      <vt:lpstr>Τι είναι η αιμορροφιλία; (3) (Hilberg et al , 2001)</vt:lpstr>
      <vt:lpstr>Τι είναι η αιμορροφιλία; (4)</vt:lpstr>
      <vt:lpstr>Τι μας λένε οι ερευνητές..? (1)</vt:lpstr>
      <vt:lpstr>Τι μας λένε οι ερευνητές..? (2)</vt:lpstr>
      <vt:lpstr>Τι μας λένε οι ερευνητές..? (3)</vt:lpstr>
      <vt:lpstr>Αθλητισμός (Heijnen L., 2000)</vt:lpstr>
      <vt:lpstr>Και καταλήγουμε στο…</vt:lpstr>
      <vt:lpstr>Βιβλιογραφία</vt:lpstr>
      <vt:lpstr>Βιβλιογραφία</vt:lpstr>
      <vt:lpstr>Βιβλιογραφία</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Tagoulis Alexandros</dc:creator>
  <cp:lastModifiedBy>alex</cp:lastModifiedBy>
  <cp:revision>111</cp:revision>
  <dcterms:created xsi:type="dcterms:W3CDTF">2013-03-04T13:35:19Z</dcterms:created>
  <dcterms:modified xsi:type="dcterms:W3CDTF">2015-11-09T11:31:18Z</dcterms:modified>
</cp:coreProperties>
</file>