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74"/>
  </p:notesMasterIdLst>
  <p:handoutMasterIdLst>
    <p:handoutMasterId r:id="rId75"/>
  </p:handoutMasterIdLst>
  <p:sldIdLst>
    <p:sldId id="256" r:id="rId2"/>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257" r:id="rId67"/>
    <p:sldId id="262" r:id="rId68"/>
    <p:sldId id="264" r:id="rId69"/>
    <p:sldId id="265" r:id="rId70"/>
    <p:sldId id="313" r:id="rId71"/>
    <p:sldId id="266" r:id="rId72"/>
    <p:sldId id="261" r:id="rId73"/>
  </p:sldIdLst>
  <p:sldSz cx="9144000" cy="6858000" type="screen4x3"/>
  <p:notesSz cx="7104063" cy="10234613"/>
  <p:custDataLst>
    <p:tags r:id="rId7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554" autoAdjust="0"/>
  </p:normalViewPr>
  <p:slideViewPr>
    <p:cSldViewPr>
      <p:cViewPr>
        <p:scale>
          <a:sx n="90" d="100"/>
          <a:sy n="90" d="100"/>
        </p:scale>
        <p:origin x="-246" y="-4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5"/>
          <p:cNvSpPr>
            <a:spLocks noGrp="1" noChangeArrowheads="1"/>
          </p:cNvSpPr>
          <p:nvPr>
            <p:ph type="sldNum" sz="quarter" idx="5"/>
          </p:nvPr>
        </p:nvSpPr>
        <p:spPr/>
        <p:txBody>
          <a:bodyPr/>
          <a:lstStyle/>
          <a:p>
            <a:pPr>
              <a:defRPr/>
            </a:pPr>
            <a:fld id="{C1995635-5E6F-4340-93FA-895DD160F5FC}" type="slidenum">
              <a:rPr lang="en-US" smtClean="0"/>
              <a:pPr>
                <a:defRPr/>
              </a:pPr>
              <a:t>37</a:t>
            </a:fld>
            <a:endParaRPr lang="en-US" smtClean="0"/>
          </a:p>
        </p:txBody>
      </p:sp>
      <p:sp>
        <p:nvSpPr>
          <p:cNvPr id="244739" name="Rectangle 2"/>
          <p:cNvSpPr>
            <a:spLocks noChangeArrowheads="1"/>
          </p:cNvSpPr>
          <p:nvPr/>
        </p:nvSpPr>
        <p:spPr bwMode="auto">
          <a:xfrm>
            <a:off x="4026796" y="6539"/>
            <a:ext cx="3077267" cy="478956"/>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244740" name="Rectangle 3"/>
          <p:cNvSpPr>
            <a:spLocks noChangeArrowheads="1"/>
          </p:cNvSpPr>
          <p:nvPr/>
        </p:nvSpPr>
        <p:spPr bwMode="auto">
          <a:xfrm>
            <a:off x="4026796" y="9742580"/>
            <a:ext cx="3077267" cy="477321"/>
          </a:xfrm>
          <a:prstGeom prst="rect">
            <a:avLst/>
          </a:prstGeom>
          <a:noFill/>
          <a:ln w="9525">
            <a:noFill/>
            <a:miter lim="800000"/>
            <a:headEnd/>
            <a:tailEnd/>
          </a:ln>
        </p:spPr>
        <p:txBody>
          <a:bodyPr lIns="21546" tIns="0" rIns="21546" bIns="0" anchor="b"/>
          <a:lstStyle/>
          <a:p>
            <a:pPr algn="r" defTabSz="1035474" eaLnBrk="0" hangingPunct="0"/>
            <a:r>
              <a:rPr lang="en-US" sz="1200" i="1">
                <a:latin typeface="Times New Roman" pitchFamily="18" charset="0"/>
              </a:rPr>
              <a:t>12</a:t>
            </a:r>
          </a:p>
        </p:txBody>
      </p:sp>
      <p:sp>
        <p:nvSpPr>
          <p:cNvPr id="244741" name="Rectangle 4"/>
          <p:cNvSpPr>
            <a:spLocks noChangeArrowheads="1"/>
          </p:cNvSpPr>
          <p:nvPr/>
        </p:nvSpPr>
        <p:spPr bwMode="auto">
          <a:xfrm>
            <a:off x="0" y="9742580"/>
            <a:ext cx="3077267" cy="477321"/>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244742" name="Rectangle 5"/>
          <p:cNvSpPr>
            <a:spLocks noChangeArrowheads="1"/>
          </p:cNvSpPr>
          <p:nvPr/>
        </p:nvSpPr>
        <p:spPr bwMode="auto">
          <a:xfrm>
            <a:off x="0" y="6539"/>
            <a:ext cx="3077267" cy="478956"/>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244743" name="Rectangle 6"/>
          <p:cNvSpPr>
            <a:spLocks noChangeArrowheads="1"/>
          </p:cNvSpPr>
          <p:nvPr/>
        </p:nvSpPr>
        <p:spPr bwMode="auto">
          <a:xfrm>
            <a:off x="4025139" y="3269"/>
            <a:ext cx="3078925" cy="478956"/>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244744" name="Rectangle 7"/>
          <p:cNvSpPr>
            <a:spLocks noChangeArrowheads="1"/>
          </p:cNvSpPr>
          <p:nvPr/>
        </p:nvSpPr>
        <p:spPr bwMode="auto">
          <a:xfrm>
            <a:off x="4025139" y="9740946"/>
            <a:ext cx="3078925" cy="477321"/>
          </a:xfrm>
          <a:prstGeom prst="rect">
            <a:avLst/>
          </a:prstGeom>
          <a:noFill/>
          <a:ln w="9525">
            <a:noFill/>
            <a:miter lim="800000"/>
            <a:headEnd/>
            <a:tailEnd/>
          </a:ln>
        </p:spPr>
        <p:txBody>
          <a:bodyPr lIns="21546" tIns="0" rIns="21546" bIns="0" anchor="b"/>
          <a:lstStyle/>
          <a:p>
            <a:pPr algn="r" defTabSz="1035474" eaLnBrk="0" hangingPunct="0"/>
            <a:r>
              <a:rPr lang="en-US" sz="1200" i="1">
                <a:latin typeface="Times New Roman" pitchFamily="18" charset="0"/>
              </a:rPr>
              <a:t>12</a:t>
            </a:r>
          </a:p>
        </p:txBody>
      </p:sp>
      <p:sp>
        <p:nvSpPr>
          <p:cNvPr id="244745" name="Rectangle 8"/>
          <p:cNvSpPr>
            <a:spLocks noChangeArrowheads="1"/>
          </p:cNvSpPr>
          <p:nvPr/>
        </p:nvSpPr>
        <p:spPr bwMode="auto">
          <a:xfrm>
            <a:off x="-1657" y="9740946"/>
            <a:ext cx="3077267" cy="477321"/>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244746" name="Rectangle 9"/>
          <p:cNvSpPr>
            <a:spLocks noChangeArrowheads="1"/>
          </p:cNvSpPr>
          <p:nvPr/>
        </p:nvSpPr>
        <p:spPr bwMode="auto">
          <a:xfrm>
            <a:off x="-1657" y="3269"/>
            <a:ext cx="3077267" cy="478956"/>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244747" name="Rectangle 10"/>
          <p:cNvSpPr>
            <a:spLocks noGrp="1" noRot="1" noChangeAspect="1" noChangeArrowheads="1" noTextEdit="1"/>
          </p:cNvSpPr>
          <p:nvPr>
            <p:ph type="sldImg"/>
          </p:nvPr>
        </p:nvSpPr>
        <p:spPr>
          <a:ln cap="flat"/>
        </p:spPr>
      </p:sp>
      <p:sp>
        <p:nvSpPr>
          <p:cNvPr id="244748" name="Rectangle 11"/>
          <p:cNvSpPr>
            <a:spLocks noGrp="1" noChangeArrowheads="1"/>
          </p:cNvSpPr>
          <p:nvPr>
            <p:ph type="body" idx="1"/>
          </p:nvPr>
        </p:nvSpPr>
        <p:spPr>
          <a:noFill/>
          <a:ln/>
        </p:spPr>
        <p:txBody>
          <a:bodyPr/>
          <a:lstStyle/>
          <a:p>
            <a:endParaRPr lang="en-AU"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ln/>
        </p:spPr>
      </p:sp>
      <p:sp>
        <p:nvSpPr>
          <p:cNvPr id="276483" name="Notes Placeholder 2"/>
          <p:cNvSpPr>
            <a:spLocks noGrp="1"/>
          </p:cNvSpPr>
          <p:nvPr>
            <p:ph type="body" idx="1"/>
          </p:nvPr>
        </p:nvSpPr>
        <p:spPr>
          <a:noFill/>
          <a:ln/>
        </p:spPr>
        <p:txBody>
          <a:bodyPr/>
          <a:lstStyle/>
          <a:p>
            <a:endParaRPr lang="en-US" dirty="0" smtClean="0"/>
          </a:p>
        </p:txBody>
      </p:sp>
      <p:sp>
        <p:nvSpPr>
          <p:cNvPr id="256004" name="Slide Number Placeholder 3"/>
          <p:cNvSpPr>
            <a:spLocks noGrp="1"/>
          </p:cNvSpPr>
          <p:nvPr>
            <p:ph type="sldNum" sz="quarter" idx="5"/>
          </p:nvPr>
        </p:nvSpPr>
        <p:spPr/>
        <p:txBody>
          <a:bodyPr/>
          <a:lstStyle/>
          <a:p>
            <a:pPr>
              <a:defRPr/>
            </a:pPr>
            <a:fld id="{D149AA51-158E-4A6F-9508-AE8AA31B350A}" type="slidenum">
              <a:rPr lang="en-US" smtClean="0"/>
              <a:pPr>
                <a:defRPr/>
              </a:pPr>
              <a:t>44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ln/>
        </p:spPr>
      </p:sp>
      <p:sp>
        <p:nvSpPr>
          <p:cNvPr id="246787" name="Notes Placeholder 2"/>
          <p:cNvSpPr>
            <a:spLocks noGrp="1"/>
          </p:cNvSpPr>
          <p:nvPr>
            <p:ph type="body" idx="1"/>
          </p:nvPr>
        </p:nvSpPr>
        <p:spPr>
          <a:noFill/>
          <a:ln/>
        </p:spPr>
        <p:txBody>
          <a:bodyPr/>
          <a:lstStyle/>
          <a:p>
            <a:endParaRPr lang="en-GB" smtClean="0"/>
          </a:p>
        </p:txBody>
      </p:sp>
      <p:sp>
        <p:nvSpPr>
          <p:cNvPr id="206852" name="Slide Number Placeholder 3"/>
          <p:cNvSpPr>
            <a:spLocks noGrp="1"/>
          </p:cNvSpPr>
          <p:nvPr>
            <p:ph type="sldNum" sz="quarter" idx="5"/>
          </p:nvPr>
        </p:nvSpPr>
        <p:spPr/>
        <p:txBody>
          <a:bodyPr/>
          <a:lstStyle/>
          <a:p>
            <a:pPr>
              <a:defRPr/>
            </a:pPr>
            <a:fld id="{A5076735-8707-4FB4-91B1-C0FB8B137F3E}" type="slidenum">
              <a:rPr lang="en-US" smtClean="0"/>
              <a:pPr>
                <a:defRPr/>
              </a:pPr>
              <a:t>47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US" dirty="0"/>
          </a:p>
        </p:txBody>
      </p:sp>
      <p:sp>
        <p:nvSpPr>
          <p:cNvPr id="276484" name="Slide Number Placeholder 3"/>
          <p:cNvSpPr>
            <a:spLocks noGrp="1"/>
          </p:cNvSpPr>
          <p:nvPr>
            <p:ph type="sldNum" sz="quarter" idx="5"/>
          </p:nvPr>
        </p:nvSpPr>
        <p:spPr/>
        <p:txBody>
          <a:bodyPr/>
          <a:lstStyle/>
          <a:p>
            <a:pPr>
              <a:defRPr/>
            </a:pPr>
            <a:fld id="{47EED347-EC5D-4800-BB0C-4AC055A9D7E5}" type="slidenum">
              <a:rPr lang="en-US" smtClean="0"/>
              <a:pPr>
                <a:defRPr/>
              </a:pPr>
              <a:t>49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a:ln/>
        </p:spPr>
      </p:sp>
      <p:sp>
        <p:nvSpPr>
          <p:cNvPr id="297987" name="Notes Placeholder 2"/>
          <p:cNvSpPr>
            <a:spLocks noGrp="1"/>
          </p:cNvSpPr>
          <p:nvPr>
            <p:ph type="body" idx="1"/>
          </p:nvPr>
        </p:nvSpPr>
        <p:spPr>
          <a:noFill/>
          <a:ln/>
        </p:spPr>
        <p:txBody>
          <a:bodyPr/>
          <a:lstStyle/>
          <a:p>
            <a:endParaRPr lang="en-GB" dirty="0" smtClean="0"/>
          </a:p>
        </p:txBody>
      </p:sp>
      <p:sp>
        <p:nvSpPr>
          <p:cNvPr id="277508" name="Slide Number Placeholder 3"/>
          <p:cNvSpPr>
            <a:spLocks noGrp="1"/>
          </p:cNvSpPr>
          <p:nvPr>
            <p:ph type="sldNum" sz="quarter" idx="5"/>
          </p:nvPr>
        </p:nvSpPr>
        <p:spPr/>
        <p:txBody>
          <a:bodyPr/>
          <a:lstStyle/>
          <a:p>
            <a:pPr>
              <a:defRPr/>
            </a:pPr>
            <a:fld id="{6ECBE127-F656-4E34-9C7E-51E157596347}" type="slidenum">
              <a:rPr lang="en-US" smtClean="0"/>
              <a:pPr>
                <a:defRPr/>
              </a:pPr>
              <a:t>50</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p:spPr>
        <p:txBody>
          <a:bodyPr/>
          <a:lstStyle/>
          <a:p>
            <a:endParaRPr lang="en-US" dirty="0" smtClean="0"/>
          </a:p>
        </p:txBody>
      </p:sp>
      <p:sp>
        <p:nvSpPr>
          <p:cNvPr id="205828" name="Slide Number Placeholder 3"/>
          <p:cNvSpPr>
            <a:spLocks noGrp="1"/>
          </p:cNvSpPr>
          <p:nvPr>
            <p:ph type="sldNum" sz="quarter" idx="5"/>
          </p:nvPr>
        </p:nvSpPr>
        <p:spPr/>
        <p:txBody>
          <a:bodyPr/>
          <a:lstStyle/>
          <a:p>
            <a:pPr>
              <a:defRPr/>
            </a:pPr>
            <a:fld id="{E2E968E6-D92A-42CB-BEDD-B218B7441F6D}" type="slidenum">
              <a:rPr lang="en-US" smtClean="0"/>
              <a:pPr>
                <a:defRPr/>
              </a:pPr>
              <a:t>56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5"/>
          <p:cNvSpPr>
            <a:spLocks noGrp="1" noChangeArrowheads="1"/>
          </p:cNvSpPr>
          <p:nvPr>
            <p:ph type="sldNum" sz="quarter" idx="5"/>
          </p:nvPr>
        </p:nvSpPr>
        <p:spPr/>
        <p:txBody>
          <a:bodyPr/>
          <a:lstStyle/>
          <a:p>
            <a:pPr>
              <a:defRPr/>
            </a:pPr>
            <a:fld id="{7E7D098B-906F-4FCB-ABC1-59DDC9447442}" type="slidenum">
              <a:rPr lang="en-US" smtClean="0"/>
              <a:pPr>
                <a:defRPr/>
              </a:pPr>
              <a:t>63</a:t>
            </a:fld>
            <a:endParaRPr lang="en-US" smtClean="0"/>
          </a:p>
        </p:txBody>
      </p:sp>
      <p:sp>
        <p:nvSpPr>
          <p:cNvPr id="317443" name="Rectangle 2"/>
          <p:cNvSpPr>
            <a:spLocks noChangeArrowheads="1"/>
          </p:cNvSpPr>
          <p:nvPr/>
        </p:nvSpPr>
        <p:spPr bwMode="auto">
          <a:xfrm>
            <a:off x="4026796" y="6539"/>
            <a:ext cx="3077267" cy="478956"/>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317444" name="Rectangle 3"/>
          <p:cNvSpPr>
            <a:spLocks noChangeArrowheads="1"/>
          </p:cNvSpPr>
          <p:nvPr/>
        </p:nvSpPr>
        <p:spPr bwMode="auto">
          <a:xfrm>
            <a:off x="4026796" y="9742580"/>
            <a:ext cx="3077267" cy="477321"/>
          </a:xfrm>
          <a:prstGeom prst="rect">
            <a:avLst/>
          </a:prstGeom>
          <a:noFill/>
          <a:ln w="9525">
            <a:noFill/>
            <a:miter lim="800000"/>
            <a:headEnd/>
            <a:tailEnd/>
          </a:ln>
        </p:spPr>
        <p:txBody>
          <a:bodyPr lIns="21546" tIns="0" rIns="21546" bIns="0" anchor="b"/>
          <a:lstStyle/>
          <a:p>
            <a:pPr algn="r" defTabSz="1035474" eaLnBrk="0" hangingPunct="0"/>
            <a:r>
              <a:rPr lang="en-US" sz="1200" i="1">
                <a:latin typeface="Times New Roman" pitchFamily="18" charset="0"/>
              </a:rPr>
              <a:t>12</a:t>
            </a:r>
          </a:p>
        </p:txBody>
      </p:sp>
      <p:sp>
        <p:nvSpPr>
          <p:cNvPr id="317445" name="Rectangle 4"/>
          <p:cNvSpPr>
            <a:spLocks noChangeArrowheads="1"/>
          </p:cNvSpPr>
          <p:nvPr/>
        </p:nvSpPr>
        <p:spPr bwMode="auto">
          <a:xfrm>
            <a:off x="0" y="9742580"/>
            <a:ext cx="3077267" cy="477321"/>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317446" name="Rectangle 5"/>
          <p:cNvSpPr>
            <a:spLocks noChangeArrowheads="1"/>
          </p:cNvSpPr>
          <p:nvPr/>
        </p:nvSpPr>
        <p:spPr bwMode="auto">
          <a:xfrm>
            <a:off x="0" y="6539"/>
            <a:ext cx="3077267" cy="478956"/>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317447" name="Rectangle 6"/>
          <p:cNvSpPr>
            <a:spLocks noChangeArrowheads="1"/>
          </p:cNvSpPr>
          <p:nvPr/>
        </p:nvSpPr>
        <p:spPr bwMode="auto">
          <a:xfrm>
            <a:off x="4025139" y="3269"/>
            <a:ext cx="3078925" cy="478956"/>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317448" name="Rectangle 7"/>
          <p:cNvSpPr>
            <a:spLocks noChangeArrowheads="1"/>
          </p:cNvSpPr>
          <p:nvPr/>
        </p:nvSpPr>
        <p:spPr bwMode="auto">
          <a:xfrm>
            <a:off x="4025139" y="9740946"/>
            <a:ext cx="3078925" cy="477321"/>
          </a:xfrm>
          <a:prstGeom prst="rect">
            <a:avLst/>
          </a:prstGeom>
          <a:noFill/>
          <a:ln w="9525">
            <a:noFill/>
            <a:miter lim="800000"/>
            <a:headEnd/>
            <a:tailEnd/>
          </a:ln>
        </p:spPr>
        <p:txBody>
          <a:bodyPr lIns="21546" tIns="0" rIns="21546" bIns="0" anchor="b"/>
          <a:lstStyle/>
          <a:p>
            <a:pPr algn="r" defTabSz="1035474" eaLnBrk="0" hangingPunct="0"/>
            <a:r>
              <a:rPr lang="en-US" sz="1200" i="1">
                <a:latin typeface="Times New Roman" pitchFamily="18" charset="0"/>
              </a:rPr>
              <a:t>12</a:t>
            </a:r>
          </a:p>
        </p:txBody>
      </p:sp>
      <p:sp>
        <p:nvSpPr>
          <p:cNvPr id="317449" name="Rectangle 8"/>
          <p:cNvSpPr>
            <a:spLocks noChangeArrowheads="1"/>
          </p:cNvSpPr>
          <p:nvPr/>
        </p:nvSpPr>
        <p:spPr bwMode="auto">
          <a:xfrm>
            <a:off x="-1657" y="9740946"/>
            <a:ext cx="3077267" cy="477321"/>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317450" name="Rectangle 9"/>
          <p:cNvSpPr>
            <a:spLocks noChangeArrowheads="1"/>
          </p:cNvSpPr>
          <p:nvPr/>
        </p:nvSpPr>
        <p:spPr bwMode="auto">
          <a:xfrm>
            <a:off x="-1657" y="3269"/>
            <a:ext cx="3077267" cy="478956"/>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317451" name="Rectangle 10"/>
          <p:cNvSpPr>
            <a:spLocks noGrp="1" noRot="1" noChangeAspect="1" noChangeArrowheads="1" noTextEdit="1"/>
          </p:cNvSpPr>
          <p:nvPr>
            <p:ph type="sldImg"/>
          </p:nvPr>
        </p:nvSpPr>
        <p:spPr>
          <a:ln cap="flat"/>
        </p:spPr>
      </p:sp>
      <p:sp>
        <p:nvSpPr>
          <p:cNvPr id="317452" name="Rectangle 11"/>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5"/>
          <p:cNvSpPr>
            <a:spLocks noGrp="1" noChangeArrowheads="1"/>
          </p:cNvSpPr>
          <p:nvPr>
            <p:ph type="sldNum" sz="quarter" idx="5"/>
          </p:nvPr>
        </p:nvSpPr>
        <p:spPr/>
        <p:txBody>
          <a:bodyPr/>
          <a:lstStyle/>
          <a:p>
            <a:pPr>
              <a:defRPr/>
            </a:pPr>
            <a:fld id="{553C34B4-7A84-4D1C-BA7B-CDDE286107F6}" type="slidenum">
              <a:rPr lang="en-US" smtClean="0"/>
              <a:pPr>
                <a:defRPr/>
              </a:pPr>
              <a:t>64</a:t>
            </a:fld>
            <a:endParaRPr lang="en-US" smtClean="0"/>
          </a:p>
        </p:txBody>
      </p:sp>
      <p:sp>
        <p:nvSpPr>
          <p:cNvPr id="319491" name="Rectangle 2"/>
          <p:cNvSpPr>
            <a:spLocks noChangeArrowheads="1"/>
          </p:cNvSpPr>
          <p:nvPr/>
        </p:nvSpPr>
        <p:spPr bwMode="auto">
          <a:xfrm>
            <a:off x="4026796" y="6539"/>
            <a:ext cx="3077267" cy="478956"/>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319492" name="Rectangle 3"/>
          <p:cNvSpPr>
            <a:spLocks noChangeArrowheads="1"/>
          </p:cNvSpPr>
          <p:nvPr/>
        </p:nvSpPr>
        <p:spPr bwMode="auto">
          <a:xfrm>
            <a:off x="4026796" y="9742580"/>
            <a:ext cx="3077267" cy="477321"/>
          </a:xfrm>
          <a:prstGeom prst="rect">
            <a:avLst/>
          </a:prstGeom>
          <a:noFill/>
          <a:ln w="9525">
            <a:noFill/>
            <a:miter lim="800000"/>
            <a:headEnd/>
            <a:tailEnd/>
          </a:ln>
        </p:spPr>
        <p:txBody>
          <a:bodyPr lIns="21546" tIns="0" rIns="21546" bIns="0" anchor="b"/>
          <a:lstStyle/>
          <a:p>
            <a:pPr algn="r" defTabSz="1035474" eaLnBrk="0" hangingPunct="0"/>
            <a:r>
              <a:rPr lang="en-US" sz="1200" i="1">
                <a:latin typeface="Times New Roman" pitchFamily="18" charset="0"/>
              </a:rPr>
              <a:t>12</a:t>
            </a:r>
          </a:p>
        </p:txBody>
      </p:sp>
      <p:sp>
        <p:nvSpPr>
          <p:cNvPr id="319493" name="Rectangle 4"/>
          <p:cNvSpPr>
            <a:spLocks noChangeArrowheads="1"/>
          </p:cNvSpPr>
          <p:nvPr/>
        </p:nvSpPr>
        <p:spPr bwMode="auto">
          <a:xfrm>
            <a:off x="0" y="9742580"/>
            <a:ext cx="3077267" cy="477321"/>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319494" name="Rectangle 5"/>
          <p:cNvSpPr>
            <a:spLocks noChangeArrowheads="1"/>
          </p:cNvSpPr>
          <p:nvPr/>
        </p:nvSpPr>
        <p:spPr bwMode="auto">
          <a:xfrm>
            <a:off x="0" y="6539"/>
            <a:ext cx="3077267" cy="478956"/>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319495" name="Rectangle 6"/>
          <p:cNvSpPr>
            <a:spLocks noChangeArrowheads="1"/>
          </p:cNvSpPr>
          <p:nvPr/>
        </p:nvSpPr>
        <p:spPr bwMode="auto">
          <a:xfrm>
            <a:off x="4025139" y="3269"/>
            <a:ext cx="3078925" cy="478956"/>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319496" name="Rectangle 7"/>
          <p:cNvSpPr>
            <a:spLocks noChangeArrowheads="1"/>
          </p:cNvSpPr>
          <p:nvPr/>
        </p:nvSpPr>
        <p:spPr bwMode="auto">
          <a:xfrm>
            <a:off x="4025139" y="9740946"/>
            <a:ext cx="3078925" cy="477321"/>
          </a:xfrm>
          <a:prstGeom prst="rect">
            <a:avLst/>
          </a:prstGeom>
          <a:noFill/>
          <a:ln w="9525">
            <a:noFill/>
            <a:miter lim="800000"/>
            <a:headEnd/>
            <a:tailEnd/>
          </a:ln>
        </p:spPr>
        <p:txBody>
          <a:bodyPr lIns="21546" tIns="0" rIns="21546" bIns="0" anchor="b"/>
          <a:lstStyle/>
          <a:p>
            <a:pPr algn="r" defTabSz="1035474" eaLnBrk="0" hangingPunct="0"/>
            <a:r>
              <a:rPr lang="en-US" sz="1200" i="1">
                <a:latin typeface="Times New Roman" pitchFamily="18" charset="0"/>
              </a:rPr>
              <a:t>12</a:t>
            </a:r>
          </a:p>
        </p:txBody>
      </p:sp>
      <p:sp>
        <p:nvSpPr>
          <p:cNvPr id="319497" name="Rectangle 8"/>
          <p:cNvSpPr>
            <a:spLocks noChangeArrowheads="1"/>
          </p:cNvSpPr>
          <p:nvPr/>
        </p:nvSpPr>
        <p:spPr bwMode="auto">
          <a:xfrm>
            <a:off x="-1657" y="9740946"/>
            <a:ext cx="3077267" cy="477321"/>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319498" name="Rectangle 9"/>
          <p:cNvSpPr>
            <a:spLocks noChangeArrowheads="1"/>
          </p:cNvSpPr>
          <p:nvPr/>
        </p:nvSpPr>
        <p:spPr bwMode="auto">
          <a:xfrm>
            <a:off x="-1657" y="3269"/>
            <a:ext cx="3077267" cy="478956"/>
          </a:xfrm>
          <a:prstGeom prst="rect">
            <a:avLst/>
          </a:prstGeom>
          <a:noFill/>
          <a:ln w="9525">
            <a:noFill/>
            <a:miter lim="800000"/>
            <a:headEnd/>
            <a:tailEnd/>
          </a:ln>
        </p:spPr>
        <p:txBody>
          <a:bodyPr wrap="none" lIns="99075" tIns="49538" rIns="99075" bIns="49538" anchor="ctr"/>
          <a:lstStyle/>
          <a:p>
            <a:pPr algn="r" eaLnBrk="0" hangingPunct="0"/>
            <a:endParaRPr lang="el-GR"/>
          </a:p>
        </p:txBody>
      </p:sp>
      <p:sp>
        <p:nvSpPr>
          <p:cNvPr id="319499" name="Rectangle 10"/>
          <p:cNvSpPr>
            <a:spLocks noGrp="1" noRot="1" noChangeAspect="1" noChangeArrowheads="1" noTextEdit="1"/>
          </p:cNvSpPr>
          <p:nvPr>
            <p:ph type="sldImg"/>
          </p:nvPr>
        </p:nvSpPr>
        <p:spPr>
          <a:ln cap="flat"/>
        </p:spPr>
      </p:sp>
      <p:sp>
        <p:nvSpPr>
          <p:cNvPr id="319500" name="Rectangle 11"/>
          <p:cNvSpPr>
            <a:spLocks noGrp="1" noChangeArrowheads="1"/>
          </p:cNvSpPr>
          <p:nvPr>
            <p:ph type="body" idx="1"/>
          </p:nvPr>
        </p:nvSpPr>
        <p:spPr>
          <a:noFill/>
          <a:ln/>
        </p:spPr>
        <p:txBody>
          <a:bodyPr/>
          <a:lstStyle/>
          <a:p>
            <a:endParaRPr lang="en-A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3FBF3-8DC4-496D-A2B3-34D0D5309101}"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a:ln/>
        </p:spPr>
      </p:sp>
      <p:sp>
        <p:nvSpPr>
          <p:cNvPr id="301059" name="Notes Placeholder 2"/>
          <p:cNvSpPr>
            <a:spLocks noGrp="1"/>
          </p:cNvSpPr>
          <p:nvPr>
            <p:ph type="body" idx="1"/>
          </p:nvPr>
        </p:nvSpPr>
        <p:spPr>
          <a:noFill/>
          <a:ln/>
        </p:spPr>
        <p:txBody>
          <a:bodyPr/>
          <a:lstStyle/>
          <a:p>
            <a:endParaRPr lang="en-US" dirty="0" smtClean="0"/>
          </a:p>
          <a:p>
            <a:endParaRPr lang="en-US" dirty="0" smtClean="0"/>
          </a:p>
        </p:txBody>
      </p:sp>
      <p:sp>
        <p:nvSpPr>
          <p:cNvPr id="301060" name="Slide Number Placeholder 3"/>
          <p:cNvSpPr>
            <a:spLocks noGrp="1"/>
          </p:cNvSpPr>
          <p:nvPr>
            <p:ph type="sldNum" sz="quarter" idx="5"/>
          </p:nvPr>
        </p:nvSpPr>
        <p:spPr>
          <a:noFill/>
        </p:spPr>
        <p:txBody>
          <a:bodyPr/>
          <a:lstStyle/>
          <a:p>
            <a:fld id="{A4AA754E-1886-4005-B09B-D980D6C3ED09}" type="slidenum">
              <a:rPr lang="en-US" smtClean="0"/>
              <a:pPr/>
              <a:t>26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p:spPr>
        <p:txBody>
          <a:bodyPr/>
          <a:lstStyle/>
          <a:p>
            <a:endParaRPr lang="el-GR" smtClean="0"/>
          </a:p>
        </p:txBody>
      </p:sp>
      <p:sp>
        <p:nvSpPr>
          <p:cNvPr id="302084" name="Slide Number Placeholder 3"/>
          <p:cNvSpPr>
            <a:spLocks noGrp="1"/>
          </p:cNvSpPr>
          <p:nvPr>
            <p:ph type="sldNum" sz="quarter" idx="5"/>
          </p:nvPr>
        </p:nvSpPr>
        <p:spPr>
          <a:noFill/>
        </p:spPr>
        <p:txBody>
          <a:bodyPr/>
          <a:lstStyle/>
          <a:p>
            <a:fld id="{17B13D3B-2D2B-43BF-B941-BAECAE0FAD66}" type="slidenum">
              <a:rPr lang="en-US" smtClean="0"/>
              <a:pPr/>
              <a:t>27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3FBF3-8DC4-496D-A2B3-34D0D5309101}" type="slidenum">
              <a:rPr lang="en-US" smtClean="0"/>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5"/>
          <p:cNvSpPr>
            <a:spLocks noGrp="1" noChangeArrowheads="1"/>
          </p:cNvSpPr>
          <p:nvPr>
            <p:ph type="sldNum" sz="quarter" idx="5"/>
          </p:nvPr>
        </p:nvSpPr>
        <p:spPr>
          <a:noFill/>
        </p:spPr>
        <p:txBody>
          <a:bodyPr/>
          <a:lstStyle/>
          <a:p>
            <a:fld id="{AD8F1929-7D10-40EC-93C1-C8BD2313B74F}" type="slidenum">
              <a:rPr lang="en-US" smtClean="0"/>
              <a:pPr/>
              <a:t>29</a:t>
            </a:fld>
            <a:endParaRPr lang="en-US" smtClean="0"/>
          </a:p>
        </p:txBody>
      </p:sp>
      <p:sp>
        <p:nvSpPr>
          <p:cNvPr id="294915" name="Rectangle 2"/>
          <p:cNvSpPr>
            <a:spLocks noChangeArrowheads="1"/>
          </p:cNvSpPr>
          <p:nvPr/>
        </p:nvSpPr>
        <p:spPr bwMode="auto">
          <a:xfrm>
            <a:off x="4026796" y="6539"/>
            <a:ext cx="3077267" cy="478956"/>
          </a:xfrm>
          <a:prstGeom prst="rect">
            <a:avLst/>
          </a:prstGeom>
          <a:noFill/>
          <a:ln w="9525">
            <a:noFill/>
            <a:miter lim="800000"/>
            <a:headEnd/>
            <a:tailEnd/>
          </a:ln>
        </p:spPr>
        <p:txBody>
          <a:bodyPr wrap="none" lIns="99075" tIns="49538" rIns="99075" bIns="49538" anchor="ctr"/>
          <a:lstStyle/>
          <a:p>
            <a:endParaRPr lang="el-GR"/>
          </a:p>
        </p:txBody>
      </p:sp>
      <p:sp>
        <p:nvSpPr>
          <p:cNvPr id="294916" name="Rectangle 3"/>
          <p:cNvSpPr>
            <a:spLocks noChangeArrowheads="1"/>
          </p:cNvSpPr>
          <p:nvPr/>
        </p:nvSpPr>
        <p:spPr bwMode="auto">
          <a:xfrm>
            <a:off x="4026796" y="9742580"/>
            <a:ext cx="3077267" cy="477321"/>
          </a:xfrm>
          <a:prstGeom prst="rect">
            <a:avLst/>
          </a:prstGeom>
          <a:noFill/>
          <a:ln w="9525">
            <a:noFill/>
            <a:miter lim="800000"/>
            <a:headEnd/>
            <a:tailEnd/>
          </a:ln>
        </p:spPr>
        <p:txBody>
          <a:bodyPr lIns="21546" tIns="0" rIns="21546" bIns="0" anchor="b"/>
          <a:lstStyle/>
          <a:p>
            <a:pPr defTabSz="1035474"/>
            <a:r>
              <a:rPr lang="en-US" sz="1200" i="1">
                <a:latin typeface="Times New Roman" pitchFamily="18" charset="0"/>
              </a:rPr>
              <a:t>12</a:t>
            </a:r>
          </a:p>
        </p:txBody>
      </p:sp>
      <p:sp>
        <p:nvSpPr>
          <p:cNvPr id="294917" name="Rectangle 4"/>
          <p:cNvSpPr>
            <a:spLocks noChangeArrowheads="1"/>
          </p:cNvSpPr>
          <p:nvPr/>
        </p:nvSpPr>
        <p:spPr bwMode="auto">
          <a:xfrm>
            <a:off x="0" y="9742580"/>
            <a:ext cx="3077267" cy="477321"/>
          </a:xfrm>
          <a:prstGeom prst="rect">
            <a:avLst/>
          </a:prstGeom>
          <a:noFill/>
          <a:ln w="9525">
            <a:noFill/>
            <a:miter lim="800000"/>
            <a:headEnd/>
            <a:tailEnd/>
          </a:ln>
        </p:spPr>
        <p:txBody>
          <a:bodyPr wrap="none" lIns="99075" tIns="49538" rIns="99075" bIns="49538" anchor="ctr"/>
          <a:lstStyle/>
          <a:p>
            <a:endParaRPr lang="el-GR"/>
          </a:p>
        </p:txBody>
      </p:sp>
      <p:sp>
        <p:nvSpPr>
          <p:cNvPr id="294918" name="Rectangle 5"/>
          <p:cNvSpPr>
            <a:spLocks noChangeArrowheads="1"/>
          </p:cNvSpPr>
          <p:nvPr/>
        </p:nvSpPr>
        <p:spPr bwMode="auto">
          <a:xfrm>
            <a:off x="0" y="6539"/>
            <a:ext cx="3077267" cy="478956"/>
          </a:xfrm>
          <a:prstGeom prst="rect">
            <a:avLst/>
          </a:prstGeom>
          <a:noFill/>
          <a:ln w="9525">
            <a:noFill/>
            <a:miter lim="800000"/>
            <a:headEnd/>
            <a:tailEnd/>
          </a:ln>
        </p:spPr>
        <p:txBody>
          <a:bodyPr wrap="none" lIns="99075" tIns="49538" rIns="99075" bIns="49538" anchor="ctr"/>
          <a:lstStyle/>
          <a:p>
            <a:endParaRPr lang="el-GR"/>
          </a:p>
        </p:txBody>
      </p:sp>
      <p:sp>
        <p:nvSpPr>
          <p:cNvPr id="294919" name="Rectangle 6"/>
          <p:cNvSpPr>
            <a:spLocks noChangeArrowheads="1"/>
          </p:cNvSpPr>
          <p:nvPr/>
        </p:nvSpPr>
        <p:spPr bwMode="auto">
          <a:xfrm>
            <a:off x="4025139" y="3269"/>
            <a:ext cx="3078925" cy="478956"/>
          </a:xfrm>
          <a:prstGeom prst="rect">
            <a:avLst/>
          </a:prstGeom>
          <a:noFill/>
          <a:ln w="9525">
            <a:noFill/>
            <a:miter lim="800000"/>
            <a:headEnd/>
            <a:tailEnd/>
          </a:ln>
        </p:spPr>
        <p:txBody>
          <a:bodyPr wrap="none" lIns="99075" tIns="49538" rIns="99075" bIns="49538" anchor="ctr"/>
          <a:lstStyle/>
          <a:p>
            <a:endParaRPr lang="el-GR"/>
          </a:p>
        </p:txBody>
      </p:sp>
      <p:sp>
        <p:nvSpPr>
          <p:cNvPr id="294920" name="Rectangle 7"/>
          <p:cNvSpPr>
            <a:spLocks noChangeArrowheads="1"/>
          </p:cNvSpPr>
          <p:nvPr/>
        </p:nvSpPr>
        <p:spPr bwMode="auto">
          <a:xfrm>
            <a:off x="4025139" y="9740946"/>
            <a:ext cx="3078925" cy="477321"/>
          </a:xfrm>
          <a:prstGeom prst="rect">
            <a:avLst/>
          </a:prstGeom>
          <a:noFill/>
          <a:ln w="9525">
            <a:noFill/>
            <a:miter lim="800000"/>
            <a:headEnd/>
            <a:tailEnd/>
          </a:ln>
        </p:spPr>
        <p:txBody>
          <a:bodyPr lIns="21546" tIns="0" rIns="21546" bIns="0" anchor="b"/>
          <a:lstStyle/>
          <a:p>
            <a:pPr defTabSz="1035474"/>
            <a:r>
              <a:rPr lang="en-US" sz="1200" i="1">
                <a:latin typeface="Times New Roman" pitchFamily="18" charset="0"/>
              </a:rPr>
              <a:t>12</a:t>
            </a:r>
          </a:p>
        </p:txBody>
      </p:sp>
      <p:sp>
        <p:nvSpPr>
          <p:cNvPr id="294921" name="Rectangle 8"/>
          <p:cNvSpPr>
            <a:spLocks noChangeArrowheads="1"/>
          </p:cNvSpPr>
          <p:nvPr/>
        </p:nvSpPr>
        <p:spPr bwMode="auto">
          <a:xfrm>
            <a:off x="-1657" y="9740946"/>
            <a:ext cx="3077267" cy="477321"/>
          </a:xfrm>
          <a:prstGeom prst="rect">
            <a:avLst/>
          </a:prstGeom>
          <a:noFill/>
          <a:ln w="9525">
            <a:noFill/>
            <a:miter lim="800000"/>
            <a:headEnd/>
            <a:tailEnd/>
          </a:ln>
        </p:spPr>
        <p:txBody>
          <a:bodyPr wrap="none" lIns="99075" tIns="49538" rIns="99075" bIns="49538" anchor="ctr"/>
          <a:lstStyle/>
          <a:p>
            <a:endParaRPr lang="el-GR"/>
          </a:p>
        </p:txBody>
      </p:sp>
      <p:sp>
        <p:nvSpPr>
          <p:cNvPr id="294922" name="Rectangle 9"/>
          <p:cNvSpPr>
            <a:spLocks noChangeArrowheads="1"/>
          </p:cNvSpPr>
          <p:nvPr/>
        </p:nvSpPr>
        <p:spPr bwMode="auto">
          <a:xfrm>
            <a:off x="-1657" y="3269"/>
            <a:ext cx="3077267" cy="478956"/>
          </a:xfrm>
          <a:prstGeom prst="rect">
            <a:avLst/>
          </a:prstGeom>
          <a:noFill/>
          <a:ln w="9525">
            <a:noFill/>
            <a:miter lim="800000"/>
            <a:headEnd/>
            <a:tailEnd/>
          </a:ln>
        </p:spPr>
        <p:txBody>
          <a:bodyPr wrap="none" lIns="99075" tIns="49538" rIns="99075" bIns="49538" anchor="ctr"/>
          <a:lstStyle/>
          <a:p>
            <a:endParaRPr lang="el-GR"/>
          </a:p>
        </p:txBody>
      </p:sp>
      <p:sp>
        <p:nvSpPr>
          <p:cNvPr id="294923" name="Rectangle 10"/>
          <p:cNvSpPr>
            <a:spLocks noGrp="1" noRot="1" noChangeAspect="1" noChangeArrowheads="1" noTextEdit="1"/>
          </p:cNvSpPr>
          <p:nvPr>
            <p:ph type="sldImg"/>
          </p:nvPr>
        </p:nvSpPr>
        <p:spPr>
          <a:ln cap="flat"/>
        </p:spPr>
      </p:sp>
      <p:sp>
        <p:nvSpPr>
          <p:cNvPr id="294924" name="Rectangle 11"/>
          <p:cNvSpPr>
            <a:spLocks noGrp="1" noChangeArrowheads="1"/>
          </p:cNvSpPr>
          <p:nvPr>
            <p:ph type="body" idx="1"/>
          </p:nvPr>
        </p:nvSpPr>
        <p:spPr>
          <a:noFill/>
          <a:ln/>
        </p:spPr>
        <p:txBody>
          <a:bodyPr/>
          <a:lstStyle/>
          <a:p>
            <a:endParaRPr lang="en-A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p:spPr>
        <p:txBody>
          <a:bodyPr/>
          <a:lstStyle/>
          <a:p>
            <a:endParaRPr lang="en-US" dirty="0" smtClean="0"/>
          </a:p>
        </p:txBody>
      </p:sp>
      <p:sp>
        <p:nvSpPr>
          <p:cNvPr id="296964" name="Slide Number Placeholder 3"/>
          <p:cNvSpPr>
            <a:spLocks noGrp="1"/>
          </p:cNvSpPr>
          <p:nvPr>
            <p:ph type="sldNum" sz="quarter" idx="5"/>
          </p:nvPr>
        </p:nvSpPr>
        <p:spPr/>
        <p:txBody>
          <a:bodyPr/>
          <a:lstStyle/>
          <a:p>
            <a:pPr>
              <a:defRPr/>
            </a:pPr>
            <a:fld id="{9557390D-2030-4D98-90CD-F99ED043A53F}" type="slidenum">
              <a:rPr lang="en-US" smtClean="0"/>
              <a:pPr>
                <a:defRPr/>
              </a:pPr>
              <a:t>30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p:spPr>
        <p:txBody>
          <a:bodyPr/>
          <a:lstStyle/>
          <a:p>
            <a:endParaRPr lang="en-US" dirty="0" smtClean="0"/>
          </a:p>
        </p:txBody>
      </p:sp>
      <p:sp>
        <p:nvSpPr>
          <p:cNvPr id="295940" name="Slide Number Placeholder 3"/>
          <p:cNvSpPr>
            <a:spLocks noGrp="1"/>
          </p:cNvSpPr>
          <p:nvPr>
            <p:ph type="sldNum" sz="quarter" idx="5"/>
          </p:nvPr>
        </p:nvSpPr>
        <p:spPr>
          <a:noFill/>
        </p:spPr>
        <p:txBody>
          <a:bodyPr/>
          <a:lstStyle/>
          <a:p>
            <a:fld id="{C36754EC-7862-410D-B0B1-A6F416B7DD56}" type="slidenum">
              <a:rPr lang="en-US" smtClean="0"/>
              <a:pPr/>
              <a:t>31</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ln/>
        </p:spPr>
      </p:sp>
      <p:sp>
        <p:nvSpPr>
          <p:cNvPr id="303107" name="Notes Placeholder 2"/>
          <p:cNvSpPr>
            <a:spLocks noGrp="1"/>
          </p:cNvSpPr>
          <p:nvPr>
            <p:ph type="body" idx="1"/>
          </p:nvPr>
        </p:nvSpPr>
        <p:spPr>
          <a:noFill/>
          <a:ln/>
        </p:spPr>
        <p:txBody>
          <a:bodyPr/>
          <a:lstStyle/>
          <a:p>
            <a:endParaRPr lang="en-US" dirty="0" smtClean="0"/>
          </a:p>
        </p:txBody>
      </p:sp>
      <p:sp>
        <p:nvSpPr>
          <p:cNvPr id="303108" name="Slide Number Placeholder 3"/>
          <p:cNvSpPr>
            <a:spLocks noGrp="1"/>
          </p:cNvSpPr>
          <p:nvPr>
            <p:ph type="sldNum" sz="quarter" idx="5"/>
          </p:nvPr>
        </p:nvSpPr>
        <p:spPr>
          <a:noFill/>
        </p:spPr>
        <p:txBody>
          <a:bodyPr/>
          <a:lstStyle/>
          <a:p>
            <a:fld id="{F9418D4B-8DB7-447A-AB76-907796D2FD47}" type="slidenum">
              <a:rPr lang="en-US" smtClean="0"/>
              <a:pPr/>
              <a:t>36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1.emf"/><Relationship Id="rId4" Type="http://schemas.openxmlformats.org/officeDocument/2006/relationships/oleObject" Target="../embeddings/oleObject5.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2.emf"/><Relationship Id="rId4" Type="http://schemas.openxmlformats.org/officeDocument/2006/relationships/oleObject" Target="../embeddings/oleObject6.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Κλινική άσκηση φακών επαφής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2</a:t>
            </a:r>
            <a:r>
              <a:rPr lang="el-GR" sz="2800" dirty="0" smtClean="0"/>
              <a:t>:</a:t>
            </a:r>
            <a:r>
              <a:rPr lang="en-US" sz="2800" dirty="0" smtClean="0"/>
              <a:t> </a:t>
            </a:r>
            <a:r>
              <a:rPr lang="el-GR" sz="2800" dirty="0"/>
              <a:t>Πρεσβυωπικοί φακοί </a:t>
            </a:r>
            <a:r>
              <a:rPr lang="el-GR" sz="2800" dirty="0" smtClean="0"/>
              <a:t>επαφής</a:t>
            </a:r>
          </a:p>
          <a:p>
            <a:pPr>
              <a:spcBef>
                <a:spcPts val="0"/>
              </a:spcBef>
              <a:spcAft>
                <a:spcPts val="1200"/>
              </a:spcAft>
            </a:pPr>
            <a:r>
              <a:rPr lang="el-GR" sz="2400" dirty="0" smtClean="0"/>
              <a:t>Αθηνά </a:t>
            </a:r>
            <a:r>
              <a:rPr lang="el-GR" sz="2400" dirty="0" err="1" smtClean="0"/>
              <a:t>Πλακίτση</a:t>
            </a:r>
            <a:endParaRPr lang="el-GR" sz="2400" dirty="0"/>
          </a:p>
          <a:p>
            <a:pPr>
              <a:spcBef>
                <a:spcPts val="0"/>
              </a:spcBef>
            </a:pPr>
            <a:r>
              <a:rPr lang="el-GR" sz="2400" dirty="0"/>
              <a:t>Τμήμα </a:t>
            </a:r>
            <a:r>
              <a:rPr lang="el-GR" sz="2400" dirty="0" smtClean="0"/>
              <a:t>Οπτικής &amp; </a:t>
            </a:r>
            <a:r>
              <a:rPr lang="el-GR" sz="2400" dirty="0" err="1" smtClean="0"/>
              <a:t>Οπτομετρίας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b="1" dirty="0" smtClean="0"/>
              <a:t>Πρεσβυωπικοί Φακοί Επαφής</a:t>
            </a:r>
            <a:endParaRPr lang="en-US" dirty="0"/>
          </a:p>
        </p:txBody>
      </p:sp>
      <p:sp>
        <p:nvSpPr>
          <p:cNvPr id="6" name="Content Placeholder 5"/>
          <p:cNvSpPr>
            <a:spLocks noGrp="1"/>
          </p:cNvSpPr>
          <p:nvPr>
            <p:ph idx="1"/>
          </p:nvPr>
        </p:nvSpPr>
        <p:spPr>
          <a:xfrm>
            <a:off x="457200" y="1196752"/>
            <a:ext cx="8229600" cy="5661248"/>
          </a:xfrm>
        </p:spPr>
        <p:txBody>
          <a:bodyPr>
            <a:normAutofit/>
          </a:bodyPr>
          <a:lstStyle/>
          <a:p>
            <a:pPr marL="0" indent="0">
              <a:buNone/>
            </a:pPr>
            <a:r>
              <a:rPr lang="el-GR" sz="2800" dirty="0" smtClean="0"/>
              <a:t>Οι κύριες εναλλακτικές μέθοδοι διόρθωσης πρεσβυωπίας με φακούς επαφής έχουν αναγνωριστεί για πάνω από 50 χρόνια και είναι</a:t>
            </a:r>
            <a:r>
              <a:rPr lang="en-US" sz="2800" dirty="0" smtClean="0"/>
              <a:t>:</a:t>
            </a:r>
          </a:p>
          <a:p>
            <a:pPr marL="514350" indent="-514350">
              <a:buFont typeface="+mj-lt"/>
              <a:buAutoNum type="arabicParenR"/>
            </a:pPr>
            <a:r>
              <a:rPr lang="en-US" sz="2800" dirty="0" smtClean="0"/>
              <a:t> </a:t>
            </a:r>
            <a:r>
              <a:rPr lang="el-GR" sz="2800" dirty="0" smtClean="0"/>
              <a:t>Φακοί επαφής για διόρθωση της μακρινής όρασης και </a:t>
            </a:r>
            <a:r>
              <a:rPr lang="el-GR" sz="2800" dirty="0" err="1" smtClean="0"/>
              <a:t>μονοεστιακά</a:t>
            </a:r>
            <a:r>
              <a:rPr lang="el-GR" sz="2800" dirty="0" smtClean="0"/>
              <a:t> γυαλιά για να παρέχουν το κοντινό </a:t>
            </a:r>
            <a:r>
              <a:rPr lang="en-US" sz="2800" dirty="0" smtClean="0"/>
              <a:t>add</a:t>
            </a:r>
          </a:p>
          <a:p>
            <a:pPr marL="514350" indent="-514350">
              <a:buFont typeface="+mj-lt"/>
              <a:buAutoNum type="arabicParenR"/>
            </a:pPr>
            <a:r>
              <a:rPr lang="el-GR" sz="2800" u="sng" dirty="0" err="1" smtClean="0"/>
              <a:t>Μονόραση</a:t>
            </a:r>
            <a:r>
              <a:rPr lang="el-GR" sz="2800" dirty="0" smtClean="0"/>
              <a:t>, όπου το ένα μάτι είναι διορθωμένο για μακριά (συνήθως το επικρατές ) και το άλλο για κοντά, και οι διάφορες τροποποιήσεις της μεθόδου </a:t>
            </a:r>
          </a:p>
          <a:p>
            <a:pPr marL="514350" indent="-514350">
              <a:buFont typeface="+mj-lt"/>
              <a:buAutoNum type="arabicParenR"/>
            </a:pPr>
            <a:r>
              <a:rPr lang="el-GR" sz="2800" dirty="0" err="1" smtClean="0"/>
              <a:t>Δι</a:t>
            </a:r>
            <a:r>
              <a:rPr lang="el-GR" sz="2800" dirty="0" smtClean="0"/>
              <a:t>- και πολύ –εστιακοί φακοί επαφής που στηρίζονται σε</a:t>
            </a:r>
            <a:r>
              <a:rPr lang="el-GR" sz="2800" b="1" dirty="0" smtClean="0"/>
              <a:t> εναλλασσόμενης </a:t>
            </a:r>
            <a:r>
              <a:rPr lang="el-GR" sz="2800" dirty="0" smtClean="0"/>
              <a:t>ή </a:t>
            </a:r>
            <a:r>
              <a:rPr lang="el-GR" sz="2800" b="1" dirty="0" smtClean="0"/>
              <a:t>ταυτόχρονης </a:t>
            </a:r>
            <a:r>
              <a:rPr lang="el-GR" sz="2800" dirty="0" smtClean="0"/>
              <a:t>εικόνας (όρασης) αρχές </a:t>
            </a:r>
            <a:endParaRPr lang="en-US" sz="2800" dirty="0"/>
          </a:p>
        </p:txBody>
      </p:sp>
    </p:spTree>
    <p:extLst>
      <p:ext uri="{BB962C8B-B14F-4D97-AF65-F5344CB8AC3E}">
        <p14:creationId xmlns:p14="http://schemas.microsoft.com/office/powerpoint/2010/main" val="666295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Γυαλιά για κοντά </a:t>
            </a:r>
            <a:endParaRPr lang="en-US" b="1" dirty="0"/>
          </a:p>
        </p:txBody>
      </p:sp>
      <p:sp>
        <p:nvSpPr>
          <p:cNvPr id="3" name="Content Placeholder 2"/>
          <p:cNvSpPr>
            <a:spLocks noGrp="1"/>
          </p:cNvSpPr>
          <p:nvPr>
            <p:ph idx="1"/>
          </p:nvPr>
        </p:nvSpPr>
        <p:spPr/>
        <p:txBody>
          <a:bodyPr>
            <a:normAutofit/>
          </a:bodyPr>
          <a:lstStyle/>
          <a:p>
            <a:r>
              <a:rPr lang="el-GR" sz="2800" dirty="0" smtClean="0"/>
              <a:t>Ο συνδυασμός μακρινή διόρθωση με </a:t>
            </a:r>
            <a:r>
              <a:rPr lang="el-GR" sz="2800" dirty="0" err="1" smtClean="0"/>
              <a:t>μονεστιακούς</a:t>
            </a:r>
            <a:r>
              <a:rPr lang="el-GR" sz="2800" dirty="0" smtClean="0"/>
              <a:t> φακούς επαφής με ένα ζευγάρι «κοντινά» γυαλιά είναι η πιο </a:t>
            </a:r>
            <a:r>
              <a:rPr lang="el-GR" sz="2800" b="1" dirty="0" smtClean="0"/>
              <a:t>απλή λύση </a:t>
            </a:r>
            <a:r>
              <a:rPr lang="el-GR" sz="2800" dirty="0" smtClean="0"/>
              <a:t>για ένα που ήδη φοράει φακούς επαφής και ίσως η πιο</a:t>
            </a:r>
            <a:r>
              <a:rPr lang="el-GR" sz="2800" b="1" dirty="0" smtClean="0"/>
              <a:t> οικονομική </a:t>
            </a:r>
          </a:p>
          <a:p>
            <a:r>
              <a:rPr lang="el-GR" sz="2800" b="1" dirty="0" smtClean="0"/>
              <a:t>Δε καλύπτει </a:t>
            </a:r>
            <a:r>
              <a:rPr lang="el-GR" sz="2800" dirty="0" smtClean="0"/>
              <a:t>τον ασθενή που δε θέλει να χρησιμοποιεί γυαλιά όταν εισέρχεται στην πρεσβυωπική ηλικία</a:t>
            </a:r>
          </a:p>
          <a:p>
            <a:r>
              <a:rPr lang="el-GR" sz="2800" dirty="0"/>
              <a:t> </a:t>
            </a:r>
            <a:r>
              <a:rPr lang="el-GR" sz="2800" dirty="0" smtClean="0"/>
              <a:t>Είναι η </a:t>
            </a:r>
            <a:r>
              <a:rPr lang="el-GR" sz="2800" b="1" dirty="0" smtClean="0"/>
              <a:t>πιο δημοφιλής μέθοδος </a:t>
            </a:r>
            <a:r>
              <a:rPr lang="el-GR" sz="2800" dirty="0" smtClean="0"/>
              <a:t>που χρησιμοποιείται από πρεσβυωπικούς ασθενείς που φορούν ήδη φακούς επαφής</a:t>
            </a:r>
            <a:endParaRPr lang="en-US" sz="2800" dirty="0"/>
          </a:p>
        </p:txBody>
      </p:sp>
    </p:spTree>
    <p:extLst>
      <p:ext uri="{BB962C8B-B14F-4D97-AF65-F5344CB8AC3E}">
        <p14:creationId xmlns:p14="http://schemas.microsoft.com/office/powerpoint/2010/main" val="149613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Μονόραση</a:t>
            </a:r>
            <a:endParaRPr lang="en-US" b="1" dirty="0"/>
          </a:p>
        </p:txBody>
      </p:sp>
      <p:sp>
        <p:nvSpPr>
          <p:cNvPr id="3" name="Content Placeholder 2"/>
          <p:cNvSpPr>
            <a:spLocks noGrp="1"/>
          </p:cNvSpPr>
          <p:nvPr>
            <p:ph idx="1"/>
          </p:nvPr>
        </p:nvSpPr>
        <p:spPr/>
        <p:txBody>
          <a:bodyPr>
            <a:normAutofit/>
          </a:bodyPr>
          <a:lstStyle/>
          <a:p>
            <a:r>
              <a:rPr lang="el-GR" sz="2800" dirty="0" smtClean="0"/>
              <a:t>Η αρχή της </a:t>
            </a:r>
            <a:r>
              <a:rPr lang="el-GR" sz="2800" dirty="0" err="1" smtClean="0"/>
              <a:t>μονόρασης</a:t>
            </a:r>
            <a:r>
              <a:rPr lang="el-GR" sz="2800" dirty="0" smtClean="0"/>
              <a:t> απεικονίζεται σχηματικά στο παρακάτω σχήμα</a:t>
            </a:r>
          </a:p>
          <a:p>
            <a:r>
              <a:rPr lang="el-GR" sz="2800" dirty="0" smtClean="0"/>
              <a:t>Το μάτι για «μακριά» διορθώνεται για να απομείνει μια μικρή υπολειπόμενη μυωπία και το άλλο μάτι διορθώνεται για «κοντά» </a:t>
            </a:r>
          </a:p>
          <a:p>
            <a:r>
              <a:rPr lang="el-GR" sz="2800" dirty="0" smtClean="0"/>
              <a:t>Καθώς το κάθε μάτι έχει το δικό του «βάθος πεδίου», μέσα στο οποίο η οπτική οξύτητα φτάνει σε κάποιο αποδεκτό επίπεδο  </a:t>
            </a:r>
            <a:endParaRPr lang="en-US" sz="2800" dirty="0"/>
          </a:p>
        </p:txBody>
      </p:sp>
    </p:spTree>
    <p:extLst>
      <p:ext uri="{BB962C8B-B14F-4D97-AF65-F5344CB8AC3E}">
        <p14:creationId xmlns:p14="http://schemas.microsoft.com/office/powerpoint/2010/main" val="1903694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Μονόραση</a:t>
            </a:r>
            <a:r>
              <a:rPr lang="el-GR" b="1" dirty="0" smtClean="0"/>
              <a:t> </a:t>
            </a:r>
            <a:endParaRPr lang="en-US" b="1" dirty="0"/>
          </a:p>
        </p:txBody>
      </p:sp>
      <p:sp>
        <p:nvSpPr>
          <p:cNvPr id="3" name="Content Placeholder 2"/>
          <p:cNvSpPr>
            <a:spLocks noGrp="1"/>
          </p:cNvSpPr>
          <p:nvPr>
            <p:ph idx="1"/>
          </p:nvPr>
        </p:nvSpPr>
        <p:spPr/>
        <p:txBody>
          <a:bodyPr>
            <a:normAutofit/>
          </a:bodyPr>
          <a:lstStyle/>
          <a:p>
            <a:r>
              <a:rPr lang="el-GR" sz="2800" dirty="0" smtClean="0"/>
              <a:t>Εάν η διαφορά μεταξύ των δυο διαθλαστικών καταστάσεων έχει επιλεχθεί σωστά και διόφθαλμη κατάργηση επέρχεται, ώστε η πιο θολή εικόνα μπορεί να αγνοηθεί, ικανοποιητική όραση μπορεί να επιτευχθεί σε ένα συνεχόμενο εύρος διοπτρικών αποστάσεων που είναι μεγαλύτερο από τη δύναμη της κοντινού </a:t>
            </a:r>
            <a:r>
              <a:rPr lang="en-US" sz="2800" dirty="0" smtClean="0"/>
              <a:t>add</a:t>
            </a:r>
            <a:endParaRPr lang="en-US" sz="2800" dirty="0"/>
          </a:p>
        </p:txBody>
      </p:sp>
    </p:spTree>
    <p:extLst>
      <p:ext uri="{BB962C8B-B14F-4D97-AF65-F5344CB8AC3E}">
        <p14:creationId xmlns:p14="http://schemas.microsoft.com/office/powerpoint/2010/main" val="3877964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Οπτική οξύτητα </a:t>
            </a:r>
            <a:endParaRPr lang="en-US" dirty="0"/>
          </a:p>
        </p:txBody>
      </p:sp>
      <p:pic>
        <p:nvPicPr>
          <p:cNvPr id="113666" name="Picture 2"/>
          <p:cNvPicPr>
            <a:picLocks noGrp="1" noChangeAspect="1" noChangeArrowheads="1"/>
          </p:cNvPicPr>
          <p:nvPr>
            <p:ph idx="1"/>
          </p:nvPr>
        </p:nvPicPr>
        <p:blipFill>
          <a:blip r:embed="rId2" cstate="print"/>
          <a:stretch>
            <a:fillRect/>
          </a:stretch>
        </p:blipFill>
        <p:spPr bwMode="auto">
          <a:xfrm>
            <a:off x="1305968" y="1196975"/>
            <a:ext cx="6532064" cy="5040313"/>
          </a:xfrm>
          <a:prstGeom prst="rect">
            <a:avLst/>
          </a:prstGeom>
          <a:noFill/>
          <a:ln w="9525">
            <a:noFill/>
            <a:miter lim="800000"/>
            <a:headEnd/>
            <a:tailEnd/>
          </a:ln>
        </p:spPr>
      </p:pic>
      <p:sp>
        <p:nvSpPr>
          <p:cNvPr id="4" name="TextBox 3"/>
          <p:cNvSpPr txBox="1"/>
          <p:nvPr/>
        </p:nvSpPr>
        <p:spPr>
          <a:xfrm>
            <a:off x="6324600" y="5867400"/>
            <a:ext cx="2286000" cy="369332"/>
          </a:xfrm>
          <a:prstGeom prst="rect">
            <a:avLst/>
          </a:prstGeom>
          <a:noFill/>
        </p:spPr>
        <p:txBody>
          <a:bodyPr wrap="square" rtlCol="0">
            <a:spAutoFit/>
          </a:bodyPr>
          <a:lstStyle/>
          <a:p>
            <a:r>
              <a:rPr lang="en-US" i="1" dirty="0" err="1" smtClean="0"/>
              <a:t>Charman</a:t>
            </a:r>
            <a:r>
              <a:rPr lang="en-US" i="1" dirty="0" smtClean="0"/>
              <a:t>, 1980</a:t>
            </a:r>
            <a:endParaRPr lang="en-US" i="1" dirty="0"/>
          </a:p>
        </p:txBody>
      </p:sp>
    </p:spTree>
    <p:extLst>
      <p:ext uri="{BB962C8B-B14F-4D97-AF65-F5344CB8AC3E}">
        <p14:creationId xmlns:p14="http://schemas.microsoft.com/office/powerpoint/2010/main" val="1195569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Μονόραση</a:t>
            </a:r>
            <a:r>
              <a:rPr lang="el-GR" b="1" dirty="0" smtClean="0"/>
              <a:t> </a:t>
            </a:r>
            <a:endParaRPr lang="en-US" b="1" dirty="0"/>
          </a:p>
        </p:txBody>
      </p:sp>
      <p:sp>
        <p:nvSpPr>
          <p:cNvPr id="3" name="Content Placeholder 2"/>
          <p:cNvSpPr>
            <a:spLocks noGrp="1"/>
          </p:cNvSpPr>
          <p:nvPr>
            <p:ph idx="1"/>
          </p:nvPr>
        </p:nvSpPr>
        <p:spPr/>
        <p:txBody>
          <a:bodyPr/>
          <a:lstStyle/>
          <a:p>
            <a:r>
              <a:rPr lang="el-GR" dirty="0" smtClean="0"/>
              <a:t>Η κατάργηση επιτρέπει διόφθαλμη οξύτητα να ταιριάξει με αυτή του καλύτερου ματιού, παρόλο που αυτό δεν επιτυγχάνεται με όλους τους ασθενείς</a:t>
            </a:r>
            <a:endParaRPr lang="en-US" dirty="0"/>
          </a:p>
        </p:txBody>
      </p:sp>
    </p:spTree>
    <p:extLst>
      <p:ext uri="{BB962C8B-B14F-4D97-AF65-F5344CB8AC3E}">
        <p14:creationId xmlns:p14="http://schemas.microsoft.com/office/powerpoint/2010/main" val="568282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Μονόραση</a:t>
            </a:r>
            <a:endParaRPr lang="en-US" b="1" dirty="0"/>
          </a:p>
        </p:txBody>
      </p:sp>
      <p:sp>
        <p:nvSpPr>
          <p:cNvPr id="3" name="Content Placeholder 2"/>
          <p:cNvSpPr>
            <a:spLocks noGrp="1"/>
          </p:cNvSpPr>
          <p:nvPr>
            <p:ph idx="1"/>
          </p:nvPr>
        </p:nvSpPr>
        <p:spPr/>
        <p:txBody>
          <a:bodyPr>
            <a:normAutofit/>
          </a:bodyPr>
          <a:lstStyle/>
          <a:p>
            <a:r>
              <a:rPr lang="el-GR" sz="2800" dirty="0" smtClean="0"/>
              <a:t>Αν κάνουμε την πολύ απλή υπόθεση ότι όλο το βάθος πεδίου για κάθε μάτι είναι Β </a:t>
            </a:r>
            <a:r>
              <a:rPr lang="el-GR" sz="2800" dirty="0" err="1" smtClean="0"/>
              <a:t>διοπτρίες</a:t>
            </a:r>
            <a:r>
              <a:rPr lang="el-GR" sz="2800" dirty="0" smtClean="0"/>
              <a:t> και δεν υπάρχει υπολειπόμενη προσαρμογή, είναι καθαρό εάν φτωχή ενδιάμεση όραση πρέπει να αποφευχθεί, η μεγίστη διαφορά μεταξύ των διαθλαστικών καταστάσεων των δυο ματιών (το </a:t>
            </a:r>
            <a:r>
              <a:rPr lang="en-US" sz="2800" dirty="0" smtClean="0"/>
              <a:t>add) </a:t>
            </a:r>
            <a:r>
              <a:rPr lang="el-GR" sz="2800" dirty="0" smtClean="0"/>
              <a:t>πρέπει να είναι Β</a:t>
            </a:r>
            <a:endParaRPr lang="en-US" sz="2800" dirty="0"/>
          </a:p>
        </p:txBody>
      </p:sp>
    </p:spTree>
    <p:extLst>
      <p:ext uri="{BB962C8B-B14F-4D97-AF65-F5344CB8AC3E}">
        <p14:creationId xmlns:p14="http://schemas.microsoft.com/office/powerpoint/2010/main" val="2718956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Μονόραση</a:t>
            </a:r>
            <a:endParaRPr lang="en-US" b="1" dirty="0"/>
          </a:p>
        </p:txBody>
      </p:sp>
      <p:sp>
        <p:nvSpPr>
          <p:cNvPr id="3" name="Content Placeholder 2"/>
          <p:cNvSpPr>
            <a:spLocks noGrp="1"/>
          </p:cNvSpPr>
          <p:nvPr>
            <p:ph idx="1"/>
          </p:nvPr>
        </p:nvSpPr>
        <p:spPr/>
        <p:txBody>
          <a:bodyPr>
            <a:normAutofit/>
          </a:bodyPr>
          <a:lstStyle/>
          <a:p>
            <a:r>
              <a:rPr lang="el-GR" sz="2800" dirty="0" smtClean="0"/>
              <a:t>Το ολικό εύρος της αποδεκτής όρασης είναι 2Β </a:t>
            </a:r>
            <a:r>
              <a:rPr lang="el-GR" sz="2800" dirty="0" err="1" smtClean="0"/>
              <a:t>διοπτρίες</a:t>
            </a:r>
            <a:endParaRPr lang="el-GR" sz="2800" dirty="0" smtClean="0"/>
          </a:p>
          <a:p>
            <a:r>
              <a:rPr lang="el-GR" sz="2800" dirty="0" smtClean="0"/>
              <a:t>Με το μάτι για μακριά καλύπτει το διοπτρικό εύρος από 0 έως Β και το μάτι για κοντά από Β έως 2Β</a:t>
            </a:r>
          </a:p>
          <a:p>
            <a:r>
              <a:rPr lang="el-GR" sz="2800" dirty="0" smtClean="0"/>
              <a:t>Η τιμή του εύρους πεδίου εξαρτάται από τη διάμετρο της κόρης και με πιο κριτήριο ορίζεται η αποδεκτή οξύτητα, αυτό είναι μεταξύ 0.50-0.75 </a:t>
            </a:r>
            <a:r>
              <a:rPr lang="en-US" sz="2800" dirty="0" smtClean="0"/>
              <a:t>D </a:t>
            </a:r>
            <a:r>
              <a:rPr lang="el-GR" sz="2800" dirty="0" smtClean="0"/>
              <a:t>για </a:t>
            </a:r>
            <a:r>
              <a:rPr lang="el-GR" sz="2800" dirty="0" err="1" smtClean="0"/>
              <a:t>φωτοπικές</a:t>
            </a:r>
            <a:r>
              <a:rPr lang="el-GR" sz="2800" dirty="0" smtClean="0"/>
              <a:t> διαμέτρου κόρης </a:t>
            </a:r>
          </a:p>
        </p:txBody>
      </p:sp>
    </p:spTree>
    <p:extLst>
      <p:ext uri="{BB962C8B-B14F-4D97-AF65-F5344CB8AC3E}">
        <p14:creationId xmlns:p14="http://schemas.microsoft.com/office/powerpoint/2010/main" val="1723239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Μονόραση</a:t>
            </a:r>
            <a:endParaRPr lang="en-US" b="1" dirty="0"/>
          </a:p>
        </p:txBody>
      </p:sp>
      <p:sp>
        <p:nvSpPr>
          <p:cNvPr id="3" name="Content Placeholder 2"/>
          <p:cNvSpPr>
            <a:spLocks noGrp="1"/>
          </p:cNvSpPr>
          <p:nvPr>
            <p:ph idx="1"/>
          </p:nvPr>
        </p:nvSpPr>
        <p:spPr/>
        <p:txBody>
          <a:bodyPr>
            <a:noAutofit/>
          </a:bodyPr>
          <a:lstStyle/>
          <a:p>
            <a:pPr>
              <a:buNone/>
            </a:pPr>
            <a:r>
              <a:rPr lang="el-GR" sz="2800" dirty="0" smtClean="0"/>
              <a:t>Αυτό προτείνει ότι μάλλον με χαμηλό </a:t>
            </a:r>
            <a:r>
              <a:rPr lang="en-US" sz="2800" dirty="0" smtClean="0"/>
              <a:t>“add” </a:t>
            </a:r>
            <a:r>
              <a:rPr lang="el-GR" sz="2800" dirty="0" smtClean="0"/>
              <a:t>μπορεί να είναι ανεκτός ο τρόπος της </a:t>
            </a:r>
            <a:r>
              <a:rPr lang="el-GR" sz="2800" dirty="0" err="1" smtClean="0"/>
              <a:t>μονόρασης</a:t>
            </a:r>
            <a:r>
              <a:rPr lang="el-GR" sz="2800" dirty="0" smtClean="0"/>
              <a:t> </a:t>
            </a:r>
          </a:p>
          <a:p>
            <a:pPr>
              <a:buNone/>
            </a:pPr>
            <a:r>
              <a:rPr lang="el-GR" sz="2800" dirty="0" smtClean="0"/>
              <a:t> Νέοι πρεσβύωπες θα έχουν υπολειπομένη προσαρμογή Α </a:t>
            </a:r>
            <a:r>
              <a:rPr lang="el-GR" sz="2800" dirty="0" err="1" smtClean="0"/>
              <a:t>διοπτρίες</a:t>
            </a:r>
            <a:r>
              <a:rPr lang="en-US" sz="2800" dirty="0" smtClean="0"/>
              <a:t>.</a:t>
            </a:r>
          </a:p>
          <a:p>
            <a:r>
              <a:rPr lang="el-GR" sz="2800" dirty="0" smtClean="0"/>
              <a:t>Αυτό επιτρέπει μεγαλύτερη διαθλαστική διαφορά (Α+Β) </a:t>
            </a:r>
            <a:r>
              <a:rPr lang="el-GR" sz="2800" dirty="0" err="1" smtClean="0"/>
              <a:t>διοπτρίες</a:t>
            </a:r>
            <a:r>
              <a:rPr lang="en-US" sz="2800" dirty="0" smtClean="0"/>
              <a:t> </a:t>
            </a:r>
            <a:r>
              <a:rPr lang="el-GR" sz="2800" dirty="0" smtClean="0"/>
              <a:t>να είναι ανεκτή μεταξύ των διορθώσεων των δύο ματιών, το εύρος της ανεκτής όρασης εκτείνεται σε 2(Α+Β) </a:t>
            </a:r>
          </a:p>
          <a:p>
            <a:r>
              <a:rPr lang="el-GR" sz="2800" dirty="0" smtClean="0"/>
              <a:t>Στη πράξη οι διόφθαλμες διαφορές μέχρι 1.5 </a:t>
            </a:r>
            <a:r>
              <a:rPr lang="en-US" sz="2800" dirty="0" smtClean="0"/>
              <a:t>D </a:t>
            </a:r>
            <a:r>
              <a:rPr lang="el-GR" sz="2800" dirty="0" smtClean="0"/>
              <a:t>είναι συνήθως ανεκτές, αλλά υψηλότερα </a:t>
            </a:r>
            <a:r>
              <a:rPr lang="en-US" sz="2800" dirty="0" smtClean="0"/>
              <a:t>“adds” </a:t>
            </a:r>
            <a:r>
              <a:rPr lang="el-GR" sz="2800" dirty="0" smtClean="0"/>
              <a:t>είναι πιο προβληματικά </a:t>
            </a:r>
          </a:p>
          <a:p>
            <a:endParaRPr lang="en-US" sz="2800" dirty="0"/>
          </a:p>
        </p:txBody>
      </p:sp>
    </p:spTree>
    <p:extLst>
      <p:ext uri="{BB962C8B-B14F-4D97-AF65-F5344CB8AC3E}">
        <p14:creationId xmlns:p14="http://schemas.microsoft.com/office/powerpoint/2010/main" val="1279832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Ενισχυμένη </a:t>
            </a:r>
            <a:r>
              <a:rPr lang="el-GR" b="1" dirty="0" err="1" smtClean="0"/>
              <a:t>Μονόραση</a:t>
            </a:r>
            <a:endParaRPr lang="en-US" b="1" dirty="0"/>
          </a:p>
        </p:txBody>
      </p:sp>
      <p:sp>
        <p:nvSpPr>
          <p:cNvPr id="3" name="Content Placeholder 2"/>
          <p:cNvSpPr>
            <a:spLocks noGrp="1"/>
          </p:cNvSpPr>
          <p:nvPr>
            <p:ph idx="1"/>
          </p:nvPr>
        </p:nvSpPr>
        <p:spPr/>
        <p:txBody>
          <a:bodyPr>
            <a:normAutofit/>
          </a:bodyPr>
          <a:lstStyle/>
          <a:p>
            <a:r>
              <a:rPr lang="el-GR" sz="2800" dirty="0" smtClean="0"/>
              <a:t>Το πρόβλημα της ενδιάμεσης όρασης με τα υψηλότερα </a:t>
            </a:r>
            <a:r>
              <a:rPr lang="en-US" sz="2800" dirty="0" smtClean="0"/>
              <a:t>adds, </a:t>
            </a:r>
            <a:r>
              <a:rPr lang="el-GR" sz="2800" dirty="0" smtClean="0"/>
              <a:t>λύνεται με την εφαρμογή του ενός ματιού με </a:t>
            </a:r>
            <a:r>
              <a:rPr lang="el-GR" sz="2800" dirty="0" err="1" smtClean="0"/>
              <a:t>διπλεστιάκο</a:t>
            </a:r>
            <a:r>
              <a:rPr lang="el-GR" sz="2800" dirty="0" smtClean="0"/>
              <a:t> ή </a:t>
            </a:r>
            <a:r>
              <a:rPr lang="el-GR" sz="2800" dirty="0" err="1" smtClean="0"/>
              <a:t>πολυεστιακό</a:t>
            </a:r>
            <a:r>
              <a:rPr lang="el-GR" sz="2800" dirty="0" smtClean="0"/>
              <a:t> φακό </a:t>
            </a:r>
          </a:p>
          <a:p>
            <a:r>
              <a:rPr lang="el-GR" sz="2800" dirty="0" smtClean="0"/>
              <a:t>Ονομάζεται </a:t>
            </a:r>
            <a:r>
              <a:rPr lang="el-GR" sz="2800" b="1" dirty="0" smtClean="0"/>
              <a:t>Ενισχυμένη </a:t>
            </a:r>
            <a:r>
              <a:rPr lang="el-GR" sz="2800" b="1" dirty="0" err="1" smtClean="0"/>
              <a:t>Μονόραση</a:t>
            </a:r>
            <a:endParaRPr lang="el-GR" sz="2800" b="1" dirty="0" smtClean="0"/>
          </a:p>
          <a:p>
            <a:r>
              <a:rPr lang="el-GR" sz="2800" dirty="0" smtClean="0"/>
              <a:t>Εάν απαιτείται καλή μακρινή όραση, το μάτι για μακριά εφαρμόζεται με </a:t>
            </a:r>
            <a:r>
              <a:rPr lang="el-GR" sz="2800" dirty="0" err="1" smtClean="0"/>
              <a:t>μονεστιάκο</a:t>
            </a:r>
            <a:r>
              <a:rPr lang="el-GR" sz="2800" dirty="0" smtClean="0"/>
              <a:t> φακό, ένα απαιτείται καλή κοντινή το μάτι για κοντά δέχεται το </a:t>
            </a:r>
            <a:r>
              <a:rPr lang="el-GR" sz="2800" dirty="0" err="1" smtClean="0"/>
              <a:t>μονοεστιάκο</a:t>
            </a:r>
            <a:r>
              <a:rPr lang="el-GR" sz="2800" dirty="0" smtClean="0"/>
              <a:t> φακό </a:t>
            </a:r>
            <a:endParaRPr lang="en-US" sz="2800" dirty="0"/>
          </a:p>
        </p:txBody>
      </p:sp>
    </p:spTree>
    <p:extLst>
      <p:ext uri="{BB962C8B-B14F-4D97-AF65-F5344CB8AC3E}">
        <p14:creationId xmlns:p14="http://schemas.microsoft.com/office/powerpoint/2010/main" val="3050282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Πρεσβυωπία </a:t>
            </a:r>
            <a:endParaRPr lang="en-US" b="1" dirty="0"/>
          </a:p>
        </p:txBody>
      </p:sp>
      <p:sp>
        <p:nvSpPr>
          <p:cNvPr id="3" name="Content Placeholder 2"/>
          <p:cNvSpPr>
            <a:spLocks noGrp="1"/>
          </p:cNvSpPr>
          <p:nvPr>
            <p:ph idx="1"/>
          </p:nvPr>
        </p:nvSpPr>
        <p:spPr/>
        <p:txBody>
          <a:bodyPr>
            <a:normAutofit/>
          </a:bodyPr>
          <a:lstStyle/>
          <a:p>
            <a:r>
              <a:rPr lang="el-GR" sz="2800" dirty="0" smtClean="0"/>
              <a:t>Το εύρος προσαρμογής που παρατηρείται στην ηλικία περίπου των 40 είναι μειωμένο, και οι περισσότεροι άνθρωποι έχουν ξεκινήσει να έχουν προβλήματα με την κοντινή όραση και να χρειάζονται κάποιο είδος κοντινής διόρθωσης</a:t>
            </a:r>
          </a:p>
          <a:p>
            <a:r>
              <a:rPr lang="el-GR" sz="2800" dirty="0" smtClean="0"/>
              <a:t>Η ηλικία έναρξης της πρεσβυωπίας υπολογίζεται όταν το υποκειμενικό εύρος προσαρμογής είναι κάτω από 3 </a:t>
            </a:r>
            <a:r>
              <a:rPr lang="en-US" sz="2800" dirty="0" smtClean="0"/>
              <a:t>D</a:t>
            </a:r>
            <a:r>
              <a:rPr lang="el-GR" sz="2800" dirty="0" smtClean="0"/>
              <a:t> </a:t>
            </a:r>
            <a:endParaRPr lang="en-US" sz="2800" dirty="0"/>
          </a:p>
        </p:txBody>
      </p:sp>
    </p:spTree>
    <p:extLst>
      <p:ext uri="{BB962C8B-B14F-4D97-AF65-F5344CB8AC3E}">
        <p14:creationId xmlns:p14="http://schemas.microsoft.com/office/powerpoint/2010/main" val="9401244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Τροποποιημένη </a:t>
            </a:r>
            <a:r>
              <a:rPr lang="el-GR" b="1" dirty="0" err="1" smtClean="0"/>
              <a:t>Μονόραση</a:t>
            </a:r>
            <a:endParaRPr lang="en-US" b="1" dirty="0"/>
          </a:p>
        </p:txBody>
      </p:sp>
      <p:sp>
        <p:nvSpPr>
          <p:cNvPr id="3" name="Content Placeholder 2"/>
          <p:cNvSpPr>
            <a:spLocks noGrp="1"/>
          </p:cNvSpPr>
          <p:nvPr>
            <p:ph idx="1"/>
          </p:nvPr>
        </p:nvSpPr>
        <p:spPr/>
        <p:txBody>
          <a:bodyPr>
            <a:normAutofit/>
          </a:bodyPr>
          <a:lstStyle/>
          <a:p>
            <a:r>
              <a:rPr lang="el-GR" sz="2800" dirty="0" smtClean="0"/>
              <a:t>Στη </a:t>
            </a:r>
            <a:r>
              <a:rPr lang="el-GR" sz="2800" b="1" dirty="0" err="1" smtClean="0"/>
              <a:t>τροποποιημενη</a:t>
            </a:r>
            <a:r>
              <a:rPr lang="el-GR" sz="2800" b="1" dirty="0" smtClean="0"/>
              <a:t> </a:t>
            </a:r>
            <a:r>
              <a:rPr lang="el-GR" sz="2800" b="1" dirty="0" err="1" smtClean="0"/>
              <a:t>μονόραση</a:t>
            </a:r>
            <a:r>
              <a:rPr lang="el-GR" sz="2800" b="1" dirty="0" smtClean="0"/>
              <a:t> </a:t>
            </a:r>
            <a:r>
              <a:rPr lang="el-GR" sz="2800" dirty="0" smtClean="0"/>
              <a:t>και τα δυο μάτια εφαρμόζονται με </a:t>
            </a:r>
            <a:r>
              <a:rPr lang="el-GR" sz="2800" dirty="0" err="1" smtClean="0"/>
              <a:t>διπλεστιακούς</a:t>
            </a:r>
            <a:r>
              <a:rPr lang="el-GR" sz="2800" dirty="0" smtClean="0"/>
              <a:t> ή </a:t>
            </a:r>
            <a:r>
              <a:rPr lang="el-GR" sz="2800" dirty="0" err="1" smtClean="0"/>
              <a:t>πολυεστιακούς</a:t>
            </a:r>
            <a:r>
              <a:rPr lang="el-GR" sz="2800" dirty="0" smtClean="0"/>
              <a:t> φακούς επαφής. </a:t>
            </a:r>
            <a:endParaRPr lang="en-US" sz="2800" dirty="0" smtClean="0"/>
          </a:p>
          <a:p>
            <a:r>
              <a:rPr lang="el-GR" sz="2800" dirty="0" smtClean="0"/>
              <a:t>Το κυρίαρχο μάτι δέχεται το κέντρο για μακριά φακό και το άλλο το κέντρο για κοντά φακό (</a:t>
            </a:r>
            <a:r>
              <a:rPr lang="el-GR" sz="2800" i="1" dirty="0" smtClean="0"/>
              <a:t>όπως θα δούμε παρακάτω)</a:t>
            </a:r>
            <a:endParaRPr lang="el-GR" sz="2800" dirty="0" smtClean="0"/>
          </a:p>
          <a:p>
            <a:pPr>
              <a:buNone/>
            </a:pPr>
            <a:endParaRPr lang="en-US" sz="2800" dirty="0"/>
          </a:p>
        </p:txBody>
      </p:sp>
    </p:spTree>
    <p:extLst>
      <p:ext uri="{BB962C8B-B14F-4D97-AF65-F5344CB8AC3E}">
        <p14:creationId xmlns:p14="http://schemas.microsoft.com/office/powerpoint/2010/main" val="3867048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Μερική </a:t>
            </a:r>
            <a:r>
              <a:rPr lang="el-GR" b="1" dirty="0" err="1" smtClean="0"/>
              <a:t>Μονόραση</a:t>
            </a:r>
            <a:endParaRPr lang="en-US" b="1" dirty="0"/>
          </a:p>
        </p:txBody>
      </p:sp>
      <p:sp>
        <p:nvSpPr>
          <p:cNvPr id="3" name="Content Placeholder 2"/>
          <p:cNvSpPr>
            <a:spLocks noGrp="1"/>
          </p:cNvSpPr>
          <p:nvPr>
            <p:ph idx="1"/>
          </p:nvPr>
        </p:nvSpPr>
        <p:spPr/>
        <p:txBody>
          <a:bodyPr/>
          <a:lstStyle/>
          <a:p>
            <a:r>
              <a:rPr lang="el-GR" dirty="0" smtClean="0"/>
              <a:t>Το κοντινό </a:t>
            </a:r>
            <a:r>
              <a:rPr lang="en-US" dirty="0" smtClean="0"/>
              <a:t>add </a:t>
            </a:r>
            <a:r>
              <a:rPr lang="el-GR" dirty="0" smtClean="0"/>
              <a:t>μειώνεται, με μερική απώλεια για κοντά, αλλά με βελτίωση της ενδιάμεσης όρασης </a:t>
            </a:r>
          </a:p>
          <a:p>
            <a:r>
              <a:rPr lang="el-GR" dirty="0" smtClean="0"/>
              <a:t>Βοηθητικά γυαλιά απαιτούνται για λεπτομερή κοντινή εργασία </a:t>
            </a:r>
            <a:endParaRPr lang="en-US" dirty="0"/>
          </a:p>
        </p:txBody>
      </p:sp>
    </p:spTree>
    <p:extLst>
      <p:ext uri="{BB962C8B-B14F-4D97-AF65-F5344CB8AC3E}">
        <p14:creationId xmlns:p14="http://schemas.microsoft.com/office/powerpoint/2010/main" val="3180831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Μειονεκτήματα </a:t>
            </a:r>
            <a:r>
              <a:rPr lang="el-GR" b="1" dirty="0" err="1" smtClean="0"/>
              <a:t>Μονόρασης</a:t>
            </a:r>
            <a:r>
              <a:rPr lang="el-GR" b="1" dirty="0" smtClean="0"/>
              <a:t> </a:t>
            </a:r>
            <a:endParaRPr lang="en-US" b="1" dirty="0"/>
          </a:p>
        </p:txBody>
      </p:sp>
      <p:sp>
        <p:nvSpPr>
          <p:cNvPr id="3" name="Content Placeholder 2"/>
          <p:cNvSpPr>
            <a:spLocks noGrp="1"/>
          </p:cNvSpPr>
          <p:nvPr>
            <p:ph idx="1"/>
          </p:nvPr>
        </p:nvSpPr>
        <p:spPr/>
        <p:txBody>
          <a:bodyPr>
            <a:normAutofit/>
          </a:bodyPr>
          <a:lstStyle/>
          <a:p>
            <a:r>
              <a:rPr lang="el-GR" sz="2800" dirty="0" smtClean="0"/>
              <a:t>Μερική απώλεια οξύτητας της </a:t>
            </a:r>
            <a:r>
              <a:rPr lang="el-GR" sz="2800" dirty="0" err="1" smtClean="0"/>
              <a:t>στερεόψης</a:t>
            </a:r>
            <a:r>
              <a:rPr lang="el-GR" sz="2800" dirty="0" smtClean="0"/>
              <a:t> στη </a:t>
            </a:r>
            <a:r>
              <a:rPr lang="el-GR" sz="2800" dirty="0" err="1" smtClean="0"/>
              <a:t>μονόραση</a:t>
            </a:r>
            <a:r>
              <a:rPr lang="el-GR" sz="2800" dirty="0" smtClean="0"/>
              <a:t> σε υψηλότερα </a:t>
            </a:r>
            <a:r>
              <a:rPr lang="en-US" sz="2800" dirty="0" smtClean="0"/>
              <a:t>add</a:t>
            </a:r>
          </a:p>
          <a:p>
            <a:r>
              <a:rPr lang="el-GR" sz="2800" dirty="0" smtClean="0"/>
              <a:t>Για </a:t>
            </a:r>
            <a:r>
              <a:rPr lang="en-US" sz="2800" dirty="0" smtClean="0"/>
              <a:t>adds </a:t>
            </a:r>
            <a:r>
              <a:rPr lang="el-GR" sz="2800" dirty="0" smtClean="0"/>
              <a:t>μικρότερα από +2.50</a:t>
            </a:r>
            <a:r>
              <a:rPr lang="en-US" sz="2800" dirty="0" smtClean="0"/>
              <a:t>D </a:t>
            </a:r>
            <a:r>
              <a:rPr lang="el-GR" sz="2800" dirty="0" smtClean="0"/>
              <a:t>στη </a:t>
            </a:r>
            <a:r>
              <a:rPr lang="el-GR" sz="2800" dirty="0" err="1" smtClean="0"/>
              <a:t>μονόραση</a:t>
            </a:r>
            <a:r>
              <a:rPr lang="en-US" sz="2800" dirty="0" smtClean="0"/>
              <a:t> </a:t>
            </a:r>
            <a:r>
              <a:rPr lang="el-GR" sz="2800" dirty="0" smtClean="0"/>
              <a:t>οπτικές δεξιότητες και δεξιοτεχνίας  είναι κατώτερες σε συνθήκες χαμηλού φωτισμού και κοντράστ</a:t>
            </a:r>
          </a:p>
          <a:p>
            <a:r>
              <a:rPr lang="el-GR" sz="2800" dirty="0" smtClean="0"/>
              <a:t>Οι ασθενείς με </a:t>
            </a:r>
            <a:r>
              <a:rPr lang="el-GR" sz="2800" dirty="0" err="1" smtClean="0"/>
              <a:t>μονόραση</a:t>
            </a:r>
            <a:r>
              <a:rPr lang="el-GR" sz="2800" dirty="0" smtClean="0"/>
              <a:t> έχουν αυξημένο κίνδυνο να γλιστρήσουν και να έχουν ατυχήματα κατά τη βάδιση </a:t>
            </a:r>
            <a:endParaRPr lang="en-US" sz="2800" dirty="0"/>
          </a:p>
        </p:txBody>
      </p:sp>
    </p:spTree>
    <p:extLst>
      <p:ext uri="{BB962C8B-B14F-4D97-AF65-F5344CB8AC3E}">
        <p14:creationId xmlns:p14="http://schemas.microsoft.com/office/powerpoint/2010/main" val="1385702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err="1" smtClean="0"/>
              <a:t>Διπλεστιακοί</a:t>
            </a:r>
            <a:r>
              <a:rPr lang="el-GR" b="1" dirty="0" smtClean="0"/>
              <a:t> και </a:t>
            </a:r>
            <a:r>
              <a:rPr lang="el-GR" b="1" dirty="0" err="1" smtClean="0"/>
              <a:t>Πολυεστιακοί</a:t>
            </a:r>
            <a:r>
              <a:rPr lang="el-GR" b="1" dirty="0" smtClean="0"/>
              <a:t> Φακοί Επαφής</a:t>
            </a:r>
            <a:endParaRPr lang="en-US" b="1" dirty="0"/>
          </a:p>
        </p:txBody>
      </p:sp>
      <p:sp>
        <p:nvSpPr>
          <p:cNvPr id="3" name="Content Placeholder 2"/>
          <p:cNvSpPr>
            <a:spLocks noGrp="1"/>
          </p:cNvSpPr>
          <p:nvPr>
            <p:ph idx="1"/>
          </p:nvPr>
        </p:nvSpPr>
        <p:spPr/>
        <p:txBody>
          <a:bodyPr>
            <a:normAutofit/>
          </a:bodyPr>
          <a:lstStyle/>
          <a:p>
            <a:r>
              <a:rPr lang="el-GR" b="1" dirty="0" smtClean="0"/>
              <a:t>Οπτικοί σχεδιασμοί </a:t>
            </a:r>
          </a:p>
          <a:p>
            <a:pPr marL="893763" lvl="1" indent="-436563">
              <a:buFont typeface="Wingdings" pitchFamily="2" charset="2"/>
              <a:buChar char="q"/>
            </a:pPr>
            <a:r>
              <a:rPr lang="el-GR" dirty="0" smtClean="0"/>
              <a:t>Διαθλαστικοί </a:t>
            </a:r>
          </a:p>
          <a:p>
            <a:pPr marL="893763" lvl="1" indent="-436563">
              <a:buFont typeface="Wingdings" pitchFamily="2" charset="2"/>
              <a:buChar char="q"/>
            </a:pPr>
            <a:r>
              <a:rPr lang="el-GR" dirty="0" err="1" smtClean="0"/>
              <a:t>Περιθλαστικοί</a:t>
            </a:r>
            <a:endParaRPr lang="el-GR" dirty="0" smtClean="0"/>
          </a:p>
          <a:p>
            <a:r>
              <a:rPr lang="el-GR" b="1" dirty="0" smtClean="0"/>
              <a:t>Υλικά </a:t>
            </a:r>
          </a:p>
          <a:p>
            <a:pPr marL="893763" lvl="1" indent="-436563">
              <a:buFont typeface="Wingdings" pitchFamily="2" charset="2"/>
              <a:buChar char="q"/>
            </a:pPr>
            <a:r>
              <a:rPr lang="el-GR" dirty="0" smtClean="0"/>
              <a:t>Σκληροί </a:t>
            </a:r>
            <a:r>
              <a:rPr lang="el-GR" dirty="0" err="1" smtClean="0"/>
              <a:t>αεροδιαπεράτοι</a:t>
            </a:r>
            <a:endParaRPr lang="el-GR" dirty="0" smtClean="0"/>
          </a:p>
          <a:p>
            <a:pPr marL="893763" lvl="1" indent="-436563">
              <a:buFont typeface="Wingdings" pitchFamily="2" charset="2"/>
              <a:buChar char="q"/>
            </a:pPr>
            <a:r>
              <a:rPr lang="el-GR" dirty="0" smtClean="0"/>
              <a:t>Μαλακοί</a:t>
            </a:r>
          </a:p>
          <a:p>
            <a:pPr>
              <a:buNone/>
            </a:pPr>
            <a:endParaRPr lang="en-US" sz="1800" dirty="0" smtClean="0"/>
          </a:p>
          <a:p>
            <a:pPr>
              <a:buNone/>
            </a:pPr>
            <a:r>
              <a:rPr lang="el-GR" sz="2800" dirty="0" smtClean="0"/>
              <a:t>Μερικοί μπορεί να δοθούν με </a:t>
            </a:r>
            <a:r>
              <a:rPr lang="el-GR" sz="2800" dirty="0" err="1" smtClean="0"/>
              <a:t>τορική</a:t>
            </a:r>
            <a:r>
              <a:rPr lang="el-GR" sz="2800" dirty="0" smtClean="0"/>
              <a:t> μορφή για διόρθωση υψηλού βαθμού αστιγματισμού</a:t>
            </a:r>
          </a:p>
          <a:p>
            <a:pPr>
              <a:buNone/>
            </a:pPr>
            <a:endParaRPr lang="en-US" dirty="0"/>
          </a:p>
        </p:txBody>
      </p:sp>
    </p:spTree>
    <p:extLst>
      <p:ext uri="{BB962C8B-B14F-4D97-AF65-F5344CB8AC3E}">
        <p14:creationId xmlns:p14="http://schemas.microsoft.com/office/powerpoint/2010/main" val="1689418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b="1" dirty="0" err="1" smtClean="0"/>
              <a:t>Διπλεστιακοί</a:t>
            </a:r>
            <a:r>
              <a:rPr lang="el-GR" b="1" dirty="0" smtClean="0"/>
              <a:t> και </a:t>
            </a:r>
            <a:r>
              <a:rPr lang="el-GR" b="1" dirty="0" err="1" smtClean="0"/>
              <a:t>Πολυεστιακοί</a:t>
            </a:r>
            <a:r>
              <a:rPr lang="el-GR" b="1" dirty="0" smtClean="0"/>
              <a:t> Φακοί Επαφής</a:t>
            </a:r>
            <a:endParaRPr lang="en-US" dirty="0"/>
          </a:p>
        </p:txBody>
      </p:sp>
      <p:sp>
        <p:nvSpPr>
          <p:cNvPr id="3" name="Content Placeholder 2"/>
          <p:cNvSpPr>
            <a:spLocks noGrp="1"/>
          </p:cNvSpPr>
          <p:nvPr>
            <p:ph idx="1"/>
          </p:nvPr>
        </p:nvSpPr>
        <p:spPr>
          <a:xfrm>
            <a:off x="457200" y="1196752"/>
            <a:ext cx="4906888" cy="3240360"/>
          </a:xfrm>
        </p:spPr>
        <p:txBody>
          <a:bodyPr>
            <a:noAutofit/>
          </a:bodyPr>
          <a:lstStyle/>
          <a:p>
            <a:pPr marL="0" indent="0">
              <a:buNone/>
            </a:pPr>
            <a:r>
              <a:rPr lang="el-GR" sz="2800" dirty="0" smtClean="0"/>
              <a:t>Όλοι οι σχεδιασμοί στηρίζονται</a:t>
            </a:r>
            <a:r>
              <a:rPr lang="en-US" sz="2800" dirty="0" smtClean="0"/>
              <a:t>:</a:t>
            </a:r>
            <a:endParaRPr lang="el-GR" sz="2800" dirty="0" smtClean="0"/>
          </a:p>
          <a:p>
            <a:r>
              <a:rPr lang="el-GR" sz="2800" dirty="0" smtClean="0"/>
              <a:t> Στην ταυτόχρονης όρασης αρχή εκτός,</a:t>
            </a:r>
          </a:p>
          <a:p>
            <a:r>
              <a:rPr lang="el-GR" sz="2800" dirty="0" smtClean="0"/>
              <a:t>Από της εναλλασσόμενης όρασης με διαφορετικά σχήματα </a:t>
            </a:r>
            <a:r>
              <a:rPr lang="en-US" sz="2800" dirty="0" err="1" smtClean="0"/>
              <a:t>seg</a:t>
            </a:r>
            <a:r>
              <a:rPr lang="en-US" sz="2800" dirty="0" smtClean="0"/>
              <a:t> </a:t>
            </a:r>
            <a:endParaRPr lang="el-GR" sz="2800" dirty="0" smtClean="0"/>
          </a:p>
          <a:p>
            <a:endParaRPr lang="en-US" sz="2400" dirty="0"/>
          </a:p>
        </p:txBody>
      </p:sp>
      <p:graphicFrame>
        <p:nvGraphicFramePr>
          <p:cNvPr id="60419" name="Object 9"/>
          <p:cNvGraphicFramePr>
            <a:graphicFrameLocks noGrp="1" noChangeAspect="1"/>
          </p:cNvGraphicFramePr>
          <p:nvPr>
            <p:ph sz="half" idx="4294967295"/>
            <p:extLst>
              <p:ext uri="{D42A27DB-BD31-4B8C-83A1-F6EECF244321}">
                <p14:modId xmlns:p14="http://schemas.microsoft.com/office/powerpoint/2010/main" val="2659851354"/>
              </p:ext>
            </p:extLst>
          </p:nvPr>
        </p:nvGraphicFramePr>
        <p:xfrm>
          <a:off x="5724128" y="1412776"/>
          <a:ext cx="3200400" cy="1724025"/>
        </p:xfrm>
        <a:graphic>
          <a:graphicData uri="http://schemas.openxmlformats.org/presentationml/2006/ole">
            <mc:AlternateContent xmlns:mc="http://schemas.openxmlformats.org/markup-compatibility/2006">
              <mc:Choice xmlns:v="urn:schemas-microsoft-com:vml" Requires="v">
                <p:oleObj spid="_x0000_s4103" name="CorelDRAW" r:id="rId3" imgW="5303880" imgH="2857320" progId="">
                  <p:embed/>
                </p:oleObj>
              </mc:Choice>
              <mc:Fallback>
                <p:oleObj name="CorelDRAW" r:id="rId3" imgW="5303880" imgH="28573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412776"/>
                        <a:ext cx="3200400"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454353" y="4293096"/>
            <a:ext cx="8136904" cy="954107"/>
          </a:xfrm>
          <a:prstGeom prst="rect">
            <a:avLst/>
          </a:prstGeom>
        </p:spPr>
        <p:txBody>
          <a:bodyPr wrap="square">
            <a:spAutoFit/>
          </a:bodyPr>
          <a:lstStyle/>
          <a:p>
            <a:pPr>
              <a:buNone/>
            </a:pPr>
            <a:r>
              <a:rPr lang="el-GR" sz="2800" dirty="0">
                <a:latin typeface="+mn-lt"/>
              </a:rPr>
              <a:t>Μόνο η εναλλακτικής</a:t>
            </a:r>
            <a:r>
              <a:rPr lang="en-US" sz="2800" dirty="0">
                <a:latin typeface="+mn-lt"/>
              </a:rPr>
              <a:t> </a:t>
            </a:r>
            <a:r>
              <a:rPr lang="el-GR" sz="2800" dirty="0">
                <a:latin typeface="+mn-lt"/>
              </a:rPr>
              <a:t>εικόνας τεχνική </a:t>
            </a:r>
            <a:r>
              <a:rPr lang="el-GR" sz="2800" dirty="0" smtClean="0">
                <a:latin typeface="+mn-lt"/>
              </a:rPr>
              <a:t>παρουσιάζει περιορισμούς</a:t>
            </a:r>
            <a:r>
              <a:rPr lang="en-US" sz="2800" dirty="0" smtClean="0">
                <a:latin typeface="+mn-lt"/>
              </a:rPr>
              <a:t> </a:t>
            </a:r>
            <a:r>
              <a:rPr lang="el-GR" sz="2800" dirty="0" smtClean="0">
                <a:latin typeface="+mn-lt"/>
              </a:rPr>
              <a:t>στη </a:t>
            </a:r>
            <a:r>
              <a:rPr lang="el-GR" sz="2800" dirty="0">
                <a:latin typeface="+mn-lt"/>
              </a:rPr>
              <a:t>κατεύθυνση παρατήρησης </a:t>
            </a:r>
          </a:p>
        </p:txBody>
      </p:sp>
    </p:spTree>
    <p:extLst>
      <p:ext uri="{BB962C8B-B14F-4D97-AF65-F5344CB8AC3E}">
        <p14:creationId xmlns:p14="http://schemas.microsoft.com/office/powerpoint/2010/main" val="1031935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Εναλλασσόμενης Όρασης Φακοί </a:t>
            </a:r>
            <a:endParaRPr lang="en-US" dirty="0"/>
          </a:p>
        </p:txBody>
      </p:sp>
      <p:sp>
        <p:nvSpPr>
          <p:cNvPr id="3" name="Content Placeholder 2"/>
          <p:cNvSpPr>
            <a:spLocks noGrp="1"/>
          </p:cNvSpPr>
          <p:nvPr>
            <p:ph idx="1"/>
          </p:nvPr>
        </p:nvSpPr>
        <p:spPr/>
        <p:txBody>
          <a:bodyPr>
            <a:normAutofit/>
          </a:bodyPr>
          <a:lstStyle/>
          <a:p>
            <a:r>
              <a:rPr lang="el-GR" sz="2800" dirty="0" smtClean="0"/>
              <a:t>Με τη χρήση </a:t>
            </a:r>
            <a:r>
              <a:rPr lang="el-GR" sz="2800" dirty="0" err="1" smtClean="0"/>
              <a:t>διπλεστιακών</a:t>
            </a:r>
            <a:r>
              <a:rPr lang="el-GR" sz="2800" dirty="0" smtClean="0"/>
              <a:t> </a:t>
            </a:r>
            <a:r>
              <a:rPr lang="el-GR" sz="2800" dirty="0" err="1" smtClean="0"/>
              <a:t>αεροδιαπερατών</a:t>
            </a:r>
            <a:r>
              <a:rPr lang="el-GR" sz="2800" dirty="0" smtClean="0"/>
              <a:t> </a:t>
            </a:r>
            <a:r>
              <a:rPr lang="en-US" sz="2800" dirty="0" smtClean="0"/>
              <a:t>(GP)</a:t>
            </a:r>
            <a:r>
              <a:rPr lang="el-GR" sz="2800" dirty="0" smtClean="0"/>
              <a:t> φακών που μοιάζουν με τους </a:t>
            </a:r>
            <a:r>
              <a:rPr lang="el-GR" sz="2800" dirty="0" err="1" smtClean="0"/>
              <a:t>διπλεστιακούς</a:t>
            </a:r>
            <a:r>
              <a:rPr lang="el-GR" sz="2800" dirty="0" smtClean="0"/>
              <a:t> οφθαλμικούς φακούς </a:t>
            </a:r>
          </a:p>
          <a:p>
            <a:r>
              <a:rPr lang="el-GR" sz="2800" dirty="0" smtClean="0"/>
              <a:t>Ο ασθενής κοιτάζει μέσα από τη μακρινή ζώνη στη πρωτεύουσα θέση στο ανώτερο μέρος του φακού</a:t>
            </a:r>
          </a:p>
          <a:p>
            <a:r>
              <a:rPr lang="el-GR" sz="2800" dirty="0" smtClean="0"/>
              <a:t>Όταν χαμηλώνει το βλέμμα ο φακός στηρίζεται με το κάτω βλέφαρο και το μάτι και η κόρη χαμηλώνουν προς τα κάτω και ο ασθενής βλέπει από τη κοντινή περιοχή στο κάτω μέρος του φακού </a:t>
            </a:r>
            <a:endParaRPr lang="en-US" sz="2800" dirty="0"/>
          </a:p>
        </p:txBody>
      </p:sp>
    </p:spTree>
    <p:extLst>
      <p:ext uri="{BB962C8B-B14F-4D97-AF65-F5344CB8AC3E}">
        <p14:creationId xmlns:p14="http://schemas.microsoft.com/office/powerpoint/2010/main" val="2800896764"/>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Εναλλασσόμενης Όρασης Φακοί </a:t>
            </a:r>
            <a:endParaRPr lang="en-US" b="1" dirty="0"/>
          </a:p>
        </p:txBody>
      </p:sp>
      <p:sp>
        <p:nvSpPr>
          <p:cNvPr id="3" name="Content Placeholder 2"/>
          <p:cNvSpPr>
            <a:spLocks noGrp="1"/>
          </p:cNvSpPr>
          <p:nvPr>
            <p:ph idx="1"/>
          </p:nvPr>
        </p:nvSpPr>
        <p:spPr/>
        <p:txBody>
          <a:bodyPr>
            <a:normAutofit/>
          </a:bodyPr>
          <a:lstStyle/>
          <a:p>
            <a:r>
              <a:rPr lang="el-GR" sz="2800" dirty="0" err="1" smtClean="0"/>
              <a:t>Διπλεστιακοί</a:t>
            </a:r>
            <a:r>
              <a:rPr lang="el-GR" sz="2800" dirty="0" smtClean="0"/>
              <a:t> φακοί που στηρίζονται σε αυτή την αρχή είναι σχεδιασμένοι να αλλάζουν θέση σε σχέση με την κόρη όταν αλλάζει η προσήλωση από μακριά –</a:t>
            </a:r>
            <a:r>
              <a:rPr lang="en-US" sz="2800" dirty="0" smtClean="0"/>
              <a:t> </a:t>
            </a:r>
            <a:r>
              <a:rPr lang="el-GR" sz="2800" dirty="0" smtClean="0"/>
              <a:t>κοντά</a:t>
            </a:r>
          </a:p>
          <a:p>
            <a:r>
              <a:rPr lang="el-GR" sz="2800" dirty="0" smtClean="0"/>
              <a:t>Η </a:t>
            </a:r>
            <a:r>
              <a:rPr lang="el-GR" sz="2800" i="1" dirty="0" smtClean="0"/>
              <a:t>προσδοκώμενη μεταβίβαση </a:t>
            </a:r>
            <a:r>
              <a:rPr lang="el-GR" sz="2800" dirty="0" smtClean="0"/>
              <a:t>είναι συνήθως, αλλά όχι πάντα στη </a:t>
            </a:r>
            <a:r>
              <a:rPr lang="el-GR" sz="2800" b="1" dirty="0" smtClean="0"/>
              <a:t>κάθετη κατεύθυνση</a:t>
            </a:r>
            <a:r>
              <a:rPr lang="el-GR" sz="2800" dirty="0" smtClean="0"/>
              <a:t>, ο προσανατολισμός του φακού σταθεροποιείται με πρίσμα ή με κολόβωμα φακού </a:t>
            </a:r>
          </a:p>
          <a:p>
            <a:endParaRPr lang="en-US" sz="2800" dirty="0"/>
          </a:p>
        </p:txBody>
      </p:sp>
    </p:spTree>
    <p:extLst>
      <p:ext uri="{BB962C8B-B14F-4D97-AF65-F5344CB8AC3E}">
        <p14:creationId xmlns:p14="http://schemas.microsoft.com/office/powerpoint/2010/main" val="759319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Grp="1" noChangeArrowheads="1"/>
          </p:cNvSpPr>
          <p:nvPr>
            <p:ph type="title"/>
          </p:nvPr>
        </p:nvSpPr>
        <p:spPr/>
        <p:txBody>
          <a:bodyPr>
            <a:noAutofit/>
          </a:bodyPr>
          <a:lstStyle/>
          <a:p>
            <a:pPr eaLnBrk="1" hangingPunct="1"/>
            <a:r>
              <a:rPr lang="el-GR" sz="3600" b="1" dirty="0" smtClean="0"/>
              <a:t>Εναλλασσόμενης Όρασης</a:t>
            </a:r>
            <a:r>
              <a:rPr lang="en-US" sz="3600" b="1" dirty="0" smtClean="0"/>
              <a:t> GP </a:t>
            </a:r>
            <a:r>
              <a:rPr lang="el-GR" sz="3600" b="1" dirty="0" err="1" smtClean="0"/>
              <a:t>Διπλεστιακός</a:t>
            </a:r>
            <a:r>
              <a:rPr lang="en-US" sz="3600" b="1" dirty="0" smtClean="0"/>
              <a:t>: </a:t>
            </a:r>
            <a:r>
              <a:rPr lang="el-GR" sz="3600" b="1" dirty="0" smtClean="0"/>
              <a:t>ΜΑΚΡΙΑ</a:t>
            </a:r>
            <a:endParaRPr lang="en-US" sz="3600" b="1" dirty="0" smtClean="0"/>
          </a:p>
        </p:txBody>
      </p:sp>
      <p:sp>
        <p:nvSpPr>
          <p:cNvPr id="22" name="Rectangle 21"/>
          <p:cNvSpPr/>
          <p:nvPr/>
        </p:nvSpPr>
        <p:spPr>
          <a:xfrm>
            <a:off x="0" y="1262063"/>
            <a:ext cx="9144000" cy="5581650"/>
          </a:xfrm>
          <a:prstGeom prst="rect">
            <a:avLst/>
          </a:prstGeom>
          <a:solidFill>
            <a:srgbClr val="9BBB59">
              <a:lumMod val="8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3" name="Picture 12" descr="Bifocals RGP Straight Ahead"/>
          <p:cNvPicPr>
            <a:picLocks noChangeAspect="1" noChangeArrowheads="1"/>
          </p:cNvPicPr>
          <p:nvPr/>
        </p:nvPicPr>
        <p:blipFill>
          <a:blip r:embed="rId3" cstate="print"/>
          <a:srcRect/>
          <a:stretch>
            <a:fillRect/>
          </a:stretch>
        </p:blipFill>
        <p:spPr bwMode="auto">
          <a:xfrm>
            <a:off x="396523" y="1604964"/>
            <a:ext cx="8609188" cy="4105275"/>
          </a:xfrm>
          <a:prstGeom prst="rect">
            <a:avLst/>
          </a:prstGeom>
          <a:noFill/>
          <a:ln w="9525">
            <a:noFill/>
            <a:miter lim="800000"/>
            <a:headEnd/>
            <a:tailEnd/>
          </a:ln>
        </p:spPr>
      </p:pic>
      <p:sp>
        <p:nvSpPr>
          <p:cNvPr id="24" name="Text Box 5"/>
          <p:cNvSpPr txBox="1">
            <a:spLocks noChangeArrowheads="1"/>
          </p:cNvSpPr>
          <p:nvPr/>
        </p:nvSpPr>
        <p:spPr bwMode="auto">
          <a:xfrm>
            <a:off x="461434" y="5710239"/>
            <a:ext cx="5489003" cy="584775"/>
          </a:xfrm>
          <a:prstGeom prst="rect">
            <a:avLst/>
          </a:prstGeom>
          <a:noFill/>
          <a:ln w="12700">
            <a:noFill/>
            <a:miter lim="800000"/>
            <a:headEnd type="none" w="sm" len="sm"/>
            <a:tailEnd type="none" w="sm" len="sm"/>
          </a:ln>
        </p:spPr>
        <p:txBody>
          <a:bodyPr wrap="none">
            <a:spAutoFit/>
          </a:bodyPr>
          <a:lstStyle/>
          <a:p>
            <a:pPr defTabSz="762000" fontAlgn="auto">
              <a:spcBef>
                <a:spcPts val="0"/>
              </a:spcBef>
              <a:spcAft>
                <a:spcPts val="0"/>
              </a:spcAft>
            </a:pPr>
            <a:r>
              <a:rPr lang="el-GR" sz="3200" dirty="0" smtClean="0">
                <a:solidFill>
                  <a:prstClr val="black"/>
                </a:solidFill>
                <a:latin typeface="Calibri"/>
              </a:rPr>
              <a:t>ΠΡΟΣΗΛΩΣΗ ΕΥΘΕΙΑ ΜΠΡΟΣΤΑ </a:t>
            </a:r>
            <a:endParaRPr lang="en-US" sz="3200" dirty="0">
              <a:solidFill>
                <a:prstClr val="black"/>
              </a:solidFill>
              <a:latin typeface="Calibri"/>
            </a:endParaRPr>
          </a:p>
        </p:txBody>
      </p:sp>
      <p:sp>
        <p:nvSpPr>
          <p:cNvPr id="25" name="Line 7"/>
          <p:cNvSpPr>
            <a:spLocks noChangeShapeType="1"/>
          </p:cNvSpPr>
          <p:nvPr/>
        </p:nvSpPr>
        <p:spPr bwMode="auto">
          <a:xfrm flipV="1">
            <a:off x="6431844" y="4422775"/>
            <a:ext cx="0" cy="1536700"/>
          </a:xfrm>
          <a:prstGeom prst="line">
            <a:avLst/>
          </a:prstGeom>
          <a:noFill/>
          <a:ln w="57150">
            <a:solidFill>
              <a:srgbClr val="0000FF"/>
            </a:solidFill>
            <a:round/>
            <a:headEnd type="none" w="sm" len="sm"/>
            <a:tailEnd type="none" w="med" len="sm"/>
          </a:ln>
        </p:spPr>
        <p:txBody>
          <a:bodyPr/>
          <a:lstStyle/>
          <a:p>
            <a:pPr fontAlgn="auto">
              <a:spcBef>
                <a:spcPts val="0"/>
              </a:spcBef>
              <a:spcAft>
                <a:spcPts val="0"/>
              </a:spcAft>
            </a:pPr>
            <a:endParaRPr lang="en-US">
              <a:solidFill>
                <a:prstClr val="black"/>
              </a:solidFill>
              <a:latin typeface="Calibri"/>
            </a:endParaRPr>
          </a:p>
        </p:txBody>
      </p:sp>
      <p:sp>
        <p:nvSpPr>
          <p:cNvPr id="26" name="Line 8"/>
          <p:cNvSpPr>
            <a:spLocks noChangeShapeType="1"/>
          </p:cNvSpPr>
          <p:nvPr/>
        </p:nvSpPr>
        <p:spPr bwMode="auto">
          <a:xfrm>
            <a:off x="2992967" y="4441825"/>
            <a:ext cx="4604455" cy="0"/>
          </a:xfrm>
          <a:prstGeom prst="line">
            <a:avLst/>
          </a:prstGeom>
          <a:noFill/>
          <a:ln w="57150">
            <a:solidFill>
              <a:srgbClr val="0000FF"/>
            </a:solidFill>
            <a:round/>
            <a:headEnd type="stealth" w="med" len="lg"/>
            <a:tailEnd type="stealth" w="med" len="lg"/>
          </a:ln>
        </p:spPr>
        <p:txBody>
          <a:bodyPr/>
          <a:lstStyle/>
          <a:p>
            <a:pPr fontAlgn="auto">
              <a:spcBef>
                <a:spcPts val="0"/>
              </a:spcBef>
              <a:spcAft>
                <a:spcPts val="0"/>
              </a:spcAft>
            </a:pPr>
            <a:endParaRPr lang="en-US">
              <a:solidFill>
                <a:prstClr val="black"/>
              </a:solidFill>
              <a:latin typeface="Calibri"/>
            </a:endParaRPr>
          </a:p>
        </p:txBody>
      </p:sp>
      <p:sp>
        <p:nvSpPr>
          <p:cNvPr id="27" name="Line 9"/>
          <p:cNvSpPr>
            <a:spLocks noChangeShapeType="1"/>
          </p:cNvSpPr>
          <p:nvPr/>
        </p:nvSpPr>
        <p:spPr bwMode="auto">
          <a:xfrm flipH="1">
            <a:off x="3476978" y="1836738"/>
            <a:ext cx="2048933" cy="1504950"/>
          </a:xfrm>
          <a:prstGeom prst="line">
            <a:avLst/>
          </a:prstGeom>
          <a:noFill/>
          <a:ln w="7620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28" name="Line 10"/>
          <p:cNvSpPr>
            <a:spLocks noChangeShapeType="1"/>
          </p:cNvSpPr>
          <p:nvPr/>
        </p:nvSpPr>
        <p:spPr bwMode="auto">
          <a:xfrm>
            <a:off x="6193367" y="1944689"/>
            <a:ext cx="1594556" cy="1228725"/>
          </a:xfrm>
          <a:prstGeom prst="line">
            <a:avLst/>
          </a:prstGeom>
          <a:noFill/>
          <a:ln w="7620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29" name="Text Box 11"/>
          <p:cNvSpPr txBox="1">
            <a:spLocks noChangeArrowheads="1"/>
          </p:cNvSpPr>
          <p:nvPr/>
        </p:nvSpPr>
        <p:spPr bwMode="auto">
          <a:xfrm>
            <a:off x="4906434" y="1363663"/>
            <a:ext cx="1849802" cy="584775"/>
          </a:xfrm>
          <a:prstGeom prst="rect">
            <a:avLst/>
          </a:prstGeom>
          <a:solidFill>
            <a:srgbClr val="CCFF33"/>
          </a:solidFill>
          <a:ln w="12700">
            <a:noFill/>
            <a:miter lim="800000"/>
            <a:headEnd type="none" w="sm" len="sm"/>
            <a:tailEnd type="none" w="sm" len="sm"/>
          </a:ln>
        </p:spPr>
        <p:txBody>
          <a:bodyPr wrap="none">
            <a:spAutoFit/>
          </a:bodyPr>
          <a:lstStyle/>
          <a:p>
            <a:pPr defTabSz="762000" fontAlgn="auto">
              <a:spcBef>
                <a:spcPts val="0"/>
              </a:spcBef>
              <a:spcAft>
                <a:spcPts val="0"/>
              </a:spcAft>
            </a:pPr>
            <a:r>
              <a:rPr lang="en-US" sz="3200" dirty="0">
                <a:solidFill>
                  <a:srgbClr val="0000FF"/>
                </a:solidFill>
                <a:latin typeface="Calibri"/>
              </a:rPr>
              <a:t>GP </a:t>
            </a:r>
            <a:r>
              <a:rPr lang="el-GR" sz="3200" dirty="0" smtClean="0">
                <a:solidFill>
                  <a:srgbClr val="0000FF"/>
                </a:solidFill>
                <a:latin typeface="Calibri"/>
              </a:rPr>
              <a:t>Φακός</a:t>
            </a:r>
            <a:endParaRPr lang="en-US" sz="3200" dirty="0">
              <a:solidFill>
                <a:srgbClr val="0000FF"/>
              </a:solidFill>
              <a:latin typeface="Calibri"/>
            </a:endParaRPr>
          </a:p>
        </p:txBody>
      </p:sp>
      <p:sp>
        <p:nvSpPr>
          <p:cNvPr id="30" name="Text Box 6"/>
          <p:cNvSpPr txBox="1">
            <a:spLocks noChangeArrowheads="1"/>
          </p:cNvSpPr>
          <p:nvPr/>
        </p:nvSpPr>
        <p:spPr bwMode="auto">
          <a:xfrm>
            <a:off x="5740400" y="5735639"/>
            <a:ext cx="1590692" cy="1015663"/>
          </a:xfrm>
          <a:prstGeom prst="rect">
            <a:avLst/>
          </a:prstGeom>
          <a:solidFill>
            <a:srgbClr val="FFFFFF"/>
          </a:solidFill>
          <a:ln w="12700">
            <a:solidFill>
              <a:srgbClr val="0000FF"/>
            </a:solidFill>
            <a:miter lim="800000"/>
            <a:headEnd type="none" w="sm" len="sm"/>
            <a:tailEnd type="none" w="sm" len="sm"/>
          </a:ln>
        </p:spPr>
        <p:txBody>
          <a:bodyPr wrap="none">
            <a:spAutoFit/>
          </a:bodyPr>
          <a:lstStyle/>
          <a:p>
            <a:pPr defTabSz="762000" fontAlgn="auto">
              <a:spcBef>
                <a:spcPts val="0"/>
              </a:spcBef>
              <a:spcAft>
                <a:spcPts val="0"/>
              </a:spcAft>
            </a:pPr>
            <a:r>
              <a:rPr lang="el-GR" sz="2000" dirty="0" smtClean="0">
                <a:solidFill>
                  <a:srgbClr val="0000FF"/>
                </a:solidFill>
                <a:latin typeface="Calibri"/>
              </a:rPr>
              <a:t>ΚΟΝΤΙΝΟ</a:t>
            </a:r>
            <a:r>
              <a:rPr lang="en-US" sz="2000" dirty="0" smtClean="0">
                <a:solidFill>
                  <a:srgbClr val="0000FF"/>
                </a:solidFill>
                <a:latin typeface="Calibri"/>
              </a:rPr>
              <a:t> </a:t>
            </a:r>
            <a:r>
              <a:rPr lang="en-US" sz="2000" dirty="0" err="1" smtClean="0">
                <a:solidFill>
                  <a:srgbClr val="0000FF"/>
                </a:solidFill>
                <a:latin typeface="Calibri"/>
              </a:rPr>
              <a:t>Seg</a:t>
            </a:r>
            <a:r>
              <a:rPr lang="en-US" sz="2000" dirty="0">
                <a:solidFill>
                  <a:srgbClr val="0000FF"/>
                </a:solidFill>
                <a:latin typeface="Calibri"/>
              </a:rPr>
              <a:t/>
            </a:r>
            <a:br>
              <a:rPr lang="en-US" sz="2000" dirty="0">
                <a:solidFill>
                  <a:srgbClr val="0000FF"/>
                </a:solidFill>
                <a:latin typeface="Calibri"/>
              </a:rPr>
            </a:br>
            <a:r>
              <a:rPr lang="el-GR" sz="2000" dirty="0" smtClean="0">
                <a:solidFill>
                  <a:srgbClr val="0000FF"/>
                </a:solidFill>
                <a:latin typeface="Calibri"/>
              </a:rPr>
              <a:t>Συμπαγές </a:t>
            </a:r>
            <a:r>
              <a:rPr lang="en-US" sz="2000" dirty="0" smtClean="0">
                <a:solidFill>
                  <a:srgbClr val="0000FF"/>
                </a:solidFill>
                <a:latin typeface="Calibri"/>
              </a:rPr>
              <a:t> </a:t>
            </a:r>
            <a:r>
              <a:rPr lang="el-GR" sz="2000" dirty="0" smtClean="0">
                <a:solidFill>
                  <a:srgbClr val="0000FF"/>
                </a:solidFill>
                <a:latin typeface="Calibri"/>
              </a:rPr>
              <a:t>ή</a:t>
            </a:r>
            <a:r>
              <a:rPr lang="en-US" sz="2000" dirty="0">
                <a:solidFill>
                  <a:srgbClr val="0000FF"/>
                </a:solidFill>
                <a:latin typeface="Calibri"/>
              </a:rPr>
              <a:t/>
            </a:r>
            <a:br>
              <a:rPr lang="en-US" sz="2000" dirty="0">
                <a:solidFill>
                  <a:srgbClr val="0000FF"/>
                </a:solidFill>
                <a:latin typeface="Calibri"/>
              </a:rPr>
            </a:br>
            <a:r>
              <a:rPr lang="en-US" sz="2000" dirty="0" smtClean="0">
                <a:solidFill>
                  <a:srgbClr val="0000FF"/>
                </a:solidFill>
                <a:latin typeface="Calibri"/>
              </a:rPr>
              <a:t>‘</a:t>
            </a:r>
            <a:r>
              <a:rPr lang="el-GR" sz="2000" dirty="0" smtClean="0">
                <a:solidFill>
                  <a:srgbClr val="0000FF"/>
                </a:solidFill>
                <a:latin typeface="Calibri"/>
              </a:rPr>
              <a:t>Χωνευτό </a:t>
            </a:r>
            <a:r>
              <a:rPr lang="en-US" sz="2000" dirty="0" smtClean="0">
                <a:solidFill>
                  <a:srgbClr val="0000FF"/>
                </a:solidFill>
                <a:latin typeface="Calibri"/>
              </a:rPr>
              <a:t>’</a:t>
            </a:r>
            <a:endParaRPr lang="en-US" sz="2000" dirty="0">
              <a:solidFill>
                <a:srgbClr val="0000FF"/>
              </a:solidFill>
              <a:latin typeface="Calibri"/>
            </a:endParaRPr>
          </a:p>
        </p:txBody>
      </p:sp>
    </p:spTree>
    <p:extLst>
      <p:ext uri="{BB962C8B-B14F-4D97-AF65-F5344CB8AC3E}">
        <p14:creationId xmlns:p14="http://schemas.microsoft.com/office/powerpoint/2010/main" val="741679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type="title"/>
          </p:nvPr>
        </p:nvSpPr>
        <p:spPr/>
        <p:txBody>
          <a:bodyPr>
            <a:noAutofit/>
          </a:bodyPr>
          <a:lstStyle/>
          <a:p>
            <a:r>
              <a:rPr lang="el-GR" sz="3600" b="1" dirty="0" smtClean="0"/>
              <a:t>Εναλλασσόμενης Όρασης </a:t>
            </a:r>
            <a:r>
              <a:rPr lang="en-US" sz="3600" b="1" dirty="0" smtClean="0"/>
              <a:t>GP</a:t>
            </a:r>
            <a:r>
              <a:rPr lang="el-GR" sz="3600" b="1" dirty="0" smtClean="0"/>
              <a:t> </a:t>
            </a:r>
            <a:r>
              <a:rPr lang="el-GR" sz="3600" b="1" dirty="0" err="1" smtClean="0"/>
              <a:t>Διπλεστιακός</a:t>
            </a:r>
            <a:r>
              <a:rPr lang="en-US" sz="3600" b="1" dirty="0" smtClean="0"/>
              <a:t>: </a:t>
            </a:r>
            <a:r>
              <a:rPr lang="el-GR" sz="3600" b="1" dirty="0" smtClean="0"/>
              <a:t>ΚΟΝΤΑ</a:t>
            </a:r>
            <a:endParaRPr lang="en-US" sz="3600" b="1" dirty="0" smtClean="0"/>
          </a:p>
        </p:txBody>
      </p:sp>
      <p:sp>
        <p:nvSpPr>
          <p:cNvPr id="46" name="Rectangle 45"/>
          <p:cNvSpPr/>
          <p:nvPr/>
        </p:nvSpPr>
        <p:spPr>
          <a:xfrm>
            <a:off x="0" y="1247775"/>
            <a:ext cx="9144000" cy="5595938"/>
          </a:xfrm>
          <a:prstGeom prst="rect">
            <a:avLst/>
          </a:prstGeom>
          <a:solidFill>
            <a:srgbClr val="9BBB59">
              <a:lumMod val="85000"/>
            </a:srgbClr>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47" name="Object 2"/>
          <p:cNvGraphicFramePr>
            <a:graphicFrameLocks noChangeAspect="1"/>
          </p:cNvGraphicFramePr>
          <p:nvPr/>
        </p:nvGraphicFramePr>
        <p:xfrm>
          <a:off x="141111" y="1955800"/>
          <a:ext cx="8854723" cy="4264025"/>
        </p:xfrm>
        <a:graphic>
          <a:graphicData uri="http://schemas.openxmlformats.org/presentationml/2006/ole">
            <mc:AlternateContent xmlns:mc="http://schemas.openxmlformats.org/markup-compatibility/2006">
              <mc:Choice xmlns:v="urn:schemas-microsoft-com:vml" Requires="v">
                <p:oleObj spid="_x0000_s5127" name="CorelDRAW" r:id="rId4" imgW="8861400" imgH="3764880" progId="">
                  <p:embed/>
                </p:oleObj>
              </mc:Choice>
              <mc:Fallback>
                <p:oleObj name="CorelDRAW" r:id="rId4" imgW="8861400" imgH="37648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11" y="1955800"/>
                        <a:ext cx="8854723"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 name="Line 4"/>
          <p:cNvSpPr>
            <a:spLocks noChangeShapeType="1"/>
          </p:cNvSpPr>
          <p:nvPr/>
        </p:nvSpPr>
        <p:spPr bwMode="auto">
          <a:xfrm flipV="1">
            <a:off x="7731478" y="1306513"/>
            <a:ext cx="0" cy="2030412"/>
          </a:xfrm>
          <a:prstGeom prst="line">
            <a:avLst/>
          </a:prstGeom>
          <a:noFill/>
          <a:ln w="76200">
            <a:solidFill>
              <a:srgbClr val="FF00FF"/>
            </a:solidFill>
            <a:round/>
            <a:headEnd type="none" w="sm" len="sm"/>
            <a:tailEnd type="stealth" w="med" len="lg"/>
          </a:ln>
        </p:spPr>
        <p:txBody>
          <a:bodyPr/>
          <a:lstStyle/>
          <a:p>
            <a:pPr fontAlgn="auto">
              <a:spcBef>
                <a:spcPts val="0"/>
              </a:spcBef>
              <a:spcAft>
                <a:spcPts val="0"/>
              </a:spcAft>
            </a:pPr>
            <a:endParaRPr lang="en-US">
              <a:solidFill>
                <a:prstClr val="black"/>
              </a:solidFill>
              <a:latin typeface="Calibri"/>
            </a:endParaRPr>
          </a:p>
        </p:txBody>
      </p:sp>
      <p:sp>
        <p:nvSpPr>
          <p:cNvPr id="49" name="Text Box 5"/>
          <p:cNvSpPr txBox="1">
            <a:spLocks noChangeArrowheads="1"/>
          </p:cNvSpPr>
          <p:nvPr/>
        </p:nvSpPr>
        <p:spPr bwMode="auto">
          <a:xfrm>
            <a:off x="4023924" y="1516063"/>
            <a:ext cx="2002088" cy="892552"/>
          </a:xfrm>
          <a:prstGeom prst="rect">
            <a:avLst/>
          </a:prstGeom>
          <a:solidFill>
            <a:srgbClr val="FFFF00"/>
          </a:solidFill>
          <a:ln w="38100">
            <a:solidFill>
              <a:srgbClr val="FF00FF"/>
            </a:solidFill>
            <a:miter lim="800000"/>
            <a:headEnd type="none" w="sm" len="sm"/>
            <a:tailEnd type="none" w="sm" len="sm"/>
          </a:ln>
        </p:spPr>
        <p:txBody>
          <a:bodyPr wrap="none">
            <a:spAutoFit/>
          </a:bodyPr>
          <a:lstStyle/>
          <a:p>
            <a:pPr algn="ctr" defTabSz="762000" fontAlgn="auto">
              <a:spcBef>
                <a:spcPts val="0"/>
              </a:spcBef>
              <a:spcAft>
                <a:spcPts val="0"/>
              </a:spcAft>
            </a:pPr>
            <a:r>
              <a:rPr lang="el-GR" sz="2600" dirty="0" smtClean="0">
                <a:solidFill>
                  <a:srgbClr val="0000FF"/>
                </a:solidFill>
                <a:latin typeface="Calibri"/>
              </a:rPr>
              <a:t>ΦΑΚΟΥ</a:t>
            </a:r>
            <a:endParaRPr lang="en-US" sz="2600" dirty="0">
              <a:solidFill>
                <a:srgbClr val="0000FF"/>
              </a:solidFill>
              <a:latin typeface="Calibri"/>
            </a:endParaRPr>
          </a:p>
          <a:p>
            <a:pPr algn="ctr" defTabSz="762000" fontAlgn="auto">
              <a:spcBef>
                <a:spcPts val="0"/>
              </a:spcBef>
              <a:spcAft>
                <a:spcPts val="0"/>
              </a:spcAft>
            </a:pPr>
            <a:r>
              <a:rPr lang="el-GR" sz="2600" dirty="0" smtClean="0">
                <a:solidFill>
                  <a:srgbClr val="0000FF"/>
                </a:solidFill>
                <a:latin typeface="Calibri"/>
              </a:rPr>
              <a:t>ΜΕΤΑΚΙΝΗΣΗ</a:t>
            </a:r>
            <a:endParaRPr lang="en-US" sz="2600" dirty="0">
              <a:solidFill>
                <a:srgbClr val="0000FF"/>
              </a:solidFill>
              <a:latin typeface="Calibri"/>
            </a:endParaRPr>
          </a:p>
        </p:txBody>
      </p:sp>
      <p:sp>
        <p:nvSpPr>
          <p:cNvPr id="50" name="Line 6"/>
          <p:cNvSpPr>
            <a:spLocks noChangeShapeType="1"/>
          </p:cNvSpPr>
          <p:nvPr/>
        </p:nvSpPr>
        <p:spPr bwMode="auto">
          <a:xfrm>
            <a:off x="5775678" y="5072063"/>
            <a:ext cx="0" cy="1725612"/>
          </a:xfrm>
          <a:prstGeom prst="line">
            <a:avLst/>
          </a:prstGeom>
          <a:noFill/>
          <a:ln w="7620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51" name="Text Box 7"/>
          <p:cNvSpPr txBox="1">
            <a:spLocks noChangeArrowheads="1"/>
          </p:cNvSpPr>
          <p:nvPr/>
        </p:nvSpPr>
        <p:spPr bwMode="auto">
          <a:xfrm>
            <a:off x="3429000" y="5791200"/>
            <a:ext cx="2522742" cy="369332"/>
          </a:xfrm>
          <a:prstGeom prst="rect">
            <a:avLst/>
          </a:prstGeom>
          <a:solidFill>
            <a:srgbClr val="FFFF00"/>
          </a:solidFill>
          <a:ln w="38100">
            <a:solidFill>
              <a:srgbClr val="FF00FF"/>
            </a:solidFill>
            <a:miter lim="800000"/>
            <a:headEnd type="none" w="sm" len="sm"/>
            <a:tailEnd type="none" w="sm" len="sm"/>
          </a:ln>
        </p:spPr>
        <p:txBody>
          <a:bodyPr wrap="none">
            <a:spAutoFit/>
          </a:bodyPr>
          <a:lstStyle/>
          <a:p>
            <a:pPr defTabSz="762000" fontAlgn="auto">
              <a:spcBef>
                <a:spcPts val="0"/>
              </a:spcBef>
              <a:spcAft>
                <a:spcPts val="0"/>
              </a:spcAft>
            </a:pPr>
            <a:r>
              <a:rPr lang="el-GR" dirty="0" smtClean="0">
                <a:solidFill>
                  <a:srgbClr val="0000FF"/>
                </a:solidFill>
                <a:latin typeface="Calibri"/>
              </a:rPr>
              <a:t>ΠΡΟΣΗΛΩΣΗ  ΓΙΑ ΚΟΝΤΑ </a:t>
            </a:r>
            <a:endParaRPr lang="en-US" dirty="0">
              <a:solidFill>
                <a:srgbClr val="0000FF"/>
              </a:solidFill>
              <a:latin typeface="Calibri"/>
            </a:endParaRPr>
          </a:p>
        </p:txBody>
      </p:sp>
      <p:sp>
        <p:nvSpPr>
          <p:cNvPr id="52" name="Line 8"/>
          <p:cNvSpPr>
            <a:spLocks noChangeShapeType="1"/>
          </p:cNvSpPr>
          <p:nvPr/>
        </p:nvSpPr>
        <p:spPr bwMode="auto">
          <a:xfrm flipV="1">
            <a:off x="2661356" y="1306514"/>
            <a:ext cx="0" cy="2454275"/>
          </a:xfrm>
          <a:prstGeom prst="line">
            <a:avLst/>
          </a:prstGeom>
          <a:noFill/>
          <a:ln w="76200">
            <a:solidFill>
              <a:srgbClr val="FF00FF"/>
            </a:solidFill>
            <a:round/>
            <a:headEnd type="none" w="sm" len="sm"/>
            <a:tailEnd type="stealth" w="med" len="lg"/>
          </a:ln>
        </p:spPr>
        <p:txBody>
          <a:bodyPr/>
          <a:lstStyle/>
          <a:p>
            <a:pPr fontAlgn="auto">
              <a:spcBef>
                <a:spcPts val="0"/>
              </a:spcBef>
              <a:spcAft>
                <a:spcPts val="0"/>
              </a:spcAft>
            </a:pPr>
            <a:endParaRPr lang="en-US">
              <a:solidFill>
                <a:prstClr val="black"/>
              </a:solidFill>
              <a:latin typeface="Calibri"/>
            </a:endParaRPr>
          </a:p>
        </p:txBody>
      </p:sp>
      <p:sp>
        <p:nvSpPr>
          <p:cNvPr id="53" name="Line 9"/>
          <p:cNvSpPr>
            <a:spLocks noChangeShapeType="1"/>
          </p:cNvSpPr>
          <p:nvPr/>
        </p:nvSpPr>
        <p:spPr bwMode="auto">
          <a:xfrm>
            <a:off x="3474156" y="4919663"/>
            <a:ext cx="0" cy="1725612"/>
          </a:xfrm>
          <a:prstGeom prst="line">
            <a:avLst/>
          </a:prstGeom>
          <a:noFill/>
          <a:ln w="7620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Tree>
    <p:extLst>
      <p:ext uri="{BB962C8B-B14F-4D97-AF65-F5344CB8AC3E}">
        <p14:creationId xmlns:p14="http://schemas.microsoft.com/office/powerpoint/2010/main" val="2560582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3" descr="D:\IACLE ALL MODULES\IACLE MODULE 8\Original\color pics\8L2\152.jpg"/>
          <p:cNvPicPr>
            <a:picLocks noChangeAspect="1" noChangeArrowheads="1"/>
          </p:cNvPicPr>
          <p:nvPr/>
        </p:nvPicPr>
        <p:blipFill>
          <a:blip r:embed="rId3" cstate="print"/>
          <a:srcRect/>
          <a:stretch>
            <a:fillRect/>
          </a:stretch>
        </p:blipFill>
        <p:spPr bwMode="auto">
          <a:xfrm>
            <a:off x="4648200" y="1412776"/>
            <a:ext cx="4141688" cy="3081337"/>
          </a:xfrm>
          <a:prstGeom prst="rect">
            <a:avLst/>
          </a:prstGeom>
          <a:noFill/>
          <a:ln w="9525">
            <a:noFill/>
            <a:miter lim="800000"/>
            <a:headEnd/>
            <a:tailEnd/>
          </a:ln>
        </p:spPr>
      </p:pic>
      <p:sp>
        <p:nvSpPr>
          <p:cNvPr id="164867" name="Rectangle 2"/>
          <p:cNvSpPr>
            <a:spLocks noGrp="1" noChangeArrowheads="1"/>
          </p:cNvSpPr>
          <p:nvPr>
            <p:ph type="title"/>
          </p:nvPr>
        </p:nvSpPr>
        <p:spPr/>
        <p:txBody>
          <a:bodyPr>
            <a:noAutofit/>
          </a:bodyPr>
          <a:lstStyle/>
          <a:p>
            <a:pPr>
              <a:defRPr/>
            </a:pPr>
            <a:r>
              <a:rPr lang="el-GR" sz="3600" b="1" dirty="0" smtClean="0"/>
              <a:t>Εναλλασσόμενης Όρασης </a:t>
            </a:r>
            <a:r>
              <a:rPr lang="en-US" sz="3600" b="1" dirty="0" smtClean="0"/>
              <a:t>GP</a:t>
            </a:r>
            <a:r>
              <a:rPr lang="el-GR" sz="3600" b="1" dirty="0" smtClean="0"/>
              <a:t> </a:t>
            </a:r>
            <a:r>
              <a:rPr lang="el-GR" sz="3600" b="1" dirty="0" err="1" smtClean="0"/>
              <a:t>Διπλεστιακός</a:t>
            </a:r>
            <a:r>
              <a:rPr lang="en-US" sz="3600" dirty="0" smtClean="0"/>
              <a:t>: </a:t>
            </a:r>
            <a:r>
              <a:rPr lang="el-GR" sz="3600" b="1" dirty="0" smtClean="0"/>
              <a:t>Θέση Βλεφάρου</a:t>
            </a:r>
            <a:endParaRPr lang="en-US" sz="3600" b="1" dirty="0" smtClean="0"/>
          </a:p>
        </p:txBody>
      </p:sp>
      <p:sp>
        <p:nvSpPr>
          <p:cNvPr id="4" name="Content Placeholder 3"/>
          <p:cNvSpPr>
            <a:spLocks noGrp="1"/>
          </p:cNvSpPr>
          <p:nvPr>
            <p:ph idx="1"/>
          </p:nvPr>
        </p:nvSpPr>
        <p:spPr>
          <a:xfrm>
            <a:off x="457200" y="1196752"/>
            <a:ext cx="4402832" cy="5040560"/>
          </a:xfrm>
        </p:spPr>
        <p:txBody>
          <a:bodyPr>
            <a:normAutofit/>
          </a:bodyPr>
          <a:lstStyle/>
          <a:p>
            <a:r>
              <a:rPr lang="el-GR" sz="2800" dirty="0" smtClean="0"/>
              <a:t>Η ιδανική θέση του κατωτέρου βλεφάρου είναι εφαρμοστά ή λίγο παραπάνω από την 6</a:t>
            </a:r>
            <a:r>
              <a:rPr lang="el-GR" sz="2800" baseline="30000" dirty="0" smtClean="0"/>
              <a:t>η</a:t>
            </a:r>
            <a:r>
              <a:rPr lang="el-GR" sz="2800" dirty="0" smtClean="0"/>
              <a:t> ώρα του </a:t>
            </a:r>
            <a:r>
              <a:rPr lang="el-GR" sz="2800" dirty="0" err="1" smtClean="0"/>
              <a:t>σκληροκερατοειδούς</a:t>
            </a:r>
            <a:r>
              <a:rPr lang="el-GR" sz="2800" dirty="0" smtClean="0"/>
              <a:t> ορίου</a:t>
            </a:r>
            <a:endParaRPr lang="en-US" sz="2800" dirty="0"/>
          </a:p>
        </p:txBody>
      </p:sp>
    </p:spTree>
    <p:extLst>
      <p:ext uri="{BB962C8B-B14F-4D97-AF65-F5344CB8AC3E}">
        <p14:creationId xmlns:p14="http://schemas.microsoft.com/office/powerpoint/2010/main" val="3201984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Εύρος υποκειμενικής προσαρμογής και ηλικία</a:t>
            </a:r>
            <a:endParaRPr lang="en-US" dirty="0"/>
          </a:p>
        </p:txBody>
      </p:sp>
      <p:pic>
        <p:nvPicPr>
          <p:cNvPr id="147458" name="Picture 2"/>
          <p:cNvPicPr>
            <a:picLocks noGrp="1" noChangeAspect="1" noChangeArrowheads="1"/>
          </p:cNvPicPr>
          <p:nvPr>
            <p:ph idx="1"/>
          </p:nvPr>
        </p:nvPicPr>
        <p:blipFill>
          <a:blip r:embed="rId2" cstate="print"/>
          <a:stretch>
            <a:fillRect/>
          </a:stretch>
        </p:blipFill>
        <p:spPr bwMode="auto">
          <a:xfrm>
            <a:off x="1604133" y="1772816"/>
            <a:ext cx="5935735" cy="3456384"/>
          </a:xfrm>
          <a:prstGeom prst="rect">
            <a:avLst/>
          </a:prstGeom>
          <a:noFill/>
          <a:ln w="9525">
            <a:noFill/>
            <a:miter lim="800000"/>
            <a:headEnd/>
            <a:tailEnd/>
          </a:ln>
        </p:spPr>
      </p:pic>
    </p:spTree>
    <p:extLst>
      <p:ext uri="{BB962C8B-B14F-4D97-AF65-F5344CB8AC3E}">
        <p14:creationId xmlns:p14="http://schemas.microsoft.com/office/powerpoint/2010/main" val="3291286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noFill/>
        </p:spPr>
        <p:txBody>
          <a:bodyPr>
            <a:noAutofit/>
          </a:bodyPr>
          <a:lstStyle/>
          <a:p>
            <a:pPr eaLnBrk="1" hangingPunct="1">
              <a:lnSpc>
                <a:spcPct val="90000"/>
              </a:lnSpc>
            </a:pPr>
            <a:r>
              <a:rPr lang="el-GR" sz="4000" b="1" dirty="0" smtClean="0"/>
              <a:t>Ασύμμετρος </a:t>
            </a:r>
            <a:r>
              <a:rPr lang="el-GR" sz="4000" b="1" dirty="0" err="1" smtClean="0"/>
              <a:t>Διπλεστιακός</a:t>
            </a:r>
            <a:r>
              <a:rPr lang="el-GR" sz="4000" b="1" dirty="0" smtClean="0"/>
              <a:t> Σχεδιασμός </a:t>
            </a:r>
            <a:endParaRPr lang="en-US" sz="4000" b="1" dirty="0" smtClean="0"/>
          </a:p>
        </p:txBody>
      </p:sp>
      <p:sp>
        <p:nvSpPr>
          <p:cNvPr id="149507" name="Rectangle 3"/>
          <p:cNvSpPr>
            <a:spLocks noGrp="1" noChangeArrowheads="1"/>
          </p:cNvSpPr>
          <p:nvPr>
            <p:ph idx="1"/>
          </p:nvPr>
        </p:nvSpPr>
        <p:spPr/>
        <p:txBody>
          <a:bodyPr>
            <a:noAutofit/>
          </a:bodyPr>
          <a:lstStyle/>
          <a:p>
            <a:pPr eaLnBrk="1" hangingPunct="1">
              <a:lnSpc>
                <a:spcPct val="120000"/>
              </a:lnSpc>
              <a:spcAft>
                <a:spcPts val="600"/>
              </a:spcAft>
            </a:pPr>
            <a:r>
              <a:rPr lang="el-GR" sz="2800" dirty="0" smtClean="0"/>
              <a:t>Το </a:t>
            </a:r>
            <a:r>
              <a:rPr lang="en-US" sz="2800" dirty="0" err="1" smtClean="0"/>
              <a:t>seg</a:t>
            </a:r>
            <a:r>
              <a:rPr lang="en-US" sz="2800" dirty="0" smtClean="0"/>
              <a:t> </a:t>
            </a:r>
            <a:r>
              <a:rPr lang="el-GR" sz="2800" dirty="0" smtClean="0"/>
              <a:t>περιλαμβάνει την κοντινή διόρθωση (Κ)</a:t>
            </a:r>
            <a:endParaRPr lang="en-US" sz="2800" dirty="0" smtClean="0"/>
          </a:p>
          <a:p>
            <a:pPr eaLnBrk="1" hangingPunct="1">
              <a:lnSpc>
                <a:spcPct val="120000"/>
              </a:lnSpc>
              <a:spcAft>
                <a:spcPts val="600"/>
              </a:spcAft>
            </a:pPr>
            <a:r>
              <a:rPr lang="en-US" sz="2800" dirty="0" smtClean="0"/>
              <a:t>“</a:t>
            </a:r>
            <a:r>
              <a:rPr lang="el-GR" sz="2800" dirty="0" smtClean="0"/>
              <a:t>Φορέας</a:t>
            </a:r>
            <a:r>
              <a:rPr lang="en-US" sz="2800" dirty="0" smtClean="0"/>
              <a:t>” </a:t>
            </a:r>
            <a:r>
              <a:rPr lang="el-GR" sz="2800" dirty="0" smtClean="0"/>
              <a:t>κομμάτι έχει τη μακρινή διόρθωση (Μ)</a:t>
            </a:r>
            <a:endParaRPr lang="en-US" sz="2800" dirty="0" smtClean="0"/>
          </a:p>
          <a:p>
            <a:pPr eaLnBrk="1" hangingPunct="1">
              <a:lnSpc>
                <a:spcPct val="120000"/>
              </a:lnSpc>
              <a:spcAft>
                <a:spcPts val="600"/>
              </a:spcAft>
            </a:pPr>
            <a:r>
              <a:rPr lang="el-GR" sz="2800" dirty="0" smtClean="0"/>
              <a:t>Ο φακός κινείται </a:t>
            </a:r>
            <a:r>
              <a:rPr lang="en-US" sz="2800" dirty="0" smtClean="0"/>
              <a:t>(</a:t>
            </a:r>
            <a:r>
              <a:rPr lang="el-GR" sz="2800" dirty="0" smtClean="0"/>
              <a:t>ολισθαίνει</a:t>
            </a:r>
            <a:r>
              <a:rPr lang="en-US" sz="2800" dirty="0" smtClean="0"/>
              <a:t>) </a:t>
            </a:r>
            <a:r>
              <a:rPr lang="el-GR" sz="2800" dirty="0" smtClean="0"/>
              <a:t>πάνω στο μάτι ώστε η</a:t>
            </a:r>
            <a:r>
              <a:rPr lang="en-US" sz="2800" dirty="0" smtClean="0"/>
              <a:t> </a:t>
            </a:r>
            <a:r>
              <a:rPr lang="el-GR" sz="2800" dirty="0" smtClean="0"/>
              <a:t>όραση να </a:t>
            </a:r>
            <a:r>
              <a:rPr lang="el-GR" sz="2800" b="1" dirty="0" smtClean="0"/>
              <a:t>εναλλάσσεται </a:t>
            </a:r>
            <a:r>
              <a:rPr lang="el-GR" sz="2800" dirty="0" smtClean="0"/>
              <a:t> μεταξύ μακρινής (Μ) και κοντινής όρασης (Κ) με προβλέψιμο τρόπο</a:t>
            </a:r>
            <a:endParaRPr lang="en-US" sz="2800" dirty="0" smtClean="0"/>
          </a:p>
          <a:p>
            <a:pPr eaLnBrk="1" hangingPunct="1">
              <a:lnSpc>
                <a:spcPct val="120000"/>
              </a:lnSpc>
              <a:spcAft>
                <a:spcPts val="600"/>
              </a:spcAft>
            </a:pPr>
            <a:r>
              <a:rPr lang="el-GR" sz="2800" dirty="0" smtClean="0"/>
              <a:t> Το </a:t>
            </a:r>
            <a:r>
              <a:rPr lang="en-US" sz="2800" dirty="0" err="1" smtClean="0"/>
              <a:t>seg</a:t>
            </a:r>
            <a:r>
              <a:rPr lang="en-US" sz="2800" dirty="0" smtClean="0"/>
              <a:t> </a:t>
            </a:r>
            <a:r>
              <a:rPr lang="el-GR" sz="2800" dirty="0" smtClean="0"/>
              <a:t>σχεδιάζεται ως χωνευτός ή ενός κομματιού (συμπαγής)</a:t>
            </a:r>
            <a:endParaRPr lang="en-US" sz="2800" dirty="0" smtClean="0"/>
          </a:p>
          <a:p>
            <a:pPr eaLnBrk="1" hangingPunct="1">
              <a:lnSpc>
                <a:spcPct val="120000"/>
              </a:lnSpc>
              <a:spcAft>
                <a:spcPts val="600"/>
              </a:spcAft>
            </a:pPr>
            <a:r>
              <a:rPr lang="el-GR" sz="2800" dirty="0" smtClean="0"/>
              <a:t> </a:t>
            </a:r>
            <a:r>
              <a:rPr lang="el-GR" sz="2800" dirty="0" err="1" smtClean="0"/>
              <a:t>Αεροδιαπερατοί</a:t>
            </a:r>
            <a:r>
              <a:rPr lang="el-GR" sz="2800" dirty="0" smtClean="0"/>
              <a:t> (</a:t>
            </a:r>
            <a:r>
              <a:rPr lang="en-US" sz="2800" dirty="0" smtClean="0"/>
              <a:t>Gas Permeable GP) </a:t>
            </a:r>
            <a:r>
              <a:rPr lang="el-GR" sz="2800" dirty="0" smtClean="0"/>
              <a:t>και μαλακοί </a:t>
            </a:r>
            <a:r>
              <a:rPr lang="en-US" sz="2800" dirty="0" smtClean="0"/>
              <a:t>(</a:t>
            </a:r>
            <a:r>
              <a:rPr lang="el-GR" sz="2800" dirty="0" smtClean="0"/>
              <a:t>δε συνηθίζονται</a:t>
            </a:r>
            <a:r>
              <a:rPr lang="en-US" sz="2800" dirty="0" smtClean="0"/>
              <a:t>)</a:t>
            </a:r>
          </a:p>
        </p:txBody>
      </p:sp>
    </p:spTree>
    <p:extLst>
      <p:ext uri="{BB962C8B-B14F-4D97-AF65-F5344CB8AC3E}">
        <p14:creationId xmlns:p14="http://schemas.microsoft.com/office/powerpoint/2010/main" val="108235103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252538"/>
            <a:ext cx="9144000" cy="5605462"/>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pic>
        <p:nvPicPr>
          <p:cNvPr id="107523" name="Picture 8" descr="Bifocal Segments 1 Piece"/>
          <p:cNvPicPr>
            <a:picLocks noChangeAspect="1" noChangeArrowheads="1"/>
          </p:cNvPicPr>
          <p:nvPr/>
        </p:nvPicPr>
        <p:blipFill>
          <a:blip r:embed="rId3" cstate="print"/>
          <a:srcRect/>
          <a:stretch>
            <a:fillRect/>
          </a:stretch>
        </p:blipFill>
        <p:spPr bwMode="auto">
          <a:xfrm>
            <a:off x="1262239" y="4221088"/>
            <a:ext cx="6619523" cy="2122562"/>
          </a:xfrm>
          <a:prstGeom prst="rect">
            <a:avLst/>
          </a:prstGeom>
          <a:noFill/>
          <a:ln w="9525">
            <a:noFill/>
            <a:miter lim="800000"/>
            <a:headEnd/>
            <a:tailEnd/>
          </a:ln>
        </p:spPr>
      </p:pic>
      <p:pic>
        <p:nvPicPr>
          <p:cNvPr id="107524" name="Picture 7" descr="Bifocal Segments 2 Piece"/>
          <p:cNvPicPr>
            <a:picLocks noChangeAspect="1" noChangeArrowheads="1"/>
          </p:cNvPicPr>
          <p:nvPr/>
        </p:nvPicPr>
        <p:blipFill>
          <a:blip r:embed="rId4" cstate="print"/>
          <a:srcRect/>
          <a:stretch>
            <a:fillRect/>
          </a:stretch>
        </p:blipFill>
        <p:spPr bwMode="auto">
          <a:xfrm>
            <a:off x="627945" y="1412776"/>
            <a:ext cx="7888111" cy="2170212"/>
          </a:xfrm>
          <a:prstGeom prst="rect">
            <a:avLst/>
          </a:prstGeom>
          <a:noFill/>
          <a:ln w="9525">
            <a:noFill/>
            <a:miter lim="800000"/>
            <a:headEnd/>
            <a:tailEnd/>
          </a:ln>
        </p:spPr>
      </p:pic>
      <p:sp>
        <p:nvSpPr>
          <p:cNvPr id="151557" name="Rectangle 2"/>
          <p:cNvSpPr>
            <a:spLocks noGrp="1" noChangeArrowheads="1"/>
          </p:cNvSpPr>
          <p:nvPr>
            <p:ph type="title"/>
          </p:nvPr>
        </p:nvSpPr>
        <p:spPr/>
        <p:txBody>
          <a:bodyPr>
            <a:normAutofit/>
          </a:bodyPr>
          <a:lstStyle/>
          <a:p>
            <a:pPr eaLnBrk="1" fontAlgn="auto" hangingPunct="1">
              <a:spcAft>
                <a:spcPts val="0"/>
              </a:spcAft>
              <a:defRPr/>
            </a:pPr>
            <a:r>
              <a:rPr lang="el-GR" sz="3600" b="1" dirty="0" err="1" smtClean="0"/>
              <a:t>Διπλεστιακοί</a:t>
            </a:r>
            <a:r>
              <a:rPr lang="el-GR" sz="3600" b="1" dirty="0" smtClean="0"/>
              <a:t> φε – Σχήματα του </a:t>
            </a:r>
            <a:r>
              <a:rPr lang="en-US" sz="3600" b="1" i="1" dirty="0" err="1" smtClean="0"/>
              <a:t>seg</a:t>
            </a:r>
            <a:endParaRPr lang="en-US" sz="3600" b="1" i="1" dirty="0" smtClean="0"/>
          </a:p>
        </p:txBody>
      </p:sp>
      <p:sp>
        <p:nvSpPr>
          <p:cNvPr id="2" name="Text Box 3"/>
          <p:cNvSpPr txBox="1">
            <a:spLocks noChangeArrowheads="1"/>
          </p:cNvSpPr>
          <p:nvPr/>
        </p:nvSpPr>
        <p:spPr bwMode="auto">
          <a:xfrm>
            <a:off x="3171681" y="6332539"/>
            <a:ext cx="2800638" cy="400110"/>
          </a:xfrm>
          <a:prstGeom prst="rect">
            <a:avLst/>
          </a:prstGeom>
          <a:noFill/>
          <a:ln w="12700">
            <a:noFill/>
            <a:miter lim="800000"/>
            <a:headEnd type="none" w="sm" len="sm"/>
            <a:tailEnd type="none" w="sm" len="sm"/>
          </a:ln>
        </p:spPr>
        <p:txBody>
          <a:bodyPr wrap="none">
            <a:spAutoFit/>
          </a:bodyPr>
          <a:lstStyle/>
          <a:p>
            <a:pPr algn="r" defTabSz="762000" eaLnBrk="0" hangingPunct="0">
              <a:defRPr/>
            </a:pPr>
            <a:r>
              <a:rPr lang="el-GR" sz="2000" dirty="0">
                <a:solidFill>
                  <a:srgbClr val="C00000"/>
                </a:solidFill>
                <a:latin typeface="+mn-lt"/>
                <a:cs typeface="+mn-cs"/>
              </a:rPr>
              <a:t>Ένα- </a:t>
            </a:r>
            <a:r>
              <a:rPr lang="el-GR" sz="2000" dirty="0" smtClean="0">
                <a:solidFill>
                  <a:srgbClr val="C00000"/>
                </a:solidFill>
                <a:latin typeface="+mn-lt"/>
                <a:cs typeface="+mn-cs"/>
              </a:rPr>
              <a:t>κομμάτι </a:t>
            </a:r>
            <a:r>
              <a:rPr lang="en-US" sz="2000" dirty="0" smtClean="0">
                <a:solidFill>
                  <a:srgbClr val="FFFF00"/>
                </a:solidFill>
                <a:latin typeface="+mn-lt"/>
                <a:cs typeface="+mn-cs"/>
              </a:rPr>
              <a:t>(</a:t>
            </a:r>
            <a:r>
              <a:rPr lang="el-GR" sz="2000" dirty="0" smtClean="0">
                <a:solidFill>
                  <a:srgbClr val="FFFF00"/>
                </a:solidFill>
                <a:latin typeface="+mn-lt"/>
                <a:cs typeface="+mn-cs"/>
              </a:rPr>
              <a:t>Συμπαγής</a:t>
            </a:r>
            <a:r>
              <a:rPr lang="en-US" sz="2000" dirty="0" smtClean="0">
                <a:solidFill>
                  <a:srgbClr val="FFFF00"/>
                </a:solidFill>
                <a:latin typeface="+mn-lt"/>
                <a:cs typeface="+mn-cs"/>
              </a:rPr>
              <a:t>)</a:t>
            </a:r>
            <a:endParaRPr lang="en-US" sz="2000" dirty="0">
              <a:solidFill>
                <a:srgbClr val="FFFF00"/>
              </a:solidFill>
              <a:latin typeface="+mn-lt"/>
              <a:cs typeface="+mn-cs"/>
            </a:endParaRPr>
          </a:p>
        </p:txBody>
      </p:sp>
      <p:sp>
        <p:nvSpPr>
          <p:cNvPr id="147462" name="Text Box 4"/>
          <p:cNvSpPr txBox="1">
            <a:spLocks noChangeArrowheads="1"/>
          </p:cNvSpPr>
          <p:nvPr/>
        </p:nvSpPr>
        <p:spPr bwMode="auto">
          <a:xfrm>
            <a:off x="1475480" y="3582988"/>
            <a:ext cx="6193041" cy="400110"/>
          </a:xfrm>
          <a:prstGeom prst="rect">
            <a:avLst/>
          </a:prstGeom>
          <a:noFill/>
          <a:ln w="12700">
            <a:noFill/>
            <a:miter lim="800000"/>
            <a:headEnd type="none" w="sm" len="sm"/>
            <a:tailEnd type="none" w="sm" len="sm"/>
          </a:ln>
        </p:spPr>
        <p:txBody>
          <a:bodyPr wrap="none">
            <a:spAutoFit/>
          </a:bodyPr>
          <a:lstStyle/>
          <a:p>
            <a:pPr algn="r" defTabSz="762000" eaLnBrk="0" hangingPunct="0">
              <a:defRPr/>
            </a:pPr>
            <a:r>
              <a:rPr lang="el-GR" sz="2000" dirty="0">
                <a:solidFill>
                  <a:srgbClr val="C00000"/>
                </a:solidFill>
                <a:latin typeface="+mn-lt"/>
                <a:cs typeface="+mn-cs"/>
              </a:rPr>
              <a:t>Δύο </a:t>
            </a:r>
            <a:r>
              <a:rPr lang="en-US" sz="2000" dirty="0">
                <a:solidFill>
                  <a:srgbClr val="C00000"/>
                </a:solidFill>
                <a:latin typeface="+mn-lt"/>
                <a:cs typeface="+mn-cs"/>
              </a:rPr>
              <a:t>-</a:t>
            </a:r>
            <a:r>
              <a:rPr lang="el-GR" sz="2000" dirty="0">
                <a:solidFill>
                  <a:srgbClr val="C00000"/>
                </a:solidFill>
                <a:latin typeface="+mn-lt"/>
                <a:cs typeface="+mn-cs"/>
              </a:rPr>
              <a:t>Κομμάτια</a:t>
            </a:r>
            <a:r>
              <a:rPr lang="en-US" sz="2000" dirty="0">
                <a:solidFill>
                  <a:schemeClr val="accent2">
                    <a:lumMod val="75000"/>
                  </a:schemeClr>
                </a:solidFill>
                <a:latin typeface="+mn-lt"/>
                <a:cs typeface="+mn-cs"/>
              </a:rPr>
              <a:t> </a:t>
            </a:r>
            <a:r>
              <a:rPr lang="en-US" sz="2000" dirty="0" smtClean="0">
                <a:solidFill>
                  <a:srgbClr val="FFFF00"/>
                </a:solidFill>
                <a:latin typeface="+mn-lt"/>
                <a:cs typeface="+mn-cs"/>
              </a:rPr>
              <a:t>(</a:t>
            </a:r>
            <a:r>
              <a:rPr lang="el-GR" sz="2000" dirty="0" smtClean="0">
                <a:solidFill>
                  <a:srgbClr val="FFFF00"/>
                </a:solidFill>
                <a:latin typeface="+mn-lt"/>
                <a:cs typeface="+mn-cs"/>
              </a:rPr>
              <a:t>Χωνευτά</a:t>
            </a:r>
            <a:r>
              <a:rPr lang="en-US" sz="2000" dirty="0" smtClean="0">
                <a:solidFill>
                  <a:srgbClr val="FFFF00"/>
                </a:solidFill>
                <a:latin typeface="+mn-lt"/>
                <a:cs typeface="+mn-cs"/>
              </a:rPr>
              <a:t> </a:t>
            </a:r>
            <a:r>
              <a:rPr lang="el-GR" sz="2000" dirty="0" smtClean="0">
                <a:solidFill>
                  <a:srgbClr val="FFFF00"/>
                </a:solidFill>
                <a:latin typeface="+mn-lt"/>
                <a:cs typeface="+mn-cs"/>
              </a:rPr>
              <a:t>Ενσωματωμένα</a:t>
            </a:r>
            <a:r>
              <a:rPr lang="en-US" sz="2000" dirty="0" smtClean="0">
                <a:solidFill>
                  <a:srgbClr val="FFFF00"/>
                </a:solidFill>
                <a:latin typeface="+mn-lt"/>
                <a:cs typeface="+mn-cs"/>
              </a:rPr>
              <a:t>, </a:t>
            </a:r>
            <a:r>
              <a:rPr lang="el-GR" sz="2000" dirty="0" err="1" smtClean="0">
                <a:solidFill>
                  <a:srgbClr val="FFFF00"/>
                </a:solidFill>
                <a:latin typeface="+mn-lt"/>
                <a:cs typeface="+mn-cs"/>
              </a:rPr>
              <a:t>Εμφυτεύμενα</a:t>
            </a:r>
            <a:r>
              <a:rPr lang="el-GR" sz="2000" dirty="0" smtClean="0">
                <a:solidFill>
                  <a:srgbClr val="FFFF00"/>
                </a:solidFill>
                <a:latin typeface="+mn-lt"/>
                <a:cs typeface="+mn-cs"/>
              </a:rPr>
              <a:t> </a:t>
            </a:r>
            <a:r>
              <a:rPr lang="en-US" dirty="0" smtClean="0">
                <a:solidFill>
                  <a:srgbClr val="FFFF00"/>
                </a:solidFill>
                <a:latin typeface="+mn-lt"/>
                <a:cs typeface="+mn-cs"/>
              </a:rPr>
              <a:t>)</a:t>
            </a:r>
            <a:endParaRPr lang="en-US" dirty="0">
              <a:solidFill>
                <a:srgbClr val="FFFF00"/>
              </a:solidFill>
              <a:latin typeface="+mn-lt"/>
              <a:cs typeface="+mn-cs"/>
            </a:endParaRPr>
          </a:p>
        </p:txBody>
      </p:sp>
    </p:spTree>
    <p:extLst>
      <p:ext uri="{BB962C8B-B14F-4D97-AF65-F5344CB8AC3E}">
        <p14:creationId xmlns:p14="http://schemas.microsoft.com/office/powerpoint/2010/main" val="4039932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3" descr="D:\IACLE ALL MODULES\IACLE MODULE 8\Original\color pics\8L2\134.jpg"/>
          <p:cNvPicPr>
            <a:picLocks noChangeAspect="1" noChangeArrowheads="1"/>
          </p:cNvPicPr>
          <p:nvPr/>
        </p:nvPicPr>
        <p:blipFill>
          <a:blip r:embed="rId3" cstate="print"/>
          <a:srcRect/>
          <a:stretch>
            <a:fillRect/>
          </a:stretch>
        </p:blipFill>
        <p:spPr bwMode="auto">
          <a:xfrm>
            <a:off x="5504412" y="1340768"/>
            <a:ext cx="3225817" cy="2376264"/>
          </a:xfrm>
          <a:prstGeom prst="rect">
            <a:avLst/>
          </a:prstGeom>
          <a:noFill/>
          <a:ln w="9525">
            <a:noFill/>
            <a:miter lim="800000"/>
            <a:headEnd/>
            <a:tailEnd/>
          </a:ln>
        </p:spPr>
      </p:pic>
      <p:sp>
        <p:nvSpPr>
          <p:cNvPr id="150531" name="Rectangle 2"/>
          <p:cNvSpPr>
            <a:spLocks noGrp="1" noChangeArrowheads="1"/>
          </p:cNvSpPr>
          <p:nvPr>
            <p:ph type="title"/>
          </p:nvPr>
        </p:nvSpPr>
        <p:spPr/>
        <p:txBody>
          <a:bodyPr>
            <a:noAutofit/>
          </a:bodyPr>
          <a:lstStyle/>
          <a:p>
            <a:r>
              <a:rPr lang="el-GR" sz="3600" b="1" dirty="0" smtClean="0"/>
              <a:t>Ασύμμετρος </a:t>
            </a:r>
            <a:r>
              <a:rPr lang="el-GR" sz="3600" b="1" dirty="0" err="1" smtClean="0"/>
              <a:t>Διπλεστιακός</a:t>
            </a:r>
            <a:r>
              <a:rPr lang="el-GR" sz="3600" b="1" dirty="0" smtClean="0"/>
              <a:t> </a:t>
            </a:r>
            <a:r>
              <a:rPr lang="en-US" sz="3600" b="1" dirty="0" err="1" smtClean="0"/>
              <a:t>Seg</a:t>
            </a:r>
            <a:r>
              <a:rPr lang="el-GR" sz="3600" b="1" dirty="0" smtClean="0"/>
              <a:t> Σχεδιασμός </a:t>
            </a:r>
            <a:endParaRPr lang="en-US" sz="3600" dirty="0" smtClean="0"/>
          </a:p>
        </p:txBody>
      </p:sp>
      <p:sp>
        <p:nvSpPr>
          <p:cNvPr id="4" name="Content Placeholder 3"/>
          <p:cNvSpPr>
            <a:spLocks noGrp="1"/>
          </p:cNvSpPr>
          <p:nvPr>
            <p:ph idx="1"/>
          </p:nvPr>
        </p:nvSpPr>
        <p:spPr>
          <a:xfrm>
            <a:off x="457200" y="1196752"/>
            <a:ext cx="5047212" cy="5040560"/>
          </a:xfrm>
        </p:spPr>
        <p:txBody>
          <a:bodyPr>
            <a:normAutofit/>
          </a:bodyPr>
          <a:lstStyle/>
          <a:p>
            <a:r>
              <a:rPr lang="el-GR" sz="2400" dirty="0" smtClean="0"/>
              <a:t>Αυτός ο σχεδιασμός είναι περιστροφικά ασύμμετρος.</a:t>
            </a:r>
            <a:r>
              <a:rPr lang="en-US" sz="2400" dirty="0" smtClean="0"/>
              <a:t> </a:t>
            </a:r>
            <a:r>
              <a:rPr lang="el-GR" sz="2400" dirty="0" smtClean="0"/>
              <a:t>Ο φακός πρέπει να μένει σωστά προσανατολισμένος πάντα , ώστε να επιτρέπεται η σωστή εναλλαγή από μακριά, κοντά και το αντίθετο με τη προϋπόθεση ότι επιτυγχάνεται η σωστή κίνηση φακού. </a:t>
            </a:r>
            <a:endParaRPr lang="en-US" sz="2400" i="1" dirty="0"/>
          </a:p>
        </p:txBody>
      </p:sp>
      <p:sp>
        <p:nvSpPr>
          <p:cNvPr id="2" name="Rectangle 1"/>
          <p:cNvSpPr/>
          <p:nvPr/>
        </p:nvSpPr>
        <p:spPr>
          <a:xfrm>
            <a:off x="827583" y="4725144"/>
            <a:ext cx="7902645" cy="1200329"/>
          </a:xfrm>
          <a:prstGeom prst="rect">
            <a:avLst/>
          </a:prstGeom>
        </p:spPr>
        <p:txBody>
          <a:bodyPr wrap="square">
            <a:spAutoFit/>
          </a:bodyPr>
          <a:lstStyle/>
          <a:p>
            <a:r>
              <a:rPr lang="el-GR" sz="2400" dirty="0">
                <a:latin typeface="+mn-lt"/>
              </a:rPr>
              <a:t>Πρισματικό αντίβαρο 1.5 πρισματικές </a:t>
            </a:r>
            <a:r>
              <a:rPr lang="el-GR" sz="2400" dirty="0" err="1">
                <a:latin typeface="+mn-lt"/>
              </a:rPr>
              <a:t>διοπτρίες</a:t>
            </a:r>
            <a:r>
              <a:rPr lang="el-GR" sz="2400" dirty="0">
                <a:latin typeface="+mn-lt"/>
              </a:rPr>
              <a:t> με ή χωρίς κατώτατο κολόβωμα χρησιμοποιείται ώστε να επιτευχτεί ο σωστός προσανατολισμός του φακού </a:t>
            </a:r>
            <a:r>
              <a:rPr lang="en-US" sz="2400" dirty="0">
                <a:latin typeface="+mn-lt"/>
              </a:rPr>
              <a:t> </a:t>
            </a:r>
            <a:r>
              <a:rPr lang="en-US" sz="2400" i="1" dirty="0">
                <a:latin typeface="+mn-lt"/>
              </a:rPr>
              <a:t>in situ</a:t>
            </a:r>
          </a:p>
        </p:txBody>
      </p:sp>
    </p:spTree>
    <p:extLst>
      <p:ext uri="{BB962C8B-B14F-4D97-AF65-F5344CB8AC3E}">
        <p14:creationId xmlns:p14="http://schemas.microsoft.com/office/powerpoint/2010/main" val="2087629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Εναλλασσόμενης Όρασης</a:t>
            </a:r>
            <a:r>
              <a:rPr lang="en-US" b="1" dirty="0" smtClean="0"/>
              <a:t> </a:t>
            </a:r>
            <a:r>
              <a:rPr lang="el-GR" b="1" dirty="0" smtClean="0"/>
              <a:t>-</a:t>
            </a:r>
            <a:r>
              <a:rPr lang="en-US" b="1" dirty="0" smtClean="0"/>
              <a:t> </a:t>
            </a:r>
            <a:r>
              <a:rPr lang="el-GR" b="1" dirty="0" err="1" smtClean="0"/>
              <a:t>Πλεόνεκτημα</a:t>
            </a:r>
            <a:r>
              <a:rPr lang="el-GR" b="1" dirty="0" smtClean="0"/>
              <a:t> </a:t>
            </a:r>
            <a:endParaRPr lang="en-US" dirty="0"/>
          </a:p>
        </p:txBody>
      </p:sp>
      <p:sp>
        <p:nvSpPr>
          <p:cNvPr id="3" name="Content Placeholder 2"/>
          <p:cNvSpPr>
            <a:spLocks noGrp="1"/>
          </p:cNvSpPr>
          <p:nvPr>
            <p:ph idx="1"/>
          </p:nvPr>
        </p:nvSpPr>
        <p:spPr/>
        <p:txBody>
          <a:bodyPr/>
          <a:lstStyle/>
          <a:p>
            <a:r>
              <a:rPr lang="el-GR" dirty="0" smtClean="0"/>
              <a:t>Ιδανικά, άριστη μακρινή και κοντινή όραση μπορεί να ληφθεί, καθότι όλη η κόρη καλύπτεται από τη διόρθωση με την αντίστοιχη δύναμη </a:t>
            </a:r>
            <a:endParaRPr lang="en-US" dirty="0"/>
          </a:p>
        </p:txBody>
      </p:sp>
    </p:spTree>
    <p:extLst>
      <p:ext uri="{BB962C8B-B14F-4D97-AF65-F5344CB8AC3E}">
        <p14:creationId xmlns:p14="http://schemas.microsoft.com/office/powerpoint/2010/main" val="42663394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Εναλλασσόμενης Όρασης</a:t>
            </a:r>
            <a:r>
              <a:rPr lang="en-US" b="1" dirty="0" smtClean="0"/>
              <a:t> </a:t>
            </a:r>
            <a:r>
              <a:rPr lang="el-GR" b="1" dirty="0" smtClean="0"/>
              <a:t>- Προβλήματα </a:t>
            </a:r>
            <a:endParaRPr lang="en-US" b="1" dirty="0"/>
          </a:p>
        </p:txBody>
      </p:sp>
      <p:sp>
        <p:nvSpPr>
          <p:cNvPr id="3" name="Content Placeholder 2"/>
          <p:cNvSpPr>
            <a:spLocks noGrp="1"/>
          </p:cNvSpPr>
          <p:nvPr>
            <p:ph idx="1"/>
          </p:nvPr>
        </p:nvSpPr>
        <p:spPr/>
        <p:txBody>
          <a:bodyPr>
            <a:normAutofit/>
          </a:bodyPr>
          <a:lstStyle/>
          <a:p>
            <a:r>
              <a:rPr lang="el-GR" dirty="0" smtClean="0"/>
              <a:t>Το κύριο πρόβλημα είναι ο βαθμός της σχετικής κίνησης του φακού που μπορεί να επιτευχτεί σε σχέση με τη διάμετρο της κόρης</a:t>
            </a:r>
            <a:r>
              <a:rPr lang="en-US" dirty="0" smtClean="0"/>
              <a:t>, </a:t>
            </a:r>
            <a:r>
              <a:rPr lang="el-GR" dirty="0" smtClean="0"/>
              <a:t>κυρίως στους μαλακούς φακούς επαφής </a:t>
            </a:r>
          </a:p>
        </p:txBody>
      </p:sp>
    </p:spTree>
    <p:extLst>
      <p:ext uri="{BB962C8B-B14F-4D97-AF65-F5344CB8AC3E}">
        <p14:creationId xmlns:p14="http://schemas.microsoft.com/office/powerpoint/2010/main" val="2991814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Εναλλασσόμενης Όρασης</a:t>
            </a:r>
            <a:r>
              <a:rPr lang="en-US" b="1" dirty="0" smtClean="0"/>
              <a:t> </a:t>
            </a:r>
            <a:r>
              <a:rPr lang="el-GR" b="1" dirty="0" smtClean="0"/>
              <a:t>- Προβλήματα </a:t>
            </a:r>
            <a:endParaRPr lang="en-US" dirty="0"/>
          </a:p>
        </p:txBody>
      </p:sp>
      <p:sp>
        <p:nvSpPr>
          <p:cNvPr id="3" name="Content Placeholder 2"/>
          <p:cNvSpPr>
            <a:spLocks noGrp="1"/>
          </p:cNvSpPr>
          <p:nvPr>
            <p:ph idx="1"/>
          </p:nvPr>
        </p:nvSpPr>
        <p:spPr/>
        <p:txBody>
          <a:bodyPr>
            <a:normAutofit/>
          </a:bodyPr>
          <a:lstStyle/>
          <a:p>
            <a:r>
              <a:rPr lang="el-GR" sz="2800" dirty="0" smtClean="0"/>
              <a:t>Η ιδανική μετακίνηση του φακού πρέπει να ισοδυναμεί με τη διάμετρο της κόρης και αυτό αποτελεί μια σημαντική πρόκληση. Εκτός αν οι συνθήκες φωτισμού είναι υψηλές και η κόρη είναι μικρή</a:t>
            </a:r>
          </a:p>
          <a:p>
            <a:r>
              <a:rPr lang="el-GR" sz="2800" dirty="0" smtClean="0"/>
              <a:t>Εάν η κίνηση είναι πολύ μικρή, και οι μακρινές και οι κοντινές διορθώσεις τοποθετούνται εντός περιοχής κόρης</a:t>
            </a:r>
            <a:r>
              <a:rPr lang="en-US" sz="2800" dirty="0" smtClean="0"/>
              <a:t>, </a:t>
            </a:r>
            <a:r>
              <a:rPr lang="el-GR" sz="2800" dirty="0" smtClean="0"/>
              <a:t>τότε η </a:t>
            </a:r>
            <a:r>
              <a:rPr lang="el-GR" sz="2800" dirty="0" err="1" smtClean="0"/>
              <a:t>αμφιβληστροειδική</a:t>
            </a:r>
            <a:r>
              <a:rPr lang="el-GR" sz="2800" dirty="0" smtClean="0"/>
              <a:t> εικόνα είναι υποβαθμισμένη και ασύμμετρη </a:t>
            </a:r>
          </a:p>
          <a:p>
            <a:pPr>
              <a:buNone/>
            </a:pPr>
            <a:endParaRPr lang="en-US" sz="2800" dirty="0"/>
          </a:p>
        </p:txBody>
      </p:sp>
    </p:spTree>
    <p:extLst>
      <p:ext uri="{BB962C8B-B14F-4D97-AF65-F5344CB8AC3E}">
        <p14:creationId xmlns:p14="http://schemas.microsoft.com/office/powerpoint/2010/main" val="2597542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Εναλλασσόμενης Όρασης</a:t>
            </a:r>
            <a:r>
              <a:rPr lang="en-US" b="1" dirty="0" smtClean="0"/>
              <a:t> </a:t>
            </a:r>
            <a:r>
              <a:rPr lang="el-GR" b="1" dirty="0" smtClean="0"/>
              <a:t>- Προβλήματα </a:t>
            </a:r>
            <a:endParaRPr lang="en-US" b="1" dirty="0"/>
          </a:p>
        </p:txBody>
      </p:sp>
      <p:sp>
        <p:nvSpPr>
          <p:cNvPr id="3" name="Content Placeholder 2"/>
          <p:cNvSpPr>
            <a:spLocks noGrp="1"/>
          </p:cNvSpPr>
          <p:nvPr>
            <p:ph idx="1"/>
          </p:nvPr>
        </p:nvSpPr>
        <p:spPr/>
        <p:txBody>
          <a:bodyPr>
            <a:normAutofit/>
          </a:bodyPr>
          <a:lstStyle/>
          <a:p>
            <a:r>
              <a:rPr lang="el-GR" dirty="0" smtClean="0"/>
              <a:t>Προβλήματα με την περιστροφή φακού και σταθερότητας </a:t>
            </a:r>
          </a:p>
        </p:txBody>
      </p:sp>
    </p:spTree>
    <p:extLst>
      <p:ext uri="{BB962C8B-B14F-4D97-AF65-F5344CB8AC3E}">
        <p14:creationId xmlns:p14="http://schemas.microsoft.com/office/powerpoint/2010/main" val="14857212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62063"/>
            <a:ext cx="9144000" cy="5618162"/>
          </a:xfrm>
          <a:prstGeom prst="rect">
            <a:avLst/>
          </a:prstGeom>
          <a:solidFill>
            <a:schemeClr val="accent3">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3794" name="Object 2"/>
          <p:cNvGraphicFramePr>
            <a:graphicFrameLocks noChangeAspect="1"/>
          </p:cNvGraphicFramePr>
          <p:nvPr/>
        </p:nvGraphicFramePr>
        <p:xfrm>
          <a:off x="984955" y="1457325"/>
          <a:ext cx="7215012" cy="4610100"/>
        </p:xfrm>
        <a:graphic>
          <a:graphicData uri="http://schemas.openxmlformats.org/presentationml/2006/ole">
            <mc:AlternateContent xmlns:mc="http://schemas.openxmlformats.org/markup-compatibility/2006">
              <mc:Choice xmlns:v="urn:schemas-microsoft-com:vml" Requires="v">
                <p:oleObj spid="_x0000_s6152" name="CorelDRAW" r:id="rId4" imgW="8754480" imgH="4935600" progId="">
                  <p:embed/>
                </p:oleObj>
              </mc:Choice>
              <mc:Fallback>
                <p:oleObj name="CorelDRAW" r:id="rId4" imgW="8754480" imgH="4935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955" y="1457325"/>
                        <a:ext cx="7215012"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6" name="Rectangle 3"/>
          <p:cNvSpPr>
            <a:spLocks noGrp="1" noChangeArrowheads="1"/>
          </p:cNvSpPr>
          <p:nvPr>
            <p:ph type="title"/>
          </p:nvPr>
        </p:nvSpPr>
        <p:spPr>
          <a:xfrm>
            <a:off x="0" y="116632"/>
            <a:ext cx="9144000" cy="908720"/>
          </a:xfrm>
        </p:spPr>
        <p:txBody>
          <a:bodyPr>
            <a:noAutofit/>
          </a:bodyPr>
          <a:lstStyle/>
          <a:p>
            <a:r>
              <a:rPr lang="el-GR" sz="3100" dirty="0" smtClean="0"/>
              <a:t>Εναλλασσόμενης Όρασης </a:t>
            </a:r>
            <a:r>
              <a:rPr lang="en-US" sz="3100" dirty="0" smtClean="0"/>
              <a:t>GP</a:t>
            </a:r>
            <a:r>
              <a:rPr lang="el-GR" sz="3100" dirty="0" smtClean="0"/>
              <a:t> </a:t>
            </a:r>
            <a:r>
              <a:rPr lang="el-GR" sz="3100" dirty="0" err="1" smtClean="0"/>
              <a:t>Διπλεστιακός</a:t>
            </a:r>
            <a:r>
              <a:rPr lang="el-GR" sz="3100" dirty="0" smtClean="0"/>
              <a:t> </a:t>
            </a:r>
            <a:r>
              <a:rPr lang="en-US" sz="3100" dirty="0" smtClean="0"/>
              <a:t/>
            </a:r>
            <a:br>
              <a:rPr lang="en-US" sz="3100" dirty="0" smtClean="0"/>
            </a:br>
            <a:r>
              <a:rPr lang="el-GR" sz="3100" dirty="0" smtClean="0"/>
              <a:t>Περιστρεφόμενος Φακός </a:t>
            </a:r>
            <a:r>
              <a:rPr lang="en-US" sz="3100" dirty="0" smtClean="0"/>
              <a:t>/</a:t>
            </a:r>
            <a:r>
              <a:rPr lang="el-GR" sz="3100" dirty="0" smtClean="0"/>
              <a:t>Περιστρεφόμενη σύνδεση</a:t>
            </a:r>
            <a:endParaRPr lang="en-AU" sz="3100" dirty="0" smtClean="0"/>
          </a:p>
        </p:txBody>
      </p:sp>
      <p:sp>
        <p:nvSpPr>
          <p:cNvPr id="33797" name="Text Box 4"/>
          <p:cNvSpPr txBox="1">
            <a:spLocks noChangeArrowheads="1"/>
          </p:cNvSpPr>
          <p:nvPr/>
        </p:nvSpPr>
        <p:spPr bwMode="auto">
          <a:xfrm>
            <a:off x="5544256" y="5221288"/>
            <a:ext cx="2863604" cy="400110"/>
          </a:xfrm>
          <a:prstGeom prst="rect">
            <a:avLst/>
          </a:prstGeom>
          <a:noFill/>
          <a:ln w="12700">
            <a:noFill/>
            <a:miter lim="800000"/>
            <a:headEnd type="none" w="sm" len="sm"/>
            <a:tailEnd type="none" w="sm" len="sm"/>
          </a:ln>
        </p:spPr>
        <p:txBody>
          <a:bodyPr wrap="none">
            <a:spAutoFit/>
          </a:bodyPr>
          <a:lstStyle/>
          <a:p>
            <a:pPr defTabSz="762000"/>
            <a:r>
              <a:rPr lang="el-GR" sz="2000" dirty="0" smtClean="0">
                <a:latin typeface="+mn-lt"/>
              </a:rPr>
              <a:t>Περιστρεφόμενος Φακός </a:t>
            </a:r>
            <a:endParaRPr lang="en-AU" sz="2000" dirty="0">
              <a:latin typeface="+mn-lt"/>
            </a:endParaRPr>
          </a:p>
        </p:txBody>
      </p:sp>
      <p:sp>
        <p:nvSpPr>
          <p:cNvPr id="33798" name="Line 5"/>
          <p:cNvSpPr>
            <a:spLocks noChangeShapeType="1"/>
          </p:cNvSpPr>
          <p:nvPr/>
        </p:nvSpPr>
        <p:spPr bwMode="auto">
          <a:xfrm flipH="1" flipV="1">
            <a:off x="5084234" y="3743326"/>
            <a:ext cx="558800" cy="1571625"/>
          </a:xfrm>
          <a:prstGeom prst="line">
            <a:avLst/>
          </a:prstGeom>
          <a:noFill/>
          <a:ln w="57150">
            <a:solidFill>
              <a:schemeClr val="tx1"/>
            </a:solidFill>
            <a:round/>
            <a:headEnd type="none" w="sm" len="sm"/>
            <a:tailEnd type="stealth" w="sm" len="sm"/>
          </a:ln>
        </p:spPr>
        <p:txBody>
          <a:bodyPr/>
          <a:lstStyle/>
          <a:p>
            <a:endParaRPr lang="en-US">
              <a:latin typeface="+mn-lt"/>
            </a:endParaRPr>
          </a:p>
        </p:txBody>
      </p:sp>
      <p:sp>
        <p:nvSpPr>
          <p:cNvPr id="33799" name="Line 6"/>
          <p:cNvSpPr>
            <a:spLocks noChangeShapeType="1"/>
          </p:cNvSpPr>
          <p:nvPr/>
        </p:nvSpPr>
        <p:spPr bwMode="auto">
          <a:xfrm flipV="1">
            <a:off x="3462867" y="4464050"/>
            <a:ext cx="484012" cy="838200"/>
          </a:xfrm>
          <a:prstGeom prst="line">
            <a:avLst/>
          </a:prstGeom>
          <a:noFill/>
          <a:ln w="57150">
            <a:solidFill>
              <a:schemeClr val="tx1"/>
            </a:solidFill>
            <a:round/>
            <a:headEnd type="none" w="sm" len="sm"/>
            <a:tailEnd type="stealth" w="sm" len="sm"/>
          </a:ln>
        </p:spPr>
        <p:txBody>
          <a:bodyPr/>
          <a:lstStyle/>
          <a:p>
            <a:endParaRPr lang="en-US">
              <a:latin typeface="+mn-lt"/>
            </a:endParaRPr>
          </a:p>
        </p:txBody>
      </p:sp>
      <p:sp>
        <p:nvSpPr>
          <p:cNvPr id="33800" name="Text Box 7"/>
          <p:cNvSpPr txBox="1">
            <a:spLocks noChangeArrowheads="1"/>
          </p:cNvSpPr>
          <p:nvPr/>
        </p:nvSpPr>
        <p:spPr bwMode="auto">
          <a:xfrm>
            <a:off x="1165578" y="5221288"/>
            <a:ext cx="2815579" cy="461665"/>
          </a:xfrm>
          <a:prstGeom prst="rect">
            <a:avLst/>
          </a:prstGeom>
          <a:noFill/>
          <a:ln w="12700">
            <a:noFill/>
            <a:miter lim="800000"/>
            <a:headEnd type="none" w="sm" len="sm"/>
            <a:tailEnd type="none" w="sm" len="sm"/>
          </a:ln>
        </p:spPr>
        <p:txBody>
          <a:bodyPr wrap="none">
            <a:spAutoFit/>
          </a:bodyPr>
          <a:lstStyle/>
          <a:p>
            <a:pPr defTabSz="762000"/>
            <a:r>
              <a:rPr lang="el-GR" sz="2400" dirty="0" smtClean="0">
                <a:latin typeface="+mn-lt"/>
              </a:rPr>
              <a:t>Περιστρεφόμενο </a:t>
            </a:r>
            <a:r>
              <a:rPr lang="en-US" sz="2400" dirty="0" err="1" smtClean="0">
                <a:latin typeface="+mn-lt"/>
              </a:rPr>
              <a:t>Seg</a:t>
            </a:r>
            <a:endParaRPr lang="en-AU" sz="2400" dirty="0">
              <a:latin typeface="+mn-lt"/>
            </a:endParaRPr>
          </a:p>
        </p:txBody>
      </p:sp>
      <p:sp>
        <p:nvSpPr>
          <p:cNvPr id="33801" name="Line 8"/>
          <p:cNvSpPr>
            <a:spLocks noChangeShapeType="1"/>
          </p:cNvSpPr>
          <p:nvPr/>
        </p:nvSpPr>
        <p:spPr bwMode="auto">
          <a:xfrm flipH="1" flipV="1">
            <a:off x="1480257" y="3132139"/>
            <a:ext cx="3925711" cy="2078037"/>
          </a:xfrm>
          <a:prstGeom prst="line">
            <a:avLst/>
          </a:prstGeom>
          <a:noFill/>
          <a:ln w="38100">
            <a:solidFill>
              <a:schemeClr val="tx1"/>
            </a:solidFill>
            <a:prstDash val="lgDash"/>
            <a:round/>
            <a:headEnd type="none" w="sm" len="sm"/>
            <a:tailEnd type="none" w="sm" len="sm"/>
          </a:ln>
        </p:spPr>
        <p:txBody>
          <a:bodyPr/>
          <a:lstStyle/>
          <a:p>
            <a:endParaRPr lang="en-US">
              <a:latin typeface="+mn-lt"/>
            </a:endParaRPr>
          </a:p>
        </p:txBody>
      </p:sp>
      <p:sp>
        <p:nvSpPr>
          <p:cNvPr id="33802" name="Text Box 9"/>
          <p:cNvSpPr txBox="1">
            <a:spLocks noChangeArrowheads="1"/>
          </p:cNvSpPr>
          <p:nvPr/>
        </p:nvSpPr>
        <p:spPr bwMode="auto">
          <a:xfrm rot="1497715">
            <a:off x="-70985" y="2879695"/>
            <a:ext cx="2985369" cy="400110"/>
          </a:xfrm>
          <a:prstGeom prst="rect">
            <a:avLst/>
          </a:prstGeom>
          <a:solidFill>
            <a:srgbClr val="FFFFFF"/>
          </a:solidFill>
          <a:ln w="12700">
            <a:noFill/>
            <a:miter lim="800000"/>
            <a:headEnd type="none" w="sm" len="sm"/>
            <a:tailEnd type="none" w="sm" len="sm"/>
          </a:ln>
        </p:spPr>
        <p:txBody>
          <a:bodyPr wrap="none">
            <a:spAutoFit/>
          </a:bodyPr>
          <a:lstStyle/>
          <a:p>
            <a:pPr defTabSz="762000"/>
            <a:r>
              <a:rPr lang="el-GR" sz="2000" dirty="0" smtClean="0">
                <a:latin typeface="+mn-lt"/>
              </a:rPr>
              <a:t>Περιστρεφόμενη σύνδεση </a:t>
            </a:r>
            <a:endParaRPr lang="en-AU" sz="2000" dirty="0">
              <a:latin typeface="+mn-lt"/>
            </a:endParaRPr>
          </a:p>
        </p:txBody>
      </p:sp>
    </p:spTree>
    <p:extLst>
      <p:ext uri="{BB962C8B-B14F-4D97-AF65-F5344CB8AC3E}">
        <p14:creationId xmlns:p14="http://schemas.microsoft.com/office/powerpoint/2010/main" val="4116418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r" eaLnBrk="0" hangingPunct="0"/>
            <a:endParaRPr lang="el-GR"/>
          </a:p>
        </p:txBody>
      </p:sp>
      <p:sp>
        <p:nvSpPr>
          <p:cNvPr id="9933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r" eaLnBrk="0" hangingPunct="0"/>
            <a:endParaRPr lang="el-GR"/>
          </a:p>
        </p:txBody>
      </p:sp>
      <p:sp>
        <p:nvSpPr>
          <p:cNvPr id="99332"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r" eaLnBrk="0" hangingPunct="0"/>
            <a:endParaRPr lang="el-GR"/>
          </a:p>
        </p:txBody>
      </p:sp>
      <p:sp>
        <p:nvSpPr>
          <p:cNvPr id="99333"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r" eaLnBrk="0" hangingPunct="0"/>
            <a:endParaRPr lang="el-GR"/>
          </a:p>
        </p:txBody>
      </p:sp>
      <p:sp>
        <p:nvSpPr>
          <p:cNvPr id="54279" name="Rectangle 7"/>
          <p:cNvSpPr>
            <a:spLocks noGrp="1" noChangeArrowheads="1"/>
          </p:cNvSpPr>
          <p:nvPr>
            <p:ph type="title"/>
          </p:nvPr>
        </p:nvSpPr>
        <p:spPr/>
        <p:txBody>
          <a:bodyPr>
            <a:normAutofit/>
          </a:bodyPr>
          <a:lstStyle/>
          <a:p>
            <a:pPr>
              <a:defRPr/>
            </a:pPr>
            <a:r>
              <a:rPr lang="el-GR" b="1" dirty="0" smtClean="0"/>
              <a:t>Ταυτόχρονης Όρασης Φακοί</a:t>
            </a:r>
            <a:endParaRPr lang="en-US" dirty="0" smtClean="0"/>
          </a:p>
        </p:txBody>
      </p:sp>
      <p:sp>
        <p:nvSpPr>
          <p:cNvPr id="99335" name="Rectangle 6"/>
          <p:cNvSpPr>
            <a:spLocks noGrp="1" noChangeArrowheads="1"/>
          </p:cNvSpPr>
          <p:nvPr>
            <p:ph idx="1"/>
          </p:nvPr>
        </p:nvSpPr>
        <p:spPr>
          <a:xfrm>
            <a:off x="457200" y="1196752"/>
            <a:ext cx="4690864" cy="5040560"/>
          </a:xfrm>
        </p:spPr>
        <p:txBody>
          <a:bodyPr>
            <a:noAutofit/>
          </a:bodyPr>
          <a:lstStyle/>
          <a:p>
            <a:pPr eaLnBrk="1" hangingPunct="1">
              <a:lnSpc>
                <a:spcPct val="120000"/>
              </a:lnSpc>
              <a:buNone/>
            </a:pPr>
            <a:endParaRPr lang="en-US" sz="600" dirty="0" smtClean="0"/>
          </a:p>
          <a:p>
            <a:pPr eaLnBrk="1" hangingPunct="1">
              <a:lnSpc>
                <a:spcPct val="120000"/>
              </a:lnSpc>
              <a:buNone/>
            </a:pPr>
            <a:r>
              <a:rPr lang="el-GR" sz="3600" dirty="0" smtClean="0"/>
              <a:t>Ομόκεντροι</a:t>
            </a:r>
          </a:p>
          <a:p>
            <a:pPr marL="0" indent="0" eaLnBrk="1" hangingPunct="1">
              <a:lnSpc>
                <a:spcPct val="120000"/>
              </a:lnSpc>
              <a:buNone/>
            </a:pPr>
            <a:r>
              <a:rPr lang="el-GR" sz="2400" dirty="0" smtClean="0"/>
              <a:t>(με δύο ή πολλαπλούς ομόκεντρους κύκλους</a:t>
            </a:r>
            <a:r>
              <a:rPr lang="el-GR" sz="2000" dirty="0" smtClean="0"/>
              <a:t>) </a:t>
            </a:r>
            <a:endParaRPr lang="el-GR" sz="3600" dirty="0" smtClean="0"/>
          </a:p>
          <a:p>
            <a:pPr eaLnBrk="1" hangingPunct="1">
              <a:lnSpc>
                <a:spcPct val="270000"/>
              </a:lnSpc>
              <a:buNone/>
            </a:pPr>
            <a:r>
              <a:rPr lang="el-GR" sz="3600" dirty="0" err="1" smtClean="0"/>
              <a:t>Ασφαιρικοί</a:t>
            </a:r>
            <a:endParaRPr lang="en-US" sz="3600" dirty="0" smtClean="0"/>
          </a:p>
          <a:p>
            <a:pPr eaLnBrk="1" hangingPunct="1">
              <a:lnSpc>
                <a:spcPct val="270000"/>
              </a:lnSpc>
              <a:buNone/>
            </a:pPr>
            <a:r>
              <a:rPr lang="el-GR" sz="3600" dirty="0" err="1" smtClean="0"/>
              <a:t>Περιθλαστικοί</a:t>
            </a:r>
            <a:endParaRPr lang="en-US" sz="3600" dirty="0" smtClean="0"/>
          </a:p>
        </p:txBody>
      </p:sp>
      <p:grpSp>
        <p:nvGrpSpPr>
          <p:cNvPr id="2" name="Group 12"/>
          <p:cNvGrpSpPr>
            <a:grpSpLocks noChangeAspect="1"/>
          </p:cNvGrpSpPr>
          <p:nvPr/>
        </p:nvGrpSpPr>
        <p:grpSpPr bwMode="auto">
          <a:xfrm>
            <a:off x="5246512" y="1317625"/>
            <a:ext cx="3170767" cy="5111750"/>
            <a:chOff x="3457575" y="1136650"/>
            <a:chExt cx="3992563" cy="5721350"/>
          </a:xfrm>
        </p:grpSpPr>
        <p:pic>
          <p:nvPicPr>
            <p:cNvPr id="99337" name="Picture 16" descr="Concentric Bifocal Types"/>
            <p:cNvPicPr>
              <a:picLocks noChangeAspect="1" noChangeArrowheads="1"/>
            </p:cNvPicPr>
            <p:nvPr/>
          </p:nvPicPr>
          <p:blipFill>
            <a:blip r:embed="rId3" cstate="print"/>
            <a:srcRect/>
            <a:stretch>
              <a:fillRect/>
            </a:stretch>
          </p:blipFill>
          <p:spPr bwMode="auto">
            <a:xfrm>
              <a:off x="3457575" y="1136650"/>
              <a:ext cx="3992563" cy="5721350"/>
            </a:xfrm>
            <a:prstGeom prst="rect">
              <a:avLst/>
            </a:prstGeom>
            <a:noFill/>
            <a:ln w="9525">
              <a:noFill/>
              <a:miter lim="800000"/>
              <a:headEnd/>
              <a:tailEnd/>
            </a:ln>
          </p:spPr>
        </p:pic>
        <p:sp>
          <p:nvSpPr>
            <p:cNvPr id="99338" name="Text Box 12"/>
            <p:cNvSpPr txBox="1">
              <a:spLocks noChangeArrowheads="1"/>
            </p:cNvSpPr>
            <p:nvPr/>
          </p:nvSpPr>
          <p:spPr bwMode="auto">
            <a:xfrm>
              <a:off x="4213804" y="1801813"/>
              <a:ext cx="412171" cy="413377"/>
            </a:xfrm>
            <a:prstGeom prst="rect">
              <a:avLst/>
            </a:prstGeom>
            <a:noFill/>
            <a:ln w="12700">
              <a:noFill/>
              <a:miter lim="800000"/>
              <a:headEnd type="none" w="sm" len="sm"/>
              <a:tailEnd type="none" w="sm" len="sm"/>
            </a:ln>
          </p:spPr>
          <p:txBody>
            <a:bodyPr wrap="none">
              <a:spAutoFit/>
            </a:bodyPr>
            <a:lstStyle/>
            <a:p>
              <a:pPr algn="r" eaLnBrk="0" hangingPunct="0"/>
              <a:r>
                <a:rPr lang="en-US"/>
                <a:t>D</a:t>
              </a:r>
            </a:p>
          </p:txBody>
        </p:sp>
        <p:sp>
          <p:nvSpPr>
            <p:cNvPr id="99339" name="Text Box 13"/>
            <p:cNvSpPr txBox="1">
              <a:spLocks noChangeArrowheads="1"/>
            </p:cNvSpPr>
            <p:nvPr/>
          </p:nvSpPr>
          <p:spPr bwMode="auto">
            <a:xfrm>
              <a:off x="6279005" y="1795463"/>
              <a:ext cx="420245" cy="413377"/>
            </a:xfrm>
            <a:prstGeom prst="rect">
              <a:avLst/>
            </a:prstGeom>
            <a:noFill/>
            <a:ln w="12700">
              <a:noFill/>
              <a:miter lim="800000"/>
              <a:headEnd type="none" w="sm" len="sm"/>
              <a:tailEnd type="none" w="sm" len="sm"/>
            </a:ln>
          </p:spPr>
          <p:txBody>
            <a:bodyPr wrap="none">
              <a:spAutoFit/>
            </a:bodyPr>
            <a:lstStyle/>
            <a:p>
              <a:pPr algn="r" eaLnBrk="0" hangingPunct="0"/>
              <a:r>
                <a:rPr lang="en-US"/>
                <a:t>N</a:t>
              </a:r>
            </a:p>
          </p:txBody>
        </p:sp>
        <p:sp>
          <p:nvSpPr>
            <p:cNvPr id="99340" name="Text Box 14"/>
            <p:cNvSpPr txBox="1">
              <a:spLocks noChangeArrowheads="1"/>
            </p:cNvSpPr>
            <p:nvPr/>
          </p:nvSpPr>
          <p:spPr bwMode="auto">
            <a:xfrm>
              <a:off x="6696654" y="1795463"/>
              <a:ext cx="412171" cy="413377"/>
            </a:xfrm>
            <a:prstGeom prst="rect">
              <a:avLst/>
            </a:prstGeom>
            <a:noFill/>
            <a:ln w="12700">
              <a:noFill/>
              <a:miter lim="800000"/>
              <a:headEnd type="none" w="sm" len="sm"/>
              <a:tailEnd type="none" w="sm" len="sm"/>
            </a:ln>
          </p:spPr>
          <p:txBody>
            <a:bodyPr wrap="none">
              <a:spAutoFit/>
            </a:bodyPr>
            <a:lstStyle/>
            <a:p>
              <a:pPr algn="r" eaLnBrk="0" hangingPunct="0"/>
              <a:r>
                <a:rPr lang="en-US"/>
                <a:t>D</a:t>
              </a:r>
            </a:p>
          </p:txBody>
        </p:sp>
        <p:sp>
          <p:nvSpPr>
            <p:cNvPr id="99341" name="Text Box 15"/>
            <p:cNvSpPr txBox="1">
              <a:spLocks noChangeArrowheads="1"/>
            </p:cNvSpPr>
            <p:nvPr/>
          </p:nvSpPr>
          <p:spPr bwMode="auto">
            <a:xfrm>
              <a:off x="4608954" y="1801813"/>
              <a:ext cx="420245" cy="413377"/>
            </a:xfrm>
            <a:prstGeom prst="rect">
              <a:avLst/>
            </a:prstGeom>
            <a:noFill/>
            <a:ln w="12700">
              <a:noFill/>
              <a:miter lim="800000"/>
              <a:headEnd type="none" w="sm" len="sm"/>
              <a:tailEnd type="none" w="sm" len="sm"/>
            </a:ln>
          </p:spPr>
          <p:txBody>
            <a:bodyPr wrap="none">
              <a:spAutoFit/>
            </a:bodyPr>
            <a:lstStyle/>
            <a:p>
              <a:pPr algn="r" eaLnBrk="0" hangingPunct="0"/>
              <a:r>
                <a:rPr lang="en-US"/>
                <a:t>N</a:t>
              </a:r>
            </a:p>
          </p:txBody>
        </p:sp>
      </p:grpSp>
    </p:spTree>
    <p:extLst>
      <p:ext uri="{BB962C8B-B14F-4D97-AF65-F5344CB8AC3E}">
        <p14:creationId xmlns:p14="http://schemas.microsoft.com/office/powerpoint/2010/main" val="414766411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Ταυτόχρονης Όρασης Φακοί -</a:t>
            </a:r>
            <a:r>
              <a:rPr lang="en-US" b="1" dirty="0" smtClean="0"/>
              <a:t/>
            </a:r>
            <a:br>
              <a:rPr lang="en-US" b="1" dirty="0" smtClean="0"/>
            </a:br>
            <a:r>
              <a:rPr lang="el-GR" b="1" dirty="0" err="1" smtClean="0"/>
              <a:t>Διπλεστιακοί</a:t>
            </a:r>
            <a:endParaRPr lang="en-US" b="1" dirty="0"/>
          </a:p>
        </p:txBody>
      </p:sp>
      <p:sp>
        <p:nvSpPr>
          <p:cNvPr id="3" name="Content Placeholder 2"/>
          <p:cNvSpPr>
            <a:spLocks noGrp="1"/>
          </p:cNvSpPr>
          <p:nvPr>
            <p:ph idx="1"/>
          </p:nvPr>
        </p:nvSpPr>
        <p:spPr/>
        <p:txBody>
          <a:bodyPr/>
          <a:lstStyle/>
          <a:p>
            <a:r>
              <a:rPr lang="el-GR" dirty="0" smtClean="0"/>
              <a:t>Ο περιορισμός αυτής της προσέγγισης είναι κατά τη παρατήρηση και μακρινών και κοντινών αντικειμένων η εστιασμένη εικόνα που δημιουργούνται από ακτίνες που περνούν από το «σωστό» μέρος της οπτικής ζώνης επικαλύπτονται από την εκτός εστίασης εικόνας λόγω του λάθους τμήματος φακού</a:t>
            </a:r>
            <a:endParaRPr lang="en-US" dirty="0"/>
          </a:p>
        </p:txBody>
      </p:sp>
    </p:spTree>
    <p:extLst>
      <p:ext uri="{BB962C8B-B14F-4D97-AF65-F5344CB8AC3E}">
        <p14:creationId xmlns:p14="http://schemas.microsoft.com/office/powerpoint/2010/main" val="2261088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Εύρος προσαρμογής και ηλικία</a:t>
            </a:r>
            <a:endParaRPr lang="en-US" b="1" dirty="0"/>
          </a:p>
        </p:txBody>
      </p:sp>
      <p:sp>
        <p:nvSpPr>
          <p:cNvPr id="3" name="Content Placeholder 2"/>
          <p:cNvSpPr>
            <a:spLocks noGrp="1"/>
          </p:cNvSpPr>
          <p:nvPr>
            <p:ph idx="1"/>
          </p:nvPr>
        </p:nvSpPr>
        <p:spPr/>
        <p:txBody>
          <a:bodyPr>
            <a:normAutofit/>
          </a:bodyPr>
          <a:lstStyle/>
          <a:p>
            <a:r>
              <a:rPr lang="el-GR" sz="2800" b="1" dirty="0" smtClean="0"/>
              <a:t>Η μείωση με την ηλικία της αντικειμενικής προσαρμογής </a:t>
            </a:r>
            <a:r>
              <a:rPr lang="el-GR" sz="2800" dirty="0" smtClean="0"/>
              <a:t>των μεμονωμένων ασθενών μπορεί να χαρακτηριστεί σχεδόν </a:t>
            </a:r>
            <a:r>
              <a:rPr lang="el-GR" sz="2800" b="1" dirty="0" smtClean="0"/>
              <a:t>γραμμική</a:t>
            </a:r>
            <a:endParaRPr lang="el-GR" sz="2800" dirty="0" smtClean="0"/>
          </a:p>
          <a:p>
            <a:r>
              <a:rPr lang="el-GR" sz="2800" dirty="0" smtClean="0"/>
              <a:t>Η μείωση μετά την έναρξη της πρεσβυωπίας στην κλίση της μέσης υποκειμενικής προσαρμογής / ηλικία γραφήματος με την ηλικία σχετίζεται με τη διαδικασία υπολογισμού μέσης τιμής προσαρμογής </a:t>
            </a:r>
            <a:endParaRPr lang="en-US" sz="2800" dirty="0"/>
          </a:p>
        </p:txBody>
      </p:sp>
    </p:spTree>
    <p:extLst>
      <p:ext uri="{BB962C8B-B14F-4D97-AF65-F5344CB8AC3E}">
        <p14:creationId xmlns:p14="http://schemas.microsoft.com/office/powerpoint/2010/main" val="31232273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Ταυτόχρονής Όρασης Φακοί -Διπλεστιακοί</a:t>
            </a:r>
            <a:endParaRPr lang="en-US" b="1" dirty="0"/>
          </a:p>
        </p:txBody>
      </p:sp>
      <p:sp>
        <p:nvSpPr>
          <p:cNvPr id="3" name="Content Placeholder 2"/>
          <p:cNvSpPr>
            <a:spLocks noGrp="1"/>
          </p:cNvSpPr>
          <p:nvPr>
            <p:ph idx="1"/>
          </p:nvPr>
        </p:nvSpPr>
        <p:spPr/>
        <p:txBody>
          <a:bodyPr>
            <a:normAutofit/>
          </a:bodyPr>
          <a:lstStyle/>
          <a:p>
            <a:pPr>
              <a:buNone/>
            </a:pPr>
            <a:r>
              <a:rPr lang="el-GR" dirty="0" smtClean="0"/>
              <a:t>Σε ταυτόχρονης όρασης </a:t>
            </a:r>
            <a:r>
              <a:rPr lang="el-GR" dirty="0" err="1" smtClean="0"/>
              <a:t>διπλεστιακοί</a:t>
            </a:r>
            <a:r>
              <a:rPr lang="en-US" dirty="0" smtClean="0"/>
              <a:t>:</a:t>
            </a:r>
            <a:endParaRPr lang="el-GR" dirty="0" smtClean="0"/>
          </a:p>
          <a:p>
            <a:r>
              <a:rPr lang="el-GR" dirty="0" smtClean="0"/>
              <a:t>Μια περιοχή του φακού έχει δύναμη που αντιστοιχεί στην απαιτούμενη διόρθωση για μακριά και η υπόλοιπη οπτική ζώνη παρέχει την κοντινή διόρθωση </a:t>
            </a:r>
          </a:p>
          <a:p>
            <a:r>
              <a:rPr lang="el-GR" dirty="0" smtClean="0"/>
              <a:t>Οι διαστάσεις των ζωνών είναι τέτοιοι ώστε η περιοχή της κόρης εισόδου του οφθαλμού μερικώς καλύπτεται και από τις μακρινές και τις κοντινές διορθώσεις </a:t>
            </a:r>
            <a:endParaRPr lang="en-US" dirty="0"/>
          </a:p>
        </p:txBody>
      </p:sp>
    </p:spTree>
    <p:extLst>
      <p:ext uri="{BB962C8B-B14F-4D97-AF65-F5344CB8AC3E}">
        <p14:creationId xmlns:p14="http://schemas.microsoft.com/office/powerpoint/2010/main" val="3281757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Ταυτόχρονής Όρασης Φακοί -Διπλεστιακοί</a:t>
            </a:r>
            <a:endParaRPr lang="en-US" dirty="0"/>
          </a:p>
        </p:txBody>
      </p:sp>
      <p:sp>
        <p:nvSpPr>
          <p:cNvPr id="3" name="Content Placeholder 2"/>
          <p:cNvSpPr>
            <a:spLocks noGrp="1"/>
          </p:cNvSpPr>
          <p:nvPr>
            <p:ph idx="1"/>
          </p:nvPr>
        </p:nvSpPr>
        <p:spPr/>
        <p:txBody>
          <a:bodyPr>
            <a:normAutofit/>
          </a:bodyPr>
          <a:lstStyle/>
          <a:p>
            <a:r>
              <a:rPr lang="el-GR" dirty="0" smtClean="0"/>
              <a:t>Το αποτέλεσμα της επικάλυψης</a:t>
            </a:r>
            <a:r>
              <a:rPr lang="en-US" dirty="0" smtClean="0"/>
              <a:t> </a:t>
            </a:r>
            <a:r>
              <a:rPr lang="el-GR" dirty="0" smtClean="0"/>
              <a:t>της εντός και εκτός εστίασης εικόνων, είναι ότι το κοντράστ των μικρότερων λεπτομερειών στην εντός εστίασης εικόνας ξεθωριάζει από το φως της εκτός εστίασης εικόνας </a:t>
            </a:r>
          </a:p>
          <a:p>
            <a:r>
              <a:rPr lang="el-GR" dirty="0" smtClean="0"/>
              <a:t>Ευτυχώς υψηλού κοντράστ οξύτητα είναι σχετικά ανθεκτική στην απώλεια κοντράστ, αλλά δυσκολία μπορεί να υπάρχει σε εργασίες με χαμηλού κοντράστ αντικείμενα </a:t>
            </a:r>
            <a:endParaRPr lang="en-US" dirty="0"/>
          </a:p>
        </p:txBody>
      </p:sp>
    </p:spTree>
    <p:extLst>
      <p:ext uri="{BB962C8B-B14F-4D97-AF65-F5344CB8AC3E}">
        <p14:creationId xmlns:p14="http://schemas.microsoft.com/office/powerpoint/2010/main" val="29238196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Ταυτόχρονής Όρασης Φακοί -Διπλεστιακοί</a:t>
            </a:r>
            <a:endParaRPr lang="en-US" dirty="0"/>
          </a:p>
        </p:txBody>
      </p:sp>
      <p:sp>
        <p:nvSpPr>
          <p:cNvPr id="3" name="Content Placeholder 2"/>
          <p:cNvSpPr>
            <a:spLocks noGrp="1"/>
          </p:cNvSpPr>
          <p:nvPr>
            <p:ph idx="1"/>
          </p:nvPr>
        </p:nvSpPr>
        <p:spPr/>
        <p:txBody>
          <a:bodyPr/>
          <a:lstStyle/>
          <a:p>
            <a:r>
              <a:rPr lang="el-GR" dirty="0" smtClean="0"/>
              <a:t>Υπάρχουν ενδείξεις ότι μετά από μακροχρόνια χρήση των ταυτόχρονης όρασης φακούς, προσαρμογή αποκτιέται στου χαμηλού κοντράστ εικόνες και γίνονται βελτιώσεις στην οξύτητα και ευαισθησία αντίθεσης </a:t>
            </a:r>
            <a:endParaRPr lang="en-US" dirty="0"/>
          </a:p>
        </p:txBody>
      </p:sp>
    </p:spTree>
    <p:extLst>
      <p:ext uri="{BB962C8B-B14F-4D97-AF65-F5344CB8AC3E}">
        <p14:creationId xmlns:p14="http://schemas.microsoft.com/office/powerpoint/2010/main" val="23077003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Ομόκεντρος 2 δακτυλίων </a:t>
            </a:r>
            <a:r>
              <a:rPr lang="el-GR" b="1" dirty="0" err="1" smtClean="0"/>
              <a:t>διπλεστιακός</a:t>
            </a:r>
            <a:r>
              <a:rPr lang="el-GR" b="1" dirty="0" smtClean="0"/>
              <a:t> </a:t>
            </a:r>
            <a:endParaRPr lang="en-US" b="1" dirty="0"/>
          </a:p>
        </p:txBody>
      </p:sp>
      <p:sp>
        <p:nvSpPr>
          <p:cNvPr id="3" name="Content Placeholder 2"/>
          <p:cNvSpPr>
            <a:spLocks noGrp="1"/>
          </p:cNvSpPr>
          <p:nvPr>
            <p:ph idx="1"/>
          </p:nvPr>
        </p:nvSpPr>
        <p:spPr/>
        <p:txBody>
          <a:bodyPr>
            <a:normAutofit/>
          </a:bodyPr>
          <a:lstStyle/>
          <a:p>
            <a:pPr marL="0" indent="0">
              <a:buNone/>
            </a:pPr>
            <a:r>
              <a:rPr lang="el-GR" sz="2800" dirty="0" smtClean="0"/>
              <a:t>Το πρώτο είδος ομόκεντρων πρεσβυωπικών φακών ήταν με δυο ομόκεντρους κύκλους </a:t>
            </a:r>
          </a:p>
          <a:p>
            <a:r>
              <a:rPr lang="el-GR" sz="2800" dirty="0" smtClean="0"/>
              <a:t>Το κεντρικό τμήμα να προορίζεται για τη μακρινή όραση και η περιφερική περιοχή για τη κοντινή όραση (Κέντρο Μακρινό ΚΜ)</a:t>
            </a:r>
          </a:p>
          <a:p>
            <a:r>
              <a:rPr lang="el-GR" sz="2800" dirty="0" smtClean="0"/>
              <a:t>Το κεντρικό τμήμα να προορίζεται για τη κοντινή όραση και η περιφερική περιοχή για τη μακρινή όραση (Κέντρο Κοντινό ΚΚ)</a:t>
            </a:r>
            <a:endParaRPr lang="en-US" sz="2800" dirty="0"/>
          </a:p>
        </p:txBody>
      </p:sp>
    </p:spTree>
    <p:extLst>
      <p:ext uri="{BB962C8B-B14F-4D97-AF65-F5344CB8AC3E}">
        <p14:creationId xmlns:p14="http://schemas.microsoft.com/office/powerpoint/2010/main" val="33360735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t>Πολλαπλών ομόκεντρων κύκλων </a:t>
            </a:r>
            <a:endParaRPr lang="en-US" b="1" dirty="0"/>
          </a:p>
        </p:txBody>
      </p:sp>
      <p:sp>
        <p:nvSpPr>
          <p:cNvPr id="3" name="Content Placeholder 2"/>
          <p:cNvSpPr>
            <a:spLocks noGrp="1"/>
          </p:cNvSpPr>
          <p:nvPr>
            <p:ph idx="1"/>
          </p:nvPr>
        </p:nvSpPr>
        <p:spPr/>
        <p:txBody>
          <a:bodyPr>
            <a:normAutofit/>
          </a:bodyPr>
          <a:lstStyle/>
          <a:p>
            <a:r>
              <a:rPr lang="el-GR" sz="2800" dirty="0" smtClean="0"/>
              <a:t>Όταν υπάρχουν πολλαπλοί ομόκεντροι κύκλοι διαθέτουν εναλλάξ τη μακρινή και τη κοντινή διόρθωση </a:t>
            </a:r>
          </a:p>
          <a:p>
            <a:r>
              <a:rPr lang="el-GR" sz="2800" dirty="0" smtClean="0"/>
              <a:t>Είναι κέντρο για μακριά με 5 εναλλασσόμενες μακρινές και κοντινές ζώνες </a:t>
            </a:r>
          </a:p>
          <a:p>
            <a:r>
              <a:rPr lang="el-GR" sz="2800" dirty="0" smtClean="0"/>
              <a:t>Ο σχεδιασμός του εύρους και της απόστασης των ζωνών έχει στηριχθεί στις αλλαγές της διαμέτρου της κόρης σε διαφορετικές συνθήκες φωτισμού που παρατηρούνται στο πρεσβυωπικό πληθυσμό </a:t>
            </a:r>
            <a:endParaRPr lang="en-US" sz="2800" dirty="0"/>
          </a:p>
        </p:txBody>
      </p:sp>
    </p:spTree>
    <p:extLst>
      <p:ext uri="{BB962C8B-B14F-4D97-AF65-F5344CB8AC3E}">
        <p14:creationId xmlns:p14="http://schemas.microsoft.com/office/powerpoint/2010/main" val="18657557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p:cNvSpPr>
            <a:spLocks noGrp="1" noChangeArrowheads="1"/>
          </p:cNvSpPr>
          <p:nvPr>
            <p:ph type="title"/>
          </p:nvPr>
        </p:nvSpPr>
        <p:spPr/>
        <p:txBody>
          <a:bodyPr>
            <a:noAutofit/>
          </a:bodyPr>
          <a:lstStyle/>
          <a:p>
            <a:pPr eaLnBrk="1" fontAlgn="auto" hangingPunct="1">
              <a:spcAft>
                <a:spcPts val="0"/>
              </a:spcAft>
              <a:defRPr/>
            </a:pPr>
            <a:r>
              <a:rPr lang="el-GR" sz="3600" b="1" dirty="0" smtClean="0"/>
              <a:t>Ομόκεντρος</a:t>
            </a:r>
            <a:r>
              <a:rPr lang="en-US" sz="3600" b="1" dirty="0" smtClean="0"/>
              <a:t> </a:t>
            </a:r>
            <a:r>
              <a:rPr lang="el-GR" sz="3600" b="1" dirty="0" smtClean="0"/>
              <a:t>Ταυτόχρονης ‘</a:t>
            </a:r>
            <a:r>
              <a:rPr lang="el-GR" sz="3600" b="1" dirty="0" err="1" smtClean="0"/>
              <a:t>Ορασης</a:t>
            </a:r>
            <a:r>
              <a:rPr lang="el-GR" sz="3600" b="1" dirty="0" smtClean="0"/>
              <a:t/>
            </a:r>
            <a:br>
              <a:rPr lang="el-GR" sz="3600" b="1" dirty="0" smtClean="0"/>
            </a:br>
            <a:r>
              <a:rPr lang="el-GR" sz="3600" b="1" dirty="0" smtClean="0"/>
              <a:t>Υδρόφιλος </a:t>
            </a:r>
            <a:r>
              <a:rPr lang="el-GR" sz="3600" b="1" dirty="0" err="1" smtClean="0"/>
              <a:t>Διπλεστιακός</a:t>
            </a:r>
            <a:r>
              <a:rPr lang="en-US" sz="3600" b="1" dirty="0" smtClean="0"/>
              <a:t>: </a:t>
            </a:r>
            <a:r>
              <a:rPr lang="en-US" sz="3600" b="1" dirty="0" err="1" smtClean="0"/>
              <a:t>Acuvue</a:t>
            </a:r>
            <a:endParaRPr lang="en-US" sz="3600" b="1" dirty="0" smtClean="0"/>
          </a:p>
        </p:txBody>
      </p:sp>
      <p:sp>
        <p:nvSpPr>
          <p:cNvPr id="43" name="Rectangle 42"/>
          <p:cNvSpPr/>
          <p:nvPr/>
        </p:nvSpPr>
        <p:spPr>
          <a:xfrm>
            <a:off x="-10239" y="1184349"/>
            <a:ext cx="9144000" cy="5588000"/>
          </a:xfrm>
          <a:prstGeom prst="rect">
            <a:avLst/>
          </a:prstGeom>
          <a:solidFill>
            <a:srgbClr val="9BBB59">
              <a:lumMod val="85000"/>
            </a:srgbClr>
          </a:solidFill>
          <a:ln w="25400" cap="flat" cmpd="sng" algn="ctr">
            <a:solidFill>
              <a:srgbClr val="4F81BD">
                <a:shade val="50000"/>
              </a:srgbClr>
            </a:solidFill>
            <a:prstDash val="solid"/>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l-GR" sz="1800" b="0" i="0" u="none" strike="noStrike" kern="0" cap="none" spc="0" normalizeH="0" baseline="0" noProof="0" dirty="0" smtClean="0">
                <a:ln>
                  <a:noFill/>
                </a:ln>
                <a:solidFill>
                  <a:prstClr val="white"/>
                </a:solidFill>
                <a:effectLst/>
                <a:uLnTx/>
                <a:uFillTx/>
                <a:latin typeface="Calibri"/>
                <a:ea typeface="+mn-ea"/>
                <a:cs typeface="+mn-cs"/>
              </a:rPr>
              <a:t>Μ</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44" name="Object 2"/>
          <p:cNvGraphicFramePr>
            <a:graphicFrameLocks noChangeAspect="1"/>
          </p:cNvGraphicFramePr>
          <p:nvPr>
            <p:extLst>
              <p:ext uri="{D42A27DB-BD31-4B8C-83A1-F6EECF244321}">
                <p14:modId xmlns:p14="http://schemas.microsoft.com/office/powerpoint/2010/main" val="3655991081"/>
              </p:ext>
            </p:extLst>
          </p:nvPr>
        </p:nvGraphicFramePr>
        <p:xfrm>
          <a:off x="2504361" y="1108149"/>
          <a:ext cx="4690533" cy="5314950"/>
        </p:xfrm>
        <a:graphic>
          <a:graphicData uri="http://schemas.openxmlformats.org/presentationml/2006/ole">
            <mc:AlternateContent xmlns:mc="http://schemas.openxmlformats.org/markup-compatibility/2006">
              <mc:Choice xmlns:v="urn:schemas-microsoft-com:vml" Requires="v">
                <p:oleObj spid="_x0000_s7174" name="CorelDRAW" r:id="rId4" imgW="6998040" imgH="6998040" progId="">
                  <p:embed/>
                </p:oleObj>
              </mc:Choice>
              <mc:Fallback>
                <p:oleObj name="CorelDRAW" r:id="rId4" imgW="6998040" imgH="6998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4361" y="1108149"/>
                        <a:ext cx="4690533"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 name="Text Box 4"/>
          <p:cNvSpPr txBox="1">
            <a:spLocks noChangeArrowheads="1"/>
          </p:cNvSpPr>
          <p:nvPr/>
        </p:nvSpPr>
        <p:spPr bwMode="auto">
          <a:xfrm>
            <a:off x="4608373" y="3622749"/>
            <a:ext cx="327333" cy="369332"/>
          </a:xfrm>
          <a:prstGeom prst="rect">
            <a:avLst/>
          </a:prstGeom>
          <a:noFill/>
          <a:ln w="12700">
            <a:noFill/>
            <a:miter lim="800000"/>
            <a:headEnd type="none" w="sm" len="sm"/>
            <a:tailEnd type="none" w="sm" len="sm"/>
          </a:ln>
        </p:spPr>
        <p:txBody>
          <a:bodyPr wrap="square">
            <a:spAutoFit/>
          </a:bodyPr>
          <a:lstStyle/>
          <a:p>
            <a:pPr algn="r" defTabSz="762000" eaLnBrk="0" fontAlgn="auto" hangingPunct="0">
              <a:spcBef>
                <a:spcPts val="0"/>
              </a:spcBef>
              <a:spcAft>
                <a:spcPts val="0"/>
              </a:spcAft>
            </a:pPr>
            <a:r>
              <a:rPr lang="en-US" b="1" dirty="0">
                <a:solidFill>
                  <a:prstClr val="black"/>
                </a:solidFill>
                <a:latin typeface="Calibri"/>
              </a:rPr>
              <a:t>D</a:t>
            </a:r>
          </a:p>
        </p:txBody>
      </p:sp>
      <p:sp>
        <p:nvSpPr>
          <p:cNvPr id="46" name="Text Box 5"/>
          <p:cNvSpPr txBox="1">
            <a:spLocks noChangeArrowheads="1"/>
          </p:cNvSpPr>
          <p:nvPr/>
        </p:nvSpPr>
        <p:spPr bwMode="auto">
          <a:xfrm>
            <a:off x="4104561" y="3851349"/>
            <a:ext cx="327333" cy="369332"/>
          </a:xfrm>
          <a:prstGeom prst="rect">
            <a:avLst/>
          </a:prstGeom>
          <a:noFill/>
          <a:ln w="12700">
            <a:noFill/>
            <a:miter lim="800000"/>
            <a:headEnd type="none" w="sm" len="sm"/>
            <a:tailEnd type="none" w="sm" len="sm"/>
          </a:ln>
        </p:spPr>
        <p:txBody>
          <a:bodyPr wrap="square">
            <a:spAutoFit/>
          </a:bodyPr>
          <a:lstStyle/>
          <a:p>
            <a:pPr algn="r" defTabSz="762000" eaLnBrk="0" fontAlgn="auto" hangingPunct="0">
              <a:spcBef>
                <a:spcPts val="0"/>
              </a:spcBef>
              <a:spcAft>
                <a:spcPts val="0"/>
              </a:spcAft>
            </a:pPr>
            <a:r>
              <a:rPr lang="en-US" b="1" dirty="0">
                <a:solidFill>
                  <a:prstClr val="black"/>
                </a:solidFill>
                <a:latin typeface="Calibri"/>
              </a:rPr>
              <a:t>D</a:t>
            </a:r>
          </a:p>
        </p:txBody>
      </p:sp>
      <p:sp>
        <p:nvSpPr>
          <p:cNvPr id="47" name="Text Box 6"/>
          <p:cNvSpPr txBox="1">
            <a:spLocks noChangeArrowheads="1"/>
          </p:cNvSpPr>
          <p:nvPr/>
        </p:nvSpPr>
        <p:spPr bwMode="auto">
          <a:xfrm>
            <a:off x="3620211" y="3840237"/>
            <a:ext cx="330540" cy="369332"/>
          </a:xfrm>
          <a:prstGeom prst="rect">
            <a:avLst/>
          </a:prstGeom>
          <a:noFill/>
          <a:ln w="12700">
            <a:noFill/>
            <a:miter lim="800000"/>
            <a:headEnd type="none" w="sm" len="sm"/>
            <a:tailEnd type="none" w="sm" len="sm"/>
          </a:ln>
        </p:spPr>
        <p:txBody>
          <a:bodyPr wrap="none">
            <a:spAutoFit/>
          </a:bodyPr>
          <a:lstStyle/>
          <a:p>
            <a:pPr algn="r" defTabSz="762000" eaLnBrk="0" fontAlgn="auto" hangingPunct="0">
              <a:spcBef>
                <a:spcPts val="0"/>
              </a:spcBef>
              <a:spcAft>
                <a:spcPts val="0"/>
              </a:spcAft>
            </a:pPr>
            <a:r>
              <a:rPr lang="en-US" b="1" dirty="0">
                <a:solidFill>
                  <a:prstClr val="black"/>
                </a:solidFill>
                <a:latin typeface="Calibri"/>
              </a:rPr>
              <a:t>D</a:t>
            </a:r>
          </a:p>
        </p:txBody>
      </p:sp>
      <p:sp>
        <p:nvSpPr>
          <p:cNvPr id="48" name="Text Box 7"/>
          <p:cNvSpPr txBox="1">
            <a:spLocks noChangeArrowheads="1"/>
          </p:cNvSpPr>
          <p:nvPr/>
        </p:nvSpPr>
        <p:spPr bwMode="auto">
          <a:xfrm>
            <a:off x="4384650" y="3510037"/>
            <a:ext cx="333745" cy="369332"/>
          </a:xfrm>
          <a:prstGeom prst="rect">
            <a:avLst/>
          </a:prstGeom>
          <a:noFill/>
          <a:ln w="12700">
            <a:noFill/>
            <a:miter lim="800000"/>
            <a:headEnd type="none" w="sm" len="sm"/>
            <a:tailEnd type="none" w="sm" len="sm"/>
          </a:ln>
        </p:spPr>
        <p:txBody>
          <a:bodyPr wrap="none">
            <a:spAutoFit/>
          </a:bodyPr>
          <a:lstStyle/>
          <a:p>
            <a:pPr algn="r" defTabSz="762000" eaLnBrk="0" fontAlgn="auto" hangingPunct="0">
              <a:spcBef>
                <a:spcPts val="0"/>
              </a:spcBef>
              <a:spcAft>
                <a:spcPts val="0"/>
              </a:spcAft>
            </a:pPr>
            <a:r>
              <a:rPr lang="en-US" b="1" dirty="0">
                <a:solidFill>
                  <a:prstClr val="black"/>
                </a:solidFill>
                <a:latin typeface="Calibri"/>
              </a:rPr>
              <a:t>N</a:t>
            </a:r>
          </a:p>
        </p:txBody>
      </p:sp>
      <p:sp>
        <p:nvSpPr>
          <p:cNvPr id="49" name="Text Box 8"/>
          <p:cNvSpPr txBox="1">
            <a:spLocks noChangeArrowheads="1"/>
          </p:cNvSpPr>
          <p:nvPr/>
        </p:nvSpPr>
        <p:spPr bwMode="auto">
          <a:xfrm>
            <a:off x="4119361" y="3089349"/>
            <a:ext cx="333745" cy="369332"/>
          </a:xfrm>
          <a:prstGeom prst="rect">
            <a:avLst/>
          </a:prstGeom>
          <a:noFill/>
          <a:ln w="12700">
            <a:noFill/>
            <a:miter lim="800000"/>
            <a:headEnd type="none" w="sm" len="sm"/>
            <a:tailEnd type="none" w="sm" len="sm"/>
          </a:ln>
        </p:spPr>
        <p:txBody>
          <a:bodyPr wrap="square">
            <a:spAutoFit/>
          </a:bodyPr>
          <a:lstStyle/>
          <a:p>
            <a:pPr algn="r" defTabSz="762000" eaLnBrk="0" fontAlgn="auto" hangingPunct="0">
              <a:spcBef>
                <a:spcPts val="0"/>
              </a:spcBef>
              <a:spcAft>
                <a:spcPts val="0"/>
              </a:spcAft>
            </a:pPr>
            <a:r>
              <a:rPr lang="en-US" b="1" dirty="0">
                <a:solidFill>
                  <a:prstClr val="black"/>
                </a:solidFill>
                <a:latin typeface="Calibri"/>
              </a:rPr>
              <a:t>N</a:t>
            </a:r>
          </a:p>
        </p:txBody>
      </p:sp>
      <p:sp>
        <p:nvSpPr>
          <p:cNvPr id="50" name="Text Box 9"/>
          <p:cNvSpPr txBox="1">
            <a:spLocks noChangeArrowheads="1"/>
          </p:cNvSpPr>
          <p:nvPr/>
        </p:nvSpPr>
        <p:spPr bwMode="auto">
          <a:xfrm>
            <a:off x="4480683" y="2005087"/>
            <a:ext cx="953145" cy="369332"/>
          </a:xfrm>
          <a:prstGeom prst="rect">
            <a:avLst/>
          </a:prstGeom>
          <a:noFill/>
          <a:ln w="12700">
            <a:noFill/>
            <a:miter lim="800000"/>
            <a:headEnd type="none" w="sm" len="sm"/>
            <a:tailEnd type="none" w="sm" len="sm"/>
          </a:ln>
        </p:spPr>
        <p:txBody>
          <a:bodyPr wrap="none">
            <a:spAutoFit/>
          </a:bodyPr>
          <a:lstStyle/>
          <a:p>
            <a:pPr algn="r" defTabSz="762000" eaLnBrk="0" fontAlgn="auto" hangingPunct="0">
              <a:spcBef>
                <a:spcPts val="0"/>
              </a:spcBef>
              <a:spcAft>
                <a:spcPts val="0"/>
              </a:spcAft>
            </a:pPr>
            <a:r>
              <a:rPr lang="en-US" dirty="0">
                <a:solidFill>
                  <a:prstClr val="black"/>
                </a:solidFill>
                <a:latin typeface="Calibri"/>
              </a:rPr>
              <a:t>‘Carrier’</a:t>
            </a:r>
          </a:p>
        </p:txBody>
      </p:sp>
      <p:sp>
        <p:nvSpPr>
          <p:cNvPr id="51" name="Text Box 10"/>
          <p:cNvSpPr txBox="1">
            <a:spLocks noChangeArrowheads="1"/>
          </p:cNvSpPr>
          <p:nvPr/>
        </p:nvSpPr>
        <p:spPr bwMode="auto">
          <a:xfrm>
            <a:off x="1361361" y="1430412"/>
            <a:ext cx="1200457" cy="369332"/>
          </a:xfrm>
          <a:prstGeom prst="rect">
            <a:avLst/>
          </a:prstGeom>
          <a:solidFill>
            <a:srgbClr val="DDDDDD"/>
          </a:solidFill>
          <a:ln w="12700">
            <a:noFill/>
            <a:miter lim="800000"/>
            <a:headEnd type="none" w="sm" len="sm"/>
            <a:tailEnd type="none" w="sm" len="sm"/>
          </a:ln>
        </p:spPr>
        <p:txBody>
          <a:bodyPr wrap="none">
            <a:spAutoFit/>
          </a:bodyPr>
          <a:lstStyle/>
          <a:p>
            <a:pPr defTabSz="762000" eaLnBrk="0" fontAlgn="auto" hangingPunct="0">
              <a:spcBef>
                <a:spcPts val="0"/>
              </a:spcBef>
              <a:spcAft>
                <a:spcPts val="0"/>
              </a:spcAft>
            </a:pPr>
            <a:r>
              <a:rPr lang="en-US" dirty="0">
                <a:solidFill>
                  <a:prstClr val="black"/>
                </a:solidFill>
                <a:latin typeface="Calibri"/>
              </a:rPr>
              <a:t>Edge </a:t>
            </a:r>
            <a:r>
              <a:rPr lang="en-US" dirty="0">
                <a:solidFill>
                  <a:prstClr val="black">
                    <a:lumMod val="95000"/>
                    <a:lumOff val="5000"/>
                  </a:prstClr>
                </a:solidFill>
                <a:latin typeface="Calibri"/>
              </a:rPr>
              <a:t>finish</a:t>
            </a:r>
          </a:p>
        </p:txBody>
      </p:sp>
      <p:sp>
        <p:nvSpPr>
          <p:cNvPr id="52" name="Line 11"/>
          <p:cNvSpPr>
            <a:spLocks noChangeShapeType="1"/>
          </p:cNvSpPr>
          <p:nvPr/>
        </p:nvSpPr>
        <p:spPr bwMode="auto">
          <a:xfrm flipH="1">
            <a:off x="1742361" y="2479749"/>
            <a:ext cx="2983089" cy="0"/>
          </a:xfrm>
          <a:prstGeom prst="line">
            <a:avLst/>
          </a:prstGeom>
          <a:noFill/>
          <a:ln w="3810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53" name="Line 12"/>
          <p:cNvSpPr>
            <a:spLocks noChangeShapeType="1"/>
          </p:cNvSpPr>
          <p:nvPr/>
        </p:nvSpPr>
        <p:spPr bwMode="auto">
          <a:xfrm flipH="1">
            <a:off x="1894761" y="5222949"/>
            <a:ext cx="2983089" cy="0"/>
          </a:xfrm>
          <a:prstGeom prst="line">
            <a:avLst/>
          </a:prstGeom>
          <a:noFill/>
          <a:ln w="3810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54" name="Text Box 13"/>
          <p:cNvSpPr txBox="1">
            <a:spLocks noChangeArrowheads="1"/>
          </p:cNvSpPr>
          <p:nvPr/>
        </p:nvSpPr>
        <p:spPr bwMode="auto">
          <a:xfrm rot="16200000">
            <a:off x="489207" y="3794707"/>
            <a:ext cx="2566988" cy="584775"/>
          </a:xfrm>
          <a:prstGeom prst="rect">
            <a:avLst/>
          </a:prstGeom>
          <a:noFill/>
          <a:ln w="12700">
            <a:noFill/>
            <a:miter lim="800000"/>
            <a:headEnd type="none" w="sm" len="sm"/>
            <a:tailEnd type="none" w="sm" len="sm"/>
          </a:ln>
        </p:spPr>
        <p:txBody>
          <a:bodyPr>
            <a:spAutoFit/>
          </a:bodyPr>
          <a:lstStyle/>
          <a:p>
            <a:pPr algn="ctr" defTabSz="762000" eaLnBrk="0" fontAlgn="auto" hangingPunct="0">
              <a:spcBef>
                <a:spcPts val="0"/>
              </a:spcBef>
              <a:spcAft>
                <a:spcPts val="0"/>
              </a:spcAft>
            </a:pPr>
            <a:r>
              <a:rPr lang="en-US" sz="3200" dirty="0">
                <a:solidFill>
                  <a:srgbClr val="FF00FF"/>
                </a:solidFill>
                <a:latin typeface="Calibri"/>
              </a:rPr>
              <a:t>D:N</a:t>
            </a:r>
            <a:r>
              <a:rPr lang="en-US" sz="2000" dirty="0">
                <a:solidFill>
                  <a:srgbClr val="FF00FF"/>
                </a:solidFill>
                <a:latin typeface="Calibri"/>
              </a:rPr>
              <a:t> </a:t>
            </a:r>
            <a:r>
              <a:rPr lang="en-US" sz="3200" dirty="0">
                <a:solidFill>
                  <a:srgbClr val="FF00FF"/>
                </a:solidFill>
                <a:latin typeface="Calibri"/>
              </a:rPr>
              <a:t>65:35</a:t>
            </a:r>
            <a:endParaRPr lang="en-US" sz="2000" dirty="0">
              <a:solidFill>
                <a:srgbClr val="FF00FF"/>
              </a:solidFill>
              <a:latin typeface="Calibri"/>
            </a:endParaRPr>
          </a:p>
        </p:txBody>
      </p:sp>
      <p:sp>
        <p:nvSpPr>
          <p:cNvPr id="55" name="Line 14"/>
          <p:cNvSpPr>
            <a:spLocks noChangeShapeType="1"/>
          </p:cNvSpPr>
          <p:nvPr/>
        </p:nvSpPr>
        <p:spPr bwMode="auto">
          <a:xfrm rot="5400000" flipH="1" flipV="1">
            <a:off x="5066939" y="831571"/>
            <a:ext cx="1574800" cy="2889956"/>
          </a:xfrm>
          <a:prstGeom prst="line">
            <a:avLst/>
          </a:prstGeom>
          <a:noFill/>
          <a:ln w="3810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56" name="Line 15"/>
          <p:cNvSpPr>
            <a:spLocks noChangeShapeType="1"/>
          </p:cNvSpPr>
          <p:nvPr/>
        </p:nvSpPr>
        <p:spPr bwMode="auto">
          <a:xfrm rot="2173260">
            <a:off x="4159500" y="5014897"/>
            <a:ext cx="2944989" cy="117475"/>
          </a:xfrm>
          <a:prstGeom prst="line">
            <a:avLst/>
          </a:prstGeom>
          <a:noFill/>
          <a:ln w="3810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57" name="Text Box 16"/>
          <p:cNvSpPr txBox="1">
            <a:spLocks noChangeArrowheads="1"/>
          </p:cNvSpPr>
          <p:nvPr/>
        </p:nvSpPr>
        <p:spPr bwMode="auto">
          <a:xfrm rot="7698508" flipH="1">
            <a:off x="5994360" y="5542071"/>
            <a:ext cx="2566988" cy="595968"/>
          </a:xfrm>
          <a:prstGeom prst="rect">
            <a:avLst/>
          </a:prstGeom>
          <a:noFill/>
          <a:ln w="12700">
            <a:noFill/>
            <a:miter lim="800000"/>
            <a:headEnd type="none" w="sm" len="sm"/>
            <a:tailEnd type="none" w="sm" len="sm"/>
          </a:ln>
        </p:spPr>
        <p:txBody>
          <a:bodyPr wrap="square">
            <a:spAutoFit/>
          </a:bodyPr>
          <a:lstStyle/>
          <a:p>
            <a:pPr algn="ctr" defTabSz="762000" eaLnBrk="0" fontAlgn="auto" hangingPunct="0">
              <a:spcBef>
                <a:spcPts val="0"/>
              </a:spcBef>
              <a:spcAft>
                <a:spcPts val="0"/>
              </a:spcAft>
            </a:pPr>
            <a:r>
              <a:rPr lang="en-US" sz="3200" dirty="0">
                <a:solidFill>
                  <a:srgbClr val="00CCFF"/>
                </a:solidFill>
                <a:latin typeface="Calibri"/>
              </a:rPr>
              <a:t>D:N</a:t>
            </a:r>
            <a:r>
              <a:rPr lang="en-US" dirty="0">
                <a:solidFill>
                  <a:srgbClr val="00CCFF"/>
                </a:solidFill>
                <a:latin typeface="Calibri"/>
              </a:rPr>
              <a:t> </a:t>
            </a:r>
            <a:r>
              <a:rPr lang="en-US" sz="2400" dirty="0">
                <a:solidFill>
                  <a:srgbClr val="00CCFF"/>
                </a:solidFill>
                <a:latin typeface="Calibri"/>
              </a:rPr>
              <a:t>70:30</a:t>
            </a:r>
            <a:endParaRPr lang="en-US" dirty="0">
              <a:solidFill>
                <a:srgbClr val="00CCFF"/>
              </a:solidFill>
              <a:latin typeface="Calibri"/>
            </a:endParaRPr>
          </a:p>
        </p:txBody>
      </p:sp>
      <p:sp>
        <p:nvSpPr>
          <p:cNvPr id="58" name="Line 17"/>
          <p:cNvSpPr>
            <a:spLocks noChangeShapeType="1"/>
          </p:cNvSpPr>
          <p:nvPr/>
        </p:nvSpPr>
        <p:spPr bwMode="auto">
          <a:xfrm rot="5400000" flipH="1" flipV="1">
            <a:off x="5676539" y="2431771"/>
            <a:ext cx="1574800" cy="2889956"/>
          </a:xfrm>
          <a:prstGeom prst="line">
            <a:avLst/>
          </a:prstGeom>
          <a:noFill/>
          <a:ln w="3810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59" name="Line 18"/>
          <p:cNvSpPr>
            <a:spLocks noChangeShapeType="1"/>
          </p:cNvSpPr>
          <p:nvPr/>
        </p:nvSpPr>
        <p:spPr bwMode="auto">
          <a:xfrm rot="2173260">
            <a:off x="4903061" y="4281151"/>
            <a:ext cx="2834868" cy="276959"/>
          </a:xfrm>
          <a:prstGeom prst="line">
            <a:avLst/>
          </a:prstGeom>
          <a:noFill/>
          <a:ln w="3810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60" name="Text Box 20"/>
          <p:cNvSpPr txBox="1">
            <a:spLocks noChangeArrowheads="1"/>
          </p:cNvSpPr>
          <p:nvPr/>
        </p:nvSpPr>
        <p:spPr bwMode="auto">
          <a:xfrm rot="16200000">
            <a:off x="-2148428" y="3792939"/>
            <a:ext cx="5547801" cy="523220"/>
          </a:xfrm>
          <a:prstGeom prst="rect">
            <a:avLst/>
          </a:prstGeom>
          <a:noFill/>
          <a:ln w="12700">
            <a:noFill/>
            <a:miter lim="800000"/>
            <a:headEnd type="none" w="sm" len="sm"/>
            <a:tailEnd type="none" w="sm" len="sm"/>
          </a:ln>
        </p:spPr>
        <p:txBody>
          <a:bodyPr wrap="none">
            <a:spAutoFit/>
          </a:bodyPr>
          <a:lstStyle/>
          <a:p>
            <a:pPr algn="r" defTabSz="762000" eaLnBrk="0" fontAlgn="auto" hangingPunct="0">
              <a:spcBef>
                <a:spcPts val="0"/>
              </a:spcBef>
              <a:spcAft>
                <a:spcPts val="0"/>
              </a:spcAft>
            </a:pPr>
            <a:r>
              <a:rPr lang="el-GR" sz="2800" dirty="0" smtClean="0">
                <a:solidFill>
                  <a:prstClr val="black"/>
                </a:solidFill>
                <a:latin typeface="Calibri"/>
              </a:rPr>
              <a:t>Αναλογία Φωτός </a:t>
            </a:r>
            <a:r>
              <a:rPr lang="en-US" sz="2800" i="1" dirty="0" smtClean="0">
                <a:solidFill>
                  <a:prstClr val="black"/>
                </a:solidFill>
                <a:latin typeface="Calibri"/>
              </a:rPr>
              <a:t>vs</a:t>
            </a:r>
            <a:r>
              <a:rPr lang="en-US" sz="2800" i="1" dirty="0">
                <a:solidFill>
                  <a:prstClr val="black"/>
                </a:solidFill>
                <a:latin typeface="Calibri"/>
              </a:rPr>
              <a:t>. </a:t>
            </a:r>
            <a:r>
              <a:rPr lang="el-GR" sz="2800" dirty="0" smtClean="0">
                <a:solidFill>
                  <a:prstClr val="black"/>
                </a:solidFill>
                <a:latin typeface="Calibri"/>
              </a:rPr>
              <a:t>Μέγεθος κόρης </a:t>
            </a:r>
            <a:endParaRPr lang="en-US" sz="2800" dirty="0">
              <a:solidFill>
                <a:prstClr val="black"/>
              </a:solidFill>
              <a:latin typeface="Calibri"/>
            </a:endParaRPr>
          </a:p>
        </p:txBody>
      </p:sp>
      <p:sp>
        <p:nvSpPr>
          <p:cNvPr id="61" name="Text Box 21"/>
          <p:cNvSpPr txBox="1">
            <a:spLocks noChangeArrowheads="1"/>
          </p:cNvSpPr>
          <p:nvPr/>
        </p:nvSpPr>
        <p:spPr bwMode="auto">
          <a:xfrm>
            <a:off x="7429139" y="3897388"/>
            <a:ext cx="1806222" cy="830997"/>
          </a:xfrm>
          <a:prstGeom prst="rect">
            <a:avLst/>
          </a:prstGeom>
          <a:noFill/>
          <a:ln w="12700">
            <a:noFill/>
            <a:miter lim="800000"/>
            <a:headEnd type="none" w="sm" len="sm"/>
            <a:tailEnd type="none" w="sm" len="sm"/>
          </a:ln>
        </p:spPr>
        <p:txBody>
          <a:bodyPr>
            <a:spAutoFit/>
          </a:bodyPr>
          <a:lstStyle/>
          <a:p>
            <a:pPr defTabSz="762000" eaLnBrk="0" fontAlgn="auto" hangingPunct="0">
              <a:spcBef>
                <a:spcPts val="0"/>
              </a:spcBef>
              <a:spcAft>
                <a:spcPts val="0"/>
              </a:spcAft>
            </a:pPr>
            <a:r>
              <a:rPr lang="el-GR" sz="2400" i="1" dirty="0" smtClean="0">
                <a:solidFill>
                  <a:prstClr val="black">
                    <a:lumMod val="95000"/>
                    <a:lumOff val="5000"/>
                  </a:prstClr>
                </a:solidFill>
                <a:latin typeface="Calibri"/>
              </a:rPr>
              <a:t>Μ</a:t>
            </a:r>
            <a:r>
              <a:rPr lang="en-US" sz="2400" i="1" dirty="0" err="1" smtClean="0">
                <a:solidFill>
                  <a:prstClr val="black">
                    <a:lumMod val="95000"/>
                    <a:lumOff val="5000"/>
                  </a:prstClr>
                </a:solidFill>
                <a:latin typeface="Calibri"/>
              </a:rPr>
              <a:t>eyler</a:t>
            </a:r>
            <a:r>
              <a:rPr lang="en-US" sz="2400" i="1" dirty="0" smtClean="0">
                <a:solidFill>
                  <a:prstClr val="black">
                    <a:lumMod val="95000"/>
                    <a:lumOff val="5000"/>
                  </a:prstClr>
                </a:solidFill>
                <a:latin typeface="Calibri"/>
              </a:rPr>
              <a:t> </a:t>
            </a:r>
            <a:r>
              <a:rPr lang="en-US" sz="2400" i="1" dirty="0">
                <a:solidFill>
                  <a:prstClr val="black">
                    <a:lumMod val="95000"/>
                    <a:lumOff val="5000"/>
                  </a:prstClr>
                </a:solidFill>
                <a:latin typeface="Calibri"/>
              </a:rPr>
              <a:t>&amp; </a:t>
            </a:r>
            <a:r>
              <a:rPr lang="en-US" sz="2400" i="1" dirty="0" err="1">
                <a:solidFill>
                  <a:prstClr val="black">
                    <a:lumMod val="95000"/>
                    <a:lumOff val="5000"/>
                  </a:prstClr>
                </a:solidFill>
                <a:latin typeface="Calibri"/>
              </a:rPr>
              <a:t>Veys</a:t>
            </a:r>
            <a:r>
              <a:rPr lang="en-US" sz="2400" i="1" dirty="0">
                <a:solidFill>
                  <a:prstClr val="black">
                    <a:lumMod val="95000"/>
                    <a:lumOff val="5000"/>
                  </a:prstClr>
                </a:solidFill>
                <a:latin typeface="Calibri"/>
              </a:rPr>
              <a:t>, 1999</a:t>
            </a:r>
          </a:p>
        </p:txBody>
      </p:sp>
    </p:spTree>
    <p:extLst>
      <p:ext uri="{BB962C8B-B14F-4D97-AF65-F5344CB8AC3E}">
        <p14:creationId xmlns:p14="http://schemas.microsoft.com/office/powerpoint/2010/main" val="27399631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Ταυτόχρονής Όρασης Φακοί </a:t>
            </a:r>
            <a:r>
              <a:rPr lang="el-GR" dirty="0" smtClean="0"/>
              <a:t>–</a:t>
            </a:r>
            <a:r>
              <a:rPr lang="el-GR" b="1" dirty="0" err="1" smtClean="0"/>
              <a:t>Πολυεστιακοί</a:t>
            </a:r>
            <a:endParaRPr lang="en-US" dirty="0"/>
          </a:p>
        </p:txBody>
      </p:sp>
      <p:sp>
        <p:nvSpPr>
          <p:cNvPr id="3" name="Content Placeholder 2"/>
          <p:cNvSpPr>
            <a:spLocks noGrp="1"/>
          </p:cNvSpPr>
          <p:nvPr>
            <p:ph idx="1"/>
          </p:nvPr>
        </p:nvSpPr>
        <p:spPr/>
        <p:txBody>
          <a:bodyPr>
            <a:normAutofit/>
          </a:bodyPr>
          <a:lstStyle/>
          <a:p>
            <a:r>
              <a:rPr lang="el-GR" sz="2800" dirty="0" smtClean="0"/>
              <a:t>Στην περίπτωση των </a:t>
            </a:r>
            <a:r>
              <a:rPr lang="el-GR" sz="2800" dirty="0" err="1" smtClean="0"/>
              <a:t>ασφαιρικών</a:t>
            </a:r>
            <a:r>
              <a:rPr lang="el-GR" sz="2800" dirty="0" smtClean="0"/>
              <a:t> ή άλλων </a:t>
            </a:r>
            <a:r>
              <a:rPr lang="el-GR" sz="2800" dirty="0" err="1" smtClean="0"/>
              <a:t>πολυεστιακών</a:t>
            </a:r>
            <a:r>
              <a:rPr lang="el-GR" sz="2800" dirty="0" smtClean="0"/>
              <a:t> είναι πιο πολύπλοκο, αλλά στο τέλος το μη επιθυμητό φως που προέρχεται μέσω των περιοχών του φακού με τη «λάθος» δύναμη να υποβαθμίζει την εστιασμένη εικόνα που δημιουργείται από τα σωστά τμήματα φακού, και ελαττώνει το κοντράστ των μικρών λεπτομερειών σε βαθμό που εξαρτάται από τις σχετικές περιοχές των διορθώσεων στην κόρη </a:t>
            </a:r>
            <a:endParaRPr lang="en-US" sz="2800" dirty="0"/>
          </a:p>
        </p:txBody>
      </p:sp>
    </p:spTree>
    <p:extLst>
      <p:ext uri="{BB962C8B-B14F-4D97-AF65-F5344CB8AC3E}">
        <p14:creationId xmlns:p14="http://schemas.microsoft.com/office/powerpoint/2010/main" val="34654327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Rectangle 5"/>
          <p:cNvSpPr>
            <a:spLocks noGrp="1" noChangeArrowheads="1"/>
          </p:cNvSpPr>
          <p:nvPr>
            <p:ph type="title"/>
          </p:nvPr>
        </p:nvSpPr>
        <p:spPr/>
        <p:txBody>
          <a:bodyPr>
            <a:noAutofit/>
          </a:bodyPr>
          <a:lstStyle/>
          <a:p>
            <a:pPr eaLnBrk="1" fontAlgn="auto" hangingPunct="1">
              <a:spcAft>
                <a:spcPts val="0"/>
              </a:spcAft>
              <a:defRPr/>
            </a:pPr>
            <a:r>
              <a:rPr lang="el-GR" sz="3200" b="1" dirty="0" smtClean="0"/>
              <a:t>Ταυτόχρονης όρασης </a:t>
            </a:r>
            <a:r>
              <a:rPr lang="el-GR" sz="3200" b="1" dirty="0" err="1" smtClean="0"/>
              <a:t>πολυεστιακοί</a:t>
            </a:r>
            <a:r>
              <a:rPr lang="en-US" sz="3200" b="1" dirty="0" smtClean="0"/>
              <a:t>, </a:t>
            </a:r>
            <a:r>
              <a:rPr lang="el-GR" sz="3200" b="1" dirty="0" err="1" smtClean="0"/>
              <a:t>ασφαιρικο</a:t>
            </a:r>
            <a:r>
              <a:rPr lang="el-GR" sz="3200" dirty="0" err="1"/>
              <a:t>ί</a:t>
            </a:r>
            <a:r>
              <a:rPr lang="en-US" sz="3200" b="1" dirty="0" smtClean="0"/>
              <a:t> (</a:t>
            </a:r>
            <a:r>
              <a:rPr lang="el-GR" sz="3200" b="1" dirty="0" smtClean="0"/>
              <a:t>π</a:t>
            </a:r>
            <a:r>
              <a:rPr lang="en-US" sz="3200" b="1" dirty="0" smtClean="0"/>
              <a:t>.</a:t>
            </a:r>
            <a:r>
              <a:rPr lang="el-GR" sz="3200" b="1" dirty="0" smtClean="0"/>
              <a:t>χ</a:t>
            </a:r>
            <a:r>
              <a:rPr lang="en-US" sz="3200" b="1" dirty="0" smtClean="0"/>
              <a:t>. </a:t>
            </a:r>
            <a:r>
              <a:rPr lang="el-GR" sz="3200" b="1" dirty="0" smtClean="0"/>
              <a:t>Ελλειπτικοί</a:t>
            </a:r>
            <a:r>
              <a:rPr lang="en-US" sz="3200" b="1" dirty="0" smtClean="0"/>
              <a:t>)</a:t>
            </a:r>
            <a:endParaRPr lang="en-US" sz="3200" b="1" dirty="0" smtClean="0"/>
          </a:p>
        </p:txBody>
      </p:sp>
      <p:sp>
        <p:nvSpPr>
          <p:cNvPr id="58" name="Rectangle 57"/>
          <p:cNvSpPr/>
          <p:nvPr/>
        </p:nvSpPr>
        <p:spPr>
          <a:xfrm>
            <a:off x="0" y="1262064"/>
            <a:ext cx="9144000" cy="5595937"/>
          </a:xfrm>
          <a:prstGeom prst="rect">
            <a:avLst/>
          </a:prstGeom>
          <a:solidFill>
            <a:srgbClr val="9BBB59">
              <a:lumMod val="85000"/>
            </a:srgbClr>
          </a:solidFill>
          <a:ln w="25400" cap="flat" cmpd="sng" algn="ctr">
            <a:solidFill>
              <a:srgbClr val="4F81BD">
                <a:shade val="50000"/>
              </a:srgbClr>
            </a:solidFill>
            <a:prstDash val="solid"/>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pic>
        <p:nvPicPr>
          <p:cNvPr id="59" name="Picture 13" descr="PAL Useful"/>
          <p:cNvPicPr>
            <a:picLocks noChangeAspect="1" noChangeArrowheads="1"/>
          </p:cNvPicPr>
          <p:nvPr/>
        </p:nvPicPr>
        <p:blipFill>
          <a:blip r:embed="rId2" cstate="print"/>
          <a:srcRect/>
          <a:stretch>
            <a:fillRect/>
          </a:stretch>
        </p:blipFill>
        <p:spPr bwMode="auto">
          <a:xfrm>
            <a:off x="225778" y="2647951"/>
            <a:ext cx="8683978" cy="2752725"/>
          </a:xfrm>
          <a:prstGeom prst="rect">
            <a:avLst/>
          </a:prstGeom>
          <a:noFill/>
          <a:ln w="9525">
            <a:noFill/>
            <a:miter lim="800000"/>
            <a:headEnd/>
            <a:tailEnd/>
          </a:ln>
        </p:spPr>
      </p:pic>
      <p:sp>
        <p:nvSpPr>
          <p:cNvPr id="60" name="Text Box 4"/>
          <p:cNvSpPr txBox="1">
            <a:spLocks noChangeArrowheads="1"/>
          </p:cNvSpPr>
          <p:nvPr/>
        </p:nvSpPr>
        <p:spPr bwMode="auto">
          <a:xfrm>
            <a:off x="5801041" y="1584326"/>
            <a:ext cx="1896609" cy="1107996"/>
          </a:xfrm>
          <a:prstGeom prst="rect">
            <a:avLst/>
          </a:prstGeom>
          <a:solidFill>
            <a:srgbClr val="FFFF66"/>
          </a:solidFill>
          <a:ln w="12700">
            <a:solidFill>
              <a:srgbClr val="0000FF"/>
            </a:solidFill>
            <a:miter lim="800000"/>
            <a:headEnd type="none" w="sm" len="sm"/>
            <a:tailEnd type="none" w="sm" len="sm"/>
          </a:ln>
        </p:spPr>
        <p:txBody>
          <a:bodyPr wrap="none">
            <a:spAutoFit/>
          </a:bodyP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l-GR" sz="2400" b="0" i="0" u="none" strike="noStrike" kern="0" cap="none" spc="0" normalizeH="0" baseline="0" noProof="0" dirty="0" smtClean="0">
                <a:ln>
                  <a:noFill/>
                </a:ln>
                <a:solidFill>
                  <a:srgbClr val="0000FF"/>
                </a:solidFill>
                <a:effectLst/>
                <a:uLnTx/>
                <a:uFillTx/>
                <a:latin typeface="Calibri"/>
              </a:rPr>
              <a:t>Ελλειπτικοί</a:t>
            </a:r>
            <a:endParaRPr kumimoji="0" lang="en-US" sz="2400" b="0" i="0" u="none" strike="noStrike" kern="0" cap="none" spc="0" normalizeH="0" baseline="0" noProof="0" dirty="0" smtClean="0">
              <a:ln>
                <a:noFill/>
              </a:ln>
              <a:solidFill>
                <a:srgbClr val="0000FF"/>
              </a:solidFill>
              <a:effectLst/>
              <a:uLnTx/>
              <a:uFillTx/>
              <a:latin typeface="Calibri"/>
            </a:endParaRPr>
          </a:p>
          <a:p>
            <a:pPr marL="0" marR="0" lvl="0" indent="0" algn="ctr" defTabSz="762000" eaLnBrk="0" fontAlgn="auto" latinLnBrk="0" hangingPunct="0">
              <a:lnSpc>
                <a:spcPct val="100000"/>
              </a:lnSpc>
              <a:spcBef>
                <a:spcPts val="0"/>
              </a:spcBef>
              <a:spcAft>
                <a:spcPts val="0"/>
              </a:spcAft>
              <a:buClrTx/>
              <a:buSzTx/>
              <a:buFontTx/>
              <a:buNone/>
              <a:tabLst/>
              <a:defRPr/>
            </a:pPr>
            <a:r>
              <a:rPr kumimoji="0" lang="el-GR" sz="1800" b="0" i="1" u="none" strike="noStrike" kern="0" cap="none" spc="0" normalizeH="0" baseline="0" noProof="0" dirty="0" smtClean="0">
                <a:ln>
                  <a:noFill/>
                </a:ln>
                <a:solidFill>
                  <a:srgbClr val="0000FF"/>
                </a:solidFill>
                <a:effectLst/>
                <a:uLnTx/>
                <a:uFillTx/>
                <a:latin typeface="Calibri"/>
              </a:rPr>
              <a:t>κεντρικά-μακριά </a:t>
            </a:r>
            <a:endParaRPr kumimoji="0" lang="en-US" sz="1800" b="0" i="1" u="none" strike="noStrike" kern="0" cap="none" spc="0" normalizeH="0" baseline="0" noProof="0" dirty="0" smtClean="0">
              <a:ln>
                <a:noFill/>
              </a:ln>
              <a:solidFill>
                <a:srgbClr val="0000FF"/>
              </a:solidFill>
              <a:effectLst/>
              <a:uLnTx/>
              <a:uFillTx/>
              <a:latin typeface="Calibri"/>
            </a:endParaRPr>
          </a:p>
          <a:p>
            <a:pPr marL="0" marR="0" lvl="0" indent="0" algn="ctr" defTabSz="762000" eaLnBrk="0" fontAlgn="auto" latinLnBrk="0" hangingPunct="0">
              <a:lnSpc>
                <a:spcPct val="100000"/>
              </a:lnSpc>
              <a:spcBef>
                <a:spcPts val="0"/>
              </a:spcBef>
              <a:spcAft>
                <a:spcPts val="0"/>
              </a:spcAft>
              <a:buClrTx/>
              <a:buSzTx/>
              <a:buFontTx/>
              <a:buNone/>
              <a:tabLst/>
              <a:defRPr/>
            </a:pPr>
            <a:r>
              <a:rPr kumimoji="0" lang="el-GR" sz="2400" b="0" i="0" u="none" strike="noStrike" kern="0" cap="none" spc="0" normalizeH="0" baseline="0" noProof="0" dirty="0" err="1" smtClean="0">
                <a:ln>
                  <a:noFill/>
                </a:ln>
                <a:solidFill>
                  <a:srgbClr val="0000FF"/>
                </a:solidFill>
                <a:effectLst/>
                <a:uLnTx/>
                <a:uFillTx/>
                <a:latin typeface="Calibri"/>
              </a:rPr>
              <a:t>Πολυεστιακοί</a:t>
            </a:r>
            <a:endParaRPr kumimoji="0" lang="en-US" sz="2400" b="0" i="0" u="none" strike="noStrike" kern="0" cap="none" spc="0" normalizeH="0" baseline="0" noProof="0" dirty="0" smtClean="0">
              <a:ln>
                <a:noFill/>
              </a:ln>
              <a:solidFill>
                <a:srgbClr val="0000FF"/>
              </a:solidFill>
              <a:effectLst/>
              <a:uLnTx/>
              <a:uFillTx/>
              <a:latin typeface="Calibri"/>
            </a:endParaRPr>
          </a:p>
        </p:txBody>
      </p:sp>
      <p:sp>
        <p:nvSpPr>
          <p:cNvPr id="61" name="Text Box 7"/>
          <p:cNvSpPr txBox="1">
            <a:spLocks noChangeArrowheads="1"/>
          </p:cNvSpPr>
          <p:nvPr/>
        </p:nvSpPr>
        <p:spPr bwMode="auto">
          <a:xfrm>
            <a:off x="6576694" y="4648200"/>
            <a:ext cx="2567306" cy="461665"/>
          </a:xfrm>
          <a:prstGeom prst="rect">
            <a:avLst/>
          </a:prstGeom>
          <a:noFill/>
          <a:ln w="12700">
            <a:noFill/>
            <a:miter lim="800000"/>
            <a:headEnd type="none" w="sm" len="sm"/>
            <a:tailEnd type="none" w="sm" len="sm"/>
          </a:ln>
        </p:spPr>
        <p:txBody>
          <a:bodyPr wrap="none">
            <a:spAutoFit/>
          </a:bodyPr>
          <a:lstStyle/>
          <a:p>
            <a:pPr defTabSz="762000" eaLnBrk="0" fontAlgn="auto" hangingPunct="0">
              <a:spcBef>
                <a:spcPts val="0"/>
              </a:spcBef>
              <a:spcAft>
                <a:spcPts val="0"/>
              </a:spcAft>
            </a:pPr>
            <a:r>
              <a:rPr lang="el-GR" sz="2400" dirty="0" smtClean="0">
                <a:solidFill>
                  <a:srgbClr val="3939AD"/>
                </a:solidFill>
                <a:latin typeface="Calibri"/>
              </a:rPr>
              <a:t>Αμφιβληστροειδής</a:t>
            </a:r>
            <a:endParaRPr lang="en-US" sz="2400" dirty="0">
              <a:solidFill>
                <a:srgbClr val="3939AD"/>
              </a:solidFill>
              <a:latin typeface="Calibri"/>
            </a:endParaRPr>
          </a:p>
        </p:txBody>
      </p:sp>
      <p:sp>
        <p:nvSpPr>
          <p:cNvPr id="62" name="Rectangle 9"/>
          <p:cNvSpPr>
            <a:spLocks noChangeArrowheads="1"/>
          </p:cNvSpPr>
          <p:nvPr/>
        </p:nvSpPr>
        <p:spPr bwMode="auto">
          <a:xfrm>
            <a:off x="2746864" y="5410200"/>
            <a:ext cx="6397136" cy="738664"/>
          </a:xfrm>
          <a:prstGeom prst="rect">
            <a:avLst/>
          </a:prstGeom>
          <a:noFill/>
          <a:ln w="12700">
            <a:noFill/>
            <a:miter lim="800000"/>
            <a:headEnd type="none" w="sm" len="sm"/>
            <a:tailEnd type="none" w="sm" len="sm"/>
          </a:ln>
        </p:spPr>
        <p:txBody>
          <a:bodyPr wrap="none">
            <a:spAutoFit/>
          </a:bodyPr>
          <a:lstStyle/>
          <a:p>
            <a:pPr defTabSz="762000" eaLnBrk="0" fontAlgn="auto" hangingPunct="0">
              <a:spcBef>
                <a:spcPts val="0"/>
              </a:spcBef>
              <a:spcAft>
                <a:spcPts val="0"/>
              </a:spcAft>
            </a:pPr>
            <a:r>
              <a:rPr lang="el-GR" sz="2400" dirty="0" smtClean="0">
                <a:solidFill>
                  <a:srgbClr val="009999"/>
                </a:solidFill>
                <a:latin typeface="Calibri"/>
              </a:rPr>
              <a:t>Πεπλατυσμένη</a:t>
            </a:r>
            <a:r>
              <a:rPr lang="en-US" sz="2400" dirty="0" smtClean="0">
                <a:solidFill>
                  <a:srgbClr val="009999"/>
                </a:solidFill>
                <a:latin typeface="Calibri"/>
              </a:rPr>
              <a:t> </a:t>
            </a:r>
            <a:r>
              <a:rPr lang="el-GR" sz="2400" dirty="0" smtClean="0">
                <a:solidFill>
                  <a:srgbClr val="009999"/>
                </a:solidFill>
                <a:latin typeface="Calibri"/>
              </a:rPr>
              <a:t>Πρόσθια Επιφάνεια </a:t>
            </a:r>
            <a:r>
              <a:rPr lang="en-US" sz="2400" dirty="0" smtClean="0">
                <a:solidFill>
                  <a:srgbClr val="009999"/>
                </a:solidFill>
                <a:latin typeface="Calibri"/>
              </a:rPr>
              <a:t>(</a:t>
            </a:r>
            <a:r>
              <a:rPr lang="el-GR" sz="2400" dirty="0" smtClean="0">
                <a:solidFill>
                  <a:srgbClr val="009999"/>
                </a:solidFill>
                <a:latin typeface="Calibri"/>
              </a:rPr>
              <a:t>εμφανίζεται</a:t>
            </a:r>
            <a:r>
              <a:rPr lang="en-US" sz="2400" dirty="0" smtClean="0">
                <a:solidFill>
                  <a:srgbClr val="009999"/>
                </a:solidFill>
                <a:latin typeface="Calibri"/>
              </a:rPr>
              <a:t>)</a:t>
            </a:r>
            <a:endParaRPr lang="en-US" sz="2400" dirty="0">
              <a:solidFill>
                <a:srgbClr val="009999"/>
              </a:solidFill>
              <a:latin typeface="Calibri"/>
            </a:endParaRPr>
          </a:p>
          <a:p>
            <a:pPr defTabSz="762000" eaLnBrk="0" fontAlgn="auto" hangingPunct="0">
              <a:spcBef>
                <a:spcPts val="0"/>
              </a:spcBef>
              <a:spcAft>
                <a:spcPts val="0"/>
              </a:spcAft>
            </a:pPr>
            <a:r>
              <a:rPr lang="en-US" dirty="0">
                <a:solidFill>
                  <a:srgbClr val="CC0099"/>
                </a:solidFill>
                <a:latin typeface="Calibri"/>
              </a:rPr>
              <a:t>(or </a:t>
            </a:r>
            <a:r>
              <a:rPr lang="el-GR" dirty="0" smtClean="0">
                <a:solidFill>
                  <a:srgbClr val="CC0099"/>
                </a:solidFill>
                <a:latin typeface="Calibri"/>
              </a:rPr>
              <a:t>Επιμήκης </a:t>
            </a:r>
            <a:r>
              <a:rPr lang="en-US" dirty="0" smtClean="0">
                <a:solidFill>
                  <a:srgbClr val="CC0099"/>
                </a:solidFill>
                <a:latin typeface="Calibri"/>
              </a:rPr>
              <a:t> </a:t>
            </a:r>
            <a:r>
              <a:rPr lang="el-GR" dirty="0" smtClean="0">
                <a:solidFill>
                  <a:srgbClr val="CC0099"/>
                </a:solidFill>
                <a:latin typeface="Calibri"/>
              </a:rPr>
              <a:t>Οπίσθια Επιφάνεια </a:t>
            </a:r>
            <a:r>
              <a:rPr lang="en-US" dirty="0" smtClean="0">
                <a:solidFill>
                  <a:srgbClr val="CC0099"/>
                </a:solidFill>
                <a:latin typeface="Calibri"/>
              </a:rPr>
              <a:t>[</a:t>
            </a:r>
            <a:r>
              <a:rPr lang="el-GR" dirty="0" smtClean="0">
                <a:solidFill>
                  <a:srgbClr val="CC0099"/>
                </a:solidFill>
                <a:latin typeface="Calibri"/>
              </a:rPr>
              <a:t>δεν εμφανίζεται</a:t>
            </a:r>
            <a:r>
              <a:rPr lang="en-US" dirty="0" smtClean="0">
                <a:solidFill>
                  <a:srgbClr val="CC0099"/>
                </a:solidFill>
                <a:latin typeface="Calibri"/>
              </a:rPr>
              <a:t>])</a:t>
            </a:r>
            <a:endParaRPr lang="en-US" dirty="0">
              <a:solidFill>
                <a:srgbClr val="CC0099"/>
              </a:solidFill>
              <a:latin typeface="Calibri"/>
            </a:endParaRPr>
          </a:p>
        </p:txBody>
      </p:sp>
      <p:sp>
        <p:nvSpPr>
          <p:cNvPr id="63" name="Text Box 10"/>
          <p:cNvSpPr txBox="1">
            <a:spLocks noChangeArrowheads="1"/>
          </p:cNvSpPr>
          <p:nvPr/>
        </p:nvSpPr>
        <p:spPr bwMode="auto">
          <a:xfrm>
            <a:off x="626534" y="2687639"/>
            <a:ext cx="4140200" cy="707886"/>
          </a:xfrm>
          <a:prstGeom prst="rect">
            <a:avLst/>
          </a:prstGeom>
          <a:noFill/>
          <a:ln w="12700">
            <a:noFill/>
            <a:miter lim="800000"/>
            <a:headEnd type="none" w="sm" len="sm"/>
            <a:tailEnd type="none" w="sm" len="sm"/>
          </a:ln>
        </p:spPr>
        <p:txBody>
          <a:bodyPr>
            <a:spAutoFit/>
          </a:bodyPr>
          <a:lstStyle/>
          <a:p>
            <a:pPr defTabSz="762000" eaLnBrk="0" fontAlgn="auto" hangingPunct="0">
              <a:spcBef>
                <a:spcPts val="0"/>
              </a:spcBef>
              <a:spcAft>
                <a:spcPts val="0"/>
              </a:spcAft>
            </a:pPr>
            <a:r>
              <a:rPr lang="el-GR" sz="2000" dirty="0" smtClean="0">
                <a:solidFill>
                  <a:srgbClr val="000000"/>
                </a:solidFill>
                <a:latin typeface="Calibri"/>
              </a:rPr>
              <a:t>ΧΡΗΣΙΜΕΣ ΣΥΜΒΟΛΕΣ</a:t>
            </a:r>
            <a:r>
              <a:rPr lang="en-US" sz="2000" dirty="0" smtClean="0">
                <a:solidFill>
                  <a:srgbClr val="000000"/>
                </a:solidFill>
                <a:latin typeface="Symbol" pitchFamily="18" charset="2"/>
              </a:rPr>
              <a:t>®</a:t>
            </a:r>
            <a:r>
              <a:rPr lang="en-US" sz="2000" dirty="0" smtClean="0">
                <a:solidFill>
                  <a:srgbClr val="000000"/>
                </a:solidFill>
                <a:latin typeface="Calibri"/>
              </a:rPr>
              <a:t> </a:t>
            </a:r>
            <a:r>
              <a:rPr lang="el-GR" sz="2000" dirty="0" smtClean="0">
                <a:solidFill>
                  <a:srgbClr val="000000"/>
                </a:solidFill>
                <a:latin typeface="Calibri"/>
              </a:rPr>
              <a:t>ΑΜΦΙΒΛΗΣΤΡΟΕΙΔΙΚΗ ΕΙΚΟΝΑ</a:t>
            </a:r>
            <a:endParaRPr lang="en-US" sz="2000" dirty="0">
              <a:solidFill>
                <a:srgbClr val="000000"/>
              </a:solidFill>
              <a:latin typeface="Calibri"/>
            </a:endParaRPr>
          </a:p>
        </p:txBody>
      </p:sp>
      <p:pic>
        <p:nvPicPr>
          <p:cNvPr id="64" name="Picture 11" descr="Light Arrow Colour"/>
          <p:cNvPicPr>
            <a:picLocks noChangeAspect="1" noChangeArrowheads="1"/>
          </p:cNvPicPr>
          <p:nvPr/>
        </p:nvPicPr>
        <p:blipFill>
          <a:blip r:embed="rId3" cstate="print"/>
          <a:srcRect/>
          <a:stretch>
            <a:fillRect/>
          </a:stretch>
        </p:blipFill>
        <p:spPr bwMode="auto">
          <a:xfrm>
            <a:off x="166511" y="1843089"/>
            <a:ext cx="2015067" cy="661987"/>
          </a:xfrm>
          <a:prstGeom prst="rect">
            <a:avLst/>
          </a:prstGeom>
          <a:noFill/>
          <a:ln w="9525">
            <a:noFill/>
            <a:miter lim="800000"/>
            <a:headEnd/>
            <a:tailEnd/>
          </a:ln>
        </p:spPr>
      </p:pic>
      <p:sp>
        <p:nvSpPr>
          <p:cNvPr id="65" name="Rectangle 4"/>
          <p:cNvSpPr>
            <a:spLocks noChangeArrowheads="1"/>
          </p:cNvSpPr>
          <p:nvPr/>
        </p:nvSpPr>
        <p:spPr bwMode="auto">
          <a:xfrm>
            <a:off x="0" y="5534561"/>
            <a:ext cx="3033889" cy="1815882"/>
          </a:xfrm>
          <a:prstGeom prst="rect">
            <a:avLst/>
          </a:prstGeom>
          <a:noFill/>
          <a:ln w="12700">
            <a:noFill/>
            <a:miter lim="800000"/>
            <a:headEnd type="none" w="sm" len="sm"/>
            <a:tailEnd type="none" w="sm" len="sm"/>
          </a:ln>
        </p:spPr>
        <p:txBody>
          <a:bodyPr>
            <a:spAutoFit/>
          </a:bodyPr>
          <a:lstStyle/>
          <a:p>
            <a:pPr defTabSz="762000" eaLnBrk="0" fontAlgn="auto" hangingPunct="0">
              <a:spcBef>
                <a:spcPts val="0"/>
              </a:spcBef>
              <a:spcAft>
                <a:spcPts val="0"/>
              </a:spcAft>
            </a:pPr>
            <a:r>
              <a:rPr lang="el-GR" sz="1600" i="1" dirty="0" smtClean="0">
                <a:solidFill>
                  <a:srgbClr val="000000"/>
                </a:solidFill>
                <a:latin typeface="Calibri"/>
              </a:rPr>
              <a:t>Σημείωση</a:t>
            </a:r>
            <a:r>
              <a:rPr lang="en-US" sz="1600" dirty="0" smtClean="0">
                <a:solidFill>
                  <a:srgbClr val="000000"/>
                </a:solidFill>
                <a:latin typeface="Calibri"/>
              </a:rPr>
              <a:t>: </a:t>
            </a:r>
            <a:endParaRPr lang="en-US" sz="1600" dirty="0">
              <a:solidFill>
                <a:srgbClr val="000000"/>
              </a:solidFill>
              <a:latin typeface="Calibri"/>
            </a:endParaRPr>
          </a:p>
          <a:p>
            <a:pPr defTabSz="762000" eaLnBrk="0" fontAlgn="auto" hangingPunct="0">
              <a:spcBef>
                <a:spcPts val="0"/>
              </a:spcBef>
              <a:spcAft>
                <a:spcPts val="0"/>
              </a:spcAft>
            </a:pPr>
            <a:r>
              <a:rPr lang="el-GR" sz="1600" dirty="0" smtClean="0">
                <a:solidFill>
                  <a:srgbClr val="000000"/>
                </a:solidFill>
                <a:latin typeface="Calibri"/>
              </a:rPr>
              <a:t>Απλοποιημένη οπτική</a:t>
            </a:r>
            <a:r>
              <a:rPr lang="en-US" sz="1600" dirty="0">
                <a:solidFill>
                  <a:srgbClr val="000000"/>
                </a:solidFill>
                <a:latin typeface="Calibri"/>
              </a:rPr>
              <a:t/>
            </a:r>
            <a:br>
              <a:rPr lang="en-US" sz="1600" dirty="0">
                <a:solidFill>
                  <a:srgbClr val="000000"/>
                </a:solidFill>
                <a:latin typeface="Calibri"/>
              </a:rPr>
            </a:br>
            <a:r>
              <a:rPr lang="el-GR" sz="1600" dirty="0" smtClean="0">
                <a:solidFill>
                  <a:srgbClr val="000000"/>
                </a:solidFill>
                <a:latin typeface="Calibri"/>
              </a:rPr>
              <a:t>Αποστάσεις αντικειμένων </a:t>
            </a:r>
            <a:r>
              <a:rPr lang="en-US" sz="1600" dirty="0" smtClean="0">
                <a:solidFill>
                  <a:srgbClr val="000000"/>
                </a:solidFill>
                <a:latin typeface="Calibri"/>
              </a:rPr>
              <a:t>&amp; </a:t>
            </a:r>
            <a:r>
              <a:rPr lang="el-GR" sz="1600" dirty="0" smtClean="0">
                <a:solidFill>
                  <a:srgbClr val="000000"/>
                </a:solidFill>
                <a:latin typeface="Calibri"/>
              </a:rPr>
              <a:t>μεγέθη</a:t>
            </a:r>
          </a:p>
          <a:p>
            <a:pPr defTabSz="762000" eaLnBrk="0" fontAlgn="auto" hangingPunct="0">
              <a:spcBef>
                <a:spcPts val="0"/>
              </a:spcBef>
              <a:spcAft>
                <a:spcPts val="0"/>
              </a:spcAft>
            </a:pPr>
            <a:r>
              <a:rPr lang="el-GR" sz="1600" dirty="0" smtClean="0">
                <a:solidFill>
                  <a:srgbClr val="000000"/>
                </a:solidFill>
                <a:latin typeface="Calibri"/>
              </a:rPr>
              <a:t>ΔΕΝ απεικονίζονται σε κλίμακα </a:t>
            </a:r>
          </a:p>
          <a:p>
            <a:pPr defTabSz="762000" eaLnBrk="0" fontAlgn="auto" hangingPunct="0">
              <a:spcBef>
                <a:spcPts val="0"/>
              </a:spcBef>
              <a:spcAft>
                <a:spcPts val="0"/>
              </a:spcAft>
            </a:pPr>
            <a:endParaRPr lang="el-GR" sz="1600" dirty="0" smtClean="0">
              <a:solidFill>
                <a:srgbClr val="000000"/>
              </a:solidFill>
              <a:latin typeface="Calibri"/>
            </a:endParaRPr>
          </a:p>
          <a:p>
            <a:pPr defTabSz="762000" eaLnBrk="0" fontAlgn="auto" hangingPunct="0">
              <a:spcBef>
                <a:spcPts val="0"/>
              </a:spcBef>
              <a:spcAft>
                <a:spcPts val="0"/>
              </a:spcAft>
            </a:pPr>
            <a:endParaRPr lang="en-US" sz="1600" dirty="0">
              <a:solidFill>
                <a:srgbClr val="000000"/>
              </a:solidFill>
              <a:latin typeface="Calibri"/>
            </a:endParaRPr>
          </a:p>
        </p:txBody>
      </p:sp>
    </p:spTree>
    <p:extLst>
      <p:ext uri="{BB962C8B-B14F-4D97-AF65-F5344CB8AC3E}">
        <p14:creationId xmlns:p14="http://schemas.microsoft.com/office/powerpoint/2010/main" val="33927228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p:txBody>
          <a:bodyPr>
            <a:noAutofit/>
          </a:bodyPr>
          <a:lstStyle/>
          <a:p>
            <a:pPr>
              <a:defRPr/>
            </a:pPr>
            <a:r>
              <a:rPr lang="el-GR" sz="3200" dirty="0" smtClean="0"/>
              <a:t/>
            </a:r>
            <a:br>
              <a:rPr lang="el-GR" sz="3200" dirty="0" smtClean="0"/>
            </a:br>
            <a:r>
              <a:rPr lang="el-GR" sz="3200" b="1" dirty="0" smtClean="0"/>
              <a:t>Ταυτόχρονης όρασης</a:t>
            </a:r>
            <a:r>
              <a:rPr lang="en-US" sz="3200" b="1" dirty="0" smtClean="0"/>
              <a:t/>
            </a:r>
            <a:br>
              <a:rPr lang="en-US" sz="3200" b="1" dirty="0" smtClean="0"/>
            </a:br>
            <a:r>
              <a:rPr lang="el-GR" sz="3200" b="1" dirty="0" err="1" smtClean="0"/>
              <a:t>πολυεστιακοί</a:t>
            </a:r>
            <a:r>
              <a:rPr lang="en-US" sz="3200" b="1" dirty="0" smtClean="0"/>
              <a:t>, </a:t>
            </a:r>
            <a:r>
              <a:rPr lang="el-GR" sz="3200" b="1" dirty="0" err="1" smtClean="0"/>
              <a:t>ασφαιρικοί</a:t>
            </a:r>
            <a:r>
              <a:rPr lang="en-US" sz="3200" b="1" dirty="0" smtClean="0"/>
              <a:t> (</a:t>
            </a:r>
            <a:r>
              <a:rPr lang="el-GR" sz="3200" b="1" dirty="0" smtClean="0"/>
              <a:t>π</a:t>
            </a:r>
            <a:r>
              <a:rPr lang="en-US" sz="3200" b="1" dirty="0" smtClean="0"/>
              <a:t>.</a:t>
            </a:r>
            <a:r>
              <a:rPr lang="el-GR" sz="3200" b="1" dirty="0" smtClean="0"/>
              <a:t>χ</a:t>
            </a:r>
            <a:r>
              <a:rPr lang="en-US" sz="3200" b="1" dirty="0" smtClean="0"/>
              <a:t>. </a:t>
            </a:r>
            <a:r>
              <a:rPr lang="el-GR" sz="3200" b="1" dirty="0" smtClean="0"/>
              <a:t>Ελλειπτικο</a:t>
            </a:r>
            <a:r>
              <a:rPr lang="el-GR" sz="3200" dirty="0" smtClean="0"/>
              <a:t>ί</a:t>
            </a:r>
            <a:r>
              <a:rPr lang="en-US" sz="3200" dirty="0" smtClean="0"/>
              <a:t>)</a:t>
            </a:r>
            <a:br>
              <a:rPr lang="en-US" sz="3200" dirty="0" smtClean="0"/>
            </a:br>
            <a:endParaRPr lang="en-US" sz="3200" dirty="0" smtClean="0"/>
          </a:p>
        </p:txBody>
      </p:sp>
      <p:pic>
        <p:nvPicPr>
          <p:cNvPr id="18" name="Picture 2"/>
          <p:cNvPicPr>
            <a:picLocks noChangeAspect="1"/>
          </p:cNvPicPr>
          <p:nvPr/>
        </p:nvPicPr>
        <p:blipFill>
          <a:blip r:embed="rId3" cstate="print"/>
          <a:srcRect/>
          <a:stretch>
            <a:fillRect/>
          </a:stretch>
        </p:blipFill>
        <p:spPr bwMode="auto">
          <a:xfrm>
            <a:off x="14111" y="1271589"/>
            <a:ext cx="9122834" cy="4395787"/>
          </a:xfrm>
          <a:prstGeom prst="rect">
            <a:avLst/>
          </a:prstGeom>
          <a:noFill/>
          <a:ln w="9525">
            <a:noFill/>
            <a:miter lim="800000"/>
            <a:headEnd/>
            <a:tailEnd/>
          </a:ln>
        </p:spPr>
      </p:pic>
      <p:sp>
        <p:nvSpPr>
          <p:cNvPr id="19" name="Rectangle 4"/>
          <p:cNvSpPr>
            <a:spLocks noChangeArrowheads="1"/>
          </p:cNvSpPr>
          <p:nvPr/>
        </p:nvSpPr>
        <p:spPr bwMode="auto">
          <a:xfrm>
            <a:off x="0" y="5697602"/>
            <a:ext cx="3333753" cy="1077218"/>
          </a:xfrm>
          <a:prstGeom prst="rect">
            <a:avLst/>
          </a:prstGeom>
          <a:noFill/>
          <a:ln w="12700">
            <a:noFill/>
            <a:miter lim="800000"/>
            <a:headEnd type="none" w="sm" len="sm"/>
            <a:tailEnd type="none" w="sm" len="sm"/>
          </a:ln>
        </p:spPr>
        <p:txBody>
          <a:bodyPr wrap="square">
            <a:spAutoFit/>
          </a:bodyPr>
          <a:lstStyle/>
          <a:p>
            <a:pPr defTabSz="762000" eaLnBrk="0" fontAlgn="auto" hangingPunct="0">
              <a:spcBef>
                <a:spcPts val="0"/>
              </a:spcBef>
              <a:spcAft>
                <a:spcPts val="0"/>
              </a:spcAft>
            </a:pPr>
            <a:r>
              <a:rPr lang="el-GR" sz="1600" i="1" dirty="0" smtClean="0">
                <a:solidFill>
                  <a:srgbClr val="000000"/>
                </a:solidFill>
                <a:latin typeface="Calibri"/>
              </a:rPr>
              <a:t>Σημείωση</a:t>
            </a:r>
            <a:r>
              <a:rPr lang="en-US" sz="1600" dirty="0" smtClean="0">
                <a:solidFill>
                  <a:srgbClr val="000000"/>
                </a:solidFill>
                <a:latin typeface="Calibri"/>
              </a:rPr>
              <a:t>: </a:t>
            </a:r>
          </a:p>
          <a:p>
            <a:pPr defTabSz="762000" eaLnBrk="0" fontAlgn="auto" hangingPunct="0">
              <a:spcBef>
                <a:spcPts val="0"/>
              </a:spcBef>
              <a:spcAft>
                <a:spcPts val="0"/>
              </a:spcAft>
            </a:pPr>
            <a:r>
              <a:rPr lang="el-GR" sz="1600" dirty="0" smtClean="0">
                <a:solidFill>
                  <a:srgbClr val="000000"/>
                </a:solidFill>
                <a:latin typeface="Calibri"/>
              </a:rPr>
              <a:t>Απλοποιημένη οπτική</a:t>
            </a:r>
            <a:r>
              <a:rPr lang="en-US" sz="1600" dirty="0" smtClean="0">
                <a:solidFill>
                  <a:srgbClr val="000000"/>
                </a:solidFill>
                <a:latin typeface="Calibri"/>
              </a:rPr>
              <a:t/>
            </a:r>
            <a:br>
              <a:rPr lang="en-US" sz="1600" dirty="0" smtClean="0">
                <a:solidFill>
                  <a:srgbClr val="000000"/>
                </a:solidFill>
                <a:latin typeface="Calibri"/>
              </a:rPr>
            </a:br>
            <a:r>
              <a:rPr lang="el-GR" sz="1600" dirty="0" smtClean="0">
                <a:solidFill>
                  <a:srgbClr val="000000"/>
                </a:solidFill>
                <a:latin typeface="Calibri"/>
              </a:rPr>
              <a:t>Αποστάσεις αντικειμένων </a:t>
            </a:r>
            <a:r>
              <a:rPr lang="en-US" sz="1600" dirty="0" smtClean="0">
                <a:solidFill>
                  <a:srgbClr val="000000"/>
                </a:solidFill>
                <a:latin typeface="Calibri"/>
              </a:rPr>
              <a:t>&amp; </a:t>
            </a:r>
            <a:r>
              <a:rPr lang="el-GR" sz="1600" dirty="0" smtClean="0">
                <a:solidFill>
                  <a:srgbClr val="000000"/>
                </a:solidFill>
                <a:latin typeface="Calibri"/>
              </a:rPr>
              <a:t>μεγέθη</a:t>
            </a:r>
          </a:p>
          <a:p>
            <a:pPr defTabSz="762000" eaLnBrk="0" fontAlgn="auto" hangingPunct="0">
              <a:spcBef>
                <a:spcPts val="0"/>
              </a:spcBef>
              <a:spcAft>
                <a:spcPts val="0"/>
              </a:spcAft>
            </a:pPr>
            <a:r>
              <a:rPr lang="el-GR" sz="1600" dirty="0" smtClean="0">
                <a:solidFill>
                  <a:srgbClr val="000000"/>
                </a:solidFill>
                <a:latin typeface="Calibri"/>
              </a:rPr>
              <a:t>ΔΕΝ απεικονίζονται σε κλίμακα </a:t>
            </a:r>
          </a:p>
        </p:txBody>
      </p:sp>
      <p:sp>
        <p:nvSpPr>
          <p:cNvPr id="20" name="Rectangle 5"/>
          <p:cNvSpPr>
            <a:spLocks noChangeArrowheads="1"/>
          </p:cNvSpPr>
          <p:nvPr/>
        </p:nvSpPr>
        <p:spPr bwMode="auto">
          <a:xfrm>
            <a:off x="3493824" y="5648325"/>
            <a:ext cx="5025158" cy="830997"/>
          </a:xfrm>
          <a:prstGeom prst="rect">
            <a:avLst/>
          </a:prstGeom>
          <a:noFill/>
          <a:ln w="12700">
            <a:noFill/>
            <a:miter lim="800000"/>
            <a:headEnd type="none" w="sm" len="sm"/>
            <a:tailEnd type="none" w="sm" len="sm"/>
          </a:ln>
        </p:spPr>
        <p:txBody>
          <a:bodyPr wrap="none">
            <a:spAutoFit/>
          </a:bodyPr>
          <a:lstStyle/>
          <a:p>
            <a:pPr algn="ctr" defTabSz="762000" eaLnBrk="0" fontAlgn="auto" hangingPunct="0">
              <a:spcBef>
                <a:spcPts val="0"/>
              </a:spcBef>
              <a:spcAft>
                <a:spcPts val="0"/>
              </a:spcAft>
            </a:pPr>
            <a:r>
              <a:rPr lang="el-GR" sz="2400" dirty="0" smtClean="0">
                <a:solidFill>
                  <a:srgbClr val="FF0000"/>
                </a:solidFill>
                <a:latin typeface="Calibri"/>
              </a:rPr>
              <a:t>ΠΕΠΛΑΤΥΣΜΕΝΗ ΠΡΟΣΘΙΑ ΕΠΙΦΑΝΕΙΑ</a:t>
            </a:r>
            <a:br>
              <a:rPr lang="el-GR" sz="2400" dirty="0" smtClean="0">
                <a:solidFill>
                  <a:srgbClr val="FF0000"/>
                </a:solidFill>
                <a:latin typeface="Calibri"/>
              </a:rPr>
            </a:br>
            <a:r>
              <a:rPr lang="el-GR" sz="2400" dirty="0" smtClean="0">
                <a:solidFill>
                  <a:srgbClr val="FF0000"/>
                </a:solidFill>
                <a:latin typeface="Calibri"/>
              </a:rPr>
              <a:t>ΣΧΗΜΑ ΦΑΚΟΥ</a:t>
            </a:r>
            <a:endParaRPr lang="en-US" sz="2400" dirty="0">
              <a:solidFill>
                <a:srgbClr val="FF0000"/>
              </a:solidFill>
              <a:latin typeface="Calibri"/>
            </a:endParaRPr>
          </a:p>
        </p:txBody>
      </p:sp>
      <p:pic>
        <p:nvPicPr>
          <p:cNvPr id="21" name="Picture 11" descr="Light Arrow Colour"/>
          <p:cNvPicPr>
            <a:picLocks noChangeAspect="1" noChangeArrowheads="1"/>
          </p:cNvPicPr>
          <p:nvPr/>
        </p:nvPicPr>
        <p:blipFill>
          <a:blip r:embed="rId4" cstate="print"/>
          <a:srcRect/>
          <a:stretch>
            <a:fillRect/>
          </a:stretch>
        </p:blipFill>
        <p:spPr bwMode="auto">
          <a:xfrm>
            <a:off x="66323" y="1492250"/>
            <a:ext cx="2015067" cy="661988"/>
          </a:xfrm>
          <a:prstGeom prst="rect">
            <a:avLst/>
          </a:prstGeom>
          <a:noFill/>
          <a:ln w="9525">
            <a:noFill/>
            <a:miter lim="800000"/>
            <a:headEnd/>
            <a:tailEnd/>
          </a:ln>
        </p:spPr>
      </p:pic>
      <p:sp>
        <p:nvSpPr>
          <p:cNvPr id="22" name="Text Box 8"/>
          <p:cNvSpPr txBox="1">
            <a:spLocks noChangeArrowheads="1"/>
          </p:cNvSpPr>
          <p:nvPr/>
        </p:nvSpPr>
        <p:spPr bwMode="auto">
          <a:xfrm>
            <a:off x="423334" y="4732339"/>
            <a:ext cx="3831167" cy="708025"/>
          </a:xfrm>
          <a:prstGeom prst="rect">
            <a:avLst/>
          </a:prstGeom>
          <a:solidFill>
            <a:srgbClr val="FFFFFF"/>
          </a:solidFill>
          <a:ln w="12700">
            <a:noFill/>
            <a:miter lim="800000"/>
            <a:headEnd type="none" w="sm" len="sm"/>
            <a:tailEnd type="none" w="sm" len="sm"/>
          </a:ln>
        </p:spPr>
        <p:txBody>
          <a:bodyPr>
            <a:spAutoFit/>
          </a:bodyPr>
          <a:lstStyle/>
          <a:p>
            <a:pPr algn="ctr" defTabSz="762000" eaLnBrk="0" fontAlgn="auto" hangingPunct="0">
              <a:spcBef>
                <a:spcPts val="0"/>
              </a:spcBef>
              <a:spcAft>
                <a:spcPts val="0"/>
              </a:spcAft>
            </a:pPr>
            <a:r>
              <a:rPr lang="el-GR" sz="2000" dirty="0" smtClean="0">
                <a:solidFill>
                  <a:srgbClr val="000000"/>
                </a:solidFill>
                <a:latin typeface="Calibri"/>
              </a:rPr>
              <a:t>ΕΠΙΖΗΜΙΕΣ ΣΥΜΒΟΛΕΣ</a:t>
            </a:r>
            <a:r>
              <a:rPr lang="en-US" sz="2000" dirty="0">
                <a:solidFill>
                  <a:srgbClr val="000000"/>
                </a:solidFill>
                <a:latin typeface="Calibri"/>
              </a:rPr>
              <a:t/>
            </a:r>
            <a:br>
              <a:rPr lang="en-US" sz="2000" dirty="0">
                <a:solidFill>
                  <a:srgbClr val="000000"/>
                </a:solidFill>
                <a:latin typeface="Calibri"/>
              </a:rPr>
            </a:br>
            <a:r>
              <a:rPr lang="en-US" sz="2000" dirty="0">
                <a:solidFill>
                  <a:srgbClr val="000000"/>
                </a:solidFill>
                <a:latin typeface="Symbol" pitchFamily="18" charset="2"/>
              </a:rPr>
              <a:t>®</a:t>
            </a:r>
            <a:r>
              <a:rPr lang="en-US" sz="2000" dirty="0">
                <a:solidFill>
                  <a:srgbClr val="000000"/>
                </a:solidFill>
                <a:latin typeface="Calibri"/>
              </a:rPr>
              <a:t>  </a:t>
            </a:r>
            <a:r>
              <a:rPr lang="el-GR" sz="2000" dirty="0" smtClean="0">
                <a:solidFill>
                  <a:srgbClr val="000000"/>
                </a:solidFill>
                <a:latin typeface="Calibri"/>
              </a:rPr>
              <a:t>ΑΜΦΙΒΛΗΣΤΡΟΕΙΔΙΚΗ ΕΙΚΟΝΑ </a:t>
            </a:r>
            <a:endParaRPr lang="en-US" sz="2000" dirty="0">
              <a:solidFill>
                <a:srgbClr val="000000"/>
              </a:solidFill>
              <a:latin typeface="Calibri"/>
            </a:endParaRPr>
          </a:p>
        </p:txBody>
      </p:sp>
      <p:sp>
        <p:nvSpPr>
          <p:cNvPr id="23" name="Text Box 6"/>
          <p:cNvSpPr txBox="1">
            <a:spLocks noChangeArrowheads="1"/>
          </p:cNvSpPr>
          <p:nvPr/>
        </p:nvSpPr>
        <p:spPr bwMode="auto">
          <a:xfrm>
            <a:off x="5084892" y="1692276"/>
            <a:ext cx="1843004" cy="923330"/>
          </a:xfrm>
          <a:prstGeom prst="rect">
            <a:avLst/>
          </a:prstGeom>
          <a:noFill/>
          <a:ln w="12700">
            <a:noFill/>
            <a:miter lim="800000"/>
            <a:headEnd type="none" w="sm" len="sm"/>
            <a:tailEnd type="none" w="sm" len="sm"/>
          </a:ln>
        </p:spPr>
        <p:txBody>
          <a:bodyPr wrap="none">
            <a:spAutoFit/>
          </a:bodyPr>
          <a:lstStyle/>
          <a:p>
            <a:pPr algn="ctr" defTabSz="762000" eaLnBrk="0" fontAlgn="auto" hangingPunct="0">
              <a:spcBef>
                <a:spcPts val="0"/>
              </a:spcBef>
              <a:spcAft>
                <a:spcPts val="0"/>
              </a:spcAft>
            </a:pPr>
            <a:r>
              <a:rPr lang="el-GR" dirty="0" smtClean="0">
                <a:solidFill>
                  <a:srgbClr val="0330D8"/>
                </a:solidFill>
                <a:latin typeface="Calibri"/>
              </a:rPr>
              <a:t>Ελλειπτικοί</a:t>
            </a:r>
            <a:r>
              <a:rPr lang="en-US" dirty="0" smtClean="0">
                <a:solidFill>
                  <a:srgbClr val="0330D8"/>
                </a:solidFill>
                <a:latin typeface="Calibri"/>
              </a:rPr>
              <a:t>,</a:t>
            </a:r>
            <a:endParaRPr lang="en-US" dirty="0">
              <a:solidFill>
                <a:srgbClr val="0330D8"/>
              </a:solidFill>
              <a:latin typeface="Calibri"/>
            </a:endParaRPr>
          </a:p>
          <a:p>
            <a:pPr algn="ctr" defTabSz="762000" eaLnBrk="0" fontAlgn="auto" hangingPunct="0">
              <a:spcBef>
                <a:spcPts val="0"/>
              </a:spcBef>
              <a:spcAft>
                <a:spcPts val="0"/>
              </a:spcAft>
            </a:pPr>
            <a:r>
              <a:rPr lang="el-GR" i="1" dirty="0">
                <a:solidFill>
                  <a:srgbClr val="0330D8"/>
                </a:solidFill>
                <a:latin typeface="Calibri"/>
              </a:rPr>
              <a:t>κεντρικά-μακριά </a:t>
            </a:r>
            <a:r>
              <a:rPr lang="en-US" i="1" dirty="0">
                <a:solidFill>
                  <a:srgbClr val="0330D8"/>
                </a:solidFill>
                <a:latin typeface="Calibri"/>
              </a:rPr>
              <a:t>,</a:t>
            </a:r>
          </a:p>
          <a:p>
            <a:pPr algn="ctr" defTabSz="762000" eaLnBrk="0" fontAlgn="auto" hangingPunct="0">
              <a:spcBef>
                <a:spcPts val="0"/>
              </a:spcBef>
              <a:spcAft>
                <a:spcPts val="0"/>
              </a:spcAft>
            </a:pPr>
            <a:r>
              <a:rPr lang="el-GR" dirty="0" err="1" smtClean="0">
                <a:solidFill>
                  <a:srgbClr val="0330D8"/>
                </a:solidFill>
                <a:latin typeface="Calibri"/>
              </a:rPr>
              <a:t>Πολυεστιακοί</a:t>
            </a:r>
            <a:endParaRPr lang="en-US" dirty="0">
              <a:solidFill>
                <a:srgbClr val="0330D8"/>
              </a:solidFill>
              <a:latin typeface="Calibri"/>
            </a:endParaRPr>
          </a:p>
        </p:txBody>
      </p:sp>
      <p:sp>
        <p:nvSpPr>
          <p:cNvPr id="24" name="Text Box 7"/>
          <p:cNvSpPr txBox="1">
            <a:spLocks noChangeArrowheads="1"/>
          </p:cNvSpPr>
          <p:nvPr/>
        </p:nvSpPr>
        <p:spPr bwMode="auto">
          <a:xfrm>
            <a:off x="6172200" y="4724400"/>
            <a:ext cx="2636234" cy="461665"/>
          </a:xfrm>
          <a:prstGeom prst="rect">
            <a:avLst/>
          </a:prstGeom>
          <a:noFill/>
          <a:ln w="9525">
            <a:noFill/>
            <a:miter lim="800000"/>
            <a:headEnd/>
            <a:tailEnd/>
          </a:ln>
        </p:spPr>
        <p:txBody>
          <a:bodyPr wrap="none">
            <a:spAutoFit/>
          </a:bodyPr>
          <a:lstStyle/>
          <a:p>
            <a:pPr defTabSz="762000" eaLnBrk="0" fontAlgn="auto" hangingPunct="0">
              <a:spcBef>
                <a:spcPts val="0"/>
              </a:spcBef>
              <a:spcAft>
                <a:spcPts val="0"/>
              </a:spcAft>
            </a:pPr>
            <a:r>
              <a:rPr lang="el-GR" sz="2400" dirty="0" smtClean="0">
                <a:solidFill>
                  <a:srgbClr val="00AE00"/>
                </a:solidFill>
                <a:latin typeface="Calibri"/>
              </a:rPr>
              <a:t>Αμφιβληστροειδής </a:t>
            </a:r>
            <a:endParaRPr lang="en-US" sz="2400" dirty="0">
              <a:solidFill>
                <a:srgbClr val="00AE00"/>
              </a:solidFill>
              <a:latin typeface="Calibri"/>
            </a:endParaRPr>
          </a:p>
        </p:txBody>
      </p:sp>
    </p:spTree>
    <p:extLst>
      <p:ext uri="{BB962C8B-B14F-4D97-AF65-F5344CB8AC3E}">
        <p14:creationId xmlns:p14="http://schemas.microsoft.com/office/powerpoint/2010/main" val="27715657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Πολυεστιακός</a:t>
            </a:r>
            <a:r>
              <a:rPr lang="el-GR" b="1" dirty="0" smtClean="0"/>
              <a:t> Φακός Επαφής</a:t>
            </a:r>
            <a:endParaRPr lang="en-US" b="1" dirty="0"/>
          </a:p>
        </p:txBody>
      </p:sp>
      <p:sp>
        <p:nvSpPr>
          <p:cNvPr id="3" name="Content Placeholder 2"/>
          <p:cNvSpPr>
            <a:spLocks noGrp="1"/>
          </p:cNvSpPr>
          <p:nvPr>
            <p:ph idx="1"/>
          </p:nvPr>
        </p:nvSpPr>
        <p:spPr>
          <a:xfrm>
            <a:off x="457200" y="1196752"/>
            <a:ext cx="8229600" cy="5661248"/>
          </a:xfrm>
        </p:spPr>
        <p:txBody>
          <a:bodyPr>
            <a:noAutofit/>
          </a:bodyPr>
          <a:lstStyle/>
          <a:p>
            <a:r>
              <a:rPr lang="el-GR" sz="2400" dirty="0" smtClean="0"/>
              <a:t>Σταδιακή μεταβολή της διοπτρικής δύναμης του φακού από το κέντρο προς την περιφέρεια </a:t>
            </a:r>
          </a:p>
          <a:p>
            <a:r>
              <a:rPr lang="el-GR" sz="2400" dirty="0" smtClean="0"/>
              <a:t>Επιτυγχάνεται με τη χρήση μια </a:t>
            </a:r>
            <a:r>
              <a:rPr lang="el-GR" sz="2400" dirty="0" err="1" smtClean="0"/>
              <a:t>ασφαιρικής</a:t>
            </a:r>
            <a:r>
              <a:rPr lang="el-GR" sz="2400" dirty="0" smtClean="0"/>
              <a:t> επιφάνειας πρόσθιας (ΚΚ) ή οπίσθιας (ΚΜ)</a:t>
            </a:r>
          </a:p>
          <a:p>
            <a:r>
              <a:rPr lang="el-GR" sz="2400" dirty="0" smtClean="0"/>
              <a:t>Οι φακοί μπορεί να </a:t>
            </a:r>
            <a:r>
              <a:rPr lang="el-GR" sz="2400" dirty="0" smtClean="0"/>
              <a:t>είναι</a:t>
            </a:r>
            <a:r>
              <a:rPr lang="en-US" sz="2400" dirty="0" smtClean="0"/>
              <a:t>:</a:t>
            </a:r>
            <a:endParaRPr lang="en-US" sz="2400" dirty="0" smtClean="0"/>
          </a:p>
          <a:p>
            <a:pPr lvl="1"/>
            <a:r>
              <a:rPr lang="el-GR" sz="2400" dirty="0" smtClean="0"/>
              <a:t>Κέντρο τη μακρινή διόρθωση </a:t>
            </a:r>
            <a:r>
              <a:rPr lang="el-GR" sz="2400" dirty="0" smtClean="0"/>
              <a:t>(ΚΜ</a:t>
            </a:r>
            <a:r>
              <a:rPr lang="el-GR" sz="2400" dirty="0" smtClean="0"/>
              <a:t>) με </a:t>
            </a:r>
            <a:r>
              <a:rPr lang="el-GR" sz="2400" b="1" dirty="0" smtClean="0"/>
              <a:t>οπίσθια </a:t>
            </a:r>
            <a:r>
              <a:rPr lang="el-GR" sz="2400" b="1" dirty="0" err="1" smtClean="0"/>
              <a:t>ασφαιρική</a:t>
            </a:r>
            <a:r>
              <a:rPr lang="el-GR" sz="2400" b="1" dirty="0" smtClean="0"/>
              <a:t> επιφάνεια</a:t>
            </a:r>
            <a:r>
              <a:rPr lang="el-GR" sz="2400" dirty="0" smtClean="0"/>
              <a:t> εισάγουν θετική σφαιρική εκτροπή (πιο δύσκολο να κατασκευαστούν)</a:t>
            </a:r>
            <a:endParaRPr lang="en-US" sz="2400" dirty="0" smtClean="0"/>
          </a:p>
          <a:p>
            <a:pPr lvl="1"/>
            <a:r>
              <a:rPr lang="el-GR" sz="2400" dirty="0" smtClean="0"/>
              <a:t>Κέντρο τη κοντινή διόρθωση (ΚΚ) με  </a:t>
            </a:r>
            <a:r>
              <a:rPr lang="el-GR" sz="2400" b="1" dirty="0" smtClean="0"/>
              <a:t>πρόσθια </a:t>
            </a:r>
            <a:r>
              <a:rPr lang="el-GR" sz="2400" b="1" dirty="0" err="1" smtClean="0"/>
              <a:t>ασφαιρική</a:t>
            </a:r>
            <a:r>
              <a:rPr lang="el-GR" sz="2400" b="1" dirty="0" smtClean="0"/>
              <a:t> επιφάνεια</a:t>
            </a:r>
            <a:r>
              <a:rPr lang="el-GR" sz="2400" dirty="0" smtClean="0"/>
              <a:t> και εισάγουν αρνητική σφαιρική εκτροπή (κυρίως σε μαλακούς φακούς επαφής )</a:t>
            </a:r>
            <a:r>
              <a:rPr lang="en-US" sz="2400" dirty="0" smtClean="0"/>
              <a:t>. </a:t>
            </a:r>
            <a:r>
              <a:rPr lang="el-GR" sz="2400" dirty="0" smtClean="0"/>
              <a:t>Έχουν και </a:t>
            </a:r>
            <a:r>
              <a:rPr lang="el-GR" sz="2400" dirty="0" err="1" smtClean="0"/>
              <a:t>δικαμπυλωτή</a:t>
            </a:r>
            <a:r>
              <a:rPr lang="el-GR" sz="2400" dirty="0" smtClean="0"/>
              <a:t> σχεδίαση για να επιτευχθούν υψηλότερα </a:t>
            </a:r>
            <a:r>
              <a:rPr lang="en-US" sz="2400" dirty="0" smtClean="0"/>
              <a:t>adds </a:t>
            </a:r>
            <a:endParaRPr lang="el-GR" sz="2400" dirty="0" smtClean="0"/>
          </a:p>
          <a:p>
            <a:r>
              <a:rPr lang="el-GR" sz="2400" dirty="0" smtClean="0"/>
              <a:t>Συναντάται </a:t>
            </a:r>
            <a:r>
              <a:rPr lang="el-GR" sz="2400" dirty="0" smtClean="0"/>
              <a:t>και σε </a:t>
            </a:r>
            <a:r>
              <a:rPr lang="el-GR" sz="2400" dirty="0" err="1" smtClean="0"/>
              <a:t>αεροδιαπερατούς</a:t>
            </a:r>
            <a:r>
              <a:rPr lang="el-GR" sz="2400" dirty="0" smtClean="0"/>
              <a:t> </a:t>
            </a:r>
            <a:r>
              <a:rPr lang="en-US" sz="2400" dirty="0" smtClean="0"/>
              <a:t>(GP) </a:t>
            </a:r>
            <a:r>
              <a:rPr lang="el-GR" sz="2400" dirty="0" smtClean="0"/>
              <a:t>και σε μαλακούς </a:t>
            </a:r>
          </a:p>
        </p:txBody>
      </p:sp>
    </p:spTree>
    <p:extLst>
      <p:ext uri="{BB962C8B-B14F-4D97-AF65-F5344CB8AC3E}">
        <p14:creationId xmlns:p14="http://schemas.microsoft.com/office/powerpoint/2010/main" val="3557161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Κοντινά </a:t>
            </a:r>
            <a:r>
              <a:rPr lang="en-US" b="1" dirty="0" smtClean="0"/>
              <a:t>Adds</a:t>
            </a:r>
            <a:endParaRPr lang="en-US" b="1" dirty="0"/>
          </a:p>
        </p:txBody>
      </p:sp>
      <p:sp>
        <p:nvSpPr>
          <p:cNvPr id="3" name="Content Placeholder 2"/>
          <p:cNvSpPr>
            <a:spLocks noGrp="1"/>
          </p:cNvSpPr>
          <p:nvPr>
            <p:ph idx="1"/>
          </p:nvPr>
        </p:nvSpPr>
        <p:spPr/>
        <p:txBody>
          <a:bodyPr>
            <a:normAutofit/>
          </a:bodyPr>
          <a:lstStyle/>
          <a:p>
            <a:pPr marL="0" indent="0">
              <a:buNone/>
            </a:pPr>
            <a:r>
              <a:rPr lang="el-GR" sz="2800" dirty="0" smtClean="0"/>
              <a:t>Η υποκειμενική προσαρμογή πέφτει στο 0 στην ηλικία περίπου των 52</a:t>
            </a:r>
          </a:p>
          <a:p>
            <a:pPr>
              <a:buNone/>
            </a:pPr>
            <a:endParaRPr lang="el-GR" sz="2000" dirty="0" smtClean="0"/>
          </a:p>
          <a:p>
            <a:pPr>
              <a:buNone/>
            </a:pPr>
            <a:r>
              <a:rPr lang="el-GR" sz="2800" dirty="0" smtClean="0"/>
              <a:t>Η τιμή των κοντινών </a:t>
            </a:r>
            <a:r>
              <a:rPr lang="en-US" sz="2800" dirty="0" smtClean="0"/>
              <a:t>adds </a:t>
            </a:r>
            <a:r>
              <a:rPr lang="el-GR" sz="2800" dirty="0" smtClean="0"/>
              <a:t>επηρεάζονται από</a:t>
            </a:r>
            <a:r>
              <a:rPr lang="en-US" sz="2800" dirty="0" smtClean="0"/>
              <a:t>:</a:t>
            </a:r>
            <a:endParaRPr lang="el-GR" sz="2800" dirty="0" smtClean="0"/>
          </a:p>
          <a:p>
            <a:r>
              <a:rPr lang="el-GR" sz="2800" dirty="0" smtClean="0"/>
              <a:t>Το σωματικό ανάστημα</a:t>
            </a:r>
          </a:p>
          <a:p>
            <a:r>
              <a:rPr lang="el-GR" sz="2800" dirty="0" smtClean="0"/>
              <a:t>Το είδος των οπτικών εργασιών </a:t>
            </a:r>
          </a:p>
          <a:p>
            <a:r>
              <a:rPr lang="el-GR" sz="2800" dirty="0" smtClean="0"/>
              <a:t>Τις αποστάσεις εργασίας </a:t>
            </a:r>
          </a:p>
          <a:p>
            <a:endParaRPr lang="el-GR" sz="2000" dirty="0" smtClean="0"/>
          </a:p>
          <a:p>
            <a:pPr>
              <a:buNone/>
            </a:pPr>
            <a:r>
              <a:rPr lang="el-GR" sz="2800" i="1" dirty="0" smtClean="0"/>
              <a:t>Τα υψηλότερα </a:t>
            </a:r>
            <a:r>
              <a:rPr lang="en-US" sz="2800" i="1" dirty="0" smtClean="0"/>
              <a:t>adds </a:t>
            </a:r>
            <a:r>
              <a:rPr lang="el-GR" sz="2800" i="1" dirty="0" smtClean="0"/>
              <a:t>που δίνονται στις γυναίκες ίσως να οφείλονται κυρίως σε διαφορές του μήκους χεριών </a:t>
            </a:r>
            <a:endParaRPr lang="en-US" sz="2800" i="1" dirty="0"/>
          </a:p>
        </p:txBody>
      </p:sp>
    </p:spTree>
    <p:extLst>
      <p:ext uri="{BB962C8B-B14F-4D97-AF65-F5344CB8AC3E}">
        <p14:creationId xmlns:p14="http://schemas.microsoft.com/office/powerpoint/2010/main" val="9038638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noAutofit/>
          </a:bodyPr>
          <a:lstStyle/>
          <a:p>
            <a:pPr>
              <a:defRPr/>
            </a:pPr>
            <a:r>
              <a:rPr lang="el-GR" sz="3200" dirty="0" smtClean="0"/>
              <a:t>Ταυτόχρονης όρασης </a:t>
            </a:r>
            <a:r>
              <a:rPr lang="el-GR" sz="3200" dirty="0" err="1" smtClean="0"/>
              <a:t>πολυεστιακοί</a:t>
            </a:r>
            <a:r>
              <a:rPr lang="en-US" sz="3200" dirty="0" smtClean="0"/>
              <a:t>, </a:t>
            </a:r>
            <a:r>
              <a:rPr lang="el-GR" sz="3200" dirty="0" smtClean="0"/>
              <a:t>ελλειπτικοί</a:t>
            </a:r>
            <a:r>
              <a:rPr lang="en-US" sz="3200" dirty="0" smtClean="0"/>
              <a:t> </a:t>
            </a:r>
            <a:r>
              <a:rPr lang="el-GR" sz="3200" dirty="0" err="1" smtClean="0"/>
              <a:t>ασφαιρικοί</a:t>
            </a:r>
            <a:r>
              <a:rPr lang="en-US" sz="3200" dirty="0" smtClean="0"/>
              <a:t> </a:t>
            </a:r>
            <a:r>
              <a:rPr lang="el-GR" sz="3200" dirty="0" smtClean="0"/>
              <a:t>ΦΕ</a:t>
            </a:r>
            <a:r>
              <a:rPr lang="en-US" sz="3200" dirty="0" smtClean="0"/>
              <a:t>(</a:t>
            </a:r>
            <a:r>
              <a:rPr lang="en-US" sz="3200" b="1" dirty="0" smtClean="0"/>
              <a:t>K-M</a:t>
            </a:r>
            <a:r>
              <a:rPr lang="en-US" sz="3200" dirty="0" smtClean="0"/>
              <a:t>)</a:t>
            </a:r>
          </a:p>
        </p:txBody>
      </p:sp>
      <p:sp>
        <p:nvSpPr>
          <p:cNvPr id="26" name="Rectangle 25"/>
          <p:cNvSpPr/>
          <p:nvPr/>
        </p:nvSpPr>
        <p:spPr>
          <a:xfrm>
            <a:off x="0" y="1030289"/>
            <a:ext cx="9144000" cy="5819775"/>
          </a:xfrm>
          <a:prstGeom prst="rect">
            <a:avLst/>
          </a:prstGeom>
          <a:solidFill>
            <a:srgbClr val="9BBB59">
              <a:lumMod val="85000"/>
            </a:srgbClr>
          </a:solidFill>
          <a:ln w="25400" cap="flat" cmpd="sng" algn="ctr">
            <a:solidFill>
              <a:srgbClr val="4F81BD">
                <a:shade val="50000"/>
              </a:srgbClr>
            </a:solidFill>
            <a:prstDash val="solid"/>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27" name="Object 3"/>
          <p:cNvGraphicFramePr>
            <a:graphicFrameLocks noChangeAspect="1"/>
          </p:cNvGraphicFramePr>
          <p:nvPr/>
        </p:nvGraphicFramePr>
        <p:xfrm>
          <a:off x="1219200" y="1128713"/>
          <a:ext cx="7212188" cy="5729287"/>
        </p:xfrm>
        <a:graphic>
          <a:graphicData uri="http://schemas.openxmlformats.org/presentationml/2006/ole">
            <mc:AlternateContent xmlns:mc="http://schemas.openxmlformats.org/markup-compatibility/2006">
              <mc:Choice xmlns:v="urn:schemas-microsoft-com:vml" Requires="v">
                <p:oleObj spid="_x0000_s8199" name="CorelDRAW" r:id="rId4" imgW="10067040" imgH="7378920" progId="">
                  <p:embed/>
                </p:oleObj>
              </mc:Choice>
              <mc:Fallback>
                <p:oleObj name="CorelDRAW" r:id="rId4" imgW="10067040" imgH="73789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128713"/>
                        <a:ext cx="7212188" cy="5729287"/>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Text Box 4"/>
          <p:cNvSpPr txBox="1">
            <a:spLocks noChangeArrowheads="1"/>
          </p:cNvSpPr>
          <p:nvPr/>
        </p:nvSpPr>
        <p:spPr bwMode="auto">
          <a:xfrm rot="16200000">
            <a:off x="897080" y="3585439"/>
            <a:ext cx="3535363" cy="707886"/>
          </a:xfrm>
          <a:prstGeom prst="rect">
            <a:avLst/>
          </a:prstGeom>
          <a:noFill/>
          <a:ln w="12700">
            <a:noFill/>
            <a:miter lim="800000"/>
            <a:headEnd type="none" w="sm" len="sm"/>
            <a:tailEnd type="none" w="sm" len="sm"/>
          </a:ln>
        </p:spPr>
        <p:txBody>
          <a:bodyPr wrap="square">
            <a:spAutoFit/>
          </a:bodyPr>
          <a:lstStyle/>
          <a:p>
            <a:pPr defTabSz="762000" eaLnBrk="0" fontAlgn="auto" hangingPunct="0">
              <a:spcBef>
                <a:spcPts val="0"/>
              </a:spcBef>
              <a:spcAft>
                <a:spcPts val="0"/>
              </a:spcAft>
            </a:pPr>
            <a:r>
              <a:rPr lang="el-GR" sz="2000" dirty="0" smtClean="0">
                <a:solidFill>
                  <a:srgbClr val="C0504D"/>
                </a:solidFill>
                <a:latin typeface="Calibri"/>
              </a:rPr>
              <a:t>Επιμήκης ελλειψοειδής οπίσθια επιφάνεια</a:t>
            </a:r>
            <a:endParaRPr lang="en-US" sz="2000" dirty="0">
              <a:solidFill>
                <a:srgbClr val="C0504D"/>
              </a:solidFill>
              <a:latin typeface="Calibri"/>
            </a:endParaRPr>
          </a:p>
        </p:txBody>
      </p:sp>
      <p:sp>
        <p:nvSpPr>
          <p:cNvPr id="29" name="Text Box 5"/>
          <p:cNvSpPr txBox="1">
            <a:spLocks noChangeArrowheads="1"/>
          </p:cNvSpPr>
          <p:nvPr/>
        </p:nvSpPr>
        <p:spPr bwMode="auto">
          <a:xfrm rot="16200000">
            <a:off x="4054829" y="3665607"/>
            <a:ext cx="3467100" cy="707886"/>
          </a:xfrm>
          <a:prstGeom prst="rect">
            <a:avLst/>
          </a:prstGeom>
          <a:noFill/>
          <a:ln w="12700">
            <a:noFill/>
            <a:miter lim="800000"/>
            <a:headEnd type="none" w="sm" len="sm"/>
            <a:tailEnd type="none" w="sm" len="sm"/>
          </a:ln>
        </p:spPr>
        <p:txBody>
          <a:bodyPr>
            <a:spAutoFit/>
          </a:bodyPr>
          <a:lstStyle/>
          <a:p>
            <a:pPr defTabSz="762000" eaLnBrk="0" fontAlgn="auto" hangingPunct="0">
              <a:spcBef>
                <a:spcPts val="0"/>
              </a:spcBef>
              <a:spcAft>
                <a:spcPts val="0"/>
              </a:spcAft>
            </a:pPr>
            <a:r>
              <a:rPr lang="el-GR" sz="2000" dirty="0" smtClean="0">
                <a:solidFill>
                  <a:srgbClr val="00FFCC"/>
                </a:solidFill>
                <a:latin typeface="Calibri"/>
              </a:rPr>
              <a:t>Πεπλατυσμένη ελλειψοειδής πρόσθια </a:t>
            </a:r>
            <a:r>
              <a:rPr lang="en-US" sz="2000" dirty="0" smtClean="0">
                <a:solidFill>
                  <a:srgbClr val="00FFCC"/>
                </a:solidFill>
                <a:latin typeface="Calibri"/>
              </a:rPr>
              <a:t> </a:t>
            </a:r>
            <a:r>
              <a:rPr lang="el-GR" sz="2000" dirty="0" smtClean="0">
                <a:solidFill>
                  <a:srgbClr val="00FFCC"/>
                </a:solidFill>
                <a:latin typeface="Calibri"/>
              </a:rPr>
              <a:t>επιφάνεια </a:t>
            </a:r>
            <a:endParaRPr lang="en-US" sz="2000" dirty="0">
              <a:solidFill>
                <a:srgbClr val="00FFCC"/>
              </a:solidFill>
              <a:latin typeface="Calibri"/>
            </a:endParaRPr>
          </a:p>
        </p:txBody>
      </p:sp>
      <p:sp>
        <p:nvSpPr>
          <p:cNvPr id="30" name="Rectangle 6"/>
          <p:cNvSpPr>
            <a:spLocks noChangeArrowheads="1"/>
          </p:cNvSpPr>
          <p:nvPr/>
        </p:nvSpPr>
        <p:spPr bwMode="auto">
          <a:xfrm>
            <a:off x="0" y="3429000"/>
            <a:ext cx="1803400" cy="2677656"/>
          </a:xfrm>
          <a:prstGeom prst="rect">
            <a:avLst/>
          </a:prstGeom>
          <a:solidFill>
            <a:srgbClr val="0000FF"/>
          </a:solidFill>
          <a:ln w="12700">
            <a:noFill/>
            <a:miter lim="800000"/>
            <a:headEnd type="none" w="sm" len="sm"/>
            <a:tailEnd type="none" w="sm" len="sm"/>
          </a:ln>
        </p:spPr>
        <p:txBody>
          <a:bodyPr wrap="square">
            <a:spAutoFit/>
          </a:bodyP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l-GR" sz="2400" b="1" i="0" u="none" strike="noStrike" kern="0" cap="none" spc="0" normalizeH="0" baseline="0" noProof="0" dirty="0" smtClean="0">
                <a:ln>
                  <a:noFill/>
                </a:ln>
                <a:solidFill>
                  <a:prstClr val="white"/>
                </a:solidFill>
                <a:effectLst/>
                <a:uLnTx/>
                <a:uFillTx/>
                <a:latin typeface="Calibri"/>
              </a:rPr>
              <a:t>Οπίσθια επιφάνεια </a:t>
            </a:r>
            <a:r>
              <a:rPr kumimoji="0" lang="el-GR" sz="2000" b="0" i="0" u="none" strike="noStrike" kern="0" cap="none" spc="0" normalizeH="0" baseline="0" noProof="0" dirty="0" smtClean="0">
                <a:ln>
                  <a:noFill/>
                </a:ln>
                <a:solidFill>
                  <a:prstClr val="white"/>
                </a:solidFill>
                <a:effectLst/>
                <a:uLnTx/>
                <a:uFillTx/>
                <a:latin typeface="Calibri"/>
              </a:rPr>
              <a:t>(ΟΕ)</a:t>
            </a:r>
          </a:p>
          <a:p>
            <a:pPr marL="0" marR="0" lvl="0" indent="0" algn="ctr" defTabSz="762000" eaLnBrk="0" fontAlgn="auto" latinLnBrk="0" hangingPunct="0">
              <a:lnSpc>
                <a:spcPct val="100000"/>
              </a:lnSpc>
              <a:spcBef>
                <a:spcPts val="0"/>
              </a:spcBef>
              <a:spcAft>
                <a:spcPts val="0"/>
              </a:spcAft>
              <a:buClrTx/>
              <a:buSzTx/>
              <a:buFontTx/>
              <a:buNone/>
              <a:tabLst/>
              <a:defRPr/>
            </a:pPr>
            <a:r>
              <a:rPr kumimoji="0" lang="el-GR" sz="2000" b="0" i="1" u="none" strike="noStrike" kern="0" cap="none" spc="0" normalizeH="0" baseline="0" noProof="0" dirty="0" smtClean="0">
                <a:ln>
                  <a:noFill/>
                </a:ln>
                <a:solidFill>
                  <a:prstClr val="white"/>
                </a:solidFill>
                <a:effectLst/>
                <a:uLnTx/>
                <a:uFillTx/>
                <a:latin typeface="Calibri"/>
              </a:rPr>
              <a:t>επιπεδώνεται</a:t>
            </a:r>
            <a:r>
              <a:rPr kumimoji="0" lang="en-US" sz="2000" b="0" i="0" u="none" strike="noStrike" kern="0" cap="none" spc="0" normalizeH="0" baseline="0" noProof="0" dirty="0" smtClean="0">
                <a:ln>
                  <a:noFill/>
                </a:ln>
                <a:solidFill>
                  <a:prstClr val="white"/>
                </a:solidFill>
                <a:effectLst/>
                <a:uLnTx/>
                <a:uFillTx/>
                <a:latin typeface="Calibri"/>
              </a:rPr>
              <a:t> </a:t>
            </a:r>
            <a:r>
              <a:rPr kumimoji="0" lang="el-GR" sz="2000" b="0" i="0" u="none" strike="noStrike" kern="0" cap="none" spc="0" normalizeH="0" baseline="0" noProof="0" dirty="0" smtClean="0">
                <a:ln>
                  <a:noFill/>
                </a:ln>
                <a:solidFill>
                  <a:prstClr val="white"/>
                </a:solidFill>
                <a:effectLst/>
                <a:uLnTx/>
                <a:uFillTx/>
                <a:latin typeface="Calibri"/>
              </a:rPr>
              <a:t>προς τη </a:t>
            </a:r>
          </a:p>
          <a:p>
            <a:pPr marL="0" marR="0" lvl="0" indent="0" algn="ctr" defTabSz="762000" eaLnBrk="0" fontAlgn="auto" latinLnBrk="0" hangingPunct="0">
              <a:lnSpc>
                <a:spcPct val="100000"/>
              </a:lnSpc>
              <a:spcBef>
                <a:spcPts val="0"/>
              </a:spcBef>
              <a:spcAft>
                <a:spcPts val="0"/>
              </a:spcAft>
              <a:buClrTx/>
              <a:buSzTx/>
              <a:buFontTx/>
              <a:buNone/>
              <a:tabLst/>
              <a:defRPr/>
            </a:pPr>
            <a:r>
              <a:rPr kumimoji="0" lang="el-GR" sz="2000" b="0" i="0" u="none" strike="noStrike" kern="0" cap="none" spc="0" normalizeH="0" baseline="0" noProof="0" dirty="0" smtClean="0">
                <a:ln>
                  <a:noFill/>
                </a:ln>
                <a:solidFill>
                  <a:prstClr val="white"/>
                </a:solidFill>
                <a:effectLst/>
                <a:uLnTx/>
                <a:uFillTx/>
                <a:latin typeface="Calibri"/>
              </a:rPr>
              <a:t>περιφέρεια</a:t>
            </a:r>
            <a:r>
              <a:rPr kumimoji="0" lang="en-US" sz="2000" b="0" i="0" u="none" strike="noStrike" kern="0" cap="none" spc="0" normalizeH="0" baseline="0" noProof="0" dirty="0" smtClean="0">
                <a:ln>
                  <a:noFill/>
                </a:ln>
                <a:solidFill>
                  <a:prstClr val="white"/>
                </a:solidFill>
                <a:effectLst/>
                <a:uLnTx/>
                <a:uFillTx/>
                <a:latin typeface="Calibri"/>
              </a:rPr>
              <a:t>,</a:t>
            </a:r>
          </a:p>
          <a:p>
            <a:pPr marL="0" marR="0" lvl="0" indent="0" defTabSz="7620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Symbol" pitchFamily="18" charset="2"/>
              </a:rPr>
              <a:t>­ </a:t>
            </a:r>
            <a:r>
              <a:rPr kumimoji="0" lang="en-US" sz="2000" b="0" i="0" u="none" strike="noStrike" kern="0" cap="none" spc="0" normalizeH="0" baseline="0" noProof="0" dirty="0" smtClean="0">
                <a:ln>
                  <a:noFill/>
                </a:ln>
                <a:solidFill>
                  <a:prstClr val="white"/>
                </a:solidFill>
                <a:effectLst/>
                <a:uLnTx/>
                <a:uFillTx/>
                <a:latin typeface="Calibri"/>
              </a:rPr>
              <a:t>+ </a:t>
            </a:r>
            <a:r>
              <a:rPr kumimoji="0" lang="el-GR" sz="2000" b="0" i="0" u="none" strike="noStrike" kern="0" cap="none" spc="0" normalizeH="0" baseline="0" noProof="0" dirty="0" smtClean="0">
                <a:ln>
                  <a:noFill/>
                </a:ln>
                <a:solidFill>
                  <a:prstClr val="white"/>
                </a:solidFill>
                <a:effectLst/>
                <a:uLnTx/>
                <a:uFillTx/>
                <a:latin typeface="Calibri"/>
              </a:rPr>
              <a:t>στην περιφέρεια </a:t>
            </a:r>
            <a:endParaRPr kumimoji="0" lang="en-US" sz="2000" b="0" i="0" u="none" strike="noStrike" kern="0" cap="none" spc="0" normalizeH="0" baseline="0" noProof="0" dirty="0" smtClean="0">
              <a:ln>
                <a:noFill/>
              </a:ln>
              <a:solidFill>
                <a:prstClr val="white"/>
              </a:solidFill>
              <a:effectLst/>
              <a:uLnTx/>
              <a:uFillTx/>
              <a:latin typeface="Calibri"/>
            </a:endParaRPr>
          </a:p>
        </p:txBody>
      </p:sp>
      <p:sp>
        <p:nvSpPr>
          <p:cNvPr id="31" name="Text Box 7"/>
          <p:cNvSpPr txBox="1">
            <a:spLocks noChangeArrowheads="1"/>
          </p:cNvSpPr>
          <p:nvPr/>
        </p:nvSpPr>
        <p:spPr bwMode="auto">
          <a:xfrm>
            <a:off x="4679244" y="1974851"/>
            <a:ext cx="1650003" cy="369332"/>
          </a:xfrm>
          <a:prstGeom prst="rect">
            <a:avLst/>
          </a:prstGeom>
          <a:noFill/>
          <a:ln w="12700">
            <a:noFill/>
            <a:miter lim="800000"/>
            <a:headEnd type="none" w="sm" len="sm"/>
            <a:tailEnd type="none" w="sm" len="sm"/>
          </a:ln>
        </p:spPr>
        <p:txBody>
          <a:bodyPr wrap="none">
            <a:spAutoFit/>
          </a:bodyPr>
          <a:lstStyle/>
          <a:p>
            <a:pPr defTabSz="762000" eaLnBrk="0" fontAlgn="auto" hangingPunct="0">
              <a:spcBef>
                <a:spcPts val="0"/>
              </a:spcBef>
              <a:spcAft>
                <a:spcPts val="0"/>
              </a:spcAft>
            </a:pPr>
            <a:r>
              <a:rPr lang="el-GR" dirty="0" smtClean="0">
                <a:solidFill>
                  <a:srgbClr val="00FFFF"/>
                </a:solidFill>
                <a:latin typeface="Calibri"/>
              </a:rPr>
              <a:t>Πεπλατυσμένη </a:t>
            </a:r>
            <a:endParaRPr lang="en-US" dirty="0">
              <a:solidFill>
                <a:srgbClr val="00FFFF"/>
              </a:solidFill>
              <a:latin typeface="Calibri"/>
            </a:endParaRPr>
          </a:p>
        </p:txBody>
      </p:sp>
      <p:sp>
        <p:nvSpPr>
          <p:cNvPr id="32" name="Text Box 8"/>
          <p:cNvSpPr txBox="1">
            <a:spLocks noChangeArrowheads="1"/>
          </p:cNvSpPr>
          <p:nvPr/>
        </p:nvSpPr>
        <p:spPr bwMode="auto">
          <a:xfrm rot="19293131">
            <a:off x="4242330" y="1362353"/>
            <a:ext cx="1061509" cy="369332"/>
          </a:xfrm>
          <a:prstGeom prst="rect">
            <a:avLst/>
          </a:prstGeom>
          <a:noFill/>
          <a:ln w="12700">
            <a:noFill/>
            <a:miter lim="800000"/>
            <a:headEnd type="none" w="sm" len="sm"/>
            <a:tailEnd type="none" w="sm" len="sm"/>
          </a:ln>
        </p:spPr>
        <p:txBody>
          <a:bodyPr wrap="none">
            <a:spAutoFit/>
          </a:bodyPr>
          <a:lstStyle/>
          <a:p>
            <a:pPr defTabSz="762000" eaLnBrk="0" fontAlgn="auto" hangingPunct="0">
              <a:spcBef>
                <a:spcPts val="0"/>
              </a:spcBef>
              <a:spcAft>
                <a:spcPts val="0"/>
              </a:spcAft>
            </a:pPr>
            <a:r>
              <a:rPr lang="el-GR" dirty="0" smtClean="0">
                <a:solidFill>
                  <a:srgbClr val="C0504D"/>
                </a:solidFill>
                <a:latin typeface="Calibri"/>
              </a:rPr>
              <a:t>Επιμήκης</a:t>
            </a:r>
            <a:endParaRPr lang="en-US" dirty="0">
              <a:solidFill>
                <a:srgbClr val="C0504D"/>
              </a:solidFill>
              <a:latin typeface="Calibri"/>
            </a:endParaRPr>
          </a:p>
        </p:txBody>
      </p:sp>
      <p:sp>
        <p:nvSpPr>
          <p:cNvPr id="33" name="Text Box 9"/>
          <p:cNvSpPr txBox="1">
            <a:spLocks noChangeArrowheads="1"/>
          </p:cNvSpPr>
          <p:nvPr/>
        </p:nvSpPr>
        <p:spPr bwMode="auto">
          <a:xfrm rot="19143883">
            <a:off x="1051184" y="1916391"/>
            <a:ext cx="1354858" cy="369332"/>
          </a:xfrm>
          <a:prstGeom prst="rect">
            <a:avLst/>
          </a:prstGeom>
          <a:solidFill>
            <a:srgbClr val="FFFFFF"/>
          </a:solidFill>
          <a:ln w="28575">
            <a:solidFill>
              <a:srgbClr val="0066FF"/>
            </a:solidFill>
            <a:miter lim="800000"/>
            <a:headEnd type="none" w="sm" len="sm"/>
            <a:tailEnd type="none" w="sm" len="sm"/>
          </a:ln>
        </p:spPr>
        <p:txBody>
          <a:bodyPr wrap="none">
            <a:spAutoFit/>
          </a:bodyPr>
          <a:lstStyle/>
          <a:p>
            <a:pPr defTabSz="762000" eaLnBrk="0" fontAlgn="auto" hangingPunct="0">
              <a:spcBef>
                <a:spcPts val="0"/>
              </a:spcBef>
              <a:spcAft>
                <a:spcPts val="0"/>
              </a:spcAft>
            </a:pPr>
            <a:r>
              <a:rPr lang="el-GR" dirty="0" smtClean="0">
                <a:solidFill>
                  <a:srgbClr val="0000FF"/>
                </a:solidFill>
                <a:latin typeface="Calibri"/>
              </a:rPr>
              <a:t>Σφαιρική ΠΕ</a:t>
            </a:r>
            <a:endParaRPr lang="en-US" dirty="0">
              <a:solidFill>
                <a:srgbClr val="0000FF"/>
              </a:solidFill>
              <a:latin typeface="Calibri"/>
            </a:endParaRPr>
          </a:p>
        </p:txBody>
      </p:sp>
      <p:sp>
        <p:nvSpPr>
          <p:cNvPr id="34" name="Text Box 10"/>
          <p:cNvSpPr txBox="1">
            <a:spLocks noChangeArrowheads="1"/>
          </p:cNvSpPr>
          <p:nvPr/>
        </p:nvSpPr>
        <p:spPr bwMode="auto">
          <a:xfrm>
            <a:off x="5525911" y="1441451"/>
            <a:ext cx="703847" cy="369332"/>
          </a:xfrm>
          <a:prstGeom prst="rect">
            <a:avLst/>
          </a:prstGeom>
          <a:noFill/>
          <a:ln w="12700">
            <a:noFill/>
            <a:miter lim="800000"/>
            <a:headEnd type="none" w="sm" len="sm"/>
            <a:tailEnd type="none" w="sm" len="sm"/>
          </a:ln>
        </p:spPr>
        <p:txBody>
          <a:bodyPr wrap="none">
            <a:spAutoFit/>
          </a:bodyPr>
          <a:lstStyle/>
          <a:p>
            <a:pPr defTabSz="762000" eaLnBrk="0" fontAlgn="auto" hangingPunct="0">
              <a:spcBef>
                <a:spcPts val="0"/>
              </a:spcBef>
              <a:spcAft>
                <a:spcPts val="0"/>
              </a:spcAft>
            </a:pPr>
            <a:r>
              <a:rPr lang="en-US">
                <a:solidFill>
                  <a:srgbClr val="FF0066"/>
                </a:solidFill>
                <a:latin typeface="Calibri"/>
              </a:rPr>
              <a:t>Circle</a:t>
            </a:r>
          </a:p>
        </p:txBody>
      </p:sp>
      <p:sp>
        <p:nvSpPr>
          <p:cNvPr id="35" name="Text Box 11"/>
          <p:cNvSpPr txBox="1">
            <a:spLocks noChangeArrowheads="1"/>
          </p:cNvSpPr>
          <p:nvPr/>
        </p:nvSpPr>
        <p:spPr bwMode="auto">
          <a:xfrm rot="18895714">
            <a:off x="7229960" y="1966397"/>
            <a:ext cx="1362874" cy="369332"/>
          </a:xfrm>
          <a:prstGeom prst="rect">
            <a:avLst/>
          </a:prstGeom>
          <a:solidFill>
            <a:srgbClr val="FFFFFF"/>
          </a:solidFill>
          <a:ln w="28575">
            <a:solidFill>
              <a:srgbClr val="0066FF"/>
            </a:solidFill>
            <a:miter lim="800000"/>
            <a:headEnd type="none" w="sm" len="sm"/>
            <a:tailEnd type="none" w="sm" len="sm"/>
          </a:ln>
        </p:spPr>
        <p:txBody>
          <a:bodyPr wrap="none">
            <a:spAutoFit/>
          </a:bodyPr>
          <a:lstStyle/>
          <a:p>
            <a:pPr defTabSz="762000" eaLnBrk="0" fontAlgn="auto" hangingPunct="0">
              <a:spcBef>
                <a:spcPts val="0"/>
              </a:spcBef>
              <a:spcAft>
                <a:spcPts val="0"/>
              </a:spcAft>
            </a:pPr>
            <a:r>
              <a:rPr lang="el-GR" dirty="0" smtClean="0">
                <a:solidFill>
                  <a:srgbClr val="0000FF"/>
                </a:solidFill>
                <a:latin typeface="Calibri"/>
              </a:rPr>
              <a:t>Σφαιρική ΟΕ</a:t>
            </a:r>
            <a:endParaRPr lang="en-US" dirty="0">
              <a:solidFill>
                <a:srgbClr val="A50021"/>
              </a:solidFill>
              <a:latin typeface="Calibri"/>
            </a:endParaRPr>
          </a:p>
        </p:txBody>
      </p:sp>
      <p:sp>
        <p:nvSpPr>
          <p:cNvPr id="36" name="Rectangle 12"/>
          <p:cNvSpPr>
            <a:spLocks noChangeArrowheads="1"/>
          </p:cNvSpPr>
          <p:nvPr/>
        </p:nvSpPr>
        <p:spPr bwMode="auto">
          <a:xfrm>
            <a:off x="7202311" y="3457576"/>
            <a:ext cx="1560689" cy="2554545"/>
          </a:xfrm>
          <a:prstGeom prst="rect">
            <a:avLst/>
          </a:prstGeom>
          <a:solidFill>
            <a:srgbClr val="C0504D"/>
          </a:solidFill>
          <a:ln w="12700">
            <a:noFill/>
            <a:miter lim="800000"/>
            <a:headEnd type="none" w="sm" len="sm"/>
            <a:tailEnd type="none" w="sm" len="sm"/>
          </a:ln>
        </p:spPr>
        <p:txBody>
          <a:bodyPr wrap="square">
            <a:spAutoFit/>
          </a:bodyPr>
          <a:lstStyle/>
          <a:p>
            <a:pPr marL="0" marR="0" lvl="0" indent="0" defTabSz="762000" eaLnBrk="0" fontAlgn="auto" latinLnBrk="0" hangingPunct="0">
              <a:lnSpc>
                <a:spcPct val="100000"/>
              </a:lnSpc>
              <a:spcBef>
                <a:spcPts val="0"/>
              </a:spcBef>
              <a:spcAft>
                <a:spcPts val="0"/>
              </a:spcAft>
              <a:buClrTx/>
              <a:buSzTx/>
              <a:buFontTx/>
              <a:buNone/>
              <a:tabLst/>
              <a:defRPr/>
            </a:pPr>
            <a:r>
              <a:rPr kumimoji="0" lang="el-GR" sz="2000" b="0" i="0" u="none" strike="noStrike" kern="0" cap="none" spc="0" normalizeH="0" baseline="0" noProof="0" dirty="0" smtClean="0">
                <a:ln>
                  <a:noFill/>
                </a:ln>
                <a:solidFill>
                  <a:prstClr val="white"/>
                </a:solidFill>
                <a:effectLst/>
                <a:uLnTx/>
                <a:uFillTx/>
                <a:latin typeface="Calibri"/>
              </a:rPr>
              <a:t>Πρόσθια επιφάνεια (ΠΕ) </a:t>
            </a:r>
            <a:r>
              <a:rPr kumimoji="0" lang="el-GR" sz="2000" b="0" i="1" u="none" strike="noStrike" kern="0" cap="none" spc="0" normalizeH="0" baseline="0" noProof="0" dirty="0" smtClean="0">
                <a:ln>
                  <a:noFill/>
                </a:ln>
                <a:solidFill>
                  <a:prstClr val="white"/>
                </a:solidFill>
                <a:effectLst/>
                <a:uLnTx/>
                <a:uFillTx/>
                <a:latin typeface="Calibri"/>
              </a:rPr>
              <a:t>κυρτώνει </a:t>
            </a:r>
            <a:r>
              <a:rPr kumimoji="0" lang="en-US" sz="2000" b="0" i="0" u="none" strike="noStrike" kern="0" cap="none" spc="0" normalizeH="0" baseline="0" noProof="0" dirty="0" smtClean="0">
                <a:ln>
                  <a:noFill/>
                </a:ln>
                <a:solidFill>
                  <a:prstClr val="white"/>
                </a:solidFill>
                <a:effectLst/>
                <a:uLnTx/>
                <a:uFillTx/>
                <a:latin typeface="Calibri"/>
              </a:rPr>
              <a:t> </a:t>
            </a:r>
            <a:r>
              <a:rPr kumimoji="0" lang="el-GR" sz="2000" b="0" i="0" u="none" strike="noStrike" kern="0" cap="none" spc="0" normalizeH="0" baseline="0" noProof="0" dirty="0" smtClean="0">
                <a:ln>
                  <a:noFill/>
                </a:ln>
                <a:solidFill>
                  <a:prstClr val="white"/>
                </a:solidFill>
                <a:effectLst/>
                <a:uLnTx/>
                <a:uFillTx/>
                <a:latin typeface="Calibri"/>
              </a:rPr>
              <a:t>προς την περιφέρεια </a:t>
            </a:r>
            <a:r>
              <a:rPr kumimoji="0" lang="en-US" sz="2000" b="0" i="0" u="none" strike="noStrike" kern="0" cap="none" spc="0" normalizeH="0" baseline="0" noProof="0" dirty="0" smtClean="0">
                <a:ln>
                  <a:noFill/>
                </a:ln>
                <a:solidFill>
                  <a:prstClr val="white"/>
                </a:solidFill>
                <a:effectLst/>
                <a:uLnTx/>
                <a:uFillTx/>
                <a:latin typeface="Calibri"/>
              </a:rPr>
              <a:t>,</a:t>
            </a:r>
          </a:p>
          <a:p>
            <a:pPr marL="0" marR="0" lvl="0" indent="0" defTabSz="762000" eaLnBrk="0" fontAlgn="auto" latinLnBrk="0" hangingPunct="0">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white"/>
                </a:solidFill>
                <a:effectLst/>
                <a:uLnTx/>
                <a:uFillTx/>
                <a:latin typeface="Symbol" pitchFamily="18" charset="2"/>
              </a:rPr>
              <a:t>­ </a:t>
            </a:r>
            <a:r>
              <a:rPr kumimoji="0" lang="en-US" sz="2000" b="0" i="0" u="none" strike="noStrike" kern="0" cap="none" spc="0" normalizeH="0" baseline="0" noProof="0" dirty="0" smtClean="0">
                <a:ln>
                  <a:noFill/>
                </a:ln>
                <a:solidFill>
                  <a:prstClr val="white"/>
                </a:solidFill>
                <a:effectLst/>
                <a:uLnTx/>
                <a:uFillTx/>
                <a:latin typeface="Calibri"/>
              </a:rPr>
              <a:t>+ </a:t>
            </a:r>
            <a:r>
              <a:rPr kumimoji="0" lang="el-GR" sz="2000" b="0" i="0" u="none" strike="noStrike" kern="0" cap="none" spc="0" normalizeH="0" baseline="0" noProof="0" dirty="0" smtClean="0">
                <a:ln>
                  <a:noFill/>
                </a:ln>
                <a:solidFill>
                  <a:prstClr val="white"/>
                </a:solidFill>
                <a:effectLst/>
                <a:uLnTx/>
                <a:uFillTx/>
                <a:latin typeface="Calibri"/>
              </a:rPr>
              <a:t>στην περιφέρεια </a:t>
            </a:r>
            <a:endParaRPr kumimoji="0" lang="en-US" sz="2000" b="0" i="0" u="none" strike="noStrike" kern="0" cap="none" spc="0" normalizeH="0" baseline="0" noProof="0" dirty="0" smtClean="0">
              <a:ln>
                <a:noFill/>
              </a:ln>
              <a:solidFill>
                <a:prstClr val="white"/>
              </a:solidFill>
              <a:effectLst/>
              <a:uLnTx/>
              <a:uFillTx/>
              <a:latin typeface="Calibri"/>
            </a:endParaRPr>
          </a:p>
        </p:txBody>
      </p:sp>
    </p:spTree>
    <p:extLst>
      <p:ext uri="{BB962C8B-B14F-4D97-AF65-F5344CB8AC3E}">
        <p14:creationId xmlns:p14="http://schemas.microsoft.com/office/powerpoint/2010/main" val="19894441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noAutofit/>
          </a:bodyPr>
          <a:lstStyle/>
          <a:p>
            <a:pPr eaLnBrk="1" fontAlgn="auto" hangingPunct="1">
              <a:spcAft>
                <a:spcPts val="0"/>
              </a:spcAft>
              <a:defRPr/>
            </a:pPr>
            <a:r>
              <a:rPr lang="el-GR" sz="3200" dirty="0" smtClean="0"/>
              <a:t>Ταυτόχρονης όρασης </a:t>
            </a:r>
            <a:r>
              <a:rPr lang="el-GR" sz="3200" dirty="0" err="1" smtClean="0"/>
              <a:t>πολυεστιακοί</a:t>
            </a:r>
            <a:r>
              <a:rPr lang="en-US" sz="3200" dirty="0" smtClean="0"/>
              <a:t>, </a:t>
            </a:r>
            <a:r>
              <a:rPr lang="el-GR" sz="3200" dirty="0" smtClean="0"/>
              <a:t>ελλειπτικοί</a:t>
            </a:r>
            <a:r>
              <a:rPr lang="en-US" sz="3200" dirty="0" smtClean="0"/>
              <a:t> </a:t>
            </a:r>
            <a:r>
              <a:rPr lang="el-GR" sz="3200" dirty="0" err="1" smtClean="0"/>
              <a:t>ασφαιρικοί</a:t>
            </a:r>
            <a:r>
              <a:rPr lang="en-US" sz="3200" dirty="0" smtClean="0"/>
              <a:t> </a:t>
            </a:r>
            <a:r>
              <a:rPr lang="el-GR" sz="3200" dirty="0" smtClean="0"/>
              <a:t>ΦΕ</a:t>
            </a:r>
            <a:r>
              <a:rPr lang="en-US" sz="3200" dirty="0" smtClean="0"/>
              <a:t> </a:t>
            </a:r>
            <a:r>
              <a:rPr lang="en-US" sz="3200" dirty="0" smtClean="0"/>
              <a:t>(</a:t>
            </a:r>
            <a:r>
              <a:rPr lang="en-US" sz="3200" b="1" dirty="0" smtClean="0"/>
              <a:t>K-K</a:t>
            </a:r>
            <a:r>
              <a:rPr lang="en-US" sz="3200" dirty="0" smtClean="0"/>
              <a:t>)</a:t>
            </a:r>
          </a:p>
        </p:txBody>
      </p:sp>
      <p:sp>
        <p:nvSpPr>
          <p:cNvPr id="26" name="Rectangle 25"/>
          <p:cNvSpPr/>
          <p:nvPr/>
        </p:nvSpPr>
        <p:spPr>
          <a:xfrm>
            <a:off x="0" y="1044576"/>
            <a:ext cx="9144000" cy="5776913"/>
          </a:xfrm>
          <a:prstGeom prst="rect">
            <a:avLst/>
          </a:prstGeom>
          <a:solidFill>
            <a:srgbClr val="9BBB59">
              <a:lumMod val="85000"/>
            </a:srgbClr>
          </a:solidFill>
          <a:ln w="25400" cap="flat" cmpd="sng" algn="ctr">
            <a:solidFill>
              <a:srgbClr val="4F81BD">
                <a:shade val="50000"/>
              </a:srgbClr>
            </a:solidFill>
            <a:prstDash val="solid"/>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27" name="Object 3"/>
          <p:cNvGraphicFramePr>
            <a:graphicFrameLocks noChangeAspect="1"/>
          </p:cNvGraphicFramePr>
          <p:nvPr/>
        </p:nvGraphicFramePr>
        <p:xfrm>
          <a:off x="990600" y="1095375"/>
          <a:ext cx="7080956" cy="5762625"/>
        </p:xfrm>
        <a:graphic>
          <a:graphicData uri="http://schemas.openxmlformats.org/presentationml/2006/ole">
            <mc:AlternateContent xmlns:mc="http://schemas.openxmlformats.org/markup-compatibility/2006">
              <mc:Choice xmlns:v="urn:schemas-microsoft-com:vml" Requires="v">
                <p:oleObj spid="_x0000_s9223" name="CorelDRAW" r:id="rId4" imgW="10005840" imgH="7387560" progId="">
                  <p:embed/>
                </p:oleObj>
              </mc:Choice>
              <mc:Fallback>
                <p:oleObj name="CorelDRAW" r:id="rId4" imgW="10005840" imgH="73875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095375"/>
                        <a:ext cx="7080956"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Text Box 4"/>
          <p:cNvSpPr txBox="1">
            <a:spLocks noChangeArrowheads="1"/>
          </p:cNvSpPr>
          <p:nvPr/>
        </p:nvSpPr>
        <p:spPr bwMode="auto">
          <a:xfrm rot="17656585">
            <a:off x="5661989" y="2061647"/>
            <a:ext cx="1354858" cy="369332"/>
          </a:xfrm>
          <a:prstGeom prst="rect">
            <a:avLst/>
          </a:prstGeom>
          <a:noFill/>
          <a:ln w="28575">
            <a:solidFill>
              <a:srgbClr val="0066FF"/>
            </a:solidFill>
            <a:miter lim="800000"/>
            <a:headEnd type="none" w="sm" len="sm"/>
            <a:tailEnd type="none" w="sm" len="sm"/>
          </a:ln>
        </p:spPr>
        <p:txBody>
          <a:bodyPr wrap="none">
            <a:spAutoFit/>
          </a:bodyPr>
          <a:lstStyle/>
          <a:p>
            <a:pPr defTabSz="762000" eaLnBrk="0" fontAlgn="auto" hangingPunct="0">
              <a:spcBef>
                <a:spcPts val="0"/>
              </a:spcBef>
              <a:spcAft>
                <a:spcPts val="0"/>
              </a:spcAft>
            </a:pPr>
            <a:r>
              <a:rPr lang="el-GR" dirty="0" smtClean="0">
                <a:solidFill>
                  <a:srgbClr val="FF0066"/>
                </a:solidFill>
                <a:latin typeface="Calibri"/>
              </a:rPr>
              <a:t>Σφαιρική</a:t>
            </a:r>
            <a:r>
              <a:rPr lang="en-US" dirty="0" smtClean="0">
                <a:solidFill>
                  <a:srgbClr val="FF0066"/>
                </a:solidFill>
                <a:latin typeface="Calibri"/>
              </a:rPr>
              <a:t> </a:t>
            </a:r>
            <a:r>
              <a:rPr lang="el-GR" dirty="0" smtClean="0">
                <a:solidFill>
                  <a:srgbClr val="0000FF"/>
                </a:solidFill>
                <a:latin typeface="Calibri"/>
              </a:rPr>
              <a:t>ΠΕ</a:t>
            </a:r>
            <a:endParaRPr lang="en-US" dirty="0">
              <a:solidFill>
                <a:srgbClr val="0000FF"/>
              </a:solidFill>
              <a:latin typeface="Calibri"/>
            </a:endParaRPr>
          </a:p>
        </p:txBody>
      </p:sp>
      <p:sp>
        <p:nvSpPr>
          <p:cNvPr id="29" name="Text Box 5"/>
          <p:cNvSpPr txBox="1">
            <a:spLocks noChangeArrowheads="1"/>
          </p:cNvSpPr>
          <p:nvPr/>
        </p:nvSpPr>
        <p:spPr bwMode="auto">
          <a:xfrm rot="19950673">
            <a:off x="2279077" y="1692553"/>
            <a:ext cx="1362874" cy="369332"/>
          </a:xfrm>
          <a:prstGeom prst="rect">
            <a:avLst/>
          </a:prstGeom>
          <a:noFill/>
          <a:ln w="28575">
            <a:solidFill>
              <a:srgbClr val="0066FF"/>
            </a:solidFill>
            <a:miter lim="800000"/>
            <a:headEnd type="none" w="sm" len="sm"/>
            <a:tailEnd type="none" w="sm" len="sm"/>
          </a:ln>
        </p:spPr>
        <p:txBody>
          <a:bodyPr wrap="none">
            <a:spAutoFit/>
          </a:bodyPr>
          <a:lstStyle/>
          <a:p>
            <a:pPr defTabSz="762000" eaLnBrk="0" fontAlgn="auto" hangingPunct="0">
              <a:spcBef>
                <a:spcPts val="0"/>
              </a:spcBef>
              <a:spcAft>
                <a:spcPts val="0"/>
              </a:spcAft>
            </a:pPr>
            <a:r>
              <a:rPr lang="el-GR" dirty="0" smtClean="0">
                <a:solidFill>
                  <a:srgbClr val="FF0066"/>
                </a:solidFill>
                <a:latin typeface="Calibri"/>
              </a:rPr>
              <a:t>Σφαιρική </a:t>
            </a:r>
            <a:r>
              <a:rPr lang="el-GR" dirty="0" smtClean="0">
                <a:solidFill>
                  <a:srgbClr val="A50021"/>
                </a:solidFill>
                <a:latin typeface="Calibri"/>
              </a:rPr>
              <a:t>ΟΕ</a:t>
            </a:r>
            <a:endParaRPr lang="en-US" dirty="0">
              <a:solidFill>
                <a:srgbClr val="A50021"/>
              </a:solidFill>
              <a:latin typeface="Calibri"/>
            </a:endParaRPr>
          </a:p>
        </p:txBody>
      </p:sp>
      <p:sp>
        <p:nvSpPr>
          <p:cNvPr id="30" name="Rectangle 6"/>
          <p:cNvSpPr>
            <a:spLocks noChangeArrowheads="1"/>
          </p:cNvSpPr>
          <p:nvPr/>
        </p:nvSpPr>
        <p:spPr bwMode="auto">
          <a:xfrm>
            <a:off x="7518400" y="3429001"/>
            <a:ext cx="1397000" cy="2554545"/>
          </a:xfrm>
          <a:prstGeom prst="rect">
            <a:avLst/>
          </a:prstGeom>
          <a:solidFill>
            <a:srgbClr val="C0C0C0"/>
          </a:solidFill>
          <a:ln w="12700">
            <a:noFill/>
            <a:miter lim="800000"/>
            <a:headEnd type="none" w="sm" len="sm"/>
            <a:tailEnd type="none" w="sm" len="sm"/>
          </a:ln>
        </p:spPr>
        <p:txBody>
          <a:bodyPr wrap="square">
            <a:spAutoFit/>
          </a:bodyPr>
          <a:lstStyle/>
          <a:p>
            <a:pPr defTabSz="762000" eaLnBrk="0" fontAlgn="auto" hangingPunct="0">
              <a:spcBef>
                <a:spcPts val="0"/>
              </a:spcBef>
              <a:spcAft>
                <a:spcPts val="0"/>
              </a:spcAft>
            </a:pPr>
            <a:r>
              <a:rPr lang="el-GR" sz="2000" dirty="0" smtClean="0">
                <a:solidFill>
                  <a:srgbClr val="0000FF"/>
                </a:solidFill>
                <a:latin typeface="Calibri"/>
              </a:rPr>
              <a:t>Οπίσθια επιφάνεια</a:t>
            </a:r>
          </a:p>
          <a:p>
            <a:pPr defTabSz="762000" eaLnBrk="0" fontAlgn="auto" hangingPunct="0">
              <a:spcBef>
                <a:spcPts val="0"/>
              </a:spcBef>
              <a:spcAft>
                <a:spcPts val="0"/>
              </a:spcAft>
            </a:pPr>
            <a:r>
              <a:rPr lang="el-GR" sz="2000" dirty="0" smtClean="0">
                <a:solidFill>
                  <a:srgbClr val="0000FF"/>
                </a:solidFill>
                <a:latin typeface="Calibri"/>
              </a:rPr>
              <a:t>(ΟΕ) </a:t>
            </a:r>
            <a:endParaRPr lang="el-GR" sz="2000" i="1" dirty="0" smtClean="0">
              <a:solidFill>
                <a:srgbClr val="0000FF"/>
              </a:solidFill>
              <a:latin typeface="Calibri"/>
            </a:endParaRPr>
          </a:p>
          <a:p>
            <a:pPr defTabSz="762000" eaLnBrk="0" fontAlgn="auto" hangingPunct="0">
              <a:spcBef>
                <a:spcPts val="0"/>
              </a:spcBef>
              <a:spcAft>
                <a:spcPts val="0"/>
              </a:spcAft>
            </a:pPr>
            <a:r>
              <a:rPr lang="el-GR" sz="2000" dirty="0" smtClean="0">
                <a:solidFill>
                  <a:srgbClr val="0000FF"/>
                </a:solidFill>
                <a:latin typeface="Calibri"/>
              </a:rPr>
              <a:t> </a:t>
            </a:r>
            <a:r>
              <a:rPr lang="el-GR" sz="2000" i="1" dirty="0" smtClean="0">
                <a:solidFill>
                  <a:srgbClr val="0000FF"/>
                </a:solidFill>
                <a:latin typeface="Calibri"/>
              </a:rPr>
              <a:t>κυρτώνει</a:t>
            </a:r>
            <a:r>
              <a:rPr lang="el-GR" sz="2000" dirty="0" smtClean="0">
                <a:solidFill>
                  <a:srgbClr val="0000FF"/>
                </a:solidFill>
                <a:latin typeface="Calibri"/>
              </a:rPr>
              <a:t> προς την </a:t>
            </a:r>
            <a:r>
              <a:rPr lang="en-US" sz="2000" dirty="0" smtClean="0">
                <a:solidFill>
                  <a:srgbClr val="0000FF"/>
                </a:solidFill>
                <a:latin typeface="Calibri"/>
              </a:rPr>
              <a:t> </a:t>
            </a:r>
            <a:r>
              <a:rPr lang="el-GR" sz="2000" dirty="0" smtClean="0">
                <a:solidFill>
                  <a:srgbClr val="0000FF"/>
                </a:solidFill>
                <a:latin typeface="Calibri"/>
              </a:rPr>
              <a:t>περιφέρεια</a:t>
            </a:r>
            <a:endParaRPr lang="en-US" sz="2000" dirty="0">
              <a:solidFill>
                <a:srgbClr val="0000FF"/>
              </a:solidFill>
              <a:latin typeface="Calibri"/>
            </a:endParaRPr>
          </a:p>
          <a:p>
            <a:pPr defTabSz="762000" eaLnBrk="0" fontAlgn="auto" hangingPunct="0">
              <a:spcBef>
                <a:spcPts val="0"/>
              </a:spcBef>
              <a:spcAft>
                <a:spcPts val="0"/>
              </a:spcAft>
            </a:pPr>
            <a:r>
              <a:rPr lang="en-US" sz="2000" dirty="0">
                <a:solidFill>
                  <a:srgbClr val="0000FF"/>
                </a:solidFill>
                <a:latin typeface="Symbol" pitchFamily="18" charset="2"/>
              </a:rPr>
              <a:t>¯ </a:t>
            </a:r>
            <a:r>
              <a:rPr lang="en-US" sz="2000" dirty="0">
                <a:solidFill>
                  <a:srgbClr val="0000FF"/>
                </a:solidFill>
                <a:latin typeface="Calibri"/>
              </a:rPr>
              <a:t>+ </a:t>
            </a:r>
            <a:r>
              <a:rPr lang="el-GR" sz="2000" dirty="0" smtClean="0">
                <a:solidFill>
                  <a:srgbClr val="0000FF"/>
                </a:solidFill>
                <a:latin typeface="Calibri"/>
              </a:rPr>
              <a:t>στην περιφέρεια</a:t>
            </a:r>
            <a:endParaRPr lang="en-US" sz="2000" dirty="0">
              <a:solidFill>
                <a:srgbClr val="0000FF"/>
              </a:solidFill>
              <a:latin typeface="Calibri"/>
            </a:endParaRPr>
          </a:p>
        </p:txBody>
      </p:sp>
      <p:sp>
        <p:nvSpPr>
          <p:cNvPr id="31" name="Text Box 7"/>
          <p:cNvSpPr txBox="1">
            <a:spLocks noChangeArrowheads="1"/>
          </p:cNvSpPr>
          <p:nvPr/>
        </p:nvSpPr>
        <p:spPr bwMode="auto">
          <a:xfrm rot="16200000">
            <a:off x="-1545064" y="3526265"/>
            <a:ext cx="4225926" cy="830997"/>
          </a:xfrm>
          <a:prstGeom prst="rect">
            <a:avLst/>
          </a:prstGeom>
          <a:solidFill>
            <a:srgbClr val="FFFF99"/>
          </a:solidFill>
          <a:ln w="12700">
            <a:noFill/>
            <a:miter lim="800000"/>
            <a:headEnd type="none" w="sm" len="sm"/>
            <a:tailEnd type="none" w="sm" len="sm"/>
          </a:ln>
        </p:spPr>
        <p:txBody>
          <a:bodyPr wrap="square">
            <a:spAutoFit/>
          </a:bodyPr>
          <a:lstStyle/>
          <a:p>
            <a:pPr defTabSz="762000" eaLnBrk="0" fontAlgn="auto" hangingPunct="0">
              <a:spcBef>
                <a:spcPts val="0"/>
              </a:spcBef>
              <a:spcAft>
                <a:spcPts val="0"/>
              </a:spcAft>
            </a:pPr>
            <a:r>
              <a:rPr lang="el-GR" sz="2400" dirty="0" smtClean="0">
                <a:solidFill>
                  <a:srgbClr val="C0504D"/>
                </a:solidFill>
                <a:latin typeface="Calibri"/>
              </a:rPr>
              <a:t>Επιμήκης </a:t>
            </a:r>
            <a:r>
              <a:rPr lang="en-US" sz="2400" dirty="0" smtClean="0">
                <a:solidFill>
                  <a:srgbClr val="C0504D"/>
                </a:solidFill>
                <a:latin typeface="Calibri"/>
              </a:rPr>
              <a:t> </a:t>
            </a:r>
            <a:r>
              <a:rPr lang="el-GR" sz="2400" dirty="0" smtClean="0">
                <a:solidFill>
                  <a:srgbClr val="C0504D"/>
                </a:solidFill>
                <a:latin typeface="Calibri"/>
              </a:rPr>
              <a:t>ελλειψοειδής πρόσθια </a:t>
            </a:r>
            <a:r>
              <a:rPr lang="en-US" sz="2400" dirty="0" smtClean="0">
                <a:solidFill>
                  <a:srgbClr val="C0504D"/>
                </a:solidFill>
                <a:latin typeface="Calibri"/>
              </a:rPr>
              <a:t> </a:t>
            </a:r>
            <a:r>
              <a:rPr lang="el-GR" sz="2400" dirty="0" smtClean="0">
                <a:solidFill>
                  <a:srgbClr val="C0504D"/>
                </a:solidFill>
                <a:latin typeface="Calibri"/>
              </a:rPr>
              <a:t>επιφάνεια </a:t>
            </a:r>
            <a:endParaRPr lang="en-US" sz="2400" dirty="0">
              <a:solidFill>
                <a:srgbClr val="C0504D"/>
              </a:solidFill>
              <a:latin typeface="Calibri"/>
            </a:endParaRPr>
          </a:p>
        </p:txBody>
      </p:sp>
      <p:sp>
        <p:nvSpPr>
          <p:cNvPr id="32" name="Text Box 8"/>
          <p:cNvSpPr txBox="1">
            <a:spLocks noChangeArrowheads="1"/>
          </p:cNvSpPr>
          <p:nvPr/>
        </p:nvSpPr>
        <p:spPr bwMode="auto">
          <a:xfrm rot="16200000">
            <a:off x="5223229" y="3570357"/>
            <a:ext cx="3467100" cy="707886"/>
          </a:xfrm>
          <a:prstGeom prst="rect">
            <a:avLst/>
          </a:prstGeom>
          <a:noFill/>
          <a:ln w="12700">
            <a:noFill/>
            <a:miter lim="800000"/>
            <a:headEnd type="none" w="sm" len="sm"/>
            <a:tailEnd type="none" w="sm" len="sm"/>
          </a:ln>
        </p:spPr>
        <p:txBody>
          <a:bodyPr>
            <a:spAutoFit/>
          </a:bodyPr>
          <a:lstStyle/>
          <a:p>
            <a:pPr defTabSz="762000" eaLnBrk="0" fontAlgn="auto" hangingPunct="0">
              <a:spcBef>
                <a:spcPts val="0"/>
              </a:spcBef>
              <a:spcAft>
                <a:spcPts val="0"/>
              </a:spcAft>
            </a:pPr>
            <a:r>
              <a:rPr lang="el-GR" sz="2000" dirty="0" smtClean="0">
                <a:solidFill>
                  <a:srgbClr val="00FFFF"/>
                </a:solidFill>
                <a:latin typeface="Calibri"/>
              </a:rPr>
              <a:t>Πεπλατυσμένη  ελλειψοειδής οπίσθια επιφάνεια</a:t>
            </a:r>
            <a:endParaRPr lang="en-US" sz="2000" dirty="0">
              <a:solidFill>
                <a:srgbClr val="00FFFF"/>
              </a:solidFill>
              <a:latin typeface="Calibri"/>
            </a:endParaRPr>
          </a:p>
        </p:txBody>
      </p:sp>
      <p:sp>
        <p:nvSpPr>
          <p:cNvPr id="33" name="Rectangle 9"/>
          <p:cNvSpPr>
            <a:spLocks noChangeArrowheads="1"/>
          </p:cNvSpPr>
          <p:nvPr/>
        </p:nvSpPr>
        <p:spPr bwMode="auto">
          <a:xfrm>
            <a:off x="1905000" y="2743200"/>
            <a:ext cx="1676400" cy="2677656"/>
          </a:xfrm>
          <a:prstGeom prst="rect">
            <a:avLst/>
          </a:prstGeom>
          <a:solidFill>
            <a:srgbClr val="C0C0C0"/>
          </a:solidFill>
          <a:ln w="12700">
            <a:noFill/>
            <a:miter lim="800000"/>
            <a:headEnd type="none" w="sm" len="sm"/>
            <a:tailEnd type="none" w="sm" len="sm"/>
          </a:ln>
        </p:spPr>
        <p:txBody>
          <a:bodyPr wrap="square">
            <a:spAutoFit/>
          </a:bodyPr>
          <a:lstStyle/>
          <a:p>
            <a:pPr defTabSz="762000" eaLnBrk="0" fontAlgn="auto" hangingPunct="0">
              <a:spcBef>
                <a:spcPts val="0"/>
              </a:spcBef>
              <a:spcAft>
                <a:spcPts val="0"/>
              </a:spcAft>
            </a:pPr>
            <a:r>
              <a:rPr lang="el-GR" sz="2400" b="1" dirty="0" smtClean="0">
                <a:solidFill>
                  <a:srgbClr val="0000FF"/>
                </a:solidFill>
                <a:latin typeface="Calibri"/>
              </a:rPr>
              <a:t>Πρόσθια επιφάνεια </a:t>
            </a:r>
            <a:r>
              <a:rPr lang="el-GR" sz="2000" dirty="0" smtClean="0">
                <a:solidFill>
                  <a:srgbClr val="0000FF"/>
                </a:solidFill>
                <a:latin typeface="Calibri"/>
              </a:rPr>
              <a:t>(ΠΕ) </a:t>
            </a:r>
            <a:r>
              <a:rPr lang="el-GR" sz="2000" i="1" dirty="0" smtClean="0">
                <a:solidFill>
                  <a:srgbClr val="0000FF"/>
                </a:solidFill>
                <a:latin typeface="Calibri"/>
              </a:rPr>
              <a:t>επιπεδώνεται </a:t>
            </a:r>
            <a:r>
              <a:rPr lang="el-GR" sz="2000" dirty="0" smtClean="0">
                <a:solidFill>
                  <a:srgbClr val="0000FF"/>
                </a:solidFill>
                <a:latin typeface="Calibri"/>
              </a:rPr>
              <a:t>προς την περιφέρεια</a:t>
            </a:r>
            <a:r>
              <a:rPr lang="en-US" sz="2000" dirty="0" smtClean="0">
                <a:solidFill>
                  <a:srgbClr val="0000FF"/>
                </a:solidFill>
                <a:latin typeface="Calibri"/>
              </a:rPr>
              <a:t>,</a:t>
            </a:r>
            <a:endParaRPr lang="en-US" sz="2000" dirty="0">
              <a:solidFill>
                <a:srgbClr val="0000FF"/>
              </a:solidFill>
              <a:latin typeface="Calibri"/>
            </a:endParaRPr>
          </a:p>
          <a:p>
            <a:pPr defTabSz="762000" eaLnBrk="0" fontAlgn="auto" hangingPunct="0">
              <a:spcBef>
                <a:spcPts val="0"/>
              </a:spcBef>
              <a:spcAft>
                <a:spcPts val="0"/>
              </a:spcAft>
              <a:buFont typeface="Symbol"/>
              <a:buChar char="¯"/>
            </a:pPr>
            <a:r>
              <a:rPr lang="en-US" sz="2000" dirty="0" smtClean="0">
                <a:solidFill>
                  <a:srgbClr val="0000FF"/>
                </a:solidFill>
                <a:latin typeface="Calibri"/>
              </a:rPr>
              <a:t>+ </a:t>
            </a:r>
            <a:r>
              <a:rPr lang="el-GR" sz="2000" dirty="0" smtClean="0">
                <a:solidFill>
                  <a:srgbClr val="0000FF"/>
                </a:solidFill>
                <a:latin typeface="Calibri"/>
              </a:rPr>
              <a:t>στην </a:t>
            </a:r>
          </a:p>
          <a:p>
            <a:pPr defTabSz="762000" eaLnBrk="0" fontAlgn="auto" hangingPunct="0">
              <a:spcBef>
                <a:spcPts val="0"/>
              </a:spcBef>
              <a:spcAft>
                <a:spcPts val="0"/>
              </a:spcAft>
            </a:pPr>
            <a:r>
              <a:rPr lang="el-GR" sz="2000" dirty="0" smtClean="0">
                <a:solidFill>
                  <a:srgbClr val="0000FF"/>
                </a:solidFill>
                <a:latin typeface="Calibri"/>
              </a:rPr>
              <a:t>περιφέρεια</a:t>
            </a:r>
            <a:endParaRPr lang="en-US" sz="2000" dirty="0">
              <a:solidFill>
                <a:srgbClr val="0000FF"/>
              </a:solidFill>
              <a:latin typeface="Calibri"/>
            </a:endParaRPr>
          </a:p>
        </p:txBody>
      </p:sp>
      <p:sp>
        <p:nvSpPr>
          <p:cNvPr id="34" name="Text Box 10"/>
          <p:cNvSpPr txBox="1">
            <a:spLocks noChangeArrowheads="1"/>
          </p:cNvSpPr>
          <p:nvPr/>
        </p:nvSpPr>
        <p:spPr bwMode="auto">
          <a:xfrm>
            <a:off x="4344812" y="1970088"/>
            <a:ext cx="1597104" cy="369332"/>
          </a:xfrm>
          <a:prstGeom prst="rect">
            <a:avLst/>
          </a:prstGeom>
          <a:noFill/>
          <a:ln w="12700">
            <a:noFill/>
            <a:miter lim="800000"/>
            <a:headEnd type="none" w="sm" len="sm"/>
            <a:tailEnd type="none" w="sm" len="sm"/>
          </a:ln>
        </p:spPr>
        <p:txBody>
          <a:bodyPr wrap="none">
            <a:spAutoFit/>
          </a:bodyPr>
          <a:lstStyle/>
          <a:p>
            <a:pPr defTabSz="762000" eaLnBrk="0" fontAlgn="auto" hangingPunct="0">
              <a:spcBef>
                <a:spcPts val="0"/>
              </a:spcBef>
              <a:spcAft>
                <a:spcPts val="0"/>
              </a:spcAft>
            </a:pPr>
            <a:r>
              <a:rPr lang="el-GR" dirty="0" smtClean="0">
                <a:solidFill>
                  <a:srgbClr val="00FFFF"/>
                </a:solidFill>
                <a:latin typeface="Calibri"/>
              </a:rPr>
              <a:t>Πεπλατυσμένη</a:t>
            </a:r>
            <a:endParaRPr lang="en-US" dirty="0">
              <a:solidFill>
                <a:srgbClr val="00FFFF"/>
              </a:solidFill>
              <a:latin typeface="Calibri"/>
            </a:endParaRPr>
          </a:p>
        </p:txBody>
      </p:sp>
      <p:sp>
        <p:nvSpPr>
          <p:cNvPr id="35" name="Text Box 11"/>
          <p:cNvSpPr txBox="1">
            <a:spLocks noChangeArrowheads="1"/>
          </p:cNvSpPr>
          <p:nvPr/>
        </p:nvSpPr>
        <p:spPr bwMode="auto">
          <a:xfrm rot="19293131">
            <a:off x="3977041" y="1403628"/>
            <a:ext cx="1061509" cy="369332"/>
          </a:xfrm>
          <a:prstGeom prst="rect">
            <a:avLst/>
          </a:prstGeom>
          <a:noFill/>
          <a:ln w="12700">
            <a:noFill/>
            <a:miter lim="800000"/>
            <a:headEnd type="none" w="sm" len="sm"/>
            <a:tailEnd type="none" w="sm" len="sm"/>
          </a:ln>
        </p:spPr>
        <p:txBody>
          <a:bodyPr wrap="none">
            <a:spAutoFit/>
          </a:bodyPr>
          <a:lstStyle/>
          <a:p>
            <a:pPr defTabSz="762000" eaLnBrk="0" fontAlgn="auto" hangingPunct="0">
              <a:spcBef>
                <a:spcPts val="0"/>
              </a:spcBef>
              <a:spcAft>
                <a:spcPts val="0"/>
              </a:spcAft>
            </a:pPr>
            <a:r>
              <a:rPr lang="el-GR" dirty="0" smtClean="0">
                <a:solidFill>
                  <a:srgbClr val="C0504D"/>
                </a:solidFill>
                <a:latin typeface="Calibri"/>
              </a:rPr>
              <a:t>Επιμήκης</a:t>
            </a:r>
            <a:endParaRPr lang="en-US" dirty="0">
              <a:solidFill>
                <a:srgbClr val="C0504D"/>
              </a:solidFill>
              <a:latin typeface="Calibri"/>
            </a:endParaRPr>
          </a:p>
        </p:txBody>
      </p:sp>
      <p:sp>
        <p:nvSpPr>
          <p:cNvPr id="36" name="Text Box 12"/>
          <p:cNvSpPr txBox="1">
            <a:spLocks noChangeArrowheads="1"/>
          </p:cNvSpPr>
          <p:nvPr/>
        </p:nvSpPr>
        <p:spPr bwMode="auto">
          <a:xfrm>
            <a:off x="5257800" y="1371600"/>
            <a:ext cx="855362" cy="369332"/>
          </a:xfrm>
          <a:prstGeom prst="rect">
            <a:avLst/>
          </a:prstGeom>
          <a:noFill/>
          <a:ln w="12700">
            <a:noFill/>
            <a:miter lim="800000"/>
            <a:headEnd type="none" w="sm" len="sm"/>
            <a:tailEnd type="none" w="sm" len="sm"/>
          </a:ln>
        </p:spPr>
        <p:txBody>
          <a:bodyPr wrap="none">
            <a:spAutoFit/>
          </a:bodyPr>
          <a:lstStyle/>
          <a:p>
            <a:pPr defTabSz="762000" eaLnBrk="0" fontAlgn="auto" hangingPunct="0">
              <a:spcBef>
                <a:spcPts val="0"/>
              </a:spcBef>
              <a:spcAft>
                <a:spcPts val="0"/>
              </a:spcAft>
            </a:pPr>
            <a:r>
              <a:rPr lang="el-GR" dirty="0" smtClean="0">
                <a:solidFill>
                  <a:srgbClr val="FF0066"/>
                </a:solidFill>
                <a:latin typeface="Calibri"/>
              </a:rPr>
              <a:t>Κύκλος</a:t>
            </a:r>
            <a:endParaRPr lang="en-US" dirty="0">
              <a:solidFill>
                <a:srgbClr val="FF0066"/>
              </a:solidFill>
              <a:latin typeface="Calibri"/>
            </a:endParaRPr>
          </a:p>
        </p:txBody>
      </p:sp>
    </p:spTree>
    <p:extLst>
      <p:ext uri="{BB962C8B-B14F-4D97-AF65-F5344CB8AC3E}">
        <p14:creationId xmlns:p14="http://schemas.microsoft.com/office/powerpoint/2010/main" val="28771681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Πολυεστιακός</a:t>
            </a:r>
            <a:r>
              <a:rPr lang="el-GR" dirty="0" smtClean="0"/>
              <a:t> Φακός Επαφής</a:t>
            </a:r>
            <a:endParaRPr lang="en-US" dirty="0"/>
          </a:p>
        </p:txBody>
      </p:sp>
      <p:sp>
        <p:nvSpPr>
          <p:cNvPr id="3" name="Content Placeholder 2"/>
          <p:cNvSpPr>
            <a:spLocks noGrp="1"/>
          </p:cNvSpPr>
          <p:nvPr>
            <p:ph idx="1"/>
          </p:nvPr>
        </p:nvSpPr>
        <p:spPr/>
        <p:txBody>
          <a:bodyPr>
            <a:noAutofit/>
          </a:bodyPr>
          <a:lstStyle/>
          <a:p>
            <a:r>
              <a:rPr lang="el-GR" sz="2400" dirty="0" smtClean="0"/>
              <a:t>Ο διαφορετικός ρυθμός μεταβολής της </a:t>
            </a:r>
            <a:r>
              <a:rPr lang="el-GR" sz="2400" dirty="0" err="1" smtClean="0"/>
              <a:t>ασφαιρικής</a:t>
            </a:r>
            <a:r>
              <a:rPr lang="el-GR" sz="2400" dirty="0" smtClean="0"/>
              <a:t> επιφάνειας (εκκεντρότητα </a:t>
            </a:r>
            <a:r>
              <a:rPr lang="en-US" sz="2400" dirty="0" smtClean="0"/>
              <a:t>e) </a:t>
            </a:r>
            <a:r>
              <a:rPr lang="el-GR" sz="2400" dirty="0" smtClean="0"/>
              <a:t>δίνει και τα διαφορετικά </a:t>
            </a:r>
            <a:r>
              <a:rPr lang="en-US" sz="2400" dirty="0" smtClean="0"/>
              <a:t>ADD </a:t>
            </a:r>
            <a:r>
              <a:rPr lang="el-GR" sz="2400" dirty="0" smtClean="0"/>
              <a:t>του φακού </a:t>
            </a:r>
          </a:p>
          <a:p>
            <a:r>
              <a:rPr lang="el-GR" sz="2400" dirty="0" smtClean="0"/>
              <a:t>Οι </a:t>
            </a:r>
            <a:r>
              <a:rPr lang="el-GR" sz="2400" dirty="0" err="1" smtClean="0"/>
              <a:t>πολυεστιακοί</a:t>
            </a:r>
            <a:r>
              <a:rPr lang="el-GR" sz="2400" dirty="0" smtClean="0"/>
              <a:t> φακοί προσφέρουν ελεγχόμενη σφαιρική εκτροπή στον οφθαλμό και αυξάνουν το βάθος εστίασης του </a:t>
            </a:r>
          </a:p>
          <a:p>
            <a:r>
              <a:rPr lang="el-GR" sz="2400" dirty="0" smtClean="0"/>
              <a:t>Για καλά κεντραρισμένο φακό το σφαιρικό σφάλμα του φακού προστίθεται στο σφαιρικό σφάλμα του ασθενή </a:t>
            </a:r>
          </a:p>
          <a:p>
            <a:r>
              <a:rPr lang="el-GR" sz="2400" dirty="0" smtClean="0"/>
              <a:t>Η επιτυχία αυτού του φακού εξαρτάται και από τις οπτικές απαιτήσεις του πρεσβύωπα και από τη σφαιρική εκτροπή του κάθε οφθαλμού </a:t>
            </a:r>
          </a:p>
          <a:p>
            <a:r>
              <a:rPr lang="el-GR" sz="2400" dirty="0" smtClean="0"/>
              <a:t> Συνήθως είναι θετική η σφαιρική εκτροπή που συναντάται στο μέσο φυσιολογικό οφθαλμό +0.10</a:t>
            </a:r>
            <a:r>
              <a:rPr lang="en-US" sz="2400" dirty="0" smtClean="0"/>
              <a:t>D/mm</a:t>
            </a:r>
            <a:r>
              <a:rPr lang="en-US" sz="2400" baseline="30000" dirty="0" smtClean="0"/>
              <a:t>2 </a:t>
            </a:r>
            <a:r>
              <a:rPr lang="el-GR" sz="2400" dirty="0" smtClean="0"/>
              <a:t>για 50 χρονών </a:t>
            </a:r>
            <a:r>
              <a:rPr lang="en-US" sz="2400" baseline="30000" dirty="0" smtClean="0"/>
              <a:t>  </a:t>
            </a:r>
            <a:endParaRPr lang="el-GR" sz="2400" baseline="30000" dirty="0" smtClean="0"/>
          </a:p>
          <a:p>
            <a:endParaRPr lang="el-GR" sz="2400" dirty="0" smtClean="0"/>
          </a:p>
        </p:txBody>
      </p:sp>
    </p:spTree>
    <p:extLst>
      <p:ext uri="{BB962C8B-B14F-4D97-AF65-F5344CB8AC3E}">
        <p14:creationId xmlns:p14="http://schemas.microsoft.com/office/powerpoint/2010/main" val="42862287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Ταυτόχρονής Όρασης Φακοί </a:t>
            </a:r>
            <a:r>
              <a:rPr lang="el-GR" dirty="0" smtClean="0"/>
              <a:t>–</a:t>
            </a:r>
            <a:r>
              <a:rPr lang="el-GR" b="1" dirty="0" err="1" smtClean="0"/>
              <a:t>Πολυεστιακοί</a:t>
            </a:r>
            <a:endParaRPr lang="en-US" dirty="0"/>
          </a:p>
        </p:txBody>
      </p:sp>
      <p:sp>
        <p:nvSpPr>
          <p:cNvPr id="3" name="Content Placeholder 2"/>
          <p:cNvSpPr>
            <a:spLocks noGrp="1"/>
          </p:cNvSpPr>
          <p:nvPr>
            <p:ph idx="1"/>
          </p:nvPr>
        </p:nvSpPr>
        <p:spPr/>
        <p:txBody>
          <a:bodyPr>
            <a:normAutofit/>
          </a:bodyPr>
          <a:lstStyle/>
          <a:p>
            <a:r>
              <a:rPr lang="el-GR" sz="2800" dirty="0" smtClean="0"/>
              <a:t>Ο ίδιος </a:t>
            </a:r>
            <a:r>
              <a:rPr lang="el-GR" sz="2800" dirty="0" err="1" smtClean="0"/>
              <a:t>πολυεστιακός</a:t>
            </a:r>
            <a:r>
              <a:rPr lang="el-GR" sz="2800" dirty="0" smtClean="0"/>
              <a:t> λειτουργεί διαφορετικά σε διαφορετικά </a:t>
            </a:r>
            <a:r>
              <a:rPr lang="el-GR" sz="2800" dirty="0" smtClean="0"/>
              <a:t>μάτια, </a:t>
            </a:r>
            <a:r>
              <a:rPr lang="el-GR" sz="2800" dirty="0" smtClean="0"/>
              <a:t>λόγω μεταξύ των ασθενών διαφοροποιήσεις στην αποδοχή της διόρθωσης</a:t>
            </a:r>
          </a:p>
          <a:p>
            <a:r>
              <a:rPr lang="el-GR" sz="2800" dirty="0" smtClean="0"/>
              <a:t>Ο συνδυασμός του </a:t>
            </a:r>
            <a:r>
              <a:rPr lang="el-GR" sz="2800" dirty="0" err="1" smtClean="0"/>
              <a:t>πολυεστιακού</a:t>
            </a:r>
            <a:r>
              <a:rPr lang="el-GR" sz="2800" dirty="0" smtClean="0"/>
              <a:t> και του ματιού δίνει χαμηλά ποσά σφαιρικής εκτροπής  </a:t>
            </a:r>
            <a:endParaRPr lang="en-US" sz="2800" dirty="0"/>
          </a:p>
        </p:txBody>
      </p:sp>
    </p:spTree>
    <p:extLst>
      <p:ext uri="{BB962C8B-B14F-4D97-AF65-F5344CB8AC3E}">
        <p14:creationId xmlns:p14="http://schemas.microsoft.com/office/powerpoint/2010/main" val="7535570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Ταυτόχρονής Όρασης Φακοί </a:t>
            </a:r>
            <a:r>
              <a:rPr lang="el-GR" dirty="0" smtClean="0"/>
              <a:t>–</a:t>
            </a:r>
            <a:r>
              <a:rPr lang="el-GR" b="1" dirty="0" err="1" smtClean="0"/>
              <a:t>Πολυεστιακοί</a:t>
            </a:r>
            <a:endParaRPr lang="en-US" dirty="0"/>
          </a:p>
        </p:txBody>
      </p:sp>
      <p:sp>
        <p:nvSpPr>
          <p:cNvPr id="3" name="Content Placeholder 2"/>
          <p:cNvSpPr>
            <a:spLocks noGrp="1"/>
          </p:cNvSpPr>
          <p:nvPr>
            <p:ph idx="1"/>
          </p:nvPr>
        </p:nvSpPr>
        <p:spPr/>
        <p:txBody>
          <a:bodyPr>
            <a:normAutofit/>
          </a:bodyPr>
          <a:lstStyle/>
          <a:p>
            <a:pPr marL="0" indent="0">
              <a:buNone/>
            </a:pPr>
            <a:r>
              <a:rPr lang="el-GR" sz="2800" dirty="0" smtClean="0"/>
              <a:t>Η ποιότητα της </a:t>
            </a:r>
            <a:r>
              <a:rPr lang="el-GR" sz="2800" dirty="0" err="1" smtClean="0"/>
              <a:t>αμφιβληστροειδικής</a:t>
            </a:r>
            <a:r>
              <a:rPr lang="el-GR" sz="2800" dirty="0" smtClean="0"/>
              <a:t> εικόνας για ένα καλά κεντραρισμένο φακό εξαρτάται</a:t>
            </a:r>
            <a:r>
              <a:rPr lang="en-US" sz="2800" dirty="0" smtClean="0"/>
              <a:t> </a:t>
            </a:r>
            <a:r>
              <a:rPr lang="el-GR" sz="2800" dirty="0" smtClean="0"/>
              <a:t>από την αλληλεπίδραση των παρακάτω </a:t>
            </a:r>
            <a:r>
              <a:rPr lang="el-GR" sz="2800" dirty="0" smtClean="0"/>
              <a:t>παραγόντων</a:t>
            </a:r>
            <a:r>
              <a:rPr lang="en-US" sz="2800" dirty="0" smtClean="0"/>
              <a:t>:</a:t>
            </a:r>
            <a:endParaRPr lang="el-GR" sz="2800" dirty="0" smtClean="0"/>
          </a:p>
          <a:p>
            <a:pPr>
              <a:buNone/>
            </a:pPr>
            <a:r>
              <a:rPr lang="el-GR" sz="2800" dirty="0" smtClean="0"/>
              <a:t>α. Προφίλ της δύναμης του φακού</a:t>
            </a:r>
          </a:p>
          <a:p>
            <a:pPr>
              <a:buNone/>
            </a:pPr>
            <a:r>
              <a:rPr lang="el-GR" sz="2800" dirty="0" smtClean="0"/>
              <a:t>β. Τη διάμετρο της κόρης</a:t>
            </a:r>
          </a:p>
          <a:p>
            <a:pPr>
              <a:buNone/>
            </a:pPr>
            <a:r>
              <a:rPr lang="el-GR" sz="2800" dirty="0" smtClean="0"/>
              <a:t>γ. Το ποσό της εναπομείνασας οφθαλμικής προσαρμογής </a:t>
            </a:r>
          </a:p>
          <a:p>
            <a:pPr>
              <a:buNone/>
            </a:pPr>
            <a:r>
              <a:rPr lang="el-GR" sz="2800" dirty="0" smtClean="0"/>
              <a:t>δ. Οφθαλμικό σφαιρικό σφάλμα</a:t>
            </a:r>
            <a:endParaRPr lang="en-US" sz="2800" dirty="0" smtClean="0"/>
          </a:p>
        </p:txBody>
      </p:sp>
    </p:spTree>
    <p:extLst>
      <p:ext uri="{BB962C8B-B14F-4D97-AF65-F5344CB8AC3E}">
        <p14:creationId xmlns:p14="http://schemas.microsoft.com/office/powerpoint/2010/main" val="40041628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Πολυεστιακός</a:t>
            </a:r>
            <a:r>
              <a:rPr lang="el-GR" b="1" dirty="0" smtClean="0"/>
              <a:t> Φακός Επαφής</a:t>
            </a:r>
            <a:endParaRPr lang="en-US" b="1" dirty="0"/>
          </a:p>
        </p:txBody>
      </p:sp>
      <p:sp>
        <p:nvSpPr>
          <p:cNvPr id="3" name="Content Placeholder 2"/>
          <p:cNvSpPr>
            <a:spLocks noGrp="1"/>
          </p:cNvSpPr>
          <p:nvPr>
            <p:ph idx="1"/>
          </p:nvPr>
        </p:nvSpPr>
        <p:spPr/>
        <p:txBody>
          <a:bodyPr>
            <a:normAutofit/>
          </a:bodyPr>
          <a:lstStyle/>
          <a:p>
            <a:r>
              <a:rPr lang="el-GR" sz="2800" dirty="0" smtClean="0"/>
              <a:t>Είναι επιτυχής σε χαμηλά </a:t>
            </a:r>
            <a:r>
              <a:rPr lang="en-US" sz="2800" dirty="0" smtClean="0"/>
              <a:t>add</a:t>
            </a:r>
          </a:p>
          <a:p>
            <a:r>
              <a:rPr lang="en-US" sz="2800" dirty="0" smtClean="0"/>
              <a:t>H </a:t>
            </a:r>
            <a:r>
              <a:rPr lang="el-GR" sz="2800" dirty="0" smtClean="0"/>
              <a:t>εφαρμογή τους εξαρτάται από το μέγεθος της κόρης </a:t>
            </a:r>
            <a:endParaRPr lang="en-US" sz="2800" dirty="0" smtClean="0"/>
          </a:p>
          <a:p>
            <a:r>
              <a:rPr lang="en-US" sz="2800" dirty="0" smtClean="0"/>
              <a:t>To </a:t>
            </a:r>
            <a:r>
              <a:rPr lang="el-GR" sz="2800" dirty="0" smtClean="0"/>
              <a:t>μέγεθος της κόρης επηρεάζεται από </a:t>
            </a:r>
            <a:r>
              <a:rPr lang="en-US" sz="2800" dirty="0" smtClean="0"/>
              <a:t>:</a:t>
            </a:r>
          </a:p>
          <a:p>
            <a:pPr lvl="1"/>
            <a:r>
              <a:rPr lang="el-GR" sz="2600" dirty="0" smtClean="0"/>
              <a:t>Φωτισμό </a:t>
            </a:r>
          </a:p>
          <a:p>
            <a:pPr lvl="1"/>
            <a:r>
              <a:rPr lang="el-GR" sz="2600" dirty="0" smtClean="0"/>
              <a:t>Απόσταση αντικείμενου </a:t>
            </a:r>
          </a:p>
          <a:p>
            <a:pPr lvl="1"/>
            <a:r>
              <a:rPr lang="el-GR" sz="2600" dirty="0" smtClean="0"/>
              <a:t>Ηλικία </a:t>
            </a:r>
            <a:r>
              <a:rPr lang="el-GR" sz="2600" dirty="0" smtClean="0"/>
              <a:t>(η </a:t>
            </a:r>
            <a:r>
              <a:rPr lang="el-GR" sz="2600" dirty="0" smtClean="0"/>
              <a:t>διάμετρος μειώνεται με την εξέλιξη της πρεσβυωπίας ~ 5</a:t>
            </a:r>
            <a:r>
              <a:rPr lang="en-US" sz="2600" dirty="0" smtClean="0"/>
              <a:t>mm</a:t>
            </a:r>
            <a:r>
              <a:rPr lang="el-GR" sz="2600" dirty="0" smtClean="0"/>
              <a:t>)</a:t>
            </a:r>
          </a:p>
          <a:p>
            <a:pPr lvl="1"/>
            <a:r>
              <a:rPr lang="el-GR" sz="2600" dirty="0" smtClean="0"/>
              <a:t>Και άλλους παράγοντες (π.χ. συναισθηματική κατάσταση)</a:t>
            </a:r>
          </a:p>
          <a:p>
            <a:endParaRPr lang="en-US" sz="2600" dirty="0"/>
          </a:p>
        </p:txBody>
      </p:sp>
    </p:spTree>
    <p:extLst>
      <p:ext uri="{BB962C8B-B14F-4D97-AF65-F5344CB8AC3E}">
        <p14:creationId xmlns:p14="http://schemas.microsoft.com/office/powerpoint/2010/main" val="2116128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Πολυεστιακός</a:t>
            </a:r>
            <a:r>
              <a:rPr lang="el-GR" b="1" dirty="0" smtClean="0"/>
              <a:t> Φακός Επαφής</a:t>
            </a:r>
            <a:endParaRPr lang="en-US" b="1" dirty="0"/>
          </a:p>
        </p:txBody>
      </p:sp>
      <p:sp>
        <p:nvSpPr>
          <p:cNvPr id="3" name="Content Placeholder 2"/>
          <p:cNvSpPr>
            <a:spLocks noGrp="1"/>
          </p:cNvSpPr>
          <p:nvPr>
            <p:ph idx="1"/>
          </p:nvPr>
        </p:nvSpPr>
        <p:spPr/>
        <p:txBody>
          <a:bodyPr/>
          <a:lstStyle/>
          <a:p>
            <a:r>
              <a:rPr lang="el-GR" dirty="0" smtClean="0"/>
              <a:t>Εάν </a:t>
            </a:r>
            <a:r>
              <a:rPr lang="el-GR" dirty="0" smtClean="0"/>
              <a:t>αποκεντρωθούν, </a:t>
            </a:r>
            <a:r>
              <a:rPr lang="el-GR" dirty="0" smtClean="0"/>
              <a:t>δημιουργούνται σκιές στις εικόνες τους </a:t>
            </a:r>
            <a:endParaRPr lang="en-US" dirty="0"/>
          </a:p>
        </p:txBody>
      </p:sp>
    </p:spTree>
    <p:extLst>
      <p:ext uri="{BB962C8B-B14F-4D97-AF65-F5344CB8AC3E}">
        <p14:creationId xmlns:p14="http://schemas.microsoft.com/office/powerpoint/2010/main" val="34338728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5"/>
          <p:cNvSpPr>
            <a:spLocks noGrp="1" noChangeArrowheads="1"/>
          </p:cNvSpPr>
          <p:nvPr>
            <p:ph type="title"/>
          </p:nvPr>
        </p:nvSpPr>
        <p:spPr/>
        <p:txBody>
          <a:bodyPr>
            <a:noAutofit/>
          </a:bodyPr>
          <a:lstStyle/>
          <a:p>
            <a:pPr>
              <a:defRPr/>
            </a:pPr>
            <a:r>
              <a:rPr lang="el-GR" sz="2800" dirty="0" smtClean="0"/>
              <a:t>ΠΡΕΣΒΥΩΠΙΚΗ ΔΙΟΡΘΩΣΗ ΜΕ ΦΕ</a:t>
            </a:r>
            <a:r>
              <a:rPr lang="en-US" sz="2800" dirty="0" smtClean="0"/>
              <a:t>:</a:t>
            </a:r>
            <a:br>
              <a:rPr lang="en-US" sz="2800" dirty="0" smtClean="0"/>
            </a:br>
            <a:r>
              <a:rPr lang="el-GR" sz="2000" dirty="0" smtClean="0"/>
              <a:t>ΤΑΥΤΟΧΡΟΝΗΣ ΟΡΑΣΗΣ</a:t>
            </a:r>
            <a:r>
              <a:rPr lang="en-US" sz="2000" dirty="0" smtClean="0"/>
              <a:t>: </a:t>
            </a:r>
            <a:r>
              <a:rPr lang="el-GR" sz="2000" dirty="0" smtClean="0"/>
              <a:t>ΥΒΡΙΔΙΚΟΣ</a:t>
            </a:r>
            <a:r>
              <a:rPr lang="en-US" sz="2000" dirty="0" smtClean="0"/>
              <a:t> </a:t>
            </a:r>
            <a:r>
              <a:rPr lang="el-GR" sz="2000" dirty="0" smtClean="0"/>
              <a:t>ΣΧΕΔΙΑΣΜΟΣ</a:t>
            </a:r>
            <a:br>
              <a:rPr lang="el-GR" sz="2000" dirty="0" smtClean="0"/>
            </a:br>
            <a:r>
              <a:rPr lang="el-GR" sz="2000" dirty="0" smtClean="0"/>
              <a:t>όπως </a:t>
            </a:r>
            <a:r>
              <a:rPr lang="en-AU" sz="2400" dirty="0" smtClean="0"/>
              <a:t>Pro</a:t>
            </a:r>
            <a:r>
              <a:rPr lang="en-US" sz="2400" dirty="0" err="1" smtClean="0"/>
              <a:t>cl</a:t>
            </a:r>
            <a:r>
              <a:rPr lang="en-AU" sz="2400" dirty="0" smtClean="0"/>
              <a:t>ear</a:t>
            </a:r>
            <a:r>
              <a:rPr lang="en-AU" sz="2400" baseline="30000" dirty="0" smtClean="0"/>
              <a:t>® </a:t>
            </a:r>
            <a:r>
              <a:rPr lang="el-GR" sz="2400" dirty="0" err="1" smtClean="0"/>
              <a:t>Πολυεστιακός</a:t>
            </a:r>
            <a:r>
              <a:rPr lang="el-GR" sz="2400" dirty="0" smtClean="0"/>
              <a:t> </a:t>
            </a:r>
            <a:r>
              <a:rPr lang="en-AU" sz="2800" dirty="0" err="1" smtClean="0"/>
              <a:t>CooperVision’s</a:t>
            </a:r>
            <a:r>
              <a:rPr lang="en-AU" sz="2800" dirty="0" smtClean="0"/>
              <a:t> </a:t>
            </a:r>
            <a:endParaRPr lang="en-US" sz="2800" dirty="0" smtClean="0"/>
          </a:p>
        </p:txBody>
      </p:sp>
      <p:sp>
        <p:nvSpPr>
          <p:cNvPr id="40" name="Rectangle 39"/>
          <p:cNvSpPr/>
          <p:nvPr/>
        </p:nvSpPr>
        <p:spPr>
          <a:xfrm>
            <a:off x="0" y="1262064"/>
            <a:ext cx="9144000" cy="5595937"/>
          </a:xfrm>
          <a:prstGeom prst="rect">
            <a:avLst/>
          </a:prstGeom>
          <a:solidFill>
            <a:srgbClr val="9BBB59">
              <a:lumMod val="85000"/>
            </a:srgbClr>
          </a:solidFill>
          <a:ln w="25400" cap="flat" cmpd="sng" algn="ctr">
            <a:solidFill>
              <a:srgbClr val="4F81BD">
                <a:shade val="50000"/>
              </a:srgbClr>
            </a:solidFill>
            <a:prstDash val="solid"/>
          </a:ln>
          <a:effectLst/>
        </p:spPr>
        <p:txBody>
          <a:bodyPr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41" name="Picture 20" descr="Bal Progressives CooperVision"/>
          <p:cNvPicPr>
            <a:picLocks noChangeAspect="1" noChangeArrowheads="1"/>
          </p:cNvPicPr>
          <p:nvPr/>
        </p:nvPicPr>
        <p:blipFill>
          <a:blip r:embed="rId3" cstate="print"/>
          <a:srcRect/>
          <a:stretch>
            <a:fillRect/>
          </a:stretch>
        </p:blipFill>
        <p:spPr bwMode="auto">
          <a:xfrm>
            <a:off x="474134" y="3652838"/>
            <a:ext cx="6011333" cy="2849562"/>
          </a:xfrm>
          <a:prstGeom prst="rect">
            <a:avLst/>
          </a:prstGeom>
          <a:noFill/>
          <a:ln w="9525">
            <a:noFill/>
            <a:miter lim="800000"/>
            <a:headEnd/>
            <a:tailEnd/>
          </a:ln>
        </p:spPr>
      </p:pic>
      <p:sp>
        <p:nvSpPr>
          <p:cNvPr id="42" name="Rectangle 3"/>
          <p:cNvSpPr>
            <a:spLocks noChangeArrowheads="1"/>
          </p:cNvSpPr>
          <p:nvPr/>
        </p:nvSpPr>
        <p:spPr bwMode="auto">
          <a:xfrm>
            <a:off x="1892300" y="6175375"/>
            <a:ext cx="2895600" cy="457200"/>
          </a:xfrm>
          <a:prstGeom prst="rect">
            <a:avLst/>
          </a:prstGeom>
          <a:noFill/>
          <a:ln w="9525">
            <a:noFill/>
            <a:miter lim="800000"/>
            <a:headEnd/>
            <a:tailEnd/>
          </a:ln>
        </p:spPr>
        <p:txBody>
          <a:bodyPr wrap="none" anchor="ctr"/>
          <a:lstStyle/>
          <a:p>
            <a:pPr algn="r" eaLnBrk="0" fontAlgn="auto" hangingPunct="0">
              <a:spcBef>
                <a:spcPts val="0"/>
              </a:spcBef>
              <a:spcAft>
                <a:spcPts val="0"/>
              </a:spcAft>
            </a:pPr>
            <a:endParaRPr lang="el-GR">
              <a:solidFill>
                <a:prstClr val="black"/>
              </a:solidFill>
              <a:latin typeface="Calibri"/>
            </a:endParaRPr>
          </a:p>
        </p:txBody>
      </p:sp>
      <p:sp>
        <p:nvSpPr>
          <p:cNvPr id="43" name="Rectangle 4"/>
          <p:cNvSpPr>
            <a:spLocks noChangeArrowheads="1"/>
          </p:cNvSpPr>
          <p:nvPr/>
        </p:nvSpPr>
        <p:spPr bwMode="auto">
          <a:xfrm>
            <a:off x="1892300" y="6175375"/>
            <a:ext cx="2895600" cy="457200"/>
          </a:xfrm>
          <a:prstGeom prst="rect">
            <a:avLst/>
          </a:prstGeom>
          <a:noFill/>
          <a:ln w="9525">
            <a:noFill/>
            <a:miter lim="800000"/>
            <a:headEnd/>
            <a:tailEnd/>
          </a:ln>
        </p:spPr>
        <p:txBody>
          <a:bodyPr wrap="none" anchor="ctr"/>
          <a:lstStyle/>
          <a:p>
            <a:pPr algn="r" eaLnBrk="0" fontAlgn="auto" hangingPunct="0">
              <a:spcBef>
                <a:spcPts val="0"/>
              </a:spcBef>
              <a:spcAft>
                <a:spcPts val="0"/>
              </a:spcAft>
            </a:pPr>
            <a:endParaRPr lang="el-GR">
              <a:solidFill>
                <a:prstClr val="black"/>
              </a:solidFill>
              <a:latin typeface="Calibri"/>
            </a:endParaRPr>
          </a:p>
        </p:txBody>
      </p:sp>
      <p:sp>
        <p:nvSpPr>
          <p:cNvPr id="44" name="Rectangle 6"/>
          <p:cNvSpPr>
            <a:spLocks noChangeArrowheads="1"/>
          </p:cNvSpPr>
          <p:nvPr/>
        </p:nvSpPr>
        <p:spPr bwMode="auto">
          <a:xfrm>
            <a:off x="1350602" y="1225551"/>
            <a:ext cx="6297621" cy="707886"/>
          </a:xfrm>
          <a:prstGeom prst="rect">
            <a:avLst/>
          </a:prstGeom>
          <a:noFill/>
          <a:ln w="12700">
            <a:noFill/>
            <a:miter lim="800000"/>
            <a:headEnd type="none" w="sm" len="sm"/>
            <a:tailEnd type="none" w="sm" len="sm"/>
          </a:ln>
        </p:spPr>
        <p:txBody>
          <a:bodyPr wrap="none">
            <a:spAutoFit/>
          </a:bodyPr>
          <a:lstStyle/>
          <a:p>
            <a:pPr algn="r" defTabSz="762000" eaLnBrk="0" fontAlgn="auto" hangingPunct="0">
              <a:spcBef>
                <a:spcPts val="0"/>
              </a:spcBef>
              <a:spcAft>
                <a:spcPts val="0"/>
              </a:spcAft>
            </a:pPr>
            <a:r>
              <a:rPr lang="el-GR" sz="4000">
                <a:solidFill>
                  <a:prstClr val="black"/>
                </a:solidFill>
                <a:latin typeface="Calibri"/>
              </a:rPr>
              <a:t>     Ομόκεντρος</a:t>
            </a:r>
            <a:r>
              <a:rPr lang="en-US" sz="4000">
                <a:solidFill>
                  <a:prstClr val="black"/>
                </a:solidFill>
                <a:latin typeface="Calibri"/>
              </a:rPr>
              <a:t> &amp; </a:t>
            </a:r>
            <a:r>
              <a:rPr lang="el-GR" sz="4000">
                <a:solidFill>
                  <a:prstClr val="black"/>
                </a:solidFill>
                <a:latin typeface="Calibri"/>
              </a:rPr>
              <a:t>Ασφαιρικός</a:t>
            </a:r>
            <a:endParaRPr lang="en-AU" sz="4000">
              <a:solidFill>
                <a:prstClr val="black"/>
              </a:solidFill>
              <a:latin typeface="Calibri"/>
            </a:endParaRPr>
          </a:p>
        </p:txBody>
      </p:sp>
      <p:sp>
        <p:nvSpPr>
          <p:cNvPr id="45" name="Line 7"/>
          <p:cNvSpPr>
            <a:spLocks noChangeShapeType="1"/>
          </p:cNvSpPr>
          <p:nvPr/>
        </p:nvSpPr>
        <p:spPr bwMode="auto">
          <a:xfrm flipH="1">
            <a:off x="5555545" y="4294189"/>
            <a:ext cx="522111" cy="585787"/>
          </a:xfrm>
          <a:prstGeom prst="line">
            <a:avLst/>
          </a:prstGeom>
          <a:noFill/>
          <a:ln w="5715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46" name="Text Box 8"/>
          <p:cNvSpPr txBox="1">
            <a:spLocks noChangeArrowheads="1"/>
          </p:cNvSpPr>
          <p:nvPr/>
        </p:nvSpPr>
        <p:spPr bwMode="auto">
          <a:xfrm rot="-2653227">
            <a:off x="5652950" y="2664251"/>
            <a:ext cx="3128357" cy="830997"/>
          </a:xfrm>
          <a:prstGeom prst="rect">
            <a:avLst/>
          </a:prstGeom>
          <a:solidFill>
            <a:srgbClr val="FFFFFF"/>
          </a:solidFill>
          <a:ln w="28575">
            <a:solidFill>
              <a:srgbClr val="0000FF"/>
            </a:solidFill>
            <a:miter lim="800000"/>
            <a:headEnd type="none" w="sm" len="sm"/>
            <a:tailEnd type="none" w="sm" len="sm"/>
          </a:ln>
        </p:spPr>
        <p:txBody>
          <a:bodyPr wrap="none">
            <a:spAutoFit/>
          </a:bodyPr>
          <a:lstStyle/>
          <a:p>
            <a:pPr marL="0" marR="0" lvl="0" indent="0" algn="r" defTabSz="762000" eaLnBrk="0" fontAlgn="auto" latinLnBrk="0" hangingPunct="0">
              <a:lnSpc>
                <a:spcPct val="100000"/>
              </a:lnSpc>
              <a:spcBef>
                <a:spcPts val="0"/>
              </a:spcBef>
              <a:spcAft>
                <a:spcPts val="0"/>
              </a:spcAft>
              <a:buClrTx/>
              <a:buSzTx/>
              <a:buFontTx/>
              <a:buNone/>
              <a:tabLst/>
              <a:defRPr/>
            </a:pPr>
            <a:r>
              <a:rPr kumimoji="0" lang="el-GR" sz="2400" b="0" i="0" u="none" strike="noStrike" kern="0" cap="none" spc="0" normalizeH="0" baseline="0" noProof="0" dirty="0" smtClean="0">
                <a:ln>
                  <a:noFill/>
                </a:ln>
                <a:solidFill>
                  <a:srgbClr val="FF0000"/>
                </a:solidFill>
                <a:effectLst/>
                <a:uLnTx/>
                <a:uFillTx/>
                <a:latin typeface="Calibri"/>
              </a:rPr>
              <a:t>Ενδιάμεσο</a:t>
            </a:r>
            <a:r>
              <a:rPr kumimoji="0" lang="en-US" sz="2400" b="0" i="0" u="none" strike="noStrike" kern="0" cap="none" spc="0" normalizeH="0" baseline="0" noProof="0" dirty="0" smtClean="0">
                <a:ln>
                  <a:noFill/>
                </a:ln>
                <a:solidFill>
                  <a:srgbClr val="FF0000"/>
                </a:solidFill>
                <a:effectLst/>
                <a:uLnTx/>
                <a:uFillTx/>
                <a:latin typeface="Calibri"/>
              </a:rPr>
              <a:t>: 5 mm </a:t>
            </a:r>
            <a:r>
              <a:rPr kumimoji="0" lang="el-GR" sz="2400" b="0" i="0" u="none" strike="noStrike" kern="0" cap="none" spc="0" normalizeH="0" baseline="0" noProof="0" dirty="0" err="1" smtClean="0">
                <a:ln>
                  <a:noFill/>
                </a:ln>
                <a:solidFill>
                  <a:srgbClr val="FF0000"/>
                </a:solidFill>
                <a:effectLst/>
                <a:uLnTx/>
                <a:uFillTx/>
                <a:latin typeface="Calibri"/>
              </a:rPr>
              <a:t>διαμ</a:t>
            </a:r>
            <a:r>
              <a:rPr kumimoji="0" lang="en-US" sz="2400" b="0" i="0" u="none" strike="noStrike" kern="0" cap="none" spc="0" normalizeH="0" baseline="0" noProof="0" dirty="0" smtClean="0">
                <a:ln>
                  <a:noFill/>
                </a:ln>
                <a:solidFill>
                  <a:srgbClr val="FF0000"/>
                </a:solidFill>
                <a:effectLst/>
                <a:uLnTx/>
                <a:uFillTx/>
                <a:latin typeface="Calibri"/>
              </a:rPr>
              <a:t>.</a:t>
            </a:r>
          </a:p>
          <a:p>
            <a:pPr marL="0" marR="0" lvl="0" indent="0" algn="r" defTabSz="762000" eaLnBrk="0" fontAlgn="auto" latinLnBrk="0" hangingPunct="0">
              <a:lnSpc>
                <a:spcPct val="100000"/>
              </a:lnSpc>
              <a:spcBef>
                <a:spcPts val="0"/>
              </a:spcBef>
              <a:spcAft>
                <a:spcPts val="0"/>
              </a:spcAft>
              <a:buClrTx/>
              <a:buSzTx/>
              <a:buFontTx/>
              <a:buNone/>
              <a:tabLst/>
              <a:defRPr/>
            </a:pPr>
            <a:r>
              <a:rPr kumimoji="0" lang="el-GR" sz="2400" b="0" i="1" u="none" strike="noStrike" kern="0" cap="none" spc="0" normalizeH="0" baseline="0" noProof="0" dirty="0" err="1" smtClean="0">
                <a:ln>
                  <a:noFill/>
                </a:ln>
                <a:solidFill>
                  <a:srgbClr val="FF0000"/>
                </a:solidFill>
                <a:effectLst/>
                <a:uLnTx/>
                <a:uFillTx/>
                <a:latin typeface="Calibri"/>
              </a:rPr>
              <a:t>ασφαιρικό</a:t>
            </a:r>
            <a:r>
              <a:rPr kumimoji="0" lang="en-US" sz="2400" b="0" i="0" u="none" strike="noStrike" kern="0" cap="none" spc="0" normalizeH="0" baseline="0" noProof="0" dirty="0" smtClean="0">
                <a:ln>
                  <a:noFill/>
                </a:ln>
                <a:solidFill>
                  <a:srgbClr val="FF0000"/>
                </a:solidFill>
                <a:effectLst/>
                <a:uLnTx/>
                <a:uFillTx/>
                <a:latin typeface="Calibri"/>
              </a:rPr>
              <a:t>,</a:t>
            </a:r>
            <a:r>
              <a:rPr kumimoji="0" lang="en-US" sz="2400" b="0" i="0" u="none" strike="noStrike" kern="0" cap="none" spc="0" normalizeH="0" baseline="0" noProof="0" dirty="0" smtClean="0">
                <a:ln>
                  <a:noFill/>
                </a:ln>
                <a:solidFill>
                  <a:prstClr val="black"/>
                </a:solidFill>
                <a:effectLst/>
                <a:uLnTx/>
                <a:uFillTx/>
                <a:latin typeface="Calibri"/>
              </a:rPr>
              <a:t> </a:t>
            </a:r>
            <a:r>
              <a:rPr kumimoji="0" lang="en-US" sz="2400" b="0" i="0" u="none" strike="noStrike" kern="0" cap="none" spc="0" normalizeH="0" baseline="0" noProof="0" dirty="0" smtClean="0">
                <a:ln>
                  <a:noFill/>
                </a:ln>
                <a:solidFill>
                  <a:prstClr val="black"/>
                </a:solidFill>
                <a:effectLst/>
                <a:uLnTx/>
                <a:uFillTx/>
                <a:latin typeface="Symbol" pitchFamily="18" charset="2"/>
              </a:rPr>
              <a:t>¯</a:t>
            </a:r>
            <a:r>
              <a:rPr kumimoji="0" lang="en-US" sz="2400" b="0" i="0" u="none" strike="noStrike" kern="0" cap="none" spc="0" normalizeH="0" baseline="0" noProof="0" dirty="0" smtClean="0">
                <a:ln>
                  <a:noFill/>
                </a:ln>
                <a:solidFill>
                  <a:prstClr val="black"/>
                </a:solidFill>
                <a:effectLst/>
                <a:uLnTx/>
                <a:uFillTx/>
                <a:latin typeface="Calibri"/>
              </a:rPr>
              <a:t> +</a:t>
            </a:r>
            <a:r>
              <a:rPr kumimoji="0" lang="el-GR" sz="2400" b="0" i="0" u="none" strike="noStrike" kern="0" cap="none" spc="0" normalizeH="0" baseline="0" noProof="0" dirty="0" smtClean="0">
                <a:ln>
                  <a:noFill/>
                </a:ln>
                <a:solidFill>
                  <a:prstClr val="black"/>
                </a:solidFill>
                <a:effectLst/>
                <a:uLnTx/>
                <a:uFillTx/>
                <a:latin typeface="Calibri"/>
              </a:rPr>
              <a:t>δύναμη</a:t>
            </a:r>
            <a:endParaRPr kumimoji="0" lang="en-AU" sz="2400" b="0" i="0" u="none" strike="noStrike" kern="0" cap="none" spc="0" normalizeH="0" baseline="0" noProof="0" dirty="0" smtClean="0">
              <a:ln>
                <a:noFill/>
              </a:ln>
              <a:solidFill>
                <a:prstClr val="black"/>
              </a:solidFill>
              <a:effectLst/>
              <a:uLnTx/>
              <a:uFillTx/>
              <a:latin typeface="Calibri"/>
            </a:endParaRPr>
          </a:p>
        </p:txBody>
      </p:sp>
      <p:sp>
        <p:nvSpPr>
          <p:cNvPr id="47" name="Line 9"/>
          <p:cNvSpPr>
            <a:spLocks noChangeShapeType="1"/>
          </p:cNvSpPr>
          <p:nvPr/>
        </p:nvSpPr>
        <p:spPr bwMode="auto">
          <a:xfrm flipH="1">
            <a:off x="2048934" y="4316413"/>
            <a:ext cx="482600" cy="531812"/>
          </a:xfrm>
          <a:prstGeom prst="line">
            <a:avLst/>
          </a:prstGeom>
          <a:noFill/>
          <a:ln w="5715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48" name="Text Box 10"/>
          <p:cNvSpPr txBox="1">
            <a:spLocks noChangeArrowheads="1"/>
          </p:cNvSpPr>
          <p:nvPr/>
        </p:nvSpPr>
        <p:spPr bwMode="auto">
          <a:xfrm rot="-2653227">
            <a:off x="2221089" y="2636233"/>
            <a:ext cx="2750256" cy="1569660"/>
          </a:xfrm>
          <a:prstGeom prst="rect">
            <a:avLst/>
          </a:prstGeom>
          <a:solidFill>
            <a:srgbClr val="FFFFFF"/>
          </a:solidFill>
          <a:ln w="28575">
            <a:solidFill>
              <a:srgbClr val="0000FF"/>
            </a:solidFill>
            <a:miter lim="800000"/>
            <a:headEnd type="none" w="sm" len="sm"/>
            <a:tailEnd type="none" w="sm" len="sm"/>
          </a:ln>
        </p:spPr>
        <p:txBody>
          <a:bodyPr>
            <a:spAutoFit/>
          </a:bodyPr>
          <a:lstStyle/>
          <a:p>
            <a:pPr marL="0" marR="0" lvl="0" indent="0" defTabSz="762000" eaLnBrk="0" fontAlgn="auto" latinLnBrk="0" hangingPunct="0">
              <a:lnSpc>
                <a:spcPct val="100000"/>
              </a:lnSpc>
              <a:spcBef>
                <a:spcPts val="0"/>
              </a:spcBef>
              <a:spcAft>
                <a:spcPts val="0"/>
              </a:spcAft>
              <a:buClrTx/>
              <a:buSzTx/>
              <a:buFontTx/>
              <a:buNone/>
              <a:tabLst/>
              <a:defRPr/>
            </a:pPr>
            <a:r>
              <a:rPr kumimoji="0" lang="el-GR" sz="2400" b="0" i="0" u="none" strike="noStrike" kern="0" cap="none" spc="0" normalizeH="0" baseline="0" noProof="0" dirty="0" smtClean="0">
                <a:ln>
                  <a:noFill/>
                </a:ln>
                <a:solidFill>
                  <a:srgbClr val="FF0000"/>
                </a:solidFill>
                <a:effectLst/>
                <a:uLnTx/>
                <a:uFillTx/>
                <a:latin typeface="Calibri"/>
              </a:rPr>
              <a:t>Ενδιάμεσα</a:t>
            </a:r>
            <a:r>
              <a:rPr kumimoji="0" lang="en-US" sz="2400" b="0" i="0" u="none" strike="noStrike" kern="0" cap="none" spc="0" normalizeH="0" baseline="0" noProof="0" dirty="0" smtClean="0">
                <a:ln>
                  <a:noFill/>
                </a:ln>
                <a:solidFill>
                  <a:srgbClr val="FF0000"/>
                </a:solidFill>
                <a:effectLst/>
                <a:uLnTx/>
                <a:uFillTx/>
                <a:latin typeface="Calibri"/>
              </a:rPr>
              <a:t>: 5 mm </a:t>
            </a:r>
            <a:r>
              <a:rPr kumimoji="0" lang="el-GR" sz="2400" b="0" i="0" u="none" strike="noStrike" kern="0" cap="none" spc="0" normalizeH="0" baseline="0" noProof="0" dirty="0" err="1" smtClean="0">
                <a:ln>
                  <a:noFill/>
                </a:ln>
                <a:solidFill>
                  <a:srgbClr val="FF0000"/>
                </a:solidFill>
                <a:effectLst/>
                <a:uLnTx/>
                <a:uFillTx/>
                <a:latin typeface="Calibri"/>
              </a:rPr>
              <a:t>διαμ</a:t>
            </a:r>
            <a:r>
              <a:rPr kumimoji="0" lang="en-US" sz="2400" b="0" i="0" u="none" strike="noStrike" kern="0" cap="none" spc="0" normalizeH="0" baseline="0" noProof="0" dirty="0" smtClean="0">
                <a:ln>
                  <a:noFill/>
                </a:ln>
                <a:solidFill>
                  <a:srgbClr val="FF0000"/>
                </a:solidFill>
                <a:effectLst/>
                <a:uLnTx/>
                <a:uFillTx/>
                <a:latin typeface="Calibri"/>
              </a:rPr>
              <a:t>.</a:t>
            </a:r>
          </a:p>
          <a:p>
            <a:pPr marL="0" marR="0" lvl="0" indent="0" defTabSz="762000" eaLnBrk="0" fontAlgn="auto" latinLnBrk="0" hangingPunct="0">
              <a:lnSpc>
                <a:spcPct val="100000"/>
              </a:lnSpc>
              <a:spcBef>
                <a:spcPts val="0"/>
              </a:spcBef>
              <a:spcAft>
                <a:spcPts val="0"/>
              </a:spcAft>
              <a:buClrTx/>
              <a:buSzTx/>
              <a:buFontTx/>
              <a:buNone/>
              <a:tabLst/>
              <a:defRPr/>
            </a:pPr>
            <a:r>
              <a:rPr kumimoji="0" lang="el-GR" sz="2400" b="0" i="1" u="none" strike="noStrike" kern="0" cap="none" spc="0" normalizeH="0" baseline="0" noProof="0" dirty="0" err="1" smtClean="0">
                <a:ln>
                  <a:noFill/>
                </a:ln>
                <a:solidFill>
                  <a:srgbClr val="FF0000"/>
                </a:solidFill>
                <a:effectLst/>
                <a:uLnTx/>
                <a:uFillTx/>
                <a:latin typeface="Calibri"/>
              </a:rPr>
              <a:t>ασφαιρικό</a:t>
            </a:r>
            <a:r>
              <a:rPr kumimoji="0" lang="en-US" sz="2400" b="0" i="0" u="none" strike="noStrike" kern="0" cap="none" spc="0" normalizeH="0" baseline="0" noProof="0" dirty="0" smtClean="0">
                <a:ln>
                  <a:noFill/>
                </a:ln>
                <a:solidFill>
                  <a:srgbClr val="FF0000"/>
                </a:solidFill>
                <a:effectLst/>
                <a:uLnTx/>
                <a:uFillTx/>
                <a:latin typeface="Calibri"/>
              </a:rPr>
              <a:t>, </a:t>
            </a:r>
            <a:endParaRPr kumimoji="0" lang="el-GR" sz="2400" b="0" i="0" u="none" strike="noStrike" kern="0" cap="none" spc="0" normalizeH="0" baseline="0" noProof="0" dirty="0" smtClean="0">
              <a:ln>
                <a:noFill/>
              </a:ln>
              <a:solidFill>
                <a:srgbClr val="FF0000"/>
              </a:solidFill>
              <a:effectLst/>
              <a:uLnTx/>
              <a:uFillTx/>
              <a:latin typeface="Calibri"/>
            </a:endParaRPr>
          </a:p>
          <a:p>
            <a:pPr marL="0" marR="0" lvl="0" indent="0" defTabSz="762000" eaLnBrk="0" fontAlgn="auto" latinLnBrk="0" hangingPunct="0">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Symbol" pitchFamily="18" charset="2"/>
              </a:rPr>
              <a:t>­</a:t>
            </a:r>
            <a:r>
              <a:rPr kumimoji="0" lang="en-US" sz="2400" b="0" i="0" u="none" strike="noStrike" kern="0" cap="none" spc="0" normalizeH="0" baseline="0" noProof="0" dirty="0" smtClean="0">
                <a:ln>
                  <a:noFill/>
                </a:ln>
                <a:solidFill>
                  <a:srgbClr val="FF0000"/>
                </a:solidFill>
                <a:effectLst/>
                <a:uLnTx/>
                <a:uFillTx/>
                <a:latin typeface="Calibri"/>
              </a:rPr>
              <a:t> +</a:t>
            </a:r>
            <a:r>
              <a:rPr kumimoji="0" lang="el-GR" sz="2400" b="0" i="0" u="none" strike="noStrike" kern="0" cap="none" spc="0" normalizeH="0" baseline="0" noProof="0" dirty="0" smtClean="0">
                <a:ln>
                  <a:noFill/>
                </a:ln>
                <a:solidFill>
                  <a:prstClr val="black">
                    <a:lumMod val="95000"/>
                    <a:lumOff val="5000"/>
                  </a:prstClr>
                </a:solidFill>
                <a:effectLst/>
                <a:uLnTx/>
                <a:uFillTx/>
                <a:latin typeface="Calibri"/>
              </a:rPr>
              <a:t>δύναμη</a:t>
            </a:r>
            <a:endParaRPr kumimoji="0" lang="en-AU" sz="2400" b="0" i="0" u="none" strike="noStrike" kern="0" cap="none" spc="0" normalizeH="0" baseline="0" noProof="0" dirty="0" smtClean="0">
              <a:ln>
                <a:noFill/>
              </a:ln>
              <a:solidFill>
                <a:srgbClr val="FF0000"/>
              </a:solidFill>
              <a:effectLst/>
              <a:uLnTx/>
              <a:uFillTx/>
              <a:latin typeface="Calibri"/>
            </a:endParaRPr>
          </a:p>
        </p:txBody>
      </p:sp>
      <p:sp>
        <p:nvSpPr>
          <p:cNvPr id="49" name="Line 11"/>
          <p:cNvSpPr>
            <a:spLocks noChangeShapeType="1"/>
          </p:cNvSpPr>
          <p:nvPr/>
        </p:nvSpPr>
        <p:spPr bwMode="auto">
          <a:xfrm rot="5400000">
            <a:off x="5640212" y="5452886"/>
            <a:ext cx="0" cy="759178"/>
          </a:xfrm>
          <a:prstGeom prst="line">
            <a:avLst/>
          </a:prstGeom>
          <a:noFill/>
          <a:ln w="5715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50" name="Text Box 12"/>
          <p:cNvSpPr txBox="1">
            <a:spLocks noChangeArrowheads="1"/>
          </p:cNvSpPr>
          <p:nvPr/>
        </p:nvSpPr>
        <p:spPr bwMode="auto">
          <a:xfrm>
            <a:off x="5885745" y="5559425"/>
            <a:ext cx="1938351" cy="1200329"/>
          </a:xfrm>
          <a:prstGeom prst="rect">
            <a:avLst/>
          </a:prstGeom>
          <a:solidFill>
            <a:srgbClr val="FFFFFF"/>
          </a:solidFill>
          <a:ln w="28575">
            <a:solidFill>
              <a:srgbClr val="FFFF00"/>
            </a:solidFill>
            <a:miter lim="800000"/>
            <a:headEnd type="none" w="sm" len="sm"/>
            <a:tailEnd type="none" w="sm" len="sm"/>
          </a:ln>
        </p:spPr>
        <p:txBody>
          <a:bodyPr wrap="none">
            <a:spAutoFit/>
          </a:bodyPr>
          <a:lstStyle/>
          <a:p>
            <a:pPr defTabSz="762000" eaLnBrk="0" fontAlgn="auto" hangingPunct="0">
              <a:spcBef>
                <a:spcPts val="0"/>
              </a:spcBef>
              <a:spcAft>
                <a:spcPts val="0"/>
              </a:spcAft>
            </a:pPr>
            <a:r>
              <a:rPr lang="el-GR" sz="2400" dirty="0" smtClean="0">
                <a:solidFill>
                  <a:srgbClr val="FF0000"/>
                </a:solidFill>
                <a:latin typeface="Calibri"/>
              </a:rPr>
              <a:t>Μακριά</a:t>
            </a:r>
            <a:r>
              <a:rPr lang="en-US" sz="2400" dirty="0" smtClean="0">
                <a:solidFill>
                  <a:srgbClr val="FF0000"/>
                </a:solidFill>
                <a:latin typeface="Calibri"/>
              </a:rPr>
              <a:t>:</a:t>
            </a:r>
            <a:endParaRPr lang="en-US" sz="2400" dirty="0">
              <a:solidFill>
                <a:srgbClr val="FF0000"/>
              </a:solidFill>
              <a:latin typeface="Calibri"/>
            </a:endParaRPr>
          </a:p>
          <a:p>
            <a:pPr defTabSz="762000" eaLnBrk="0" fontAlgn="auto" hangingPunct="0">
              <a:spcBef>
                <a:spcPts val="0"/>
              </a:spcBef>
              <a:spcAft>
                <a:spcPts val="0"/>
              </a:spcAft>
            </a:pPr>
            <a:r>
              <a:rPr lang="en-US" sz="2400" dirty="0">
                <a:solidFill>
                  <a:srgbClr val="FF0000"/>
                </a:solidFill>
                <a:latin typeface="Calibri"/>
              </a:rPr>
              <a:t> 8.5 mm </a:t>
            </a:r>
            <a:r>
              <a:rPr lang="el-GR" sz="2400" dirty="0" err="1">
                <a:solidFill>
                  <a:srgbClr val="FF0000"/>
                </a:solidFill>
                <a:latin typeface="Calibri"/>
              </a:rPr>
              <a:t>διαμ</a:t>
            </a:r>
            <a:r>
              <a:rPr lang="en-US" sz="2400" dirty="0">
                <a:solidFill>
                  <a:srgbClr val="FF0000"/>
                </a:solidFill>
                <a:latin typeface="Calibri"/>
              </a:rPr>
              <a:t>.</a:t>
            </a:r>
          </a:p>
          <a:p>
            <a:pPr defTabSz="762000" eaLnBrk="0" fontAlgn="auto" hangingPunct="0">
              <a:spcBef>
                <a:spcPts val="0"/>
              </a:spcBef>
              <a:spcAft>
                <a:spcPts val="0"/>
              </a:spcAft>
            </a:pPr>
            <a:r>
              <a:rPr lang="el-GR" sz="2400" i="1" dirty="0">
                <a:solidFill>
                  <a:srgbClr val="FF0000"/>
                </a:solidFill>
                <a:latin typeface="Calibri"/>
              </a:rPr>
              <a:t>σφαιρικό</a:t>
            </a:r>
            <a:endParaRPr lang="en-AU" sz="2400" i="1" dirty="0">
              <a:solidFill>
                <a:srgbClr val="FF0000"/>
              </a:solidFill>
              <a:latin typeface="Calibri"/>
            </a:endParaRPr>
          </a:p>
        </p:txBody>
      </p:sp>
      <p:sp>
        <p:nvSpPr>
          <p:cNvPr id="51" name="Line 13"/>
          <p:cNvSpPr>
            <a:spLocks noChangeShapeType="1"/>
          </p:cNvSpPr>
          <p:nvPr/>
        </p:nvSpPr>
        <p:spPr bwMode="auto">
          <a:xfrm rot="5400000">
            <a:off x="2126545" y="5449711"/>
            <a:ext cx="0" cy="759178"/>
          </a:xfrm>
          <a:prstGeom prst="line">
            <a:avLst/>
          </a:prstGeom>
          <a:noFill/>
          <a:ln w="5715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52" name="Text Box 14"/>
          <p:cNvSpPr txBox="1">
            <a:spLocks noChangeArrowheads="1"/>
          </p:cNvSpPr>
          <p:nvPr/>
        </p:nvSpPr>
        <p:spPr bwMode="auto">
          <a:xfrm>
            <a:off x="2256367" y="5559425"/>
            <a:ext cx="1938351" cy="1200329"/>
          </a:xfrm>
          <a:prstGeom prst="rect">
            <a:avLst/>
          </a:prstGeom>
          <a:solidFill>
            <a:srgbClr val="FFFFFF"/>
          </a:solidFill>
          <a:ln w="28575">
            <a:solidFill>
              <a:srgbClr val="0000FF"/>
            </a:solidFill>
            <a:miter lim="800000"/>
            <a:headEnd type="none" w="sm" len="sm"/>
            <a:tailEnd type="none" w="sm" len="sm"/>
          </a:ln>
        </p:spPr>
        <p:txBody>
          <a:bodyPr wrap="none">
            <a:spAutoFit/>
          </a:bodyPr>
          <a:lstStyle/>
          <a:p>
            <a:pPr defTabSz="762000" eaLnBrk="0" fontAlgn="auto" hangingPunct="0">
              <a:spcBef>
                <a:spcPts val="0"/>
              </a:spcBef>
              <a:spcAft>
                <a:spcPts val="0"/>
              </a:spcAft>
            </a:pPr>
            <a:r>
              <a:rPr lang="el-GR" sz="2400" dirty="0">
                <a:solidFill>
                  <a:srgbClr val="FF0000"/>
                </a:solidFill>
                <a:latin typeface="Calibri"/>
              </a:rPr>
              <a:t>Κοντά</a:t>
            </a:r>
            <a:r>
              <a:rPr lang="en-US" sz="2400" dirty="0">
                <a:solidFill>
                  <a:srgbClr val="FF0000"/>
                </a:solidFill>
                <a:latin typeface="Calibri"/>
              </a:rPr>
              <a:t>:</a:t>
            </a:r>
          </a:p>
          <a:p>
            <a:pPr defTabSz="762000" eaLnBrk="0" fontAlgn="auto" hangingPunct="0">
              <a:spcBef>
                <a:spcPts val="0"/>
              </a:spcBef>
              <a:spcAft>
                <a:spcPts val="0"/>
              </a:spcAft>
            </a:pPr>
            <a:r>
              <a:rPr lang="en-US" sz="2400" dirty="0">
                <a:solidFill>
                  <a:srgbClr val="FF0000"/>
                </a:solidFill>
                <a:latin typeface="Calibri"/>
              </a:rPr>
              <a:t> 8.5 mm </a:t>
            </a:r>
            <a:r>
              <a:rPr lang="el-GR" sz="2400" dirty="0" err="1">
                <a:solidFill>
                  <a:srgbClr val="FF0000"/>
                </a:solidFill>
                <a:latin typeface="Calibri"/>
              </a:rPr>
              <a:t>διαμ</a:t>
            </a:r>
            <a:r>
              <a:rPr lang="en-US" sz="2400" dirty="0">
                <a:solidFill>
                  <a:srgbClr val="FF0000"/>
                </a:solidFill>
                <a:latin typeface="Calibri"/>
              </a:rPr>
              <a:t>.</a:t>
            </a:r>
          </a:p>
          <a:p>
            <a:pPr defTabSz="762000" eaLnBrk="0" fontAlgn="auto" hangingPunct="0">
              <a:spcBef>
                <a:spcPts val="0"/>
              </a:spcBef>
              <a:spcAft>
                <a:spcPts val="0"/>
              </a:spcAft>
            </a:pPr>
            <a:r>
              <a:rPr lang="el-GR" sz="2400" i="1" dirty="0">
                <a:solidFill>
                  <a:srgbClr val="FF0000"/>
                </a:solidFill>
                <a:latin typeface="Calibri"/>
              </a:rPr>
              <a:t>σφαιρικό</a:t>
            </a:r>
            <a:endParaRPr lang="en-AU" sz="2400" i="1" dirty="0">
              <a:solidFill>
                <a:srgbClr val="FF0000"/>
              </a:solidFill>
              <a:latin typeface="Calibri"/>
            </a:endParaRPr>
          </a:p>
        </p:txBody>
      </p:sp>
      <p:sp>
        <p:nvSpPr>
          <p:cNvPr id="53" name="Line 15"/>
          <p:cNvSpPr>
            <a:spLocks noChangeShapeType="1"/>
          </p:cNvSpPr>
          <p:nvPr/>
        </p:nvSpPr>
        <p:spPr bwMode="auto">
          <a:xfrm flipH="1">
            <a:off x="1745545" y="4075114"/>
            <a:ext cx="0" cy="854075"/>
          </a:xfrm>
          <a:prstGeom prst="line">
            <a:avLst/>
          </a:prstGeom>
          <a:noFill/>
          <a:ln w="5715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54" name="Text Box 16"/>
          <p:cNvSpPr txBox="1">
            <a:spLocks noChangeArrowheads="1"/>
          </p:cNvSpPr>
          <p:nvPr/>
        </p:nvSpPr>
        <p:spPr bwMode="auto">
          <a:xfrm rot="-5400000">
            <a:off x="494874" y="2476926"/>
            <a:ext cx="2584450" cy="830997"/>
          </a:xfrm>
          <a:prstGeom prst="rect">
            <a:avLst/>
          </a:prstGeom>
          <a:solidFill>
            <a:srgbClr val="FFFFFF"/>
          </a:solidFill>
          <a:ln w="28575">
            <a:solidFill>
              <a:srgbClr val="FFFF00"/>
            </a:solidFill>
            <a:miter lim="800000"/>
            <a:headEnd type="none" w="sm" len="sm"/>
            <a:tailEnd type="none" w="sm" len="sm"/>
          </a:ln>
        </p:spPr>
        <p:txBody>
          <a:bodyPr>
            <a:spAutoFit/>
          </a:bodyPr>
          <a:lstStyle/>
          <a:p>
            <a:pPr algn="r" defTabSz="762000" eaLnBrk="0" fontAlgn="auto" hangingPunct="0">
              <a:spcBef>
                <a:spcPts val="0"/>
              </a:spcBef>
              <a:spcAft>
                <a:spcPts val="0"/>
              </a:spcAft>
            </a:pPr>
            <a:r>
              <a:rPr lang="el-GR" sz="2400" dirty="0">
                <a:solidFill>
                  <a:srgbClr val="FF0000"/>
                </a:solidFill>
                <a:latin typeface="Calibri"/>
              </a:rPr>
              <a:t>Μακριά</a:t>
            </a:r>
            <a:r>
              <a:rPr lang="en-US" sz="2400" dirty="0">
                <a:solidFill>
                  <a:srgbClr val="FF0000"/>
                </a:solidFill>
                <a:latin typeface="Calibri"/>
              </a:rPr>
              <a:t>: 2.3 mm </a:t>
            </a:r>
            <a:r>
              <a:rPr lang="el-GR" sz="2400" dirty="0" err="1">
                <a:solidFill>
                  <a:srgbClr val="FF0000"/>
                </a:solidFill>
                <a:latin typeface="Calibri"/>
              </a:rPr>
              <a:t>διαμ</a:t>
            </a:r>
            <a:r>
              <a:rPr lang="en-US" sz="2400" dirty="0">
                <a:solidFill>
                  <a:srgbClr val="FF0000"/>
                </a:solidFill>
                <a:latin typeface="Calibri"/>
              </a:rPr>
              <a:t>. </a:t>
            </a:r>
            <a:r>
              <a:rPr lang="el-GR" sz="2400" i="1" dirty="0">
                <a:solidFill>
                  <a:srgbClr val="FF0000"/>
                </a:solidFill>
                <a:latin typeface="Calibri"/>
              </a:rPr>
              <a:t>σφαιρικό</a:t>
            </a:r>
            <a:endParaRPr lang="en-AU" sz="2400" i="1" dirty="0">
              <a:solidFill>
                <a:srgbClr val="FF0000"/>
              </a:solidFill>
              <a:latin typeface="Calibri"/>
            </a:endParaRPr>
          </a:p>
        </p:txBody>
      </p:sp>
      <p:sp>
        <p:nvSpPr>
          <p:cNvPr id="55" name="Line 17"/>
          <p:cNvSpPr>
            <a:spLocks noChangeShapeType="1"/>
          </p:cNvSpPr>
          <p:nvPr/>
        </p:nvSpPr>
        <p:spPr bwMode="auto">
          <a:xfrm flipH="1">
            <a:off x="5254978" y="4119564"/>
            <a:ext cx="0" cy="854075"/>
          </a:xfrm>
          <a:prstGeom prst="line">
            <a:avLst/>
          </a:prstGeom>
          <a:noFill/>
          <a:ln w="57150">
            <a:solidFill>
              <a:srgbClr val="0000FF"/>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ndParaRPr>
          </a:p>
        </p:txBody>
      </p:sp>
      <p:sp>
        <p:nvSpPr>
          <p:cNvPr id="56" name="Text Box 18"/>
          <p:cNvSpPr txBox="1">
            <a:spLocks noChangeArrowheads="1"/>
          </p:cNvSpPr>
          <p:nvPr/>
        </p:nvSpPr>
        <p:spPr bwMode="auto">
          <a:xfrm rot="-5400000">
            <a:off x="4379216" y="2647584"/>
            <a:ext cx="2076081" cy="830997"/>
          </a:xfrm>
          <a:prstGeom prst="rect">
            <a:avLst/>
          </a:prstGeom>
          <a:solidFill>
            <a:srgbClr val="FFFFFF"/>
          </a:solidFill>
          <a:ln w="28575">
            <a:solidFill>
              <a:srgbClr val="0000FF"/>
            </a:solidFill>
            <a:miter lim="800000"/>
            <a:headEnd type="none" w="sm" len="sm"/>
            <a:tailEnd type="none" w="sm" len="sm"/>
          </a:ln>
        </p:spPr>
        <p:txBody>
          <a:bodyPr wrap="none">
            <a:spAutoFit/>
          </a:bodyPr>
          <a:lstStyle/>
          <a:p>
            <a:pPr defTabSz="762000" eaLnBrk="0" fontAlgn="auto" hangingPunct="0">
              <a:spcBef>
                <a:spcPts val="0"/>
              </a:spcBef>
              <a:spcAft>
                <a:spcPts val="0"/>
              </a:spcAft>
            </a:pPr>
            <a:r>
              <a:rPr lang="el-GR" sz="2400" dirty="0">
                <a:solidFill>
                  <a:srgbClr val="FF0000"/>
                </a:solidFill>
                <a:latin typeface="Calibri"/>
              </a:rPr>
              <a:t>Κοντά</a:t>
            </a:r>
            <a:r>
              <a:rPr lang="en-US" sz="2400" dirty="0">
                <a:solidFill>
                  <a:srgbClr val="FF0000"/>
                </a:solidFill>
                <a:latin typeface="Calibri"/>
              </a:rPr>
              <a:t>: 1.7 mm</a:t>
            </a:r>
          </a:p>
          <a:p>
            <a:pPr defTabSz="762000" eaLnBrk="0" fontAlgn="auto" hangingPunct="0">
              <a:spcBef>
                <a:spcPts val="0"/>
              </a:spcBef>
              <a:spcAft>
                <a:spcPts val="0"/>
              </a:spcAft>
            </a:pPr>
            <a:r>
              <a:rPr lang="el-GR" sz="2400" dirty="0" err="1">
                <a:solidFill>
                  <a:srgbClr val="FF0000"/>
                </a:solidFill>
                <a:latin typeface="Calibri"/>
              </a:rPr>
              <a:t>διαμ</a:t>
            </a:r>
            <a:r>
              <a:rPr lang="en-US" sz="2400" dirty="0">
                <a:solidFill>
                  <a:srgbClr val="FF0000"/>
                </a:solidFill>
                <a:latin typeface="Calibri"/>
              </a:rPr>
              <a:t>. </a:t>
            </a:r>
            <a:r>
              <a:rPr lang="el-GR" sz="2400" i="1" dirty="0">
                <a:solidFill>
                  <a:srgbClr val="FF0000"/>
                </a:solidFill>
                <a:latin typeface="Calibri"/>
              </a:rPr>
              <a:t>σφαιρικό</a:t>
            </a:r>
            <a:endParaRPr lang="en-AU" sz="2400" i="1" dirty="0">
              <a:solidFill>
                <a:srgbClr val="FF0000"/>
              </a:solidFill>
              <a:latin typeface="Calibri"/>
            </a:endParaRPr>
          </a:p>
        </p:txBody>
      </p:sp>
      <p:sp>
        <p:nvSpPr>
          <p:cNvPr id="57" name="Text Box 19"/>
          <p:cNvSpPr txBox="1">
            <a:spLocks noChangeArrowheads="1"/>
          </p:cNvSpPr>
          <p:nvPr/>
        </p:nvSpPr>
        <p:spPr bwMode="auto">
          <a:xfrm>
            <a:off x="7246453" y="4773613"/>
            <a:ext cx="1385315" cy="369332"/>
          </a:xfrm>
          <a:prstGeom prst="rect">
            <a:avLst/>
          </a:prstGeom>
          <a:solidFill>
            <a:srgbClr val="FFFFFF"/>
          </a:solidFill>
          <a:ln w="12700">
            <a:noFill/>
            <a:miter lim="800000"/>
            <a:headEnd type="none" w="sm" len="sm"/>
            <a:tailEnd type="none" w="sm" len="sm"/>
          </a:ln>
        </p:spPr>
        <p:txBody>
          <a:bodyPr wrap="none">
            <a:spAutoFit/>
          </a:bodyPr>
          <a:lstStyle/>
          <a:p>
            <a:pPr algn="r" defTabSz="762000" eaLnBrk="0" fontAlgn="auto" hangingPunct="0">
              <a:spcBef>
                <a:spcPts val="0"/>
              </a:spcBef>
              <a:spcAft>
                <a:spcPts val="0"/>
              </a:spcAft>
            </a:pPr>
            <a:r>
              <a:rPr lang="en-US" dirty="0">
                <a:solidFill>
                  <a:srgbClr val="FF0000"/>
                </a:solidFill>
                <a:latin typeface="Calibri"/>
              </a:rPr>
              <a:t>TD=14.4 mm</a:t>
            </a:r>
            <a:endParaRPr lang="en-AU" dirty="0">
              <a:solidFill>
                <a:srgbClr val="FF0000"/>
              </a:solidFill>
              <a:latin typeface="Calibri"/>
            </a:endParaRPr>
          </a:p>
        </p:txBody>
      </p:sp>
    </p:spTree>
    <p:extLst>
      <p:ext uri="{BB962C8B-B14F-4D97-AF65-F5344CB8AC3E}">
        <p14:creationId xmlns:p14="http://schemas.microsoft.com/office/powerpoint/2010/main" val="15602992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Τροποποιημένη </a:t>
            </a:r>
            <a:r>
              <a:rPr lang="el-GR" b="1" dirty="0" err="1" smtClean="0"/>
              <a:t>Μονόραση</a:t>
            </a:r>
            <a:r>
              <a:rPr lang="el-GR" b="1" dirty="0" smtClean="0"/>
              <a:t> </a:t>
            </a:r>
            <a:endParaRPr lang="en-US" b="1" dirty="0"/>
          </a:p>
        </p:txBody>
      </p:sp>
      <p:sp>
        <p:nvSpPr>
          <p:cNvPr id="3" name="Content Placeholder 2"/>
          <p:cNvSpPr>
            <a:spLocks noGrp="1"/>
          </p:cNvSpPr>
          <p:nvPr>
            <p:ph idx="1"/>
          </p:nvPr>
        </p:nvSpPr>
        <p:spPr/>
        <p:txBody>
          <a:bodyPr>
            <a:normAutofit/>
          </a:bodyPr>
          <a:lstStyle/>
          <a:p>
            <a:r>
              <a:rPr lang="el-GR" sz="2800" dirty="0" smtClean="0"/>
              <a:t>Ένας σημαντικός τρόπος για να ελαχιστοποιηθεί τα αποτελέσματα των αλλαγών στη διάμετρο της κόρης σε διόφθαλμη παρατήρηση είναι να συνδυαστεί ένας κεντρικά κοντά φακός στο ένα μάτι με ένα κεντρικά μακριά φακό στο άλλο </a:t>
            </a:r>
            <a:r>
              <a:rPr lang="el-GR" sz="2800" dirty="0" smtClean="0"/>
              <a:t>μάτι. </a:t>
            </a:r>
            <a:r>
              <a:rPr lang="el-GR" sz="2800" dirty="0" smtClean="0"/>
              <a:t>Πολλοί κατασκευαστές παράγουν σειρά </a:t>
            </a:r>
            <a:r>
              <a:rPr lang="el-GR" sz="2800" dirty="0" smtClean="0"/>
              <a:t>φακών σε </a:t>
            </a:r>
            <a:r>
              <a:rPr lang="el-GR" sz="2800" dirty="0" smtClean="0"/>
              <a:t>συνδυασμό σχημάτων για αυτό το σκοπό.</a:t>
            </a:r>
          </a:p>
          <a:p>
            <a:r>
              <a:rPr lang="el-GR" sz="2800" dirty="0" smtClean="0"/>
              <a:t>Για </a:t>
            </a:r>
            <a:r>
              <a:rPr lang="el-GR" sz="2800" dirty="0" smtClean="0"/>
              <a:t>πολύ μικρές κόρες θεωρείται </a:t>
            </a:r>
            <a:r>
              <a:rPr lang="el-GR" sz="2800" dirty="0" err="1" smtClean="0"/>
              <a:t>μονόραση</a:t>
            </a:r>
            <a:r>
              <a:rPr lang="el-GR" sz="2800" dirty="0" smtClean="0"/>
              <a:t>. Αλλά για κανονικού διαμέτρου </a:t>
            </a:r>
            <a:r>
              <a:rPr lang="el-GR" sz="2800" dirty="0" err="1" smtClean="0"/>
              <a:t>φωτοπικές</a:t>
            </a:r>
            <a:r>
              <a:rPr lang="el-GR" sz="2800" dirty="0" smtClean="0"/>
              <a:t> κόρες τα μάτια είναι πιο ισορροπημένα όποτε καλή στερεοσκοπική όραση μπορεί να </a:t>
            </a:r>
            <a:r>
              <a:rPr lang="el-GR" sz="2800" dirty="0" smtClean="0"/>
              <a:t>επιτευχτεί.</a:t>
            </a:r>
            <a:endParaRPr lang="el-GR" sz="2800" dirty="0" smtClean="0"/>
          </a:p>
        </p:txBody>
      </p:sp>
    </p:spTree>
    <p:extLst>
      <p:ext uri="{BB962C8B-B14F-4D97-AF65-F5344CB8AC3E}">
        <p14:creationId xmlns:p14="http://schemas.microsoft.com/office/powerpoint/2010/main" val="2612941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
            </a:r>
            <a:br>
              <a:rPr lang="el-GR" dirty="0" smtClean="0"/>
            </a:br>
            <a:r>
              <a:rPr lang="el-GR" sz="3600" b="1" dirty="0" smtClean="0"/>
              <a:t>Ταυτόχρονης Όρασης</a:t>
            </a:r>
            <a:r>
              <a:rPr lang="en-US" sz="3600" b="1" dirty="0" smtClean="0"/>
              <a:t>: </a:t>
            </a:r>
            <a:r>
              <a:rPr lang="el-GR" sz="3600" b="1" dirty="0" smtClean="0"/>
              <a:t>Εναλλάξ δακτύλιοι με μακρινή και κοντινή με </a:t>
            </a:r>
            <a:r>
              <a:rPr lang="el-GR" sz="3600" b="1" dirty="0" err="1" smtClean="0"/>
              <a:t>ασφαιρικό</a:t>
            </a:r>
            <a:r>
              <a:rPr lang="el-GR" sz="3600" b="1" dirty="0" smtClean="0"/>
              <a:t> </a:t>
            </a:r>
            <a:r>
              <a:rPr lang="el-GR" sz="3600" b="1" dirty="0" smtClean="0"/>
              <a:t>σχεδιασμό</a:t>
            </a:r>
            <a:r>
              <a:rPr lang="en-US" sz="3600" b="1" dirty="0" smtClean="0"/>
              <a:t>: </a:t>
            </a:r>
            <a:r>
              <a:rPr lang="en-US" sz="3600" b="1" dirty="0" err="1" smtClean="0"/>
              <a:t>Oasys</a:t>
            </a:r>
            <a:r>
              <a:rPr lang="en-US" sz="3600" b="1" dirty="0" smtClean="0"/>
              <a:t> (</a:t>
            </a:r>
            <a:r>
              <a:rPr lang="en-US" sz="3600" b="1" dirty="0" err="1" smtClean="0"/>
              <a:t>Vistakon</a:t>
            </a:r>
            <a:r>
              <a:rPr lang="en-US" sz="4000" b="1" dirty="0" smtClean="0"/>
              <a:t>)</a:t>
            </a:r>
            <a:endParaRPr lang="en-US" b="1" dirty="0"/>
          </a:p>
        </p:txBody>
      </p:sp>
      <p:pic>
        <p:nvPicPr>
          <p:cNvPr id="140290" name="Picture 2"/>
          <p:cNvPicPr>
            <a:picLocks noGrp="1" noChangeAspect="1" noChangeArrowheads="1"/>
          </p:cNvPicPr>
          <p:nvPr>
            <p:ph idx="1"/>
          </p:nvPr>
        </p:nvPicPr>
        <p:blipFill>
          <a:blip r:embed="rId2" cstate="print"/>
          <a:stretch>
            <a:fillRect/>
          </a:stretch>
        </p:blipFill>
        <p:spPr bwMode="auto">
          <a:xfrm>
            <a:off x="457200" y="1868191"/>
            <a:ext cx="8229600" cy="3697881"/>
          </a:xfrm>
          <a:prstGeom prst="rect">
            <a:avLst/>
          </a:prstGeom>
          <a:noFill/>
          <a:ln w="9525">
            <a:noFill/>
            <a:miter lim="800000"/>
            <a:headEnd/>
            <a:tailEnd/>
          </a:ln>
        </p:spPr>
      </p:pic>
      <p:sp>
        <p:nvSpPr>
          <p:cNvPr id="5" name="TextBox 4"/>
          <p:cNvSpPr txBox="1"/>
          <p:nvPr/>
        </p:nvSpPr>
        <p:spPr>
          <a:xfrm>
            <a:off x="5486400" y="6096000"/>
            <a:ext cx="2590800" cy="381000"/>
          </a:xfrm>
          <a:prstGeom prst="rect">
            <a:avLst/>
          </a:prstGeom>
          <a:noFill/>
        </p:spPr>
        <p:txBody>
          <a:bodyPr wrap="square" rtlCol="0">
            <a:spAutoFit/>
          </a:bodyPr>
          <a:lstStyle/>
          <a:p>
            <a:r>
              <a:rPr lang="en-US" i="1" dirty="0" err="1" smtClean="0">
                <a:latin typeface="+mn-lt"/>
              </a:rPr>
              <a:t>Plainis</a:t>
            </a:r>
            <a:r>
              <a:rPr lang="en-US" i="1" dirty="0" smtClean="0">
                <a:latin typeface="+mn-lt"/>
              </a:rPr>
              <a:t> et al. 2013</a:t>
            </a:r>
            <a:endParaRPr lang="en-US" i="1" dirty="0">
              <a:latin typeface="+mn-lt"/>
            </a:endParaRPr>
          </a:p>
        </p:txBody>
      </p:sp>
      <p:sp>
        <p:nvSpPr>
          <p:cNvPr id="6" name="TextBox 5"/>
          <p:cNvSpPr txBox="1"/>
          <p:nvPr/>
        </p:nvSpPr>
        <p:spPr>
          <a:xfrm>
            <a:off x="533400" y="5410200"/>
            <a:ext cx="3429000" cy="1200329"/>
          </a:xfrm>
          <a:prstGeom prst="rect">
            <a:avLst/>
          </a:prstGeom>
          <a:noFill/>
        </p:spPr>
        <p:txBody>
          <a:bodyPr wrap="square" rtlCol="0">
            <a:spAutoFit/>
          </a:bodyPr>
          <a:lstStyle/>
          <a:p>
            <a:r>
              <a:rPr lang="el-GR" dirty="0" smtClean="0">
                <a:latin typeface="+mn-lt"/>
              </a:rPr>
              <a:t>Κατανομή διοπτρικής ισχύος σε σχέση με την ακτίνα για φακούς 0.00</a:t>
            </a:r>
            <a:r>
              <a:rPr lang="en-US" dirty="0" smtClean="0">
                <a:latin typeface="+mn-lt"/>
              </a:rPr>
              <a:t>D </a:t>
            </a:r>
            <a:r>
              <a:rPr lang="el-GR" dirty="0" smtClean="0">
                <a:latin typeface="+mn-lt"/>
              </a:rPr>
              <a:t>για μακριά. Για χαμηλό </a:t>
            </a:r>
            <a:r>
              <a:rPr lang="en-US" dirty="0" smtClean="0">
                <a:latin typeface="+mn-lt"/>
              </a:rPr>
              <a:t>add </a:t>
            </a:r>
            <a:r>
              <a:rPr lang="el-GR" dirty="0" smtClean="0">
                <a:latin typeface="+mn-lt"/>
              </a:rPr>
              <a:t>αριστερά και υψηλό </a:t>
            </a:r>
            <a:r>
              <a:rPr lang="en-US" dirty="0" smtClean="0">
                <a:latin typeface="+mn-lt"/>
              </a:rPr>
              <a:t>add </a:t>
            </a:r>
            <a:r>
              <a:rPr lang="el-GR" dirty="0" smtClean="0">
                <a:latin typeface="+mn-lt"/>
              </a:rPr>
              <a:t>δεξιά </a:t>
            </a:r>
            <a:endParaRPr lang="en-US" dirty="0">
              <a:latin typeface="+mn-lt"/>
            </a:endParaRPr>
          </a:p>
        </p:txBody>
      </p:sp>
    </p:spTree>
    <p:extLst>
      <p:ext uri="{BB962C8B-B14F-4D97-AF65-F5344CB8AC3E}">
        <p14:creationId xmlns:p14="http://schemas.microsoft.com/office/powerpoint/2010/main" val="914507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Πρεσβύωπες και Φακοί Επαφής </a:t>
            </a:r>
            <a:endParaRPr lang="en-US" b="1" dirty="0"/>
          </a:p>
        </p:txBody>
      </p:sp>
      <p:sp>
        <p:nvSpPr>
          <p:cNvPr id="3" name="Content Placeholder 2"/>
          <p:cNvSpPr>
            <a:spLocks noGrp="1"/>
          </p:cNvSpPr>
          <p:nvPr>
            <p:ph idx="1"/>
          </p:nvPr>
        </p:nvSpPr>
        <p:spPr/>
        <p:txBody>
          <a:bodyPr>
            <a:normAutofit/>
          </a:bodyPr>
          <a:lstStyle/>
          <a:p>
            <a:r>
              <a:rPr lang="el-GR" sz="2800" dirty="0" smtClean="0"/>
              <a:t>Οι πρεσβύωπες θεωρούνται σημαντική και μεγάλη αγορά για τους φακούς επαφής</a:t>
            </a:r>
          </a:p>
          <a:p>
            <a:r>
              <a:rPr lang="el-GR" sz="2800" dirty="0" smtClean="0"/>
              <a:t>Προσπάθειες για εκμετάλλευση αυτής της δυνατότητας μέχρι τώρα είχε περιορισμένη επιτυχία </a:t>
            </a:r>
            <a:endParaRPr lang="en-US" sz="2800" dirty="0" smtClean="0"/>
          </a:p>
          <a:p>
            <a:r>
              <a:rPr lang="el-GR" sz="2800" dirty="0" smtClean="0"/>
              <a:t>Υπάρχει μια φθίνουσα πορεία  στη σχετική συχνότητα εφαρμογής φακών επαφής στις διαφορετικές ηλικιακές ομάδες. Ξεκινώντας 100% στην ηλικία 15-24 και μηδενίζεται στην ηλικία πάνω από 75  </a:t>
            </a:r>
            <a:endParaRPr lang="en-US" sz="2800" dirty="0"/>
          </a:p>
        </p:txBody>
      </p:sp>
    </p:spTree>
    <p:extLst>
      <p:ext uri="{BB962C8B-B14F-4D97-AF65-F5344CB8AC3E}">
        <p14:creationId xmlns:p14="http://schemas.microsoft.com/office/powerpoint/2010/main" val="23945904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Περιθλαστικός</a:t>
            </a:r>
            <a:r>
              <a:rPr lang="el-GR" b="1" dirty="0" smtClean="0"/>
              <a:t> φακός </a:t>
            </a:r>
            <a:endParaRPr lang="en-US" b="1" dirty="0"/>
          </a:p>
        </p:txBody>
      </p:sp>
      <p:sp>
        <p:nvSpPr>
          <p:cNvPr id="3" name="Content Placeholder 2"/>
          <p:cNvSpPr>
            <a:spLocks noGrp="1"/>
          </p:cNvSpPr>
          <p:nvPr>
            <p:ph idx="1"/>
          </p:nvPr>
        </p:nvSpPr>
        <p:spPr/>
        <p:txBody>
          <a:bodyPr>
            <a:normAutofit/>
          </a:bodyPr>
          <a:lstStyle/>
          <a:p>
            <a:r>
              <a:rPr lang="el-GR" sz="2800" dirty="0" smtClean="0"/>
              <a:t>Συμβατικός </a:t>
            </a:r>
            <a:r>
              <a:rPr lang="el-GR" sz="2800" dirty="0" smtClean="0"/>
              <a:t>πριονωτός σχεδιασμός διαθέτει τύπου </a:t>
            </a:r>
            <a:r>
              <a:rPr lang="en-US" sz="2800" dirty="0" smtClean="0"/>
              <a:t>Fresnel </a:t>
            </a:r>
            <a:r>
              <a:rPr lang="el-GR" sz="2800" dirty="0" smtClean="0"/>
              <a:t>κλιμακωτές αυλακώσεις που διαχωρίζουν το </a:t>
            </a:r>
            <a:r>
              <a:rPr lang="el-GR" sz="2800" dirty="0" err="1" smtClean="0"/>
              <a:t>περιθλώμενο</a:t>
            </a:r>
            <a:r>
              <a:rPr lang="el-GR" sz="2800" dirty="0" smtClean="0"/>
              <a:t> φως μεταξύ της μακρινής και κοντινής εστίας </a:t>
            </a:r>
          </a:p>
          <a:p>
            <a:r>
              <a:rPr lang="el-GR" sz="2800" dirty="0" smtClean="0"/>
              <a:t>Η κοντινή όραση παρέχεται από το </a:t>
            </a:r>
            <a:r>
              <a:rPr lang="el-GR" sz="2800" dirty="0" err="1" smtClean="0"/>
              <a:t>περιθλαστικό</a:t>
            </a:r>
            <a:r>
              <a:rPr lang="el-GR" sz="2800" dirty="0" smtClean="0"/>
              <a:t> προφίλ </a:t>
            </a:r>
          </a:p>
          <a:p>
            <a:r>
              <a:rPr lang="el-GR" sz="2800" dirty="0" smtClean="0"/>
              <a:t>Ο </a:t>
            </a:r>
            <a:r>
              <a:rPr lang="el-GR" sz="2800" dirty="0" err="1" smtClean="0"/>
              <a:t>περιθλαστικος</a:t>
            </a:r>
            <a:r>
              <a:rPr lang="el-GR" sz="2800" dirty="0" smtClean="0"/>
              <a:t> εμφανίζεται σε </a:t>
            </a:r>
            <a:r>
              <a:rPr lang="el-GR" sz="2800" dirty="0" err="1" smtClean="0"/>
              <a:t>αεροδιαπερατούς</a:t>
            </a:r>
            <a:r>
              <a:rPr lang="el-GR" sz="2800" dirty="0" smtClean="0"/>
              <a:t> φακούς επαφής </a:t>
            </a:r>
            <a:endParaRPr lang="en-US" sz="2800" dirty="0"/>
          </a:p>
        </p:txBody>
      </p:sp>
    </p:spTree>
    <p:extLst>
      <p:ext uri="{BB962C8B-B14F-4D97-AF65-F5344CB8AC3E}">
        <p14:creationId xmlns:p14="http://schemas.microsoft.com/office/powerpoint/2010/main" val="6538491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3" descr="D:\IACLE ALL MODULES\IACLE MODULE 8\Original\color pics\8L2\106.jpg"/>
          <p:cNvPicPr>
            <a:picLocks noChangeAspect="1" noChangeArrowheads="1"/>
          </p:cNvPicPr>
          <p:nvPr/>
        </p:nvPicPr>
        <p:blipFill>
          <a:blip r:embed="rId2" cstate="print"/>
          <a:srcRect/>
          <a:stretch>
            <a:fillRect/>
          </a:stretch>
        </p:blipFill>
        <p:spPr bwMode="auto">
          <a:xfrm>
            <a:off x="1020939" y="1262063"/>
            <a:ext cx="7102123" cy="5167312"/>
          </a:xfrm>
          <a:prstGeom prst="rect">
            <a:avLst/>
          </a:prstGeom>
          <a:noFill/>
          <a:ln w="9525">
            <a:noFill/>
            <a:miter lim="800000"/>
            <a:headEnd/>
            <a:tailEnd/>
          </a:ln>
        </p:spPr>
      </p:pic>
      <p:sp>
        <p:nvSpPr>
          <p:cNvPr id="140291" name="Rectangle 2"/>
          <p:cNvSpPr>
            <a:spLocks noGrp="1" noChangeArrowheads="1"/>
          </p:cNvSpPr>
          <p:nvPr>
            <p:ph type="title"/>
          </p:nvPr>
        </p:nvSpPr>
        <p:spPr/>
        <p:txBody>
          <a:bodyPr/>
          <a:lstStyle/>
          <a:p>
            <a:pPr>
              <a:defRPr/>
            </a:pPr>
            <a:r>
              <a:rPr lang="el-GR" sz="3600" b="1" dirty="0" err="1" smtClean="0"/>
              <a:t>Περιθλαστικός</a:t>
            </a:r>
            <a:r>
              <a:rPr lang="el-GR" sz="3600" b="1" dirty="0" smtClean="0"/>
              <a:t> φακός </a:t>
            </a:r>
            <a:endParaRPr lang="en-US" sz="3600" dirty="0" smtClean="0"/>
          </a:p>
        </p:txBody>
      </p:sp>
    </p:spTree>
    <p:extLst>
      <p:ext uri="{BB962C8B-B14F-4D97-AF65-F5344CB8AC3E}">
        <p14:creationId xmlns:p14="http://schemas.microsoft.com/office/powerpoint/2010/main" val="33667497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a:defRPr/>
            </a:pPr>
            <a:r>
              <a:rPr lang="el-GR" sz="3600" b="1" dirty="0" err="1" smtClean="0"/>
              <a:t>Περιθλαστικός</a:t>
            </a:r>
            <a:r>
              <a:rPr lang="el-GR" sz="3600" b="1" dirty="0" smtClean="0"/>
              <a:t> φακός </a:t>
            </a:r>
            <a:endParaRPr lang="en-US" sz="3600" dirty="0" smtClean="0"/>
          </a:p>
        </p:txBody>
      </p:sp>
      <p:sp>
        <p:nvSpPr>
          <p:cNvPr id="163843" name="Text Box 3"/>
          <p:cNvSpPr txBox="1">
            <a:spLocks noChangeArrowheads="1"/>
          </p:cNvSpPr>
          <p:nvPr/>
        </p:nvSpPr>
        <p:spPr bwMode="auto">
          <a:xfrm>
            <a:off x="358423" y="1400176"/>
            <a:ext cx="8386234" cy="4708340"/>
          </a:xfrm>
          <a:prstGeom prst="rect">
            <a:avLst/>
          </a:prstGeom>
          <a:noFill/>
          <a:ln w="12700">
            <a:noFill/>
            <a:miter lim="800000"/>
            <a:headEnd type="none" w="sm" len="sm"/>
            <a:tailEnd type="none" w="sm" len="sm"/>
          </a:ln>
        </p:spPr>
        <p:txBody>
          <a:bodyPr>
            <a:spAutoFit/>
          </a:bodyPr>
          <a:lstStyle/>
          <a:p>
            <a:pPr algn="ctr" defTabSz="762000" eaLnBrk="0" hangingPunct="0">
              <a:lnSpc>
                <a:spcPct val="80000"/>
              </a:lnSpc>
              <a:spcBef>
                <a:spcPct val="50000"/>
              </a:spcBef>
            </a:pPr>
            <a:r>
              <a:rPr lang="en-US" sz="3600" b="0" dirty="0" err="1">
                <a:solidFill>
                  <a:srgbClr val="CC6600"/>
                </a:solidFill>
                <a:latin typeface="+mn-lt"/>
              </a:rPr>
              <a:t>Diffrax</a:t>
            </a:r>
            <a:r>
              <a:rPr lang="en-US" sz="3600" b="0" dirty="0">
                <a:solidFill>
                  <a:srgbClr val="CC6600"/>
                </a:solidFill>
                <a:latin typeface="+mn-lt"/>
              </a:rPr>
              <a:t>™ GP </a:t>
            </a:r>
            <a:r>
              <a:rPr lang="el-GR" sz="3600" b="0" dirty="0" err="1">
                <a:solidFill>
                  <a:srgbClr val="CC6600"/>
                </a:solidFill>
                <a:latin typeface="+mn-lt"/>
              </a:rPr>
              <a:t>διπλεστιακός</a:t>
            </a:r>
            <a:r>
              <a:rPr lang="en-US" sz="3600" b="0" dirty="0">
                <a:solidFill>
                  <a:srgbClr val="CC6600"/>
                </a:solidFill>
                <a:latin typeface="+mn-lt"/>
              </a:rPr>
              <a:t/>
            </a:r>
            <a:br>
              <a:rPr lang="en-US" sz="3600" b="0" dirty="0">
                <a:solidFill>
                  <a:srgbClr val="CC6600"/>
                </a:solidFill>
                <a:latin typeface="+mn-lt"/>
              </a:rPr>
            </a:br>
            <a:r>
              <a:rPr lang="en-US" sz="3600" b="0" dirty="0">
                <a:solidFill>
                  <a:srgbClr val="CC6600"/>
                </a:solidFill>
                <a:latin typeface="+mn-lt"/>
              </a:rPr>
              <a:t>(Pilkington, </a:t>
            </a:r>
            <a:r>
              <a:rPr lang="el-GR" sz="3600" b="0" dirty="0">
                <a:solidFill>
                  <a:srgbClr val="CC6600"/>
                </a:solidFill>
                <a:latin typeface="+mn-lt"/>
              </a:rPr>
              <a:t>τώρα</a:t>
            </a:r>
            <a:r>
              <a:rPr lang="en-US" sz="3600" b="0" dirty="0">
                <a:solidFill>
                  <a:srgbClr val="CC6600"/>
                </a:solidFill>
                <a:latin typeface="+mn-lt"/>
              </a:rPr>
              <a:t> </a:t>
            </a:r>
            <a:r>
              <a:rPr lang="el-GR" sz="3600" b="0" dirty="0" smtClean="0">
                <a:solidFill>
                  <a:srgbClr val="00B0F0"/>
                </a:solidFill>
                <a:latin typeface="+mn-lt"/>
              </a:rPr>
              <a:t>δε προσφέρεται</a:t>
            </a:r>
            <a:r>
              <a:rPr lang="en-US" sz="3600" b="0" dirty="0" smtClean="0">
                <a:solidFill>
                  <a:srgbClr val="CC6600"/>
                </a:solidFill>
                <a:latin typeface="+mn-lt"/>
              </a:rPr>
              <a:t>)</a:t>
            </a:r>
            <a:endParaRPr lang="en-US" sz="3600" b="0" dirty="0">
              <a:solidFill>
                <a:srgbClr val="CC6600"/>
              </a:solidFill>
              <a:latin typeface="+mn-lt"/>
            </a:endParaRPr>
          </a:p>
          <a:p>
            <a:pPr algn="ctr" defTabSz="762000" eaLnBrk="0" hangingPunct="0">
              <a:lnSpc>
                <a:spcPct val="80000"/>
              </a:lnSpc>
              <a:spcBef>
                <a:spcPct val="50000"/>
              </a:spcBef>
            </a:pPr>
            <a:r>
              <a:rPr lang="en-US" sz="3600" b="0" dirty="0">
                <a:solidFill>
                  <a:srgbClr val="CC6600"/>
                </a:solidFill>
                <a:latin typeface="+mn-lt"/>
              </a:rPr>
              <a:t>Echelon™ </a:t>
            </a:r>
            <a:r>
              <a:rPr lang="el-GR" sz="3600" b="0" dirty="0" smtClean="0">
                <a:solidFill>
                  <a:srgbClr val="CC6600"/>
                </a:solidFill>
                <a:latin typeface="+mn-lt"/>
              </a:rPr>
              <a:t>μαλακός </a:t>
            </a:r>
            <a:r>
              <a:rPr lang="el-GR" sz="3600" b="0" dirty="0" err="1" smtClean="0">
                <a:solidFill>
                  <a:srgbClr val="CC6600"/>
                </a:solidFill>
                <a:latin typeface="+mn-lt"/>
              </a:rPr>
              <a:t>διπλεστιακός</a:t>
            </a:r>
            <a:r>
              <a:rPr lang="en-US" sz="3600" b="0" dirty="0">
                <a:solidFill>
                  <a:srgbClr val="CC6600"/>
                </a:solidFill>
                <a:latin typeface="+mn-lt"/>
              </a:rPr>
              <a:t/>
            </a:r>
            <a:br>
              <a:rPr lang="en-US" sz="3600" b="0" dirty="0">
                <a:solidFill>
                  <a:srgbClr val="CC6600"/>
                </a:solidFill>
                <a:latin typeface="+mn-lt"/>
              </a:rPr>
            </a:br>
            <a:r>
              <a:rPr lang="en-US" sz="3600" b="0" dirty="0">
                <a:solidFill>
                  <a:srgbClr val="CC6600"/>
                </a:solidFill>
                <a:latin typeface="+mn-lt"/>
              </a:rPr>
              <a:t>(</a:t>
            </a:r>
            <a:r>
              <a:rPr lang="en-US" sz="3600" b="0" dirty="0" err="1">
                <a:solidFill>
                  <a:srgbClr val="CC6600"/>
                </a:solidFill>
                <a:latin typeface="+mn-lt"/>
              </a:rPr>
              <a:t>CooperVision</a:t>
            </a:r>
            <a:r>
              <a:rPr lang="en-US" sz="3600" b="0" dirty="0">
                <a:solidFill>
                  <a:srgbClr val="CC6600"/>
                </a:solidFill>
                <a:latin typeface="+mn-lt"/>
              </a:rPr>
              <a:t>)</a:t>
            </a:r>
          </a:p>
          <a:p>
            <a:pPr algn="ctr" defTabSz="762000" eaLnBrk="0" hangingPunct="0">
              <a:lnSpc>
                <a:spcPct val="80000"/>
              </a:lnSpc>
              <a:spcBef>
                <a:spcPct val="50000"/>
              </a:spcBef>
            </a:pPr>
            <a:endParaRPr lang="en-US" sz="3200" dirty="0">
              <a:solidFill>
                <a:srgbClr val="FFFF00"/>
              </a:solidFill>
              <a:latin typeface="+mn-lt"/>
            </a:endParaRPr>
          </a:p>
          <a:p>
            <a:pPr algn="ctr" defTabSz="762000" eaLnBrk="0" hangingPunct="0">
              <a:lnSpc>
                <a:spcPct val="80000"/>
              </a:lnSpc>
              <a:spcBef>
                <a:spcPct val="50000"/>
              </a:spcBef>
            </a:pPr>
            <a:r>
              <a:rPr lang="el-GR" sz="3200" dirty="0" smtClean="0">
                <a:solidFill>
                  <a:schemeClr val="hlink"/>
                </a:solidFill>
                <a:latin typeface="+mn-lt"/>
              </a:rPr>
              <a:t>Αυτή η τεχνολογία συναντάται σε </a:t>
            </a:r>
            <a:r>
              <a:rPr lang="el-GR" sz="3200" dirty="0" err="1" smtClean="0">
                <a:solidFill>
                  <a:schemeClr val="hlink"/>
                </a:solidFill>
                <a:latin typeface="+mn-lt"/>
              </a:rPr>
              <a:t>ενδοφακούς</a:t>
            </a:r>
            <a:r>
              <a:rPr lang="el-GR" sz="3200" dirty="0" smtClean="0">
                <a:solidFill>
                  <a:schemeClr val="hlink"/>
                </a:solidFill>
                <a:latin typeface="+mn-lt"/>
              </a:rPr>
              <a:t> </a:t>
            </a:r>
            <a:r>
              <a:rPr lang="en-US" sz="3200" dirty="0" smtClean="0">
                <a:solidFill>
                  <a:schemeClr val="hlink"/>
                </a:solidFill>
                <a:latin typeface="+mn-lt"/>
              </a:rPr>
              <a:t>IOLs:</a:t>
            </a:r>
            <a:r>
              <a:rPr lang="en-US" sz="3200" dirty="0">
                <a:solidFill>
                  <a:srgbClr val="FFFF00"/>
                </a:solidFill>
                <a:latin typeface="+mn-lt"/>
              </a:rPr>
              <a:t/>
            </a:r>
            <a:br>
              <a:rPr lang="en-US" sz="3200" dirty="0">
                <a:solidFill>
                  <a:srgbClr val="FFFF00"/>
                </a:solidFill>
                <a:latin typeface="+mn-lt"/>
              </a:rPr>
            </a:br>
            <a:r>
              <a:rPr lang="en-US" b="0" dirty="0">
                <a:solidFill>
                  <a:srgbClr val="CC6600"/>
                </a:solidFill>
                <a:latin typeface="+mn-lt"/>
              </a:rPr>
              <a:t>Array ™ (AMO)</a:t>
            </a:r>
            <a:br>
              <a:rPr lang="en-US" b="0" dirty="0">
                <a:solidFill>
                  <a:srgbClr val="CC6600"/>
                </a:solidFill>
                <a:latin typeface="+mn-lt"/>
              </a:rPr>
            </a:br>
            <a:r>
              <a:rPr lang="en-US" b="0" dirty="0" err="1">
                <a:solidFill>
                  <a:srgbClr val="CC6600"/>
                </a:solidFill>
                <a:latin typeface="+mn-lt"/>
              </a:rPr>
              <a:t>AcrySof</a:t>
            </a:r>
            <a:r>
              <a:rPr lang="en-US" b="0" dirty="0">
                <a:solidFill>
                  <a:srgbClr val="CC6600"/>
                </a:solidFill>
                <a:latin typeface="+mn-lt"/>
              </a:rPr>
              <a:t> </a:t>
            </a:r>
            <a:r>
              <a:rPr lang="en-US" b="0" dirty="0" err="1">
                <a:solidFill>
                  <a:srgbClr val="CC6600"/>
                </a:solidFill>
                <a:latin typeface="+mn-lt"/>
              </a:rPr>
              <a:t>ReSTOR</a:t>
            </a:r>
            <a:r>
              <a:rPr lang="en-US" b="0" dirty="0">
                <a:solidFill>
                  <a:srgbClr val="CC6600"/>
                </a:solidFill>
                <a:latin typeface="+mn-lt"/>
              </a:rPr>
              <a:t> ™ (Alcon)</a:t>
            </a:r>
            <a:br>
              <a:rPr lang="en-US" b="0" dirty="0">
                <a:solidFill>
                  <a:srgbClr val="CC6600"/>
                </a:solidFill>
                <a:latin typeface="+mn-lt"/>
              </a:rPr>
            </a:br>
            <a:r>
              <a:rPr lang="en-US" b="0" dirty="0">
                <a:solidFill>
                  <a:srgbClr val="CC6600"/>
                </a:solidFill>
                <a:latin typeface="+mn-lt"/>
              </a:rPr>
              <a:t>Vision Membrane ™ (VM Technologies Inc. ),</a:t>
            </a:r>
            <a:br>
              <a:rPr lang="en-US" b="0" dirty="0">
                <a:solidFill>
                  <a:srgbClr val="CC6600"/>
                </a:solidFill>
                <a:latin typeface="+mn-lt"/>
              </a:rPr>
            </a:br>
            <a:r>
              <a:rPr lang="en-US" b="0" dirty="0">
                <a:solidFill>
                  <a:srgbClr val="CC6600"/>
                </a:solidFill>
                <a:latin typeface="+mn-lt"/>
              </a:rPr>
              <a:t>TECNIS ZM001 and </a:t>
            </a:r>
            <a:r>
              <a:rPr lang="en-US" b="0" dirty="0" err="1">
                <a:solidFill>
                  <a:srgbClr val="CC6600"/>
                </a:solidFill>
                <a:latin typeface="+mn-lt"/>
              </a:rPr>
              <a:t>CeeOn</a:t>
            </a:r>
            <a:r>
              <a:rPr lang="en-US" b="0" dirty="0">
                <a:solidFill>
                  <a:srgbClr val="CC6600"/>
                </a:solidFill>
                <a:latin typeface="+mn-lt"/>
              </a:rPr>
              <a:t> 811E (AMO after 2004-April) </a:t>
            </a:r>
          </a:p>
        </p:txBody>
      </p:sp>
    </p:spTree>
    <p:extLst>
      <p:ext uri="{BB962C8B-B14F-4D97-AF65-F5344CB8AC3E}">
        <p14:creationId xmlns:p14="http://schemas.microsoft.com/office/powerpoint/2010/main" val="31682477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t>Περιθλαστικός</a:t>
            </a:r>
            <a:r>
              <a:rPr lang="el-GR" b="1" dirty="0" smtClean="0"/>
              <a:t> φακός </a:t>
            </a:r>
            <a:endParaRPr lang="en-US" dirty="0"/>
          </a:p>
        </p:txBody>
      </p:sp>
      <p:sp>
        <p:nvSpPr>
          <p:cNvPr id="3" name="Content Placeholder 2"/>
          <p:cNvSpPr>
            <a:spLocks noGrp="1"/>
          </p:cNvSpPr>
          <p:nvPr>
            <p:ph idx="1"/>
          </p:nvPr>
        </p:nvSpPr>
        <p:spPr/>
        <p:txBody>
          <a:bodyPr>
            <a:normAutofit/>
          </a:bodyPr>
          <a:lstStyle/>
          <a:p>
            <a:r>
              <a:rPr lang="el-GR" sz="2800" dirty="0" smtClean="0"/>
              <a:t>Ο </a:t>
            </a:r>
            <a:r>
              <a:rPr lang="el-GR" sz="2800" dirty="0" err="1" smtClean="0"/>
              <a:t>περιθλαστικός</a:t>
            </a:r>
            <a:r>
              <a:rPr lang="el-GR" sz="2800" dirty="0" smtClean="0"/>
              <a:t> </a:t>
            </a:r>
            <a:r>
              <a:rPr lang="el-GR" sz="2800" dirty="0" err="1" smtClean="0"/>
              <a:t>διπλεστιακός</a:t>
            </a:r>
            <a:r>
              <a:rPr lang="el-GR" sz="2800" dirty="0" smtClean="0"/>
              <a:t> δεν επηρεάζεται από το μέγεθος της κόρης.</a:t>
            </a:r>
          </a:p>
          <a:p>
            <a:r>
              <a:rPr lang="el-GR" sz="2800" dirty="0" smtClean="0"/>
              <a:t>Έχουν σημαντική μείωση στο χαμηλό κοντράστ της όρασης καθότι ένα σημαντικό ποσοστό φως </a:t>
            </a:r>
            <a:r>
              <a:rPr lang="el-GR" sz="2800" dirty="0" err="1" smtClean="0"/>
              <a:t>περιθλάται</a:t>
            </a:r>
            <a:r>
              <a:rPr lang="el-GR" sz="2800" dirty="0" smtClean="0"/>
              <a:t> σε ανεπιθύμητες τάξεις ή διαχέεται (περίπου 20 %) </a:t>
            </a:r>
            <a:endParaRPr lang="en-US" sz="2800" dirty="0"/>
          </a:p>
        </p:txBody>
      </p:sp>
    </p:spTree>
    <p:extLst>
      <p:ext uri="{BB962C8B-B14F-4D97-AF65-F5344CB8AC3E}">
        <p14:creationId xmlns:p14="http://schemas.microsoft.com/office/powerpoint/2010/main" val="4379442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noAutofit/>
          </a:bodyPr>
          <a:lstStyle/>
          <a:p>
            <a:pPr eaLnBrk="1" fontAlgn="auto" hangingPunct="1">
              <a:lnSpc>
                <a:spcPct val="90000"/>
              </a:lnSpc>
              <a:spcAft>
                <a:spcPts val="0"/>
              </a:spcAft>
              <a:defRPr/>
            </a:pPr>
            <a:r>
              <a:rPr lang="el-GR" sz="3600" b="1" dirty="0" smtClean="0"/>
              <a:t>Πρεσβυωπία </a:t>
            </a:r>
            <a:r>
              <a:rPr lang="el-GR" sz="3600" b="1" dirty="0" smtClean="0"/>
              <a:t>- Στρατηγική </a:t>
            </a:r>
            <a:r>
              <a:rPr lang="el-GR" sz="3600" b="1" dirty="0" smtClean="0"/>
              <a:t>Εφαρμογής </a:t>
            </a:r>
            <a:endParaRPr lang="en-US" sz="3600" b="1" dirty="0" smtClean="0"/>
          </a:p>
        </p:txBody>
      </p:sp>
      <p:sp>
        <p:nvSpPr>
          <p:cNvPr id="181251" name="Rectangle 3"/>
          <p:cNvSpPr>
            <a:spLocks noGrp="1" noChangeArrowheads="1"/>
          </p:cNvSpPr>
          <p:nvPr>
            <p:ph idx="1"/>
          </p:nvPr>
        </p:nvSpPr>
        <p:spPr/>
        <p:txBody>
          <a:bodyPr>
            <a:normAutofit fontScale="92500"/>
          </a:bodyPr>
          <a:lstStyle/>
          <a:p>
            <a:pPr marL="548640" indent="-411480" eaLnBrk="1" fontAlgn="auto" hangingPunct="1">
              <a:lnSpc>
                <a:spcPct val="120000"/>
              </a:lnSpc>
              <a:spcAft>
                <a:spcPts val="0"/>
              </a:spcAft>
              <a:buClr>
                <a:schemeClr val="tx1">
                  <a:shade val="95000"/>
                </a:schemeClr>
              </a:buClr>
              <a:buFont typeface="Wingdings 2"/>
              <a:buChar char=""/>
              <a:defRPr/>
            </a:pPr>
            <a:r>
              <a:rPr lang="el-GR" sz="3400" dirty="0" smtClean="0"/>
              <a:t>Χαμηλά έως μέτρια </a:t>
            </a:r>
            <a:r>
              <a:rPr lang="en-US" sz="3400" dirty="0" smtClean="0"/>
              <a:t>adds (+1.50 </a:t>
            </a:r>
            <a:r>
              <a:rPr lang="el-GR" sz="3400" dirty="0" smtClean="0"/>
              <a:t>ή λιγότερο</a:t>
            </a:r>
            <a:r>
              <a:rPr lang="en-US" sz="3400" dirty="0" smtClean="0"/>
              <a:t>)</a:t>
            </a:r>
          </a:p>
          <a:p>
            <a:pPr marL="868680" lvl="1" indent="-283464" eaLnBrk="1" fontAlgn="auto" hangingPunct="1">
              <a:lnSpc>
                <a:spcPct val="120000"/>
              </a:lnSpc>
              <a:spcAft>
                <a:spcPts val="0"/>
              </a:spcAft>
              <a:buFont typeface="Wingdings 2"/>
              <a:buChar char=""/>
              <a:defRPr/>
            </a:pPr>
            <a:r>
              <a:rPr lang="el-GR" sz="3000" dirty="0" err="1" smtClean="0"/>
              <a:t>Μονόραση</a:t>
            </a:r>
            <a:r>
              <a:rPr lang="el-GR" sz="3000" dirty="0" smtClean="0"/>
              <a:t> </a:t>
            </a:r>
            <a:endParaRPr lang="en-US" sz="3000" dirty="0" smtClean="0"/>
          </a:p>
          <a:p>
            <a:pPr marL="868680" lvl="1" indent="-283464" eaLnBrk="1" fontAlgn="auto" hangingPunct="1">
              <a:lnSpc>
                <a:spcPct val="120000"/>
              </a:lnSpc>
              <a:spcAft>
                <a:spcPts val="0"/>
              </a:spcAft>
              <a:buFont typeface="Wingdings 2"/>
              <a:buChar char=""/>
              <a:defRPr/>
            </a:pPr>
            <a:r>
              <a:rPr lang="el-GR" sz="3000" dirty="0" err="1" smtClean="0"/>
              <a:t>Ασφαιρικός</a:t>
            </a:r>
            <a:r>
              <a:rPr lang="el-GR" sz="3000" dirty="0" smtClean="0"/>
              <a:t> ταυτόχρονης όρασης σχεδιασμός</a:t>
            </a:r>
            <a:endParaRPr lang="en-US" sz="3000" dirty="0" smtClean="0"/>
          </a:p>
          <a:p>
            <a:pPr marL="548640" indent="-411480" eaLnBrk="1" fontAlgn="auto" hangingPunct="1">
              <a:lnSpc>
                <a:spcPct val="120000"/>
              </a:lnSpc>
              <a:spcAft>
                <a:spcPts val="0"/>
              </a:spcAft>
              <a:buClr>
                <a:schemeClr val="tx1">
                  <a:shade val="95000"/>
                </a:schemeClr>
              </a:buClr>
              <a:buFont typeface="Wingdings 2"/>
              <a:buChar char=""/>
              <a:defRPr/>
            </a:pPr>
            <a:r>
              <a:rPr lang="el-GR" sz="3400" dirty="0" smtClean="0"/>
              <a:t>Μέτρια έως υψηλά </a:t>
            </a:r>
            <a:r>
              <a:rPr lang="en-US" sz="3400" dirty="0" smtClean="0"/>
              <a:t>adds (+1.75 </a:t>
            </a:r>
            <a:r>
              <a:rPr lang="el-GR" sz="3000" dirty="0" smtClean="0"/>
              <a:t>ή περισσότερο</a:t>
            </a:r>
            <a:r>
              <a:rPr lang="en-US" sz="3400" dirty="0" smtClean="0"/>
              <a:t>)</a:t>
            </a:r>
          </a:p>
          <a:p>
            <a:pPr marL="868680" lvl="1" indent="-283464" eaLnBrk="1" fontAlgn="auto" hangingPunct="1">
              <a:lnSpc>
                <a:spcPct val="120000"/>
              </a:lnSpc>
              <a:spcAft>
                <a:spcPts val="0"/>
              </a:spcAft>
              <a:buFont typeface="Wingdings 2"/>
              <a:buChar char=""/>
              <a:defRPr/>
            </a:pPr>
            <a:r>
              <a:rPr lang="el-GR" sz="3000" dirty="0" smtClean="0"/>
              <a:t>Ομόκεντρος</a:t>
            </a:r>
            <a:r>
              <a:rPr lang="en-US" sz="3000" dirty="0" smtClean="0"/>
              <a:t> </a:t>
            </a:r>
            <a:r>
              <a:rPr lang="el-GR" sz="3000" dirty="0" smtClean="0"/>
              <a:t>ταυτόχρονης όρασης σχεδιασμός</a:t>
            </a:r>
            <a:endParaRPr lang="en-US" sz="3000" dirty="0" smtClean="0"/>
          </a:p>
          <a:p>
            <a:pPr marL="868680" lvl="1" indent="-283464" eaLnBrk="1" fontAlgn="auto" hangingPunct="1">
              <a:lnSpc>
                <a:spcPct val="120000"/>
              </a:lnSpc>
              <a:spcAft>
                <a:spcPts val="0"/>
              </a:spcAft>
              <a:buFont typeface="Wingdings 2"/>
              <a:buChar char=""/>
              <a:defRPr/>
            </a:pPr>
            <a:r>
              <a:rPr lang="el-GR" sz="3000" dirty="0" err="1" smtClean="0"/>
              <a:t>Περιθλαστικός</a:t>
            </a:r>
            <a:r>
              <a:rPr lang="en-US" sz="3000" dirty="0" smtClean="0"/>
              <a:t> </a:t>
            </a:r>
            <a:r>
              <a:rPr lang="el-GR" sz="3000" dirty="0" smtClean="0"/>
              <a:t>ταυτόχρονης όρασης σχεδιασμός</a:t>
            </a:r>
            <a:r>
              <a:rPr lang="en-US" sz="3000" dirty="0" smtClean="0"/>
              <a:t> (</a:t>
            </a:r>
            <a:r>
              <a:rPr lang="el-GR" sz="3000" dirty="0" smtClean="0"/>
              <a:t>μαλακός φακός επαφής </a:t>
            </a:r>
            <a:r>
              <a:rPr lang="en-US" sz="3000" dirty="0" smtClean="0"/>
              <a:t>)</a:t>
            </a:r>
          </a:p>
          <a:p>
            <a:pPr marL="868680" lvl="1" indent="-283464" eaLnBrk="1" fontAlgn="auto" hangingPunct="1">
              <a:lnSpc>
                <a:spcPct val="120000"/>
              </a:lnSpc>
              <a:spcAft>
                <a:spcPts val="0"/>
              </a:spcAft>
              <a:buFont typeface="Wingdings 2"/>
              <a:buChar char=""/>
              <a:defRPr/>
            </a:pPr>
            <a:r>
              <a:rPr lang="el-GR" sz="3000" dirty="0" err="1" smtClean="0"/>
              <a:t>Εναλλασσομένης</a:t>
            </a:r>
            <a:r>
              <a:rPr lang="en-US" sz="3000" dirty="0" smtClean="0"/>
              <a:t> GP </a:t>
            </a:r>
            <a:r>
              <a:rPr lang="el-GR" sz="3000" dirty="0" smtClean="0"/>
              <a:t>σχεδιασμός</a:t>
            </a:r>
            <a:endParaRPr lang="en-US" sz="3000" dirty="0" smtClean="0"/>
          </a:p>
        </p:txBody>
      </p:sp>
    </p:spTree>
    <p:extLst>
      <p:ext uri="{BB962C8B-B14F-4D97-AF65-F5344CB8AC3E}">
        <p14:creationId xmlns:p14="http://schemas.microsoft.com/office/powerpoint/2010/main" val="310728715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Autofit/>
          </a:bodyPr>
          <a:lstStyle/>
          <a:p>
            <a:pPr eaLnBrk="1" fontAlgn="auto" hangingPunct="1">
              <a:spcAft>
                <a:spcPts val="0"/>
              </a:spcAft>
              <a:defRPr/>
            </a:pPr>
            <a:r>
              <a:rPr lang="el-GR" sz="3600" b="1" dirty="0" smtClean="0"/>
              <a:t>Φακοί Επαφή για Πρεσβύωπα</a:t>
            </a:r>
            <a:r>
              <a:rPr lang="en-US" sz="3600" b="1" dirty="0" smtClean="0"/>
              <a:t/>
            </a:r>
            <a:br>
              <a:rPr lang="en-US" sz="3600" b="1" dirty="0" smtClean="0"/>
            </a:br>
            <a:r>
              <a:rPr lang="el-GR" sz="3600" b="1" dirty="0" smtClean="0"/>
              <a:t>Συμπεράσματα </a:t>
            </a:r>
            <a:endParaRPr lang="en-US" sz="3600" b="1" dirty="0" smtClean="0"/>
          </a:p>
        </p:txBody>
      </p:sp>
      <p:sp>
        <p:nvSpPr>
          <p:cNvPr id="183299" name="Rectangle 3"/>
          <p:cNvSpPr>
            <a:spLocks noGrp="1" noChangeArrowheads="1"/>
          </p:cNvSpPr>
          <p:nvPr>
            <p:ph idx="1"/>
          </p:nvPr>
        </p:nvSpPr>
        <p:spPr/>
        <p:txBody>
          <a:bodyPr>
            <a:noAutofit/>
          </a:bodyPr>
          <a:lstStyle/>
          <a:p>
            <a:pPr marL="548640" indent="-411480" eaLnBrk="1" fontAlgn="auto" hangingPunct="1">
              <a:spcAft>
                <a:spcPts val="0"/>
              </a:spcAft>
              <a:buClr>
                <a:schemeClr val="tx1">
                  <a:shade val="95000"/>
                </a:schemeClr>
              </a:buClr>
              <a:buFont typeface="Wingdings 2"/>
              <a:buChar char=""/>
              <a:defRPr/>
            </a:pPr>
            <a:r>
              <a:rPr lang="el-GR" sz="2800" dirty="0" smtClean="0"/>
              <a:t>Εφαρμογή με φε για τη πρεσβυωπία</a:t>
            </a:r>
            <a:r>
              <a:rPr lang="en-US" sz="2800" dirty="0" smtClean="0"/>
              <a:t>:</a:t>
            </a:r>
          </a:p>
          <a:p>
            <a:pPr marL="868680" lvl="1" indent="-283464" eaLnBrk="1" fontAlgn="auto" hangingPunct="1">
              <a:spcAft>
                <a:spcPts val="0"/>
              </a:spcAft>
              <a:buFont typeface="Wingdings 2"/>
              <a:buChar char=""/>
              <a:defRPr/>
            </a:pPr>
            <a:r>
              <a:rPr lang="el-GR" dirty="0" smtClean="0"/>
              <a:t>Προσφέρει πρόκληση και ικανοποίηση στον εφαρμοστή </a:t>
            </a:r>
            <a:endParaRPr lang="en-US" dirty="0" smtClean="0"/>
          </a:p>
          <a:p>
            <a:pPr marL="868680" lvl="1" indent="-283464" eaLnBrk="1" fontAlgn="auto" hangingPunct="1">
              <a:spcAft>
                <a:spcPts val="0"/>
              </a:spcAft>
              <a:buFont typeface="Wingdings 2"/>
              <a:buChar char=""/>
              <a:defRPr/>
            </a:pPr>
            <a:r>
              <a:rPr lang="el-GR" dirty="0" smtClean="0"/>
              <a:t>Επικερδές</a:t>
            </a:r>
            <a:r>
              <a:rPr lang="en-US" dirty="0" smtClean="0"/>
              <a:t>, </a:t>
            </a:r>
            <a:r>
              <a:rPr lang="el-GR" dirty="0" smtClean="0"/>
              <a:t>με μεγάλη δυνατότητα αγοράς</a:t>
            </a:r>
          </a:p>
          <a:p>
            <a:pPr marL="868680" lvl="1" indent="-283464" eaLnBrk="1" fontAlgn="auto" hangingPunct="1">
              <a:spcAft>
                <a:spcPts val="0"/>
              </a:spcAft>
              <a:buFont typeface="Wingdings 2"/>
              <a:buChar char=""/>
              <a:defRPr/>
            </a:pPr>
            <a:r>
              <a:rPr lang="el-GR" dirty="0" smtClean="0"/>
              <a:t>Η επιτυχία με εξελιγμένους σχεδιασμούς </a:t>
            </a:r>
            <a:r>
              <a:rPr lang="el-GR" dirty="0" err="1" smtClean="0"/>
              <a:t>διπλεστιακών</a:t>
            </a:r>
            <a:r>
              <a:rPr lang="el-GR" dirty="0" smtClean="0"/>
              <a:t>/ </a:t>
            </a:r>
            <a:r>
              <a:rPr lang="el-GR" dirty="0" err="1" smtClean="0"/>
              <a:t>πολυεστιακών</a:t>
            </a:r>
            <a:r>
              <a:rPr lang="el-GR" dirty="0" smtClean="0"/>
              <a:t> θα βελτιώνεται </a:t>
            </a:r>
          </a:p>
          <a:p>
            <a:pPr marL="868680" lvl="1" indent="-283464" eaLnBrk="1" fontAlgn="auto" hangingPunct="1">
              <a:spcAft>
                <a:spcPts val="0"/>
              </a:spcAft>
              <a:buFont typeface="Wingdings 2"/>
              <a:buChar char=""/>
              <a:defRPr/>
            </a:pPr>
            <a:r>
              <a:rPr lang="el-GR" dirty="0" smtClean="0"/>
              <a:t>Με τους συχνής αντικατάστασης πρεσβυωπικούς φακούς επαφής μπορεί να είναι βραχυπρόθεσμη και μη δαπανηρή η δοκιμαστική περίοδος </a:t>
            </a:r>
            <a:endParaRPr lang="en-US" dirty="0" smtClean="0"/>
          </a:p>
          <a:p>
            <a:pPr marL="868680" lvl="1" indent="-283464" eaLnBrk="1" fontAlgn="auto" hangingPunct="1">
              <a:spcAft>
                <a:spcPts val="0"/>
              </a:spcAft>
              <a:buFont typeface="Wingdings 2"/>
              <a:buChar char=""/>
              <a:defRPr/>
            </a:pPr>
            <a:r>
              <a:rPr lang="el-GR" dirty="0" err="1" smtClean="0"/>
              <a:t>Μονόραση</a:t>
            </a:r>
            <a:r>
              <a:rPr lang="el-GR" dirty="0" smtClean="0"/>
              <a:t> θα είναι πάντα η ίδια </a:t>
            </a:r>
            <a:endParaRPr lang="en-US" dirty="0" smtClean="0"/>
          </a:p>
        </p:txBody>
      </p:sp>
    </p:spTree>
    <p:extLst>
      <p:ext uri="{BB962C8B-B14F-4D97-AF65-F5344CB8AC3E}">
        <p14:creationId xmlns:p14="http://schemas.microsoft.com/office/powerpoint/2010/main" val="80977588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Αθηνά </a:t>
            </a:r>
            <a:r>
              <a:rPr lang="el-GR" sz="2000" dirty="0" err="1"/>
              <a:t>Πλακίτση</a:t>
            </a:r>
            <a:r>
              <a:rPr lang="el-GR" sz="2000" dirty="0"/>
              <a:t> 2014. Αθηνά </a:t>
            </a:r>
            <a:r>
              <a:rPr lang="el-GR" sz="2000" dirty="0" err="1"/>
              <a:t>Πλακίτση</a:t>
            </a:r>
            <a:r>
              <a:rPr lang="el-GR" sz="2000" dirty="0"/>
              <a:t> . «Κλινική άσκηση φακών επαφής. </a:t>
            </a:r>
            <a:r>
              <a:rPr lang="el-GR" sz="2000" dirty="0" smtClean="0"/>
              <a:t>Ενότητα </a:t>
            </a:r>
            <a:r>
              <a:rPr lang="el-GR" sz="2000" dirty="0"/>
              <a:t>2: Πρεσβυωπικοί φακοί </a:t>
            </a:r>
            <a:r>
              <a:rPr lang="el-GR" sz="2000" dirty="0" smtClean="0"/>
              <a:t>επαφής».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a:t>
            </a:r>
            <a:r>
              <a:rPr lang="el-GR" sz="1800" dirty="0" smtClean="0"/>
              <a:t>.  </a:t>
            </a:r>
            <a:r>
              <a:rPr lang="el-GR" sz="1800" dirty="0"/>
              <a:t>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a:t>
            </a:r>
            <a:r>
              <a:rPr lang="el-GR" sz="1800" dirty="0" smtClean="0"/>
              <a:t>διαφάνεια «</a:t>
            </a:r>
            <a:r>
              <a:rPr lang="el-GR" sz="1800" dirty="0"/>
              <a:t>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Χρήσης </a:t>
            </a:r>
            <a:r>
              <a:rPr lang="el-GR" sz="1800" dirty="0"/>
              <a:t>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‘Ηλικιωμένος’ Οφθαλμός </a:t>
            </a:r>
            <a:endParaRPr lang="en-US" b="1" dirty="0"/>
          </a:p>
        </p:txBody>
      </p:sp>
      <p:sp>
        <p:nvSpPr>
          <p:cNvPr id="3" name="Content Placeholder 2"/>
          <p:cNvSpPr>
            <a:spLocks noGrp="1"/>
          </p:cNvSpPr>
          <p:nvPr>
            <p:ph idx="1"/>
          </p:nvPr>
        </p:nvSpPr>
        <p:spPr/>
        <p:txBody>
          <a:bodyPr>
            <a:normAutofit/>
          </a:bodyPr>
          <a:lstStyle/>
          <a:p>
            <a:pPr marL="0" indent="0">
              <a:buNone/>
            </a:pPr>
            <a:r>
              <a:rPr lang="el-GR" sz="2800" dirty="0" smtClean="0"/>
              <a:t>Η επιτυχία στην εφαρμογή φακών επαφής στους πιο ηλικιωμένους δε εξαρτάται μόνο από οπτικούς παράγοντες</a:t>
            </a:r>
          </a:p>
          <a:p>
            <a:pPr marL="0" indent="0">
              <a:buNone/>
            </a:pPr>
            <a:r>
              <a:rPr lang="el-GR" sz="2800" dirty="0" smtClean="0"/>
              <a:t>Οφθαλμικές μεταβολές λόγω ηλικιακών αλλαγών επηρεάζουν την επιτυχή εφαρμογή φακών επαφής</a:t>
            </a:r>
            <a:r>
              <a:rPr lang="en-US" sz="2800" dirty="0" smtClean="0"/>
              <a:t>:</a:t>
            </a:r>
            <a:endParaRPr lang="el-GR" sz="2800" dirty="0" smtClean="0"/>
          </a:p>
          <a:p>
            <a:r>
              <a:rPr lang="el-GR" sz="2800" dirty="0" smtClean="0"/>
              <a:t>Μειωμένος τόνος άνω και κάτω βλεφάρων </a:t>
            </a:r>
          </a:p>
          <a:p>
            <a:r>
              <a:rPr lang="el-GR" sz="2800" dirty="0" smtClean="0"/>
              <a:t>Μειωμένο άνοιγμα βλεφάρων </a:t>
            </a:r>
          </a:p>
          <a:p>
            <a:r>
              <a:rPr lang="el-GR" sz="2800" dirty="0" smtClean="0"/>
              <a:t>Μειωμένη παραγωγή δακρύων </a:t>
            </a:r>
          </a:p>
          <a:p>
            <a:r>
              <a:rPr lang="el-GR" sz="2800" dirty="0" smtClean="0"/>
              <a:t>Σταθερότητα δακρύων </a:t>
            </a:r>
          </a:p>
          <a:p>
            <a:endParaRPr lang="en-US" sz="2800" dirty="0"/>
          </a:p>
        </p:txBody>
      </p:sp>
    </p:spTree>
    <p:extLst>
      <p:ext uri="{BB962C8B-B14F-4D97-AF65-F5344CB8AC3E}">
        <p14:creationId xmlns:p14="http://schemas.microsoft.com/office/powerpoint/2010/main" val="7342903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13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‘Ηλικιωμένος’ Οφθαλμός </a:t>
            </a:r>
            <a:endParaRPr lang="en-US" b="1" dirty="0"/>
          </a:p>
        </p:txBody>
      </p:sp>
      <p:sp>
        <p:nvSpPr>
          <p:cNvPr id="3" name="Content Placeholder 2"/>
          <p:cNvSpPr>
            <a:spLocks noGrp="1"/>
          </p:cNvSpPr>
          <p:nvPr>
            <p:ph idx="1"/>
          </p:nvPr>
        </p:nvSpPr>
        <p:spPr/>
        <p:txBody>
          <a:bodyPr>
            <a:normAutofit/>
          </a:bodyPr>
          <a:lstStyle/>
          <a:p>
            <a:pPr>
              <a:spcAft>
                <a:spcPts val="600"/>
              </a:spcAft>
              <a:buNone/>
            </a:pPr>
            <a:r>
              <a:rPr lang="el-GR" sz="2800" dirty="0"/>
              <a:t>Σ</a:t>
            </a:r>
            <a:r>
              <a:rPr lang="el-GR" sz="2800" dirty="0" smtClean="0"/>
              <a:t>ε μεγαλύτερης ηλικίας μάτια</a:t>
            </a:r>
            <a:r>
              <a:rPr lang="en-US" sz="2800" dirty="0"/>
              <a:t>:</a:t>
            </a:r>
            <a:endParaRPr lang="el-GR" sz="2800" dirty="0" smtClean="0"/>
          </a:p>
          <a:p>
            <a:pPr>
              <a:spcAft>
                <a:spcPts val="600"/>
              </a:spcAft>
            </a:pPr>
            <a:r>
              <a:rPr lang="el-GR" sz="2800" dirty="0" smtClean="0"/>
              <a:t>Η διάμετρος κόρη μειώνεται και αυξάνεται η απορρόφηση του κρυσταλλοειδούς φακού και έτσι μειώνεται η </a:t>
            </a:r>
            <a:r>
              <a:rPr lang="el-GR" sz="2800" dirty="0" err="1" smtClean="0"/>
              <a:t>αμφιβληστροειδική</a:t>
            </a:r>
            <a:r>
              <a:rPr lang="el-GR" sz="2800" dirty="0" smtClean="0"/>
              <a:t> ένταση φωτισμού </a:t>
            </a:r>
          </a:p>
          <a:p>
            <a:pPr>
              <a:spcAft>
                <a:spcPts val="600"/>
              </a:spcAft>
            </a:pPr>
            <a:r>
              <a:rPr lang="el-GR" sz="2800" dirty="0" smtClean="0"/>
              <a:t>Αυξάνονται τα οπτικά σφάλματα του οφθαλμού</a:t>
            </a:r>
            <a:endParaRPr lang="en-US" sz="2800" dirty="0" smtClean="0"/>
          </a:p>
          <a:p>
            <a:pPr>
              <a:spcAft>
                <a:spcPts val="600"/>
              </a:spcAft>
            </a:pPr>
            <a:r>
              <a:rPr lang="el-GR" sz="2800" dirty="0" smtClean="0"/>
              <a:t>Ο σκεδασμός του φωτός </a:t>
            </a:r>
          </a:p>
          <a:p>
            <a:pPr marL="0" indent="0">
              <a:spcBef>
                <a:spcPts val="1800"/>
              </a:spcBef>
              <a:spcAft>
                <a:spcPts val="600"/>
              </a:spcAft>
              <a:buNone/>
            </a:pPr>
            <a:r>
              <a:rPr lang="el-GR" sz="2800" b="1" dirty="0" smtClean="0"/>
              <a:t>Η ποιότητα </a:t>
            </a:r>
            <a:r>
              <a:rPr lang="el-GR" sz="2800" b="1" dirty="0" err="1" smtClean="0"/>
              <a:t>αμφιβληστροειδικής</a:t>
            </a:r>
            <a:r>
              <a:rPr lang="el-GR" sz="2800" b="1" dirty="0" smtClean="0"/>
              <a:t> εικόνας είναι φτωχότερη</a:t>
            </a:r>
          </a:p>
          <a:p>
            <a:pPr>
              <a:spcAft>
                <a:spcPts val="600"/>
              </a:spcAft>
            </a:pPr>
            <a:endParaRPr lang="el-GR" sz="2800" dirty="0" smtClean="0"/>
          </a:p>
        </p:txBody>
      </p:sp>
    </p:spTree>
    <p:extLst>
      <p:ext uri="{BB962C8B-B14F-4D97-AF65-F5344CB8AC3E}">
        <p14:creationId xmlns:p14="http://schemas.microsoft.com/office/powerpoint/2010/main" val="2117216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Πρεσβυωπικοί Φακοί Επαφής</a:t>
            </a:r>
            <a:endParaRPr lang="en-US" b="1" dirty="0"/>
          </a:p>
        </p:txBody>
      </p:sp>
      <p:sp>
        <p:nvSpPr>
          <p:cNvPr id="3" name="Content Placeholder 2"/>
          <p:cNvSpPr>
            <a:spLocks noGrp="1"/>
          </p:cNvSpPr>
          <p:nvPr>
            <p:ph idx="1"/>
          </p:nvPr>
        </p:nvSpPr>
        <p:spPr/>
        <p:txBody>
          <a:bodyPr/>
          <a:lstStyle/>
          <a:p>
            <a:r>
              <a:rPr lang="el-GR" dirty="0" smtClean="0"/>
              <a:t>Ο πρεσβυωπικός φακός επαφής </a:t>
            </a:r>
            <a:r>
              <a:rPr lang="el-GR" b="1" dirty="0" smtClean="0"/>
              <a:t>ΔΕΝ </a:t>
            </a:r>
            <a:r>
              <a:rPr lang="el-GR" dirty="0" smtClean="0"/>
              <a:t>πρέπει να υπονομεύει περαιτέρω την </a:t>
            </a:r>
            <a:r>
              <a:rPr lang="el-GR" dirty="0" err="1" smtClean="0"/>
              <a:t>αμφιβληστροειδική</a:t>
            </a:r>
            <a:r>
              <a:rPr lang="el-GR" dirty="0" smtClean="0"/>
              <a:t> εικόνα π.χ. να μειώνει την </a:t>
            </a:r>
            <a:r>
              <a:rPr lang="el-GR" dirty="0" err="1" smtClean="0"/>
              <a:t>αμφιβληστροειδική</a:t>
            </a:r>
            <a:r>
              <a:rPr lang="el-GR" dirty="0" smtClean="0"/>
              <a:t> ένταση φωτισμού ή την αντίθεση της εικόνας </a:t>
            </a:r>
            <a:endParaRPr lang="en-US" dirty="0"/>
          </a:p>
        </p:txBody>
      </p:sp>
    </p:spTree>
    <p:extLst>
      <p:ext uri="{BB962C8B-B14F-4D97-AF65-F5344CB8AC3E}">
        <p14:creationId xmlns:p14="http://schemas.microsoft.com/office/powerpoint/2010/main" val="21669889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ed59aa31abd13616266c2b6757512809c7e4129"/>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1808</TotalTime>
  <Words>3371</Words>
  <Application>Microsoft Office PowerPoint</Application>
  <PresentationFormat>On-screen Show (4:3)</PresentationFormat>
  <Paragraphs>402</Paragraphs>
  <Slides>72</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OC_template_updated</vt:lpstr>
      <vt:lpstr>CorelDRAW</vt:lpstr>
      <vt:lpstr>Κλινική άσκηση φακών επαφής</vt:lpstr>
      <vt:lpstr>Πρεσβυωπία </vt:lpstr>
      <vt:lpstr>Εύρος υποκειμενικής προσαρμογής και ηλικία</vt:lpstr>
      <vt:lpstr>Εύρος προσαρμογής και ηλικία</vt:lpstr>
      <vt:lpstr>Κοντινά Adds</vt:lpstr>
      <vt:lpstr>Πρεσβύωπες και Φακοί Επαφής </vt:lpstr>
      <vt:lpstr>‘Ηλικιωμένος’ Οφθαλμός </vt:lpstr>
      <vt:lpstr>‘Ηλικιωμένος’ Οφθαλμός </vt:lpstr>
      <vt:lpstr>Πρεσβυωπικοί Φακοί Επαφής</vt:lpstr>
      <vt:lpstr>Πρεσβυωπικοί Φακοί Επαφής</vt:lpstr>
      <vt:lpstr>Γυαλιά για κοντά </vt:lpstr>
      <vt:lpstr>Μονόραση</vt:lpstr>
      <vt:lpstr>Μονόραση </vt:lpstr>
      <vt:lpstr>Οπτική οξύτητα </vt:lpstr>
      <vt:lpstr>Μονόραση </vt:lpstr>
      <vt:lpstr>Μονόραση</vt:lpstr>
      <vt:lpstr>Μονόραση</vt:lpstr>
      <vt:lpstr>Μονόραση</vt:lpstr>
      <vt:lpstr>Ενισχυμένη Μονόραση</vt:lpstr>
      <vt:lpstr>Τροποποιημένη Μονόραση</vt:lpstr>
      <vt:lpstr>Μερική Μονόραση</vt:lpstr>
      <vt:lpstr>Μειονεκτήματα Μονόρασης </vt:lpstr>
      <vt:lpstr>Διπλεστιακοί και Πολυεστιακοί Φακοί Επαφής</vt:lpstr>
      <vt:lpstr>Διπλεστιακοί και Πολυεστιακοί Φακοί Επαφής</vt:lpstr>
      <vt:lpstr>Εναλλασσόμενης Όρασης Φακοί </vt:lpstr>
      <vt:lpstr>Εναλλασσόμενης Όρασης Φακοί </vt:lpstr>
      <vt:lpstr>Εναλλασσόμενης Όρασης GP Διπλεστιακός: ΜΑΚΡΙΑ</vt:lpstr>
      <vt:lpstr>Εναλλασσόμενης Όρασης GP Διπλεστιακός: ΚΟΝΤΑ</vt:lpstr>
      <vt:lpstr>Εναλλασσόμενης Όρασης GP Διπλεστιακός: Θέση Βλεφάρου</vt:lpstr>
      <vt:lpstr>Ασύμμετρος Διπλεστιακός Σχεδιασμός </vt:lpstr>
      <vt:lpstr>Διπλεστιακοί φε – Σχήματα του seg</vt:lpstr>
      <vt:lpstr>Ασύμμετρος Διπλεστιακός Seg Σχεδιασμός </vt:lpstr>
      <vt:lpstr>Εναλλασσόμενης Όρασης - Πλεόνεκτημα </vt:lpstr>
      <vt:lpstr>Εναλλασσόμενης Όρασης - Προβλήματα </vt:lpstr>
      <vt:lpstr>Εναλλασσόμενης Όρασης - Προβλήματα </vt:lpstr>
      <vt:lpstr>Εναλλασσόμενης Όρασης - Προβλήματα </vt:lpstr>
      <vt:lpstr>Εναλλασσόμενης Όρασης GP Διπλεστιακός  Περιστρεφόμενος Φακός /Περιστρεφόμενη σύνδεση</vt:lpstr>
      <vt:lpstr>Ταυτόχρονης Όρασης Φακοί</vt:lpstr>
      <vt:lpstr>Ταυτόχρονης Όρασης Φακοί - Διπλεστιακοί</vt:lpstr>
      <vt:lpstr>Ταυτόχρονής Όρασης Φακοί -Διπλεστιακοί</vt:lpstr>
      <vt:lpstr>Ταυτόχρονής Όρασης Φακοί -Διπλεστιακοί</vt:lpstr>
      <vt:lpstr>Ταυτόχρονής Όρασης Φακοί -Διπλεστιακοί</vt:lpstr>
      <vt:lpstr>Ομόκεντρος 2 δακτυλίων διπλεστιακός </vt:lpstr>
      <vt:lpstr>Πολλαπλών ομόκεντρων κύκλων </vt:lpstr>
      <vt:lpstr>Ομόκεντρος Ταυτόχρονης ‘Ορασης Υδρόφιλος Διπλεστιακός: Acuvue</vt:lpstr>
      <vt:lpstr>Ταυτόχρονής Όρασης Φακοί –Πολυεστιακοί</vt:lpstr>
      <vt:lpstr>Ταυτόχρονης όρασης πολυεστιακοί, ασφαιρικοί (π.χ. Ελλειπτικοί)</vt:lpstr>
      <vt:lpstr> Ταυτόχρονης όρασης πολυεστιακοί, ασφαιρικοί (π.χ. Ελλειπτικοί) </vt:lpstr>
      <vt:lpstr>Πολυεστιακός Φακός Επαφής</vt:lpstr>
      <vt:lpstr>Ταυτόχρονης όρασης πολυεστιακοί, ελλειπτικοί ασφαιρικοί ΦΕ(K-M)</vt:lpstr>
      <vt:lpstr>Ταυτόχρονης όρασης πολυεστιακοί, ελλειπτικοί ασφαιρικοί ΦΕ (K-K)</vt:lpstr>
      <vt:lpstr>Πολυεστιακός Φακός Επαφής</vt:lpstr>
      <vt:lpstr>Ταυτόχρονής Όρασης Φακοί –Πολυεστιακοί</vt:lpstr>
      <vt:lpstr>Ταυτόχρονής Όρασης Φακοί –Πολυεστιακοί</vt:lpstr>
      <vt:lpstr>Πολυεστιακός Φακός Επαφής</vt:lpstr>
      <vt:lpstr>Πολυεστιακός Φακός Επαφής</vt:lpstr>
      <vt:lpstr>ΠΡΕΣΒΥΩΠΙΚΗ ΔΙΟΡΘΩΣΗ ΜΕ ΦΕ: ΤΑΥΤΟΧΡΟΝΗΣ ΟΡΑΣΗΣ: ΥΒΡΙΔΙΚΟΣ ΣΧΕΔΙΑΣΜΟΣ όπως Proclear® Πολυεστιακός CooperVision’s </vt:lpstr>
      <vt:lpstr>Τροποποιημένη Μονόραση </vt:lpstr>
      <vt:lpstr> Ταυτόχρονης Όρασης: Εναλλάξ δακτύλιοι με μακρινή και κοντινή με ασφαιρικό σχεδιασμό: Oasys (Vistakon)</vt:lpstr>
      <vt:lpstr>Περιθλαστικός φακός </vt:lpstr>
      <vt:lpstr>Περιθλαστικός φακός </vt:lpstr>
      <vt:lpstr>Περιθλαστικός φακός </vt:lpstr>
      <vt:lpstr>Περιθλαστικός φακός </vt:lpstr>
      <vt:lpstr>Πρεσβυωπία - Στρατηγική Εφαρμογής </vt:lpstr>
      <vt:lpstr>Φακοί Επαφή για Πρεσβύωπα Συμπεράσματα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348</cp:revision>
  <dcterms:created xsi:type="dcterms:W3CDTF">2013-03-04T13:35:19Z</dcterms:created>
  <dcterms:modified xsi:type="dcterms:W3CDTF">2015-09-01T09:34:52Z</dcterms:modified>
</cp:coreProperties>
</file>