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25"/>
  </p:notesMasterIdLst>
  <p:handoutMasterIdLst>
    <p:handoutMasterId r:id="rId26"/>
  </p:handoutMasterIdLst>
  <p:sldIdLst>
    <p:sldId id="256" r:id="rId3"/>
    <p:sldId id="271" r:id="rId4"/>
    <p:sldId id="272" r:id="rId5"/>
    <p:sldId id="283" r:id="rId6"/>
    <p:sldId id="284" r:id="rId7"/>
    <p:sldId id="281" r:id="rId8"/>
    <p:sldId id="28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57" r:id="rId18"/>
    <p:sldId id="262" r:id="rId19"/>
    <p:sldId id="264" r:id="rId20"/>
    <p:sldId id="269" r:id="rId21"/>
    <p:sldId id="270" r:id="rId22"/>
    <p:sldId id="266" r:id="rId23"/>
    <p:sldId id="261" r:id="rId24"/>
  </p:sldIdLst>
  <p:sldSz cx="9144000" cy="6858000" type="screen4x3"/>
  <p:notesSz cx="7104063" cy="10234613"/>
  <p:custDataLst>
    <p:tags r:id="rId27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4660"/>
  </p:normalViewPr>
  <p:slideViewPr>
    <p:cSldViewPr>
      <p:cViewPr varScale="1">
        <p:scale>
          <a:sx n="78" d="100"/>
          <a:sy n="78" d="100"/>
        </p:scale>
        <p:origin x="-90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7/9/2015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7/9/2015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6759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6125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8456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7237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990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8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5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3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2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9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1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5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6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4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Επιστημονική Φωτογραφία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l-GR" sz="2800" b="1" dirty="0" smtClean="0"/>
              <a:t>Ενότητα 3</a:t>
            </a:r>
            <a:r>
              <a:rPr lang="el-GR" sz="2800" dirty="0" smtClean="0"/>
              <a:t>: </a:t>
            </a:r>
            <a:r>
              <a:rPr lang="en-US" sz="2800" dirty="0" smtClean="0"/>
              <a:t>Macro</a:t>
            </a:r>
            <a:r>
              <a:rPr lang="el-GR" sz="2800" dirty="0" smtClean="0"/>
              <a:t>-φωτογραφία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l-GR" sz="2400" dirty="0" smtClean="0"/>
              <a:t>Αθανάσιος </a:t>
            </a:r>
            <a:r>
              <a:rPr lang="el-GR" sz="2400" dirty="0" err="1" smtClean="0"/>
              <a:t>Αραβαντινός</a:t>
            </a:r>
            <a:endParaRPr lang="el-GR" sz="2400" dirty="0"/>
          </a:p>
          <a:p>
            <a:pPr>
              <a:spcBef>
                <a:spcPts val="0"/>
              </a:spcBef>
            </a:pPr>
            <a:r>
              <a:rPr lang="el-GR" sz="2400" dirty="0"/>
              <a:t>Τμήμα Φωτογραφίας και Οπτικοακουστικών Τεχνών</a:t>
            </a:r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6" r="8465" b="79071"/>
          <a:stretch/>
        </p:blipFill>
        <p:spPr bwMode="auto">
          <a:xfrm>
            <a:off x="2919478" y="5269300"/>
            <a:ext cx="1267968" cy="102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ups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  <p:pic>
        <p:nvPicPr>
          <p:cNvPr id="6" name="Picture 2" descr="C:\Users\alex\Desktop\7-9-2015 2-38-49 μμ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1"/>
          <a:stretch/>
        </p:blipFill>
        <p:spPr bwMode="auto">
          <a:xfrm>
            <a:off x="3197375" y="1340768"/>
            <a:ext cx="1025895" cy="33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8888" y="1340768"/>
            <a:ext cx="3034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n-lt"/>
              </a:rPr>
              <a:t>Close up lenses</a:t>
            </a:r>
          </a:p>
          <a:p>
            <a:r>
              <a:rPr lang="en-US" dirty="0">
                <a:latin typeface="+mn-lt"/>
              </a:rPr>
              <a:t>Severe limitations to performance</a:t>
            </a:r>
            <a:r>
              <a:rPr lang="en-US" dirty="0" smtClean="0">
                <a:latin typeface="+mn-lt"/>
              </a:rPr>
              <a:t>.</a:t>
            </a:r>
          </a:p>
          <a:p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Extension tubes</a:t>
            </a:r>
          </a:p>
          <a:p>
            <a:r>
              <a:rPr lang="en-US" dirty="0">
                <a:latin typeface="+mn-lt"/>
              </a:rPr>
              <a:t>Magnification range 0-1 to 1 -0 or more in discrete steps.</a:t>
            </a:r>
          </a:p>
          <a:p>
            <a:endParaRPr lang="en-US" dirty="0" smtClean="0">
              <a:latin typeface="+mn-lt"/>
            </a:endParaRPr>
          </a:p>
          <a:p>
            <a:r>
              <a:rPr lang="en-US" b="1" dirty="0" smtClean="0">
                <a:latin typeface="+mn-lt"/>
              </a:rPr>
              <a:t>Extension </a:t>
            </a:r>
            <a:r>
              <a:rPr lang="en-US" b="1" dirty="0">
                <a:latin typeface="+mn-lt"/>
              </a:rPr>
              <a:t>bellows</a:t>
            </a:r>
          </a:p>
          <a:p>
            <a:r>
              <a:rPr lang="en-US" dirty="0">
                <a:latin typeface="+mn-lt"/>
              </a:rPr>
              <a:t>Variable magnification range; typically 0-1 to 2 or 0 to 1 -0., May lose auto diaphragm operation.</a:t>
            </a: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16016" y="1318680"/>
            <a:ext cx="27801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n-lt"/>
              </a:rPr>
              <a:t>'Macro </a:t>
            </a:r>
            <a:r>
              <a:rPr lang="en-US" b="1" dirty="0">
                <a:latin typeface="+mn-lt"/>
              </a:rPr>
              <a:t>lens'</a:t>
            </a:r>
          </a:p>
          <a:p>
            <a:r>
              <a:rPr lang="en-US" dirty="0">
                <a:latin typeface="+mn-lt"/>
              </a:rPr>
              <a:t>Infinity focusing lens in double helical mount giving magnification range 0 to 0-5. Some designs have </a:t>
            </a:r>
            <a:r>
              <a:rPr lang="en-US" dirty="0" smtClean="0">
                <a:latin typeface="+mn-lt"/>
              </a:rPr>
              <a:t>a special </a:t>
            </a:r>
            <a:r>
              <a:rPr lang="en-US" dirty="0">
                <a:latin typeface="+mn-lt"/>
              </a:rPr>
              <a:t>extension ring for </a:t>
            </a:r>
            <a:r>
              <a:rPr lang="en-US" dirty="0" smtClean="0">
                <a:latin typeface="+mn-lt"/>
              </a:rPr>
              <a:t>magnifications </a:t>
            </a:r>
            <a:r>
              <a:rPr lang="en-US" dirty="0">
                <a:latin typeface="+mn-lt"/>
              </a:rPr>
              <a:t>of 0-5 to 10</a:t>
            </a:r>
            <a:r>
              <a:rPr lang="en-US" dirty="0" smtClean="0">
                <a:latin typeface="+mn-lt"/>
              </a:rPr>
              <a:t>.</a:t>
            </a:r>
          </a:p>
          <a:p>
            <a:endParaRPr lang="en-US" dirty="0" smtClean="0">
              <a:latin typeface="+mn-lt"/>
            </a:endParaRPr>
          </a:p>
          <a:p>
            <a:r>
              <a:rPr lang="en-US" b="1" dirty="0">
                <a:latin typeface="+mn-lt"/>
              </a:rPr>
              <a:t>Macro lens with bellows</a:t>
            </a:r>
          </a:p>
          <a:p>
            <a:r>
              <a:rPr lang="en-US" dirty="0">
                <a:latin typeface="+mn-lt"/>
              </a:rPr>
              <a:t>Overlapping ranges of magnification from 0 to 25 depending on </a:t>
            </a:r>
            <a:r>
              <a:rPr lang="en-US" dirty="0" smtClean="0">
                <a:latin typeface="+mn-lt"/>
              </a:rPr>
              <a:t>focal length</a:t>
            </a:r>
            <a:r>
              <a:rPr lang="en-US" dirty="0">
                <a:latin typeface="+mn-lt"/>
              </a:rPr>
              <a:t>.</a:t>
            </a:r>
          </a:p>
          <a:p>
            <a:endParaRPr lang="en-US" dirty="0" smtClean="0">
              <a:latin typeface="+mn-lt"/>
            </a:endParaRPr>
          </a:p>
          <a:p>
            <a:r>
              <a:rPr lang="en-US" b="1" dirty="0" smtClean="0">
                <a:latin typeface="+mn-lt"/>
              </a:rPr>
              <a:t>'Macro </a:t>
            </a:r>
            <a:r>
              <a:rPr lang="en-US" b="1" dirty="0">
                <a:latin typeface="+mn-lt"/>
              </a:rPr>
              <a:t>zoom' lens</a:t>
            </a:r>
          </a:p>
          <a:p>
            <a:r>
              <a:rPr lang="en-US" dirty="0">
                <a:latin typeface="+mn-lt"/>
              </a:rPr>
              <a:t>Continuously variable magnification range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6" t="46917" r="8465"/>
          <a:stretch/>
        </p:blipFill>
        <p:spPr bwMode="auto">
          <a:xfrm>
            <a:off x="7596336" y="3291840"/>
            <a:ext cx="1267968" cy="260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68888" y="5181877"/>
            <a:ext cx="3178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n-lt"/>
              </a:rPr>
              <a:t>Reversed lens</a:t>
            </a:r>
          </a:p>
          <a:p>
            <a:r>
              <a:rPr lang="en-US" dirty="0">
                <a:latin typeface="+mn-lt"/>
              </a:rPr>
              <a:t>Lens used in reverse normally</a:t>
            </a:r>
          </a:p>
          <a:p>
            <a:r>
              <a:rPr lang="en-US" dirty="0">
                <a:latin typeface="+mn-lt"/>
              </a:rPr>
              <a:t>improves results when used with tubes or bellows at larger magnifications.</a:t>
            </a: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6" t="19205" r="8465" b="53650"/>
          <a:stretch/>
        </p:blipFill>
        <p:spPr bwMode="auto">
          <a:xfrm>
            <a:off x="7496184" y="1484784"/>
            <a:ext cx="1267968" cy="133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17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2204864"/>
            <a:ext cx="6156816" cy="439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Μεγέθυνση (εγκάρσια)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4" y="2144418"/>
            <a:ext cx="3777528" cy="110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192688" cy="71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34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close up lenses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687400" cy="512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41168"/>
            <a:ext cx="2405658" cy="106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50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up </a:t>
            </a:r>
            <a:r>
              <a:rPr lang="el-GR" dirty="0" smtClean="0"/>
              <a:t>εστίαση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3"/>
          <a:stretch/>
        </p:blipFill>
        <p:spPr bwMode="auto">
          <a:xfrm>
            <a:off x="251520" y="1146048"/>
            <a:ext cx="5440868" cy="537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53136"/>
            <a:ext cx="3627104" cy="9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39" y="1467272"/>
            <a:ext cx="7222522" cy="476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7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94" y="1155968"/>
            <a:ext cx="7431213" cy="530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7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Αθανάσιος </a:t>
            </a:r>
            <a:r>
              <a:rPr lang="el-GR" sz="2000" dirty="0" err="1" smtClean="0"/>
              <a:t>Αραβαντινός</a:t>
            </a:r>
            <a:r>
              <a:rPr lang="en-US" sz="2000" dirty="0" smtClean="0"/>
              <a:t> </a:t>
            </a:r>
            <a:r>
              <a:rPr lang="el-GR" sz="2000" dirty="0"/>
              <a:t>2014. Αθανάσιος </a:t>
            </a:r>
            <a:r>
              <a:rPr lang="el-GR" sz="2000" dirty="0" err="1"/>
              <a:t>Αραβαντινός</a:t>
            </a:r>
            <a:r>
              <a:rPr lang="el-GR" sz="2000" dirty="0"/>
              <a:t>. «Επιστημονική Φωτογραφία (Θ). Ενότητα 3: </a:t>
            </a:r>
            <a:r>
              <a:rPr lang="en-US" sz="2000" dirty="0"/>
              <a:t>Macro-</a:t>
            </a:r>
            <a:r>
              <a:rPr lang="el-GR" sz="2000" dirty="0" smtClean="0"/>
              <a:t>φωτογραφία</a:t>
            </a:r>
            <a:r>
              <a:rPr lang="el-GR" sz="2000" dirty="0" smtClean="0"/>
              <a:t>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και δοθεί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Σύγκριση μεθόδων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767553"/>
              </p:ext>
            </p:extLst>
          </p:nvPr>
        </p:nvGraphicFramePr>
        <p:xfrm>
          <a:off x="323529" y="1052736"/>
          <a:ext cx="8496942" cy="5288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2"/>
                <a:gridCol w="1512168"/>
                <a:gridCol w="1296144"/>
                <a:gridCol w="1512168"/>
                <a:gridCol w="1296144"/>
                <a:gridCol w="1224136"/>
              </a:tblGrid>
              <a:tr h="807864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Magnification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Working Distance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 </a:t>
                      </a:r>
                      <a:endParaRPr lang="el-GR" dirty="0"/>
                    </a:p>
                  </a:txBody>
                  <a:tcPr/>
                </a:tc>
              </a:tr>
              <a:tr h="757289">
                <a:tc>
                  <a:txBody>
                    <a:bodyPr/>
                    <a:lstStyle/>
                    <a:p>
                      <a:r>
                        <a:rPr lang="en-US" dirty="0" smtClean="0"/>
                        <a:t>Macro Lens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Landscape</a:t>
                      </a:r>
                      <a:r>
                        <a:rPr lang="en-US" baseline="0" dirty="0" smtClean="0"/>
                        <a:t>s to 1:1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$100</a:t>
                      </a:r>
                      <a:r>
                        <a:rPr lang="en-US" baseline="0" dirty="0" smtClean="0"/>
                        <a:t> - $1500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Poor with normal lens,</a:t>
                      </a:r>
                      <a:r>
                        <a:rPr lang="en-US" baseline="0" dirty="0" smtClean="0"/>
                        <a:t> Good with telephoto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Easy</a:t>
                      </a:r>
                      <a:r>
                        <a:rPr lang="en-US" baseline="0" dirty="0" smtClean="0"/>
                        <a:t> to use, continuous focusing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Costly </a:t>
                      </a:r>
                      <a:endParaRPr lang="el-GR" dirty="0"/>
                    </a:p>
                  </a:txBody>
                  <a:tcPr/>
                </a:tc>
              </a:tr>
              <a:tr h="757289">
                <a:tc>
                  <a:txBody>
                    <a:bodyPr/>
                    <a:lstStyle/>
                    <a:p>
                      <a:r>
                        <a:rPr lang="en-US" dirty="0" smtClean="0"/>
                        <a:t>Extension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</a:t>
                      </a:r>
                      <a:r>
                        <a:rPr lang="en-US" baseline="0" dirty="0" smtClean="0"/>
                        <a:t> 1:1 on 100 mm, to 2:1 on 50 mm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$130 for a set of 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Poor with normal lens,</a:t>
                      </a:r>
                      <a:r>
                        <a:rPr lang="en-US" baseline="0" dirty="0" smtClean="0"/>
                        <a:t> Good with telephoto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Inexpensive,</a:t>
                      </a:r>
                      <a:r>
                        <a:rPr lang="en-US" baseline="0" dirty="0" smtClean="0"/>
                        <a:t> works with all of your lenses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Focusing at</a:t>
                      </a:r>
                      <a:r>
                        <a:rPr lang="en-US" baseline="0" dirty="0" smtClean="0"/>
                        <a:t> high magnification</a:t>
                      </a:r>
                      <a:endParaRPr lang="el-GR" dirty="0"/>
                    </a:p>
                  </a:txBody>
                  <a:tcPr/>
                </a:tc>
              </a:tr>
              <a:tr h="757289">
                <a:tc>
                  <a:txBody>
                    <a:bodyPr/>
                    <a:lstStyle/>
                    <a:p>
                      <a:r>
                        <a:rPr lang="en-US" dirty="0" smtClean="0"/>
                        <a:t>Supplementary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Greatest</a:t>
                      </a:r>
                      <a:r>
                        <a:rPr lang="en-US" baseline="0" dirty="0" smtClean="0"/>
                        <a:t> (~1:1) with telephoto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</a:t>
                      </a:r>
                      <a:r>
                        <a:rPr lang="en-US" baseline="0" dirty="0" smtClean="0"/>
                        <a:t>0 - $90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Good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 light, low cost</a:t>
                      </a:r>
                      <a:r>
                        <a:rPr lang="en-US" baseline="0" dirty="0" smtClean="0"/>
                        <a:t> accessory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Narrow magnification range</a:t>
                      </a:r>
                      <a:endParaRPr lang="el-GR" dirty="0"/>
                    </a:p>
                  </a:txBody>
                  <a:tcPr/>
                </a:tc>
              </a:tr>
              <a:tr h="75728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Teleconverter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1.4x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ot</a:t>
                      </a:r>
                      <a:r>
                        <a:rPr lang="en-US" baseline="0" dirty="0" smtClean="0"/>
                        <a:t> 2x of native lens (so 2:1 with 1:1 macro)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$80 - $400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Best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Continuous focus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Light loss hampers focusing 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άδεια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6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to get Magnification</a:t>
            </a:r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007797" cy="541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4944" y="1383523"/>
            <a:ext cx="295266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Macro lens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Extension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Supplementary lens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n-lt"/>
              </a:rPr>
              <a:t>Teleconverter</a:t>
            </a:r>
            <a:r>
              <a:rPr lang="en-US" sz="2400" dirty="0" smtClean="0">
                <a:latin typeface="+mn-lt"/>
              </a:rPr>
              <a:t> </a:t>
            </a:r>
            <a:endParaRPr lang="el-GR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283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Φυσούνα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69354"/>
            <a:ext cx="5256583" cy="417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52120" y="980728"/>
            <a:ext cx="34918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dirty="0" smtClean="0">
                <a:latin typeface="+mn-lt"/>
              </a:rPr>
              <a:t>Πίσω </a:t>
            </a:r>
            <a:r>
              <a:rPr lang="el-GR" dirty="0">
                <a:latin typeface="+mn-lt"/>
              </a:rPr>
              <a:t>βάση στήριξης χάρακα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dirty="0" smtClean="0">
                <a:latin typeface="+mn-lt"/>
              </a:rPr>
              <a:t>Βάση </a:t>
            </a:r>
            <a:r>
              <a:rPr lang="el-GR" dirty="0">
                <a:latin typeface="+mn-lt"/>
              </a:rPr>
              <a:t>στήριξης μηχανής (πίσω)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dirty="0" smtClean="0">
                <a:latin typeface="+mn-lt"/>
              </a:rPr>
              <a:t>Βίδα </a:t>
            </a:r>
            <a:r>
              <a:rPr lang="el-GR" dirty="0">
                <a:latin typeface="+mn-lt"/>
              </a:rPr>
              <a:t>απελευθέρωσης μηχανής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dirty="0" smtClean="0">
                <a:latin typeface="+mn-lt"/>
              </a:rPr>
              <a:t>Βίδα </a:t>
            </a:r>
            <a:r>
              <a:rPr lang="el-GR" dirty="0">
                <a:latin typeface="+mn-lt"/>
              </a:rPr>
              <a:t>απελευθέρωσης </a:t>
            </a:r>
            <a:r>
              <a:rPr lang="el-GR" dirty="0" err="1">
                <a:latin typeface="+mn-lt"/>
              </a:rPr>
              <a:t>φυσούνας</a:t>
            </a:r>
            <a:endParaRPr lang="el-GR" dirty="0">
              <a:latin typeface="+mn-l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dirty="0" smtClean="0">
                <a:latin typeface="+mn-lt"/>
              </a:rPr>
              <a:t>Πίσω </a:t>
            </a:r>
            <a:r>
              <a:rPr lang="el-GR" dirty="0">
                <a:latin typeface="+mn-lt"/>
              </a:rPr>
              <a:t>βίδα σταματήματος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dirty="0" smtClean="0">
                <a:latin typeface="+mn-lt"/>
              </a:rPr>
              <a:t>Ράγα </a:t>
            </a:r>
            <a:r>
              <a:rPr lang="el-GR" dirty="0">
                <a:latin typeface="+mn-lt"/>
              </a:rPr>
              <a:t>κίνησης επιπέδων της </a:t>
            </a:r>
            <a:r>
              <a:rPr lang="el-GR" dirty="0" err="1">
                <a:latin typeface="+mn-lt"/>
              </a:rPr>
              <a:t>φυσούνας</a:t>
            </a:r>
            <a:endParaRPr lang="el-GR" dirty="0">
              <a:latin typeface="+mn-l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dirty="0" smtClean="0">
                <a:latin typeface="+mn-lt"/>
              </a:rPr>
              <a:t>Βίδα </a:t>
            </a:r>
            <a:r>
              <a:rPr lang="el-GR" dirty="0">
                <a:latin typeface="+mn-lt"/>
              </a:rPr>
              <a:t>απελευθέρωσης πίσω επιπέδου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dirty="0" smtClean="0">
                <a:latin typeface="+mn-lt"/>
              </a:rPr>
              <a:t>Πίσω </a:t>
            </a:r>
            <a:r>
              <a:rPr lang="el-GR" dirty="0">
                <a:latin typeface="+mn-lt"/>
              </a:rPr>
              <a:t>επίπεδο </a:t>
            </a:r>
            <a:r>
              <a:rPr lang="el-GR" dirty="0" err="1">
                <a:latin typeface="+mn-lt"/>
              </a:rPr>
              <a:t>φυσούνας</a:t>
            </a:r>
            <a:endParaRPr lang="el-GR" dirty="0">
              <a:latin typeface="+mn-l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dirty="0" smtClean="0">
                <a:latin typeface="+mn-lt"/>
              </a:rPr>
              <a:t>Υποδοχή </a:t>
            </a:r>
            <a:r>
              <a:rPr lang="el-GR" dirty="0" err="1">
                <a:latin typeface="+mn-lt"/>
              </a:rPr>
              <a:t>ντεκλανσερ</a:t>
            </a:r>
            <a:r>
              <a:rPr lang="el-GR" dirty="0">
                <a:latin typeface="+mn-lt"/>
              </a:rPr>
              <a:t> φακού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dirty="0" smtClean="0">
                <a:latin typeface="+mn-lt"/>
              </a:rPr>
              <a:t>Βίδα </a:t>
            </a:r>
            <a:r>
              <a:rPr lang="el-GR" dirty="0">
                <a:latin typeface="+mn-lt"/>
              </a:rPr>
              <a:t>απελευθέρωσης μπροστινού </a:t>
            </a:r>
            <a:r>
              <a:rPr lang="el-GR" dirty="0" smtClean="0">
                <a:latin typeface="+mn-lt"/>
              </a:rPr>
              <a:t>επιπέδου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736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Φυσούνα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5580112" y="919172"/>
            <a:ext cx="338437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11"/>
            </a:pPr>
            <a:r>
              <a:rPr lang="el-GR" dirty="0">
                <a:latin typeface="+mn-lt"/>
              </a:rPr>
              <a:t>Βίδα κίνησης ρώγας ως προς τη βάση στήριξης σε τρίποδο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11"/>
            </a:pPr>
            <a:r>
              <a:rPr lang="el-GR" dirty="0" err="1" smtClean="0">
                <a:latin typeface="+mn-lt"/>
              </a:rPr>
              <a:t>Φυσούνα</a:t>
            </a:r>
            <a:endParaRPr lang="el-GR" dirty="0">
              <a:latin typeface="+mn-l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11"/>
            </a:pPr>
            <a:r>
              <a:rPr lang="el-GR" dirty="0" smtClean="0">
                <a:latin typeface="+mn-lt"/>
              </a:rPr>
              <a:t>Μπροστινή </a:t>
            </a:r>
            <a:r>
              <a:rPr lang="el-GR" dirty="0">
                <a:latin typeface="+mn-lt"/>
              </a:rPr>
              <a:t>στήριξη χάρακα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11"/>
            </a:pPr>
            <a:r>
              <a:rPr lang="el-GR" dirty="0" smtClean="0">
                <a:latin typeface="+mn-lt"/>
              </a:rPr>
              <a:t>Υποδοχή </a:t>
            </a:r>
            <a:r>
              <a:rPr lang="el-GR" dirty="0">
                <a:latin typeface="+mn-lt"/>
              </a:rPr>
              <a:t>φακού (μπροστά)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11"/>
            </a:pPr>
            <a:r>
              <a:rPr lang="el-GR" dirty="0" smtClean="0">
                <a:latin typeface="+mn-lt"/>
              </a:rPr>
              <a:t>Κοχλίας </a:t>
            </a:r>
            <a:r>
              <a:rPr lang="el-GR" dirty="0">
                <a:latin typeface="+mn-lt"/>
              </a:rPr>
              <a:t>κίνησης μπροστινού επιπέδου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11"/>
            </a:pPr>
            <a:r>
              <a:rPr lang="el-GR" dirty="0" smtClean="0">
                <a:latin typeface="+mn-lt"/>
              </a:rPr>
              <a:t>Κουμπί </a:t>
            </a:r>
            <a:r>
              <a:rPr lang="el-GR" dirty="0">
                <a:latin typeface="+mn-lt"/>
              </a:rPr>
              <a:t>απελευθέρωσης φακού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11"/>
            </a:pPr>
            <a:r>
              <a:rPr lang="el-GR" dirty="0" smtClean="0">
                <a:latin typeface="+mn-lt"/>
              </a:rPr>
              <a:t>Μπροστινό </a:t>
            </a:r>
            <a:r>
              <a:rPr lang="el-GR" dirty="0">
                <a:latin typeface="+mn-lt"/>
              </a:rPr>
              <a:t>επίπεδο </a:t>
            </a:r>
            <a:r>
              <a:rPr lang="el-GR" dirty="0" err="1">
                <a:latin typeface="+mn-lt"/>
              </a:rPr>
              <a:t>φυσούνας</a:t>
            </a:r>
            <a:endParaRPr lang="el-GR" dirty="0">
              <a:latin typeface="+mn-l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11"/>
            </a:pPr>
            <a:r>
              <a:rPr lang="el-GR" dirty="0" smtClean="0">
                <a:latin typeface="+mn-lt"/>
              </a:rPr>
              <a:t>Μπροστινή </a:t>
            </a:r>
            <a:r>
              <a:rPr lang="el-GR" dirty="0">
                <a:latin typeface="+mn-lt"/>
              </a:rPr>
              <a:t>βίδα σταματήματος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11"/>
            </a:pPr>
            <a:r>
              <a:rPr lang="el-GR" dirty="0" smtClean="0">
                <a:latin typeface="+mn-lt"/>
              </a:rPr>
              <a:t>Βάση </a:t>
            </a:r>
            <a:r>
              <a:rPr lang="el-GR" dirty="0">
                <a:latin typeface="+mn-lt"/>
              </a:rPr>
              <a:t>στήριξης </a:t>
            </a:r>
            <a:r>
              <a:rPr lang="el-GR" dirty="0" err="1">
                <a:latin typeface="+mn-lt"/>
              </a:rPr>
              <a:t>φυσούνας</a:t>
            </a:r>
            <a:r>
              <a:rPr lang="el-GR" dirty="0">
                <a:latin typeface="+mn-lt"/>
              </a:rPr>
              <a:t> σε τρίποδο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69354"/>
            <a:ext cx="5256583" cy="417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3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Κοντινή εικόνα </a:t>
            </a:r>
            <a:r>
              <a:rPr lang="el-GR" dirty="0" err="1" smtClean="0"/>
              <a:t>φυσούνας</a:t>
            </a:r>
            <a:r>
              <a:rPr lang="el-GR" dirty="0" smtClean="0"/>
              <a:t> με τα δύο επίπεδα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70" y="1412776"/>
            <a:ext cx="6383060" cy="423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20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Διάταξη στήριξης μεταλλικού χάρακα στη </a:t>
            </a:r>
            <a:r>
              <a:rPr lang="el-GR" dirty="0" err="1" smtClean="0"/>
              <a:t>φυσούνα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3" y="1772816"/>
            <a:ext cx="874011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26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Διαδικασία αντιστροφής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61" y="1039591"/>
            <a:ext cx="4075926" cy="529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6784" y="6330318"/>
            <a:ext cx="4957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>
                <a:latin typeface="+mn-lt"/>
              </a:rPr>
              <a:t>Διακρίνεται ο φακός πριν και μετά την αντιστροφή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54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96" y="1268760"/>
            <a:ext cx="5775008" cy="482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2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  <p:tag name="ISPRING_RESOURCE_PATHS_HASH_PRESENTER" val="8cfa2beeb3c5587de69488dee9e91abe2acb11"/>
</p:tagLst>
</file>

<file path=ppt/theme/theme1.xml><?xml version="1.0" encoding="utf-8"?>
<a:theme xmlns:a="http://schemas.openxmlformats.org/drawingml/2006/main" name="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270</TotalTime>
  <Words>971</Words>
  <Application>Microsoft Office PowerPoint</Application>
  <PresentationFormat>On-screen Show (4:3)</PresentationFormat>
  <Paragraphs>171</Paragraphs>
  <Slides>22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template</vt:lpstr>
      <vt:lpstr>OC_template_updated</vt:lpstr>
      <vt:lpstr>Επιστημονική Φωτογραφία (Θ)</vt:lpstr>
      <vt:lpstr>Σύγκριση μεθόδων</vt:lpstr>
      <vt:lpstr>Methods to get Magnification</vt:lpstr>
      <vt:lpstr>Φυσούνα</vt:lpstr>
      <vt:lpstr>Φυσούνα</vt:lpstr>
      <vt:lpstr>Κοντινή εικόνα φυσούνας με τα δύο επίπεδα</vt:lpstr>
      <vt:lpstr>Διάταξη στήριξης μεταλλικού χάρακα στη φυσούνα</vt:lpstr>
      <vt:lpstr>Διαδικασία αντιστροφής</vt:lpstr>
      <vt:lpstr>PowerPoint Presentation</vt:lpstr>
      <vt:lpstr>Close ups </vt:lpstr>
      <vt:lpstr>Μεγέθυνση (εγκάρσια)</vt:lpstr>
      <vt:lpstr>Supplementary close up lenses </vt:lpstr>
      <vt:lpstr>Close up εστίαση</vt:lpstr>
      <vt:lpstr>PowerPoint Presentation</vt:lpstr>
      <vt:lpstr>PowerPoint Presentation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Επιστημονική Φωτογραφία (Θ)</dc:title>
  <dc:creator>fkaram2</dc:creator>
  <cp:lastModifiedBy>alex</cp:lastModifiedBy>
  <cp:revision>43</cp:revision>
  <dcterms:created xsi:type="dcterms:W3CDTF">2015-07-14T12:44:09Z</dcterms:created>
  <dcterms:modified xsi:type="dcterms:W3CDTF">2015-09-07T12:17:05Z</dcterms:modified>
</cp:coreProperties>
</file>