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 id="2147483696" r:id="rId2"/>
  </p:sldMasterIdLst>
  <p:notesMasterIdLst>
    <p:notesMasterId r:id="rId39"/>
  </p:notesMasterIdLst>
  <p:handoutMasterIdLst>
    <p:handoutMasterId r:id="rId40"/>
  </p:handoutMasterIdLst>
  <p:sldIdLst>
    <p:sldId id="256" r:id="rId3"/>
    <p:sldId id="272" r:id="rId4"/>
    <p:sldId id="273" r:id="rId5"/>
    <p:sldId id="274" r:id="rId6"/>
    <p:sldId id="275" r:id="rId7"/>
    <p:sldId id="276" r:id="rId8"/>
    <p:sldId id="277" r:id="rId9"/>
    <p:sldId id="278" r:id="rId10"/>
    <p:sldId id="279" r:id="rId11"/>
    <p:sldId id="280" r:id="rId12"/>
    <p:sldId id="281" r:id="rId13"/>
    <p:sldId id="282" r:id="rId14"/>
    <p:sldId id="283" r:id="rId15"/>
    <p:sldId id="284" r:id="rId16"/>
    <p:sldId id="285" r:id="rId17"/>
    <p:sldId id="286" r:id="rId18"/>
    <p:sldId id="287" r:id="rId19"/>
    <p:sldId id="288" r:id="rId20"/>
    <p:sldId id="289" r:id="rId21"/>
    <p:sldId id="299" r:id="rId22"/>
    <p:sldId id="290" r:id="rId23"/>
    <p:sldId id="291" r:id="rId24"/>
    <p:sldId id="292" r:id="rId25"/>
    <p:sldId id="293" r:id="rId26"/>
    <p:sldId id="294" r:id="rId27"/>
    <p:sldId id="295" r:id="rId28"/>
    <p:sldId id="296" r:id="rId29"/>
    <p:sldId id="297" r:id="rId30"/>
    <p:sldId id="298" r:id="rId31"/>
    <p:sldId id="257" r:id="rId32"/>
    <p:sldId id="262" r:id="rId33"/>
    <p:sldId id="264" r:id="rId34"/>
    <p:sldId id="269" r:id="rId35"/>
    <p:sldId id="270" r:id="rId36"/>
    <p:sldId id="266" r:id="rId37"/>
    <p:sldId id="261" r:id="rId38"/>
  </p:sldIdLst>
  <p:sldSz cx="9144000" cy="6858000" type="screen4x3"/>
  <p:notesSz cx="7104063" cy="10234613"/>
  <p:custDataLst>
    <p:tags r:id="rId41"/>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66"/>
    <a:srgbClr val="5B3462"/>
    <a:srgbClr val="49385E"/>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35" autoAdjust="0"/>
    <p:restoredTop sz="94660"/>
  </p:normalViewPr>
  <p:slideViewPr>
    <p:cSldViewPr>
      <p:cViewPr varScale="1">
        <p:scale>
          <a:sx n="105" d="100"/>
          <a:sy n="105" d="100"/>
        </p:scale>
        <p:origin x="-192"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0" Type="http://schemas.openxmlformats.org/officeDocument/2006/relationships/slide" Target="slides/slide18.xml"/><Relationship Id="rId41"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18/11/2015</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18/11/2015</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29</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30</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31</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32</a:t>
            </a:fld>
            <a:endParaRPr lang="el-GR">
              <a:solidFill>
                <a:prstClr val="black"/>
              </a:solidFill>
            </a:endParaRPr>
          </a:p>
        </p:txBody>
      </p:sp>
    </p:spTree>
    <p:extLst>
      <p:ext uri="{BB962C8B-B14F-4D97-AF65-F5344CB8AC3E}">
        <p14:creationId xmlns:p14="http://schemas.microsoft.com/office/powerpoint/2010/main" val="3310165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34</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35</a:t>
            </a:fld>
            <a:endParaRPr lang="el-GR"/>
          </a:p>
        </p:txBody>
      </p:sp>
    </p:spTree>
    <p:extLst>
      <p:ext uri="{BB962C8B-B14F-4D97-AF65-F5344CB8AC3E}">
        <p14:creationId xmlns:p14="http://schemas.microsoft.com/office/powerpoint/2010/main" val="244598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24058775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70875194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54193979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04392425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33789712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60218576"/>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23635562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737166075"/>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4157441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40768"/>
          </a:xfrm>
          <a:solidFill>
            <a:schemeClr val="accent5">
              <a:lumMod val="50000"/>
            </a:schemeClr>
          </a:solidFill>
          <a:ln>
            <a:noFill/>
          </a:ln>
        </p:spPr>
        <p:txBody>
          <a:bodyPr>
            <a:normAutofit/>
          </a:bodyPr>
          <a:lstStyle>
            <a:lvl1pPr marL="176213" indent="0" algn="l">
              <a:defRPr sz="3600">
                <a:solidFill>
                  <a:schemeClr val="bg1"/>
                </a:solidFill>
              </a:defRPr>
            </a:lvl1pPr>
          </a:lstStyle>
          <a:p>
            <a:r>
              <a:rPr lang="el-GR" smtClean="0"/>
              <a:t>Στυλ κύριου τίτλου</a:t>
            </a:r>
            <a:endParaRPr lang="el-GR" dirty="0"/>
          </a:p>
        </p:txBody>
      </p:sp>
      <p:sp>
        <p:nvSpPr>
          <p:cNvPr id="3" name="Content Placeholder 2"/>
          <p:cNvSpPr>
            <a:spLocks noGrp="1"/>
          </p:cNvSpPr>
          <p:nvPr>
            <p:ph idx="1"/>
          </p:nvPr>
        </p:nvSpPr>
        <p:spPr>
          <a:xfrm>
            <a:off x="251520" y="1484784"/>
            <a:ext cx="8640960" cy="5112568"/>
          </a:xfrm>
        </p:spPr>
        <p:txBody>
          <a:bodyPr>
            <a:normAutofit/>
          </a:bodyPr>
          <a:lstStyle>
            <a:lvl1pPr>
              <a:lnSpc>
                <a:spcPct val="110000"/>
              </a:lnSpc>
              <a:spcBef>
                <a:spcPts val="1200"/>
              </a:spcBef>
              <a:defRPr sz="2400"/>
            </a:lvl1pPr>
            <a:lvl2pPr marL="742950" indent="-382588">
              <a:lnSpc>
                <a:spcPct val="110000"/>
              </a:lnSpc>
              <a:spcBef>
                <a:spcPts val="1200"/>
              </a:spcBef>
              <a:buFont typeface="Courier New" panose="02070309020205020404" pitchFamily="49" charset="0"/>
              <a:buChar char="o"/>
              <a:defRPr sz="2400"/>
            </a:lvl2pPr>
            <a:lvl3pPr>
              <a:lnSpc>
                <a:spcPct val="110000"/>
              </a:lnSpc>
              <a:spcBef>
                <a:spcPts val="1200"/>
              </a:spcBef>
              <a:defRPr sz="2400"/>
            </a:lvl3pPr>
            <a:lvl4pPr>
              <a:lnSpc>
                <a:spcPct val="110000"/>
              </a:lnSpc>
              <a:spcBef>
                <a:spcPts val="1200"/>
              </a:spcBef>
              <a:defRPr sz="2400"/>
            </a:lvl4pPr>
            <a:lvl5pPr>
              <a:lnSpc>
                <a:spcPct val="110000"/>
              </a:lnSpc>
              <a:spcBef>
                <a:spcPts val="1200"/>
              </a:spcBef>
              <a:defRPr sz="2400"/>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10"/>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02095463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p>
            <a:pPr>
              <a:defRPr/>
            </a:pPr>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58217196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a:bodyPr>
          <a:lstStyle/>
          <a:p>
            <a:pPr lvl="1" algn="ctr"/>
            <a:r>
              <a:rPr lang="el-GR" sz="3600" b="1" dirty="0" smtClean="0">
                <a:solidFill>
                  <a:schemeClr val="tx1"/>
                </a:solidFill>
                <a:latin typeface="+mn-lt"/>
              </a:rPr>
              <a:t>Πρόσθετες </a:t>
            </a:r>
            <a:r>
              <a:rPr lang="el-GR" sz="3600" b="1" dirty="0" smtClean="0">
                <a:solidFill>
                  <a:schemeClr val="tx1"/>
                </a:solidFill>
                <a:latin typeface="+mn-lt"/>
              </a:rPr>
              <a:t>Ύλες</a:t>
            </a:r>
            <a:endParaRPr lang="el-GR" sz="3600" b="1" dirty="0">
              <a:solidFill>
                <a:schemeClr val="tx1"/>
              </a:solidFill>
              <a:latin typeface="+mn-lt"/>
            </a:endParaRPr>
          </a:p>
        </p:txBody>
      </p:sp>
      <p:sp>
        <p:nvSpPr>
          <p:cNvPr id="3" name="Υπότιτλος 2"/>
          <p:cNvSpPr>
            <a:spLocks noGrp="1"/>
          </p:cNvSpPr>
          <p:nvPr>
            <p:ph type="subTitle" idx="1"/>
          </p:nvPr>
        </p:nvSpPr>
        <p:spPr>
          <a:xfrm>
            <a:off x="0" y="2924944"/>
            <a:ext cx="9144000" cy="2304255"/>
          </a:xfrm>
        </p:spPr>
        <p:txBody>
          <a:bodyPr>
            <a:normAutofit/>
          </a:bodyPr>
          <a:lstStyle/>
          <a:p>
            <a:pPr>
              <a:spcBef>
                <a:spcPts val="0"/>
              </a:spcBef>
              <a:spcAft>
                <a:spcPts val="2400"/>
              </a:spcAft>
            </a:pPr>
            <a:r>
              <a:rPr lang="el-GR" sz="2600" b="1" dirty="0" smtClean="0"/>
              <a:t>Ενότητα 1</a:t>
            </a:r>
            <a:r>
              <a:rPr lang="el-GR" sz="2600" dirty="0" smtClean="0"/>
              <a:t>: </a:t>
            </a:r>
            <a:r>
              <a:rPr lang="el-GR" sz="2600" dirty="0" smtClean="0"/>
              <a:t>Εισαγωγή</a:t>
            </a:r>
            <a:endParaRPr lang="en-US" sz="2600" dirty="0" smtClean="0"/>
          </a:p>
          <a:p>
            <a:pPr>
              <a:spcBef>
                <a:spcPts val="0"/>
              </a:spcBef>
            </a:pPr>
            <a:r>
              <a:rPr lang="el-GR" sz="2200" dirty="0" smtClean="0"/>
              <a:t>Αναστασία </a:t>
            </a:r>
            <a:r>
              <a:rPr lang="el-GR" sz="2200" dirty="0" err="1" smtClean="0"/>
              <a:t>Κανέλλου</a:t>
            </a:r>
            <a:r>
              <a:rPr lang="el-GR" sz="2200" dirty="0" smtClean="0"/>
              <a:t>, </a:t>
            </a:r>
            <a:endParaRPr lang="en-US" sz="2200" dirty="0" smtClean="0"/>
          </a:p>
          <a:p>
            <a:pPr>
              <a:spcBef>
                <a:spcPts val="0"/>
              </a:spcBef>
            </a:pPr>
            <a:r>
              <a:rPr lang="el-GR" sz="2200" dirty="0" smtClean="0"/>
              <a:t>Τμήμα Τεχνολογίας Τροφίμων</a:t>
            </a:r>
            <a:endParaRPr lang="en-US" sz="2200" dirty="0" smtClean="0"/>
          </a:p>
        </p:txBody>
      </p:sp>
      <p:pic>
        <p:nvPicPr>
          <p:cNvPr id="6" name="Picture 5" descr="Λογότυπο έργου Ανοικτών Ακαδημαϊκών Μαθημάτων" title="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title="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ΤΕΙ Αθήνας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3688144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extLst>
                    <a:ext uri="{9D8B030D-6E8A-4147-A177-3AD203B41FA5}">
                      <a16:colId xmlns:a16="http://schemas.microsoft.com/office/drawing/2014/main" xmlns="" val="20000"/>
                    </a:ext>
                  </a:extLst>
                </a:gridCol>
                <a:gridCol w="3557112">
                  <a:extLst>
                    <a:ext uri="{9D8B030D-6E8A-4147-A177-3AD203B41FA5}">
                      <a16:colId xmlns:a16="http://schemas.microsoft.com/office/drawing/2014/main" xmlns="" val="20001"/>
                    </a:ext>
                  </a:extLst>
                </a:gridCol>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extLst>
                  <a:ext uri="{0D108BD9-81ED-4DB2-BD59-A6C34878D82A}">
                    <a16:rowId xmlns:a16="http://schemas.microsoft.com/office/drawing/2014/main" xmlns="" val="10000"/>
                  </a:ext>
                </a:extLst>
              </a:tr>
            </a:tbl>
          </a:graphicData>
        </a:graphic>
      </p:graphicFrame>
      <p:pic>
        <p:nvPicPr>
          <p:cNvPr id="12" name="Picture 11"/>
          <p:cNvPicPr/>
          <p:nvPr/>
        </p:nvPicPr>
        <p:blipFill>
          <a:blip r:embed="rId5">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1" name="Picture 2" descr="C:\Users\alex\Desktop\logo.png"/>
          <p:cNvPicPr>
            <a:picLocks noChangeAspect="1" noChangeArrowheads="1"/>
          </p:cNvPicPr>
          <p:nvPr/>
        </p:nvPicPr>
        <p:blipFill rotWithShape="1">
          <a:blip r:embed="rId6">
            <a:extLst>
              <a:ext uri="{28A0092B-C50C-407E-A947-70E740481C1C}">
                <a14:useLocalDpi xmlns:a14="http://schemas.microsoft.com/office/drawing/2010/main" val="0"/>
              </a:ext>
            </a:extLst>
          </a:blip>
          <a:srcRect t="8214"/>
          <a:stretch/>
        </p:blipFill>
        <p:spPr bwMode="auto">
          <a:xfrm>
            <a:off x="4045866" y="5368483"/>
            <a:ext cx="3348000" cy="700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prstClr val="white"/>
                </a:solidFill>
              </a:rPr>
              <a:t>Λειτουργικές κατηγορίες προσθέτων </a:t>
            </a:r>
            <a:r>
              <a:rPr lang="el-GR" sz="3000" b="0" dirty="0" smtClean="0">
                <a:solidFill>
                  <a:prstClr val="white"/>
                </a:solidFill>
              </a:rPr>
              <a:t>4/7</a:t>
            </a:r>
            <a:endParaRPr lang="el-GR" dirty="0"/>
          </a:p>
        </p:txBody>
      </p:sp>
      <p:sp>
        <p:nvSpPr>
          <p:cNvPr id="3" name="Content Placeholder 2"/>
          <p:cNvSpPr>
            <a:spLocks noGrp="1"/>
          </p:cNvSpPr>
          <p:nvPr>
            <p:ph idx="1"/>
          </p:nvPr>
        </p:nvSpPr>
        <p:spPr/>
        <p:txBody>
          <a:bodyPr>
            <a:noAutofit/>
          </a:bodyPr>
          <a:lstStyle/>
          <a:p>
            <a:pPr marL="0" indent="0">
              <a:spcAft>
                <a:spcPts val="0"/>
              </a:spcAft>
              <a:buNone/>
            </a:pPr>
            <a:r>
              <a:rPr lang="el-GR" sz="2300" b="1" dirty="0" smtClean="0">
                <a:ea typeface="Times New Roman"/>
                <a:cs typeface="Times New Roman"/>
              </a:rPr>
              <a:t>Τροποποιημένα άμυλα</a:t>
            </a:r>
            <a:r>
              <a:rPr lang="el-GR" sz="2300" dirty="0" smtClean="0">
                <a:ea typeface="Times New Roman"/>
                <a:cs typeface="Times New Roman"/>
              </a:rPr>
              <a:t>: λαμβάνονται με μία ή περισσότερες χημικές επεξεργασίες βρώσιμων αμύλων, μπορεί να έχουν υποστεί φυσική ή </a:t>
            </a:r>
            <a:r>
              <a:rPr lang="el-GR" sz="2300" dirty="0" err="1" smtClean="0">
                <a:ea typeface="Times New Roman"/>
                <a:cs typeface="Times New Roman"/>
              </a:rPr>
              <a:t>ενζυματική</a:t>
            </a:r>
            <a:r>
              <a:rPr lang="el-GR" sz="2300" dirty="0" smtClean="0">
                <a:ea typeface="Times New Roman"/>
                <a:cs typeface="Times New Roman"/>
              </a:rPr>
              <a:t> επεξεργασία, και μπορούν να έχουν υποστεί όξινη ή αλκαλική αραίωση ή λεύκανση.</a:t>
            </a:r>
            <a:endParaRPr lang="el-GR" sz="2300" dirty="0">
              <a:ea typeface="Calibri"/>
              <a:cs typeface="Times New Roman"/>
            </a:endParaRPr>
          </a:p>
          <a:p>
            <a:pPr marL="0" indent="0">
              <a:spcAft>
                <a:spcPts val="0"/>
              </a:spcAft>
              <a:buNone/>
            </a:pPr>
            <a:r>
              <a:rPr lang="el-GR" sz="2300" b="1" dirty="0" smtClean="0">
                <a:ea typeface="Times New Roman"/>
                <a:cs typeface="Times New Roman"/>
              </a:rPr>
              <a:t>Γλυκαντικά</a:t>
            </a:r>
            <a:r>
              <a:rPr lang="el-GR" sz="2300" dirty="0" smtClean="0">
                <a:ea typeface="Times New Roman"/>
                <a:cs typeface="Times New Roman"/>
              </a:rPr>
              <a:t>: χρησιμοποιούνται για να προσδώσουν γλυκιά γεύση στα τρόφιμα ή ως επιτραπέζια γλυκαντικά. Η χρήση γλυκαντικών υλών αντί της ζάχαρης είναι  δικαιολογημένη για την παραγωγή τροφίμων μειωμένων θερμίδων, τροφίμων που δεν προκαλούν τερηδόνα ή τροφίμων χωρίς προσθήκη ζάχαρης για την παράταση του χρόνου διατήρησης χάρις στην </a:t>
            </a:r>
            <a:r>
              <a:rPr lang="el-GR" sz="2300" dirty="0" smtClean="0">
                <a:ea typeface="Times New Roman"/>
              </a:rPr>
              <a:t>αντικατάσταση της ζάχαρης, καθώς και για την παραγωγή διαιτητικών προϊόντων.</a:t>
            </a:r>
            <a:endParaRPr lang="el-GR" sz="2300" dirty="0"/>
          </a:p>
        </p:txBody>
      </p:sp>
      <p:sp>
        <p:nvSpPr>
          <p:cNvPr id="5" name="Slide Number Placeholder 4"/>
          <p:cNvSpPr>
            <a:spLocks noGrp="1"/>
          </p:cNvSpPr>
          <p:nvPr>
            <p:ph type="sldNum" sz="quarter" idx="12"/>
          </p:nvPr>
        </p:nvSpPr>
        <p:spPr/>
        <p:txBody>
          <a:bodyPr/>
          <a:lstStyle/>
          <a:p>
            <a:fld id="{40B34A0A-9041-4D1D-9B59-302C4DAA6994}" type="slidenum">
              <a:rPr lang="el-GR" smtClean="0"/>
              <a:t>9</a:t>
            </a:fld>
            <a:endParaRPr lang="el-GR"/>
          </a:p>
        </p:txBody>
      </p:sp>
    </p:spTree>
    <p:extLst>
      <p:ext uri="{BB962C8B-B14F-4D97-AF65-F5344CB8AC3E}">
        <p14:creationId xmlns:p14="http://schemas.microsoft.com/office/powerpoint/2010/main" val="30017453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prstClr val="white"/>
                </a:solidFill>
              </a:rPr>
              <a:t>Λειτουργικές κατηγορίες προσθέτων </a:t>
            </a:r>
            <a:r>
              <a:rPr lang="el-GR" sz="3000" b="0" dirty="0" smtClean="0">
                <a:solidFill>
                  <a:prstClr val="white"/>
                </a:solidFill>
              </a:rPr>
              <a:t>5/7</a:t>
            </a:r>
            <a:endParaRPr lang="el-GR" dirty="0"/>
          </a:p>
        </p:txBody>
      </p:sp>
      <p:sp>
        <p:nvSpPr>
          <p:cNvPr id="3" name="Content Placeholder 2"/>
          <p:cNvSpPr>
            <a:spLocks noGrp="1"/>
          </p:cNvSpPr>
          <p:nvPr>
            <p:ph idx="1"/>
          </p:nvPr>
        </p:nvSpPr>
        <p:spPr/>
        <p:txBody>
          <a:bodyPr>
            <a:noAutofit/>
          </a:bodyPr>
          <a:lstStyle/>
          <a:p>
            <a:pPr marL="0" indent="0">
              <a:spcAft>
                <a:spcPts val="0"/>
              </a:spcAft>
              <a:buNone/>
            </a:pPr>
            <a:r>
              <a:rPr lang="el-GR" b="1" dirty="0" smtClean="0">
                <a:ea typeface="Times New Roman"/>
                <a:cs typeface="Times New Roman"/>
              </a:rPr>
              <a:t>Αντιαφριστικοί παράγοντες</a:t>
            </a:r>
            <a:r>
              <a:rPr lang="el-GR" dirty="0" smtClean="0">
                <a:ea typeface="Times New Roman"/>
                <a:cs typeface="Times New Roman"/>
              </a:rPr>
              <a:t>: προλαμβάνουν ή περιορίζουν το σχηματισμό αφρού.</a:t>
            </a:r>
            <a:endParaRPr lang="el-GR" dirty="0">
              <a:ea typeface="Calibri"/>
              <a:cs typeface="Times New Roman"/>
            </a:endParaRPr>
          </a:p>
          <a:p>
            <a:pPr marL="0" indent="0">
              <a:spcAft>
                <a:spcPts val="0"/>
              </a:spcAft>
              <a:buNone/>
            </a:pPr>
            <a:r>
              <a:rPr lang="el-GR" b="1" dirty="0" err="1" smtClean="0">
                <a:ea typeface="Times New Roman"/>
                <a:cs typeface="Times New Roman"/>
              </a:rPr>
              <a:t>Αφριστικοί</a:t>
            </a:r>
            <a:r>
              <a:rPr lang="el-GR" b="1" dirty="0" smtClean="0">
                <a:ea typeface="Times New Roman"/>
                <a:cs typeface="Times New Roman"/>
              </a:rPr>
              <a:t> παράγοντες</a:t>
            </a:r>
            <a:r>
              <a:rPr lang="el-GR" dirty="0" smtClean="0">
                <a:ea typeface="Times New Roman"/>
                <a:cs typeface="Times New Roman"/>
              </a:rPr>
              <a:t>: επιτρέπουν την ομοιογενή διασπορά αερίου φάσεως σε υγρό ή στερεό τρόφιμο.</a:t>
            </a:r>
            <a:endParaRPr lang="el-GR" dirty="0">
              <a:ea typeface="Calibri"/>
              <a:cs typeface="Times New Roman"/>
            </a:endParaRPr>
          </a:p>
          <a:p>
            <a:pPr marL="0" indent="0">
              <a:spcAft>
                <a:spcPts val="0"/>
              </a:spcAft>
              <a:buNone/>
            </a:pPr>
            <a:r>
              <a:rPr lang="el-GR" b="1" dirty="0" smtClean="0">
                <a:ea typeface="Times New Roman"/>
                <a:cs typeface="Times New Roman"/>
              </a:rPr>
              <a:t>Υλικά για </a:t>
            </a:r>
            <a:r>
              <a:rPr lang="el-GR" b="1" dirty="0" err="1" smtClean="0">
                <a:ea typeface="Times New Roman"/>
                <a:cs typeface="Times New Roman"/>
              </a:rPr>
              <a:t>γλασάρισμα</a:t>
            </a:r>
            <a:r>
              <a:rPr lang="el-GR" dirty="0" smtClean="0">
                <a:ea typeface="Times New Roman"/>
                <a:cs typeface="Times New Roman"/>
              </a:rPr>
              <a:t> (συμπεριλαμβανομένων των λιπαντικών μέσων) </a:t>
            </a:r>
            <a:r>
              <a:rPr lang="el-GR" dirty="0" err="1" smtClean="0">
                <a:ea typeface="Times New Roman"/>
                <a:cs typeface="Times New Roman"/>
              </a:rPr>
              <a:t>προσδίδουνστιλπνότητα</a:t>
            </a:r>
            <a:r>
              <a:rPr lang="el-GR" dirty="0" smtClean="0">
                <a:ea typeface="Times New Roman"/>
                <a:cs typeface="Times New Roman"/>
              </a:rPr>
              <a:t> ή παρέχουν προστατευτική επικάλυψη, τοποθετούμενα στην εξωτερική επιφάνεια του τροφίμου.</a:t>
            </a:r>
            <a:endParaRPr lang="el-GR" dirty="0">
              <a:ea typeface="Calibri"/>
              <a:cs typeface="Times New Roman"/>
            </a:endParaRPr>
          </a:p>
          <a:p>
            <a:pPr marL="0" indent="0">
              <a:spcAft>
                <a:spcPts val="0"/>
              </a:spcAft>
              <a:buNone/>
            </a:pPr>
            <a:r>
              <a:rPr lang="el-GR" b="1" dirty="0" smtClean="0">
                <a:ea typeface="Times New Roman"/>
                <a:cs typeface="Times New Roman"/>
              </a:rPr>
              <a:t>Βελτιωτικό αλεύρων</a:t>
            </a:r>
            <a:r>
              <a:rPr lang="el-GR" dirty="0" smtClean="0">
                <a:ea typeface="Times New Roman"/>
                <a:cs typeface="Times New Roman"/>
              </a:rPr>
              <a:t>: προστίθενται στο αλεύρι ή στη ζύμη προκειμένου να βελτιώσουν την </a:t>
            </a:r>
            <a:r>
              <a:rPr lang="el-GR" dirty="0" err="1" smtClean="0">
                <a:ea typeface="Times New Roman"/>
                <a:cs typeface="Times New Roman"/>
              </a:rPr>
              <a:t>αρτοποιητική</a:t>
            </a:r>
            <a:r>
              <a:rPr lang="el-GR" dirty="0" smtClean="0">
                <a:ea typeface="Times New Roman"/>
                <a:cs typeface="Times New Roman"/>
              </a:rPr>
              <a:t> ικανότητά τους.</a:t>
            </a:r>
            <a:endParaRPr lang="el-GR" dirty="0">
              <a:ea typeface="Calibri"/>
              <a:cs typeface="Times New Roman"/>
            </a:endParaRPr>
          </a:p>
        </p:txBody>
      </p:sp>
      <p:sp>
        <p:nvSpPr>
          <p:cNvPr id="5" name="Slide Number Placeholder 4"/>
          <p:cNvSpPr>
            <a:spLocks noGrp="1"/>
          </p:cNvSpPr>
          <p:nvPr>
            <p:ph type="sldNum" sz="quarter" idx="12"/>
          </p:nvPr>
        </p:nvSpPr>
        <p:spPr/>
        <p:txBody>
          <a:bodyPr/>
          <a:lstStyle/>
          <a:p>
            <a:fld id="{40B34A0A-9041-4D1D-9B59-302C4DAA6994}" type="slidenum">
              <a:rPr lang="el-GR" smtClean="0"/>
              <a:t>10</a:t>
            </a:fld>
            <a:endParaRPr lang="el-GR"/>
          </a:p>
        </p:txBody>
      </p:sp>
    </p:spTree>
    <p:extLst>
      <p:ext uri="{BB962C8B-B14F-4D97-AF65-F5344CB8AC3E}">
        <p14:creationId xmlns:p14="http://schemas.microsoft.com/office/powerpoint/2010/main" val="23261456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prstClr val="white"/>
                </a:solidFill>
              </a:rPr>
              <a:t>Λειτουργικές κατηγορίες προσθέτων </a:t>
            </a:r>
            <a:r>
              <a:rPr lang="el-GR" sz="3000" b="0" dirty="0" smtClean="0">
                <a:solidFill>
                  <a:prstClr val="white"/>
                </a:solidFill>
              </a:rPr>
              <a:t>6/7</a:t>
            </a:r>
            <a:endParaRPr lang="el-GR" dirty="0"/>
          </a:p>
        </p:txBody>
      </p:sp>
      <p:sp>
        <p:nvSpPr>
          <p:cNvPr id="3" name="Content Placeholder 2"/>
          <p:cNvSpPr>
            <a:spLocks noGrp="1"/>
          </p:cNvSpPr>
          <p:nvPr>
            <p:ph idx="1"/>
          </p:nvPr>
        </p:nvSpPr>
        <p:spPr/>
        <p:txBody>
          <a:bodyPr>
            <a:noAutofit/>
          </a:bodyPr>
          <a:lstStyle/>
          <a:p>
            <a:pPr marL="0" indent="0">
              <a:buNone/>
            </a:pPr>
            <a:r>
              <a:rPr lang="el-GR" b="1" dirty="0"/>
              <a:t>Σκληρυντικοί παράγοντες</a:t>
            </a:r>
            <a:r>
              <a:rPr lang="el-GR" dirty="0"/>
              <a:t>: καθιστούν ή διατηρούν τους ιστούς των φρούτων ή των </a:t>
            </a:r>
            <a:r>
              <a:rPr lang="el-GR" dirty="0" smtClean="0"/>
              <a:t>λαχανικών </a:t>
            </a:r>
            <a:r>
              <a:rPr lang="el-GR" dirty="0"/>
              <a:t>σκληρούς ή τραγανούς, ή αλληλεπιδρούν με τους </a:t>
            </a:r>
            <a:r>
              <a:rPr lang="el-GR" dirty="0" err="1"/>
              <a:t>πηκτωματογόνους</a:t>
            </a:r>
            <a:r>
              <a:rPr lang="el-GR" dirty="0"/>
              <a:t> παράγοντες </a:t>
            </a:r>
            <a:r>
              <a:rPr lang="el-GR" dirty="0" smtClean="0"/>
              <a:t>για </a:t>
            </a:r>
            <a:r>
              <a:rPr lang="el-GR" dirty="0"/>
              <a:t>την παρασκευή ή την ενίσχυση πηκτώματος.</a:t>
            </a:r>
          </a:p>
          <a:p>
            <a:pPr marL="0" indent="0">
              <a:buNone/>
            </a:pPr>
            <a:r>
              <a:rPr lang="el-GR" b="1" dirty="0"/>
              <a:t>Υγροσκοπικά μέσα: </a:t>
            </a:r>
            <a:r>
              <a:rPr lang="el-GR" dirty="0"/>
              <a:t>αποτρέπουν τη ξήρανση των τροφίμων ή προάγουν τη διάλυση μιας </a:t>
            </a:r>
            <a:r>
              <a:rPr lang="el-GR" dirty="0" smtClean="0"/>
              <a:t>σκόνης </a:t>
            </a:r>
            <a:r>
              <a:rPr lang="el-GR" dirty="0"/>
              <a:t>σε υδατικό μέσο.</a:t>
            </a:r>
          </a:p>
          <a:p>
            <a:pPr marL="0" indent="0">
              <a:buNone/>
            </a:pPr>
            <a:r>
              <a:rPr lang="el-GR" b="1" dirty="0" err="1"/>
              <a:t>Συμπλοκοποιητές</a:t>
            </a:r>
            <a:r>
              <a:rPr lang="el-GR" dirty="0"/>
              <a:t>: σχηματίζουν χημικά </a:t>
            </a:r>
            <a:r>
              <a:rPr lang="el-GR" dirty="0" err="1"/>
              <a:t>σύμπλοκα</a:t>
            </a:r>
            <a:r>
              <a:rPr lang="el-GR" dirty="0"/>
              <a:t> με μεταλλικά ιόντα.</a:t>
            </a:r>
          </a:p>
          <a:p>
            <a:pPr marL="0" indent="0">
              <a:buNone/>
            </a:pPr>
            <a:r>
              <a:rPr lang="el-GR" b="1" dirty="0" err="1"/>
              <a:t>Διογκωτικοί</a:t>
            </a:r>
            <a:r>
              <a:rPr lang="el-GR" b="1" dirty="0"/>
              <a:t> παράγοντες</a:t>
            </a:r>
            <a:r>
              <a:rPr lang="el-GR" dirty="0"/>
              <a:t>: συμβάλλουν στη διόγκωση τροφίμου χωρίς να συμβάλλουν </a:t>
            </a:r>
            <a:r>
              <a:rPr lang="el-GR" dirty="0" smtClean="0"/>
              <a:t>σημαντικά </a:t>
            </a:r>
            <a:r>
              <a:rPr lang="el-GR" dirty="0"/>
              <a:t>στη διαθέσιμη ενεργειακή αξία του</a:t>
            </a:r>
            <a:r>
              <a:rPr lang="el-GR" dirty="0" smtClean="0"/>
              <a:t>.</a:t>
            </a:r>
            <a:endParaRPr lang="el-GR" dirty="0"/>
          </a:p>
        </p:txBody>
      </p:sp>
      <p:sp>
        <p:nvSpPr>
          <p:cNvPr id="5" name="Slide Number Placeholder 4"/>
          <p:cNvSpPr>
            <a:spLocks noGrp="1"/>
          </p:cNvSpPr>
          <p:nvPr>
            <p:ph type="sldNum" sz="quarter" idx="12"/>
          </p:nvPr>
        </p:nvSpPr>
        <p:spPr/>
        <p:txBody>
          <a:bodyPr/>
          <a:lstStyle/>
          <a:p>
            <a:fld id="{40B34A0A-9041-4D1D-9B59-302C4DAA6994}" type="slidenum">
              <a:rPr lang="el-GR" smtClean="0"/>
              <a:t>11</a:t>
            </a:fld>
            <a:endParaRPr lang="el-GR"/>
          </a:p>
        </p:txBody>
      </p:sp>
    </p:spTree>
    <p:extLst>
      <p:ext uri="{BB962C8B-B14F-4D97-AF65-F5344CB8AC3E}">
        <p14:creationId xmlns:p14="http://schemas.microsoft.com/office/powerpoint/2010/main" val="37069147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prstClr val="white"/>
                </a:solidFill>
              </a:rPr>
              <a:t>Λειτουργικές κατηγορίες προσθέτων </a:t>
            </a:r>
            <a:r>
              <a:rPr lang="el-GR" sz="3000" b="0" dirty="0" smtClean="0">
                <a:solidFill>
                  <a:prstClr val="white"/>
                </a:solidFill>
              </a:rPr>
              <a:t>7/7</a:t>
            </a:r>
            <a:endParaRPr lang="el-GR" dirty="0"/>
          </a:p>
        </p:txBody>
      </p:sp>
      <p:sp>
        <p:nvSpPr>
          <p:cNvPr id="3" name="Content Placeholder 2"/>
          <p:cNvSpPr>
            <a:spLocks noGrp="1"/>
          </p:cNvSpPr>
          <p:nvPr>
            <p:ph idx="1"/>
          </p:nvPr>
        </p:nvSpPr>
        <p:spPr/>
        <p:txBody>
          <a:bodyPr>
            <a:normAutofit/>
          </a:bodyPr>
          <a:lstStyle/>
          <a:p>
            <a:pPr marL="0" indent="0">
              <a:spcAft>
                <a:spcPts val="0"/>
              </a:spcAft>
              <a:buNone/>
            </a:pPr>
            <a:r>
              <a:rPr lang="el-GR" b="1" dirty="0" smtClean="0">
                <a:ea typeface="Times New Roman"/>
                <a:cs typeface="Times New Roman"/>
              </a:rPr>
              <a:t>Αέρια συσκευασίας:</a:t>
            </a:r>
            <a:r>
              <a:rPr lang="el-GR" dirty="0" smtClean="0">
                <a:ea typeface="Times New Roman"/>
                <a:cs typeface="Times New Roman"/>
              </a:rPr>
              <a:t> τα αέρια, πλην του αέρα, τα οποία εισάγονται σε </a:t>
            </a:r>
            <a:r>
              <a:rPr lang="el-GR" dirty="0" err="1" smtClean="0">
                <a:ea typeface="Times New Roman"/>
                <a:cs typeface="Times New Roman"/>
              </a:rPr>
              <a:t>περιέκτη</a:t>
            </a:r>
            <a:r>
              <a:rPr lang="el-GR" dirty="0" smtClean="0">
                <a:ea typeface="Times New Roman"/>
                <a:cs typeface="Times New Roman"/>
              </a:rPr>
              <a:t> πριν, κατά ή μετά την τοποθέτηση τροφίμου στον εν λόγω </a:t>
            </a:r>
            <a:r>
              <a:rPr lang="el-GR" dirty="0" err="1" smtClean="0">
                <a:ea typeface="Times New Roman"/>
                <a:cs typeface="Times New Roman"/>
              </a:rPr>
              <a:t>περιέκτη</a:t>
            </a:r>
            <a:r>
              <a:rPr lang="el-GR" dirty="0" smtClean="0">
                <a:ea typeface="Times New Roman"/>
                <a:cs typeface="Times New Roman"/>
              </a:rPr>
              <a:t>.</a:t>
            </a:r>
            <a:endParaRPr lang="el-GR" dirty="0">
              <a:ea typeface="Calibri"/>
              <a:cs typeface="Times New Roman"/>
            </a:endParaRPr>
          </a:p>
          <a:p>
            <a:pPr marL="0" indent="0">
              <a:spcAft>
                <a:spcPts val="0"/>
              </a:spcAft>
              <a:buNone/>
            </a:pPr>
            <a:r>
              <a:rPr lang="el-GR" b="1" dirty="0" smtClean="0">
                <a:ea typeface="Times New Roman"/>
                <a:cs typeface="Times New Roman"/>
              </a:rPr>
              <a:t>Προωστικοί παράγοντες:</a:t>
            </a:r>
            <a:r>
              <a:rPr lang="el-GR" dirty="0" smtClean="0">
                <a:ea typeface="Times New Roman"/>
                <a:cs typeface="Times New Roman"/>
              </a:rPr>
              <a:t> τα αέρια, πλην του αέρα, τα οποία προκαλούν την αποβολή </a:t>
            </a:r>
            <a:r>
              <a:rPr lang="el-GR" dirty="0" smtClean="0">
                <a:ea typeface="Times New Roman"/>
              </a:rPr>
              <a:t>τροφίμου από </a:t>
            </a:r>
            <a:r>
              <a:rPr lang="el-GR" dirty="0" err="1" smtClean="0">
                <a:ea typeface="Times New Roman"/>
              </a:rPr>
              <a:t>περιέκτη</a:t>
            </a:r>
            <a:r>
              <a:rPr lang="el-GR" dirty="0" smtClean="0">
                <a:ea typeface="Times New Roman"/>
              </a:rPr>
              <a:t>.</a:t>
            </a:r>
            <a:br>
              <a:rPr lang="el-GR" dirty="0" smtClean="0">
                <a:ea typeface="Times New Roman"/>
              </a:rPr>
            </a:br>
            <a:endParaRPr lang="el-GR" dirty="0"/>
          </a:p>
        </p:txBody>
      </p:sp>
      <p:sp>
        <p:nvSpPr>
          <p:cNvPr id="5" name="Slide Number Placeholder 4"/>
          <p:cNvSpPr>
            <a:spLocks noGrp="1"/>
          </p:cNvSpPr>
          <p:nvPr>
            <p:ph type="sldNum" sz="quarter" idx="12"/>
          </p:nvPr>
        </p:nvSpPr>
        <p:spPr/>
        <p:txBody>
          <a:bodyPr/>
          <a:lstStyle/>
          <a:p>
            <a:fld id="{40B34A0A-9041-4D1D-9B59-302C4DAA6994}" type="slidenum">
              <a:rPr lang="el-GR" smtClean="0"/>
              <a:t>12</a:t>
            </a:fld>
            <a:endParaRPr lang="el-GR"/>
          </a:p>
        </p:txBody>
      </p:sp>
    </p:spTree>
    <p:extLst>
      <p:ext uri="{BB962C8B-B14F-4D97-AF65-F5344CB8AC3E}">
        <p14:creationId xmlns:p14="http://schemas.microsoft.com/office/powerpoint/2010/main" val="4771937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dirty="0" smtClean="0">
                <a:ea typeface="Times New Roman"/>
              </a:rPr>
              <a:t>Η ασφάλεια όλων των προσθέτων τροφίμων, των οποίων η χρήση επιτρέπεται σήμερα, έχουν αξιολογηθεί από την επιστημονική επιτροπή για τα τρόφιμα (SCF) και/ή την ευρωπαϊκή αρχή για την ασφάλεια των τροφίμων (EFSA). </a:t>
            </a:r>
          </a:p>
          <a:p>
            <a:r>
              <a:rPr lang="el-GR" dirty="0" smtClean="0">
                <a:ea typeface="Times New Roman"/>
              </a:rPr>
              <a:t>Ο κατάλογος της ΕΕ περιλαμβάνει μόνο πρόσθετα των οποίων οι προτεινόμενες χρήσεις θεωρούνται ασφαλείς. </a:t>
            </a:r>
            <a:endParaRPr lang="el-GR" dirty="0"/>
          </a:p>
        </p:txBody>
      </p:sp>
      <p:sp>
        <p:nvSpPr>
          <p:cNvPr id="5" name="Slide Number Placeholder 4"/>
          <p:cNvSpPr>
            <a:spLocks noGrp="1"/>
          </p:cNvSpPr>
          <p:nvPr>
            <p:ph type="sldNum" sz="quarter" idx="12"/>
          </p:nvPr>
        </p:nvSpPr>
        <p:spPr/>
        <p:txBody>
          <a:bodyPr/>
          <a:lstStyle/>
          <a:p>
            <a:fld id="{40B34A0A-9041-4D1D-9B59-302C4DAA6994}" type="slidenum">
              <a:rPr lang="el-GR" smtClean="0"/>
              <a:t>13</a:t>
            </a:fld>
            <a:endParaRPr lang="el-GR"/>
          </a:p>
        </p:txBody>
      </p:sp>
      <p:sp>
        <p:nvSpPr>
          <p:cNvPr id="6" name="Τίτλος 5"/>
          <p:cNvSpPr>
            <a:spLocks noGrp="1"/>
          </p:cNvSpPr>
          <p:nvPr>
            <p:ph type="title"/>
          </p:nvPr>
        </p:nvSpPr>
        <p:spPr/>
        <p:txBody>
          <a:bodyPr/>
          <a:lstStyle/>
          <a:p>
            <a:r>
              <a:rPr lang="el-GR" dirty="0"/>
              <a:t>Είναι ασφαλή τα πρόσθετα τροφίμων;</a:t>
            </a:r>
          </a:p>
        </p:txBody>
      </p:sp>
    </p:spTree>
    <p:extLst>
      <p:ext uri="{BB962C8B-B14F-4D97-AF65-F5344CB8AC3E}">
        <p14:creationId xmlns:p14="http://schemas.microsoft.com/office/powerpoint/2010/main" val="27341267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484784"/>
            <a:ext cx="8640960" cy="5373216"/>
          </a:xfrm>
        </p:spPr>
        <p:txBody>
          <a:bodyPr>
            <a:noAutofit/>
          </a:bodyPr>
          <a:lstStyle/>
          <a:p>
            <a:pPr marL="0" indent="0">
              <a:lnSpc>
                <a:spcPct val="100000"/>
              </a:lnSpc>
              <a:spcBef>
                <a:spcPts val="600"/>
              </a:spcBef>
              <a:buNone/>
            </a:pPr>
            <a:r>
              <a:rPr lang="el-GR" sz="2100" dirty="0" smtClean="0">
                <a:ea typeface="Times New Roman"/>
              </a:rPr>
              <a:t>Από την EFSA. </a:t>
            </a:r>
          </a:p>
          <a:p>
            <a:pPr marL="0" indent="0">
              <a:lnSpc>
                <a:spcPct val="100000"/>
              </a:lnSpc>
              <a:spcBef>
                <a:spcPts val="600"/>
              </a:spcBef>
              <a:buNone/>
            </a:pPr>
            <a:r>
              <a:rPr lang="el-GR" sz="2100" dirty="0" smtClean="0">
                <a:ea typeface="Times New Roman"/>
              </a:rPr>
              <a:t>Κάθε ουσία αξιολογείται βάσει ενός φακέλου ο οποίος </a:t>
            </a:r>
            <a:r>
              <a:rPr lang="el-GR" sz="2100" dirty="0">
                <a:ea typeface="Times New Roman"/>
              </a:rPr>
              <a:t>υ</a:t>
            </a:r>
            <a:r>
              <a:rPr lang="el-GR" sz="2100" dirty="0" smtClean="0">
                <a:ea typeface="Times New Roman"/>
              </a:rPr>
              <a:t>ποβάλλεται από τον αιτούντα (συνήθως είναι ο παραγωγός ή πιθανός χρήστης ενός προσθέτου τροφίμων). </a:t>
            </a:r>
          </a:p>
          <a:p>
            <a:pPr>
              <a:lnSpc>
                <a:spcPct val="100000"/>
              </a:lnSpc>
              <a:spcBef>
                <a:spcPts val="600"/>
              </a:spcBef>
            </a:pPr>
            <a:r>
              <a:rPr lang="el-GR" sz="2100" dirty="0" smtClean="0">
                <a:ea typeface="Times New Roman"/>
              </a:rPr>
              <a:t>Ο φάκελος αυτός πρέπει να περιέχει:</a:t>
            </a:r>
          </a:p>
          <a:p>
            <a:pPr lvl="1">
              <a:lnSpc>
                <a:spcPct val="100000"/>
              </a:lnSpc>
              <a:spcBef>
                <a:spcPts val="600"/>
              </a:spcBef>
            </a:pPr>
            <a:r>
              <a:rPr lang="el-GR" sz="2100" dirty="0" smtClean="0">
                <a:ea typeface="Times New Roman"/>
              </a:rPr>
              <a:t>τη χημική ταυτοποίηση του προσθέτου, </a:t>
            </a:r>
          </a:p>
          <a:p>
            <a:pPr lvl="1">
              <a:lnSpc>
                <a:spcPct val="100000"/>
              </a:lnSpc>
              <a:spcBef>
                <a:spcPts val="600"/>
              </a:spcBef>
            </a:pPr>
            <a:r>
              <a:rPr lang="el-GR" sz="2100" dirty="0" smtClean="0">
                <a:ea typeface="Times New Roman"/>
              </a:rPr>
              <a:t>τη διαδικασία παρασκευής του, </a:t>
            </a:r>
          </a:p>
          <a:p>
            <a:pPr lvl="1">
              <a:lnSpc>
                <a:spcPct val="100000"/>
              </a:lnSpc>
              <a:spcBef>
                <a:spcPts val="600"/>
              </a:spcBef>
            </a:pPr>
            <a:r>
              <a:rPr lang="el-GR" sz="2100" dirty="0" smtClean="0">
                <a:ea typeface="Times New Roman"/>
              </a:rPr>
              <a:t>την αναλυτική μέθοδο, </a:t>
            </a:r>
          </a:p>
          <a:p>
            <a:pPr lvl="1">
              <a:lnSpc>
                <a:spcPct val="100000"/>
              </a:lnSpc>
              <a:spcBef>
                <a:spcPts val="600"/>
              </a:spcBef>
            </a:pPr>
            <a:r>
              <a:rPr lang="el-GR" sz="2100" dirty="0" smtClean="0">
                <a:ea typeface="Times New Roman"/>
              </a:rPr>
              <a:t>την αντίδραση και </a:t>
            </a:r>
          </a:p>
          <a:p>
            <a:pPr lvl="1">
              <a:lnSpc>
                <a:spcPct val="100000"/>
              </a:lnSpc>
              <a:spcBef>
                <a:spcPts val="600"/>
              </a:spcBef>
            </a:pPr>
            <a:r>
              <a:rPr lang="el-GR" sz="2100" dirty="0" smtClean="0">
                <a:ea typeface="Times New Roman"/>
              </a:rPr>
              <a:t>τη μελλοντική πορεία του στο τρόφιμο,</a:t>
            </a:r>
          </a:p>
          <a:p>
            <a:pPr lvl="1">
              <a:lnSpc>
                <a:spcPct val="100000"/>
              </a:lnSpc>
              <a:spcBef>
                <a:spcPts val="600"/>
              </a:spcBef>
            </a:pPr>
            <a:r>
              <a:rPr lang="el-GR" sz="2100" dirty="0" smtClean="0">
                <a:ea typeface="Times New Roman"/>
              </a:rPr>
              <a:t> την αναγκαιότητα, </a:t>
            </a:r>
          </a:p>
          <a:p>
            <a:pPr lvl="1">
              <a:lnSpc>
                <a:spcPct val="100000"/>
              </a:lnSpc>
              <a:spcBef>
                <a:spcPts val="600"/>
              </a:spcBef>
            </a:pPr>
            <a:r>
              <a:rPr lang="el-GR" sz="2100" dirty="0" smtClean="0">
                <a:ea typeface="Times New Roman"/>
              </a:rPr>
              <a:t>τις προτεινόμενες χρήσεις και</a:t>
            </a:r>
          </a:p>
          <a:p>
            <a:pPr lvl="1">
              <a:lnSpc>
                <a:spcPct val="100000"/>
              </a:lnSpc>
              <a:spcBef>
                <a:spcPts val="600"/>
              </a:spcBef>
            </a:pPr>
            <a:r>
              <a:rPr lang="el-GR" sz="2100" dirty="0" smtClean="0">
                <a:ea typeface="Times New Roman"/>
              </a:rPr>
              <a:t>τα τοξικολογικά στοιχεία. </a:t>
            </a:r>
            <a:endParaRPr lang="el-GR" sz="2100" dirty="0"/>
          </a:p>
        </p:txBody>
      </p:sp>
      <p:sp>
        <p:nvSpPr>
          <p:cNvPr id="5" name="Slide Number Placeholder 4"/>
          <p:cNvSpPr>
            <a:spLocks noGrp="1"/>
          </p:cNvSpPr>
          <p:nvPr>
            <p:ph type="sldNum" sz="quarter" idx="12"/>
          </p:nvPr>
        </p:nvSpPr>
        <p:spPr/>
        <p:txBody>
          <a:bodyPr/>
          <a:lstStyle/>
          <a:p>
            <a:fld id="{40B34A0A-9041-4D1D-9B59-302C4DAA6994}" type="slidenum">
              <a:rPr lang="el-GR" smtClean="0"/>
              <a:t>14</a:t>
            </a:fld>
            <a:endParaRPr lang="el-GR"/>
          </a:p>
        </p:txBody>
      </p:sp>
      <p:sp>
        <p:nvSpPr>
          <p:cNvPr id="6" name="Τίτλος 5"/>
          <p:cNvSpPr>
            <a:spLocks noGrp="1"/>
          </p:cNvSpPr>
          <p:nvPr>
            <p:ph type="title"/>
          </p:nvPr>
        </p:nvSpPr>
        <p:spPr/>
        <p:txBody>
          <a:bodyPr/>
          <a:lstStyle/>
          <a:p>
            <a:r>
              <a:rPr lang="el-GR" dirty="0"/>
              <a:t>Πώς αξιολογείται η ασφάλεια των προσθέτων τροφίμων; </a:t>
            </a:r>
          </a:p>
        </p:txBody>
      </p:sp>
    </p:spTree>
    <p:extLst>
      <p:ext uri="{BB962C8B-B14F-4D97-AF65-F5344CB8AC3E}">
        <p14:creationId xmlns:p14="http://schemas.microsoft.com/office/powerpoint/2010/main" val="29327401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l-GR" dirty="0" smtClean="0">
                <a:ea typeface="Times New Roman"/>
              </a:rPr>
              <a:t>Τα τοξικολογικά στοιχεία πρέπει να περιλαμβάνουν πληροφορίες σχετικά:</a:t>
            </a:r>
          </a:p>
          <a:p>
            <a:r>
              <a:rPr lang="el-GR" dirty="0" smtClean="0">
                <a:ea typeface="Times New Roman"/>
              </a:rPr>
              <a:t>με τον μεταβολισμό, </a:t>
            </a:r>
          </a:p>
          <a:p>
            <a:r>
              <a:rPr lang="el-GR" dirty="0" smtClean="0">
                <a:ea typeface="Times New Roman"/>
              </a:rPr>
              <a:t>την </a:t>
            </a:r>
            <a:r>
              <a:rPr lang="el-GR" dirty="0" err="1" smtClean="0">
                <a:ea typeface="Times New Roman"/>
              </a:rPr>
              <a:t>υποχρόνια</a:t>
            </a:r>
            <a:r>
              <a:rPr lang="el-GR" dirty="0" smtClean="0">
                <a:ea typeface="Times New Roman"/>
              </a:rPr>
              <a:t> και χρόνια τοξικότητα, </a:t>
            </a:r>
          </a:p>
          <a:p>
            <a:r>
              <a:rPr lang="el-GR" dirty="0" smtClean="0">
                <a:ea typeface="Times New Roman"/>
              </a:rPr>
              <a:t>την ικανότητα καρκινογένεσης, </a:t>
            </a:r>
          </a:p>
          <a:p>
            <a:r>
              <a:rPr lang="el-GR" dirty="0" smtClean="0">
                <a:ea typeface="Times New Roman"/>
              </a:rPr>
              <a:t>τη </a:t>
            </a:r>
            <a:r>
              <a:rPr lang="el-GR" dirty="0" err="1" smtClean="0">
                <a:ea typeface="Times New Roman"/>
              </a:rPr>
              <a:t>γονοτοξικότητα</a:t>
            </a:r>
            <a:r>
              <a:rPr lang="el-GR" dirty="0" smtClean="0">
                <a:ea typeface="Times New Roman"/>
              </a:rPr>
              <a:t>, </a:t>
            </a:r>
          </a:p>
          <a:p>
            <a:r>
              <a:rPr lang="el-GR" dirty="0" smtClean="0">
                <a:ea typeface="Times New Roman"/>
              </a:rPr>
              <a:t>την τοξικότητα για την αναπαραγωγή και την ανάπτυξη και</a:t>
            </a:r>
          </a:p>
          <a:p>
            <a:r>
              <a:rPr lang="el-GR" dirty="0" smtClean="0">
                <a:ea typeface="Times New Roman"/>
              </a:rPr>
              <a:t>οποιαδήποτε άλλη μελέτη απαιτείται. </a:t>
            </a:r>
            <a:endParaRPr lang="el-GR" dirty="0"/>
          </a:p>
        </p:txBody>
      </p:sp>
      <p:sp>
        <p:nvSpPr>
          <p:cNvPr id="5" name="Slide Number Placeholder 4"/>
          <p:cNvSpPr>
            <a:spLocks noGrp="1"/>
          </p:cNvSpPr>
          <p:nvPr>
            <p:ph type="sldNum" sz="quarter" idx="12"/>
          </p:nvPr>
        </p:nvSpPr>
        <p:spPr/>
        <p:txBody>
          <a:bodyPr/>
          <a:lstStyle/>
          <a:p>
            <a:fld id="{40B34A0A-9041-4D1D-9B59-302C4DAA6994}" type="slidenum">
              <a:rPr lang="el-GR" smtClean="0"/>
              <a:t>15</a:t>
            </a:fld>
            <a:endParaRPr lang="el-GR"/>
          </a:p>
        </p:txBody>
      </p:sp>
      <p:sp>
        <p:nvSpPr>
          <p:cNvPr id="6" name="Τίτλος 5"/>
          <p:cNvSpPr>
            <a:spLocks noGrp="1"/>
          </p:cNvSpPr>
          <p:nvPr>
            <p:ph type="title"/>
          </p:nvPr>
        </p:nvSpPr>
        <p:spPr/>
        <p:txBody>
          <a:bodyPr/>
          <a:lstStyle/>
          <a:p>
            <a:r>
              <a:rPr lang="el-GR" dirty="0" smtClean="0"/>
              <a:t>Τοξικολογικά </a:t>
            </a:r>
            <a:r>
              <a:rPr lang="el-GR" dirty="0"/>
              <a:t>στοιχεία </a:t>
            </a:r>
          </a:p>
        </p:txBody>
      </p:sp>
    </p:spTree>
    <p:extLst>
      <p:ext uri="{BB962C8B-B14F-4D97-AF65-F5344CB8AC3E}">
        <p14:creationId xmlns:p14="http://schemas.microsoft.com/office/powerpoint/2010/main" val="29978934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a:t>Acceptable</a:t>
            </a:r>
            <a:r>
              <a:rPr lang="el-GR" dirty="0"/>
              <a:t> </a:t>
            </a:r>
            <a:r>
              <a:rPr lang="el-GR" dirty="0" err="1"/>
              <a:t>Daily</a:t>
            </a:r>
            <a:r>
              <a:rPr lang="el-GR" dirty="0"/>
              <a:t> </a:t>
            </a:r>
            <a:r>
              <a:rPr lang="el-GR" dirty="0" err="1"/>
              <a:t>Intake</a:t>
            </a:r>
            <a:endParaRPr lang="el-GR" dirty="0"/>
          </a:p>
        </p:txBody>
      </p:sp>
      <p:sp>
        <p:nvSpPr>
          <p:cNvPr id="3" name="Content Placeholder 2"/>
          <p:cNvSpPr>
            <a:spLocks noGrp="1"/>
          </p:cNvSpPr>
          <p:nvPr>
            <p:ph idx="1"/>
          </p:nvPr>
        </p:nvSpPr>
        <p:spPr/>
        <p:txBody>
          <a:bodyPr>
            <a:noAutofit/>
          </a:bodyPr>
          <a:lstStyle/>
          <a:p>
            <a:r>
              <a:rPr lang="el-GR" sz="2400" dirty="0" smtClean="0">
                <a:ea typeface="Times New Roman"/>
              </a:rPr>
              <a:t>η EFSA προσδιορίζει το ανώτατο επίπεδο πρόσληψης για το οποίο η συγκεκριμένη ουσία μπορεί να θεωρείται ασφαλής = τη αποδεκτή ημερήσια πρόσληψη (ADI - </a:t>
            </a:r>
            <a:r>
              <a:rPr lang="el-GR" sz="2400" dirty="0" err="1" smtClean="0">
                <a:ea typeface="Times New Roman"/>
              </a:rPr>
              <a:t>Acceptable</a:t>
            </a:r>
            <a:r>
              <a:rPr lang="el-GR" sz="2400" dirty="0" smtClean="0">
                <a:ea typeface="Times New Roman"/>
              </a:rPr>
              <a:t> </a:t>
            </a:r>
            <a:r>
              <a:rPr lang="el-GR" sz="2400" dirty="0" err="1" smtClean="0">
                <a:ea typeface="Times New Roman"/>
              </a:rPr>
              <a:t>Daily</a:t>
            </a:r>
            <a:r>
              <a:rPr lang="el-GR" sz="2400" dirty="0" smtClean="0">
                <a:ea typeface="Times New Roman"/>
              </a:rPr>
              <a:t> </a:t>
            </a:r>
            <a:r>
              <a:rPr lang="el-GR" sz="2400" dirty="0" err="1" smtClean="0">
                <a:ea typeface="Times New Roman"/>
              </a:rPr>
              <a:t>Intake</a:t>
            </a:r>
            <a:r>
              <a:rPr lang="el-GR" sz="2400" dirty="0" smtClean="0">
                <a:ea typeface="Times New Roman"/>
              </a:rPr>
              <a:t>). </a:t>
            </a:r>
          </a:p>
          <a:p>
            <a:r>
              <a:rPr lang="el-GR" sz="2400" dirty="0" smtClean="0">
                <a:ea typeface="Times New Roman"/>
              </a:rPr>
              <a:t>η EFSA αξιολογεί επίσης, βάσει των προτεινόμενων χρήσεων που έχουν ζητηθεί για τα διάφορα τρόφιμα, εάν υπάρχει πιθανότητα υπέρβασης αυτής της αποδεκτής ημερήσιας πρόσληψης (ADI). </a:t>
            </a:r>
          </a:p>
          <a:p>
            <a:r>
              <a:rPr lang="el-GR" sz="2400" dirty="0" smtClean="0">
                <a:ea typeface="Times New Roman"/>
              </a:rPr>
              <a:t>η EFSA θεωρεί ότι οι μεγαλύτερες ποσότητες των τροφίμων αυτών καταναλώνονται σε καθημερινή βάση.</a:t>
            </a:r>
          </a:p>
          <a:p>
            <a:r>
              <a:rPr lang="el-GR" sz="2400" dirty="0" smtClean="0">
                <a:ea typeface="Times New Roman"/>
              </a:rPr>
              <a:t>Εάν δεν υπάρχει πιθανότητα υπέρβασης του ορίου της ADI, η χρήση του προσθέτου θεωρείται ασφαλής. </a:t>
            </a:r>
            <a:br>
              <a:rPr lang="el-GR" sz="2400" dirty="0" smtClean="0">
                <a:ea typeface="Times New Roman"/>
              </a:rPr>
            </a:br>
            <a:endParaRPr lang="el-GR" sz="2400" dirty="0"/>
          </a:p>
        </p:txBody>
      </p:sp>
      <p:sp>
        <p:nvSpPr>
          <p:cNvPr id="5" name="Slide Number Placeholder 4"/>
          <p:cNvSpPr>
            <a:spLocks noGrp="1"/>
          </p:cNvSpPr>
          <p:nvPr>
            <p:ph type="sldNum" sz="quarter" idx="12"/>
          </p:nvPr>
        </p:nvSpPr>
        <p:spPr/>
        <p:txBody>
          <a:bodyPr/>
          <a:lstStyle/>
          <a:p>
            <a:fld id="{40B34A0A-9041-4D1D-9B59-302C4DAA6994}" type="slidenum">
              <a:rPr lang="el-GR" smtClean="0"/>
              <a:t>16</a:t>
            </a:fld>
            <a:endParaRPr lang="el-GR"/>
          </a:p>
        </p:txBody>
      </p:sp>
    </p:spTree>
    <p:extLst>
      <p:ext uri="{BB962C8B-B14F-4D97-AF65-F5344CB8AC3E}">
        <p14:creationId xmlns:p14="http://schemas.microsoft.com/office/powerpoint/2010/main" val="36536481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0" indent="0">
              <a:lnSpc>
                <a:spcPct val="120000"/>
              </a:lnSpc>
              <a:spcAft>
                <a:spcPts val="0"/>
              </a:spcAft>
              <a:buNone/>
            </a:pPr>
            <a:r>
              <a:rPr lang="el-GR" dirty="0" smtClean="0">
                <a:ea typeface="Times New Roman"/>
                <a:cs typeface="Times New Roman"/>
              </a:rPr>
              <a:t>Ένα πρόσθετο τροφίμων μπορεί να εγκριθεί μόνο εάν η χρήση του πληροί τους ακόλουθους όρους:</a:t>
            </a:r>
            <a:endParaRPr lang="el-GR" dirty="0">
              <a:ea typeface="Calibri"/>
              <a:cs typeface="Times New Roman"/>
            </a:endParaRPr>
          </a:p>
          <a:p>
            <a:pPr>
              <a:lnSpc>
                <a:spcPct val="120000"/>
              </a:lnSpc>
              <a:spcAft>
                <a:spcPts val="1000"/>
              </a:spcAft>
              <a:buSzPct val="100000"/>
              <a:tabLst>
                <a:tab pos="457200" algn="l"/>
              </a:tabLst>
            </a:pPr>
            <a:r>
              <a:rPr lang="el-GR" dirty="0" smtClean="0">
                <a:ea typeface="Times New Roman"/>
                <a:cs typeface="Times New Roman"/>
              </a:rPr>
              <a:t>βάσει των διαθέσιμων επιστημονικών στοιχείων, δεν παρουσιάζει κίνδυνο για την υγεία των καταναλωτών, στο επίπεδο της προτεινόμενης χρήσης,</a:t>
            </a:r>
            <a:endParaRPr lang="el-GR" dirty="0">
              <a:ea typeface="Calibri"/>
              <a:cs typeface="Times New Roman"/>
            </a:endParaRPr>
          </a:p>
          <a:p>
            <a:pPr>
              <a:lnSpc>
                <a:spcPct val="120000"/>
              </a:lnSpc>
              <a:spcAft>
                <a:spcPts val="1000"/>
              </a:spcAft>
              <a:buSzPct val="100000"/>
              <a:tabLst>
                <a:tab pos="457200" algn="l"/>
              </a:tabLst>
            </a:pPr>
            <a:r>
              <a:rPr lang="el-GR" dirty="0" smtClean="0">
                <a:ea typeface="Times New Roman"/>
                <a:cs typeface="Times New Roman"/>
              </a:rPr>
              <a:t>υφίσταται εύλογη τεχνολογική ανάγκη που δεν μπορεί να επιτευχθεί με άλλο μέσο και</a:t>
            </a:r>
            <a:endParaRPr lang="el-GR" dirty="0">
              <a:ea typeface="Calibri"/>
              <a:cs typeface="Times New Roman"/>
            </a:endParaRPr>
          </a:p>
          <a:p>
            <a:pPr>
              <a:lnSpc>
                <a:spcPct val="120000"/>
              </a:lnSpc>
              <a:spcAft>
                <a:spcPts val="1000"/>
              </a:spcAft>
              <a:buSzPct val="100000"/>
              <a:tabLst>
                <a:tab pos="457200" algn="l"/>
              </a:tabLst>
            </a:pPr>
            <a:r>
              <a:rPr lang="el-GR" dirty="0" smtClean="0">
                <a:ea typeface="Times New Roman"/>
                <a:cs typeface="Times New Roman"/>
              </a:rPr>
              <a:t>η χρήση του δεν παραπλανά αλλά προσφέρει οφέλη στον καταναλωτή.</a:t>
            </a:r>
            <a:r>
              <a:rPr lang="el-GR" dirty="0" smtClean="0">
                <a:ea typeface="Times New Roman"/>
              </a:rPr>
              <a:t> </a:t>
            </a:r>
          </a:p>
          <a:p>
            <a:pPr marL="0" lvl="0" indent="0">
              <a:lnSpc>
                <a:spcPct val="120000"/>
              </a:lnSpc>
              <a:spcAft>
                <a:spcPts val="1000"/>
              </a:spcAft>
              <a:buSzPts val="1000"/>
              <a:buNone/>
              <a:tabLst>
                <a:tab pos="457200" algn="l"/>
              </a:tabLst>
            </a:pPr>
            <a:r>
              <a:rPr lang="el-GR" dirty="0" smtClean="0">
                <a:ea typeface="Times New Roman"/>
              </a:rPr>
              <a:t>Κατά την αξιολόγηση ενός προσθέτου τροφίμων εξετάζονται και άλλοι σχετικοί παράγοντες, όπως η δεοντολογία, οι παραδόσεις, το περιβάλλον κλπ.</a:t>
            </a:r>
            <a:endParaRPr lang="el-GR" dirty="0"/>
          </a:p>
        </p:txBody>
      </p:sp>
      <p:sp>
        <p:nvSpPr>
          <p:cNvPr id="5" name="Slide Number Placeholder 4"/>
          <p:cNvSpPr>
            <a:spLocks noGrp="1"/>
          </p:cNvSpPr>
          <p:nvPr>
            <p:ph type="sldNum" sz="quarter" idx="12"/>
          </p:nvPr>
        </p:nvSpPr>
        <p:spPr/>
        <p:txBody>
          <a:bodyPr/>
          <a:lstStyle/>
          <a:p>
            <a:fld id="{40B34A0A-9041-4D1D-9B59-302C4DAA6994}" type="slidenum">
              <a:rPr lang="el-GR" smtClean="0"/>
              <a:t>17</a:t>
            </a:fld>
            <a:endParaRPr lang="el-GR"/>
          </a:p>
        </p:txBody>
      </p:sp>
      <p:sp>
        <p:nvSpPr>
          <p:cNvPr id="6" name="Τίτλος 5"/>
          <p:cNvSpPr>
            <a:spLocks noGrp="1"/>
          </p:cNvSpPr>
          <p:nvPr>
            <p:ph type="title"/>
          </p:nvPr>
        </p:nvSpPr>
        <p:spPr/>
        <p:txBody>
          <a:bodyPr/>
          <a:lstStyle/>
          <a:p>
            <a:r>
              <a:rPr lang="el-GR" dirty="0" smtClean="0"/>
              <a:t>Όροι </a:t>
            </a:r>
            <a:r>
              <a:rPr lang="el-GR" dirty="0"/>
              <a:t>για την έγκριση των </a:t>
            </a:r>
            <a:r>
              <a:rPr lang="el-GR" dirty="0" smtClean="0"/>
              <a:t/>
            </a:r>
            <a:br>
              <a:rPr lang="el-GR" dirty="0" smtClean="0"/>
            </a:br>
            <a:r>
              <a:rPr lang="el-GR" dirty="0" smtClean="0"/>
              <a:t>προσθέτων </a:t>
            </a:r>
            <a:r>
              <a:rPr lang="el-GR" dirty="0"/>
              <a:t>τροφίμων</a:t>
            </a:r>
          </a:p>
        </p:txBody>
      </p:sp>
    </p:spTree>
    <p:extLst>
      <p:ext uri="{BB962C8B-B14F-4D97-AF65-F5344CB8AC3E}">
        <p14:creationId xmlns:p14="http://schemas.microsoft.com/office/powerpoint/2010/main" val="38921716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lvl="0" indent="0">
              <a:lnSpc>
                <a:spcPct val="105000"/>
              </a:lnSpc>
              <a:spcBef>
                <a:spcPts val="600"/>
              </a:spcBef>
              <a:spcAft>
                <a:spcPts val="1000"/>
              </a:spcAft>
              <a:buSzPts val="1000"/>
              <a:buNone/>
              <a:tabLst>
                <a:tab pos="457200" algn="l"/>
              </a:tabLst>
            </a:pPr>
            <a:r>
              <a:rPr lang="el-GR" dirty="0" smtClean="0">
                <a:ea typeface="Times New Roman"/>
              </a:rPr>
              <a:t>Η νομοθεσία της ΕΕ προβλέπει ότι τα πρόσθετα τροφίμων πρέπει να έχουν πλεονεκτήματα και οφέλη για τον καταναλωτή.</a:t>
            </a:r>
          </a:p>
          <a:p>
            <a:pPr lvl="0">
              <a:lnSpc>
                <a:spcPct val="105000"/>
              </a:lnSpc>
              <a:spcBef>
                <a:spcPts val="600"/>
              </a:spcBef>
              <a:spcAft>
                <a:spcPts val="1000"/>
              </a:spcAft>
              <a:buSzPct val="100000"/>
              <a:tabLst>
                <a:tab pos="457200" algn="l"/>
              </a:tabLst>
            </a:pPr>
            <a:r>
              <a:rPr lang="el-GR" dirty="0" smtClean="0">
                <a:ea typeface="Times New Roman"/>
                <a:cs typeface="Times New Roman"/>
              </a:rPr>
              <a:t>Πρέπει να διατηρείται η διατροφική αξία του τροφίμου.</a:t>
            </a:r>
            <a:endParaRPr lang="el-GR" dirty="0">
              <a:ea typeface="Calibri"/>
              <a:cs typeface="Times New Roman"/>
            </a:endParaRPr>
          </a:p>
          <a:p>
            <a:pPr lvl="0">
              <a:lnSpc>
                <a:spcPct val="105000"/>
              </a:lnSpc>
              <a:spcBef>
                <a:spcPts val="600"/>
              </a:spcBef>
              <a:spcAft>
                <a:spcPts val="1000"/>
              </a:spcAft>
              <a:buSzPct val="100000"/>
              <a:tabLst>
                <a:tab pos="457200" algn="l"/>
              </a:tabLst>
            </a:pPr>
            <a:r>
              <a:rPr lang="el-GR" dirty="0" smtClean="0">
                <a:ea typeface="Times New Roman"/>
                <a:cs typeface="Times New Roman"/>
              </a:rPr>
              <a:t>Πρέπει να παρέχουν τα αναγκαία συστατικά ή στοιχεία για τα τρόφιμα που παρασκευάζονται για ομάδες καταναλωτών με ειδικές διατροφικές ανάγκες.</a:t>
            </a:r>
            <a:endParaRPr lang="el-GR" dirty="0">
              <a:ea typeface="Calibri"/>
              <a:cs typeface="Times New Roman"/>
            </a:endParaRPr>
          </a:p>
          <a:p>
            <a:pPr lvl="0">
              <a:lnSpc>
                <a:spcPct val="105000"/>
              </a:lnSpc>
              <a:spcBef>
                <a:spcPts val="600"/>
              </a:spcBef>
              <a:spcAft>
                <a:spcPts val="1000"/>
              </a:spcAft>
              <a:buSzPct val="100000"/>
              <a:tabLst>
                <a:tab pos="457200" algn="l"/>
              </a:tabLst>
            </a:pPr>
            <a:r>
              <a:rPr lang="el-GR" dirty="0" smtClean="0">
                <a:ea typeface="Times New Roman"/>
                <a:cs typeface="Times New Roman"/>
              </a:rPr>
              <a:t>Πρέπει να βελτιώνουν την ικανότητα διατήρησης ή τη σταθερότητα ενός τροφίμου ή να βελτιώνουν τις οργανοληπτικές του ιδιότητες, υπό τον όρο ότι ο καταναλωτής δεν παραπλανάται.</a:t>
            </a:r>
            <a:endParaRPr lang="el-GR" dirty="0">
              <a:ea typeface="Calibri"/>
              <a:cs typeface="Times New Roman"/>
            </a:endParaRPr>
          </a:p>
        </p:txBody>
      </p:sp>
      <p:sp>
        <p:nvSpPr>
          <p:cNvPr id="5" name="Slide Number Placeholder 4"/>
          <p:cNvSpPr>
            <a:spLocks noGrp="1"/>
          </p:cNvSpPr>
          <p:nvPr>
            <p:ph type="sldNum" sz="quarter" idx="12"/>
          </p:nvPr>
        </p:nvSpPr>
        <p:spPr/>
        <p:txBody>
          <a:bodyPr/>
          <a:lstStyle/>
          <a:p>
            <a:fld id="{40B34A0A-9041-4D1D-9B59-302C4DAA6994}" type="slidenum">
              <a:rPr lang="el-GR" smtClean="0"/>
              <a:t>18</a:t>
            </a:fld>
            <a:endParaRPr lang="el-GR"/>
          </a:p>
        </p:txBody>
      </p:sp>
      <p:sp>
        <p:nvSpPr>
          <p:cNvPr id="6" name="Τίτλος 5"/>
          <p:cNvSpPr>
            <a:spLocks noGrp="1"/>
          </p:cNvSpPr>
          <p:nvPr>
            <p:ph type="title"/>
          </p:nvPr>
        </p:nvSpPr>
        <p:spPr/>
        <p:txBody>
          <a:bodyPr/>
          <a:lstStyle/>
          <a:p>
            <a:r>
              <a:rPr lang="el-GR" dirty="0"/>
              <a:t>Τα οφέλη για τον </a:t>
            </a:r>
            <a:r>
              <a:rPr lang="el-GR" dirty="0" smtClean="0"/>
              <a:t>καταναλωτή </a:t>
            </a:r>
            <a:r>
              <a:rPr lang="el-GR" sz="3000" b="0" dirty="0" smtClean="0"/>
              <a:t>1/2</a:t>
            </a:r>
            <a:endParaRPr lang="el-GR" sz="3000" b="0" dirty="0"/>
          </a:p>
        </p:txBody>
      </p:sp>
    </p:spTree>
    <p:extLst>
      <p:ext uri="{BB962C8B-B14F-4D97-AF65-F5344CB8AC3E}">
        <p14:creationId xmlns:p14="http://schemas.microsoft.com/office/powerpoint/2010/main" val="36307108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Πρόσθετα Τροφίμων</a:t>
            </a:r>
          </a:p>
        </p:txBody>
      </p:sp>
      <p:sp>
        <p:nvSpPr>
          <p:cNvPr id="6" name="Θέση περιεχομένου 5"/>
          <p:cNvSpPr>
            <a:spLocks noGrp="1"/>
          </p:cNvSpPr>
          <p:nvPr>
            <p:ph idx="1"/>
          </p:nvPr>
        </p:nvSpPr>
        <p:spPr/>
        <p:txBody>
          <a:bodyPr/>
          <a:lstStyle/>
          <a:p>
            <a:r>
              <a:rPr lang="el-GR" dirty="0"/>
              <a:t>Τα πρόσθετα είναι ουσίες, οι οποίες χρησιμοποιούνται για διάφορους λόγους, όπως είναι η συντήρηση, ο χρωματισμός, η γλύκανση κ.λπ., κατά την παρασκευή των </a:t>
            </a:r>
            <a:r>
              <a:rPr lang="el-GR" dirty="0" smtClean="0"/>
              <a:t>τροφίμων.</a:t>
            </a:r>
            <a:endParaRPr lang="el-GR" dirty="0"/>
          </a:p>
        </p:txBody>
      </p:sp>
      <p:sp>
        <p:nvSpPr>
          <p:cNvPr id="5" name="Slide Number Placeholder 4"/>
          <p:cNvSpPr>
            <a:spLocks noGrp="1"/>
          </p:cNvSpPr>
          <p:nvPr>
            <p:ph type="sldNum" sz="quarter" idx="12"/>
          </p:nvPr>
        </p:nvSpPr>
        <p:spPr/>
        <p:txBody>
          <a:bodyPr/>
          <a:lstStyle/>
          <a:p>
            <a:fld id="{40B34A0A-9041-4D1D-9B59-302C4DAA6994}" type="slidenum">
              <a:rPr lang="el-GR" smtClean="0"/>
              <a:t>1</a:t>
            </a:fld>
            <a:endParaRPr lang="el-GR"/>
          </a:p>
        </p:txBody>
      </p:sp>
    </p:spTree>
    <p:extLst>
      <p:ext uri="{BB962C8B-B14F-4D97-AF65-F5344CB8AC3E}">
        <p14:creationId xmlns:p14="http://schemas.microsoft.com/office/powerpoint/2010/main" val="12526183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lvl="0">
              <a:lnSpc>
                <a:spcPct val="105000"/>
              </a:lnSpc>
              <a:spcBef>
                <a:spcPts val="600"/>
              </a:spcBef>
              <a:spcAft>
                <a:spcPts val="1000"/>
              </a:spcAft>
              <a:buSzPct val="100000"/>
              <a:tabLst>
                <a:tab pos="457200" algn="l"/>
              </a:tabLst>
            </a:pPr>
            <a:r>
              <a:rPr lang="el-GR" dirty="0" smtClean="0">
                <a:ea typeface="Times New Roman"/>
                <a:cs typeface="Times New Roman"/>
              </a:rPr>
              <a:t>Πρέπει να συμβάλλουν στην παρασκευή, τη μεταποίηση, την προετοιμασία, την επεξεργασία, τη συσκευασία, τη μεταφορά ή την αποθήκευση τροφίμου, συμπεριλαμβανομένων των προσθέτων τροφίμων, των ενζύμων τροφίμων και των αρωματικών υλών τροφίμων, υπό τον όρο ότι το πρόσθετο τροφίμων δεν χρησιμοποιείται για τη συγκάλυψη της χρήσης ελαττωματικών πρώτων υλών ή πρακτικών που αντιβαίνουν στους κανόνες υγιεινής.</a:t>
            </a:r>
            <a:endParaRPr lang="el-GR" dirty="0">
              <a:ea typeface="Calibri"/>
              <a:cs typeface="Times New Roman"/>
            </a:endParaRPr>
          </a:p>
          <a:p>
            <a:pPr>
              <a:lnSpc>
                <a:spcPct val="105000"/>
              </a:lnSpc>
              <a:spcBef>
                <a:spcPts val="600"/>
              </a:spcBef>
              <a:buNone/>
            </a:pPr>
            <a:endParaRPr lang="el-GR" dirty="0"/>
          </a:p>
        </p:txBody>
      </p:sp>
      <p:sp>
        <p:nvSpPr>
          <p:cNvPr id="5" name="Slide Number Placeholder 4"/>
          <p:cNvSpPr>
            <a:spLocks noGrp="1"/>
          </p:cNvSpPr>
          <p:nvPr>
            <p:ph type="sldNum" sz="quarter" idx="12"/>
          </p:nvPr>
        </p:nvSpPr>
        <p:spPr/>
        <p:txBody>
          <a:bodyPr/>
          <a:lstStyle/>
          <a:p>
            <a:fld id="{40B34A0A-9041-4D1D-9B59-302C4DAA6994}" type="slidenum">
              <a:rPr lang="el-GR" smtClean="0"/>
              <a:t>19</a:t>
            </a:fld>
            <a:endParaRPr lang="el-GR"/>
          </a:p>
        </p:txBody>
      </p:sp>
      <p:sp>
        <p:nvSpPr>
          <p:cNvPr id="6" name="Τίτλος 5"/>
          <p:cNvSpPr>
            <a:spLocks noGrp="1"/>
          </p:cNvSpPr>
          <p:nvPr>
            <p:ph type="title"/>
          </p:nvPr>
        </p:nvSpPr>
        <p:spPr/>
        <p:txBody>
          <a:bodyPr/>
          <a:lstStyle/>
          <a:p>
            <a:r>
              <a:rPr lang="el-GR" dirty="0"/>
              <a:t>Τα οφέλη για τον </a:t>
            </a:r>
            <a:r>
              <a:rPr lang="el-GR" dirty="0" smtClean="0"/>
              <a:t>καταναλωτή </a:t>
            </a:r>
            <a:r>
              <a:rPr lang="el-GR" sz="3000" b="0" dirty="0"/>
              <a:t>2</a:t>
            </a:r>
            <a:r>
              <a:rPr lang="el-GR" sz="3000" b="0" dirty="0" smtClean="0"/>
              <a:t>/2</a:t>
            </a:r>
            <a:endParaRPr lang="el-GR" sz="3000" b="0" dirty="0"/>
          </a:p>
        </p:txBody>
      </p:sp>
    </p:spTree>
    <p:extLst>
      <p:ext uri="{BB962C8B-B14F-4D97-AF65-F5344CB8AC3E}">
        <p14:creationId xmlns:p14="http://schemas.microsoft.com/office/powerpoint/2010/main" val="39706320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115000"/>
              </a:lnSpc>
              <a:spcAft>
                <a:spcPts val="1000"/>
              </a:spcAft>
              <a:buSzPct val="100000"/>
              <a:tabLst>
                <a:tab pos="457200" algn="l"/>
              </a:tabLst>
            </a:pPr>
            <a:r>
              <a:rPr lang="el-GR" dirty="0" smtClean="0">
                <a:ea typeface="Times New Roman"/>
                <a:cs typeface="Times New Roman"/>
              </a:rPr>
              <a:t>Για την αποκατάσταση της αρχικής εμφάνισης του τροφίμου του οποίου το χρώμα επηρεάστηκε από τη μεταποίηση, την αποθήκευση, τη συσκευασία και τη διανομή,</a:t>
            </a:r>
            <a:endParaRPr lang="el-GR" dirty="0">
              <a:ea typeface="Calibri"/>
              <a:cs typeface="Times New Roman"/>
            </a:endParaRPr>
          </a:p>
          <a:p>
            <a:pPr>
              <a:lnSpc>
                <a:spcPct val="115000"/>
              </a:lnSpc>
              <a:spcAft>
                <a:spcPts val="1000"/>
              </a:spcAft>
              <a:buSzPct val="100000"/>
              <a:tabLst>
                <a:tab pos="457200" algn="l"/>
              </a:tabLst>
            </a:pPr>
            <a:r>
              <a:rPr lang="el-GR" dirty="0" smtClean="0">
                <a:ea typeface="Times New Roman"/>
                <a:cs typeface="Times New Roman"/>
              </a:rPr>
              <a:t>Για τη βελτίωση της οπτικής ελκυστικότητας του τροφίμου,</a:t>
            </a:r>
            <a:endParaRPr lang="el-GR" dirty="0">
              <a:ea typeface="Calibri"/>
              <a:cs typeface="Times New Roman"/>
            </a:endParaRPr>
          </a:p>
          <a:p>
            <a:pPr>
              <a:lnSpc>
                <a:spcPct val="115000"/>
              </a:lnSpc>
              <a:spcAft>
                <a:spcPts val="1000"/>
              </a:spcAft>
              <a:buSzPct val="100000"/>
              <a:tabLst>
                <a:tab pos="457200" algn="l"/>
              </a:tabLst>
            </a:pPr>
            <a:r>
              <a:rPr lang="el-GR" dirty="0" smtClean="0">
                <a:ea typeface="Times New Roman"/>
                <a:cs typeface="Times New Roman"/>
              </a:rPr>
              <a:t>Για την απόδοση χρώματος σε τρόφιμα τα οποία είναι συνήθως άχρωμα.</a:t>
            </a:r>
            <a:endParaRPr lang="el-GR" dirty="0"/>
          </a:p>
        </p:txBody>
      </p:sp>
      <p:sp>
        <p:nvSpPr>
          <p:cNvPr id="5" name="Slide Number Placeholder 4"/>
          <p:cNvSpPr>
            <a:spLocks noGrp="1"/>
          </p:cNvSpPr>
          <p:nvPr>
            <p:ph type="sldNum" sz="quarter" idx="12"/>
          </p:nvPr>
        </p:nvSpPr>
        <p:spPr/>
        <p:txBody>
          <a:bodyPr/>
          <a:lstStyle/>
          <a:p>
            <a:fld id="{40B34A0A-9041-4D1D-9B59-302C4DAA6994}" type="slidenum">
              <a:rPr lang="el-GR" smtClean="0"/>
              <a:t>20</a:t>
            </a:fld>
            <a:endParaRPr lang="el-GR"/>
          </a:p>
        </p:txBody>
      </p:sp>
      <p:sp>
        <p:nvSpPr>
          <p:cNvPr id="6" name="Τίτλος 5"/>
          <p:cNvSpPr>
            <a:spLocks noGrp="1"/>
          </p:cNvSpPr>
          <p:nvPr>
            <p:ph type="title"/>
          </p:nvPr>
        </p:nvSpPr>
        <p:spPr/>
        <p:txBody>
          <a:bodyPr/>
          <a:lstStyle/>
          <a:p>
            <a:r>
              <a:rPr lang="el-GR" dirty="0"/>
              <a:t>Οι χρωστικές τροφίμων </a:t>
            </a:r>
            <a:r>
              <a:rPr lang="el-GR" dirty="0" smtClean="0"/>
              <a:t/>
            </a:r>
            <a:br>
              <a:rPr lang="el-GR" dirty="0" smtClean="0"/>
            </a:br>
            <a:r>
              <a:rPr lang="el-GR" dirty="0" smtClean="0"/>
              <a:t>γιατί </a:t>
            </a:r>
            <a:r>
              <a:rPr lang="el-GR" dirty="0"/>
              <a:t>επιτρέπονται; </a:t>
            </a:r>
          </a:p>
        </p:txBody>
      </p:sp>
    </p:spTree>
    <p:extLst>
      <p:ext uri="{BB962C8B-B14F-4D97-AF65-F5344CB8AC3E}">
        <p14:creationId xmlns:p14="http://schemas.microsoft.com/office/powerpoint/2010/main" val="10134971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l-GR" dirty="0" smtClean="0">
                <a:ea typeface="Times New Roman"/>
              </a:rPr>
              <a:t>Στα μη μεταποιημένα τρόφιμα όπως είναι:</a:t>
            </a:r>
          </a:p>
          <a:p>
            <a:r>
              <a:rPr lang="el-GR" dirty="0" smtClean="0">
                <a:ea typeface="Times New Roman"/>
              </a:rPr>
              <a:t>Το γάλα, </a:t>
            </a:r>
          </a:p>
          <a:p>
            <a:r>
              <a:rPr lang="el-GR" dirty="0" smtClean="0">
                <a:ea typeface="Times New Roman"/>
              </a:rPr>
              <a:t>Τα φρέσκα φρούτα και λαχανικά, </a:t>
            </a:r>
          </a:p>
          <a:p>
            <a:r>
              <a:rPr lang="el-GR" dirty="0" smtClean="0">
                <a:ea typeface="Times New Roman"/>
              </a:rPr>
              <a:t>Το νωπό κρέας και </a:t>
            </a:r>
          </a:p>
          <a:p>
            <a:r>
              <a:rPr lang="el-GR" dirty="0" smtClean="0">
                <a:ea typeface="Times New Roman"/>
              </a:rPr>
              <a:t>Το νερό,</a:t>
            </a:r>
          </a:p>
          <a:p>
            <a:pPr>
              <a:buNone/>
            </a:pPr>
            <a:r>
              <a:rPr lang="el-GR" dirty="0" smtClean="0">
                <a:ea typeface="Times New Roman"/>
              </a:rPr>
              <a:t>επιτρέπεται να χρησιμοποιούνται </a:t>
            </a:r>
            <a:r>
              <a:rPr lang="el-GR" b="1" dirty="0" smtClean="0">
                <a:ea typeface="Times New Roman"/>
              </a:rPr>
              <a:t>πολύ λίγα </a:t>
            </a:r>
            <a:r>
              <a:rPr lang="el-GR" dirty="0" smtClean="0">
                <a:ea typeface="Times New Roman"/>
              </a:rPr>
              <a:t>πρόσθετα.</a:t>
            </a:r>
            <a:br>
              <a:rPr lang="el-GR" dirty="0" smtClean="0">
                <a:ea typeface="Times New Roman"/>
              </a:rPr>
            </a:br>
            <a:endParaRPr lang="el-GR" dirty="0"/>
          </a:p>
        </p:txBody>
      </p:sp>
      <p:sp>
        <p:nvSpPr>
          <p:cNvPr id="5" name="Slide Number Placeholder 4"/>
          <p:cNvSpPr>
            <a:spLocks noGrp="1"/>
          </p:cNvSpPr>
          <p:nvPr>
            <p:ph type="sldNum" sz="quarter" idx="12"/>
          </p:nvPr>
        </p:nvSpPr>
        <p:spPr/>
        <p:txBody>
          <a:bodyPr/>
          <a:lstStyle/>
          <a:p>
            <a:fld id="{40B34A0A-9041-4D1D-9B59-302C4DAA6994}" type="slidenum">
              <a:rPr lang="el-GR" smtClean="0"/>
              <a:t>21</a:t>
            </a:fld>
            <a:endParaRPr lang="el-GR"/>
          </a:p>
        </p:txBody>
      </p:sp>
      <p:sp>
        <p:nvSpPr>
          <p:cNvPr id="6" name="Τίτλος 5"/>
          <p:cNvSpPr>
            <a:spLocks noGrp="1"/>
          </p:cNvSpPr>
          <p:nvPr>
            <p:ph type="title"/>
          </p:nvPr>
        </p:nvSpPr>
        <p:spPr/>
        <p:txBody>
          <a:bodyPr/>
          <a:lstStyle/>
          <a:p>
            <a:r>
              <a:rPr lang="el-GR" dirty="0" smtClean="0"/>
              <a:t>Σε </a:t>
            </a:r>
            <a:r>
              <a:rPr lang="el-GR" dirty="0"/>
              <a:t>ποια τρόφιμα χρησιμοποιούνται </a:t>
            </a:r>
            <a:r>
              <a:rPr lang="el-GR" dirty="0" smtClean="0"/>
              <a:t/>
            </a:r>
            <a:br>
              <a:rPr lang="el-GR" dirty="0" smtClean="0"/>
            </a:br>
            <a:r>
              <a:rPr lang="el-GR" dirty="0" smtClean="0"/>
              <a:t>τα </a:t>
            </a:r>
            <a:r>
              <a:rPr lang="el-GR" dirty="0"/>
              <a:t>πρόσθετα </a:t>
            </a:r>
            <a:r>
              <a:rPr lang="el-GR" sz="3000" b="0" dirty="0" smtClean="0"/>
              <a:t>1/2</a:t>
            </a:r>
            <a:endParaRPr lang="el-GR" sz="3000" b="0" dirty="0"/>
          </a:p>
        </p:txBody>
      </p:sp>
    </p:spTree>
    <p:extLst>
      <p:ext uri="{BB962C8B-B14F-4D97-AF65-F5344CB8AC3E}">
        <p14:creationId xmlns:p14="http://schemas.microsoft.com/office/powerpoint/2010/main" val="3671693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l-GR" dirty="0" smtClean="0">
                <a:ea typeface="Times New Roman"/>
              </a:rPr>
              <a:t>Όσο μεγαλύτερη είναι η μεταποίηση που υφίσταται ένα τρόφιμο τόσο περισσότερα είναι τα πρόσθετα που επιτρέπονται και χρησιμοποιούνται. </a:t>
            </a:r>
          </a:p>
          <a:p>
            <a:r>
              <a:rPr lang="el-GR" dirty="0" smtClean="0">
                <a:ea typeface="Times New Roman"/>
              </a:rPr>
              <a:t>Τα είδη ζαχαροπλαστικής, </a:t>
            </a:r>
          </a:p>
          <a:p>
            <a:r>
              <a:rPr lang="el-GR" dirty="0" smtClean="0">
                <a:ea typeface="Times New Roman"/>
              </a:rPr>
              <a:t>τα πικάντικα σνακ, </a:t>
            </a:r>
          </a:p>
          <a:p>
            <a:r>
              <a:rPr lang="el-GR" dirty="0" smtClean="0">
                <a:ea typeface="Times New Roman"/>
              </a:rPr>
              <a:t>τα αρωματισμένα ποτά και επιδόρπια, </a:t>
            </a:r>
          </a:p>
          <a:p>
            <a:pPr marL="0" indent="0">
              <a:buNone/>
            </a:pPr>
            <a:r>
              <a:rPr lang="el-GR" dirty="0" smtClean="0">
                <a:ea typeface="Times New Roman"/>
              </a:rPr>
              <a:t>είναι ορισμένα από τα προϊόντα που εμπίπτουν σε αυτή την κατηγορία των υψηλής μεταποίησης τροφίμων, στην οποία επιτρέπεται να χρησιμοποιούνται πολλά πρόσθετα. </a:t>
            </a:r>
            <a:br>
              <a:rPr lang="el-GR" dirty="0" smtClean="0">
                <a:ea typeface="Times New Roman"/>
              </a:rPr>
            </a:br>
            <a:endParaRPr lang="el-GR" dirty="0"/>
          </a:p>
        </p:txBody>
      </p:sp>
      <p:sp>
        <p:nvSpPr>
          <p:cNvPr id="5" name="Slide Number Placeholder 4"/>
          <p:cNvSpPr>
            <a:spLocks noGrp="1"/>
          </p:cNvSpPr>
          <p:nvPr>
            <p:ph type="sldNum" sz="quarter" idx="12"/>
          </p:nvPr>
        </p:nvSpPr>
        <p:spPr/>
        <p:txBody>
          <a:bodyPr/>
          <a:lstStyle/>
          <a:p>
            <a:fld id="{40B34A0A-9041-4D1D-9B59-302C4DAA6994}" type="slidenum">
              <a:rPr lang="el-GR" smtClean="0"/>
              <a:t>22</a:t>
            </a:fld>
            <a:endParaRPr lang="el-GR"/>
          </a:p>
        </p:txBody>
      </p:sp>
      <p:sp>
        <p:nvSpPr>
          <p:cNvPr id="6" name="Τίτλος 5"/>
          <p:cNvSpPr>
            <a:spLocks noGrp="1"/>
          </p:cNvSpPr>
          <p:nvPr>
            <p:ph type="title"/>
          </p:nvPr>
        </p:nvSpPr>
        <p:spPr/>
        <p:txBody>
          <a:bodyPr/>
          <a:lstStyle/>
          <a:p>
            <a:r>
              <a:rPr lang="el-GR" dirty="0">
                <a:solidFill>
                  <a:prstClr val="white"/>
                </a:solidFill>
              </a:rPr>
              <a:t>Σε ποια τρόφιμα χρησιμοποιούνται </a:t>
            </a:r>
            <a:br>
              <a:rPr lang="el-GR" dirty="0">
                <a:solidFill>
                  <a:prstClr val="white"/>
                </a:solidFill>
              </a:rPr>
            </a:br>
            <a:r>
              <a:rPr lang="el-GR" dirty="0">
                <a:solidFill>
                  <a:prstClr val="white"/>
                </a:solidFill>
              </a:rPr>
              <a:t>τα πρόσθετα </a:t>
            </a:r>
            <a:r>
              <a:rPr lang="el-GR" sz="3000" b="0" dirty="0" smtClean="0">
                <a:solidFill>
                  <a:prstClr val="white"/>
                </a:solidFill>
              </a:rPr>
              <a:t>2/2</a:t>
            </a:r>
            <a:endParaRPr lang="el-GR" dirty="0"/>
          </a:p>
        </p:txBody>
      </p:sp>
    </p:spTree>
    <p:extLst>
      <p:ext uri="{BB962C8B-B14F-4D97-AF65-F5344CB8AC3E}">
        <p14:creationId xmlns:p14="http://schemas.microsoft.com/office/powerpoint/2010/main" val="25481068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b="1" dirty="0" smtClean="0"/>
              <a:t>Κατάλογος </a:t>
            </a:r>
            <a:r>
              <a:rPr lang="el-GR" b="1" dirty="0"/>
              <a:t>με τα εγκεκριμένα </a:t>
            </a:r>
            <a:r>
              <a:rPr lang="el-GR" b="1" dirty="0" smtClean="0"/>
              <a:t/>
            </a:r>
            <a:br>
              <a:rPr lang="el-GR" b="1" dirty="0" smtClean="0"/>
            </a:br>
            <a:r>
              <a:rPr lang="el-GR" b="1" dirty="0" smtClean="0"/>
              <a:t>πρόσθετα </a:t>
            </a:r>
            <a:r>
              <a:rPr lang="el-GR" b="1" dirty="0"/>
              <a:t>τροφίμων</a:t>
            </a:r>
            <a:endParaRPr lang="el-GR" dirty="0"/>
          </a:p>
        </p:txBody>
      </p:sp>
      <p:sp>
        <p:nvSpPr>
          <p:cNvPr id="3" name="Content Placeholder 2"/>
          <p:cNvSpPr>
            <a:spLocks noGrp="1"/>
          </p:cNvSpPr>
          <p:nvPr>
            <p:ph idx="1"/>
          </p:nvPr>
        </p:nvSpPr>
        <p:spPr/>
        <p:txBody>
          <a:bodyPr>
            <a:normAutofit/>
          </a:bodyPr>
          <a:lstStyle/>
          <a:p>
            <a:r>
              <a:rPr lang="el-GR" dirty="0" smtClean="0">
                <a:ea typeface="Times New Roman"/>
              </a:rPr>
              <a:t>Η βάση δεδομένων της Επιτροπής με τα πρόσθετα τροφίμων υπάρχει στο διαδίκτυο: </a:t>
            </a:r>
            <a:r>
              <a:rPr lang="en-US" dirty="0">
                <a:ea typeface="Times New Roman"/>
              </a:rPr>
              <a:t>https://webgate.ec.europa.eu/sanco_foods/main/?event=display</a:t>
            </a:r>
            <a:endParaRPr lang="el-GR" u="none" strike="noStrike" dirty="0" smtClean="0">
              <a:ea typeface="Times New Roman"/>
              <a:cs typeface="Times New Roman"/>
            </a:endParaRPr>
          </a:p>
          <a:p>
            <a:r>
              <a:rPr lang="el-GR" dirty="0" smtClean="0">
                <a:ea typeface="Times New Roman"/>
              </a:rPr>
              <a:t>Έχουν εγκριθεί μόνο τα πρόσθετα που περιλαμβάνονται στον κατάλογο αυτόν και υπό συγκεκριμένες συνθήκες. </a:t>
            </a:r>
          </a:p>
          <a:p>
            <a:r>
              <a:rPr lang="el-GR" dirty="0" smtClean="0">
                <a:ea typeface="Times New Roman"/>
              </a:rPr>
              <a:t>Η καταχώριση των προσθέτων τροφίμων στον κατάλογο αυτόν γίνεται βάσει των κατηγοριών τροφίμων στα οποία επιτρέπεται να προστεθούν. </a:t>
            </a:r>
            <a:br>
              <a:rPr lang="el-GR" dirty="0" smtClean="0">
                <a:ea typeface="Times New Roman"/>
              </a:rPr>
            </a:br>
            <a:endParaRPr lang="el-GR" dirty="0"/>
          </a:p>
        </p:txBody>
      </p:sp>
      <p:sp>
        <p:nvSpPr>
          <p:cNvPr id="5" name="Slide Number Placeholder 4"/>
          <p:cNvSpPr>
            <a:spLocks noGrp="1"/>
          </p:cNvSpPr>
          <p:nvPr>
            <p:ph type="sldNum" sz="quarter" idx="12"/>
          </p:nvPr>
        </p:nvSpPr>
        <p:spPr/>
        <p:txBody>
          <a:bodyPr/>
          <a:lstStyle/>
          <a:p>
            <a:fld id="{40B34A0A-9041-4D1D-9B59-302C4DAA6994}" type="slidenum">
              <a:rPr lang="el-GR" smtClean="0"/>
              <a:t>23</a:t>
            </a:fld>
            <a:endParaRPr lang="el-GR"/>
          </a:p>
        </p:txBody>
      </p:sp>
    </p:spTree>
    <p:extLst>
      <p:ext uri="{BB962C8B-B14F-4D97-AF65-F5344CB8AC3E}">
        <p14:creationId xmlns:p14="http://schemas.microsoft.com/office/powerpoint/2010/main" val="13250656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Ενημέρωση καταναλωτή</a:t>
            </a:r>
            <a:endParaRPr lang="el-GR" dirty="0"/>
          </a:p>
        </p:txBody>
      </p:sp>
      <p:sp>
        <p:nvSpPr>
          <p:cNvPr id="3" name="Content Placeholder 2"/>
          <p:cNvSpPr>
            <a:spLocks noGrp="1"/>
          </p:cNvSpPr>
          <p:nvPr>
            <p:ph idx="1"/>
          </p:nvPr>
        </p:nvSpPr>
        <p:spPr/>
        <p:txBody>
          <a:bodyPr>
            <a:normAutofit lnSpcReduction="10000"/>
          </a:bodyPr>
          <a:lstStyle/>
          <a:p>
            <a:r>
              <a:rPr lang="el-GR" dirty="0" smtClean="0">
                <a:ea typeface="Times New Roman"/>
              </a:rPr>
              <a:t>Τα πρόσθετα τροφίμων είναι συστατικά τροφίμων και πρέπει να αναγράφονται στον κατάλογο των συστατικών. </a:t>
            </a:r>
          </a:p>
          <a:p>
            <a:r>
              <a:rPr lang="el-GR" dirty="0" smtClean="0">
                <a:ea typeface="Times New Roman"/>
              </a:rPr>
              <a:t>ο καταναλωτής μπορεί να ελέγξει ποια πρόσθετα περιέχονται σε ένα τρόφιμο, διαβάζοντας την ετικέτα.</a:t>
            </a:r>
          </a:p>
          <a:p>
            <a:r>
              <a:rPr lang="el-GR" b="1" dirty="0" smtClean="0">
                <a:ea typeface="Times New Roman"/>
              </a:rPr>
              <a:t>πρέπει να αναφέρονται με την ονομασία της λειτουργικής τους κατηγορίας, η οποία πρέπει να ακολουθείται από την ειδική τους ονομασία ή τον αριθμό E. Για παράδειγμα: «χρωστική– </a:t>
            </a:r>
            <a:r>
              <a:rPr lang="el-GR" b="1" dirty="0" err="1" smtClean="0">
                <a:ea typeface="Times New Roman"/>
              </a:rPr>
              <a:t>κουρκουμίνη</a:t>
            </a:r>
            <a:r>
              <a:rPr lang="el-GR" b="1" dirty="0" smtClean="0">
                <a:ea typeface="Times New Roman"/>
              </a:rPr>
              <a:t>» ή «χρωστική: E 100».</a:t>
            </a:r>
          </a:p>
          <a:p>
            <a:r>
              <a:rPr lang="el-GR" dirty="0" smtClean="0">
                <a:ea typeface="Times New Roman"/>
              </a:rPr>
              <a:t>Αυτός ο αριθμός Ε μπορεί να χρησιμοποιείται για να απλοποιεί την επισήμανση των ουσιών, οι οποίες πολλές φορές έχουν πολύπλοκες χημικές ονομασίες. </a:t>
            </a:r>
            <a:br>
              <a:rPr lang="el-GR" dirty="0" smtClean="0">
                <a:ea typeface="Times New Roman"/>
              </a:rPr>
            </a:br>
            <a:endParaRPr lang="el-GR" dirty="0"/>
          </a:p>
        </p:txBody>
      </p:sp>
      <p:sp>
        <p:nvSpPr>
          <p:cNvPr id="5" name="Slide Number Placeholder 4"/>
          <p:cNvSpPr>
            <a:spLocks noGrp="1"/>
          </p:cNvSpPr>
          <p:nvPr>
            <p:ph type="sldNum" sz="quarter" idx="12"/>
          </p:nvPr>
        </p:nvSpPr>
        <p:spPr/>
        <p:txBody>
          <a:bodyPr/>
          <a:lstStyle/>
          <a:p>
            <a:fld id="{40B34A0A-9041-4D1D-9B59-302C4DAA6994}" type="slidenum">
              <a:rPr lang="el-GR" smtClean="0"/>
              <a:t>24</a:t>
            </a:fld>
            <a:endParaRPr lang="el-GR"/>
          </a:p>
        </p:txBody>
      </p:sp>
    </p:spTree>
    <p:extLst>
      <p:ext uri="{BB962C8B-B14F-4D97-AF65-F5344CB8AC3E}">
        <p14:creationId xmlns:p14="http://schemas.microsoft.com/office/powerpoint/2010/main" val="29760551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dirty="0" smtClean="0">
                <a:ea typeface="Times New Roman"/>
              </a:rPr>
              <a:t>Στο φαγητό που ετοιμάζουμε στα σπίτια μας κανονικά δεν βάζουμε πρόσθετα. Ωστόσο, στο σπίτι το φαγητό καταναλώνεται συνήθως αμέσως</a:t>
            </a:r>
            <a:r>
              <a:rPr lang="el-GR" dirty="0">
                <a:ea typeface="Times New Roman"/>
              </a:rPr>
              <a:t>.</a:t>
            </a:r>
            <a:endParaRPr lang="el-GR" dirty="0" smtClean="0">
              <a:ea typeface="Times New Roman"/>
            </a:endParaRPr>
          </a:p>
          <a:p>
            <a:r>
              <a:rPr lang="el-GR" dirty="0" smtClean="0">
                <a:ea typeface="Times New Roman"/>
              </a:rPr>
              <a:t>Η οικιακή παρασκευή τροφίμων, συγκριτικά με τη βιομηχανική παρασκευή, δεν επηρεάζει τόσο πολύ την εμφάνιση. </a:t>
            </a:r>
            <a:endParaRPr lang="el-GR" dirty="0"/>
          </a:p>
        </p:txBody>
      </p:sp>
      <p:sp>
        <p:nvSpPr>
          <p:cNvPr id="5" name="Slide Number Placeholder 4"/>
          <p:cNvSpPr>
            <a:spLocks noGrp="1"/>
          </p:cNvSpPr>
          <p:nvPr>
            <p:ph type="sldNum" sz="quarter" idx="12"/>
          </p:nvPr>
        </p:nvSpPr>
        <p:spPr/>
        <p:txBody>
          <a:bodyPr/>
          <a:lstStyle/>
          <a:p>
            <a:fld id="{40B34A0A-9041-4D1D-9B59-302C4DAA6994}" type="slidenum">
              <a:rPr lang="el-GR" smtClean="0"/>
              <a:t>25</a:t>
            </a:fld>
            <a:endParaRPr lang="el-GR"/>
          </a:p>
        </p:txBody>
      </p:sp>
      <p:sp>
        <p:nvSpPr>
          <p:cNvPr id="6" name="Τίτλος 5"/>
          <p:cNvSpPr>
            <a:spLocks noGrp="1"/>
          </p:cNvSpPr>
          <p:nvPr>
            <p:ph type="title"/>
          </p:nvPr>
        </p:nvSpPr>
        <p:spPr/>
        <p:txBody>
          <a:bodyPr/>
          <a:lstStyle/>
          <a:p>
            <a:r>
              <a:rPr lang="el-GR" dirty="0"/>
              <a:t>Είναι δυνατή η παρασκευή τροφίμων </a:t>
            </a:r>
            <a:r>
              <a:rPr lang="el-GR" dirty="0" smtClean="0"/>
              <a:t/>
            </a:r>
            <a:br>
              <a:rPr lang="el-GR" dirty="0" smtClean="0"/>
            </a:br>
            <a:r>
              <a:rPr lang="el-GR" dirty="0" smtClean="0"/>
              <a:t>χωρίς </a:t>
            </a:r>
            <a:r>
              <a:rPr lang="el-GR" dirty="0"/>
              <a:t>τη χρήση προσθέτων; </a:t>
            </a:r>
          </a:p>
        </p:txBody>
      </p:sp>
    </p:spTree>
    <p:extLst>
      <p:ext uri="{BB962C8B-B14F-4D97-AF65-F5344CB8AC3E}">
        <p14:creationId xmlns:p14="http://schemas.microsoft.com/office/powerpoint/2010/main" val="5818753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nSpc>
                <a:spcPct val="100000"/>
              </a:lnSpc>
            </a:pPr>
            <a:r>
              <a:rPr lang="el-GR" sz="2200" dirty="0" smtClean="0">
                <a:ea typeface="Times New Roman"/>
              </a:rPr>
              <a:t>ορισμένοι τύποι ψωμιού, </a:t>
            </a:r>
          </a:p>
          <a:p>
            <a:pPr>
              <a:lnSpc>
                <a:spcPct val="100000"/>
              </a:lnSpc>
            </a:pPr>
            <a:r>
              <a:rPr lang="el-GR" sz="2200" dirty="0" smtClean="0">
                <a:ea typeface="Times New Roman"/>
              </a:rPr>
              <a:t>ορισμένα είδη έτοιμων γευμάτων, </a:t>
            </a:r>
          </a:p>
          <a:p>
            <a:pPr>
              <a:lnSpc>
                <a:spcPct val="100000"/>
              </a:lnSpc>
            </a:pPr>
            <a:r>
              <a:rPr lang="el-GR" sz="2200" dirty="0" smtClean="0">
                <a:ea typeface="Times New Roman"/>
              </a:rPr>
              <a:t>κάποια είδη δημητριακών προγεύματος κ.λπ. </a:t>
            </a:r>
          </a:p>
          <a:p>
            <a:pPr>
              <a:lnSpc>
                <a:spcPct val="100000"/>
              </a:lnSpc>
              <a:buNone/>
            </a:pPr>
            <a:r>
              <a:rPr lang="el-GR" sz="2200" dirty="0" smtClean="0">
                <a:ea typeface="Times New Roman"/>
              </a:rPr>
              <a:t>Η ανάγκη χρήσης προσθέτων εξαρτάται από:</a:t>
            </a:r>
          </a:p>
          <a:p>
            <a:pPr>
              <a:lnSpc>
                <a:spcPct val="100000"/>
              </a:lnSpc>
            </a:pPr>
            <a:r>
              <a:rPr lang="el-GR" sz="2200" dirty="0" smtClean="0">
                <a:ea typeface="Times New Roman"/>
              </a:rPr>
              <a:t>τη διαδικασία παραγωγής, </a:t>
            </a:r>
          </a:p>
          <a:p>
            <a:pPr>
              <a:lnSpc>
                <a:spcPct val="100000"/>
              </a:lnSpc>
            </a:pPr>
            <a:r>
              <a:rPr lang="el-GR" sz="2200" dirty="0" smtClean="0">
                <a:ea typeface="Times New Roman"/>
              </a:rPr>
              <a:t>τα συστατικά, </a:t>
            </a:r>
          </a:p>
          <a:p>
            <a:pPr>
              <a:lnSpc>
                <a:spcPct val="100000"/>
              </a:lnSpc>
            </a:pPr>
            <a:r>
              <a:rPr lang="el-GR" sz="2200" dirty="0" smtClean="0">
                <a:ea typeface="Times New Roman"/>
              </a:rPr>
              <a:t>την τελική εμφάνιση, </a:t>
            </a:r>
          </a:p>
          <a:p>
            <a:pPr>
              <a:lnSpc>
                <a:spcPct val="100000"/>
              </a:lnSpc>
            </a:pPr>
            <a:r>
              <a:rPr lang="el-GR" sz="2200" dirty="0" smtClean="0">
                <a:ea typeface="Times New Roman"/>
              </a:rPr>
              <a:t>την απαιτούμενη συντήρηση, </a:t>
            </a:r>
          </a:p>
          <a:p>
            <a:pPr>
              <a:lnSpc>
                <a:spcPct val="100000"/>
              </a:lnSpc>
            </a:pPr>
            <a:r>
              <a:rPr lang="el-GR" sz="2200" dirty="0" smtClean="0">
                <a:ea typeface="Times New Roman"/>
              </a:rPr>
              <a:t>την ανάγκη προστασίας από πιθανή ανάπτυξη βλαβερών βακτηριδίων, </a:t>
            </a:r>
          </a:p>
          <a:p>
            <a:pPr>
              <a:lnSpc>
                <a:spcPct val="100000"/>
              </a:lnSpc>
            </a:pPr>
            <a:r>
              <a:rPr lang="el-GR" sz="2200" dirty="0" smtClean="0">
                <a:ea typeface="Times New Roman"/>
              </a:rPr>
              <a:t>το είδος της συσκευασίας και άλλους παράγοντες.</a:t>
            </a:r>
            <a:endParaRPr lang="el-GR" sz="2200" dirty="0"/>
          </a:p>
        </p:txBody>
      </p:sp>
      <p:sp>
        <p:nvSpPr>
          <p:cNvPr id="5" name="Slide Number Placeholder 4"/>
          <p:cNvSpPr>
            <a:spLocks noGrp="1"/>
          </p:cNvSpPr>
          <p:nvPr>
            <p:ph type="sldNum" sz="quarter" idx="12"/>
          </p:nvPr>
        </p:nvSpPr>
        <p:spPr/>
        <p:txBody>
          <a:bodyPr/>
          <a:lstStyle/>
          <a:p>
            <a:fld id="{40B34A0A-9041-4D1D-9B59-302C4DAA6994}" type="slidenum">
              <a:rPr lang="el-GR" smtClean="0"/>
              <a:t>26</a:t>
            </a:fld>
            <a:endParaRPr lang="el-GR"/>
          </a:p>
        </p:txBody>
      </p:sp>
      <p:sp>
        <p:nvSpPr>
          <p:cNvPr id="6" name="Τίτλος 5"/>
          <p:cNvSpPr>
            <a:spLocks noGrp="1"/>
          </p:cNvSpPr>
          <p:nvPr>
            <p:ph type="title"/>
          </p:nvPr>
        </p:nvSpPr>
        <p:spPr/>
        <p:txBody>
          <a:bodyPr/>
          <a:lstStyle/>
          <a:p>
            <a:r>
              <a:rPr lang="el-GR" dirty="0" smtClean="0"/>
              <a:t>Προϊόντα </a:t>
            </a:r>
            <a:r>
              <a:rPr lang="el-GR" dirty="0"/>
              <a:t>των βιομηχανιών ειδών </a:t>
            </a:r>
            <a:r>
              <a:rPr lang="el-GR" dirty="0" smtClean="0"/>
              <a:t/>
            </a:r>
            <a:br>
              <a:rPr lang="el-GR" dirty="0" smtClean="0"/>
            </a:br>
            <a:r>
              <a:rPr lang="el-GR" dirty="0" smtClean="0"/>
              <a:t>διατροφής </a:t>
            </a:r>
            <a:r>
              <a:rPr lang="el-GR" dirty="0"/>
              <a:t>χωρίς Ε</a:t>
            </a:r>
          </a:p>
        </p:txBody>
      </p:sp>
    </p:spTree>
    <p:extLst>
      <p:ext uri="{BB962C8B-B14F-4D97-AF65-F5344CB8AC3E}">
        <p14:creationId xmlns:p14="http://schemas.microsoft.com/office/powerpoint/2010/main" val="7712040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51520" y="1484784"/>
            <a:ext cx="4032448" cy="5112568"/>
          </a:xfrm>
        </p:spPr>
        <p:txBody>
          <a:bodyPr/>
          <a:lstStyle/>
          <a:p>
            <a:r>
              <a:rPr lang="el-GR" dirty="0" smtClean="0">
                <a:ea typeface="Times New Roman"/>
              </a:rPr>
              <a:t>οι </a:t>
            </a:r>
            <a:r>
              <a:rPr lang="el-GR" dirty="0" err="1" smtClean="0">
                <a:ea typeface="Times New Roman"/>
              </a:rPr>
              <a:t>ριβοφλαβίνες</a:t>
            </a:r>
            <a:r>
              <a:rPr lang="el-GR" dirty="0" smtClean="0">
                <a:ea typeface="Times New Roman"/>
              </a:rPr>
              <a:t> (Ε 101) </a:t>
            </a:r>
          </a:p>
          <a:p>
            <a:r>
              <a:rPr lang="el-GR" dirty="0" smtClean="0">
                <a:ea typeface="Times New Roman"/>
              </a:rPr>
              <a:t>καροτένια (Ε 160a)</a:t>
            </a:r>
          </a:p>
          <a:p>
            <a:r>
              <a:rPr lang="el-GR" dirty="0" err="1" smtClean="0">
                <a:ea typeface="Times New Roman"/>
              </a:rPr>
              <a:t>ανθοκυανίνες</a:t>
            </a:r>
            <a:r>
              <a:rPr lang="el-GR" dirty="0" smtClean="0">
                <a:ea typeface="Times New Roman"/>
              </a:rPr>
              <a:t> (E 163)</a:t>
            </a:r>
          </a:p>
          <a:p>
            <a:r>
              <a:rPr lang="el-GR" dirty="0" smtClean="0">
                <a:ea typeface="Times New Roman"/>
              </a:rPr>
              <a:t>οξικό οξύ (E 260)</a:t>
            </a:r>
          </a:p>
          <a:p>
            <a:r>
              <a:rPr lang="el-GR" dirty="0" err="1" smtClean="0">
                <a:ea typeface="Times New Roman"/>
              </a:rPr>
              <a:t>ασκορβικό</a:t>
            </a:r>
            <a:r>
              <a:rPr lang="el-GR" dirty="0" smtClean="0">
                <a:ea typeface="Times New Roman"/>
              </a:rPr>
              <a:t> οξύ (E 300)</a:t>
            </a:r>
          </a:p>
          <a:p>
            <a:r>
              <a:rPr lang="el-GR" dirty="0" smtClean="0">
                <a:ea typeface="Times New Roman"/>
              </a:rPr>
              <a:t>κιτρικό οξύ (E 330)</a:t>
            </a:r>
          </a:p>
          <a:p>
            <a:endParaRPr lang="el-GR" dirty="0"/>
          </a:p>
        </p:txBody>
      </p:sp>
      <p:sp>
        <p:nvSpPr>
          <p:cNvPr id="8" name="Slide Number Placeholder 7"/>
          <p:cNvSpPr>
            <a:spLocks noGrp="1"/>
          </p:cNvSpPr>
          <p:nvPr>
            <p:ph type="sldNum" sz="quarter" idx="12"/>
          </p:nvPr>
        </p:nvSpPr>
        <p:spPr/>
        <p:txBody>
          <a:bodyPr/>
          <a:lstStyle/>
          <a:p>
            <a:fld id="{40B34A0A-9041-4D1D-9B59-302C4DAA6994}" type="slidenum">
              <a:rPr lang="el-GR" smtClean="0"/>
              <a:t>27</a:t>
            </a:fld>
            <a:endParaRPr lang="el-GR"/>
          </a:p>
        </p:txBody>
      </p:sp>
      <p:sp>
        <p:nvSpPr>
          <p:cNvPr id="6" name="Content Placeholder 5"/>
          <p:cNvSpPr>
            <a:spLocks noGrp="1"/>
          </p:cNvSpPr>
          <p:nvPr>
            <p:ph sz="quarter" idx="4294967295"/>
          </p:nvPr>
        </p:nvSpPr>
        <p:spPr>
          <a:xfrm>
            <a:off x="4716016" y="1484784"/>
            <a:ext cx="4392612" cy="3951288"/>
          </a:xfrm>
        </p:spPr>
        <p:txBody>
          <a:bodyPr>
            <a:normAutofit/>
          </a:bodyPr>
          <a:lstStyle/>
          <a:p>
            <a:pPr>
              <a:lnSpc>
                <a:spcPct val="110000"/>
              </a:lnSpc>
              <a:spcBef>
                <a:spcPts val="1200"/>
              </a:spcBef>
            </a:pPr>
            <a:r>
              <a:rPr lang="el-GR" sz="2400" dirty="0" smtClean="0">
                <a:ea typeface="Times New Roman"/>
              </a:rPr>
              <a:t>τρυγικό οξύ (E 334)</a:t>
            </a:r>
          </a:p>
          <a:p>
            <a:pPr>
              <a:lnSpc>
                <a:spcPct val="110000"/>
              </a:lnSpc>
              <a:spcBef>
                <a:spcPts val="1200"/>
              </a:spcBef>
            </a:pPr>
            <a:r>
              <a:rPr lang="el-GR" sz="2400" dirty="0" smtClean="0">
                <a:ea typeface="Times New Roman"/>
              </a:rPr>
              <a:t>ηλεκτρικό οξύ (E 363)</a:t>
            </a:r>
          </a:p>
          <a:p>
            <a:pPr>
              <a:lnSpc>
                <a:spcPct val="110000"/>
              </a:lnSpc>
              <a:spcBef>
                <a:spcPts val="1200"/>
              </a:spcBef>
            </a:pPr>
            <a:r>
              <a:rPr lang="el-GR" sz="2400" dirty="0" err="1" smtClean="0">
                <a:ea typeface="Times New Roman"/>
              </a:rPr>
              <a:t>γλουταμινικό</a:t>
            </a:r>
            <a:r>
              <a:rPr lang="el-GR" sz="2400" dirty="0" smtClean="0">
                <a:ea typeface="Times New Roman"/>
              </a:rPr>
              <a:t> οξύ (E 620)</a:t>
            </a:r>
          </a:p>
          <a:p>
            <a:pPr>
              <a:lnSpc>
                <a:spcPct val="110000"/>
              </a:lnSpc>
              <a:spcBef>
                <a:spcPts val="1200"/>
              </a:spcBef>
            </a:pPr>
            <a:r>
              <a:rPr lang="el-GR" sz="2400" dirty="0" smtClean="0">
                <a:ea typeface="Times New Roman"/>
              </a:rPr>
              <a:t>L-</a:t>
            </a:r>
            <a:r>
              <a:rPr lang="el-GR" sz="2400" dirty="0" err="1" smtClean="0">
                <a:ea typeface="Times New Roman"/>
              </a:rPr>
              <a:t>κυστεΐνη </a:t>
            </a:r>
            <a:r>
              <a:rPr lang="el-GR" sz="2400" dirty="0" smtClean="0">
                <a:ea typeface="Times New Roman"/>
              </a:rPr>
              <a:t>(E 920)</a:t>
            </a:r>
          </a:p>
          <a:p>
            <a:pPr>
              <a:lnSpc>
                <a:spcPct val="110000"/>
              </a:lnSpc>
              <a:spcBef>
                <a:spcPts val="1200"/>
              </a:spcBef>
            </a:pPr>
            <a:r>
              <a:rPr lang="el-GR" sz="2400" dirty="0" smtClean="0">
                <a:ea typeface="Times New Roman"/>
              </a:rPr>
              <a:t>ερυθρά χρωστική της ρίζας των τεύτλων (Ε 162)</a:t>
            </a:r>
            <a:endParaRPr lang="el-GR" sz="2400" dirty="0"/>
          </a:p>
        </p:txBody>
      </p:sp>
      <p:sp>
        <p:nvSpPr>
          <p:cNvPr id="3" name="Τίτλος 2"/>
          <p:cNvSpPr>
            <a:spLocks noGrp="1"/>
          </p:cNvSpPr>
          <p:nvPr>
            <p:ph type="title"/>
          </p:nvPr>
        </p:nvSpPr>
        <p:spPr/>
        <p:txBody>
          <a:bodyPr>
            <a:normAutofit fontScale="90000"/>
          </a:bodyPr>
          <a:lstStyle/>
          <a:p>
            <a:r>
              <a:rPr lang="el-GR" dirty="0"/>
              <a:t>«Φυσικά» Ε </a:t>
            </a:r>
            <a:r>
              <a:rPr lang="el-GR" dirty="0" smtClean="0"/>
              <a:t>ουσίες </a:t>
            </a:r>
            <a:r>
              <a:rPr lang="el-GR" dirty="0"/>
              <a:t>που απαντούν στη φύση, οι οποίες έχουν εγκριθεί και ως πρόσθετα τροφίμων</a:t>
            </a:r>
          </a:p>
        </p:txBody>
      </p:sp>
      <p:cxnSp>
        <p:nvCxnSpPr>
          <p:cNvPr id="9" name="Ευθεία γραμμή σύνδεσης 8"/>
          <p:cNvCxnSpPr/>
          <p:nvPr/>
        </p:nvCxnSpPr>
        <p:spPr>
          <a:xfrm>
            <a:off x="4355976" y="1556792"/>
            <a:ext cx="0" cy="324036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07213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smtClean="0"/>
              <a:t>Στέβια</a:t>
            </a:r>
            <a:endParaRPr lang="el-GR" dirty="0"/>
          </a:p>
        </p:txBody>
      </p:sp>
      <p:sp>
        <p:nvSpPr>
          <p:cNvPr id="3" name="Content Placeholder 2"/>
          <p:cNvSpPr>
            <a:spLocks noGrp="1"/>
          </p:cNvSpPr>
          <p:nvPr>
            <p:ph idx="1"/>
          </p:nvPr>
        </p:nvSpPr>
        <p:spPr/>
        <p:txBody>
          <a:bodyPr>
            <a:normAutofit/>
          </a:bodyPr>
          <a:lstStyle/>
          <a:p>
            <a:pPr marL="0" indent="0">
              <a:buNone/>
            </a:pPr>
            <a:r>
              <a:rPr lang="el-GR" dirty="0" smtClean="0">
                <a:ea typeface="Times New Roman"/>
              </a:rPr>
              <a:t>Οι γλυκοζίτες </a:t>
            </a:r>
            <a:r>
              <a:rPr lang="el-GR" dirty="0" err="1" smtClean="0">
                <a:ea typeface="Times New Roman"/>
              </a:rPr>
              <a:t>στεβιόλης</a:t>
            </a:r>
            <a:r>
              <a:rPr lang="el-GR" dirty="0" smtClean="0">
                <a:ea typeface="Times New Roman"/>
              </a:rPr>
              <a:t> είναι γλυκαντικά που παράγονται με εκχύλιση των φύλλων του φυτού </a:t>
            </a:r>
            <a:r>
              <a:rPr lang="el-GR" dirty="0" err="1" smtClean="0">
                <a:ea typeface="Times New Roman"/>
              </a:rPr>
              <a:t>Stevia</a:t>
            </a:r>
            <a:r>
              <a:rPr lang="el-GR" dirty="0" smtClean="0">
                <a:ea typeface="Times New Roman"/>
              </a:rPr>
              <a:t> </a:t>
            </a:r>
            <a:r>
              <a:rPr lang="el-GR" dirty="0" err="1" smtClean="0">
                <a:ea typeface="Times New Roman"/>
              </a:rPr>
              <a:t>rebaudiana</a:t>
            </a:r>
            <a:r>
              <a:rPr lang="el-GR" dirty="0" smtClean="0">
                <a:ea typeface="Times New Roman"/>
              </a:rPr>
              <a:t> </a:t>
            </a:r>
            <a:r>
              <a:rPr lang="el-GR" dirty="0" err="1" smtClean="0">
                <a:ea typeface="Times New Roman"/>
              </a:rPr>
              <a:t>Bertoni</a:t>
            </a:r>
            <a:r>
              <a:rPr lang="el-GR" dirty="0" smtClean="0">
                <a:ea typeface="Times New Roman"/>
              </a:rPr>
              <a:t>, το οποίο κατάγεται από την Παραγουάη. </a:t>
            </a:r>
            <a:br>
              <a:rPr lang="el-GR" dirty="0" smtClean="0">
                <a:ea typeface="Times New Roman"/>
              </a:rPr>
            </a:br>
            <a:r>
              <a:rPr lang="el-GR" dirty="0" smtClean="0">
                <a:ea typeface="Times New Roman"/>
              </a:rPr>
              <a:t/>
            </a:r>
            <a:br>
              <a:rPr lang="el-GR" dirty="0" smtClean="0">
                <a:ea typeface="Times New Roman"/>
              </a:rPr>
            </a:br>
            <a:r>
              <a:rPr lang="el-GR" dirty="0" smtClean="0">
                <a:ea typeface="Times New Roman"/>
              </a:rPr>
              <a:t>Η χρήση των γλυκοζιτών </a:t>
            </a:r>
            <a:r>
              <a:rPr lang="el-GR" dirty="0" err="1" smtClean="0">
                <a:ea typeface="Times New Roman"/>
              </a:rPr>
              <a:t>στεβιόλης</a:t>
            </a:r>
            <a:r>
              <a:rPr lang="el-GR" dirty="0" smtClean="0">
                <a:ea typeface="Times New Roman"/>
              </a:rPr>
              <a:t> έχει πλέον εγκριθεί σε κατάλληλα επίπεδα για 31 διαφορετικές κατηγορίες τροφίμων, μεταξύ των οποίων είναι τα αναψυκτικά, τα επιδόρπια, τα είδη ζαχαροπλαστικής και τα επιτραπέζια γλυκαντικά.</a:t>
            </a:r>
            <a:br>
              <a:rPr lang="el-GR" dirty="0" smtClean="0">
                <a:ea typeface="Times New Roman"/>
              </a:rPr>
            </a:br>
            <a:endParaRPr lang="el-GR" dirty="0"/>
          </a:p>
        </p:txBody>
      </p:sp>
      <p:sp>
        <p:nvSpPr>
          <p:cNvPr id="5" name="Slide Number Placeholder 4"/>
          <p:cNvSpPr>
            <a:spLocks noGrp="1"/>
          </p:cNvSpPr>
          <p:nvPr>
            <p:ph type="sldNum" sz="quarter" idx="12"/>
          </p:nvPr>
        </p:nvSpPr>
        <p:spPr/>
        <p:txBody>
          <a:bodyPr/>
          <a:lstStyle/>
          <a:p>
            <a:fld id="{40B34A0A-9041-4D1D-9B59-302C4DAA6994}" type="slidenum">
              <a:rPr lang="el-GR" smtClean="0"/>
              <a:t>28</a:t>
            </a:fld>
            <a:endParaRPr lang="el-GR"/>
          </a:p>
        </p:txBody>
      </p:sp>
    </p:spTree>
    <p:extLst>
      <p:ext uri="{BB962C8B-B14F-4D97-AF65-F5344CB8AC3E}">
        <p14:creationId xmlns:p14="http://schemas.microsoft.com/office/powerpoint/2010/main" val="20411342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Ορισμός βάσει νομοθεσίας ΕΕ</a:t>
            </a:r>
            <a:endParaRPr lang="el-GR" dirty="0"/>
          </a:p>
        </p:txBody>
      </p:sp>
      <p:sp>
        <p:nvSpPr>
          <p:cNvPr id="3" name="Content Placeholder 2"/>
          <p:cNvSpPr>
            <a:spLocks noGrp="1"/>
          </p:cNvSpPr>
          <p:nvPr>
            <p:ph idx="1"/>
          </p:nvPr>
        </p:nvSpPr>
        <p:spPr>
          <a:xfrm>
            <a:off x="251520" y="1484784"/>
            <a:ext cx="8640960" cy="5256584"/>
          </a:xfrm>
        </p:spPr>
        <p:txBody>
          <a:bodyPr numCol="2">
            <a:noAutofit/>
          </a:bodyPr>
          <a:lstStyle/>
          <a:p>
            <a:pPr>
              <a:spcBef>
                <a:spcPts val="600"/>
              </a:spcBef>
              <a:buNone/>
            </a:pPr>
            <a:r>
              <a:rPr lang="el-GR" sz="2200" dirty="0" smtClean="0">
                <a:ea typeface="Times New Roman"/>
              </a:rPr>
              <a:t>Προσθετό τροφίμων είναι «κάθε ουσία» που συνήθως:</a:t>
            </a:r>
          </a:p>
          <a:p>
            <a:pPr>
              <a:spcBef>
                <a:spcPts val="600"/>
              </a:spcBef>
            </a:pPr>
            <a:r>
              <a:rPr lang="el-GR" sz="2200" dirty="0" smtClean="0">
                <a:ea typeface="Times New Roman"/>
              </a:rPr>
              <a:t>δεν καταναλώνεται αυτή καθ’ εαυτή ως τρόφιμο και </a:t>
            </a:r>
          </a:p>
          <a:p>
            <a:pPr>
              <a:spcBef>
                <a:spcPts val="600"/>
              </a:spcBef>
            </a:pPr>
            <a:r>
              <a:rPr lang="el-GR" sz="2200" dirty="0" smtClean="0">
                <a:ea typeface="Times New Roman"/>
              </a:rPr>
              <a:t>δεν χρησιμοποιείται συνήθως ως χαρακτηριστικό συστατικό τροφίμων, είτε έχει θρεπτική αξία είτε όχι, και της οποίας </a:t>
            </a:r>
          </a:p>
          <a:p>
            <a:pPr>
              <a:spcBef>
                <a:spcPts val="600"/>
              </a:spcBef>
            </a:pPr>
            <a:r>
              <a:rPr lang="el-GR" sz="2200" dirty="0" smtClean="0">
                <a:ea typeface="Times New Roman"/>
              </a:rPr>
              <a:t>η σκόπιμη προσθήκη στο τρόφιμο για ένα τεχνολογικό σκοπό κατά:</a:t>
            </a:r>
          </a:p>
          <a:p>
            <a:pPr lvl="1">
              <a:spcBef>
                <a:spcPts val="600"/>
              </a:spcBef>
            </a:pPr>
            <a:r>
              <a:rPr lang="el-GR" sz="2200" dirty="0" smtClean="0">
                <a:ea typeface="Times New Roman"/>
              </a:rPr>
              <a:t>την παρασκευή, </a:t>
            </a:r>
          </a:p>
          <a:p>
            <a:pPr lvl="1">
              <a:spcBef>
                <a:spcPts val="600"/>
              </a:spcBef>
            </a:pPr>
            <a:r>
              <a:rPr lang="el-GR" sz="2200" dirty="0" smtClean="0">
                <a:ea typeface="Times New Roman"/>
              </a:rPr>
              <a:t>τη μεταποίηση, </a:t>
            </a:r>
          </a:p>
          <a:p>
            <a:pPr lvl="1">
              <a:spcBef>
                <a:spcPts val="600"/>
              </a:spcBef>
            </a:pPr>
            <a:r>
              <a:rPr lang="el-GR" sz="2200" dirty="0" smtClean="0">
                <a:ea typeface="Times New Roman"/>
              </a:rPr>
              <a:t>την προετοιμασία, </a:t>
            </a:r>
          </a:p>
          <a:p>
            <a:pPr lvl="1">
              <a:spcBef>
                <a:spcPts val="600"/>
              </a:spcBef>
            </a:pPr>
            <a:r>
              <a:rPr lang="el-GR" sz="2200" dirty="0" smtClean="0">
                <a:ea typeface="Times New Roman"/>
              </a:rPr>
              <a:t>την επεξεργασία, </a:t>
            </a:r>
          </a:p>
          <a:p>
            <a:pPr lvl="1">
              <a:spcBef>
                <a:spcPts val="600"/>
              </a:spcBef>
            </a:pPr>
            <a:r>
              <a:rPr lang="el-GR" sz="2200" dirty="0" smtClean="0">
                <a:ea typeface="Times New Roman"/>
              </a:rPr>
              <a:t>τη συσκευασία, </a:t>
            </a:r>
          </a:p>
          <a:p>
            <a:pPr lvl="1">
              <a:spcBef>
                <a:spcPts val="600"/>
              </a:spcBef>
            </a:pPr>
            <a:r>
              <a:rPr lang="el-GR" sz="2200" dirty="0" smtClean="0">
                <a:ea typeface="Times New Roman"/>
              </a:rPr>
              <a:t>τη μεταφορά ή </a:t>
            </a:r>
          </a:p>
          <a:p>
            <a:pPr lvl="1">
              <a:spcBef>
                <a:spcPts val="600"/>
              </a:spcBef>
            </a:pPr>
            <a:r>
              <a:rPr lang="el-GR" sz="2200" dirty="0" smtClean="0">
                <a:ea typeface="Times New Roman"/>
              </a:rPr>
              <a:t>την αποθήκευση αυτού του τροφίμου</a:t>
            </a:r>
          </a:p>
          <a:p>
            <a:pPr marL="355600" lvl="1" indent="0">
              <a:spcBef>
                <a:spcPts val="600"/>
              </a:spcBef>
              <a:buNone/>
            </a:pPr>
            <a:r>
              <a:rPr lang="el-GR" sz="2200" dirty="0" smtClean="0">
                <a:ea typeface="Times New Roman"/>
              </a:rPr>
              <a:t>έχει ως αποτέλεσμα, ή αναμένεται εύλογα να έχει ως αποτέλεσμα, ότι η ουσία ή παράγωγα αυτής καθίστανται άμεσα ή έμμεσα συστατικό αυτών των τροφίμων». </a:t>
            </a:r>
            <a:endParaRPr lang="el-GR" sz="2200" dirty="0"/>
          </a:p>
        </p:txBody>
      </p:sp>
      <p:sp>
        <p:nvSpPr>
          <p:cNvPr id="5" name="Slide Number Placeholder 4"/>
          <p:cNvSpPr>
            <a:spLocks noGrp="1"/>
          </p:cNvSpPr>
          <p:nvPr>
            <p:ph type="sldNum" sz="quarter" idx="12"/>
          </p:nvPr>
        </p:nvSpPr>
        <p:spPr/>
        <p:txBody>
          <a:bodyPr/>
          <a:lstStyle/>
          <a:p>
            <a:fld id="{40B34A0A-9041-4D1D-9B59-302C4DAA6994}" type="slidenum">
              <a:rPr lang="el-GR" smtClean="0"/>
              <a:t>2</a:t>
            </a:fld>
            <a:endParaRPr lang="el-GR"/>
          </a:p>
        </p:txBody>
      </p:sp>
      <p:cxnSp>
        <p:nvCxnSpPr>
          <p:cNvPr id="8" name="Ευθεία γραμμή σύνδεσης 7"/>
          <p:cNvCxnSpPr/>
          <p:nvPr/>
        </p:nvCxnSpPr>
        <p:spPr>
          <a:xfrm>
            <a:off x="4716016" y="1484784"/>
            <a:ext cx="0" cy="525658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69588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grpSp>
        <p:nvGrpSpPr>
          <p:cNvPr id="3" name="Ομάδα 2"/>
          <p:cNvGrpSpPr/>
          <p:nvPr/>
        </p:nvGrpSpPr>
        <p:grpSpPr>
          <a:xfrm>
            <a:off x="1767633" y="5931169"/>
            <a:ext cx="5828703" cy="768532"/>
            <a:chOff x="1767633" y="5931169"/>
            <a:chExt cx="5828703" cy="768532"/>
          </a:xfrm>
        </p:grpSpPr>
        <p:pic>
          <p:nvPicPr>
            <p:cNvPr id="9"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pic>
          <p:nvPicPr>
            <p:cNvPr id="10" name="Picture 2" descr="C:\Users\alex\Desktop\logo.png"/>
            <p:cNvPicPr>
              <a:picLocks noChangeAspect="1" noChangeArrowheads="1"/>
            </p:cNvPicPr>
            <p:nvPr/>
          </p:nvPicPr>
          <p:blipFill rotWithShape="1">
            <a:blip r:embed="rId4">
              <a:extLst>
                <a:ext uri="{28A0092B-C50C-407E-A947-70E740481C1C}">
                  <a14:useLocalDpi xmlns:a14="http://schemas.microsoft.com/office/drawing/2010/main" val="0"/>
                </a:ext>
              </a:extLst>
            </a:blip>
            <a:srcRect t="8214"/>
            <a:stretch/>
          </p:blipFill>
          <p:spPr bwMode="auto">
            <a:xfrm>
              <a:off x="3923928" y="5931169"/>
              <a:ext cx="3672408" cy="76853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err="1" smtClean="0"/>
              <a:t>Copyright</a:t>
            </a:r>
            <a:r>
              <a:rPr lang="el-GR" sz="2000" dirty="0" smtClean="0"/>
              <a:t> Τεχνολογικό Εκπαιδευτικό Ίδρυμα Αθήνας</a:t>
            </a:r>
            <a:r>
              <a:rPr lang="en-US" sz="2000" dirty="0" smtClean="0"/>
              <a:t>, </a:t>
            </a:r>
            <a:r>
              <a:rPr lang="el-GR" sz="2000" dirty="0" smtClean="0"/>
              <a:t>Αναστασία </a:t>
            </a:r>
            <a:r>
              <a:rPr lang="el-GR" sz="2000" dirty="0" err="1" smtClean="0"/>
              <a:t>Κανέλλου</a:t>
            </a:r>
            <a:r>
              <a:rPr lang="el-GR" sz="2000" dirty="0" smtClean="0"/>
              <a:t> 2014. </a:t>
            </a:r>
            <a:r>
              <a:rPr lang="el-GR" sz="2000" dirty="0"/>
              <a:t>Αναστασία </a:t>
            </a:r>
            <a:r>
              <a:rPr lang="el-GR" sz="2000" dirty="0" err="1"/>
              <a:t>Κανέλλου</a:t>
            </a:r>
            <a:r>
              <a:rPr lang="el-GR" sz="2000" dirty="0"/>
              <a:t> . </a:t>
            </a:r>
            <a:r>
              <a:rPr lang="el-GR" sz="2000" dirty="0" smtClean="0"/>
              <a:t>«Πρόσθετες Ύλες. Ενότητα 1</a:t>
            </a:r>
            <a:r>
              <a:rPr lang="en-US" sz="2000" dirty="0" smtClean="0"/>
              <a:t>:</a:t>
            </a:r>
            <a:r>
              <a:rPr lang="el-GR" sz="2000" dirty="0"/>
              <a:t> </a:t>
            </a:r>
            <a:r>
              <a:rPr lang="el-GR" sz="2000" dirty="0" smtClean="0"/>
              <a:t>Εισαγωγή». </a:t>
            </a:r>
            <a:r>
              <a:rPr lang="el-GR" sz="2000" dirty="0"/>
              <a:t>Έκδοση: </a:t>
            </a:r>
            <a:r>
              <a:rPr lang="el-GR" sz="2000" dirty="0" smtClean="0"/>
              <a:t>1.0</a:t>
            </a:r>
            <a:r>
              <a:rPr lang="el-GR" sz="2000" dirty="0"/>
              <a:t>. Αθήνα </a:t>
            </a:r>
            <a:r>
              <a:rPr lang="el-GR" sz="2000" dirty="0" smtClean="0"/>
              <a:t>2014. </a:t>
            </a:r>
            <a:r>
              <a:rPr lang="el-GR" sz="2000" dirty="0"/>
              <a:t>Διαθέσιμο από τη δικτυακή </a:t>
            </a:r>
            <a:r>
              <a:rPr lang="el-GR" sz="2000" dirty="0" smtClean="0"/>
              <a:t>διεύθυνση: </a:t>
            </a:r>
            <a:r>
              <a:rPr lang="en-US" sz="2000" dirty="0" smtClean="0">
                <a:hlinkClick r:id="rId3"/>
              </a:rPr>
              <a:t>ocp.teiath.gr</a:t>
            </a:r>
            <a:r>
              <a:rPr lang="el-GR" sz="2000" dirty="0" smtClean="0"/>
              <a:t>.</a:t>
            </a:r>
            <a:endParaRPr lang="el-GR" sz="2000" dirty="0"/>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err="1"/>
              <a:t>κ.λ.π</a:t>
            </a:r>
            <a:r>
              <a:rPr lang="el-GR" sz="1800" dirty="0"/>
              <a:t>.,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διαφάνεια  «Επεξήγηση όρων χρήσης έργων </a:t>
            </a:r>
            <a:r>
              <a:rPr lang="el-GR" sz="1800" dirty="0" smtClean="0"/>
              <a:t>τρίτων». </a:t>
            </a:r>
          </a:p>
          <a:p>
            <a:pPr marL="0" indent="0">
              <a:buNone/>
            </a:pPr>
            <a:r>
              <a:rPr lang="el-GR" sz="1800" dirty="0" smtClean="0"/>
              <a:t>Τα έργα για τα οποία έχει ζητηθεί και δοθεί άδεια  αναφέρονται στο «Σημείωμα  </a:t>
            </a:r>
            <a:r>
              <a:rPr lang="el-GR" sz="1800" dirty="0"/>
              <a:t>Χρήσης 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a:spcBef>
                <a:spcPts val="600"/>
              </a:spcBef>
            </a:pPr>
            <a:r>
              <a:rPr lang="el-GR" dirty="0">
                <a:solidFill>
                  <a:prstClr val="black"/>
                </a:solidFill>
                <a:latin typeface="Calibri"/>
              </a:rPr>
              <a:t>[1] http://creativecommons.org/licenses/by-nc-sa/4.0/ </a:t>
            </a:r>
            <a:endParaRPr lang="en-US" dirty="0" smtClean="0">
              <a:solidFill>
                <a:prstClr val="black"/>
              </a:solidFill>
              <a:latin typeface="Calibri"/>
            </a:endParaRPr>
          </a:p>
          <a:p>
            <a:pPr>
              <a:spcBef>
                <a:spcPts val="600"/>
              </a:spcBef>
            </a:pPr>
            <a:r>
              <a:rPr lang="el-GR" dirty="0" smtClean="0">
                <a:solidFill>
                  <a:prstClr val="black"/>
                </a:solidFill>
                <a:latin typeface="Calibri"/>
              </a:rPr>
              <a:t>Ως </a:t>
            </a:r>
            <a:r>
              <a:rPr lang="el-GR" b="1" dirty="0">
                <a:solidFill>
                  <a:prstClr val="black"/>
                </a:solidFill>
                <a:latin typeface="Calibri"/>
              </a:rPr>
              <a:t>Μη Εμπορική</a:t>
            </a:r>
            <a:r>
              <a:rPr lang="el-GR" dirty="0">
                <a:solidFill>
                  <a:prstClr val="black"/>
                </a:solidFill>
                <a:latin typeface="Calibri"/>
              </a:rPr>
              <a:t> ορίζεται η χρήση:</a:t>
            </a:r>
          </a:p>
          <a:p>
            <a:pPr marL="342900" indent="-342900">
              <a:spcBef>
                <a:spcPts val="600"/>
              </a:spcBef>
              <a:buFont typeface="Arial" panose="020B0604020202020204" pitchFamily="34" charset="0"/>
              <a:buChar char="•"/>
            </a:pPr>
            <a:r>
              <a:rPr lang="el-GR" dirty="0">
                <a:solidFill>
                  <a:prstClr val="black"/>
                </a:solidFill>
                <a:latin typeface="Calibri"/>
              </a:rPr>
              <a:t>που δεν περιλαμβάνει άμεσο ή έμμεσο οικονομικό όφελος από την χρήση του έργου, για το διανομέα του έργου και </a:t>
            </a:r>
            <a:r>
              <a:rPr lang="el-GR" dirty="0" err="1">
                <a:solidFill>
                  <a:prstClr val="black"/>
                </a:solidFill>
                <a:latin typeface="Calibri"/>
              </a:rPr>
              <a:t>αδειοδόχο</a:t>
            </a:r>
            <a:endParaRPr lang="el-GR" dirty="0">
              <a:solidFill>
                <a:prstClr val="black"/>
              </a:solidFill>
              <a:latin typeface="Calibri"/>
            </a:endParaRP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περιλαμβάνει οικονομική συναλλαγή ως προϋπόθεση για τη χρήση ή πρόσβαση στο έργο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προσπορίζει στο διανομέα του έργου και</a:t>
            </a:r>
            <a:r>
              <a:rPr lang="en-GB" dirty="0">
                <a:solidFill>
                  <a:prstClr val="black"/>
                </a:solidFill>
                <a:latin typeface="Calibri"/>
              </a:rPr>
              <a:t> </a:t>
            </a:r>
            <a:r>
              <a:rPr lang="el-GR" dirty="0" err="1">
                <a:solidFill>
                  <a:prstClr val="black"/>
                </a:solidFill>
                <a:latin typeface="Calibri"/>
              </a:rPr>
              <a:t>αδειοδόχο</a:t>
            </a:r>
            <a:r>
              <a:rPr lang="en-GB" dirty="0">
                <a:solidFill>
                  <a:prstClr val="black"/>
                </a:solidFill>
                <a:latin typeface="Calibri"/>
              </a:rPr>
              <a:t> </a:t>
            </a:r>
            <a:r>
              <a:rPr lang="el-GR" dirty="0">
                <a:solidFill>
                  <a:prstClr val="black"/>
                </a:solidFill>
                <a:latin typeface="Calibri"/>
              </a:rPr>
              <a:t>έμμεσο οικονομικό όφελος (π.χ. διαφημίσεις) από την προβολή του έργου σε διαδικτυακό </a:t>
            </a:r>
            <a:r>
              <a:rPr lang="el-GR" dirty="0" smtClean="0">
                <a:solidFill>
                  <a:prstClr val="black"/>
                </a:solidFill>
                <a:latin typeface="Calibri"/>
              </a:rPr>
              <a:t>τόπο</a:t>
            </a:r>
            <a:endParaRPr lang="en-US" dirty="0" smtClean="0">
              <a:solidFill>
                <a:prstClr val="black"/>
              </a:solidFill>
              <a:latin typeface="Calibri"/>
            </a:endParaRPr>
          </a:p>
          <a:p>
            <a:pPr>
              <a:spcBef>
                <a:spcPts val="600"/>
              </a:spcBef>
            </a:pPr>
            <a:r>
              <a:rPr lang="el-GR" dirty="0" smtClean="0">
                <a:solidFill>
                  <a:prstClr val="black"/>
                </a:solidFill>
                <a:latin typeface="Calibri"/>
              </a:rPr>
              <a:t>Ο </a:t>
            </a:r>
            <a:r>
              <a:rPr lang="el-GR" dirty="0">
                <a:solidFill>
                  <a:prstClr val="black"/>
                </a:solidFill>
                <a:latin typeface="Calibri"/>
              </a:rPr>
              <a:t>δικαιούχος μπορεί να παρέχει στον </a:t>
            </a:r>
            <a:r>
              <a:rPr lang="el-GR" dirty="0" err="1">
                <a:solidFill>
                  <a:prstClr val="black"/>
                </a:solidFill>
                <a:latin typeface="Calibri"/>
              </a:rPr>
              <a:t>αδειοδόχο</a:t>
            </a:r>
            <a:r>
              <a:rPr lang="el-GR" dirty="0">
                <a:solidFill>
                  <a:prstClr val="black"/>
                </a:solidFill>
                <a:latin typeface="Calibri"/>
              </a:rPr>
              <a:t> ξεχωριστή άδεια να χρησιμοποιεί το έργο για εμπορική χρήση, εφόσον αυτό του ζητηθεί</a:t>
            </a:r>
            <a:r>
              <a:rPr lang="el-GR" dirty="0" smtClean="0">
                <a:solidFill>
                  <a:prstClr val="black"/>
                </a:solidFill>
                <a:latin typeface="Calibri"/>
              </a:rPr>
              <a:t>.</a:t>
            </a:r>
            <a:endParaRPr lang="el-GR" dirty="0">
              <a:solidFill>
                <a:prstClr val="black"/>
              </a:solidFill>
              <a:latin typeface="Calibri"/>
            </a:endParaRPr>
          </a:p>
        </p:txBody>
      </p:sp>
    </p:spTree>
    <p:extLst>
      <p:ext uri="{BB962C8B-B14F-4D97-AF65-F5344CB8AC3E}">
        <p14:creationId xmlns:p14="http://schemas.microsoft.com/office/powerpoint/2010/main" val="118090983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6" name="Rectangle 5"/>
          <p:cNvSpPr/>
          <p:nvPr/>
        </p:nvSpPr>
        <p:spPr>
          <a:xfrm>
            <a:off x="2088230" y="823372"/>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Δεν επιτρέπεται η επαναχρησιμοποίηση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παρά μόνο εάν ζητηθεί εκ νέου άδεια από το δημιουργό.</a:t>
            </a:r>
            <a:endParaRPr lang="el-GR" sz="3200" dirty="0">
              <a:solidFill>
                <a:prstClr val="black"/>
              </a:solidFill>
              <a:latin typeface="Calibri"/>
            </a:endParaRPr>
          </a:p>
        </p:txBody>
      </p:sp>
      <p:sp>
        <p:nvSpPr>
          <p:cNvPr id="7" name="Rectangle 6"/>
          <p:cNvSpPr/>
          <p:nvPr/>
        </p:nvSpPr>
        <p:spPr>
          <a:xfrm>
            <a:off x="1688763" y="914631"/>
            <a:ext cx="399468" cy="400110"/>
          </a:xfrm>
          <a:prstGeom prst="rect">
            <a:avLst/>
          </a:prstGeom>
        </p:spPr>
        <p:txBody>
          <a:bodyPr wrap="none">
            <a:spAutoFit/>
          </a:bodyPr>
          <a:lstStyle/>
          <a:p>
            <a:pPr algn="r"/>
            <a:r>
              <a:rPr lang="en-US" sz="2000" dirty="0">
                <a:solidFill>
                  <a:prstClr val="black">
                    <a:lumMod val="75000"/>
                    <a:lumOff val="25000"/>
                  </a:prstClr>
                </a:solidFill>
                <a:latin typeface="Calibri"/>
              </a:rPr>
              <a:t>©</a:t>
            </a:r>
            <a:endParaRPr lang="el-GR" sz="2000" dirty="0">
              <a:solidFill>
                <a:prstClr val="black">
                  <a:lumMod val="75000"/>
                  <a:lumOff val="25000"/>
                </a:prstClr>
              </a:solidFill>
              <a:latin typeface="Calibri"/>
            </a:endParaRPr>
          </a:p>
        </p:txBody>
      </p:sp>
      <p:sp>
        <p:nvSpPr>
          <p:cNvPr id="8" name="Rectangle 7"/>
          <p:cNvSpPr/>
          <p:nvPr/>
        </p:nvSpPr>
        <p:spPr>
          <a:xfrm>
            <a:off x="666552" y="1360947"/>
            <a:ext cx="142167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endParaRPr lang="el-GR" dirty="0">
              <a:solidFill>
                <a:prstClr val="black">
                  <a:lumMod val="75000"/>
                  <a:lumOff val="25000"/>
                </a:prstClr>
              </a:solidFill>
              <a:latin typeface="Calibri"/>
            </a:endParaRPr>
          </a:p>
        </p:txBody>
      </p:sp>
      <p:sp>
        <p:nvSpPr>
          <p:cNvPr id="9" name="Rectangle 8"/>
          <p:cNvSpPr/>
          <p:nvPr/>
        </p:nvSpPr>
        <p:spPr>
          <a:xfrm>
            <a:off x="293932" y="1945722"/>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CC-BY-SA</a:t>
            </a:r>
            <a:endParaRPr lang="el-GR" dirty="0">
              <a:solidFill>
                <a:prstClr val="black">
                  <a:lumMod val="75000"/>
                  <a:lumOff val="25000"/>
                </a:prstClr>
              </a:solidFill>
              <a:latin typeface="Calibri"/>
            </a:endParaRPr>
          </a:p>
        </p:txBody>
      </p:sp>
      <p:sp>
        <p:nvSpPr>
          <p:cNvPr id="10" name="Rectangle 9"/>
          <p:cNvSpPr/>
          <p:nvPr/>
        </p:nvSpPr>
        <p:spPr>
          <a:xfrm>
            <a:off x="206220" y="3829842"/>
            <a:ext cx="1882011"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NC-SA</a:t>
            </a:r>
            <a:endParaRPr lang="el-GR" dirty="0">
              <a:solidFill>
                <a:prstClr val="black">
                  <a:lumMod val="75000"/>
                  <a:lumOff val="25000"/>
                </a:prstClr>
              </a:solidFill>
              <a:latin typeface="Calibri"/>
            </a:endParaRPr>
          </a:p>
        </p:txBody>
      </p:sp>
      <p:sp>
        <p:nvSpPr>
          <p:cNvPr id="12" name="Rectangle 11"/>
          <p:cNvSpPr/>
          <p:nvPr/>
        </p:nvSpPr>
        <p:spPr>
          <a:xfrm>
            <a:off x="261245" y="3132000"/>
            <a:ext cx="1826986"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a:t>
            </a:r>
            <a:endParaRPr lang="el-GR" dirty="0">
              <a:solidFill>
                <a:prstClr val="black">
                  <a:lumMod val="75000"/>
                  <a:lumOff val="25000"/>
                </a:prstClr>
              </a:solidFill>
              <a:latin typeface="Calibri"/>
            </a:endParaRPr>
          </a:p>
        </p:txBody>
      </p:sp>
      <p:sp>
        <p:nvSpPr>
          <p:cNvPr id="15" name="Rectangle 14"/>
          <p:cNvSpPr/>
          <p:nvPr/>
        </p:nvSpPr>
        <p:spPr>
          <a:xfrm>
            <a:off x="2088000" y="1404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και η δημιουργία παραγώγων αυτού με απλή αναφορά του δημιουργού.</a:t>
            </a:r>
            <a:endParaRPr lang="el-GR" sz="3200" dirty="0">
              <a:solidFill>
                <a:prstClr val="black"/>
              </a:solidFill>
              <a:latin typeface="Calibri"/>
            </a:endParaRPr>
          </a:p>
        </p:txBody>
      </p:sp>
      <p:sp>
        <p:nvSpPr>
          <p:cNvPr id="16" name="Rectangle 15"/>
          <p:cNvSpPr/>
          <p:nvPr/>
        </p:nvSpPr>
        <p:spPr>
          <a:xfrm>
            <a:off x="2088000" y="1980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solidFill>
                <a:prstClr val="black"/>
              </a:solidFill>
              <a:latin typeface="Calibri"/>
            </a:endParaRPr>
          </a:p>
        </p:txBody>
      </p:sp>
      <p:sp>
        <p:nvSpPr>
          <p:cNvPr id="17" name="Rectangle 16"/>
          <p:cNvSpPr/>
          <p:nvPr/>
        </p:nvSpPr>
        <p:spPr>
          <a:xfrm>
            <a:off x="2088000" y="3168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r>
              <a:rPr lang="el-GR" sz="1400" dirty="0" smtClean="0">
                <a:solidFill>
                  <a:prstClr val="black">
                    <a:lumMod val="75000"/>
                    <a:lumOff val="25000"/>
                  </a:prstClr>
                </a:solidFill>
                <a:latin typeface="Calibri"/>
              </a:rPr>
              <a:t> </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18" name="Rectangle 17"/>
          <p:cNvSpPr/>
          <p:nvPr/>
        </p:nvSpPr>
        <p:spPr>
          <a:xfrm>
            <a:off x="2088230" y="3752897"/>
            <a:ext cx="6624736" cy="738664"/>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a:solidFill>
                  <a:prstClr val="black">
                    <a:lumMod val="75000"/>
                    <a:lumOff val="25000"/>
                  </a:prstClr>
                </a:solidFill>
                <a:latin typeface="Calibri"/>
              </a:rPr>
              <a:t>και διάθεση του έργου ή του παράγωγου αυτού με την ίδια άδεια</a:t>
            </a: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20" name="Rectangle 19"/>
          <p:cNvSpPr/>
          <p:nvPr/>
        </p:nvSpPr>
        <p:spPr>
          <a:xfrm>
            <a:off x="293932" y="2530497"/>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CC-BY-ND</a:t>
            </a:r>
            <a:endParaRPr lang="el-GR" dirty="0">
              <a:solidFill>
                <a:prstClr val="black">
                  <a:lumMod val="75000"/>
                  <a:lumOff val="25000"/>
                </a:prstClr>
              </a:solidFill>
              <a:latin typeface="Calibri"/>
            </a:endParaRPr>
          </a:p>
        </p:txBody>
      </p:sp>
      <p:sp>
        <p:nvSpPr>
          <p:cNvPr id="21" name="Rectangle 20"/>
          <p:cNvSpPr/>
          <p:nvPr/>
        </p:nvSpPr>
        <p:spPr>
          <a:xfrm>
            <a:off x="2088230" y="2561274"/>
            <a:ext cx="6624736" cy="523220"/>
          </a:xfrm>
          <a:prstGeom prst="rect">
            <a:avLst/>
          </a:prstGeom>
        </p:spPr>
        <p:txBody>
          <a:bodyPr wrap="square">
            <a:spAutoFit/>
          </a:bodyPr>
          <a:lstStyle/>
          <a:p>
            <a:r>
              <a:rPr lang="el-GR" sz="1400" dirty="0">
                <a:solidFill>
                  <a:prstClr val="black">
                    <a:lumMod val="75000"/>
                    <a:lumOff val="25000"/>
                  </a:prstClr>
                </a:solidFill>
                <a:latin typeface="Calibri"/>
              </a:rPr>
              <a:t>Επιτρέπεται η επαναχρησιμοποίηση του έργου με αναφορά του </a:t>
            </a:r>
            <a:r>
              <a:rPr lang="el-GR" sz="1400" dirty="0" smtClean="0">
                <a:solidFill>
                  <a:prstClr val="black">
                    <a:lumMod val="75000"/>
                    <a:lumOff val="25000"/>
                  </a:prstClr>
                </a:solidFill>
                <a:latin typeface="Calibri"/>
              </a:rPr>
              <a:t>δημιουργού. </a:t>
            </a:r>
          </a:p>
          <a:p>
            <a:r>
              <a:rPr lang="el-GR" sz="1400" dirty="0" smtClean="0">
                <a:solidFill>
                  <a:prstClr val="black">
                    <a:lumMod val="75000"/>
                    <a:lumOff val="25000"/>
                  </a:prstClr>
                </a:solidFill>
                <a:latin typeface="Calibri"/>
              </a:rPr>
              <a:t>Δεν </a:t>
            </a:r>
            <a:r>
              <a:rPr lang="el-GR" sz="1400" dirty="0">
                <a:solidFill>
                  <a:prstClr val="black">
                    <a:lumMod val="75000"/>
                    <a:lumOff val="25000"/>
                  </a:prstClr>
                </a:solidFill>
                <a:latin typeface="Calibri"/>
              </a:rPr>
              <a:t>επιτρέπεται η </a:t>
            </a:r>
            <a:r>
              <a:rPr lang="el-GR" sz="1400" dirty="0" smtClean="0">
                <a:solidFill>
                  <a:prstClr val="black">
                    <a:lumMod val="75000"/>
                    <a:lumOff val="25000"/>
                  </a:prstClr>
                </a:solidFill>
                <a:latin typeface="Calibri"/>
              </a:rPr>
              <a:t>δημιουργία παραγώγων του έργου.</a:t>
            </a:r>
            <a:endParaRPr lang="el-GR" sz="1400" dirty="0">
              <a:solidFill>
                <a:prstClr val="black">
                  <a:lumMod val="75000"/>
                  <a:lumOff val="25000"/>
                </a:prstClr>
              </a:solidFill>
              <a:latin typeface="Calibri"/>
            </a:endParaRPr>
          </a:p>
        </p:txBody>
      </p:sp>
      <p:sp>
        <p:nvSpPr>
          <p:cNvPr id="22" name="Rectangle 21"/>
          <p:cNvSpPr/>
          <p:nvPr/>
        </p:nvSpPr>
        <p:spPr>
          <a:xfrm>
            <a:off x="405954" y="4513900"/>
            <a:ext cx="1682277"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NC-ND</a:t>
            </a:r>
            <a:endParaRPr lang="el-GR" dirty="0">
              <a:solidFill>
                <a:prstClr val="black">
                  <a:lumMod val="75000"/>
                  <a:lumOff val="25000"/>
                </a:prstClr>
              </a:solidFill>
              <a:latin typeface="Calibri"/>
            </a:endParaRPr>
          </a:p>
        </p:txBody>
      </p:sp>
      <p:sp>
        <p:nvSpPr>
          <p:cNvPr id="23" name="Rectangle 22"/>
          <p:cNvSpPr/>
          <p:nvPr/>
        </p:nvSpPr>
        <p:spPr>
          <a:xfrm>
            <a:off x="2088230" y="4544678"/>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smtClean="0">
                <a:solidFill>
                  <a:prstClr val="black">
                    <a:lumMod val="75000"/>
                    <a:lumOff val="25000"/>
                  </a:prstClr>
                </a:solidFill>
                <a:latin typeface="Calibri"/>
              </a:rPr>
              <a:t>Δεν επιτρέπεται η εμπορική χρήση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και η δημιουργία παραγώγων του.</a:t>
            </a:r>
            <a:endParaRPr lang="el-GR" sz="3200" dirty="0">
              <a:solidFill>
                <a:prstClr val="black"/>
              </a:solidFill>
              <a:latin typeface="Calibri"/>
            </a:endParaRPr>
          </a:p>
        </p:txBody>
      </p:sp>
      <p:sp>
        <p:nvSpPr>
          <p:cNvPr id="24" name="Rectangle 23"/>
          <p:cNvSpPr/>
          <p:nvPr/>
        </p:nvSpPr>
        <p:spPr>
          <a:xfrm>
            <a:off x="0" y="5112000"/>
            <a:ext cx="2088231" cy="584775"/>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με </a:t>
            </a:r>
            <a:r>
              <a:rPr lang="el-GR" sz="1400" dirty="0" smtClean="0">
                <a:solidFill>
                  <a:prstClr val="black">
                    <a:lumMod val="75000"/>
                    <a:lumOff val="25000"/>
                  </a:prstClr>
                </a:solidFill>
                <a:latin typeface="Calibri"/>
              </a:rPr>
              <a:t>άδεια </a:t>
            </a:r>
          </a:p>
          <a:p>
            <a:pPr algn="r"/>
            <a:r>
              <a:rPr lang="en-US" dirty="0" smtClean="0">
                <a:solidFill>
                  <a:prstClr val="black">
                    <a:lumMod val="75000"/>
                    <a:lumOff val="25000"/>
                  </a:prstClr>
                </a:solidFill>
                <a:latin typeface="Calibri"/>
              </a:rPr>
              <a:t>CC0 </a:t>
            </a:r>
            <a:r>
              <a:rPr lang="en-US" dirty="0">
                <a:solidFill>
                  <a:prstClr val="black">
                    <a:lumMod val="75000"/>
                    <a:lumOff val="25000"/>
                  </a:prstClr>
                </a:solidFill>
                <a:latin typeface="Calibri"/>
              </a:rPr>
              <a:t>Public Domain</a:t>
            </a:r>
            <a:endParaRPr lang="el-GR" dirty="0">
              <a:solidFill>
                <a:prstClr val="black">
                  <a:lumMod val="75000"/>
                  <a:lumOff val="25000"/>
                </a:prstClr>
              </a:solidFill>
              <a:latin typeface="Calibri"/>
            </a:endParaRPr>
          </a:p>
        </p:txBody>
      </p:sp>
      <p:sp>
        <p:nvSpPr>
          <p:cNvPr id="25" name="Rectangle 24"/>
          <p:cNvSpPr/>
          <p:nvPr/>
        </p:nvSpPr>
        <p:spPr>
          <a:xfrm>
            <a:off x="0" y="5791105"/>
            <a:ext cx="2088231" cy="307777"/>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a:t>
            </a:r>
            <a:r>
              <a:rPr lang="el-GR" sz="1400" dirty="0" smtClean="0">
                <a:solidFill>
                  <a:prstClr val="black">
                    <a:lumMod val="75000"/>
                    <a:lumOff val="25000"/>
                  </a:prstClr>
                </a:solidFill>
                <a:latin typeface="Calibri"/>
              </a:rPr>
              <a:t>ως κοινό κτήμα</a:t>
            </a:r>
            <a:endParaRPr lang="el-GR" dirty="0">
              <a:solidFill>
                <a:prstClr val="black">
                  <a:lumMod val="75000"/>
                  <a:lumOff val="25000"/>
                </a:prstClr>
              </a:solidFill>
              <a:latin typeface="Calibri"/>
            </a:endParaRPr>
          </a:p>
        </p:txBody>
      </p:sp>
      <p:sp>
        <p:nvSpPr>
          <p:cNvPr id="26" name="Rectangle 25"/>
          <p:cNvSpPr/>
          <p:nvPr/>
        </p:nvSpPr>
        <p:spPr>
          <a:xfrm>
            <a:off x="2088000" y="5112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7" name="Rectangle 26"/>
          <p:cNvSpPr/>
          <p:nvPr/>
        </p:nvSpPr>
        <p:spPr>
          <a:xfrm>
            <a:off x="2088231" y="5688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8" name="Rectangle 27"/>
          <p:cNvSpPr/>
          <p:nvPr/>
        </p:nvSpPr>
        <p:spPr>
          <a:xfrm>
            <a:off x="0" y="6334511"/>
            <a:ext cx="2088231" cy="307777"/>
          </a:xfrm>
          <a:prstGeom prst="rect">
            <a:avLst/>
          </a:prstGeom>
        </p:spPr>
        <p:txBody>
          <a:bodyPr wrap="square">
            <a:spAutoFit/>
          </a:bodyPr>
          <a:lstStyle/>
          <a:p>
            <a:pPr algn="r"/>
            <a:r>
              <a:rPr lang="el-GR" sz="1400" dirty="0" smtClean="0">
                <a:solidFill>
                  <a:prstClr val="black">
                    <a:lumMod val="75000"/>
                    <a:lumOff val="25000"/>
                  </a:prstClr>
                </a:solidFill>
                <a:latin typeface="Calibri"/>
              </a:rPr>
              <a:t>χωρίς σήμανση</a:t>
            </a:r>
            <a:endParaRPr lang="el-GR" dirty="0">
              <a:solidFill>
                <a:prstClr val="black">
                  <a:lumMod val="75000"/>
                  <a:lumOff val="25000"/>
                </a:prstClr>
              </a:solidFill>
              <a:latin typeface="Calibri"/>
            </a:endParaRPr>
          </a:p>
        </p:txBody>
      </p:sp>
      <p:sp>
        <p:nvSpPr>
          <p:cNvPr id="29" name="Rectangle 28"/>
          <p:cNvSpPr/>
          <p:nvPr/>
        </p:nvSpPr>
        <p:spPr>
          <a:xfrm>
            <a:off x="2088231" y="6334512"/>
            <a:ext cx="7062962" cy="307777"/>
          </a:xfrm>
          <a:prstGeom prst="rect">
            <a:avLst/>
          </a:prstGeom>
        </p:spPr>
        <p:txBody>
          <a:bodyPr wrap="square">
            <a:spAutoFit/>
          </a:bodyPr>
          <a:lstStyle/>
          <a:p>
            <a:r>
              <a:rPr lang="el-GR" sz="1400" dirty="0" smtClean="0">
                <a:solidFill>
                  <a:prstClr val="black">
                    <a:lumMod val="75000"/>
                    <a:lumOff val="25000"/>
                  </a:prstClr>
                </a:solidFill>
                <a:latin typeface="Calibri"/>
              </a:rPr>
              <a:t>Συνήθως δεν επιτρέπεται η επαναχρησιμοποίηση του έργου.</a:t>
            </a:r>
            <a:endParaRPr lang="en-US" sz="1400" dirty="0" smtClean="0">
              <a:solidFill>
                <a:prstClr val="black">
                  <a:lumMod val="75000"/>
                  <a:lumOff val="25000"/>
                </a:prstClr>
              </a:solidFill>
              <a:latin typeface="Calibri"/>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26249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a:t>
            </a:r>
            <a:r>
              <a:rPr lang="el-GR" sz="2000" b="1" smtClean="0"/>
              <a:t>ΤΕΙ Αθηνών</a:t>
            </a:r>
            <a:r>
              <a:rPr lang="el-GR" sz="2000" smtClean="0"/>
              <a:t>» </a:t>
            </a:r>
            <a:r>
              <a:rPr lang="el-GR" sz="2000" dirty="0" smtClean="0"/>
              <a:t>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1395656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Γιατί χρησιμοποιούνται</a:t>
            </a:r>
            <a:endParaRPr lang="el-GR" dirty="0"/>
          </a:p>
        </p:txBody>
      </p:sp>
      <p:sp>
        <p:nvSpPr>
          <p:cNvPr id="3" name="Content Placeholder 2"/>
          <p:cNvSpPr>
            <a:spLocks noGrp="1"/>
          </p:cNvSpPr>
          <p:nvPr>
            <p:ph idx="1"/>
          </p:nvPr>
        </p:nvSpPr>
        <p:spPr>
          <a:xfrm>
            <a:off x="251520" y="1484784"/>
            <a:ext cx="8784976" cy="5373216"/>
          </a:xfrm>
        </p:spPr>
        <p:txBody>
          <a:bodyPr>
            <a:normAutofit fontScale="92500" lnSpcReduction="10000"/>
          </a:bodyPr>
          <a:lstStyle/>
          <a:p>
            <a:pPr marL="0" indent="0">
              <a:buNone/>
            </a:pPr>
            <a:r>
              <a:rPr lang="el-GR" dirty="0" smtClean="0">
                <a:ea typeface="Times New Roman"/>
              </a:rPr>
              <a:t>Τα πρόσθετα μπορεί να χρησιμοποιούνται για διάφορους λόγους. </a:t>
            </a:r>
          </a:p>
          <a:p>
            <a:pPr marL="0" indent="0">
              <a:spcAft>
                <a:spcPts val="1200"/>
              </a:spcAft>
              <a:buNone/>
            </a:pPr>
            <a:r>
              <a:rPr lang="el-GR" dirty="0" smtClean="0">
                <a:ea typeface="Times New Roman"/>
              </a:rPr>
              <a:t>Η νομοθεσία της ΕΕ προσδιορίζει 26 «τεχνολογικούς σκοπούς». Τα πρόσθετα χρησιμοποιούνται μεταξύ άλλων ως:</a:t>
            </a:r>
          </a:p>
          <a:p>
            <a:pPr marL="0" indent="0">
              <a:buNone/>
            </a:pPr>
            <a:r>
              <a:rPr lang="el-GR" b="1" dirty="0" smtClean="0">
                <a:ea typeface="Times New Roman"/>
              </a:rPr>
              <a:t>Χρωστικές</a:t>
            </a:r>
            <a:r>
              <a:rPr lang="el-GR" dirty="0" smtClean="0">
                <a:ea typeface="Times New Roman"/>
              </a:rPr>
              <a:t> – για να προσθέσουν χρώμα σε ένα τρόφιμο ή να αποκαταστήσουν το χρώμα του τροφίμου.</a:t>
            </a:r>
            <a:endParaRPr lang="el-GR" dirty="0">
              <a:ea typeface="Times New Roman"/>
            </a:endParaRPr>
          </a:p>
          <a:p>
            <a:pPr marL="0" indent="0">
              <a:buNone/>
            </a:pPr>
            <a:r>
              <a:rPr lang="el-GR" b="1" dirty="0" smtClean="0">
                <a:ea typeface="Times New Roman"/>
              </a:rPr>
              <a:t>Συντηρητικά</a:t>
            </a:r>
            <a:r>
              <a:rPr lang="el-GR" dirty="0" smtClean="0">
                <a:ea typeface="Times New Roman"/>
              </a:rPr>
              <a:t> – αυτά προστίθενται για να παρατείνουν το χρόνο διατήρησης των τροφίμων προστατεύοντάς τα από μικροοργανισμούς.</a:t>
            </a:r>
            <a:endParaRPr lang="el-GR" dirty="0">
              <a:ea typeface="Times New Roman"/>
            </a:endParaRPr>
          </a:p>
          <a:p>
            <a:pPr marL="0" indent="0">
              <a:buNone/>
            </a:pPr>
            <a:r>
              <a:rPr lang="el-GR" b="1" dirty="0" smtClean="0">
                <a:ea typeface="Times New Roman"/>
              </a:rPr>
              <a:t>Αντιοξειδωτικά</a:t>
            </a:r>
            <a:r>
              <a:rPr lang="el-GR" dirty="0" smtClean="0">
                <a:ea typeface="Times New Roman"/>
              </a:rPr>
              <a:t> – πρόκειται για ουσίες οι οποίες παρατείνουν το χρόνο διατήρησης των τροφίμων προστατεύοντάς τα από την οξείδωση (δηλ. το </a:t>
            </a:r>
            <a:r>
              <a:rPr lang="el-GR" dirty="0" err="1" smtClean="0">
                <a:ea typeface="Times New Roman"/>
              </a:rPr>
              <a:t>τάγγισμα</a:t>
            </a:r>
            <a:r>
              <a:rPr lang="el-GR" dirty="0" smtClean="0">
                <a:ea typeface="Times New Roman"/>
              </a:rPr>
              <a:t> των λιπών και τις μεταβολές του χρώματος.</a:t>
            </a:r>
            <a:endParaRPr lang="el-GR" dirty="0">
              <a:ea typeface="Times New Roman"/>
            </a:endParaRPr>
          </a:p>
          <a:p>
            <a:pPr marL="0" indent="0">
              <a:buNone/>
            </a:pPr>
            <a:r>
              <a:rPr lang="el-GR" b="1" dirty="0" smtClean="0">
                <a:ea typeface="Times New Roman"/>
              </a:rPr>
              <a:t>Βελτιωτικά αλεύρων</a:t>
            </a:r>
            <a:r>
              <a:rPr lang="el-GR" dirty="0" smtClean="0">
                <a:ea typeface="Times New Roman"/>
              </a:rPr>
              <a:t> – πρόκειται για ουσίες που προστίθενται στο αλεύρι ή τη ζύμη για να βελτιώσουν την </a:t>
            </a:r>
            <a:r>
              <a:rPr lang="el-GR" dirty="0" err="1" smtClean="0">
                <a:ea typeface="Times New Roman"/>
              </a:rPr>
              <a:t>αρτοποιητική</a:t>
            </a:r>
            <a:r>
              <a:rPr lang="el-GR" dirty="0" smtClean="0">
                <a:ea typeface="Times New Roman"/>
              </a:rPr>
              <a:t> ικανότητά τους.</a:t>
            </a:r>
            <a:endParaRPr lang="el-GR" dirty="0"/>
          </a:p>
        </p:txBody>
      </p:sp>
      <p:sp>
        <p:nvSpPr>
          <p:cNvPr id="5" name="Slide Number Placeholder 4"/>
          <p:cNvSpPr>
            <a:spLocks noGrp="1"/>
          </p:cNvSpPr>
          <p:nvPr>
            <p:ph type="sldNum" sz="quarter" idx="12"/>
          </p:nvPr>
        </p:nvSpPr>
        <p:spPr/>
        <p:txBody>
          <a:bodyPr/>
          <a:lstStyle/>
          <a:p>
            <a:fld id="{40B34A0A-9041-4D1D-9B59-302C4DAA6994}" type="slidenum">
              <a:rPr lang="el-GR" smtClean="0"/>
              <a:t>3</a:t>
            </a:fld>
            <a:endParaRPr lang="el-GR"/>
          </a:p>
        </p:txBody>
      </p:sp>
    </p:spTree>
    <p:extLst>
      <p:ext uri="{BB962C8B-B14F-4D97-AF65-F5344CB8AC3E}">
        <p14:creationId xmlns:p14="http://schemas.microsoft.com/office/powerpoint/2010/main" val="13873353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Λειτουργικές κατηγορίες προσθέτων</a:t>
            </a:r>
            <a:endParaRPr lang="el-GR" dirty="0"/>
          </a:p>
        </p:txBody>
      </p:sp>
      <p:sp>
        <p:nvSpPr>
          <p:cNvPr id="3" name="Content Placeholder 2"/>
          <p:cNvSpPr>
            <a:spLocks noGrp="1"/>
          </p:cNvSpPr>
          <p:nvPr>
            <p:ph idx="1"/>
          </p:nvPr>
        </p:nvSpPr>
        <p:spPr/>
        <p:txBody>
          <a:bodyPr/>
          <a:lstStyle/>
          <a:p>
            <a:r>
              <a:rPr lang="el-GR" dirty="0" smtClean="0">
                <a:ea typeface="Times New Roman"/>
              </a:rPr>
              <a:t>Τα πρόσθετα ομαδοποιούνται σε κατηγορίες σύμφωνα με την κύρια λειτουργία τους.</a:t>
            </a:r>
          </a:p>
          <a:p>
            <a:r>
              <a:rPr lang="el-GR" dirty="0" smtClean="0">
                <a:ea typeface="Times New Roman"/>
              </a:rPr>
              <a:t>Η κατάταξη ενός πρόσθετου σε συγκεκριμένη κατηγορία δεν αποκλείει τη χρησιμοποίησή του και σε άλλες λειτουργίες.</a:t>
            </a:r>
            <a:endParaRPr lang="el-GR" dirty="0"/>
          </a:p>
        </p:txBody>
      </p:sp>
      <p:sp>
        <p:nvSpPr>
          <p:cNvPr id="5" name="Slide Number Placeholder 4"/>
          <p:cNvSpPr>
            <a:spLocks noGrp="1"/>
          </p:cNvSpPr>
          <p:nvPr>
            <p:ph type="sldNum" sz="quarter" idx="12"/>
          </p:nvPr>
        </p:nvSpPr>
        <p:spPr/>
        <p:txBody>
          <a:bodyPr/>
          <a:lstStyle/>
          <a:p>
            <a:fld id="{40B34A0A-9041-4D1D-9B59-302C4DAA6994}" type="slidenum">
              <a:rPr lang="el-GR" smtClean="0"/>
              <a:t>4</a:t>
            </a:fld>
            <a:endParaRPr lang="el-GR"/>
          </a:p>
        </p:txBody>
      </p:sp>
    </p:spTree>
    <p:extLst>
      <p:ext uri="{BB962C8B-B14F-4D97-AF65-F5344CB8AC3E}">
        <p14:creationId xmlns:p14="http://schemas.microsoft.com/office/powerpoint/2010/main" val="27938417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Ένδειξη/σύμβολο</a:t>
            </a:r>
            <a:endParaRPr lang="el-GR" dirty="0"/>
          </a:p>
        </p:txBody>
      </p:sp>
      <p:sp>
        <p:nvSpPr>
          <p:cNvPr id="3" name="Content Placeholder 2"/>
          <p:cNvSpPr>
            <a:spLocks noGrp="1"/>
          </p:cNvSpPr>
          <p:nvPr>
            <p:ph idx="1"/>
          </p:nvPr>
        </p:nvSpPr>
        <p:spPr/>
        <p:txBody>
          <a:bodyPr>
            <a:normAutofit/>
          </a:bodyPr>
          <a:lstStyle/>
          <a:p>
            <a:r>
              <a:rPr lang="el-GR" dirty="0" smtClean="0">
                <a:ea typeface="Times New Roman"/>
              </a:rPr>
              <a:t>Σε κάθε πρόσθετο αντιστοιχεί ένας τριψήφιος ή τετραψήφιος αριθμός. Πριν από τον αριθμό υπάρχει η ένδειξη Ε που δηλώνει ότι έχει εγκριθεί η κυκλοφορία του στην Ευρωπαϊκή Ένωση. Χρησιμοποιώντας τον κωδικό αριθμό δεν συγχέονται τα πρόσθετα που έχουν περισσότερα από ένα ονόματα, ή παρόμοια ονόματα. Επίσης εξοικονομείται χώρος κατά την επισήμανση του τροφίμου.</a:t>
            </a:r>
            <a:endParaRPr lang="el-GR" dirty="0"/>
          </a:p>
        </p:txBody>
      </p:sp>
      <p:sp>
        <p:nvSpPr>
          <p:cNvPr id="5" name="Slide Number Placeholder 4"/>
          <p:cNvSpPr>
            <a:spLocks noGrp="1"/>
          </p:cNvSpPr>
          <p:nvPr>
            <p:ph type="sldNum" sz="quarter" idx="12"/>
          </p:nvPr>
        </p:nvSpPr>
        <p:spPr/>
        <p:txBody>
          <a:bodyPr/>
          <a:lstStyle/>
          <a:p>
            <a:fld id="{40B34A0A-9041-4D1D-9B59-302C4DAA6994}" type="slidenum">
              <a:rPr lang="el-GR" smtClean="0"/>
              <a:t>5</a:t>
            </a:fld>
            <a:endParaRPr lang="el-GR"/>
          </a:p>
        </p:txBody>
      </p:sp>
    </p:spTree>
    <p:extLst>
      <p:ext uri="{BB962C8B-B14F-4D97-AF65-F5344CB8AC3E}">
        <p14:creationId xmlns:p14="http://schemas.microsoft.com/office/powerpoint/2010/main" val="41809629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484784"/>
            <a:ext cx="8784976" cy="5373216"/>
          </a:xfrm>
        </p:spPr>
        <p:txBody>
          <a:bodyPr>
            <a:noAutofit/>
          </a:bodyPr>
          <a:lstStyle/>
          <a:p>
            <a:pPr marL="0" indent="0">
              <a:spcBef>
                <a:spcPts val="1000"/>
              </a:spcBef>
              <a:spcAft>
                <a:spcPts val="0"/>
              </a:spcAft>
              <a:buNone/>
            </a:pPr>
            <a:r>
              <a:rPr lang="el-GR" sz="2200" b="1" dirty="0" smtClean="0">
                <a:ea typeface="Times New Roman"/>
                <a:cs typeface="Times New Roman"/>
              </a:rPr>
              <a:t>Χρωστικές</a:t>
            </a:r>
            <a:r>
              <a:rPr lang="el-GR" sz="2200" dirty="0" smtClean="0">
                <a:ea typeface="Times New Roman"/>
                <a:cs typeface="Times New Roman"/>
              </a:rPr>
              <a:t>: προσθέτουν ή αποκαθιστούν το χρώμα ενός τροφίμου που έχει χαθεί κατά την  επεξεργασία του.</a:t>
            </a:r>
            <a:endParaRPr lang="el-GR" sz="2200" dirty="0">
              <a:ea typeface="Calibri"/>
              <a:cs typeface="Times New Roman"/>
            </a:endParaRPr>
          </a:p>
          <a:p>
            <a:pPr marL="0" indent="0">
              <a:spcBef>
                <a:spcPts val="1000"/>
              </a:spcBef>
              <a:spcAft>
                <a:spcPts val="0"/>
              </a:spcAft>
              <a:buNone/>
            </a:pPr>
            <a:r>
              <a:rPr lang="el-GR" sz="2200" b="1" dirty="0" smtClean="0">
                <a:ea typeface="Times New Roman"/>
                <a:cs typeface="Times New Roman"/>
              </a:rPr>
              <a:t>Συντηρητικά</a:t>
            </a:r>
            <a:r>
              <a:rPr lang="el-GR" sz="2200" dirty="0" smtClean="0">
                <a:ea typeface="Times New Roman"/>
                <a:cs typeface="Times New Roman"/>
              </a:rPr>
              <a:t>: παρατείνουν το χρόνο διατήρησης των τροφίμων προστατεύοντάς τα από τις  αλλοιώσεις που προκαλούνται από τους μικροοργανισμούς.</a:t>
            </a:r>
            <a:endParaRPr lang="el-GR" sz="2200" dirty="0">
              <a:ea typeface="Calibri"/>
              <a:cs typeface="Times New Roman"/>
            </a:endParaRPr>
          </a:p>
          <a:p>
            <a:pPr marL="0" indent="0">
              <a:spcBef>
                <a:spcPts val="1000"/>
              </a:spcBef>
              <a:spcAft>
                <a:spcPts val="0"/>
              </a:spcAft>
              <a:buNone/>
            </a:pPr>
            <a:r>
              <a:rPr lang="el-GR" sz="2200" b="1" dirty="0" smtClean="0">
                <a:ea typeface="Times New Roman"/>
                <a:cs typeface="Times New Roman"/>
              </a:rPr>
              <a:t>Αντιοξειδωτικά</a:t>
            </a:r>
            <a:r>
              <a:rPr lang="el-GR" sz="2200" dirty="0" smtClean="0">
                <a:ea typeface="Times New Roman"/>
                <a:cs typeface="Times New Roman"/>
              </a:rPr>
              <a:t>: παρατείνουν το χρόνο διατήρησης των τροφίμων προστατεύοντάς τα από  τις αλλοιώσεις που προκαλούνται από την οξείδωση (όπως το </a:t>
            </a:r>
            <a:r>
              <a:rPr lang="el-GR" sz="2200" dirty="0" err="1" smtClean="0">
                <a:ea typeface="Times New Roman"/>
                <a:cs typeface="Times New Roman"/>
              </a:rPr>
              <a:t>τάγγισμα</a:t>
            </a:r>
            <a:r>
              <a:rPr lang="el-GR" sz="2200" dirty="0" smtClean="0">
                <a:ea typeface="Times New Roman"/>
                <a:cs typeface="Times New Roman"/>
              </a:rPr>
              <a:t> των λιπών και οι  μεταβολές χρώματος).</a:t>
            </a:r>
            <a:endParaRPr lang="el-GR" sz="2200" dirty="0">
              <a:ea typeface="Calibri"/>
              <a:cs typeface="Times New Roman"/>
            </a:endParaRPr>
          </a:p>
          <a:p>
            <a:pPr marL="0" indent="0">
              <a:spcBef>
                <a:spcPts val="1000"/>
              </a:spcBef>
              <a:spcAft>
                <a:spcPts val="0"/>
              </a:spcAft>
              <a:buNone/>
            </a:pPr>
            <a:r>
              <a:rPr lang="el-GR" sz="2200" b="1" dirty="0" smtClean="0">
                <a:ea typeface="Times New Roman"/>
                <a:cs typeface="Times New Roman"/>
              </a:rPr>
              <a:t>Φορείς</a:t>
            </a:r>
            <a:r>
              <a:rPr lang="el-GR" sz="2200" dirty="0" smtClean="0">
                <a:ea typeface="Times New Roman"/>
                <a:cs typeface="Times New Roman"/>
              </a:rPr>
              <a:t>: χρησιμοποιούνται για τη διάλυση, την αραίωση, τη διασπορά ή άλλη φυσική  τροποποίηση προσθέτου τροφίμων χωρίς να μεταβάλλουν τα τεχνολογικά χαρακτηριστικά  του (και χωρίς να ασκούν οι ίδιοι τεχνολογικές επιδράσεις) προκειμένου να διευκολύνουν το  χειρισμό, την εφαρμογή ή τη χρήση του.</a:t>
            </a:r>
            <a:endParaRPr lang="el-GR" sz="2200" dirty="0"/>
          </a:p>
        </p:txBody>
      </p:sp>
      <p:sp>
        <p:nvSpPr>
          <p:cNvPr id="5" name="Slide Number Placeholder 4"/>
          <p:cNvSpPr>
            <a:spLocks noGrp="1"/>
          </p:cNvSpPr>
          <p:nvPr>
            <p:ph type="sldNum" sz="quarter" idx="12"/>
          </p:nvPr>
        </p:nvSpPr>
        <p:spPr/>
        <p:txBody>
          <a:bodyPr/>
          <a:lstStyle/>
          <a:p>
            <a:fld id="{40B34A0A-9041-4D1D-9B59-302C4DAA6994}" type="slidenum">
              <a:rPr lang="el-GR" smtClean="0"/>
              <a:t>6</a:t>
            </a:fld>
            <a:endParaRPr lang="el-GR"/>
          </a:p>
        </p:txBody>
      </p:sp>
      <p:sp>
        <p:nvSpPr>
          <p:cNvPr id="6" name="Τίτλος 5"/>
          <p:cNvSpPr>
            <a:spLocks noGrp="1"/>
          </p:cNvSpPr>
          <p:nvPr>
            <p:ph type="title"/>
          </p:nvPr>
        </p:nvSpPr>
        <p:spPr/>
        <p:txBody>
          <a:bodyPr/>
          <a:lstStyle/>
          <a:p>
            <a:r>
              <a:rPr lang="el-GR" dirty="0"/>
              <a:t>Λειτουργικές κατηγορίες </a:t>
            </a:r>
            <a:r>
              <a:rPr lang="el-GR" dirty="0" smtClean="0"/>
              <a:t>προσθέτων </a:t>
            </a:r>
            <a:r>
              <a:rPr lang="el-GR" sz="3000" b="0" dirty="0" smtClean="0"/>
              <a:t>1/7</a:t>
            </a:r>
            <a:endParaRPr lang="el-GR" sz="3000" b="0" dirty="0"/>
          </a:p>
        </p:txBody>
      </p:sp>
    </p:spTree>
    <p:extLst>
      <p:ext uri="{BB962C8B-B14F-4D97-AF65-F5344CB8AC3E}">
        <p14:creationId xmlns:p14="http://schemas.microsoft.com/office/powerpoint/2010/main" val="24907936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prstClr val="white"/>
                </a:solidFill>
              </a:rPr>
              <a:t>Λειτουργικές κατηγορίες προσθέτων </a:t>
            </a:r>
            <a:r>
              <a:rPr lang="el-GR" sz="3000" b="0" dirty="0" smtClean="0">
                <a:solidFill>
                  <a:prstClr val="white"/>
                </a:solidFill>
              </a:rPr>
              <a:t>2/7</a:t>
            </a:r>
            <a:endParaRPr lang="el-GR" sz="2000" dirty="0"/>
          </a:p>
        </p:txBody>
      </p:sp>
      <p:sp>
        <p:nvSpPr>
          <p:cNvPr id="3" name="Content Placeholder 2"/>
          <p:cNvSpPr>
            <a:spLocks noGrp="1"/>
          </p:cNvSpPr>
          <p:nvPr>
            <p:ph idx="1"/>
          </p:nvPr>
        </p:nvSpPr>
        <p:spPr/>
        <p:txBody>
          <a:bodyPr>
            <a:noAutofit/>
          </a:bodyPr>
          <a:lstStyle/>
          <a:p>
            <a:pPr marL="0" indent="0">
              <a:spcAft>
                <a:spcPts val="0"/>
              </a:spcAft>
              <a:buNone/>
            </a:pPr>
            <a:r>
              <a:rPr lang="el-GR" b="1" dirty="0" smtClean="0">
                <a:ea typeface="Times New Roman"/>
                <a:cs typeface="Times New Roman"/>
              </a:rPr>
              <a:t>Γαλακτωματοποιητές</a:t>
            </a:r>
            <a:r>
              <a:rPr lang="el-GR" dirty="0" smtClean="0">
                <a:ea typeface="Times New Roman"/>
                <a:cs typeface="Times New Roman"/>
              </a:rPr>
              <a:t>: επιτρέπουν το σχηματισμό ή τη διατήρηση ομοιογενούς μείγματος  δύο ή περισσοτέρων μη μειγνυόμενων φάσεων, όπως το λάδι και το νερό, σε τρόφιμο.</a:t>
            </a:r>
            <a:endParaRPr lang="el-GR" dirty="0">
              <a:ea typeface="Calibri"/>
              <a:cs typeface="Times New Roman"/>
            </a:endParaRPr>
          </a:p>
          <a:p>
            <a:pPr marL="0" indent="0">
              <a:spcAft>
                <a:spcPts val="0"/>
              </a:spcAft>
              <a:buNone/>
            </a:pPr>
            <a:r>
              <a:rPr lang="el-GR" b="1" dirty="0" err="1" smtClean="0">
                <a:ea typeface="Times New Roman"/>
                <a:cs typeface="Times New Roman"/>
              </a:rPr>
              <a:t>Γαλακτωματοποιητικά</a:t>
            </a:r>
            <a:r>
              <a:rPr lang="el-GR" b="1" dirty="0" smtClean="0">
                <a:ea typeface="Times New Roman"/>
                <a:cs typeface="Times New Roman"/>
              </a:rPr>
              <a:t> άλατα</a:t>
            </a:r>
            <a:r>
              <a:rPr lang="el-GR" dirty="0" smtClean="0">
                <a:ea typeface="Times New Roman"/>
                <a:cs typeface="Times New Roman"/>
              </a:rPr>
              <a:t>: μετατρέπουν τις πρωτεΐνες που περιέχονται στο τυρί σε  διασπαρμένη μορφή και, κατ' αυτόν τον τρόπο, επιφέρουν ομοιογενή κατανομή των λιπών και  των άλλων συστατικών.</a:t>
            </a:r>
            <a:endParaRPr lang="el-GR" dirty="0">
              <a:ea typeface="Calibri"/>
              <a:cs typeface="Times New Roman"/>
            </a:endParaRPr>
          </a:p>
          <a:p>
            <a:pPr marL="0" indent="0">
              <a:spcAft>
                <a:spcPts val="0"/>
              </a:spcAft>
              <a:buNone/>
            </a:pPr>
            <a:r>
              <a:rPr lang="el-GR" b="1" dirty="0" smtClean="0">
                <a:ea typeface="Times New Roman"/>
                <a:cs typeface="Times New Roman"/>
              </a:rPr>
              <a:t>Πυκνωτικά μέσα:</a:t>
            </a:r>
            <a:r>
              <a:rPr lang="el-GR" dirty="0" smtClean="0">
                <a:ea typeface="Times New Roman"/>
                <a:cs typeface="Times New Roman"/>
              </a:rPr>
              <a:t> αυξάνουν το ιξώδες ενός τροφίμου.</a:t>
            </a:r>
            <a:endParaRPr lang="el-GR" dirty="0">
              <a:ea typeface="Calibri"/>
              <a:cs typeface="Times New Roman"/>
            </a:endParaRPr>
          </a:p>
          <a:p>
            <a:pPr marL="0" indent="0">
              <a:spcAft>
                <a:spcPts val="0"/>
              </a:spcAft>
              <a:buNone/>
            </a:pPr>
            <a:r>
              <a:rPr lang="el-GR" b="1" dirty="0" err="1" smtClean="0">
                <a:ea typeface="Times New Roman"/>
                <a:cs typeface="Times New Roman"/>
              </a:rPr>
              <a:t>Πηκτωματογόνοι</a:t>
            </a:r>
            <a:r>
              <a:rPr lang="el-GR" b="1" dirty="0" smtClean="0">
                <a:ea typeface="Times New Roman"/>
                <a:cs typeface="Times New Roman"/>
              </a:rPr>
              <a:t> παράγοντες</a:t>
            </a:r>
            <a:r>
              <a:rPr lang="el-GR" dirty="0" smtClean="0">
                <a:ea typeface="Times New Roman"/>
                <a:cs typeface="Times New Roman"/>
              </a:rPr>
              <a:t>: προσδίδουν σε ένα τρόφιμο υφή μέσω του σχηματισμού ενός πηκτώματος.</a:t>
            </a:r>
            <a:endParaRPr lang="el-GR" dirty="0"/>
          </a:p>
        </p:txBody>
      </p:sp>
      <p:sp>
        <p:nvSpPr>
          <p:cNvPr id="5" name="Slide Number Placeholder 4"/>
          <p:cNvSpPr>
            <a:spLocks noGrp="1"/>
          </p:cNvSpPr>
          <p:nvPr>
            <p:ph type="sldNum" sz="quarter" idx="12"/>
          </p:nvPr>
        </p:nvSpPr>
        <p:spPr/>
        <p:txBody>
          <a:bodyPr/>
          <a:lstStyle/>
          <a:p>
            <a:fld id="{40B34A0A-9041-4D1D-9B59-302C4DAA6994}" type="slidenum">
              <a:rPr lang="el-GR" smtClean="0"/>
              <a:t>7</a:t>
            </a:fld>
            <a:endParaRPr lang="el-GR"/>
          </a:p>
        </p:txBody>
      </p:sp>
    </p:spTree>
    <p:extLst>
      <p:ext uri="{BB962C8B-B14F-4D97-AF65-F5344CB8AC3E}">
        <p14:creationId xmlns:p14="http://schemas.microsoft.com/office/powerpoint/2010/main" val="8742473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prstClr val="white"/>
                </a:solidFill>
              </a:rPr>
              <a:t>Λειτουργικές κατηγορίες προσθέτων </a:t>
            </a:r>
            <a:r>
              <a:rPr lang="el-GR" sz="3000" b="0" dirty="0" smtClean="0">
                <a:solidFill>
                  <a:prstClr val="white"/>
                </a:solidFill>
              </a:rPr>
              <a:t>3/7</a:t>
            </a:r>
            <a:endParaRPr lang="el-GR" dirty="0"/>
          </a:p>
        </p:txBody>
      </p:sp>
      <p:sp>
        <p:nvSpPr>
          <p:cNvPr id="3" name="Content Placeholder 2"/>
          <p:cNvSpPr>
            <a:spLocks noGrp="1"/>
          </p:cNvSpPr>
          <p:nvPr>
            <p:ph idx="1"/>
          </p:nvPr>
        </p:nvSpPr>
        <p:spPr>
          <a:xfrm>
            <a:off x="251520" y="1484784"/>
            <a:ext cx="8712968" cy="5373216"/>
          </a:xfrm>
        </p:spPr>
        <p:txBody>
          <a:bodyPr>
            <a:noAutofit/>
          </a:bodyPr>
          <a:lstStyle/>
          <a:p>
            <a:pPr marL="0" indent="0">
              <a:lnSpc>
                <a:spcPct val="105000"/>
              </a:lnSpc>
              <a:spcAft>
                <a:spcPts val="0"/>
              </a:spcAft>
              <a:buNone/>
            </a:pPr>
            <a:r>
              <a:rPr lang="el-GR" sz="2200" b="1" dirty="0" smtClean="0">
                <a:ea typeface="Times New Roman"/>
                <a:cs typeface="Times New Roman"/>
              </a:rPr>
              <a:t>Σταθεροποιητές</a:t>
            </a:r>
            <a:r>
              <a:rPr lang="el-GR" sz="2200" dirty="0" smtClean="0">
                <a:ea typeface="Times New Roman"/>
                <a:cs typeface="Times New Roman"/>
              </a:rPr>
              <a:t>: επιτρέπουν τη διατήρηση της </a:t>
            </a:r>
            <a:r>
              <a:rPr lang="el-GR" sz="2200" dirty="0" err="1" smtClean="0">
                <a:ea typeface="Times New Roman"/>
                <a:cs typeface="Times New Roman"/>
              </a:rPr>
              <a:t>φυσικο</a:t>
            </a:r>
            <a:r>
              <a:rPr lang="el-GR" sz="2200" dirty="0" smtClean="0">
                <a:ea typeface="Times New Roman"/>
                <a:cs typeface="Times New Roman"/>
              </a:rPr>
              <a:t>-χημικής κατάστασης ενός τροφίμου, δηλαδή επιτρέπουν τη διατήρηση της ομοιογενούς διασποράς δύο ή περισσότερων μη μειγνυόμενων ουσιών σε ένα τρόφιμο. Περιλαμβάνουν επίσης ουσίες που σταθεροποιούν, συντηρούν ή εντείνουν το υπάρχον χρώμα ενός τροφίμου.</a:t>
            </a:r>
            <a:endParaRPr lang="el-GR" sz="2200" dirty="0">
              <a:ea typeface="Calibri"/>
              <a:cs typeface="Times New Roman"/>
            </a:endParaRPr>
          </a:p>
          <a:p>
            <a:pPr marL="0" indent="0">
              <a:lnSpc>
                <a:spcPct val="105000"/>
              </a:lnSpc>
              <a:spcAft>
                <a:spcPts val="0"/>
              </a:spcAft>
              <a:buNone/>
            </a:pPr>
            <a:r>
              <a:rPr lang="el-GR" sz="2200" b="1" dirty="0" smtClean="0">
                <a:ea typeface="Times New Roman"/>
                <a:cs typeface="Times New Roman"/>
              </a:rPr>
              <a:t>Ενισχυτικά γεύσης</a:t>
            </a:r>
            <a:r>
              <a:rPr lang="el-GR" sz="2200" dirty="0" smtClean="0">
                <a:ea typeface="Times New Roman"/>
                <a:cs typeface="Times New Roman"/>
              </a:rPr>
              <a:t>: ενισχύουν την υπάρχουσα γεύση ή / και οσμή του τροφίμου.</a:t>
            </a:r>
            <a:endParaRPr lang="el-GR" sz="2200" dirty="0">
              <a:ea typeface="Calibri"/>
              <a:cs typeface="Times New Roman"/>
            </a:endParaRPr>
          </a:p>
          <a:p>
            <a:pPr marL="0" indent="0">
              <a:lnSpc>
                <a:spcPct val="105000"/>
              </a:lnSpc>
              <a:spcAft>
                <a:spcPts val="0"/>
              </a:spcAft>
              <a:buNone/>
            </a:pPr>
            <a:r>
              <a:rPr lang="el-GR" sz="2200" b="1" dirty="0" smtClean="0">
                <a:ea typeface="Times New Roman"/>
                <a:cs typeface="Times New Roman"/>
              </a:rPr>
              <a:t>Οξέα</a:t>
            </a:r>
            <a:r>
              <a:rPr lang="el-GR" sz="2200" dirty="0" smtClean="0">
                <a:ea typeface="Times New Roman"/>
                <a:cs typeface="Times New Roman"/>
              </a:rPr>
              <a:t>: αυξάνουν την οξύτητα των τροφίμων ή / και τους προσδίδουν όξινη γεύση.</a:t>
            </a:r>
            <a:endParaRPr lang="el-GR" sz="2200" dirty="0">
              <a:ea typeface="Calibri"/>
              <a:cs typeface="Times New Roman"/>
            </a:endParaRPr>
          </a:p>
          <a:p>
            <a:pPr marL="0" indent="0">
              <a:lnSpc>
                <a:spcPct val="105000"/>
              </a:lnSpc>
              <a:spcAft>
                <a:spcPts val="0"/>
              </a:spcAft>
              <a:buNone/>
            </a:pPr>
            <a:r>
              <a:rPr lang="el-GR" sz="2200" b="1" dirty="0" smtClean="0">
                <a:ea typeface="Times New Roman"/>
                <a:cs typeface="Times New Roman"/>
              </a:rPr>
              <a:t>Ρυθμιστές οξύτητας</a:t>
            </a:r>
            <a:r>
              <a:rPr lang="el-GR" sz="2200" dirty="0" smtClean="0">
                <a:ea typeface="Times New Roman"/>
                <a:cs typeface="Times New Roman"/>
              </a:rPr>
              <a:t>: μεταβάλλουν ή ελέγχουν την οξύτητα ή την </a:t>
            </a:r>
            <a:r>
              <a:rPr lang="el-GR" sz="2200" dirty="0" err="1" smtClean="0">
                <a:ea typeface="Times New Roman"/>
                <a:cs typeface="Times New Roman"/>
              </a:rPr>
              <a:t>αλκαλικότητα</a:t>
            </a:r>
            <a:r>
              <a:rPr lang="el-GR" sz="2200" dirty="0" smtClean="0">
                <a:ea typeface="Times New Roman"/>
                <a:cs typeface="Times New Roman"/>
              </a:rPr>
              <a:t> του τροφίμου.</a:t>
            </a:r>
            <a:r>
              <a:rPr lang="el-GR" sz="2200" b="1" dirty="0" smtClean="0">
                <a:ea typeface="Times New Roman"/>
                <a:cs typeface="Times New Roman"/>
              </a:rPr>
              <a:t> </a:t>
            </a:r>
          </a:p>
          <a:p>
            <a:pPr marL="0" indent="0">
              <a:lnSpc>
                <a:spcPct val="105000"/>
              </a:lnSpc>
              <a:spcAft>
                <a:spcPts val="0"/>
              </a:spcAft>
              <a:buNone/>
            </a:pPr>
            <a:r>
              <a:rPr lang="el-GR" sz="2200" b="1" dirty="0" err="1" smtClean="0">
                <a:ea typeface="Times New Roman"/>
                <a:cs typeface="Times New Roman"/>
              </a:rPr>
              <a:t>Αντισυσσωματοποιητικοί</a:t>
            </a:r>
            <a:r>
              <a:rPr lang="el-GR" sz="2200" b="1" dirty="0" smtClean="0">
                <a:ea typeface="Times New Roman"/>
                <a:cs typeface="Times New Roman"/>
              </a:rPr>
              <a:t> παράγοντες</a:t>
            </a:r>
            <a:r>
              <a:rPr lang="el-GR" sz="2200" dirty="0" smtClean="0">
                <a:ea typeface="Times New Roman"/>
                <a:cs typeface="Times New Roman"/>
              </a:rPr>
              <a:t>: μειώνουν την τάση μεμονωμένων σωματιδίων του </a:t>
            </a:r>
            <a:r>
              <a:rPr lang="el-GR" sz="2200" dirty="0" smtClean="0">
                <a:ea typeface="Times New Roman"/>
              </a:rPr>
              <a:t>τροφίμου να προσκολλώνται μεταξύ τους.</a:t>
            </a:r>
            <a:endParaRPr lang="el-GR" sz="2200" dirty="0"/>
          </a:p>
        </p:txBody>
      </p:sp>
      <p:sp>
        <p:nvSpPr>
          <p:cNvPr id="5" name="Slide Number Placeholder 4"/>
          <p:cNvSpPr>
            <a:spLocks noGrp="1"/>
          </p:cNvSpPr>
          <p:nvPr>
            <p:ph type="sldNum" sz="quarter" idx="12"/>
          </p:nvPr>
        </p:nvSpPr>
        <p:spPr/>
        <p:txBody>
          <a:bodyPr/>
          <a:lstStyle/>
          <a:p>
            <a:fld id="{40B34A0A-9041-4D1D-9B59-302C4DAA6994}" type="slidenum">
              <a:rPr lang="el-GR" smtClean="0"/>
              <a:t>8</a:t>
            </a:fld>
            <a:endParaRPr lang="el-GR"/>
          </a:p>
        </p:txBody>
      </p:sp>
    </p:spTree>
    <p:extLst>
      <p:ext uri="{BB962C8B-B14F-4D97-AF65-F5344CB8AC3E}">
        <p14:creationId xmlns:p14="http://schemas.microsoft.com/office/powerpoint/2010/main" val="45845165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theme1.xml><?xml version="1.0" encoding="utf-8"?>
<a:theme xmlns:a="http://schemas.openxmlformats.org/drawingml/2006/main" name="template">
  <a:themeElements>
    <a:clrScheme name="Προσαρμοσμένο 2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59</TotalTime>
  <Words>2466</Words>
  <Application>Microsoft Office PowerPoint</Application>
  <PresentationFormat>Προβολή στην οθόνη (4:3)</PresentationFormat>
  <Paragraphs>247</Paragraphs>
  <Slides>36</Slides>
  <Notes>7</Notes>
  <HiddenSlides>0</HiddenSlides>
  <MMClips>0</MMClips>
  <ScaleCrop>false</ScaleCrop>
  <HeadingPairs>
    <vt:vector size="4" baseType="variant">
      <vt:variant>
        <vt:lpstr>Θέμα</vt:lpstr>
      </vt:variant>
      <vt:variant>
        <vt:i4>2</vt:i4>
      </vt:variant>
      <vt:variant>
        <vt:lpstr>Τίτλοι διαφανειών</vt:lpstr>
      </vt:variant>
      <vt:variant>
        <vt:i4>36</vt:i4>
      </vt:variant>
    </vt:vector>
  </HeadingPairs>
  <TitlesOfParts>
    <vt:vector size="38" baseType="lpstr">
      <vt:lpstr>template</vt:lpstr>
      <vt:lpstr>OC_template_updated</vt:lpstr>
      <vt:lpstr>Πρόσθετες Ύλες</vt:lpstr>
      <vt:lpstr>Πρόσθετα Τροφίμων</vt:lpstr>
      <vt:lpstr>Ορισμός βάσει νομοθεσίας ΕΕ</vt:lpstr>
      <vt:lpstr>Γιατί χρησιμοποιούνται</vt:lpstr>
      <vt:lpstr>Λειτουργικές κατηγορίες προσθέτων</vt:lpstr>
      <vt:lpstr>Ένδειξη/σύμβολο</vt:lpstr>
      <vt:lpstr>Λειτουργικές κατηγορίες προσθέτων 1/7</vt:lpstr>
      <vt:lpstr>Λειτουργικές κατηγορίες προσθέτων 2/7</vt:lpstr>
      <vt:lpstr>Λειτουργικές κατηγορίες προσθέτων 3/7</vt:lpstr>
      <vt:lpstr>Λειτουργικές κατηγορίες προσθέτων 4/7</vt:lpstr>
      <vt:lpstr>Λειτουργικές κατηγορίες προσθέτων 5/7</vt:lpstr>
      <vt:lpstr>Λειτουργικές κατηγορίες προσθέτων 6/7</vt:lpstr>
      <vt:lpstr>Λειτουργικές κατηγορίες προσθέτων 7/7</vt:lpstr>
      <vt:lpstr>Είναι ασφαλή τα πρόσθετα τροφίμων;</vt:lpstr>
      <vt:lpstr>Πώς αξιολογείται η ασφάλεια των προσθέτων τροφίμων; </vt:lpstr>
      <vt:lpstr>Τοξικολογικά στοιχεία </vt:lpstr>
      <vt:lpstr>Acceptable Daily Intake</vt:lpstr>
      <vt:lpstr>Όροι για την έγκριση των  προσθέτων τροφίμων</vt:lpstr>
      <vt:lpstr>Τα οφέλη για τον καταναλωτή 1/2</vt:lpstr>
      <vt:lpstr>Τα οφέλη για τον καταναλωτή 2/2</vt:lpstr>
      <vt:lpstr>Οι χρωστικές τροφίμων  γιατί επιτρέπονται; </vt:lpstr>
      <vt:lpstr>Σε ποια τρόφιμα χρησιμοποιούνται  τα πρόσθετα 1/2</vt:lpstr>
      <vt:lpstr>Σε ποια τρόφιμα χρησιμοποιούνται  τα πρόσθετα 2/2</vt:lpstr>
      <vt:lpstr>Κατάλογος με τα εγκεκριμένα  πρόσθετα τροφίμων</vt:lpstr>
      <vt:lpstr>Ενημέρωση καταναλωτή</vt:lpstr>
      <vt:lpstr>Είναι δυνατή η παρασκευή τροφίμων  χωρίς τη χρήση προσθέτων; </vt:lpstr>
      <vt:lpstr>Προϊόντα των βιομηχανιών ειδών  διατροφής χωρίς Ε</vt:lpstr>
      <vt:lpstr>«Φυσικά» Ε ουσίες που απαντούν στη φύση, οι οποίες έχουν εγκριθεί και ως πρόσθετα τροφίμων</vt:lpstr>
      <vt:lpstr>Στέβια</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lpstr>Χρηματοδότηση</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Πρόσθετες Ύλες</dc:title>
  <dc:creator>opencourses@teiath.gr</dc:creator>
  <cp:lastModifiedBy>fkaram2</cp:lastModifiedBy>
  <cp:revision>9</cp:revision>
  <dcterms:created xsi:type="dcterms:W3CDTF">2015-09-22T08:17:45Z</dcterms:created>
  <dcterms:modified xsi:type="dcterms:W3CDTF">2015-11-18T09:29:13Z</dcterms:modified>
</cp:coreProperties>
</file>