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4"/>
  </p:notesMasterIdLst>
  <p:handoutMasterIdLst>
    <p:handoutMasterId r:id="rId25"/>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57" r:id="rId17"/>
    <p:sldId id="262" r:id="rId18"/>
    <p:sldId id="264" r:id="rId19"/>
    <p:sldId id="279" r:id="rId20"/>
    <p:sldId id="280"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5364"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F90C8294-A811-46FD-A475-DE61AB221FDD}" type="slidenum">
              <a:rPr lang="el-GR" altLang="el-GR" smtClean="0">
                <a:solidFill>
                  <a:prstClr val="black"/>
                </a:solidFill>
              </a:rPr>
              <a:pPr eaLnBrk="1" hangingPunct="1">
                <a:defRPr/>
              </a:pPr>
              <a:t>4</a:t>
            </a:fld>
            <a:endParaRPr lang="el-GR" altLang="el-GR"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5364"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AC4BE708-B1C7-42F8-9A24-A5108B88DA44}" type="slidenum">
              <a:rPr lang="el-GR" altLang="el-GR" smtClean="0">
                <a:solidFill>
                  <a:prstClr val="black"/>
                </a:solidFill>
              </a:rPr>
              <a:pPr eaLnBrk="1" hangingPunct="1">
                <a:defRPr/>
              </a:pPr>
              <a:t>5</a:t>
            </a:fld>
            <a:endParaRPr lang="el-GR" altLang="el-GR"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5364"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05B3F234-AC10-4B45-AD8A-0E7F68B00509}" type="slidenum">
              <a:rPr lang="el-GR" altLang="el-GR" smtClean="0">
                <a:solidFill>
                  <a:prstClr val="black"/>
                </a:solidFill>
              </a:rPr>
              <a:pPr eaLnBrk="1" hangingPunct="1">
                <a:defRPr/>
              </a:pPr>
              <a:t>6</a:t>
            </a:fld>
            <a:endParaRPr lang="el-GR" altLang="el-GR"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51604E-A303-4262-A434-873BD84FE163}"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52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8B2C0F-B23E-4669-BCD5-A4936768D42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5604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91170F-7958-4737-9A96-B2C5E53780B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2293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97295C-8F72-48AE-AF18-6C0BAD6C3A35}"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6238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EF838D1-BF44-4DC4-B42D-74E855DCDB3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8565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2F67AF8-ED5C-450A-AE6F-FF0C8514FA0B}"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85932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D5C198D-470B-4E05-9826-8235C97F2AC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18582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18EE479-F75C-447D-84C2-20F5E6C8CD7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381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120F2-F434-42C3-9662-FC01C9DD199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939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23CD41-359B-4305-B93B-809A1C4E511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67345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10004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19395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52495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51055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46138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26352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999667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41568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971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7149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94D0CD72-CA96-4BD6-912A-A8B739E8654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41437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004A82"/>
          </a:solidFill>
          <a:latin typeface="+mj-lt"/>
          <a:ea typeface="+mj-ea"/>
          <a:cs typeface="+mj-cs"/>
        </a:defRPr>
      </a:lvl1pPr>
      <a:lvl2pPr algn="ctr" rtl="0" eaLnBrk="0" fontAlgn="base" hangingPunct="0">
        <a:spcBef>
          <a:spcPct val="0"/>
        </a:spcBef>
        <a:spcAft>
          <a:spcPct val="0"/>
        </a:spcAft>
        <a:defRPr sz="4000" b="1">
          <a:solidFill>
            <a:srgbClr val="004A82"/>
          </a:solidFill>
          <a:latin typeface="Calibri" pitchFamily="34" charset="0"/>
        </a:defRPr>
      </a:lvl2pPr>
      <a:lvl3pPr algn="ctr" rtl="0" eaLnBrk="0" fontAlgn="base" hangingPunct="0">
        <a:spcBef>
          <a:spcPct val="0"/>
        </a:spcBef>
        <a:spcAft>
          <a:spcPct val="0"/>
        </a:spcAft>
        <a:defRPr sz="4000" b="1">
          <a:solidFill>
            <a:srgbClr val="004A82"/>
          </a:solidFill>
          <a:latin typeface="Calibri" pitchFamily="34" charset="0"/>
        </a:defRPr>
      </a:lvl3pPr>
      <a:lvl4pPr algn="ctr" rtl="0" eaLnBrk="0" fontAlgn="base" hangingPunct="0">
        <a:spcBef>
          <a:spcPct val="0"/>
        </a:spcBef>
        <a:spcAft>
          <a:spcPct val="0"/>
        </a:spcAft>
        <a:defRPr sz="4000" b="1">
          <a:solidFill>
            <a:srgbClr val="004A82"/>
          </a:solidFill>
          <a:latin typeface="Calibri" pitchFamily="34" charset="0"/>
        </a:defRPr>
      </a:lvl4pPr>
      <a:lvl5pPr algn="ctr" rtl="0" eaLnBrk="0" fontAlgn="base" hangingPunct="0">
        <a:spcBef>
          <a:spcPct val="0"/>
        </a:spcBef>
        <a:spcAft>
          <a:spcPct val="0"/>
        </a:spcAft>
        <a:defRPr sz="4000" b="1">
          <a:solidFill>
            <a:srgbClr val="004A82"/>
          </a:solidFill>
          <a:latin typeface="Calibri" pitchFamily="34" charset="0"/>
        </a:defRPr>
      </a:lvl5pPr>
      <a:lvl6pPr marL="457200" algn="ctr" rtl="0" fontAlgn="base">
        <a:spcBef>
          <a:spcPct val="0"/>
        </a:spcBef>
        <a:spcAft>
          <a:spcPct val="0"/>
        </a:spcAft>
        <a:defRPr sz="4000" b="1">
          <a:solidFill>
            <a:srgbClr val="004A82"/>
          </a:solidFill>
          <a:latin typeface="Calibri" pitchFamily="34" charset="0"/>
        </a:defRPr>
      </a:lvl6pPr>
      <a:lvl7pPr marL="914400" algn="ctr" rtl="0" fontAlgn="base">
        <a:spcBef>
          <a:spcPct val="0"/>
        </a:spcBef>
        <a:spcAft>
          <a:spcPct val="0"/>
        </a:spcAft>
        <a:defRPr sz="4000" b="1">
          <a:solidFill>
            <a:srgbClr val="004A82"/>
          </a:solidFill>
          <a:latin typeface="Calibri" pitchFamily="34" charset="0"/>
        </a:defRPr>
      </a:lvl7pPr>
      <a:lvl8pPr marL="1371600" algn="ctr" rtl="0" fontAlgn="base">
        <a:spcBef>
          <a:spcPct val="0"/>
        </a:spcBef>
        <a:spcAft>
          <a:spcPct val="0"/>
        </a:spcAft>
        <a:defRPr sz="4000" b="1">
          <a:solidFill>
            <a:srgbClr val="004A82"/>
          </a:solidFill>
          <a:latin typeface="Calibri" pitchFamily="34" charset="0"/>
        </a:defRPr>
      </a:lvl8pPr>
      <a:lvl9pPr marL="1828800" algn="ctr" rtl="0" fontAlgn="base">
        <a:spcBef>
          <a:spcPct val="0"/>
        </a:spcBef>
        <a:spcAft>
          <a:spcPct val="0"/>
        </a:spcAft>
        <a:defRPr sz="4000" b="1">
          <a:solidFill>
            <a:srgbClr val="004A8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66699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CMY_ideal_version.svg"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http://commons.wikimedia.org/w/index.php?title=User:Terin&amp;action=edit&amp;redlink=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CMYK-separation.png"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hyperlink" Target="http://commons.wikimedia.org/wiki/User:Arz"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en.wikipedia.org/wiki/File:Pixel_geometry_01_Pengo.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commons.wikimedia.org/wiki/User:Webaware" TargetMode="External"/><Relationship Id="rId4" Type="http://schemas.openxmlformats.org/officeDocument/2006/relationships/hyperlink" Target="http://commons.wikimedia.org/wiki/File:AdditiveColor.sv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texample.net/tikz/examples/rgb-color-mixin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creativecommons.org/licenses/by/2.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Additive_Farbmischung.jp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OgreBo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altLang="el-GR" sz="4400" b="1" i="0" u="none" strike="noStrike" kern="1200" cap="none" spc="0" normalizeH="0" baseline="0" noProof="0" dirty="0" smtClean="0">
                <a:ln>
                  <a:noFill/>
                </a:ln>
                <a:solidFill>
                  <a:prstClr val="black"/>
                </a:solidFill>
                <a:effectLst/>
                <a:uLnTx/>
                <a:uFillTx/>
                <a:latin typeface="Calibri"/>
                <a:ea typeface="+mj-ea"/>
                <a:cs typeface="+mj-cs"/>
              </a:rPr>
              <a:t>Χρώμα Γραφικ</a:t>
            </a:r>
            <a:r>
              <a:rPr kumimoji="0" lang="el-GR" altLang="ja-JP" sz="4400" b="1" i="0" u="none" strike="noStrike" kern="1200" cap="none" spc="0" normalizeH="0" baseline="0" noProof="0" dirty="0" smtClean="0">
                <a:ln>
                  <a:noFill/>
                </a:ln>
                <a:solidFill>
                  <a:prstClr val="black"/>
                </a:solidFill>
                <a:effectLst/>
                <a:uLnTx/>
                <a:uFillTx/>
                <a:latin typeface="Calibri"/>
                <a:ea typeface="ＭＳ Ｐゴシック"/>
                <a:cs typeface="+mj-cs"/>
              </a:rPr>
              <a:t>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800" b="1" dirty="0" smtClean="0"/>
              <a:t>Ενότητα </a:t>
            </a:r>
            <a:r>
              <a:rPr lang="el-GR" sz="2800" b="1" dirty="0"/>
              <a:t>6</a:t>
            </a:r>
            <a:r>
              <a:rPr lang="el-GR" sz="2800" dirty="0" smtClean="0"/>
              <a:t>:</a:t>
            </a:r>
            <a:r>
              <a:rPr lang="en-US" sz="2800" dirty="0" smtClean="0"/>
              <a:t> </a:t>
            </a:r>
            <a:r>
              <a:rPr lang="el-GR" sz="2800" dirty="0"/>
              <a:t>Χρωματικά μοντέλα και συστήματα </a:t>
            </a:r>
            <a:endParaRPr lang="el-GR" sz="2800" dirty="0" smtClean="0"/>
          </a:p>
          <a:p>
            <a:pPr lvl="0">
              <a:spcBef>
                <a:spcPts val="1200"/>
              </a:spcBef>
              <a:spcAft>
                <a:spcPts val="600"/>
              </a:spcAft>
            </a:pPr>
            <a:r>
              <a:rPr lang="el-GR" altLang="el-GR" sz="2400" dirty="0">
                <a:solidFill>
                  <a:prstClr val="black"/>
                </a:solidFill>
              </a:rPr>
              <a:t>Δρ. Αναστάσιος Ε.Πολίτης</a:t>
            </a:r>
          </a:p>
          <a:p>
            <a:pPr>
              <a:spcBef>
                <a:spcPts val="0"/>
              </a:spcBef>
            </a:pPr>
            <a:r>
              <a:rPr lang="el-GR" sz="2400" dirty="0"/>
              <a:t>Τεχνολογία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3A567E0-0B3F-42CB-B16F-62382AF1BA8A}" type="slidenum">
              <a:rPr lang="el-GR" altLang="el-GR" smtClean="0">
                <a:solidFill>
                  <a:prstClr val="black"/>
                </a:solidFill>
              </a:rPr>
              <a:pPr eaLnBrk="1" hangingPunct="1">
                <a:defRPr/>
              </a:pPr>
              <a:t>9</a:t>
            </a:fld>
            <a:endParaRPr lang="el-GR" altLang="el-GR" dirty="0" smtClean="0">
              <a:solidFill>
                <a:prstClr val="black"/>
              </a:solidFill>
            </a:endParaRPr>
          </a:p>
        </p:txBody>
      </p:sp>
      <p:sp>
        <p:nvSpPr>
          <p:cNvPr id="11267" name="Τίτλος 1"/>
          <p:cNvSpPr>
            <a:spLocks noGrp="1"/>
          </p:cNvSpPr>
          <p:nvPr>
            <p:ph type="title"/>
          </p:nvPr>
        </p:nvSpPr>
        <p:spPr>
          <a:xfrm>
            <a:off x="0" y="115888"/>
            <a:ext cx="9144000" cy="1081087"/>
          </a:xfrm>
        </p:spPr>
        <p:txBody>
          <a:bodyPr/>
          <a:lstStyle/>
          <a:p>
            <a:pPr eaLnBrk="1" hangingPunct="1"/>
            <a:r>
              <a:rPr lang="el-GR" altLang="el-GR" dirty="0" smtClean="0"/>
              <a:t>Το χρωματικό μοντέλο της αφαιρετικής ανάμειξης των χρωμάτων </a:t>
            </a:r>
            <a:r>
              <a:rPr lang="el-GR" altLang="el-GR" sz="3200" b="0" dirty="0" smtClean="0"/>
              <a:t>(3 από 3)</a:t>
            </a:r>
          </a:p>
        </p:txBody>
      </p:sp>
      <p:pic>
        <p:nvPicPr>
          <p:cNvPr id="11268" name="Picture 2" descr="File:CMY ideal version.s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1050" y="1628775"/>
            <a:ext cx="4608513" cy="4608513"/>
          </a:xfrm>
          <a:noFill/>
        </p:spPr>
      </p:pic>
      <p:sp>
        <p:nvSpPr>
          <p:cNvPr id="7" name="Rectangle 8"/>
          <p:cNvSpPr/>
          <p:nvPr/>
        </p:nvSpPr>
        <p:spPr>
          <a:xfrm>
            <a:off x="3087688" y="6232525"/>
            <a:ext cx="2665412"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CMY ideal version</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tooltip="User:Terin (page does not exist)"/>
              </a:rPr>
              <a:t>Terin</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250527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pPr eaLnBrk="1" hangingPunct="1"/>
            <a:r>
              <a:rPr lang="en-US" altLang="el-GR" dirty="0" smtClean="0"/>
              <a:t>To  </a:t>
            </a:r>
            <a:r>
              <a:rPr lang="el-GR" altLang="el-GR" dirty="0" smtClean="0"/>
              <a:t>χρωματικό μοντέλο </a:t>
            </a:r>
            <a:r>
              <a:rPr lang="en-US" altLang="el-GR" dirty="0" smtClean="0"/>
              <a:t>CMYK</a:t>
            </a:r>
            <a:endParaRPr lang="el-GR" altLang="el-GR" dirty="0" smtClean="0"/>
          </a:p>
        </p:txBody>
      </p:sp>
      <p:sp>
        <p:nvSpPr>
          <p:cNvPr id="12291" name="Θέση περιεχομένου 2"/>
          <p:cNvSpPr>
            <a:spLocks noGrp="1"/>
          </p:cNvSpPr>
          <p:nvPr>
            <p:ph idx="1"/>
          </p:nvPr>
        </p:nvSpPr>
        <p:spPr>
          <a:xfrm>
            <a:off x="457200" y="1196975"/>
            <a:ext cx="8435975" cy="5400675"/>
          </a:xfrm>
        </p:spPr>
        <p:txBody>
          <a:bodyPr/>
          <a:lstStyle/>
          <a:p>
            <a:pPr marL="0" indent="0" eaLnBrk="1" hangingPunct="1">
              <a:lnSpc>
                <a:spcPct val="114000"/>
              </a:lnSpc>
              <a:buFont typeface="Arial" charset="0"/>
              <a:buNone/>
            </a:pPr>
            <a:r>
              <a:rPr lang="el-GR" altLang="el-GR" sz="2400" dirty="0" smtClean="0"/>
              <a:t>Για να αποδοθεί καλύτερα το σύνολο των αποχρώσεων σε μία έγχρωμη εκτύπωση – στην εκτύπωση μιας έγχρωμης εικόνας, είναι απαραίτητο να συμπληρωθούν οι τρεις μελάνες C, M, Y με το Μαύρο χρώμα. Η Μαύρη μελάνη προϋπήρξε της τετραχρωμίας, μιας και ήταν - και είναι -  το μελάνι που χρησιμοποιείται στην εκτύπωση από την εποχή του Γουτεμβέργιου, διότι εξασφαλίζεται η μέγιστη αντίθεση ανάμεσα στο λευκό υπόστρωμα και στο μαύρο χρώμα των γραμμάτων και των κειμένων για καλύτερη ανάγνωση. Το  μαύρο μελάνι συμβολίζεται με το γράμμα </a:t>
            </a:r>
            <a:r>
              <a:rPr lang="el-GR" altLang="el-GR" sz="2400" b="1" dirty="0" smtClean="0"/>
              <a:t>Κ </a:t>
            </a:r>
            <a:r>
              <a:rPr lang="el-GR" altLang="el-GR" sz="2400" dirty="0" smtClean="0"/>
              <a:t>(</a:t>
            </a:r>
            <a:r>
              <a:rPr lang="en-US" altLang="el-GR" sz="2400" dirty="0" smtClean="0"/>
              <a:t>Key color </a:t>
            </a:r>
            <a:r>
              <a:rPr lang="el-GR" altLang="el-GR" sz="2400" dirty="0" smtClean="0"/>
              <a:t>για τους αγγλοσάξονες και Kontrollfarbe για τους Γερμανόφωνους). Προκύπτει κατά συνέπεια το χρωματικό </a:t>
            </a:r>
            <a:r>
              <a:rPr lang="el-GR" altLang="el-GR" sz="2400" b="1" dirty="0" smtClean="0"/>
              <a:t>μοντέλο CMYK </a:t>
            </a:r>
            <a:r>
              <a:rPr lang="el-GR" altLang="el-GR" sz="2400" dirty="0" smtClean="0"/>
              <a:t>ή η τετραχρωμία.</a:t>
            </a:r>
          </a:p>
        </p:txBody>
      </p:sp>
      <p:sp>
        <p:nvSpPr>
          <p:cNvPr id="9220"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81A8888-01CB-4F99-AC92-CDA8F06089F7}" type="slidenum">
              <a:rPr lang="el-GR" altLang="el-GR" smtClean="0">
                <a:solidFill>
                  <a:prstClr val="black"/>
                </a:solidFill>
              </a:rPr>
              <a:pPr eaLnBrk="1" hangingPunct="1">
                <a:defRPr/>
              </a:pPr>
              <a:t>10</a:t>
            </a:fld>
            <a:endParaRPr lang="el-GR" altLang="el-GR" dirty="0" smtClean="0">
              <a:solidFill>
                <a:prstClr val="black"/>
              </a:solidFill>
            </a:endParaRPr>
          </a:p>
        </p:txBody>
      </p:sp>
    </p:spTree>
    <p:extLst>
      <p:ext uri="{BB962C8B-B14F-4D97-AF65-F5344CB8AC3E}">
        <p14:creationId xmlns:p14="http://schemas.microsoft.com/office/powerpoint/2010/main" val="680541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a:xfrm>
            <a:off x="0" y="115888"/>
            <a:ext cx="9144000" cy="909637"/>
          </a:xfrm>
        </p:spPr>
        <p:txBody>
          <a:bodyPr/>
          <a:lstStyle/>
          <a:p>
            <a:pPr eaLnBrk="1" hangingPunct="1"/>
            <a:r>
              <a:rPr lang="el-GR" altLang="el-GR" dirty="0" smtClean="0"/>
              <a:t>Η έγχρωμη εκτύπωση και η τετραχρωμία</a:t>
            </a:r>
          </a:p>
        </p:txBody>
      </p:sp>
      <p:sp>
        <p:nvSpPr>
          <p:cNvPr id="13315" name="Θέση περιεχομένου 2"/>
          <p:cNvSpPr>
            <a:spLocks noGrp="1"/>
          </p:cNvSpPr>
          <p:nvPr>
            <p:ph idx="1"/>
          </p:nvPr>
        </p:nvSpPr>
        <p:spPr>
          <a:xfrm>
            <a:off x="457200" y="1196975"/>
            <a:ext cx="8435975" cy="5616575"/>
          </a:xfrm>
        </p:spPr>
        <p:txBody>
          <a:bodyPr/>
          <a:lstStyle/>
          <a:p>
            <a:pPr marL="0" indent="0" eaLnBrk="1" hangingPunct="1">
              <a:lnSpc>
                <a:spcPct val="110000"/>
              </a:lnSpc>
              <a:buFont typeface="Arial" charset="0"/>
              <a:buNone/>
            </a:pPr>
            <a:r>
              <a:rPr lang="el-GR" altLang="el-GR" sz="2200" dirty="0" smtClean="0"/>
              <a:t>Στο χρωματικό μοντέλο CMYK τα τέσσερα χρώματα των μελανών (κυανό, ματζέντα, κίτρινο και μαύρο) είναι αρκετά ώστε να αποδοθεί με όσο το δυνατόν μεγαλύτερη πιστότητα ένα έγχρωμο τονικό θέμα, μια έγχρωμη εικόνα. H έγχρωμη εκτύπωση, πραγματοποιείται με τις μελάνες </a:t>
            </a:r>
            <a:r>
              <a:rPr lang="en-US" altLang="el-GR" sz="2200" dirty="0" smtClean="0"/>
              <a:t>Cyan</a:t>
            </a:r>
            <a:r>
              <a:rPr lang="el-GR" altLang="el-GR" sz="2200" dirty="0" smtClean="0"/>
              <a:t>, </a:t>
            </a:r>
            <a:r>
              <a:rPr lang="en-US" altLang="el-GR" sz="2200" dirty="0" smtClean="0"/>
              <a:t>Magenta</a:t>
            </a:r>
            <a:r>
              <a:rPr lang="el-GR" altLang="el-GR" sz="2200" dirty="0" smtClean="0"/>
              <a:t> και </a:t>
            </a:r>
            <a:r>
              <a:rPr lang="en-US" altLang="el-GR" sz="2200" dirty="0" smtClean="0"/>
              <a:t>Yellow</a:t>
            </a:r>
            <a:r>
              <a:rPr lang="el-GR" altLang="el-GR" sz="2200" dirty="0" smtClean="0"/>
              <a:t>. Το Μαύρο χρώμα, προστίθεται για να καλυφθούν οι ατέλειες των χρωστικών C, M, Y, για να δημιουργηθεί πραγματικό τελικό μαύρο χρώμα στα σκούρα σημεία των εικόνων και για να εκτυπωθεί κείμενο και γραμμικά θέματα. Το λευκό εκτυπωτικό υπόστρωμα (για παράδειγμα λευκό χαρτί ή χαρτόνι) που χρησιμοποιείται στην εκτύπωση ανακλά ολόκληρη την προσπίπτουσα ακτινοβολία του ορατού φάσματος. Επειδή οι μελάνες είναι διαφανείς, η ακτινοβολία τις διαπερνά, φθάνει στο χαρτί και ανακλάται, οδηγώντας στην δημιουργία του χρωματικού αισθήματος το οποίο προκύπτει από την ανακλώμενη ακτινοβολία που περνάει και απορροφάται από την εκτυπωμένη επιφάνεια.</a:t>
            </a:r>
          </a:p>
        </p:txBody>
      </p:sp>
      <p:sp>
        <p:nvSpPr>
          <p:cNvPr id="1024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E1393F0-6673-417B-9940-FA1BF7023AAF}" type="slidenum">
              <a:rPr lang="el-GR" altLang="el-GR" smtClean="0">
                <a:solidFill>
                  <a:prstClr val="black"/>
                </a:solidFill>
              </a:rPr>
              <a:pPr eaLnBrk="1" hangingPunct="1">
                <a:defRPr/>
              </a:pPr>
              <a:t>11</a:t>
            </a:fld>
            <a:endParaRPr lang="el-GR" altLang="el-GR" dirty="0" smtClean="0">
              <a:solidFill>
                <a:prstClr val="black"/>
              </a:solidFill>
            </a:endParaRPr>
          </a:p>
        </p:txBody>
      </p:sp>
    </p:spTree>
    <p:extLst>
      <p:ext uri="{BB962C8B-B14F-4D97-AF65-F5344CB8AC3E}">
        <p14:creationId xmlns:p14="http://schemas.microsoft.com/office/powerpoint/2010/main" val="1726015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a:xfrm>
            <a:off x="468313" y="115888"/>
            <a:ext cx="8229600" cy="1152525"/>
          </a:xfrm>
        </p:spPr>
        <p:txBody>
          <a:bodyPr/>
          <a:lstStyle/>
          <a:p>
            <a:pPr eaLnBrk="1" hangingPunct="1"/>
            <a:r>
              <a:rPr lang="el-GR" altLang="el-GR" dirty="0" smtClean="0"/>
              <a:t>H τετράχρωμη εκτύπωση (CMYK) μιας έγχρωμης εικόνας </a:t>
            </a:r>
          </a:p>
        </p:txBody>
      </p:sp>
      <p:sp>
        <p:nvSpPr>
          <p:cNvPr id="3" name="Θέση περιεχομένου 2"/>
          <p:cNvSpPr>
            <a:spLocks noGrp="1"/>
          </p:cNvSpPr>
          <p:nvPr>
            <p:ph idx="1"/>
          </p:nvPr>
        </p:nvSpPr>
        <p:spPr>
          <a:xfrm>
            <a:off x="323850" y="5300663"/>
            <a:ext cx="8566150" cy="1296987"/>
          </a:xfrm>
        </p:spPr>
        <p:txBody>
          <a:bodyPr rtlCol="0">
            <a:normAutofit fontScale="92500" lnSpcReduction="20000"/>
          </a:bodyPr>
          <a:lstStyle/>
          <a:p>
            <a:pPr eaLnBrk="1" fontAlgn="auto" hangingPunct="1">
              <a:spcAft>
                <a:spcPts val="0"/>
              </a:spcAft>
              <a:buClr>
                <a:srgbClr val="004A82"/>
              </a:buClr>
              <a:buFont typeface="Wingdings" panose="05000000000000000000" pitchFamily="2" charset="2"/>
              <a:buChar char="ü"/>
              <a:defRPr/>
            </a:pPr>
            <a:r>
              <a:rPr lang="el-GR" sz="2400" dirty="0"/>
              <a:t>Τα χρωματικά μοντέλα RGB και CMYK έχουν πλήρη εφαρμογή στην βιομηχανία των γραφικών τεχνών με την είσοδο, επεξεργασία και έξοδο έγχρωμων δεδομένων των εντύπων σε οθόνες, σε εκτυπωτές δοκίμια και εκτυπωτικές μηχανές κάθε είδους. </a:t>
            </a:r>
          </a:p>
        </p:txBody>
      </p:sp>
      <p:sp>
        <p:nvSpPr>
          <p:cNvPr id="1126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097D964-3240-44C8-B074-59255C3769FF}" type="slidenum">
              <a:rPr lang="el-GR" altLang="el-GR" smtClean="0">
                <a:solidFill>
                  <a:prstClr val="black"/>
                </a:solidFill>
              </a:rPr>
              <a:pPr eaLnBrk="1" hangingPunct="1">
                <a:defRPr/>
              </a:pPr>
              <a:t>12</a:t>
            </a:fld>
            <a:endParaRPr lang="el-GR" altLang="el-GR" dirty="0" smtClean="0">
              <a:solidFill>
                <a:prstClr val="black"/>
              </a:solidFill>
            </a:endParaRPr>
          </a:p>
        </p:txBody>
      </p:sp>
      <p:pic>
        <p:nvPicPr>
          <p:cNvPr id="14341" name="Picture 7" descr="File:CMYK-sepa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3238"/>
            <a:ext cx="85661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275013" y="4581525"/>
            <a:ext cx="2449512" cy="461665"/>
          </a:xfrm>
          <a:prstGeom prst="rect">
            <a:avLst/>
          </a:prstGeom>
        </p:spPr>
        <p:txBody>
          <a:bodyPr>
            <a:spAutoFit/>
          </a:bodyPr>
          <a:lstStyle/>
          <a:p>
            <a:pPr algn="ctr">
              <a:defRPr/>
            </a:pPr>
            <a:r>
              <a:rPr lang="en-US" sz="1200" dirty="0">
                <a:solidFill>
                  <a:prstClr val="black">
                    <a:lumMod val="65000"/>
                    <a:lumOff val="35000"/>
                  </a:prstClr>
                </a:solidFill>
                <a:latin typeface="+mn-lt"/>
                <a:cs typeface="Arial" charset="0"/>
              </a:rPr>
              <a:t>“</a:t>
            </a:r>
            <a:r>
              <a:rPr lang="en-US" sz="1200" dirty="0">
                <a:solidFill>
                  <a:prstClr val="black"/>
                </a:solidFill>
                <a:latin typeface="+mn-lt"/>
                <a:cs typeface="Arial" charset="0"/>
                <a:hlinkClick r:id="rId3"/>
              </a:rPr>
              <a:t>CMYK-separation</a:t>
            </a:r>
            <a:r>
              <a:rPr lang="en-US" sz="1200" dirty="0">
                <a:solidFill>
                  <a:prstClr val="black">
                    <a:lumMod val="65000"/>
                    <a:lumOff val="35000"/>
                  </a:prstClr>
                </a:solidFill>
                <a:latin typeface="+mn-lt"/>
                <a:cs typeface="Arial" charset="0"/>
              </a:rPr>
              <a:t>”,</a:t>
            </a:r>
            <a:r>
              <a:rPr lang="el-GR" sz="1200" dirty="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a:solidFill>
                  <a:prstClr val="black"/>
                </a:solidFill>
                <a:latin typeface="+mn-lt"/>
                <a:cs typeface="Arial" charset="0"/>
                <a:hlinkClick r:id="rId4" tooltip="User:Arz"/>
              </a:rPr>
              <a:t>Arz</a:t>
            </a:r>
            <a:r>
              <a:rPr lang="el-GR" sz="1200" dirty="0">
                <a:solidFill>
                  <a:prstClr val="black"/>
                </a:solidFill>
                <a:latin typeface="+mn-lt"/>
                <a:cs typeface="Arial" charset="0"/>
              </a:rPr>
              <a:t> </a:t>
            </a:r>
            <a:r>
              <a:rPr lang="el-GR" sz="1200" dirty="0" smtClean="0">
                <a:solidFill>
                  <a:prstClr val="black">
                    <a:lumMod val="65000"/>
                    <a:lumOff val="35000"/>
                  </a:prstClr>
                </a:solidFill>
                <a:latin typeface="+mn-lt"/>
                <a:cs typeface="Arial" charset="0"/>
              </a:rPr>
              <a:t>διαθέσιμο ως κοινό κτήμα</a:t>
            </a:r>
            <a:endParaRPr lang="en-US" sz="1200" dirty="0">
              <a:solidFill>
                <a:prstClr val="black"/>
              </a:solidFill>
              <a:latin typeface="+mn-lt"/>
              <a:cs typeface="Arial" charset="0"/>
            </a:endParaRPr>
          </a:p>
        </p:txBody>
      </p:sp>
    </p:spTree>
    <p:extLst>
      <p:ext uri="{BB962C8B-B14F-4D97-AF65-F5344CB8AC3E}">
        <p14:creationId xmlns:p14="http://schemas.microsoft.com/office/powerpoint/2010/main" val="3966476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Αναστάσιος </a:t>
            </a:r>
            <a:r>
              <a:rPr lang="el-GR" sz="2000" dirty="0" smtClean="0"/>
              <a:t>Ε.Πολίτης 2014. </a:t>
            </a:r>
            <a:r>
              <a:rPr lang="el-GR" sz="2000" dirty="0"/>
              <a:t>Αναστάσιος Ε.Πολίτης. </a:t>
            </a:r>
            <a:r>
              <a:rPr lang="el-GR" sz="2000" dirty="0" smtClean="0"/>
              <a:t>«Χρώμα Γραφικών Τεχνών. Ενότητα 6</a:t>
            </a:r>
            <a:r>
              <a:rPr lang="en-US" sz="2000" dirty="0" smtClean="0"/>
              <a:t>:</a:t>
            </a:r>
            <a:r>
              <a:rPr lang="el-GR" sz="2000" dirty="0" smtClean="0"/>
              <a:t> </a:t>
            </a:r>
            <a:r>
              <a:rPr lang="el-GR" sz="2000" dirty="0"/>
              <a:t>Χρωματικά μοντέλα και συστήματα ».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26283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15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altLang="el-GR" dirty="0" smtClean="0"/>
              <a:t>Χρωματικά μοντέλα και συστήματα</a:t>
            </a:r>
          </a:p>
        </p:txBody>
      </p:sp>
      <p:sp>
        <p:nvSpPr>
          <p:cNvPr id="3075" name="Θέση περιεχομένου 2"/>
          <p:cNvSpPr>
            <a:spLocks noGrp="1"/>
          </p:cNvSpPr>
          <p:nvPr>
            <p:ph idx="1"/>
          </p:nvPr>
        </p:nvSpPr>
        <p:spPr/>
        <p:txBody>
          <a:bodyPr/>
          <a:lstStyle/>
          <a:p>
            <a:pPr marL="0" indent="0" eaLnBrk="1" hangingPunct="1">
              <a:lnSpc>
                <a:spcPct val="120000"/>
              </a:lnSpc>
              <a:buFont typeface="Arial" charset="0"/>
              <a:buNone/>
            </a:pPr>
            <a:r>
              <a:rPr lang="el-GR" altLang="el-GR" sz="2400" dirty="0" smtClean="0"/>
              <a:t>Για την περιγραφή και χρήση των χρωμάτων έχουν αναπτυχθεί χρωματικά μοντέλα και συστήματα ώστε να γίνει δυνατή η περιγραφή τους με μαθηματική μορφή. Από τα πιο σημαντικά χρωματικά μοντέλα στις Γραφικές Τέχνες είναι το </a:t>
            </a:r>
            <a:r>
              <a:rPr lang="el-GR" altLang="el-GR" sz="2400" b="1" dirty="0" smtClean="0"/>
              <a:t>μοντέλο RGB </a:t>
            </a:r>
            <a:r>
              <a:rPr lang="el-GR" altLang="el-GR" sz="2400" dirty="0" smtClean="0"/>
              <a:t>και το </a:t>
            </a:r>
            <a:r>
              <a:rPr lang="el-GR" altLang="el-GR" sz="2400" b="1" dirty="0" smtClean="0"/>
              <a:t>μοντέλο CMY(K)</a:t>
            </a:r>
            <a:r>
              <a:rPr lang="el-GR" altLang="el-GR" sz="2400" dirty="0" smtClean="0"/>
              <a:t>. Η τριχρωμία αποτελεί τη βάση για τα δύο αυτά μοντέλα και για τις αντίστοιχες μεθόδους ανάμειξης των χρωμάτων, δηλαδή την προσθετική και την αφαιρετική. </a:t>
            </a:r>
          </a:p>
        </p:txBody>
      </p:sp>
      <p:sp>
        <p:nvSpPr>
          <p:cNvPr id="3076"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5C69D29-50B3-4C4B-85C6-F3C49A332849}" type="slidenum">
              <a:rPr lang="el-GR" altLang="el-GR" smtClean="0">
                <a:solidFill>
                  <a:prstClr val="black"/>
                </a:solidFill>
              </a:rPr>
              <a:pPr eaLnBrk="1" hangingPunct="1">
                <a:defRPr/>
              </a:pPr>
              <a:t>1</a:t>
            </a:fld>
            <a:endParaRPr lang="el-GR" altLang="el-GR" dirty="0" smtClean="0">
              <a:solidFill>
                <a:prstClr val="black"/>
              </a:solidFill>
            </a:endParaRPr>
          </a:p>
        </p:txBody>
      </p:sp>
    </p:spTree>
    <p:extLst>
      <p:ext uri="{BB962C8B-B14F-4D97-AF65-F5344CB8AC3E}">
        <p14:creationId xmlns:p14="http://schemas.microsoft.com/office/powerpoint/2010/main" val="3627009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a:xfrm>
            <a:off x="0" y="115888"/>
            <a:ext cx="9144000" cy="1081087"/>
          </a:xfrm>
        </p:spPr>
        <p:txBody>
          <a:bodyPr/>
          <a:lstStyle/>
          <a:p>
            <a:pPr eaLnBrk="1" hangingPunct="1"/>
            <a:r>
              <a:rPr lang="el-GR" altLang="el-GR" dirty="0" smtClean="0"/>
              <a:t>Το χρωματικό μοντέλο της προσθετικής ανάμειξης των χρωμάτων</a:t>
            </a:r>
            <a:r>
              <a:rPr lang="en-US" altLang="el-GR" dirty="0" smtClean="0"/>
              <a:t> </a:t>
            </a:r>
            <a:r>
              <a:rPr lang="el-GR" altLang="el-GR" sz="3200" b="0" dirty="0" smtClean="0"/>
              <a:t>(1 από </a:t>
            </a:r>
            <a:r>
              <a:rPr lang="en-US" altLang="el-GR" sz="3200" b="0" dirty="0" smtClean="0"/>
              <a:t>5</a:t>
            </a:r>
            <a:r>
              <a:rPr lang="el-GR" altLang="el-GR" sz="3200" b="0" dirty="0" smtClean="0"/>
              <a:t>)</a:t>
            </a:r>
          </a:p>
        </p:txBody>
      </p:sp>
      <p:sp>
        <p:nvSpPr>
          <p:cNvPr id="4099" name="Θέση περιεχομένου 2"/>
          <p:cNvSpPr>
            <a:spLocks noGrp="1"/>
          </p:cNvSpPr>
          <p:nvPr>
            <p:ph idx="1"/>
          </p:nvPr>
        </p:nvSpPr>
        <p:spPr>
          <a:xfrm>
            <a:off x="468313" y="1412875"/>
            <a:ext cx="8362950" cy="5329238"/>
          </a:xfrm>
        </p:spPr>
        <p:txBody>
          <a:bodyPr/>
          <a:lstStyle/>
          <a:p>
            <a:pPr marL="0" indent="0" eaLnBrk="1" hangingPunct="1">
              <a:lnSpc>
                <a:spcPct val="114000"/>
              </a:lnSpc>
              <a:buFont typeface="Arial" charset="0"/>
              <a:buNone/>
            </a:pPr>
            <a:r>
              <a:rPr lang="el-GR" altLang="el-GR" sz="2400" dirty="0" smtClean="0"/>
              <a:t>Το πρώτο μοντέλο της συστηματικής κατάταξης των χρωμάτων προέκυψε από την αντικειμενική διαδικασία της έγχρωμης όρασης και την ευαισθησία του οφθαλμού στις τρεις χρωματικές περιοχές του ορατού φάσματος δηλαδή την κόκκινη, πράσινη και μπλε περιοχές της ακτινοβολίας του ορατού φάσματος και είναι το χρωματικό μοντέλο / σύστημα της προσθετικής ανάμειξης των χρωμάτων αφορά την υπερέκθεση ακτινοβολιών Κόκκινου, Πράσινου και Μπλε (</a:t>
            </a:r>
            <a:r>
              <a:rPr lang="en-US" altLang="el-GR" sz="2400" dirty="0" smtClean="0"/>
              <a:t>Red</a:t>
            </a:r>
            <a:r>
              <a:rPr lang="el-GR" altLang="el-GR" sz="2400" dirty="0" smtClean="0"/>
              <a:t>, </a:t>
            </a:r>
            <a:r>
              <a:rPr lang="en-US" altLang="el-GR" sz="2400" dirty="0" smtClean="0"/>
              <a:t>Green</a:t>
            </a:r>
            <a:r>
              <a:rPr lang="el-GR" altLang="el-GR" sz="2400" dirty="0" smtClean="0"/>
              <a:t>, </a:t>
            </a:r>
            <a:r>
              <a:rPr lang="en-US" altLang="el-GR" sz="2400" dirty="0" smtClean="0"/>
              <a:t>Blue</a:t>
            </a:r>
            <a:r>
              <a:rPr lang="el-GR" altLang="el-GR" sz="2400" dirty="0" smtClean="0"/>
              <a:t> – RGB)</a:t>
            </a:r>
            <a:r>
              <a:rPr lang="en-US" altLang="el-GR" sz="2400" dirty="0" smtClean="0"/>
              <a:t>.</a:t>
            </a:r>
            <a:r>
              <a:rPr lang="el-GR" altLang="el-GR" sz="2400" dirty="0" smtClean="0"/>
              <a:t>  Η προσθήκη των ακτινοβολιών στην πλήρη τους ένταση δημιουργεί λευκό.</a:t>
            </a:r>
          </a:p>
        </p:txBody>
      </p:sp>
      <p:sp>
        <p:nvSpPr>
          <p:cNvPr id="4100"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9B9ACEF-54F0-4432-9693-E69BFD74BEF4}" type="slidenum">
              <a:rPr lang="el-GR" altLang="el-GR" smtClean="0">
                <a:solidFill>
                  <a:prstClr val="black"/>
                </a:solidFill>
              </a:rPr>
              <a:pPr eaLnBrk="1" hangingPunct="1">
                <a:defRPr/>
              </a:pPr>
              <a:t>2</a:t>
            </a:fld>
            <a:endParaRPr lang="el-GR" altLang="el-GR" dirty="0" smtClean="0">
              <a:solidFill>
                <a:prstClr val="black"/>
              </a:solidFill>
            </a:endParaRPr>
          </a:p>
        </p:txBody>
      </p:sp>
    </p:spTree>
    <p:extLst>
      <p:ext uri="{BB962C8B-B14F-4D97-AF65-F5344CB8AC3E}">
        <p14:creationId xmlns:p14="http://schemas.microsoft.com/office/powerpoint/2010/main" val="3422603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a:xfrm>
            <a:off x="0" y="115888"/>
            <a:ext cx="9144000" cy="1081087"/>
          </a:xfrm>
        </p:spPr>
        <p:txBody>
          <a:bodyPr/>
          <a:lstStyle/>
          <a:p>
            <a:pPr eaLnBrk="1" hangingPunct="1"/>
            <a:r>
              <a:rPr lang="el-GR" altLang="el-GR" dirty="0" smtClean="0"/>
              <a:t>Το χρωματικό μοντέλο της προσθετικής ανάμειξης των χρωμάτων</a:t>
            </a:r>
            <a:r>
              <a:rPr lang="en-US" altLang="el-GR" dirty="0" smtClean="0"/>
              <a:t> </a:t>
            </a:r>
            <a:r>
              <a:rPr lang="el-GR" altLang="el-GR" sz="3200" b="0" dirty="0" smtClean="0"/>
              <a:t>(</a:t>
            </a:r>
            <a:r>
              <a:rPr lang="en-US" altLang="el-GR" sz="3200" b="0" dirty="0" smtClean="0"/>
              <a:t>2</a:t>
            </a:r>
            <a:r>
              <a:rPr lang="el-GR" altLang="el-GR" sz="3200" b="0" dirty="0" smtClean="0"/>
              <a:t> από </a:t>
            </a:r>
            <a:r>
              <a:rPr lang="en-US" altLang="el-GR" sz="3200" b="0" dirty="0" smtClean="0"/>
              <a:t>5</a:t>
            </a:r>
            <a:r>
              <a:rPr lang="el-GR" altLang="el-GR" sz="3200" b="0" dirty="0" smtClean="0"/>
              <a:t>)</a:t>
            </a:r>
          </a:p>
        </p:txBody>
      </p:sp>
      <p:sp>
        <p:nvSpPr>
          <p:cNvPr id="5123" name="Θέση περιεχομένου 2"/>
          <p:cNvSpPr>
            <a:spLocks noGrp="1"/>
          </p:cNvSpPr>
          <p:nvPr>
            <p:ph idx="1"/>
          </p:nvPr>
        </p:nvSpPr>
        <p:spPr>
          <a:xfrm>
            <a:off x="468313" y="1558925"/>
            <a:ext cx="5040312" cy="5183188"/>
          </a:xfrm>
        </p:spPr>
        <p:txBody>
          <a:bodyPr/>
          <a:lstStyle/>
          <a:p>
            <a:pPr marL="0" indent="0" eaLnBrk="1" hangingPunct="1">
              <a:lnSpc>
                <a:spcPct val="114000"/>
              </a:lnSpc>
              <a:buFont typeface="Arial" charset="0"/>
              <a:buNone/>
            </a:pPr>
            <a:r>
              <a:rPr lang="el-GR" altLang="el-GR" sz="2400" dirty="0" smtClean="0"/>
              <a:t>Το χρωματικό μοντέλο RGB εφαρμόζεται στις οθόνες κάθε είδους και στις  τηλεοράσεις και είναι το χρώμα που παρατηρούμε στις οθόνες κάθε είδους. </a:t>
            </a:r>
          </a:p>
        </p:txBody>
      </p:sp>
      <p:sp>
        <p:nvSpPr>
          <p:cNvPr id="4100"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38B20B4-07D4-4C6C-A6AB-1A9377B8E670}" type="slidenum">
              <a:rPr lang="el-GR" altLang="el-GR" smtClean="0">
                <a:solidFill>
                  <a:prstClr val="black"/>
                </a:solidFill>
              </a:rPr>
              <a:pPr eaLnBrk="1" hangingPunct="1">
                <a:defRPr/>
              </a:pPr>
              <a:t>3</a:t>
            </a:fld>
            <a:endParaRPr lang="el-GR" altLang="el-GR" dirty="0" smtClean="0">
              <a:solidFill>
                <a:prstClr val="black"/>
              </a:solidFill>
            </a:endParaRPr>
          </a:p>
        </p:txBody>
      </p:sp>
      <p:pic>
        <p:nvPicPr>
          <p:cNvPr id="5125" name="Picture 3" descr="C:\Users\alex\Desktop\screen-32561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50" y="1592263"/>
            <a:ext cx="2741613"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alex\Desktop\Pixel_geometry_01_Pen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1591" y="1736362"/>
            <a:ext cx="2319279" cy="1831701"/>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Lst>
        </p:spPr>
      </p:pic>
      <p:sp>
        <p:nvSpPr>
          <p:cNvPr id="5127" name="Rectangle 10"/>
          <p:cNvSpPr>
            <a:spLocks noChangeArrowheads="1"/>
          </p:cNvSpPr>
          <p:nvPr/>
        </p:nvSpPr>
        <p:spPr bwMode="auto">
          <a:xfrm>
            <a:off x="5873750" y="4543425"/>
            <a:ext cx="2876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200" dirty="0" smtClean="0">
                <a:solidFill>
                  <a:srgbClr val="404040"/>
                </a:solidFill>
                <a:latin typeface="Arial" charset="0"/>
                <a:cs typeface="Arial" charset="0"/>
              </a:rPr>
              <a:t>“</a:t>
            </a:r>
            <a:r>
              <a:rPr lang="en-US" altLang="el-GR" sz="1200" dirty="0" smtClean="0">
                <a:solidFill>
                  <a:srgbClr val="404040"/>
                </a:solidFill>
                <a:latin typeface="Arial" charset="0"/>
                <a:cs typeface="Arial" charset="0"/>
                <a:hlinkClick r:id="rId4"/>
              </a:rPr>
              <a:t>Pixel geometry 01 Pengo</a:t>
            </a:r>
            <a:r>
              <a:rPr lang="en-US" altLang="el-GR" sz="1200" dirty="0" smtClean="0">
                <a:solidFill>
                  <a:srgbClr val="404040"/>
                </a:solidFill>
                <a:latin typeface="Arial" charset="0"/>
                <a:cs typeface="Arial" charset="0"/>
              </a:rPr>
              <a:t>”, </a:t>
            </a:r>
            <a:r>
              <a:rPr lang="el-GR" altLang="el-GR" sz="1200" dirty="0" smtClean="0">
                <a:solidFill>
                  <a:srgbClr val="404040"/>
                </a:solidFill>
                <a:latin typeface="Arial" charset="0"/>
                <a:cs typeface="Arial" charset="0"/>
              </a:rPr>
              <a:t>από</a:t>
            </a:r>
            <a:r>
              <a:rPr lang="en-US" altLang="el-GR" sz="1200" dirty="0" smtClean="0">
                <a:solidFill>
                  <a:srgbClr val="404040"/>
                </a:solidFill>
                <a:latin typeface="Arial" charset="0"/>
                <a:cs typeface="Arial" charset="0"/>
              </a:rPr>
              <a:t> Pengo</a:t>
            </a:r>
            <a:r>
              <a:rPr lang="el-GR" altLang="el-GR" sz="1200" dirty="0" smtClean="0">
                <a:solidFill>
                  <a:srgbClr val="404040"/>
                </a:solidFill>
                <a:latin typeface="Arial" charset="0"/>
                <a:cs typeface="Arial" charset="0"/>
              </a:rPr>
              <a:t> διαθέσιμο με άδεια </a:t>
            </a:r>
            <a:r>
              <a:rPr lang="en-US" altLang="el-GR" sz="1200" dirty="0" smtClean="0">
                <a:solidFill>
                  <a:srgbClr val="404040"/>
                </a:solidFill>
                <a:latin typeface="Arial" charset="0"/>
                <a:cs typeface="Arial" charset="0"/>
                <a:hlinkClick r:id="rId5"/>
              </a:rPr>
              <a:t>CC BY-SA 3.0</a:t>
            </a:r>
            <a:endParaRPr lang="en-US" altLang="el-GR" sz="1200" dirty="0" smtClean="0">
              <a:solidFill>
                <a:srgbClr val="404040"/>
              </a:solidFill>
              <a:latin typeface="Arial" charset="0"/>
              <a:cs typeface="Arial" charset="0"/>
            </a:endParaRPr>
          </a:p>
        </p:txBody>
      </p:sp>
    </p:spTree>
    <p:extLst>
      <p:ext uri="{BB962C8B-B14F-4D97-AF65-F5344CB8AC3E}">
        <p14:creationId xmlns:p14="http://schemas.microsoft.com/office/powerpoint/2010/main" val="3337724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a:xfrm>
            <a:off x="0" y="115888"/>
            <a:ext cx="9144000" cy="1081087"/>
          </a:xfrm>
        </p:spPr>
        <p:txBody>
          <a:bodyPr/>
          <a:lstStyle/>
          <a:p>
            <a:pPr eaLnBrk="1" hangingPunct="1"/>
            <a:r>
              <a:rPr lang="el-GR" altLang="el-GR" dirty="0" smtClean="0"/>
              <a:t>Το χρωματικό μοντέλο της προσθετικής ανάμειξης των χρωμάτων</a:t>
            </a:r>
            <a:r>
              <a:rPr lang="en-US" altLang="el-GR" dirty="0" smtClean="0"/>
              <a:t> </a:t>
            </a:r>
            <a:r>
              <a:rPr lang="el-GR" altLang="el-GR" sz="3200" b="0" dirty="0" smtClean="0"/>
              <a:t>(</a:t>
            </a:r>
            <a:r>
              <a:rPr lang="en-US" altLang="el-GR" sz="3200" b="0" dirty="0" smtClean="0"/>
              <a:t>3</a:t>
            </a:r>
            <a:r>
              <a:rPr lang="el-GR" altLang="el-GR" sz="3200" b="0" dirty="0" smtClean="0"/>
              <a:t> από </a:t>
            </a:r>
            <a:r>
              <a:rPr lang="en-US" altLang="el-GR" sz="3200" b="0" dirty="0" smtClean="0"/>
              <a:t>5</a:t>
            </a:r>
            <a:r>
              <a:rPr lang="el-GR" altLang="el-GR" sz="3200" b="0" dirty="0" smtClean="0"/>
              <a:t>)</a:t>
            </a:r>
          </a:p>
        </p:txBody>
      </p:sp>
      <p:sp>
        <p:nvSpPr>
          <p:cNvPr id="6147" name="Θέση περιεχομένου 2"/>
          <p:cNvSpPr>
            <a:spLocks noGrp="1"/>
          </p:cNvSpPr>
          <p:nvPr>
            <p:ph idx="1"/>
          </p:nvPr>
        </p:nvSpPr>
        <p:spPr>
          <a:xfrm>
            <a:off x="468313" y="1412875"/>
            <a:ext cx="8362950" cy="1008063"/>
          </a:xfrm>
        </p:spPr>
        <p:txBody>
          <a:bodyPr/>
          <a:lstStyle/>
          <a:p>
            <a:pPr marL="0" indent="0" eaLnBrk="1" hangingPunct="1">
              <a:lnSpc>
                <a:spcPct val="114000"/>
              </a:lnSpc>
              <a:buFont typeface="Arial" charset="0"/>
              <a:buNone/>
            </a:pPr>
            <a:r>
              <a:rPr lang="el-GR" altLang="el-GR" sz="2400" dirty="0" smtClean="0"/>
              <a:t>Στην εικόνα απεικονίζεται το χρωματικό μοντέλο της προσθετικής ανάμειξης των χρωμάτων. </a:t>
            </a:r>
          </a:p>
        </p:txBody>
      </p:sp>
      <p:sp>
        <p:nvSpPr>
          <p:cNvPr id="512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F72D66D-2942-47CD-8D91-550B0AF0FD90}" type="slidenum">
              <a:rPr lang="el-GR" altLang="el-GR" smtClean="0">
                <a:solidFill>
                  <a:prstClr val="black"/>
                </a:solidFill>
              </a:rPr>
              <a:pPr eaLnBrk="1" hangingPunct="1">
                <a:defRPr/>
              </a:pPr>
              <a:t>4</a:t>
            </a:fld>
            <a:endParaRPr lang="el-GR" altLang="el-GR" dirty="0" smtClean="0">
              <a:solidFill>
                <a:prstClr val="black"/>
              </a:solidFill>
            </a:endParaRPr>
          </a:p>
        </p:txBody>
      </p:sp>
      <p:pic>
        <p:nvPicPr>
          <p:cNvPr id="5126" name="Picture 6" descr="File:AdditiveColor.svg"/>
          <p:cNvPicPr>
            <a:picLocks noChangeAspect="1" noChangeArrowheads="1"/>
          </p:cNvPicPr>
          <p:nvPr/>
        </p:nvPicPr>
        <p:blipFill>
          <a:blip r:embed="rId3"/>
          <a:srcRect/>
          <a:stretch>
            <a:fillRect/>
          </a:stretch>
        </p:blipFill>
        <p:spPr bwMode="auto">
          <a:xfrm>
            <a:off x="2667000" y="2420938"/>
            <a:ext cx="3810000" cy="381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ectangle 8"/>
          <p:cNvSpPr/>
          <p:nvPr/>
        </p:nvSpPr>
        <p:spPr>
          <a:xfrm>
            <a:off x="3348038" y="6230938"/>
            <a:ext cx="2447925"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AdditiveColor</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tooltip="User:Webaware"/>
              </a:rPr>
              <a:t>Webaware</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519371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a:xfrm>
            <a:off x="0" y="115888"/>
            <a:ext cx="9144000" cy="1081087"/>
          </a:xfrm>
        </p:spPr>
        <p:txBody>
          <a:bodyPr/>
          <a:lstStyle/>
          <a:p>
            <a:pPr eaLnBrk="1" hangingPunct="1"/>
            <a:r>
              <a:rPr lang="el-GR" altLang="el-GR" dirty="0" smtClean="0"/>
              <a:t>Το χρωματικό μοντέλο της προσθετικής ανάμειξης των χρωμάτων</a:t>
            </a:r>
            <a:r>
              <a:rPr lang="en-US" altLang="el-GR" dirty="0" smtClean="0"/>
              <a:t> </a:t>
            </a:r>
            <a:r>
              <a:rPr lang="el-GR" altLang="el-GR" sz="3200" b="0" dirty="0" smtClean="0"/>
              <a:t>(</a:t>
            </a:r>
            <a:r>
              <a:rPr lang="en-US" altLang="el-GR" sz="3200" b="0" dirty="0" smtClean="0"/>
              <a:t>4</a:t>
            </a:r>
            <a:r>
              <a:rPr lang="el-GR" altLang="el-GR" sz="3200" b="0" dirty="0" smtClean="0"/>
              <a:t> από </a:t>
            </a:r>
            <a:r>
              <a:rPr lang="en-US" altLang="el-GR" sz="3200" b="0" dirty="0" smtClean="0"/>
              <a:t>5</a:t>
            </a:r>
            <a:r>
              <a:rPr lang="el-GR" altLang="el-GR" sz="3200" b="0" dirty="0" smtClean="0"/>
              <a:t>)</a:t>
            </a:r>
          </a:p>
        </p:txBody>
      </p:sp>
      <p:sp>
        <p:nvSpPr>
          <p:cNvPr id="512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72FBDDF-01E8-405A-9A91-ACD3E2220761}" type="slidenum">
              <a:rPr lang="el-GR" altLang="el-GR" smtClean="0">
                <a:solidFill>
                  <a:prstClr val="black"/>
                </a:solidFill>
              </a:rPr>
              <a:pPr eaLnBrk="1" hangingPunct="1">
                <a:defRPr/>
              </a:pPr>
              <a:t>5</a:t>
            </a:fld>
            <a:endParaRPr lang="el-GR" altLang="el-GR" dirty="0" smtClean="0">
              <a:solidFill>
                <a:prstClr val="black"/>
              </a:solidFill>
            </a:endParaRPr>
          </a:p>
        </p:txBody>
      </p:sp>
      <p:sp>
        <p:nvSpPr>
          <p:cNvPr id="6" name="Rectangle 8"/>
          <p:cNvSpPr/>
          <p:nvPr/>
        </p:nvSpPr>
        <p:spPr>
          <a:xfrm>
            <a:off x="3635374" y="6259513"/>
            <a:ext cx="2376785" cy="461665"/>
          </a:xfrm>
          <a:prstGeom prst="rect">
            <a:avLst/>
          </a:prstGeom>
        </p:spPr>
        <p:txBody>
          <a:bodyPr wrap="square">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RGB color mixing</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 </a:t>
            </a:r>
            <a:r>
              <a:rPr lang="en-US" sz="1200" dirty="0" smtClean="0">
                <a:solidFill>
                  <a:prstClr val="black"/>
                </a:solidFill>
                <a:latin typeface="Calibri"/>
                <a:cs typeface="Arial" charset="0"/>
                <a:hlinkClick r:id="rId4"/>
              </a:rPr>
              <a:t>CC </a:t>
            </a:r>
            <a:r>
              <a:rPr lang="en-US" sz="1200" dirty="0">
                <a:solidFill>
                  <a:prstClr val="black"/>
                </a:solidFill>
                <a:latin typeface="Calibri"/>
                <a:cs typeface="Arial" charset="0"/>
                <a:hlinkClick r:id="rId4"/>
              </a:rPr>
              <a:t>BY 2.5</a:t>
            </a:r>
            <a:endParaRPr lang="en-US" sz="1200" dirty="0">
              <a:solidFill>
                <a:prstClr val="black"/>
              </a:solidFill>
              <a:latin typeface="Calibri"/>
              <a:cs typeface="Arial" charset="0"/>
            </a:endParaRPr>
          </a:p>
        </p:txBody>
      </p:sp>
      <p:pic>
        <p:nvPicPr>
          <p:cNvPr id="7173" name="Picture 2" descr="RGB color mix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813" y="1468438"/>
            <a:ext cx="45243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184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a:xfrm>
            <a:off x="0" y="115888"/>
            <a:ext cx="9144000" cy="1081087"/>
          </a:xfrm>
        </p:spPr>
        <p:txBody>
          <a:bodyPr/>
          <a:lstStyle/>
          <a:p>
            <a:pPr eaLnBrk="1" hangingPunct="1"/>
            <a:r>
              <a:rPr lang="el-GR" altLang="el-GR" dirty="0" smtClean="0"/>
              <a:t>Το χρωματικό μοντέλο της προσθετικής ανάμειξης των χρωμάτων</a:t>
            </a:r>
            <a:r>
              <a:rPr lang="en-US" altLang="el-GR" dirty="0" smtClean="0"/>
              <a:t> </a:t>
            </a:r>
            <a:r>
              <a:rPr lang="el-GR" altLang="el-GR" sz="3200" b="0" dirty="0" smtClean="0"/>
              <a:t>(</a:t>
            </a:r>
            <a:r>
              <a:rPr lang="en-US" altLang="el-GR" sz="3200" b="0" dirty="0" smtClean="0"/>
              <a:t>5</a:t>
            </a:r>
            <a:r>
              <a:rPr lang="el-GR" altLang="el-GR" sz="3200" b="0" dirty="0" smtClean="0"/>
              <a:t> από </a:t>
            </a:r>
            <a:r>
              <a:rPr lang="en-US" altLang="el-GR" sz="3200" b="0" dirty="0" smtClean="0"/>
              <a:t>5</a:t>
            </a:r>
            <a:r>
              <a:rPr lang="el-GR" altLang="el-GR" sz="3200" b="0" dirty="0" smtClean="0"/>
              <a:t>)</a:t>
            </a:r>
          </a:p>
        </p:txBody>
      </p:sp>
      <p:sp>
        <p:nvSpPr>
          <p:cNvPr id="512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8D2000C-1F46-4FB3-8115-48774E1F5D00}" type="slidenum">
              <a:rPr lang="el-GR" altLang="el-GR" smtClean="0">
                <a:solidFill>
                  <a:prstClr val="black"/>
                </a:solidFill>
              </a:rPr>
              <a:pPr eaLnBrk="1" hangingPunct="1">
                <a:defRPr/>
              </a:pPr>
              <a:t>6</a:t>
            </a:fld>
            <a:endParaRPr lang="el-GR" altLang="el-GR" dirty="0" smtClean="0">
              <a:solidFill>
                <a:prstClr val="black"/>
              </a:solidFill>
            </a:endParaRPr>
          </a:p>
        </p:txBody>
      </p:sp>
      <p:sp>
        <p:nvSpPr>
          <p:cNvPr id="6" name="Rectangle 8"/>
          <p:cNvSpPr/>
          <p:nvPr/>
        </p:nvSpPr>
        <p:spPr>
          <a:xfrm>
            <a:off x="3311524" y="6092825"/>
            <a:ext cx="2844651" cy="461665"/>
          </a:xfrm>
          <a:prstGeom prst="rect">
            <a:avLst/>
          </a:prstGeom>
        </p:spPr>
        <p:txBody>
          <a:bodyPr wrap="square">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Additive Farbmischung</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 </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tooltip="User:OgreBot"/>
              </a:rPr>
              <a:t>OgreBot</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 </a:t>
            </a:r>
            <a:r>
              <a:rPr lang="en-US" sz="1200" dirty="0" smtClean="0">
                <a:solidFill>
                  <a:prstClr val="black"/>
                </a:solidFill>
                <a:latin typeface="Calibri"/>
                <a:cs typeface="Arial" charset="0"/>
                <a:hlinkClick r:id="rId5"/>
              </a:rPr>
              <a:t>CC </a:t>
            </a:r>
            <a:r>
              <a:rPr lang="en-US" sz="1200" dirty="0">
                <a:solidFill>
                  <a:prstClr val="black"/>
                </a:solidFill>
                <a:latin typeface="Calibri"/>
                <a:cs typeface="Arial" charset="0"/>
                <a:hlinkClick r:id="rId5"/>
              </a:rPr>
              <a:t>BY-SA 3.0</a:t>
            </a:r>
            <a:endParaRPr lang="en-US" sz="1200" dirty="0">
              <a:solidFill>
                <a:prstClr val="black"/>
              </a:solidFill>
              <a:latin typeface="Calibri"/>
              <a:cs typeface="Arial" charset="0"/>
            </a:endParaRPr>
          </a:p>
        </p:txBody>
      </p:sp>
      <p:pic>
        <p:nvPicPr>
          <p:cNvPr id="8197" name="Picture 2" descr="File:Additive Farbmisch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773238"/>
            <a:ext cx="76200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491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a:xfrm>
            <a:off x="0" y="115888"/>
            <a:ext cx="9144000" cy="1081087"/>
          </a:xfrm>
        </p:spPr>
        <p:txBody>
          <a:bodyPr/>
          <a:lstStyle/>
          <a:p>
            <a:pPr eaLnBrk="1" hangingPunct="1"/>
            <a:r>
              <a:rPr lang="el-GR" altLang="el-GR" dirty="0" smtClean="0"/>
              <a:t>Το χρωματικό μοντέλο της αφαιρετικής ανάμειξης των χρωμάτων </a:t>
            </a:r>
            <a:r>
              <a:rPr lang="el-GR" altLang="el-GR" sz="3200" b="0" dirty="0" smtClean="0"/>
              <a:t>(1 από 3)</a:t>
            </a:r>
          </a:p>
        </p:txBody>
      </p:sp>
      <p:sp>
        <p:nvSpPr>
          <p:cNvPr id="9219" name="Θέση περιεχομένου 2"/>
          <p:cNvSpPr>
            <a:spLocks noGrp="1"/>
          </p:cNvSpPr>
          <p:nvPr>
            <p:ph idx="1"/>
          </p:nvPr>
        </p:nvSpPr>
        <p:spPr>
          <a:xfrm>
            <a:off x="457200" y="1484313"/>
            <a:ext cx="8291513" cy="4897437"/>
          </a:xfrm>
        </p:spPr>
        <p:txBody>
          <a:bodyPr/>
          <a:lstStyle/>
          <a:p>
            <a:pPr marL="0" indent="0" eaLnBrk="1" hangingPunct="1">
              <a:lnSpc>
                <a:spcPct val="114000"/>
              </a:lnSpc>
              <a:spcBef>
                <a:spcPts val="1200"/>
              </a:spcBef>
              <a:buFont typeface="Arial" charset="0"/>
              <a:buNone/>
            </a:pPr>
            <a:r>
              <a:rPr lang="el-GR" altLang="el-GR" sz="2400" dirty="0" smtClean="0"/>
              <a:t>Εάν  συνδυαστούν ανά δύο οι ακτινοβολίες του Κόκκινου, Πράσινου και Μπλε προκύπτουν τα χρώματα Κυανό, Ματζέντα και Κίτρινο, δηλαδή ισχύει</a:t>
            </a:r>
            <a:r>
              <a:rPr lang="en-US" altLang="el-GR" sz="2400" dirty="0" smtClean="0"/>
              <a:t> </a:t>
            </a:r>
            <a:r>
              <a:rPr lang="el-GR" altLang="el-GR" sz="2400" dirty="0" smtClean="0"/>
              <a:t>:</a:t>
            </a:r>
          </a:p>
          <a:p>
            <a:pPr marL="0" indent="0" eaLnBrk="1" hangingPunct="1">
              <a:lnSpc>
                <a:spcPct val="114000"/>
              </a:lnSpc>
              <a:spcBef>
                <a:spcPts val="1200"/>
              </a:spcBef>
              <a:buFont typeface="Arial" charset="0"/>
              <a:buNone/>
            </a:pPr>
            <a:r>
              <a:rPr lang="el-GR" altLang="el-GR" sz="2400" dirty="0" smtClean="0"/>
              <a:t>Πράσινο + Μπλε = Κυανό (</a:t>
            </a:r>
            <a:r>
              <a:rPr lang="en-US" altLang="el-GR" sz="2400" dirty="0" smtClean="0"/>
              <a:t>Cyan</a:t>
            </a:r>
            <a:r>
              <a:rPr lang="el-GR" altLang="el-GR" sz="2400" dirty="0" smtClean="0"/>
              <a:t> – C)</a:t>
            </a:r>
          </a:p>
          <a:p>
            <a:pPr marL="0" indent="0" eaLnBrk="1" hangingPunct="1">
              <a:lnSpc>
                <a:spcPct val="114000"/>
              </a:lnSpc>
              <a:spcBef>
                <a:spcPts val="1200"/>
              </a:spcBef>
              <a:buFont typeface="Arial" charset="0"/>
              <a:buNone/>
            </a:pPr>
            <a:r>
              <a:rPr lang="el-GR" altLang="el-GR" sz="2400" dirty="0" smtClean="0"/>
              <a:t>Κόκκινο + Μπλε = Ματζέντα (</a:t>
            </a:r>
            <a:r>
              <a:rPr lang="en-US" altLang="el-GR" sz="2400" dirty="0" smtClean="0"/>
              <a:t>Magenta </a:t>
            </a:r>
            <a:r>
              <a:rPr lang="el-GR" altLang="el-GR" sz="2400" dirty="0" smtClean="0"/>
              <a:t>– M)</a:t>
            </a:r>
          </a:p>
          <a:p>
            <a:pPr marL="0" indent="0" eaLnBrk="1" hangingPunct="1">
              <a:lnSpc>
                <a:spcPct val="114000"/>
              </a:lnSpc>
              <a:spcBef>
                <a:spcPts val="1200"/>
              </a:spcBef>
              <a:buFont typeface="Arial" charset="0"/>
              <a:buNone/>
            </a:pPr>
            <a:r>
              <a:rPr lang="el-GR" altLang="el-GR" sz="2400" dirty="0" smtClean="0"/>
              <a:t>Πράσινο + Κόκκινο = Κίτρινο (</a:t>
            </a:r>
            <a:r>
              <a:rPr lang="en-US" altLang="el-GR" sz="2400" dirty="0" smtClean="0"/>
              <a:t>Yellow</a:t>
            </a:r>
            <a:r>
              <a:rPr lang="el-GR" altLang="el-GR" sz="2400" dirty="0" smtClean="0"/>
              <a:t> – Y)</a:t>
            </a:r>
          </a:p>
          <a:p>
            <a:pPr marL="0" indent="0" eaLnBrk="1" hangingPunct="1">
              <a:lnSpc>
                <a:spcPct val="114000"/>
              </a:lnSpc>
              <a:spcBef>
                <a:spcPts val="1200"/>
              </a:spcBef>
              <a:buFont typeface="Arial" charset="0"/>
              <a:buNone/>
            </a:pPr>
            <a:r>
              <a:rPr lang="el-GR" altLang="el-GR" sz="2400" dirty="0" smtClean="0"/>
              <a:t>Τα τρία χρώματα Κυανό, Ματζέντα και Κίτρινο (</a:t>
            </a:r>
            <a:r>
              <a:rPr lang="en-US" altLang="el-GR" sz="2400" dirty="0" smtClean="0"/>
              <a:t>Cyan, Magenta, Yellow</a:t>
            </a:r>
            <a:r>
              <a:rPr lang="el-GR" altLang="el-GR" sz="2400" dirty="0" smtClean="0"/>
              <a:t>), είναι τα συμπληρωματικά των τριών χρωμάτων της προσθετικής μεθόδου ανάμειξης των χρωμάτων δηλαδή των Κόκκινου, Πράσινου και Μπλε. </a:t>
            </a:r>
          </a:p>
        </p:txBody>
      </p:sp>
      <p:sp>
        <p:nvSpPr>
          <p:cNvPr id="614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B2664A0-098E-41E0-A3EB-057903FFA5C6}" type="slidenum">
              <a:rPr lang="el-GR" altLang="el-GR" smtClean="0">
                <a:solidFill>
                  <a:prstClr val="black"/>
                </a:solidFill>
              </a:rPr>
              <a:pPr eaLnBrk="1" hangingPunct="1">
                <a:defRPr/>
              </a:pPr>
              <a:t>7</a:t>
            </a:fld>
            <a:endParaRPr lang="el-GR" altLang="el-GR" dirty="0" smtClean="0">
              <a:solidFill>
                <a:prstClr val="black"/>
              </a:solidFill>
            </a:endParaRPr>
          </a:p>
        </p:txBody>
      </p:sp>
    </p:spTree>
    <p:extLst>
      <p:ext uri="{BB962C8B-B14F-4D97-AF65-F5344CB8AC3E}">
        <p14:creationId xmlns:p14="http://schemas.microsoft.com/office/powerpoint/2010/main" val="315250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περιεχομένου 2"/>
          <p:cNvSpPr>
            <a:spLocks noGrp="1"/>
          </p:cNvSpPr>
          <p:nvPr>
            <p:ph idx="1"/>
          </p:nvPr>
        </p:nvSpPr>
        <p:spPr>
          <a:xfrm>
            <a:off x="457200" y="1484313"/>
            <a:ext cx="8229600" cy="4752975"/>
          </a:xfrm>
        </p:spPr>
        <p:txBody>
          <a:bodyPr/>
          <a:lstStyle/>
          <a:p>
            <a:pPr marL="0" indent="0" eaLnBrk="1" hangingPunct="1">
              <a:lnSpc>
                <a:spcPct val="114000"/>
              </a:lnSpc>
              <a:buFont typeface="Arial" charset="0"/>
              <a:buNone/>
            </a:pPr>
            <a:r>
              <a:rPr lang="el-GR" altLang="el-GR" sz="2400" dirty="0" smtClean="0"/>
              <a:t>Το χρωματικό μοντέλο που αποτελείται από τα χρώματα Κυανό, Ματζέντα και Κίτρινο συγκροτεί την αφαιρετική μέθοδο ανάμειξης των χρωμάτων (</a:t>
            </a:r>
            <a:r>
              <a:rPr lang="en-US" altLang="el-GR" sz="2400" dirty="0" smtClean="0"/>
              <a:t>Cyan, Magenta, Yellow - CMY</a:t>
            </a:r>
            <a:r>
              <a:rPr lang="el-GR" altLang="el-GR" sz="2400" dirty="0" smtClean="0"/>
              <a:t>). Τα χρώματα Κυανό, Ματζέντα και Κίτρινο είναι τα βασικά χρώματα της αφαιρετικής μεθόδου ανάμειξης των χρωμάτων.  Αφορούν την διαδικασία των εκτυπώσεων και είναι τα χρώματα (μελάνες, πικμέντα, χρωστικές) που χρησιμοποιούνται στις εκτυπώσεις με κάθε εκτυπωτική διαδικασία και μέθοδο. Κατά την αφαιρετική μέθοδο ανάμειξης των χρωμάτων, τα χρώματα CMY που εκτυπώνονται το ένα επάνω στο άλλο, αφαιρούν την ακτινοβολία του λευκού φωτός που προσπίπτει σε ένα χρωματιστό  - εκτυπωμένο αντικείμενο. </a:t>
            </a:r>
          </a:p>
          <a:p>
            <a:pPr marL="0" indent="0" eaLnBrk="1" hangingPunct="1">
              <a:lnSpc>
                <a:spcPct val="114000"/>
              </a:lnSpc>
              <a:buFont typeface="Arial" charset="0"/>
              <a:buNone/>
            </a:pPr>
            <a:endParaRPr lang="el-GR" altLang="el-GR" sz="2400" dirty="0" smtClean="0"/>
          </a:p>
        </p:txBody>
      </p:sp>
      <p:sp>
        <p:nvSpPr>
          <p:cNvPr id="7171"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0ADEB96-BD0A-43FC-9930-1F6A1BE2274A}" type="slidenum">
              <a:rPr lang="el-GR" altLang="el-GR" smtClean="0">
                <a:solidFill>
                  <a:prstClr val="black"/>
                </a:solidFill>
              </a:rPr>
              <a:pPr eaLnBrk="1" hangingPunct="1">
                <a:defRPr/>
              </a:pPr>
              <a:t>8</a:t>
            </a:fld>
            <a:endParaRPr lang="el-GR" altLang="el-GR" dirty="0" smtClean="0">
              <a:solidFill>
                <a:prstClr val="black"/>
              </a:solidFill>
            </a:endParaRPr>
          </a:p>
        </p:txBody>
      </p:sp>
      <p:sp>
        <p:nvSpPr>
          <p:cNvPr id="10244" name="Τίτλος 1"/>
          <p:cNvSpPr>
            <a:spLocks noGrp="1"/>
          </p:cNvSpPr>
          <p:nvPr>
            <p:ph type="title"/>
          </p:nvPr>
        </p:nvSpPr>
        <p:spPr>
          <a:xfrm>
            <a:off x="0" y="115888"/>
            <a:ext cx="9144000" cy="1081087"/>
          </a:xfrm>
        </p:spPr>
        <p:txBody>
          <a:bodyPr/>
          <a:lstStyle/>
          <a:p>
            <a:pPr eaLnBrk="1" hangingPunct="1"/>
            <a:r>
              <a:rPr lang="el-GR" altLang="el-GR" dirty="0" smtClean="0"/>
              <a:t>Το χρωματικό μοντέλο της αφαιρετικής ανάμειξης των χρωμάτων </a:t>
            </a:r>
            <a:r>
              <a:rPr lang="el-GR" altLang="el-GR" sz="3200" b="0" dirty="0" smtClean="0"/>
              <a:t>(2 από 3)</a:t>
            </a:r>
          </a:p>
        </p:txBody>
      </p:sp>
    </p:spTree>
    <p:extLst>
      <p:ext uri="{BB962C8B-B14F-4D97-AF65-F5344CB8AC3E}">
        <p14:creationId xmlns:p14="http://schemas.microsoft.com/office/powerpoint/2010/main" val="239296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
  <a:themeElements>
    <a:clrScheme name="Προσαρμοσμένο 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1481</Words>
  <Application>Microsoft Office PowerPoint</Application>
  <PresentationFormat>Προβολή στην οθόνη (4:3)</PresentationFormat>
  <Paragraphs>111</Paragraphs>
  <Slides>20</Slides>
  <Notes>10</Notes>
  <HiddenSlides>0</HiddenSlides>
  <MMClips>0</MMClips>
  <ScaleCrop>false</ScaleCrop>
  <HeadingPairs>
    <vt:vector size="4" baseType="variant">
      <vt:variant>
        <vt:lpstr>Θέμα</vt:lpstr>
      </vt:variant>
      <vt:variant>
        <vt:i4>3</vt:i4>
      </vt:variant>
      <vt:variant>
        <vt:lpstr>Τίτλοι διαφανειών</vt:lpstr>
      </vt:variant>
      <vt:variant>
        <vt:i4>20</vt:i4>
      </vt:variant>
    </vt:vector>
  </HeadingPairs>
  <TitlesOfParts>
    <vt:vector size="23" baseType="lpstr">
      <vt:lpstr>OC_template_updated</vt:lpstr>
      <vt:lpstr>OC_template</vt:lpstr>
      <vt:lpstr>1_OC_template_updated</vt:lpstr>
      <vt:lpstr>Χρώμα Γραφικών Τεχνών</vt:lpstr>
      <vt:lpstr>Χρωματικά μοντέλα και συστήματα</vt:lpstr>
      <vt:lpstr>Το χρωματικό μοντέλο της προσθετικής ανάμειξης των χρωμάτων (1 από 5)</vt:lpstr>
      <vt:lpstr>Το χρωματικό μοντέλο της προσθετικής ανάμειξης των χρωμάτων (2 από 5)</vt:lpstr>
      <vt:lpstr>Το χρωματικό μοντέλο της προσθετικής ανάμειξης των χρωμάτων (3 από 5)</vt:lpstr>
      <vt:lpstr>Το χρωματικό μοντέλο της προσθετικής ανάμειξης των χρωμάτων (4 από 5)</vt:lpstr>
      <vt:lpstr>Το χρωματικό μοντέλο της προσθετικής ανάμειξης των χρωμάτων (5 από 5)</vt:lpstr>
      <vt:lpstr>Το χρωματικό μοντέλο της αφαιρετικής ανάμειξης των χρωμάτων (1 από 3)</vt:lpstr>
      <vt:lpstr>Το χρωματικό μοντέλο της αφαιρετικής ανάμειξης των χρωμάτων (2 από 3)</vt:lpstr>
      <vt:lpstr>Το χρωματικό μοντέλο της αφαιρετικής ανάμειξης των χρωμάτων (3 από 3)</vt:lpstr>
      <vt:lpstr>To  χρωματικό μοντέλο CMYK</vt:lpstr>
      <vt:lpstr>Η έγχρωμη εκτύπωση και η τετραχρωμία</vt:lpstr>
      <vt:lpstr>H τετράχρωμη εκτύπωση (CMYK) μιας έγχρωμης εικόνας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38</cp:revision>
  <dcterms:created xsi:type="dcterms:W3CDTF">2013-03-04T13:35:19Z</dcterms:created>
  <dcterms:modified xsi:type="dcterms:W3CDTF">2015-06-26T11:45:28Z</dcterms:modified>
</cp:coreProperties>
</file>