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0"/>
  </p:notesMasterIdLst>
  <p:handoutMasterIdLst>
    <p:handoutMasterId r:id="rId21"/>
  </p:handoutMasterIdLst>
  <p:sldIdLst>
    <p:sldId id="256" r:id="rId3"/>
    <p:sldId id="268" r:id="rId4"/>
    <p:sldId id="269" r:id="rId5"/>
    <p:sldId id="273" r:id="rId6"/>
    <p:sldId id="272" r:id="rId7"/>
    <p:sldId id="271" r:id="rId8"/>
    <p:sldId id="274" r:id="rId9"/>
    <p:sldId id="270" r:id="rId10"/>
    <p:sldId id="277" r:id="rId11"/>
    <p:sldId id="275" r:id="rId12"/>
    <p:sldId id="257" r:id="rId13"/>
    <p:sldId id="262" r:id="rId14"/>
    <p:sldId id="264" r:id="rId15"/>
    <p:sldId id="278" r:id="rId16"/>
    <p:sldId id="279" r:id="rId17"/>
    <p:sldId id="266" r:id="rId18"/>
    <p:sldId id="261" r:id="rId19"/>
  </p:sldIdLst>
  <p:sldSz cx="9144000" cy="6858000" type="screen4x3"/>
  <p:notesSz cx="7104063" cy="10234613"/>
  <p:custDataLst>
    <p:tags r:id="rId2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a:p>
        </p:txBody>
      </p:sp>
    </p:spTree>
    <p:extLst>
      <p:ext uri="{BB962C8B-B14F-4D97-AF65-F5344CB8AC3E}">
        <p14:creationId xmlns:p14="http://schemas.microsoft.com/office/powerpoint/2010/main" val="95036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a:p>
        </p:txBody>
      </p:sp>
    </p:spTree>
    <p:extLst>
      <p:ext uri="{BB962C8B-B14F-4D97-AF65-F5344CB8AC3E}">
        <p14:creationId xmlns:p14="http://schemas.microsoft.com/office/powerpoint/2010/main" val="371396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31349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62460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994617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148382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892103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32092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533334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374501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114792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914400" indent="-554038">
              <a:lnSpc>
                <a:spcPct val="112000"/>
              </a:lnSpc>
              <a:spcBef>
                <a:spcPts val="1200"/>
              </a:spcBef>
              <a:buFont typeface="Courier New" panose="02070309020205020404" pitchFamily="49" charset="0"/>
              <a:buChar char="o"/>
              <a:defRPr sz="2400"/>
            </a:lvl2pPr>
            <a:lvl3pPr marL="1143000" indent="-338138">
              <a:lnSpc>
                <a:spcPct val="112000"/>
              </a:lnSpc>
              <a:spcBef>
                <a:spcPts val="1200"/>
              </a:spcBef>
              <a:buFont typeface="Wingdings" panose="05000000000000000000" pitchFamily="2" charset="2"/>
              <a:buChar char="ü"/>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542569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926612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openi.nlm.nih.gov/detailedresult.php?img=2170948_jcbn2007045f01&amp;req=4"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evegallik.org/cellbiologyolm_gelelectrophoresi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Gel_electrophoresis_apparatus.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Vinocu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commons.wikimedia.org/wiki/User:TimVickers" TargetMode="External"/><Relationship Id="rId3" Type="http://schemas.openxmlformats.org/officeDocument/2006/relationships/image" Target="../media/image7.jpeg"/><Relationship Id="rId7" Type="http://schemas.openxmlformats.org/officeDocument/2006/relationships/hyperlink" Target="http://commons.wikimedia.org/wiki/File:Laemmli_System.p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Piemmea&amp;action=edit&amp;redlink=1" TargetMode="External"/><Relationship Id="rId9" Type="http://schemas.openxmlformats.org/officeDocument/2006/relationships/hyperlink" Target="http://creativecommons.org/licenses/by/3.0/deed.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noProof="0" dirty="0" smtClean="0">
                <a:solidFill>
                  <a:prstClr val="black"/>
                </a:solidFill>
                <a:latin typeface="Calibri"/>
              </a:rPr>
              <a:t>Αιματολογία ΙΙ </a:t>
            </a:r>
            <a:r>
              <a:rPr kumimoji="0" lang="en-US" sz="4000" b="1" i="0" u="none" strike="noStrike" kern="0" cap="none" spc="0" normalizeH="0" baseline="0" noProof="0" dirty="0" smtClean="0">
                <a:ln>
                  <a:noFill/>
                </a:ln>
                <a:solidFill>
                  <a:prstClr val="black"/>
                </a:solidFill>
                <a:effectLst/>
                <a:uLnTx/>
                <a:uFillTx/>
                <a:latin typeface="Calibri"/>
              </a:rPr>
              <a:t>(E)</a:t>
            </a:r>
            <a:endParaRPr lang="el-GR" sz="4000" b="1" dirty="0">
              <a:solidFill>
                <a:schemeClr val="tx1"/>
              </a:solidFill>
              <a:latin typeface="+mn-lt"/>
            </a:endParaRPr>
          </a:p>
        </p:txBody>
      </p:sp>
      <p:sp>
        <p:nvSpPr>
          <p:cNvPr id="3" name="Υπότιτλος 2"/>
          <p:cNvSpPr>
            <a:spLocks noGrp="1"/>
          </p:cNvSpPr>
          <p:nvPr>
            <p:ph type="subTitle" idx="1"/>
          </p:nvPr>
        </p:nvSpPr>
        <p:spPr>
          <a:xfrm>
            <a:off x="0" y="2636912"/>
            <a:ext cx="9144000" cy="2520279"/>
          </a:xfrm>
        </p:spPr>
        <p:txBody>
          <a:bodyPr>
            <a:normAutofit/>
          </a:bodyPr>
          <a:lstStyle/>
          <a:p>
            <a:pPr>
              <a:spcBef>
                <a:spcPts val="0"/>
              </a:spcBef>
              <a:spcAft>
                <a:spcPts val="1800"/>
              </a:spcAft>
            </a:pPr>
            <a:r>
              <a:rPr lang="el-GR" sz="2600" b="1" dirty="0" smtClean="0"/>
              <a:t>Εργαστηριακή άσκηση 9:</a:t>
            </a:r>
            <a:r>
              <a:rPr lang="el-GR" sz="2600" dirty="0"/>
              <a:t> Ηλεκτροφόρηση αιμοσφαιρίνης σε πήκτωμα </a:t>
            </a:r>
            <a:r>
              <a:rPr lang="el-GR" sz="2600" dirty="0" err="1"/>
              <a:t>αγαρόζης</a:t>
            </a:r>
            <a:endParaRPr lang="el-GR" sz="2600" dirty="0" smtClean="0"/>
          </a:p>
          <a:p>
            <a:pPr>
              <a:spcBef>
                <a:spcPts val="0"/>
              </a:spcBef>
              <a:spcAft>
                <a:spcPts val="1200"/>
              </a:spcAft>
            </a:pPr>
            <a:r>
              <a:rPr lang="el-GR" sz="2200" dirty="0" smtClean="0"/>
              <a:t>Αναστάσιος Κριεμπάρδης</a:t>
            </a:r>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Σάρωση, </a:t>
            </a:r>
            <a:r>
              <a:rPr lang="el-GR" dirty="0" err="1" smtClean="0"/>
              <a:t>πυκνομέτρηση</a:t>
            </a:r>
            <a:r>
              <a:rPr lang="el-GR" dirty="0" smtClean="0"/>
              <a:t> και ποσοτική ανάλυση πηκτωμάτων ηλεκτροφόρησης</a:t>
            </a:r>
            <a:endParaRPr lang="el-GR" dirty="0"/>
          </a:p>
        </p:txBody>
      </p:sp>
      <p:sp>
        <p:nvSpPr>
          <p:cNvPr id="3" name="Θέση περιεχομένου 2"/>
          <p:cNvSpPr>
            <a:spLocks noGrp="1"/>
          </p:cNvSpPr>
          <p:nvPr>
            <p:ph idx="1"/>
          </p:nvPr>
        </p:nvSpPr>
        <p:spPr>
          <a:xfrm>
            <a:off x="457200" y="1124744"/>
            <a:ext cx="8229600" cy="5040560"/>
          </a:xfrm>
        </p:spPr>
        <p:txBody>
          <a:bodyPr>
            <a:normAutofit/>
          </a:bodyPr>
          <a:lstStyle/>
          <a:p>
            <a:pPr marL="0" indent="0">
              <a:lnSpc>
                <a:spcPct val="110000"/>
              </a:lnSpc>
              <a:spcBef>
                <a:spcPts val="600"/>
              </a:spcBef>
              <a:buNone/>
            </a:pPr>
            <a:r>
              <a:rPr lang="el-GR" sz="2200" b="1" dirty="0"/>
              <a:t>Λογισμικά ανάλυσης </a:t>
            </a:r>
            <a:r>
              <a:rPr lang="el-GR" sz="2200" b="1" dirty="0" err="1"/>
              <a:t>ηλεκτροφορημάτων</a:t>
            </a:r>
            <a:endParaRPr lang="el-GR" sz="2200" b="1" dirty="0"/>
          </a:p>
          <a:p>
            <a:pPr>
              <a:lnSpc>
                <a:spcPct val="110000"/>
              </a:lnSpc>
              <a:spcBef>
                <a:spcPts val="600"/>
              </a:spcBef>
            </a:pPr>
            <a:r>
              <a:rPr lang="el-GR" sz="2200" dirty="0"/>
              <a:t>Ποσοτική συγκριτική μέτρηση πυκνότητας </a:t>
            </a:r>
            <a:r>
              <a:rPr lang="el-GR" sz="2200" dirty="0" smtClean="0"/>
              <a:t>ζωνών.</a:t>
            </a:r>
            <a:endParaRPr lang="el-GR" sz="2200" dirty="0"/>
          </a:p>
          <a:p>
            <a:pPr>
              <a:lnSpc>
                <a:spcPct val="110000"/>
              </a:lnSpc>
              <a:spcBef>
                <a:spcPts val="600"/>
              </a:spcBef>
            </a:pPr>
            <a:r>
              <a:rPr lang="el-GR" sz="2200" dirty="0"/>
              <a:t>Πυκνομετρική σάρωση κατά μήκος επιθυμητής διαδρομής στο </a:t>
            </a:r>
            <a:r>
              <a:rPr lang="el-GR" sz="2200" dirty="0" smtClean="0"/>
              <a:t>πήκτωμα.</a:t>
            </a:r>
            <a:endParaRPr lang="el-GR" sz="2200" dirty="0"/>
          </a:p>
          <a:p>
            <a:pPr>
              <a:lnSpc>
                <a:spcPct val="110000"/>
              </a:lnSpc>
              <a:spcBef>
                <a:spcPts val="600"/>
              </a:spcBef>
            </a:pPr>
            <a:r>
              <a:rPr lang="el-GR" sz="2200" dirty="0"/>
              <a:t>2 είδη πληροφορίας:</a:t>
            </a:r>
          </a:p>
          <a:p>
            <a:pPr lvl="1">
              <a:lnSpc>
                <a:spcPct val="110000"/>
              </a:lnSpc>
              <a:spcBef>
                <a:spcPts val="600"/>
              </a:spcBef>
            </a:pPr>
            <a:r>
              <a:rPr lang="el-GR" sz="2200" dirty="0"/>
              <a:t>Η απόσταση Χ κατά μήκος της γραμμής σάρωσης (0-255</a:t>
            </a:r>
            <a:r>
              <a:rPr lang="el-GR" sz="2200" dirty="0" smtClean="0"/>
              <a:t>).</a:t>
            </a:r>
            <a:endParaRPr lang="el-GR" sz="2200" dirty="0"/>
          </a:p>
          <a:p>
            <a:pPr lvl="1">
              <a:lnSpc>
                <a:spcPct val="110000"/>
              </a:lnSpc>
              <a:spcBef>
                <a:spcPts val="600"/>
              </a:spcBef>
            </a:pPr>
            <a:r>
              <a:rPr lang="el-GR" sz="2200" dirty="0"/>
              <a:t>Η ένταση (φωτεινότητα) κάθε </a:t>
            </a:r>
            <a:r>
              <a:rPr lang="el-GR" sz="2200" dirty="0" smtClean="0"/>
              <a:t>σημείου.</a:t>
            </a:r>
            <a:endParaRPr lang="el-GR" sz="2200" dirty="0"/>
          </a:p>
          <a:p>
            <a:pPr>
              <a:lnSpc>
                <a:spcPct val="110000"/>
              </a:lnSpc>
              <a:spcBef>
                <a:spcPts val="600"/>
              </a:spcBef>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3074" name="Picture 2" descr="Agarose gel electrophoresis of glycated and nonglycated proteins. Native BSA (lane 1), CML-BSA (lane 2), CEL-BSA (lane 3), CEL-Hb (lane 4), CML-Hb (lane 5) and Hb (lane 6). Samples in loading buffer (bromophenol blue, 1.5 M Tris and 20% glycerol, pH 9.2) were loaded into agarose gel (1.5%) in 0.1 M Tris and 0.038 M glycine buffer (pH 8.7). The gel tray was run for 40–60 min at 100 V. The gel was stained with 1% Coomassie blue (1 h) followed by overnight dest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101549"/>
            <a:ext cx="4000500" cy="2724151"/>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203848" y="6093296"/>
            <a:ext cx="1584176" cy="276999"/>
          </a:xfrm>
          <a:prstGeom prst="rect">
            <a:avLst/>
          </a:prstGeom>
        </p:spPr>
        <p:txBody>
          <a:bodyPr wrap="square">
            <a:spAutoFit/>
          </a:bodyPr>
          <a:lstStyle/>
          <a:p>
            <a:pPr algn="ctr"/>
            <a:r>
              <a:rPr lang="en-US" sz="1200" dirty="0" smtClean="0">
                <a:latin typeface="+mn-lt"/>
                <a:hlinkClick r:id="rId3"/>
              </a:rPr>
              <a:t>openi.nlm.nih.gov</a:t>
            </a:r>
            <a:endParaRPr lang="el-GR" sz="1200" dirty="0">
              <a:latin typeface="+mn-lt"/>
            </a:endParaRPr>
          </a:p>
        </p:txBody>
      </p:sp>
      <p:pic>
        <p:nvPicPr>
          <p:cNvPr id="7" name="Picture 3"/>
          <p:cNvPicPr>
            <a:picLocks noChangeAspect="1" noChangeArrowheads="1"/>
          </p:cNvPicPr>
          <p:nvPr/>
        </p:nvPicPr>
        <p:blipFill>
          <a:blip r:embed="rId4"/>
          <a:srcRect l="10236" t="11438" r="8411" b="12766"/>
          <a:stretch>
            <a:fillRect/>
          </a:stretch>
        </p:blipFill>
        <p:spPr bwMode="auto">
          <a:xfrm>
            <a:off x="4602590" y="4136325"/>
            <a:ext cx="4392488" cy="2299682"/>
          </a:xfrm>
          <a:prstGeom prst="rect">
            <a:avLst/>
          </a:prstGeom>
          <a:noFill/>
          <a:ln w="9525">
            <a:noFill/>
            <a:miter lim="800000"/>
            <a:headEnd/>
            <a:tailEnd/>
          </a:ln>
        </p:spPr>
      </p:pic>
    </p:spTree>
    <p:extLst>
      <p:ext uri="{BB962C8B-B14F-4D97-AF65-F5344CB8AC3E}">
        <p14:creationId xmlns:p14="http://schemas.microsoft.com/office/powerpoint/2010/main" val="3744530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smtClean="0"/>
              <a:t>Κριεμπάρδης 2014. </a:t>
            </a:r>
            <a:r>
              <a:rPr lang="el-GR" sz="2000" dirty="0"/>
              <a:t>Αναστάσιος </a:t>
            </a:r>
            <a:r>
              <a:rPr lang="el-GR" sz="2000" dirty="0" smtClean="0"/>
              <a:t>Κριεμπάρδης</a:t>
            </a:r>
            <a:r>
              <a:rPr lang="el-GR" sz="2000" dirty="0"/>
              <a:t>. «Αιματολογία ΙΙ </a:t>
            </a:r>
            <a:r>
              <a:rPr lang="en-US" sz="2000"/>
              <a:t>(E)</a:t>
            </a:r>
            <a:r>
              <a:rPr lang="el-GR" sz="2000" smtClean="0"/>
              <a:t>. </a:t>
            </a:r>
            <a:r>
              <a:rPr lang="el-GR" sz="2000" dirty="0"/>
              <a:t>Εργαστηριακή άσκηση </a:t>
            </a:r>
            <a:r>
              <a:rPr lang="el-GR" sz="2000" dirty="0" smtClean="0"/>
              <a:t>9</a:t>
            </a:r>
            <a:r>
              <a:rPr lang="en-US" sz="2000" dirty="0" smtClean="0"/>
              <a:t>:</a:t>
            </a:r>
            <a:r>
              <a:rPr lang="el-GR" sz="2000" dirty="0"/>
              <a:t> Ηλεκτροφόρηση αιμοσφαιρίνης σε πήκτωμα </a:t>
            </a:r>
            <a:r>
              <a:rPr lang="el-GR" sz="2000" dirty="0" err="1"/>
              <a:t>αγαρόζης</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23977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20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Ηλεκτροφόρηση</a:t>
            </a:r>
            <a:r>
              <a:rPr lang="en-US" dirty="0" smtClean="0"/>
              <a:t> </a:t>
            </a:r>
            <a:r>
              <a:rPr lang="en-US" sz="3000" b="0" dirty="0" smtClean="0"/>
              <a:t>1/2</a:t>
            </a:r>
            <a:endParaRPr lang="el-GR" sz="3000" b="0" dirty="0"/>
          </a:p>
        </p:txBody>
      </p:sp>
      <p:sp>
        <p:nvSpPr>
          <p:cNvPr id="3" name="Θέση περιεχομένου 2"/>
          <p:cNvSpPr>
            <a:spLocks noGrp="1"/>
          </p:cNvSpPr>
          <p:nvPr>
            <p:ph idx="1"/>
          </p:nvPr>
        </p:nvSpPr>
        <p:spPr>
          <a:xfrm>
            <a:off x="457200" y="1196752"/>
            <a:ext cx="8435280" cy="5328592"/>
          </a:xfrm>
        </p:spPr>
        <p:txBody>
          <a:bodyPr>
            <a:normAutofit fontScale="92500"/>
          </a:bodyPr>
          <a:lstStyle/>
          <a:p>
            <a:r>
              <a:rPr lang="el-GR" dirty="0"/>
              <a:t>Μετακίνηση φορτισμένων μορίων μέσα σε ηλεκτρικό </a:t>
            </a:r>
            <a:r>
              <a:rPr lang="el-GR" dirty="0" smtClean="0"/>
              <a:t>πεδίο</a:t>
            </a:r>
            <a:endParaRPr lang="el-GR" dirty="0"/>
          </a:p>
          <a:p>
            <a:r>
              <a:rPr lang="el-GR" dirty="0"/>
              <a:t>H ταχύτητα μετακίνησης (υ) της πρωτεΐνης (ή κάθε μορίου) σε ένα ηλεκτρικό πεδίο, εξαρτάται από την ένταση του ηλεκτρικού πεδίου (Ε), το καθαρό φορτίο της πρωτεΐνης (z) και το συντελεστή τριβής (f). </a:t>
            </a:r>
          </a:p>
          <a:p>
            <a:pPr marL="0" indent="0" algn="ctr">
              <a:buNone/>
            </a:pPr>
            <a:r>
              <a:rPr lang="el-GR" b="1" dirty="0"/>
              <a:t>υ = </a:t>
            </a:r>
            <a:r>
              <a:rPr lang="el-GR" b="1" dirty="0" err="1"/>
              <a:t>Εz</a:t>
            </a:r>
            <a:r>
              <a:rPr lang="el-GR" b="1" dirty="0"/>
              <a:t> / f </a:t>
            </a:r>
          </a:p>
          <a:p>
            <a:pPr marL="355600" indent="0">
              <a:buNone/>
            </a:pPr>
            <a:r>
              <a:rPr lang="el-GR" dirty="0"/>
              <a:t>(Η σταθερά τριβής f εξαρτάται από τη μάζα και το σχήμα του μορίου που μετακινείται, καθώς και από την πυκνότητα του μέσου</a:t>
            </a:r>
            <a:r>
              <a:rPr lang="el-GR" dirty="0" smtClean="0"/>
              <a:t>.)</a:t>
            </a:r>
            <a:endParaRPr lang="el-GR" dirty="0"/>
          </a:p>
          <a:p>
            <a:r>
              <a:rPr lang="el-GR" dirty="0"/>
              <a:t>Το πήκτωμα (</a:t>
            </a:r>
            <a:r>
              <a:rPr lang="el-GR" dirty="0" err="1"/>
              <a:t>γέλη</a:t>
            </a:r>
            <a:r>
              <a:rPr lang="el-GR" dirty="0"/>
              <a:t>) λειτουργεί ως μοριακός ηθμός καθιστώντας έτσι ευκολότερους τους διαχωρισμούς μορίων. </a:t>
            </a:r>
          </a:p>
          <a:p>
            <a:r>
              <a:rPr lang="el-GR" dirty="0"/>
              <a:t>Μέθοδος διαχωρισμού πρωτεϊνών, DNA και RNA κλπ.</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767990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ηλεκτροφόρησης</a:t>
            </a:r>
          </a:p>
        </p:txBody>
      </p:sp>
      <p:sp>
        <p:nvSpPr>
          <p:cNvPr id="3" name="Θέση περιεχομένου 2"/>
          <p:cNvSpPr>
            <a:spLocks noGrp="1"/>
          </p:cNvSpPr>
          <p:nvPr>
            <p:ph idx="1"/>
          </p:nvPr>
        </p:nvSpPr>
        <p:spPr>
          <a:xfrm>
            <a:off x="457200" y="1196752"/>
            <a:ext cx="8075240" cy="5040560"/>
          </a:xfrm>
        </p:spPr>
        <p:txBody>
          <a:bodyPr/>
          <a:lstStyle/>
          <a:p>
            <a:r>
              <a:rPr lang="el-GR" b="1" dirty="0"/>
              <a:t>Μέσο</a:t>
            </a:r>
            <a:r>
              <a:rPr lang="el-GR" dirty="0"/>
              <a:t> </a:t>
            </a:r>
            <a:r>
              <a:rPr lang="el-GR" b="1" dirty="0" smtClean="0"/>
              <a:t>ηλεκτροφόρησης</a:t>
            </a:r>
          </a:p>
          <a:p>
            <a:pPr marL="355600" indent="0">
              <a:spcBef>
                <a:spcPts val="300"/>
              </a:spcBef>
              <a:buNone/>
            </a:pPr>
            <a:r>
              <a:rPr lang="el-GR" dirty="0" smtClean="0"/>
              <a:t>(πήκτωμα </a:t>
            </a:r>
            <a:r>
              <a:rPr lang="el-GR" dirty="0" err="1"/>
              <a:t>αγαρόζης</a:t>
            </a:r>
            <a:r>
              <a:rPr lang="el-GR" dirty="0"/>
              <a:t>, </a:t>
            </a:r>
            <a:r>
              <a:rPr lang="el-GR" dirty="0" err="1"/>
              <a:t>πολυακρυλαμίδης</a:t>
            </a:r>
            <a:r>
              <a:rPr lang="el-GR" dirty="0" smtClean="0"/>
              <a:t>).</a:t>
            </a:r>
          </a:p>
          <a:p>
            <a:pPr lvl="1"/>
            <a:r>
              <a:rPr lang="el-GR" b="1" dirty="0"/>
              <a:t>Ηλεκτροφόρηση σε </a:t>
            </a:r>
            <a:r>
              <a:rPr lang="el-GR" b="1" dirty="0" smtClean="0"/>
              <a:t>σωληνάκια.</a:t>
            </a:r>
            <a:endParaRPr lang="el-GR" b="1" dirty="0"/>
          </a:p>
          <a:p>
            <a:pPr lvl="1"/>
            <a:r>
              <a:rPr lang="el-GR" b="1" dirty="0"/>
              <a:t>Επίπεδη </a:t>
            </a:r>
            <a:r>
              <a:rPr lang="el-GR" b="1" dirty="0" err="1" smtClean="0"/>
              <a:t>ηλεκτροφόρηση</a:t>
            </a:r>
            <a:endParaRPr lang="el-GR" b="1" dirty="0" smtClean="0"/>
          </a:p>
          <a:p>
            <a:pPr marL="900113" lvl="1" indent="0">
              <a:spcBef>
                <a:spcPts val="300"/>
              </a:spcBef>
              <a:buNone/>
            </a:pPr>
            <a:r>
              <a:rPr lang="el-GR" dirty="0"/>
              <a:t>Η επίπεδη </a:t>
            </a:r>
            <a:r>
              <a:rPr lang="el-GR" dirty="0" err="1"/>
              <a:t>ηλεκτροφόρηση</a:t>
            </a:r>
            <a:r>
              <a:rPr lang="el-GR" dirty="0"/>
              <a:t> έχει το πλεονέκτημα ότι όλα τα δείγματα διαχωρίζονται στο ίδιο πήκτωμα, συνεπώς στις ίδιες συνθήκες συγκέντρωσης πηκτώματος,  θερμοκρασίας κλπ κι έτσι είναι περισσότερο αξιόπιστη η ποιοτική και ποσοτική σύγκριση των ζωνών μεταξύ τους. </a:t>
            </a:r>
          </a:p>
          <a:p>
            <a:pPr lvl="1"/>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010116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Διαχωριστική/αναλυτική ικανότητα</a:t>
            </a:r>
            <a:br>
              <a:rPr lang="el-GR" dirty="0"/>
            </a:br>
            <a:r>
              <a:rPr lang="el-GR" sz="3000" b="0" dirty="0"/>
              <a:t>(μέγεθος, πυκνότητα φορτίου q/m)</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26" name="TextBox 25"/>
          <p:cNvSpPr txBox="1"/>
          <p:nvPr/>
        </p:nvSpPr>
        <p:spPr>
          <a:xfrm>
            <a:off x="107504" y="1647591"/>
            <a:ext cx="1470403" cy="430887"/>
          </a:xfrm>
          <a:prstGeom prst="rect">
            <a:avLst/>
          </a:prstGeom>
          <a:noFill/>
        </p:spPr>
        <p:txBody>
          <a:bodyPr wrap="none" rtlCol="0">
            <a:spAutoFit/>
          </a:bodyPr>
          <a:lstStyle/>
          <a:p>
            <a:r>
              <a:rPr lang="en-US" sz="2200" b="1" dirty="0" smtClean="0">
                <a:latin typeface="+mn-lt"/>
              </a:rPr>
              <a:t>Before SDS</a:t>
            </a:r>
            <a:endParaRPr lang="el-GR" sz="2200" b="1" dirty="0">
              <a:latin typeface="+mn-lt"/>
            </a:endParaRPr>
          </a:p>
        </p:txBody>
      </p:sp>
      <p:sp>
        <p:nvSpPr>
          <p:cNvPr id="27" name="TextBox 26"/>
          <p:cNvSpPr txBox="1"/>
          <p:nvPr/>
        </p:nvSpPr>
        <p:spPr>
          <a:xfrm>
            <a:off x="439535" y="5163330"/>
            <a:ext cx="1292085" cy="430887"/>
          </a:xfrm>
          <a:prstGeom prst="rect">
            <a:avLst/>
          </a:prstGeom>
          <a:noFill/>
        </p:spPr>
        <p:txBody>
          <a:bodyPr wrap="none" rtlCol="0">
            <a:spAutoFit/>
          </a:bodyPr>
          <a:lstStyle/>
          <a:p>
            <a:r>
              <a:rPr lang="en-US" sz="2200" b="1" dirty="0" smtClean="0">
                <a:latin typeface="+mn-lt"/>
              </a:rPr>
              <a:t>After SDS</a:t>
            </a:r>
            <a:endParaRPr lang="el-GR" sz="2200" b="1" dirty="0">
              <a:latin typeface="+mn-lt"/>
            </a:endParaRPr>
          </a:p>
        </p:txBody>
      </p:sp>
      <p:grpSp>
        <p:nvGrpSpPr>
          <p:cNvPr id="51" name="Ομάδα 50"/>
          <p:cNvGrpSpPr/>
          <p:nvPr/>
        </p:nvGrpSpPr>
        <p:grpSpPr>
          <a:xfrm>
            <a:off x="661075" y="5638372"/>
            <a:ext cx="3141619" cy="754012"/>
            <a:chOff x="1278038" y="4973106"/>
            <a:chExt cx="3141619" cy="754012"/>
          </a:xfrm>
        </p:grpSpPr>
        <p:sp>
          <p:nvSpPr>
            <p:cNvPr id="28" name="Ελεύθερη σχεδίαση 27"/>
            <p:cNvSpPr/>
            <p:nvPr/>
          </p:nvSpPr>
          <p:spPr>
            <a:xfrm>
              <a:off x="1318968" y="5275877"/>
              <a:ext cx="2965876" cy="209245"/>
            </a:xfrm>
            <a:custGeom>
              <a:avLst/>
              <a:gdLst>
                <a:gd name="connsiteX0" fmla="*/ 0 w 1993392"/>
                <a:gd name="connsiteY0" fmla="*/ 100661 h 137237"/>
                <a:gd name="connsiteX1" fmla="*/ 292608 w 1993392"/>
                <a:gd name="connsiteY1" fmla="*/ 36653 h 137237"/>
                <a:gd name="connsiteX2" fmla="*/ 566928 w 1993392"/>
                <a:gd name="connsiteY2" fmla="*/ 77 h 137237"/>
                <a:gd name="connsiteX3" fmla="*/ 832104 w 1993392"/>
                <a:gd name="connsiteY3" fmla="*/ 45797 h 137237"/>
                <a:gd name="connsiteX4" fmla="*/ 1124712 w 1993392"/>
                <a:gd name="connsiteY4" fmla="*/ 100661 h 137237"/>
                <a:gd name="connsiteX5" fmla="*/ 1389888 w 1993392"/>
                <a:gd name="connsiteY5" fmla="*/ 137237 h 137237"/>
                <a:gd name="connsiteX6" fmla="*/ 1764792 w 1993392"/>
                <a:gd name="connsiteY6" fmla="*/ 100661 h 137237"/>
                <a:gd name="connsiteX7" fmla="*/ 1993392 w 1993392"/>
                <a:gd name="connsiteY7" fmla="*/ 54941 h 13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392" h="137237">
                  <a:moveTo>
                    <a:pt x="0" y="100661"/>
                  </a:moveTo>
                  <a:cubicBezTo>
                    <a:pt x="99060" y="77039"/>
                    <a:pt x="198120" y="53417"/>
                    <a:pt x="292608" y="36653"/>
                  </a:cubicBezTo>
                  <a:cubicBezTo>
                    <a:pt x="387096" y="19889"/>
                    <a:pt x="477012" y="-1447"/>
                    <a:pt x="566928" y="77"/>
                  </a:cubicBezTo>
                  <a:cubicBezTo>
                    <a:pt x="656844" y="1601"/>
                    <a:pt x="832104" y="45797"/>
                    <a:pt x="832104" y="45797"/>
                  </a:cubicBezTo>
                  <a:cubicBezTo>
                    <a:pt x="925068" y="62561"/>
                    <a:pt x="1031748" y="85421"/>
                    <a:pt x="1124712" y="100661"/>
                  </a:cubicBezTo>
                  <a:cubicBezTo>
                    <a:pt x="1217676" y="115901"/>
                    <a:pt x="1283208" y="137237"/>
                    <a:pt x="1389888" y="137237"/>
                  </a:cubicBezTo>
                  <a:cubicBezTo>
                    <a:pt x="1496568" y="137237"/>
                    <a:pt x="1664208" y="114377"/>
                    <a:pt x="1764792" y="100661"/>
                  </a:cubicBezTo>
                  <a:cubicBezTo>
                    <a:pt x="1865376" y="86945"/>
                    <a:pt x="1929384" y="70943"/>
                    <a:pt x="1993392" y="549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TextBox 29"/>
            <p:cNvSpPr txBox="1"/>
            <p:nvPr/>
          </p:nvSpPr>
          <p:spPr>
            <a:xfrm>
              <a:off x="1805266" y="5013176"/>
              <a:ext cx="269626" cy="400110"/>
            </a:xfrm>
            <a:prstGeom prst="rect">
              <a:avLst/>
            </a:prstGeom>
            <a:noFill/>
          </p:spPr>
          <p:txBody>
            <a:bodyPr wrap="none" rtlCol="0">
              <a:spAutoFit/>
            </a:bodyPr>
            <a:lstStyle/>
            <a:p>
              <a:r>
                <a:rPr lang="el-GR" sz="2000" dirty="0" smtClean="0"/>
                <a:t>-</a:t>
              </a:r>
              <a:endParaRPr lang="el-GR" sz="2000" dirty="0"/>
            </a:p>
          </p:txBody>
        </p:sp>
        <p:sp>
          <p:nvSpPr>
            <p:cNvPr id="31" name="TextBox 30"/>
            <p:cNvSpPr txBox="1"/>
            <p:nvPr/>
          </p:nvSpPr>
          <p:spPr>
            <a:xfrm>
              <a:off x="2403910" y="5022468"/>
              <a:ext cx="269626" cy="400110"/>
            </a:xfrm>
            <a:prstGeom prst="rect">
              <a:avLst/>
            </a:prstGeom>
            <a:noFill/>
          </p:spPr>
          <p:txBody>
            <a:bodyPr wrap="none" rtlCol="0">
              <a:spAutoFit/>
            </a:bodyPr>
            <a:lstStyle/>
            <a:p>
              <a:r>
                <a:rPr lang="el-GR" sz="2000" dirty="0" smtClean="0"/>
                <a:t>-</a:t>
              </a:r>
              <a:endParaRPr lang="el-GR" sz="2000" dirty="0"/>
            </a:p>
          </p:txBody>
        </p:sp>
        <p:sp>
          <p:nvSpPr>
            <p:cNvPr id="32" name="TextBox 31"/>
            <p:cNvSpPr txBox="1"/>
            <p:nvPr/>
          </p:nvSpPr>
          <p:spPr>
            <a:xfrm>
              <a:off x="2131460" y="4973106"/>
              <a:ext cx="269626" cy="400110"/>
            </a:xfrm>
            <a:prstGeom prst="rect">
              <a:avLst/>
            </a:prstGeom>
            <a:noFill/>
          </p:spPr>
          <p:txBody>
            <a:bodyPr wrap="none" rtlCol="0">
              <a:spAutoFit/>
            </a:bodyPr>
            <a:lstStyle/>
            <a:p>
              <a:r>
                <a:rPr lang="el-GR" sz="2000" dirty="0" smtClean="0"/>
                <a:t>-</a:t>
              </a:r>
              <a:endParaRPr lang="el-GR" sz="2000" dirty="0"/>
            </a:p>
          </p:txBody>
        </p:sp>
        <p:sp>
          <p:nvSpPr>
            <p:cNvPr id="33" name="TextBox 32"/>
            <p:cNvSpPr txBox="1"/>
            <p:nvPr/>
          </p:nvSpPr>
          <p:spPr>
            <a:xfrm>
              <a:off x="1965954" y="5129123"/>
              <a:ext cx="269626" cy="400110"/>
            </a:xfrm>
            <a:prstGeom prst="rect">
              <a:avLst/>
            </a:prstGeom>
            <a:noFill/>
          </p:spPr>
          <p:txBody>
            <a:bodyPr wrap="none" rtlCol="0">
              <a:spAutoFit/>
            </a:bodyPr>
            <a:lstStyle/>
            <a:p>
              <a:r>
                <a:rPr lang="el-GR" sz="2000" dirty="0" smtClean="0"/>
                <a:t>-</a:t>
              </a:r>
              <a:endParaRPr lang="el-GR" sz="2000" dirty="0"/>
            </a:p>
          </p:txBody>
        </p:sp>
        <p:sp>
          <p:nvSpPr>
            <p:cNvPr id="34" name="TextBox 33"/>
            <p:cNvSpPr txBox="1"/>
            <p:nvPr/>
          </p:nvSpPr>
          <p:spPr>
            <a:xfrm>
              <a:off x="2554415" y="5213231"/>
              <a:ext cx="269626" cy="400110"/>
            </a:xfrm>
            <a:prstGeom prst="rect">
              <a:avLst/>
            </a:prstGeom>
            <a:noFill/>
          </p:spPr>
          <p:txBody>
            <a:bodyPr wrap="none" rtlCol="0">
              <a:spAutoFit/>
            </a:bodyPr>
            <a:lstStyle/>
            <a:p>
              <a:r>
                <a:rPr lang="el-GR" sz="2000" dirty="0" smtClean="0"/>
                <a:t>-</a:t>
              </a:r>
              <a:endParaRPr lang="el-GR" sz="2000" dirty="0"/>
            </a:p>
          </p:txBody>
        </p:sp>
        <p:sp>
          <p:nvSpPr>
            <p:cNvPr id="35" name="TextBox 34"/>
            <p:cNvSpPr txBox="1"/>
            <p:nvPr/>
          </p:nvSpPr>
          <p:spPr>
            <a:xfrm>
              <a:off x="2267744" y="5189130"/>
              <a:ext cx="269626" cy="400110"/>
            </a:xfrm>
            <a:prstGeom prst="rect">
              <a:avLst/>
            </a:prstGeom>
            <a:noFill/>
          </p:spPr>
          <p:txBody>
            <a:bodyPr wrap="none" rtlCol="0">
              <a:spAutoFit/>
            </a:bodyPr>
            <a:lstStyle/>
            <a:p>
              <a:r>
                <a:rPr lang="el-GR" sz="2000" dirty="0" smtClean="0"/>
                <a:t>-</a:t>
              </a:r>
              <a:endParaRPr lang="el-GR" sz="2000" dirty="0"/>
            </a:p>
          </p:txBody>
        </p:sp>
        <p:sp>
          <p:nvSpPr>
            <p:cNvPr id="36" name="TextBox 35"/>
            <p:cNvSpPr txBox="1"/>
            <p:nvPr/>
          </p:nvSpPr>
          <p:spPr>
            <a:xfrm>
              <a:off x="1652714" y="5180444"/>
              <a:ext cx="269626" cy="400110"/>
            </a:xfrm>
            <a:prstGeom prst="rect">
              <a:avLst/>
            </a:prstGeom>
            <a:noFill/>
          </p:spPr>
          <p:txBody>
            <a:bodyPr wrap="none" rtlCol="0">
              <a:spAutoFit/>
            </a:bodyPr>
            <a:lstStyle/>
            <a:p>
              <a:r>
                <a:rPr lang="el-GR" sz="2000" dirty="0" smtClean="0"/>
                <a:t>-</a:t>
              </a:r>
              <a:endParaRPr lang="el-GR" sz="2000" dirty="0"/>
            </a:p>
          </p:txBody>
        </p:sp>
        <p:sp>
          <p:nvSpPr>
            <p:cNvPr id="37" name="TextBox 36"/>
            <p:cNvSpPr txBox="1"/>
            <p:nvPr/>
          </p:nvSpPr>
          <p:spPr>
            <a:xfrm>
              <a:off x="1517901" y="5085577"/>
              <a:ext cx="269626" cy="400110"/>
            </a:xfrm>
            <a:prstGeom prst="rect">
              <a:avLst/>
            </a:prstGeom>
            <a:noFill/>
          </p:spPr>
          <p:txBody>
            <a:bodyPr wrap="none" rtlCol="0">
              <a:spAutoFit/>
            </a:bodyPr>
            <a:lstStyle/>
            <a:p>
              <a:r>
                <a:rPr lang="el-GR" sz="2000" dirty="0" smtClean="0"/>
                <a:t>-</a:t>
              </a:r>
              <a:endParaRPr lang="el-GR" sz="2000" dirty="0"/>
            </a:p>
          </p:txBody>
        </p:sp>
        <p:sp>
          <p:nvSpPr>
            <p:cNvPr id="38" name="TextBox 37"/>
            <p:cNvSpPr txBox="1"/>
            <p:nvPr/>
          </p:nvSpPr>
          <p:spPr>
            <a:xfrm>
              <a:off x="1278038" y="5275877"/>
              <a:ext cx="269626" cy="400110"/>
            </a:xfrm>
            <a:prstGeom prst="rect">
              <a:avLst/>
            </a:prstGeom>
            <a:noFill/>
          </p:spPr>
          <p:txBody>
            <a:bodyPr wrap="none" rtlCol="0">
              <a:spAutoFit/>
            </a:bodyPr>
            <a:lstStyle/>
            <a:p>
              <a:r>
                <a:rPr lang="el-GR" sz="2000" dirty="0" smtClean="0"/>
                <a:t>-</a:t>
              </a:r>
              <a:endParaRPr lang="el-GR" sz="2000" dirty="0"/>
            </a:p>
          </p:txBody>
        </p:sp>
        <p:sp>
          <p:nvSpPr>
            <p:cNvPr id="39" name="TextBox 38"/>
            <p:cNvSpPr txBox="1"/>
            <p:nvPr/>
          </p:nvSpPr>
          <p:spPr>
            <a:xfrm>
              <a:off x="1278038" y="5114075"/>
              <a:ext cx="269626" cy="400110"/>
            </a:xfrm>
            <a:prstGeom prst="rect">
              <a:avLst/>
            </a:prstGeom>
            <a:noFill/>
          </p:spPr>
          <p:txBody>
            <a:bodyPr wrap="none" rtlCol="0">
              <a:spAutoFit/>
            </a:bodyPr>
            <a:lstStyle/>
            <a:p>
              <a:r>
                <a:rPr lang="el-GR" sz="2000" dirty="0" smtClean="0"/>
                <a:t>-</a:t>
              </a:r>
              <a:endParaRPr lang="el-GR" sz="2000" dirty="0"/>
            </a:p>
          </p:txBody>
        </p:sp>
        <p:sp>
          <p:nvSpPr>
            <p:cNvPr id="40" name="TextBox 39"/>
            <p:cNvSpPr txBox="1"/>
            <p:nvPr/>
          </p:nvSpPr>
          <p:spPr>
            <a:xfrm>
              <a:off x="4150031" y="5200866"/>
              <a:ext cx="269626" cy="400110"/>
            </a:xfrm>
            <a:prstGeom prst="rect">
              <a:avLst/>
            </a:prstGeom>
            <a:noFill/>
          </p:spPr>
          <p:txBody>
            <a:bodyPr wrap="none" rtlCol="0">
              <a:spAutoFit/>
            </a:bodyPr>
            <a:lstStyle/>
            <a:p>
              <a:r>
                <a:rPr lang="el-GR" sz="2000" dirty="0" smtClean="0"/>
                <a:t>-</a:t>
              </a:r>
              <a:endParaRPr lang="el-GR" sz="2000" dirty="0"/>
            </a:p>
          </p:txBody>
        </p:sp>
        <p:sp>
          <p:nvSpPr>
            <p:cNvPr id="41" name="TextBox 40"/>
            <p:cNvSpPr txBox="1"/>
            <p:nvPr/>
          </p:nvSpPr>
          <p:spPr>
            <a:xfrm>
              <a:off x="3792436" y="5157192"/>
              <a:ext cx="269626" cy="400110"/>
            </a:xfrm>
            <a:prstGeom prst="rect">
              <a:avLst/>
            </a:prstGeom>
            <a:noFill/>
          </p:spPr>
          <p:txBody>
            <a:bodyPr wrap="none" rtlCol="0">
              <a:spAutoFit/>
            </a:bodyPr>
            <a:lstStyle/>
            <a:p>
              <a:r>
                <a:rPr lang="el-GR" sz="2000" dirty="0" smtClean="0"/>
                <a:t>-</a:t>
              </a:r>
              <a:endParaRPr lang="el-GR" sz="2000" dirty="0"/>
            </a:p>
          </p:txBody>
        </p:sp>
        <p:sp>
          <p:nvSpPr>
            <p:cNvPr id="42" name="TextBox 41"/>
            <p:cNvSpPr txBox="1"/>
            <p:nvPr/>
          </p:nvSpPr>
          <p:spPr>
            <a:xfrm>
              <a:off x="3622445" y="5157192"/>
              <a:ext cx="269626" cy="400110"/>
            </a:xfrm>
            <a:prstGeom prst="rect">
              <a:avLst/>
            </a:prstGeom>
            <a:noFill/>
          </p:spPr>
          <p:txBody>
            <a:bodyPr wrap="none" rtlCol="0">
              <a:spAutoFit/>
            </a:bodyPr>
            <a:lstStyle/>
            <a:p>
              <a:r>
                <a:rPr lang="el-GR" sz="2000" dirty="0" smtClean="0"/>
                <a:t>-</a:t>
              </a:r>
              <a:endParaRPr lang="el-GR" sz="2000" dirty="0"/>
            </a:p>
          </p:txBody>
        </p:sp>
        <p:sp>
          <p:nvSpPr>
            <p:cNvPr id="43" name="TextBox 42"/>
            <p:cNvSpPr txBox="1"/>
            <p:nvPr/>
          </p:nvSpPr>
          <p:spPr>
            <a:xfrm>
              <a:off x="3487632" y="5327008"/>
              <a:ext cx="269626" cy="400110"/>
            </a:xfrm>
            <a:prstGeom prst="rect">
              <a:avLst/>
            </a:prstGeom>
            <a:noFill/>
          </p:spPr>
          <p:txBody>
            <a:bodyPr wrap="none" rtlCol="0">
              <a:spAutoFit/>
            </a:bodyPr>
            <a:lstStyle/>
            <a:p>
              <a:r>
                <a:rPr lang="el-GR" sz="2000" dirty="0" smtClean="0"/>
                <a:t>-</a:t>
              </a:r>
              <a:endParaRPr lang="el-GR" sz="2000" dirty="0"/>
            </a:p>
          </p:txBody>
        </p:sp>
        <p:sp>
          <p:nvSpPr>
            <p:cNvPr id="44" name="TextBox 43"/>
            <p:cNvSpPr txBox="1"/>
            <p:nvPr/>
          </p:nvSpPr>
          <p:spPr>
            <a:xfrm>
              <a:off x="3352819" y="5189130"/>
              <a:ext cx="269626" cy="400110"/>
            </a:xfrm>
            <a:prstGeom prst="rect">
              <a:avLst/>
            </a:prstGeom>
            <a:noFill/>
          </p:spPr>
          <p:txBody>
            <a:bodyPr wrap="none" rtlCol="0">
              <a:spAutoFit/>
            </a:bodyPr>
            <a:lstStyle/>
            <a:p>
              <a:r>
                <a:rPr lang="el-GR" sz="2000" dirty="0" smtClean="0"/>
                <a:t>-</a:t>
              </a:r>
              <a:endParaRPr lang="el-GR" sz="2000" dirty="0"/>
            </a:p>
          </p:txBody>
        </p:sp>
        <p:sp>
          <p:nvSpPr>
            <p:cNvPr id="45" name="TextBox 44"/>
            <p:cNvSpPr txBox="1"/>
            <p:nvPr/>
          </p:nvSpPr>
          <p:spPr>
            <a:xfrm>
              <a:off x="3196321" y="5312037"/>
              <a:ext cx="269626" cy="400110"/>
            </a:xfrm>
            <a:prstGeom prst="rect">
              <a:avLst/>
            </a:prstGeom>
            <a:noFill/>
          </p:spPr>
          <p:txBody>
            <a:bodyPr wrap="none" rtlCol="0">
              <a:spAutoFit/>
            </a:bodyPr>
            <a:lstStyle/>
            <a:p>
              <a:r>
                <a:rPr lang="el-GR" sz="2000" dirty="0" smtClean="0"/>
                <a:t>-</a:t>
              </a:r>
              <a:endParaRPr lang="el-GR" sz="2000" dirty="0"/>
            </a:p>
          </p:txBody>
        </p:sp>
        <p:sp>
          <p:nvSpPr>
            <p:cNvPr id="46" name="TextBox 45"/>
            <p:cNvSpPr txBox="1"/>
            <p:nvPr/>
          </p:nvSpPr>
          <p:spPr>
            <a:xfrm>
              <a:off x="3023666" y="5167473"/>
              <a:ext cx="269626" cy="400110"/>
            </a:xfrm>
            <a:prstGeom prst="rect">
              <a:avLst/>
            </a:prstGeom>
            <a:noFill/>
          </p:spPr>
          <p:txBody>
            <a:bodyPr wrap="none" rtlCol="0">
              <a:spAutoFit/>
            </a:bodyPr>
            <a:lstStyle/>
            <a:p>
              <a:r>
                <a:rPr lang="el-GR" sz="2000" dirty="0" smtClean="0"/>
                <a:t>-</a:t>
              </a:r>
              <a:endParaRPr lang="el-GR" sz="2000" dirty="0"/>
            </a:p>
          </p:txBody>
        </p:sp>
        <p:sp>
          <p:nvSpPr>
            <p:cNvPr id="47" name="TextBox 46"/>
            <p:cNvSpPr txBox="1"/>
            <p:nvPr/>
          </p:nvSpPr>
          <p:spPr>
            <a:xfrm>
              <a:off x="2854923" y="5285632"/>
              <a:ext cx="269626" cy="400110"/>
            </a:xfrm>
            <a:prstGeom prst="rect">
              <a:avLst/>
            </a:prstGeom>
            <a:noFill/>
          </p:spPr>
          <p:txBody>
            <a:bodyPr wrap="none" rtlCol="0">
              <a:spAutoFit/>
            </a:bodyPr>
            <a:lstStyle/>
            <a:p>
              <a:r>
                <a:rPr lang="el-GR" sz="2000" dirty="0" smtClean="0"/>
                <a:t>-</a:t>
              </a:r>
              <a:endParaRPr lang="el-GR" sz="2000" dirty="0"/>
            </a:p>
          </p:txBody>
        </p:sp>
        <p:sp>
          <p:nvSpPr>
            <p:cNvPr id="48" name="TextBox 47"/>
            <p:cNvSpPr txBox="1"/>
            <p:nvPr/>
          </p:nvSpPr>
          <p:spPr>
            <a:xfrm>
              <a:off x="2718198" y="5085184"/>
              <a:ext cx="269626" cy="400110"/>
            </a:xfrm>
            <a:prstGeom prst="rect">
              <a:avLst/>
            </a:prstGeom>
            <a:noFill/>
          </p:spPr>
          <p:txBody>
            <a:bodyPr wrap="none" rtlCol="0">
              <a:spAutoFit/>
            </a:bodyPr>
            <a:lstStyle/>
            <a:p>
              <a:r>
                <a:rPr lang="el-GR" sz="2000" dirty="0" smtClean="0"/>
                <a:t>-</a:t>
              </a:r>
              <a:endParaRPr lang="el-GR" sz="2000" dirty="0"/>
            </a:p>
          </p:txBody>
        </p:sp>
        <p:sp>
          <p:nvSpPr>
            <p:cNvPr id="49" name="TextBox 48"/>
            <p:cNvSpPr txBox="1"/>
            <p:nvPr/>
          </p:nvSpPr>
          <p:spPr>
            <a:xfrm>
              <a:off x="3962427" y="5111982"/>
              <a:ext cx="269626" cy="400110"/>
            </a:xfrm>
            <a:prstGeom prst="rect">
              <a:avLst/>
            </a:prstGeom>
            <a:noFill/>
          </p:spPr>
          <p:txBody>
            <a:bodyPr wrap="none" rtlCol="0">
              <a:spAutoFit/>
            </a:bodyPr>
            <a:lstStyle/>
            <a:p>
              <a:r>
                <a:rPr lang="el-GR" sz="2000" dirty="0" smtClean="0"/>
                <a:t>-</a:t>
              </a:r>
              <a:endParaRPr lang="el-GR" sz="2000" dirty="0"/>
            </a:p>
          </p:txBody>
        </p:sp>
        <p:sp>
          <p:nvSpPr>
            <p:cNvPr id="50" name="TextBox 49"/>
            <p:cNvSpPr txBox="1"/>
            <p:nvPr/>
          </p:nvSpPr>
          <p:spPr>
            <a:xfrm>
              <a:off x="3692801" y="5285067"/>
              <a:ext cx="269626" cy="400110"/>
            </a:xfrm>
            <a:prstGeom prst="rect">
              <a:avLst/>
            </a:prstGeom>
            <a:noFill/>
          </p:spPr>
          <p:txBody>
            <a:bodyPr wrap="none" rtlCol="0">
              <a:spAutoFit/>
            </a:bodyPr>
            <a:lstStyle/>
            <a:p>
              <a:r>
                <a:rPr lang="el-GR" sz="2000" dirty="0" smtClean="0"/>
                <a:t>-</a:t>
              </a:r>
              <a:endParaRPr lang="el-GR" sz="2000" dirty="0"/>
            </a:p>
          </p:txBody>
        </p:sp>
      </p:grpSp>
      <p:grpSp>
        <p:nvGrpSpPr>
          <p:cNvPr id="59" name="Ομάδα 58"/>
          <p:cNvGrpSpPr/>
          <p:nvPr/>
        </p:nvGrpSpPr>
        <p:grpSpPr>
          <a:xfrm>
            <a:off x="127503" y="2149067"/>
            <a:ext cx="4804537" cy="2860701"/>
            <a:chOff x="1058038" y="1265733"/>
            <a:chExt cx="4804537" cy="2860701"/>
          </a:xfrm>
        </p:grpSpPr>
        <p:sp>
          <p:nvSpPr>
            <p:cNvPr id="5" name="Ελεύθερη σχεδίαση 4"/>
            <p:cNvSpPr/>
            <p:nvPr/>
          </p:nvSpPr>
          <p:spPr>
            <a:xfrm>
              <a:off x="1343814" y="1746504"/>
              <a:ext cx="2004050" cy="2042536"/>
            </a:xfrm>
            <a:custGeom>
              <a:avLst/>
              <a:gdLst>
                <a:gd name="connsiteX0" fmla="*/ 64362 w 865270"/>
                <a:gd name="connsiteY0" fmla="*/ 0 h 998539"/>
                <a:gd name="connsiteX1" fmla="*/ 201522 w 865270"/>
                <a:gd name="connsiteY1" fmla="*/ 64008 h 998539"/>
                <a:gd name="connsiteX2" fmla="*/ 265530 w 865270"/>
                <a:gd name="connsiteY2" fmla="*/ 164592 h 998539"/>
                <a:gd name="connsiteX3" fmla="*/ 210666 w 865270"/>
                <a:gd name="connsiteY3" fmla="*/ 246888 h 998539"/>
                <a:gd name="connsiteX4" fmla="*/ 27786 w 865270"/>
                <a:gd name="connsiteY4" fmla="*/ 338328 h 998539"/>
                <a:gd name="connsiteX5" fmla="*/ 18642 w 865270"/>
                <a:gd name="connsiteY5" fmla="*/ 539496 h 998539"/>
                <a:gd name="connsiteX6" fmla="*/ 201522 w 865270"/>
                <a:gd name="connsiteY6" fmla="*/ 612648 h 998539"/>
                <a:gd name="connsiteX7" fmla="*/ 356970 w 865270"/>
                <a:gd name="connsiteY7" fmla="*/ 557784 h 998539"/>
                <a:gd name="connsiteX8" fmla="*/ 338682 w 865270"/>
                <a:gd name="connsiteY8" fmla="*/ 365760 h 998539"/>
                <a:gd name="connsiteX9" fmla="*/ 402690 w 865270"/>
                <a:gd name="connsiteY9" fmla="*/ 210312 h 998539"/>
                <a:gd name="connsiteX10" fmla="*/ 585570 w 865270"/>
                <a:gd name="connsiteY10" fmla="*/ 237744 h 998539"/>
                <a:gd name="connsiteX11" fmla="*/ 613002 w 865270"/>
                <a:gd name="connsiteY11" fmla="*/ 484632 h 998539"/>
                <a:gd name="connsiteX12" fmla="*/ 475842 w 865270"/>
                <a:gd name="connsiteY12" fmla="*/ 658368 h 998539"/>
                <a:gd name="connsiteX13" fmla="*/ 402690 w 865270"/>
                <a:gd name="connsiteY13" fmla="*/ 758952 h 998539"/>
                <a:gd name="connsiteX14" fmla="*/ 375258 w 865270"/>
                <a:gd name="connsiteY14" fmla="*/ 886968 h 998539"/>
                <a:gd name="connsiteX15" fmla="*/ 503274 w 865270"/>
                <a:gd name="connsiteY15" fmla="*/ 996696 h 998539"/>
                <a:gd name="connsiteX16" fmla="*/ 695298 w 865270"/>
                <a:gd name="connsiteY16" fmla="*/ 941832 h 998539"/>
                <a:gd name="connsiteX17" fmla="*/ 832458 w 865270"/>
                <a:gd name="connsiteY17" fmla="*/ 768096 h 998539"/>
                <a:gd name="connsiteX18" fmla="*/ 859890 w 865270"/>
                <a:gd name="connsiteY18" fmla="*/ 621792 h 998539"/>
                <a:gd name="connsiteX19" fmla="*/ 750162 w 865270"/>
                <a:gd name="connsiteY19" fmla="*/ 521208 h 998539"/>
                <a:gd name="connsiteX20" fmla="*/ 704442 w 865270"/>
                <a:gd name="connsiteY20" fmla="*/ 438912 h 998539"/>
                <a:gd name="connsiteX21" fmla="*/ 832458 w 865270"/>
                <a:gd name="connsiteY21" fmla="*/ 292608 h 9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5270" h="998539">
                  <a:moveTo>
                    <a:pt x="64362" y="0"/>
                  </a:moveTo>
                  <a:cubicBezTo>
                    <a:pt x="116178" y="18288"/>
                    <a:pt x="167994" y="36576"/>
                    <a:pt x="201522" y="64008"/>
                  </a:cubicBezTo>
                  <a:cubicBezTo>
                    <a:pt x="235050" y="91440"/>
                    <a:pt x="264006" y="134112"/>
                    <a:pt x="265530" y="164592"/>
                  </a:cubicBezTo>
                  <a:cubicBezTo>
                    <a:pt x="267054" y="195072"/>
                    <a:pt x="250290" y="217932"/>
                    <a:pt x="210666" y="246888"/>
                  </a:cubicBezTo>
                  <a:cubicBezTo>
                    <a:pt x="171042" y="275844"/>
                    <a:pt x="59790" y="289560"/>
                    <a:pt x="27786" y="338328"/>
                  </a:cubicBezTo>
                  <a:cubicBezTo>
                    <a:pt x="-4218" y="387096"/>
                    <a:pt x="-10314" y="493776"/>
                    <a:pt x="18642" y="539496"/>
                  </a:cubicBezTo>
                  <a:cubicBezTo>
                    <a:pt x="47598" y="585216"/>
                    <a:pt x="145134" y="609600"/>
                    <a:pt x="201522" y="612648"/>
                  </a:cubicBezTo>
                  <a:cubicBezTo>
                    <a:pt x="257910" y="615696"/>
                    <a:pt x="334110" y="598932"/>
                    <a:pt x="356970" y="557784"/>
                  </a:cubicBezTo>
                  <a:cubicBezTo>
                    <a:pt x="379830" y="516636"/>
                    <a:pt x="331062" y="423672"/>
                    <a:pt x="338682" y="365760"/>
                  </a:cubicBezTo>
                  <a:cubicBezTo>
                    <a:pt x="346302" y="307848"/>
                    <a:pt x="361542" y="231648"/>
                    <a:pt x="402690" y="210312"/>
                  </a:cubicBezTo>
                  <a:cubicBezTo>
                    <a:pt x="443838" y="188976"/>
                    <a:pt x="550518" y="192024"/>
                    <a:pt x="585570" y="237744"/>
                  </a:cubicBezTo>
                  <a:cubicBezTo>
                    <a:pt x="620622" y="283464"/>
                    <a:pt x="631290" y="414528"/>
                    <a:pt x="613002" y="484632"/>
                  </a:cubicBezTo>
                  <a:cubicBezTo>
                    <a:pt x="594714" y="554736"/>
                    <a:pt x="510894" y="612648"/>
                    <a:pt x="475842" y="658368"/>
                  </a:cubicBezTo>
                  <a:cubicBezTo>
                    <a:pt x="440790" y="704088"/>
                    <a:pt x="419454" y="720852"/>
                    <a:pt x="402690" y="758952"/>
                  </a:cubicBezTo>
                  <a:cubicBezTo>
                    <a:pt x="385926" y="797052"/>
                    <a:pt x="358494" y="847344"/>
                    <a:pt x="375258" y="886968"/>
                  </a:cubicBezTo>
                  <a:cubicBezTo>
                    <a:pt x="392022" y="926592"/>
                    <a:pt x="449934" y="987552"/>
                    <a:pt x="503274" y="996696"/>
                  </a:cubicBezTo>
                  <a:cubicBezTo>
                    <a:pt x="556614" y="1005840"/>
                    <a:pt x="640434" y="979932"/>
                    <a:pt x="695298" y="941832"/>
                  </a:cubicBezTo>
                  <a:cubicBezTo>
                    <a:pt x="750162" y="903732"/>
                    <a:pt x="805026" y="821436"/>
                    <a:pt x="832458" y="768096"/>
                  </a:cubicBezTo>
                  <a:cubicBezTo>
                    <a:pt x="859890" y="714756"/>
                    <a:pt x="873606" y="662940"/>
                    <a:pt x="859890" y="621792"/>
                  </a:cubicBezTo>
                  <a:cubicBezTo>
                    <a:pt x="846174" y="580644"/>
                    <a:pt x="776070" y="551688"/>
                    <a:pt x="750162" y="521208"/>
                  </a:cubicBezTo>
                  <a:cubicBezTo>
                    <a:pt x="724254" y="490728"/>
                    <a:pt x="690726" y="477012"/>
                    <a:pt x="704442" y="438912"/>
                  </a:cubicBezTo>
                  <a:cubicBezTo>
                    <a:pt x="718158" y="400812"/>
                    <a:pt x="775308" y="346710"/>
                    <a:pt x="832458" y="2926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a:p>
          </p:txBody>
        </p:sp>
        <p:sp>
          <p:nvSpPr>
            <p:cNvPr id="6" name="TextBox 5"/>
            <p:cNvSpPr txBox="1"/>
            <p:nvPr/>
          </p:nvSpPr>
          <p:spPr>
            <a:xfrm>
              <a:off x="1058038" y="2398440"/>
              <a:ext cx="333746" cy="400110"/>
            </a:xfrm>
            <a:prstGeom prst="rect">
              <a:avLst/>
            </a:prstGeom>
            <a:noFill/>
          </p:spPr>
          <p:txBody>
            <a:bodyPr wrap="none" rtlCol="0">
              <a:spAutoFit/>
            </a:bodyPr>
            <a:lstStyle/>
            <a:p>
              <a:r>
                <a:rPr lang="el-GR" sz="2000" dirty="0"/>
                <a:t>+</a:t>
              </a:r>
            </a:p>
          </p:txBody>
        </p:sp>
        <p:sp>
          <p:nvSpPr>
            <p:cNvPr id="7" name="TextBox 6"/>
            <p:cNvSpPr txBox="1"/>
            <p:nvPr/>
          </p:nvSpPr>
          <p:spPr>
            <a:xfrm>
              <a:off x="1940079" y="3356992"/>
              <a:ext cx="269626" cy="400110"/>
            </a:xfrm>
            <a:prstGeom prst="rect">
              <a:avLst/>
            </a:prstGeom>
            <a:noFill/>
          </p:spPr>
          <p:txBody>
            <a:bodyPr wrap="none" rtlCol="0">
              <a:spAutoFit/>
            </a:bodyPr>
            <a:lstStyle/>
            <a:p>
              <a:r>
                <a:rPr lang="el-GR" sz="2000" dirty="0" smtClean="0"/>
                <a:t>-</a:t>
              </a:r>
              <a:endParaRPr lang="el-GR" sz="2000" dirty="0"/>
            </a:p>
          </p:txBody>
        </p:sp>
        <p:sp>
          <p:nvSpPr>
            <p:cNvPr id="8" name="TextBox 7"/>
            <p:cNvSpPr txBox="1"/>
            <p:nvPr/>
          </p:nvSpPr>
          <p:spPr>
            <a:xfrm>
              <a:off x="1484633" y="1921366"/>
              <a:ext cx="269626" cy="400110"/>
            </a:xfrm>
            <a:prstGeom prst="rect">
              <a:avLst/>
            </a:prstGeom>
            <a:noFill/>
          </p:spPr>
          <p:txBody>
            <a:bodyPr wrap="none" rtlCol="0">
              <a:spAutoFit/>
            </a:bodyPr>
            <a:lstStyle/>
            <a:p>
              <a:r>
                <a:rPr lang="el-GR" sz="2000" dirty="0" smtClean="0"/>
                <a:t>-</a:t>
              </a:r>
              <a:endParaRPr lang="el-GR" sz="2000" dirty="0"/>
            </a:p>
          </p:txBody>
        </p:sp>
        <p:sp>
          <p:nvSpPr>
            <p:cNvPr id="9" name="TextBox 8"/>
            <p:cNvSpPr txBox="1"/>
            <p:nvPr/>
          </p:nvSpPr>
          <p:spPr>
            <a:xfrm>
              <a:off x="1184155" y="2718212"/>
              <a:ext cx="269626" cy="400110"/>
            </a:xfrm>
            <a:prstGeom prst="rect">
              <a:avLst/>
            </a:prstGeom>
            <a:noFill/>
          </p:spPr>
          <p:txBody>
            <a:bodyPr wrap="none" rtlCol="0">
              <a:spAutoFit/>
            </a:bodyPr>
            <a:lstStyle/>
            <a:p>
              <a:r>
                <a:rPr lang="el-GR" sz="2000" dirty="0" smtClean="0"/>
                <a:t>-</a:t>
              </a:r>
              <a:endParaRPr lang="el-GR" sz="2000" dirty="0"/>
            </a:p>
          </p:txBody>
        </p:sp>
        <p:sp>
          <p:nvSpPr>
            <p:cNvPr id="10" name="TextBox 9"/>
            <p:cNvSpPr txBox="1"/>
            <p:nvPr/>
          </p:nvSpPr>
          <p:spPr>
            <a:xfrm>
              <a:off x="1678469" y="1561838"/>
              <a:ext cx="269626" cy="400110"/>
            </a:xfrm>
            <a:prstGeom prst="rect">
              <a:avLst/>
            </a:prstGeom>
            <a:noFill/>
          </p:spPr>
          <p:txBody>
            <a:bodyPr wrap="none" rtlCol="0">
              <a:spAutoFit/>
            </a:bodyPr>
            <a:lstStyle/>
            <a:p>
              <a:r>
                <a:rPr lang="el-GR" sz="2000" dirty="0" smtClean="0"/>
                <a:t>-</a:t>
              </a:r>
              <a:endParaRPr lang="el-GR" sz="2000" dirty="0"/>
            </a:p>
          </p:txBody>
        </p:sp>
        <p:sp>
          <p:nvSpPr>
            <p:cNvPr id="11" name="TextBox 10"/>
            <p:cNvSpPr txBox="1"/>
            <p:nvPr/>
          </p:nvSpPr>
          <p:spPr>
            <a:xfrm>
              <a:off x="1547664" y="1507361"/>
              <a:ext cx="269626" cy="400110"/>
            </a:xfrm>
            <a:prstGeom prst="rect">
              <a:avLst/>
            </a:prstGeom>
            <a:noFill/>
          </p:spPr>
          <p:txBody>
            <a:bodyPr wrap="none" rtlCol="0">
              <a:spAutoFit/>
            </a:bodyPr>
            <a:lstStyle/>
            <a:p>
              <a:r>
                <a:rPr lang="el-GR" sz="2000" dirty="0" smtClean="0"/>
                <a:t>-</a:t>
              </a:r>
              <a:endParaRPr lang="el-GR" sz="2000" dirty="0"/>
            </a:p>
          </p:txBody>
        </p:sp>
        <p:sp>
          <p:nvSpPr>
            <p:cNvPr id="12" name="TextBox 11"/>
            <p:cNvSpPr txBox="1"/>
            <p:nvPr/>
          </p:nvSpPr>
          <p:spPr>
            <a:xfrm>
              <a:off x="3331134" y="2880787"/>
              <a:ext cx="269626" cy="400110"/>
            </a:xfrm>
            <a:prstGeom prst="rect">
              <a:avLst/>
            </a:prstGeom>
            <a:noFill/>
          </p:spPr>
          <p:txBody>
            <a:bodyPr wrap="none" rtlCol="0">
              <a:spAutoFit/>
            </a:bodyPr>
            <a:lstStyle/>
            <a:p>
              <a:r>
                <a:rPr lang="el-GR" sz="2000" dirty="0" smtClean="0"/>
                <a:t>-</a:t>
              </a:r>
              <a:endParaRPr lang="el-GR" sz="2000" dirty="0"/>
            </a:p>
          </p:txBody>
        </p:sp>
        <p:sp>
          <p:nvSpPr>
            <p:cNvPr id="13" name="TextBox 12"/>
            <p:cNvSpPr txBox="1"/>
            <p:nvPr/>
          </p:nvSpPr>
          <p:spPr>
            <a:xfrm>
              <a:off x="2619122" y="3151577"/>
              <a:ext cx="370614" cy="400110"/>
            </a:xfrm>
            <a:prstGeom prst="rect">
              <a:avLst/>
            </a:prstGeom>
            <a:noFill/>
          </p:spPr>
          <p:txBody>
            <a:bodyPr wrap="none" rtlCol="0">
              <a:spAutoFit/>
            </a:bodyPr>
            <a:lstStyle/>
            <a:p>
              <a:r>
                <a:rPr lang="el-GR" sz="2000" dirty="0" smtClean="0"/>
                <a:t>Η</a:t>
              </a:r>
              <a:endParaRPr lang="el-GR" sz="2000" dirty="0"/>
            </a:p>
          </p:txBody>
        </p:sp>
        <p:sp>
          <p:nvSpPr>
            <p:cNvPr id="14" name="TextBox 13"/>
            <p:cNvSpPr txBox="1"/>
            <p:nvPr/>
          </p:nvSpPr>
          <p:spPr>
            <a:xfrm>
              <a:off x="2267744" y="2396638"/>
              <a:ext cx="370614" cy="400110"/>
            </a:xfrm>
            <a:prstGeom prst="rect">
              <a:avLst/>
            </a:prstGeom>
            <a:noFill/>
          </p:spPr>
          <p:txBody>
            <a:bodyPr wrap="none" rtlCol="0">
              <a:spAutoFit/>
            </a:bodyPr>
            <a:lstStyle/>
            <a:p>
              <a:r>
                <a:rPr lang="el-GR" sz="2000" dirty="0" smtClean="0"/>
                <a:t>Η</a:t>
              </a:r>
              <a:endParaRPr lang="el-GR" sz="2000" dirty="0"/>
            </a:p>
          </p:txBody>
        </p:sp>
        <p:sp>
          <p:nvSpPr>
            <p:cNvPr id="15" name="TextBox 14"/>
            <p:cNvSpPr txBox="1"/>
            <p:nvPr/>
          </p:nvSpPr>
          <p:spPr>
            <a:xfrm>
              <a:off x="1595340" y="2398440"/>
              <a:ext cx="370614" cy="400110"/>
            </a:xfrm>
            <a:prstGeom prst="rect">
              <a:avLst/>
            </a:prstGeom>
            <a:noFill/>
          </p:spPr>
          <p:txBody>
            <a:bodyPr wrap="none" rtlCol="0">
              <a:spAutoFit/>
            </a:bodyPr>
            <a:lstStyle/>
            <a:p>
              <a:r>
                <a:rPr lang="el-GR" sz="2000" dirty="0" smtClean="0"/>
                <a:t>Η</a:t>
              </a:r>
              <a:endParaRPr lang="el-GR" sz="2000" dirty="0"/>
            </a:p>
          </p:txBody>
        </p:sp>
        <p:sp>
          <p:nvSpPr>
            <p:cNvPr id="16" name="TextBox 15"/>
            <p:cNvSpPr txBox="1"/>
            <p:nvPr/>
          </p:nvSpPr>
          <p:spPr>
            <a:xfrm>
              <a:off x="1435681" y="2880787"/>
              <a:ext cx="333746" cy="400110"/>
            </a:xfrm>
            <a:prstGeom prst="rect">
              <a:avLst/>
            </a:prstGeom>
            <a:noFill/>
          </p:spPr>
          <p:txBody>
            <a:bodyPr wrap="none" rtlCol="0">
              <a:spAutoFit/>
            </a:bodyPr>
            <a:lstStyle/>
            <a:p>
              <a:r>
                <a:rPr lang="el-GR" sz="2000" dirty="0"/>
                <a:t>+</a:t>
              </a:r>
            </a:p>
          </p:txBody>
        </p:sp>
        <p:sp>
          <p:nvSpPr>
            <p:cNvPr id="17" name="TextBox 16"/>
            <p:cNvSpPr txBox="1"/>
            <p:nvPr/>
          </p:nvSpPr>
          <p:spPr>
            <a:xfrm>
              <a:off x="2619122" y="3726324"/>
              <a:ext cx="333746" cy="400110"/>
            </a:xfrm>
            <a:prstGeom prst="rect">
              <a:avLst/>
            </a:prstGeom>
            <a:noFill/>
          </p:spPr>
          <p:txBody>
            <a:bodyPr wrap="none" rtlCol="0">
              <a:spAutoFit/>
            </a:bodyPr>
            <a:lstStyle/>
            <a:p>
              <a:r>
                <a:rPr lang="el-GR" sz="2000" dirty="0"/>
                <a:t>+</a:t>
              </a:r>
            </a:p>
          </p:txBody>
        </p:sp>
        <p:sp>
          <p:nvSpPr>
            <p:cNvPr id="18" name="TextBox 17"/>
            <p:cNvSpPr txBox="1"/>
            <p:nvPr/>
          </p:nvSpPr>
          <p:spPr>
            <a:xfrm>
              <a:off x="3100554" y="2348880"/>
              <a:ext cx="333746" cy="400110"/>
            </a:xfrm>
            <a:prstGeom prst="rect">
              <a:avLst/>
            </a:prstGeom>
            <a:noFill/>
          </p:spPr>
          <p:txBody>
            <a:bodyPr wrap="none" rtlCol="0">
              <a:spAutoFit/>
            </a:bodyPr>
            <a:lstStyle/>
            <a:p>
              <a:r>
                <a:rPr lang="el-GR" sz="2000" dirty="0"/>
                <a:t>+</a:t>
              </a:r>
            </a:p>
          </p:txBody>
        </p:sp>
        <p:sp>
          <p:nvSpPr>
            <p:cNvPr id="19" name="TextBox 18"/>
            <p:cNvSpPr txBox="1"/>
            <p:nvPr/>
          </p:nvSpPr>
          <p:spPr>
            <a:xfrm>
              <a:off x="2490295" y="1899121"/>
              <a:ext cx="333746" cy="400110"/>
            </a:xfrm>
            <a:prstGeom prst="rect">
              <a:avLst/>
            </a:prstGeom>
            <a:noFill/>
          </p:spPr>
          <p:txBody>
            <a:bodyPr wrap="none" rtlCol="0">
              <a:spAutoFit/>
            </a:bodyPr>
            <a:lstStyle/>
            <a:p>
              <a:r>
                <a:rPr lang="el-GR" sz="2000" dirty="0"/>
                <a:t>+</a:t>
              </a:r>
            </a:p>
          </p:txBody>
        </p:sp>
        <p:sp>
          <p:nvSpPr>
            <p:cNvPr id="20" name="TextBox 19"/>
            <p:cNvSpPr txBox="1"/>
            <p:nvPr/>
          </p:nvSpPr>
          <p:spPr>
            <a:xfrm>
              <a:off x="1184155" y="1633404"/>
              <a:ext cx="333746" cy="400110"/>
            </a:xfrm>
            <a:prstGeom prst="rect">
              <a:avLst/>
            </a:prstGeom>
            <a:noFill/>
          </p:spPr>
          <p:txBody>
            <a:bodyPr wrap="none" rtlCol="0">
              <a:spAutoFit/>
            </a:bodyPr>
            <a:lstStyle/>
            <a:p>
              <a:r>
                <a:rPr lang="el-GR" sz="2000" dirty="0"/>
                <a:t>+</a:t>
              </a:r>
            </a:p>
          </p:txBody>
        </p:sp>
        <p:cxnSp>
          <p:nvCxnSpPr>
            <p:cNvPr id="22" name="Ευθύγραμμο βέλος σύνδεσης 21"/>
            <p:cNvCxnSpPr>
              <a:stCxn id="24" idx="1"/>
            </p:cNvCxnSpPr>
            <p:nvPr/>
          </p:nvCxnSpPr>
          <p:spPr>
            <a:xfrm flipH="1">
              <a:off x="1823091" y="1450399"/>
              <a:ext cx="1461330" cy="2570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84421" y="1265733"/>
              <a:ext cx="2082621" cy="369332"/>
            </a:xfrm>
            <a:prstGeom prst="rect">
              <a:avLst/>
            </a:prstGeom>
            <a:noFill/>
          </p:spPr>
          <p:txBody>
            <a:bodyPr wrap="none" rtlCol="0">
              <a:spAutoFit/>
            </a:bodyPr>
            <a:lstStyle/>
            <a:p>
              <a:r>
                <a:rPr lang="en-US" dirty="0" smtClean="0"/>
                <a:t>Charged R-groups</a:t>
              </a:r>
              <a:endParaRPr lang="el-GR" dirty="0"/>
            </a:p>
          </p:txBody>
        </p:sp>
        <p:sp>
          <p:nvSpPr>
            <p:cNvPr id="25" name="TextBox 24"/>
            <p:cNvSpPr txBox="1"/>
            <p:nvPr/>
          </p:nvSpPr>
          <p:spPr>
            <a:xfrm>
              <a:off x="3741482" y="2564324"/>
              <a:ext cx="2121093" cy="369332"/>
            </a:xfrm>
            <a:prstGeom prst="rect">
              <a:avLst/>
            </a:prstGeom>
            <a:noFill/>
          </p:spPr>
          <p:txBody>
            <a:bodyPr wrap="none" rtlCol="0">
              <a:spAutoFit/>
            </a:bodyPr>
            <a:lstStyle/>
            <a:p>
              <a:r>
                <a:rPr lang="en-US" dirty="0" smtClean="0"/>
                <a:t>Hydrophobic areas</a:t>
              </a:r>
              <a:endParaRPr lang="el-GR" dirty="0"/>
            </a:p>
          </p:txBody>
        </p:sp>
        <p:cxnSp>
          <p:nvCxnSpPr>
            <p:cNvPr id="53" name="Ευθύγραμμο βέλος σύνδεσης 52"/>
            <p:cNvCxnSpPr>
              <a:stCxn id="24" idx="1"/>
            </p:cNvCxnSpPr>
            <p:nvPr/>
          </p:nvCxnSpPr>
          <p:spPr>
            <a:xfrm flipH="1">
              <a:off x="2689228" y="1450399"/>
              <a:ext cx="595193" cy="5831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a:stCxn id="25" idx="1"/>
              <a:endCxn id="14" idx="3"/>
            </p:cNvCxnSpPr>
            <p:nvPr/>
          </p:nvCxnSpPr>
          <p:spPr>
            <a:xfrm flipH="1" flipV="1">
              <a:off x="2638358" y="2596693"/>
              <a:ext cx="1103124" cy="1522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Ευθύγραμμο βέλος σύνδεσης 57"/>
            <p:cNvCxnSpPr>
              <a:stCxn id="25" idx="1"/>
              <a:endCxn id="13" idx="3"/>
            </p:cNvCxnSpPr>
            <p:nvPr/>
          </p:nvCxnSpPr>
          <p:spPr>
            <a:xfrm flipH="1">
              <a:off x="2989736" y="2748990"/>
              <a:ext cx="751746" cy="6026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52" name="Picture 2" descr="http://stevegallik.org/sites/all/images/sds_pag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844881"/>
            <a:ext cx="4101960" cy="29457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4" name="Ορθογώνιο 53"/>
          <p:cNvSpPr/>
          <p:nvPr/>
        </p:nvSpPr>
        <p:spPr>
          <a:xfrm>
            <a:off x="5057060" y="5003578"/>
            <a:ext cx="3851920" cy="276999"/>
          </a:xfrm>
          <a:prstGeom prst="rect">
            <a:avLst/>
          </a:prstGeom>
        </p:spPr>
        <p:txBody>
          <a:bodyPr wrap="square">
            <a:spAutoFit/>
          </a:bodyPr>
          <a:lstStyle/>
          <a:p>
            <a:pPr algn="ctr"/>
            <a:r>
              <a:rPr lang="en-US" sz="1200" dirty="0" smtClean="0">
                <a:latin typeface="+mn-lt"/>
                <a:hlinkClick r:id="rId4"/>
              </a:rPr>
              <a:t>stevegallik.org</a:t>
            </a:r>
            <a:endParaRPr lang="el-GR" sz="1200" dirty="0">
              <a:latin typeface="+mn-lt"/>
            </a:endParaRPr>
          </a:p>
        </p:txBody>
      </p:sp>
    </p:spTree>
    <p:extLst>
      <p:ext uri="{BB962C8B-B14F-4D97-AF65-F5344CB8AC3E}">
        <p14:creationId xmlns:p14="http://schemas.microsoft.com/office/powerpoint/2010/main" val="2753850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Ηλεκτροφόρηση</a:t>
            </a:r>
            <a:r>
              <a:rPr lang="en-US" dirty="0"/>
              <a:t> </a:t>
            </a:r>
            <a:r>
              <a:rPr lang="en-US" sz="3000" b="0" dirty="0" smtClean="0"/>
              <a:t>2/2</a:t>
            </a:r>
            <a:endParaRPr lang="el-GR" dirty="0"/>
          </a:p>
        </p:txBody>
      </p:sp>
      <p:sp>
        <p:nvSpPr>
          <p:cNvPr id="3" name="Θέση περιεχομένου 2"/>
          <p:cNvSpPr>
            <a:spLocks noGrp="1"/>
          </p:cNvSpPr>
          <p:nvPr>
            <p:ph idx="1"/>
          </p:nvPr>
        </p:nvSpPr>
        <p:spPr>
          <a:xfrm>
            <a:off x="4572000" y="1196752"/>
            <a:ext cx="4330824" cy="5040560"/>
          </a:xfrm>
        </p:spPr>
        <p:txBody>
          <a:bodyPr/>
          <a:lstStyle/>
          <a:p>
            <a:r>
              <a:rPr lang="el-GR" dirty="0"/>
              <a:t>Το φόρτωμα των δειγμάτων γίνεται είτε στην επιφάνεια των σωλήνων, είτε σε κατάλληλες θέσεις υποδοχής (</a:t>
            </a:r>
            <a:r>
              <a:rPr lang="el-GR" dirty="0" err="1"/>
              <a:t>slots</a:t>
            </a:r>
            <a:r>
              <a:rPr lang="el-GR" dirty="0"/>
              <a:t>) που δημιουργούνται σε πήκτωμα επίπεδης ηλεκτροφόρησης με την τοποθέτηση ειδικής «χτένας» (Εικόνα), όσο το πήκτωμα είναι ακόμα </a:t>
            </a:r>
            <a:r>
              <a:rPr lang="el-GR" dirty="0" smtClean="0"/>
              <a:t>υγρό</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1026" name="Picture 2" descr="File:Gel electrophoresis appara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4185324" cy="53454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1838" y="6568251"/>
            <a:ext cx="542425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Gel electrophoresis </a:t>
            </a:r>
            <a:r>
              <a:rPr lang="en-US" sz="1200" dirty="0" smtClean="0">
                <a:latin typeface="+mn-lt"/>
                <a:hlinkClick r:id="rId3"/>
              </a:rPr>
              <a:t>apparatus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JVinocur"/>
              </a:rPr>
              <a:t>JVinocur</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4083898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Πρακτικό μέρος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b="1" dirty="0" smtClean="0"/>
              <a:t>Παρασκευή πηκτώματος</a:t>
            </a:r>
          </a:p>
          <a:p>
            <a:pPr marL="444500" indent="0">
              <a:buNone/>
            </a:pPr>
            <a:r>
              <a:rPr lang="el-GR" dirty="0" err="1" smtClean="0"/>
              <a:t>Αγαρόζη</a:t>
            </a:r>
            <a:r>
              <a:rPr lang="el-GR" dirty="0" smtClean="0"/>
              <a:t> </a:t>
            </a:r>
            <a:r>
              <a:rPr lang="el-GR" dirty="0"/>
              <a:t>0,5%  (1,25 </a:t>
            </a:r>
            <a:r>
              <a:rPr lang="el-GR" dirty="0" err="1"/>
              <a:t>gr</a:t>
            </a:r>
            <a:r>
              <a:rPr lang="el-GR" dirty="0"/>
              <a:t> </a:t>
            </a:r>
            <a:r>
              <a:rPr lang="el-GR" dirty="0" err="1"/>
              <a:t>αγαρόζης</a:t>
            </a:r>
            <a:r>
              <a:rPr lang="el-GR" dirty="0"/>
              <a:t> σε 250 ml </a:t>
            </a:r>
            <a:r>
              <a:rPr lang="el-GR" dirty="0" err="1"/>
              <a:t>Running</a:t>
            </a:r>
            <a:r>
              <a:rPr lang="el-GR" dirty="0"/>
              <a:t> </a:t>
            </a:r>
            <a:r>
              <a:rPr lang="el-GR" dirty="0" err="1"/>
              <a:t>buffer</a:t>
            </a:r>
            <a:r>
              <a:rPr lang="el-GR" dirty="0"/>
              <a:t>)</a:t>
            </a:r>
          </a:p>
          <a:p>
            <a:pPr marL="441325"/>
            <a:r>
              <a:rPr lang="el-GR" dirty="0"/>
              <a:t>Το διάλυμα </a:t>
            </a:r>
            <a:r>
              <a:rPr lang="el-GR" dirty="0" err="1"/>
              <a:t>αγαρόζης</a:t>
            </a:r>
            <a:r>
              <a:rPr lang="el-GR" dirty="0"/>
              <a:t> τοποθετείται σε φούρνο μικροκυμάτων για 2,5 λεπτά και τοποθετείται στο ειδικό καλούπι.</a:t>
            </a:r>
          </a:p>
          <a:p>
            <a:pPr marL="441325"/>
            <a:r>
              <a:rPr lang="el-GR" dirty="0"/>
              <a:t>Τοποθετούμε άμεσα (πριν στερεοποιηθεί η </a:t>
            </a:r>
            <a:r>
              <a:rPr lang="el-GR" dirty="0" err="1"/>
              <a:t>αγαρόζη</a:t>
            </a:r>
            <a:r>
              <a:rPr lang="el-GR" dirty="0"/>
              <a:t>) το κτενάκι στην κατάλληλη υποδοχή για να σχηματισθούν οι θέσεις φόρτωσης των </a:t>
            </a:r>
            <a:r>
              <a:rPr lang="el-GR" dirty="0" smtClean="0"/>
              <a:t>δειγμάτων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677717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Πρακτικό μέρος </a:t>
            </a:r>
            <a:r>
              <a:rPr lang="el-GR" sz="3000" b="0" dirty="0"/>
              <a:t>2</a:t>
            </a:r>
            <a:r>
              <a:rPr lang="el-GR" sz="3000" b="0" dirty="0" smtClean="0"/>
              <a:t>/3</a:t>
            </a:r>
            <a:endParaRPr lang="el-GR" sz="3000" b="0"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startAt="2"/>
            </a:pPr>
            <a:r>
              <a:rPr lang="el-GR" b="1" dirty="0" smtClean="0"/>
              <a:t>Προετοιμασία δείγματος ηλεκτροφόρησης </a:t>
            </a:r>
          </a:p>
          <a:p>
            <a:pPr marL="441325" indent="3175">
              <a:buNone/>
            </a:pPr>
            <a:r>
              <a:rPr lang="el-GR" dirty="0" smtClean="0"/>
              <a:t>Σε </a:t>
            </a:r>
            <a:r>
              <a:rPr lang="el-GR" dirty="0"/>
              <a:t>μικρά πλαστικά </a:t>
            </a:r>
            <a:r>
              <a:rPr lang="el-GR" dirty="0" err="1"/>
              <a:t>eppendorfs</a:t>
            </a:r>
            <a:r>
              <a:rPr lang="el-GR" dirty="0"/>
              <a:t> (όγκου 1,5ml) προστίθενται κατά σειρά με τη βοήθεια </a:t>
            </a:r>
            <a:r>
              <a:rPr lang="el-GR" dirty="0" err="1"/>
              <a:t>πιπεττών</a:t>
            </a:r>
            <a:r>
              <a:rPr lang="el-GR" dirty="0"/>
              <a:t> ακριβείας </a:t>
            </a:r>
            <a:r>
              <a:rPr lang="el-GR" dirty="0" err="1"/>
              <a:t>Gilson</a:t>
            </a:r>
            <a:r>
              <a:rPr lang="el-GR" dirty="0"/>
              <a:t>: </a:t>
            </a:r>
          </a:p>
          <a:p>
            <a:pPr marL="441325"/>
            <a:r>
              <a:rPr lang="el-GR" dirty="0"/>
              <a:t>10μl ολικό αίμα</a:t>
            </a:r>
          </a:p>
          <a:p>
            <a:pPr marL="441325"/>
            <a:r>
              <a:rPr lang="el-GR" dirty="0"/>
              <a:t>100μl διαλύματος λύσης (</a:t>
            </a:r>
            <a:r>
              <a:rPr lang="el-GR" dirty="0" err="1"/>
              <a:t>υπότονο</a:t>
            </a:r>
            <a:r>
              <a:rPr lang="el-GR" dirty="0"/>
              <a:t> διάλυμα)</a:t>
            </a:r>
          </a:p>
          <a:p>
            <a:pPr marL="441325"/>
            <a:r>
              <a:rPr lang="el-GR" dirty="0"/>
              <a:t>10μl </a:t>
            </a:r>
            <a:r>
              <a:rPr lang="el-GR" dirty="0" err="1"/>
              <a:t>γλυκερόλη</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589543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Πρακτικό μέρος </a:t>
            </a:r>
            <a:r>
              <a:rPr lang="el-GR" sz="3000" b="0" dirty="0" smtClean="0"/>
              <a:t>3/3</a:t>
            </a:r>
            <a:endParaRPr lang="el-GR" dirty="0"/>
          </a:p>
        </p:txBody>
      </p:sp>
      <p:sp>
        <p:nvSpPr>
          <p:cNvPr id="3" name="Θέση περιεχομένου 2"/>
          <p:cNvSpPr>
            <a:spLocks noGrp="1"/>
          </p:cNvSpPr>
          <p:nvPr>
            <p:ph idx="1"/>
          </p:nvPr>
        </p:nvSpPr>
        <p:spPr>
          <a:xfrm>
            <a:off x="457200" y="1196752"/>
            <a:ext cx="8435280" cy="5661248"/>
          </a:xfrm>
        </p:spPr>
        <p:txBody>
          <a:bodyPr>
            <a:normAutofit fontScale="92500"/>
          </a:bodyPr>
          <a:lstStyle/>
          <a:p>
            <a:pPr marL="457200" indent="-457200">
              <a:buFont typeface="+mj-lt"/>
              <a:buAutoNum type="arabicPeriod" startAt="3"/>
            </a:pPr>
            <a:r>
              <a:rPr lang="el-GR" b="1" dirty="0" smtClean="0"/>
              <a:t>Συνδεσμολογία συσκευής ηλεκτροφόρησης, φόρτωμα δειγμάτων και τρέξιμο.</a:t>
            </a:r>
          </a:p>
          <a:p>
            <a:pPr marL="444500" indent="0">
              <a:buNone/>
            </a:pPr>
            <a:r>
              <a:rPr lang="el-GR" dirty="0" smtClean="0"/>
              <a:t>Όταν </a:t>
            </a:r>
            <a:r>
              <a:rPr lang="el-GR" dirty="0"/>
              <a:t>ολοκληρωθεί ο σχηματισμός του πηκτώματος της </a:t>
            </a:r>
            <a:r>
              <a:rPr lang="el-GR" dirty="0" err="1"/>
              <a:t>αγαρόζης</a:t>
            </a:r>
            <a:r>
              <a:rPr lang="el-GR" dirty="0"/>
              <a:t>:</a:t>
            </a:r>
          </a:p>
          <a:p>
            <a:r>
              <a:rPr lang="el-GR" dirty="0"/>
              <a:t>Τοποθετείτε μεγάλο όγκο διαλύματος (1x διαλύματος </a:t>
            </a:r>
            <a:r>
              <a:rPr lang="el-GR" dirty="0" err="1"/>
              <a:t>Running</a:t>
            </a:r>
            <a:r>
              <a:rPr lang="el-GR" dirty="0"/>
              <a:t> </a:t>
            </a:r>
            <a:r>
              <a:rPr lang="el-GR" dirty="0" err="1"/>
              <a:t>buffer</a:t>
            </a:r>
            <a:r>
              <a:rPr lang="el-GR" dirty="0"/>
              <a:t>) στη δεξαμενή της συσκευής έτσι ώστε να καλύπτεται η επιφάνεια του πηκτώματος. </a:t>
            </a:r>
          </a:p>
          <a:p>
            <a:r>
              <a:rPr lang="el-GR" dirty="0"/>
              <a:t>Χρησιμοποιώντας </a:t>
            </a:r>
            <a:r>
              <a:rPr lang="el-GR" dirty="0" err="1"/>
              <a:t>πιπέτα</a:t>
            </a:r>
            <a:r>
              <a:rPr lang="el-GR" dirty="0"/>
              <a:t> ακριβείας </a:t>
            </a:r>
            <a:r>
              <a:rPr lang="el-GR" dirty="0" err="1"/>
              <a:t>Gilson</a:t>
            </a:r>
            <a:r>
              <a:rPr lang="el-GR" dirty="0"/>
              <a:t> εφαρμόζετε 20μl από το δείγμα των πρωτεϊνών στην κορυφή των πηκτωμάτων, με προσοχή για να μην τραυματίσετε τα πηκτώματα. Κάθε ομάδα σημειώνει τη θέση στην οποία φόρτωσε το πήκτωμα και το δείγμα της. </a:t>
            </a:r>
          </a:p>
          <a:p>
            <a:r>
              <a:rPr lang="el-GR" dirty="0"/>
              <a:t>Ακολουθεί σύνδεση της συσκευής με το τροφοδοτικό και εφαρμογή σταθερής τάσης ρεύματος 200Volt</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702059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Χρώση πηκτωμάτων ηλεκτροφόρησης</a:t>
            </a:r>
            <a:endParaRPr lang="el-GR" dirty="0"/>
          </a:p>
        </p:txBody>
      </p:sp>
      <p:sp>
        <p:nvSpPr>
          <p:cNvPr id="3" name="Θέση περιεχομένου 2"/>
          <p:cNvSpPr>
            <a:spLocks noGrp="1"/>
          </p:cNvSpPr>
          <p:nvPr>
            <p:ph idx="1"/>
          </p:nvPr>
        </p:nvSpPr>
        <p:spPr>
          <a:xfrm>
            <a:off x="467544" y="1196752"/>
            <a:ext cx="4536504" cy="5040560"/>
          </a:xfrm>
        </p:spPr>
        <p:txBody>
          <a:bodyPr/>
          <a:lstStyle/>
          <a:p>
            <a:r>
              <a:rPr lang="en-US" dirty="0" err="1"/>
              <a:t>Coomassie</a:t>
            </a:r>
            <a:r>
              <a:rPr lang="en-US" dirty="0"/>
              <a:t> Blue (</a:t>
            </a:r>
            <a:r>
              <a:rPr lang="el-GR" dirty="0" err="1"/>
              <a:t>δμ</a:t>
            </a:r>
            <a:r>
              <a:rPr lang="el-GR" dirty="0"/>
              <a:t>.  0.05% </a:t>
            </a:r>
            <a:r>
              <a:rPr lang="en-US" dirty="0" err="1"/>
              <a:t>Coomassie</a:t>
            </a:r>
            <a:r>
              <a:rPr lang="en-US" dirty="0"/>
              <a:t> blue in Acetic acid</a:t>
            </a:r>
            <a:r>
              <a:rPr lang="en-US" dirty="0" smtClean="0"/>
              <a:t>)</a:t>
            </a:r>
            <a:r>
              <a:rPr lang="el-GR" dirty="0" smtClean="0"/>
              <a:t>.</a:t>
            </a:r>
            <a:endParaRPr lang="en-US" dirty="0"/>
          </a:p>
          <a:p>
            <a:r>
              <a:rPr lang="el-GR" dirty="0"/>
              <a:t>Χρώση </a:t>
            </a:r>
            <a:r>
              <a:rPr lang="el-GR" dirty="0" smtClean="0"/>
              <a:t>αργύρου.</a:t>
            </a:r>
            <a:endParaRPr lang="el-GR" dirty="0"/>
          </a:p>
          <a:p>
            <a:r>
              <a:rPr lang="el-GR" dirty="0"/>
              <a:t>Χρώση </a:t>
            </a:r>
            <a:r>
              <a:rPr lang="en-US" dirty="0"/>
              <a:t>PAS (periodic acid Schiff’s stain</a:t>
            </a:r>
            <a:r>
              <a:rPr lang="en-US" dirty="0" smtClean="0"/>
              <a:t>)</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2050" name="Picture 2" descr="File:SDS-PAGE Coomasie stain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85" y="3818896"/>
            <a:ext cx="3371528" cy="244014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032644" y="1196752"/>
            <a:ext cx="4104456" cy="2054665"/>
          </a:xfrm>
          <a:prstGeom prst="rect">
            <a:avLst/>
          </a:prstGeom>
        </p:spPr>
        <p:txBody>
          <a:bodyPr wrap="square">
            <a:spAutoFit/>
          </a:bodyPr>
          <a:lstStyle/>
          <a:p>
            <a:pPr lvl="0" fontAlgn="auto">
              <a:lnSpc>
                <a:spcPct val="112000"/>
              </a:lnSpc>
              <a:spcBef>
                <a:spcPts val="1200"/>
              </a:spcBef>
              <a:spcAft>
                <a:spcPts val="0"/>
              </a:spcAft>
            </a:pPr>
            <a:r>
              <a:rPr lang="el-GR" sz="2400" dirty="0">
                <a:solidFill>
                  <a:prstClr val="black"/>
                </a:solidFill>
                <a:latin typeface="Calibri"/>
              </a:rPr>
              <a:t>Η χρωστική δεσμεύεται σε </a:t>
            </a:r>
            <a:r>
              <a:rPr lang="el-GR" sz="2400" dirty="0" smtClean="0">
                <a:solidFill>
                  <a:prstClr val="black"/>
                </a:solidFill>
                <a:latin typeface="Calibri"/>
              </a:rPr>
              <a:t>πρωτεΐνες.</a:t>
            </a:r>
            <a:endParaRPr lang="el-GR" sz="2400" dirty="0">
              <a:solidFill>
                <a:prstClr val="black"/>
              </a:solidFill>
              <a:latin typeface="Calibri"/>
            </a:endParaRPr>
          </a:p>
          <a:p>
            <a:pPr lvl="0" fontAlgn="auto">
              <a:lnSpc>
                <a:spcPct val="112000"/>
              </a:lnSpc>
              <a:spcBef>
                <a:spcPts val="1200"/>
              </a:spcBef>
              <a:spcAft>
                <a:spcPts val="0"/>
              </a:spcAft>
            </a:pPr>
            <a:r>
              <a:rPr lang="el-GR" sz="2400" dirty="0">
                <a:solidFill>
                  <a:prstClr val="black"/>
                </a:solidFill>
                <a:latin typeface="Calibri"/>
              </a:rPr>
              <a:t>Πρότυπο </a:t>
            </a:r>
            <a:r>
              <a:rPr lang="el-GR" sz="2400" dirty="0" err="1" smtClean="0">
                <a:solidFill>
                  <a:prstClr val="black"/>
                </a:solidFill>
                <a:latin typeface="Calibri"/>
              </a:rPr>
              <a:t>ζώνωσης</a:t>
            </a:r>
            <a:r>
              <a:rPr lang="el-GR" sz="2400" dirty="0" smtClean="0">
                <a:solidFill>
                  <a:prstClr val="black"/>
                </a:solidFill>
                <a:latin typeface="Calibri"/>
              </a:rPr>
              <a:t>.</a:t>
            </a:r>
            <a:endParaRPr lang="el-GR" sz="2400" dirty="0">
              <a:solidFill>
                <a:prstClr val="black"/>
              </a:solidFill>
              <a:latin typeface="Calibri"/>
            </a:endParaRPr>
          </a:p>
          <a:p>
            <a:pPr lvl="0" fontAlgn="auto">
              <a:lnSpc>
                <a:spcPct val="112000"/>
              </a:lnSpc>
              <a:spcBef>
                <a:spcPts val="1200"/>
              </a:spcBef>
              <a:spcAft>
                <a:spcPts val="0"/>
              </a:spcAft>
            </a:pPr>
            <a:r>
              <a:rPr lang="el-GR" sz="2400" dirty="0">
                <a:solidFill>
                  <a:prstClr val="black"/>
                </a:solidFill>
                <a:latin typeface="Calibri"/>
              </a:rPr>
              <a:t>Αποχρωματισμός με </a:t>
            </a:r>
            <a:r>
              <a:rPr lang="en-US" sz="2400" dirty="0" smtClean="0">
                <a:solidFill>
                  <a:prstClr val="black"/>
                </a:solidFill>
                <a:latin typeface="Calibri"/>
              </a:rPr>
              <a:t>CH</a:t>
            </a:r>
            <a:r>
              <a:rPr lang="en-US" sz="2400" baseline="-25000" dirty="0" smtClean="0">
                <a:solidFill>
                  <a:prstClr val="black"/>
                </a:solidFill>
                <a:latin typeface="Calibri"/>
              </a:rPr>
              <a:t>3</a:t>
            </a:r>
            <a:r>
              <a:rPr lang="en-US" sz="2400" dirty="0" smtClean="0">
                <a:solidFill>
                  <a:prstClr val="black"/>
                </a:solidFill>
                <a:latin typeface="Calibri"/>
              </a:rPr>
              <a:t>COOH</a:t>
            </a:r>
            <a:r>
              <a:rPr lang="el-GR" sz="2400" dirty="0" smtClean="0">
                <a:solidFill>
                  <a:prstClr val="black"/>
                </a:solidFill>
                <a:latin typeface="Calibri"/>
              </a:rPr>
              <a:t>.</a:t>
            </a:r>
            <a:endParaRPr lang="el-GR" sz="2400" dirty="0">
              <a:solidFill>
                <a:prstClr val="black"/>
              </a:solidFill>
              <a:latin typeface="Calibri"/>
            </a:endParaRPr>
          </a:p>
        </p:txBody>
      </p:sp>
      <p:cxnSp>
        <p:nvCxnSpPr>
          <p:cNvPr id="8" name="Ευθεία γραμμή σύνδεσης 7"/>
          <p:cNvCxnSpPr/>
          <p:nvPr/>
        </p:nvCxnSpPr>
        <p:spPr>
          <a:xfrm>
            <a:off x="4860032" y="1268760"/>
            <a:ext cx="0" cy="230425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
        <p:nvSpPr>
          <p:cNvPr id="10" name="Rectangle 7"/>
          <p:cNvSpPr/>
          <p:nvPr/>
        </p:nvSpPr>
        <p:spPr>
          <a:xfrm>
            <a:off x="625773" y="6324128"/>
            <a:ext cx="316835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rPr>
              <a:t>SDS-PAGE </a:t>
            </a:r>
            <a:r>
              <a:rPr lang="en-US" sz="1200" dirty="0" err="1">
                <a:latin typeface="+mn-lt"/>
              </a:rPr>
              <a:t>Coomasie</a:t>
            </a:r>
            <a:r>
              <a:rPr lang="en-US" sz="1200" dirty="0">
                <a:latin typeface="+mn-lt"/>
              </a:rPr>
              <a:t> </a:t>
            </a:r>
            <a:r>
              <a:rPr lang="en-US" sz="1200" dirty="0" smtClean="0">
                <a:latin typeface="+mn-lt"/>
              </a:rPr>
              <a:t>stained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Piemmea (page does not exist)"/>
              </a:rPr>
              <a:t>Piemmea</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pic>
        <p:nvPicPr>
          <p:cNvPr id="2052" name="Picture 4" descr="File:Laemmli Syste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3392746"/>
            <a:ext cx="2160240" cy="339304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p:cNvSpPr/>
          <p:nvPr/>
        </p:nvSpPr>
        <p:spPr>
          <a:xfrm>
            <a:off x="4499992" y="6009515"/>
            <a:ext cx="2016224"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Laemmli </a:t>
            </a:r>
            <a:r>
              <a:rPr lang="en-US" sz="1200" dirty="0" smtClean="0">
                <a:latin typeface="+mn-lt"/>
                <a:hlinkClick r:id="rId7"/>
              </a:rPr>
              <a:t>System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8" tooltip="User:TimVickers"/>
              </a:rPr>
              <a:t>TimVickers</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9"/>
              </a:rPr>
              <a:t>CC BY 3.0</a:t>
            </a:r>
            <a:endParaRPr lang="en-US" sz="1200" dirty="0">
              <a:latin typeface="+mn-lt"/>
            </a:endParaRPr>
          </a:p>
        </p:txBody>
      </p:sp>
    </p:spTree>
    <p:extLst>
      <p:ext uri="{BB962C8B-B14F-4D97-AF65-F5344CB8AC3E}">
        <p14:creationId xmlns:p14="http://schemas.microsoft.com/office/powerpoint/2010/main" val="23134509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452</TotalTime>
  <Words>1180</Words>
  <Application>Microsoft Office PowerPoint</Application>
  <PresentationFormat>Προβολή στην οθόνη (4:3)</PresentationFormat>
  <Paragraphs>168</Paragraphs>
  <Slides>17</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17</vt:i4>
      </vt:variant>
    </vt:vector>
  </HeadingPairs>
  <TitlesOfParts>
    <vt:vector size="19" baseType="lpstr">
      <vt:lpstr>OC_template_updated</vt:lpstr>
      <vt:lpstr>1_OC_template_updated</vt:lpstr>
      <vt:lpstr>Αιματολογία ΙΙ (E)</vt:lpstr>
      <vt:lpstr>Ηλεκτροφόρηση 1/2</vt:lpstr>
      <vt:lpstr>Είδη ηλεκτροφόρησης</vt:lpstr>
      <vt:lpstr>Διαχωριστική/αναλυτική ικανότητα (μέγεθος, πυκνότητα φορτίου q/m)</vt:lpstr>
      <vt:lpstr>Ηλεκτροφόρηση 2/2</vt:lpstr>
      <vt:lpstr>Πρακτικό μέρος 1/3</vt:lpstr>
      <vt:lpstr>Πρακτικό μέρος 2/3</vt:lpstr>
      <vt:lpstr>Πρακτικό μέρος 3/3</vt:lpstr>
      <vt:lpstr>Χρώση πηκτωμάτων ηλεκτροφόρησης</vt:lpstr>
      <vt:lpstr>Σάρωση, πυκνομέτρηση και ποσοτική ανάλυση πηκτωμάτων ηλεκτροφόρησης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Αιματολογία ΙΙ - E</dc:title>
  <dc:creator>opencourses@teiath.gr</dc:creator>
  <cp:lastModifiedBy>fkaram2</cp:lastModifiedBy>
  <cp:revision>20</cp:revision>
  <dcterms:created xsi:type="dcterms:W3CDTF">2014-11-05T07:15:34Z</dcterms:created>
  <dcterms:modified xsi:type="dcterms:W3CDTF">2015-03-02T08:08:16Z</dcterms:modified>
</cp:coreProperties>
</file>