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slideLayouts/slideLayout3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19" r:id="rId1"/>
    <p:sldMasterId id="2147483696" r:id="rId2"/>
    <p:sldMasterId id="2147483684" r:id="rId3"/>
    <p:sldMasterId id="2147483708" r:id="rId4"/>
    <p:sldMasterId id="2147483721" r:id="rId5"/>
  </p:sldMasterIdLst>
  <p:notesMasterIdLst>
    <p:notesMasterId r:id="rId17"/>
  </p:notesMasterIdLst>
  <p:handoutMasterIdLst>
    <p:handoutMasterId r:id="rId18"/>
  </p:handoutMasterIdLst>
  <p:sldIdLst>
    <p:sldId id="256" r:id="rId6"/>
    <p:sldId id="269" r:id="rId7"/>
    <p:sldId id="273" r:id="rId8"/>
    <p:sldId id="270" r:id="rId9"/>
    <p:sldId id="257" r:id="rId10"/>
    <p:sldId id="262" r:id="rId11"/>
    <p:sldId id="264" r:id="rId12"/>
    <p:sldId id="267" r:id="rId13"/>
    <p:sldId id="268" r:id="rId14"/>
    <p:sldId id="266" r:id="rId15"/>
    <p:sldId id="261" r:id="rId16"/>
  </p:sldIdLst>
  <p:sldSz cx="9144000" cy="6858000" type="screen4x3"/>
  <p:notesSz cx="7104063" cy="10234613"/>
  <p:custDataLst>
    <p:tags r:id="rId19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F21"/>
    <a:srgbClr val="004A82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5" autoAdjust="0"/>
    <p:restoredTop sz="94660"/>
  </p:normalViewPr>
  <p:slideViewPr>
    <p:cSldViewPr>
      <p:cViewPr>
        <p:scale>
          <a:sx n="109" d="100"/>
          <a:sy n="109" d="100"/>
        </p:scale>
        <p:origin x="-17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tags" Target="tags/tag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28/7/2015</a:t>
            </a:fld>
            <a:endParaRPr lang="el-GR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28/7/2015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l-GR" altLang="el-GR" b="1" dirty="0" smtClean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07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7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lex\Desktop\light-lines-colors-powerpoint-backgrounds-light-lines-colors-design.jpg"/>
          <p:cNvPicPr>
            <a:picLocks noChangeAspect="1" noChangeArrowheads="1"/>
          </p:cNvPicPr>
          <p:nvPr userDrawn="1"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2538"/>
            <a:ext cx="9174051" cy="688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2"/>
          <p:cNvSpPr/>
          <p:nvPr userDrawn="1"/>
        </p:nvSpPr>
        <p:spPr>
          <a:xfrm>
            <a:off x="251520" y="-22538"/>
            <a:ext cx="8712968" cy="6880538"/>
          </a:xfrm>
          <a:prstGeom prst="roundRect">
            <a:avLst>
              <a:gd name="adj" fmla="val 242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10" name="Rectangle 3"/>
          <p:cNvSpPr/>
          <p:nvPr userDrawn="1"/>
        </p:nvSpPr>
        <p:spPr>
          <a:xfrm>
            <a:off x="0" y="0"/>
            <a:ext cx="5508104" cy="6880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8" name="Rectangle 3"/>
          <p:cNvSpPr/>
          <p:nvPr userDrawn="1"/>
        </p:nvSpPr>
        <p:spPr>
          <a:xfrm>
            <a:off x="0" y="-22538"/>
            <a:ext cx="5508104" cy="6880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352928" cy="90872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352928" cy="5040560"/>
          </a:xfrm>
        </p:spPr>
        <p:txBody>
          <a:bodyPr>
            <a:normAutofit/>
          </a:bodyPr>
          <a:lstStyle>
            <a:lvl1pPr>
              <a:lnSpc>
                <a:spcPct val="112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2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2000"/>
              </a:lnSpc>
              <a:spcBef>
                <a:spcPts val="1200"/>
              </a:spcBef>
              <a:defRPr sz="2400"/>
            </a:lvl3pPr>
            <a:lvl4pPr>
              <a:lnSpc>
                <a:spcPct val="112000"/>
              </a:lnSpc>
              <a:spcBef>
                <a:spcPts val="1200"/>
              </a:spcBef>
              <a:defRPr sz="2400"/>
            </a:lvl4pPr>
            <a:lvl5pPr>
              <a:lnSpc>
                <a:spcPct val="112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033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595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455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F847-EEAA-44CE-BFC9-E9E1A83AF3AD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899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278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357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950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416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36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308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262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lex\Desktop\wave-green-background-backgrounds-wallpapers-wave-green-background-slide.jp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2"/>
            <a:ext cx="9144000" cy="686133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  <p:sp>
        <p:nvSpPr>
          <p:cNvPr id="9" name="Content Placeholder 9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71056"/>
          </a:xfrm>
          <a:gradFill flip="none" rotWithShape="1">
            <a:gsLst>
              <a:gs pos="0">
                <a:srgbClr val="E2E2E2">
                  <a:alpha val="0"/>
                </a:srgbClr>
              </a:gs>
              <a:gs pos="8000">
                <a:srgbClr val="F5F5F5">
                  <a:alpha val="63000"/>
                </a:srgbClr>
              </a:gs>
              <a:gs pos="22000">
                <a:schemeClr val="bg1"/>
              </a:gs>
            </a:gsLst>
            <a:lin ang="16200000" scaled="1"/>
            <a:tileRect/>
          </a:gradFill>
        </p:spPr>
        <p:txBody>
          <a:bodyPr>
            <a:normAutofit/>
          </a:bodyPr>
          <a:lstStyle>
            <a:lvl1pPr marL="442913" indent="-342900">
              <a:lnSpc>
                <a:spcPct val="114000"/>
              </a:lnSpc>
              <a:spcBef>
                <a:spcPts val="1200"/>
              </a:spcBef>
              <a:buClr>
                <a:srgbClr val="404F21"/>
              </a:buClr>
              <a:defRPr sz="2200"/>
            </a:lvl1pPr>
            <a:lvl2pPr marL="803275" indent="-442913">
              <a:buClr>
                <a:srgbClr val="404F21"/>
              </a:buClr>
              <a:buFont typeface="Courier New" panose="02070309020205020404" pitchFamily="49" charset="0"/>
              <a:buChar char="o"/>
              <a:defRPr sz="2200"/>
            </a:lvl2pPr>
          </a:lstStyle>
          <a:p>
            <a:pPr lvl="0"/>
            <a:r>
              <a:rPr lang="el-GR" sz="2400" smtClean="0"/>
              <a:t>Στυλ υποδείγματος κειμένου</a:t>
            </a:r>
          </a:p>
          <a:p>
            <a:pPr lvl="1"/>
            <a:r>
              <a:rPr lang="el-GR" sz="2400" smtClean="0"/>
              <a:t>Δεύτερου επιπέδου</a:t>
            </a:r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301006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rgbClr val="404F2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0464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262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699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332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lex\Desktop\light-lines-colors-powerpoint-backgrounds-light-lines-colors-design.jpg"/>
          <p:cNvPicPr>
            <a:picLocks noChangeAspect="1" noChangeArrowheads="1"/>
          </p:cNvPicPr>
          <p:nvPr userDrawn="1"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2538"/>
            <a:ext cx="9174051" cy="688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2"/>
          <p:cNvSpPr/>
          <p:nvPr userDrawn="1"/>
        </p:nvSpPr>
        <p:spPr>
          <a:xfrm>
            <a:off x="251520" y="-22538"/>
            <a:ext cx="8712968" cy="6880538"/>
          </a:xfrm>
          <a:prstGeom prst="roundRect">
            <a:avLst>
              <a:gd name="adj" fmla="val 242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10" name="Rectangle 3"/>
          <p:cNvSpPr/>
          <p:nvPr userDrawn="1"/>
        </p:nvSpPr>
        <p:spPr>
          <a:xfrm>
            <a:off x="0" y="0"/>
            <a:ext cx="5508104" cy="6880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8" name="Rectangle 3"/>
          <p:cNvSpPr/>
          <p:nvPr userDrawn="1"/>
        </p:nvSpPr>
        <p:spPr>
          <a:xfrm>
            <a:off x="0" y="-22538"/>
            <a:ext cx="5508104" cy="6880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352928" cy="90872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352928" cy="5040560"/>
          </a:xfrm>
        </p:spPr>
        <p:txBody>
          <a:bodyPr>
            <a:normAutofit/>
          </a:bodyPr>
          <a:lstStyle>
            <a:lvl1pPr>
              <a:lnSpc>
                <a:spcPct val="112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2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2000"/>
              </a:lnSpc>
              <a:spcBef>
                <a:spcPts val="1200"/>
              </a:spcBef>
              <a:defRPr sz="2400"/>
            </a:lvl3pPr>
            <a:lvl4pPr>
              <a:lnSpc>
                <a:spcPct val="112000"/>
              </a:lnSpc>
              <a:spcBef>
                <a:spcPts val="1200"/>
              </a:spcBef>
              <a:defRPr sz="2400"/>
            </a:lvl4pPr>
            <a:lvl5pPr>
              <a:lnSpc>
                <a:spcPct val="112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195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666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71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723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908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033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527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46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68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101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95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commons.wikimedia.org/wiki/File:%22_12_-_ITALY_-_Burrocacao_biologico_artigianale_-_Lip_balm_homemade_(oorganic_farming).JPG" TargetMode="External"/><Relationship Id="rId3" Type="http://schemas.openxmlformats.org/officeDocument/2006/relationships/image" Target="../media/image7.jpeg"/><Relationship Id="rId7" Type="http://schemas.openxmlformats.org/officeDocument/2006/relationships/hyperlink" Target="http://creativecommons.org/licenses/by-nc-nd/3.0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3.xml"/><Relationship Id="rId6" Type="http://schemas.openxmlformats.org/officeDocument/2006/relationships/hyperlink" Target="http://rugbygurl.deviantart.com/" TargetMode="External"/><Relationship Id="rId5" Type="http://schemas.openxmlformats.org/officeDocument/2006/relationships/hyperlink" Target="http://rugbygurl.deviantart.com/art/Still-Life-8-Lip-Balm-60751803" TargetMode="External"/><Relationship Id="rId10" Type="http://schemas.openxmlformats.org/officeDocument/2006/relationships/hyperlink" Target="http://creativecommons.org/licenses/by-sa/3.0/it/deed.en" TargetMode="External"/><Relationship Id="rId4" Type="http://schemas.openxmlformats.org/officeDocument/2006/relationships/image" Target="../media/image8.jpeg"/><Relationship Id="rId9" Type="http://schemas.openxmlformats.org/officeDocument/2006/relationships/hyperlink" Target="http://commons.wikimedia.org/wiki/User:Pav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y-skincare.com/sunscreen-products.html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4000" b="1" dirty="0" err="1" smtClean="0">
                <a:solidFill>
                  <a:schemeClr val="tx1"/>
                </a:solidFill>
                <a:latin typeface="+mn-lt"/>
              </a:rPr>
              <a:t>Κοσμητολογία</a:t>
            </a:r>
            <a:r>
              <a:rPr lang="el-GR" sz="4000" b="1" dirty="0" smtClean="0">
                <a:solidFill>
                  <a:schemeClr val="tx1"/>
                </a:solidFill>
                <a:latin typeface="+mn-lt"/>
              </a:rPr>
              <a:t> ΙΙΙ (Θ)</a:t>
            </a:r>
            <a:endParaRPr lang="el-G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08823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l-GR" sz="2600" b="1" dirty="0" smtClean="0"/>
              <a:t>Ενότητα </a:t>
            </a:r>
            <a:r>
              <a:rPr lang="en-US" sz="2600" b="1" dirty="0" smtClean="0"/>
              <a:t>4</a:t>
            </a:r>
            <a:r>
              <a:rPr lang="el-GR" sz="2600" dirty="0" smtClean="0"/>
              <a:t>:</a:t>
            </a:r>
            <a:r>
              <a:rPr lang="en-US" sz="2600" dirty="0" smtClean="0"/>
              <a:t> </a:t>
            </a:r>
            <a:r>
              <a:rPr lang="el-GR" sz="2600" dirty="0" smtClean="0"/>
              <a:t>Πομάδες χειλιών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Δρ. Αθανασία Βαρβαρέσου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Αναπληρώτρια Καθηγήτρια Κοσμητολογίας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Αισθητικής και Κοσμητολογίας</a:t>
            </a:r>
            <a:endParaRPr lang="el-GR" sz="2200" dirty="0"/>
          </a:p>
        </p:txBody>
      </p:sp>
      <p:pic>
        <p:nvPicPr>
          <p:cNvPr id="6" name="Picture 5" descr="Λογότυπο έργου Ανοικτών Ακαδημαϊκών Μαθημάτων" title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 title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</a:t>
            </a:r>
            <a:r>
              <a:rPr lang="el-GR" sz="2000" b="1" smtClean="0"/>
              <a:t>ΤΕΙ Αθηνών</a:t>
            </a:r>
            <a:r>
              <a:rPr lang="el-GR" sz="2000" smtClean="0"/>
              <a:t>» </a:t>
            </a:r>
            <a:r>
              <a:rPr lang="el-GR" sz="2000" dirty="0" smtClean="0"/>
              <a:t>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Πομάδες</a:t>
            </a:r>
            <a:endParaRPr lang="el-GR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l-GR" altLang="el-GR" dirty="0" smtClean="0"/>
              <a:t>Εμποδίζουν </a:t>
            </a:r>
            <a:r>
              <a:rPr lang="el-GR" altLang="el-GR" dirty="0"/>
              <a:t>τα χείλη από τα </a:t>
            </a:r>
            <a:r>
              <a:rPr lang="el-GR" altLang="el-GR" dirty="0" smtClean="0"/>
              <a:t>σκασίματα.</a:t>
            </a:r>
            <a:endParaRPr lang="el-GR" altLang="el-GR" dirty="0"/>
          </a:p>
          <a:p>
            <a:pPr algn="l"/>
            <a:r>
              <a:rPr lang="el-GR" altLang="el-GR" dirty="0"/>
              <a:t>Ελαστικό, υδρόφοβο, μαλακτικό </a:t>
            </a:r>
            <a:r>
              <a:rPr lang="el-GR" altLang="el-GR" dirty="0" err="1" smtClean="0"/>
              <a:t>υμένιο</a:t>
            </a:r>
            <a:r>
              <a:rPr lang="el-GR" altLang="el-GR" dirty="0" smtClean="0"/>
              <a:t>.</a:t>
            </a:r>
            <a:endParaRPr lang="el-GR" altLang="el-GR" dirty="0"/>
          </a:p>
          <a:p>
            <a:pPr algn="l"/>
            <a:r>
              <a:rPr lang="el-GR" altLang="el-GR" dirty="0"/>
              <a:t>Παραφινέλαιο, βαζελίνη, κεριά, </a:t>
            </a:r>
            <a:r>
              <a:rPr lang="el-GR" altLang="el-GR" dirty="0" err="1"/>
              <a:t>γαλακτωματοποιητές</a:t>
            </a:r>
            <a:r>
              <a:rPr lang="el-GR" altLang="el-GR" dirty="0"/>
              <a:t> (αυξάνουν την </a:t>
            </a:r>
            <a:r>
              <a:rPr lang="el-GR" altLang="el-GR" dirty="0" err="1"/>
              <a:t>προσκολλητικότητα</a:t>
            </a:r>
            <a:r>
              <a:rPr lang="el-GR" altLang="el-GR" dirty="0" smtClean="0"/>
              <a:t>).</a:t>
            </a:r>
            <a:endParaRPr lang="el-GR" altLang="el-GR" dirty="0"/>
          </a:p>
          <a:p>
            <a:pPr algn="l"/>
            <a:r>
              <a:rPr lang="el-GR" altLang="el-GR" dirty="0"/>
              <a:t>Συνήθως χωρίς χρώμα ή με λιποδιαλυτές χρωστικές ή και </a:t>
            </a:r>
            <a:r>
              <a:rPr lang="el-GR" altLang="el-GR" dirty="0" err="1" smtClean="0"/>
              <a:t>λάκες</a:t>
            </a:r>
            <a:r>
              <a:rPr lang="el-GR" altLang="el-GR" dirty="0" smtClean="0"/>
              <a:t>.</a:t>
            </a:r>
            <a:endParaRPr lang="el-GR" altLang="el-GR" dirty="0"/>
          </a:p>
          <a:p>
            <a:pPr algn="l"/>
            <a:r>
              <a:rPr lang="el-GR" altLang="el-GR" dirty="0" err="1" smtClean="0"/>
              <a:t>Αποχύνονται</a:t>
            </a:r>
            <a:r>
              <a:rPr lang="el-GR" altLang="el-GR" dirty="0" smtClean="0"/>
              <a:t> σε βαζάκι ή παρασκευάζονται με μορφή ραβδίου </a:t>
            </a:r>
            <a:r>
              <a:rPr lang="el-GR" altLang="el-GR" dirty="0"/>
              <a:t>με στρογγυλό </a:t>
            </a:r>
            <a:r>
              <a:rPr lang="el-GR" altLang="el-GR" dirty="0" smtClean="0"/>
              <a:t>άκρο.</a:t>
            </a:r>
            <a:endParaRPr lang="el-GR" altLang="el-GR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990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Πομάδες χειλιών</a:t>
            </a:r>
            <a:endParaRPr lang="el-GR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 smtClean="0"/>
              <a:t>Εμποδίζουν την ξήρανση. </a:t>
            </a:r>
            <a:endParaRPr lang="en-US" altLang="el-GR" dirty="0" smtClean="0"/>
          </a:p>
          <a:p>
            <a:r>
              <a:rPr lang="el-GR" altLang="el-GR" dirty="0" smtClean="0"/>
              <a:t>Ελαστικό, υδρόφοβο </a:t>
            </a:r>
            <a:r>
              <a:rPr lang="el-GR" altLang="el-GR" dirty="0" err="1" smtClean="0"/>
              <a:t>υμένιο</a:t>
            </a:r>
            <a:r>
              <a:rPr lang="el-GR" altLang="el-GR" dirty="0" smtClean="0"/>
              <a:t> με μαλακτικές ιδιότητες και </a:t>
            </a:r>
            <a:r>
              <a:rPr lang="el-GR" altLang="el-GR" dirty="0" err="1" smtClean="0"/>
              <a:t>προσκολλητικότητα</a:t>
            </a:r>
            <a:r>
              <a:rPr lang="el-GR" altLang="el-GR" dirty="0" smtClean="0"/>
              <a:t>.</a:t>
            </a:r>
            <a:endParaRPr lang="en-US" altLang="el-GR" dirty="0" smtClean="0"/>
          </a:p>
          <a:p>
            <a:r>
              <a:rPr lang="el-GR" altLang="el-GR" dirty="0" smtClean="0"/>
              <a:t>Παραφινέλαιο, </a:t>
            </a:r>
            <a:r>
              <a:rPr lang="el-GR" altLang="el-GR" dirty="0"/>
              <a:t>β</a:t>
            </a:r>
            <a:r>
              <a:rPr lang="el-GR" altLang="el-GR" dirty="0" smtClean="0"/>
              <a:t>αζελίνη, φυσικά ή συνθετικά κεριά και </a:t>
            </a:r>
            <a:r>
              <a:rPr lang="el-GR" altLang="el-GR" dirty="0" err="1" smtClean="0"/>
              <a:t>γαλακτωματοποιητές</a:t>
            </a:r>
            <a:r>
              <a:rPr lang="el-GR" altLang="el-GR" dirty="0" smtClean="0"/>
              <a:t>, λιποδιαλυτές χρωστικές ή και </a:t>
            </a:r>
            <a:r>
              <a:rPr lang="el-GR" altLang="el-GR" dirty="0" err="1" smtClean="0"/>
              <a:t>λάκες</a:t>
            </a:r>
            <a:r>
              <a:rPr lang="el-GR" altLang="el-GR" dirty="0" smtClean="0"/>
              <a:t>.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>
              <a:solidFill>
                <a:prstClr val="black"/>
              </a:solidFill>
            </a:endParaRPr>
          </a:p>
        </p:txBody>
      </p:sp>
      <p:pic>
        <p:nvPicPr>
          <p:cNvPr id="2054" name="Picture 6" descr="File:&quot; 12 - ITALY - Burrocacao biologico artigianale - Lip balm homemade (oorganic farming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717032"/>
            <a:ext cx="2503330" cy="273630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Still Life 8 - Lip Balm by rugbygurl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3" t="4367" r="15564" b="4691"/>
          <a:stretch/>
        </p:blipFill>
        <p:spPr bwMode="auto">
          <a:xfrm>
            <a:off x="4427984" y="3717032"/>
            <a:ext cx="3457818" cy="273630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4810980" y="6457775"/>
            <a:ext cx="2691825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l-GR" altLang="el-GR" sz="11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hlinkClick r:id="rId5"/>
              </a:rPr>
              <a:t>Still</a:t>
            </a:r>
            <a:r>
              <a:rPr lang="el-GR" altLang="el-GR" sz="1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hlinkClick r:id="rId5"/>
              </a:rPr>
              <a:t> </a:t>
            </a:r>
            <a:r>
              <a:rPr lang="el-GR" altLang="el-GR" sz="11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hlinkClick r:id="rId5"/>
              </a:rPr>
              <a:t>Life</a:t>
            </a:r>
            <a:r>
              <a:rPr lang="el-GR" altLang="el-GR" sz="1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hlinkClick r:id="rId5"/>
              </a:rPr>
              <a:t> 8 - </a:t>
            </a:r>
            <a:r>
              <a:rPr lang="el-GR" altLang="el-GR" sz="11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hlinkClick r:id="rId5"/>
              </a:rPr>
              <a:t>Lip</a:t>
            </a:r>
            <a:r>
              <a:rPr lang="el-GR" altLang="el-GR" sz="1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hlinkClick r:id="rId5"/>
              </a:rPr>
              <a:t> </a:t>
            </a:r>
            <a:r>
              <a:rPr lang="el-GR" altLang="el-GR" sz="11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hlinkClick r:id="rId5"/>
              </a:rPr>
              <a:t>Balm</a:t>
            </a:r>
            <a:r>
              <a:rPr lang="el-GR" altLang="el-GR" sz="1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από </a:t>
            </a:r>
            <a:r>
              <a:rPr lang="el-GR" altLang="el-GR" sz="11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hlinkClick r:id="rId6"/>
              </a:rPr>
              <a:t>rugbygurl</a:t>
            </a:r>
            <a:r>
              <a:rPr lang="el-GR" altLang="el-GR" sz="1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διαθέσιμο με άδεια </a:t>
            </a:r>
            <a:r>
              <a:rPr 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hlinkClick r:id="rId7"/>
              </a:rPr>
              <a:t>CC BY-NC-ND </a:t>
            </a:r>
            <a:r>
              <a:rPr lang="en-US" sz="1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hlinkClick r:id="rId7"/>
              </a:rPr>
              <a:t>3.0</a:t>
            </a:r>
            <a:endParaRPr lang="en-US" sz="11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-20103" y="6453336"/>
            <a:ext cx="434272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sz="1100" dirty="0">
                <a:solidFill>
                  <a:prstClr val="black"/>
                </a:solidFill>
                <a:latin typeface="Calibri"/>
                <a:hlinkClick r:id="rId8"/>
              </a:rPr>
              <a:t>" 12 - ITALY - </a:t>
            </a:r>
            <a:r>
              <a:rPr lang="en-US" sz="1100" dirty="0" err="1">
                <a:solidFill>
                  <a:prstClr val="black"/>
                </a:solidFill>
                <a:latin typeface="Calibri"/>
                <a:hlinkClick r:id="rId8"/>
              </a:rPr>
              <a:t>Burrocacao</a:t>
            </a:r>
            <a:r>
              <a:rPr lang="en-US" sz="1100" dirty="0">
                <a:solidFill>
                  <a:prstClr val="black"/>
                </a:solidFill>
                <a:latin typeface="Calibri"/>
                <a:hlinkClick r:id="rId8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Calibri"/>
                <a:hlinkClick r:id="rId8"/>
              </a:rPr>
              <a:t>biologico</a:t>
            </a:r>
            <a:r>
              <a:rPr lang="en-US" sz="1100" dirty="0">
                <a:solidFill>
                  <a:prstClr val="black"/>
                </a:solidFill>
                <a:latin typeface="Calibri"/>
                <a:hlinkClick r:id="rId8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Calibri"/>
                <a:hlinkClick r:id="rId8"/>
              </a:rPr>
              <a:t>artigianale</a:t>
            </a:r>
            <a:r>
              <a:rPr lang="en-US" sz="1100" dirty="0">
                <a:solidFill>
                  <a:prstClr val="black"/>
                </a:solidFill>
                <a:latin typeface="Calibri"/>
                <a:hlinkClick r:id="rId8"/>
              </a:rPr>
              <a:t> - Lip balm homemade (</a:t>
            </a:r>
            <a:r>
              <a:rPr lang="en-US" sz="1100" dirty="0" err="1">
                <a:solidFill>
                  <a:prstClr val="black"/>
                </a:solidFill>
                <a:latin typeface="Calibri"/>
                <a:hlinkClick r:id="rId8"/>
              </a:rPr>
              <a:t>oorganic</a:t>
            </a:r>
            <a:r>
              <a:rPr lang="en-US" sz="1100" dirty="0">
                <a:solidFill>
                  <a:prstClr val="black"/>
                </a:solidFill>
                <a:latin typeface="Calibri"/>
                <a:hlinkClick r:id="rId8"/>
              </a:rPr>
              <a:t> </a:t>
            </a:r>
            <a:r>
              <a:rPr lang="en-US" sz="1100" dirty="0" smtClean="0">
                <a:solidFill>
                  <a:prstClr val="black"/>
                </a:solidFill>
                <a:latin typeface="Calibri"/>
                <a:hlinkClick r:id="rId8"/>
              </a:rPr>
              <a:t>farming)</a:t>
            </a:r>
            <a:r>
              <a:rPr lang="el-GR" sz="11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l-GR" altLang="el-GR" sz="1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από </a:t>
            </a:r>
            <a:r>
              <a:rPr lang="en-US" sz="1100" dirty="0" err="1" smtClean="0">
                <a:solidFill>
                  <a:prstClr val="black"/>
                </a:solidFill>
                <a:latin typeface="Calibri"/>
                <a:hlinkClick r:id="rId9" tooltip="User:Pava"/>
              </a:rPr>
              <a:t>Pava</a:t>
            </a:r>
            <a:r>
              <a:rPr lang="el-GR" sz="11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l-GR" altLang="el-GR" sz="1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sz="1100" dirty="0">
                <a:solidFill>
                  <a:prstClr val="black"/>
                </a:solidFill>
                <a:latin typeface="Calibri"/>
                <a:hlinkClick r:id="rId10"/>
              </a:rPr>
              <a:t>CC BY-SA 3.0 IT</a:t>
            </a:r>
            <a:endParaRPr lang="en-US" sz="11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143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Αντηλιακά κραγιόν </a:t>
            </a:r>
            <a:endParaRPr lang="el-GR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268760"/>
            <a:ext cx="8352928" cy="5040560"/>
          </a:xfrm>
        </p:spPr>
        <p:txBody>
          <a:bodyPr/>
          <a:lstStyle/>
          <a:p>
            <a:r>
              <a:rPr lang="el-GR" altLang="el-GR" b="1" dirty="0"/>
              <a:t>Αντηλιακά κραγιόν</a:t>
            </a:r>
          </a:p>
          <a:p>
            <a:pPr lvl="1"/>
            <a:r>
              <a:rPr lang="el-GR" altLang="el-GR" dirty="0"/>
              <a:t>Αντηλιακές ουσίες που απορροφούν την </a:t>
            </a:r>
            <a:r>
              <a:rPr lang="el-GR" altLang="el-GR" dirty="0" smtClean="0"/>
              <a:t>υπεριώδη ακτινοβολία ή/και </a:t>
            </a:r>
            <a:r>
              <a:rPr lang="el-GR" altLang="el-GR" dirty="0" err="1"/>
              <a:t>πιγμέντα</a:t>
            </a:r>
            <a:r>
              <a:rPr lang="el-GR" altLang="el-GR" dirty="0"/>
              <a:t> που </a:t>
            </a:r>
            <a:r>
              <a:rPr lang="el-GR" altLang="el-GR" dirty="0" smtClean="0"/>
              <a:t>δρουν </a:t>
            </a:r>
            <a:r>
              <a:rPr lang="el-GR" altLang="el-GR" dirty="0"/>
              <a:t>με ανάκλαση ή με </a:t>
            </a:r>
            <a:r>
              <a:rPr lang="el-GR" altLang="el-GR" dirty="0" smtClean="0"/>
              <a:t>σκέδαση.</a:t>
            </a:r>
            <a:endParaRPr lang="el-GR" altLang="el-GR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>
              <a:solidFill>
                <a:prstClr val="black"/>
              </a:solidFill>
            </a:endParaRPr>
          </a:p>
        </p:txBody>
      </p:sp>
      <p:pic>
        <p:nvPicPr>
          <p:cNvPr id="1026" name="Picture 2" descr="Dr. Hauschka Sunscreen Stick SPF30 ( For Lips  Nose &amp; Ears 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852936"/>
            <a:ext cx="3333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Ορθογώνιο 3"/>
          <p:cNvSpPr/>
          <p:nvPr/>
        </p:nvSpPr>
        <p:spPr>
          <a:xfrm>
            <a:off x="3304803" y="6226279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+mn-lt"/>
                <a:hlinkClick r:id="rId3"/>
              </a:rPr>
              <a:t>healthy-skincare.com</a:t>
            </a:r>
            <a:endParaRPr lang="el-GR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4589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Αθανασία Βαρβαρέσου 2014. </a:t>
            </a:r>
            <a:r>
              <a:rPr lang="el-GR" sz="2000" dirty="0"/>
              <a:t>Αθανασία Βαρβαρέσου . </a:t>
            </a:r>
            <a:r>
              <a:rPr lang="el-GR" sz="2000" dirty="0" smtClean="0"/>
              <a:t>«</a:t>
            </a:r>
            <a:r>
              <a:rPr lang="el-GR" sz="2000" dirty="0" err="1" smtClean="0"/>
              <a:t>Κοσμητολογία</a:t>
            </a:r>
            <a:r>
              <a:rPr lang="el-GR" sz="2000" dirty="0" smtClean="0"/>
              <a:t> ΙΙΙ </a:t>
            </a:r>
            <a:r>
              <a:rPr lang="en-US" sz="2000" dirty="0" smtClean="0"/>
              <a:t>(</a:t>
            </a:r>
            <a:r>
              <a:rPr lang="el-GR" sz="2000" dirty="0"/>
              <a:t>Θ</a:t>
            </a:r>
            <a:r>
              <a:rPr lang="en-US" sz="2000" dirty="0" smtClean="0"/>
              <a:t>)</a:t>
            </a:r>
            <a:r>
              <a:rPr lang="el-GR" sz="2000" dirty="0" smtClean="0"/>
              <a:t>. Ενότητα </a:t>
            </a:r>
            <a:r>
              <a:rPr lang="en-US" sz="2000" dirty="0" smtClean="0"/>
              <a:t>4:</a:t>
            </a:r>
            <a:r>
              <a:rPr lang="el-GR" sz="2000" dirty="0" smtClean="0"/>
              <a:t> </a:t>
            </a:r>
            <a:r>
              <a:rPr lang="el-GR" sz="2000" dirty="0"/>
              <a:t>Πομάδες </a:t>
            </a:r>
            <a:r>
              <a:rPr lang="el-GR" sz="2000" dirty="0" smtClean="0"/>
              <a:t>χειλιών».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800" dirty="0" err="1"/>
              <a:t>κ.λ.π</a:t>
            </a:r>
            <a:r>
              <a:rPr lang="el-GR" sz="1800" dirty="0"/>
              <a:t>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endParaRPr lang="el-GR" dirty="0">
              <a:solidFill>
                <a:prstClr val="black"/>
              </a:solidFill>
              <a:latin typeface="Calibri"/>
            </a:endParaRP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338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2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late1">
  <a:themeElements>
    <a:clrScheme name="Προσαρμοσμένο 2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template">
  <a:themeElements>
    <a:clrScheme name="Προσαρμοσμένο 2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51</TotalTime>
  <Words>743</Words>
  <Application>Microsoft Office PowerPoint</Application>
  <PresentationFormat>Προβολή στην οθόνη (4:3)</PresentationFormat>
  <Paragraphs>86</Paragraphs>
  <Slides>11</Slides>
  <Notes>8</Notes>
  <HiddenSlides>0</HiddenSlides>
  <MMClips>0</MMClips>
  <ScaleCrop>false</ScaleCrop>
  <HeadingPairs>
    <vt:vector size="4" baseType="variant">
      <vt:variant>
        <vt:lpstr>Θέμα</vt:lpstr>
      </vt:variant>
      <vt:variant>
        <vt:i4>5</vt:i4>
      </vt:variant>
      <vt:variant>
        <vt:lpstr>Τίτλοι διαφανειών</vt:lpstr>
      </vt:variant>
      <vt:variant>
        <vt:i4>11</vt:i4>
      </vt:variant>
    </vt:vector>
  </HeadingPairs>
  <TitlesOfParts>
    <vt:vector size="16" baseType="lpstr">
      <vt:lpstr>template</vt:lpstr>
      <vt:lpstr>1_temlate1</vt:lpstr>
      <vt:lpstr>temlate1</vt:lpstr>
      <vt:lpstr>OC_template_updated</vt:lpstr>
      <vt:lpstr>1_template</vt:lpstr>
      <vt:lpstr>Κοσμητολογία ΙΙΙ (Θ)</vt:lpstr>
      <vt:lpstr>Πομάδες</vt:lpstr>
      <vt:lpstr>Πομάδες χειλιών</vt:lpstr>
      <vt:lpstr>Αντηλιακά κραγιόν 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Κοσμητολογία ΙΙΙ (Θ)</dc:title>
  <dc:creator>opencourses@teiath.gr</dc:creator>
  <cp:lastModifiedBy>fkaram2</cp:lastModifiedBy>
  <cp:revision>9</cp:revision>
  <dcterms:created xsi:type="dcterms:W3CDTF">2015-04-02T11:51:34Z</dcterms:created>
  <dcterms:modified xsi:type="dcterms:W3CDTF">2015-07-28T06:38:19Z</dcterms:modified>
</cp:coreProperties>
</file>