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13" r:id="rId3"/>
  </p:sldMasterIdLst>
  <p:notesMasterIdLst>
    <p:notesMasterId r:id="rId92"/>
  </p:notesMasterIdLst>
  <p:handoutMasterIdLst>
    <p:handoutMasterId r:id="rId93"/>
  </p:handoutMasterIdLst>
  <p:sldIdLst>
    <p:sldId id="427" r:id="rId4"/>
    <p:sldId id="336" r:id="rId5"/>
    <p:sldId id="338" r:id="rId6"/>
    <p:sldId id="422" r:id="rId7"/>
    <p:sldId id="340" r:id="rId8"/>
    <p:sldId id="341" r:id="rId9"/>
    <p:sldId id="342" r:id="rId10"/>
    <p:sldId id="343" r:id="rId11"/>
    <p:sldId id="344" r:id="rId12"/>
    <p:sldId id="345" r:id="rId13"/>
    <p:sldId id="347" r:id="rId14"/>
    <p:sldId id="348" r:id="rId15"/>
    <p:sldId id="349"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7" r:id="rId32"/>
    <p:sldId id="368" r:id="rId33"/>
    <p:sldId id="370" r:id="rId34"/>
    <p:sldId id="371" r:id="rId35"/>
    <p:sldId id="372" r:id="rId36"/>
    <p:sldId id="373" r:id="rId37"/>
    <p:sldId id="374" r:id="rId38"/>
    <p:sldId id="375" r:id="rId39"/>
    <p:sldId id="376" r:id="rId40"/>
    <p:sldId id="379" r:id="rId41"/>
    <p:sldId id="380" r:id="rId42"/>
    <p:sldId id="381" r:id="rId43"/>
    <p:sldId id="382" r:id="rId44"/>
    <p:sldId id="424" r:id="rId45"/>
    <p:sldId id="383" r:id="rId46"/>
    <p:sldId id="385" r:id="rId47"/>
    <p:sldId id="386" r:id="rId48"/>
    <p:sldId id="387" r:id="rId49"/>
    <p:sldId id="423" r:id="rId50"/>
    <p:sldId id="388" r:id="rId51"/>
    <p:sldId id="389" r:id="rId52"/>
    <p:sldId id="390" r:id="rId53"/>
    <p:sldId id="391" r:id="rId54"/>
    <p:sldId id="393" r:id="rId55"/>
    <p:sldId id="395" r:id="rId56"/>
    <p:sldId id="396" r:id="rId57"/>
    <p:sldId id="426" r:id="rId58"/>
    <p:sldId id="397" r:id="rId59"/>
    <p:sldId id="398" r:id="rId60"/>
    <p:sldId id="399" r:id="rId61"/>
    <p:sldId id="400" r:id="rId62"/>
    <p:sldId id="401" r:id="rId63"/>
    <p:sldId id="403" r:id="rId64"/>
    <p:sldId id="404" r:id="rId65"/>
    <p:sldId id="405" r:id="rId66"/>
    <p:sldId id="406" r:id="rId67"/>
    <p:sldId id="407" r:id="rId68"/>
    <p:sldId id="408" r:id="rId69"/>
    <p:sldId id="409" r:id="rId70"/>
    <p:sldId id="428" r:id="rId71"/>
    <p:sldId id="411" r:id="rId72"/>
    <p:sldId id="412" r:id="rId73"/>
    <p:sldId id="413" r:id="rId74"/>
    <p:sldId id="414" r:id="rId75"/>
    <p:sldId id="415" r:id="rId76"/>
    <p:sldId id="416" r:id="rId77"/>
    <p:sldId id="417" r:id="rId78"/>
    <p:sldId id="418" r:id="rId79"/>
    <p:sldId id="419" r:id="rId80"/>
    <p:sldId id="420" r:id="rId81"/>
    <p:sldId id="421" r:id="rId82"/>
    <p:sldId id="425" r:id="rId83"/>
    <p:sldId id="257" r:id="rId84"/>
    <p:sldId id="262" r:id="rId85"/>
    <p:sldId id="264" r:id="rId86"/>
    <p:sldId id="334" r:id="rId87"/>
    <p:sldId id="335" r:id="rId88"/>
    <p:sldId id="429" r:id="rId89"/>
    <p:sldId id="266" r:id="rId90"/>
    <p:sldId id="261" r:id="rId91"/>
  </p:sldIdLst>
  <p:sldSz cx="9144000" cy="6858000" type="screen4x3"/>
  <p:notesSz cx="7104063" cy="10234613"/>
  <p:custDataLst>
    <p:tags r:id="rId9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804986" indent="-309610">
              <a:defRPr>
                <a:solidFill>
                  <a:schemeClr val="tx1"/>
                </a:solidFill>
                <a:latin typeface="Arial" charset="0"/>
              </a:defRPr>
            </a:lvl2pPr>
            <a:lvl3pPr marL="1238441" indent="-247688">
              <a:defRPr>
                <a:solidFill>
                  <a:schemeClr val="tx1"/>
                </a:solidFill>
                <a:latin typeface="Arial" charset="0"/>
              </a:defRPr>
            </a:lvl3pPr>
            <a:lvl4pPr marL="1733817" indent="-247688">
              <a:defRPr>
                <a:solidFill>
                  <a:schemeClr val="tx1"/>
                </a:solidFill>
                <a:latin typeface="Arial" charset="0"/>
              </a:defRPr>
            </a:lvl4pPr>
            <a:lvl5pPr marL="2229193" indent="-247688">
              <a:defRPr>
                <a:solidFill>
                  <a:schemeClr val="tx1"/>
                </a:solidFill>
                <a:latin typeface="Arial" charset="0"/>
              </a:defRPr>
            </a:lvl5pPr>
            <a:lvl6pPr marL="2724569" indent="-247688" eaLnBrk="0" fontAlgn="base" hangingPunct="0">
              <a:spcBef>
                <a:spcPct val="0"/>
              </a:spcBef>
              <a:spcAft>
                <a:spcPct val="0"/>
              </a:spcAft>
              <a:defRPr>
                <a:solidFill>
                  <a:schemeClr val="tx1"/>
                </a:solidFill>
                <a:latin typeface="Arial" charset="0"/>
              </a:defRPr>
            </a:lvl6pPr>
            <a:lvl7pPr marL="3219945" indent="-247688" eaLnBrk="0" fontAlgn="base" hangingPunct="0">
              <a:spcBef>
                <a:spcPct val="0"/>
              </a:spcBef>
              <a:spcAft>
                <a:spcPct val="0"/>
              </a:spcAft>
              <a:defRPr>
                <a:solidFill>
                  <a:schemeClr val="tx1"/>
                </a:solidFill>
                <a:latin typeface="Arial" charset="0"/>
              </a:defRPr>
            </a:lvl7pPr>
            <a:lvl8pPr marL="3715322" indent="-247688" eaLnBrk="0" fontAlgn="base" hangingPunct="0">
              <a:spcBef>
                <a:spcPct val="0"/>
              </a:spcBef>
              <a:spcAft>
                <a:spcPct val="0"/>
              </a:spcAft>
              <a:defRPr>
                <a:solidFill>
                  <a:schemeClr val="tx1"/>
                </a:solidFill>
                <a:latin typeface="Arial" charset="0"/>
              </a:defRPr>
            </a:lvl8pPr>
            <a:lvl9pPr marL="4210698" indent="-247688" eaLnBrk="0" fontAlgn="base" hangingPunct="0">
              <a:spcBef>
                <a:spcPct val="0"/>
              </a:spcBef>
              <a:spcAft>
                <a:spcPct val="0"/>
              </a:spcAft>
              <a:defRPr>
                <a:solidFill>
                  <a:schemeClr val="tx1"/>
                </a:solidFill>
                <a:latin typeface="Arial" charset="0"/>
              </a:defRPr>
            </a:lvl9pPr>
          </a:lstStyle>
          <a:p>
            <a:fld id="{74DBC562-03C8-4803-BD19-ADBAF242669D}" type="slidenum">
              <a:rPr lang="en-US" altLang="el-GR" smtClean="0"/>
              <a:pPr/>
              <a:t>27</a:t>
            </a:fld>
            <a:endParaRPr lang="en-US" altLang="el-GR" smtClean="0"/>
          </a:p>
        </p:txBody>
      </p:sp>
      <p:sp>
        <p:nvSpPr>
          <p:cNvPr id="95235" name="Rectangle 2"/>
          <p:cNvSpPr>
            <a:spLocks noGrp="1" noRot="1" noChangeAspect="1" noChangeArrowheads="1" noTextEdit="1"/>
          </p:cNvSpPr>
          <p:nvPr>
            <p:ph type="sldImg"/>
          </p:nvPr>
        </p:nvSpPr>
        <p:spPr>
          <a:xfrm>
            <a:off x="1003300" y="774700"/>
            <a:ext cx="5097463" cy="3824288"/>
          </a:xfrm>
          <a:ln cap="flat"/>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pPr>
                <a:defRPr/>
              </a:pPr>
              <a:t>‹#›</a:t>
            </a:fld>
            <a:endParaRPr lang="el-GR"/>
          </a:p>
        </p:txBody>
      </p:sp>
    </p:spTree>
    <p:extLst>
      <p:ext uri="{BB962C8B-B14F-4D97-AF65-F5344CB8AC3E}">
        <p14:creationId xmlns:p14="http://schemas.microsoft.com/office/powerpoint/2010/main" val="8112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pPr>
                <a:defRPr/>
              </a:pPr>
              <a:t>‹#›</a:t>
            </a:fld>
            <a:endParaRPr lang="el-GR"/>
          </a:p>
        </p:txBody>
      </p:sp>
    </p:spTree>
    <p:extLst>
      <p:ext uri="{BB962C8B-B14F-4D97-AF65-F5344CB8AC3E}">
        <p14:creationId xmlns:p14="http://schemas.microsoft.com/office/powerpoint/2010/main" val="14778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pPr>
                <a:defRPr/>
              </a:pPr>
              <a:t>‹#›</a:t>
            </a:fld>
            <a:endParaRPr lang="el-GR"/>
          </a:p>
        </p:txBody>
      </p:sp>
    </p:spTree>
    <p:extLst>
      <p:ext uri="{BB962C8B-B14F-4D97-AF65-F5344CB8AC3E}">
        <p14:creationId xmlns:p14="http://schemas.microsoft.com/office/powerpoint/2010/main" val="10169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pPr>
                <a:defRPr/>
              </a:pPr>
              <a:t>‹#›</a:t>
            </a:fld>
            <a:endParaRPr lang="el-GR"/>
          </a:p>
        </p:txBody>
      </p:sp>
    </p:spTree>
    <p:extLst>
      <p:ext uri="{BB962C8B-B14F-4D97-AF65-F5344CB8AC3E}">
        <p14:creationId xmlns:p14="http://schemas.microsoft.com/office/powerpoint/2010/main" val="32089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pPr>
                <a:defRPr/>
              </a:pPr>
              <a:t>‹#›</a:t>
            </a:fld>
            <a:endParaRPr lang="el-GR"/>
          </a:p>
        </p:txBody>
      </p:sp>
    </p:spTree>
    <p:extLst>
      <p:ext uri="{BB962C8B-B14F-4D97-AF65-F5344CB8AC3E}">
        <p14:creationId xmlns:p14="http://schemas.microsoft.com/office/powerpoint/2010/main" val="183543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09899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8253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21466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9253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39181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96159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838732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864084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6102856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513612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760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 id="2147483712"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418187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hmltech.com/pulppaper_files/pulp%20bleaching.jp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etd.iipnetwork.or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www.chmltech.com/pulppaper_files/pulp%20bleaching.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efs.washington.edu/classes.pse.476/Powerpoint/Powerpoint-Renata/pse%20476-2%20mechanical%20pulping.ppt"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image.slidesharecdn.com/woodandpulp-120522024249-phpapp01/95/wood-and-pulp-14-728.jpg?cb=133767378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mage.slidesharecdn.com/allaboutpapermakingprocess-120919040756-phpapp01/95/all-about-paper-making-process-5-728.jpg?cb=1348045916"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slideshare.net/SappiHouston/wood-and-pulp?next_slideshow=1"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slideshare.net/SappiHouston/wood-and-pulp?next_slideshow=1"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slideshare.net/SappiHouston/wood-and-pulp?next_slideshow=1" TargetMode="External"/><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slideshare.net/SappiHouston/wood-and-pulp?next_slideshow=1"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lideshare.net/SappiHouston?utm_campaign=profiletracking&amp;utm_medium=sssite&amp;utm_source=ssslideview"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slideshare.net/"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slideshare.net/SappiHouston/wood-and-pulp?next_slideshow=1"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slideshare.net/SappiHouston/wood-and-pulp?next_slideshow=1"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slideshare.net/SappiHouston?utm_campaign=profiletracking&amp;utm_medium=sssite&amp;utm_source=ssslideview"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hyperlink" Target="http://www.slideshare.net/"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slideshare.net/" TargetMode="External"/><Relationship Id="rId4" Type="http://schemas.openxmlformats.org/officeDocument/2006/relationships/hyperlink" Target="http://www.slideshare.net/SappiHouston?utm_campaign=profiletracking&amp;utm_medium=sssite&amp;utm_source=ssslideview"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image.slidesharecdn.com/allaboutpapermakingprocess-120919040756-phpapp01/95/all-about-paper-making-process-5-728.jpg?cb=1348045916"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oldandsold.com/articles10/paper-making-6.shtml" TargetMode="External"/><Relationship Id="rId2" Type="http://schemas.openxmlformats.org/officeDocument/2006/relationships/hyperlink" Target="http://www.paperonline.org/paper-production/pulping/types-of-pulping-processes" TargetMode="External"/><Relationship Id="rId1" Type="http://schemas.openxmlformats.org/officeDocument/2006/relationships/slideLayout" Target="../slideLayouts/slideLayout2.xml"/><Relationship Id="rId5" Type="http://schemas.openxmlformats.org/officeDocument/2006/relationships/hyperlink" Target="http://paper.my/Kraft%20Process.htm" TargetMode="External"/><Relationship Id="rId4" Type="http://schemas.openxmlformats.org/officeDocument/2006/relationships/hyperlink" Target="http://paper.my/Sulfite%20Process.ht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hyperlink" Target="http://www.paperonline.org/paper-production/pulping/types-of-pulping-processes"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hyperlink" Target="http://paper.my/Kraft%20Process.htm" TargetMode="External"/><Relationship Id="rId5" Type="http://schemas.openxmlformats.org/officeDocument/2006/relationships/hyperlink" Target="http://paper.my/Sulfite%20Process.htm" TargetMode="External"/><Relationship Id="rId4" Type="http://schemas.openxmlformats.org/officeDocument/2006/relationships/hyperlink" Target="http://www.oldandsold.com/articles10/paper-making-6.shtml"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(Θ)</a:t>
            </a:r>
            <a:endParaRPr lang="el-GR" sz="3600" b="1" dirty="0">
              <a:solidFill>
                <a:schemeClr val="tx1"/>
              </a:solidFill>
              <a:latin typeface="+mn-lt"/>
            </a:endParaRPr>
          </a:p>
        </p:txBody>
      </p:sp>
      <p:sp>
        <p:nvSpPr>
          <p:cNvPr id="3" name="Υπότιτλος 2"/>
          <p:cNvSpPr>
            <a:spLocks noGrp="1"/>
          </p:cNvSpPr>
          <p:nvPr>
            <p:ph type="subTitle" idx="1"/>
          </p:nvPr>
        </p:nvSpPr>
        <p:spPr>
          <a:xfrm>
            <a:off x="992696" y="3096543"/>
            <a:ext cx="7158608" cy="1752600"/>
          </a:xfrm>
        </p:spPr>
        <p:txBody>
          <a:bodyPr>
            <a:normAutofit fontScale="92500" lnSpcReduction="20000"/>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smtClean="0"/>
              <a:t>Παραγωγή </a:t>
            </a:r>
            <a:r>
              <a:rPr lang="el-GR" sz="2800" dirty="0" err="1" smtClean="0"/>
              <a:t>χαρτόμαζας</a:t>
            </a:r>
            <a:endParaRPr lang="en-US" sz="2800" dirty="0" smtClean="0"/>
          </a:p>
          <a:p>
            <a:pPr>
              <a:spcBef>
                <a:spcPts val="0"/>
              </a:spcBef>
            </a:pPr>
            <a:r>
              <a:rPr lang="el-GR" sz="2400" dirty="0" smtClean="0"/>
              <a:t>Βασιλική </a:t>
            </a:r>
            <a:r>
              <a:rPr lang="el-GR" sz="2400" dirty="0" err="1" smtClean="0"/>
              <a:t>Μπέλεση</a:t>
            </a:r>
            <a:endParaRPr lang="el-GR" sz="2400" dirty="0" smtClean="0"/>
          </a:p>
          <a:p>
            <a:pPr>
              <a:spcBef>
                <a:spcPts val="0"/>
              </a:spcBef>
            </a:pPr>
            <a:r>
              <a:rPr lang="el-GR" sz="2400" dirty="0" err="1" smtClean="0"/>
              <a:t>Επίκ</a:t>
            </a:r>
            <a:r>
              <a:rPr lang="el-GR" sz="2400" dirty="0" smtClean="0"/>
              <a:t>. Καθηγήτρια</a:t>
            </a:r>
          </a:p>
          <a:p>
            <a:pPr>
              <a:spcBef>
                <a:spcPts val="0"/>
              </a:spcBef>
            </a:pPr>
            <a:r>
              <a:rPr lang="el-GR" sz="2400" dirty="0" smtClean="0"/>
              <a:t>Τμήμα 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26154113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02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6386" name="Rectangle 3"/>
          <p:cNvSpPr>
            <a:spLocks noGrp="1" noChangeArrowheads="1"/>
          </p:cNvSpPr>
          <p:nvPr>
            <p:ph idx="1"/>
          </p:nvPr>
        </p:nvSpPr>
        <p:spPr/>
        <p:txBody>
          <a:bodyPr>
            <a:normAutofit/>
          </a:bodyPr>
          <a:lstStyle/>
          <a:p>
            <a:pPr eaLnBrk="1" hangingPunct="1"/>
            <a:r>
              <a:rPr lang="el-GR" altLang="el-GR" sz="2400" dirty="0" smtClean="0"/>
              <a:t>Οι ονομασίες των πολτών υποδηλώνουν τα μέσα που χρησιμοποιούνται για την </a:t>
            </a:r>
            <a:r>
              <a:rPr lang="el-GR" altLang="el-GR" sz="2400" dirty="0" err="1" smtClean="0"/>
              <a:t>αποΐνωση</a:t>
            </a:r>
            <a:r>
              <a:rPr lang="el-GR" altLang="el-GR" sz="2400" dirty="0" smtClean="0"/>
              <a:t> του ξύλου κατά τη διάρκεια της διεργασίας παραγωγής της </a:t>
            </a:r>
            <a:r>
              <a:rPr lang="el-GR" altLang="el-GR" sz="2400" dirty="0" err="1" smtClean="0"/>
              <a:t>χαρτόμαζας</a:t>
            </a:r>
            <a:r>
              <a:rPr lang="el-GR" altLang="el-GR" sz="2400" dirty="0" smtClean="0"/>
              <a:t>.</a:t>
            </a:r>
            <a:endParaRPr lang="en-US" altLang="el-GR" sz="2400" dirty="0" smtClean="0"/>
          </a:p>
          <a:p>
            <a:pPr eaLnBrk="1" hangingPunct="1"/>
            <a:r>
              <a:rPr lang="el-GR" altLang="el-GR" sz="2400" dirty="0" smtClean="0"/>
              <a:t>Οι διεργασίες αυτές είναι οι μηχανικές και οι χημικές.</a:t>
            </a:r>
            <a:endParaRPr lang="en-US" altLang="el-GR" sz="2400" dirty="0" smtClean="0"/>
          </a:p>
          <a:p>
            <a:pPr eaLnBrk="1" hangingPunct="1"/>
            <a:r>
              <a:rPr lang="el-GR" altLang="el-GR" sz="2400" dirty="0" smtClean="0"/>
              <a:t>Σε αρκετές περιπτώσεις εφαρμόζεται συνδυασμός μηχανικών και χημικών διεργασιών ώστε να αξιοποιηθούν τα πλεονεκτήματα και των δύο μεθόδων και να παραχθούν προϊόντα με μεγαλύτερο εύρος ιδιοτήτων και μικρότερου κόστους. </a:t>
            </a:r>
            <a:endParaRPr lang="en-US" altLang="el-GR" sz="2400" dirty="0" smtClean="0"/>
          </a:p>
          <a:p>
            <a:pPr algn="just">
              <a:buFont typeface="Wingdings" panose="05000000000000000000" pitchFamily="2" charset="2"/>
              <a:buChar char="Ø"/>
            </a:pPr>
            <a:r>
              <a:rPr lang="el-GR" altLang="el-GR" sz="2400" b="1" dirty="0" err="1" smtClean="0">
                <a:solidFill>
                  <a:srgbClr val="820000"/>
                </a:solidFill>
              </a:rPr>
              <a:t>χημικομηχανική</a:t>
            </a:r>
            <a:r>
              <a:rPr lang="el-GR" altLang="el-GR" sz="2400" b="1" dirty="0" smtClean="0">
                <a:solidFill>
                  <a:srgbClr val="820000"/>
                </a:solidFill>
              </a:rPr>
              <a:t> </a:t>
            </a:r>
            <a:r>
              <a:rPr lang="en-US" altLang="el-GR" sz="2400" b="1" dirty="0" smtClean="0">
                <a:solidFill>
                  <a:srgbClr val="820000"/>
                </a:solidFill>
              </a:rPr>
              <a:t>CMP</a:t>
            </a:r>
            <a:r>
              <a:rPr lang="el-GR" altLang="el-GR" sz="2400" b="1" dirty="0" smtClean="0">
                <a:solidFill>
                  <a:srgbClr val="820000"/>
                </a:solidFill>
              </a:rPr>
              <a:t>-</a:t>
            </a:r>
            <a:r>
              <a:rPr lang="en-US" altLang="el-GR" sz="2400" b="1" dirty="0" smtClean="0">
                <a:solidFill>
                  <a:srgbClr val="820000"/>
                </a:solidFill>
              </a:rPr>
              <a:t>Chemo</a:t>
            </a:r>
            <a:r>
              <a:rPr lang="el-GR" altLang="el-GR" sz="2400" b="1" dirty="0" smtClean="0">
                <a:solidFill>
                  <a:srgbClr val="820000"/>
                </a:solidFill>
              </a:rPr>
              <a:t> – </a:t>
            </a:r>
            <a:r>
              <a:rPr lang="en-US" altLang="el-GR" sz="2400" b="1" dirty="0" smtClean="0">
                <a:solidFill>
                  <a:srgbClr val="820000"/>
                </a:solidFill>
              </a:rPr>
              <a:t>Mechanical Pulp</a:t>
            </a:r>
            <a:r>
              <a:rPr lang="el-GR" altLang="el-GR" sz="2400" b="1" dirty="0" smtClean="0">
                <a:solidFill>
                  <a:srgbClr val="820000"/>
                </a:solidFill>
              </a:rPr>
              <a:t>,</a:t>
            </a:r>
            <a:endParaRPr lang="en-US" altLang="el-GR" sz="2400" b="1" dirty="0" smtClean="0">
              <a:solidFill>
                <a:srgbClr val="820000"/>
              </a:solidFill>
            </a:endParaRPr>
          </a:p>
          <a:p>
            <a:pPr algn="just">
              <a:buFont typeface="Wingdings" panose="05000000000000000000" pitchFamily="2" charset="2"/>
              <a:buChar char="Ø"/>
            </a:pPr>
            <a:r>
              <a:rPr lang="el-GR" altLang="el-GR" sz="2400" b="1" dirty="0" err="1" smtClean="0">
                <a:solidFill>
                  <a:srgbClr val="820000"/>
                </a:solidFill>
              </a:rPr>
              <a:t>χημοθερμομηχανική</a:t>
            </a:r>
            <a:r>
              <a:rPr lang="el-GR" altLang="el-GR" sz="2400" b="1" dirty="0" smtClean="0">
                <a:solidFill>
                  <a:srgbClr val="820000"/>
                </a:solidFill>
              </a:rPr>
              <a:t> πολτοποίηση - </a:t>
            </a:r>
            <a:r>
              <a:rPr lang="en-US" altLang="el-GR" sz="2400" b="1" dirty="0" smtClean="0">
                <a:solidFill>
                  <a:srgbClr val="820000"/>
                </a:solidFill>
              </a:rPr>
              <a:t>Chemo</a:t>
            </a:r>
            <a:r>
              <a:rPr lang="el-GR" altLang="el-GR" sz="2400" b="1" dirty="0" smtClean="0">
                <a:solidFill>
                  <a:srgbClr val="820000"/>
                </a:solidFill>
              </a:rPr>
              <a:t> – </a:t>
            </a:r>
            <a:r>
              <a:rPr lang="en-US" altLang="el-GR" sz="2400" b="1" dirty="0" err="1" smtClean="0">
                <a:solidFill>
                  <a:srgbClr val="820000"/>
                </a:solidFill>
              </a:rPr>
              <a:t>Thermo</a:t>
            </a:r>
            <a:r>
              <a:rPr lang="el-GR" altLang="el-GR" sz="2400" b="1" dirty="0" smtClean="0">
                <a:solidFill>
                  <a:srgbClr val="820000"/>
                </a:solidFill>
              </a:rPr>
              <a:t>-</a:t>
            </a:r>
            <a:r>
              <a:rPr lang="en-US" altLang="el-GR" sz="2400" b="1" dirty="0" smtClean="0">
                <a:solidFill>
                  <a:srgbClr val="820000"/>
                </a:solidFill>
              </a:rPr>
              <a:t>Mechanical Pulp </a:t>
            </a:r>
            <a:r>
              <a:rPr lang="el-GR" altLang="el-GR" sz="2400" b="1" dirty="0" smtClean="0">
                <a:solidFill>
                  <a:srgbClr val="820000"/>
                </a:solidFill>
              </a:rPr>
              <a:t>κ.ά.</a:t>
            </a:r>
            <a:endParaRPr lang="el-GR" altLang="el-GR" sz="2400" b="1" dirty="0" smtClean="0">
              <a:solidFill>
                <a:schemeClr val="accent2"/>
              </a:solidFill>
            </a:endParaRPr>
          </a:p>
        </p:txBody>
      </p:sp>
    </p:spTree>
    <p:extLst>
      <p:ext uri="{BB962C8B-B14F-4D97-AF65-F5344CB8AC3E}">
        <p14:creationId xmlns:p14="http://schemas.microsoft.com/office/powerpoint/2010/main" val="481451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Μηχανικός </a:t>
            </a:r>
            <a:r>
              <a:rPr lang="el-GR" dirty="0" smtClean="0"/>
              <a:t>πολτός</a:t>
            </a:r>
            <a:endParaRPr lang="el-GR" dirty="0"/>
          </a:p>
        </p:txBody>
      </p:sp>
      <p:sp>
        <p:nvSpPr>
          <p:cNvPr id="18434" name="Rectangle 3"/>
          <p:cNvSpPr>
            <a:spLocks noGrp="1" noChangeArrowheads="1"/>
          </p:cNvSpPr>
          <p:nvPr>
            <p:ph idx="1"/>
          </p:nvPr>
        </p:nvSpPr>
        <p:spPr>
          <a:xfrm>
            <a:off x="457200" y="1196752"/>
            <a:ext cx="4258816" cy="5472608"/>
          </a:xfrm>
        </p:spPr>
        <p:txBody>
          <a:bodyPr/>
          <a:lstStyle/>
          <a:p>
            <a:r>
              <a:rPr lang="el-GR" altLang="el-GR" sz="2400" dirty="0" smtClean="0"/>
              <a:t>Ο μηχανικός πολτός προέρχεται από </a:t>
            </a:r>
            <a:r>
              <a:rPr lang="el-GR" altLang="el-GR" sz="2400" b="1" dirty="0" smtClean="0">
                <a:solidFill>
                  <a:srgbClr val="820000"/>
                </a:solidFill>
              </a:rPr>
              <a:t>την κατεργασία του ξύλου μόνο με μηχανικά μέσα. </a:t>
            </a:r>
            <a:endParaRPr lang="en-US" altLang="el-GR" sz="2400" b="1" dirty="0" smtClean="0">
              <a:solidFill>
                <a:srgbClr val="820000"/>
              </a:solidFill>
            </a:endParaRPr>
          </a:p>
          <a:p>
            <a:r>
              <a:rPr lang="el-GR" altLang="el-GR" sz="2400" dirty="0" smtClean="0"/>
              <a:t>Για να παραχθεί ο μηχανικός πολτός </a:t>
            </a:r>
            <a:r>
              <a:rPr lang="el-GR" altLang="el-GR" sz="2400" b="1" dirty="0" smtClean="0">
                <a:solidFill>
                  <a:srgbClr val="820000"/>
                </a:solidFill>
              </a:rPr>
              <a:t>τα </a:t>
            </a:r>
            <a:r>
              <a:rPr lang="el-GR" altLang="el-GR" sz="2400" b="1" dirty="0" err="1" smtClean="0">
                <a:solidFill>
                  <a:srgbClr val="820000"/>
                </a:solidFill>
              </a:rPr>
              <a:t>κορμοτεμάχια</a:t>
            </a:r>
            <a:r>
              <a:rPr lang="el-GR" altLang="el-GR" sz="2400" b="1" dirty="0" smtClean="0">
                <a:solidFill>
                  <a:srgbClr val="820000"/>
                </a:solidFill>
              </a:rPr>
              <a:t> αποφλοιώνονται και </a:t>
            </a:r>
            <a:r>
              <a:rPr lang="el-GR" altLang="el-GR" sz="2400" b="1" dirty="0" err="1" smtClean="0">
                <a:solidFill>
                  <a:srgbClr val="820000"/>
                </a:solidFill>
              </a:rPr>
              <a:t>απαλάσσονται</a:t>
            </a:r>
            <a:r>
              <a:rPr lang="el-GR" altLang="el-GR" sz="2400" b="1" dirty="0" smtClean="0">
                <a:solidFill>
                  <a:srgbClr val="820000"/>
                </a:solidFill>
              </a:rPr>
              <a:t> από τους κόμπους και </a:t>
            </a:r>
            <a:r>
              <a:rPr lang="el-GR" altLang="el-GR" sz="2400" b="1" dirty="0" err="1" smtClean="0">
                <a:solidFill>
                  <a:srgbClr val="820000"/>
                </a:solidFill>
              </a:rPr>
              <a:t>θρυματίζονται</a:t>
            </a:r>
            <a:r>
              <a:rPr lang="el-GR" altLang="el-GR" sz="2400" b="1" dirty="0" smtClean="0">
                <a:solidFill>
                  <a:srgbClr val="820000"/>
                </a:solidFill>
              </a:rPr>
              <a:t> σε </a:t>
            </a:r>
            <a:r>
              <a:rPr lang="el-GR" altLang="el-GR" sz="2400" b="1" dirty="0" err="1" smtClean="0">
                <a:solidFill>
                  <a:srgbClr val="820000"/>
                </a:solidFill>
              </a:rPr>
              <a:t>τεμαχίδια</a:t>
            </a:r>
            <a:r>
              <a:rPr lang="el-GR" altLang="el-GR" sz="2400" b="1" dirty="0" smtClean="0">
                <a:solidFill>
                  <a:srgbClr val="820000"/>
                </a:solidFill>
              </a:rPr>
              <a:t>, </a:t>
            </a:r>
            <a:r>
              <a:rPr lang="el-GR" altLang="el-GR" sz="2400" dirty="0" smtClean="0"/>
              <a:t>όπως έχει ήδη προαναφερθεί, με τη βοήθεια κατάλληλων μηχανημάτων.</a:t>
            </a:r>
            <a:r>
              <a:rPr lang="en-US" altLang="el-GR" sz="2400" dirty="0" smtClean="0"/>
              <a:t>	</a:t>
            </a:r>
            <a:endParaRPr lang="el-GR" altLang="el-GR" sz="2400" dirty="0" smtClean="0"/>
          </a:p>
        </p:txBody>
      </p:sp>
      <p:pic>
        <p:nvPicPr>
          <p:cNvPr id="18435" name="Picture 2" descr="http://image.slidesharecdn.com/papertechnologywoodpulp-bleaching1-120705030509-phpapp02/95/paper-technology-wood-pulp-bleaching-1-9-728.jpg?cb=1341475548"/>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348" t="15647" r="10502" b="14725"/>
          <a:stretch/>
        </p:blipFill>
        <p:spPr bwMode="auto">
          <a:xfrm>
            <a:off x="5148064" y="1320184"/>
            <a:ext cx="3481552" cy="42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99659" y="5566711"/>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4162358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19460" name="Picture 2" descr="http://image.slidesharecdn.com/papertechnologywoodpulp-bleaching1-120705030509-phpapp02/95/paper-technology-wood-pulp-bleaching-1-13-728.jpg?cb=1341475548"/>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999" t="18293" r="11165" b="16536"/>
          <a:stretch/>
        </p:blipFill>
        <p:spPr bwMode="auto">
          <a:xfrm>
            <a:off x="1289419" y="1556792"/>
            <a:ext cx="6565161"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82819" y="5691281"/>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78252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20484" name="Picture 2" descr="http://image.slidesharecdn.com/papertechnologywoodpulp-bleaching1-120705030509-phpapp02/95/paper-technology-wood-pulp-bleaching-1-15-728.jpg?cb=1341475548"/>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553" t="15934" r="8854" b="12798"/>
          <a:stretch/>
        </p:blipFill>
        <p:spPr bwMode="auto">
          <a:xfrm>
            <a:off x="1448536" y="1484784"/>
            <a:ext cx="6246929"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82819" y="5691281"/>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375251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22532" name="Picture 2" descr="http://image.slidesharecdn.com/papertechnologywoodpulp-bleaching1-120705030509-phpapp02/95/paper-technology-wood-pulp-bleaching-1-14-728.jpg?cb=1341475548"/>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050" t="14014" r="10060" b="15187"/>
          <a:stretch/>
        </p:blipFill>
        <p:spPr bwMode="auto">
          <a:xfrm>
            <a:off x="1547436" y="1556790"/>
            <a:ext cx="6049129" cy="412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82819" y="5691281"/>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67756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descr="http://image.slidesharecdn.com/papertechnologywoodpulp-bleaching1-120705030509-phpapp02/95/paper-technology-wood-pulp-bleaching-1-10-728.jpg?cb=1341475548"/>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532" t="15054" r="9347" b="14616"/>
          <a:stretch/>
        </p:blipFill>
        <p:spPr bwMode="auto">
          <a:xfrm>
            <a:off x="1547664" y="1700808"/>
            <a:ext cx="6048672"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 Τίτλος"/>
          <p:cNvSpPr>
            <a:spLocks noGrp="1"/>
          </p:cNvSpPr>
          <p:nvPr>
            <p:ph type="title"/>
          </p:nvPr>
        </p:nvSpPr>
        <p:spPr/>
        <p:txBody>
          <a:bodyPr/>
          <a:lstStyle/>
          <a:p>
            <a:endParaRPr lang="el-GR"/>
          </a:p>
        </p:txBody>
      </p:sp>
      <p:sp>
        <p:nvSpPr>
          <p:cNvPr id="5" name="Rectangle 4"/>
          <p:cNvSpPr/>
          <p:nvPr/>
        </p:nvSpPr>
        <p:spPr>
          <a:xfrm>
            <a:off x="3582819" y="5691281"/>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51809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err="1" smtClean="0">
                <a:solidFill>
                  <a:srgbClr val="820000"/>
                </a:solidFill>
              </a:rPr>
              <a:t>Αποΐνωσή</a:t>
            </a:r>
            <a:r>
              <a:rPr lang="el-GR" altLang="el-GR" dirty="0" smtClean="0">
                <a:solidFill>
                  <a:srgbClr val="820000"/>
                </a:solidFill>
              </a:rPr>
              <a:t> </a:t>
            </a:r>
            <a:r>
              <a:rPr lang="el-GR" altLang="el-GR" dirty="0" err="1" smtClean="0">
                <a:solidFill>
                  <a:srgbClr val="820000"/>
                </a:solidFill>
              </a:rPr>
              <a:t>κορμοτεμαχίων</a:t>
            </a:r>
            <a:endParaRPr lang="el-GR" dirty="0"/>
          </a:p>
        </p:txBody>
      </p:sp>
      <p:sp>
        <p:nvSpPr>
          <p:cNvPr id="24578" name="2 - Θέση περιεχομένου"/>
          <p:cNvSpPr>
            <a:spLocks noGrp="1"/>
          </p:cNvSpPr>
          <p:nvPr>
            <p:ph idx="1"/>
          </p:nvPr>
        </p:nvSpPr>
        <p:spPr>
          <a:xfrm>
            <a:off x="457200" y="1196752"/>
            <a:ext cx="8229600" cy="2592288"/>
          </a:xfrm>
        </p:spPr>
        <p:txBody>
          <a:bodyPr/>
          <a:lstStyle/>
          <a:p>
            <a:r>
              <a:rPr lang="el-GR" altLang="el-GR" sz="2400" b="1" dirty="0" smtClean="0">
                <a:solidFill>
                  <a:srgbClr val="820000"/>
                </a:solidFill>
              </a:rPr>
              <a:t>Η </a:t>
            </a:r>
            <a:r>
              <a:rPr lang="el-GR" altLang="el-GR" sz="2400" b="1" dirty="0" err="1" smtClean="0">
                <a:solidFill>
                  <a:srgbClr val="820000"/>
                </a:solidFill>
              </a:rPr>
              <a:t>αποΐνωσή</a:t>
            </a:r>
            <a:r>
              <a:rPr lang="el-GR" altLang="el-GR" sz="2400" b="1" dirty="0" smtClean="0">
                <a:solidFill>
                  <a:srgbClr val="820000"/>
                </a:solidFill>
              </a:rPr>
              <a:t> των </a:t>
            </a:r>
            <a:r>
              <a:rPr lang="el-GR" altLang="el-GR" sz="2400" b="1" dirty="0" err="1" smtClean="0">
                <a:solidFill>
                  <a:srgbClr val="820000"/>
                </a:solidFill>
              </a:rPr>
              <a:t>κορμοτεμαχίων</a:t>
            </a:r>
            <a:r>
              <a:rPr lang="el-GR" altLang="el-GR" sz="2400" b="1" dirty="0" smtClean="0">
                <a:solidFill>
                  <a:srgbClr val="820000"/>
                </a:solidFill>
              </a:rPr>
              <a:t> </a:t>
            </a:r>
            <a:r>
              <a:rPr lang="el-GR" altLang="el-GR" sz="2400" dirty="0" smtClean="0"/>
              <a:t>γίνεται στους μηχανισμούς </a:t>
            </a:r>
            <a:r>
              <a:rPr lang="el-GR" altLang="el-GR" sz="2400" dirty="0" err="1" smtClean="0"/>
              <a:t>αποΐνωσης</a:t>
            </a:r>
            <a:r>
              <a:rPr lang="el-GR" altLang="el-GR" sz="2400" dirty="0" smtClean="0"/>
              <a:t> που αποτελούνται από </a:t>
            </a:r>
            <a:r>
              <a:rPr lang="el-GR" altLang="el-GR" sz="2400" b="1" dirty="0" err="1" smtClean="0">
                <a:solidFill>
                  <a:srgbClr val="820000"/>
                </a:solidFill>
              </a:rPr>
              <a:t>κυλινδροτριβείς</a:t>
            </a:r>
            <a:r>
              <a:rPr lang="el-GR" altLang="el-GR" sz="2400" b="1" dirty="0" smtClean="0">
                <a:solidFill>
                  <a:srgbClr val="820000"/>
                </a:solidFill>
              </a:rPr>
              <a:t> (</a:t>
            </a:r>
            <a:r>
              <a:rPr lang="en-US" altLang="el-GR" sz="2400" b="1" dirty="0" smtClean="0">
                <a:solidFill>
                  <a:srgbClr val="820000"/>
                </a:solidFill>
              </a:rPr>
              <a:t>grinders</a:t>
            </a:r>
            <a:r>
              <a:rPr lang="el-GR" altLang="el-GR" sz="2400" b="1" dirty="0" smtClean="0">
                <a:solidFill>
                  <a:srgbClr val="820000"/>
                </a:solidFill>
              </a:rPr>
              <a:t>) και των </a:t>
            </a:r>
            <a:r>
              <a:rPr lang="el-GR" altLang="el-GR" sz="2400" b="1" dirty="0" err="1" smtClean="0">
                <a:solidFill>
                  <a:srgbClr val="820000"/>
                </a:solidFill>
              </a:rPr>
              <a:t>ξυλοτεμαχιδίων</a:t>
            </a:r>
            <a:r>
              <a:rPr lang="el-GR" altLang="el-GR" sz="2400" b="1" dirty="0" smtClean="0">
                <a:solidFill>
                  <a:srgbClr val="820000"/>
                </a:solidFill>
              </a:rPr>
              <a:t> σε </a:t>
            </a:r>
            <a:r>
              <a:rPr lang="el-GR" altLang="el-GR" sz="2400" b="1" dirty="0" err="1" smtClean="0">
                <a:solidFill>
                  <a:srgbClr val="820000"/>
                </a:solidFill>
              </a:rPr>
              <a:t>δισκοτριβείς</a:t>
            </a:r>
            <a:r>
              <a:rPr lang="el-GR" altLang="el-GR" sz="2400" b="1" dirty="0" smtClean="0">
                <a:solidFill>
                  <a:srgbClr val="820000"/>
                </a:solidFill>
              </a:rPr>
              <a:t> (</a:t>
            </a:r>
            <a:r>
              <a:rPr lang="en-US" altLang="el-GR" sz="2400" b="1" dirty="0" smtClean="0">
                <a:solidFill>
                  <a:srgbClr val="820000"/>
                </a:solidFill>
              </a:rPr>
              <a:t>disk refiners</a:t>
            </a:r>
            <a:r>
              <a:rPr lang="el-GR" altLang="el-GR" sz="2400" b="1" dirty="0" smtClean="0">
                <a:solidFill>
                  <a:srgbClr val="820000"/>
                </a:solidFill>
              </a:rPr>
              <a:t>).</a:t>
            </a:r>
            <a:endParaRPr lang="en-US" altLang="el-GR" sz="2400" b="1" dirty="0" smtClean="0">
              <a:solidFill>
                <a:srgbClr val="820000"/>
              </a:solidFill>
            </a:endParaRPr>
          </a:p>
          <a:p>
            <a:r>
              <a:rPr lang="el-GR" altLang="el-GR" sz="2400" dirty="0" smtClean="0"/>
              <a:t>Οι νέες μηχανικές τεχνικές αναπτύχθηκαν στο δεύτερο μισό του 20ου αιώνα.  </a:t>
            </a:r>
            <a:endParaRPr lang="el-GR" altLang="el-GR" dirty="0" smtClean="0"/>
          </a:p>
        </p:txBody>
      </p:sp>
      <p:pic>
        <p:nvPicPr>
          <p:cNvPr id="24579" name="Picture 2" descr="http://image.slidesharecdn.com/woodandpulp-120522024249-phpapp01/95/wood-and-pulp-13-728.jpg?cb=133767378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8104" t="29989" r="13501" b="30493"/>
          <a:stretch/>
        </p:blipFill>
        <p:spPr bwMode="auto">
          <a:xfrm>
            <a:off x="1489016" y="3711288"/>
            <a:ext cx="6165968"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052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5602" name="Rectangle 3"/>
          <p:cNvSpPr>
            <a:spLocks noGrp="1" noChangeArrowheads="1"/>
          </p:cNvSpPr>
          <p:nvPr>
            <p:ph idx="1"/>
          </p:nvPr>
        </p:nvSpPr>
        <p:spPr/>
        <p:txBody>
          <a:bodyPr>
            <a:normAutofit/>
          </a:bodyPr>
          <a:lstStyle/>
          <a:p>
            <a:r>
              <a:rPr lang="el-GR" altLang="el-GR" sz="2400" dirty="0" smtClean="0"/>
              <a:t>Επειδή, κατά την </a:t>
            </a:r>
            <a:r>
              <a:rPr lang="el-GR" altLang="el-GR" sz="2400" dirty="0" err="1" smtClean="0"/>
              <a:t>αποΐνωση</a:t>
            </a:r>
            <a:r>
              <a:rPr lang="el-GR" altLang="el-GR" sz="2400" dirty="0" smtClean="0"/>
              <a:t> αναπτύσσονται μεγάλες τριβές και επομένως </a:t>
            </a:r>
            <a:r>
              <a:rPr lang="el-GR" altLang="el-GR" sz="2400" b="1" dirty="0" smtClean="0">
                <a:solidFill>
                  <a:srgbClr val="820000"/>
                </a:solidFill>
              </a:rPr>
              <a:t>παραγωγή θερμότητας</a:t>
            </a:r>
            <a:r>
              <a:rPr lang="el-GR" altLang="el-GR" sz="2400" dirty="0" smtClean="0">
                <a:solidFill>
                  <a:srgbClr val="820000"/>
                </a:solidFill>
              </a:rPr>
              <a:t> </a:t>
            </a:r>
            <a:r>
              <a:rPr lang="el-GR" altLang="el-GR" sz="2400" dirty="0" smtClean="0"/>
              <a:t>στα σημεία επαφής των </a:t>
            </a:r>
            <a:r>
              <a:rPr lang="el-GR" altLang="el-GR" sz="2400" dirty="0" err="1" smtClean="0"/>
              <a:t>ξυλοτεμαχιδίων</a:t>
            </a:r>
            <a:r>
              <a:rPr lang="el-GR" altLang="el-GR" sz="2400" dirty="0" smtClean="0"/>
              <a:t> με τις μεταλλικές επιφάνειες των μηχανισμών </a:t>
            </a:r>
            <a:r>
              <a:rPr lang="el-GR" altLang="el-GR" sz="2400" dirty="0" err="1" smtClean="0"/>
              <a:t>εκτριβής</a:t>
            </a:r>
            <a:r>
              <a:rPr lang="el-GR" altLang="el-GR" sz="2400" dirty="0" smtClean="0"/>
              <a:t>, χρησιμοποιείται μεγάλη ποσότητα νερού.</a:t>
            </a:r>
            <a:endParaRPr lang="en-US" altLang="el-GR" sz="2400" dirty="0" smtClean="0"/>
          </a:p>
          <a:p>
            <a:r>
              <a:rPr lang="el-GR" altLang="el-GR" sz="2400" dirty="0" smtClean="0"/>
              <a:t>Έτσι, </a:t>
            </a:r>
            <a:r>
              <a:rPr lang="el-GR" altLang="el-GR" sz="2400" b="1" dirty="0" smtClean="0">
                <a:solidFill>
                  <a:srgbClr val="820000"/>
                </a:solidFill>
              </a:rPr>
              <a:t>μαλακώνουν τα </a:t>
            </a:r>
            <a:r>
              <a:rPr lang="el-GR" altLang="el-GR" sz="2400" b="1" dirty="0" err="1" smtClean="0">
                <a:solidFill>
                  <a:srgbClr val="820000"/>
                </a:solidFill>
              </a:rPr>
              <a:t>ξυλοτεμαχίδια</a:t>
            </a:r>
            <a:r>
              <a:rPr lang="el-GR" altLang="el-GR" sz="2400" b="1" dirty="0" smtClean="0">
                <a:solidFill>
                  <a:srgbClr val="820000"/>
                </a:solidFill>
              </a:rPr>
              <a:t>, διευκολύνεται ο διαχωρισμός (το ξεκόλλημα) των ινών και ελαχιστοποιείται ο τραυματισμός τους.</a:t>
            </a:r>
            <a:endParaRPr lang="en-US" altLang="el-GR" sz="2400" b="1" dirty="0" smtClean="0">
              <a:solidFill>
                <a:srgbClr val="820000"/>
              </a:solidFill>
            </a:endParaRPr>
          </a:p>
          <a:p>
            <a:r>
              <a:rPr lang="el-GR" altLang="el-GR" sz="2400" dirty="0" smtClean="0"/>
              <a:t>Από την άλλη πλευρά, </a:t>
            </a:r>
            <a:r>
              <a:rPr lang="el-GR" altLang="el-GR" sz="2400" b="1" dirty="0" smtClean="0">
                <a:solidFill>
                  <a:srgbClr val="820000"/>
                </a:solidFill>
              </a:rPr>
              <a:t>με την χρήση νερού διατηρείται η θερμοκρασία σε χαμηλά επίπεδα </a:t>
            </a:r>
            <a:r>
              <a:rPr lang="el-GR" altLang="el-GR" sz="2400" dirty="0" smtClean="0"/>
              <a:t>ώστε να μην ανάβει και καίγεται το ξύλο. </a:t>
            </a:r>
          </a:p>
        </p:txBody>
      </p:sp>
    </p:spTree>
    <p:extLst>
      <p:ext uri="{BB962C8B-B14F-4D97-AF65-F5344CB8AC3E}">
        <p14:creationId xmlns:p14="http://schemas.microsoft.com/office/powerpoint/2010/main" val="862244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26626" name="Rectangle 3"/>
          <p:cNvSpPr>
            <a:spLocks noGrp="1" noChangeArrowheads="1"/>
          </p:cNvSpPr>
          <p:nvPr>
            <p:ph idx="1"/>
          </p:nvPr>
        </p:nvSpPr>
        <p:spPr/>
        <p:txBody>
          <a:bodyPr/>
          <a:lstStyle/>
          <a:p>
            <a:r>
              <a:rPr lang="el-GR" altLang="el-GR" sz="2400" dirty="0" smtClean="0"/>
              <a:t>Επιπλέον, με αυτόν τον τρόπο παραλαμβάνονται οι ίνες σε ένα </a:t>
            </a:r>
            <a:r>
              <a:rPr lang="el-GR" altLang="el-GR" sz="2400" b="1" dirty="0" smtClean="0">
                <a:solidFill>
                  <a:srgbClr val="820000"/>
                </a:solidFill>
              </a:rPr>
              <a:t>αιώρημα – πολτό, </a:t>
            </a:r>
            <a:r>
              <a:rPr lang="el-GR" altLang="el-GR" sz="2400" dirty="0" smtClean="0"/>
              <a:t>το οποίο αφού </a:t>
            </a:r>
            <a:r>
              <a:rPr lang="el-GR" altLang="el-GR" sz="2400" b="1" dirty="0" smtClean="0">
                <a:solidFill>
                  <a:srgbClr val="820000"/>
                </a:solidFill>
              </a:rPr>
              <a:t>περάσει από κόσκινα </a:t>
            </a:r>
            <a:r>
              <a:rPr lang="el-GR" altLang="el-GR" sz="2400" dirty="0" smtClean="0"/>
              <a:t>για να συγκρατηθούν κομμάτια ξύλου και συσσωματώματα ινών </a:t>
            </a:r>
            <a:r>
              <a:rPr lang="el-GR" altLang="el-GR" sz="2400" b="1" dirty="0" smtClean="0">
                <a:solidFill>
                  <a:srgbClr val="820000"/>
                </a:solidFill>
              </a:rPr>
              <a:t>οδηγείται στη δεξαμενή χρησιμοποίησής του.</a:t>
            </a:r>
            <a:endParaRPr lang="en-US" altLang="el-GR" sz="2400" b="1" dirty="0" smtClean="0">
              <a:solidFill>
                <a:srgbClr val="820000"/>
              </a:solidFill>
            </a:endParaRPr>
          </a:p>
          <a:p>
            <a:r>
              <a:rPr lang="el-GR" altLang="el-GR" sz="2400" dirty="0" smtClean="0"/>
              <a:t>Να τονιστεί ότι </a:t>
            </a:r>
            <a:r>
              <a:rPr lang="el-GR" altLang="el-GR" sz="2400" b="1" dirty="0" smtClean="0">
                <a:solidFill>
                  <a:srgbClr val="820000"/>
                </a:solidFill>
              </a:rPr>
              <a:t>η θερμότητα </a:t>
            </a:r>
            <a:r>
              <a:rPr lang="el-GR" altLang="el-GR" sz="2400" dirty="0" smtClean="0"/>
              <a:t>που παράγεται κατά την </a:t>
            </a:r>
            <a:r>
              <a:rPr lang="el-GR" altLang="el-GR" sz="2400" dirty="0" err="1" smtClean="0"/>
              <a:t>αποΐνωση</a:t>
            </a:r>
            <a:r>
              <a:rPr lang="el-GR" altLang="el-GR" sz="2400" dirty="0" smtClean="0"/>
              <a:t> στους </a:t>
            </a:r>
            <a:r>
              <a:rPr lang="el-GR" altLang="el-GR" sz="2400" dirty="0" err="1" smtClean="0"/>
              <a:t>δισκοτριβείς</a:t>
            </a:r>
            <a:r>
              <a:rPr lang="el-GR" altLang="el-GR" sz="2400" dirty="0" smtClean="0"/>
              <a:t> </a:t>
            </a:r>
            <a:r>
              <a:rPr lang="el-GR" altLang="el-GR" sz="2400" b="1" dirty="0" smtClean="0">
                <a:solidFill>
                  <a:srgbClr val="820000"/>
                </a:solidFill>
              </a:rPr>
              <a:t>εξασθενεί τις δυνάμεις που συγκρατούν την </a:t>
            </a:r>
            <a:r>
              <a:rPr lang="el-GR" altLang="el-GR" sz="2400" b="1" dirty="0" err="1" smtClean="0">
                <a:solidFill>
                  <a:srgbClr val="820000"/>
                </a:solidFill>
              </a:rPr>
              <a:t>λιγνίνη</a:t>
            </a:r>
            <a:r>
              <a:rPr lang="el-GR" altLang="el-GR" sz="2400" b="1" dirty="0" smtClean="0">
                <a:solidFill>
                  <a:srgbClr val="820000"/>
                </a:solidFill>
              </a:rPr>
              <a:t>.</a:t>
            </a:r>
            <a:endParaRPr lang="en-US" altLang="el-GR" sz="2400" b="1" dirty="0" smtClean="0">
              <a:solidFill>
                <a:srgbClr val="820000"/>
              </a:solidFill>
            </a:endParaRPr>
          </a:p>
          <a:p>
            <a:r>
              <a:rPr lang="el-GR" altLang="el-GR" sz="2400" b="1" dirty="0" smtClean="0">
                <a:solidFill>
                  <a:srgbClr val="820000"/>
                </a:solidFill>
              </a:rPr>
              <a:t>Η </a:t>
            </a:r>
            <a:r>
              <a:rPr lang="el-GR" altLang="el-GR" sz="2400" b="1" dirty="0" err="1" smtClean="0">
                <a:solidFill>
                  <a:srgbClr val="820000"/>
                </a:solidFill>
              </a:rPr>
              <a:t>λιγνίνη</a:t>
            </a:r>
            <a:r>
              <a:rPr lang="el-GR" altLang="el-GR" sz="2400" b="1" dirty="0" smtClean="0">
                <a:solidFill>
                  <a:srgbClr val="820000"/>
                </a:solidFill>
              </a:rPr>
              <a:t> αυτή δεν απομακρύνεται,</a:t>
            </a:r>
            <a:r>
              <a:rPr lang="el-GR" altLang="el-GR" sz="2400" b="1" dirty="0" smtClean="0">
                <a:solidFill>
                  <a:schemeClr val="accent2"/>
                </a:solidFill>
              </a:rPr>
              <a:t> </a:t>
            </a:r>
            <a:r>
              <a:rPr lang="el-GR" altLang="el-GR" sz="2400" dirty="0" smtClean="0"/>
              <a:t>αλλά παραμένει προσκολλημένη στις ίνες.</a:t>
            </a:r>
            <a:endParaRPr lang="en-US" altLang="el-GR" sz="2400" dirty="0" smtClean="0"/>
          </a:p>
          <a:p>
            <a:r>
              <a:rPr lang="el-GR" altLang="el-GR" sz="2400" dirty="0" smtClean="0"/>
              <a:t>Στη συνέχεια ο </a:t>
            </a:r>
            <a:r>
              <a:rPr lang="el-GR" altLang="el-GR" sz="2400" b="1" dirty="0" smtClean="0">
                <a:solidFill>
                  <a:srgbClr val="820000"/>
                </a:solidFill>
              </a:rPr>
              <a:t>πολτός ξεπλένεται με ράντισμα με νερό.</a:t>
            </a:r>
            <a:endParaRPr lang="en-US" altLang="el-GR" sz="2400" b="1" dirty="0" smtClean="0">
              <a:solidFill>
                <a:srgbClr val="820000"/>
              </a:solidFill>
            </a:endParaRPr>
          </a:p>
          <a:p>
            <a:pPr algn="just" eaLnBrk="1" hangingPunct="1">
              <a:lnSpc>
                <a:spcPct val="80000"/>
              </a:lnSpc>
              <a:buFontTx/>
              <a:buNone/>
            </a:pPr>
            <a:endParaRPr lang="en-US" altLang="el-GR" sz="2000" b="1" dirty="0" smtClean="0">
              <a:solidFill>
                <a:schemeClr val="accent2"/>
              </a:solidFill>
            </a:endParaRPr>
          </a:p>
          <a:p>
            <a:pPr algn="just" eaLnBrk="1" hangingPunct="1">
              <a:lnSpc>
                <a:spcPct val="80000"/>
              </a:lnSpc>
              <a:buFontTx/>
              <a:buNone/>
            </a:pPr>
            <a:r>
              <a:rPr lang="en-US" altLang="el-GR" sz="2000" b="1" dirty="0" smtClean="0">
                <a:solidFill>
                  <a:schemeClr val="accent2"/>
                </a:solidFill>
              </a:rPr>
              <a:t>	</a:t>
            </a:r>
            <a:endParaRPr lang="el-GR" altLang="el-GR" sz="2000" b="1" dirty="0" smtClean="0">
              <a:solidFill>
                <a:schemeClr val="accent2"/>
              </a:solidFill>
            </a:endParaRPr>
          </a:p>
        </p:txBody>
      </p:sp>
    </p:spTree>
    <p:extLst>
      <p:ext uri="{BB962C8B-B14F-4D97-AF65-F5344CB8AC3E}">
        <p14:creationId xmlns:p14="http://schemas.microsoft.com/office/powerpoint/2010/main" val="2271473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Λεύκανση μηχανικού πολτού</a:t>
            </a:r>
            <a:endParaRPr lang="el-GR" dirty="0"/>
          </a:p>
        </p:txBody>
      </p:sp>
      <p:sp>
        <p:nvSpPr>
          <p:cNvPr id="27650" name="Rectangle 3"/>
          <p:cNvSpPr>
            <a:spLocks noGrp="1" noChangeArrowheads="1"/>
          </p:cNvSpPr>
          <p:nvPr>
            <p:ph idx="1"/>
          </p:nvPr>
        </p:nvSpPr>
        <p:spPr>
          <a:xfrm>
            <a:off x="457200" y="1196752"/>
            <a:ext cx="4114800" cy="5661248"/>
          </a:xfrm>
        </p:spPr>
        <p:txBody>
          <a:bodyPr>
            <a:normAutofit/>
          </a:bodyPr>
          <a:lstStyle/>
          <a:p>
            <a:r>
              <a:rPr lang="el-GR" altLang="el-GR" sz="2400" dirty="0" smtClean="0"/>
              <a:t>Ο μηχανικός πολτός </a:t>
            </a:r>
            <a:r>
              <a:rPr lang="el-GR" altLang="el-GR" sz="2400" b="1" dirty="0" smtClean="0">
                <a:solidFill>
                  <a:srgbClr val="820000"/>
                </a:solidFill>
              </a:rPr>
              <a:t>δίνει στο χαρτί ένα γκρι-κίτρινο τόνο με υψηλή αδιαφάνεια και πολύ λεία επιφάνεια.</a:t>
            </a:r>
          </a:p>
          <a:p>
            <a:r>
              <a:rPr lang="el-GR" altLang="el-GR" sz="2400" dirty="0" smtClean="0"/>
              <a:t>Για την </a:t>
            </a:r>
            <a:r>
              <a:rPr lang="el-GR" altLang="el-GR" sz="2400" b="1" dirty="0" smtClean="0">
                <a:solidFill>
                  <a:srgbClr val="820000"/>
                </a:solidFill>
              </a:rPr>
              <a:t>λεύκανση του πολτού </a:t>
            </a:r>
            <a:r>
              <a:rPr lang="el-GR" altLang="el-GR" sz="2400" dirty="0" smtClean="0"/>
              <a:t>αυτού και την συντήρησή του ώστε να μην μουχλιάζει και σαπίζει χρησιμοποιείται </a:t>
            </a:r>
            <a:r>
              <a:rPr lang="el-GR" altLang="el-GR" sz="2400" b="1" dirty="0" smtClean="0">
                <a:solidFill>
                  <a:srgbClr val="820000"/>
                </a:solidFill>
              </a:rPr>
              <a:t>διάλυμα </a:t>
            </a:r>
            <a:r>
              <a:rPr lang="el-GR" altLang="el-GR" sz="2400" b="1" dirty="0" err="1" smtClean="0">
                <a:solidFill>
                  <a:srgbClr val="820000"/>
                </a:solidFill>
              </a:rPr>
              <a:t>υποθειώδους</a:t>
            </a:r>
            <a:r>
              <a:rPr lang="el-GR" altLang="el-GR" sz="2400" b="1" dirty="0" smtClean="0">
                <a:solidFill>
                  <a:srgbClr val="820000"/>
                </a:solidFill>
              </a:rPr>
              <a:t> νατρίου,</a:t>
            </a:r>
            <a:r>
              <a:rPr lang="en-US" altLang="el-GR" sz="2400" b="1" dirty="0" smtClean="0">
                <a:solidFill>
                  <a:srgbClr val="CC3399"/>
                </a:solidFill>
              </a:rPr>
              <a:t> </a:t>
            </a:r>
            <a:r>
              <a:rPr lang="el-GR" altLang="el-GR" sz="2400" dirty="0" err="1" smtClean="0"/>
              <a:t>διθειωνώδες</a:t>
            </a:r>
            <a:r>
              <a:rPr lang="el-GR" altLang="el-GR" sz="2400" dirty="0" smtClean="0"/>
              <a:t> νάτριο (</a:t>
            </a:r>
            <a:r>
              <a:rPr lang="en-US" altLang="el-GR" sz="2400" dirty="0" smtClean="0"/>
              <a:t>sodium dithionite</a:t>
            </a:r>
            <a:r>
              <a:rPr lang="el-GR" altLang="el-GR" sz="2400" dirty="0" smtClean="0"/>
              <a:t>)</a:t>
            </a:r>
            <a:r>
              <a:rPr lang="en-US" altLang="el-GR" sz="2400" dirty="0" smtClean="0"/>
              <a:t> </a:t>
            </a:r>
            <a:r>
              <a:rPr lang="el-GR" altLang="el-GR" sz="2400" b="1" dirty="0" smtClean="0">
                <a:solidFill>
                  <a:srgbClr val="820000"/>
                </a:solidFill>
              </a:rPr>
              <a:t>ή υπεροξείδιο του υδρογόνου </a:t>
            </a:r>
            <a:r>
              <a:rPr lang="el-GR" altLang="el-GR" sz="2400" dirty="0" smtClean="0"/>
              <a:t>(</a:t>
            </a:r>
            <a:r>
              <a:rPr lang="en-US" altLang="el-GR" sz="2400" dirty="0" smtClean="0"/>
              <a:t>alkaline hydrogen peroxide</a:t>
            </a:r>
            <a:r>
              <a:rPr lang="el-GR" altLang="el-GR" sz="2400" dirty="0" smtClean="0"/>
              <a:t>).</a:t>
            </a:r>
          </a:p>
        </p:txBody>
      </p:sp>
      <p:pic>
        <p:nvPicPr>
          <p:cNvPr id="27652" name="Picture 6" descr="http://www.chmltech.com/pulppaper_files/pulp%20ble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40768"/>
            <a:ext cx="444929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96546" y="4797152"/>
            <a:ext cx="1800200" cy="276999"/>
          </a:xfrm>
          <a:prstGeom prst="rect">
            <a:avLst/>
          </a:prstGeom>
        </p:spPr>
        <p:txBody>
          <a:bodyPr wrap="square">
            <a:spAutoFit/>
          </a:bodyPr>
          <a:lstStyle/>
          <a:p>
            <a:pPr algn="ctr"/>
            <a:r>
              <a:rPr lang="en-US" sz="1200" dirty="0" smtClean="0">
                <a:latin typeface="+mn-lt"/>
                <a:hlinkClick r:id="rId3"/>
              </a:rPr>
              <a:t>chmltech.com</a:t>
            </a:r>
            <a:endParaRPr lang="el-GR" sz="1200" dirty="0">
              <a:latin typeface="+mn-lt"/>
            </a:endParaRPr>
          </a:p>
        </p:txBody>
      </p:sp>
    </p:spTree>
    <p:extLst>
      <p:ext uri="{BB962C8B-B14F-4D97-AF65-F5344CB8AC3E}">
        <p14:creationId xmlns:p14="http://schemas.microsoft.com/office/powerpoint/2010/main" val="3897081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solidFill>
                  <a:srgbClr val="820000"/>
                </a:solidFill>
              </a:rPr>
              <a:t>παραγωγή </a:t>
            </a:r>
            <a:r>
              <a:rPr lang="el-GR" altLang="el-GR" dirty="0" err="1" smtClean="0">
                <a:solidFill>
                  <a:srgbClr val="820000"/>
                </a:solidFill>
              </a:rPr>
              <a:t>χαρτόμαζας</a:t>
            </a:r>
            <a:r>
              <a:rPr lang="el-GR" altLang="el-GR" dirty="0" smtClean="0">
                <a:solidFill>
                  <a:srgbClr val="820000"/>
                </a:solidFill>
              </a:rPr>
              <a:t> και </a:t>
            </a:r>
            <a:r>
              <a:rPr lang="el-GR" altLang="el-GR" dirty="0" err="1" smtClean="0">
                <a:solidFill>
                  <a:srgbClr val="820000"/>
                </a:solidFill>
              </a:rPr>
              <a:t>χαρτοποίηση</a:t>
            </a:r>
            <a:endParaRPr lang="el-GR" dirty="0"/>
          </a:p>
        </p:txBody>
      </p:sp>
      <p:sp>
        <p:nvSpPr>
          <p:cNvPr id="7170" name="Rectangle 3"/>
          <p:cNvSpPr>
            <a:spLocks noGrp="1" noChangeArrowheads="1"/>
          </p:cNvSpPr>
          <p:nvPr>
            <p:ph idx="1"/>
          </p:nvPr>
        </p:nvSpPr>
        <p:spPr/>
        <p:txBody>
          <a:bodyPr/>
          <a:lstStyle/>
          <a:p>
            <a:pPr>
              <a:lnSpc>
                <a:spcPct val="80000"/>
              </a:lnSpc>
            </a:pPr>
            <a:r>
              <a:rPr lang="el-GR" altLang="el-GR" sz="2000" dirty="0" smtClean="0"/>
              <a:t>Η παραγωγική διαδικασία για την παραγωγή χαρτιού στη χαρτοβιομηχανία περιλαμβάνει δύο βασικά στάδια </a:t>
            </a:r>
            <a:endParaRPr lang="en-US" altLang="el-GR" sz="2000" dirty="0" smtClean="0"/>
          </a:p>
          <a:p>
            <a:pPr lvl="1">
              <a:lnSpc>
                <a:spcPct val="80000"/>
              </a:lnSpc>
            </a:pPr>
            <a:r>
              <a:rPr lang="el-GR" altLang="el-GR" sz="1600" b="1" dirty="0" smtClean="0">
                <a:solidFill>
                  <a:srgbClr val="820000"/>
                </a:solidFill>
              </a:rPr>
              <a:t>την παραγωγή </a:t>
            </a:r>
            <a:r>
              <a:rPr lang="el-GR" altLang="el-GR" sz="1600" b="1" dirty="0" err="1" smtClean="0">
                <a:solidFill>
                  <a:srgbClr val="820000"/>
                </a:solidFill>
              </a:rPr>
              <a:t>χαρτόμαζας</a:t>
            </a:r>
            <a:r>
              <a:rPr lang="el-GR" altLang="el-GR" sz="1600" b="1" dirty="0" smtClean="0">
                <a:solidFill>
                  <a:srgbClr val="820000"/>
                </a:solidFill>
              </a:rPr>
              <a:t> ή πολτοποίηση (</a:t>
            </a:r>
            <a:r>
              <a:rPr lang="en-US" altLang="el-GR" sz="1600" b="1" dirty="0" smtClean="0">
                <a:solidFill>
                  <a:srgbClr val="820000"/>
                </a:solidFill>
              </a:rPr>
              <a:t>paper pulp</a:t>
            </a:r>
            <a:r>
              <a:rPr lang="el-GR" altLang="el-GR" sz="1600" b="1" dirty="0" smtClean="0">
                <a:solidFill>
                  <a:srgbClr val="820000"/>
                </a:solidFill>
              </a:rPr>
              <a:t>) και</a:t>
            </a:r>
            <a:endParaRPr lang="en-US" altLang="el-GR" sz="1600" b="1" dirty="0" smtClean="0">
              <a:solidFill>
                <a:srgbClr val="820000"/>
              </a:solidFill>
            </a:endParaRPr>
          </a:p>
          <a:p>
            <a:pPr lvl="1">
              <a:lnSpc>
                <a:spcPct val="80000"/>
              </a:lnSpc>
            </a:pPr>
            <a:r>
              <a:rPr lang="el-GR" altLang="el-GR" sz="1600" b="1" dirty="0" smtClean="0">
                <a:solidFill>
                  <a:srgbClr val="820000"/>
                </a:solidFill>
              </a:rPr>
              <a:t>την παραγωγή χαρτιού (</a:t>
            </a:r>
            <a:r>
              <a:rPr lang="el-GR" altLang="el-GR" sz="1600" b="1" dirty="0" err="1" smtClean="0">
                <a:solidFill>
                  <a:srgbClr val="820000"/>
                </a:solidFill>
              </a:rPr>
              <a:t>χαρτοποίηση</a:t>
            </a:r>
            <a:r>
              <a:rPr lang="el-GR" altLang="el-GR" sz="1600" b="1" dirty="0" smtClean="0">
                <a:solidFill>
                  <a:srgbClr val="820000"/>
                </a:solidFill>
              </a:rPr>
              <a:t>).</a:t>
            </a:r>
            <a:endParaRPr lang="en-US" altLang="el-GR" sz="1600" b="1" dirty="0" smtClean="0">
              <a:solidFill>
                <a:srgbClr val="820000"/>
              </a:solidFill>
            </a:endParaRPr>
          </a:p>
          <a:p>
            <a:pPr>
              <a:lnSpc>
                <a:spcPct val="80000"/>
              </a:lnSpc>
            </a:pPr>
            <a:r>
              <a:rPr lang="el-GR" altLang="el-GR" sz="2000" dirty="0" smtClean="0"/>
              <a:t>Για την </a:t>
            </a:r>
            <a:r>
              <a:rPr lang="el-GR" altLang="el-GR" sz="2000" dirty="0" err="1" smtClean="0"/>
              <a:t>χαρτοποίηση</a:t>
            </a:r>
            <a:r>
              <a:rPr lang="el-GR" altLang="el-GR" sz="2000" dirty="0" smtClean="0"/>
              <a:t> θα αναφερθούμε αναλυτικά σε επόμενο κεφάλαιο.</a:t>
            </a:r>
            <a:endParaRPr lang="en-US" altLang="el-GR" sz="2000" dirty="0" smtClean="0"/>
          </a:p>
          <a:p>
            <a:pPr>
              <a:lnSpc>
                <a:spcPct val="80000"/>
              </a:lnSpc>
            </a:pPr>
            <a:r>
              <a:rPr lang="el-GR" altLang="el-GR" sz="2000" dirty="0" smtClean="0"/>
              <a:t>Στη συνέχεια θα ασχοληθούμε εκτεταμένα με την παραγωγή </a:t>
            </a:r>
            <a:r>
              <a:rPr lang="el-GR" altLang="el-GR" sz="2000" dirty="0" err="1" smtClean="0"/>
              <a:t>χαρτόμαζας</a:t>
            </a:r>
            <a:r>
              <a:rPr lang="el-GR" altLang="el-GR" sz="2000" dirty="0" smtClean="0"/>
              <a:t>. </a:t>
            </a:r>
          </a:p>
        </p:txBody>
      </p:sp>
      <p:pic>
        <p:nvPicPr>
          <p:cNvPr id="91138" name="Picture 2" descr="http://ietd.iipnetwork.org/sites/ietp/files/ppmainf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248" y="2930460"/>
            <a:ext cx="7149752" cy="3789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6581001"/>
            <a:ext cx="1379993" cy="276999"/>
          </a:xfrm>
          <a:prstGeom prst="rect">
            <a:avLst/>
          </a:prstGeom>
        </p:spPr>
        <p:txBody>
          <a:bodyPr wrap="none">
            <a:spAutoFit/>
          </a:bodyPr>
          <a:lstStyle/>
          <a:p>
            <a:r>
              <a:rPr lang="en-US" sz="1200" dirty="0" smtClean="0">
                <a:latin typeface="+mn-lt"/>
                <a:hlinkClick r:id="rId3"/>
              </a:rPr>
              <a:t>ietd.iipnetwork.org</a:t>
            </a:r>
            <a:endParaRPr lang="el-GR" sz="1200" dirty="0">
              <a:latin typeface="+mn-lt"/>
            </a:endParaRPr>
          </a:p>
        </p:txBody>
      </p:sp>
    </p:spTree>
    <p:extLst>
      <p:ext uri="{BB962C8B-B14F-4D97-AF65-F5344CB8AC3E}">
        <p14:creationId xmlns:p14="http://schemas.microsoft.com/office/powerpoint/2010/main" val="476786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Λεύκανση μηχανικού πολτού</a:t>
            </a:r>
            <a:endParaRPr lang="el-GR" dirty="0"/>
          </a:p>
        </p:txBody>
      </p:sp>
      <p:pic>
        <p:nvPicPr>
          <p:cNvPr id="28676" name="Picture 2" descr="http://image.slidesharecdn.com/paperandpulpindustry-130919005159-phpapp02/95/paper-process-and-paper-industry-7-638.jpg?cb=1402565551"/>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58464"/>
          <a:stretch/>
        </p:blipFill>
        <p:spPr bwMode="auto">
          <a:xfrm>
            <a:off x="592810" y="2409824"/>
            <a:ext cx="7958381" cy="2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51920" y="4935651"/>
            <a:ext cx="1800200" cy="276999"/>
          </a:xfrm>
          <a:prstGeom prst="rect">
            <a:avLst/>
          </a:prstGeom>
        </p:spPr>
        <p:txBody>
          <a:bodyPr wrap="square">
            <a:spAutoFit/>
          </a:bodyPr>
          <a:lstStyle/>
          <a:p>
            <a:pPr algn="ctr"/>
            <a:r>
              <a:rPr lang="en-US" sz="1200" dirty="0" smtClean="0">
                <a:latin typeface="+mn-lt"/>
                <a:hlinkClick r:id="rId4"/>
              </a:rPr>
              <a:t>chmltech.com</a:t>
            </a:r>
            <a:endParaRPr lang="el-GR" sz="1200" dirty="0">
              <a:latin typeface="+mn-lt"/>
            </a:endParaRPr>
          </a:p>
        </p:txBody>
      </p:sp>
    </p:spTree>
    <p:extLst>
      <p:ext uri="{BB962C8B-B14F-4D97-AF65-F5344CB8AC3E}">
        <p14:creationId xmlns:p14="http://schemas.microsoft.com/office/powerpoint/2010/main" val="2629476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Λεύκανση μηχανικού πολτού</a:t>
            </a:r>
            <a:endParaRPr lang="el-GR" dirty="0"/>
          </a:p>
        </p:txBody>
      </p:sp>
      <p:sp>
        <p:nvSpPr>
          <p:cNvPr id="29698" name="2 - Θέση περιεχομένου"/>
          <p:cNvSpPr>
            <a:spLocks noGrp="1"/>
          </p:cNvSpPr>
          <p:nvPr>
            <p:ph idx="1"/>
          </p:nvPr>
        </p:nvSpPr>
        <p:spPr>
          <a:xfrm>
            <a:off x="457200" y="1196752"/>
            <a:ext cx="8229600" cy="5661248"/>
          </a:xfrm>
        </p:spPr>
        <p:txBody>
          <a:bodyPr>
            <a:normAutofit/>
          </a:bodyPr>
          <a:lstStyle/>
          <a:p>
            <a:r>
              <a:rPr lang="el-GR" altLang="el-GR" sz="2400" dirty="0" smtClean="0"/>
              <a:t>Ο μηχανικός πολτός όταν πρόκειται να χρησιμοποιηθεί για παραγωγή προϊόντων μεγαλύτερης αξίας </a:t>
            </a:r>
            <a:r>
              <a:rPr lang="el-GR" altLang="el-GR" sz="2400" b="1" dirty="0" smtClean="0">
                <a:solidFill>
                  <a:srgbClr val="820000"/>
                </a:solidFill>
              </a:rPr>
              <a:t>μπορεί και να λευκανθεί με υπεροξείδιο του υδρογόνου </a:t>
            </a:r>
            <a:r>
              <a:rPr lang="el-GR" altLang="el-GR" sz="2400" dirty="0" smtClean="0"/>
              <a:t>(</a:t>
            </a:r>
            <a:r>
              <a:rPr lang="en-US" altLang="el-GR" sz="2400" dirty="0" smtClean="0"/>
              <a:t>alkaline hydrogen peroxide</a:t>
            </a:r>
            <a:r>
              <a:rPr lang="el-GR" altLang="el-GR" sz="2400" dirty="0" smtClean="0"/>
              <a:t>) και</a:t>
            </a:r>
            <a:r>
              <a:rPr lang="el-GR" altLang="el-GR" sz="2400" b="1" dirty="0" smtClean="0">
                <a:solidFill>
                  <a:schemeClr val="accent2"/>
                </a:solidFill>
              </a:rPr>
              <a:t> </a:t>
            </a:r>
            <a:r>
              <a:rPr lang="el-GR" altLang="el-GR" sz="2400" b="1" dirty="0" err="1" smtClean="0">
                <a:solidFill>
                  <a:srgbClr val="820000"/>
                </a:solidFill>
              </a:rPr>
              <a:t>διθειωνώδες</a:t>
            </a:r>
            <a:r>
              <a:rPr lang="el-GR" altLang="el-GR" sz="2400" b="1" dirty="0" smtClean="0">
                <a:solidFill>
                  <a:srgbClr val="820000"/>
                </a:solidFill>
              </a:rPr>
              <a:t> νάτριο </a:t>
            </a:r>
            <a:r>
              <a:rPr lang="el-GR" altLang="el-GR" sz="2400" dirty="0" smtClean="0"/>
              <a:t>(</a:t>
            </a:r>
            <a:r>
              <a:rPr lang="en-US" altLang="el-GR" sz="2400" dirty="0" smtClean="0"/>
              <a:t>sodium dithionite</a:t>
            </a:r>
            <a:r>
              <a:rPr lang="el-GR" altLang="el-GR" sz="2400" dirty="0" smtClean="0"/>
              <a:t>).</a:t>
            </a:r>
            <a:endParaRPr lang="en-US" altLang="el-GR" sz="2400" dirty="0" smtClean="0"/>
          </a:p>
          <a:p>
            <a:r>
              <a:rPr lang="el-GR" altLang="el-GR" sz="2400" dirty="0" smtClean="0"/>
              <a:t>Η διαδικασία αυτή μπορεί να του προσδώσει λαμπρότητα (</a:t>
            </a:r>
            <a:r>
              <a:rPr lang="en-US" altLang="el-GR" sz="2400" dirty="0" smtClean="0"/>
              <a:t>brightness</a:t>
            </a:r>
            <a:r>
              <a:rPr lang="el-GR" altLang="el-GR" sz="2400" dirty="0" smtClean="0"/>
              <a:t>) έως 80%.</a:t>
            </a:r>
            <a:endParaRPr lang="en-US" altLang="el-GR" sz="2400" dirty="0" smtClean="0"/>
          </a:p>
          <a:p>
            <a:r>
              <a:rPr lang="el-GR" altLang="el-GR" sz="2400" dirty="0" smtClean="0"/>
              <a:t>Με την μέθοδο αυτή επιτυγχάνεται διαχωρισμός των ινών με την μεγαλύτερη δυνατή απόδοση σε χαρτοπολτό.</a:t>
            </a:r>
            <a:endParaRPr lang="en-US" altLang="el-GR" sz="2400" dirty="0" smtClean="0"/>
          </a:p>
          <a:p>
            <a:r>
              <a:rPr lang="el-GR" altLang="el-GR" sz="2400" dirty="0" smtClean="0"/>
              <a:t>Αυτός είναι και ο λόγος που </a:t>
            </a:r>
            <a:r>
              <a:rPr lang="el-GR" altLang="el-GR" sz="2400" b="1" dirty="0" smtClean="0">
                <a:solidFill>
                  <a:srgbClr val="820000"/>
                </a:solidFill>
              </a:rPr>
              <a:t>η μέθοδος χαρακτηρίζεται ως υψηλής απόδοσης</a:t>
            </a:r>
            <a:r>
              <a:rPr lang="el-GR" altLang="el-GR" sz="2400" b="1" dirty="0" smtClean="0">
                <a:solidFill>
                  <a:schemeClr val="accent2"/>
                </a:solidFill>
              </a:rPr>
              <a:t> </a:t>
            </a:r>
            <a:r>
              <a:rPr lang="el-GR" altLang="el-GR" sz="2400" dirty="0" smtClean="0"/>
              <a:t>(</a:t>
            </a:r>
            <a:r>
              <a:rPr lang="en-US" altLang="el-GR" sz="2400" dirty="0" smtClean="0"/>
              <a:t>high yield pulp</a:t>
            </a:r>
            <a:r>
              <a:rPr lang="el-GR" altLang="el-GR" sz="2400" dirty="0" smtClean="0"/>
              <a:t>).</a:t>
            </a:r>
            <a:endParaRPr lang="en-US" altLang="el-GR" sz="2400" dirty="0" smtClean="0"/>
          </a:p>
          <a:p>
            <a:r>
              <a:rPr lang="el-GR" altLang="el-GR" sz="2400" dirty="0" smtClean="0"/>
              <a:t>Η πολύ μικρή διάλυση των συστατικών του ξύλου κατά την μηχανική πολτοποίηση οδηγεί </a:t>
            </a:r>
            <a:r>
              <a:rPr lang="el-GR" altLang="el-GR" sz="2400" dirty="0" smtClean="0">
                <a:solidFill>
                  <a:srgbClr val="820000"/>
                </a:solidFill>
              </a:rPr>
              <a:t>σε </a:t>
            </a:r>
            <a:r>
              <a:rPr lang="el-GR" altLang="el-GR" sz="2400" b="1" dirty="0" smtClean="0">
                <a:solidFill>
                  <a:srgbClr val="820000"/>
                </a:solidFill>
              </a:rPr>
              <a:t>απόδοση του ξύλου σε ίνες της τάξης του 95%. </a:t>
            </a:r>
          </a:p>
          <a:p>
            <a:endParaRPr lang="el-GR" altLang="el-GR" sz="1600" dirty="0" smtClean="0"/>
          </a:p>
        </p:txBody>
      </p:sp>
    </p:spTree>
    <p:extLst>
      <p:ext uri="{BB962C8B-B14F-4D97-AF65-F5344CB8AC3E}">
        <p14:creationId xmlns:p14="http://schemas.microsoft.com/office/powerpoint/2010/main" val="1876646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n-US" sz="2000" dirty="0" smtClean="0"/>
              <a:t>T</a:t>
            </a:r>
            <a:r>
              <a:rPr lang="el-GR" sz="2000" dirty="0" smtClean="0"/>
              <a:t>α πλεονεκτήματα της μεθόδου λεύκανσης </a:t>
            </a:r>
            <a:r>
              <a:rPr lang="el-GR" altLang="el-GR" sz="2000" dirty="0" smtClean="0">
                <a:solidFill>
                  <a:srgbClr val="820000"/>
                </a:solidFill>
              </a:rPr>
              <a:t>με υπεροξείδιο του υδρογόνου </a:t>
            </a:r>
            <a:r>
              <a:rPr lang="el-GR" altLang="el-GR" sz="2000" dirty="0" smtClean="0"/>
              <a:t>(</a:t>
            </a:r>
            <a:r>
              <a:rPr lang="en-US" altLang="el-GR" sz="2000" dirty="0" smtClean="0"/>
              <a:t>alkaline hydrogen peroxide</a:t>
            </a:r>
            <a:r>
              <a:rPr lang="el-GR" altLang="el-GR" sz="2000" dirty="0" smtClean="0"/>
              <a:t>) και</a:t>
            </a:r>
            <a:r>
              <a:rPr lang="el-GR" altLang="el-GR" sz="2000" dirty="0" smtClean="0">
                <a:solidFill>
                  <a:schemeClr val="accent2"/>
                </a:solidFill>
              </a:rPr>
              <a:t> </a:t>
            </a:r>
            <a:r>
              <a:rPr lang="el-GR" altLang="el-GR" sz="2000" dirty="0" err="1" smtClean="0">
                <a:solidFill>
                  <a:srgbClr val="820000"/>
                </a:solidFill>
              </a:rPr>
              <a:t>διθειωνώδες</a:t>
            </a:r>
            <a:r>
              <a:rPr lang="el-GR" altLang="el-GR" sz="2000" dirty="0" smtClean="0">
                <a:solidFill>
                  <a:srgbClr val="820000"/>
                </a:solidFill>
              </a:rPr>
              <a:t> νάτριο </a:t>
            </a:r>
            <a:r>
              <a:rPr lang="el-GR" sz="2000" dirty="0" smtClean="0"/>
              <a:t>είναι:</a:t>
            </a:r>
            <a:endParaRPr lang="el-GR" sz="2000" dirty="0"/>
          </a:p>
        </p:txBody>
      </p:sp>
      <p:sp>
        <p:nvSpPr>
          <p:cNvPr id="30722" name="Rectangle 3"/>
          <p:cNvSpPr>
            <a:spLocks noGrp="1" noChangeArrowheads="1"/>
          </p:cNvSpPr>
          <p:nvPr>
            <p:ph idx="1"/>
          </p:nvPr>
        </p:nvSpPr>
        <p:spPr/>
        <p:txBody>
          <a:bodyPr>
            <a:normAutofit/>
          </a:bodyPr>
          <a:lstStyle/>
          <a:p>
            <a:pPr>
              <a:lnSpc>
                <a:spcPct val="80000"/>
              </a:lnSpc>
            </a:pPr>
            <a:r>
              <a:rPr lang="el-GR" altLang="el-GR" sz="2400" dirty="0" smtClean="0"/>
              <a:t>Η καλή αδιαφάνεια και καλή εκτυπωτική ικανότητα του παραγόμενου χαρτιού</a:t>
            </a:r>
          </a:p>
          <a:p>
            <a:pPr>
              <a:lnSpc>
                <a:spcPct val="80000"/>
              </a:lnSpc>
            </a:pPr>
            <a:endParaRPr lang="el-GR" altLang="el-GR" sz="2400" dirty="0" smtClean="0"/>
          </a:p>
          <a:p>
            <a:pPr>
              <a:lnSpc>
                <a:spcPct val="80000"/>
              </a:lnSpc>
            </a:pPr>
            <a:r>
              <a:rPr lang="el-GR" altLang="el-GR" sz="2400" dirty="0" smtClean="0"/>
              <a:t>Υψηλή απόδοση στον λαμβανόμενο πολτό</a:t>
            </a:r>
          </a:p>
          <a:p>
            <a:pPr>
              <a:lnSpc>
                <a:spcPct val="80000"/>
              </a:lnSpc>
            </a:pPr>
            <a:endParaRPr lang="el-GR" altLang="el-GR" sz="2400" dirty="0" smtClean="0"/>
          </a:p>
          <a:p>
            <a:pPr>
              <a:lnSpc>
                <a:spcPct val="80000"/>
              </a:lnSpc>
            </a:pPr>
            <a:r>
              <a:rPr lang="el-GR" altLang="el-GR" sz="2400" dirty="0" smtClean="0"/>
              <a:t>Οικονομικότερη παραγωγή χαρτιού </a:t>
            </a:r>
          </a:p>
          <a:p>
            <a:pPr>
              <a:lnSpc>
                <a:spcPct val="80000"/>
              </a:lnSpc>
            </a:pPr>
            <a:endParaRPr lang="el-GR" altLang="el-GR" sz="2400" dirty="0" smtClean="0"/>
          </a:p>
          <a:p>
            <a:pPr>
              <a:lnSpc>
                <a:spcPct val="80000"/>
              </a:lnSpc>
            </a:pPr>
            <a:r>
              <a:rPr lang="el-GR" altLang="el-GR" sz="2400" dirty="0" smtClean="0"/>
              <a:t>Μη χρησιμοποίηση χημικών ουσιών και προφανώς</a:t>
            </a:r>
          </a:p>
          <a:p>
            <a:pPr>
              <a:lnSpc>
                <a:spcPct val="80000"/>
              </a:lnSpc>
            </a:pPr>
            <a:endParaRPr lang="el-GR" altLang="el-GR" sz="2400" dirty="0" smtClean="0"/>
          </a:p>
          <a:p>
            <a:pPr>
              <a:lnSpc>
                <a:spcPct val="80000"/>
              </a:lnSpc>
            </a:pPr>
            <a:r>
              <a:rPr lang="el-GR" altLang="el-GR" sz="2400" dirty="0" smtClean="0"/>
              <a:t>Αποφυγή δημιουργίας επιβαρυμένων σε χημικές ουσίες αποβλήτων</a:t>
            </a:r>
          </a:p>
        </p:txBody>
      </p:sp>
    </p:spTree>
    <p:extLst>
      <p:ext uri="{BB962C8B-B14F-4D97-AF65-F5344CB8AC3E}">
        <p14:creationId xmlns:p14="http://schemas.microsoft.com/office/powerpoint/2010/main" val="2761362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9144000" cy="908720"/>
          </a:xfrm>
        </p:spPr>
        <p:txBody>
          <a:bodyPr>
            <a:noAutofit/>
          </a:bodyPr>
          <a:lstStyle/>
          <a:p>
            <a:r>
              <a:rPr lang="el-GR" sz="2400" dirty="0"/>
              <a:t>Τα μειονεκτήματα </a:t>
            </a:r>
            <a:r>
              <a:rPr lang="el-GR" sz="2400" dirty="0" smtClean="0"/>
              <a:t>της μεθόδου λεύκανσης </a:t>
            </a:r>
            <a:r>
              <a:rPr lang="el-GR" altLang="el-GR" sz="2400" dirty="0" smtClean="0">
                <a:solidFill>
                  <a:srgbClr val="820000"/>
                </a:solidFill>
              </a:rPr>
              <a:t>με υπεροξείδιο του υδρογόνου </a:t>
            </a:r>
            <a:r>
              <a:rPr lang="el-GR" altLang="el-GR" sz="2400" dirty="0" smtClean="0"/>
              <a:t>(</a:t>
            </a:r>
            <a:r>
              <a:rPr lang="en-US" altLang="el-GR" sz="2400" dirty="0" smtClean="0"/>
              <a:t>alkaline hydrogen peroxide</a:t>
            </a:r>
            <a:r>
              <a:rPr lang="el-GR" altLang="el-GR" sz="2400" dirty="0" smtClean="0"/>
              <a:t>) και</a:t>
            </a:r>
            <a:r>
              <a:rPr lang="el-GR" altLang="el-GR" sz="2400" dirty="0" smtClean="0">
                <a:solidFill>
                  <a:schemeClr val="accent2"/>
                </a:solidFill>
              </a:rPr>
              <a:t> </a:t>
            </a:r>
            <a:r>
              <a:rPr lang="el-GR" altLang="el-GR" sz="2400" dirty="0" err="1" smtClean="0">
                <a:solidFill>
                  <a:srgbClr val="820000"/>
                </a:solidFill>
              </a:rPr>
              <a:t>διθειωνώδες</a:t>
            </a:r>
            <a:r>
              <a:rPr lang="el-GR" altLang="el-GR" sz="2400" dirty="0" smtClean="0">
                <a:solidFill>
                  <a:srgbClr val="820000"/>
                </a:solidFill>
              </a:rPr>
              <a:t> νάτριο </a:t>
            </a:r>
            <a:r>
              <a:rPr lang="el-GR" sz="2400" dirty="0" smtClean="0"/>
              <a:t>είναι:</a:t>
            </a:r>
            <a:endParaRPr lang="el-GR" sz="2400" dirty="0"/>
          </a:p>
        </p:txBody>
      </p:sp>
      <p:sp>
        <p:nvSpPr>
          <p:cNvPr id="31746" name="Rectangle 3"/>
          <p:cNvSpPr>
            <a:spLocks noGrp="1" noChangeArrowheads="1"/>
          </p:cNvSpPr>
          <p:nvPr>
            <p:ph idx="1"/>
          </p:nvPr>
        </p:nvSpPr>
        <p:spPr>
          <a:xfrm>
            <a:off x="428596" y="1817440"/>
            <a:ext cx="8229600" cy="5040560"/>
          </a:xfrm>
        </p:spPr>
        <p:txBody>
          <a:bodyPr/>
          <a:lstStyle/>
          <a:p>
            <a:pPr eaLnBrk="1" hangingPunct="1">
              <a:spcAft>
                <a:spcPts val="600"/>
              </a:spcAft>
            </a:pPr>
            <a:r>
              <a:rPr lang="el-GR" altLang="el-GR" sz="2400" b="1" dirty="0" smtClean="0">
                <a:solidFill>
                  <a:srgbClr val="820000"/>
                </a:solidFill>
              </a:rPr>
              <a:t>πολλές ίνες καταστρέφονται </a:t>
            </a:r>
            <a:r>
              <a:rPr lang="el-GR" altLang="el-GR" sz="2400" dirty="0" smtClean="0"/>
              <a:t>με τη μηχανική κατεργασία και έτσι </a:t>
            </a:r>
            <a:r>
              <a:rPr lang="el-GR" altLang="el-GR" sz="2400" b="1" dirty="0" smtClean="0">
                <a:solidFill>
                  <a:srgbClr val="820000"/>
                </a:solidFill>
              </a:rPr>
              <a:t>το</a:t>
            </a:r>
            <a:r>
              <a:rPr lang="el-GR" altLang="el-GR" sz="2400" dirty="0" smtClean="0">
                <a:solidFill>
                  <a:srgbClr val="820000"/>
                </a:solidFill>
              </a:rPr>
              <a:t> </a:t>
            </a:r>
            <a:r>
              <a:rPr lang="el-GR" altLang="el-GR" sz="2400" b="1" dirty="0" smtClean="0">
                <a:solidFill>
                  <a:srgbClr val="820000"/>
                </a:solidFill>
              </a:rPr>
              <a:t>παραγόμενο χαρτί είναι μικρότερης αντοχής</a:t>
            </a:r>
            <a:endParaRPr lang="en-US" altLang="el-GR" sz="2400" b="1" dirty="0" smtClean="0">
              <a:solidFill>
                <a:srgbClr val="820000"/>
              </a:solidFill>
            </a:endParaRPr>
          </a:p>
          <a:p>
            <a:pPr eaLnBrk="1" hangingPunct="1">
              <a:spcAft>
                <a:spcPts val="600"/>
              </a:spcAft>
            </a:pPr>
            <a:r>
              <a:rPr lang="el-GR" altLang="el-GR" sz="2400" b="1" dirty="0" smtClean="0">
                <a:solidFill>
                  <a:srgbClr val="820000"/>
                </a:solidFill>
              </a:rPr>
              <a:t>η απομάκρυνση της </a:t>
            </a:r>
            <a:r>
              <a:rPr lang="el-GR" altLang="el-GR" sz="2400" b="1" dirty="0" err="1" smtClean="0">
                <a:solidFill>
                  <a:srgbClr val="820000"/>
                </a:solidFill>
              </a:rPr>
              <a:t>λιγνίνης</a:t>
            </a:r>
            <a:r>
              <a:rPr lang="el-GR" altLang="el-GR" sz="2400" b="1" dirty="0" smtClean="0">
                <a:solidFill>
                  <a:srgbClr val="820000"/>
                </a:solidFill>
              </a:rPr>
              <a:t> είναι μερική </a:t>
            </a:r>
            <a:r>
              <a:rPr lang="el-GR" altLang="el-GR" sz="2400" dirty="0" smtClean="0"/>
              <a:t>με αποτέλεσμα </a:t>
            </a:r>
            <a:r>
              <a:rPr lang="el-GR" altLang="el-GR" sz="2400" b="1" dirty="0" smtClean="0">
                <a:solidFill>
                  <a:srgbClr val="820000"/>
                </a:solidFill>
              </a:rPr>
              <a:t>το χαρτί να κιτρινίζει </a:t>
            </a:r>
            <a:r>
              <a:rPr lang="el-GR" altLang="el-GR" sz="2400" dirty="0" smtClean="0"/>
              <a:t>όταν εκτεθεί στον ήλιο.</a:t>
            </a:r>
            <a:endParaRPr lang="en-US" altLang="el-GR" sz="2400" dirty="0" smtClean="0"/>
          </a:p>
          <a:p>
            <a:pPr eaLnBrk="1" hangingPunct="1">
              <a:spcAft>
                <a:spcPts val="600"/>
              </a:spcAft>
            </a:pPr>
            <a:r>
              <a:rPr lang="el-GR" altLang="el-GR" sz="2400" dirty="0" smtClean="0"/>
              <a:t>η παρουσία μεγάλων ποσοτήτων </a:t>
            </a:r>
            <a:r>
              <a:rPr lang="el-GR" altLang="el-GR" sz="2400" dirty="0" err="1" smtClean="0"/>
              <a:t>λιγνίνης</a:t>
            </a:r>
            <a:r>
              <a:rPr lang="el-GR" altLang="el-GR" sz="2400" dirty="0" smtClean="0"/>
              <a:t> προκαλεί </a:t>
            </a:r>
            <a:r>
              <a:rPr lang="el-GR" altLang="el-GR" sz="2400" b="1" dirty="0" smtClean="0">
                <a:solidFill>
                  <a:srgbClr val="820000"/>
                </a:solidFill>
              </a:rPr>
              <a:t>μικρότερη σύνδεση μεταξύ των ινών </a:t>
            </a:r>
            <a:r>
              <a:rPr lang="el-GR" altLang="el-GR" sz="2400" dirty="0" smtClean="0"/>
              <a:t>(</a:t>
            </a:r>
            <a:r>
              <a:rPr lang="en-US" altLang="el-GR" sz="2400" dirty="0" err="1" smtClean="0"/>
              <a:t>interfiber</a:t>
            </a:r>
            <a:r>
              <a:rPr lang="en-US" altLang="el-GR" sz="2400" dirty="0" smtClean="0"/>
              <a:t> bonding</a:t>
            </a:r>
            <a:r>
              <a:rPr lang="el-GR" altLang="el-GR" sz="2400" dirty="0" smtClean="0"/>
              <a:t>) </a:t>
            </a:r>
          </a:p>
        </p:txBody>
      </p:sp>
    </p:spTree>
    <p:extLst>
      <p:ext uri="{BB962C8B-B14F-4D97-AF65-F5344CB8AC3E}">
        <p14:creationId xmlns:p14="http://schemas.microsoft.com/office/powerpoint/2010/main" val="3722126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2770" name="Rectangle 3"/>
          <p:cNvSpPr>
            <a:spLocks noGrp="1" noChangeArrowheads="1"/>
          </p:cNvSpPr>
          <p:nvPr>
            <p:ph idx="1"/>
          </p:nvPr>
        </p:nvSpPr>
        <p:spPr/>
        <p:txBody>
          <a:bodyPr>
            <a:normAutofit/>
          </a:bodyPr>
          <a:lstStyle/>
          <a:p>
            <a:pPr eaLnBrk="1" hangingPunct="1"/>
            <a:r>
              <a:rPr lang="el-GR" altLang="el-GR" sz="2800" dirty="0" smtClean="0"/>
              <a:t>Ο μηχανικός πολτός ήταν ο πρώτος πολτός που παρασκευάστηκε και δεν πληρούσε όλες τις απαιτήσεις.</a:t>
            </a:r>
            <a:endParaRPr lang="en-US" altLang="el-GR" sz="2800" dirty="0" smtClean="0"/>
          </a:p>
          <a:p>
            <a:pPr eaLnBrk="1" hangingPunct="1"/>
            <a:r>
              <a:rPr lang="el-GR" altLang="el-GR" sz="2800" dirty="0" smtClean="0"/>
              <a:t>Εξακολουθούσε να υπάρχει η ανάγκη για μία μέθοδο οικονομική που να δίνει καλής ποιότητας πολτό από ξύλο, με όσο το δυνατόν λιγότερη </a:t>
            </a:r>
            <a:r>
              <a:rPr lang="el-GR" altLang="el-GR" sz="2800" dirty="0" err="1" smtClean="0"/>
              <a:t>λιγνίνη</a:t>
            </a:r>
            <a:r>
              <a:rPr lang="el-GR" altLang="el-GR" sz="2800" dirty="0" smtClean="0"/>
              <a:t>. </a:t>
            </a:r>
          </a:p>
        </p:txBody>
      </p:sp>
    </p:spTree>
    <p:extLst>
      <p:ext uri="{BB962C8B-B14F-4D97-AF65-F5344CB8AC3E}">
        <p14:creationId xmlns:p14="http://schemas.microsoft.com/office/powerpoint/2010/main" val="1991193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3794" name="Rectangle 3"/>
          <p:cNvSpPr>
            <a:spLocks noGrp="1" noChangeArrowheads="1"/>
          </p:cNvSpPr>
          <p:nvPr>
            <p:ph idx="1"/>
          </p:nvPr>
        </p:nvSpPr>
        <p:spPr/>
        <p:txBody>
          <a:bodyPr>
            <a:normAutofit/>
          </a:bodyPr>
          <a:lstStyle/>
          <a:p>
            <a:pPr eaLnBrk="1" hangingPunct="1"/>
            <a:r>
              <a:rPr lang="el-GR" altLang="el-GR" sz="2400" dirty="0" smtClean="0"/>
              <a:t>Οι ονομασίες των πολτών υποδηλώνουν τα μέσα που χρησιμοποιούνται για την </a:t>
            </a:r>
            <a:r>
              <a:rPr lang="el-GR" altLang="el-GR" sz="2400" dirty="0" err="1" smtClean="0"/>
              <a:t>αποΐνωση</a:t>
            </a:r>
            <a:r>
              <a:rPr lang="el-GR" altLang="el-GR" sz="2400" dirty="0" smtClean="0"/>
              <a:t> του ξύλου κατά τη διάρκεια της διεργασίας παραγωγής της </a:t>
            </a:r>
            <a:r>
              <a:rPr lang="el-GR" altLang="el-GR" sz="2400" dirty="0" err="1" smtClean="0"/>
              <a:t>χαρτόμαζας</a:t>
            </a:r>
            <a:r>
              <a:rPr lang="el-GR" altLang="el-GR" sz="2400" dirty="0" smtClean="0"/>
              <a:t>.</a:t>
            </a:r>
            <a:endParaRPr lang="en-US" altLang="el-GR" sz="2400" dirty="0" smtClean="0"/>
          </a:p>
          <a:p>
            <a:pPr eaLnBrk="1" hangingPunct="1"/>
            <a:r>
              <a:rPr lang="el-GR" altLang="el-GR" sz="2400" dirty="0" smtClean="0"/>
              <a:t>Οι διεργασίες αυτές είναι οι μηχανικές και οι χημικές.</a:t>
            </a:r>
            <a:endParaRPr lang="en-US" altLang="el-GR" sz="2400" dirty="0" smtClean="0"/>
          </a:p>
          <a:p>
            <a:pPr eaLnBrk="1" hangingPunct="1"/>
            <a:r>
              <a:rPr lang="el-GR" altLang="el-GR" sz="2400" dirty="0" smtClean="0"/>
              <a:t>Σε αρκετές περιπτώσεις εφαρμόζεται συνδυασμός μηχανικών και χημικών διεργασιών ώστε να αξιοποιηθούν τα πλεονεκτήματα και των δύο μεθόδων και να παραχθούν προϊόντα με μεγαλύτερο εύρος ιδιοτήτων και μικρότερου κόστους. </a:t>
            </a:r>
            <a:endParaRPr lang="en-US" altLang="el-GR" sz="2400" dirty="0" smtClean="0"/>
          </a:p>
          <a:p>
            <a:pPr algn="just">
              <a:lnSpc>
                <a:spcPct val="80000"/>
              </a:lnSpc>
              <a:buFont typeface="Wingdings" panose="05000000000000000000" pitchFamily="2" charset="2"/>
              <a:buChar char="Ø"/>
            </a:pPr>
            <a:r>
              <a:rPr lang="el-GR" altLang="el-GR" sz="2400" b="1" dirty="0" err="1" smtClean="0">
                <a:solidFill>
                  <a:srgbClr val="820000"/>
                </a:solidFill>
              </a:rPr>
              <a:t>χημικομηχανική</a:t>
            </a:r>
            <a:r>
              <a:rPr lang="el-GR" altLang="el-GR" sz="2400" b="1" dirty="0" smtClean="0">
                <a:solidFill>
                  <a:srgbClr val="820000"/>
                </a:solidFill>
              </a:rPr>
              <a:t> </a:t>
            </a:r>
            <a:r>
              <a:rPr lang="en-US" altLang="el-GR" sz="2400" b="1" dirty="0" smtClean="0">
                <a:solidFill>
                  <a:srgbClr val="820000"/>
                </a:solidFill>
              </a:rPr>
              <a:t>CMP</a:t>
            </a:r>
            <a:r>
              <a:rPr lang="el-GR" altLang="el-GR" sz="2400" b="1" dirty="0" smtClean="0">
                <a:solidFill>
                  <a:srgbClr val="820000"/>
                </a:solidFill>
              </a:rPr>
              <a:t>-</a:t>
            </a:r>
            <a:r>
              <a:rPr lang="en-US" altLang="el-GR" sz="2400" b="1" dirty="0" smtClean="0">
                <a:solidFill>
                  <a:srgbClr val="820000"/>
                </a:solidFill>
              </a:rPr>
              <a:t>Chemo</a:t>
            </a:r>
            <a:r>
              <a:rPr lang="el-GR" altLang="el-GR" sz="2400" b="1" dirty="0" smtClean="0">
                <a:solidFill>
                  <a:srgbClr val="820000"/>
                </a:solidFill>
              </a:rPr>
              <a:t> – </a:t>
            </a:r>
            <a:r>
              <a:rPr lang="en-US" altLang="el-GR" sz="2400" b="1" dirty="0" smtClean="0">
                <a:solidFill>
                  <a:srgbClr val="820000"/>
                </a:solidFill>
              </a:rPr>
              <a:t>Mechanical Pulp</a:t>
            </a:r>
            <a:r>
              <a:rPr lang="el-GR" altLang="el-GR" sz="2400" b="1" dirty="0" smtClean="0">
                <a:solidFill>
                  <a:srgbClr val="820000"/>
                </a:solidFill>
              </a:rPr>
              <a:t>,</a:t>
            </a:r>
            <a:endParaRPr lang="en-US" altLang="el-GR" sz="2400" b="1" dirty="0" smtClean="0">
              <a:solidFill>
                <a:srgbClr val="820000"/>
              </a:solidFill>
            </a:endParaRPr>
          </a:p>
          <a:p>
            <a:pPr algn="just">
              <a:lnSpc>
                <a:spcPct val="80000"/>
              </a:lnSpc>
              <a:buFont typeface="Wingdings" panose="05000000000000000000" pitchFamily="2" charset="2"/>
              <a:buChar char="Ø"/>
            </a:pPr>
            <a:r>
              <a:rPr lang="el-GR" altLang="el-GR" sz="2400" b="1" dirty="0" err="1" smtClean="0">
                <a:solidFill>
                  <a:srgbClr val="820000"/>
                </a:solidFill>
              </a:rPr>
              <a:t>χημοθερμομηχανική</a:t>
            </a:r>
            <a:r>
              <a:rPr lang="el-GR" altLang="el-GR" sz="2400" b="1" dirty="0" smtClean="0">
                <a:solidFill>
                  <a:srgbClr val="820000"/>
                </a:solidFill>
              </a:rPr>
              <a:t> πολτοποίηση - </a:t>
            </a:r>
            <a:r>
              <a:rPr lang="en-US" altLang="el-GR" sz="2400" b="1" dirty="0" smtClean="0">
                <a:solidFill>
                  <a:srgbClr val="820000"/>
                </a:solidFill>
              </a:rPr>
              <a:t>Chemo</a:t>
            </a:r>
            <a:r>
              <a:rPr lang="el-GR" altLang="el-GR" sz="2400" b="1" dirty="0" smtClean="0">
                <a:solidFill>
                  <a:srgbClr val="820000"/>
                </a:solidFill>
              </a:rPr>
              <a:t> – </a:t>
            </a:r>
            <a:r>
              <a:rPr lang="en-US" altLang="el-GR" sz="2400" b="1" dirty="0" err="1" smtClean="0">
                <a:solidFill>
                  <a:srgbClr val="820000"/>
                </a:solidFill>
              </a:rPr>
              <a:t>Thermo</a:t>
            </a:r>
            <a:r>
              <a:rPr lang="el-GR" altLang="el-GR" sz="2400" b="1" dirty="0" smtClean="0">
                <a:solidFill>
                  <a:srgbClr val="820000"/>
                </a:solidFill>
              </a:rPr>
              <a:t>-</a:t>
            </a:r>
            <a:r>
              <a:rPr lang="en-US" altLang="el-GR" sz="2400" b="1" dirty="0" smtClean="0">
                <a:solidFill>
                  <a:srgbClr val="820000"/>
                </a:solidFill>
              </a:rPr>
              <a:t>Mechanical Pulp </a:t>
            </a:r>
            <a:r>
              <a:rPr lang="el-GR" altLang="el-GR" sz="2400" b="1" dirty="0" smtClean="0">
                <a:solidFill>
                  <a:srgbClr val="820000"/>
                </a:solidFill>
              </a:rPr>
              <a:t>κ.ά.</a:t>
            </a:r>
            <a:endParaRPr lang="en-US" altLang="el-GR" sz="2400" b="1" dirty="0" smtClean="0">
              <a:solidFill>
                <a:srgbClr val="820000"/>
              </a:solidFill>
            </a:endParaRPr>
          </a:p>
          <a:p>
            <a:pPr algn="just">
              <a:lnSpc>
                <a:spcPct val="80000"/>
              </a:lnSpc>
              <a:buFont typeface="Wingdings" panose="05000000000000000000" pitchFamily="2" charset="2"/>
              <a:buChar char="Ø"/>
            </a:pPr>
            <a:endParaRPr lang="en-US" altLang="el-GR" sz="2400" b="1" dirty="0" smtClean="0">
              <a:solidFill>
                <a:srgbClr val="820000"/>
              </a:solidFill>
            </a:endParaRPr>
          </a:p>
          <a:p>
            <a:pPr lvl="1" algn="just" eaLnBrk="1" hangingPunct="1">
              <a:lnSpc>
                <a:spcPct val="80000"/>
              </a:lnSpc>
            </a:pPr>
            <a:endParaRPr lang="el-GR" altLang="el-GR" sz="2400" b="1" dirty="0" smtClean="0">
              <a:solidFill>
                <a:schemeClr val="accent2"/>
              </a:solidFill>
            </a:endParaRPr>
          </a:p>
        </p:txBody>
      </p:sp>
    </p:spTree>
    <p:extLst>
      <p:ext uri="{BB962C8B-B14F-4D97-AF65-F5344CB8AC3E}">
        <p14:creationId xmlns:p14="http://schemas.microsoft.com/office/powerpoint/2010/main" val="1574468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Pulping</a:t>
            </a:r>
            <a:endParaRPr lang="el-GR" dirty="0"/>
          </a:p>
        </p:txBody>
      </p:sp>
      <p:pic>
        <p:nvPicPr>
          <p:cNvPr id="63489" name="Picture 1" descr="C:\Users\alex\Desktop\10-6-2015 4-28-17 μμ.png"/>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5536" y="1988840"/>
            <a:ext cx="8542659"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67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smtClean="0">
                <a:solidFill>
                  <a:schemeClr val="accent3">
                    <a:lumMod val="50000"/>
                  </a:schemeClr>
                </a:solidFill>
              </a:rPr>
              <a:t>RMP</a:t>
            </a:r>
            <a:r>
              <a:rPr lang="el-GR" altLang="el-GR" dirty="0" smtClean="0">
                <a:solidFill>
                  <a:schemeClr val="accent3">
                    <a:lumMod val="50000"/>
                  </a:schemeClr>
                </a:solidFill>
              </a:rPr>
              <a:t> (</a:t>
            </a:r>
            <a:r>
              <a:rPr lang="en-US" altLang="el-GR" dirty="0" smtClean="0">
                <a:solidFill>
                  <a:schemeClr val="accent3">
                    <a:lumMod val="50000"/>
                  </a:schemeClr>
                </a:solidFill>
              </a:rPr>
              <a:t>Refiner Mechanical Pulp</a:t>
            </a:r>
            <a:r>
              <a:rPr lang="el-GR" altLang="el-GR" dirty="0" smtClean="0">
                <a:solidFill>
                  <a:schemeClr val="accent3">
                    <a:lumMod val="50000"/>
                  </a:schemeClr>
                </a:solidFill>
              </a:rPr>
              <a:t>)</a:t>
            </a:r>
            <a:endParaRPr lang="el-GR" dirty="0"/>
          </a:p>
        </p:txBody>
      </p:sp>
      <p:sp>
        <p:nvSpPr>
          <p:cNvPr id="35842" name="Rectangle 3"/>
          <p:cNvSpPr>
            <a:spLocks noGrp="1" noChangeArrowheads="1"/>
          </p:cNvSpPr>
          <p:nvPr>
            <p:ph idx="1"/>
          </p:nvPr>
        </p:nvSpPr>
        <p:spPr>
          <a:xfrm>
            <a:off x="457200" y="1196752"/>
            <a:ext cx="4978896" cy="5040560"/>
          </a:xfrm>
        </p:spPr>
        <p:txBody>
          <a:bodyPr>
            <a:normAutofit/>
          </a:bodyPr>
          <a:lstStyle/>
          <a:p>
            <a:pPr eaLnBrk="1" hangingPunct="1"/>
            <a:r>
              <a:rPr lang="el-GR" altLang="el-GR" sz="2400" dirty="0" smtClean="0"/>
              <a:t>Μία τροποποιημένη μέθοδος είναι </a:t>
            </a:r>
            <a:r>
              <a:rPr lang="el-GR" altLang="el-GR" sz="2400" b="1" dirty="0" smtClean="0">
                <a:solidFill>
                  <a:schemeClr val="accent3">
                    <a:lumMod val="50000"/>
                  </a:schemeClr>
                </a:solidFill>
              </a:rPr>
              <a:t>η </a:t>
            </a:r>
            <a:r>
              <a:rPr lang="en-US" altLang="el-GR" sz="2400" b="1" dirty="0" smtClean="0">
                <a:solidFill>
                  <a:schemeClr val="accent3">
                    <a:lumMod val="50000"/>
                  </a:schemeClr>
                </a:solidFill>
              </a:rPr>
              <a:t>RMP</a:t>
            </a:r>
            <a:r>
              <a:rPr lang="el-GR" altLang="el-GR" sz="2400" b="1" dirty="0" smtClean="0">
                <a:solidFill>
                  <a:schemeClr val="accent3">
                    <a:lumMod val="50000"/>
                  </a:schemeClr>
                </a:solidFill>
              </a:rPr>
              <a:t> (</a:t>
            </a:r>
            <a:r>
              <a:rPr lang="en-US" altLang="el-GR" sz="2400" b="1" dirty="0" smtClean="0">
                <a:solidFill>
                  <a:schemeClr val="accent3">
                    <a:lumMod val="50000"/>
                  </a:schemeClr>
                </a:solidFill>
              </a:rPr>
              <a:t>Refiner Mechanical Pulp</a:t>
            </a:r>
            <a:r>
              <a:rPr lang="el-GR" altLang="el-GR" sz="2400" b="1" dirty="0" smtClean="0">
                <a:solidFill>
                  <a:schemeClr val="accent3">
                    <a:lumMod val="50000"/>
                  </a:schemeClr>
                </a:solidFill>
              </a:rPr>
              <a:t>) </a:t>
            </a:r>
            <a:r>
              <a:rPr lang="el-GR" altLang="el-GR" sz="2400" dirty="0" smtClean="0"/>
              <a:t>κατά την οποία παράγεται πολτός σε </a:t>
            </a:r>
            <a:r>
              <a:rPr lang="el-GR" altLang="el-GR" sz="2400" b="1" dirty="0" smtClean="0">
                <a:solidFill>
                  <a:schemeClr val="accent3">
                    <a:lumMod val="50000"/>
                  </a:schemeClr>
                </a:solidFill>
              </a:rPr>
              <a:t>ατμοσφαιρική πίεση </a:t>
            </a:r>
            <a:r>
              <a:rPr lang="el-GR" altLang="el-GR" sz="2400" dirty="0" smtClean="0"/>
              <a:t>χρησιμοποιώντας</a:t>
            </a:r>
            <a:r>
              <a:rPr lang="el-GR" altLang="el-GR" sz="2400" b="1" dirty="0" smtClean="0">
                <a:solidFill>
                  <a:schemeClr val="accent2"/>
                </a:solidFill>
              </a:rPr>
              <a:t> </a:t>
            </a:r>
            <a:r>
              <a:rPr lang="el-GR" altLang="el-GR" sz="2400" b="1" dirty="0" err="1" smtClean="0">
                <a:solidFill>
                  <a:schemeClr val="accent3">
                    <a:lumMod val="50000"/>
                  </a:schemeClr>
                </a:solidFill>
              </a:rPr>
              <a:t>δισκοτριβείς</a:t>
            </a:r>
            <a:r>
              <a:rPr lang="el-GR" altLang="el-GR" sz="2400" b="1" dirty="0" smtClean="0">
                <a:solidFill>
                  <a:schemeClr val="accent2"/>
                </a:solidFill>
              </a:rPr>
              <a:t> </a:t>
            </a:r>
            <a:r>
              <a:rPr lang="el-GR" altLang="el-GR" sz="2400" dirty="0" smtClean="0"/>
              <a:t>και</a:t>
            </a:r>
            <a:r>
              <a:rPr lang="el-GR" altLang="el-GR" sz="2400" b="1" dirty="0" smtClean="0">
                <a:solidFill>
                  <a:schemeClr val="accent2"/>
                </a:solidFill>
              </a:rPr>
              <a:t> </a:t>
            </a:r>
            <a:r>
              <a:rPr lang="el-GR" altLang="el-GR" sz="2400" dirty="0" smtClean="0"/>
              <a:t>πρόκειται για την παλαιότερη εφαρμοζόμενη αντίστοιχη διαδικασία.</a:t>
            </a:r>
            <a:endParaRPr lang="en-US" altLang="el-GR" sz="2400" dirty="0" smtClean="0"/>
          </a:p>
          <a:p>
            <a:pPr eaLnBrk="1" hangingPunct="1"/>
            <a:r>
              <a:rPr lang="el-GR" altLang="el-GR" sz="2400" dirty="0" smtClean="0"/>
              <a:t>Με την τεχνική αυτή παράγεται </a:t>
            </a:r>
            <a:r>
              <a:rPr lang="el-GR" altLang="el-GR" sz="2400" b="1" dirty="0" smtClean="0">
                <a:solidFill>
                  <a:schemeClr val="accent3">
                    <a:lumMod val="50000"/>
                  </a:schemeClr>
                </a:solidFill>
              </a:rPr>
              <a:t>μεγαλύτερη αναλογία μακρύτερων και άθραυστων ινών που δίνουν ισχυρότερο χαρτί.</a:t>
            </a:r>
            <a:endParaRPr lang="en-US" altLang="el-GR" sz="2400" b="1" dirty="0" smtClean="0">
              <a:solidFill>
                <a:schemeClr val="accent3">
                  <a:lumMod val="50000"/>
                </a:schemeClr>
              </a:solidFill>
            </a:endParaRPr>
          </a:p>
          <a:p>
            <a:pPr eaLnBrk="1" hangingPunct="1"/>
            <a:r>
              <a:rPr lang="el-GR" altLang="el-GR" sz="2400" dirty="0" smtClean="0"/>
              <a:t>Ως μέθοδος είναι </a:t>
            </a:r>
            <a:r>
              <a:rPr lang="el-GR" altLang="el-GR" sz="2400" b="1" dirty="0" smtClean="0">
                <a:solidFill>
                  <a:srgbClr val="820000"/>
                </a:solidFill>
              </a:rPr>
              <a:t>πιο </a:t>
            </a:r>
            <a:r>
              <a:rPr lang="el-GR" altLang="el-GR" sz="2400" b="1" dirty="0" err="1" smtClean="0">
                <a:solidFill>
                  <a:srgbClr val="820000"/>
                </a:solidFill>
              </a:rPr>
              <a:t>ενεργοβόρα</a:t>
            </a:r>
            <a:r>
              <a:rPr lang="el-GR" altLang="el-GR" sz="2400" b="1" dirty="0" smtClean="0">
                <a:solidFill>
                  <a:srgbClr val="820000"/>
                </a:solidFill>
              </a:rPr>
              <a:t>. </a:t>
            </a:r>
          </a:p>
        </p:txBody>
      </p:sp>
      <p:pic>
        <p:nvPicPr>
          <p:cNvPr id="35843" name="Picture 4" descr="DCP013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640" y="1340768"/>
            <a:ext cx="3456384"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p:cNvSpPr txBox="1">
            <a:spLocks noChangeArrowheads="1"/>
          </p:cNvSpPr>
          <p:nvPr/>
        </p:nvSpPr>
        <p:spPr bwMode="auto">
          <a:xfrm>
            <a:off x="5814938" y="3933056"/>
            <a:ext cx="2651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l-GR" sz="2000" dirty="0">
                <a:latin typeface="+mn-lt"/>
              </a:rPr>
              <a:t>Small laboratory refiner</a:t>
            </a:r>
          </a:p>
        </p:txBody>
      </p:sp>
      <p:sp>
        <p:nvSpPr>
          <p:cNvPr id="3" name="Rectangle 2"/>
          <p:cNvSpPr/>
          <p:nvPr/>
        </p:nvSpPr>
        <p:spPr>
          <a:xfrm>
            <a:off x="5520569" y="4363547"/>
            <a:ext cx="3240360" cy="430887"/>
          </a:xfrm>
          <a:prstGeom prst="rect">
            <a:avLst/>
          </a:prstGeom>
        </p:spPr>
        <p:txBody>
          <a:bodyPr wrap="square">
            <a:spAutoFit/>
          </a:bodyPr>
          <a:lstStyle/>
          <a:p>
            <a:pPr marL="338138" indent="-338138" algn="ctr"/>
            <a:r>
              <a:rPr lang="en-US" altLang="el-GR" sz="1050" dirty="0">
                <a:solidFill>
                  <a:schemeClr val="tx1">
                    <a:lumMod val="75000"/>
                    <a:lumOff val="25000"/>
                  </a:schemeClr>
                </a:solidFill>
                <a:latin typeface="+mn-lt"/>
                <a:hlinkClick r:id="rId3"/>
              </a:rPr>
              <a:t>Pulping and </a:t>
            </a:r>
            <a:r>
              <a:rPr lang="en-US" altLang="el-GR" sz="1050" dirty="0" smtClean="0">
                <a:solidFill>
                  <a:schemeClr val="tx1">
                    <a:lumMod val="75000"/>
                    <a:lumOff val="25000"/>
                  </a:schemeClr>
                </a:solidFill>
                <a:latin typeface="+mn-lt"/>
                <a:hlinkClick r:id="rId3"/>
              </a:rPr>
              <a:t>Bleaching</a:t>
            </a:r>
            <a:r>
              <a:rPr lang="el-GR" altLang="el-GR" sz="1050" dirty="0" smtClean="0">
                <a:solidFill>
                  <a:schemeClr val="tx1">
                    <a:lumMod val="75000"/>
                    <a:lumOff val="25000"/>
                  </a:schemeClr>
                </a:solidFill>
                <a:latin typeface="+mn-lt"/>
                <a:hlinkClick r:id="rId3"/>
              </a:rPr>
              <a:t> </a:t>
            </a:r>
            <a:r>
              <a:rPr lang="en-US" altLang="el-GR" sz="1050" dirty="0" smtClean="0">
                <a:solidFill>
                  <a:schemeClr val="tx1">
                    <a:lumMod val="75000"/>
                    <a:lumOff val="25000"/>
                  </a:schemeClr>
                </a:solidFill>
                <a:latin typeface="+mn-lt"/>
                <a:hlinkClick r:id="rId3"/>
              </a:rPr>
              <a:t>PSE 476, </a:t>
            </a:r>
            <a:r>
              <a:rPr lang="en-US" altLang="el-GR" sz="1050" dirty="0">
                <a:solidFill>
                  <a:schemeClr val="tx1">
                    <a:lumMod val="75000"/>
                    <a:lumOff val="25000"/>
                  </a:schemeClr>
                </a:solidFill>
                <a:latin typeface="+mn-lt"/>
                <a:hlinkClick r:id="rId3"/>
              </a:rPr>
              <a:t>Lecture #</a:t>
            </a:r>
            <a:r>
              <a:rPr lang="en-US" altLang="el-GR" sz="1050" dirty="0" smtClean="0">
                <a:solidFill>
                  <a:schemeClr val="tx1">
                    <a:lumMod val="75000"/>
                    <a:lumOff val="25000"/>
                  </a:schemeClr>
                </a:solidFill>
                <a:latin typeface="+mn-lt"/>
                <a:hlinkClick r:id="rId3"/>
              </a:rPr>
              <a:t>2</a:t>
            </a:r>
            <a:r>
              <a:rPr lang="el-GR" altLang="el-GR" sz="1050" dirty="0" smtClean="0">
                <a:solidFill>
                  <a:schemeClr val="tx1">
                    <a:lumMod val="75000"/>
                    <a:lumOff val="25000"/>
                  </a:schemeClr>
                </a:solidFill>
                <a:latin typeface="+mn-lt"/>
                <a:hlinkClick r:id="rId3"/>
              </a:rPr>
              <a:t>, </a:t>
            </a:r>
            <a:r>
              <a:rPr lang="en-US" altLang="el-GR" sz="1050" dirty="0" smtClean="0">
                <a:solidFill>
                  <a:schemeClr val="tx1">
                    <a:lumMod val="75000"/>
                    <a:lumOff val="25000"/>
                  </a:schemeClr>
                </a:solidFill>
                <a:latin typeface="+mn-lt"/>
                <a:hlinkClick r:id="rId3"/>
              </a:rPr>
              <a:t>Mechanical Pulping </a:t>
            </a:r>
            <a:r>
              <a:rPr lang="el-GR" altLang="el-GR" sz="1050" dirty="0" smtClean="0">
                <a:solidFill>
                  <a:schemeClr val="tx1">
                    <a:lumMod val="75000"/>
                    <a:lumOff val="25000"/>
                  </a:schemeClr>
                </a:solidFill>
                <a:latin typeface="+mn-lt"/>
              </a:rPr>
              <a:t>από </a:t>
            </a:r>
            <a:r>
              <a:rPr lang="en-US" altLang="el-GR" sz="1050" dirty="0" smtClean="0">
                <a:solidFill>
                  <a:schemeClr val="tx1">
                    <a:lumMod val="75000"/>
                    <a:lumOff val="25000"/>
                  </a:schemeClr>
                </a:solidFill>
                <a:latin typeface="+mn-lt"/>
                <a:hlinkClick r:id="rId3"/>
              </a:rPr>
              <a:t>sefs.washington.edu</a:t>
            </a:r>
            <a:r>
              <a:rPr lang="el-GR" altLang="el-GR" sz="1050" dirty="0" smtClean="0">
                <a:solidFill>
                  <a:schemeClr val="tx1">
                    <a:lumMod val="75000"/>
                    <a:lumOff val="25000"/>
                  </a:schemeClr>
                </a:solidFill>
                <a:latin typeface="+mn-lt"/>
                <a:hlinkClick r:id="rId3"/>
              </a:rPr>
              <a:t> </a:t>
            </a:r>
            <a:endParaRPr lang="el-GR" sz="1050" dirty="0">
              <a:solidFill>
                <a:schemeClr val="tx1">
                  <a:lumMod val="75000"/>
                  <a:lumOff val="25000"/>
                </a:schemeClr>
              </a:solidFill>
              <a:latin typeface="+mn-lt"/>
            </a:endParaRPr>
          </a:p>
        </p:txBody>
      </p:sp>
    </p:spTree>
    <p:extLst>
      <p:ext uri="{BB962C8B-B14F-4D97-AF65-F5344CB8AC3E}">
        <p14:creationId xmlns:p14="http://schemas.microsoft.com/office/powerpoint/2010/main" val="4285709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0486" rIns="90486">
            <a:normAutofit fontScale="90000"/>
          </a:bodyPr>
          <a:lstStyle/>
          <a:p>
            <a:pPr eaLnBrk="1" hangingPunct="1"/>
            <a:r>
              <a:rPr lang="en-US" altLang="el-GR" smtClean="0"/>
              <a:t>Mechanical Pulping</a:t>
            </a:r>
            <a:br>
              <a:rPr lang="en-US" altLang="el-GR" smtClean="0"/>
            </a:br>
            <a:r>
              <a:rPr lang="en-US" altLang="el-GR" sz="2800" smtClean="0"/>
              <a:t>Process Conditions</a:t>
            </a:r>
          </a:p>
        </p:txBody>
      </p:sp>
      <p:graphicFrame>
        <p:nvGraphicFramePr>
          <p:cNvPr id="3" name="Table 2"/>
          <p:cNvGraphicFramePr>
            <a:graphicFrameLocks noGrp="1"/>
          </p:cNvGraphicFramePr>
          <p:nvPr>
            <p:extLst>
              <p:ext uri="{D42A27DB-BD31-4B8C-83A1-F6EECF244321}">
                <p14:modId xmlns:p14="http://schemas.microsoft.com/office/powerpoint/2010/main" val="2268202877"/>
              </p:ext>
            </p:extLst>
          </p:nvPr>
        </p:nvGraphicFramePr>
        <p:xfrm>
          <a:off x="179512" y="1268760"/>
          <a:ext cx="8784977" cy="4625340"/>
        </p:xfrm>
        <a:graphic>
          <a:graphicData uri="http://schemas.openxmlformats.org/drawingml/2006/table">
            <a:tbl>
              <a:tblPr firstRow="1">
                <a:tableStyleId>{5C22544A-7EE6-4342-B048-85BDC9FD1C3A}</a:tableStyleId>
              </a:tblPr>
              <a:tblGrid>
                <a:gridCol w="1368152"/>
                <a:gridCol w="1049377"/>
                <a:gridCol w="964441"/>
                <a:gridCol w="2057472"/>
                <a:gridCol w="642959"/>
                <a:gridCol w="1350216"/>
                <a:gridCol w="1352360"/>
              </a:tblGrid>
              <a:tr h="470535">
                <a:tc>
                  <a:txBody>
                    <a:bodyPr/>
                    <a:lstStyle/>
                    <a:p>
                      <a:pPr>
                        <a:spcAft>
                          <a:spcPts val="0"/>
                        </a:spcAft>
                      </a:pPr>
                      <a:r>
                        <a:rPr lang="en-US"/>
                        <a:t>Process</a:t>
                      </a:r>
                      <a:endParaRPr lang="el-GR"/>
                    </a:p>
                  </a:txBody>
                  <a:tcPr marL="68580" marR="68580" marT="0" marB="0"/>
                </a:tc>
                <a:tc>
                  <a:txBody>
                    <a:bodyPr/>
                    <a:lstStyle/>
                    <a:p>
                      <a:pPr algn="ctr">
                        <a:spcAft>
                          <a:spcPts val="0"/>
                        </a:spcAft>
                      </a:pPr>
                      <a:r>
                        <a:rPr lang="en-US"/>
                        <a:t>Heating</a:t>
                      </a:r>
                      <a:endParaRPr lang="el-GR"/>
                    </a:p>
                    <a:p>
                      <a:pPr algn="ctr">
                        <a:spcAft>
                          <a:spcPts val="0"/>
                        </a:spcAft>
                      </a:pPr>
                      <a:r>
                        <a:rPr lang="en-US"/>
                        <a:t>Time (min)</a:t>
                      </a:r>
                      <a:endParaRPr lang="el-GR"/>
                    </a:p>
                  </a:txBody>
                  <a:tcPr marL="68580" marR="68580" marT="0" marB="0"/>
                </a:tc>
                <a:tc>
                  <a:txBody>
                    <a:bodyPr/>
                    <a:lstStyle/>
                    <a:p>
                      <a:pPr algn="ctr">
                        <a:spcAft>
                          <a:spcPts val="0"/>
                        </a:spcAft>
                      </a:pPr>
                      <a:r>
                        <a:rPr lang="en-US"/>
                        <a:t>Temp</a:t>
                      </a:r>
                      <a:endParaRPr lang="el-GR"/>
                    </a:p>
                    <a:p>
                      <a:pPr algn="ctr">
                        <a:spcAft>
                          <a:spcPts val="0"/>
                        </a:spcAft>
                      </a:pPr>
                      <a:r>
                        <a:rPr lang="en-US"/>
                        <a:t>(</a:t>
                      </a:r>
                      <a:r>
                        <a:rPr lang="en-US">
                          <a:sym typeface="Symbol"/>
                        </a:rPr>
                        <a:t></a:t>
                      </a:r>
                      <a:r>
                        <a:rPr lang="en-US"/>
                        <a:t>C)</a:t>
                      </a:r>
                      <a:endParaRPr lang="el-GR"/>
                    </a:p>
                  </a:txBody>
                  <a:tcPr marL="68580" marR="68580" marT="0" marB="0"/>
                </a:tc>
                <a:tc>
                  <a:txBody>
                    <a:bodyPr/>
                    <a:lstStyle/>
                    <a:p>
                      <a:pPr algn="ctr">
                        <a:spcAft>
                          <a:spcPts val="0"/>
                        </a:spcAft>
                      </a:pPr>
                      <a:r>
                        <a:rPr lang="en-US"/>
                        <a:t>Chemicals</a:t>
                      </a:r>
                      <a:endParaRPr lang="el-GR"/>
                    </a:p>
                  </a:txBody>
                  <a:tcPr marL="68580" marR="68580" marT="0" marB="0"/>
                </a:tc>
                <a:tc>
                  <a:txBody>
                    <a:bodyPr/>
                    <a:lstStyle/>
                    <a:p>
                      <a:pPr algn="ctr">
                        <a:spcAft>
                          <a:spcPts val="0"/>
                        </a:spcAft>
                      </a:pPr>
                      <a:r>
                        <a:rPr lang="en-US"/>
                        <a:t>pH</a:t>
                      </a:r>
                      <a:endParaRPr lang="el-GR"/>
                    </a:p>
                  </a:txBody>
                  <a:tcPr marL="68580" marR="68580" marT="0" marB="0"/>
                </a:tc>
                <a:tc>
                  <a:txBody>
                    <a:bodyPr/>
                    <a:lstStyle/>
                    <a:p>
                      <a:pPr algn="ctr">
                        <a:spcAft>
                          <a:spcPts val="0"/>
                        </a:spcAft>
                      </a:pPr>
                      <a:r>
                        <a:rPr lang="en-US"/>
                        <a:t>Pretreatment Time</a:t>
                      </a:r>
                      <a:endParaRPr lang="el-GR"/>
                    </a:p>
                    <a:p>
                      <a:pPr algn="ctr">
                        <a:spcAft>
                          <a:spcPts val="0"/>
                        </a:spcAft>
                      </a:pPr>
                      <a:r>
                        <a:rPr lang="en-US"/>
                        <a:t>(min)</a:t>
                      </a:r>
                      <a:endParaRPr lang="el-GR"/>
                    </a:p>
                  </a:txBody>
                  <a:tcPr marL="68580" marR="68580" marT="0" marB="0"/>
                </a:tc>
                <a:tc>
                  <a:txBody>
                    <a:bodyPr/>
                    <a:lstStyle/>
                    <a:p>
                      <a:pPr algn="ctr">
                        <a:spcAft>
                          <a:spcPts val="0"/>
                        </a:spcAft>
                      </a:pPr>
                      <a:r>
                        <a:rPr lang="en-US"/>
                        <a:t>PretreatmentTemp</a:t>
                      </a:r>
                      <a:endParaRPr lang="el-GR"/>
                    </a:p>
                    <a:p>
                      <a:pPr algn="ctr">
                        <a:spcAft>
                          <a:spcPts val="0"/>
                        </a:spcAft>
                      </a:pPr>
                      <a:r>
                        <a:rPr lang="en-US"/>
                        <a:t>(</a:t>
                      </a:r>
                      <a:r>
                        <a:rPr lang="en-US">
                          <a:sym typeface="Symbol"/>
                        </a:rPr>
                        <a:t></a:t>
                      </a:r>
                      <a:r>
                        <a:rPr lang="en-US"/>
                        <a:t>C)</a:t>
                      </a:r>
                      <a:endParaRPr lang="el-GR"/>
                    </a:p>
                  </a:txBody>
                  <a:tcPr marL="68580" marR="68580" marT="0" marB="0"/>
                </a:tc>
              </a:tr>
              <a:tr h="470535">
                <a:tc>
                  <a:txBody>
                    <a:bodyPr/>
                    <a:lstStyle/>
                    <a:p>
                      <a:pPr>
                        <a:spcAft>
                          <a:spcPts val="0"/>
                        </a:spcAft>
                      </a:pPr>
                      <a:r>
                        <a:rPr lang="en-US"/>
                        <a:t>RMP</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r>
              <a:tr h="470535">
                <a:tc>
                  <a:txBody>
                    <a:bodyPr/>
                    <a:lstStyle/>
                    <a:p>
                      <a:pPr>
                        <a:spcAft>
                          <a:spcPts val="0"/>
                        </a:spcAft>
                      </a:pPr>
                      <a:r>
                        <a:rPr lang="en-US"/>
                        <a:t>TMP</a:t>
                      </a:r>
                      <a:endParaRPr lang="el-GR"/>
                    </a:p>
                  </a:txBody>
                  <a:tcPr marL="68580" marR="68580" marT="0" marB="0"/>
                </a:tc>
                <a:tc>
                  <a:txBody>
                    <a:bodyPr/>
                    <a:lstStyle/>
                    <a:p>
                      <a:pPr algn="ctr">
                        <a:spcAft>
                          <a:spcPts val="0"/>
                        </a:spcAft>
                      </a:pPr>
                      <a:r>
                        <a:rPr lang="en-US"/>
                        <a:t>1-10</a:t>
                      </a:r>
                      <a:endParaRPr lang="el-GR"/>
                    </a:p>
                  </a:txBody>
                  <a:tcPr marL="68580" marR="68580" marT="0" marB="0"/>
                </a:tc>
                <a:tc>
                  <a:txBody>
                    <a:bodyPr/>
                    <a:lstStyle/>
                    <a:p>
                      <a:pPr algn="ctr">
                        <a:spcAft>
                          <a:spcPts val="0"/>
                        </a:spcAft>
                      </a:pPr>
                      <a:r>
                        <a:rPr lang="en-US"/>
                        <a:t>110-140</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r>
              <a:tr h="470535">
                <a:tc>
                  <a:txBody>
                    <a:bodyPr/>
                    <a:lstStyle/>
                    <a:p>
                      <a:pPr>
                        <a:spcAft>
                          <a:spcPts val="0"/>
                        </a:spcAft>
                      </a:pPr>
                      <a:r>
                        <a:rPr lang="en-US"/>
                        <a:t>CTMP</a:t>
                      </a:r>
                      <a:endParaRPr lang="el-GR"/>
                    </a:p>
                  </a:txBody>
                  <a:tcPr marL="68580" marR="68580" marT="0" marB="0"/>
                </a:tc>
                <a:tc>
                  <a:txBody>
                    <a:bodyPr/>
                    <a:lstStyle/>
                    <a:p>
                      <a:pPr algn="ctr">
                        <a:spcAft>
                          <a:spcPts val="0"/>
                        </a:spcAft>
                      </a:pPr>
                      <a:r>
                        <a:rPr lang="en-US"/>
                        <a:t>1-10</a:t>
                      </a:r>
                      <a:endParaRPr lang="el-GR"/>
                    </a:p>
                  </a:txBody>
                  <a:tcPr marL="68580" marR="68580" marT="0" marB="0"/>
                </a:tc>
                <a:tc>
                  <a:txBody>
                    <a:bodyPr/>
                    <a:lstStyle/>
                    <a:p>
                      <a:pPr algn="ctr">
                        <a:spcAft>
                          <a:spcPts val="0"/>
                        </a:spcAft>
                      </a:pPr>
                      <a:r>
                        <a:rPr lang="en-US"/>
                        <a:t>110-140</a:t>
                      </a:r>
                      <a:endParaRPr lang="el-GR"/>
                    </a:p>
                  </a:txBody>
                  <a:tcPr marL="68580" marR="68580" marT="0" marB="0"/>
                </a:tc>
                <a:tc>
                  <a:txBody>
                    <a:bodyPr/>
                    <a:lstStyle/>
                    <a:p>
                      <a:pPr algn="ctr">
                        <a:spcAft>
                          <a:spcPts val="0"/>
                        </a:spcAft>
                      </a:pPr>
                      <a:r>
                        <a:rPr lang="en-US"/>
                        <a:t>2-5% Na2SO3</a:t>
                      </a:r>
                      <a:endParaRPr lang="el-GR"/>
                    </a:p>
                  </a:txBody>
                  <a:tcPr marL="68580" marR="68580" marT="0" marB="0"/>
                </a:tc>
                <a:tc>
                  <a:txBody>
                    <a:bodyPr/>
                    <a:lstStyle/>
                    <a:p>
                      <a:pPr algn="ctr">
                        <a:spcAft>
                          <a:spcPts val="0"/>
                        </a:spcAft>
                      </a:pPr>
                      <a:r>
                        <a:rPr lang="en-US"/>
                        <a:t>9-12</a:t>
                      </a:r>
                      <a:endParaRPr lang="el-GR"/>
                    </a:p>
                  </a:txBody>
                  <a:tcPr marL="68580" marR="68580" marT="0" marB="0"/>
                </a:tc>
                <a:tc>
                  <a:txBody>
                    <a:bodyPr/>
                    <a:lstStyle/>
                    <a:p>
                      <a:pPr algn="ctr">
                        <a:spcAft>
                          <a:spcPts val="0"/>
                        </a:spcAft>
                      </a:pPr>
                      <a:r>
                        <a:rPr lang="en-US"/>
                        <a:t>2-5</a:t>
                      </a:r>
                      <a:endParaRPr lang="el-GR"/>
                    </a:p>
                  </a:txBody>
                  <a:tcPr marL="68580" marR="68580" marT="0" marB="0"/>
                </a:tc>
                <a:tc>
                  <a:txBody>
                    <a:bodyPr/>
                    <a:lstStyle/>
                    <a:p>
                      <a:pPr algn="ctr">
                        <a:spcAft>
                          <a:spcPts val="0"/>
                        </a:spcAft>
                      </a:pPr>
                      <a:r>
                        <a:rPr lang="en-US"/>
                        <a:t>120-130</a:t>
                      </a:r>
                      <a:endParaRPr lang="el-GR"/>
                    </a:p>
                  </a:txBody>
                  <a:tcPr marL="68580" marR="68580" marT="0" marB="0"/>
                </a:tc>
              </a:tr>
              <a:tr h="269875">
                <a:tc>
                  <a:txBody>
                    <a:bodyPr/>
                    <a:lstStyle/>
                    <a:p>
                      <a:pPr>
                        <a:spcAft>
                          <a:spcPts val="0"/>
                        </a:spcAft>
                      </a:pPr>
                      <a:r>
                        <a:rPr lang="en-US"/>
                        <a:t>CMP</a:t>
                      </a:r>
                      <a:endParaRPr lang="el-GR"/>
                    </a:p>
                  </a:txBody>
                  <a:tcPr marL="68580" marR="68580" marT="0" marB="0"/>
                </a:tc>
                <a:tc>
                  <a:txBody>
                    <a:bodyPr/>
                    <a:lstStyle/>
                    <a:p>
                      <a:pPr algn="ctr">
                        <a:spcAft>
                          <a:spcPts val="0"/>
                        </a:spcAft>
                      </a:pPr>
                      <a:r>
                        <a:rPr lang="en-US"/>
                        <a:t> </a:t>
                      </a:r>
                      <a:endParaRPr lang="el-GR"/>
                    </a:p>
                  </a:txBody>
                  <a:tcPr marL="68580" marR="68580" marT="0" marB="0"/>
                </a:tc>
                <a:tc>
                  <a:txBody>
                    <a:bodyPr/>
                    <a:lstStyle/>
                    <a:p>
                      <a:pPr algn="ctr">
                        <a:spcAft>
                          <a:spcPts val="0"/>
                        </a:spcAft>
                      </a:pPr>
                      <a:r>
                        <a:rPr lang="en-US"/>
                        <a:t> </a:t>
                      </a:r>
                      <a:endParaRPr lang="el-GR"/>
                    </a:p>
                  </a:txBody>
                  <a:tcPr marL="68580" marR="68580" marT="0" marB="0"/>
                </a:tc>
                <a:tc>
                  <a:txBody>
                    <a:bodyPr/>
                    <a:lstStyle/>
                    <a:p>
                      <a:pPr algn="ctr">
                        <a:spcAft>
                          <a:spcPts val="0"/>
                        </a:spcAft>
                      </a:pPr>
                      <a:r>
                        <a:rPr lang="en-US"/>
                        <a:t> </a:t>
                      </a:r>
                      <a:endParaRPr lang="el-GR"/>
                    </a:p>
                  </a:txBody>
                  <a:tcPr marL="68580" marR="68580" marT="0" marB="0"/>
                </a:tc>
                <a:tc>
                  <a:txBody>
                    <a:bodyPr/>
                    <a:lstStyle/>
                    <a:p>
                      <a:pPr algn="ctr">
                        <a:spcAft>
                          <a:spcPts val="0"/>
                        </a:spcAft>
                      </a:pPr>
                      <a:r>
                        <a:rPr lang="en-US"/>
                        <a:t> </a:t>
                      </a:r>
                      <a:endParaRPr lang="el-GR"/>
                    </a:p>
                  </a:txBody>
                  <a:tcPr marL="68580" marR="68580" marT="0" marB="0"/>
                </a:tc>
                <a:tc>
                  <a:txBody>
                    <a:bodyPr/>
                    <a:lstStyle/>
                    <a:p>
                      <a:pPr algn="ctr">
                        <a:spcAft>
                          <a:spcPts val="0"/>
                        </a:spcAft>
                      </a:pPr>
                      <a:r>
                        <a:rPr lang="en-US"/>
                        <a:t> </a:t>
                      </a:r>
                      <a:endParaRPr lang="el-GR"/>
                    </a:p>
                  </a:txBody>
                  <a:tcPr marL="68580" marR="68580" marT="0" marB="0"/>
                </a:tc>
                <a:tc>
                  <a:txBody>
                    <a:bodyPr/>
                    <a:lstStyle/>
                    <a:p>
                      <a:pPr algn="ctr">
                        <a:spcAft>
                          <a:spcPts val="0"/>
                        </a:spcAft>
                      </a:pPr>
                      <a:r>
                        <a:rPr lang="en-US"/>
                        <a:t> </a:t>
                      </a:r>
                      <a:endParaRPr lang="el-GR"/>
                    </a:p>
                  </a:txBody>
                  <a:tcPr marL="68580" marR="68580" marT="0" marB="0"/>
                </a:tc>
              </a:tr>
              <a:tr h="470535">
                <a:tc>
                  <a:txBody>
                    <a:bodyPr/>
                    <a:lstStyle/>
                    <a:p>
                      <a:pPr>
                        <a:spcAft>
                          <a:spcPts val="0"/>
                        </a:spcAft>
                      </a:pPr>
                      <a:r>
                        <a:rPr lang="en-US"/>
                        <a:t>- Cold NaOH</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a:t>
                      </a:r>
                      <a:endParaRPr lang="el-GR"/>
                    </a:p>
                  </a:txBody>
                  <a:tcPr marL="68580" marR="68580" marT="0" marB="0"/>
                </a:tc>
                <a:tc>
                  <a:txBody>
                    <a:bodyPr/>
                    <a:lstStyle/>
                    <a:p>
                      <a:pPr algn="ctr">
                        <a:spcAft>
                          <a:spcPts val="0"/>
                        </a:spcAft>
                      </a:pPr>
                      <a:r>
                        <a:rPr lang="en-US"/>
                        <a:t>NaOH Bath</a:t>
                      </a:r>
                      <a:endParaRPr lang="el-GR"/>
                    </a:p>
                  </a:txBody>
                  <a:tcPr marL="68580" marR="68580" marT="0" marB="0"/>
                </a:tc>
                <a:tc>
                  <a:txBody>
                    <a:bodyPr/>
                    <a:lstStyle/>
                    <a:p>
                      <a:pPr algn="ctr">
                        <a:spcAft>
                          <a:spcPts val="0"/>
                        </a:spcAft>
                      </a:pPr>
                      <a:r>
                        <a:rPr lang="en-US"/>
                        <a:t>12+</a:t>
                      </a:r>
                      <a:endParaRPr lang="el-GR"/>
                    </a:p>
                  </a:txBody>
                  <a:tcPr marL="68580" marR="68580" marT="0" marB="0"/>
                </a:tc>
                <a:tc>
                  <a:txBody>
                    <a:bodyPr/>
                    <a:lstStyle/>
                    <a:p>
                      <a:pPr algn="ctr">
                        <a:spcAft>
                          <a:spcPts val="0"/>
                        </a:spcAft>
                      </a:pPr>
                      <a:r>
                        <a:rPr lang="en-US"/>
                        <a:t>120</a:t>
                      </a:r>
                      <a:endParaRPr lang="el-GR"/>
                    </a:p>
                  </a:txBody>
                  <a:tcPr marL="68580" marR="68580" marT="0" marB="0"/>
                </a:tc>
                <a:tc>
                  <a:txBody>
                    <a:bodyPr/>
                    <a:lstStyle/>
                    <a:p>
                      <a:pPr algn="ctr">
                        <a:spcAft>
                          <a:spcPts val="0"/>
                        </a:spcAft>
                      </a:pPr>
                      <a:r>
                        <a:rPr lang="en-US"/>
                        <a:t>30</a:t>
                      </a:r>
                      <a:endParaRPr lang="el-GR"/>
                    </a:p>
                  </a:txBody>
                  <a:tcPr marL="68580" marR="68580" marT="0" marB="0"/>
                </a:tc>
              </a:tr>
              <a:tr h="470535">
                <a:tc>
                  <a:txBody>
                    <a:bodyPr/>
                    <a:lstStyle/>
                    <a:p>
                      <a:pPr>
                        <a:spcAft>
                          <a:spcPts val="0"/>
                        </a:spcAft>
                      </a:pPr>
                      <a:r>
                        <a:rPr lang="en-US"/>
                        <a:t>- Sulfite</a:t>
                      </a:r>
                      <a:endParaRPr lang="el-GR"/>
                    </a:p>
                    <a:p>
                      <a:pPr>
                        <a:spcAft>
                          <a:spcPts val="0"/>
                        </a:spcAft>
                      </a:pPr>
                      <a:r>
                        <a:rPr lang="en-US"/>
                        <a:t>SCMP/BCMP</a:t>
                      </a:r>
                      <a:endParaRPr lang="el-GR"/>
                    </a:p>
                  </a:txBody>
                  <a:tcPr marL="68580" marR="68580" marT="0" marB="0"/>
                </a:tc>
                <a:tc>
                  <a:txBody>
                    <a:bodyPr/>
                    <a:lstStyle/>
                    <a:p>
                      <a:pPr algn="ctr">
                        <a:spcAft>
                          <a:spcPts val="0"/>
                        </a:spcAft>
                      </a:pPr>
                      <a:r>
                        <a:rPr lang="en-US"/>
                        <a:t>1-10</a:t>
                      </a:r>
                      <a:endParaRPr lang="el-GR"/>
                    </a:p>
                  </a:txBody>
                  <a:tcPr marL="68580" marR="68580" marT="0" marB="0"/>
                </a:tc>
                <a:tc>
                  <a:txBody>
                    <a:bodyPr/>
                    <a:lstStyle/>
                    <a:p>
                      <a:pPr algn="ctr">
                        <a:spcAft>
                          <a:spcPts val="0"/>
                        </a:spcAft>
                      </a:pPr>
                      <a:r>
                        <a:rPr lang="en-US"/>
                        <a:t>110-140</a:t>
                      </a:r>
                      <a:endParaRPr lang="el-GR"/>
                    </a:p>
                  </a:txBody>
                  <a:tcPr marL="68580" marR="68580" marT="0" marB="0"/>
                </a:tc>
                <a:tc>
                  <a:txBody>
                    <a:bodyPr/>
                    <a:lstStyle/>
                    <a:p>
                      <a:pPr algn="ctr">
                        <a:spcAft>
                          <a:spcPts val="0"/>
                        </a:spcAft>
                      </a:pPr>
                      <a:r>
                        <a:rPr lang="en-US"/>
                        <a:t>12-17% Na2SO3,</a:t>
                      </a:r>
                      <a:endParaRPr lang="el-GR"/>
                    </a:p>
                    <a:p>
                      <a:pPr algn="ctr">
                        <a:spcAft>
                          <a:spcPts val="0"/>
                        </a:spcAft>
                      </a:pPr>
                      <a:r>
                        <a:rPr lang="en-US"/>
                        <a:t>12-17% NaHSO3</a:t>
                      </a:r>
                      <a:endParaRPr lang="el-GR"/>
                    </a:p>
                  </a:txBody>
                  <a:tcPr marL="68580" marR="68580" marT="0" marB="0"/>
                </a:tc>
                <a:tc>
                  <a:txBody>
                    <a:bodyPr/>
                    <a:lstStyle/>
                    <a:p>
                      <a:pPr algn="ctr">
                        <a:spcAft>
                          <a:spcPts val="0"/>
                        </a:spcAft>
                      </a:pPr>
                      <a:r>
                        <a:rPr lang="en-US"/>
                        <a:t>9-12</a:t>
                      </a:r>
                      <a:endParaRPr lang="el-GR"/>
                    </a:p>
                    <a:p>
                      <a:pPr algn="ctr">
                        <a:spcAft>
                          <a:spcPts val="0"/>
                        </a:spcAft>
                      </a:pPr>
                      <a:r>
                        <a:rPr lang="en-US"/>
                        <a:t>6</a:t>
                      </a:r>
                      <a:endParaRPr lang="el-GR"/>
                    </a:p>
                  </a:txBody>
                  <a:tcPr marL="68580" marR="68580" marT="0" marB="0"/>
                </a:tc>
                <a:tc>
                  <a:txBody>
                    <a:bodyPr/>
                    <a:lstStyle/>
                    <a:p>
                      <a:pPr algn="ctr">
                        <a:spcAft>
                          <a:spcPts val="0"/>
                        </a:spcAft>
                      </a:pPr>
                      <a:r>
                        <a:rPr lang="en-US"/>
                        <a:t>60</a:t>
                      </a:r>
                      <a:endParaRPr lang="el-GR"/>
                    </a:p>
                  </a:txBody>
                  <a:tcPr marL="68580" marR="68580" marT="0" marB="0"/>
                </a:tc>
                <a:tc>
                  <a:txBody>
                    <a:bodyPr/>
                    <a:lstStyle/>
                    <a:p>
                      <a:pPr algn="ctr">
                        <a:spcAft>
                          <a:spcPts val="0"/>
                        </a:spcAft>
                      </a:pPr>
                      <a:r>
                        <a:rPr lang="en-US"/>
                        <a:t>130-170</a:t>
                      </a:r>
                      <a:endParaRPr lang="el-GR"/>
                    </a:p>
                  </a:txBody>
                  <a:tcPr marL="68580" marR="68580" marT="0" marB="0"/>
                </a:tc>
              </a:tr>
              <a:tr h="470535">
                <a:tc>
                  <a:txBody>
                    <a:bodyPr/>
                    <a:lstStyle/>
                    <a:p>
                      <a:pPr>
                        <a:spcAft>
                          <a:spcPts val="0"/>
                        </a:spcAft>
                      </a:pPr>
                      <a:r>
                        <a:rPr lang="en-US"/>
                        <a:t> ARTMP</a:t>
                      </a:r>
                      <a:endParaRPr lang="el-GR"/>
                    </a:p>
                  </a:txBody>
                  <a:tcPr marL="68580" marR="68580" marT="0" marB="0"/>
                </a:tc>
                <a:tc>
                  <a:txBody>
                    <a:bodyPr/>
                    <a:lstStyle/>
                    <a:p>
                      <a:pPr algn="ctr">
                        <a:spcAft>
                          <a:spcPts val="0"/>
                        </a:spcAft>
                      </a:pPr>
                      <a:r>
                        <a:rPr lang="en-US"/>
                        <a:t>1-10</a:t>
                      </a:r>
                      <a:endParaRPr lang="el-GR"/>
                    </a:p>
                  </a:txBody>
                  <a:tcPr marL="68580" marR="68580" marT="0" marB="0"/>
                </a:tc>
                <a:tc>
                  <a:txBody>
                    <a:bodyPr/>
                    <a:lstStyle/>
                    <a:p>
                      <a:pPr algn="ctr">
                        <a:spcAft>
                          <a:spcPts val="0"/>
                        </a:spcAft>
                      </a:pPr>
                      <a:r>
                        <a:rPr lang="en-US"/>
                        <a:t>110-140</a:t>
                      </a:r>
                      <a:endParaRPr lang="el-GR"/>
                    </a:p>
                  </a:txBody>
                  <a:tcPr marL="68580" marR="68580" marT="0" marB="0"/>
                </a:tc>
                <a:tc>
                  <a:txBody>
                    <a:bodyPr/>
                    <a:lstStyle/>
                    <a:p>
                      <a:pPr algn="ctr">
                        <a:spcAft>
                          <a:spcPts val="0"/>
                        </a:spcAft>
                      </a:pPr>
                      <a:r>
                        <a:rPr lang="en-US"/>
                        <a:t>0.65% DTPA, 0.05% Mg2SO4, 3.1% NaSiO3, 5.1% NaOH, 4.1% H2O2</a:t>
                      </a:r>
                      <a:endParaRPr lang="el-GR"/>
                    </a:p>
                  </a:txBody>
                  <a:tcPr marL="68580" marR="68580" marT="0" marB="0"/>
                </a:tc>
                <a:tc>
                  <a:txBody>
                    <a:bodyPr/>
                    <a:lstStyle/>
                    <a:p>
                      <a:pPr algn="ctr">
                        <a:spcAft>
                          <a:spcPts val="0"/>
                        </a:spcAft>
                      </a:pPr>
                      <a:r>
                        <a:rPr lang="en-US"/>
                        <a:t>12</a:t>
                      </a:r>
                      <a:endParaRPr lang="el-GR"/>
                    </a:p>
                  </a:txBody>
                  <a:tcPr marL="68580" marR="68580" marT="0" marB="0"/>
                </a:tc>
                <a:tc>
                  <a:txBody>
                    <a:bodyPr/>
                    <a:lstStyle/>
                    <a:p>
                      <a:pPr algn="ctr">
                        <a:spcAft>
                          <a:spcPts val="0"/>
                        </a:spcAft>
                      </a:pPr>
                      <a:r>
                        <a:rPr lang="en-US"/>
                        <a:t>3 - 30 minute reactions </a:t>
                      </a:r>
                      <a:endParaRPr lang="el-GR"/>
                    </a:p>
                  </a:txBody>
                  <a:tcPr marL="68580" marR="68580" marT="0" marB="0"/>
                </a:tc>
                <a:tc>
                  <a:txBody>
                    <a:bodyPr/>
                    <a:lstStyle/>
                    <a:p>
                      <a:pPr algn="ctr">
                        <a:spcAft>
                          <a:spcPts val="0"/>
                        </a:spcAft>
                      </a:pPr>
                      <a:r>
                        <a:rPr lang="en-US" dirty="0"/>
                        <a:t>Steamed</a:t>
                      </a:r>
                      <a:endParaRPr lang="el-GR" dirty="0"/>
                    </a:p>
                  </a:txBody>
                  <a:tcPr marL="68580" marR="68580" marT="0" marB="0"/>
                </a:tc>
              </a:tr>
            </a:tbl>
          </a:graphicData>
        </a:graphic>
      </p:graphicFrame>
    </p:spTree>
    <p:extLst>
      <p:ext uri="{BB962C8B-B14F-4D97-AF65-F5344CB8AC3E}">
        <p14:creationId xmlns:p14="http://schemas.microsoft.com/office/powerpoint/2010/main" val="1947850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l-GR" dirty="0" smtClean="0">
                <a:solidFill>
                  <a:schemeClr val="accent3">
                    <a:lumMod val="50000"/>
                  </a:schemeClr>
                </a:solidFill>
              </a:rPr>
              <a:t>TMP</a:t>
            </a:r>
            <a:r>
              <a:rPr lang="el-GR" altLang="el-GR" dirty="0" smtClean="0">
                <a:solidFill>
                  <a:schemeClr val="accent3">
                    <a:lumMod val="50000"/>
                  </a:schemeClr>
                </a:solidFill>
              </a:rPr>
              <a:t>, </a:t>
            </a:r>
            <a:r>
              <a:rPr lang="en-US" altLang="el-GR" dirty="0" err="1" smtClean="0">
                <a:solidFill>
                  <a:schemeClr val="accent3">
                    <a:lumMod val="50000"/>
                  </a:schemeClr>
                </a:solidFill>
              </a:rPr>
              <a:t>ThermoMechanical</a:t>
            </a:r>
            <a:r>
              <a:rPr lang="en-US" altLang="el-GR" dirty="0" smtClean="0">
                <a:solidFill>
                  <a:schemeClr val="accent3">
                    <a:lumMod val="50000"/>
                  </a:schemeClr>
                </a:solidFill>
              </a:rPr>
              <a:t> Pulping process</a:t>
            </a:r>
            <a:endParaRPr lang="el-GR" dirty="0"/>
          </a:p>
        </p:txBody>
      </p:sp>
      <p:sp>
        <p:nvSpPr>
          <p:cNvPr id="37890" name="Rectangle 3"/>
          <p:cNvSpPr>
            <a:spLocks noGrp="1" noChangeArrowheads="1"/>
          </p:cNvSpPr>
          <p:nvPr>
            <p:ph idx="1"/>
          </p:nvPr>
        </p:nvSpPr>
        <p:spPr>
          <a:xfrm>
            <a:off x="457200" y="1196752"/>
            <a:ext cx="8229600" cy="5661248"/>
          </a:xfrm>
        </p:spPr>
        <p:txBody>
          <a:bodyPr>
            <a:normAutofit/>
          </a:bodyPr>
          <a:lstStyle/>
          <a:p>
            <a:r>
              <a:rPr lang="el-GR" altLang="el-GR" sz="2400" dirty="0" smtClean="0"/>
              <a:t>Μία άλλη εναλλακτική μέθοδος της μηχανικής πολτοποίησης είναι </a:t>
            </a:r>
            <a:r>
              <a:rPr lang="el-GR" altLang="el-GR" sz="2400" b="1" dirty="0" smtClean="0">
                <a:solidFill>
                  <a:schemeClr val="accent3">
                    <a:lumMod val="50000"/>
                  </a:schemeClr>
                </a:solidFill>
              </a:rPr>
              <a:t>η διεργασία παραγωγής θερμομηχανικού πολτού (</a:t>
            </a:r>
            <a:r>
              <a:rPr lang="en-US" altLang="el-GR" sz="2400" b="1" dirty="0" smtClean="0">
                <a:solidFill>
                  <a:schemeClr val="accent3">
                    <a:lumMod val="50000"/>
                  </a:schemeClr>
                </a:solidFill>
              </a:rPr>
              <a:t>TMP</a:t>
            </a:r>
            <a:r>
              <a:rPr lang="el-GR" altLang="el-GR" sz="2400" b="1" dirty="0" smtClean="0">
                <a:solidFill>
                  <a:schemeClr val="accent3">
                    <a:lumMod val="50000"/>
                  </a:schemeClr>
                </a:solidFill>
              </a:rPr>
              <a:t>, </a:t>
            </a:r>
            <a:r>
              <a:rPr lang="en-US" altLang="el-GR" sz="2400" b="1" dirty="0" err="1" smtClean="0">
                <a:solidFill>
                  <a:schemeClr val="accent3">
                    <a:lumMod val="50000"/>
                  </a:schemeClr>
                </a:solidFill>
              </a:rPr>
              <a:t>ThermoMechanical</a:t>
            </a:r>
            <a:r>
              <a:rPr lang="en-US" altLang="el-GR" sz="2400" b="1" dirty="0" smtClean="0">
                <a:solidFill>
                  <a:schemeClr val="accent3">
                    <a:lumMod val="50000"/>
                  </a:schemeClr>
                </a:solidFill>
              </a:rPr>
              <a:t> Pulping process</a:t>
            </a:r>
            <a:r>
              <a:rPr lang="el-GR" altLang="el-GR" sz="2400" b="1" dirty="0" smtClean="0">
                <a:solidFill>
                  <a:schemeClr val="accent3">
                    <a:lumMod val="50000"/>
                  </a:schemeClr>
                </a:solidFill>
              </a:rPr>
              <a:t>) </a:t>
            </a:r>
            <a:r>
              <a:rPr lang="el-GR" altLang="el-GR" sz="2400" dirty="0" smtClean="0"/>
              <a:t>κατά την οποία</a:t>
            </a:r>
            <a:endParaRPr lang="en-US" altLang="el-GR" sz="2400" dirty="0" smtClean="0"/>
          </a:p>
          <a:p>
            <a:r>
              <a:rPr lang="en-US" altLang="el-GR" sz="2400" dirty="0" smtClean="0"/>
              <a:t>T</a:t>
            </a:r>
            <a:r>
              <a:rPr lang="el-GR" altLang="el-GR" sz="2400" dirty="0" smtClean="0"/>
              <a:t>α </a:t>
            </a:r>
            <a:r>
              <a:rPr lang="el-GR" altLang="el-GR" sz="2400" b="1" dirty="0" err="1" smtClean="0">
                <a:solidFill>
                  <a:schemeClr val="accent3">
                    <a:lumMod val="50000"/>
                  </a:schemeClr>
                </a:solidFill>
              </a:rPr>
              <a:t>ξυλοτεμαχίδια</a:t>
            </a:r>
            <a:r>
              <a:rPr lang="el-GR" altLang="el-GR" sz="2400" b="1" dirty="0" smtClean="0">
                <a:solidFill>
                  <a:schemeClr val="accent3">
                    <a:lumMod val="50000"/>
                  </a:schemeClr>
                </a:solidFill>
              </a:rPr>
              <a:t> θερμαίνονται </a:t>
            </a:r>
            <a:r>
              <a:rPr lang="el-GR" altLang="el-GR" sz="2400" dirty="0" smtClean="0"/>
              <a:t>περίπου στους </a:t>
            </a:r>
            <a:r>
              <a:rPr lang="el-GR" altLang="el-GR" sz="2400" b="1" dirty="0" smtClean="0">
                <a:solidFill>
                  <a:srgbClr val="009900"/>
                </a:solidFill>
              </a:rPr>
              <a:t>120 </a:t>
            </a:r>
            <a:r>
              <a:rPr lang="el-GR" altLang="el-GR" sz="2400" b="1" baseline="30000" dirty="0" smtClean="0">
                <a:solidFill>
                  <a:srgbClr val="009900"/>
                </a:solidFill>
              </a:rPr>
              <a:t>ο</a:t>
            </a:r>
            <a:r>
              <a:rPr lang="en-US" altLang="el-GR" sz="2400" b="1" dirty="0" smtClean="0">
                <a:solidFill>
                  <a:srgbClr val="009900"/>
                </a:solidFill>
              </a:rPr>
              <a:t>C</a:t>
            </a:r>
            <a:r>
              <a:rPr lang="el-GR" altLang="el-GR" sz="2400" b="1" dirty="0" smtClean="0">
                <a:solidFill>
                  <a:schemeClr val="accent2"/>
                </a:solidFill>
              </a:rPr>
              <a:t> </a:t>
            </a:r>
            <a:r>
              <a:rPr lang="el-GR" altLang="el-GR" sz="2400" b="1" dirty="0" smtClean="0">
                <a:solidFill>
                  <a:schemeClr val="accent3">
                    <a:lumMod val="50000"/>
                  </a:schemeClr>
                </a:solidFill>
              </a:rPr>
              <a:t>παρουσία ατμών υπό πίεση πριν και κατά την διάρκεια της </a:t>
            </a:r>
            <a:r>
              <a:rPr lang="el-GR" altLang="el-GR" sz="2400" b="1" dirty="0" err="1" smtClean="0">
                <a:solidFill>
                  <a:schemeClr val="accent3">
                    <a:lumMod val="50000"/>
                  </a:schemeClr>
                </a:solidFill>
              </a:rPr>
              <a:t>εκτριβής</a:t>
            </a:r>
            <a:r>
              <a:rPr lang="el-GR" altLang="el-GR" sz="2400" b="1" dirty="0" smtClean="0">
                <a:solidFill>
                  <a:schemeClr val="accent3">
                    <a:lumMod val="50000"/>
                  </a:schemeClr>
                </a:solidFill>
              </a:rPr>
              <a:t> (</a:t>
            </a:r>
            <a:r>
              <a:rPr lang="en-US" altLang="el-GR" sz="2400" b="1" dirty="0" smtClean="0">
                <a:solidFill>
                  <a:schemeClr val="accent3">
                    <a:lumMod val="50000"/>
                  </a:schemeClr>
                </a:solidFill>
              </a:rPr>
              <a:t>refining</a:t>
            </a:r>
            <a:r>
              <a:rPr lang="el-GR" altLang="el-GR" sz="2400" b="1" dirty="0" smtClean="0">
                <a:solidFill>
                  <a:schemeClr val="accent3">
                    <a:lumMod val="50000"/>
                  </a:schemeClr>
                </a:solidFill>
              </a:rPr>
              <a:t>).</a:t>
            </a:r>
            <a:endParaRPr lang="en-US" altLang="el-GR" sz="2400" b="1" dirty="0" smtClean="0">
              <a:solidFill>
                <a:schemeClr val="accent3">
                  <a:lumMod val="50000"/>
                </a:schemeClr>
              </a:solidFill>
            </a:endParaRPr>
          </a:p>
          <a:p>
            <a:r>
              <a:rPr lang="el-GR" altLang="el-GR" sz="2400" dirty="0" smtClean="0"/>
              <a:t>Στη συνέχεια, </a:t>
            </a:r>
            <a:r>
              <a:rPr lang="el-GR" altLang="el-GR" sz="2400" b="1" dirty="0" smtClean="0">
                <a:solidFill>
                  <a:schemeClr val="accent3">
                    <a:lumMod val="50000"/>
                  </a:schemeClr>
                </a:solidFill>
              </a:rPr>
              <a:t>ο πολτός διέρχεται από κόσκινα </a:t>
            </a:r>
            <a:r>
              <a:rPr lang="el-GR" altLang="el-GR" sz="2400" dirty="0" smtClean="0"/>
              <a:t>για να απομακρυνθούν τμήματα ξύλου που δεν διαχωρίστηκαν.</a:t>
            </a:r>
            <a:endParaRPr lang="en-US" altLang="el-GR" sz="2400" dirty="0" smtClean="0"/>
          </a:p>
          <a:p>
            <a:r>
              <a:rPr lang="el-GR" altLang="el-GR" sz="2400" dirty="0" smtClean="0"/>
              <a:t>Ο πολτός που προκύπτει με αυτή τη </a:t>
            </a:r>
            <a:r>
              <a:rPr lang="el-GR" altLang="el-GR" sz="2400" dirty="0" smtClean="0">
                <a:solidFill>
                  <a:schemeClr val="accent3">
                    <a:lumMod val="50000"/>
                  </a:schemeClr>
                </a:solidFill>
              </a:rPr>
              <a:t>μέθοδο </a:t>
            </a:r>
            <a:r>
              <a:rPr lang="el-GR" altLang="el-GR" sz="2400" b="1" dirty="0" smtClean="0">
                <a:solidFill>
                  <a:schemeClr val="accent3">
                    <a:lumMod val="50000"/>
                  </a:schemeClr>
                </a:solidFill>
              </a:rPr>
              <a:t>είναι ελαφρά χρωματισμένος και έχει ίνες μεγαλύτερου μήκους.</a:t>
            </a:r>
            <a:endParaRPr lang="en-US" altLang="el-GR" sz="2400" b="1" dirty="0" smtClean="0">
              <a:solidFill>
                <a:schemeClr val="accent3">
                  <a:lumMod val="50000"/>
                </a:schemeClr>
              </a:solidFill>
            </a:endParaRPr>
          </a:p>
          <a:p>
            <a:r>
              <a:rPr lang="el-GR" altLang="el-GR" sz="2400" b="1" dirty="0" smtClean="0">
                <a:solidFill>
                  <a:srgbClr val="820000"/>
                </a:solidFill>
              </a:rPr>
              <a:t>Ο πολτός ΤΜ</a:t>
            </a:r>
            <a:r>
              <a:rPr lang="en-US" altLang="el-GR" sz="2400" b="1" dirty="0" smtClean="0">
                <a:solidFill>
                  <a:srgbClr val="820000"/>
                </a:solidFill>
              </a:rPr>
              <a:t>P</a:t>
            </a:r>
            <a:r>
              <a:rPr lang="el-GR" altLang="el-GR" sz="2400" b="1" dirty="0" smtClean="0">
                <a:solidFill>
                  <a:srgbClr val="820000"/>
                </a:solidFill>
              </a:rPr>
              <a:t> μπορεί να χρησιμοποιηθεί για να αντικαταστήσει τη χρήση του χημικού πολτού για ορισμένα προϊόντα χαρτιού. </a:t>
            </a:r>
          </a:p>
        </p:txBody>
      </p:sp>
    </p:spTree>
    <p:extLst>
      <p:ext uri="{BB962C8B-B14F-4D97-AF65-F5344CB8AC3E}">
        <p14:creationId xmlns:p14="http://schemas.microsoft.com/office/powerpoint/2010/main" val="251890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Πρωτογενής και δευτερογενής </a:t>
            </a:r>
            <a:r>
              <a:rPr lang="el-GR" dirty="0" err="1" smtClean="0"/>
              <a:t>χαρτόμαζα</a:t>
            </a:r>
            <a:endParaRPr lang="el-GR" dirty="0"/>
          </a:p>
        </p:txBody>
      </p:sp>
      <p:sp>
        <p:nvSpPr>
          <p:cNvPr id="9218" name="Rectangle 3"/>
          <p:cNvSpPr>
            <a:spLocks noGrp="1" noChangeArrowheads="1"/>
          </p:cNvSpPr>
          <p:nvPr>
            <p:ph idx="1"/>
          </p:nvPr>
        </p:nvSpPr>
        <p:spPr>
          <a:xfrm>
            <a:off x="457200" y="1196752"/>
            <a:ext cx="8229600" cy="5661248"/>
          </a:xfrm>
        </p:spPr>
        <p:txBody>
          <a:bodyPr>
            <a:normAutofit lnSpcReduction="10000"/>
          </a:bodyPr>
          <a:lstStyle/>
          <a:p>
            <a:pPr>
              <a:defRPr/>
            </a:pPr>
            <a:r>
              <a:rPr lang="el-GR" sz="2400" dirty="0" smtClean="0"/>
              <a:t>Οι </a:t>
            </a:r>
            <a:r>
              <a:rPr lang="el-GR" sz="2400" b="1" dirty="0" smtClean="0">
                <a:solidFill>
                  <a:srgbClr val="820000"/>
                </a:solidFill>
              </a:rPr>
              <a:t>διαφορές των μεθόδων πολτοποίησης</a:t>
            </a:r>
            <a:r>
              <a:rPr lang="el-GR" sz="2400" b="1" dirty="0" smtClean="0">
                <a:solidFill>
                  <a:schemeClr val="accent2"/>
                </a:solidFill>
              </a:rPr>
              <a:t> </a:t>
            </a:r>
            <a:r>
              <a:rPr lang="el-GR" sz="2400" dirty="0" smtClean="0"/>
              <a:t>και των πηγών των ινών που χρησιμοποιούνται (π.χ. διαφορετικά είδη δέντρων ή </a:t>
            </a:r>
            <a:r>
              <a:rPr lang="el-GR" sz="2400" dirty="0" err="1" smtClean="0"/>
              <a:t>παλαιόχαρτο</a:t>
            </a:r>
            <a:r>
              <a:rPr lang="el-GR" sz="2400" dirty="0" smtClean="0"/>
              <a:t>) </a:t>
            </a:r>
            <a:r>
              <a:rPr lang="el-GR" sz="2400" b="1" dirty="0" smtClean="0">
                <a:solidFill>
                  <a:srgbClr val="820000"/>
                </a:solidFill>
              </a:rPr>
              <a:t>οδηγούν σε μεγάλες διαφορές στην σύσταση των ινών της παραγόμενης </a:t>
            </a:r>
            <a:r>
              <a:rPr lang="el-GR" sz="2400" b="1" dirty="0" err="1" smtClean="0">
                <a:solidFill>
                  <a:srgbClr val="820000"/>
                </a:solidFill>
              </a:rPr>
              <a:t>χαρτόμαζας</a:t>
            </a:r>
            <a:r>
              <a:rPr lang="el-GR" sz="2400" b="1" dirty="0" smtClean="0">
                <a:solidFill>
                  <a:srgbClr val="820000"/>
                </a:solidFill>
              </a:rPr>
              <a:t> </a:t>
            </a:r>
            <a:r>
              <a:rPr lang="el-GR" sz="2400" dirty="0" smtClean="0"/>
              <a:t>και για αυτό χρησιμοποιείται στην συνέχεια στην παραγωγή διαφορετικών προϊόντων χαρτιού.</a:t>
            </a:r>
            <a:endParaRPr lang="en-US" sz="2400" dirty="0" smtClean="0"/>
          </a:p>
          <a:p>
            <a:pPr>
              <a:defRPr/>
            </a:pPr>
            <a:r>
              <a:rPr lang="el-GR" sz="2400" dirty="0" smtClean="0"/>
              <a:t>Η παραγόμενη </a:t>
            </a:r>
            <a:r>
              <a:rPr lang="el-GR" sz="2400" dirty="0" err="1" smtClean="0"/>
              <a:t>χαρτόμαζα</a:t>
            </a:r>
            <a:r>
              <a:rPr lang="el-GR" sz="2400" dirty="0" smtClean="0"/>
              <a:t> μπορεί να είναι </a:t>
            </a:r>
            <a:endParaRPr lang="en-US" sz="2400" dirty="0" smtClean="0"/>
          </a:p>
          <a:p>
            <a:pPr lvl="1">
              <a:defRPr/>
            </a:pPr>
            <a:r>
              <a:rPr lang="el-GR" sz="2000" dirty="0" smtClean="0">
                <a:solidFill>
                  <a:schemeClr val="accent4">
                    <a:lumMod val="10000"/>
                  </a:schemeClr>
                </a:solidFill>
              </a:rPr>
              <a:t>είτε παρθένα ή αλλιώς πρωτογενής </a:t>
            </a:r>
            <a:r>
              <a:rPr lang="el-GR" sz="2000" dirty="0" err="1" smtClean="0">
                <a:solidFill>
                  <a:schemeClr val="accent4">
                    <a:lumMod val="10000"/>
                  </a:schemeClr>
                </a:solidFill>
              </a:rPr>
              <a:t>χαρτόμαζα</a:t>
            </a:r>
            <a:r>
              <a:rPr lang="el-GR" sz="2000" dirty="0" smtClean="0">
                <a:solidFill>
                  <a:schemeClr val="accent4">
                    <a:lumMod val="10000"/>
                  </a:schemeClr>
                </a:solidFill>
              </a:rPr>
              <a:t> (</a:t>
            </a:r>
            <a:r>
              <a:rPr lang="en-US" sz="2000" dirty="0" smtClean="0">
                <a:solidFill>
                  <a:schemeClr val="accent4">
                    <a:lumMod val="10000"/>
                  </a:schemeClr>
                </a:solidFill>
              </a:rPr>
              <a:t>virgin pulp</a:t>
            </a:r>
            <a:r>
              <a:rPr lang="el-GR" sz="2000" dirty="0" smtClean="0">
                <a:solidFill>
                  <a:schemeClr val="accent4">
                    <a:lumMod val="10000"/>
                  </a:schemeClr>
                </a:solidFill>
              </a:rPr>
              <a:t>), </a:t>
            </a:r>
            <a:endParaRPr lang="en-US" sz="2000" dirty="0" smtClean="0">
              <a:solidFill>
                <a:schemeClr val="accent4">
                  <a:lumMod val="10000"/>
                </a:schemeClr>
              </a:solidFill>
            </a:endParaRPr>
          </a:p>
          <a:p>
            <a:pPr lvl="1">
              <a:defRPr/>
            </a:pPr>
            <a:r>
              <a:rPr lang="el-GR" sz="2000" dirty="0" smtClean="0">
                <a:solidFill>
                  <a:schemeClr val="accent4">
                    <a:lumMod val="10000"/>
                  </a:schemeClr>
                </a:solidFill>
              </a:rPr>
              <a:t>είτε δευτερογενής ή ανακυκλωμένη </a:t>
            </a:r>
            <a:r>
              <a:rPr lang="el-GR" sz="2000" dirty="0" err="1" smtClean="0">
                <a:solidFill>
                  <a:schemeClr val="accent4">
                    <a:lumMod val="10000"/>
                  </a:schemeClr>
                </a:solidFill>
              </a:rPr>
              <a:t>χαρτόμαζα</a:t>
            </a:r>
            <a:r>
              <a:rPr lang="el-GR" sz="2000" dirty="0" smtClean="0">
                <a:solidFill>
                  <a:schemeClr val="accent4">
                    <a:lumMod val="10000"/>
                  </a:schemeClr>
                </a:solidFill>
              </a:rPr>
              <a:t> (</a:t>
            </a:r>
            <a:r>
              <a:rPr lang="en-US" sz="2000" dirty="0" smtClean="0">
                <a:solidFill>
                  <a:schemeClr val="accent4">
                    <a:lumMod val="10000"/>
                  </a:schemeClr>
                </a:solidFill>
              </a:rPr>
              <a:t>secondary</a:t>
            </a:r>
            <a:r>
              <a:rPr lang="el-GR" sz="2000" dirty="0" smtClean="0">
                <a:solidFill>
                  <a:schemeClr val="accent4">
                    <a:lumMod val="10000"/>
                  </a:schemeClr>
                </a:solidFill>
              </a:rPr>
              <a:t> ή </a:t>
            </a:r>
            <a:r>
              <a:rPr lang="en-US" sz="2000" dirty="0" smtClean="0">
                <a:solidFill>
                  <a:schemeClr val="accent4">
                    <a:lumMod val="10000"/>
                  </a:schemeClr>
                </a:solidFill>
              </a:rPr>
              <a:t>recycled pulp</a:t>
            </a:r>
            <a:r>
              <a:rPr lang="el-GR" sz="2000" dirty="0" smtClean="0">
                <a:solidFill>
                  <a:schemeClr val="accent4">
                    <a:lumMod val="10000"/>
                  </a:schemeClr>
                </a:solidFill>
              </a:rPr>
              <a:t>).</a:t>
            </a:r>
            <a:endParaRPr lang="en-US" sz="2000" dirty="0" smtClean="0">
              <a:solidFill>
                <a:schemeClr val="accent4">
                  <a:lumMod val="10000"/>
                </a:schemeClr>
              </a:solidFill>
            </a:endParaRPr>
          </a:p>
          <a:p>
            <a:pPr>
              <a:defRPr/>
            </a:pPr>
            <a:r>
              <a:rPr lang="el-GR" sz="2400" b="1" dirty="0" smtClean="0">
                <a:solidFill>
                  <a:schemeClr val="accent3">
                    <a:lumMod val="50000"/>
                  </a:schemeClr>
                </a:solidFill>
              </a:rPr>
              <a:t>Η πρώτη κατηγορία </a:t>
            </a:r>
            <a:r>
              <a:rPr lang="el-GR" sz="2400" dirty="0" smtClean="0"/>
              <a:t>όπως προκύπτει και από την ετυμολογία της λέξης </a:t>
            </a:r>
            <a:r>
              <a:rPr lang="el-GR" sz="2400" b="1" dirty="0" smtClean="0">
                <a:solidFill>
                  <a:schemeClr val="accent3">
                    <a:lumMod val="50000"/>
                  </a:schemeClr>
                </a:solidFill>
              </a:rPr>
              <a:t>παράγεται από πολτοποίηση φυτικών ινών</a:t>
            </a:r>
            <a:r>
              <a:rPr lang="el-GR" sz="2400" dirty="0" smtClean="0"/>
              <a:t> και </a:t>
            </a:r>
            <a:r>
              <a:rPr lang="el-GR" sz="2400" b="1" dirty="0" smtClean="0">
                <a:solidFill>
                  <a:srgbClr val="820000"/>
                </a:solidFill>
              </a:rPr>
              <a:t>η δεύτερη από πολτοποίηση </a:t>
            </a:r>
            <a:r>
              <a:rPr lang="el-GR" sz="2400" b="1" dirty="0" err="1" smtClean="0">
                <a:solidFill>
                  <a:srgbClr val="820000"/>
                </a:solidFill>
              </a:rPr>
              <a:t>παλαιόχαρτου</a:t>
            </a:r>
            <a:r>
              <a:rPr lang="el-GR" sz="2400" b="1" dirty="0" smtClean="0">
                <a:solidFill>
                  <a:srgbClr val="820000"/>
                </a:solidFill>
              </a:rPr>
              <a:t>.</a:t>
            </a:r>
            <a:endParaRPr lang="en-US" sz="2400" b="1" dirty="0" smtClean="0">
              <a:solidFill>
                <a:srgbClr val="820000"/>
              </a:solidFill>
            </a:endParaRPr>
          </a:p>
          <a:p>
            <a:pPr>
              <a:defRPr/>
            </a:pPr>
            <a:r>
              <a:rPr lang="el-GR" sz="2400" dirty="0" smtClean="0"/>
              <a:t>Στο κεφάλαιο αυτό θα περιοριστούμε στην παραγωγή της πρωτογενούς </a:t>
            </a:r>
            <a:r>
              <a:rPr lang="el-GR" sz="2400" dirty="0" err="1" smtClean="0"/>
              <a:t>χαρτόμαζας</a:t>
            </a:r>
            <a:r>
              <a:rPr lang="el-GR" sz="2400" dirty="0" smtClean="0"/>
              <a:t>. </a:t>
            </a:r>
          </a:p>
        </p:txBody>
      </p:sp>
    </p:spTree>
    <p:extLst>
      <p:ext uri="{BB962C8B-B14F-4D97-AF65-F5344CB8AC3E}">
        <p14:creationId xmlns:p14="http://schemas.microsoft.com/office/powerpoint/2010/main" val="652397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l-GR" dirty="0" smtClean="0">
                <a:solidFill>
                  <a:schemeClr val="accent3">
                    <a:lumMod val="50000"/>
                  </a:schemeClr>
                </a:solidFill>
              </a:rPr>
              <a:t>CTMP</a:t>
            </a:r>
            <a:r>
              <a:rPr lang="el-GR" altLang="el-GR" dirty="0" smtClean="0">
                <a:solidFill>
                  <a:schemeClr val="accent3">
                    <a:lumMod val="50000"/>
                  </a:schemeClr>
                </a:solidFill>
              </a:rPr>
              <a:t> (</a:t>
            </a:r>
            <a:r>
              <a:rPr lang="en-US" altLang="el-GR" dirty="0" err="1" smtClean="0">
                <a:solidFill>
                  <a:schemeClr val="accent3">
                    <a:lumMod val="50000"/>
                  </a:schemeClr>
                </a:solidFill>
              </a:rPr>
              <a:t>ChemiThermoMecanical</a:t>
            </a:r>
            <a:r>
              <a:rPr lang="en-US" altLang="el-GR" dirty="0" smtClean="0">
                <a:solidFill>
                  <a:schemeClr val="accent3">
                    <a:lumMod val="50000"/>
                  </a:schemeClr>
                </a:solidFill>
              </a:rPr>
              <a:t> Pulp</a:t>
            </a:r>
            <a:r>
              <a:rPr lang="el-GR" altLang="el-GR" dirty="0" smtClean="0">
                <a:solidFill>
                  <a:schemeClr val="accent3">
                    <a:lumMod val="50000"/>
                  </a:schemeClr>
                </a:solidFill>
              </a:rPr>
              <a:t>)</a:t>
            </a:r>
            <a:endParaRPr lang="el-GR" dirty="0"/>
          </a:p>
        </p:txBody>
      </p:sp>
      <p:sp>
        <p:nvSpPr>
          <p:cNvPr id="38914" name="Rectangle 3"/>
          <p:cNvSpPr>
            <a:spLocks noGrp="1" noChangeArrowheads="1"/>
          </p:cNvSpPr>
          <p:nvPr>
            <p:ph idx="1"/>
          </p:nvPr>
        </p:nvSpPr>
        <p:spPr>
          <a:xfrm>
            <a:off x="457200" y="1196752"/>
            <a:ext cx="8229600" cy="5661248"/>
          </a:xfrm>
        </p:spPr>
        <p:txBody>
          <a:bodyPr>
            <a:normAutofit lnSpcReduction="10000"/>
          </a:bodyPr>
          <a:lstStyle/>
          <a:p>
            <a:pPr eaLnBrk="1" hangingPunct="1"/>
            <a:r>
              <a:rPr lang="el-GR" altLang="el-GR" sz="2400" dirty="0" smtClean="0"/>
              <a:t>Μία περαιτέρω </a:t>
            </a:r>
            <a:r>
              <a:rPr lang="el-GR" altLang="el-GR" sz="2400" b="1" dirty="0" smtClean="0">
                <a:solidFill>
                  <a:schemeClr val="accent3">
                    <a:lumMod val="50000"/>
                  </a:schemeClr>
                </a:solidFill>
              </a:rPr>
              <a:t>εξέλιξη της μεθόδου παραγωγής του πολτού </a:t>
            </a:r>
            <a:r>
              <a:rPr lang="en-GB" altLang="el-GR" sz="2400" b="1" dirty="0" smtClean="0">
                <a:solidFill>
                  <a:schemeClr val="accent3">
                    <a:lumMod val="50000"/>
                  </a:schemeClr>
                </a:solidFill>
              </a:rPr>
              <a:t>TMP </a:t>
            </a:r>
            <a:r>
              <a:rPr lang="el-GR" altLang="el-GR" sz="2400" b="1" dirty="0" smtClean="0">
                <a:solidFill>
                  <a:schemeClr val="accent3">
                    <a:lumMod val="50000"/>
                  </a:schemeClr>
                </a:solidFill>
              </a:rPr>
              <a:t>είναι η μέθοδος παραγωγής του πολτού </a:t>
            </a:r>
            <a:r>
              <a:rPr lang="en-GB" altLang="el-GR" sz="2400" b="1" dirty="0" smtClean="0">
                <a:solidFill>
                  <a:schemeClr val="accent3">
                    <a:lumMod val="50000"/>
                  </a:schemeClr>
                </a:solidFill>
              </a:rPr>
              <a:t>CTMP</a:t>
            </a:r>
            <a:r>
              <a:rPr lang="el-GR" altLang="el-GR" sz="2400" b="1" dirty="0" smtClean="0">
                <a:solidFill>
                  <a:schemeClr val="accent3">
                    <a:lumMod val="50000"/>
                  </a:schemeClr>
                </a:solidFill>
              </a:rPr>
              <a:t> (</a:t>
            </a:r>
            <a:r>
              <a:rPr lang="en-US" altLang="el-GR" sz="2400" b="1" dirty="0" err="1" smtClean="0">
                <a:solidFill>
                  <a:schemeClr val="accent3">
                    <a:lumMod val="50000"/>
                  </a:schemeClr>
                </a:solidFill>
              </a:rPr>
              <a:t>ChemiThermoMecanical</a:t>
            </a:r>
            <a:r>
              <a:rPr lang="en-US" altLang="el-GR" sz="2400" b="1" dirty="0" smtClean="0">
                <a:solidFill>
                  <a:schemeClr val="accent3">
                    <a:lumMod val="50000"/>
                  </a:schemeClr>
                </a:solidFill>
              </a:rPr>
              <a:t> Pulp</a:t>
            </a:r>
            <a:r>
              <a:rPr lang="el-GR" altLang="el-GR" sz="2400" b="1" dirty="0" smtClean="0">
                <a:solidFill>
                  <a:schemeClr val="accent3">
                    <a:lumMod val="50000"/>
                  </a:schemeClr>
                </a:solidFill>
              </a:rPr>
              <a:t>)</a:t>
            </a:r>
            <a:endParaRPr lang="en-US" altLang="el-GR" sz="2400" b="1" dirty="0" smtClean="0">
              <a:solidFill>
                <a:schemeClr val="accent3">
                  <a:lumMod val="50000"/>
                </a:schemeClr>
              </a:solidFill>
            </a:endParaRPr>
          </a:p>
          <a:p>
            <a:pPr eaLnBrk="1" hangingPunct="1"/>
            <a:r>
              <a:rPr lang="el-GR" altLang="el-GR" sz="2400" dirty="0" smtClean="0"/>
              <a:t>Πρόκειται για μέθοδο παραγωγής μηχανικού πολτού με χημική επεξεργασία.</a:t>
            </a:r>
          </a:p>
          <a:p>
            <a:pPr eaLnBrk="1" hangingPunct="1"/>
            <a:r>
              <a:rPr lang="el-GR" altLang="el-GR" sz="2400" dirty="0" smtClean="0"/>
              <a:t>Κατά την διεργασία αυτή, τα </a:t>
            </a:r>
            <a:r>
              <a:rPr lang="el-GR" altLang="el-GR" sz="2400" dirty="0" err="1" smtClean="0"/>
              <a:t>τεμαχίδια</a:t>
            </a:r>
            <a:r>
              <a:rPr lang="el-GR" altLang="el-GR" sz="2400" dirty="0" smtClean="0"/>
              <a:t> ξύλου εμβαπτίζονται σε θειώδες νάτριο και υπεροξείδιο του υδρογόνου</a:t>
            </a:r>
            <a:r>
              <a:rPr lang="el-GR" altLang="el-GR" sz="2400" dirty="0" smtClean="0">
                <a:solidFill>
                  <a:schemeClr val="accent3">
                    <a:lumMod val="50000"/>
                  </a:schemeClr>
                </a:solidFill>
              </a:rPr>
              <a:t>, </a:t>
            </a:r>
            <a:r>
              <a:rPr lang="el-GR" altLang="el-GR" sz="2400" b="1" dirty="0" smtClean="0">
                <a:solidFill>
                  <a:schemeClr val="accent3">
                    <a:lumMod val="50000"/>
                  </a:schemeClr>
                </a:solidFill>
              </a:rPr>
              <a:t>δηλαδή υπόκεινται μια χημική επεξεργασία πριν την μηχανική </a:t>
            </a:r>
            <a:r>
              <a:rPr lang="el-GR" altLang="el-GR" sz="2400" b="1" dirty="0" err="1" smtClean="0">
                <a:solidFill>
                  <a:schemeClr val="accent3">
                    <a:lumMod val="50000"/>
                  </a:schemeClr>
                </a:solidFill>
              </a:rPr>
              <a:t>εκτριβή</a:t>
            </a:r>
            <a:r>
              <a:rPr lang="el-GR" altLang="el-GR" sz="2400" b="1" dirty="0" smtClean="0">
                <a:solidFill>
                  <a:schemeClr val="accent3">
                    <a:lumMod val="50000"/>
                  </a:schemeClr>
                </a:solidFill>
              </a:rPr>
              <a:t>.</a:t>
            </a:r>
          </a:p>
          <a:p>
            <a:pPr eaLnBrk="1" hangingPunct="1"/>
            <a:r>
              <a:rPr lang="el-GR" altLang="el-GR" sz="2400" dirty="0" smtClean="0"/>
              <a:t>Ο στόχος είναι ο προκύπτων πολτός να είναι λιγότερο χρωματισμένος και πιο ανθεκτικός.</a:t>
            </a:r>
          </a:p>
          <a:p>
            <a:pPr eaLnBrk="1" hangingPunct="1"/>
            <a:r>
              <a:rPr lang="el-GR" altLang="el-GR" sz="2400" dirty="0" smtClean="0"/>
              <a:t>Η ανθεκτικότητα μπορεί να αυξάνει και κατά 50%. Η απόδοση είναι της τάξης του 90-95%.</a:t>
            </a:r>
          </a:p>
          <a:p>
            <a:pPr eaLnBrk="1" hangingPunct="1">
              <a:buFontTx/>
              <a:buNone/>
            </a:pPr>
            <a:endParaRPr lang="el-GR" altLang="el-GR" sz="2400" b="1" dirty="0" smtClean="0">
              <a:solidFill>
                <a:schemeClr val="accent2"/>
              </a:solidFill>
            </a:endParaRPr>
          </a:p>
          <a:p>
            <a:pPr eaLnBrk="1" hangingPunct="1"/>
            <a:r>
              <a:rPr lang="el-GR" altLang="el-GR" sz="2400" b="1" dirty="0" smtClean="0">
                <a:solidFill>
                  <a:srgbClr val="820000"/>
                </a:solidFill>
              </a:rPr>
              <a:t>Το επόμενο βήμα είναι η παραγωγή χημικών πολτών.</a:t>
            </a:r>
          </a:p>
        </p:txBody>
      </p:sp>
    </p:spTree>
    <p:extLst>
      <p:ext uri="{BB962C8B-B14F-4D97-AF65-F5344CB8AC3E}">
        <p14:creationId xmlns:p14="http://schemas.microsoft.com/office/powerpoint/2010/main" val="2470938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Χημικός πολτός</a:t>
            </a:r>
            <a:endParaRPr lang="el-GR" dirty="0"/>
          </a:p>
        </p:txBody>
      </p:sp>
      <p:sp>
        <p:nvSpPr>
          <p:cNvPr id="39938" name="Rectangle 3"/>
          <p:cNvSpPr>
            <a:spLocks noGrp="1" noChangeArrowheads="1"/>
          </p:cNvSpPr>
          <p:nvPr>
            <p:ph idx="1"/>
          </p:nvPr>
        </p:nvSpPr>
        <p:spPr/>
        <p:txBody>
          <a:bodyPr>
            <a:normAutofit/>
          </a:bodyPr>
          <a:lstStyle/>
          <a:p>
            <a:r>
              <a:rPr lang="el-GR" altLang="el-GR" sz="2400" dirty="0" smtClean="0"/>
              <a:t>Η παραγωγή χημικού πολτού συμβάλει στην δυνατότητα </a:t>
            </a:r>
            <a:r>
              <a:rPr lang="el-GR" altLang="el-GR" sz="2400" b="1" dirty="0" smtClean="0">
                <a:solidFill>
                  <a:srgbClr val="820000"/>
                </a:solidFill>
              </a:rPr>
              <a:t>παραγωγής ενός χαρτιού που δεν</a:t>
            </a:r>
            <a:r>
              <a:rPr lang="en-US" altLang="el-GR" sz="2400" b="1" dirty="0" smtClean="0">
                <a:solidFill>
                  <a:srgbClr val="820000"/>
                </a:solidFill>
              </a:rPr>
              <a:t> </a:t>
            </a:r>
            <a:r>
              <a:rPr lang="el-GR" altLang="el-GR" sz="2400" b="1" dirty="0" smtClean="0">
                <a:solidFill>
                  <a:srgbClr val="820000"/>
                </a:solidFill>
              </a:rPr>
              <a:t>φέρει τα μειονεκτήματα εκείνων των χαρτιών που παράγονται από μηχανικό πολτό.</a:t>
            </a:r>
            <a:endParaRPr lang="en-US" altLang="el-GR" sz="2400" b="1" dirty="0" smtClean="0">
              <a:solidFill>
                <a:srgbClr val="820000"/>
              </a:solidFill>
            </a:endParaRPr>
          </a:p>
          <a:p>
            <a:r>
              <a:rPr lang="el-GR" altLang="el-GR" sz="2400" dirty="0" smtClean="0"/>
              <a:t>Έτσι, τα βασικά χαρακτηριστικά που προσδίδονται στο χαρτί είναι </a:t>
            </a:r>
            <a:r>
              <a:rPr lang="el-GR" altLang="el-GR" sz="2400" b="1" dirty="0" smtClean="0">
                <a:solidFill>
                  <a:srgbClr val="820000"/>
                </a:solidFill>
              </a:rPr>
              <a:t>η υψηλή μηχανική αντοχή, η αντοχή στο φως </a:t>
            </a:r>
            <a:r>
              <a:rPr lang="el-GR" altLang="el-GR" sz="2400" dirty="0" smtClean="0"/>
              <a:t>καθώς επίσης </a:t>
            </a:r>
            <a:r>
              <a:rPr lang="el-GR" altLang="el-GR" sz="2400" b="1" dirty="0" smtClean="0">
                <a:solidFill>
                  <a:srgbClr val="820000"/>
                </a:solidFill>
              </a:rPr>
              <a:t>το λευκότερο χρώμα. </a:t>
            </a:r>
            <a:endParaRPr lang="en-US" altLang="el-GR" sz="2400" b="1" dirty="0" smtClean="0">
              <a:solidFill>
                <a:srgbClr val="820000"/>
              </a:solidFill>
            </a:endParaRPr>
          </a:p>
          <a:p>
            <a:pPr algn="just" eaLnBrk="1" hangingPunct="1">
              <a:lnSpc>
                <a:spcPct val="80000"/>
              </a:lnSpc>
              <a:buFontTx/>
              <a:buNone/>
            </a:pPr>
            <a:r>
              <a:rPr lang="el-GR" altLang="el-GR" sz="2400" b="1" dirty="0" smtClean="0">
                <a:solidFill>
                  <a:schemeClr val="accent2"/>
                </a:solidFill>
              </a:rPr>
              <a:t>	</a:t>
            </a:r>
          </a:p>
        </p:txBody>
      </p:sp>
      <p:pic>
        <p:nvPicPr>
          <p:cNvPr id="39939" name="Picture 2"/>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9197" t="28527" r="8166" b="30463"/>
          <a:stretch/>
        </p:blipFill>
        <p:spPr bwMode="auto">
          <a:xfrm>
            <a:off x="827584" y="3789040"/>
            <a:ext cx="7384093"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699792" y="6387889"/>
            <a:ext cx="4572000" cy="276999"/>
          </a:xfrm>
          <a:prstGeom prst="rect">
            <a:avLst/>
          </a:prstGeom>
        </p:spPr>
        <p:txBody>
          <a:bodyPr>
            <a:spAutoFit/>
          </a:bodyPr>
          <a:lstStyle/>
          <a:p>
            <a:pPr algn="ctr"/>
            <a:r>
              <a:rPr lang="en-US" sz="1200" dirty="0" smtClean="0">
                <a:latin typeface="+mn-lt"/>
                <a:hlinkClick r:id="rId4"/>
              </a:rPr>
              <a:t>slidesharecdn.com/</a:t>
            </a:r>
            <a:r>
              <a:rPr lang="en-US" sz="1200" dirty="0" err="1" smtClean="0">
                <a:latin typeface="+mn-lt"/>
                <a:hlinkClick r:id="rId4"/>
              </a:rPr>
              <a:t>woodandpulp</a:t>
            </a:r>
            <a:endParaRPr lang="el-GR" sz="1200" dirty="0">
              <a:latin typeface="+mn-lt"/>
            </a:endParaRPr>
          </a:p>
        </p:txBody>
      </p:sp>
    </p:spTree>
    <p:extLst>
      <p:ext uri="{BB962C8B-B14F-4D97-AF65-F5344CB8AC3E}">
        <p14:creationId xmlns:p14="http://schemas.microsoft.com/office/powerpoint/2010/main" val="688320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0962" name="Rectangle 3"/>
          <p:cNvSpPr>
            <a:spLocks noGrp="1" noChangeArrowheads="1"/>
          </p:cNvSpPr>
          <p:nvPr>
            <p:ph idx="1"/>
          </p:nvPr>
        </p:nvSpPr>
        <p:spPr>
          <a:xfrm>
            <a:off x="457200" y="1196752"/>
            <a:ext cx="8229600" cy="5661248"/>
          </a:xfrm>
        </p:spPr>
        <p:txBody>
          <a:bodyPr>
            <a:noAutofit/>
          </a:bodyPr>
          <a:lstStyle/>
          <a:p>
            <a:r>
              <a:rPr lang="el-GR" altLang="el-GR" sz="2200" dirty="0" smtClean="0"/>
              <a:t>Συγκεκριμένα, για την παραγωγή του χημικού πολτού τα </a:t>
            </a:r>
            <a:r>
              <a:rPr lang="el-GR" altLang="el-GR" sz="2200" dirty="0" err="1" smtClean="0"/>
              <a:t>κορμοτεμάχια</a:t>
            </a:r>
            <a:r>
              <a:rPr lang="el-GR" altLang="el-GR" sz="2200" dirty="0" smtClean="0"/>
              <a:t> αποφλοιώνονται, απομακρύνονται οι κόμποι και ακολουθεί τεμαχισμός τους.</a:t>
            </a:r>
            <a:endParaRPr lang="en-US" altLang="el-GR" sz="2200" dirty="0" smtClean="0"/>
          </a:p>
          <a:p>
            <a:r>
              <a:rPr lang="el-GR" altLang="el-GR" sz="2200" dirty="0" smtClean="0"/>
              <a:t>Ο τεμαχισμός διευκολύνει την επαφή των χημικών αντιδραστηρίων με τα μη ινώδη συστατικά του ξύλου. </a:t>
            </a:r>
            <a:endParaRPr lang="en-US" altLang="el-GR" sz="2200" dirty="0" smtClean="0"/>
          </a:p>
          <a:p>
            <a:r>
              <a:rPr lang="el-GR" altLang="el-GR" sz="2200" b="1" dirty="0" smtClean="0">
                <a:solidFill>
                  <a:srgbClr val="820000"/>
                </a:solidFill>
              </a:rPr>
              <a:t>Στόχος</a:t>
            </a:r>
            <a:r>
              <a:rPr lang="el-GR" altLang="el-GR" sz="2200" b="1" dirty="0" smtClean="0">
                <a:solidFill>
                  <a:schemeClr val="accent2"/>
                </a:solidFill>
              </a:rPr>
              <a:t> </a:t>
            </a:r>
            <a:r>
              <a:rPr lang="el-GR" altLang="el-GR" sz="2200" dirty="0" smtClean="0"/>
              <a:t>όλων των ακολουθούμενων βημάτων </a:t>
            </a:r>
            <a:r>
              <a:rPr lang="el-GR" altLang="el-GR" sz="2200" b="1" dirty="0" smtClean="0">
                <a:solidFill>
                  <a:srgbClr val="820000"/>
                </a:solidFill>
              </a:rPr>
              <a:t>είναι η διάλυση της </a:t>
            </a:r>
            <a:r>
              <a:rPr lang="el-GR" altLang="el-GR" sz="2200" b="1" dirty="0" err="1" smtClean="0">
                <a:solidFill>
                  <a:srgbClr val="820000"/>
                </a:solidFill>
              </a:rPr>
              <a:t>λιγνίνης</a:t>
            </a:r>
            <a:r>
              <a:rPr lang="el-GR" altLang="el-GR" sz="2200" b="1" dirty="0" smtClean="0">
                <a:solidFill>
                  <a:srgbClr val="820000"/>
                </a:solidFill>
              </a:rPr>
              <a:t> προς παραγωγή χαρτοπολτού με υψηλή περιεκτικότητα σε </a:t>
            </a:r>
            <a:r>
              <a:rPr lang="el-GR" altLang="el-GR" sz="2200" b="1" dirty="0" err="1" smtClean="0">
                <a:solidFill>
                  <a:srgbClr val="820000"/>
                </a:solidFill>
              </a:rPr>
              <a:t>κυτταρινούχες</a:t>
            </a:r>
            <a:r>
              <a:rPr lang="el-GR" altLang="el-GR" sz="2200" b="1" dirty="0" smtClean="0">
                <a:solidFill>
                  <a:srgbClr val="820000"/>
                </a:solidFill>
              </a:rPr>
              <a:t> ίνες.</a:t>
            </a:r>
            <a:endParaRPr lang="en-US" altLang="el-GR" sz="2200" b="1" dirty="0" smtClean="0">
              <a:solidFill>
                <a:srgbClr val="820000"/>
              </a:solidFill>
            </a:endParaRPr>
          </a:p>
          <a:p>
            <a:r>
              <a:rPr lang="el-GR" altLang="el-GR" sz="2200" dirty="0" smtClean="0"/>
              <a:t>Ακολουθεί η χημική επεξεργασία, που περιλαμβάνει </a:t>
            </a:r>
            <a:r>
              <a:rPr lang="el-GR" altLang="el-GR" sz="2200" b="1" dirty="0" smtClean="0">
                <a:solidFill>
                  <a:srgbClr val="820000"/>
                </a:solidFill>
              </a:rPr>
              <a:t>βρασμό με τα χημικά αντιδραστήρια σε </a:t>
            </a:r>
            <a:r>
              <a:rPr lang="el-GR" altLang="el-GR" sz="2200" b="1" dirty="0" err="1" smtClean="0">
                <a:solidFill>
                  <a:srgbClr val="820000"/>
                </a:solidFill>
              </a:rPr>
              <a:t>αυτόκλειστους</a:t>
            </a:r>
            <a:r>
              <a:rPr lang="el-GR" altLang="el-GR" sz="2200" b="1" dirty="0" smtClean="0">
                <a:solidFill>
                  <a:srgbClr val="820000"/>
                </a:solidFill>
              </a:rPr>
              <a:t> λέβητες, δηλαδή υπό υψηλή πίεση.</a:t>
            </a:r>
            <a:endParaRPr lang="en-US" altLang="el-GR" sz="2200" b="1" dirty="0" smtClean="0">
              <a:solidFill>
                <a:srgbClr val="820000"/>
              </a:solidFill>
            </a:endParaRPr>
          </a:p>
          <a:p>
            <a:r>
              <a:rPr lang="el-GR" altLang="el-GR" sz="2200" b="1" dirty="0" smtClean="0">
                <a:solidFill>
                  <a:srgbClr val="820000"/>
                </a:solidFill>
              </a:rPr>
              <a:t>Η διάλυση της συνδετικής ύλης μεταξύ των ινών </a:t>
            </a:r>
            <a:r>
              <a:rPr lang="el-GR" altLang="el-GR" sz="2200" dirty="0" smtClean="0"/>
              <a:t>(κυρίως </a:t>
            </a:r>
            <a:r>
              <a:rPr lang="el-GR" altLang="el-GR" sz="2200" dirty="0" err="1" smtClean="0"/>
              <a:t>λιγνίνης</a:t>
            </a:r>
            <a:r>
              <a:rPr lang="el-GR" altLang="el-GR" sz="2200" dirty="0" smtClean="0"/>
              <a:t>) </a:t>
            </a:r>
            <a:r>
              <a:rPr lang="el-GR" altLang="el-GR" sz="2200" b="1" dirty="0" smtClean="0">
                <a:solidFill>
                  <a:srgbClr val="820000"/>
                </a:solidFill>
              </a:rPr>
              <a:t>επιτυγχάνεται με τη βοήθεια </a:t>
            </a:r>
            <a:r>
              <a:rPr lang="el-GR" altLang="el-GR" sz="2200" dirty="0" smtClean="0"/>
              <a:t>κατάλληλων χημικών αντιδραστηρίων </a:t>
            </a:r>
            <a:r>
              <a:rPr lang="el-GR" altLang="el-GR" sz="2200" b="1" dirty="0" smtClean="0">
                <a:solidFill>
                  <a:srgbClr val="820000"/>
                </a:solidFill>
              </a:rPr>
              <a:t>(</a:t>
            </a:r>
            <a:r>
              <a:rPr lang="el-GR" altLang="el-GR" sz="2200" b="1" dirty="0" err="1" smtClean="0">
                <a:solidFill>
                  <a:srgbClr val="820000"/>
                </a:solidFill>
              </a:rPr>
              <a:t>NaOH</a:t>
            </a:r>
            <a:r>
              <a:rPr lang="el-GR" altLang="el-GR" sz="2200" b="1" dirty="0" smtClean="0">
                <a:solidFill>
                  <a:srgbClr val="820000"/>
                </a:solidFill>
              </a:rPr>
              <a:t>, Na</a:t>
            </a:r>
            <a:r>
              <a:rPr lang="el-GR" altLang="el-GR" sz="2200" b="1" baseline="-25000" dirty="0" smtClean="0">
                <a:solidFill>
                  <a:srgbClr val="820000"/>
                </a:solidFill>
              </a:rPr>
              <a:t>2</a:t>
            </a:r>
            <a:r>
              <a:rPr lang="el-GR" altLang="el-GR" sz="2200" b="1" dirty="0" smtClean="0">
                <a:solidFill>
                  <a:srgbClr val="820000"/>
                </a:solidFill>
              </a:rPr>
              <a:t>S, Na</a:t>
            </a:r>
            <a:r>
              <a:rPr lang="el-GR" altLang="el-GR" sz="2200" b="1" baseline="-25000" dirty="0" smtClean="0">
                <a:solidFill>
                  <a:srgbClr val="820000"/>
                </a:solidFill>
              </a:rPr>
              <a:t>2</a:t>
            </a:r>
            <a:r>
              <a:rPr lang="el-GR" altLang="el-GR" sz="2200" b="1" dirty="0" smtClean="0">
                <a:solidFill>
                  <a:srgbClr val="820000"/>
                </a:solidFill>
              </a:rPr>
              <a:t>CO</a:t>
            </a:r>
            <a:r>
              <a:rPr lang="el-GR" altLang="el-GR" sz="2200" b="1" baseline="-25000" dirty="0" smtClean="0">
                <a:solidFill>
                  <a:srgbClr val="820000"/>
                </a:solidFill>
              </a:rPr>
              <a:t>3</a:t>
            </a:r>
            <a:r>
              <a:rPr lang="el-GR" altLang="el-GR" sz="2200" b="1" dirty="0" smtClean="0">
                <a:solidFill>
                  <a:srgbClr val="820000"/>
                </a:solidFill>
              </a:rPr>
              <a:t>, H</a:t>
            </a:r>
            <a:r>
              <a:rPr lang="el-GR" altLang="el-GR" sz="2200" b="1" baseline="-25000" dirty="0" smtClean="0">
                <a:solidFill>
                  <a:srgbClr val="820000"/>
                </a:solidFill>
              </a:rPr>
              <a:t>2</a:t>
            </a:r>
            <a:r>
              <a:rPr lang="el-GR" altLang="el-GR" sz="2200" b="1" dirty="0" smtClean="0">
                <a:solidFill>
                  <a:srgbClr val="820000"/>
                </a:solidFill>
              </a:rPr>
              <a:t>SO</a:t>
            </a:r>
            <a:r>
              <a:rPr lang="el-GR" altLang="el-GR" sz="2200" b="1" baseline="-25000" dirty="0" smtClean="0">
                <a:solidFill>
                  <a:srgbClr val="820000"/>
                </a:solidFill>
              </a:rPr>
              <a:t>3</a:t>
            </a:r>
            <a:r>
              <a:rPr lang="el-GR" altLang="el-GR" sz="2200" b="1" dirty="0" smtClean="0">
                <a:solidFill>
                  <a:srgbClr val="820000"/>
                </a:solidFill>
              </a:rPr>
              <a:t> κ.ά. υπό υψηλή πίεση). </a:t>
            </a:r>
          </a:p>
        </p:txBody>
      </p:sp>
    </p:spTree>
    <p:extLst>
      <p:ext uri="{BB962C8B-B14F-4D97-AF65-F5344CB8AC3E}">
        <p14:creationId xmlns:p14="http://schemas.microsoft.com/office/powerpoint/2010/main" val="3748808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1986" name="Rectangle 3"/>
          <p:cNvSpPr>
            <a:spLocks noGrp="1" noChangeArrowheads="1"/>
          </p:cNvSpPr>
          <p:nvPr>
            <p:ph idx="1"/>
          </p:nvPr>
        </p:nvSpPr>
        <p:spPr/>
        <p:txBody>
          <a:bodyPr>
            <a:normAutofit/>
          </a:bodyPr>
          <a:lstStyle/>
          <a:p>
            <a:pPr>
              <a:lnSpc>
                <a:spcPct val="90000"/>
              </a:lnSpc>
            </a:pPr>
            <a:r>
              <a:rPr lang="el-GR" altLang="el-GR" sz="2200" dirty="0" smtClean="0"/>
              <a:t>Μετά, </a:t>
            </a:r>
            <a:r>
              <a:rPr lang="el-GR" altLang="el-GR" sz="2200" b="1" dirty="0" smtClean="0">
                <a:solidFill>
                  <a:srgbClr val="820000"/>
                </a:solidFill>
              </a:rPr>
              <a:t>η </a:t>
            </a:r>
            <a:r>
              <a:rPr lang="el-GR" altLang="el-GR" sz="2200" b="1" dirty="0" err="1" smtClean="0">
                <a:solidFill>
                  <a:srgbClr val="820000"/>
                </a:solidFill>
              </a:rPr>
              <a:t>λιγνίνη</a:t>
            </a:r>
            <a:r>
              <a:rPr lang="el-GR" altLang="el-GR" sz="2200" b="1" dirty="0" smtClean="0">
                <a:solidFill>
                  <a:srgbClr val="820000"/>
                </a:solidFill>
              </a:rPr>
              <a:t> μπορεί να </a:t>
            </a:r>
            <a:r>
              <a:rPr lang="el-GR" altLang="el-GR" sz="2200" b="1" dirty="0" err="1" smtClean="0">
                <a:solidFill>
                  <a:srgbClr val="820000"/>
                </a:solidFill>
              </a:rPr>
              <a:t>εκπλυθεί</a:t>
            </a:r>
            <a:r>
              <a:rPr lang="el-GR" altLang="el-GR" sz="2200" b="1" dirty="0" smtClean="0">
                <a:solidFill>
                  <a:srgbClr val="820000"/>
                </a:solidFill>
              </a:rPr>
              <a:t> </a:t>
            </a:r>
            <a:r>
              <a:rPr lang="el-GR" altLang="el-GR" sz="2200" dirty="0" smtClean="0"/>
              <a:t>αφήνοντας τις μακριές ίνες στο χαρτοπολτό, που είναι </a:t>
            </a:r>
            <a:r>
              <a:rPr lang="el-GR" altLang="el-GR" sz="2200" b="1" dirty="0" smtClean="0">
                <a:solidFill>
                  <a:srgbClr val="820000"/>
                </a:solidFill>
              </a:rPr>
              <a:t>πλέον ελεύθερος προσμίξεων </a:t>
            </a:r>
            <a:r>
              <a:rPr lang="el-GR" altLang="el-GR" sz="2200" dirty="0" smtClean="0"/>
              <a:t>μια και τα περισσότερα από τα μη ινώδη συστατικά του ξύλου διαλύονται στο διάλυμα των χημικών αντιδραστηρίων και με </a:t>
            </a:r>
            <a:r>
              <a:rPr lang="el-GR" altLang="el-GR" sz="2200" dirty="0" err="1" smtClean="0"/>
              <a:t>έκπλυση</a:t>
            </a:r>
            <a:r>
              <a:rPr lang="el-GR" altLang="el-GR" sz="2200" dirty="0" smtClean="0"/>
              <a:t> διαχωρίζονται.</a:t>
            </a:r>
            <a:endParaRPr lang="en-US" altLang="el-GR" sz="2200" dirty="0" smtClean="0"/>
          </a:p>
          <a:p>
            <a:pPr>
              <a:lnSpc>
                <a:spcPct val="90000"/>
              </a:lnSpc>
            </a:pPr>
            <a:r>
              <a:rPr lang="el-GR" altLang="el-GR" sz="2200" b="1" dirty="0" smtClean="0">
                <a:solidFill>
                  <a:srgbClr val="820000"/>
                </a:solidFill>
              </a:rPr>
              <a:t>Οι παραμένουσες ίνες έχουν υποστεί τον ελάχιστο δυνατό τραυματισμό </a:t>
            </a:r>
            <a:r>
              <a:rPr lang="el-GR" altLang="el-GR" sz="2200" dirty="0" smtClean="0"/>
              <a:t>και γι αυτό είναι </a:t>
            </a:r>
            <a:r>
              <a:rPr lang="el-GR" altLang="el-GR" sz="2200" b="1" dirty="0" smtClean="0">
                <a:solidFill>
                  <a:schemeClr val="accent3">
                    <a:lumMod val="50000"/>
                  </a:schemeClr>
                </a:solidFill>
              </a:rPr>
              <a:t>μακρύτερες,</a:t>
            </a:r>
            <a:r>
              <a:rPr lang="el-GR" altLang="el-GR" sz="2200" b="1" dirty="0" smtClean="0">
                <a:solidFill>
                  <a:schemeClr val="accent2"/>
                </a:solidFill>
              </a:rPr>
              <a:t> </a:t>
            </a:r>
            <a:r>
              <a:rPr lang="el-GR" altLang="el-GR" sz="2200" dirty="0" smtClean="0"/>
              <a:t>περισσότερο </a:t>
            </a:r>
            <a:r>
              <a:rPr lang="el-GR" altLang="el-GR" sz="2200" b="1" dirty="0" smtClean="0">
                <a:solidFill>
                  <a:schemeClr val="accent3">
                    <a:lumMod val="50000"/>
                  </a:schemeClr>
                </a:solidFill>
              </a:rPr>
              <a:t>εύκαμπτες</a:t>
            </a:r>
            <a:r>
              <a:rPr lang="el-GR" altLang="el-GR" sz="2200" b="1" dirty="0" smtClean="0">
                <a:solidFill>
                  <a:schemeClr val="accent2"/>
                </a:solidFill>
              </a:rPr>
              <a:t> </a:t>
            </a:r>
            <a:r>
              <a:rPr lang="el-GR" altLang="el-GR" sz="2200" dirty="0" smtClean="0"/>
              <a:t>και </a:t>
            </a:r>
            <a:r>
              <a:rPr lang="el-GR" altLang="el-GR" sz="2200" b="1" dirty="0" smtClean="0">
                <a:solidFill>
                  <a:schemeClr val="accent3">
                    <a:lumMod val="50000"/>
                  </a:schemeClr>
                </a:solidFill>
              </a:rPr>
              <a:t>πιο άθικτες </a:t>
            </a:r>
            <a:r>
              <a:rPr lang="el-GR" altLang="el-GR" sz="2200" dirty="0" smtClean="0"/>
              <a:t>από αυτές του μηχανικού πολτού.</a:t>
            </a:r>
            <a:endParaRPr lang="en-US" altLang="el-GR" sz="2200" dirty="0" smtClean="0"/>
          </a:p>
          <a:p>
            <a:pPr>
              <a:lnSpc>
                <a:spcPct val="90000"/>
              </a:lnSpc>
            </a:pPr>
            <a:r>
              <a:rPr lang="el-GR" altLang="el-GR" sz="2200" dirty="0" smtClean="0"/>
              <a:t>Η </a:t>
            </a:r>
            <a:r>
              <a:rPr lang="el-GR" altLang="el-GR" sz="2200" dirty="0" err="1" smtClean="0"/>
              <a:t>λιγνίνη</a:t>
            </a:r>
            <a:r>
              <a:rPr lang="el-GR" altLang="el-GR" sz="2200" dirty="0" smtClean="0"/>
              <a:t> που απομακρύνεται μπορεί να χρησιμοποιηθεί ως καύσιμο για την εξοικονόμηση ενέργειας.</a:t>
            </a:r>
            <a:endParaRPr lang="en-US" altLang="el-GR" sz="2200" dirty="0" smtClean="0"/>
          </a:p>
          <a:p>
            <a:pPr>
              <a:lnSpc>
                <a:spcPct val="90000"/>
              </a:lnSpc>
            </a:pPr>
            <a:r>
              <a:rPr lang="el-GR" altLang="el-GR" sz="2200" dirty="0" smtClean="0"/>
              <a:t>Κατά τη διάρκεια της χημικής διεργασίας περίπου η μισή ποσότητα του ξύλου μετατρέπεται σε αυτό που αποκαλείται μαύρο διάλυμα πολτοποίησης (</a:t>
            </a:r>
            <a:r>
              <a:rPr lang="en-GB" altLang="el-GR" sz="2200" dirty="0" smtClean="0"/>
              <a:t>black liquor</a:t>
            </a:r>
            <a:r>
              <a:rPr lang="el-GR" altLang="el-GR" sz="2200" dirty="0" smtClean="0"/>
              <a:t>).</a:t>
            </a:r>
            <a:endParaRPr lang="en-US" altLang="el-GR" sz="2200" dirty="0" smtClean="0"/>
          </a:p>
          <a:p>
            <a:pPr>
              <a:lnSpc>
                <a:spcPct val="90000"/>
              </a:lnSpc>
            </a:pPr>
            <a:r>
              <a:rPr lang="el-GR" altLang="el-GR" sz="2200" b="1" dirty="0" smtClean="0">
                <a:solidFill>
                  <a:srgbClr val="820000"/>
                </a:solidFill>
              </a:rPr>
              <a:t>Ο πολτός καθαρίζεται και πριν γίνει η λεύκανσή του </a:t>
            </a:r>
            <a:r>
              <a:rPr lang="el-GR" altLang="el-GR" sz="2200" b="1" dirty="0" smtClean="0">
                <a:solidFill>
                  <a:schemeClr val="accent3">
                    <a:lumMod val="50000"/>
                  </a:schemeClr>
                </a:solidFill>
              </a:rPr>
              <a:t>απομακρύνεται το μαύρο διάλυμα πολτοποίησης. </a:t>
            </a:r>
          </a:p>
        </p:txBody>
      </p:sp>
    </p:spTree>
    <p:extLst>
      <p:ext uri="{BB962C8B-B14F-4D97-AF65-F5344CB8AC3E}">
        <p14:creationId xmlns:p14="http://schemas.microsoft.com/office/powerpoint/2010/main" val="3626188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3012" name="Picture 2" descr="http://image.slidesharecdn.com/allaboutpapermakingprocess-120919040756-phpapp01/95/all-about-paper-making-process-5-728.jpg?cb=13480459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8876" y="1196752"/>
            <a:ext cx="7366248" cy="552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75656" y="6237312"/>
            <a:ext cx="4572000" cy="276999"/>
          </a:xfrm>
          <a:prstGeom prst="rect">
            <a:avLst/>
          </a:prstGeom>
        </p:spPr>
        <p:txBody>
          <a:bodyPr>
            <a:spAutoFit/>
          </a:bodyPr>
          <a:lstStyle/>
          <a:p>
            <a:r>
              <a:rPr lang="en-US" sz="1200" dirty="0" smtClean="0">
                <a:latin typeface="+mn-lt"/>
                <a:hlinkClick r:id="rId3"/>
              </a:rPr>
              <a:t>slidesharecdn.com/</a:t>
            </a:r>
            <a:r>
              <a:rPr lang="en-US" sz="1200" dirty="0" err="1" smtClean="0">
                <a:latin typeface="+mn-lt"/>
                <a:hlinkClick r:id="rId3"/>
              </a:rPr>
              <a:t>allaboutpapermakingprocess</a:t>
            </a:r>
            <a:endParaRPr lang="el-GR" sz="1200" dirty="0">
              <a:latin typeface="+mn-lt"/>
            </a:endParaRPr>
          </a:p>
        </p:txBody>
      </p:sp>
    </p:spTree>
    <p:extLst>
      <p:ext uri="{BB962C8B-B14F-4D97-AF65-F5344CB8AC3E}">
        <p14:creationId xmlns:p14="http://schemas.microsoft.com/office/powerpoint/2010/main" val="506636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t>Απόδοση της μεθόδου παραγωγής χημικού πολτού</a:t>
            </a:r>
            <a:endParaRPr lang="el-GR" dirty="0"/>
          </a:p>
        </p:txBody>
      </p:sp>
      <p:sp>
        <p:nvSpPr>
          <p:cNvPr id="44034" name="Rectangle 24"/>
          <p:cNvSpPr>
            <a:spLocks noGrp="1" noChangeArrowheads="1"/>
          </p:cNvSpPr>
          <p:nvPr>
            <p:ph idx="1"/>
          </p:nvPr>
        </p:nvSpPr>
        <p:spPr/>
        <p:txBody>
          <a:bodyPr>
            <a:normAutofit/>
          </a:bodyPr>
          <a:lstStyle/>
          <a:p>
            <a:pPr algn="just"/>
            <a:r>
              <a:rPr lang="el-GR" altLang="el-GR" sz="2400" dirty="0" smtClean="0"/>
              <a:t>Η απόδοση της μεθόδου κυμαίνεται από </a:t>
            </a:r>
            <a:r>
              <a:rPr lang="el-GR" altLang="el-GR" sz="2400" b="1" dirty="0" smtClean="0">
                <a:solidFill>
                  <a:srgbClr val="820000"/>
                </a:solidFill>
              </a:rPr>
              <a:t>40 έως 60% (</a:t>
            </a:r>
            <a:r>
              <a:rPr lang="en-US" altLang="el-GR" sz="2400" b="1" dirty="0" smtClean="0">
                <a:solidFill>
                  <a:srgbClr val="820000"/>
                </a:solidFill>
              </a:rPr>
              <a:t>low</a:t>
            </a:r>
            <a:r>
              <a:rPr lang="el-GR" altLang="el-GR" sz="2400" b="1" dirty="0" smtClean="0">
                <a:solidFill>
                  <a:srgbClr val="820000"/>
                </a:solidFill>
              </a:rPr>
              <a:t>-</a:t>
            </a:r>
            <a:r>
              <a:rPr lang="en-US" altLang="el-GR" sz="2400" b="1" dirty="0" smtClean="0">
                <a:solidFill>
                  <a:srgbClr val="820000"/>
                </a:solidFill>
              </a:rPr>
              <a:t>yield pulp</a:t>
            </a:r>
            <a:r>
              <a:rPr lang="el-GR" altLang="el-GR" sz="2400" b="1" dirty="0" smtClean="0">
                <a:solidFill>
                  <a:srgbClr val="820000"/>
                </a:solidFill>
              </a:rPr>
              <a:t>)</a:t>
            </a:r>
            <a:r>
              <a:rPr lang="el-GR" altLang="el-GR" sz="2400" b="1" dirty="0" smtClean="0">
                <a:solidFill>
                  <a:schemeClr val="accent2"/>
                </a:solidFill>
              </a:rPr>
              <a:t> </a:t>
            </a:r>
            <a:r>
              <a:rPr lang="el-GR" altLang="el-GR" sz="2400" dirty="0" smtClean="0"/>
              <a:t>και είναι αρκετά μικρότερη από την αντίστοιχη που οδηγεί στην παραγωγή μηχανικού πολτού.</a:t>
            </a:r>
            <a:endParaRPr lang="en-US" altLang="el-GR" sz="2400" dirty="0" smtClean="0"/>
          </a:p>
          <a:p>
            <a:pPr algn="just"/>
            <a:r>
              <a:rPr lang="el-GR" altLang="el-GR" sz="2400" dirty="0" smtClean="0"/>
              <a:t>Ο </a:t>
            </a:r>
            <a:r>
              <a:rPr lang="el-GR" altLang="el-GR" sz="2400" b="1" dirty="0" smtClean="0">
                <a:solidFill>
                  <a:schemeClr val="accent3">
                    <a:lumMod val="50000"/>
                  </a:schemeClr>
                </a:solidFill>
              </a:rPr>
              <a:t>χημικός πολτός ή το χαρτί </a:t>
            </a:r>
            <a:r>
              <a:rPr lang="el-GR" altLang="el-GR" sz="2400" dirty="0" smtClean="0"/>
              <a:t>που προκύπτει από αυτόν ονομάζεται συχνά ως </a:t>
            </a:r>
            <a:r>
              <a:rPr lang="en-GB" altLang="el-GR" sz="2400" b="1" dirty="0" err="1" smtClean="0">
                <a:solidFill>
                  <a:schemeClr val="accent3">
                    <a:lumMod val="50000"/>
                  </a:schemeClr>
                </a:solidFill>
              </a:rPr>
              <a:t>woodfree</a:t>
            </a:r>
            <a:r>
              <a:rPr lang="el-GR" altLang="el-GR" sz="2400" b="1" dirty="0" smtClean="0">
                <a:solidFill>
                  <a:schemeClr val="accent3">
                    <a:lumMod val="50000"/>
                  </a:schemeClr>
                </a:solidFill>
              </a:rPr>
              <a:t>.</a:t>
            </a:r>
            <a:endParaRPr lang="en-US" altLang="el-GR" sz="2400" b="1" dirty="0" smtClean="0">
              <a:solidFill>
                <a:schemeClr val="accent3">
                  <a:lumMod val="50000"/>
                </a:schemeClr>
              </a:solidFill>
            </a:endParaRPr>
          </a:p>
          <a:p>
            <a:pPr algn="just"/>
            <a:r>
              <a:rPr lang="el-GR" altLang="el-GR" sz="2400" dirty="0" smtClean="0"/>
              <a:t>Ο όρος αυτός </a:t>
            </a:r>
            <a:r>
              <a:rPr lang="el-GR" altLang="el-GR" sz="2400" b="1" dirty="0" smtClean="0">
                <a:solidFill>
                  <a:srgbClr val="820000"/>
                </a:solidFill>
              </a:rPr>
              <a:t>δεν σημαίνει σε καμία περίπτωση ότι δεν παράγεται από ίνες ξύλου. </a:t>
            </a:r>
            <a:endParaRPr lang="en-US" altLang="el-GR" sz="2400" b="1" dirty="0" smtClean="0">
              <a:solidFill>
                <a:srgbClr val="820000"/>
              </a:solidFill>
            </a:endParaRPr>
          </a:p>
          <a:p>
            <a:pPr algn="just"/>
            <a:r>
              <a:rPr lang="el-GR" altLang="el-GR" sz="2400" dirty="0" smtClean="0"/>
              <a:t>Στην πραγματικότητα </a:t>
            </a:r>
            <a:r>
              <a:rPr lang="el-GR" altLang="el-GR" sz="2400" b="1" dirty="0" smtClean="0">
                <a:solidFill>
                  <a:srgbClr val="820000"/>
                </a:solidFill>
              </a:rPr>
              <a:t>πρόκειται για ξυλοπολτό που όμως δεν περιέχει μηχανικό πολτό. </a:t>
            </a:r>
          </a:p>
        </p:txBody>
      </p:sp>
    </p:spTree>
    <p:extLst>
      <p:ext uri="{BB962C8B-B14F-4D97-AF65-F5344CB8AC3E}">
        <p14:creationId xmlns:p14="http://schemas.microsoft.com/office/powerpoint/2010/main" val="4160772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	Οι μέθοδοι χημικής πολτοποίησης διακρίνονται ως εξής: </a:t>
            </a:r>
          </a:p>
        </p:txBody>
      </p:sp>
      <p:sp>
        <p:nvSpPr>
          <p:cNvPr id="52226" name="Rectangle 3"/>
          <p:cNvSpPr>
            <a:spLocks noGrp="1" noChangeArrowheads="1"/>
          </p:cNvSpPr>
          <p:nvPr>
            <p:ph idx="1"/>
          </p:nvPr>
        </p:nvSpPr>
        <p:spPr>
          <a:xfrm>
            <a:off x="500034" y="1643050"/>
            <a:ext cx="8229600" cy="2571768"/>
          </a:xfrm>
        </p:spPr>
        <p:txBody>
          <a:bodyPr>
            <a:normAutofit fontScale="92500" lnSpcReduction="10000"/>
          </a:bodyPr>
          <a:lstStyle/>
          <a:p>
            <a:pPr algn="just" eaLnBrk="1" hangingPunct="1">
              <a:lnSpc>
                <a:spcPct val="90000"/>
              </a:lnSpc>
              <a:defRPr/>
            </a:pPr>
            <a:r>
              <a:rPr lang="el-GR" sz="2400" b="1" dirty="0" smtClean="0">
                <a:solidFill>
                  <a:schemeClr val="accent4">
                    <a:lumMod val="10000"/>
                  </a:schemeClr>
                </a:solidFill>
              </a:rPr>
              <a:t>Μέθοδος σόδας (Αλκαλική μέθοδος, </a:t>
            </a:r>
            <a:r>
              <a:rPr lang="en-US" sz="2400" b="1" dirty="0" smtClean="0">
                <a:solidFill>
                  <a:schemeClr val="accent4">
                    <a:lumMod val="10000"/>
                  </a:schemeClr>
                </a:solidFill>
              </a:rPr>
              <a:t>soda pulp</a:t>
            </a:r>
            <a:r>
              <a:rPr lang="el-GR" sz="2400" b="1" dirty="0" smtClean="0">
                <a:solidFill>
                  <a:schemeClr val="accent4">
                    <a:lumMod val="10000"/>
                  </a:schemeClr>
                </a:solidFill>
              </a:rPr>
              <a:t>)</a:t>
            </a:r>
            <a:endParaRPr lang="en-US" sz="2400" b="1" dirty="0" smtClean="0">
              <a:solidFill>
                <a:schemeClr val="accent4">
                  <a:lumMod val="10000"/>
                </a:schemeClr>
              </a:solidFill>
            </a:endParaRPr>
          </a:p>
          <a:p>
            <a:pPr algn="just" eaLnBrk="1" hangingPunct="1">
              <a:lnSpc>
                <a:spcPct val="90000"/>
              </a:lnSpc>
              <a:defRPr/>
            </a:pPr>
            <a:endParaRPr lang="el-GR" sz="2400" b="1" dirty="0" smtClean="0">
              <a:solidFill>
                <a:srgbClr val="66FFFF"/>
              </a:solidFill>
            </a:endParaRPr>
          </a:p>
          <a:p>
            <a:pPr algn="just" eaLnBrk="1" hangingPunct="1">
              <a:lnSpc>
                <a:spcPct val="90000"/>
              </a:lnSpc>
              <a:defRPr/>
            </a:pPr>
            <a:r>
              <a:rPr lang="el-GR" sz="2400" b="1" dirty="0" smtClean="0">
                <a:solidFill>
                  <a:srgbClr val="820000"/>
                </a:solidFill>
              </a:rPr>
              <a:t>Θειώδης μέθοδος (</a:t>
            </a:r>
            <a:r>
              <a:rPr lang="en-US" sz="2400" b="1" dirty="0" err="1" smtClean="0">
                <a:solidFill>
                  <a:srgbClr val="820000"/>
                </a:solidFill>
              </a:rPr>
              <a:t>sulphite</a:t>
            </a:r>
            <a:r>
              <a:rPr lang="en-US" sz="2400" b="1" dirty="0" smtClean="0">
                <a:solidFill>
                  <a:srgbClr val="820000"/>
                </a:solidFill>
              </a:rPr>
              <a:t> pulp</a:t>
            </a:r>
            <a:r>
              <a:rPr lang="el-GR" sz="2400" b="1" dirty="0" smtClean="0">
                <a:solidFill>
                  <a:srgbClr val="820000"/>
                </a:solidFill>
              </a:rPr>
              <a:t>)</a:t>
            </a:r>
            <a:endParaRPr lang="en-US" sz="2400" b="1" dirty="0" smtClean="0">
              <a:solidFill>
                <a:srgbClr val="820000"/>
              </a:solidFill>
            </a:endParaRPr>
          </a:p>
          <a:p>
            <a:pPr algn="just" eaLnBrk="1" hangingPunct="1">
              <a:lnSpc>
                <a:spcPct val="90000"/>
              </a:lnSpc>
              <a:defRPr/>
            </a:pPr>
            <a:endParaRPr lang="el-GR" sz="2400" b="1" dirty="0" smtClean="0">
              <a:solidFill>
                <a:srgbClr val="FF33CC"/>
              </a:solidFill>
            </a:endParaRPr>
          </a:p>
          <a:p>
            <a:pPr algn="just" eaLnBrk="1" hangingPunct="1">
              <a:lnSpc>
                <a:spcPct val="90000"/>
              </a:lnSpc>
              <a:defRPr/>
            </a:pPr>
            <a:r>
              <a:rPr lang="el-GR" sz="2400" b="1" dirty="0" err="1" smtClean="0">
                <a:solidFill>
                  <a:schemeClr val="accent3">
                    <a:lumMod val="50000"/>
                  </a:schemeClr>
                </a:solidFill>
              </a:rPr>
              <a:t>Θειϊκή</a:t>
            </a:r>
            <a:r>
              <a:rPr lang="el-GR" sz="2400" b="1" dirty="0" smtClean="0">
                <a:solidFill>
                  <a:schemeClr val="accent3">
                    <a:lumMod val="50000"/>
                  </a:schemeClr>
                </a:solidFill>
              </a:rPr>
              <a:t> μέθοδος ή μέθοδος </a:t>
            </a:r>
            <a:r>
              <a:rPr lang="en-US" sz="2400" b="1" dirty="0" err="1" smtClean="0">
                <a:solidFill>
                  <a:schemeClr val="accent3">
                    <a:lumMod val="50000"/>
                  </a:schemeClr>
                </a:solidFill>
              </a:rPr>
              <a:t>kraft</a:t>
            </a:r>
            <a:r>
              <a:rPr lang="en-US" sz="2400" b="1" dirty="0" smtClean="0">
                <a:solidFill>
                  <a:schemeClr val="accent3">
                    <a:lumMod val="50000"/>
                  </a:schemeClr>
                </a:solidFill>
              </a:rPr>
              <a:t> </a:t>
            </a:r>
            <a:r>
              <a:rPr lang="el-GR" sz="2400" b="1" dirty="0" smtClean="0">
                <a:solidFill>
                  <a:schemeClr val="accent3">
                    <a:lumMod val="50000"/>
                  </a:schemeClr>
                </a:solidFill>
              </a:rPr>
              <a:t>(</a:t>
            </a:r>
            <a:r>
              <a:rPr lang="en-US" sz="2400" b="1" dirty="0" smtClean="0">
                <a:solidFill>
                  <a:schemeClr val="accent3">
                    <a:lumMod val="50000"/>
                  </a:schemeClr>
                </a:solidFill>
              </a:rPr>
              <a:t>Kraft</a:t>
            </a:r>
            <a:r>
              <a:rPr lang="el-GR" sz="2400" b="1" dirty="0" smtClean="0">
                <a:solidFill>
                  <a:schemeClr val="accent3">
                    <a:lumMod val="50000"/>
                  </a:schemeClr>
                </a:solidFill>
              </a:rPr>
              <a:t> ή </a:t>
            </a:r>
            <a:r>
              <a:rPr lang="en-US" sz="2400" b="1" dirty="0" err="1" smtClean="0">
                <a:solidFill>
                  <a:schemeClr val="accent3">
                    <a:lumMod val="50000"/>
                  </a:schemeClr>
                </a:solidFill>
              </a:rPr>
              <a:t>Sulphate</a:t>
            </a:r>
            <a:r>
              <a:rPr lang="en-US" sz="2400" b="1" dirty="0" smtClean="0">
                <a:solidFill>
                  <a:schemeClr val="accent3">
                    <a:lumMod val="50000"/>
                  </a:schemeClr>
                </a:solidFill>
              </a:rPr>
              <a:t> pulp</a:t>
            </a:r>
            <a:r>
              <a:rPr lang="el-GR" sz="2400" b="1" dirty="0" smtClean="0">
                <a:solidFill>
                  <a:schemeClr val="accent3">
                    <a:lumMod val="50000"/>
                  </a:schemeClr>
                </a:solidFill>
              </a:rPr>
              <a:t>)</a:t>
            </a:r>
            <a:endParaRPr lang="en-US" sz="2400" b="1" dirty="0" smtClean="0">
              <a:solidFill>
                <a:schemeClr val="accent3">
                  <a:lumMod val="50000"/>
                </a:schemeClr>
              </a:solidFill>
            </a:endParaRPr>
          </a:p>
          <a:p>
            <a:pPr algn="just" eaLnBrk="1" hangingPunct="1">
              <a:lnSpc>
                <a:spcPct val="90000"/>
              </a:lnSpc>
              <a:buFontTx/>
              <a:buNone/>
              <a:defRPr/>
            </a:pPr>
            <a:endParaRPr lang="el-GR" sz="2400" b="1" dirty="0" smtClean="0">
              <a:solidFill>
                <a:schemeClr val="accent2"/>
              </a:solidFill>
            </a:endParaRPr>
          </a:p>
          <a:p>
            <a:pPr algn="just" eaLnBrk="1" hangingPunct="1">
              <a:lnSpc>
                <a:spcPct val="90000"/>
              </a:lnSpc>
              <a:buFontTx/>
              <a:buNone/>
              <a:defRPr/>
            </a:pPr>
            <a:r>
              <a:rPr lang="en-US" sz="2400" b="1" dirty="0" smtClean="0">
                <a:solidFill>
                  <a:schemeClr val="accent2"/>
                </a:solidFill>
              </a:rPr>
              <a:t>	</a:t>
            </a:r>
            <a:endParaRPr lang="el-GR" sz="2400" dirty="0" smtClean="0">
              <a:solidFill>
                <a:schemeClr val="accent2"/>
              </a:solidFill>
            </a:endParaRPr>
          </a:p>
        </p:txBody>
      </p:sp>
    </p:spTree>
    <p:extLst>
      <p:ext uri="{BB962C8B-B14F-4D97-AF65-F5344CB8AC3E}">
        <p14:creationId xmlns:p14="http://schemas.microsoft.com/office/powerpoint/2010/main" val="2751923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eaLnBrk="1" hangingPunct="1"/>
            <a:r>
              <a:rPr lang="el-GR" altLang="el-GR" sz="4000" b="1" dirty="0" smtClean="0"/>
              <a:t>Μέθοδος σόδας</a:t>
            </a:r>
            <a:endParaRPr lang="el-GR" altLang="el-GR" sz="4000" dirty="0" smtClean="0"/>
          </a:p>
        </p:txBody>
      </p:sp>
      <p:sp>
        <p:nvSpPr>
          <p:cNvPr id="2" name="Content Placeholder 1"/>
          <p:cNvSpPr>
            <a:spLocks noGrp="1"/>
          </p:cNvSpPr>
          <p:nvPr>
            <p:ph idx="1"/>
          </p:nvPr>
        </p:nvSpPr>
        <p:spPr>
          <a:xfrm>
            <a:off x="457200" y="1196752"/>
            <a:ext cx="8229600" cy="5661248"/>
          </a:xfrm>
        </p:spPr>
        <p:txBody>
          <a:bodyPr>
            <a:noAutofit/>
          </a:bodyPr>
          <a:lstStyle/>
          <a:p>
            <a:r>
              <a:rPr lang="el-GR" sz="2200" dirty="0"/>
              <a:t>Το 1851 στην Αγγλία οι H. </a:t>
            </a:r>
            <a:r>
              <a:rPr lang="el-GR" sz="2200" dirty="0" err="1"/>
              <a:t>Burgess</a:t>
            </a:r>
            <a:r>
              <a:rPr lang="el-GR" sz="2200" dirty="0"/>
              <a:t> και C. </a:t>
            </a:r>
            <a:r>
              <a:rPr lang="el-GR" sz="2200" dirty="0" err="1"/>
              <a:t>Watt</a:t>
            </a:r>
            <a:r>
              <a:rPr lang="el-GR" sz="2200" dirty="0"/>
              <a:t> παρασκεύασαν πρώτοι χαρτί με τη μέθοδο της σόδας βράζοντας ξύλο ιτιάς σε διάλυμα αλισίβας.</a:t>
            </a:r>
          </a:p>
          <a:p>
            <a:r>
              <a:rPr lang="el-GR" sz="2200" dirty="0"/>
              <a:t>Το χαρτί αυτό χρησιμοποιήθηκε στην έκδοση εφημερίδας.</a:t>
            </a:r>
          </a:p>
          <a:p>
            <a:r>
              <a:rPr lang="el-GR" sz="2200" dirty="0"/>
              <a:t>Η μέθοδος χρησιμοποιήθηκε και για την κατασκευή πολτών από ράκη.</a:t>
            </a:r>
          </a:p>
          <a:p>
            <a:r>
              <a:rPr lang="el-GR" sz="2200" dirty="0"/>
              <a:t>Μετά το 1880 χρησιμοποιήθηκε βελτιωμένη και μάλιστα για ξύλα από πεύκα, το ρετσίνι των οποίων απομακρύνεται εύκολα με την σόδα.</a:t>
            </a:r>
          </a:p>
          <a:p>
            <a:r>
              <a:rPr lang="el-GR" sz="2200" dirty="0"/>
              <a:t>Άλλα είδη ξύλου που χρησιμοποιήθηκαν ήταν τα ξύλα ελάτων και τα πλατύφυλλα.</a:t>
            </a:r>
          </a:p>
          <a:p>
            <a:r>
              <a:rPr lang="el-GR" sz="2200" dirty="0"/>
              <a:t>Επίσης, δοκιμάστηκε η πολτοποίηση διαφόρων φυτικών ινών, όπως άχυρου, μπαμπού, καλαμιών και στελεχών καλαμποκιού.</a:t>
            </a:r>
          </a:p>
          <a:p>
            <a:r>
              <a:rPr lang="el-GR" sz="2200" dirty="0"/>
              <a:t>Παρόλα αυτά φάνηκε ότι το ξύλο ήταν καταλληλότερο για τη μέθοδο αυτή </a:t>
            </a:r>
          </a:p>
        </p:txBody>
      </p:sp>
    </p:spTree>
    <p:extLst>
      <p:ext uri="{BB962C8B-B14F-4D97-AF65-F5344CB8AC3E}">
        <p14:creationId xmlns:p14="http://schemas.microsoft.com/office/powerpoint/2010/main" val="352328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r>
              <a:rPr lang="el-GR" altLang="el-GR" sz="2800" dirty="0" smtClean="0"/>
              <a:t>Η </a:t>
            </a:r>
            <a:r>
              <a:rPr lang="el-GR" altLang="el-GR" sz="2800" dirty="0"/>
              <a:t>μέθοδος περιλαμβάνει </a:t>
            </a:r>
            <a:r>
              <a:rPr lang="el-GR" altLang="el-GR" sz="2800" b="1" dirty="0">
                <a:solidFill>
                  <a:srgbClr val="820000"/>
                </a:solidFill>
              </a:rPr>
              <a:t>βράσιμο μικρών κομματιών ξύλου (</a:t>
            </a:r>
            <a:r>
              <a:rPr lang="en-US" altLang="el-GR" sz="2800" b="1" dirty="0">
                <a:solidFill>
                  <a:srgbClr val="820000"/>
                </a:solidFill>
              </a:rPr>
              <a:t>chips</a:t>
            </a:r>
            <a:r>
              <a:rPr lang="el-GR" altLang="el-GR" sz="2800" b="1" dirty="0">
                <a:solidFill>
                  <a:srgbClr val="820000"/>
                </a:solidFill>
              </a:rPr>
              <a:t>) </a:t>
            </a:r>
            <a:r>
              <a:rPr lang="el-GR" altLang="el-GR" sz="2800" dirty="0"/>
              <a:t>σε υγρό βρασμού που περιέχει καυστικά αλκάλια </a:t>
            </a:r>
            <a:r>
              <a:rPr lang="el-GR" altLang="el-GR" sz="2800" b="1" dirty="0">
                <a:solidFill>
                  <a:srgbClr val="820000"/>
                </a:solidFill>
              </a:rPr>
              <a:t>(</a:t>
            </a:r>
            <a:r>
              <a:rPr lang="en-US" altLang="el-GR" sz="2800" b="1" dirty="0" err="1">
                <a:solidFill>
                  <a:srgbClr val="820000"/>
                </a:solidFill>
              </a:rPr>
              <a:t>NaOH</a:t>
            </a:r>
            <a:r>
              <a:rPr lang="el-GR" altLang="el-GR" sz="2800" b="1" dirty="0">
                <a:solidFill>
                  <a:srgbClr val="820000"/>
                </a:solidFill>
              </a:rPr>
              <a:t>), </a:t>
            </a:r>
            <a:r>
              <a:rPr lang="el-GR" altLang="el-GR" sz="2800" dirty="0"/>
              <a:t>σε</a:t>
            </a:r>
            <a:r>
              <a:rPr lang="el-GR" altLang="el-GR" sz="2800" b="1" dirty="0">
                <a:solidFill>
                  <a:schemeClr val="accent2"/>
                </a:solidFill>
              </a:rPr>
              <a:t> </a:t>
            </a:r>
            <a:r>
              <a:rPr lang="el-GR" altLang="el-GR" sz="2800" b="1" dirty="0">
                <a:solidFill>
                  <a:srgbClr val="820000"/>
                </a:solidFill>
              </a:rPr>
              <a:t>κλειστούς λέβητες,</a:t>
            </a:r>
            <a:r>
              <a:rPr lang="el-GR" altLang="el-GR" sz="2800" b="1" dirty="0">
                <a:solidFill>
                  <a:schemeClr val="accent2"/>
                </a:solidFill>
              </a:rPr>
              <a:t> </a:t>
            </a:r>
            <a:r>
              <a:rPr lang="el-GR" altLang="el-GR" sz="2800" dirty="0"/>
              <a:t>σε υψηλή θερμοκρασία μέχρι </a:t>
            </a:r>
            <a:r>
              <a:rPr lang="el-GR" altLang="el-GR" sz="2800" b="1" dirty="0">
                <a:solidFill>
                  <a:srgbClr val="820000"/>
                </a:solidFill>
              </a:rPr>
              <a:t>135 </a:t>
            </a:r>
            <a:r>
              <a:rPr lang="el-GR" altLang="el-GR" sz="2800" b="1" baseline="30000" dirty="0">
                <a:solidFill>
                  <a:srgbClr val="820000"/>
                </a:solidFill>
              </a:rPr>
              <a:t>ο</a:t>
            </a:r>
            <a:r>
              <a:rPr lang="en-US" altLang="el-GR" sz="2800" b="1" dirty="0">
                <a:solidFill>
                  <a:srgbClr val="820000"/>
                </a:solidFill>
              </a:rPr>
              <a:t>C</a:t>
            </a:r>
            <a:r>
              <a:rPr lang="el-GR" altLang="el-GR" sz="2800" b="1" dirty="0">
                <a:solidFill>
                  <a:srgbClr val="820000"/>
                </a:solidFill>
              </a:rPr>
              <a:t> (5-12 ώρες) </a:t>
            </a:r>
            <a:r>
              <a:rPr lang="el-GR" altLang="el-GR" sz="2800" dirty="0"/>
              <a:t>και</a:t>
            </a:r>
            <a:r>
              <a:rPr lang="el-GR" altLang="el-GR" sz="2800" b="1" dirty="0">
                <a:solidFill>
                  <a:schemeClr val="accent2"/>
                </a:solidFill>
              </a:rPr>
              <a:t> </a:t>
            </a:r>
            <a:r>
              <a:rPr lang="el-GR" altLang="el-GR" sz="2800" b="1" dirty="0">
                <a:solidFill>
                  <a:srgbClr val="820000"/>
                </a:solidFill>
              </a:rPr>
              <a:t>υπό υψηλή πίεση ατμού.</a:t>
            </a:r>
          </a:p>
          <a:p>
            <a:r>
              <a:rPr lang="el-GR" altLang="el-GR" sz="2800" dirty="0" smtClean="0"/>
              <a:t>Η </a:t>
            </a:r>
            <a:r>
              <a:rPr lang="el-GR" altLang="el-GR" sz="2800" dirty="0"/>
              <a:t>απόδοση με την μέθοδο αυτή είναι 100 </a:t>
            </a:r>
            <a:r>
              <a:rPr lang="en-US" altLang="el-GR" sz="2800" dirty="0"/>
              <a:t>kg</a:t>
            </a:r>
            <a:r>
              <a:rPr lang="el-GR" altLang="el-GR" sz="2800" dirty="0"/>
              <a:t> </a:t>
            </a:r>
            <a:r>
              <a:rPr lang="el-GR" altLang="el-GR" sz="2800" dirty="0" err="1"/>
              <a:t>κυταρίνης</a:t>
            </a:r>
            <a:r>
              <a:rPr lang="el-GR" altLang="el-GR" sz="2800" dirty="0"/>
              <a:t> από 330 </a:t>
            </a:r>
            <a:r>
              <a:rPr lang="en-US" altLang="el-GR" sz="2800" dirty="0"/>
              <a:t>kg</a:t>
            </a:r>
            <a:r>
              <a:rPr lang="el-GR" altLang="el-GR" sz="2800" dirty="0"/>
              <a:t> ξερού ξύλου και κατανάλωση 60-80 </a:t>
            </a:r>
            <a:r>
              <a:rPr lang="en-US" altLang="el-GR" sz="2800" dirty="0"/>
              <a:t>kg</a:t>
            </a:r>
            <a:r>
              <a:rPr lang="el-GR" altLang="el-GR" sz="2800" dirty="0"/>
              <a:t> σόδας. </a:t>
            </a:r>
          </a:p>
          <a:p>
            <a:endParaRPr lang="el-GR" sz="2800" dirty="0"/>
          </a:p>
        </p:txBody>
      </p:sp>
    </p:spTree>
    <p:extLst>
      <p:ext uri="{BB962C8B-B14F-4D97-AF65-F5344CB8AC3E}">
        <p14:creationId xmlns:p14="http://schemas.microsoft.com/office/powerpoint/2010/main" val="1529535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0178" name="Rectangle 3"/>
          <p:cNvSpPr>
            <a:spLocks noGrp="1" noChangeArrowheads="1"/>
          </p:cNvSpPr>
          <p:nvPr>
            <p:ph idx="1"/>
          </p:nvPr>
        </p:nvSpPr>
        <p:spPr/>
        <p:txBody>
          <a:bodyPr/>
          <a:lstStyle/>
          <a:p>
            <a:r>
              <a:rPr lang="el-GR" altLang="el-GR" sz="2400" dirty="0" smtClean="0"/>
              <a:t>Οι</a:t>
            </a:r>
            <a:r>
              <a:rPr lang="el-GR" altLang="el-GR" sz="2400" b="1" dirty="0" smtClean="0">
                <a:solidFill>
                  <a:schemeClr val="accent2"/>
                </a:solidFill>
              </a:rPr>
              <a:t> </a:t>
            </a:r>
            <a:r>
              <a:rPr lang="el-GR" altLang="el-GR" sz="2400" b="1" dirty="0" smtClean="0">
                <a:solidFill>
                  <a:srgbClr val="820000"/>
                </a:solidFill>
              </a:rPr>
              <a:t>λέβητες</a:t>
            </a:r>
            <a:r>
              <a:rPr lang="el-GR" altLang="el-GR" sz="2400" b="1" dirty="0" smtClean="0">
                <a:solidFill>
                  <a:schemeClr val="accent2"/>
                </a:solidFill>
              </a:rPr>
              <a:t> </a:t>
            </a:r>
            <a:r>
              <a:rPr lang="el-GR" altLang="el-GR" sz="2400" dirty="0" smtClean="0"/>
              <a:t>που χρησιμοποιούνται είναι </a:t>
            </a:r>
            <a:r>
              <a:rPr lang="el-GR" altLang="el-GR" sz="2400" b="1" dirty="0" smtClean="0">
                <a:solidFill>
                  <a:srgbClr val="820000"/>
                </a:solidFill>
              </a:rPr>
              <a:t>σιδερένιοι</a:t>
            </a:r>
            <a:r>
              <a:rPr lang="el-GR" altLang="el-GR" sz="2400" b="1" dirty="0" smtClean="0">
                <a:solidFill>
                  <a:schemeClr val="accent2"/>
                </a:solidFill>
              </a:rPr>
              <a:t> </a:t>
            </a:r>
            <a:r>
              <a:rPr lang="el-GR" altLang="el-GR" sz="2400" dirty="0" smtClean="0"/>
              <a:t>και έχουν </a:t>
            </a:r>
            <a:r>
              <a:rPr lang="el-GR" altLang="el-GR" sz="2400" b="1" dirty="0" smtClean="0">
                <a:solidFill>
                  <a:srgbClr val="820000"/>
                </a:solidFill>
              </a:rPr>
              <a:t>επένδυση από μολύβι </a:t>
            </a:r>
            <a:r>
              <a:rPr lang="el-GR" altLang="el-GR" sz="2400" dirty="0" smtClean="0"/>
              <a:t>που και αυτό σκεπάζεται με άλλη επένδυση από τούβλα ανθεκτικά στα οξέα, προσαρμοσμένα προσεχτικά μεταξύ τους με ένα τσιμέντο με βάση τον λιθάργυρο (</a:t>
            </a:r>
            <a:r>
              <a:rPr lang="en-US" altLang="el-GR" sz="2400" dirty="0" err="1" smtClean="0"/>
              <a:t>PbO</a:t>
            </a:r>
            <a:r>
              <a:rPr lang="el-GR" altLang="el-GR" sz="2400" dirty="0" smtClean="0"/>
              <a:t>).</a:t>
            </a:r>
          </a:p>
        </p:txBody>
      </p:sp>
      <p:pic>
        <p:nvPicPr>
          <p:cNvPr id="50179" name="Picture 2" descr="http://image.slidesharecdn.com/paperandpulpindustry-130919005159-phpapp02/95/paper-process-and-paper-industry-6-638.jpg?cb=1402565551"/>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3906" t="7900" r="18915" b="41328"/>
          <a:stretch/>
        </p:blipFill>
        <p:spPr bwMode="auto">
          <a:xfrm>
            <a:off x="899592" y="3501008"/>
            <a:ext cx="4288120" cy="285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54471" y="6359755"/>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514934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Βασικά </a:t>
            </a:r>
            <a:r>
              <a:rPr lang="el-GR" dirty="0"/>
              <a:t>στάδια παραγωγής χαρτοπολτού από ξύλο</a:t>
            </a:r>
          </a:p>
        </p:txBody>
      </p:sp>
      <p:grpSp>
        <p:nvGrpSpPr>
          <p:cNvPr id="63" name="Group 62"/>
          <p:cNvGrpSpPr/>
          <p:nvPr/>
        </p:nvGrpSpPr>
        <p:grpSpPr>
          <a:xfrm>
            <a:off x="467544" y="1521286"/>
            <a:ext cx="8208912" cy="4573006"/>
            <a:chOff x="683568" y="1521286"/>
            <a:chExt cx="8208912" cy="4573006"/>
          </a:xfrm>
        </p:grpSpPr>
        <p:sp>
          <p:nvSpPr>
            <p:cNvPr id="2" name="Rectangle 1"/>
            <p:cNvSpPr/>
            <p:nvPr/>
          </p:nvSpPr>
          <p:spPr>
            <a:xfrm>
              <a:off x="683568" y="1521286"/>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prstClr val="white"/>
                  </a:solidFill>
                </a:rPr>
                <a:t>Ξυλοτεμαχίδια</a:t>
              </a:r>
              <a:endParaRPr lang="el-GR" dirty="0">
                <a:solidFill>
                  <a:prstClr val="white"/>
                </a:solidFill>
              </a:endParaRPr>
            </a:p>
          </p:txBody>
        </p:sp>
        <p:sp>
          <p:nvSpPr>
            <p:cNvPr id="5" name="Rectangle 4"/>
            <p:cNvSpPr/>
            <p:nvPr/>
          </p:nvSpPr>
          <p:spPr>
            <a:xfrm>
              <a:off x="683568" y="209735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prstClr val="white"/>
                  </a:solidFill>
                </a:rPr>
                <a:t>Κορμοτεμαχίδια</a:t>
              </a:r>
              <a:endParaRPr lang="el-GR" dirty="0">
                <a:solidFill>
                  <a:prstClr val="white"/>
                </a:solidFill>
              </a:endParaRPr>
            </a:p>
          </p:txBody>
        </p:sp>
        <p:sp>
          <p:nvSpPr>
            <p:cNvPr id="6" name="Rectangle 5"/>
            <p:cNvSpPr/>
            <p:nvPr/>
          </p:nvSpPr>
          <p:spPr>
            <a:xfrm>
              <a:off x="2810258" y="209735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Αποφλοίωση</a:t>
              </a:r>
              <a:endParaRPr lang="el-GR" dirty="0">
                <a:solidFill>
                  <a:prstClr val="white"/>
                </a:solidFill>
              </a:endParaRPr>
            </a:p>
          </p:txBody>
        </p:sp>
        <p:sp>
          <p:nvSpPr>
            <p:cNvPr id="7" name="Rectangle 6"/>
            <p:cNvSpPr/>
            <p:nvPr/>
          </p:nvSpPr>
          <p:spPr>
            <a:xfrm>
              <a:off x="4932040" y="1988840"/>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Θρυμματισμός σε </a:t>
              </a:r>
              <a:r>
                <a:rPr lang="el-GR" dirty="0" err="1" smtClean="0">
                  <a:solidFill>
                    <a:prstClr val="white"/>
                  </a:solidFill>
                </a:rPr>
                <a:t>τεμαχίδια</a:t>
              </a:r>
              <a:endParaRPr lang="el-GR" dirty="0">
                <a:solidFill>
                  <a:prstClr val="white"/>
                </a:solidFill>
              </a:endParaRPr>
            </a:p>
          </p:txBody>
        </p:sp>
        <p:sp>
          <p:nvSpPr>
            <p:cNvPr id="8" name="Rectangle 7"/>
            <p:cNvSpPr/>
            <p:nvPr/>
          </p:nvSpPr>
          <p:spPr>
            <a:xfrm>
              <a:off x="7092280" y="1988840"/>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Ταξινόμηση </a:t>
              </a:r>
              <a:r>
                <a:rPr lang="el-GR" dirty="0" err="1" smtClean="0">
                  <a:solidFill>
                    <a:prstClr val="white"/>
                  </a:solidFill>
                </a:rPr>
                <a:t>τεμαχιδίων</a:t>
              </a:r>
              <a:endParaRPr lang="el-GR" dirty="0">
                <a:solidFill>
                  <a:prstClr val="white"/>
                </a:solidFill>
              </a:endParaRPr>
            </a:p>
          </p:txBody>
        </p:sp>
        <p:sp>
          <p:nvSpPr>
            <p:cNvPr id="9" name="Rectangle 8"/>
            <p:cNvSpPr/>
            <p:nvPr/>
          </p:nvSpPr>
          <p:spPr>
            <a:xfrm>
              <a:off x="683568"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Συμπύκνωση</a:t>
              </a:r>
              <a:endParaRPr lang="el-GR" dirty="0">
                <a:solidFill>
                  <a:prstClr val="white"/>
                </a:solidFill>
              </a:endParaRPr>
            </a:p>
          </p:txBody>
        </p:sp>
        <p:sp>
          <p:nvSpPr>
            <p:cNvPr id="10" name="Rectangle 9"/>
            <p:cNvSpPr/>
            <p:nvPr/>
          </p:nvSpPr>
          <p:spPr>
            <a:xfrm>
              <a:off x="3677922"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Καθαρισμός</a:t>
              </a:r>
              <a:endParaRPr lang="el-GR" dirty="0">
                <a:solidFill>
                  <a:prstClr val="white"/>
                </a:solidFill>
              </a:endParaRPr>
            </a:p>
          </p:txBody>
        </p:sp>
        <p:sp>
          <p:nvSpPr>
            <p:cNvPr id="11" name="Rectangle 10"/>
            <p:cNvSpPr/>
            <p:nvPr/>
          </p:nvSpPr>
          <p:spPr>
            <a:xfrm>
              <a:off x="691543" y="5445224"/>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Βελτιωτικές επεξεργασίες</a:t>
              </a:r>
              <a:endParaRPr lang="el-GR" dirty="0">
                <a:solidFill>
                  <a:prstClr val="white"/>
                </a:solidFill>
              </a:endParaRPr>
            </a:p>
          </p:txBody>
        </p:sp>
        <p:sp>
          <p:nvSpPr>
            <p:cNvPr id="12" name="Rectangle 11"/>
            <p:cNvSpPr/>
            <p:nvPr/>
          </p:nvSpPr>
          <p:spPr>
            <a:xfrm>
              <a:off x="3677922" y="4293096"/>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Μηχανική </a:t>
              </a:r>
              <a:r>
                <a:rPr lang="el-GR" dirty="0" err="1" smtClean="0">
                  <a:solidFill>
                    <a:prstClr val="white"/>
                  </a:solidFill>
                </a:rPr>
                <a:t>αποϊνωση</a:t>
              </a:r>
              <a:endParaRPr lang="el-GR" dirty="0">
                <a:solidFill>
                  <a:prstClr val="white"/>
                </a:solidFill>
              </a:endParaRPr>
            </a:p>
          </p:txBody>
        </p:sp>
        <p:sp>
          <p:nvSpPr>
            <p:cNvPr id="13" name="Rectangle 12"/>
            <p:cNvSpPr/>
            <p:nvPr/>
          </p:nvSpPr>
          <p:spPr>
            <a:xfrm>
              <a:off x="3677922" y="5553734"/>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Ξήρανση</a:t>
              </a:r>
              <a:endParaRPr lang="el-GR" dirty="0">
                <a:solidFill>
                  <a:prstClr val="white"/>
                </a:solidFill>
              </a:endParaRPr>
            </a:p>
          </p:txBody>
        </p:sp>
        <p:sp>
          <p:nvSpPr>
            <p:cNvPr id="14" name="Rectangle 13"/>
            <p:cNvSpPr/>
            <p:nvPr/>
          </p:nvSpPr>
          <p:spPr>
            <a:xfrm>
              <a:off x="6516216" y="5553734"/>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Πολτός</a:t>
              </a:r>
              <a:endParaRPr lang="el-GR" dirty="0">
                <a:solidFill>
                  <a:prstClr val="white"/>
                </a:solidFill>
              </a:endParaRPr>
            </a:p>
          </p:txBody>
        </p:sp>
        <p:sp>
          <p:nvSpPr>
            <p:cNvPr id="15" name="Rectangle 14"/>
            <p:cNvSpPr/>
            <p:nvPr/>
          </p:nvSpPr>
          <p:spPr>
            <a:xfrm>
              <a:off x="7092280"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Πολτοποίηση</a:t>
              </a:r>
              <a:endParaRPr lang="el-GR" dirty="0">
                <a:solidFill>
                  <a:prstClr val="white"/>
                </a:solidFill>
              </a:endParaRPr>
            </a:p>
          </p:txBody>
        </p:sp>
        <p:cxnSp>
          <p:nvCxnSpPr>
            <p:cNvPr id="16" name="Straight Arrow Connector 15"/>
            <p:cNvCxnSpPr>
              <a:stCxn id="5" idx="3"/>
              <a:endCxn id="6" idx="1"/>
            </p:cNvCxnSpPr>
            <p:nvPr/>
          </p:nvCxnSpPr>
          <p:spPr>
            <a:xfrm>
              <a:off x="2483768" y="2313374"/>
              <a:ext cx="326490"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7" idx="1"/>
            </p:cNvCxnSpPr>
            <p:nvPr/>
          </p:nvCxnSpPr>
          <p:spPr>
            <a:xfrm>
              <a:off x="4610458" y="2313374"/>
              <a:ext cx="321582"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 idx="3"/>
              <a:endCxn id="7" idx="0"/>
            </p:cNvCxnSpPr>
            <p:nvPr/>
          </p:nvCxnSpPr>
          <p:spPr>
            <a:xfrm>
              <a:off x="2483768" y="1737310"/>
              <a:ext cx="3348372" cy="25153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3"/>
              <a:endCxn id="8" idx="1"/>
            </p:cNvCxnSpPr>
            <p:nvPr/>
          </p:nvCxnSpPr>
          <p:spPr>
            <a:xfrm>
              <a:off x="6732240" y="2313374"/>
              <a:ext cx="360040"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2"/>
              <a:endCxn id="15" idx="0"/>
            </p:cNvCxnSpPr>
            <p:nvPr/>
          </p:nvCxnSpPr>
          <p:spPr>
            <a:xfrm>
              <a:off x="7992380" y="2637908"/>
              <a:ext cx="0" cy="791092"/>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2"/>
              <a:endCxn id="11" idx="0"/>
            </p:cNvCxnSpPr>
            <p:nvPr/>
          </p:nvCxnSpPr>
          <p:spPr>
            <a:xfrm>
              <a:off x="1583668" y="3861048"/>
              <a:ext cx="7975" cy="1584176"/>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3"/>
              <a:endCxn id="13" idx="1"/>
            </p:cNvCxnSpPr>
            <p:nvPr/>
          </p:nvCxnSpPr>
          <p:spPr>
            <a:xfrm>
              <a:off x="2491743" y="5769758"/>
              <a:ext cx="1186179"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3"/>
              <a:endCxn id="14" idx="1"/>
            </p:cNvCxnSpPr>
            <p:nvPr/>
          </p:nvCxnSpPr>
          <p:spPr>
            <a:xfrm>
              <a:off x="5478122" y="5769758"/>
              <a:ext cx="1038094"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5" idx="1"/>
              <a:endCxn id="10" idx="3"/>
            </p:cNvCxnSpPr>
            <p:nvPr/>
          </p:nvCxnSpPr>
          <p:spPr>
            <a:xfrm flipH="1">
              <a:off x="5478122" y="3645024"/>
              <a:ext cx="1614158"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 idx="2"/>
              <a:endCxn id="12" idx="0"/>
            </p:cNvCxnSpPr>
            <p:nvPr/>
          </p:nvCxnSpPr>
          <p:spPr>
            <a:xfrm>
              <a:off x="4578022" y="3861048"/>
              <a:ext cx="0" cy="432048"/>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2" idx="3"/>
            </p:cNvCxnSpPr>
            <p:nvPr/>
          </p:nvCxnSpPr>
          <p:spPr>
            <a:xfrm flipV="1">
              <a:off x="5478122" y="3645024"/>
              <a:ext cx="894078" cy="972606"/>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7" idx="2"/>
            </p:cNvCxnSpPr>
            <p:nvPr/>
          </p:nvCxnSpPr>
          <p:spPr>
            <a:xfrm rot="10800000">
              <a:off x="5832140" y="2637908"/>
              <a:ext cx="2160242" cy="395546"/>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 idx="1"/>
              <a:endCxn id="9" idx="3"/>
            </p:cNvCxnSpPr>
            <p:nvPr/>
          </p:nvCxnSpPr>
          <p:spPr>
            <a:xfrm flipH="1">
              <a:off x="2483768" y="3645024"/>
              <a:ext cx="1194154"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0" idx="0"/>
            </p:cNvCxnSpPr>
            <p:nvPr/>
          </p:nvCxnSpPr>
          <p:spPr>
            <a:xfrm flipV="1">
              <a:off x="4578022" y="2835681"/>
              <a:ext cx="0" cy="593319"/>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7992382" y="3843945"/>
              <a:ext cx="0" cy="593319"/>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787027" y="2663743"/>
              <a:ext cx="1791388" cy="646331"/>
            </a:xfrm>
            <a:prstGeom prst="rect">
              <a:avLst/>
            </a:prstGeom>
            <a:noFill/>
          </p:spPr>
          <p:txBody>
            <a:bodyPr wrap="none" rtlCol="0">
              <a:spAutoFit/>
            </a:bodyPr>
            <a:lstStyle/>
            <a:p>
              <a:r>
                <a:rPr lang="el-GR" dirty="0" smtClean="0">
                  <a:solidFill>
                    <a:prstClr val="black"/>
                  </a:solidFill>
                  <a:latin typeface="Calibri"/>
                </a:rPr>
                <a:t>Ξένες προσμίξεις</a:t>
              </a:r>
            </a:p>
            <a:p>
              <a:r>
                <a:rPr lang="el-GR" dirty="0" smtClean="0">
                  <a:solidFill>
                    <a:prstClr val="black"/>
                  </a:solidFill>
                  <a:latin typeface="Calibri"/>
                </a:rPr>
                <a:t>Ρόζοι</a:t>
              </a:r>
              <a:endParaRPr lang="el-GR" dirty="0">
                <a:solidFill>
                  <a:prstClr val="black"/>
                </a:solidFill>
                <a:latin typeface="Calibri"/>
              </a:endParaRPr>
            </a:p>
          </p:txBody>
        </p:sp>
        <p:sp>
          <p:nvSpPr>
            <p:cNvPr id="64" name="TextBox 63"/>
            <p:cNvSpPr txBox="1"/>
            <p:nvPr/>
          </p:nvSpPr>
          <p:spPr>
            <a:xfrm>
              <a:off x="6514204" y="2664122"/>
              <a:ext cx="844334" cy="369332"/>
            </a:xfrm>
            <a:prstGeom prst="rect">
              <a:avLst/>
            </a:prstGeom>
            <a:noFill/>
          </p:spPr>
          <p:txBody>
            <a:bodyPr wrap="none" rtlCol="0">
              <a:spAutoFit/>
            </a:bodyPr>
            <a:lstStyle/>
            <a:p>
              <a:r>
                <a:rPr lang="el-GR" dirty="0" smtClean="0">
                  <a:solidFill>
                    <a:prstClr val="black"/>
                  </a:solidFill>
                  <a:latin typeface="Calibri"/>
                </a:rPr>
                <a:t>χοντρά</a:t>
              </a:r>
              <a:endParaRPr lang="el-GR" dirty="0">
                <a:solidFill>
                  <a:prstClr val="black"/>
                </a:solidFill>
                <a:latin typeface="Calibri"/>
              </a:endParaRPr>
            </a:p>
          </p:txBody>
        </p:sp>
        <p:sp>
          <p:nvSpPr>
            <p:cNvPr id="65" name="TextBox 64"/>
            <p:cNvSpPr txBox="1"/>
            <p:nvPr/>
          </p:nvSpPr>
          <p:spPr>
            <a:xfrm>
              <a:off x="7669759" y="4416971"/>
              <a:ext cx="645241" cy="369332"/>
            </a:xfrm>
            <a:prstGeom prst="rect">
              <a:avLst/>
            </a:prstGeom>
            <a:noFill/>
          </p:spPr>
          <p:txBody>
            <a:bodyPr wrap="none" rtlCol="0">
              <a:spAutoFit/>
            </a:bodyPr>
            <a:lstStyle/>
            <a:p>
              <a:r>
                <a:rPr lang="el-GR" dirty="0" smtClean="0">
                  <a:solidFill>
                    <a:prstClr val="black"/>
                  </a:solidFill>
                  <a:latin typeface="Calibri"/>
                </a:rPr>
                <a:t>Υγρά</a:t>
              </a:r>
              <a:endParaRPr lang="el-GR" dirty="0">
                <a:solidFill>
                  <a:prstClr val="black"/>
                </a:solidFill>
                <a:latin typeface="Calibri"/>
              </a:endParaRPr>
            </a:p>
          </p:txBody>
        </p:sp>
        <p:sp>
          <p:nvSpPr>
            <p:cNvPr id="66" name="TextBox 65"/>
            <p:cNvSpPr txBox="1"/>
            <p:nvPr/>
          </p:nvSpPr>
          <p:spPr>
            <a:xfrm>
              <a:off x="3736225" y="3870815"/>
              <a:ext cx="1444306" cy="369332"/>
            </a:xfrm>
            <a:prstGeom prst="rect">
              <a:avLst/>
            </a:prstGeom>
            <a:noFill/>
          </p:spPr>
          <p:txBody>
            <a:bodyPr wrap="none" rtlCol="0">
              <a:spAutoFit/>
            </a:bodyPr>
            <a:lstStyle/>
            <a:p>
              <a:r>
                <a:rPr lang="el-GR" dirty="0" smtClean="0">
                  <a:solidFill>
                    <a:prstClr val="black"/>
                  </a:solidFill>
                  <a:latin typeface="Calibri"/>
                </a:rPr>
                <a:t>δέσμες   ινών</a:t>
              </a:r>
              <a:endParaRPr lang="el-GR" dirty="0">
                <a:solidFill>
                  <a:prstClr val="black"/>
                </a:solidFill>
                <a:latin typeface="Calibri"/>
              </a:endParaRPr>
            </a:p>
          </p:txBody>
        </p:sp>
      </p:grpSp>
    </p:spTree>
    <p:extLst>
      <p:ext uri="{BB962C8B-B14F-4D97-AF65-F5344CB8AC3E}">
        <p14:creationId xmlns:p14="http://schemas.microsoft.com/office/powerpoint/2010/main" val="2970779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1202" name="2 - Θέση περιεχομένου"/>
          <p:cNvSpPr>
            <a:spLocks noGrp="1"/>
          </p:cNvSpPr>
          <p:nvPr>
            <p:ph idx="1"/>
          </p:nvPr>
        </p:nvSpPr>
        <p:spPr/>
        <p:txBody>
          <a:bodyPr/>
          <a:lstStyle/>
          <a:p>
            <a:r>
              <a:rPr lang="el-GR" altLang="el-GR" sz="2400" b="1" dirty="0" smtClean="0">
                <a:solidFill>
                  <a:srgbClr val="820000"/>
                </a:solidFill>
              </a:rPr>
              <a:t>Το διάλυμα βρασμού κατά την μέθοδο αυτή είναι το </a:t>
            </a:r>
            <a:r>
              <a:rPr lang="en-US" altLang="el-GR" sz="2400" b="1" dirty="0" err="1" smtClean="0">
                <a:solidFill>
                  <a:srgbClr val="820000"/>
                </a:solidFill>
              </a:rPr>
              <a:t>NaOH</a:t>
            </a:r>
            <a:r>
              <a:rPr lang="el-GR" altLang="el-GR" sz="2400" b="1" dirty="0" smtClean="0">
                <a:solidFill>
                  <a:srgbClr val="820000"/>
                </a:solidFill>
              </a:rPr>
              <a:t>, </a:t>
            </a:r>
            <a:r>
              <a:rPr lang="el-GR" altLang="el-GR" sz="2400" dirty="0" smtClean="0"/>
              <a:t>που παράγεται είτε ηλεκτρολυτικά από </a:t>
            </a:r>
            <a:r>
              <a:rPr lang="en-US" altLang="el-GR" sz="2400" dirty="0" err="1" smtClean="0"/>
              <a:t>NaCl</a:t>
            </a:r>
            <a:r>
              <a:rPr lang="el-GR" altLang="el-GR" sz="2400" dirty="0" smtClean="0"/>
              <a:t>, είτε με την αντίδραση γαλακτώματος </a:t>
            </a:r>
            <a:r>
              <a:rPr lang="el-GR" altLang="el-GR" sz="2400" dirty="0" err="1" smtClean="0"/>
              <a:t>ασβέστου</a:t>
            </a:r>
            <a:r>
              <a:rPr lang="el-GR" altLang="el-GR" sz="2400" dirty="0" smtClean="0"/>
              <a:t> και ανθρακικού νατρίου που γίνεται μέσα σε δεξαμενές εφοδιασμένες με αναδευτήρα και δεν παρουσιάζει δυσκολία.</a:t>
            </a:r>
          </a:p>
          <a:p>
            <a:r>
              <a:rPr lang="el-GR" altLang="el-GR" sz="2400" b="1" dirty="0" smtClean="0">
                <a:solidFill>
                  <a:srgbClr val="820000"/>
                </a:solidFill>
              </a:rPr>
              <a:t>Μετά το πέρας των αντιδράσεων κατά την παρασκευή των υγρών βρασμού, το σύστημα αφήνεται σε ηρεμία ώστε να κατακαθίσουν και να αποχωριστούν τα διάφορα ιζήματα που παράγονται και να ληφθούν τα αντιδραστήρια καθαρά για την παραπέρα χρήση τους. </a:t>
            </a:r>
          </a:p>
          <a:p>
            <a:endParaRPr lang="el-GR" altLang="el-GR" sz="2000" dirty="0" smtClean="0"/>
          </a:p>
        </p:txBody>
      </p:sp>
    </p:spTree>
    <p:extLst>
      <p:ext uri="{BB962C8B-B14F-4D97-AF65-F5344CB8AC3E}">
        <p14:creationId xmlns:p14="http://schemas.microsoft.com/office/powerpoint/2010/main" val="1555699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6322" name="Rectangle 3"/>
          <p:cNvSpPr>
            <a:spLocks noGrp="1" noChangeArrowheads="1"/>
          </p:cNvSpPr>
          <p:nvPr>
            <p:ph idx="1"/>
          </p:nvPr>
        </p:nvSpPr>
        <p:spPr/>
        <p:txBody>
          <a:bodyPr>
            <a:normAutofit/>
          </a:bodyPr>
          <a:lstStyle/>
          <a:p>
            <a:pPr eaLnBrk="1" hangingPunct="1">
              <a:defRPr/>
            </a:pPr>
            <a:r>
              <a:rPr lang="el-GR" sz="2400" dirty="0" smtClean="0"/>
              <a:t>Να σημειωθεί ότι επιλέγεται θερμοκρασία </a:t>
            </a:r>
            <a:r>
              <a:rPr lang="el-GR" sz="2400" b="1" dirty="0" smtClean="0">
                <a:solidFill>
                  <a:schemeClr val="accent3">
                    <a:lumMod val="50000"/>
                  </a:schemeClr>
                </a:solidFill>
              </a:rPr>
              <a:t>βρασμού μέχρι 135 ο</a:t>
            </a:r>
            <a:r>
              <a:rPr lang="en-US" sz="2400" b="1" dirty="0" smtClean="0">
                <a:solidFill>
                  <a:schemeClr val="accent3">
                    <a:lumMod val="50000"/>
                  </a:schemeClr>
                </a:solidFill>
              </a:rPr>
              <a:t>C</a:t>
            </a:r>
            <a:r>
              <a:rPr lang="el-GR" sz="2400" b="1" dirty="0" smtClean="0">
                <a:solidFill>
                  <a:schemeClr val="accent2"/>
                </a:solidFill>
              </a:rPr>
              <a:t> </a:t>
            </a:r>
            <a:r>
              <a:rPr lang="el-GR" sz="2400" dirty="0" smtClean="0"/>
              <a:t>όπως</a:t>
            </a:r>
            <a:r>
              <a:rPr lang="el-GR" sz="2400" b="1" dirty="0" smtClean="0">
                <a:solidFill>
                  <a:schemeClr val="accent2"/>
                </a:solidFill>
              </a:rPr>
              <a:t> </a:t>
            </a:r>
            <a:r>
              <a:rPr lang="el-GR" sz="2400" b="1" dirty="0" smtClean="0">
                <a:solidFill>
                  <a:schemeClr val="accent3">
                    <a:lumMod val="50000"/>
                  </a:schemeClr>
                </a:solidFill>
              </a:rPr>
              <a:t>προαναφέρθηκε γιατί η προσβολή της </a:t>
            </a:r>
            <a:r>
              <a:rPr lang="el-GR" sz="2400" b="1" dirty="0" err="1" smtClean="0">
                <a:solidFill>
                  <a:schemeClr val="accent3">
                    <a:lumMod val="50000"/>
                  </a:schemeClr>
                </a:solidFill>
              </a:rPr>
              <a:t>λιγνίνης</a:t>
            </a:r>
            <a:r>
              <a:rPr lang="el-GR" sz="2400" b="1" dirty="0" smtClean="0">
                <a:solidFill>
                  <a:schemeClr val="accent3">
                    <a:lumMod val="50000"/>
                  </a:schemeClr>
                </a:solidFill>
              </a:rPr>
              <a:t> στους 140 ο</a:t>
            </a:r>
            <a:r>
              <a:rPr lang="en-US" sz="2400" b="1" dirty="0" smtClean="0">
                <a:solidFill>
                  <a:schemeClr val="accent3">
                    <a:lumMod val="50000"/>
                  </a:schemeClr>
                </a:solidFill>
              </a:rPr>
              <a:t>C</a:t>
            </a:r>
            <a:r>
              <a:rPr lang="el-GR" sz="2400" b="1" dirty="0" smtClean="0">
                <a:solidFill>
                  <a:schemeClr val="accent3">
                    <a:lumMod val="50000"/>
                  </a:schemeClr>
                </a:solidFill>
              </a:rPr>
              <a:t> είναι 28 φορές ταχύτερη από αυτή της κυτταρίνης, ενώ στους 270 ο</a:t>
            </a:r>
            <a:r>
              <a:rPr lang="en-US" sz="2400" b="1" dirty="0" smtClean="0">
                <a:solidFill>
                  <a:schemeClr val="accent3">
                    <a:lumMod val="50000"/>
                  </a:schemeClr>
                </a:solidFill>
              </a:rPr>
              <a:t>C</a:t>
            </a:r>
            <a:r>
              <a:rPr lang="el-GR" sz="2400" b="1" dirty="0" smtClean="0">
                <a:solidFill>
                  <a:schemeClr val="accent3">
                    <a:lumMod val="50000"/>
                  </a:schemeClr>
                </a:solidFill>
              </a:rPr>
              <a:t> οι ταχύτητες προσβολής για τα δύο κύρια συστατικά του ξύλου κυτταρίνη-</a:t>
            </a:r>
            <a:r>
              <a:rPr lang="el-GR" sz="2400" b="1" dirty="0" err="1" smtClean="0">
                <a:solidFill>
                  <a:schemeClr val="accent3">
                    <a:lumMod val="50000"/>
                  </a:schemeClr>
                </a:solidFill>
              </a:rPr>
              <a:t>λιγνίνη</a:t>
            </a:r>
            <a:r>
              <a:rPr lang="el-GR" sz="2400" b="1" dirty="0" smtClean="0">
                <a:solidFill>
                  <a:schemeClr val="accent3">
                    <a:lumMod val="50000"/>
                  </a:schemeClr>
                </a:solidFill>
              </a:rPr>
              <a:t> είναι οι ίδιες.</a:t>
            </a:r>
          </a:p>
          <a:p>
            <a:pPr eaLnBrk="1" hangingPunct="1">
              <a:defRPr/>
            </a:pPr>
            <a:r>
              <a:rPr lang="el-GR" sz="2400" dirty="0" smtClean="0"/>
              <a:t>Έτσι, για να μην υπάρχει απώλεια σε κυτταρίνη η θερμοκρασία βρασμού δεν πρέπει να είναι μεγαλύτερη από 140 </a:t>
            </a:r>
            <a:r>
              <a:rPr lang="el-GR" sz="2400" baseline="30000" dirty="0" smtClean="0"/>
              <a:t>ο</a:t>
            </a:r>
            <a:r>
              <a:rPr lang="en-US" sz="2400" dirty="0" smtClean="0"/>
              <a:t>C</a:t>
            </a:r>
            <a:r>
              <a:rPr lang="el-GR" sz="2400" dirty="0" smtClean="0"/>
              <a:t> αλλά ούτε και μικρότερη, </a:t>
            </a:r>
            <a:r>
              <a:rPr lang="el-GR" sz="2400" b="1" dirty="0" smtClean="0">
                <a:solidFill>
                  <a:schemeClr val="accent4">
                    <a:lumMod val="10000"/>
                  </a:schemeClr>
                </a:solidFill>
              </a:rPr>
              <a:t>γιατί στην θερμοκρασία των 120</a:t>
            </a:r>
            <a:r>
              <a:rPr lang="el-GR" sz="2400" b="1" baseline="30000" dirty="0" smtClean="0">
                <a:solidFill>
                  <a:schemeClr val="accent4">
                    <a:lumMod val="10000"/>
                  </a:schemeClr>
                </a:solidFill>
              </a:rPr>
              <a:t> ο</a:t>
            </a:r>
            <a:r>
              <a:rPr lang="en-US" sz="2400" b="1" dirty="0" smtClean="0">
                <a:solidFill>
                  <a:schemeClr val="accent4">
                    <a:lumMod val="10000"/>
                  </a:schemeClr>
                </a:solidFill>
              </a:rPr>
              <a:t>C</a:t>
            </a:r>
            <a:r>
              <a:rPr lang="el-GR" sz="2400" b="1" dirty="0" smtClean="0">
                <a:solidFill>
                  <a:schemeClr val="accent4">
                    <a:lumMod val="10000"/>
                  </a:schemeClr>
                </a:solidFill>
              </a:rPr>
              <a:t> χρειάζεται τριπλάσιος χρόνος βρασμού για να πετύχουμε το ίδιο αποτέλεσμα </a:t>
            </a:r>
            <a:r>
              <a:rPr lang="el-GR" sz="2400" b="1" dirty="0" err="1" smtClean="0">
                <a:solidFill>
                  <a:schemeClr val="accent4">
                    <a:lumMod val="10000"/>
                  </a:schemeClr>
                </a:solidFill>
              </a:rPr>
              <a:t>διαλυτοποίησης</a:t>
            </a:r>
            <a:r>
              <a:rPr lang="el-GR" sz="2400" b="1" dirty="0" smtClean="0">
                <a:solidFill>
                  <a:schemeClr val="accent4">
                    <a:lumMod val="10000"/>
                  </a:schemeClr>
                </a:solidFill>
              </a:rPr>
              <a:t> της </a:t>
            </a:r>
            <a:r>
              <a:rPr lang="el-GR" sz="2400" b="1" dirty="0" err="1" smtClean="0">
                <a:solidFill>
                  <a:schemeClr val="accent4">
                    <a:lumMod val="10000"/>
                  </a:schemeClr>
                </a:solidFill>
              </a:rPr>
              <a:t>λιγνίνης</a:t>
            </a:r>
            <a:r>
              <a:rPr lang="el-GR" sz="2400" b="1" dirty="0" smtClean="0">
                <a:solidFill>
                  <a:schemeClr val="accent2"/>
                </a:solidFill>
              </a:rPr>
              <a:t>.</a:t>
            </a:r>
          </a:p>
        </p:txBody>
      </p:sp>
    </p:spTree>
    <p:extLst>
      <p:ext uri="{BB962C8B-B14F-4D97-AF65-F5344CB8AC3E}">
        <p14:creationId xmlns:p14="http://schemas.microsoft.com/office/powerpoint/2010/main" val="823588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6322" name="Rectangle 3"/>
          <p:cNvSpPr>
            <a:spLocks noGrp="1" noChangeArrowheads="1"/>
          </p:cNvSpPr>
          <p:nvPr>
            <p:ph idx="1"/>
          </p:nvPr>
        </p:nvSpPr>
        <p:spPr/>
        <p:txBody>
          <a:bodyPr>
            <a:normAutofit/>
          </a:bodyPr>
          <a:lstStyle/>
          <a:p>
            <a:pPr eaLnBrk="1" hangingPunct="1">
              <a:defRPr/>
            </a:pPr>
            <a:r>
              <a:rPr lang="el-GR" sz="2400" dirty="0" smtClean="0"/>
              <a:t>Κατ’ άλλους ερευνητές αναφέρονται ως συνήθεις συνθήκες κατά την πολτοποίηση με τη μέθοδο σόδας θερμοκρασία 150-170 ο</a:t>
            </a:r>
            <a:r>
              <a:rPr lang="en-US" sz="2400" dirty="0" smtClean="0"/>
              <a:t>C</a:t>
            </a:r>
            <a:r>
              <a:rPr lang="el-GR" sz="2400" dirty="0" smtClean="0"/>
              <a:t>, για 3-5 ώρες και πίεση 4-6 </a:t>
            </a:r>
            <a:r>
              <a:rPr lang="en-US" sz="2400" dirty="0" err="1" smtClean="0"/>
              <a:t>Atm</a:t>
            </a:r>
            <a:r>
              <a:rPr lang="el-GR" sz="2400" dirty="0" smtClean="0"/>
              <a:t>. </a:t>
            </a:r>
          </a:p>
          <a:p>
            <a:pPr eaLnBrk="1" hangingPunct="1">
              <a:defRPr/>
            </a:pPr>
            <a:r>
              <a:rPr lang="el-GR" sz="2400" dirty="0" smtClean="0"/>
              <a:t>Μερικά από τα </a:t>
            </a:r>
            <a:r>
              <a:rPr lang="el-GR" sz="2400" b="1" dirty="0" smtClean="0">
                <a:solidFill>
                  <a:schemeClr val="accent3">
                    <a:lumMod val="50000"/>
                  </a:schemeClr>
                </a:solidFill>
              </a:rPr>
              <a:t>μη ινώδη συστατικά του ξύλου είναι διαλυτά στο διάλυμα </a:t>
            </a:r>
            <a:r>
              <a:rPr lang="en-US" sz="2400" b="1" dirty="0" err="1" smtClean="0">
                <a:solidFill>
                  <a:schemeClr val="accent3">
                    <a:lumMod val="50000"/>
                  </a:schemeClr>
                </a:solidFill>
              </a:rPr>
              <a:t>NaOH</a:t>
            </a:r>
            <a:r>
              <a:rPr lang="el-GR" sz="2400" b="1" dirty="0" smtClean="0">
                <a:solidFill>
                  <a:schemeClr val="accent3">
                    <a:lumMod val="50000"/>
                  </a:schemeClr>
                </a:solidFill>
              </a:rPr>
              <a:t>, </a:t>
            </a:r>
            <a:r>
              <a:rPr lang="el-GR" sz="2400" dirty="0" smtClean="0"/>
              <a:t>ενώ</a:t>
            </a:r>
            <a:r>
              <a:rPr lang="el-GR" sz="2400" b="1" dirty="0" smtClean="0">
                <a:solidFill>
                  <a:schemeClr val="accent2"/>
                </a:solidFill>
              </a:rPr>
              <a:t> </a:t>
            </a:r>
            <a:r>
              <a:rPr lang="el-GR" sz="2400" b="1" dirty="0" smtClean="0">
                <a:solidFill>
                  <a:schemeClr val="accent3">
                    <a:lumMod val="50000"/>
                  </a:schemeClr>
                </a:solidFill>
              </a:rPr>
              <a:t>άλλα στην υψηλή θερμοκρασία και πίεση που επικρατεί, διασπώνται προς όξινα προϊόντα τα οποία αντιδρούν με το </a:t>
            </a:r>
            <a:r>
              <a:rPr lang="en-US" sz="2400" b="1" dirty="0" err="1" smtClean="0">
                <a:solidFill>
                  <a:schemeClr val="accent3">
                    <a:lumMod val="50000"/>
                  </a:schemeClr>
                </a:solidFill>
              </a:rPr>
              <a:t>NaOH</a:t>
            </a:r>
            <a:r>
              <a:rPr lang="el-GR" sz="2400" b="1" dirty="0" smtClean="0">
                <a:solidFill>
                  <a:schemeClr val="accent3">
                    <a:lumMod val="50000"/>
                  </a:schemeClr>
                </a:solidFill>
              </a:rPr>
              <a:t> προς διαλυτά άλατα.</a:t>
            </a:r>
          </a:p>
          <a:p>
            <a:pPr eaLnBrk="1" hangingPunct="1">
              <a:defRPr/>
            </a:pPr>
            <a:r>
              <a:rPr lang="el-GR" sz="2400" dirty="0" smtClean="0"/>
              <a:t>Ακολουθεί </a:t>
            </a:r>
            <a:r>
              <a:rPr lang="el-GR" sz="2400" dirty="0" err="1" smtClean="0"/>
              <a:t>έκπλυση</a:t>
            </a:r>
            <a:r>
              <a:rPr lang="el-GR" sz="2400" dirty="0" smtClean="0"/>
              <a:t> του παραγόμενου πολτού με νερό με τη βοήθεια κοσκίνων που συγκρατούν τις ίνες. Τα απόνερα μεταφέρονται στις δεξαμενές ανάκτησης των χρήσιμων υλικών. </a:t>
            </a:r>
          </a:p>
          <a:p>
            <a:pPr eaLnBrk="1" hangingPunct="1">
              <a:defRPr/>
            </a:pPr>
            <a:r>
              <a:rPr lang="el-GR" sz="2400" dirty="0" smtClean="0"/>
              <a:t>Ακολουθεί λεύκανση της </a:t>
            </a:r>
            <a:r>
              <a:rPr lang="el-GR" sz="2400" dirty="0" err="1" smtClean="0"/>
              <a:t>χαρτόμαζας</a:t>
            </a:r>
            <a:r>
              <a:rPr lang="el-GR" sz="2400" dirty="0" smtClean="0"/>
              <a:t> με χλώριο.</a:t>
            </a:r>
          </a:p>
        </p:txBody>
      </p:sp>
    </p:spTree>
    <p:extLst>
      <p:ext uri="{BB962C8B-B14F-4D97-AF65-F5344CB8AC3E}">
        <p14:creationId xmlns:p14="http://schemas.microsoft.com/office/powerpoint/2010/main" val="1757357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908720"/>
          </a:xfrm>
        </p:spPr>
        <p:txBody>
          <a:bodyPr>
            <a:normAutofit fontScale="90000"/>
          </a:bodyPr>
          <a:lstStyle/>
          <a:p>
            <a:r>
              <a:rPr lang="el-GR" dirty="0"/>
              <a:t>	Να σημειωθεί ότι τα σημαντικά βήματα κατά την διεργασία αυτή είναι</a:t>
            </a:r>
            <a:r>
              <a:rPr lang="el-GR" dirty="0" smtClean="0"/>
              <a:t>:</a:t>
            </a:r>
            <a:endParaRPr lang="el-GR" dirty="0"/>
          </a:p>
        </p:txBody>
      </p:sp>
      <p:sp>
        <p:nvSpPr>
          <p:cNvPr id="53250" name="Rectangle 3"/>
          <p:cNvSpPr>
            <a:spLocks noGrp="1" noChangeArrowheads="1"/>
          </p:cNvSpPr>
          <p:nvPr>
            <p:ph idx="1"/>
          </p:nvPr>
        </p:nvSpPr>
        <p:spPr>
          <a:xfrm>
            <a:off x="457200" y="1714488"/>
            <a:ext cx="8229600" cy="4522824"/>
          </a:xfrm>
        </p:spPr>
        <p:txBody>
          <a:bodyPr>
            <a:normAutofit lnSpcReduction="10000"/>
          </a:bodyPr>
          <a:lstStyle/>
          <a:p>
            <a:pPr eaLnBrk="1" hangingPunct="1">
              <a:spcBef>
                <a:spcPts val="1200"/>
              </a:spcBef>
              <a:spcAft>
                <a:spcPts val="1200"/>
              </a:spcAft>
            </a:pPr>
            <a:r>
              <a:rPr lang="en-US" altLang="el-GR" sz="2400" dirty="0" smtClean="0"/>
              <a:t>H</a:t>
            </a:r>
            <a:r>
              <a:rPr lang="el-GR" altLang="el-GR" sz="2400" dirty="0" smtClean="0"/>
              <a:t> απορρόφηση του </a:t>
            </a:r>
            <a:r>
              <a:rPr lang="en-US" altLang="el-GR" sz="2400" dirty="0" err="1" smtClean="0"/>
              <a:t>NaOH</a:t>
            </a:r>
            <a:r>
              <a:rPr lang="el-GR" altLang="el-GR" sz="2400" dirty="0" smtClean="0"/>
              <a:t> στην </a:t>
            </a:r>
            <a:r>
              <a:rPr lang="el-GR" altLang="el-GR" sz="2400" dirty="0" err="1" smtClean="0"/>
              <a:t>διεπιφάνεια</a:t>
            </a:r>
            <a:r>
              <a:rPr lang="el-GR" altLang="el-GR" sz="2400" dirty="0" smtClean="0"/>
              <a:t> υγρό-</a:t>
            </a:r>
            <a:r>
              <a:rPr lang="el-GR" altLang="el-GR" sz="2400" dirty="0" err="1" smtClean="0"/>
              <a:t>λιγνίνη</a:t>
            </a:r>
            <a:endParaRPr lang="el-GR" altLang="el-GR" sz="2400" dirty="0" smtClean="0"/>
          </a:p>
          <a:p>
            <a:pPr eaLnBrk="1" hangingPunct="1">
              <a:spcBef>
                <a:spcPts val="1200"/>
              </a:spcBef>
              <a:spcAft>
                <a:spcPts val="1200"/>
              </a:spcAft>
            </a:pPr>
            <a:r>
              <a:rPr lang="en-US" altLang="el-GR" sz="2400" dirty="0" smtClean="0"/>
              <a:t>H</a:t>
            </a:r>
            <a:r>
              <a:rPr lang="el-GR" altLang="el-GR" sz="2400" dirty="0" smtClean="0"/>
              <a:t> ένωση του απορροφημένου </a:t>
            </a:r>
            <a:r>
              <a:rPr lang="el-GR" altLang="el-GR" sz="2400" dirty="0" err="1" smtClean="0"/>
              <a:t>άλκαλι</a:t>
            </a:r>
            <a:r>
              <a:rPr lang="el-GR" altLang="el-GR" sz="2400" dirty="0" smtClean="0"/>
              <a:t> με την </a:t>
            </a:r>
            <a:r>
              <a:rPr lang="el-GR" altLang="el-GR" sz="2400" dirty="0" err="1" smtClean="0"/>
              <a:t>λιγνίνη</a:t>
            </a:r>
            <a:r>
              <a:rPr lang="el-GR" altLang="el-GR" sz="2400" dirty="0" smtClean="0"/>
              <a:t>, με την αύξηση της θερμοκρασίας</a:t>
            </a:r>
          </a:p>
          <a:p>
            <a:pPr eaLnBrk="1" hangingPunct="1">
              <a:spcBef>
                <a:spcPts val="1200"/>
              </a:spcBef>
              <a:spcAft>
                <a:spcPts val="1200"/>
              </a:spcAft>
            </a:pPr>
            <a:r>
              <a:rPr lang="en-US" altLang="el-GR" sz="2400" dirty="0" smtClean="0"/>
              <a:t>H</a:t>
            </a:r>
            <a:r>
              <a:rPr lang="el-GR" altLang="el-GR" sz="2400" dirty="0" smtClean="0"/>
              <a:t> αλκαλική υδρόλυση του συνόλου </a:t>
            </a:r>
            <a:r>
              <a:rPr lang="el-GR" altLang="el-GR" sz="2400" dirty="0" err="1" smtClean="0"/>
              <a:t>λιγνίνης</a:t>
            </a:r>
            <a:r>
              <a:rPr lang="el-GR" altLang="el-GR" sz="2400" dirty="0" smtClean="0"/>
              <a:t>-υδατάνθρακες στις υψηλές θερμοκρασίες</a:t>
            </a:r>
          </a:p>
          <a:p>
            <a:pPr eaLnBrk="1" hangingPunct="1">
              <a:spcBef>
                <a:spcPts val="1200"/>
              </a:spcBef>
              <a:spcAft>
                <a:spcPts val="1200"/>
              </a:spcAft>
            </a:pPr>
            <a:r>
              <a:rPr lang="en-US" altLang="el-GR" sz="2400" dirty="0" smtClean="0"/>
              <a:t>H </a:t>
            </a:r>
            <a:r>
              <a:rPr lang="el-GR" altLang="el-GR" sz="2400" dirty="0" smtClean="0"/>
              <a:t>διάχυση της </a:t>
            </a:r>
            <a:r>
              <a:rPr lang="el-GR" altLang="el-GR" sz="2400" dirty="0" err="1" smtClean="0"/>
              <a:t>λιγνίνης</a:t>
            </a:r>
            <a:r>
              <a:rPr lang="el-GR" altLang="el-GR" sz="2400" dirty="0" smtClean="0"/>
              <a:t> που έχει ενωθεί με το </a:t>
            </a:r>
            <a:r>
              <a:rPr lang="el-GR" altLang="el-GR" sz="2400" dirty="0" err="1" smtClean="0"/>
              <a:t>άλκαλι</a:t>
            </a:r>
            <a:r>
              <a:rPr lang="el-GR" altLang="el-GR" sz="2400" dirty="0" smtClean="0"/>
              <a:t> από το ξύλο</a:t>
            </a:r>
          </a:p>
          <a:p>
            <a:pPr eaLnBrk="1" hangingPunct="1">
              <a:spcBef>
                <a:spcPts val="1200"/>
              </a:spcBef>
              <a:spcAft>
                <a:spcPts val="1200"/>
              </a:spcAft>
            </a:pPr>
            <a:r>
              <a:rPr lang="el-GR" altLang="el-GR" sz="2400" dirty="0" smtClean="0"/>
              <a:t>Τέλος, να σημειωθεί ότι η μέθοδος αυτή δεν εφαρμόζεται πλέον. </a:t>
            </a:r>
          </a:p>
        </p:txBody>
      </p:sp>
    </p:spTree>
    <p:extLst>
      <p:ext uri="{BB962C8B-B14F-4D97-AF65-F5344CB8AC3E}">
        <p14:creationId xmlns:p14="http://schemas.microsoft.com/office/powerpoint/2010/main" val="3662704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hangingPunct="1"/>
            <a:r>
              <a:rPr lang="el-GR" altLang="el-GR" sz="3600" b="1" dirty="0" smtClean="0"/>
              <a:t>Θειώδης μέθοδος (</a:t>
            </a:r>
            <a:r>
              <a:rPr lang="en-US" altLang="el-GR" sz="3600" b="1" dirty="0" err="1" smtClean="0"/>
              <a:t>sulphite</a:t>
            </a:r>
            <a:r>
              <a:rPr lang="en-US" altLang="el-GR" sz="3600" b="1" dirty="0" smtClean="0"/>
              <a:t> pulp</a:t>
            </a:r>
            <a:r>
              <a:rPr lang="el-GR" altLang="el-GR" sz="3600" b="1" dirty="0" smtClean="0"/>
              <a:t>)</a:t>
            </a:r>
          </a:p>
        </p:txBody>
      </p:sp>
      <p:sp>
        <p:nvSpPr>
          <p:cNvPr id="2" name="Content Placeholder 1"/>
          <p:cNvSpPr>
            <a:spLocks noGrp="1"/>
          </p:cNvSpPr>
          <p:nvPr>
            <p:ph idx="1"/>
          </p:nvPr>
        </p:nvSpPr>
        <p:spPr/>
        <p:txBody>
          <a:bodyPr>
            <a:noAutofit/>
          </a:bodyPr>
          <a:lstStyle/>
          <a:p>
            <a:pPr>
              <a:buFontTx/>
              <a:buChar char="•"/>
            </a:pPr>
            <a:r>
              <a:rPr lang="el-GR" altLang="el-GR" sz="2200" dirty="0"/>
              <a:t>Η θειώδης μέθοδος «στήθηκε» από μία τυχαία παρατήρηση του Αμερικανού </a:t>
            </a:r>
            <a:r>
              <a:rPr lang="en-US" altLang="el-GR" sz="2200" dirty="0" err="1"/>
              <a:t>Tilghman</a:t>
            </a:r>
            <a:r>
              <a:rPr lang="el-GR" altLang="el-GR" sz="2200" dirty="0"/>
              <a:t> (1866) ο οποίος κατά την διάρκεια των πειραμάτων που πραγματοποιούσε παρατήρησε πως η επίδραση του θειώδους οξέος προκαλούσε αλλοιώσεις σε μαλακό ξύλο κάνοντάς το πιο μαλακό και ινώδες.</a:t>
            </a:r>
            <a:endParaRPr lang="en-US" altLang="el-GR" sz="2200" dirty="0"/>
          </a:p>
          <a:p>
            <a:pPr>
              <a:buFontTx/>
              <a:buChar char="•"/>
            </a:pPr>
            <a:r>
              <a:rPr lang="el-GR" altLang="el-GR" sz="2200" dirty="0"/>
              <a:t>Ουσιαστικά, ανακάλυψε ότι </a:t>
            </a:r>
            <a:r>
              <a:rPr lang="el-GR" altLang="el-GR" sz="2200" b="1" dirty="0">
                <a:solidFill>
                  <a:schemeClr val="accent4">
                    <a:lumMod val="75000"/>
                  </a:schemeClr>
                </a:solidFill>
              </a:rPr>
              <a:t>αν βραστούν </a:t>
            </a:r>
            <a:r>
              <a:rPr lang="el-GR" altLang="el-GR" sz="2200" b="1" dirty="0" err="1">
                <a:solidFill>
                  <a:schemeClr val="accent4">
                    <a:lumMod val="75000"/>
                  </a:schemeClr>
                </a:solidFill>
              </a:rPr>
              <a:t>ξυλοτεμαχίδια</a:t>
            </a:r>
            <a:r>
              <a:rPr lang="el-GR" altLang="el-GR" sz="2200" b="1" dirty="0">
                <a:solidFill>
                  <a:schemeClr val="accent4">
                    <a:lumMod val="75000"/>
                  </a:schemeClr>
                </a:solidFill>
              </a:rPr>
              <a:t> με διάλυμα θειώδους οξέος σε υψηλή πίεση, προκαλείται διάλυση της </a:t>
            </a:r>
            <a:r>
              <a:rPr lang="el-GR" altLang="el-GR" sz="2200" b="1" dirty="0" err="1">
                <a:solidFill>
                  <a:schemeClr val="accent4">
                    <a:lumMod val="75000"/>
                  </a:schemeClr>
                </a:solidFill>
              </a:rPr>
              <a:t>λιγνίνης</a:t>
            </a:r>
            <a:r>
              <a:rPr lang="el-GR" altLang="el-GR" sz="2200" b="1" dirty="0">
                <a:solidFill>
                  <a:schemeClr val="accent4">
                    <a:lumMod val="75000"/>
                  </a:schemeClr>
                </a:solidFill>
              </a:rPr>
              <a:t> και απελευθέρωση των ινών της κυτταρίνης.</a:t>
            </a:r>
            <a:endParaRPr lang="en-US" altLang="el-GR" sz="2200" b="1" dirty="0">
              <a:solidFill>
                <a:schemeClr val="accent4">
                  <a:lumMod val="75000"/>
                </a:schemeClr>
              </a:solidFill>
            </a:endParaRPr>
          </a:p>
          <a:p>
            <a:pPr>
              <a:buFontTx/>
              <a:buChar char="•"/>
            </a:pPr>
            <a:r>
              <a:rPr lang="el-GR" altLang="el-GR" sz="2200" dirty="0"/>
              <a:t>Η παρατήρηση αυτή δεν έμεινε ανεκμετάλλευτη αλλά αξιοποιήθηκε από μια </a:t>
            </a:r>
            <a:r>
              <a:rPr lang="el-GR" altLang="el-GR" sz="2200" dirty="0" err="1"/>
              <a:t>χαρτοποιΐα</a:t>
            </a:r>
            <a:r>
              <a:rPr lang="el-GR" altLang="el-GR" sz="2200" dirty="0"/>
              <a:t> στην Φιλαδέλφεια της Αμερικής για την παρασκευή χαρτιού.</a:t>
            </a:r>
            <a:endParaRPr lang="en-US" altLang="el-GR" sz="2200" dirty="0"/>
          </a:p>
          <a:p>
            <a:pPr>
              <a:buFontTx/>
              <a:buChar char="•"/>
            </a:pPr>
            <a:r>
              <a:rPr lang="el-GR" altLang="el-GR" sz="2200" dirty="0"/>
              <a:t>Σε βιομηχανική εφαρμογή </a:t>
            </a:r>
            <a:r>
              <a:rPr lang="el-GR" altLang="el-GR" sz="2200" dirty="0" err="1"/>
              <a:t>πρωτομπήκε</a:t>
            </a:r>
            <a:r>
              <a:rPr lang="el-GR" altLang="el-GR" sz="2200" dirty="0"/>
              <a:t> από τον Σουηδό </a:t>
            </a:r>
            <a:r>
              <a:rPr lang="en-US" altLang="el-GR" sz="2200" dirty="0"/>
              <a:t>Ekman</a:t>
            </a:r>
            <a:r>
              <a:rPr lang="el-GR" altLang="el-GR" sz="2200" dirty="0"/>
              <a:t> το 1875 στο πρώτο εργοστάσιο </a:t>
            </a:r>
            <a:r>
              <a:rPr lang="el-GR" altLang="el-GR" sz="2200" dirty="0" err="1"/>
              <a:t>πολτοποιίας</a:t>
            </a:r>
            <a:r>
              <a:rPr lang="el-GR" altLang="el-GR" sz="2200" dirty="0"/>
              <a:t> στον κόσμο (</a:t>
            </a:r>
            <a:r>
              <a:rPr lang="en-US" altLang="el-GR" sz="2200" dirty="0" err="1"/>
              <a:t>Bergvik</a:t>
            </a:r>
            <a:r>
              <a:rPr lang="el-GR" altLang="el-GR" sz="2200" dirty="0"/>
              <a:t>, Σουηδία).</a:t>
            </a:r>
            <a:endParaRPr lang="en-US" altLang="el-GR" sz="2200" dirty="0"/>
          </a:p>
          <a:p>
            <a:pPr>
              <a:buFontTx/>
              <a:buChar char="•"/>
            </a:pPr>
            <a:r>
              <a:rPr lang="el-GR" altLang="el-GR" sz="2200" dirty="0"/>
              <a:t>Η μέθοδος αυτή ονομάστηκε θειώδης μέθοδος. </a:t>
            </a:r>
          </a:p>
          <a:p>
            <a:endParaRPr lang="el-GR" sz="2200" dirty="0"/>
          </a:p>
        </p:txBody>
      </p:sp>
    </p:spTree>
    <p:extLst>
      <p:ext uri="{BB962C8B-B14F-4D97-AF65-F5344CB8AC3E}">
        <p14:creationId xmlns:p14="http://schemas.microsoft.com/office/powerpoint/2010/main" val="16227053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image.slidesharecdn.com/papertechnologywoodpulp-bleaching2-120705030612-phpapp02/95/paper-technology-wood-pulp-bleaching-2-3-728.jpg?cb=1341475606"/>
          <p:cNvPicPr>
            <a:picLocks noChangeAspect="1" noChangeArrowheads="1"/>
          </p:cNvPicPr>
          <p:nvPr/>
        </p:nvPicPr>
        <p:blipFill rotWithShape="1">
          <a:blip r:embed="rId2">
            <a:extLst>
              <a:ext uri="{28A0092B-C50C-407E-A947-70E740481C1C}">
                <a14:useLocalDpi xmlns:a14="http://schemas.microsoft.com/office/drawing/2010/main" val="0"/>
              </a:ext>
            </a:extLst>
          </a:blip>
          <a:srcRect l="13598" t="15956" r="3764" b="11135"/>
          <a:stretch/>
        </p:blipFill>
        <p:spPr bwMode="auto">
          <a:xfrm>
            <a:off x="827584" y="3573016"/>
            <a:ext cx="4642016" cy="307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a:bodyPr>
          <a:lstStyle/>
          <a:p>
            <a:r>
              <a:rPr lang="el-GR" altLang="el-GR" sz="2400" dirty="0" smtClean="0"/>
              <a:t>Για </a:t>
            </a:r>
            <a:r>
              <a:rPr lang="el-GR" altLang="el-GR" sz="2400" dirty="0"/>
              <a:t>να απομακρυνθεί η </a:t>
            </a:r>
            <a:r>
              <a:rPr lang="el-GR" altLang="el-GR" sz="2400" dirty="0" err="1"/>
              <a:t>λιγνίνη</a:t>
            </a:r>
            <a:r>
              <a:rPr lang="el-GR" altLang="el-GR" sz="2400" dirty="0"/>
              <a:t> από τα </a:t>
            </a:r>
            <a:r>
              <a:rPr lang="el-GR" altLang="el-GR" sz="2400" dirty="0" err="1"/>
              <a:t>ξυλοτεμαχίδια</a:t>
            </a:r>
            <a:r>
              <a:rPr lang="el-GR" altLang="el-GR" sz="2400" dirty="0"/>
              <a:t> και να ελευθερωθεί η κυτταρίνη, τα αποφλοιωμένα και χωρίς κόμπους ξύλα κόβονται σε κύβους και </a:t>
            </a:r>
            <a:r>
              <a:rPr lang="el-GR" altLang="el-GR" sz="2400" b="1" dirty="0">
                <a:solidFill>
                  <a:schemeClr val="accent4">
                    <a:lumMod val="75000"/>
                  </a:schemeClr>
                </a:solidFill>
              </a:rPr>
              <a:t>βράζονται σε </a:t>
            </a:r>
            <a:r>
              <a:rPr lang="el-GR" altLang="el-GR" sz="2400" b="1" dirty="0" err="1">
                <a:solidFill>
                  <a:schemeClr val="accent4">
                    <a:lumMod val="75000"/>
                  </a:schemeClr>
                </a:solidFill>
              </a:rPr>
              <a:t>αυτόκλειστους</a:t>
            </a:r>
            <a:r>
              <a:rPr lang="el-GR" altLang="el-GR" sz="2400" b="1" dirty="0">
                <a:solidFill>
                  <a:schemeClr val="accent4">
                    <a:lumMod val="75000"/>
                  </a:schemeClr>
                </a:solidFill>
              </a:rPr>
              <a:t> λέβητες με υδατικό διάλυμα θειωδών αλάτων, </a:t>
            </a:r>
            <a:r>
              <a:rPr lang="el-GR" altLang="el-GR" sz="2400" b="1" dirty="0">
                <a:solidFill>
                  <a:schemeClr val="accent3">
                    <a:lumMod val="50000"/>
                  </a:schemeClr>
                </a:solidFill>
              </a:rPr>
              <a:t>υπό πίεση </a:t>
            </a:r>
            <a:r>
              <a:rPr lang="el-GR" altLang="el-GR" sz="2400" dirty="0"/>
              <a:t>(μέχρι 5 </a:t>
            </a:r>
            <a:r>
              <a:rPr lang="en-US" altLang="el-GR" sz="2400" dirty="0" err="1"/>
              <a:t>Atm</a:t>
            </a:r>
            <a:r>
              <a:rPr lang="el-GR" altLang="el-GR" sz="2400" dirty="0"/>
              <a:t>) </a:t>
            </a:r>
            <a:r>
              <a:rPr lang="el-GR" altLang="el-GR" sz="2400" dirty="0">
                <a:solidFill>
                  <a:srgbClr val="820000"/>
                </a:solidFill>
              </a:rPr>
              <a:t>και </a:t>
            </a:r>
            <a:r>
              <a:rPr lang="el-GR" altLang="el-GR" sz="2400" b="1" dirty="0">
                <a:solidFill>
                  <a:srgbClr val="820000"/>
                </a:solidFill>
              </a:rPr>
              <a:t>θερμοκρασία 125-135 ο</a:t>
            </a:r>
            <a:r>
              <a:rPr lang="en-US" altLang="el-GR" sz="2400" b="1" dirty="0">
                <a:solidFill>
                  <a:srgbClr val="820000"/>
                </a:solidFill>
              </a:rPr>
              <a:t>C</a:t>
            </a:r>
            <a:r>
              <a:rPr lang="el-GR" altLang="el-GR" sz="2400" b="1" dirty="0">
                <a:solidFill>
                  <a:schemeClr val="accent2"/>
                </a:solidFill>
              </a:rPr>
              <a:t> </a:t>
            </a:r>
            <a:r>
              <a:rPr lang="el-GR" altLang="el-GR" sz="2400" dirty="0"/>
              <a:t>με διάρκεια βρασμού </a:t>
            </a:r>
            <a:r>
              <a:rPr lang="el-GR" altLang="el-GR" sz="2400" b="1" dirty="0">
                <a:solidFill>
                  <a:schemeClr val="tx2"/>
                </a:solidFill>
              </a:rPr>
              <a:t>12-30 ώρες</a:t>
            </a:r>
            <a:r>
              <a:rPr lang="el-GR" altLang="el-GR" sz="2400" b="1" dirty="0" smtClean="0">
                <a:solidFill>
                  <a:schemeClr val="tx2"/>
                </a:solidFill>
              </a:rPr>
              <a:t>.</a:t>
            </a:r>
            <a:endParaRPr lang="el-GR" altLang="el-GR" sz="2400" dirty="0">
              <a:solidFill>
                <a:schemeClr val="tx2"/>
              </a:solidFill>
            </a:endParaRPr>
          </a:p>
          <a:p>
            <a:endParaRPr lang="el-GR" sz="2400" dirty="0"/>
          </a:p>
        </p:txBody>
      </p:sp>
      <p:sp>
        <p:nvSpPr>
          <p:cNvPr id="5" name="Rectangle 4"/>
          <p:cNvSpPr/>
          <p:nvPr/>
        </p:nvSpPr>
        <p:spPr>
          <a:xfrm>
            <a:off x="3368816" y="6182983"/>
            <a:ext cx="1978362" cy="461665"/>
          </a:xfrm>
          <a:prstGeom prst="rect">
            <a:avLst/>
          </a:prstGeom>
        </p:spPr>
        <p:txBody>
          <a:bodyPr wrap="none">
            <a:spAutoFit/>
          </a:bodyPr>
          <a:lstStyle/>
          <a:p>
            <a:pPr algn="ctr"/>
            <a:r>
              <a:rPr lang="en-US" sz="1200" dirty="0">
                <a:solidFill>
                  <a:schemeClr val="tx1">
                    <a:lumMod val="75000"/>
                    <a:lumOff val="25000"/>
                  </a:schemeClr>
                </a:solidFill>
                <a:latin typeface="+mn-lt"/>
                <a:hlinkClick r:id="rId3"/>
              </a:rPr>
              <a:t>Wood and </a:t>
            </a:r>
            <a:r>
              <a:rPr lang="en-US" sz="1200" dirty="0" smtClean="0">
                <a:solidFill>
                  <a:schemeClr val="tx1">
                    <a:lumMod val="75000"/>
                    <a:lumOff val="25000"/>
                  </a:schemeClr>
                </a:solidFill>
                <a:latin typeface="+mn-lt"/>
                <a:hlinkClick r:id="rId3"/>
              </a:rPr>
              <a:t>pulp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453690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3826768" cy="5661248"/>
          </a:xfrm>
        </p:spPr>
        <p:txBody>
          <a:bodyPr>
            <a:noAutofit/>
          </a:bodyPr>
          <a:lstStyle/>
          <a:p>
            <a:r>
              <a:rPr lang="el-GR" altLang="el-GR" sz="2000" dirty="0" smtClean="0"/>
              <a:t>Επειδή</a:t>
            </a:r>
            <a:r>
              <a:rPr lang="el-GR" altLang="el-GR" sz="2000" dirty="0"/>
              <a:t>, το θειώδες διάλυμα </a:t>
            </a:r>
            <a:r>
              <a:rPr lang="el-GR" altLang="el-GR" sz="2000" b="1" dirty="0">
                <a:solidFill>
                  <a:schemeClr val="tx2"/>
                </a:solidFill>
              </a:rPr>
              <a:t>διεισδύει δύσκολα, </a:t>
            </a:r>
            <a:r>
              <a:rPr lang="el-GR" altLang="el-GR" sz="2000" dirty="0"/>
              <a:t>απαιτείται αρκετά μεγάλος χρόνος κατεργασίας.</a:t>
            </a:r>
          </a:p>
          <a:p>
            <a:r>
              <a:rPr lang="el-GR" altLang="el-GR" sz="2000" b="1" dirty="0" smtClean="0">
                <a:solidFill>
                  <a:schemeClr val="accent3">
                    <a:lumMod val="50000"/>
                  </a:schemeClr>
                </a:solidFill>
              </a:rPr>
              <a:t>Τα </a:t>
            </a:r>
            <a:r>
              <a:rPr lang="el-GR" altLang="el-GR" sz="2000" b="1" dirty="0">
                <a:solidFill>
                  <a:schemeClr val="accent3">
                    <a:lumMod val="50000"/>
                  </a:schemeClr>
                </a:solidFill>
              </a:rPr>
              <a:t>άλατα που χρησιμοποιούνται είναι είτε </a:t>
            </a:r>
            <a:r>
              <a:rPr lang="el-GR" altLang="el-GR" sz="2000" b="1" dirty="0">
                <a:solidFill>
                  <a:srgbClr val="003300"/>
                </a:solidFill>
              </a:rPr>
              <a:t>θειώδη</a:t>
            </a:r>
            <a:r>
              <a:rPr lang="el-GR" altLang="el-GR" sz="2000" b="1" dirty="0">
                <a:solidFill>
                  <a:srgbClr val="009900"/>
                </a:solidFill>
              </a:rPr>
              <a:t> </a:t>
            </a:r>
            <a:r>
              <a:rPr lang="el-GR" altLang="el-GR" sz="2000" b="1" dirty="0">
                <a:solidFill>
                  <a:schemeClr val="accent3">
                    <a:lumMod val="50000"/>
                  </a:schemeClr>
                </a:solidFill>
              </a:rPr>
              <a:t>(</a:t>
            </a:r>
            <a:r>
              <a:rPr lang="en-US" altLang="el-GR" sz="2000" b="1" dirty="0">
                <a:solidFill>
                  <a:schemeClr val="accent3">
                    <a:lumMod val="50000"/>
                  </a:schemeClr>
                </a:solidFill>
              </a:rPr>
              <a:t>SO</a:t>
            </a:r>
            <a:r>
              <a:rPr lang="el-GR" altLang="el-GR" sz="2000" b="1" baseline="-25000" dirty="0">
                <a:solidFill>
                  <a:schemeClr val="accent3">
                    <a:lumMod val="50000"/>
                  </a:schemeClr>
                </a:solidFill>
              </a:rPr>
              <a:t>3</a:t>
            </a:r>
            <a:r>
              <a:rPr lang="el-GR" altLang="el-GR" sz="2000" b="1" baseline="30000" dirty="0">
                <a:solidFill>
                  <a:schemeClr val="accent3">
                    <a:lumMod val="50000"/>
                  </a:schemeClr>
                </a:solidFill>
              </a:rPr>
              <a:t>2-</a:t>
            </a:r>
            <a:r>
              <a:rPr lang="el-GR" altLang="el-GR" sz="2000" b="1" dirty="0">
                <a:solidFill>
                  <a:schemeClr val="accent3">
                    <a:lumMod val="50000"/>
                  </a:schemeClr>
                </a:solidFill>
              </a:rPr>
              <a:t>), είτε </a:t>
            </a:r>
            <a:r>
              <a:rPr lang="el-GR" altLang="el-GR" sz="2000" b="1" dirty="0">
                <a:solidFill>
                  <a:srgbClr val="003300"/>
                </a:solidFill>
              </a:rPr>
              <a:t>όξινα θειώδη</a:t>
            </a:r>
            <a:r>
              <a:rPr lang="el-GR" altLang="el-GR" sz="2000" b="1" dirty="0">
                <a:solidFill>
                  <a:srgbClr val="009900"/>
                </a:solidFill>
              </a:rPr>
              <a:t> </a:t>
            </a:r>
            <a:r>
              <a:rPr lang="el-GR" altLang="el-GR" sz="2000" b="1" dirty="0">
                <a:solidFill>
                  <a:schemeClr val="accent3">
                    <a:lumMod val="50000"/>
                  </a:schemeClr>
                </a:solidFill>
              </a:rPr>
              <a:t>(</a:t>
            </a:r>
            <a:r>
              <a:rPr lang="en-GB" altLang="el-GR" sz="2000" b="1" dirty="0">
                <a:solidFill>
                  <a:schemeClr val="accent3">
                    <a:lumMod val="50000"/>
                  </a:schemeClr>
                </a:solidFill>
              </a:rPr>
              <a:t>HSO</a:t>
            </a:r>
            <a:r>
              <a:rPr lang="el-GR" altLang="el-GR" sz="2000" b="1" baseline="-25000" dirty="0">
                <a:solidFill>
                  <a:schemeClr val="accent3">
                    <a:lumMod val="50000"/>
                  </a:schemeClr>
                </a:solidFill>
              </a:rPr>
              <a:t>3</a:t>
            </a:r>
            <a:r>
              <a:rPr lang="el-GR" altLang="el-GR" sz="2000" b="1" baseline="30000" dirty="0">
                <a:solidFill>
                  <a:schemeClr val="accent3">
                    <a:lumMod val="50000"/>
                  </a:schemeClr>
                </a:solidFill>
              </a:rPr>
              <a:t>−</a:t>
            </a:r>
            <a:r>
              <a:rPr lang="el-GR" altLang="el-GR" sz="2000" b="1" dirty="0">
                <a:solidFill>
                  <a:schemeClr val="accent3">
                    <a:lumMod val="50000"/>
                  </a:schemeClr>
                </a:solidFill>
              </a:rPr>
              <a:t>), ανάλογα με το </a:t>
            </a:r>
            <a:r>
              <a:rPr lang="en-US" altLang="el-GR" sz="2000" b="1" dirty="0">
                <a:solidFill>
                  <a:schemeClr val="accent3">
                    <a:lumMod val="50000"/>
                  </a:schemeClr>
                </a:solidFill>
              </a:rPr>
              <a:t>pH</a:t>
            </a:r>
            <a:r>
              <a:rPr lang="el-GR" altLang="el-GR" sz="2000" b="1" dirty="0">
                <a:solidFill>
                  <a:schemeClr val="accent3">
                    <a:lumMod val="50000"/>
                  </a:schemeClr>
                </a:solidFill>
              </a:rPr>
              <a:t>.</a:t>
            </a:r>
          </a:p>
          <a:p>
            <a:r>
              <a:rPr lang="el-GR" altLang="el-GR" sz="2000" b="1" dirty="0" smtClean="0">
                <a:solidFill>
                  <a:schemeClr val="accent3">
                    <a:lumMod val="50000"/>
                  </a:schemeClr>
                </a:solidFill>
              </a:rPr>
              <a:t>Τα </a:t>
            </a:r>
            <a:r>
              <a:rPr lang="el-GR" altLang="el-GR" sz="2000" b="1" dirty="0">
                <a:solidFill>
                  <a:schemeClr val="accent3">
                    <a:lumMod val="50000"/>
                  </a:schemeClr>
                </a:solidFill>
              </a:rPr>
              <a:t>άλατα αυτά χρησιμοποιούνται για να παραχθεί </a:t>
            </a:r>
            <a:r>
              <a:rPr lang="el-GR" altLang="el-GR" sz="2000" b="1" dirty="0">
                <a:solidFill>
                  <a:schemeClr val="accent4">
                    <a:lumMod val="75000"/>
                  </a:schemeClr>
                </a:solidFill>
              </a:rPr>
              <a:t>όξινο θειώδες ασβέστιο, </a:t>
            </a:r>
            <a:r>
              <a:rPr lang="el-GR" altLang="el-GR" sz="2000" dirty="0"/>
              <a:t>που</a:t>
            </a:r>
            <a:r>
              <a:rPr lang="el-GR" altLang="el-GR" sz="2000" b="1" dirty="0">
                <a:solidFill>
                  <a:schemeClr val="accent2"/>
                </a:solidFill>
              </a:rPr>
              <a:t> </a:t>
            </a:r>
            <a:r>
              <a:rPr lang="el-GR" altLang="el-GR" sz="2000" b="1" dirty="0">
                <a:solidFill>
                  <a:schemeClr val="accent4">
                    <a:lumMod val="75000"/>
                  </a:schemeClr>
                </a:solidFill>
              </a:rPr>
              <a:t>μαζί με το παραγόμενο αέριο διοξείδιο του θείου </a:t>
            </a:r>
            <a:r>
              <a:rPr lang="el-GR" altLang="el-GR" sz="2000" dirty="0"/>
              <a:t>είναι</a:t>
            </a:r>
            <a:r>
              <a:rPr lang="el-GR" altLang="el-GR" sz="2000" b="1" dirty="0">
                <a:solidFill>
                  <a:schemeClr val="accent2"/>
                </a:solidFill>
              </a:rPr>
              <a:t> </a:t>
            </a:r>
            <a:r>
              <a:rPr lang="el-GR" altLang="el-GR" sz="2000" b="1" dirty="0">
                <a:solidFill>
                  <a:schemeClr val="accent3">
                    <a:lumMod val="50000"/>
                  </a:schemeClr>
                </a:solidFill>
              </a:rPr>
              <a:t>τα δραστικά συστατικά της μεθόδου</a:t>
            </a:r>
            <a:r>
              <a:rPr lang="el-GR" altLang="el-GR" sz="2000" b="1" dirty="0" smtClean="0">
                <a:solidFill>
                  <a:schemeClr val="accent3">
                    <a:lumMod val="50000"/>
                  </a:schemeClr>
                </a:solidFill>
              </a:rPr>
              <a:t>.</a:t>
            </a:r>
            <a:endParaRPr lang="el-GR" altLang="el-GR" sz="2000" b="1" dirty="0">
              <a:solidFill>
                <a:schemeClr val="accent3">
                  <a:lumMod val="50000"/>
                </a:schemeClr>
              </a:solidFill>
            </a:endParaRPr>
          </a:p>
        </p:txBody>
      </p:sp>
      <p:pic>
        <p:nvPicPr>
          <p:cNvPr id="6" name="Picture 4" descr="http://image.slidesharecdn.com/papertechnologywoodpulp-bleaching2-120705030612-phpapp02/95/paper-technology-wood-pulp-bleaching-2-3-728.jpg?cb=1341475606"/>
          <p:cNvPicPr>
            <a:picLocks noChangeAspect="1" noChangeArrowheads="1"/>
          </p:cNvPicPr>
          <p:nvPr/>
        </p:nvPicPr>
        <p:blipFill rotWithShape="1">
          <a:blip r:embed="rId2">
            <a:extLst>
              <a:ext uri="{28A0092B-C50C-407E-A947-70E740481C1C}">
                <a14:useLocalDpi xmlns:a14="http://schemas.microsoft.com/office/drawing/2010/main" val="0"/>
              </a:ext>
            </a:extLst>
          </a:blip>
          <a:srcRect l="13598" t="15956" r="3764" b="11135"/>
          <a:stretch/>
        </p:blipFill>
        <p:spPr bwMode="auto">
          <a:xfrm>
            <a:off x="4255368" y="1250104"/>
            <a:ext cx="4642016" cy="307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95782" y="3808202"/>
            <a:ext cx="1978362" cy="461665"/>
          </a:xfrm>
          <a:prstGeom prst="rect">
            <a:avLst/>
          </a:prstGeom>
        </p:spPr>
        <p:txBody>
          <a:bodyPr wrap="none">
            <a:spAutoFit/>
          </a:bodyPr>
          <a:lstStyle/>
          <a:p>
            <a:pPr algn="ctr"/>
            <a:r>
              <a:rPr lang="en-US" sz="1200" dirty="0">
                <a:solidFill>
                  <a:schemeClr val="tx1">
                    <a:lumMod val="75000"/>
                    <a:lumOff val="25000"/>
                  </a:schemeClr>
                </a:solidFill>
                <a:latin typeface="+mn-lt"/>
                <a:hlinkClick r:id="rId3"/>
              </a:rPr>
              <a:t>Wood and </a:t>
            </a:r>
            <a:r>
              <a:rPr lang="en-US" sz="1200" dirty="0" smtClean="0">
                <a:solidFill>
                  <a:schemeClr val="tx1">
                    <a:lumMod val="75000"/>
                    <a:lumOff val="25000"/>
                  </a:schemeClr>
                </a:solidFill>
                <a:latin typeface="+mn-lt"/>
                <a:hlinkClick r:id="rId3"/>
              </a:rPr>
              <a:t>pulp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656683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4" descr="http://image.slidesharecdn.com/papertechnologywoodpulp-bleaching2-120705030612-phpapp02/95/paper-technology-wood-pulp-bleaching-2-3-728.jpg?cb=1341475606"/>
          <p:cNvPicPr>
            <a:picLocks noChangeAspect="1" noChangeArrowheads="1"/>
          </p:cNvPicPr>
          <p:nvPr/>
        </p:nvPicPr>
        <p:blipFill rotWithShape="1">
          <a:blip r:embed="rId2">
            <a:extLst>
              <a:ext uri="{28A0092B-C50C-407E-A947-70E740481C1C}">
                <a14:useLocalDpi xmlns:a14="http://schemas.microsoft.com/office/drawing/2010/main" val="0"/>
              </a:ext>
            </a:extLst>
          </a:blip>
          <a:srcRect l="13598" t="15956" r="3764" b="11135"/>
          <a:stretch/>
        </p:blipFill>
        <p:spPr bwMode="auto">
          <a:xfrm>
            <a:off x="4255368" y="1250104"/>
            <a:ext cx="4642016" cy="307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3798168" cy="5661248"/>
          </a:xfrm>
        </p:spPr>
        <p:txBody>
          <a:bodyPr>
            <a:noAutofit/>
          </a:bodyPr>
          <a:lstStyle/>
          <a:p>
            <a:r>
              <a:rPr lang="el-GR" altLang="el-GR" sz="2000" dirty="0" smtClean="0"/>
              <a:t>Επίσης</a:t>
            </a:r>
            <a:r>
              <a:rPr lang="el-GR" altLang="el-GR" sz="2000" dirty="0"/>
              <a:t>, </a:t>
            </a:r>
            <a:r>
              <a:rPr lang="el-GR" altLang="el-GR" sz="2000" b="1" dirty="0">
                <a:solidFill>
                  <a:schemeClr val="accent4">
                    <a:lumMod val="75000"/>
                  </a:schemeClr>
                </a:solidFill>
              </a:rPr>
              <a:t>τα άλατα αυτά χρησιμοποιούνται αντί του </a:t>
            </a:r>
            <a:r>
              <a:rPr lang="en-US" altLang="el-GR" sz="2000" b="1" dirty="0">
                <a:solidFill>
                  <a:schemeClr val="accent4">
                    <a:lumMod val="75000"/>
                  </a:schemeClr>
                </a:solidFill>
              </a:rPr>
              <a:t>SO</a:t>
            </a:r>
            <a:r>
              <a:rPr lang="el-GR" altLang="el-GR" sz="2000" b="1" baseline="-25000" dirty="0">
                <a:solidFill>
                  <a:schemeClr val="accent4">
                    <a:lumMod val="75000"/>
                  </a:schemeClr>
                </a:solidFill>
              </a:rPr>
              <a:t>2</a:t>
            </a:r>
            <a:r>
              <a:rPr lang="el-GR" altLang="el-GR" sz="2000" b="1" dirty="0">
                <a:solidFill>
                  <a:schemeClr val="accent4">
                    <a:lumMod val="75000"/>
                  </a:schemeClr>
                </a:solidFill>
              </a:rPr>
              <a:t> </a:t>
            </a:r>
            <a:r>
              <a:rPr lang="el-GR" altLang="el-GR" sz="2000" b="1" dirty="0">
                <a:solidFill>
                  <a:schemeClr val="accent3">
                    <a:lumMod val="50000"/>
                  </a:schemeClr>
                </a:solidFill>
              </a:rPr>
              <a:t>στην </a:t>
            </a:r>
            <a:r>
              <a:rPr lang="el-GR" altLang="el-GR" sz="2000" b="1" dirty="0" err="1">
                <a:solidFill>
                  <a:schemeClr val="accent3">
                    <a:lumMod val="50000"/>
                  </a:schemeClr>
                </a:solidFill>
              </a:rPr>
              <a:t>διαλυτοποίηση</a:t>
            </a:r>
            <a:r>
              <a:rPr lang="el-GR" altLang="el-GR" sz="2000" b="1" dirty="0">
                <a:solidFill>
                  <a:schemeClr val="accent3">
                    <a:lumMod val="50000"/>
                  </a:schemeClr>
                </a:solidFill>
              </a:rPr>
              <a:t> της </a:t>
            </a:r>
            <a:r>
              <a:rPr lang="el-GR" altLang="el-GR" sz="2000" b="1" dirty="0" err="1">
                <a:solidFill>
                  <a:schemeClr val="accent3">
                    <a:lumMod val="50000"/>
                  </a:schemeClr>
                </a:solidFill>
              </a:rPr>
              <a:t>λιγνίνης</a:t>
            </a:r>
            <a:r>
              <a:rPr lang="el-GR" altLang="el-GR" sz="2000" b="1" dirty="0">
                <a:solidFill>
                  <a:schemeClr val="accent3">
                    <a:lumMod val="50000"/>
                  </a:schemeClr>
                </a:solidFill>
              </a:rPr>
              <a:t> </a:t>
            </a:r>
            <a:r>
              <a:rPr lang="el-GR" altLang="el-GR" sz="2000" b="1" dirty="0">
                <a:solidFill>
                  <a:srgbClr val="820000"/>
                </a:solidFill>
              </a:rPr>
              <a:t>γιατί το </a:t>
            </a:r>
            <a:r>
              <a:rPr lang="en-US" altLang="el-GR" sz="2000" b="1" dirty="0">
                <a:solidFill>
                  <a:srgbClr val="820000"/>
                </a:solidFill>
              </a:rPr>
              <a:t>SO</a:t>
            </a:r>
            <a:r>
              <a:rPr lang="el-GR" altLang="el-GR" sz="2000" b="1" baseline="-25000" dirty="0">
                <a:solidFill>
                  <a:srgbClr val="820000"/>
                </a:solidFill>
              </a:rPr>
              <a:t>2</a:t>
            </a:r>
            <a:r>
              <a:rPr lang="el-GR" altLang="el-GR" sz="2000" b="1" dirty="0">
                <a:solidFill>
                  <a:srgbClr val="820000"/>
                </a:solidFill>
              </a:rPr>
              <a:t> οξειδώνεται με το οξυγόνο που υπάρχει στο ξύλο προς </a:t>
            </a:r>
            <a:r>
              <a:rPr lang="el-GR" altLang="el-GR" sz="2000" b="1" dirty="0" err="1">
                <a:solidFill>
                  <a:srgbClr val="820000"/>
                </a:solidFill>
              </a:rPr>
              <a:t>θειϊκό</a:t>
            </a:r>
            <a:r>
              <a:rPr lang="el-GR" altLang="el-GR" sz="2000" b="1" dirty="0">
                <a:solidFill>
                  <a:srgbClr val="820000"/>
                </a:solidFill>
              </a:rPr>
              <a:t> οξύ που μαυρίζει τον πολτό. </a:t>
            </a:r>
          </a:p>
          <a:p>
            <a:r>
              <a:rPr lang="el-GR" altLang="el-GR" sz="2000" dirty="0" smtClean="0"/>
              <a:t>Αντίθετα</a:t>
            </a:r>
            <a:r>
              <a:rPr lang="el-GR" altLang="el-GR" sz="2000" dirty="0"/>
              <a:t>, με την παρουσία των αλκαλίων μετά την παραγωγή των </a:t>
            </a:r>
            <a:r>
              <a:rPr lang="el-GR" altLang="el-GR" sz="2000" dirty="0" err="1"/>
              <a:t>λιγνιτοσουλφονικών</a:t>
            </a:r>
            <a:r>
              <a:rPr lang="el-GR" altLang="el-GR" sz="2000" dirty="0"/>
              <a:t> οξέων, η περίσσεια του παραγόμενου </a:t>
            </a:r>
            <a:r>
              <a:rPr lang="el-GR" altLang="el-GR" sz="2000" dirty="0" err="1"/>
              <a:t>θειϊκού</a:t>
            </a:r>
            <a:r>
              <a:rPr lang="el-GR" altLang="el-GR" sz="2000" dirty="0"/>
              <a:t> οξέος εξουδετερώνεται από τα αλκάλια. </a:t>
            </a:r>
            <a:endParaRPr lang="el-GR" sz="2000" dirty="0"/>
          </a:p>
        </p:txBody>
      </p:sp>
      <p:sp>
        <p:nvSpPr>
          <p:cNvPr id="5" name="Rectangle 4"/>
          <p:cNvSpPr/>
          <p:nvPr/>
        </p:nvSpPr>
        <p:spPr>
          <a:xfrm>
            <a:off x="6916734" y="3789040"/>
            <a:ext cx="1978362" cy="461665"/>
          </a:xfrm>
          <a:prstGeom prst="rect">
            <a:avLst/>
          </a:prstGeom>
        </p:spPr>
        <p:txBody>
          <a:bodyPr wrap="none">
            <a:spAutoFit/>
          </a:bodyPr>
          <a:lstStyle/>
          <a:p>
            <a:pPr algn="ctr"/>
            <a:r>
              <a:rPr lang="en-US" sz="1200" dirty="0">
                <a:solidFill>
                  <a:schemeClr val="tx1">
                    <a:lumMod val="75000"/>
                    <a:lumOff val="25000"/>
                  </a:schemeClr>
                </a:solidFill>
                <a:latin typeface="+mn-lt"/>
                <a:hlinkClick r:id="rId3"/>
              </a:rPr>
              <a:t>Wood and </a:t>
            </a:r>
            <a:r>
              <a:rPr lang="en-US" sz="1200" dirty="0" smtClean="0">
                <a:solidFill>
                  <a:schemeClr val="tx1">
                    <a:lumMod val="75000"/>
                    <a:lumOff val="25000"/>
                  </a:schemeClr>
                </a:solidFill>
                <a:latin typeface="+mn-lt"/>
                <a:hlinkClick r:id="rId3"/>
              </a:rPr>
              <a:t>pulp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1955133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8370" name="Rectangle 3"/>
          <p:cNvSpPr>
            <a:spLocks noGrp="1" noChangeArrowheads="1"/>
          </p:cNvSpPr>
          <p:nvPr>
            <p:ph idx="1"/>
          </p:nvPr>
        </p:nvSpPr>
        <p:spPr>
          <a:xfrm>
            <a:off x="457200" y="1196752"/>
            <a:ext cx="8229600" cy="5400600"/>
          </a:xfrm>
        </p:spPr>
        <p:txBody>
          <a:bodyPr>
            <a:normAutofit/>
          </a:bodyPr>
          <a:lstStyle/>
          <a:p>
            <a:pPr marL="0" indent="0" eaLnBrk="1" hangingPunct="1">
              <a:buFontTx/>
              <a:buNone/>
            </a:pPr>
            <a:r>
              <a:rPr lang="el-GR" altLang="el-GR" sz="2400" dirty="0" smtClean="0"/>
              <a:t>Κατά την παραγωγική διαδικασία, </a:t>
            </a:r>
            <a:r>
              <a:rPr lang="en-US" altLang="el-GR" sz="2400" dirty="0" smtClean="0"/>
              <a:t>o</a:t>
            </a:r>
            <a:r>
              <a:rPr lang="el-GR" altLang="el-GR" sz="2400" dirty="0" smtClean="0"/>
              <a:t> </a:t>
            </a:r>
            <a:r>
              <a:rPr lang="el-GR" altLang="el-GR" sz="2400" b="1" dirty="0" smtClean="0">
                <a:solidFill>
                  <a:schemeClr val="tx2"/>
                </a:solidFill>
              </a:rPr>
              <a:t>ασβεστόλιθος (</a:t>
            </a:r>
            <a:r>
              <a:rPr lang="en-US" altLang="el-GR" sz="2400" b="1" dirty="0" err="1" smtClean="0">
                <a:solidFill>
                  <a:schemeClr val="tx2"/>
                </a:solidFill>
              </a:rPr>
              <a:t>CaCO</a:t>
            </a:r>
            <a:r>
              <a:rPr lang="el-GR" altLang="el-GR" sz="2400" b="1" baseline="-25000" dirty="0" smtClean="0">
                <a:solidFill>
                  <a:schemeClr val="tx2"/>
                </a:solidFill>
              </a:rPr>
              <a:t>3</a:t>
            </a:r>
            <a:r>
              <a:rPr lang="el-GR" altLang="el-GR" sz="2400" b="1" dirty="0" smtClean="0">
                <a:solidFill>
                  <a:schemeClr val="tx2"/>
                </a:solidFill>
              </a:rPr>
              <a:t>) </a:t>
            </a:r>
            <a:r>
              <a:rPr lang="el-GR" altLang="el-GR" sz="2400" dirty="0" smtClean="0"/>
              <a:t>που υπάρχει σε βιομηχανικούς πύργους αντιδρά με διοξείδιο του θείου, ενώ ταυτόχρονα γίνεται ψεκασμός νερού, παράγοντας όξινο θειώδες ασβέστιο.</a:t>
            </a:r>
          </a:p>
          <a:p>
            <a:pPr marL="0" indent="0" algn="just" eaLnBrk="1" hangingPunct="1">
              <a:buFontTx/>
              <a:buNone/>
            </a:pPr>
            <a:endParaRPr lang="pt-BR" altLang="el-GR" sz="2400" b="1" dirty="0" smtClean="0">
              <a:solidFill>
                <a:schemeClr val="accent2"/>
              </a:solidFill>
            </a:endParaRPr>
          </a:p>
          <a:p>
            <a:pPr marL="0" indent="0" algn="ctr" eaLnBrk="1" hangingPunct="1">
              <a:buFontTx/>
              <a:buNone/>
            </a:pPr>
            <a:r>
              <a:rPr lang="pt-BR" altLang="el-GR" sz="2400" b="1" dirty="0" smtClean="0"/>
              <a:t>CaCO</a:t>
            </a:r>
            <a:r>
              <a:rPr lang="pt-BR" altLang="el-GR" sz="2400" b="1" baseline="-25000" dirty="0" smtClean="0"/>
              <a:t>3</a:t>
            </a:r>
            <a:r>
              <a:rPr lang="pt-BR" altLang="el-GR" sz="2400" b="1" dirty="0" smtClean="0"/>
              <a:t> + 2SO</a:t>
            </a:r>
            <a:r>
              <a:rPr lang="pt-BR" altLang="el-GR" sz="2400" b="1" baseline="-25000" dirty="0" smtClean="0"/>
              <a:t>2</a:t>
            </a:r>
            <a:r>
              <a:rPr lang="pt-BR" altLang="el-GR" sz="2400" b="1" dirty="0" smtClean="0"/>
              <a:t> + H</a:t>
            </a:r>
            <a:r>
              <a:rPr lang="pt-BR" altLang="el-GR" sz="2400" b="1" baseline="-25000" dirty="0" smtClean="0"/>
              <a:t>2</a:t>
            </a:r>
            <a:r>
              <a:rPr lang="pt-BR" altLang="el-GR" sz="2400" b="1" dirty="0" smtClean="0"/>
              <a:t>O </a:t>
            </a:r>
            <a:r>
              <a:rPr lang="en-US" altLang="el-GR" sz="2400" b="1" dirty="0" smtClean="0">
                <a:sym typeface="Wingdings" pitchFamily="2" charset="2"/>
              </a:rPr>
              <a:t></a:t>
            </a:r>
            <a:r>
              <a:rPr lang="pt-BR" altLang="el-GR" sz="2400" b="1" dirty="0" smtClean="0"/>
              <a:t> Ca(HSO</a:t>
            </a:r>
            <a:r>
              <a:rPr lang="pt-BR" altLang="el-GR" sz="2400" b="1" baseline="-25000" dirty="0" smtClean="0"/>
              <a:t>3</a:t>
            </a:r>
            <a:r>
              <a:rPr lang="pt-BR" altLang="el-GR" sz="2400" b="1" dirty="0" smtClean="0"/>
              <a:t>)</a:t>
            </a:r>
            <a:r>
              <a:rPr lang="pt-BR" altLang="el-GR" sz="2400" b="1" baseline="-25000" dirty="0" smtClean="0"/>
              <a:t>2</a:t>
            </a:r>
            <a:r>
              <a:rPr lang="pt-BR" altLang="el-GR" sz="2400" b="1" dirty="0" smtClean="0"/>
              <a:t> + CO</a:t>
            </a:r>
            <a:r>
              <a:rPr lang="pt-BR" altLang="el-GR" sz="2400" b="1" baseline="-25000" dirty="0" smtClean="0"/>
              <a:t>2</a:t>
            </a:r>
            <a:r>
              <a:rPr lang="el-GR" altLang="el-GR" sz="2400" dirty="0" smtClean="0"/>
              <a:t> </a:t>
            </a:r>
          </a:p>
          <a:p>
            <a:pPr marL="0" indent="0" algn="ctr" eaLnBrk="1" hangingPunct="1">
              <a:buFontTx/>
              <a:buNone/>
            </a:pPr>
            <a:endParaRPr lang="el-GR" altLang="el-GR" sz="2400" dirty="0" smtClean="0">
              <a:solidFill>
                <a:srgbClr val="009900"/>
              </a:solidFill>
            </a:endParaRPr>
          </a:p>
          <a:p>
            <a:pPr marL="0" indent="0" eaLnBrk="1" hangingPunct="1">
              <a:buFontTx/>
              <a:buNone/>
            </a:pPr>
            <a:r>
              <a:rPr lang="el-GR" altLang="el-GR" sz="2400" dirty="0" smtClean="0"/>
              <a:t>Στο κάτω μέρος του πύργου, </a:t>
            </a:r>
            <a:r>
              <a:rPr lang="el-GR" altLang="el-GR" sz="2400" b="1" dirty="0" smtClean="0">
                <a:solidFill>
                  <a:srgbClr val="009900"/>
                </a:solidFill>
              </a:rPr>
              <a:t>συλλέγεται το </a:t>
            </a:r>
            <a:r>
              <a:rPr lang="pt-BR" altLang="el-GR" sz="2400" b="1" dirty="0" smtClean="0">
                <a:solidFill>
                  <a:srgbClr val="009900"/>
                </a:solidFill>
              </a:rPr>
              <a:t>Ca</a:t>
            </a:r>
            <a:r>
              <a:rPr lang="el-GR" altLang="el-GR" sz="2400" b="1" dirty="0" smtClean="0">
                <a:solidFill>
                  <a:srgbClr val="009900"/>
                </a:solidFill>
              </a:rPr>
              <a:t>(</a:t>
            </a:r>
            <a:r>
              <a:rPr lang="pt-BR" altLang="el-GR" sz="2400" b="1" dirty="0" smtClean="0">
                <a:solidFill>
                  <a:srgbClr val="009900"/>
                </a:solidFill>
              </a:rPr>
              <a:t>HSO</a:t>
            </a:r>
            <a:r>
              <a:rPr lang="el-GR" altLang="el-GR" sz="2400" b="1" baseline="-25000" dirty="0" smtClean="0">
                <a:solidFill>
                  <a:srgbClr val="009900"/>
                </a:solidFill>
              </a:rPr>
              <a:t>3</a:t>
            </a:r>
            <a:r>
              <a:rPr lang="el-GR" altLang="el-GR" sz="2400" b="1" dirty="0" smtClean="0">
                <a:solidFill>
                  <a:srgbClr val="009900"/>
                </a:solidFill>
              </a:rPr>
              <a:t>)</a:t>
            </a:r>
            <a:r>
              <a:rPr lang="el-GR" altLang="el-GR" sz="2400" b="1" baseline="-25000" dirty="0" smtClean="0">
                <a:solidFill>
                  <a:srgbClr val="009900"/>
                </a:solidFill>
              </a:rPr>
              <a:t>2</a:t>
            </a:r>
            <a:r>
              <a:rPr lang="el-GR" altLang="el-GR" sz="2400" b="1" dirty="0" smtClean="0">
                <a:solidFill>
                  <a:schemeClr val="accent2"/>
                </a:solidFill>
              </a:rPr>
              <a:t> </a:t>
            </a:r>
            <a:r>
              <a:rPr lang="el-GR" altLang="el-GR" sz="2400" dirty="0" smtClean="0"/>
              <a:t>που </a:t>
            </a:r>
            <a:r>
              <a:rPr lang="el-GR" altLang="el-GR" sz="2400" b="1" dirty="0" smtClean="0">
                <a:solidFill>
                  <a:schemeClr val="accent3">
                    <a:lumMod val="50000"/>
                  </a:schemeClr>
                </a:solidFill>
              </a:rPr>
              <a:t>με περίσσεια </a:t>
            </a:r>
            <a:r>
              <a:rPr lang="pt-BR" altLang="el-GR" sz="2400" b="1" dirty="0" smtClean="0">
                <a:solidFill>
                  <a:schemeClr val="accent3">
                    <a:lumMod val="50000"/>
                  </a:schemeClr>
                </a:solidFill>
              </a:rPr>
              <a:t>SO</a:t>
            </a:r>
            <a:r>
              <a:rPr lang="el-GR" altLang="el-GR" sz="2400" b="1" baseline="-25000" dirty="0" smtClean="0">
                <a:solidFill>
                  <a:schemeClr val="accent3">
                    <a:lumMod val="50000"/>
                  </a:schemeClr>
                </a:solidFill>
              </a:rPr>
              <a:t>2</a:t>
            </a:r>
            <a:r>
              <a:rPr lang="el-GR" altLang="el-GR" sz="2400" b="1" dirty="0" smtClean="0">
                <a:solidFill>
                  <a:schemeClr val="accent3">
                    <a:lumMod val="50000"/>
                  </a:schemeClr>
                </a:solidFill>
              </a:rPr>
              <a:t> </a:t>
            </a:r>
            <a:r>
              <a:rPr lang="el-GR" altLang="el-GR" sz="2400" b="1" dirty="0" smtClean="0">
                <a:solidFill>
                  <a:schemeClr val="accent4">
                    <a:lumMod val="75000"/>
                  </a:schemeClr>
                </a:solidFill>
              </a:rPr>
              <a:t>διοχετεύεται στις δεξαμενές κατεργασίας του ξύλου μαζί με υπέρθερμο ατμό.</a:t>
            </a:r>
          </a:p>
          <a:p>
            <a:pPr marL="0" indent="0" algn="just" eaLnBrk="1" hangingPunct="1">
              <a:buFontTx/>
              <a:buNone/>
            </a:pPr>
            <a:endParaRPr lang="el-GR" altLang="el-GR" sz="2400" b="1" dirty="0" smtClean="0">
              <a:solidFill>
                <a:schemeClr val="accent2"/>
              </a:solidFill>
            </a:endParaRPr>
          </a:p>
          <a:p>
            <a:pPr marL="0" indent="0" algn="just" eaLnBrk="1" hangingPunct="1">
              <a:buFontTx/>
              <a:buNone/>
            </a:pPr>
            <a:r>
              <a:rPr lang="el-GR" altLang="el-GR" sz="2400" b="1" dirty="0" smtClean="0">
                <a:solidFill>
                  <a:srgbClr val="820000"/>
                </a:solidFill>
              </a:rPr>
              <a:t>	Το ξύλο διαλύεται από το σχηματιζόμενο </a:t>
            </a:r>
            <a:r>
              <a:rPr lang="pt-BR" altLang="el-GR" sz="2400" b="1" dirty="0" smtClean="0">
                <a:solidFill>
                  <a:srgbClr val="820000"/>
                </a:solidFill>
              </a:rPr>
              <a:t>Ca</a:t>
            </a:r>
            <a:r>
              <a:rPr lang="el-GR" altLang="el-GR" sz="2400" b="1" dirty="0" smtClean="0">
                <a:solidFill>
                  <a:srgbClr val="820000"/>
                </a:solidFill>
              </a:rPr>
              <a:t>(</a:t>
            </a:r>
            <a:r>
              <a:rPr lang="pt-BR" altLang="el-GR" sz="2400" b="1" dirty="0" smtClean="0">
                <a:solidFill>
                  <a:srgbClr val="820000"/>
                </a:solidFill>
              </a:rPr>
              <a:t>HSO</a:t>
            </a:r>
            <a:r>
              <a:rPr lang="el-GR" altLang="el-GR" sz="2400" b="1" baseline="-25000" dirty="0" smtClean="0">
                <a:solidFill>
                  <a:srgbClr val="820000"/>
                </a:solidFill>
              </a:rPr>
              <a:t>3</a:t>
            </a:r>
            <a:r>
              <a:rPr lang="el-GR" altLang="el-GR" sz="2400" b="1" dirty="0" smtClean="0">
                <a:solidFill>
                  <a:srgbClr val="820000"/>
                </a:solidFill>
              </a:rPr>
              <a:t>)</a:t>
            </a:r>
            <a:r>
              <a:rPr lang="el-GR" altLang="el-GR" sz="2400" b="1" baseline="-25000" dirty="0" smtClean="0">
                <a:solidFill>
                  <a:srgbClr val="820000"/>
                </a:solidFill>
              </a:rPr>
              <a:t>2</a:t>
            </a:r>
            <a:endParaRPr lang="el-GR" altLang="el-GR" sz="2400" b="1" dirty="0" smtClean="0">
              <a:solidFill>
                <a:srgbClr val="820000"/>
              </a:solidFill>
            </a:endParaRPr>
          </a:p>
        </p:txBody>
      </p:sp>
    </p:spTree>
    <p:extLst>
      <p:ext uri="{BB962C8B-B14F-4D97-AF65-F5344CB8AC3E}">
        <p14:creationId xmlns:p14="http://schemas.microsoft.com/office/powerpoint/2010/main" val="1935466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9394" name="2 - Θέση περιεχομένου"/>
          <p:cNvSpPr>
            <a:spLocks noGrp="1"/>
          </p:cNvSpPr>
          <p:nvPr>
            <p:ph idx="1"/>
          </p:nvPr>
        </p:nvSpPr>
        <p:spPr>
          <a:xfrm>
            <a:off x="457200" y="1196752"/>
            <a:ext cx="3034680" cy="5040560"/>
          </a:xfrm>
        </p:spPr>
        <p:txBody>
          <a:bodyPr>
            <a:normAutofit/>
          </a:bodyPr>
          <a:lstStyle/>
          <a:p>
            <a:r>
              <a:rPr lang="el-GR" altLang="el-GR" sz="2000" dirty="0" smtClean="0"/>
              <a:t>Μετά τον βρασμό, το περιεχόμενο του λέβητα </a:t>
            </a:r>
            <a:r>
              <a:rPr lang="el-GR" altLang="el-GR" sz="2000" b="1" dirty="0" smtClean="0">
                <a:solidFill>
                  <a:schemeClr val="accent3">
                    <a:lumMod val="50000"/>
                  </a:schemeClr>
                </a:solidFill>
              </a:rPr>
              <a:t>διηθείται για να απομακρυνθεί η </a:t>
            </a:r>
            <a:r>
              <a:rPr lang="el-GR" altLang="el-GR" sz="2000" b="1" dirty="0" err="1" smtClean="0">
                <a:solidFill>
                  <a:schemeClr val="accent3">
                    <a:lumMod val="50000"/>
                  </a:schemeClr>
                </a:solidFill>
              </a:rPr>
              <a:t>διαλυτοποιημένη</a:t>
            </a:r>
            <a:r>
              <a:rPr lang="el-GR" altLang="el-GR" sz="2000" b="1" dirty="0" smtClean="0">
                <a:solidFill>
                  <a:schemeClr val="accent3">
                    <a:lumMod val="50000"/>
                  </a:schemeClr>
                </a:solidFill>
              </a:rPr>
              <a:t> </a:t>
            </a:r>
            <a:r>
              <a:rPr lang="el-GR" altLang="el-GR" sz="2000" b="1" dirty="0" err="1" smtClean="0">
                <a:solidFill>
                  <a:schemeClr val="accent3">
                    <a:lumMod val="50000"/>
                  </a:schemeClr>
                </a:solidFill>
              </a:rPr>
              <a:t>λιγνίνη</a:t>
            </a:r>
            <a:r>
              <a:rPr lang="el-GR" altLang="el-GR" sz="2000" b="1" dirty="0" smtClean="0">
                <a:solidFill>
                  <a:schemeClr val="accent2"/>
                </a:solidFill>
              </a:rPr>
              <a:t> </a:t>
            </a:r>
            <a:r>
              <a:rPr lang="el-GR" altLang="el-GR" sz="2000" dirty="0" smtClean="0"/>
              <a:t>και να </a:t>
            </a:r>
            <a:r>
              <a:rPr lang="el-GR" altLang="el-GR" sz="2000" b="1" dirty="0" smtClean="0">
                <a:solidFill>
                  <a:schemeClr val="tx2"/>
                </a:solidFill>
              </a:rPr>
              <a:t>παραμείνουν οι ίνες της κυτταρίνης</a:t>
            </a:r>
            <a:r>
              <a:rPr lang="el-GR" altLang="el-GR" sz="2000" b="1" dirty="0" smtClean="0">
                <a:solidFill>
                  <a:schemeClr val="accent2"/>
                </a:solidFill>
              </a:rPr>
              <a:t> </a:t>
            </a:r>
            <a:r>
              <a:rPr lang="el-GR" altLang="el-GR" sz="2000" dirty="0" smtClean="0"/>
              <a:t>που στη συνέχεια </a:t>
            </a:r>
            <a:r>
              <a:rPr lang="el-GR" altLang="el-GR" sz="2000" b="1" dirty="0" smtClean="0">
                <a:solidFill>
                  <a:schemeClr val="accent3">
                    <a:lumMod val="50000"/>
                  </a:schemeClr>
                </a:solidFill>
              </a:rPr>
              <a:t>ξεπλένονται με άφθονο νερό </a:t>
            </a:r>
            <a:r>
              <a:rPr lang="el-GR" altLang="el-GR" sz="2000" dirty="0" smtClean="0"/>
              <a:t>για να υποστούν την παραπέρα κατεργασία τους.</a:t>
            </a:r>
          </a:p>
        </p:txBody>
      </p:sp>
      <p:pic>
        <p:nvPicPr>
          <p:cNvPr id="59395" name="Picture 2" descr="http://image.slidesharecdn.com/papertechnologywoodpulp-bleaching2-120705030612-phpapp02/95/paper-technology-wood-pulp-bleaching-2-4-728.jpg?cb=1341475606"/>
          <p:cNvPicPr>
            <a:picLocks noChangeAspect="1" noChangeArrowheads="1"/>
          </p:cNvPicPr>
          <p:nvPr/>
        </p:nvPicPr>
        <p:blipFill rotWithShape="1">
          <a:blip r:embed="rId2">
            <a:extLst>
              <a:ext uri="{28A0092B-C50C-407E-A947-70E740481C1C}">
                <a14:useLocalDpi xmlns:a14="http://schemas.microsoft.com/office/drawing/2010/main" val="0"/>
              </a:ext>
            </a:extLst>
          </a:blip>
          <a:srcRect l="11976" t="16918" r="15760" b="11086"/>
          <a:stretch/>
        </p:blipFill>
        <p:spPr bwMode="auto">
          <a:xfrm>
            <a:off x="3491880" y="1268760"/>
            <a:ext cx="5498592" cy="410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51995" y="5325596"/>
            <a:ext cx="1978362" cy="461665"/>
          </a:xfrm>
          <a:prstGeom prst="rect">
            <a:avLst/>
          </a:prstGeom>
        </p:spPr>
        <p:txBody>
          <a:bodyPr wrap="none">
            <a:spAutoFit/>
          </a:bodyPr>
          <a:lstStyle/>
          <a:p>
            <a:pPr algn="ctr"/>
            <a:r>
              <a:rPr lang="en-US" sz="1200" dirty="0">
                <a:solidFill>
                  <a:schemeClr val="tx1">
                    <a:lumMod val="75000"/>
                    <a:lumOff val="25000"/>
                  </a:schemeClr>
                </a:solidFill>
                <a:latin typeface="+mn-lt"/>
                <a:hlinkClick r:id="rId3"/>
              </a:rPr>
              <a:t>Wood and </a:t>
            </a:r>
            <a:r>
              <a:rPr lang="en-US" sz="1200" dirty="0" smtClean="0">
                <a:solidFill>
                  <a:schemeClr val="tx1">
                    <a:lumMod val="75000"/>
                    <a:lumOff val="25000"/>
                  </a:schemeClr>
                </a:solidFill>
                <a:latin typeface="+mn-lt"/>
                <a:hlinkClick r:id="rId3"/>
              </a:rPr>
              <a:t>pulp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824607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Βασικά στάδια παραγωγής χαρτοπολτού από ξύλο</a:t>
            </a:r>
          </a:p>
        </p:txBody>
      </p:sp>
      <p:sp>
        <p:nvSpPr>
          <p:cNvPr id="11266" name="Rectangle 3"/>
          <p:cNvSpPr>
            <a:spLocks noGrp="1" noChangeArrowheads="1"/>
          </p:cNvSpPr>
          <p:nvPr>
            <p:ph idx="1"/>
          </p:nvPr>
        </p:nvSpPr>
        <p:spPr/>
        <p:txBody>
          <a:bodyPr>
            <a:normAutofit/>
          </a:bodyPr>
          <a:lstStyle/>
          <a:p>
            <a:r>
              <a:rPr lang="en-US" altLang="el-GR" sz="2000" dirty="0" smtClean="0"/>
              <a:t>T</a:t>
            </a:r>
            <a:r>
              <a:rPr lang="el-GR" altLang="el-GR" sz="2000" dirty="0"/>
              <a:t>α αρχικά στάδια αφορούν την επεξεργασία της ξυλώδους ύλης, δηλαδή </a:t>
            </a:r>
            <a:r>
              <a:rPr lang="el-GR" altLang="el-GR" sz="2000" b="1" dirty="0">
                <a:solidFill>
                  <a:schemeClr val="accent3">
                    <a:lumMod val="50000"/>
                  </a:schemeClr>
                </a:solidFill>
              </a:rPr>
              <a:t>την αποφλοίωση των κορμών δένδρων </a:t>
            </a:r>
            <a:r>
              <a:rPr lang="el-GR" altLang="el-GR" sz="2000" dirty="0">
                <a:solidFill>
                  <a:schemeClr val="accent3">
                    <a:lumMod val="50000"/>
                  </a:schemeClr>
                </a:solidFill>
              </a:rPr>
              <a:t>και</a:t>
            </a:r>
            <a:r>
              <a:rPr lang="el-GR" altLang="el-GR" sz="2000" b="1" dirty="0">
                <a:solidFill>
                  <a:schemeClr val="accent3">
                    <a:lumMod val="50000"/>
                  </a:schemeClr>
                </a:solidFill>
              </a:rPr>
              <a:t> τον τεμαχισμό τους </a:t>
            </a:r>
            <a:r>
              <a:rPr lang="el-GR" altLang="el-GR" sz="2000" dirty="0"/>
              <a:t>σε μικρά κομμάτια.</a:t>
            </a:r>
            <a:endParaRPr lang="en-US" altLang="el-GR" sz="2000" dirty="0"/>
          </a:p>
          <a:p>
            <a:r>
              <a:rPr lang="el-GR" altLang="el-GR" sz="2000" dirty="0"/>
              <a:t>Για την αποφλοίωση υπάρχουν μηχανισμοί που αφαιρούν το φλοιό από το ξύλο. Οι φλοιοί των δένδρων είναι υλικό χωρίς ίνες «πετρωμένο» και η παρουσία του στο </a:t>
            </a:r>
            <a:r>
              <a:rPr lang="el-GR" altLang="el-GR" sz="2000" dirty="0" err="1"/>
              <a:t>κυτταρινούχο</a:t>
            </a:r>
            <a:r>
              <a:rPr lang="el-GR" altLang="el-GR" sz="2000" dirty="0"/>
              <a:t> προϊόν το καταστρέφει ή το υποβαθμίζει ποιοτικά.</a:t>
            </a:r>
            <a:endParaRPr lang="en-US" altLang="el-GR" sz="2000" dirty="0"/>
          </a:p>
        </p:txBody>
      </p:sp>
      <p:pic>
        <p:nvPicPr>
          <p:cNvPr id="11268" name="Picture 2" descr="http://image.slidesharecdn.com/paperandpulpindustry-130919005159-phpapp02/95/paper-process-and-paper-industry-4-638.jpg?cb=1402565551"/>
          <p:cNvPicPr>
            <a:picLocks noChangeAspect="1" noChangeArrowheads="1"/>
          </p:cNvPicPr>
          <p:nvPr/>
        </p:nvPicPr>
        <p:blipFill rotWithShape="1">
          <a:blip r:embed="rId2">
            <a:extLst>
              <a:ext uri="{28A0092B-C50C-407E-A947-70E740481C1C}">
                <a14:useLocalDpi xmlns:a14="http://schemas.microsoft.com/office/drawing/2010/main" val="0"/>
              </a:ext>
            </a:extLst>
          </a:blip>
          <a:srcRect l="2481" t="6187" r="2705" b="41992"/>
          <a:stretch/>
        </p:blipFill>
        <p:spPr bwMode="auto">
          <a:xfrm>
            <a:off x="251520" y="3922206"/>
            <a:ext cx="3622261" cy="151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4219540" y="3922206"/>
            <a:ext cx="4536504" cy="2521276"/>
            <a:chOff x="683568" y="1521286"/>
            <a:chExt cx="8208912" cy="4573006"/>
          </a:xfrm>
        </p:grpSpPr>
        <p:sp>
          <p:nvSpPr>
            <p:cNvPr id="7" name="Rectangle 6"/>
            <p:cNvSpPr/>
            <p:nvPr/>
          </p:nvSpPr>
          <p:spPr>
            <a:xfrm>
              <a:off x="683568" y="1521286"/>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err="1" smtClean="0">
                  <a:solidFill>
                    <a:prstClr val="white"/>
                  </a:solidFill>
                </a:rPr>
                <a:t>Ξυλοτεμαχίδια</a:t>
              </a:r>
              <a:endParaRPr lang="el-GR" sz="900" dirty="0">
                <a:solidFill>
                  <a:prstClr val="white"/>
                </a:solidFill>
              </a:endParaRPr>
            </a:p>
          </p:txBody>
        </p:sp>
        <p:sp>
          <p:nvSpPr>
            <p:cNvPr id="8" name="Rectangle 7"/>
            <p:cNvSpPr/>
            <p:nvPr/>
          </p:nvSpPr>
          <p:spPr>
            <a:xfrm>
              <a:off x="683568" y="209735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err="1" smtClean="0">
                  <a:solidFill>
                    <a:prstClr val="white"/>
                  </a:solidFill>
                </a:rPr>
                <a:t>Κορμοτεμαχίδια</a:t>
              </a:r>
              <a:endParaRPr lang="el-GR" sz="900" dirty="0">
                <a:solidFill>
                  <a:prstClr val="white"/>
                </a:solidFill>
              </a:endParaRPr>
            </a:p>
          </p:txBody>
        </p:sp>
        <p:sp>
          <p:nvSpPr>
            <p:cNvPr id="9" name="Rectangle 8"/>
            <p:cNvSpPr/>
            <p:nvPr/>
          </p:nvSpPr>
          <p:spPr>
            <a:xfrm>
              <a:off x="2810258" y="209735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Αποφλοίωση</a:t>
              </a:r>
              <a:endParaRPr lang="el-GR" sz="900" dirty="0">
                <a:solidFill>
                  <a:prstClr val="white"/>
                </a:solidFill>
              </a:endParaRPr>
            </a:p>
          </p:txBody>
        </p:sp>
        <p:sp>
          <p:nvSpPr>
            <p:cNvPr id="10" name="Rectangle 9"/>
            <p:cNvSpPr/>
            <p:nvPr/>
          </p:nvSpPr>
          <p:spPr>
            <a:xfrm>
              <a:off x="4932040" y="1988840"/>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Θρυμματισμός σε </a:t>
              </a:r>
              <a:r>
                <a:rPr lang="el-GR" sz="900" dirty="0" err="1" smtClean="0">
                  <a:solidFill>
                    <a:prstClr val="white"/>
                  </a:solidFill>
                </a:rPr>
                <a:t>τεμαχίδια</a:t>
              </a:r>
              <a:endParaRPr lang="el-GR" sz="900" dirty="0">
                <a:solidFill>
                  <a:prstClr val="white"/>
                </a:solidFill>
              </a:endParaRPr>
            </a:p>
          </p:txBody>
        </p:sp>
        <p:sp>
          <p:nvSpPr>
            <p:cNvPr id="11" name="Rectangle 10"/>
            <p:cNvSpPr/>
            <p:nvPr/>
          </p:nvSpPr>
          <p:spPr>
            <a:xfrm>
              <a:off x="7092280" y="1988840"/>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Ταξινόμηση </a:t>
              </a:r>
              <a:r>
                <a:rPr lang="el-GR" sz="900" dirty="0" err="1" smtClean="0">
                  <a:solidFill>
                    <a:prstClr val="white"/>
                  </a:solidFill>
                </a:rPr>
                <a:t>τεμαχιδίων</a:t>
              </a:r>
              <a:endParaRPr lang="el-GR" sz="900" dirty="0">
                <a:solidFill>
                  <a:prstClr val="white"/>
                </a:solidFill>
              </a:endParaRPr>
            </a:p>
          </p:txBody>
        </p:sp>
        <p:sp>
          <p:nvSpPr>
            <p:cNvPr id="12" name="Rectangle 11"/>
            <p:cNvSpPr/>
            <p:nvPr/>
          </p:nvSpPr>
          <p:spPr>
            <a:xfrm>
              <a:off x="683568"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Συμπύκνωση</a:t>
              </a:r>
              <a:endParaRPr lang="el-GR" sz="900" dirty="0">
                <a:solidFill>
                  <a:prstClr val="white"/>
                </a:solidFill>
              </a:endParaRPr>
            </a:p>
          </p:txBody>
        </p:sp>
        <p:sp>
          <p:nvSpPr>
            <p:cNvPr id="13" name="Rectangle 12"/>
            <p:cNvSpPr/>
            <p:nvPr/>
          </p:nvSpPr>
          <p:spPr>
            <a:xfrm>
              <a:off x="3677922"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Καθαρισμός</a:t>
              </a:r>
              <a:endParaRPr lang="el-GR" sz="900" dirty="0">
                <a:solidFill>
                  <a:prstClr val="white"/>
                </a:solidFill>
              </a:endParaRPr>
            </a:p>
          </p:txBody>
        </p:sp>
        <p:sp>
          <p:nvSpPr>
            <p:cNvPr id="14" name="Rectangle 13"/>
            <p:cNvSpPr/>
            <p:nvPr/>
          </p:nvSpPr>
          <p:spPr>
            <a:xfrm>
              <a:off x="691543" y="5445224"/>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Βελτιωτικές επεξεργασίες</a:t>
              </a:r>
              <a:endParaRPr lang="el-GR" sz="900" dirty="0">
                <a:solidFill>
                  <a:prstClr val="white"/>
                </a:solidFill>
              </a:endParaRPr>
            </a:p>
          </p:txBody>
        </p:sp>
        <p:sp>
          <p:nvSpPr>
            <p:cNvPr id="15" name="Rectangle 14"/>
            <p:cNvSpPr/>
            <p:nvPr/>
          </p:nvSpPr>
          <p:spPr>
            <a:xfrm>
              <a:off x="3677922" y="4293096"/>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Μηχανική </a:t>
              </a:r>
              <a:r>
                <a:rPr lang="el-GR" sz="900" dirty="0" err="1" smtClean="0">
                  <a:solidFill>
                    <a:prstClr val="white"/>
                  </a:solidFill>
                </a:rPr>
                <a:t>αποϊνωση</a:t>
              </a:r>
              <a:endParaRPr lang="el-GR" sz="900" dirty="0">
                <a:solidFill>
                  <a:prstClr val="white"/>
                </a:solidFill>
              </a:endParaRPr>
            </a:p>
          </p:txBody>
        </p:sp>
        <p:sp>
          <p:nvSpPr>
            <p:cNvPr id="16" name="Rectangle 15"/>
            <p:cNvSpPr/>
            <p:nvPr/>
          </p:nvSpPr>
          <p:spPr>
            <a:xfrm>
              <a:off x="3677922" y="5553734"/>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Ξήρανση</a:t>
              </a:r>
              <a:endParaRPr lang="el-GR" sz="900" dirty="0">
                <a:solidFill>
                  <a:prstClr val="white"/>
                </a:solidFill>
              </a:endParaRPr>
            </a:p>
          </p:txBody>
        </p:sp>
        <p:sp>
          <p:nvSpPr>
            <p:cNvPr id="17" name="Rectangle 16"/>
            <p:cNvSpPr/>
            <p:nvPr/>
          </p:nvSpPr>
          <p:spPr>
            <a:xfrm>
              <a:off x="6516216" y="5553734"/>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Πολτός</a:t>
              </a:r>
              <a:endParaRPr lang="el-GR" sz="900" dirty="0">
                <a:solidFill>
                  <a:prstClr val="white"/>
                </a:solidFill>
              </a:endParaRPr>
            </a:p>
          </p:txBody>
        </p:sp>
        <p:sp>
          <p:nvSpPr>
            <p:cNvPr id="18" name="Rectangle 17"/>
            <p:cNvSpPr/>
            <p:nvPr/>
          </p:nvSpPr>
          <p:spPr>
            <a:xfrm>
              <a:off x="7092280"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smtClean="0">
                  <a:solidFill>
                    <a:prstClr val="white"/>
                  </a:solidFill>
                </a:rPr>
                <a:t>Πολτοποίηση</a:t>
              </a:r>
              <a:endParaRPr lang="el-GR" sz="900" dirty="0">
                <a:solidFill>
                  <a:prstClr val="white"/>
                </a:solidFill>
              </a:endParaRPr>
            </a:p>
          </p:txBody>
        </p:sp>
        <p:cxnSp>
          <p:nvCxnSpPr>
            <p:cNvPr id="19" name="Straight Arrow Connector 18"/>
            <p:cNvCxnSpPr>
              <a:stCxn id="8" idx="3"/>
              <a:endCxn id="9" idx="1"/>
            </p:cNvCxnSpPr>
            <p:nvPr/>
          </p:nvCxnSpPr>
          <p:spPr>
            <a:xfrm>
              <a:off x="2483768" y="2313374"/>
              <a:ext cx="326490"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3"/>
              <a:endCxn id="10" idx="1"/>
            </p:cNvCxnSpPr>
            <p:nvPr/>
          </p:nvCxnSpPr>
          <p:spPr>
            <a:xfrm>
              <a:off x="4610458" y="2313374"/>
              <a:ext cx="321582"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 idx="3"/>
              <a:endCxn id="10" idx="0"/>
            </p:cNvCxnSpPr>
            <p:nvPr/>
          </p:nvCxnSpPr>
          <p:spPr>
            <a:xfrm>
              <a:off x="2483768" y="1737310"/>
              <a:ext cx="3348372" cy="25153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11" idx="1"/>
            </p:cNvCxnSpPr>
            <p:nvPr/>
          </p:nvCxnSpPr>
          <p:spPr>
            <a:xfrm>
              <a:off x="6732240" y="2313374"/>
              <a:ext cx="360040"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2"/>
              <a:endCxn id="18" idx="0"/>
            </p:cNvCxnSpPr>
            <p:nvPr/>
          </p:nvCxnSpPr>
          <p:spPr>
            <a:xfrm>
              <a:off x="7992380" y="2637908"/>
              <a:ext cx="0" cy="791092"/>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4" idx="0"/>
            </p:cNvCxnSpPr>
            <p:nvPr/>
          </p:nvCxnSpPr>
          <p:spPr>
            <a:xfrm>
              <a:off x="1583668" y="3861048"/>
              <a:ext cx="7975" cy="1584176"/>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3"/>
              <a:endCxn id="16" idx="1"/>
            </p:cNvCxnSpPr>
            <p:nvPr/>
          </p:nvCxnSpPr>
          <p:spPr>
            <a:xfrm>
              <a:off x="2491743" y="5769758"/>
              <a:ext cx="1186179"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3"/>
              <a:endCxn id="17" idx="1"/>
            </p:cNvCxnSpPr>
            <p:nvPr/>
          </p:nvCxnSpPr>
          <p:spPr>
            <a:xfrm>
              <a:off x="5478122" y="5769758"/>
              <a:ext cx="1038094"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1"/>
              <a:endCxn id="13" idx="3"/>
            </p:cNvCxnSpPr>
            <p:nvPr/>
          </p:nvCxnSpPr>
          <p:spPr>
            <a:xfrm flipH="1">
              <a:off x="5478122" y="3645024"/>
              <a:ext cx="1614158"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2"/>
              <a:endCxn id="15" idx="0"/>
            </p:cNvCxnSpPr>
            <p:nvPr/>
          </p:nvCxnSpPr>
          <p:spPr>
            <a:xfrm>
              <a:off x="4578022" y="3861048"/>
              <a:ext cx="0" cy="432048"/>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5" idx="3"/>
            </p:cNvCxnSpPr>
            <p:nvPr/>
          </p:nvCxnSpPr>
          <p:spPr>
            <a:xfrm flipV="1">
              <a:off x="5478122" y="3645024"/>
              <a:ext cx="894078" cy="972606"/>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10" idx="2"/>
            </p:cNvCxnSpPr>
            <p:nvPr/>
          </p:nvCxnSpPr>
          <p:spPr>
            <a:xfrm rot="10800000">
              <a:off x="5832140" y="2637908"/>
              <a:ext cx="2160242" cy="395546"/>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1"/>
              <a:endCxn id="12" idx="3"/>
            </p:cNvCxnSpPr>
            <p:nvPr/>
          </p:nvCxnSpPr>
          <p:spPr>
            <a:xfrm flipH="1">
              <a:off x="2483768" y="3645024"/>
              <a:ext cx="1194154"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0"/>
            </p:cNvCxnSpPr>
            <p:nvPr/>
          </p:nvCxnSpPr>
          <p:spPr>
            <a:xfrm flipV="1">
              <a:off x="4578022" y="2835681"/>
              <a:ext cx="0" cy="593319"/>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992382" y="3843945"/>
              <a:ext cx="0" cy="593319"/>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787027" y="2663743"/>
              <a:ext cx="1790294" cy="669882"/>
            </a:xfrm>
            <a:prstGeom prst="rect">
              <a:avLst/>
            </a:prstGeom>
            <a:noFill/>
          </p:spPr>
          <p:txBody>
            <a:bodyPr wrap="none" rtlCol="0">
              <a:spAutoFit/>
            </a:bodyPr>
            <a:lstStyle/>
            <a:p>
              <a:r>
                <a:rPr lang="el-GR" sz="900" dirty="0" smtClean="0">
                  <a:solidFill>
                    <a:prstClr val="black"/>
                  </a:solidFill>
                  <a:latin typeface="Calibri"/>
                </a:rPr>
                <a:t>Ξένες προσμίξεις</a:t>
              </a:r>
            </a:p>
            <a:p>
              <a:r>
                <a:rPr lang="el-GR" sz="900" dirty="0" smtClean="0">
                  <a:solidFill>
                    <a:prstClr val="black"/>
                  </a:solidFill>
                  <a:latin typeface="Calibri"/>
                </a:rPr>
                <a:t>Ρόζοι</a:t>
              </a:r>
              <a:endParaRPr lang="el-GR" sz="900" dirty="0">
                <a:solidFill>
                  <a:prstClr val="black"/>
                </a:solidFill>
                <a:latin typeface="Calibri"/>
              </a:endParaRPr>
            </a:p>
          </p:txBody>
        </p:sp>
        <p:sp>
          <p:nvSpPr>
            <p:cNvPr id="35" name="TextBox 34"/>
            <p:cNvSpPr txBox="1"/>
            <p:nvPr/>
          </p:nvSpPr>
          <p:spPr>
            <a:xfrm>
              <a:off x="6514205" y="2664122"/>
              <a:ext cx="934597" cy="418675"/>
            </a:xfrm>
            <a:prstGeom prst="rect">
              <a:avLst/>
            </a:prstGeom>
            <a:noFill/>
          </p:spPr>
          <p:txBody>
            <a:bodyPr wrap="none" rtlCol="0">
              <a:spAutoFit/>
            </a:bodyPr>
            <a:lstStyle/>
            <a:p>
              <a:r>
                <a:rPr lang="el-GR" sz="900" dirty="0" smtClean="0">
                  <a:solidFill>
                    <a:prstClr val="black"/>
                  </a:solidFill>
                  <a:latin typeface="Calibri"/>
                </a:rPr>
                <a:t>χοντρά</a:t>
              </a:r>
              <a:endParaRPr lang="el-GR" sz="900" dirty="0">
                <a:solidFill>
                  <a:prstClr val="black"/>
                </a:solidFill>
                <a:latin typeface="Calibri"/>
              </a:endParaRPr>
            </a:p>
          </p:txBody>
        </p:sp>
        <p:sp>
          <p:nvSpPr>
            <p:cNvPr id="36" name="TextBox 35"/>
            <p:cNvSpPr txBox="1"/>
            <p:nvPr/>
          </p:nvSpPr>
          <p:spPr>
            <a:xfrm>
              <a:off x="7669759" y="4416972"/>
              <a:ext cx="754756" cy="418675"/>
            </a:xfrm>
            <a:prstGeom prst="rect">
              <a:avLst/>
            </a:prstGeom>
            <a:noFill/>
          </p:spPr>
          <p:txBody>
            <a:bodyPr wrap="none" rtlCol="0">
              <a:spAutoFit/>
            </a:bodyPr>
            <a:lstStyle/>
            <a:p>
              <a:r>
                <a:rPr lang="el-GR" sz="900" dirty="0" smtClean="0">
                  <a:solidFill>
                    <a:prstClr val="black"/>
                  </a:solidFill>
                  <a:latin typeface="Calibri"/>
                </a:rPr>
                <a:t>Υγρά</a:t>
              </a:r>
              <a:endParaRPr lang="el-GR" sz="900" dirty="0">
                <a:solidFill>
                  <a:prstClr val="black"/>
                </a:solidFill>
                <a:latin typeface="Calibri"/>
              </a:endParaRPr>
            </a:p>
          </p:txBody>
        </p:sp>
        <p:sp>
          <p:nvSpPr>
            <p:cNvPr id="37" name="TextBox 36"/>
            <p:cNvSpPr txBox="1"/>
            <p:nvPr/>
          </p:nvSpPr>
          <p:spPr>
            <a:xfrm>
              <a:off x="3736226" y="3870816"/>
              <a:ext cx="1477022" cy="418675"/>
            </a:xfrm>
            <a:prstGeom prst="rect">
              <a:avLst/>
            </a:prstGeom>
            <a:noFill/>
          </p:spPr>
          <p:txBody>
            <a:bodyPr wrap="none" rtlCol="0">
              <a:spAutoFit/>
            </a:bodyPr>
            <a:lstStyle/>
            <a:p>
              <a:r>
                <a:rPr lang="el-GR" sz="900" dirty="0" smtClean="0">
                  <a:solidFill>
                    <a:prstClr val="black"/>
                  </a:solidFill>
                  <a:latin typeface="Calibri"/>
                </a:rPr>
                <a:t>δέσμες   ινών</a:t>
              </a:r>
              <a:endParaRPr lang="el-GR" sz="900" dirty="0">
                <a:solidFill>
                  <a:prstClr val="black"/>
                </a:solidFill>
                <a:latin typeface="Calibri"/>
              </a:endParaRPr>
            </a:p>
          </p:txBody>
        </p:sp>
      </p:grpSp>
      <p:sp>
        <p:nvSpPr>
          <p:cNvPr id="38" name="Rectangle 37"/>
          <p:cNvSpPr/>
          <p:nvPr/>
        </p:nvSpPr>
        <p:spPr>
          <a:xfrm>
            <a:off x="1115616" y="5495939"/>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3"/>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4"/>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458495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lidesharecdn.com/papertechnologywoodpulp-bleaching2-120705030612-phpapp02/95/paper-technology-wood-pulp-bleaching-2-5-728.jpg?cb=1341475606"/>
          <p:cNvPicPr>
            <a:picLocks noChangeAspect="1" noChangeArrowheads="1"/>
          </p:cNvPicPr>
          <p:nvPr/>
        </p:nvPicPr>
        <p:blipFill rotWithShape="1">
          <a:blip r:embed="rId2">
            <a:extLst>
              <a:ext uri="{28A0092B-C50C-407E-A947-70E740481C1C}">
                <a14:useLocalDpi xmlns:a14="http://schemas.microsoft.com/office/drawing/2010/main" val="0"/>
              </a:ext>
            </a:extLst>
          </a:blip>
          <a:srcRect l="12310" t="16572" r="14751" b="10634"/>
          <a:stretch/>
        </p:blipFill>
        <p:spPr bwMode="auto">
          <a:xfrm>
            <a:off x="1301880" y="1268760"/>
            <a:ext cx="6540240" cy="489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l-GR"/>
          </a:p>
        </p:txBody>
      </p:sp>
      <p:sp>
        <p:nvSpPr>
          <p:cNvPr id="5" name="Rectangle 4"/>
          <p:cNvSpPr/>
          <p:nvPr/>
        </p:nvSpPr>
        <p:spPr>
          <a:xfrm>
            <a:off x="3582819" y="6164149"/>
            <a:ext cx="1978362" cy="461665"/>
          </a:xfrm>
          <a:prstGeom prst="rect">
            <a:avLst/>
          </a:prstGeom>
        </p:spPr>
        <p:txBody>
          <a:bodyPr wrap="none">
            <a:spAutoFit/>
          </a:bodyPr>
          <a:lstStyle/>
          <a:p>
            <a:pPr algn="ctr"/>
            <a:r>
              <a:rPr lang="en-US" sz="1200" dirty="0">
                <a:solidFill>
                  <a:schemeClr val="tx1">
                    <a:lumMod val="75000"/>
                    <a:lumOff val="25000"/>
                  </a:schemeClr>
                </a:solidFill>
                <a:latin typeface="+mn-lt"/>
                <a:hlinkClick r:id="rId3"/>
              </a:rPr>
              <a:t>Wood and </a:t>
            </a:r>
            <a:r>
              <a:rPr lang="en-US" sz="1200" dirty="0" smtClean="0">
                <a:solidFill>
                  <a:schemeClr val="tx1">
                    <a:lumMod val="75000"/>
                    <a:lumOff val="25000"/>
                  </a:schemeClr>
                </a:solidFill>
                <a:latin typeface="+mn-lt"/>
                <a:hlinkClick r:id="rId3"/>
              </a:rPr>
              <a:t>pulp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118136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1442" name="Rectangle 3"/>
          <p:cNvSpPr>
            <a:spLocks noGrp="1" noChangeArrowheads="1"/>
          </p:cNvSpPr>
          <p:nvPr>
            <p:ph idx="1"/>
          </p:nvPr>
        </p:nvSpPr>
        <p:spPr/>
        <p:txBody>
          <a:bodyPr/>
          <a:lstStyle/>
          <a:p>
            <a:pPr>
              <a:defRPr/>
            </a:pPr>
            <a:r>
              <a:rPr lang="el-GR" sz="2000" dirty="0" smtClean="0"/>
              <a:t>Ακολουθεί </a:t>
            </a:r>
            <a:r>
              <a:rPr lang="el-GR" sz="2000" b="1" dirty="0" smtClean="0">
                <a:solidFill>
                  <a:schemeClr val="accent4">
                    <a:lumMod val="10000"/>
                  </a:schemeClr>
                </a:solidFill>
              </a:rPr>
              <a:t>λεύκανση με χλώριο, εξουδετέρωση με </a:t>
            </a:r>
            <a:r>
              <a:rPr lang="pt-BR" sz="2000" b="1" dirty="0" smtClean="0">
                <a:solidFill>
                  <a:schemeClr val="accent4">
                    <a:lumMod val="10000"/>
                  </a:schemeClr>
                </a:solidFill>
              </a:rPr>
              <a:t>Ca</a:t>
            </a:r>
            <a:r>
              <a:rPr lang="el-GR" sz="2000" b="1" dirty="0" smtClean="0">
                <a:solidFill>
                  <a:schemeClr val="accent4">
                    <a:lumMod val="10000"/>
                  </a:schemeClr>
                </a:solidFill>
              </a:rPr>
              <a:t>(Ο</a:t>
            </a:r>
            <a:r>
              <a:rPr lang="pt-BR" sz="2000" b="1" dirty="0" smtClean="0">
                <a:solidFill>
                  <a:schemeClr val="accent4">
                    <a:lumMod val="10000"/>
                  </a:schemeClr>
                </a:solidFill>
              </a:rPr>
              <a:t>H</a:t>
            </a:r>
            <a:r>
              <a:rPr lang="el-GR" sz="2000" b="1" dirty="0" smtClean="0">
                <a:solidFill>
                  <a:schemeClr val="accent4">
                    <a:lumMod val="10000"/>
                  </a:schemeClr>
                </a:solidFill>
              </a:rPr>
              <a:t>)</a:t>
            </a:r>
            <a:r>
              <a:rPr lang="el-GR" sz="2000" b="1" baseline="-25000" dirty="0" smtClean="0">
                <a:solidFill>
                  <a:schemeClr val="accent4">
                    <a:lumMod val="10000"/>
                  </a:schemeClr>
                </a:solidFill>
              </a:rPr>
              <a:t>2</a:t>
            </a:r>
            <a:r>
              <a:rPr lang="el-GR" sz="2000" b="1" dirty="0" smtClean="0">
                <a:solidFill>
                  <a:schemeClr val="accent4">
                    <a:lumMod val="10000"/>
                  </a:schemeClr>
                </a:solidFill>
              </a:rPr>
              <a:t> και </a:t>
            </a:r>
            <a:r>
              <a:rPr lang="el-GR" sz="2000" b="1" dirty="0" err="1" smtClean="0">
                <a:solidFill>
                  <a:schemeClr val="accent4">
                    <a:lumMod val="10000"/>
                  </a:schemeClr>
                </a:solidFill>
              </a:rPr>
              <a:t>έκπλυση</a:t>
            </a:r>
            <a:r>
              <a:rPr lang="el-GR" sz="2000" b="1" dirty="0" smtClean="0">
                <a:solidFill>
                  <a:schemeClr val="accent4">
                    <a:lumMod val="10000"/>
                  </a:schemeClr>
                </a:solidFill>
              </a:rPr>
              <a:t> με περίσσεια νερού</a:t>
            </a:r>
            <a:r>
              <a:rPr lang="el-GR" sz="2000" b="1" dirty="0" smtClean="0">
                <a:solidFill>
                  <a:srgbClr val="00CC66"/>
                </a:solidFill>
              </a:rPr>
              <a:t>.</a:t>
            </a:r>
          </a:p>
          <a:p>
            <a:pPr>
              <a:defRPr/>
            </a:pPr>
            <a:r>
              <a:rPr lang="el-GR" sz="2000" dirty="0" smtClean="0"/>
              <a:t>Τέλος, </a:t>
            </a:r>
            <a:r>
              <a:rPr lang="el-GR" sz="2000" b="1" dirty="0" smtClean="0">
                <a:solidFill>
                  <a:schemeClr val="accent4">
                    <a:lumMod val="10000"/>
                  </a:schemeClr>
                </a:solidFill>
              </a:rPr>
              <a:t>συμπυκνώνεται </a:t>
            </a:r>
            <a:r>
              <a:rPr lang="el-GR" sz="2000" dirty="0" smtClean="0"/>
              <a:t>προς παχύρευστη μάζα.</a:t>
            </a:r>
          </a:p>
          <a:p>
            <a:pPr>
              <a:defRPr/>
            </a:pPr>
            <a:r>
              <a:rPr lang="el-GR" sz="2000" dirty="0" smtClean="0"/>
              <a:t>Η εκκένωση των λεβήτων γίνεται τάχιστα με την βοήθεια της πίεσης που υπάρχει μέσα τους και με αυτό τον τρόπο συντελείται ο αποχωρισμός των ινών μεταξύ τους.</a:t>
            </a:r>
          </a:p>
          <a:p>
            <a:pPr>
              <a:defRPr/>
            </a:pPr>
            <a:r>
              <a:rPr lang="el-GR" sz="2000" dirty="0" smtClean="0"/>
              <a:t>Το μαύρο υγρό των λεβήτων συλλέγεται σε μεγάλες δεξαμενές για παραπέρα κατεργασία του. </a:t>
            </a:r>
          </a:p>
        </p:txBody>
      </p:sp>
      <p:pic>
        <p:nvPicPr>
          <p:cNvPr id="61443" name="Picture 4" descr="http://image.slidesharecdn.com/papertechnologywoodpulp-bleaching2-120705030612-phpapp02/95/paper-technology-wood-pulp-bleaching-2-6-728.jpg?cb=1341475606"/>
          <p:cNvPicPr>
            <a:picLocks noChangeAspect="1" noChangeArrowheads="1"/>
          </p:cNvPicPr>
          <p:nvPr/>
        </p:nvPicPr>
        <p:blipFill rotWithShape="1">
          <a:blip r:embed="rId2">
            <a:extLst>
              <a:ext uri="{28A0092B-C50C-407E-A947-70E740481C1C}">
                <a14:useLocalDpi xmlns:a14="http://schemas.microsoft.com/office/drawing/2010/main" val="0"/>
              </a:ext>
            </a:extLst>
          </a:blip>
          <a:srcRect l="14329" t="19003" r="9890" b="13480"/>
          <a:stretch/>
        </p:blipFill>
        <p:spPr bwMode="auto">
          <a:xfrm>
            <a:off x="4716016" y="3911304"/>
            <a:ext cx="3622926" cy="24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538298" y="6292515"/>
            <a:ext cx="1978362" cy="461665"/>
          </a:xfrm>
          <a:prstGeom prst="rect">
            <a:avLst/>
          </a:prstGeom>
        </p:spPr>
        <p:txBody>
          <a:bodyPr wrap="none">
            <a:spAutoFit/>
          </a:bodyPr>
          <a:lstStyle/>
          <a:p>
            <a:pPr algn="ctr"/>
            <a:r>
              <a:rPr lang="en-US" sz="1200" dirty="0">
                <a:solidFill>
                  <a:schemeClr val="tx1">
                    <a:lumMod val="75000"/>
                    <a:lumOff val="25000"/>
                  </a:schemeClr>
                </a:solidFill>
                <a:latin typeface="+mn-lt"/>
                <a:hlinkClick r:id="rId3"/>
              </a:rPr>
              <a:t>Wood and </a:t>
            </a:r>
            <a:r>
              <a:rPr lang="en-US" sz="1200" dirty="0" smtClean="0">
                <a:solidFill>
                  <a:schemeClr val="tx1">
                    <a:lumMod val="75000"/>
                    <a:lumOff val="25000"/>
                  </a:schemeClr>
                </a:solidFill>
                <a:latin typeface="+mn-lt"/>
                <a:hlinkClick r:id="rId3"/>
              </a:rPr>
              <a:t>pulp</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4076799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3492" name="Picture 2" descr="http://image.slidesharecdn.com/papertechnologywoodpulp-bleaching2-120705030612-phpapp02/95/paper-technology-wood-pulp-bleaching-2-8-728.jpg?cb=1341475606"/>
          <p:cNvPicPr>
            <a:picLocks noChangeAspect="1" noChangeArrowheads="1"/>
          </p:cNvPicPr>
          <p:nvPr/>
        </p:nvPicPr>
        <p:blipFill rotWithShape="1">
          <a:blip r:embed="rId2">
            <a:extLst>
              <a:ext uri="{28A0092B-C50C-407E-A947-70E740481C1C}">
                <a14:useLocalDpi xmlns:a14="http://schemas.microsoft.com/office/drawing/2010/main" val="0"/>
              </a:ext>
            </a:extLst>
          </a:blip>
          <a:srcRect l="12591" t="16227" r="7233" b="14616"/>
          <a:stretch/>
        </p:blipFill>
        <p:spPr bwMode="auto">
          <a:xfrm>
            <a:off x="1432184" y="1628800"/>
            <a:ext cx="6279632" cy="406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82819" y="5691281"/>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3"/>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4"/>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3096309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400" dirty="0" smtClean="0"/>
              <a:t>πλεονεκτήματα θειώδους μεθόδου</a:t>
            </a:r>
            <a:r>
              <a:rPr lang="en-US" sz="3400" dirty="0" smtClean="0"/>
              <a:t>:</a:t>
            </a:r>
            <a:endParaRPr lang="el-GR" sz="3400" dirty="0"/>
          </a:p>
        </p:txBody>
      </p:sp>
      <p:sp>
        <p:nvSpPr>
          <p:cNvPr id="65538" name="Rectangle 3"/>
          <p:cNvSpPr>
            <a:spLocks noGrp="1" noChangeArrowheads="1"/>
          </p:cNvSpPr>
          <p:nvPr>
            <p:ph idx="1"/>
          </p:nvPr>
        </p:nvSpPr>
        <p:spPr/>
        <p:txBody>
          <a:bodyPr/>
          <a:lstStyle/>
          <a:p>
            <a:pPr>
              <a:spcAft>
                <a:spcPts val="600"/>
              </a:spcAft>
            </a:pPr>
            <a:r>
              <a:rPr lang="el-GR" altLang="el-GR" sz="2400" b="1" dirty="0" smtClean="0">
                <a:solidFill>
                  <a:schemeClr val="accent3">
                    <a:lumMod val="50000"/>
                  </a:schemeClr>
                </a:solidFill>
              </a:rPr>
              <a:t>διαλύει την περισσότερη </a:t>
            </a:r>
            <a:r>
              <a:rPr lang="el-GR" altLang="el-GR" sz="2400" b="1" dirty="0" err="1" smtClean="0">
                <a:solidFill>
                  <a:schemeClr val="accent3">
                    <a:lumMod val="50000"/>
                  </a:schemeClr>
                </a:solidFill>
              </a:rPr>
              <a:t>λιγνίνη</a:t>
            </a:r>
            <a:endParaRPr lang="el-GR" altLang="el-GR" sz="2400" b="1" dirty="0" smtClean="0">
              <a:solidFill>
                <a:schemeClr val="accent3">
                  <a:lumMod val="50000"/>
                </a:schemeClr>
              </a:solidFill>
            </a:endParaRPr>
          </a:p>
          <a:p>
            <a:pPr>
              <a:spcAft>
                <a:spcPts val="600"/>
              </a:spcAft>
            </a:pPr>
            <a:r>
              <a:rPr lang="el-GR" altLang="el-GR" sz="2400" b="1" dirty="0" smtClean="0">
                <a:solidFill>
                  <a:schemeClr val="accent3">
                    <a:lumMod val="50000"/>
                  </a:schemeClr>
                </a:solidFill>
              </a:rPr>
              <a:t>δίνει πιο λευκό πολτό. </a:t>
            </a:r>
          </a:p>
          <a:p>
            <a:pPr>
              <a:spcAft>
                <a:spcPts val="600"/>
              </a:spcAft>
            </a:pPr>
            <a:r>
              <a:rPr lang="el-GR" altLang="el-GR" sz="2400" dirty="0" smtClean="0"/>
              <a:t>Επίσης, επειδή μαλακώνει το εξωτερικό τοίχωμα της ίνας, </a:t>
            </a:r>
            <a:r>
              <a:rPr lang="el-GR" altLang="el-GR" sz="2400" b="1" dirty="0" smtClean="0">
                <a:solidFill>
                  <a:schemeClr val="accent3">
                    <a:lumMod val="50000"/>
                  </a:schemeClr>
                </a:solidFill>
              </a:rPr>
              <a:t>ο πολτός διαβρέχεται πιο εύκολα.</a:t>
            </a:r>
          </a:p>
          <a:p>
            <a:pPr>
              <a:spcAft>
                <a:spcPts val="600"/>
              </a:spcAft>
            </a:pPr>
            <a:r>
              <a:rPr lang="el-GR" altLang="el-GR" sz="2400" dirty="0" smtClean="0"/>
              <a:t>Αυτό αποτελεί πλεονέκτημα στην χαρτοποιία μια και οδηγεί σε </a:t>
            </a:r>
            <a:r>
              <a:rPr lang="el-GR" altLang="el-GR" sz="2400" b="1" dirty="0" smtClean="0">
                <a:solidFill>
                  <a:srgbClr val="820000"/>
                </a:solidFill>
              </a:rPr>
              <a:t>καλή στρώση των ινών στη μηχανή χαρτοποιίας </a:t>
            </a:r>
            <a:r>
              <a:rPr lang="el-GR" altLang="el-GR" sz="2400" dirty="0" smtClean="0"/>
              <a:t>και </a:t>
            </a:r>
            <a:r>
              <a:rPr lang="el-GR" altLang="el-GR" sz="2400" b="1" dirty="0" smtClean="0">
                <a:solidFill>
                  <a:srgbClr val="820000"/>
                </a:solidFill>
              </a:rPr>
              <a:t>επιτρέπει την κατασκευή χαρτιών γραφής και υδατογραφίας</a:t>
            </a:r>
            <a:r>
              <a:rPr lang="en-US" altLang="el-GR" sz="2400" b="1" dirty="0" smtClean="0">
                <a:solidFill>
                  <a:srgbClr val="820000"/>
                </a:solidFill>
              </a:rPr>
              <a:t> (</a:t>
            </a:r>
            <a:r>
              <a:rPr lang="el-GR" altLang="el-GR" sz="2400" b="1" dirty="0" smtClean="0">
                <a:solidFill>
                  <a:srgbClr val="820000"/>
                </a:solidFill>
              </a:rPr>
              <a:t>χαρτί ακουαρέλας).</a:t>
            </a:r>
            <a:r>
              <a:rPr lang="el-GR" altLang="el-GR" sz="2400" dirty="0" smtClean="0">
                <a:solidFill>
                  <a:srgbClr val="820000"/>
                </a:solidFill>
              </a:rPr>
              <a:t> </a:t>
            </a:r>
          </a:p>
          <a:p>
            <a:pPr algn="just" eaLnBrk="1" hangingPunct="1">
              <a:lnSpc>
                <a:spcPct val="90000"/>
              </a:lnSpc>
              <a:buFontTx/>
              <a:buNone/>
            </a:pPr>
            <a:endParaRPr lang="el-GR" altLang="el-GR" sz="1600" b="1" dirty="0" smtClean="0">
              <a:solidFill>
                <a:schemeClr val="accent2"/>
              </a:solidFill>
            </a:endParaRPr>
          </a:p>
        </p:txBody>
      </p:sp>
    </p:spTree>
    <p:extLst>
      <p:ext uri="{BB962C8B-B14F-4D97-AF65-F5344CB8AC3E}">
        <p14:creationId xmlns:p14="http://schemas.microsoft.com/office/powerpoint/2010/main" val="26455801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sz="3200" dirty="0" smtClean="0"/>
              <a:t>μειονεκτήματα θειώδους μεθόδου</a:t>
            </a:r>
            <a:r>
              <a:rPr lang="en-US" sz="3200" dirty="0" smtClean="0"/>
              <a:t>:</a:t>
            </a:r>
            <a:endParaRPr lang="el-GR" sz="3200" dirty="0"/>
          </a:p>
        </p:txBody>
      </p:sp>
      <p:sp>
        <p:nvSpPr>
          <p:cNvPr id="66562" name="Rectangle 3"/>
          <p:cNvSpPr>
            <a:spLocks noGrp="1" noChangeArrowheads="1"/>
          </p:cNvSpPr>
          <p:nvPr>
            <p:ph idx="1"/>
          </p:nvPr>
        </p:nvSpPr>
        <p:spPr/>
        <p:txBody>
          <a:bodyPr>
            <a:normAutofit/>
          </a:bodyPr>
          <a:lstStyle/>
          <a:p>
            <a:r>
              <a:rPr lang="el-GR" altLang="el-GR" sz="2400" b="1" dirty="0" smtClean="0">
                <a:solidFill>
                  <a:srgbClr val="820000"/>
                </a:solidFill>
              </a:rPr>
              <a:t>οι όξινες συνθήκες </a:t>
            </a:r>
            <a:r>
              <a:rPr lang="el-GR" altLang="el-GR" sz="2400" b="1" dirty="0" err="1" smtClean="0">
                <a:solidFill>
                  <a:srgbClr val="820000"/>
                </a:solidFill>
              </a:rPr>
              <a:t>υδρολύουν</a:t>
            </a:r>
            <a:r>
              <a:rPr lang="el-GR" altLang="el-GR" sz="2400" b="1" dirty="0" smtClean="0">
                <a:solidFill>
                  <a:srgbClr val="820000"/>
                </a:solidFill>
              </a:rPr>
              <a:t> μέρος της κυτταρίνης, </a:t>
            </a:r>
            <a:r>
              <a:rPr lang="el-GR" altLang="el-GR" sz="2400" dirty="0" smtClean="0"/>
              <a:t>που έχει άμεσο αντίκτυπο στις ίνες.</a:t>
            </a:r>
            <a:endParaRPr lang="el-GR" altLang="el-GR" sz="2400" b="1" dirty="0" smtClean="0">
              <a:solidFill>
                <a:schemeClr val="accent2"/>
              </a:solidFill>
            </a:endParaRPr>
          </a:p>
          <a:p>
            <a:r>
              <a:rPr lang="el-GR" altLang="el-GR" sz="2400" dirty="0" smtClean="0"/>
              <a:t>Ως αποτέλεσμα το χαρτί που παράγεται να </a:t>
            </a:r>
            <a:r>
              <a:rPr lang="el-GR" altLang="el-GR" sz="2400" b="1" dirty="0" smtClean="0">
                <a:solidFill>
                  <a:srgbClr val="820000"/>
                </a:solidFill>
              </a:rPr>
              <a:t>έχει μικρότερη μηχανική αντοχή από εκείνο που παράγεται με την μέθοδο των </a:t>
            </a:r>
            <a:r>
              <a:rPr lang="el-GR" altLang="el-GR" sz="2400" b="1" dirty="0" err="1" smtClean="0">
                <a:solidFill>
                  <a:srgbClr val="820000"/>
                </a:solidFill>
              </a:rPr>
              <a:t>θειϊκών</a:t>
            </a:r>
            <a:r>
              <a:rPr lang="el-GR" altLang="el-GR" sz="2400" b="1" dirty="0" smtClean="0">
                <a:solidFill>
                  <a:srgbClr val="820000"/>
                </a:solidFill>
              </a:rPr>
              <a:t> αλάτων </a:t>
            </a:r>
            <a:r>
              <a:rPr lang="el-GR" altLang="el-GR" sz="2400" dirty="0" smtClean="0"/>
              <a:t>που θα δούμε ακολούθως</a:t>
            </a:r>
            <a:r>
              <a:rPr lang="el-GR" altLang="el-GR" sz="2400" b="1" dirty="0" smtClean="0">
                <a:solidFill>
                  <a:schemeClr val="accent2"/>
                </a:solidFill>
              </a:rPr>
              <a:t>.</a:t>
            </a:r>
          </a:p>
        </p:txBody>
      </p:sp>
    </p:spTree>
    <p:extLst>
      <p:ext uri="{BB962C8B-B14F-4D97-AF65-F5344CB8AC3E}">
        <p14:creationId xmlns:p14="http://schemas.microsoft.com/office/powerpoint/2010/main" val="12563278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altLang="el-GR" dirty="0" smtClean="0"/>
              <a:t>Διαθέτει όμως </a:t>
            </a:r>
            <a:r>
              <a:rPr lang="el-GR" altLang="el-GR" b="1" dirty="0" smtClean="0">
                <a:solidFill>
                  <a:schemeClr val="accent3">
                    <a:lumMod val="50000"/>
                  </a:schemeClr>
                </a:solidFill>
              </a:rPr>
              <a:t>μεγαλύτερη μηχανική αντοχή από ένα χαρτί που παρασκευάζεται από μηχανική </a:t>
            </a:r>
            <a:r>
              <a:rPr lang="el-GR" altLang="el-GR" b="1" dirty="0" err="1" smtClean="0">
                <a:solidFill>
                  <a:schemeClr val="accent3">
                    <a:lumMod val="50000"/>
                  </a:schemeClr>
                </a:solidFill>
              </a:rPr>
              <a:t>χαρτόμαζα</a:t>
            </a:r>
            <a:r>
              <a:rPr lang="el-GR" altLang="el-GR" b="1" dirty="0" smtClean="0">
                <a:solidFill>
                  <a:schemeClr val="accent3">
                    <a:lumMod val="50000"/>
                  </a:schemeClr>
                </a:solidFill>
              </a:rPr>
              <a:t>.</a:t>
            </a:r>
          </a:p>
          <a:p>
            <a:r>
              <a:rPr lang="el-GR" altLang="el-GR" b="1" dirty="0" smtClean="0">
                <a:solidFill>
                  <a:schemeClr val="accent3">
                    <a:lumMod val="50000"/>
                  </a:schemeClr>
                </a:solidFill>
              </a:rPr>
              <a:t>Η απόδοση δε της μεθόδου σε </a:t>
            </a:r>
            <a:r>
              <a:rPr lang="el-GR" altLang="el-GR" b="1" dirty="0" err="1" smtClean="0">
                <a:solidFill>
                  <a:schemeClr val="accent3">
                    <a:lumMod val="50000"/>
                  </a:schemeClr>
                </a:solidFill>
              </a:rPr>
              <a:t>χαρτόμαζα</a:t>
            </a:r>
            <a:r>
              <a:rPr lang="el-GR" altLang="el-GR" b="1" dirty="0" smtClean="0">
                <a:solidFill>
                  <a:schemeClr val="accent3">
                    <a:lumMod val="50000"/>
                  </a:schemeClr>
                </a:solidFill>
              </a:rPr>
              <a:t> είναι μεγαλύτερη από αυτή για την παραγωγή πολτού </a:t>
            </a:r>
            <a:r>
              <a:rPr lang="en-US" altLang="el-GR" b="1" dirty="0" smtClean="0">
                <a:solidFill>
                  <a:schemeClr val="accent3">
                    <a:lumMod val="50000"/>
                  </a:schemeClr>
                </a:solidFill>
              </a:rPr>
              <a:t>Kraft</a:t>
            </a:r>
            <a:r>
              <a:rPr lang="el-GR" altLang="el-GR" b="1" dirty="0" smtClean="0">
                <a:solidFill>
                  <a:schemeClr val="accent3">
                    <a:lumMod val="50000"/>
                  </a:schemeClr>
                </a:solidFill>
              </a:rPr>
              <a:t>.</a:t>
            </a:r>
          </a:p>
          <a:p>
            <a:r>
              <a:rPr lang="el-GR" altLang="el-GR" dirty="0" smtClean="0"/>
              <a:t>Επίσης, </a:t>
            </a:r>
            <a:r>
              <a:rPr lang="el-GR" altLang="el-GR" b="1" dirty="0" smtClean="0">
                <a:solidFill>
                  <a:schemeClr val="accent3">
                    <a:lumMod val="50000"/>
                  </a:schemeClr>
                </a:solidFill>
              </a:rPr>
              <a:t>ο πολτός αυτός λευκαίνεται ευκολότερα από τον αντίστοιχο πολτό </a:t>
            </a:r>
            <a:r>
              <a:rPr lang="en-US" altLang="el-GR" b="1" dirty="0" smtClean="0">
                <a:solidFill>
                  <a:schemeClr val="accent3">
                    <a:lumMod val="50000"/>
                  </a:schemeClr>
                </a:solidFill>
              </a:rPr>
              <a:t>Kraft</a:t>
            </a:r>
            <a:r>
              <a:rPr lang="el-GR" altLang="el-GR" b="1" dirty="0" smtClean="0">
                <a:solidFill>
                  <a:schemeClr val="accent3">
                    <a:lumMod val="50000"/>
                  </a:schemeClr>
                </a:solidFill>
              </a:rPr>
              <a:t>. </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7586" name="Rectangle 3"/>
          <p:cNvSpPr>
            <a:spLocks noGrp="1" noChangeArrowheads="1"/>
          </p:cNvSpPr>
          <p:nvPr>
            <p:ph idx="1"/>
          </p:nvPr>
        </p:nvSpPr>
        <p:spPr/>
        <p:txBody>
          <a:bodyPr>
            <a:noAutofit/>
          </a:bodyPr>
          <a:lstStyle/>
          <a:p>
            <a:pPr marL="0" indent="0" eaLnBrk="1" hangingPunct="1">
              <a:buFontTx/>
              <a:buNone/>
            </a:pPr>
            <a:r>
              <a:rPr lang="el-GR" altLang="el-GR" sz="2000" dirty="0" smtClean="0"/>
              <a:t>Τέλος, να σημειωθεί ότι η μέθοδος αυτή </a:t>
            </a:r>
            <a:r>
              <a:rPr lang="el-GR" altLang="el-GR" sz="2000" b="1" dirty="0" smtClean="0">
                <a:solidFill>
                  <a:srgbClr val="820000"/>
                </a:solidFill>
              </a:rPr>
              <a:t>χρησιμοποιείται για την παραγωγή ειδικών χαρτιών, </a:t>
            </a:r>
            <a:r>
              <a:rPr lang="el-GR" altLang="el-GR" sz="2000" dirty="0" smtClean="0"/>
              <a:t>αλλά και ως πηγή κυτταρίνης για διεργασίες εκτός των εφαρμογών του χαρτιού.</a:t>
            </a:r>
          </a:p>
          <a:p>
            <a:pPr eaLnBrk="1" hangingPunct="1">
              <a:buFontTx/>
              <a:buNone/>
            </a:pPr>
            <a:r>
              <a:rPr lang="el-GR" altLang="el-GR" sz="2000" dirty="0" smtClean="0"/>
              <a:t>Αποτελεί</a:t>
            </a:r>
            <a:r>
              <a:rPr lang="en-US" altLang="el-GR" sz="2000" dirty="0" smtClean="0"/>
              <a:t>:</a:t>
            </a:r>
          </a:p>
          <a:p>
            <a:pPr eaLnBrk="1" hangingPunct="1">
              <a:buFontTx/>
              <a:buAutoNum type="arabicPeriod"/>
            </a:pPr>
            <a:r>
              <a:rPr lang="el-GR" altLang="el-GR" sz="2000" b="1" dirty="0" smtClean="0">
                <a:solidFill>
                  <a:srgbClr val="820000"/>
                </a:solidFill>
              </a:rPr>
              <a:t>πρώτη ύλη για την παραγωγή χαρτιού καλής ποιότητας (</a:t>
            </a:r>
            <a:r>
              <a:rPr lang="en-US" altLang="el-GR" sz="2000" b="1" dirty="0" smtClean="0">
                <a:solidFill>
                  <a:srgbClr val="820000"/>
                </a:solidFill>
              </a:rPr>
              <a:t>fine paper</a:t>
            </a:r>
            <a:r>
              <a:rPr lang="el-GR" altLang="el-GR" sz="2000" b="1" dirty="0" smtClean="0">
                <a:solidFill>
                  <a:srgbClr val="820000"/>
                </a:solidFill>
              </a:rPr>
              <a:t>)</a:t>
            </a:r>
          </a:p>
          <a:p>
            <a:pPr eaLnBrk="1" hangingPunct="1">
              <a:buFontTx/>
              <a:buAutoNum type="arabicPeriod"/>
            </a:pPr>
            <a:r>
              <a:rPr lang="el-GR" altLang="el-GR" sz="2000" b="1" dirty="0" smtClean="0">
                <a:solidFill>
                  <a:srgbClr val="820000"/>
                </a:solidFill>
              </a:rPr>
              <a:t>χρησιμοποιείται σαν χαρτί γραφής, χαρτί υγείας, </a:t>
            </a:r>
            <a:r>
              <a:rPr lang="en-US" altLang="el-GR" sz="2000" b="1" dirty="0" smtClean="0">
                <a:solidFill>
                  <a:srgbClr val="820000"/>
                </a:solidFill>
              </a:rPr>
              <a:t>glassine</a:t>
            </a:r>
            <a:r>
              <a:rPr lang="el-GR" altLang="el-GR" sz="2000" b="1" dirty="0" smtClean="0">
                <a:solidFill>
                  <a:srgbClr val="820000"/>
                </a:solidFill>
              </a:rPr>
              <a:t> καθώς και</a:t>
            </a:r>
            <a:endParaRPr lang="en-US" altLang="el-GR" sz="2000" b="1" dirty="0" smtClean="0">
              <a:solidFill>
                <a:srgbClr val="820000"/>
              </a:solidFill>
            </a:endParaRPr>
          </a:p>
          <a:p>
            <a:pPr eaLnBrk="1" hangingPunct="1">
              <a:buFontTx/>
              <a:buAutoNum type="arabicPeriod"/>
            </a:pPr>
            <a:r>
              <a:rPr lang="el-GR" altLang="el-GR" sz="2000" b="1" dirty="0" smtClean="0">
                <a:solidFill>
                  <a:srgbClr val="820000"/>
                </a:solidFill>
              </a:rPr>
              <a:t>για να προσδώσει μηχανική αντοχή στο χαρτί που προορίζεται για εφημερίδες.</a:t>
            </a:r>
            <a:endParaRPr lang="en-US" altLang="el-GR" sz="2000" b="1" dirty="0" smtClean="0">
              <a:solidFill>
                <a:srgbClr val="820000"/>
              </a:solidFill>
            </a:endParaRPr>
          </a:p>
          <a:p>
            <a:pPr eaLnBrk="1" hangingPunct="1">
              <a:buNone/>
            </a:pPr>
            <a:r>
              <a:rPr lang="el-GR" altLang="el-GR" sz="2000" dirty="0" smtClean="0"/>
              <a:t>	</a:t>
            </a:r>
          </a:p>
          <a:p>
            <a:pPr eaLnBrk="1" hangingPunct="1">
              <a:buNone/>
            </a:pPr>
            <a:r>
              <a:rPr lang="el-GR" altLang="el-GR" sz="2000" dirty="0" smtClean="0"/>
              <a:t>	Ένα σημαντικό κλάσμα του λευκασμένου θειώδους πολτού βρίσκει </a:t>
            </a:r>
            <a:r>
              <a:rPr lang="el-GR" altLang="el-GR" sz="2000" b="1" dirty="0" smtClean="0">
                <a:solidFill>
                  <a:schemeClr val="tx2"/>
                </a:solidFill>
              </a:rPr>
              <a:t>εφαρμογή στην σύνθεση παραγώγων κυτταρίνης </a:t>
            </a:r>
            <a:r>
              <a:rPr lang="el-GR" altLang="el-GR" sz="2000" dirty="0" smtClean="0"/>
              <a:t>όπως για παράδειγμα </a:t>
            </a:r>
            <a:r>
              <a:rPr lang="el-GR" altLang="el-GR" sz="2000" dirty="0" err="1" smtClean="0"/>
              <a:t>σελοφάνη</a:t>
            </a:r>
            <a:r>
              <a:rPr lang="el-GR" altLang="el-GR" sz="2000" dirty="0" smtClean="0"/>
              <a:t>, </a:t>
            </a:r>
            <a:r>
              <a:rPr lang="el-GR" altLang="el-GR" sz="2000" dirty="0" err="1" smtClean="0"/>
              <a:t>οξεική</a:t>
            </a:r>
            <a:r>
              <a:rPr lang="el-GR" altLang="el-GR" sz="2000" dirty="0" smtClean="0"/>
              <a:t> κυτταρίνη και </a:t>
            </a:r>
            <a:r>
              <a:rPr lang="el-GR" altLang="el-GR" sz="2000" dirty="0" err="1" smtClean="0"/>
              <a:t>μέθυλοκυτταρίνη</a:t>
            </a:r>
            <a:r>
              <a:rPr lang="el-GR" altLang="el-GR" sz="2000" dirty="0" smtClean="0"/>
              <a:t>. </a:t>
            </a:r>
          </a:p>
          <a:p>
            <a:pPr eaLnBrk="1" hangingPunct="1">
              <a:buFontTx/>
              <a:buNone/>
            </a:pPr>
            <a:endParaRPr lang="el-GR" altLang="el-GR" sz="2000" b="1" dirty="0" smtClean="0">
              <a:solidFill>
                <a:schemeClr val="accent2"/>
              </a:solidFill>
            </a:endParaRPr>
          </a:p>
          <a:p>
            <a:pPr eaLnBrk="1" hangingPunct="1"/>
            <a:r>
              <a:rPr lang="el-GR" altLang="el-GR" sz="2000" b="1" dirty="0" smtClean="0">
                <a:solidFill>
                  <a:schemeClr val="accent3">
                    <a:lumMod val="50000"/>
                  </a:schemeClr>
                </a:solidFill>
              </a:rPr>
              <a:t>Μετά το 1940 επικράτησε η μέθοδος </a:t>
            </a:r>
            <a:r>
              <a:rPr lang="en-US" altLang="el-GR" sz="2000" b="1" dirty="0" err="1" smtClean="0">
                <a:solidFill>
                  <a:schemeClr val="accent3">
                    <a:lumMod val="50000"/>
                  </a:schemeClr>
                </a:solidFill>
              </a:rPr>
              <a:t>kraft</a:t>
            </a:r>
            <a:r>
              <a:rPr lang="el-GR" altLang="el-GR" sz="2000" b="1" dirty="0" smtClean="0">
                <a:solidFill>
                  <a:schemeClr val="accent3">
                    <a:lumMod val="50000"/>
                  </a:schemeClr>
                </a:solidFill>
              </a:rPr>
              <a:t>, </a:t>
            </a:r>
            <a:r>
              <a:rPr lang="el-GR" altLang="el-GR" sz="2000" dirty="0" smtClean="0"/>
              <a:t>αν και η μέθοδος των θειωδών είναι σημαντική.</a:t>
            </a:r>
          </a:p>
          <a:p>
            <a:pPr eaLnBrk="1" hangingPunct="1"/>
            <a:r>
              <a:rPr lang="el-GR" altLang="el-GR" sz="2000" dirty="0" smtClean="0"/>
              <a:t>Σήμερα, περίπου το 10% του χαρτοπολτού παράγεται με τη μέθοδο αυτή. </a:t>
            </a:r>
          </a:p>
        </p:txBody>
      </p:sp>
    </p:spTree>
    <p:extLst>
      <p:ext uri="{BB962C8B-B14F-4D97-AF65-F5344CB8AC3E}">
        <p14:creationId xmlns:p14="http://schemas.microsoft.com/office/powerpoint/2010/main" val="5761957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Μέθοδος των </a:t>
            </a:r>
            <a:r>
              <a:rPr lang="el-GR" dirty="0" err="1"/>
              <a:t>θειϊκών</a:t>
            </a:r>
            <a:r>
              <a:rPr lang="el-GR" dirty="0"/>
              <a:t> αλάτων</a:t>
            </a:r>
            <a:br>
              <a:rPr lang="el-GR" dirty="0"/>
            </a:br>
            <a:r>
              <a:rPr lang="el-GR" dirty="0"/>
              <a:t>(</a:t>
            </a:r>
            <a:r>
              <a:rPr lang="el-GR" dirty="0" err="1"/>
              <a:t>Kraft</a:t>
            </a:r>
            <a:r>
              <a:rPr lang="el-GR" dirty="0"/>
              <a:t> ή </a:t>
            </a:r>
            <a:r>
              <a:rPr lang="el-GR" dirty="0" err="1"/>
              <a:t>Sulphate</a:t>
            </a:r>
            <a:r>
              <a:rPr lang="el-GR" dirty="0"/>
              <a:t> </a:t>
            </a:r>
            <a:r>
              <a:rPr lang="el-GR" dirty="0" err="1"/>
              <a:t>method</a:t>
            </a:r>
            <a:r>
              <a:rPr lang="el-GR" dirty="0"/>
              <a:t>)</a:t>
            </a:r>
          </a:p>
        </p:txBody>
      </p:sp>
      <p:sp>
        <p:nvSpPr>
          <p:cNvPr id="68610" name="Rectangle 3"/>
          <p:cNvSpPr>
            <a:spLocks noGrp="1" noChangeArrowheads="1"/>
          </p:cNvSpPr>
          <p:nvPr>
            <p:ph idx="1"/>
          </p:nvPr>
        </p:nvSpPr>
        <p:spPr>
          <a:xfrm>
            <a:off x="428596" y="1571612"/>
            <a:ext cx="8229600" cy="4357718"/>
          </a:xfrm>
        </p:spPr>
        <p:txBody>
          <a:bodyPr/>
          <a:lstStyle/>
          <a:p>
            <a:pPr eaLnBrk="1" hangingPunct="1"/>
            <a:r>
              <a:rPr lang="el-GR" altLang="el-GR" sz="2800" dirty="0" smtClean="0"/>
              <a:t>Το 1879 ο Γερμανός </a:t>
            </a:r>
            <a:r>
              <a:rPr lang="en-US" altLang="el-GR" sz="2800" dirty="0" smtClean="0"/>
              <a:t>Carl Dahl</a:t>
            </a:r>
            <a:r>
              <a:rPr lang="el-GR" altLang="el-GR" sz="2800" dirty="0" smtClean="0"/>
              <a:t> κατά τη διεργασία της ανάκτησης των χημικών αντιδραστηρίων, αναπλήρωσε το καταναλισκόμενο κατά την πολτοποίηση </a:t>
            </a:r>
            <a:r>
              <a:rPr lang="el-GR" altLang="el-GR" sz="2800" dirty="0" err="1" smtClean="0"/>
              <a:t>άλκαλι</a:t>
            </a:r>
            <a:r>
              <a:rPr lang="el-GR" altLang="el-GR" sz="2800" dirty="0" smtClean="0"/>
              <a:t>, προσθέτοντας </a:t>
            </a:r>
            <a:r>
              <a:rPr lang="el-GR" altLang="el-GR" sz="2800" dirty="0" err="1" smtClean="0"/>
              <a:t>θειϊκό</a:t>
            </a:r>
            <a:r>
              <a:rPr lang="el-GR" altLang="el-GR" sz="2800" dirty="0" smtClean="0"/>
              <a:t> νάτριο στο υγρό της πολτοποίησης.</a:t>
            </a:r>
            <a:endParaRPr lang="en-US" altLang="el-GR" sz="2800" dirty="0" smtClean="0"/>
          </a:p>
          <a:p>
            <a:pPr eaLnBrk="1" hangingPunct="1"/>
            <a:r>
              <a:rPr lang="el-GR" altLang="el-GR" sz="2800" dirty="0" smtClean="0"/>
              <a:t>Κατά την καύση του υγρού πολτοποίησης </a:t>
            </a:r>
            <a:r>
              <a:rPr lang="el-GR" altLang="el-GR" sz="2800" b="1" dirty="0" smtClean="0">
                <a:solidFill>
                  <a:schemeClr val="accent3">
                    <a:lumMod val="50000"/>
                  </a:schemeClr>
                </a:solidFill>
              </a:rPr>
              <a:t>το </a:t>
            </a:r>
            <a:r>
              <a:rPr lang="el-GR" altLang="el-GR" sz="2800" b="1" dirty="0" err="1" smtClean="0">
                <a:solidFill>
                  <a:schemeClr val="accent3">
                    <a:lumMod val="50000"/>
                  </a:schemeClr>
                </a:solidFill>
              </a:rPr>
              <a:t>θειϊκό</a:t>
            </a:r>
            <a:r>
              <a:rPr lang="el-GR" altLang="el-GR" sz="2800" b="1" dirty="0" smtClean="0">
                <a:solidFill>
                  <a:schemeClr val="accent3">
                    <a:lumMod val="50000"/>
                  </a:schemeClr>
                </a:solidFill>
              </a:rPr>
              <a:t> νάτριο αναγόταν σε θειούχο </a:t>
            </a:r>
            <a:r>
              <a:rPr lang="el-GR" altLang="el-GR" sz="2800" dirty="0" smtClean="0"/>
              <a:t>και για το λόγο αυτό η μέθοδος πολτοποίησης ονομάστηκε μέθοδος των </a:t>
            </a:r>
            <a:r>
              <a:rPr lang="el-GR" altLang="el-GR" sz="2800" dirty="0" err="1" smtClean="0"/>
              <a:t>θειϊκών</a:t>
            </a:r>
            <a:r>
              <a:rPr lang="el-GR" altLang="el-GR" sz="2800" dirty="0" smtClean="0"/>
              <a:t>. </a:t>
            </a:r>
          </a:p>
        </p:txBody>
      </p:sp>
    </p:spTree>
    <p:extLst>
      <p:ext uri="{BB962C8B-B14F-4D97-AF65-F5344CB8AC3E}">
        <p14:creationId xmlns:p14="http://schemas.microsoft.com/office/powerpoint/2010/main" val="9760673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9634" name="Rectangle 3"/>
          <p:cNvSpPr>
            <a:spLocks noGrp="1" noChangeArrowheads="1"/>
          </p:cNvSpPr>
          <p:nvPr>
            <p:ph idx="1"/>
          </p:nvPr>
        </p:nvSpPr>
        <p:spPr/>
        <p:txBody>
          <a:bodyPr>
            <a:normAutofit/>
          </a:bodyPr>
          <a:lstStyle/>
          <a:p>
            <a:pPr eaLnBrk="1" hangingPunct="1"/>
            <a:r>
              <a:rPr lang="el-GR" altLang="el-GR" sz="2400" dirty="0" smtClean="0"/>
              <a:t>Αποτελεί την πλέον διαδεδομένη μέθοδο χημικής πολτοποίησης και ανακαλύφθηκε όταν διάφοροι ερευνητές άρχισαν να τροποποιούν τη μέθοδο της σόδας χρησιμοποιώντας εκτός από </a:t>
            </a:r>
            <a:r>
              <a:rPr lang="pt-BR" altLang="el-GR" sz="2400" dirty="0" smtClean="0"/>
              <a:t>NaOH</a:t>
            </a:r>
            <a:r>
              <a:rPr lang="el-GR" altLang="el-GR" sz="2400" dirty="0" smtClean="0"/>
              <a:t> ή </a:t>
            </a:r>
            <a:r>
              <a:rPr lang="en-US" altLang="el-GR" sz="2400" dirty="0" smtClean="0"/>
              <a:t>Na</a:t>
            </a:r>
            <a:r>
              <a:rPr lang="el-GR" altLang="el-GR" sz="2400" baseline="-25000" dirty="0" smtClean="0"/>
              <a:t>2</a:t>
            </a:r>
            <a:r>
              <a:rPr lang="en-US" altLang="el-GR" sz="2400" dirty="0" smtClean="0"/>
              <a:t>CO</a:t>
            </a:r>
            <a:r>
              <a:rPr lang="el-GR" altLang="el-GR" sz="2400" baseline="-25000" dirty="0" smtClean="0"/>
              <a:t>3</a:t>
            </a:r>
            <a:r>
              <a:rPr lang="el-GR" altLang="el-GR" sz="2400" dirty="0" smtClean="0"/>
              <a:t>, το </a:t>
            </a:r>
            <a:r>
              <a:rPr lang="pt-BR" altLang="el-GR" sz="2400" b="1" dirty="0" smtClean="0">
                <a:solidFill>
                  <a:schemeClr val="accent3">
                    <a:lumMod val="50000"/>
                  </a:schemeClr>
                </a:solidFill>
              </a:rPr>
              <a:t>Na</a:t>
            </a:r>
            <a:r>
              <a:rPr lang="el-GR" altLang="el-GR" sz="2400" b="1" baseline="-25000" dirty="0" smtClean="0">
                <a:solidFill>
                  <a:schemeClr val="accent3">
                    <a:lumMod val="50000"/>
                  </a:schemeClr>
                </a:solidFill>
              </a:rPr>
              <a:t>2</a:t>
            </a:r>
            <a:r>
              <a:rPr lang="pt-BR" altLang="el-GR" sz="2400" b="1" dirty="0" smtClean="0">
                <a:solidFill>
                  <a:schemeClr val="accent3">
                    <a:lumMod val="50000"/>
                  </a:schemeClr>
                </a:solidFill>
              </a:rPr>
              <a:t>S</a:t>
            </a:r>
            <a:r>
              <a:rPr lang="el-GR" altLang="el-GR" sz="2400" b="1" dirty="0" smtClean="0">
                <a:solidFill>
                  <a:schemeClr val="accent3">
                    <a:lumMod val="50000"/>
                  </a:schemeClr>
                </a:solidFill>
              </a:rPr>
              <a:t>.</a:t>
            </a:r>
          </a:p>
          <a:p>
            <a:pPr eaLnBrk="1" hangingPunct="1"/>
            <a:r>
              <a:rPr lang="el-GR" altLang="el-GR" sz="2400" b="1" dirty="0" smtClean="0">
                <a:solidFill>
                  <a:schemeClr val="accent3">
                    <a:lumMod val="50000"/>
                  </a:schemeClr>
                </a:solidFill>
              </a:rPr>
              <a:t>Ο ρόλος του </a:t>
            </a:r>
            <a:r>
              <a:rPr lang="pt-BR" altLang="el-GR" sz="2400" b="1" dirty="0" smtClean="0">
                <a:solidFill>
                  <a:schemeClr val="accent3">
                    <a:lumMod val="50000"/>
                  </a:schemeClr>
                </a:solidFill>
              </a:rPr>
              <a:t>Na</a:t>
            </a:r>
            <a:r>
              <a:rPr lang="el-GR" altLang="el-GR" sz="2400" b="1" baseline="-25000" dirty="0" smtClean="0">
                <a:solidFill>
                  <a:schemeClr val="accent3">
                    <a:lumMod val="50000"/>
                  </a:schemeClr>
                </a:solidFill>
              </a:rPr>
              <a:t>2</a:t>
            </a:r>
            <a:r>
              <a:rPr lang="pt-BR" altLang="el-GR" sz="2400" b="1" dirty="0" smtClean="0">
                <a:solidFill>
                  <a:schemeClr val="accent3">
                    <a:lumMod val="50000"/>
                  </a:schemeClr>
                </a:solidFill>
              </a:rPr>
              <a:t>S</a:t>
            </a:r>
            <a:r>
              <a:rPr lang="el-GR" altLang="el-GR" sz="2400" b="1" dirty="0" smtClean="0">
                <a:solidFill>
                  <a:schemeClr val="accent3">
                    <a:lumMod val="50000"/>
                  </a:schemeClr>
                </a:solidFill>
              </a:rPr>
              <a:t> είναι να παράγει με υδρόλυση περισσότερο </a:t>
            </a:r>
            <a:r>
              <a:rPr lang="en-US" altLang="el-GR" sz="2400" b="1" dirty="0" err="1" smtClean="0">
                <a:solidFill>
                  <a:schemeClr val="accent3">
                    <a:lumMod val="50000"/>
                  </a:schemeClr>
                </a:solidFill>
              </a:rPr>
              <a:t>NaOH</a:t>
            </a:r>
            <a:r>
              <a:rPr lang="el-GR" altLang="el-GR" sz="2400" b="1" dirty="0" smtClean="0">
                <a:solidFill>
                  <a:schemeClr val="accent3">
                    <a:lumMod val="50000"/>
                  </a:schemeClr>
                </a:solidFill>
              </a:rPr>
              <a:t> (που </a:t>
            </a:r>
            <a:r>
              <a:rPr lang="el-GR" altLang="el-GR" sz="2400" b="1" dirty="0" err="1" smtClean="0">
                <a:solidFill>
                  <a:schemeClr val="accent3">
                    <a:lumMod val="50000"/>
                  </a:schemeClr>
                </a:solidFill>
              </a:rPr>
              <a:t>διαλυτοποιεί</a:t>
            </a:r>
            <a:r>
              <a:rPr lang="el-GR" altLang="el-GR" sz="2400" b="1" dirty="0" smtClean="0">
                <a:solidFill>
                  <a:schemeClr val="accent3">
                    <a:lumMod val="50000"/>
                  </a:schemeClr>
                </a:solidFill>
              </a:rPr>
              <a:t> την </a:t>
            </a:r>
            <a:r>
              <a:rPr lang="el-GR" altLang="el-GR" sz="2400" b="1" dirty="0" err="1" smtClean="0">
                <a:solidFill>
                  <a:schemeClr val="accent3">
                    <a:lumMod val="50000"/>
                  </a:schemeClr>
                </a:solidFill>
              </a:rPr>
              <a:t>λιγνίνη</a:t>
            </a:r>
            <a:r>
              <a:rPr lang="el-GR" altLang="el-GR" sz="2400" b="1" dirty="0" smtClean="0">
                <a:solidFill>
                  <a:schemeClr val="accent3">
                    <a:lumMod val="50000"/>
                  </a:schemeClr>
                </a:solidFill>
              </a:rPr>
              <a:t>) </a:t>
            </a:r>
            <a:r>
              <a:rPr lang="el-GR" altLang="el-GR" sz="2400" dirty="0" smtClean="0"/>
              <a:t>καθώς η αντίδραση προχωρεί, σύμφωνα με την ακόλουθη αντίδραση:</a:t>
            </a:r>
            <a:endParaRPr lang="pt-BR" altLang="el-GR" sz="2400" dirty="0" smtClean="0"/>
          </a:p>
          <a:p>
            <a:pPr eaLnBrk="1" hangingPunct="1">
              <a:buFontTx/>
              <a:buNone/>
            </a:pPr>
            <a:r>
              <a:rPr lang="el-GR" altLang="el-GR" sz="2400" dirty="0" smtClean="0"/>
              <a:t>	</a:t>
            </a:r>
            <a:r>
              <a:rPr lang="pt-BR" altLang="el-GR" sz="2400" dirty="0" smtClean="0"/>
              <a:t>Na</a:t>
            </a:r>
            <a:r>
              <a:rPr lang="el-GR" altLang="el-GR" sz="2400" baseline="-25000" dirty="0" smtClean="0"/>
              <a:t>2</a:t>
            </a:r>
            <a:r>
              <a:rPr lang="pt-BR" altLang="el-GR" sz="2400" dirty="0" smtClean="0"/>
              <a:t>S</a:t>
            </a:r>
            <a:r>
              <a:rPr lang="el-GR" altLang="el-GR" sz="2400" dirty="0" smtClean="0"/>
              <a:t> + 2</a:t>
            </a:r>
            <a:r>
              <a:rPr lang="pt-BR" altLang="el-GR" sz="2400" dirty="0" smtClean="0"/>
              <a:t>H</a:t>
            </a:r>
            <a:r>
              <a:rPr lang="el-GR" altLang="el-GR" sz="2400" baseline="-25000" dirty="0" smtClean="0"/>
              <a:t>2</a:t>
            </a:r>
            <a:r>
              <a:rPr lang="pt-BR" altLang="el-GR" sz="2400" dirty="0" smtClean="0"/>
              <a:t>O </a:t>
            </a:r>
            <a:r>
              <a:rPr lang="en-US" altLang="el-GR" sz="2400" dirty="0" smtClean="0">
                <a:sym typeface="Wingdings" pitchFamily="2" charset="2"/>
              </a:rPr>
              <a:t></a:t>
            </a:r>
            <a:r>
              <a:rPr lang="el-GR" altLang="el-GR" sz="2400" dirty="0" smtClean="0"/>
              <a:t> 2</a:t>
            </a:r>
            <a:r>
              <a:rPr lang="pt-BR" altLang="el-GR" sz="2400" dirty="0" smtClean="0"/>
              <a:t>NaOH</a:t>
            </a:r>
            <a:r>
              <a:rPr lang="el-GR" altLang="el-GR" sz="2400" dirty="0" smtClean="0"/>
              <a:t> + </a:t>
            </a:r>
            <a:r>
              <a:rPr lang="pt-BR" altLang="el-GR" sz="2400" dirty="0" smtClean="0"/>
              <a:t>H</a:t>
            </a:r>
            <a:r>
              <a:rPr lang="el-GR" altLang="el-GR" sz="2400" baseline="-25000" dirty="0" smtClean="0"/>
              <a:t>2</a:t>
            </a:r>
            <a:r>
              <a:rPr lang="pt-BR" altLang="el-GR" sz="2400" dirty="0" smtClean="0"/>
              <a:t>S</a:t>
            </a:r>
            <a:endParaRPr lang="el-GR" altLang="el-GR" sz="2400" dirty="0" smtClean="0"/>
          </a:p>
        </p:txBody>
      </p:sp>
    </p:spTree>
    <p:extLst>
      <p:ext uri="{BB962C8B-B14F-4D97-AF65-F5344CB8AC3E}">
        <p14:creationId xmlns:p14="http://schemas.microsoft.com/office/powerpoint/2010/main" val="22562429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0658" name="Rectangle 3"/>
          <p:cNvSpPr>
            <a:spLocks noGrp="1" noChangeArrowheads="1"/>
          </p:cNvSpPr>
          <p:nvPr>
            <p:ph idx="1"/>
          </p:nvPr>
        </p:nvSpPr>
        <p:spPr>
          <a:xfrm>
            <a:off x="457200" y="1196752"/>
            <a:ext cx="4978896" cy="5040560"/>
          </a:xfrm>
        </p:spPr>
        <p:txBody>
          <a:bodyPr>
            <a:normAutofit/>
          </a:bodyPr>
          <a:lstStyle/>
          <a:p>
            <a:r>
              <a:rPr lang="el-GR" altLang="el-GR" sz="2400" dirty="0" smtClean="0"/>
              <a:t>Έτσι, η </a:t>
            </a:r>
            <a:r>
              <a:rPr lang="el-GR" altLang="el-GR" sz="2400" b="1" dirty="0" smtClean="0">
                <a:solidFill>
                  <a:schemeClr val="accent3">
                    <a:lumMod val="50000"/>
                  </a:schemeClr>
                </a:solidFill>
              </a:rPr>
              <a:t>αρχική περιεκτικότητα σε </a:t>
            </a:r>
            <a:r>
              <a:rPr lang="en-US" altLang="el-GR" sz="2400" b="1" dirty="0" err="1" smtClean="0">
                <a:solidFill>
                  <a:schemeClr val="accent3">
                    <a:lumMod val="50000"/>
                  </a:schemeClr>
                </a:solidFill>
              </a:rPr>
              <a:t>NaOH</a:t>
            </a:r>
            <a:r>
              <a:rPr lang="el-GR" altLang="el-GR" sz="2400" b="1" dirty="0" smtClean="0">
                <a:solidFill>
                  <a:schemeClr val="accent3">
                    <a:lumMod val="50000"/>
                  </a:schemeClr>
                </a:solidFill>
              </a:rPr>
              <a:t> μπορεί να είναι μικρότερη από ότι στη μέθοδο της σόδας.</a:t>
            </a:r>
          </a:p>
          <a:p>
            <a:r>
              <a:rPr lang="el-GR" altLang="el-GR" sz="2400" dirty="0" smtClean="0"/>
              <a:t>Αυτό έχει ως αποτέλεσμα </a:t>
            </a:r>
            <a:r>
              <a:rPr lang="el-GR" altLang="el-GR" sz="2400" b="1" dirty="0" smtClean="0">
                <a:solidFill>
                  <a:schemeClr val="accent3">
                    <a:lumMod val="50000"/>
                  </a:schemeClr>
                </a:solidFill>
              </a:rPr>
              <a:t>το χαρτί να έχει μεγαλύτερη αντοχή, </a:t>
            </a:r>
            <a:r>
              <a:rPr lang="el-GR" altLang="el-GR" sz="2400" dirty="0" smtClean="0"/>
              <a:t>επειδή μεγάλη περιεκτικότητα </a:t>
            </a:r>
            <a:r>
              <a:rPr lang="en-US" altLang="el-GR" sz="2400" dirty="0" err="1" smtClean="0"/>
              <a:t>NaOH</a:t>
            </a:r>
            <a:r>
              <a:rPr lang="el-GR" altLang="el-GR" sz="2400" dirty="0" smtClean="0"/>
              <a:t> προσβάλλει εν μέρει τις ίνες κυτταρίνης.</a:t>
            </a:r>
          </a:p>
          <a:p>
            <a:r>
              <a:rPr lang="el-GR" altLang="el-GR" sz="2400" dirty="0" smtClean="0"/>
              <a:t>Ως αποτέλεσμα είναι </a:t>
            </a:r>
            <a:r>
              <a:rPr lang="el-GR" altLang="el-GR" sz="2400" dirty="0" smtClean="0">
                <a:solidFill>
                  <a:schemeClr val="accent3">
                    <a:lumMod val="50000"/>
                  </a:schemeClr>
                </a:solidFill>
              </a:rPr>
              <a:t>η </a:t>
            </a:r>
            <a:r>
              <a:rPr lang="el-GR" altLang="el-GR" sz="2400" b="1" dirty="0" smtClean="0">
                <a:solidFill>
                  <a:schemeClr val="accent3">
                    <a:lumMod val="50000"/>
                  </a:schemeClr>
                </a:solidFill>
              </a:rPr>
              <a:t>παραγωγή ενός πολτού με μακριές ίνες που συχνά λέγεται </a:t>
            </a:r>
            <a:r>
              <a:rPr lang="en-US" altLang="el-GR" sz="2400" b="1" dirty="0" smtClean="0">
                <a:solidFill>
                  <a:schemeClr val="accent3">
                    <a:lumMod val="50000"/>
                  </a:schemeClr>
                </a:solidFill>
              </a:rPr>
              <a:t>Kraft</a:t>
            </a:r>
            <a:r>
              <a:rPr lang="el-GR" altLang="el-GR" sz="2400" b="1" dirty="0" smtClean="0">
                <a:solidFill>
                  <a:schemeClr val="accent3">
                    <a:lumMod val="50000"/>
                  </a:schemeClr>
                </a:solidFill>
              </a:rPr>
              <a:t> (ισχυρός).</a:t>
            </a:r>
            <a:r>
              <a:rPr lang="el-GR" altLang="el-GR" sz="2400" dirty="0" smtClean="0">
                <a:solidFill>
                  <a:schemeClr val="accent3">
                    <a:lumMod val="50000"/>
                  </a:schemeClr>
                </a:solidFill>
              </a:rPr>
              <a:t> </a:t>
            </a:r>
          </a:p>
        </p:txBody>
      </p:sp>
      <p:pic>
        <p:nvPicPr>
          <p:cNvPr id="70659" name="Picture 4" descr="http://www.kalogiannis.gr/dyn_images/20099232214338670631916577343369wv90pMOX0923Gj3a6D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340768"/>
            <a:ext cx="32861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036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rmAutofit fontScale="90000"/>
          </a:bodyPr>
          <a:lstStyle/>
          <a:p>
            <a:r>
              <a:rPr lang="el-GR" dirty="0"/>
              <a:t>Βασικά στάδια παραγωγής χαρτοπολτού από ξύλο</a:t>
            </a:r>
            <a:endParaRPr lang="el-GR" altLang="el-GR" dirty="0" smtClean="0"/>
          </a:p>
        </p:txBody>
      </p:sp>
      <p:sp>
        <p:nvSpPr>
          <p:cNvPr id="2" name="Content Placeholder 1"/>
          <p:cNvSpPr>
            <a:spLocks noGrp="1"/>
          </p:cNvSpPr>
          <p:nvPr>
            <p:ph idx="1"/>
          </p:nvPr>
        </p:nvSpPr>
        <p:spPr/>
        <p:txBody>
          <a:bodyPr>
            <a:normAutofit/>
          </a:bodyPr>
          <a:lstStyle/>
          <a:p>
            <a:r>
              <a:rPr lang="el-GR" sz="2000" dirty="0"/>
              <a:t>Στη συνέχεια τα ξύλα </a:t>
            </a:r>
            <a:r>
              <a:rPr lang="el-GR" sz="2000" dirty="0" err="1"/>
              <a:t>θρυματίζονται</a:t>
            </a:r>
            <a:r>
              <a:rPr lang="el-GR" sz="2000" dirty="0"/>
              <a:t> σε </a:t>
            </a:r>
            <a:r>
              <a:rPr lang="el-GR" sz="2000" dirty="0" err="1"/>
              <a:t>τεμαχίδια</a:t>
            </a:r>
            <a:r>
              <a:rPr lang="el-GR" sz="2000" dirty="0"/>
              <a:t>, με τη βοήθεια κατάλληλων μηχανημάτων.</a:t>
            </a:r>
            <a:br>
              <a:rPr lang="el-GR" sz="2000" dirty="0"/>
            </a:br>
            <a:r>
              <a:rPr lang="el-GR" sz="2000" dirty="0"/>
              <a:t/>
            </a:r>
            <a:br>
              <a:rPr lang="el-GR" sz="2000" dirty="0"/>
            </a:br>
            <a:r>
              <a:rPr lang="el-GR" sz="2000" dirty="0"/>
              <a:t>Η </a:t>
            </a:r>
            <a:r>
              <a:rPr lang="el-GR" sz="2000" dirty="0" err="1"/>
              <a:t>αποΐνωση</a:t>
            </a:r>
            <a:r>
              <a:rPr lang="el-GR" sz="2000" dirty="0"/>
              <a:t> που ακολουθεί γίνεται με ειδικούς μηχανισμούς </a:t>
            </a:r>
            <a:r>
              <a:rPr lang="el-GR" sz="2000" dirty="0" err="1"/>
              <a:t>αποΐνωσης</a:t>
            </a:r>
            <a:r>
              <a:rPr lang="el-GR" sz="2000" dirty="0"/>
              <a:t>. </a:t>
            </a:r>
          </a:p>
        </p:txBody>
      </p:sp>
      <p:grpSp>
        <p:nvGrpSpPr>
          <p:cNvPr id="5" name="Group 4"/>
          <p:cNvGrpSpPr/>
          <p:nvPr/>
        </p:nvGrpSpPr>
        <p:grpSpPr>
          <a:xfrm>
            <a:off x="951639" y="2708920"/>
            <a:ext cx="7040009" cy="3898768"/>
            <a:chOff x="683568" y="1521286"/>
            <a:chExt cx="8208912" cy="4573006"/>
          </a:xfrm>
        </p:grpSpPr>
        <p:sp>
          <p:nvSpPr>
            <p:cNvPr id="6" name="Rectangle 5"/>
            <p:cNvSpPr/>
            <p:nvPr/>
          </p:nvSpPr>
          <p:spPr>
            <a:xfrm>
              <a:off x="683568" y="1521286"/>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smtClean="0">
                  <a:solidFill>
                    <a:prstClr val="white"/>
                  </a:solidFill>
                </a:rPr>
                <a:t>Ξυλοτεμαχίδια</a:t>
              </a:r>
              <a:endParaRPr lang="el-GR" sz="1600" dirty="0">
                <a:solidFill>
                  <a:prstClr val="white"/>
                </a:solidFill>
              </a:endParaRPr>
            </a:p>
          </p:txBody>
        </p:sp>
        <p:sp>
          <p:nvSpPr>
            <p:cNvPr id="7" name="Rectangle 6"/>
            <p:cNvSpPr/>
            <p:nvPr/>
          </p:nvSpPr>
          <p:spPr>
            <a:xfrm>
              <a:off x="683568" y="209735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err="1" smtClean="0">
                  <a:solidFill>
                    <a:prstClr val="white"/>
                  </a:solidFill>
                </a:rPr>
                <a:t>Κορμοτεμαχίδια</a:t>
              </a:r>
              <a:endParaRPr lang="el-GR" sz="1600" dirty="0">
                <a:solidFill>
                  <a:prstClr val="white"/>
                </a:solidFill>
              </a:endParaRPr>
            </a:p>
          </p:txBody>
        </p:sp>
        <p:sp>
          <p:nvSpPr>
            <p:cNvPr id="8" name="Rectangle 7"/>
            <p:cNvSpPr/>
            <p:nvPr/>
          </p:nvSpPr>
          <p:spPr>
            <a:xfrm>
              <a:off x="2810258" y="209735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Αποφλοίωση</a:t>
              </a:r>
              <a:endParaRPr lang="el-GR" sz="1600" dirty="0">
                <a:solidFill>
                  <a:prstClr val="white"/>
                </a:solidFill>
              </a:endParaRPr>
            </a:p>
          </p:txBody>
        </p:sp>
        <p:sp>
          <p:nvSpPr>
            <p:cNvPr id="9" name="Rectangle 8"/>
            <p:cNvSpPr/>
            <p:nvPr/>
          </p:nvSpPr>
          <p:spPr>
            <a:xfrm>
              <a:off x="4932040" y="1988840"/>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Θρυμματισμός σε </a:t>
              </a:r>
              <a:r>
                <a:rPr lang="el-GR" sz="1600" dirty="0" err="1" smtClean="0">
                  <a:solidFill>
                    <a:prstClr val="white"/>
                  </a:solidFill>
                </a:rPr>
                <a:t>τεμαχίδια</a:t>
              </a:r>
              <a:endParaRPr lang="el-GR" sz="1600" dirty="0">
                <a:solidFill>
                  <a:prstClr val="white"/>
                </a:solidFill>
              </a:endParaRPr>
            </a:p>
          </p:txBody>
        </p:sp>
        <p:sp>
          <p:nvSpPr>
            <p:cNvPr id="10" name="Rectangle 9"/>
            <p:cNvSpPr/>
            <p:nvPr/>
          </p:nvSpPr>
          <p:spPr>
            <a:xfrm>
              <a:off x="7092280" y="1988840"/>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Ταξινόμηση </a:t>
              </a:r>
              <a:r>
                <a:rPr lang="el-GR" sz="1600" dirty="0" err="1" smtClean="0">
                  <a:solidFill>
                    <a:prstClr val="white"/>
                  </a:solidFill>
                </a:rPr>
                <a:t>τεμαχιδίων</a:t>
              </a:r>
              <a:endParaRPr lang="el-GR" sz="1600" dirty="0">
                <a:solidFill>
                  <a:prstClr val="white"/>
                </a:solidFill>
              </a:endParaRPr>
            </a:p>
          </p:txBody>
        </p:sp>
        <p:sp>
          <p:nvSpPr>
            <p:cNvPr id="11" name="Rectangle 10"/>
            <p:cNvSpPr/>
            <p:nvPr/>
          </p:nvSpPr>
          <p:spPr>
            <a:xfrm>
              <a:off x="683568"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Συμπύκνωση</a:t>
              </a:r>
              <a:endParaRPr lang="el-GR" sz="1600" dirty="0">
                <a:solidFill>
                  <a:prstClr val="white"/>
                </a:solidFill>
              </a:endParaRPr>
            </a:p>
          </p:txBody>
        </p:sp>
        <p:sp>
          <p:nvSpPr>
            <p:cNvPr id="12" name="Rectangle 11"/>
            <p:cNvSpPr/>
            <p:nvPr/>
          </p:nvSpPr>
          <p:spPr>
            <a:xfrm>
              <a:off x="3677922"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Καθαρισμός</a:t>
              </a:r>
              <a:endParaRPr lang="el-GR" sz="1600" dirty="0">
                <a:solidFill>
                  <a:prstClr val="white"/>
                </a:solidFill>
              </a:endParaRPr>
            </a:p>
          </p:txBody>
        </p:sp>
        <p:sp>
          <p:nvSpPr>
            <p:cNvPr id="13" name="Rectangle 12"/>
            <p:cNvSpPr/>
            <p:nvPr/>
          </p:nvSpPr>
          <p:spPr>
            <a:xfrm>
              <a:off x="691543" y="5445224"/>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Βελτιωτικές επεξεργασίες</a:t>
              </a:r>
              <a:endParaRPr lang="el-GR" sz="1600" dirty="0">
                <a:solidFill>
                  <a:prstClr val="white"/>
                </a:solidFill>
              </a:endParaRPr>
            </a:p>
          </p:txBody>
        </p:sp>
        <p:sp>
          <p:nvSpPr>
            <p:cNvPr id="14" name="Rectangle 13"/>
            <p:cNvSpPr/>
            <p:nvPr/>
          </p:nvSpPr>
          <p:spPr>
            <a:xfrm>
              <a:off x="3677922" y="4293096"/>
              <a:ext cx="1800200" cy="649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Μηχανική </a:t>
              </a:r>
              <a:r>
                <a:rPr lang="el-GR" sz="1600" dirty="0" err="1" smtClean="0">
                  <a:solidFill>
                    <a:prstClr val="white"/>
                  </a:solidFill>
                </a:rPr>
                <a:t>αποϊνωση</a:t>
              </a:r>
              <a:endParaRPr lang="el-GR" sz="1600" dirty="0">
                <a:solidFill>
                  <a:prstClr val="white"/>
                </a:solidFill>
              </a:endParaRPr>
            </a:p>
          </p:txBody>
        </p:sp>
        <p:sp>
          <p:nvSpPr>
            <p:cNvPr id="15" name="Rectangle 14"/>
            <p:cNvSpPr/>
            <p:nvPr/>
          </p:nvSpPr>
          <p:spPr>
            <a:xfrm>
              <a:off x="3677922" y="5553734"/>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Ξήρανση</a:t>
              </a:r>
              <a:endParaRPr lang="el-GR" sz="1600" dirty="0">
                <a:solidFill>
                  <a:prstClr val="white"/>
                </a:solidFill>
              </a:endParaRPr>
            </a:p>
          </p:txBody>
        </p:sp>
        <p:sp>
          <p:nvSpPr>
            <p:cNvPr id="16" name="Rectangle 15"/>
            <p:cNvSpPr/>
            <p:nvPr/>
          </p:nvSpPr>
          <p:spPr>
            <a:xfrm>
              <a:off x="6516216" y="5553734"/>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Πολτός</a:t>
              </a:r>
              <a:endParaRPr lang="el-GR" sz="1600" dirty="0">
                <a:solidFill>
                  <a:prstClr val="white"/>
                </a:solidFill>
              </a:endParaRPr>
            </a:p>
          </p:txBody>
        </p:sp>
        <p:sp>
          <p:nvSpPr>
            <p:cNvPr id="17" name="Rectangle 16"/>
            <p:cNvSpPr/>
            <p:nvPr/>
          </p:nvSpPr>
          <p:spPr>
            <a:xfrm>
              <a:off x="7092280" y="3429000"/>
              <a:ext cx="1800200"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prstClr val="white"/>
                  </a:solidFill>
                </a:rPr>
                <a:t>Πολτοποίηση</a:t>
              </a:r>
              <a:endParaRPr lang="el-GR" sz="1600" dirty="0">
                <a:solidFill>
                  <a:prstClr val="white"/>
                </a:solidFill>
              </a:endParaRPr>
            </a:p>
          </p:txBody>
        </p:sp>
        <p:cxnSp>
          <p:nvCxnSpPr>
            <p:cNvPr id="18" name="Straight Arrow Connector 17"/>
            <p:cNvCxnSpPr>
              <a:stCxn id="7" idx="3"/>
              <a:endCxn id="8" idx="1"/>
            </p:cNvCxnSpPr>
            <p:nvPr/>
          </p:nvCxnSpPr>
          <p:spPr>
            <a:xfrm>
              <a:off x="2483768" y="2313374"/>
              <a:ext cx="326490"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4610458" y="2313374"/>
              <a:ext cx="321582"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6" idx="3"/>
              <a:endCxn id="9" idx="0"/>
            </p:cNvCxnSpPr>
            <p:nvPr/>
          </p:nvCxnSpPr>
          <p:spPr>
            <a:xfrm>
              <a:off x="2483768" y="1737310"/>
              <a:ext cx="3348372" cy="251530"/>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0" idx="1"/>
            </p:cNvCxnSpPr>
            <p:nvPr/>
          </p:nvCxnSpPr>
          <p:spPr>
            <a:xfrm>
              <a:off x="6732240" y="2313374"/>
              <a:ext cx="360040"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17" idx="0"/>
            </p:cNvCxnSpPr>
            <p:nvPr/>
          </p:nvCxnSpPr>
          <p:spPr>
            <a:xfrm>
              <a:off x="7992380" y="2637908"/>
              <a:ext cx="0" cy="791092"/>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2"/>
              <a:endCxn id="13" idx="0"/>
            </p:cNvCxnSpPr>
            <p:nvPr/>
          </p:nvCxnSpPr>
          <p:spPr>
            <a:xfrm>
              <a:off x="1583668" y="3861048"/>
              <a:ext cx="7975" cy="1584176"/>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3"/>
              <a:endCxn id="15" idx="1"/>
            </p:cNvCxnSpPr>
            <p:nvPr/>
          </p:nvCxnSpPr>
          <p:spPr>
            <a:xfrm>
              <a:off x="2491743" y="5769758"/>
              <a:ext cx="1186179"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6" idx="1"/>
            </p:cNvCxnSpPr>
            <p:nvPr/>
          </p:nvCxnSpPr>
          <p:spPr>
            <a:xfrm>
              <a:off x="5478122" y="5769758"/>
              <a:ext cx="1038094"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1"/>
              <a:endCxn id="12" idx="3"/>
            </p:cNvCxnSpPr>
            <p:nvPr/>
          </p:nvCxnSpPr>
          <p:spPr>
            <a:xfrm flipH="1">
              <a:off x="5478122" y="3645024"/>
              <a:ext cx="1614158"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2"/>
              <a:endCxn id="14" idx="0"/>
            </p:cNvCxnSpPr>
            <p:nvPr/>
          </p:nvCxnSpPr>
          <p:spPr>
            <a:xfrm>
              <a:off x="4578022" y="3861048"/>
              <a:ext cx="0" cy="432048"/>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4" idx="3"/>
            </p:cNvCxnSpPr>
            <p:nvPr/>
          </p:nvCxnSpPr>
          <p:spPr>
            <a:xfrm flipV="1">
              <a:off x="5478122" y="3645024"/>
              <a:ext cx="894078" cy="972606"/>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9" idx="2"/>
            </p:cNvCxnSpPr>
            <p:nvPr/>
          </p:nvCxnSpPr>
          <p:spPr>
            <a:xfrm rot="10800000">
              <a:off x="5832140" y="2637908"/>
              <a:ext cx="2160242" cy="395546"/>
            </a:xfrm>
            <a:prstGeom prst="bentConnector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1"/>
              <a:endCxn id="11" idx="3"/>
            </p:cNvCxnSpPr>
            <p:nvPr/>
          </p:nvCxnSpPr>
          <p:spPr>
            <a:xfrm flipH="1">
              <a:off x="2483768" y="3645024"/>
              <a:ext cx="1194154" cy="0"/>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0"/>
            </p:cNvCxnSpPr>
            <p:nvPr/>
          </p:nvCxnSpPr>
          <p:spPr>
            <a:xfrm flipV="1">
              <a:off x="4578022" y="2835681"/>
              <a:ext cx="0" cy="593319"/>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992382" y="3843945"/>
              <a:ext cx="0" cy="593319"/>
            </a:xfrm>
            <a:prstGeom prst="straightConnector1">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87027" y="2663743"/>
              <a:ext cx="1874245" cy="685904"/>
            </a:xfrm>
            <a:prstGeom prst="rect">
              <a:avLst/>
            </a:prstGeom>
            <a:noFill/>
          </p:spPr>
          <p:txBody>
            <a:bodyPr wrap="none" rtlCol="0">
              <a:spAutoFit/>
            </a:bodyPr>
            <a:lstStyle/>
            <a:p>
              <a:r>
                <a:rPr lang="el-GR" sz="1600" dirty="0" smtClean="0">
                  <a:solidFill>
                    <a:prstClr val="black"/>
                  </a:solidFill>
                  <a:latin typeface="Calibri"/>
                </a:rPr>
                <a:t>Ξένες προσμίξεις</a:t>
              </a:r>
            </a:p>
            <a:p>
              <a:r>
                <a:rPr lang="el-GR" sz="1600" dirty="0" smtClean="0">
                  <a:solidFill>
                    <a:prstClr val="black"/>
                  </a:solidFill>
                  <a:latin typeface="Calibri"/>
                </a:rPr>
                <a:t>Ρόζοι</a:t>
              </a:r>
              <a:endParaRPr lang="el-GR" sz="1600" dirty="0">
                <a:solidFill>
                  <a:prstClr val="black"/>
                </a:solidFill>
                <a:latin typeface="Calibri"/>
              </a:endParaRPr>
            </a:p>
          </p:txBody>
        </p:sp>
        <p:sp>
          <p:nvSpPr>
            <p:cNvPr id="34" name="TextBox 33"/>
            <p:cNvSpPr txBox="1"/>
            <p:nvPr/>
          </p:nvSpPr>
          <p:spPr>
            <a:xfrm>
              <a:off x="6514204" y="2664122"/>
              <a:ext cx="900712" cy="397102"/>
            </a:xfrm>
            <a:prstGeom prst="rect">
              <a:avLst/>
            </a:prstGeom>
            <a:noFill/>
          </p:spPr>
          <p:txBody>
            <a:bodyPr wrap="none" rtlCol="0">
              <a:spAutoFit/>
            </a:bodyPr>
            <a:lstStyle/>
            <a:p>
              <a:r>
                <a:rPr lang="el-GR" sz="1600" dirty="0" smtClean="0">
                  <a:solidFill>
                    <a:prstClr val="black"/>
                  </a:solidFill>
                  <a:latin typeface="Calibri"/>
                </a:rPr>
                <a:t>χοντρά</a:t>
              </a:r>
              <a:endParaRPr lang="el-GR" sz="1600" dirty="0">
                <a:solidFill>
                  <a:prstClr val="black"/>
                </a:solidFill>
                <a:latin typeface="Calibri"/>
              </a:endParaRPr>
            </a:p>
          </p:txBody>
        </p:sp>
        <p:sp>
          <p:nvSpPr>
            <p:cNvPr id="35" name="TextBox 34"/>
            <p:cNvSpPr txBox="1"/>
            <p:nvPr/>
          </p:nvSpPr>
          <p:spPr>
            <a:xfrm>
              <a:off x="7669759" y="4416971"/>
              <a:ext cx="692862" cy="397102"/>
            </a:xfrm>
            <a:prstGeom prst="rect">
              <a:avLst/>
            </a:prstGeom>
            <a:noFill/>
          </p:spPr>
          <p:txBody>
            <a:bodyPr wrap="none" rtlCol="0">
              <a:spAutoFit/>
            </a:bodyPr>
            <a:lstStyle/>
            <a:p>
              <a:r>
                <a:rPr lang="el-GR" sz="1600" dirty="0" smtClean="0">
                  <a:solidFill>
                    <a:prstClr val="black"/>
                  </a:solidFill>
                  <a:latin typeface="Calibri"/>
                </a:rPr>
                <a:t>Υγρά</a:t>
              </a:r>
              <a:endParaRPr lang="el-GR" sz="1600" dirty="0">
                <a:solidFill>
                  <a:prstClr val="black"/>
                </a:solidFill>
                <a:latin typeface="Calibri"/>
              </a:endParaRPr>
            </a:p>
          </p:txBody>
        </p:sp>
        <p:sp>
          <p:nvSpPr>
            <p:cNvPr id="36" name="TextBox 35"/>
            <p:cNvSpPr txBox="1"/>
            <p:nvPr/>
          </p:nvSpPr>
          <p:spPr>
            <a:xfrm>
              <a:off x="3736225" y="3870816"/>
              <a:ext cx="1513199" cy="397102"/>
            </a:xfrm>
            <a:prstGeom prst="rect">
              <a:avLst/>
            </a:prstGeom>
            <a:noFill/>
          </p:spPr>
          <p:txBody>
            <a:bodyPr wrap="none" rtlCol="0">
              <a:spAutoFit/>
            </a:bodyPr>
            <a:lstStyle/>
            <a:p>
              <a:r>
                <a:rPr lang="el-GR" sz="1600" dirty="0" smtClean="0">
                  <a:solidFill>
                    <a:prstClr val="black"/>
                  </a:solidFill>
                  <a:latin typeface="Calibri"/>
                </a:rPr>
                <a:t>δέσμες   ινών</a:t>
              </a:r>
              <a:endParaRPr lang="el-GR" sz="1600" dirty="0">
                <a:solidFill>
                  <a:prstClr val="black"/>
                </a:solidFill>
                <a:latin typeface="Calibri"/>
              </a:endParaRPr>
            </a:p>
          </p:txBody>
        </p:sp>
      </p:grpSp>
    </p:spTree>
    <p:extLst>
      <p:ext uri="{BB962C8B-B14F-4D97-AF65-F5344CB8AC3E}">
        <p14:creationId xmlns:p14="http://schemas.microsoft.com/office/powerpoint/2010/main" val="39914560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 </a:t>
            </a:r>
            <a:r>
              <a:rPr lang="el-GR" dirty="0"/>
              <a:t>πλεονεκτήματα της μεθόδου </a:t>
            </a:r>
            <a:r>
              <a:rPr lang="el-GR" dirty="0" err="1"/>
              <a:t>Kraft</a:t>
            </a:r>
            <a:r>
              <a:rPr lang="el-GR" dirty="0"/>
              <a:t> είναι τα ακόλουθα</a:t>
            </a:r>
            <a:r>
              <a:rPr lang="el-GR" dirty="0" smtClean="0"/>
              <a:t>:</a:t>
            </a:r>
            <a:endParaRPr lang="el-GR" dirty="0"/>
          </a:p>
        </p:txBody>
      </p:sp>
      <p:sp>
        <p:nvSpPr>
          <p:cNvPr id="71682" name="Rectangle 3"/>
          <p:cNvSpPr>
            <a:spLocks noGrp="1" noChangeArrowheads="1"/>
          </p:cNvSpPr>
          <p:nvPr>
            <p:ph idx="1"/>
          </p:nvPr>
        </p:nvSpPr>
        <p:spPr>
          <a:xfrm>
            <a:off x="500034" y="1500174"/>
            <a:ext cx="8229600" cy="5040560"/>
          </a:xfrm>
        </p:spPr>
        <p:txBody>
          <a:bodyPr>
            <a:normAutofit/>
          </a:bodyPr>
          <a:lstStyle/>
          <a:p>
            <a:pPr eaLnBrk="1" hangingPunct="1"/>
            <a:r>
              <a:rPr lang="el-GR" altLang="el-GR" sz="2400" b="1" dirty="0" smtClean="0">
                <a:solidFill>
                  <a:schemeClr val="accent3">
                    <a:lumMod val="50000"/>
                  </a:schemeClr>
                </a:solidFill>
              </a:rPr>
              <a:t>Μπορεί να κατεργαστεί όλα τα είδη ξύλου, </a:t>
            </a:r>
            <a:r>
              <a:rPr lang="el-GR" altLang="el-GR" sz="2400" dirty="0" smtClean="0"/>
              <a:t>συμπεριλαμβανομένων και των πολύ ρητινούχων ξύλων (πεύκο), αλλά και μη ξυλώδεις ίνες όπως το </a:t>
            </a:r>
            <a:r>
              <a:rPr lang="en-US" altLang="el-GR" sz="2400" dirty="0" smtClean="0"/>
              <a:t>bamboo</a:t>
            </a:r>
            <a:r>
              <a:rPr lang="el-GR" altLang="el-GR" sz="2400" dirty="0" smtClean="0"/>
              <a:t>. </a:t>
            </a:r>
          </a:p>
          <a:p>
            <a:pPr eaLnBrk="1" hangingPunct="1"/>
            <a:r>
              <a:rPr lang="el-GR" altLang="el-GR" sz="2400" b="1" dirty="0" smtClean="0">
                <a:solidFill>
                  <a:schemeClr val="accent3">
                    <a:lumMod val="50000"/>
                  </a:schemeClr>
                </a:solidFill>
              </a:rPr>
              <a:t>Η </a:t>
            </a:r>
            <a:r>
              <a:rPr lang="el-GR" altLang="el-GR" sz="2400" b="1" dirty="0" err="1" smtClean="0">
                <a:solidFill>
                  <a:schemeClr val="accent3">
                    <a:lumMod val="50000"/>
                  </a:schemeClr>
                </a:solidFill>
              </a:rPr>
              <a:t>χαρτόμαζα</a:t>
            </a:r>
            <a:r>
              <a:rPr lang="el-GR" altLang="el-GR" sz="2400" b="1" dirty="0" smtClean="0">
                <a:solidFill>
                  <a:schemeClr val="accent3">
                    <a:lumMod val="50000"/>
                  </a:schemeClr>
                </a:solidFill>
              </a:rPr>
              <a:t> αυτή παρουσιάζει υψηλή μηχανική αντοχή. </a:t>
            </a:r>
            <a:r>
              <a:rPr lang="el-GR" altLang="el-GR" sz="2400" dirty="0" smtClean="0"/>
              <a:t>Ιδιαίτερα δε η προερχόμενη από κωνοφόρα δέντρα που περιέχουν ρετσίνι </a:t>
            </a:r>
            <a:r>
              <a:rPr lang="el-GR" altLang="el-GR" sz="2400" b="1" dirty="0" smtClean="0">
                <a:solidFill>
                  <a:schemeClr val="accent3">
                    <a:lumMod val="50000"/>
                  </a:schemeClr>
                </a:solidFill>
              </a:rPr>
              <a:t>π.χ. πεύκα.</a:t>
            </a:r>
          </a:p>
          <a:p>
            <a:pPr eaLnBrk="1" hangingPunct="1"/>
            <a:r>
              <a:rPr lang="el-GR" altLang="el-GR" sz="2400" b="1" dirty="0" smtClean="0">
                <a:solidFill>
                  <a:schemeClr val="accent3">
                    <a:lumMod val="50000"/>
                  </a:schemeClr>
                </a:solidFill>
              </a:rPr>
              <a:t>Οι ίνες διαχωρίζονται χωρίς να χάσουν την αντοχή τους. </a:t>
            </a:r>
            <a:r>
              <a:rPr lang="el-GR" altLang="el-GR" sz="2400" b="1" dirty="0" smtClean="0">
                <a:solidFill>
                  <a:srgbClr val="820000"/>
                </a:solidFill>
              </a:rPr>
              <a:t>Ο χαρτοπολτός από μαλακό ξύλο χωρίς λεύκανση είναι ισχυρότερος από όλους.</a:t>
            </a:r>
          </a:p>
          <a:p>
            <a:pPr eaLnBrk="1" hangingPunct="1"/>
            <a:r>
              <a:rPr lang="el-GR" altLang="el-GR" sz="2400" b="1" dirty="0" smtClean="0">
                <a:solidFill>
                  <a:schemeClr val="accent3">
                    <a:lumMod val="50000"/>
                  </a:schemeClr>
                </a:solidFill>
              </a:rPr>
              <a:t>Τουλάχιστον το 80% των χημικών ουσιών ανακτώνται</a:t>
            </a:r>
          </a:p>
          <a:p>
            <a:pPr eaLnBrk="1" hangingPunct="1">
              <a:buFontTx/>
              <a:buNone/>
            </a:pPr>
            <a:endParaRPr lang="en-US" altLang="el-GR" sz="2400" b="1" dirty="0" smtClean="0">
              <a:solidFill>
                <a:srgbClr val="009900"/>
              </a:solidFill>
            </a:endParaRPr>
          </a:p>
          <a:p>
            <a:pPr eaLnBrk="1" hangingPunct="1">
              <a:buFontTx/>
              <a:buNone/>
            </a:pPr>
            <a:r>
              <a:rPr lang="en-US" altLang="el-GR" sz="2400" b="1" dirty="0" smtClean="0">
                <a:solidFill>
                  <a:schemeClr val="accent2"/>
                </a:solidFill>
              </a:rPr>
              <a:t>	</a:t>
            </a:r>
            <a:endParaRPr lang="el-GR" altLang="el-GR" sz="2400" b="1" dirty="0" smtClean="0">
              <a:solidFill>
                <a:schemeClr val="accent2"/>
              </a:solidFill>
            </a:endParaRPr>
          </a:p>
        </p:txBody>
      </p:sp>
    </p:spTree>
    <p:extLst>
      <p:ext uri="{BB962C8B-B14F-4D97-AF65-F5344CB8AC3E}">
        <p14:creationId xmlns:p14="http://schemas.microsoft.com/office/powerpoint/2010/main" val="1851928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 </a:t>
            </a:r>
            <a:r>
              <a:rPr lang="el-GR" dirty="0"/>
              <a:t>μειονέκτημα της μεθόδου </a:t>
            </a:r>
            <a:r>
              <a:rPr lang="en-US" dirty="0" smtClean="0"/>
              <a:t>Kraft </a:t>
            </a:r>
            <a:r>
              <a:rPr lang="el-GR" dirty="0" smtClean="0"/>
              <a:t>είναι</a:t>
            </a:r>
            <a:r>
              <a:rPr lang="en-US" dirty="0" smtClean="0"/>
              <a:t>:</a:t>
            </a:r>
            <a:endParaRPr lang="el-GR" dirty="0"/>
          </a:p>
        </p:txBody>
      </p:sp>
      <p:sp>
        <p:nvSpPr>
          <p:cNvPr id="73730" name="Rectangle 3"/>
          <p:cNvSpPr>
            <a:spLocks noGrp="1" noChangeArrowheads="1"/>
          </p:cNvSpPr>
          <p:nvPr>
            <p:ph idx="1"/>
          </p:nvPr>
        </p:nvSpPr>
        <p:spPr/>
        <p:txBody>
          <a:bodyPr/>
          <a:lstStyle/>
          <a:p>
            <a:pPr>
              <a:spcAft>
                <a:spcPts val="600"/>
              </a:spcAft>
            </a:pPr>
            <a:r>
              <a:rPr lang="el-GR" altLang="el-GR" sz="2400" dirty="0" smtClean="0"/>
              <a:t>η</a:t>
            </a:r>
            <a:r>
              <a:rPr lang="el-GR" altLang="el-GR" sz="2400" b="1" dirty="0" smtClean="0">
                <a:solidFill>
                  <a:schemeClr val="accent2"/>
                </a:solidFill>
              </a:rPr>
              <a:t> </a:t>
            </a:r>
            <a:r>
              <a:rPr lang="el-GR" altLang="el-GR" sz="2400" b="1" dirty="0" smtClean="0">
                <a:solidFill>
                  <a:srgbClr val="820000"/>
                </a:solidFill>
              </a:rPr>
              <a:t>παραγωγή θειούχων ενώσεων </a:t>
            </a:r>
            <a:r>
              <a:rPr lang="el-GR" altLang="el-GR" sz="2400" dirty="0" smtClean="0"/>
              <a:t>όπως</a:t>
            </a:r>
            <a:r>
              <a:rPr lang="el-GR" altLang="el-GR" sz="2400" b="1" dirty="0" smtClean="0">
                <a:solidFill>
                  <a:schemeClr val="accent2"/>
                </a:solidFill>
              </a:rPr>
              <a:t> </a:t>
            </a:r>
            <a:r>
              <a:rPr lang="el-GR" altLang="el-GR" sz="2400" b="1" dirty="0" err="1" smtClean="0">
                <a:solidFill>
                  <a:srgbClr val="820000"/>
                </a:solidFill>
              </a:rPr>
              <a:t>μερκαπτανών</a:t>
            </a:r>
            <a:r>
              <a:rPr lang="el-GR" altLang="el-GR" sz="2400" b="1" dirty="0" smtClean="0">
                <a:solidFill>
                  <a:schemeClr val="accent2"/>
                </a:solidFill>
              </a:rPr>
              <a:t> </a:t>
            </a:r>
            <a:r>
              <a:rPr lang="el-GR" altLang="el-GR" sz="2400" dirty="0" smtClean="0"/>
              <a:t>(που προκύπτουν από την αντίδραση του </a:t>
            </a:r>
            <a:r>
              <a:rPr lang="en-US" altLang="el-GR" sz="2400" dirty="0" smtClean="0"/>
              <a:t>Na</a:t>
            </a:r>
            <a:r>
              <a:rPr lang="el-GR" altLang="el-GR" sz="2400" baseline="-25000" dirty="0" smtClean="0"/>
              <a:t>2</a:t>
            </a:r>
            <a:r>
              <a:rPr lang="en-US" altLang="el-GR" sz="2400" dirty="0" smtClean="0"/>
              <a:t>S</a:t>
            </a:r>
            <a:r>
              <a:rPr lang="el-GR" altLang="el-GR" sz="2400" dirty="0" smtClean="0"/>
              <a:t> με τις </a:t>
            </a:r>
            <a:r>
              <a:rPr lang="el-GR" altLang="el-GR" sz="2400" dirty="0" err="1" smtClean="0"/>
              <a:t>μεθυλικές</a:t>
            </a:r>
            <a:r>
              <a:rPr lang="el-GR" altLang="el-GR" sz="2400" dirty="0" smtClean="0"/>
              <a:t> ομάδες της </a:t>
            </a:r>
            <a:r>
              <a:rPr lang="el-GR" altLang="el-GR" sz="2400" dirty="0" err="1" smtClean="0"/>
              <a:t>λιγνίνης</a:t>
            </a:r>
            <a:r>
              <a:rPr lang="el-GR" altLang="el-GR" sz="2400" dirty="0" smtClean="0"/>
              <a:t> που δίνει </a:t>
            </a:r>
            <a:r>
              <a:rPr lang="en-US" altLang="el-GR" sz="2400" dirty="0" smtClean="0"/>
              <a:t>CH</a:t>
            </a:r>
            <a:r>
              <a:rPr lang="el-GR" altLang="el-GR" sz="2400" baseline="-25000" dirty="0" smtClean="0"/>
              <a:t>3</a:t>
            </a:r>
            <a:r>
              <a:rPr lang="en-US" altLang="el-GR" sz="2400" dirty="0" smtClean="0"/>
              <a:t>SH</a:t>
            </a:r>
            <a:r>
              <a:rPr lang="el-GR" altLang="el-GR" sz="2400" dirty="0" smtClean="0"/>
              <a:t>), </a:t>
            </a:r>
            <a:r>
              <a:rPr lang="en-US" altLang="el-GR" sz="2400" dirty="0" smtClean="0"/>
              <a:t>H</a:t>
            </a:r>
            <a:r>
              <a:rPr lang="el-GR" altLang="el-GR" sz="2400" baseline="-25000" dirty="0" smtClean="0"/>
              <a:t>2</a:t>
            </a:r>
            <a:r>
              <a:rPr lang="en-US" altLang="el-GR" sz="2400" dirty="0" smtClean="0"/>
              <a:t>S</a:t>
            </a:r>
            <a:r>
              <a:rPr lang="el-GR" altLang="el-GR" sz="2400" dirty="0" smtClean="0"/>
              <a:t>, </a:t>
            </a:r>
            <a:r>
              <a:rPr lang="el-GR" altLang="el-GR" sz="2400" dirty="0" err="1" smtClean="0"/>
              <a:t>δισουλφιδίων</a:t>
            </a:r>
            <a:r>
              <a:rPr lang="el-GR" altLang="el-GR" sz="2400" dirty="0" smtClean="0"/>
              <a:t> εξαιτίας της χρήσης του </a:t>
            </a:r>
            <a:r>
              <a:rPr lang="en-US" altLang="el-GR" sz="2400" dirty="0" smtClean="0"/>
              <a:t>Na</a:t>
            </a:r>
            <a:r>
              <a:rPr lang="el-GR" altLang="el-GR" sz="2400" baseline="-25000" dirty="0" smtClean="0"/>
              <a:t>2</a:t>
            </a:r>
            <a:r>
              <a:rPr lang="en-US" altLang="el-GR" sz="2400" dirty="0" smtClean="0"/>
              <a:t>S</a:t>
            </a:r>
            <a:r>
              <a:rPr lang="el-GR" altLang="el-GR" sz="2400" dirty="0" smtClean="0"/>
              <a:t>. </a:t>
            </a:r>
          </a:p>
          <a:p>
            <a:pPr>
              <a:spcAft>
                <a:spcPts val="600"/>
              </a:spcAft>
            </a:pPr>
            <a:r>
              <a:rPr lang="en-US" altLang="el-GR" sz="2400" dirty="0" smtClean="0"/>
              <a:t>O</a:t>
            </a:r>
            <a:r>
              <a:rPr lang="el-GR" altLang="el-GR" sz="2400" dirty="0" smtClean="0"/>
              <a:t>ι δύσοσμες αυτές ενώσεις προκαλούν </a:t>
            </a:r>
            <a:r>
              <a:rPr lang="el-GR" altLang="el-GR" sz="2400" b="1" dirty="0" smtClean="0">
                <a:solidFill>
                  <a:srgbClr val="820000"/>
                </a:solidFill>
              </a:rPr>
              <a:t>σοβαρότατα προβλήματα ρύπανσης, </a:t>
            </a:r>
            <a:r>
              <a:rPr lang="el-GR" altLang="el-GR" sz="2400" dirty="0" smtClean="0"/>
              <a:t>αφού δεν έχει επιτευχθεί η δέσμευσή τους με κάποια μέθοδο. Για το λόγο αυτό οι εργοστασιακές μονάδες βρίσκονται μακριά από κατοικημένες περιοχές. </a:t>
            </a:r>
          </a:p>
          <a:p>
            <a:pPr eaLnBrk="1" hangingPunct="1">
              <a:spcAft>
                <a:spcPts val="600"/>
              </a:spcAft>
            </a:pPr>
            <a:endParaRPr lang="el-GR" altLang="el-GR" sz="2400" b="1" dirty="0" smtClean="0">
              <a:solidFill>
                <a:schemeClr val="accent2"/>
              </a:solidFill>
            </a:endParaRPr>
          </a:p>
        </p:txBody>
      </p:sp>
    </p:spTree>
    <p:extLst>
      <p:ext uri="{BB962C8B-B14F-4D97-AF65-F5344CB8AC3E}">
        <p14:creationId xmlns:p14="http://schemas.microsoft.com/office/powerpoint/2010/main" val="2240984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4754" name="Rectangle 3"/>
          <p:cNvSpPr>
            <a:spLocks noGrp="1" noChangeArrowheads="1"/>
          </p:cNvSpPr>
          <p:nvPr>
            <p:ph idx="1"/>
          </p:nvPr>
        </p:nvSpPr>
        <p:spPr/>
        <p:txBody>
          <a:bodyPr>
            <a:normAutofit/>
          </a:bodyPr>
          <a:lstStyle/>
          <a:p>
            <a:r>
              <a:rPr lang="en-US" altLang="el-GR" sz="2400" dirty="0" smtClean="0"/>
              <a:t>To</a:t>
            </a:r>
            <a:r>
              <a:rPr lang="el-GR" altLang="el-GR" sz="2400" b="1" dirty="0" smtClean="0">
                <a:solidFill>
                  <a:schemeClr val="accent2"/>
                </a:solidFill>
              </a:rPr>
              <a:t> </a:t>
            </a:r>
            <a:r>
              <a:rPr lang="el-GR" altLang="el-GR" sz="2400" b="1" dirty="0" smtClean="0">
                <a:solidFill>
                  <a:srgbClr val="820000"/>
                </a:solidFill>
              </a:rPr>
              <a:t>χρώμα του πολτού αυτού είναι πιο σκουρόχρωμο </a:t>
            </a:r>
            <a:r>
              <a:rPr lang="el-GR" altLang="el-GR" sz="2400" dirty="0" smtClean="0"/>
              <a:t>σε</a:t>
            </a:r>
            <a:r>
              <a:rPr lang="el-GR" altLang="el-GR" sz="2400" b="1" dirty="0" smtClean="0">
                <a:solidFill>
                  <a:schemeClr val="accent2"/>
                </a:solidFill>
              </a:rPr>
              <a:t> </a:t>
            </a:r>
            <a:r>
              <a:rPr lang="el-GR" altLang="el-GR" sz="2400" dirty="0" smtClean="0"/>
              <a:t>σχέση με άλλους, </a:t>
            </a:r>
            <a:r>
              <a:rPr lang="el-GR" altLang="el-GR" sz="2400" b="1" dirty="0" smtClean="0">
                <a:solidFill>
                  <a:srgbClr val="820000"/>
                </a:solidFill>
              </a:rPr>
              <a:t>αλλά με λεύκανση δίνει έναν πολύ λευκό πολτό.</a:t>
            </a:r>
          </a:p>
          <a:p>
            <a:r>
              <a:rPr lang="el-GR" altLang="el-GR" sz="2400" dirty="0" smtClean="0"/>
              <a:t>Χρησιμοποιείται</a:t>
            </a:r>
            <a:r>
              <a:rPr lang="el-GR" altLang="el-GR" sz="2400" b="1" dirty="0" smtClean="0">
                <a:solidFill>
                  <a:schemeClr val="accent2"/>
                </a:solidFill>
              </a:rPr>
              <a:t> </a:t>
            </a:r>
            <a:r>
              <a:rPr lang="el-GR" altLang="el-GR" sz="2400" b="1" dirty="0" smtClean="0">
                <a:solidFill>
                  <a:srgbClr val="820000"/>
                </a:solidFill>
              </a:rPr>
              <a:t>αλεύκαστος για παραγωγή χαρτιού συσκευασίας και περιτύλιξης (σακούλες τροφίμων, </a:t>
            </a:r>
            <a:r>
              <a:rPr lang="el-GR" altLang="el-GR" sz="2400" b="1" dirty="0" err="1" smtClean="0">
                <a:solidFill>
                  <a:srgbClr val="820000"/>
                </a:solidFill>
              </a:rPr>
              <a:t>χαρτόσακοι</a:t>
            </a:r>
            <a:r>
              <a:rPr lang="el-GR" altLang="el-GR" sz="2400" b="1" dirty="0" smtClean="0">
                <a:solidFill>
                  <a:srgbClr val="820000"/>
                </a:solidFill>
              </a:rPr>
              <a:t>, </a:t>
            </a:r>
            <a:r>
              <a:rPr lang="el-GR" altLang="el-GR" sz="2400" b="1" dirty="0" err="1" smtClean="0">
                <a:solidFill>
                  <a:srgbClr val="820000"/>
                </a:solidFill>
              </a:rPr>
              <a:t>τσιμεντόσακοι</a:t>
            </a:r>
            <a:r>
              <a:rPr lang="el-GR" altLang="el-GR" sz="2400" b="1" dirty="0" smtClean="0">
                <a:solidFill>
                  <a:srgbClr val="820000"/>
                </a:solidFill>
              </a:rPr>
              <a:t>, επίπεδα χαρτιά, κυματοειδές χαρτόνι).</a:t>
            </a:r>
          </a:p>
          <a:p>
            <a:r>
              <a:rPr lang="el-GR" altLang="el-GR" sz="2400" dirty="0" smtClean="0"/>
              <a:t>Ο πλήρως λευκασμένος πολτός χρησιμοποιείται για υψηλής ποιότητας χαρτί, όπου η αντοχή, η λευκότητα και η αντίσταση στο κιτρίνισμά του χαρτιού είναι σημαντικές παράμετροι. </a:t>
            </a:r>
          </a:p>
        </p:txBody>
      </p:sp>
    </p:spTree>
    <p:extLst>
      <p:ext uri="{BB962C8B-B14F-4D97-AF65-F5344CB8AC3E}">
        <p14:creationId xmlns:p14="http://schemas.microsoft.com/office/powerpoint/2010/main" val="37117853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5778" name="Rectangle 3"/>
          <p:cNvSpPr>
            <a:spLocks noGrp="1" noChangeArrowheads="1"/>
          </p:cNvSpPr>
          <p:nvPr>
            <p:ph idx="1"/>
          </p:nvPr>
        </p:nvSpPr>
        <p:spPr>
          <a:xfrm>
            <a:off x="457200" y="1196752"/>
            <a:ext cx="4330824" cy="5328592"/>
          </a:xfrm>
        </p:spPr>
        <p:txBody>
          <a:bodyPr>
            <a:normAutofit/>
          </a:bodyPr>
          <a:lstStyle/>
          <a:p>
            <a:r>
              <a:rPr lang="el-GR" altLang="el-GR" sz="2400" dirty="0" smtClean="0"/>
              <a:t>Η</a:t>
            </a:r>
            <a:r>
              <a:rPr lang="el-GR" altLang="el-GR" sz="2400" b="1" dirty="0" smtClean="0">
                <a:solidFill>
                  <a:schemeClr val="accent2"/>
                </a:solidFill>
              </a:rPr>
              <a:t> </a:t>
            </a:r>
            <a:r>
              <a:rPr lang="el-GR" altLang="el-GR" sz="2400" b="1" dirty="0" smtClean="0">
                <a:solidFill>
                  <a:schemeClr val="accent3">
                    <a:lumMod val="50000"/>
                  </a:schemeClr>
                </a:solidFill>
              </a:rPr>
              <a:t>απόδοση της μεθόδου είναι της τάξης του 46-56%.</a:t>
            </a:r>
          </a:p>
          <a:p>
            <a:r>
              <a:rPr lang="el-GR" altLang="el-GR" sz="2400" dirty="0" smtClean="0"/>
              <a:t>Οι μεγαλύτερης απόδοσης πολτοί περιέχουν περίπου 10% </a:t>
            </a:r>
            <a:r>
              <a:rPr lang="el-GR" altLang="el-GR" sz="2400" dirty="0" err="1" smtClean="0"/>
              <a:t>λιγνίνη</a:t>
            </a:r>
            <a:r>
              <a:rPr lang="el-GR" altLang="el-GR" sz="2400" dirty="0" smtClean="0"/>
              <a:t> και χρησιμοποιούνται για επίπεδα χαρτόνια (</a:t>
            </a:r>
            <a:r>
              <a:rPr lang="en-US" altLang="el-GR" sz="2400" dirty="0" smtClean="0"/>
              <a:t>linerboard</a:t>
            </a:r>
            <a:r>
              <a:rPr lang="el-GR" altLang="el-GR" sz="2400" dirty="0" smtClean="0"/>
              <a:t>).</a:t>
            </a:r>
          </a:p>
          <a:p>
            <a:r>
              <a:rPr lang="el-GR" altLang="el-GR" sz="2400" dirty="0" smtClean="0"/>
              <a:t>Οι μικρότερης απόδοσης πολτοί λευκαίνονται για να απομακρυνθεί όλη η </a:t>
            </a:r>
            <a:r>
              <a:rPr lang="el-GR" altLang="el-GR" sz="2400" dirty="0" err="1" smtClean="0"/>
              <a:t>λιγνίνη</a:t>
            </a:r>
            <a:r>
              <a:rPr lang="el-GR" altLang="el-GR" sz="2400" dirty="0" smtClean="0"/>
              <a:t> και να αποκτήσουν μεγάλη λαμπρότητα (90%+) </a:t>
            </a:r>
          </a:p>
        </p:txBody>
      </p:sp>
      <p:pic>
        <p:nvPicPr>
          <p:cNvPr id="757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023" y="1319432"/>
            <a:ext cx="3270678" cy="304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5"/>
          <p:cNvSpPr>
            <a:spLocks noChangeArrowheads="1"/>
          </p:cNvSpPr>
          <p:nvPr/>
        </p:nvSpPr>
        <p:spPr bwMode="auto">
          <a:xfrm>
            <a:off x="5003799" y="4797152"/>
            <a:ext cx="35290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sz="1600" dirty="0">
                <a:latin typeface="+mn-lt"/>
              </a:rPr>
              <a:t>Linerboard</a:t>
            </a:r>
            <a:r>
              <a:rPr lang="el-GR" altLang="el-GR" sz="1600" dirty="0">
                <a:latin typeface="+mn-lt"/>
              </a:rPr>
              <a:t> (επίπεδο χαρτί)</a:t>
            </a:r>
            <a:r>
              <a:rPr lang="en-US" altLang="el-GR" sz="1600" dirty="0">
                <a:latin typeface="+mn-lt"/>
              </a:rPr>
              <a:t> </a:t>
            </a:r>
            <a:r>
              <a:rPr lang="en-US" altLang="el-GR" sz="1600" dirty="0" smtClean="0">
                <a:latin typeface="+mn-lt"/>
              </a:rPr>
              <a:t>(</a:t>
            </a:r>
            <a:r>
              <a:rPr lang="el-GR" altLang="el-GR" sz="1600" dirty="0">
                <a:latin typeface="+mn-lt"/>
              </a:rPr>
              <a:t>κυρίως από λευκασμένη </a:t>
            </a:r>
            <a:r>
              <a:rPr lang="el-GR" altLang="el-GR" sz="1600" dirty="0" err="1">
                <a:latin typeface="+mn-lt"/>
              </a:rPr>
              <a:t>χαρτόμαζα</a:t>
            </a:r>
            <a:r>
              <a:rPr lang="el-GR" altLang="el-GR" sz="1600" dirty="0">
                <a:latin typeface="+mn-lt"/>
              </a:rPr>
              <a:t> </a:t>
            </a:r>
            <a:r>
              <a:rPr lang="en-US" altLang="el-GR" sz="1600" dirty="0">
                <a:latin typeface="+mn-lt"/>
              </a:rPr>
              <a:t>Kraft</a:t>
            </a:r>
            <a:r>
              <a:rPr lang="el-GR" altLang="el-GR" sz="1600" dirty="0">
                <a:latin typeface="+mn-lt"/>
              </a:rPr>
              <a:t> από πεύκο</a:t>
            </a:r>
            <a:r>
              <a:rPr lang="en-US" altLang="el-GR" sz="1600" dirty="0" smtClean="0">
                <a:latin typeface="+mn-lt"/>
              </a:rPr>
              <a:t>)</a:t>
            </a:r>
            <a:r>
              <a:rPr lang="el-GR" altLang="el-GR" sz="1600" dirty="0" smtClean="0">
                <a:latin typeface="+mn-lt"/>
              </a:rPr>
              <a:t>.</a:t>
            </a:r>
            <a:endParaRPr lang="en-US" altLang="el-GR" sz="1600" dirty="0">
              <a:latin typeface="+mn-lt"/>
            </a:endParaRPr>
          </a:p>
          <a:p>
            <a:pPr eaLnBrk="1" hangingPunct="1"/>
            <a:r>
              <a:rPr lang="en-US" altLang="el-GR" sz="1600" dirty="0">
                <a:latin typeface="+mn-lt"/>
              </a:rPr>
              <a:t>H</a:t>
            </a:r>
            <a:r>
              <a:rPr lang="el-GR" altLang="el-GR" sz="1600" dirty="0">
                <a:latin typeface="+mn-lt"/>
              </a:rPr>
              <a:t> </a:t>
            </a:r>
            <a:r>
              <a:rPr lang="el-GR" altLang="el-GR" sz="1600" dirty="0" err="1">
                <a:latin typeface="+mn-lt"/>
              </a:rPr>
              <a:t>χαρτόμαζα</a:t>
            </a:r>
            <a:r>
              <a:rPr lang="el-GR" altLang="el-GR" sz="1600" dirty="0">
                <a:latin typeface="+mn-lt"/>
              </a:rPr>
              <a:t> και η δομή επιλέγεται κυρίως ώστε να δίνει υψηλή αντοχή στην συμπίεση (</a:t>
            </a:r>
            <a:r>
              <a:rPr lang="en-US" altLang="el-GR" sz="1600" dirty="0">
                <a:latin typeface="+mn-lt"/>
              </a:rPr>
              <a:t>compression strength</a:t>
            </a:r>
            <a:r>
              <a:rPr lang="el-GR" altLang="el-GR" sz="1600" dirty="0">
                <a:latin typeface="+mn-lt"/>
              </a:rPr>
              <a:t>) κ.α. </a:t>
            </a:r>
          </a:p>
        </p:txBody>
      </p:sp>
      <p:sp>
        <p:nvSpPr>
          <p:cNvPr id="3" name="Rectangle 2"/>
          <p:cNvSpPr/>
          <p:nvPr/>
        </p:nvSpPr>
        <p:spPr>
          <a:xfrm>
            <a:off x="5058023" y="4293096"/>
            <a:ext cx="3270678" cy="430887"/>
          </a:xfrm>
          <a:prstGeom prst="rect">
            <a:avLst/>
          </a:prstGeom>
        </p:spPr>
        <p:txBody>
          <a:bodyPr wrap="square">
            <a:spAutoFit/>
          </a:bodyPr>
          <a:lstStyle/>
          <a:p>
            <a:pPr algn="ctr"/>
            <a:r>
              <a:rPr lang="en-US" altLang="el-GR" sz="1100" dirty="0">
                <a:solidFill>
                  <a:schemeClr val="tx1">
                    <a:lumMod val="75000"/>
                    <a:lumOff val="25000"/>
                  </a:schemeClr>
                </a:solidFill>
                <a:latin typeface="+mn-lt"/>
              </a:rPr>
              <a:t>Biermann</a:t>
            </a:r>
            <a:r>
              <a:rPr lang="el-GR" altLang="el-GR" sz="1100" dirty="0">
                <a:solidFill>
                  <a:schemeClr val="tx1">
                    <a:lumMod val="75000"/>
                    <a:lumOff val="25000"/>
                  </a:schemeClr>
                </a:solidFill>
                <a:latin typeface="+mn-lt"/>
              </a:rPr>
              <a:t> </a:t>
            </a:r>
            <a:r>
              <a:rPr lang="en-US" altLang="el-GR" sz="1100" dirty="0">
                <a:solidFill>
                  <a:schemeClr val="tx1">
                    <a:lumMod val="75000"/>
                    <a:lumOff val="25000"/>
                  </a:schemeClr>
                </a:solidFill>
                <a:latin typeface="+mn-lt"/>
              </a:rPr>
              <a:t>C.J., Handbook of pulping and papermaking, Second Edition, Academic Press, 1996.</a:t>
            </a:r>
            <a:endParaRPr lang="el-GR" altLang="el-GR" sz="1100" dirty="0">
              <a:solidFill>
                <a:schemeClr val="tx1">
                  <a:lumMod val="75000"/>
                  <a:lumOff val="25000"/>
                </a:schemeClr>
              </a:solidFill>
              <a:latin typeface="+mn-lt"/>
            </a:endParaRPr>
          </a:p>
        </p:txBody>
      </p:sp>
    </p:spTree>
    <p:extLst>
      <p:ext uri="{BB962C8B-B14F-4D97-AF65-F5344CB8AC3E}">
        <p14:creationId xmlns:p14="http://schemas.microsoft.com/office/powerpoint/2010/main" val="16960571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6802" name="Rectangle 2"/>
          <p:cNvSpPr>
            <a:spLocks noGrp="1" noChangeArrowheads="1"/>
          </p:cNvSpPr>
          <p:nvPr>
            <p:ph idx="1"/>
          </p:nvPr>
        </p:nvSpPr>
        <p:spPr>
          <a:xfrm>
            <a:off x="457200" y="1196752"/>
            <a:ext cx="8229600" cy="3312368"/>
          </a:xfrm>
        </p:spPr>
        <p:txBody>
          <a:bodyPr/>
          <a:lstStyle/>
          <a:p>
            <a:pPr eaLnBrk="1" hangingPunct="1"/>
            <a:r>
              <a:rPr lang="el-GR" altLang="el-GR" sz="2400" dirty="0" smtClean="0"/>
              <a:t>Αξίζει να σημειωθεί ότι </a:t>
            </a:r>
            <a:r>
              <a:rPr lang="el-GR" altLang="el-GR" sz="2400" b="1" dirty="0" smtClean="0">
                <a:solidFill>
                  <a:schemeClr val="accent3">
                    <a:lumMod val="50000"/>
                  </a:schemeClr>
                </a:solidFill>
              </a:rPr>
              <a:t>οι πιο ευρύτατα χρησιμοποιούμενες μέθοδοι πολτοποίησης και λεύκανσης </a:t>
            </a:r>
            <a:r>
              <a:rPr lang="el-GR" altLang="el-GR" sz="2400" dirty="0" smtClean="0"/>
              <a:t>περιγράφονται ως εκλεκτικές, με την έννοια ότι </a:t>
            </a:r>
            <a:r>
              <a:rPr lang="el-GR" altLang="el-GR" sz="2400" b="1" dirty="0" err="1" smtClean="0">
                <a:solidFill>
                  <a:schemeClr val="accent3">
                    <a:lumMod val="50000"/>
                  </a:schemeClr>
                </a:solidFill>
              </a:rPr>
              <a:t>αποδομούν</a:t>
            </a:r>
            <a:r>
              <a:rPr lang="el-GR" altLang="el-GR" sz="2400" b="1" dirty="0" smtClean="0">
                <a:solidFill>
                  <a:schemeClr val="accent3">
                    <a:lumMod val="50000"/>
                  </a:schemeClr>
                </a:solidFill>
              </a:rPr>
              <a:t> και διαλύουν την </a:t>
            </a:r>
            <a:r>
              <a:rPr lang="el-GR" altLang="el-GR" sz="2400" b="1" dirty="0" err="1" smtClean="0">
                <a:solidFill>
                  <a:schemeClr val="accent3">
                    <a:lumMod val="50000"/>
                  </a:schemeClr>
                </a:solidFill>
              </a:rPr>
              <a:t>λιγνίνη</a:t>
            </a:r>
            <a:r>
              <a:rPr lang="el-GR" altLang="el-GR" sz="2400" b="1" dirty="0" smtClean="0">
                <a:solidFill>
                  <a:schemeClr val="accent3">
                    <a:lumMod val="50000"/>
                  </a:schemeClr>
                </a:solidFill>
              </a:rPr>
              <a:t>,</a:t>
            </a:r>
            <a:r>
              <a:rPr lang="el-GR" altLang="el-GR" sz="2400" b="1" dirty="0" smtClean="0">
                <a:solidFill>
                  <a:schemeClr val="accent2"/>
                </a:solidFill>
              </a:rPr>
              <a:t> </a:t>
            </a:r>
            <a:r>
              <a:rPr lang="el-GR" altLang="el-GR" sz="2400" dirty="0" smtClean="0"/>
              <a:t>παρά την κυτταρίνη.</a:t>
            </a:r>
          </a:p>
          <a:p>
            <a:pPr eaLnBrk="1" hangingPunct="1"/>
            <a:r>
              <a:rPr lang="el-GR" altLang="el-GR" sz="2400" b="1" dirty="0" smtClean="0">
                <a:solidFill>
                  <a:srgbClr val="820000"/>
                </a:solidFill>
              </a:rPr>
              <a:t>Πάντως, η μείωση των αλυσίδων των </a:t>
            </a:r>
            <a:r>
              <a:rPr lang="el-GR" altLang="el-GR" sz="2400" b="1" dirty="0" err="1" smtClean="0">
                <a:solidFill>
                  <a:srgbClr val="820000"/>
                </a:solidFill>
              </a:rPr>
              <a:t>μακρομορίων</a:t>
            </a:r>
            <a:r>
              <a:rPr lang="el-GR" altLang="el-GR" sz="2400" b="1" dirty="0" smtClean="0">
                <a:solidFill>
                  <a:srgbClr val="820000"/>
                </a:solidFill>
              </a:rPr>
              <a:t> της κυτταρίνης που συμβαίνει είναι σημαντική, </a:t>
            </a:r>
            <a:r>
              <a:rPr lang="el-GR" altLang="el-GR" sz="2400" dirty="0" smtClean="0"/>
              <a:t>όπως προκύπτει και από τον ακόλουθο πίνακα. Για παράδειγμα, ο βαθμός πολυμερισμού μπορεί να μειώνεται από </a:t>
            </a:r>
          </a:p>
        </p:txBody>
      </p:sp>
      <p:graphicFrame>
        <p:nvGraphicFramePr>
          <p:cNvPr id="3" name="Table 2"/>
          <p:cNvGraphicFramePr>
            <a:graphicFrameLocks noGrp="1"/>
          </p:cNvGraphicFramePr>
          <p:nvPr>
            <p:extLst>
              <p:ext uri="{D42A27DB-BD31-4B8C-83A1-F6EECF244321}">
                <p14:modId xmlns:p14="http://schemas.microsoft.com/office/powerpoint/2010/main" val="2482639634"/>
              </p:ext>
            </p:extLst>
          </p:nvPr>
        </p:nvGraphicFramePr>
        <p:xfrm>
          <a:off x="671513" y="4365104"/>
          <a:ext cx="7800975" cy="2203732"/>
        </p:xfrm>
        <a:graphic>
          <a:graphicData uri="http://schemas.openxmlformats.org/drawingml/2006/table">
            <a:tbl>
              <a:tblPr firstRow="1">
                <a:tableStyleId>{5C22544A-7EE6-4342-B048-85BDC9FD1C3A}</a:tableStyleId>
              </a:tblPr>
              <a:tblGrid>
                <a:gridCol w="3895725"/>
                <a:gridCol w="3905250"/>
              </a:tblGrid>
              <a:tr h="336178">
                <a:tc>
                  <a:txBody>
                    <a:bodyPr/>
                    <a:lstStyle/>
                    <a:p>
                      <a:pPr indent="-254000" algn="ctr">
                        <a:lnSpc>
                          <a:spcPct val="100000"/>
                        </a:lnSpc>
                        <a:spcAft>
                          <a:spcPts val="0"/>
                        </a:spcAft>
                      </a:pPr>
                      <a:r>
                        <a:rPr lang="el-GR"/>
                        <a:t>Είδος ινών</a:t>
                      </a:r>
                    </a:p>
                  </a:txBody>
                  <a:tcPr/>
                </a:tc>
                <a:tc>
                  <a:txBody>
                    <a:bodyPr/>
                    <a:lstStyle/>
                    <a:p>
                      <a:pPr indent="-254000" algn="ctr">
                        <a:lnSpc>
                          <a:spcPct val="100000"/>
                        </a:lnSpc>
                        <a:spcAft>
                          <a:spcPts val="0"/>
                        </a:spcAft>
                      </a:pPr>
                      <a:r>
                        <a:rPr lang="el-GR"/>
                        <a:t>Βαθμός πολυμερισμού</a:t>
                      </a:r>
                    </a:p>
                  </a:txBody>
                  <a:tcPr/>
                </a:tc>
              </a:tr>
              <a:tr h="343182">
                <a:tc>
                  <a:txBody>
                    <a:bodyPr/>
                    <a:lstStyle/>
                    <a:p>
                      <a:pPr marL="114300" indent="-254000" algn="l">
                        <a:lnSpc>
                          <a:spcPct val="100000"/>
                        </a:lnSpc>
                        <a:spcAft>
                          <a:spcPts val="0"/>
                        </a:spcAft>
                      </a:pPr>
                      <a:r>
                        <a:rPr lang="el-GR" dirty="0"/>
                        <a:t>Φυσικό </a:t>
                      </a:r>
                      <a:r>
                        <a:rPr lang="el-GR" dirty="0" smtClean="0"/>
                        <a:t>ξύλο </a:t>
                      </a:r>
                      <a:r>
                        <a:rPr lang="el-GR" dirty="0"/>
                        <a:t>(</a:t>
                      </a:r>
                      <a:r>
                        <a:rPr lang="el-GR" dirty="0" err="1"/>
                        <a:t>natural</a:t>
                      </a:r>
                      <a:r>
                        <a:rPr lang="el-GR" dirty="0"/>
                        <a:t> </a:t>
                      </a:r>
                      <a:r>
                        <a:rPr lang="el-GR" dirty="0" err="1"/>
                        <a:t>wood</a:t>
                      </a:r>
                      <a:r>
                        <a:rPr lang="el-GR" dirty="0"/>
                        <a:t>)</a:t>
                      </a:r>
                    </a:p>
                  </a:txBody>
                  <a:tcPr/>
                </a:tc>
                <a:tc>
                  <a:txBody>
                    <a:bodyPr/>
                    <a:lstStyle/>
                    <a:p>
                      <a:pPr indent="-254000" algn="ctr">
                        <a:lnSpc>
                          <a:spcPct val="100000"/>
                        </a:lnSpc>
                        <a:spcAft>
                          <a:spcPts val="0"/>
                        </a:spcAft>
                      </a:pPr>
                      <a:r>
                        <a:rPr lang="el-GR"/>
                        <a:t>~ 9000</a:t>
                      </a:r>
                    </a:p>
                  </a:txBody>
                  <a:tcPr/>
                </a:tc>
              </a:tr>
              <a:tr h="280148">
                <a:tc>
                  <a:txBody>
                    <a:bodyPr/>
                    <a:lstStyle/>
                    <a:p>
                      <a:pPr indent="-254000" algn="l">
                        <a:lnSpc>
                          <a:spcPct val="100000"/>
                        </a:lnSpc>
                        <a:spcAft>
                          <a:spcPts val="0"/>
                        </a:spcAft>
                      </a:pPr>
                      <a:r>
                        <a:rPr lang="el-GR" dirty="0" err="1"/>
                        <a:t>Αλεϋκαστες</a:t>
                      </a:r>
                      <a:r>
                        <a:rPr lang="el-GR" dirty="0"/>
                        <a:t> ίνες </a:t>
                      </a:r>
                      <a:r>
                        <a:rPr lang="el-GR" dirty="0" err="1"/>
                        <a:t>kraft</a:t>
                      </a:r>
                      <a:r>
                        <a:rPr lang="el-GR" dirty="0"/>
                        <a:t> (για</a:t>
                      </a:r>
                    </a:p>
                  </a:txBody>
                  <a:tcPr/>
                </a:tc>
                <a:tc>
                  <a:txBody>
                    <a:bodyPr/>
                    <a:lstStyle/>
                    <a:p>
                      <a:pPr indent="-254000" algn="ctr">
                        <a:lnSpc>
                          <a:spcPct val="100000"/>
                        </a:lnSpc>
                        <a:spcAft>
                          <a:spcPts val="0"/>
                        </a:spcAft>
                      </a:pPr>
                      <a:r>
                        <a:rPr lang="el-GR"/>
                        <a:t>~ 6000</a:t>
                      </a:r>
                    </a:p>
                  </a:txBody>
                  <a:tcPr/>
                </a:tc>
              </a:tr>
              <a:tr h="374932">
                <a:tc>
                  <a:txBody>
                    <a:bodyPr/>
                    <a:lstStyle/>
                    <a:p>
                      <a:pPr marL="114300" indent="-254000" algn="l">
                        <a:lnSpc>
                          <a:spcPct val="100000"/>
                        </a:lnSpc>
                        <a:spcAft>
                          <a:spcPts val="0"/>
                        </a:spcAft>
                      </a:pPr>
                      <a:r>
                        <a:rPr lang="el-GR" dirty="0" err="1"/>
                        <a:t>containerboard</a:t>
                      </a:r>
                      <a:r>
                        <a:rPr lang="el-GR" dirty="0"/>
                        <a:t>)</a:t>
                      </a:r>
                    </a:p>
                  </a:txBody>
                  <a:tcPr/>
                </a:tc>
                <a:tc>
                  <a:txBody>
                    <a:bodyPr/>
                    <a:lstStyle/>
                    <a:p>
                      <a:pPr>
                        <a:lnSpc>
                          <a:spcPct val="100000"/>
                        </a:lnSpc>
                        <a:spcAft>
                          <a:spcPts val="0"/>
                        </a:spcAft>
                      </a:pPr>
                      <a:r>
                        <a:rPr lang="el-GR"/>
                        <a:t> </a:t>
                      </a:r>
                    </a:p>
                  </a:txBody>
                  <a:tcPr/>
                </a:tc>
              </a:tr>
              <a:tr h="311899">
                <a:tc>
                  <a:txBody>
                    <a:bodyPr/>
                    <a:lstStyle/>
                    <a:p>
                      <a:pPr indent="-254000" algn="l">
                        <a:lnSpc>
                          <a:spcPct val="100000"/>
                        </a:lnSpc>
                        <a:spcAft>
                          <a:spcPts val="0"/>
                        </a:spcAft>
                      </a:pPr>
                      <a:r>
                        <a:rPr lang="el-GR" dirty="0"/>
                        <a:t>Λευκασμένος πολτός </a:t>
                      </a:r>
                      <a:r>
                        <a:rPr lang="el-GR" dirty="0" err="1"/>
                        <a:t>kraft</a:t>
                      </a:r>
                      <a:r>
                        <a:rPr lang="el-GR" dirty="0"/>
                        <a:t> (για χαρτί</a:t>
                      </a:r>
                    </a:p>
                  </a:txBody>
                  <a:tcPr/>
                </a:tc>
                <a:tc>
                  <a:txBody>
                    <a:bodyPr/>
                    <a:lstStyle/>
                    <a:p>
                      <a:pPr indent="-254000" algn="ctr">
                        <a:lnSpc>
                          <a:spcPct val="100000"/>
                        </a:lnSpc>
                        <a:spcAft>
                          <a:spcPts val="0"/>
                        </a:spcAft>
                      </a:pPr>
                      <a:r>
                        <a:rPr lang="el-GR"/>
                        <a:t>- 4000</a:t>
                      </a:r>
                    </a:p>
                  </a:txBody>
                  <a:tcPr/>
                </a:tc>
              </a:tr>
              <a:tr h="353921">
                <a:tc>
                  <a:txBody>
                    <a:bodyPr/>
                    <a:lstStyle/>
                    <a:p>
                      <a:pPr marL="114300" indent="-254000" algn="l">
                        <a:lnSpc>
                          <a:spcPct val="100000"/>
                        </a:lnSpc>
                        <a:spcAft>
                          <a:spcPts val="0"/>
                        </a:spcAft>
                      </a:pPr>
                      <a:r>
                        <a:rPr lang="el-GR" dirty="0"/>
                        <a:t>εκτύπωσης)</a:t>
                      </a:r>
                    </a:p>
                  </a:txBody>
                  <a:tcPr/>
                </a:tc>
                <a:tc>
                  <a:txBody>
                    <a:bodyPr/>
                    <a:lstStyle/>
                    <a:p>
                      <a:pPr>
                        <a:lnSpc>
                          <a:spcPct val="100000"/>
                        </a:lnSpc>
                        <a:spcAft>
                          <a:spcPts val="0"/>
                        </a:spcAft>
                      </a:pPr>
                      <a:r>
                        <a:rPr lang="el-GR" dirty="0"/>
                        <a:t> </a:t>
                      </a:r>
                    </a:p>
                  </a:txBody>
                  <a:tcPr/>
                </a:tc>
              </a:tr>
            </a:tbl>
          </a:graphicData>
        </a:graphic>
      </p:graphicFrame>
      <p:sp>
        <p:nvSpPr>
          <p:cNvPr id="4" name="Rectangle 1"/>
          <p:cNvSpPr>
            <a:spLocks noChangeArrowheads="1"/>
          </p:cNvSpPr>
          <p:nvPr/>
        </p:nvSpPr>
        <p:spPr bwMode="auto">
          <a:xfrm>
            <a:off x="671513" y="2357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72835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77826" name="Rectangle 3"/>
          <p:cNvSpPr>
            <a:spLocks noGrp="1" noChangeArrowheads="1"/>
          </p:cNvSpPr>
          <p:nvPr>
            <p:ph idx="1"/>
          </p:nvPr>
        </p:nvSpPr>
        <p:spPr>
          <a:xfrm>
            <a:off x="457200" y="1196752"/>
            <a:ext cx="8229600" cy="1728192"/>
          </a:xfrm>
        </p:spPr>
        <p:txBody>
          <a:bodyPr>
            <a:normAutofit/>
          </a:bodyPr>
          <a:lstStyle/>
          <a:p>
            <a:pPr eaLnBrk="1" hangingPunct="1"/>
            <a:r>
              <a:rPr lang="el-GR" altLang="el-GR" sz="2400" dirty="0" smtClean="0"/>
              <a:t>Στον ακόλουθο πίνακα περιλαμβάνονται τυπικά παραδείγματα της χημικής σύστασης των ινών που εμπεριέχονται στον θερμομηχανικό, αλεύκαστο </a:t>
            </a:r>
            <a:r>
              <a:rPr lang="en-US" altLang="el-GR" sz="2400" dirty="0" err="1" smtClean="0"/>
              <a:t>kraft</a:t>
            </a:r>
            <a:r>
              <a:rPr lang="el-GR" altLang="el-GR" sz="2400" dirty="0" smtClean="0"/>
              <a:t> και λευκασμένο </a:t>
            </a:r>
            <a:r>
              <a:rPr lang="en-US" altLang="el-GR" sz="2400" dirty="0" err="1" smtClean="0"/>
              <a:t>kraft</a:t>
            </a:r>
            <a:r>
              <a:rPr lang="el-GR" altLang="el-GR" sz="2400" dirty="0" smtClean="0"/>
              <a:t> πολτό. </a:t>
            </a:r>
          </a:p>
        </p:txBody>
      </p:sp>
      <p:graphicFrame>
        <p:nvGraphicFramePr>
          <p:cNvPr id="3" name="Table 2"/>
          <p:cNvGraphicFramePr>
            <a:graphicFrameLocks noGrp="1"/>
          </p:cNvGraphicFramePr>
          <p:nvPr>
            <p:extLst>
              <p:ext uri="{D42A27DB-BD31-4B8C-83A1-F6EECF244321}">
                <p14:modId xmlns:p14="http://schemas.microsoft.com/office/powerpoint/2010/main" val="108243969"/>
              </p:ext>
            </p:extLst>
          </p:nvPr>
        </p:nvGraphicFramePr>
        <p:xfrm>
          <a:off x="611560" y="2996952"/>
          <a:ext cx="7801610" cy="2936910"/>
        </p:xfrm>
        <a:graphic>
          <a:graphicData uri="http://schemas.openxmlformats.org/drawingml/2006/table">
            <a:tbl>
              <a:tblPr firstRow="1" firstCol="1" bandRow="1">
                <a:tableStyleId>{5C22544A-7EE6-4342-B048-85BDC9FD1C3A}</a:tableStyleId>
              </a:tblPr>
              <a:tblGrid>
                <a:gridCol w="1957705"/>
                <a:gridCol w="1943100"/>
                <a:gridCol w="1948180"/>
                <a:gridCol w="1952625"/>
              </a:tblGrid>
              <a:tr h="772613">
                <a:tc>
                  <a:txBody>
                    <a:bodyPr/>
                    <a:lstStyle/>
                    <a:p>
                      <a:pPr marL="114300" indent="-254000">
                        <a:lnSpc>
                          <a:spcPct val="100000"/>
                        </a:lnSpc>
                        <a:spcBef>
                          <a:spcPts val="0"/>
                        </a:spcBef>
                        <a:spcAft>
                          <a:spcPts val="0"/>
                        </a:spcAft>
                      </a:pPr>
                      <a:r>
                        <a:rPr lang="el-GR" dirty="0"/>
                        <a:t>Τύπος ινών (%)</a:t>
                      </a:r>
                    </a:p>
                  </a:txBody>
                  <a:tcPr anchor="ctr"/>
                </a:tc>
                <a:tc>
                  <a:txBody>
                    <a:bodyPr/>
                    <a:lstStyle/>
                    <a:p>
                      <a:pPr marL="190500" indent="-254000">
                        <a:lnSpc>
                          <a:spcPct val="100000"/>
                        </a:lnSpc>
                        <a:spcBef>
                          <a:spcPts val="0"/>
                        </a:spcBef>
                        <a:spcAft>
                          <a:spcPts val="0"/>
                        </a:spcAft>
                      </a:pPr>
                      <a:r>
                        <a:rPr lang="el-GR"/>
                        <a:t>Θερμομηχανικός πολτός (ΤΜΡ), %</a:t>
                      </a:r>
                    </a:p>
                  </a:txBody>
                  <a:tcPr anchor="ctr"/>
                </a:tc>
                <a:tc>
                  <a:txBody>
                    <a:bodyPr/>
                    <a:lstStyle/>
                    <a:p>
                      <a:pPr indent="-254000" algn="ctr">
                        <a:lnSpc>
                          <a:spcPct val="100000"/>
                        </a:lnSpc>
                        <a:spcBef>
                          <a:spcPts val="0"/>
                        </a:spcBef>
                        <a:spcAft>
                          <a:spcPts val="0"/>
                        </a:spcAft>
                      </a:pPr>
                      <a:r>
                        <a:rPr lang="el-GR"/>
                        <a:t>Αλεύκαστος kraft πολτός, %</a:t>
                      </a:r>
                    </a:p>
                  </a:txBody>
                  <a:tcPr anchor="ctr"/>
                </a:tc>
                <a:tc>
                  <a:txBody>
                    <a:bodyPr/>
                    <a:lstStyle/>
                    <a:p>
                      <a:pPr indent="-254000" algn="ctr">
                        <a:lnSpc>
                          <a:spcPct val="100000"/>
                        </a:lnSpc>
                        <a:spcBef>
                          <a:spcPts val="0"/>
                        </a:spcBef>
                        <a:spcAft>
                          <a:spcPts val="0"/>
                        </a:spcAft>
                      </a:pPr>
                      <a:r>
                        <a:rPr lang="el-GR"/>
                        <a:t>Λευκασμένος kraft πολτός, %</a:t>
                      </a:r>
                    </a:p>
                  </a:txBody>
                  <a:tcPr anchor="ctr"/>
                </a:tc>
              </a:tr>
              <a:tr h="350874">
                <a:tc>
                  <a:txBody>
                    <a:bodyPr/>
                    <a:lstStyle/>
                    <a:p>
                      <a:pPr marL="114300" indent="-254000">
                        <a:lnSpc>
                          <a:spcPct val="100000"/>
                        </a:lnSpc>
                        <a:spcBef>
                          <a:spcPts val="0"/>
                        </a:spcBef>
                        <a:spcAft>
                          <a:spcPts val="0"/>
                        </a:spcAft>
                      </a:pPr>
                      <a:r>
                        <a:rPr lang="el-GR"/>
                        <a:t>Απόδοση</a:t>
                      </a:r>
                    </a:p>
                  </a:txBody>
                  <a:tcPr anchor="ctr"/>
                </a:tc>
                <a:tc>
                  <a:txBody>
                    <a:bodyPr/>
                    <a:lstStyle/>
                    <a:p>
                      <a:pPr indent="-254000" algn="ctr">
                        <a:lnSpc>
                          <a:spcPct val="100000"/>
                        </a:lnSpc>
                        <a:spcBef>
                          <a:spcPts val="0"/>
                        </a:spcBef>
                        <a:spcAft>
                          <a:spcPts val="0"/>
                        </a:spcAft>
                      </a:pPr>
                      <a:r>
                        <a:rPr lang="el-GR"/>
                        <a:t>96</a:t>
                      </a:r>
                    </a:p>
                  </a:txBody>
                  <a:tcPr anchor="ctr"/>
                </a:tc>
                <a:tc>
                  <a:txBody>
                    <a:bodyPr/>
                    <a:lstStyle/>
                    <a:p>
                      <a:pPr indent="-254000" algn="ctr">
                        <a:lnSpc>
                          <a:spcPct val="100000"/>
                        </a:lnSpc>
                        <a:spcBef>
                          <a:spcPts val="0"/>
                        </a:spcBef>
                        <a:spcAft>
                          <a:spcPts val="0"/>
                        </a:spcAft>
                      </a:pPr>
                      <a:r>
                        <a:rPr lang="el-GR"/>
                        <a:t>56</a:t>
                      </a:r>
                    </a:p>
                  </a:txBody>
                  <a:tcPr anchor="ctr"/>
                </a:tc>
                <a:tc>
                  <a:txBody>
                    <a:bodyPr/>
                    <a:lstStyle/>
                    <a:p>
                      <a:pPr indent="-254000" algn="ctr">
                        <a:lnSpc>
                          <a:spcPct val="100000"/>
                        </a:lnSpc>
                        <a:spcBef>
                          <a:spcPts val="0"/>
                        </a:spcBef>
                        <a:spcAft>
                          <a:spcPts val="0"/>
                        </a:spcAft>
                      </a:pPr>
                      <a:r>
                        <a:rPr lang="el-GR"/>
                        <a:t>46</a:t>
                      </a:r>
                    </a:p>
                  </a:txBody>
                  <a:tcPr anchor="ctr"/>
                </a:tc>
              </a:tr>
              <a:tr h="354319">
                <a:tc>
                  <a:txBody>
                    <a:bodyPr/>
                    <a:lstStyle/>
                    <a:p>
                      <a:pPr marL="114300" indent="-254000">
                        <a:lnSpc>
                          <a:spcPct val="100000"/>
                        </a:lnSpc>
                        <a:spcBef>
                          <a:spcPts val="0"/>
                        </a:spcBef>
                        <a:spcAft>
                          <a:spcPts val="0"/>
                        </a:spcAft>
                      </a:pPr>
                      <a:r>
                        <a:rPr lang="el-GR"/>
                        <a:t>Κυτταρίνη</a:t>
                      </a:r>
                    </a:p>
                  </a:txBody>
                  <a:tcPr anchor="ctr"/>
                </a:tc>
                <a:tc>
                  <a:txBody>
                    <a:bodyPr/>
                    <a:lstStyle/>
                    <a:p>
                      <a:pPr indent="-254000" algn="ctr">
                        <a:lnSpc>
                          <a:spcPct val="100000"/>
                        </a:lnSpc>
                        <a:spcBef>
                          <a:spcPts val="0"/>
                        </a:spcBef>
                        <a:spcAft>
                          <a:spcPts val="0"/>
                        </a:spcAft>
                      </a:pPr>
                      <a:r>
                        <a:rPr lang="el-GR"/>
                        <a:t>44</a:t>
                      </a:r>
                    </a:p>
                  </a:txBody>
                  <a:tcPr anchor="ctr"/>
                </a:tc>
                <a:tc>
                  <a:txBody>
                    <a:bodyPr/>
                    <a:lstStyle/>
                    <a:p>
                      <a:pPr indent="-254000" algn="ctr">
                        <a:lnSpc>
                          <a:spcPct val="100000"/>
                        </a:lnSpc>
                        <a:spcBef>
                          <a:spcPts val="0"/>
                        </a:spcBef>
                        <a:spcAft>
                          <a:spcPts val="0"/>
                        </a:spcAft>
                      </a:pPr>
                      <a:r>
                        <a:rPr lang="el-GR"/>
                        <a:t>54</a:t>
                      </a:r>
                    </a:p>
                  </a:txBody>
                  <a:tcPr anchor="ctr"/>
                </a:tc>
                <a:tc>
                  <a:txBody>
                    <a:bodyPr/>
                    <a:lstStyle/>
                    <a:p>
                      <a:pPr indent="-254000" algn="ctr">
                        <a:lnSpc>
                          <a:spcPct val="100000"/>
                        </a:lnSpc>
                        <a:spcBef>
                          <a:spcPts val="0"/>
                        </a:spcBef>
                        <a:spcAft>
                          <a:spcPts val="0"/>
                        </a:spcAft>
                      </a:pPr>
                      <a:r>
                        <a:rPr lang="el-GR"/>
                        <a:t>78</a:t>
                      </a:r>
                    </a:p>
                  </a:txBody>
                  <a:tcPr anchor="ctr"/>
                </a:tc>
              </a:tr>
              <a:tr h="346938">
                <a:tc>
                  <a:txBody>
                    <a:bodyPr/>
                    <a:lstStyle/>
                    <a:p>
                      <a:pPr marL="114300" indent="-254000">
                        <a:lnSpc>
                          <a:spcPct val="100000"/>
                        </a:lnSpc>
                        <a:spcBef>
                          <a:spcPts val="0"/>
                        </a:spcBef>
                        <a:spcAft>
                          <a:spcPts val="0"/>
                        </a:spcAft>
                      </a:pPr>
                      <a:r>
                        <a:rPr lang="el-GR"/>
                        <a:t>Ημικυτταρίνη</a:t>
                      </a:r>
                    </a:p>
                  </a:txBody>
                  <a:tcPr anchor="ctr"/>
                </a:tc>
                <a:tc>
                  <a:txBody>
                    <a:bodyPr/>
                    <a:lstStyle/>
                    <a:p>
                      <a:pPr indent="-254000" algn="ctr">
                        <a:lnSpc>
                          <a:spcPct val="100000"/>
                        </a:lnSpc>
                        <a:spcBef>
                          <a:spcPts val="0"/>
                        </a:spcBef>
                        <a:spcAft>
                          <a:spcPts val="0"/>
                        </a:spcAft>
                      </a:pPr>
                      <a:r>
                        <a:rPr lang="el-GR"/>
                        <a:t>26</a:t>
                      </a:r>
                    </a:p>
                  </a:txBody>
                  <a:tcPr anchor="ctr"/>
                </a:tc>
                <a:tc>
                  <a:txBody>
                    <a:bodyPr/>
                    <a:lstStyle/>
                    <a:p>
                      <a:pPr indent="-254000" algn="ctr">
                        <a:lnSpc>
                          <a:spcPct val="100000"/>
                        </a:lnSpc>
                        <a:spcBef>
                          <a:spcPts val="0"/>
                        </a:spcBef>
                        <a:spcAft>
                          <a:spcPts val="0"/>
                        </a:spcAft>
                      </a:pPr>
                      <a:r>
                        <a:rPr lang="el-GR"/>
                        <a:t>26</a:t>
                      </a:r>
                    </a:p>
                  </a:txBody>
                  <a:tcPr anchor="ctr"/>
                </a:tc>
                <a:tc>
                  <a:txBody>
                    <a:bodyPr/>
                    <a:lstStyle/>
                    <a:p>
                      <a:pPr indent="-254000" algn="ctr">
                        <a:lnSpc>
                          <a:spcPct val="100000"/>
                        </a:lnSpc>
                        <a:spcBef>
                          <a:spcPts val="0"/>
                        </a:spcBef>
                        <a:spcAft>
                          <a:spcPts val="0"/>
                        </a:spcAft>
                      </a:pPr>
                      <a:r>
                        <a:rPr lang="el-GR"/>
                        <a:t>22</a:t>
                      </a:r>
                    </a:p>
                  </a:txBody>
                  <a:tcPr anchor="ctr"/>
                </a:tc>
              </a:tr>
              <a:tr h="354319">
                <a:tc>
                  <a:txBody>
                    <a:bodyPr/>
                    <a:lstStyle/>
                    <a:p>
                      <a:pPr marL="114300" indent="-254000">
                        <a:lnSpc>
                          <a:spcPct val="100000"/>
                        </a:lnSpc>
                        <a:spcBef>
                          <a:spcPts val="0"/>
                        </a:spcBef>
                        <a:spcAft>
                          <a:spcPts val="0"/>
                        </a:spcAft>
                      </a:pPr>
                      <a:r>
                        <a:rPr lang="el-GR"/>
                        <a:t>Λιγνίνη</a:t>
                      </a:r>
                    </a:p>
                  </a:txBody>
                  <a:tcPr anchor="ctr"/>
                </a:tc>
                <a:tc>
                  <a:txBody>
                    <a:bodyPr/>
                    <a:lstStyle/>
                    <a:p>
                      <a:pPr indent="-254000" algn="ctr">
                        <a:lnSpc>
                          <a:spcPct val="100000"/>
                        </a:lnSpc>
                        <a:spcBef>
                          <a:spcPts val="0"/>
                        </a:spcBef>
                        <a:spcAft>
                          <a:spcPts val="0"/>
                        </a:spcAft>
                      </a:pPr>
                      <a:r>
                        <a:rPr lang="el-GR"/>
                        <a:t>27</a:t>
                      </a:r>
                    </a:p>
                  </a:txBody>
                  <a:tcPr anchor="ctr"/>
                </a:tc>
                <a:tc>
                  <a:txBody>
                    <a:bodyPr/>
                    <a:lstStyle/>
                    <a:p>
                      <a:pPr indent="-254000" algn="ctr">
                        <a:lnSpc>
                          <a:spcPct val="100000"/>
                        </a:lnSpc>
                        <a:spcBef>
                          <a:spcPts val="0"/>
                        </a:spcBef>
                        <a:spcAft>
                          <a:spcPts val="0"/>
                        </a:spcAft>
                      </a:pPr>
                      <a:r>
                        <a:rPr lang="el-GR"/>
                        <a:t>10</a:t>
                      </a:r>
                    </a:p>
                  </a:txBody>
                  <a:tcPr anchor="ctr"/>
                </a:tc>
                <a:tc>
                  <a:txBody>
                    <a:bodyPr/>
                    <a:lstStyle/>
                    <a:p>
                      <a:pPr indent="-254000" algn="ctr">
                        <a:lnSpc>
                          <a:spcPct val="100000"/>
                        </a:lnSpc>
                        <a:spcBef>
                          <a:spcPts val="0"/>
                        </a:spcBef>
                        <a:spcAft>
                          <a:spcPts val="0"/>
                        </a:spcAft>
                      </a:pPr>
                      <a:r>
                        <a:rPr lang="el-GR"/>
                        <a:t>&lt;1</a:t>
                      </a:r>
                    </a:p>
                  </a:txBody>
                  <a:tcPr anchor="ctr"/>
                </a:tc>
              </a:tr>
              <a:tr h="701257">
                <a:tc>
                  <a:txBody>
                    <a:bodyPr/>
                    <a:lstStyle/>
                    <a:p>
                      <a:pPr marL="114300" indent="-254000">
                        <a:lnSpc>
                          <a:spcPct val="100000"/>
                        </a:lnSpc>
                        <a:spcBef>
                          <a:spcPts val="0"/>
                        </a:spcBef>
                        <a:spcAft>
                          <a:spcPts val="0"/>
                        </a:spcAft>
                      </a:pPr>
                      <a:r>
                        <a:rPr lang="el-GR"/>
                        <a:t>Εκχυλίσιμα</a:t>
                      </a:r>
                    </a:p>
                    <a:p>
                      <a:pPr marL="114300" indent="-254000">
                        <a:lnSpc>
                          <a:spcPct val="100000"/>
                        </a:lnSpc>
                        <a:spcBef>
                          <a:spcPts val="0"/>
                        </a:spcBef>
                        <a:spcAft>
                          <a:spcPts val="0"/>
                        </a:spcAft>
                      </a:pPr>
                      <a:r>
                        <a:rPr lang="el-GR"/>
                        <a:t>συστατικά</a:t>
                      </a:r>
                    </a:p>
                  </a:txBody>
                  <a:tcPr anchor="ctr"/>
                </a:tc>
                <a:tc>
                  <a:txBody>
                    <a:bodyPr/>
                    <a:lstStyle/>
                    <a:p>
                      <a:pPr indent="-254000" algn="ctr">
                        <a:lnSpc>
                          <a:spcPct val="100000"/>
                        </a:lnSpc>
                        <a:spcBef>
                          <a:spcPts val="0"/>
                        </a:spcBef>
                        <a:spcAft>
                          <a:spcPts val="0"/>
                        </a:spcAft>
                      </a:pPr>
                      <a:r>
                        <a:rPr lang="el-GR"/>
                        <a:t>3</a:t>
                      </a:r>
                    </a:p>
                  </a:txBody>
                  <a:tcPr anchor="ctr"/>
                </a:tc>
                <a:tc>
                  <a:txBody>
                    <a:bodyPr/>
                    <a:lstStyle/>
                    <a:p>
                      <a:pPr indent="-254000" algn="ctr">
                        <a:lnSpc>
                          <a:spcPct val="100000"/>
                        </a:lnSpc>
                        <a:spcBef>
                          <a:spcPts val="0"/>
                        </a:spcBef>
                        <a:spcAft>
                          <a:spcPts val="0"/>
                        </a:spcAft>
                      </a:pPr>
                      <a:r>
                        <a:rPr lang="el-GR"/>
                        <a:t>&lt;1</a:t>
                      </a:r>
                    </a:p>
                  </a:txBody>
                  <a:tcPr anchor="ctr"/>
                </a:tc>
                <a:tc>
                  <a:txBody>
                    <a:bodyPr/>
                    <a:lstStyle/>
                    <a:p>
                      <a:pPr indent="-254000" algn="ctr">
                        <a:lnSpc>
                          <a:spcPct val="100000"/>
                        </a:lnSpc>
                        <a:spcBef>
                          <a:spcPts val="0"/>
                        </a:spcBef>
                        <a:spcAft>
                          <a:spcPts val="0"/>
                        </a:spcAft>
                      </a:pPr>
                      <a:r>
                        <a:rPr lang="el-GR" dirty="0"/>
                        <a:t>«1</a:t>
                      </a:r>
                    </a:p>
                  </a:txBody>
                  <a:tcPr anchor="ctr"/>
                </a:tc>
              </a:tr>
            </a:tbl>
          </a:graphicData>
        </a:graphic>
      </p:graphicFrame>
    </p:spTree>
    <p:extLst>
      <p:ext uri="{BB962C8B-B14F-4D97-AF65-F5344CB8AC3E}">
        <p14:creationId xmlns:p14="http://schemas.microsoft.com/office/powerpoint/2010/main" val="31029198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30425"/>
            <a:ext cx="7772400" cy="2306687"/>
          </a:xfrm>
        </p:spPr>
        <p:txBody>
          <a:bodyPr>
            <a:noAutofit/>
          </a:bodyPr>
          <a:lstStyle/>
          <a:p>
            <a:r>
              <a:rPr lang="el-GR" sz="3200" b="0" dirty="0"/>
              <a:t>Ακολουθεί ένας χρήσιμος συγκριτικός πίνακας που αφορά διαφορετικά χαρακτηριστικά του μηχανικού και χημικού </a:t>
            </a:r>
            <a:r>
              <a:rPr lang="el-GR" sz="3200" b="0" dirty="0" smtClean="0"/>
              <a:t>πολτού</a:t>
            </a:r>
            <a:endParaRPr lang="el-GR" sz="3200" b="0" dirty="0"/>
          </a:p>
        </p:txBody>
      </p:sp>
    </p:spTree>
    <p:extLst>
      <p:ext uri="{BB962C8B-B14F-4D97-AF65-F5344CB8AC3E}">
        <p14:creationId xmlns:p14="http://schemas.microsoft.com/office/powerpoint/2010/main" val="12241976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Μηχανικός πολτός </a:t>
            </a:r>
            <a:r>
              <a:rPr lang="en-US" dirty="0"/>
              <a:t>vs </a:t>
            </a:r>
            <a:r>
              <a:rPr lang="el-GR" dirty="0"/>
              <a:t>Χημικός πολτός</a:t>
            </a:r>
          </a:p>
        </p:txBody>
      </p:sp>
      <p:graphicFrame>
        <p:nvGraphicFramePr>
          <p:cNvPr id="4" name="Table 3"/>
          <p:cNvGraphicFramePr>
            <a:graphicFrameLocks noGrp="1"/>
          </p:cNvGraphicFramePr>
          <p:nvPr>
            <p:extLst>
              <p:ext uri="{D42A27DB-BD31-4B8C-83A1-F6EECF244321}">
                <p14:modId xmlns:p14="http://schemas.microsoft.com/office/powerpoint/2010/main" val="1838415553"/>
              </p:ext>
            </p:extLst>
          </p:nvPr>
        </p:nvGraphicFramePr>
        <p:xfrm>
          <a:off x="251520" y="1249556"/>
          <a:ext cx="8640961" cy="4206240"/>
        </p:xfrm>
        <a:graphic>
          <a:graphicData uri="http://schemas.openxmlformats.org/drawingml/2006/table">
            <a:tbl>
              <a:tblPr firstRow="1" firstCol="1" bandRow="1">
                <a:tableStyleId>{5C22544A-7EE6-4342-B048-85BDC9FD1C3A}</a:tableStyleId>
              </a:tblPr>
              <a:tblGrid>
                <a:gridCol w="2876801"/>
                <a:gridCol w="2866247"/>
                <a:gridCol w="2897913"/>
              </a:tblGrid>
              <a:tr h="288811">
                <a:tc>
                  <a:txBody>
                    <a:bodyPr/>
                    <a:lstStyle/>
                    <a:p>
                      <a:pPr algn="l">
                        <a:lnSpc>
                          <a:spcPct val="100000"/>
                        </a:lnSpc>
                        <a:spcAft>
                          <a:spcPts val="0"/>
                        </a:spcAft>
                      </a:pPr>
                      <a:r>
                        <a:rPr lang="el-GR" dirty="0"/>
                        <a:t> </a:t>
                      </a:r>
                    </a:p>
                  </a:txBody>
                  <a:tcPr anchor="ctr"/>
                </a:tc>
                <a:tc>
                  <a:txBody>
                    <a:bodyPr/>
                    <a:lstStyle/>
                    <a:p>
                      <a:pPr indent="-254000" algn="l">
                        <a:lnSpc>
                          <a:spcPct val="100000"/>
                        </a:lnSpc>
                        <a:spcAft>
                          <a:spcPts val="0"/>
                        </a:spcAft>
                      </a:pPr>
                      <a:r>
                        <a:rPr lang="el-GR"/>
                        <a:t>Μηχανικός πολτός</a:t>
                      </a:r>
                    </a:p>
                  </a:txBody>
                  <a:tcPr anchor="ctr"/>
                </a:tc>
                <a:tc>
                  <a:txBody>
                    <a:bodyPr/>
                    <a:lstStyle/>
                    <a:p>
                      <a:pPr marL="749300" indent="-254000" algn="l">
                        <a:lnSpc>
                          <a:spcPct val="100000"/>
                        </a:lnSpc>
                        <a:spcAft>
                          <a:spcPts val="0"/>
                        </a:spcAft>
                      </a:pPr>
                      <a:r>
                        <a:rPr lang="el-GR"/>
                        <a:t>Χημικός πολτός</a:t>
                      </a:r>
                    </a:p>
                  </a:txBody>
                  <a:tcPr anchor="ctr"/>
                </a:tc>
              </a:tr>
              <a:tr h="282861">
                <a:tc>
                  <a:txBody>
                    <a:bodyPr/>
                    <a:lstStyle/>
                    <a:p>
                      <a:pPr indent="-254000" algn="l">
                        <a:lnSpc>
                          <a:spcPct val="100000"/>
                        </a:lnSpc>
                        <a:spcAft>
                          <a:spcPts val="0"/>
                        </a:spcAft>
                      </a:pPr>
                      <a:r>
                        <a:rPr lang="el-GR"/>
                        <a:t>Ενεργειακή κατανάλωση</a:t>
                      </a:r>
                    </a:p>
                  </a:txBody>
                  <a:tcPr anchor="ctr"/>
                </a:tc>
                <a:tc>
                  <a:txBody>
                    <a:bodyPr/>
                    <a:lstStyle/>
                    <a:p>
                      <a:pPr indent="-254000" algn="l">
                        <a:lnSpc>
                          <a:spcPct val="100000"/>
                        </a:lnSpc>
                        <a:spcAft>
                          <a:spcPts val="0"/>
                        </a:spcAft>
                      </a:pPr>
                      <a:r>
                        <a:rPr lang="el-GR"/>
                        <a:t>1000 KW/'tomie πολτού</a:t>
                      </a:r>
                    </a:p>
                  </a:txBody>
                  <a:tcPr anchor="ctr"/>
                </a:tc>
                <a:tc>
                  <a:txBody>
                    <a:bodyPr/>
                    <a:lstStyle/>
                    <a:p>
                      <a:pPr marL="749300" indent="-254000" algn="l">
                        <a:lnSpc>
                          <a:spcPct val="100000"/>
                        </a:lnSpc>
                        <a:spcAft>
                          <a:spcPts val="0"/>
                        </a:spcAft>
                      </a:pPr>
                      <a:r>
                        <a:rPr lang="el-GR"/>
                        <a:t>Self-sufficient</a:t>
                      </a:r>
                    </a:p>
                  </a:txBody>
                  <a:tcPr anchor="ctr"/>
                </a:tc>
              </a:tr>
              <a:tr h="559374">
                <a:tc>
                  <a:txBody>
                    <a:bodyPr/>
                    <a:lstStyle/>
                    <a:p>
                      <a:pPr indent="-254000" algn="l">
                        <a:lnSpc>
                          <a:spcPct val="100000"/>
                        </a:lnSpc>
                        <a:spcAft>
                          <a:spcPts val="0"/>
                        </a:spcAft>
                      </a:pPr>
                      <a:r>
                        <a:rPr lang="el-GR"/>
                        <a:t>Απόδοση (από ξυλώδες υλικό)</a:t>
                      </a:r>
                    </a:p>
                  </a:txBody>
                  <a:tcPr anchor="ctr"/>
                </a:tc>
                <a:tc>
                  <a:txBody>
                    <a:bodyPr/>
                    <a:lstStyle/>
                    <a:p>
                      <a:pPr indent="-254000" algn="l">
                        <a:lnSpc>
                          <a:spcPct val="100000"/>
                        </a:lnSpc>
                        <a:spcAft>
                          <a:spcPts val="0"/>
                        </a:spcAft>
                      </a:pPr>
                      <a:r>
                        <a:rPr lang="el-GR"/>
                        <a:t>95%</a:t>
                      </a:r>
                    </a:p>
                  </a:txBody>
                  <a:tcPr anchor="ctr"/>
                </a:tc>
                <a:tc>
                  <a:txBody>
                    <a:bodyPr/>
                    <a:lstStyle/>
                    <a:p>
                      <a:pPr marL="749300" indent="-254000" algn="l">
                        <a:lnSpc>
                          <a:spcPct val="100000"/>
                        </a:lnSpc>
                        <a:spcAft>
                          <a:spcPts val="0"/>
                        </a:spcAft>
                      </a:pPr>
                      <a:r>
                        <a:rPr lang="el-GR"/>
                        <a:t>45%</a:t>
                      </a:r>
                    </a:p>
                  </a:txBody>
                  <a:tcPr anchor="ctr"/>
                </a:tc>
              </a:tr>
              <a:tr h="842234">
                <a:tc>
                  <a:txBody>
                    <a:bodyPr/>
                    <a:lstStyle/>
                    <a:p>
                      <a:pPr indent="-254000" algn="l">
                        <a:lnSpc>
                          <a:spcPct val="100000"/>
                        </a:lnSpc>
                        <a:spcAft>
                          <a:spcPts val="0"/>
                        </a:spcAft>
                      </a:pPr>
                      <a:r>
                        <a:rPr lang="el-GR"/>
                        <a:t>Μήκος ινών</a:t>
                      </a:r>
                    </a:p>
                  </a:txBody>
                  <a:tcPr anchor="ctr"/>
                </a:tc>
                <a:tc>
                  <a:txBody>
                    <a:bodyPr/>
                    <a:lstStyle/>
                    <a:p>
                      <a:pPr indent="-254000" algn="l">
                        <a:lnSpc>
                          <a:spcPct val="100000"/>
                        </a:lnSpc>
                        <a:spcAft>
                          <a:spcPts val="0"/>
                        </a:spcAft>
                      </a:pPr>
                      <a:r>
                        <a:rPr lang="el-GR"/>
                        <a:t>Κλάσματα ινών (Fibre fragments) διαφορετικού μεγέθους</a:t>
                      </a:r>
                    </a:p>
                  </a:txBody>
                  <a:tcPr anchor="ctr"/>
                </a:tc>
                <a:tc>
                  <a:txBody>
                    <a:bodyPr/>
                    <a:lstStyle/>
                    <a:p>
                      <a:pPr indent="-254000" algn="l">
                        <a:lnSpc>
                          <a:spcPct val="100000"/>
                        </a:lnSpc>
                        <a:spcAft>
                          <a:spcPts val="0"/>
                        </a:spcAft>
                      </a:pPr>
                      <a:r>
                        <a:rPr lang="el-GR"/>
                        <a:t>Κυρίως μεγαλύτερες ίνες</a:t>
                      </a:r>
                    </a:p>
                  </a:txBody>
                  <a:tcPr anchor="ctr"/>
                </a:tc>
              </a:tr>
              <a:tr h="282861">
                <a:tc>
                  <a:txBody>
                    <a:bodyPr/>
                    <a:lstStyle/>
                    <a:p>
                      <a:pPr indent="-254000" algn="l">
                        <a:lnSpc>
                          <a:spcPct val="100000"/>
                        </a:lnSpc>
                        <a:spcAft>
                          <a:spcPts val="0"/>
                        </a:spcAft>
                      </a:pPr>
                      <a:r>
                        <a:rPr lang="el-GR"/>
                        <a:t>Ισχύς χαρτιού</a:t>
                      </a:r>
                    </a:p>
                  </a:txBody>
                  <a:tcPr anchor="ctr"/>
                </a:tc>
                <a:tc>
                  <a:txBody>
                    <a:bodyPr/>
                    <a:lstStyle/>
                    <a:p>
                      <a:pPr indent="-254000" algn="l">
                        <a:lnSpc>
                          <a:spcPct val="100000"/>
                        </a:lnSpc>
                        <a:spcAft>
                          <a:spcPts val="0"/>
                        </a:spcAft>
                      </a:pPr>
                      <a:r>
                        <a:rPr lang="el-GR"/>
                        <a:t>Μικρή</a:t>
                      </a:r>
                    </a:p>
                  </a:txBody>
                  <a:tcPr anchor="ctr"/>
                </a:tc>
                <a:tc>
                  <a:txBody>
                    <a:bodyPr/>
                    <a:lstStyle/>
                    <a:p>
                      <a:pPr indent="-254000" algn="l">
                        <a:lnSpc>
                          <a:spcPct val="100000"/>
                        </a:lnSpc>
                        <a:spcAft>
                          <a:spcPts val="0"/>
                        </a:spcAft>
                      </a:pPr>
                      <a:r>
                        <a:rPr lang="el-GR"/>
                        <a:t>Υψηλή</a:t>
                      </a:r>
                    </a:p>
                  </a:txBody>
                  <a:tcPr anchor="ctr"/>
                </a:tc>
              </a:tr>
              <a:tr h="559374">
                <a:tc>
                  <a:txBody>
                    <a:bodyPr/>
                    <a:lstStyle/>
                    <a:p>
                      <a:pPr indent="-254000" algn="l">
                        <a:lnSpc>
                          <a:spcPct val="100000"/>
                        </a:lnSpc>
                        <a:spcAft>
                          <a:spcPts val="0"/>
                        </a:spcAft>
                      </a:pPr>
                      <a:r>
                        <a:rPr lang="el-GR"/>
                        <a:t>Παραγωγή πολτού στην Ευρώπη</a:t>
                      </a:r>
                    </a:p>
                  </a:txBody>
                  <a:tcPr anchor="ctr"/>
                </a:tc>
                <a:tc>
                  <a:txBody>
                    <a:bodyPr/>
                    <a:lstStyle/>
                    <a:p>
                      <a:pPr indent="-254000" algn="l">
                        <a:lnSpc>
                          <a:spcPct val="100000"/>
                        </a:lnSpc>
                        <a:spcAft>
                          <a:spcPts val="0"/>
                        </a:spcAft>
                      </a:pPr>
                      <a:r>
                        <a:rPr lang="el-GR"/>
                        <a:t>32%</a:t>
                      </a:r>
                    </a:p>
                  </a:txBody>
                  <a:tcPr anchor="ctr"/>
                </a:tc>
                <a:tc>
                  <a:txBody>
                    <a:bodyPr/>
                    <a:lstStyle/>
                    <a:p>
                      <a:pPr indent="-254000" algn="l">
                        <a:lnSpc>
                          <a:spcPct val="100000"/>
                        </a:lnSpc>
                        <a:spcAft>
                          <a:spcPts val="0"/>
                        </a:spcAft>
                      </a:pPr>
                      <a:r>
                        <a:rPr lang="el-GR"/>
                        <a:t>66%</a:t>
                      </a:r>
                    </a:p>
                  </a:txBody>
                  <a:tcPr anchor="ctr"/>
                </a:tc>
              </a:tr>
              <a:tr h="836283">
                <a:tc>
                  <a:txBody>
                    <a:bodyPr/>
                    <a:lstStyle/>
                    <a:p>
                      <a:pPr indent="-254000" algn="l">
                        <a:lnSpc>
                          <a:spcPct val="100000"/>
                        </a:lnSpc>
                        <a:spcAft>
                          <a:spcPts val="0"/>
                        </a:spcAft>
                      </a:pPr>
                      <a:r>
                        <a:rPr lang="el-GR"/>
                        <a:t>Κόστος παραγωγής</a:t>
                      </a:r>
                    </a:p>
                  </a:txBody>
                  <a:tcPr anchor="ctr"/>
                </a:tc>
                <a:tc>
                  <a:txBody>
                    <a:bodyPr/>
                    <a:lstStyle/>
                    <a:p>
                      <a:pPr indent="-254000" algn="l">
                        <a:lnSpc>
                          <a:spcPct val="100000"/>
                        </a:lnSpc>
                        <a:spcAft>
                          <a:spcPts val="0"/>
                        </a:spcAft>
                      </a:pPr>
                      <a:r>
                        <a:rPr lang="el-GR"/>
                        <a:t>Μικρότερο</a:t>
                      </a:r>
                    </a:p>
                  </a:txBody>
                  <a:tcPr anchor="ctr"/>
                </a:tc>
                <a:tc>
                  <a:txBody>
                    <a:bodyPr/>
                    <a:lstStyle/>
                    <a:p>
                      <a:pPr indent="-254000" algn="l">
                        <a:lnSpc>
                          <a:spcPct val="100000"/>
                        </a:lnSpc>
                        <a:spcAft>
                          <a:spcPts val="0"/>
                        </a:spcAft>
                      </a:pPr>
                      <a:r>
                        <a:rPr lang="el-GR" dirty="0"/>
                        <a:t>Μεγαλύτερο από ότι στην περίπτωση του μηχανικού πολτού</a:t>
                      </a:r>
                    </a:p>
                  </a:txBody>
                  <a:tcPr anchor="ctr"/>
                </a:tc>
              </a:tr>
            </a:tbl>
          </a:graphicData>
        </a:graphic>
      </p:graphicFrame>
    </p:spTree>
    <p:extLst>
      <p:ext uri="{BB962C8B-B14F-4D97-AF65-F5344CB8AC3E}">
        <p14:creationId xmlns:p14="http://schemas.microsoft.com/office/powerpoint/2010/main" val="36256039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Μηχανικός πολτός </a:t>
            </a:r>
            <a:r>
              <a:rPr lang="en-US" dirty="0"/>
              <a:t>vs </a:t>
            </a:r>
            <a:r>
              <a:rPr lang="el-GR" dirty="0"/>
              <a:t>Χημικός πολτός</a:t>
            </a:r>
          </a:p>
        </p:txBody>
      </p:sp>
      <p:graphicFrame>
        <p:nvGraphicFramePr>
          <p:cNvPr id="4" name="Table 3"/>
          <p:cNvGraphicFramePr>
            <a:graphicFrameLocks noGrp="1"/>
          </p:cNvGraphicFramePr>
          <p:nvPr>
            <p:extLst>
              <p:ext uri="{D42A27DB-BD31-4B8C-83A1-F6EECF244321}">
                <p14:modId xmlns:p14="http://schemas.microsoft.com/office/powerpoint/2010/main" val="3434319671"/>
              </p:ext>
            </p:extLst>
          </p:nvPr>
        </p:nvGraphicFramePr>
        <p:xfrm>
          <a:off x="251520" y="1052736"/>
          <a:ext cx="8640961" cy="5486400"/>
        </p:xfrm>
        <a:graphic>
          <a:graphicData uri="http://schemas.openxmlformats.org/drawingml/2006/table">
            <a:tbl>
              <a:tblPr firstRow="1" firstCol="1" bandRow="1">
                <a:tableStyleId>{5C22544A-7EE6-4342-B048-85BDC9FD1C3A}</a:tableStyleId>
              </a:tblPr>
              <a:tblGrid>
                <a:gridCol w="1872208"/>
                <a:gridCol w="6768753"/>
              </a:tblGrid>
              <a:tr h="1388516">
                <a:tc>
                  <a:txBody>
                    <a:bodyPr/>
                    <a:lstStyle/>
                    <a:p>
                      <a:pPr indent="-254000" algn="l">
                        <a:lnSpc>
                          <a:spcPct val="100000"/>
                        </a:lnSpc>
                        <a:spcAft>
                          <a:spcPts val="0"/>
                        </a:spcAft>
                      </a:pPr>
                      <a:r>
                        <a:rPr lang="el-GR" dirty="0"/>
                        <a:t>Σύγκριση</a:t>
                      </a:r>
                    </a:p>
                  </a:txBody>
                  <a:tcPr anchor="ctr"/>
                </a:tc>
                <a:tc>
                  <a:txBody>
                    <a:bodyPr/>
                    <a:lstStyle/>
                    <a:p>
                      <a:pPr algn="l">
                        <a:spcBef>
                          <a:spcPts val="600"/>
                        </a:spcBef>
                        <a:spcAft>
                          <a:spcPts val="600"/>
                        </a:spcAft>
                      </a:pPr>
                      <a:r>
                        <a:rPr lang="el-GR" b="0" dirty="0">
                          <a:solidFill>
                            <a:schemeClr val="tx1"/>
                          </a:solidFill>
                        </a:rPr>
                        <a:t>Η χρήση χημικού πολτού στην παραγωγή χαρτιού στοιχίζει πιο ακριβά από την χρήση μηχανικού πολτού, αλλά έχει καλύτερη μηχανική αντοχή και μεγαλύτερο βαθμό λαμπρότητας (</a:t>
                      </a:r>
                      <a:r>
                        <a:rPr lang="el-GR" b="0" dirty="0" err="1">
                          <a:solidFill>
                            <a:schemeClr val="tx1"/>
                          </a:solidFill>
                        </a:rPr>
                        <a:t>brightness</a:t>
                      </a:r>
                      <a:r>
                        <a:rPr lang="el-GR" b="0" dirty="0">
                          <a:solidFill>
                            <a:schemeClr val="tx1"/>
                          </a:solidFill>
                        </a:rPr>
                        <a:t> </a:t>
                      </a:r>
                      <a:r>
                        <a:rPr lang="el-GR" b="0" dirty="0" err="1">
                          <a:solidFill>
                            <a:schemeClr val="tx1"/>
                          </a:solidFill>
                        </a:rPr>
                        <a:t>properties</a:t>
                      </a:r>
                      <a:r>
                        <a:rPr lang="el-GR" b="0" dirty="0" smtClean="0">
                          <a:solidFill>
                            <a:schemeClr val="tx1"/>
                          </a:solidFill>
                        </a:rPr>
                        <a:t>). </a:t>
                      </a:r>
                      <a:endParaRPr lang="en-US" b="0" dirty="0" smtClean="0">
                        <a:solidFill>
                          <a:schemeClr val="tx1"/>
                        </a:solidFill>
                      </a:endParaRPr>
                    </a:p>
                    <a:p>
                      <a:pPr algn="l">
                        <a:spcBef>
                          <a:spcPts val="600"/>
                        </a:spcBef>
                        <a:spcAft>
                          <a:spcPts val="600"/>
                        </a:spcAft>
                      </a:pPr>
                      <a:r>
                        <a:rPr lang="el-GR" sz="1800" b="0" kern="1200" dirty="0" smtClean="0">
                          <a:solidFill>
                            <a:schemeClr val="tx1"/>
                          </a:solidFill>
                          <a:latin typeface="+mn-lt"/>
                          <a:ea typeface="+mn-ea"/>
                          <a:cs typeface="+mn-cs"/>
                        </a:rPr>
                        <a:t>Ο </a:t>
                      </a:r>
                      <a:r>
                        <a:rPr lang="el-GR" sz="1800" b="0" kern="1200" dirty="0" smtClean="0">
                          <a:solidFill>
                            <a:schemeClr val="tx1"/>
                          </a:solidFill>
                          <a:latin typeface="+mn-lt"/>
                          <a:ea typeface="+mn-ea"/>
                          <a:cs typeface="+mn-cs"/>
                        </a:rPr>
                        <a:t>πολτός </a:t>
                      </a:r>
                      <a:r>
                        <a:rPr lang="en-GB" sz="1800" b="0" kern="1200" dirty="0" smtClean="0">
                          <a:solidFill>
                            <a:schemeClr val="tx1"/>
                          </a:solidFill>
                          <a:latin typeface="+mn-lt"/>
                          <a:ea typeface="+mn-ea"/>
                          <a:cs typeface="+mn-cs"/>
                        </a:rPr>
                        <a:t>softwood </a:t>
                      </a:r>
                      <a:r>
                        <a:rPr lang="en-GB" sz="1800" b="0" kern="1200" dirty="0" err="1" smtClean="0">
                          <a:solidFill>
                            <a:schemeClr val="tx1"/>
                          </a:solidFill>
                          <a:latin typeface="+mn-lt"/>
                          <a:ea typeface="+mn-ea"/>
                          <a:cs typeface="+mn-cs"/>
                        </a:rPr>
                        <a:t>kraft</a:t>
                      </a:r>
                      <a:r>
                        <a:rPr lang="el-GR" sz="1800" b="0" kern="1200" dirty="0" smtClean="0">
                          <a:solidFill>
                            <a:schemeClr val="tx1"/>
                          </a:solidFill>
                          <a:latin typeface="+mn-lt"/>
                          <a:ea typeface="+mn-ea"/>
                          <a:cs typeface="+mn-cs"/>
                        </a:rPr>
                        <a:t> αποτελεί μία από τις πιο σημαντικές ποιότητες χημικού πολτού. Χρησιμοποιείται για να προσδώσει την απαιτούμενη μηχανική ισχύ για την παραγωγή χαρτιού εκτύπωσης (</a:t>
                      </a:r>
                      <a:r>
                        <a:rPr lang="en-GB" sz="1800" b="0" kern="1200" dirty="0" smtClean="0">
                          <a:solidFill>
                            <a:schemeClr val="tx1"/>
                          </a:solidFill>
                          <a:latin typeface="+mn-lt"/>
                          <a:ea typeface="+mn-ea"/>
                          <a:cs typeface="+mn-cs"/>
                        </a:rPr>
                        <a:t>lightweight publication papers</a:t>
                      </a:r>
                      <a:r>
                        <a:rPr lang="el-GR" sz="1800" b="0" kern="1200" dirty="0" smtClean="0">
                          <a:solidFill>
                            <a:schemeClr val="tx1"/>
                          </a:solidFill>
                          <a:latin typeface="+mn-lt"/>
                          <a:ea typeface="+mn-ea"/>
                          <a:cs typeface="+mn-cs"/>
                        </a:rPr>
                        <a:t>). </a:t>
                      </a:r>
                      <a:endParaRPr lang="en-US" sz="1800" b="0" kern="1200" dirty="0" smtClean="0">
                        <a:solidFill>
                          <a:schemeClr val="tx1"/>
                        </a:solidFill>
                        <a:latin typeface="+mn-lt"/>
                        <a:ea typeface="+mn-ea"/>
                        <a:cs typeface="+mn-cs"/>
                      </a:endParaRPr>
                    </a:p>
                    <a:p>
                      <a:pPr algn="l">
                        <a:spcBef>
                          <a:spcPts val="600"/>
                        </a:spcBef>
                        <a:spcAft>
                          <a:spcPts val="600"/>
                        </a:spcAft>
                      </a:pPr>
                      <a:r>
                        <a:rPr lang="el-GR" sz="1800" b="0" kern="1200" dirty="0" smtClean="0">
                          <a:solidFill>
                            <a:schemeClr val="tx1"/>
                          </a:solidFill>
                          <a:latin typeface="+mn-lt"/>
                          <a:ea typeface="+mn-ea"/>
                          <a:cs typeface="+mn-cs"/>
                        </a:rPr>
                        <a:t>Χαρτιά </a:t>
                      </a:r>
                      <a:r>
                        <a:rPr lang="el-GR" sz="1800" b="0" kern="1200" dirty="0" smtClean="0">
                          <a:solidFill>
                            <a:schemeClr val="tx1"/>
                          </a:solidFill>
                          <a:latin typeface="+mn-lt"/>
                          <a:ea typeface="+mn-ea"/>
                          <a:cs typeface="+mn-cs"/>
                        </a:rPr>
                        <a:t>όπως τα εκτύπωσης ή γραφής (</a:t>
                      </a:r>
                      <a:r>
                        <a:rPr lang="en-US" sz="1800" b="0" kern="1200" dirty="0" smtClean="0">
                          <a:solidFill>
                            <a:schemeClr val="tx1"/>
                          </a:solidFill>
                          <a:latin typeface="+mn-lt"/>
                          <a:ea typeface="+mn-ea"/>
                          <a:cs typeface="+mn-cs"/>
                        </a:rPr>
                        <a:t>Fine papers</a:t>
                      </a:r>
                      <a:r>
                        <a:rPr lang="el-GR" sz="1800" b="0" kern="1200" dirty="0" smtClean="0">
                          <a:solidFill>
                            <a:schemeClr val="tx1"/>
                          </a:solidFill>
                          <a:latin typeface="+mn-lt"/>
                          <a:ea typeface="+mn-ea"/>
                          <a:cs typeface="+mn-cs"/>
                        </a:rPr>
                        <a:t>) αποτελούν ένα παράδειγμα του τύπου χαρτιού που παράγεται κυρίως από χαρτοπολτό σκληρής ξυλείας (</a:t>
                      </a:r>
                      <a:r>
                        <a:rPr lang="en-GB" sz="1800" b="0" kern="1200" dirty="0" smtClean="0">
                          <a:solidFill>
                            <a:schemeClr val="tx1"/>
                          </a:solidFill>
                          <a:latin typeface="+mn-lt"/>
                          <a:ea typeface="+mn-ea"/>
                          <a:cs typeface="+mn-cs"/>
                        </a:rPr>
                        <a:t>hardwood pulp</a:t>
                      </a:r>
                      <a:r>
                        <a:rPr lang="el-GR" sz="1800" b="0" kern="1200" dirty="0" smtClean="0">
                          <a:solidFill>
                            <a:schemeClr val="tx1"/>
                          </a:solidFill>
                          <a:latin typeface="+mn-lt"/>
                          <a:ea typeface="+mn-ea"/>
                          <a:cs typeface="+mn-cs"/>
                        </a:rPr>
                        <a:t>), ο οποίος ενισχύεται με μια μικρή ποσότητα από τον πιο ακριβό και με μεγαλύτερη μηχανική αντοχή πολτό </a:t>
                      </a:r>
                      <a:r>
                        <a:rPr lang="en-GB" sz="1800" b="0" kern="1200" dirty="0" smtClean="0">
                          <a:solidFill>
                            <a:schemeClr val="tx1"/>
                          </a:solidFill>
                          <a:latin typeface="+mn-lt"/>
                          <a:ea typeface="+mn-ea"/>
                          <a:cs typeface="+mn-cs"/>
                        </a:rPr>
                        <a:t>softwood </a:t>
                      </a:r>
                      <a:r>
                        <a:rPr lang="en-GB" sz="1800" b="0" kern="1200" dirty="0" err="1" smtClean="0">
                          <a:solidFill>
                            <a:schemeClr val="tx1"/>
                          </a:solidFill>
                          <a:latin typeface="+mn-lt"/>
                          <a:ea typeface="+mn-ea"/>
                          <a:cs typeface="+mn-cs"/>
                        </a:rPr>
                        <a:t>kraft</a:t>
                      </a:r>
                      <a:r>
                        <a:rPr lang="el-GR" sz="1800" b="0" kern="1200" dirty="0" smtClean="0">
                          <a:solidFill>
                            <a:schemeClr val="tx1"/>
                          </a:solidFill>
                          <a:latin typeface="+mn-lt"/>
                          <a:ea typeface="+mn-ea"/>
                          <a:cs typeface="+mn-cs"/>
                        </a:rPr>
                        <a:t>.</a:t>
                      </a:r>
                    </a:p>
                    <a:p>
                      <a:pPr algn="l">
                        <a:spcBef>
                          <a:spcPts val="600"/>
                        </a:spcBef>
                        <a:spcAft>
                          <a:spcPts val="600"/>
                        </a:spcAft>
                      </a:pPr>
                      <a:r>
                        <a:rPr lang="el-GR" sz="1800" b="0" kern="1200" dirty="0" smtClean="0">
                          <a:solidFill>
                            <a:schemeClr val="tx1"/>
                          </a:solidFill>
                          <a:latin typeface="+mn-lt"/>
                          <a:ea typeface="+mn-ea"/>
                          <a:cs typeface="+mn-cs"/>
                        </a:rPr>
                        <a:t>Πεύκο και έλατο παρέχουν τον ισχυρότερο χαρτοπολτό (π.χ. </a:t>
                      </a:r>
                      <a:r>
                        <a:rPr lang="en-GB" sz="1800" b="0" kern="1200" dirty="0" smtClean="0">
                          <a:solidFill>
                            <a:schemeClr val="tx1"/>
                          </a:solidFill>
                          <a:latin typeface="+mn-lt"/>
                          <a:ea typeface="+mn-ea"/>
                          <a:cs typeface="+mn-cs"/>
                        </a:rPr>
                        <a:t>softwood </a:t>
                      </a:r>
                      <a:r>
                        <a:rPr lang="en-GB" sz="1800" b="0" kern="1200" dirty="0" err="1" smtClean="0">
                          <a:solidFill>
                            <a:schemeClr val="tx1"/>
                          </a:solidFill>
                          <a:latin typeface="+mn-lt"/>
                          <a:ea typeface="+mn-ea"/>
                          <a:cs typeface="+mn-cs"/>
                        </a:rPr>
                        <a:t>kraft</a:t>
                      </a:r>
                      <a:r>
                        <a:rPr lang="el-GR" sz="1800" b="0" kern="1200" dirty="0" smtClean="0">
                          <a:solidFill>
                            <a:schemeClr val="tx1"/>
                          </a:solidFill>
                          <a:latin typeface="+mn-lt"/>
                          <a:ea typeface="+mn-ea"/>
                          <a:cs typeface="+mn-cs"/>
                        </a:rPr>
                        <a:t>), ενώ ο πολτός </a:t>
                      </a:r>
                      <a:r>
                        <a:rPr lang="en-GB" sz="1800" b="0" kern="1200" dirty="0" smtClean="0">
                          <a:solidFill>
                            <a:schemeClr val="tx1"/>
                          </a:solidFill>
                          <a:latin typeface="+mn-lt"/>
                          <a:ea typeface="+mn-ea"/>
                          <a:cs typeface="+mn-cs"/>
                        </a:rPr>
                        <a:t>hardwood </a:t>
                      </a:r>
                      <a:r>
                        <a:rPr lang="en-GB" sz="1800" b="0" kern="1200" dirty="0" err="1" smtClean="0">
                          <a:solidFill>
                            <a:schemeClr val="tx1"/>
                          </a:solidFill>
                          <a:latin typeface="+mn-lt"/>
                          <a:ea typeface="+mn-ea"/>
                          <a:cs typeface="+mn-cs"/>
                        </a:rPr>
                        <a:t>kraft</a:t>
                      </a:r>
                      <a:r>
                        <a:rPr lang="en-GB" sz="1800" b="0" kern="1200" dirty="0" smtClean="0">
                          <a:solidFill>
                            <a:schemeClr val="tx1"/>
                          </a:solidFill>
                          <a:latin typeface="+mn-lt"/>
                          <a:ea typeface="+mn-ea"/>
                          <a:cs typeface="+mn-cs"/>
                        </a:rPr>
                        <a:t> </a:t>
                      </a:r>
                      <a:r>
                        <a:rPr lang="el-GR" sz="1800" b="0" kern="1200" dirty="0" smtClean="0">
                          <a:solidFill>
                            <a:schemeClr val="tx1"/>
                          </a:solidFill>
                          <a:latin typeface="+mn-lt"/>
                          <a:ea typeface="+mn-ea"/>
                          <a:cs typeface="+mn-cs"/>
                        </a:rPr>
                        <a:t>παράγεται από σημύδα, ευκάλυπτο, λεύκα, ακακία και πολλά άλλα μικτά τροπικά είδη. Είδη δένδρων με ταχεία ανάπτυξη, όπως ο ευκάλυπτος και η ακακία αποτελούν τις πλέον αναδυόμενες πρώτες ύλες για την παραγωγή πολτού.</a:t>
                      </a:r>
                      <a:endParaRPr lang="el-GR" b="0" dirty="0">
                        <a:solidFill>
                          <a:schemeClr val="tx1"/>
                        </a:solidFill>
                      </a:endParaRPr>
                    </a:p>
                  </a:txBody>
                  <a:tcPr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2360433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err="1"/>
              <a:t>Ημιχημικός</a:t>
            </a:r>
            <a:r>
              <a:rPr lang="el-GR" sz="3200" dirty="0"/>
              <a:t> πολτός</a:t>
            </a:r>
            <a:br>
              <a:rPr lang="el-GR" sz="3200" dirty="0"/>
            </a:br>
            <a:r>
              <a:rPr lang="el-GR" sz="3200" dirty="0"/>
              <a:t>Συνδυασμένη χημική και μηχανική </a:t>
            </a:r>
            <a:r>
              <a:rPr lang="el-GR" sz="3200" dirty="0" smtClean="0"/>
              <a:t>κατεργασία</a:t>
            </a:r>
            <a:endParaRPr lang="el-GR" sz="3200" dirty="0"/>
          </a:p>
        </p:txBody>
      </p:sp>
      <p:sp>
        <p:nvSpPr>
          <p:cNvPr id="3" name="Content Placeholder 2"/>
          <p:cNvSpPr>
            <a:spLocks noGrp="1"/>
          </p:cNvSpPr>
          <p:nvPr>
            <p:ph idx="1"/>
          </p:nvPr>
        </p:nvSpPr>
        <p:spPr/>
        <p:txBody>
          <a:bodyPr>
            <a:noAutofit/>
          </a:bodyPr>
          <a:lstStyle/>
          <a:p>
            <a:r>
              <a:rPr lang="el-GR" altLang="el-GR" sz="2400" dirty="0" smtClean="0"/>
              <a:t>Η </a:t>
            </a:r>
            <a:r>
              <a:rPr lang="el-GR" altLang="el-GR" sz="2400" dirty="0" err="1"/>
              <a:t>ημιχημική</a:t>
            </a:r>
            <a:r>
              <a:rPr lang="el-GR" altLang="el-GR" sz="2400" dirty="0"/>
              <a:t> πολτοποίηση είναι μία επεξεργασία που προκύπτει με συνδυασμό των δύο μεθόδων της χημικής και της μηχανικής πολτοποίησης.</a:t>
            </a:r>
            <a:endParaRPr lang="en-US" altLang="el-GR" sz="2400" dirty="0"/>
          </a:p>
          <a:p>
            <a:r>
              <a:rPr lang="el-GR" altLang="el-GR" sz="2400" b="1" dirty="0" smtClean="0">
                <a:solidFill>
                  <a:schemeClr val="accent3">
                    <a:lumMod val="50000"/>
                  </a:schemeClr>
                </a:solidFill>
              </a:rPr>
              <a:t>Οι </a:t>
            </a:r>
            <a:r>
              <a:rPr lang="el-GR" altLang="el-GR" sz="2400" b="1" dirty="0">
                <a:solidFill>
                  <a:schemeClr val="accent3">
                    <a:lumMod val="50000"/>
                  </a:schemeClr>
                </a:solidFill>
              </a:rPr>
              <a:t>παραχθέντες χαρτοπολτοί είναι ενδιάμεσης ποιότητας </a:t>
            </a:r>
            <a:r>
              <a:rPr lang="el-GR" altLang="el-GR" sz="2400" dirty="0"/>
              <a:t>(μεταξύ χημικού και μηχανικού πολτού), </a:t>
            </a:r>
            <a:r>
              <a:rPr lang="el-GR" altLang="el-GR" sz="2400" b="1" dirty="0">
                <a:solidFill>
                  <a:schemeClr val="accent3">
                    <a:lumMod val="50000"/>
                  </a:schemeClr>
                </a:solidFill>
              </a:rPr>
              <a:t>ανάλογα με την επιλεγείσα αναλογία του μηχανικού και χημικού πολτού </a:t>
            </a:r>
            <a:r>
              <a:rPr lang="el-GR" altLang="el-GR" sz="2400" dirty="0"/>
              <a:t>που χρησιμοποιείται. </a:t>
            </a:r>
            <a:endParaRPr lang="en-US" altLang="el-GR" sz="2400" dirty="0"/>
          </a:p>
          <a:p>
            <a:r>
              <a:rPr lang="el-GR" altLang="el-GR" sz="2400" dirty="0" smtClean="0"/>
              <a:t>Οδηγούμαστε </a:t>
            </a:r>
            <a:r>
              <a:rPr lang="el-GR" altLang="el-GR" sz="2400" dirty="0"/>
              <a:t>στην χρησιμοποίηση </a:t>
            </a:r>
            <a:r>
              <a:rPr lang="el-GR" altLang="el-GR" sz="2400" dirty="0" err="1"/>
              <a:t>ημιχημικών</a:t>
            </a:r>
            <a:r>
              <a:rPr lang="el-GR" altLang="el-GR" sz="2400" dirty="0"/>
              <a:t> πολτών ανάλογα με τις απαιτήσεις που υπάρχουν για το περιεχόμενο ποσοστό </a:t>
            </a:r>
            <a:r>
              <a:rPr lang="el-GR" altLang="el-GR" sz="2400" dirty="0" err="1"/>
              <a:t>λιγνίνης</a:t>
            </a:r>
            <a:r>
              <a:rPr lang="el-GR" altLang="el-GR" sz="2400" dirty="0"/>
              <a:t> ή </a:t>
            </a:r>
            <a:r>
              <a:rPr lang="el-GR" altLang="el-GR" sz="2400" dirty="0" err="1"/>
              <a:t>ημικυτταρινών</a:t>
            </a:r>
            <a:r>
              <a:rPr lang="el-GR" altLang="el-GR" sz="2400" dirty="0"/>
              <a:t> στον χαρτοπολτό.</a:t>
            </a:r>
            <a:endParaRPr lang="en-US" altLang="el-GR" sz="2400" dirty="0"/>
          </a:p>
          <a:p>
            <a:r>
              <a:rPr lang="el-GR" altLang="el-GR" sz="2400" dirty="0" smtClean="0"/>
              <a:t>Έτσι</a:t>
            </a:r>
            <a:r>
              <a:rPr lang="el-GR" altLang="el-GR" sz="2400" dirty="0"/>
              <a:t>, </a:t>
            </a:r>
            <a:r>
              <a:rPr lang="el-GR" altLang="el-GR" sz="2400" b="1" dirty="0" smtClean="0">
                <a:solidFill>
                  <a:schemeClr val="accent3">
                    <a:lumMod val="50000"/>
                  </a:schemeClr>
                </a:solidFill>
              </a:rPr>
              <a:t>αν </a:t>
            </a:r>
            <a:r>
              <a:rPr lang="el-GR" altLang="el-GR" sz="2400" b="1" dirty="0">
                <a:solidFill>
                  <a:schemeClr val="accent3">
                    <a:lumMod val="50000"/>
                  </a:schemeClr>
                </a:solidFill>
              </a:rPr>
              <a:t>θέλουμε κάποιο χαρτί λόγω της εφαρμογής του να έχει </a:t>
            </a:r>
            <a:r>
              <a:rPr lang="el-GR" altLang="el-GR" sz="2400" b="1" dirty="0" err="1">
                <a:solidFill>
                  <a:schemeClr val="accent3">
                    <a:lumMod val="50000"/>
                  </a:schemeClr>
                </a:solidFill>
              </a:rPr>
              <a:t>λιγνίνη</a:t>
            </a:r>
            <a:r>
              <a:rPr lang="el-GR" altLang="el-GR" sz="2400" b="1" dirty="0">
                <a:solidFill>
                  <a:schemeClr val="accent3">
                    <a:lumMod val="50000"/>
                  </a:schemeClr>
                </a:solidFill>
              </a:rPr>
              <a:t> ή κυτταρίνη σε μεγαλύτερο ποσοστό από αυτό που μπορεί να του προσφέρει η χημική μέθοδος, επιλέγουμε την </a:t>
            </a:r>
            <a:r>
              <a:rPr lang="el-GR" altLang="el-GR" sz="2400" b="1" dirty="0" err="1">
                <a:solidFill>
                  <a:schemeClr val="accent3">
                    <a:lumMod val="50000"/>
                  </a:schemeClr>
                </a:solidFill>
              </a:rPr>
              <a:t>ημιχημική</a:t>
            </a:r>
            <a:r>
              <a:rPr lang="el-GR" altLang="el-GR" sz="2400" b="1" dirty="0">
                <a:solidFill>
                  <a:schemeClr val="accent3">
                    <a:lumMod val="50000"/>
                  </a:schemeClr>
                </a:solidFill>
              </a:rPr>
              <a:t>. </a:t>
            </a:r>
          </a:p>
          <a:p>
            <a:endParaRPr lang="el-GR" sz="2400" dirty="0"/>
          </a:p>
        </p:txBody>
      </p:sp>
    </p:spTree>
    <p:extLst>
      <p:ext uri="{BB962C8B-B14F-4D97-AF65-F5344CB8AC3E}">
        <p14:creationId xmlns:p14="http://schemas.microsoft.com/office/powerpoint/2010/main" val="355485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Βασικά στάδια παραγωγής χαρτοπολτού από ξύλο</a:t>
            </a:r>
          </a:p>
        </p:txBody>
      </p:sp>
      <p:pic>
        <p:nvPicPr>
          <p:cNvPr id="13316" name="Picture 2" descr="http://image.slidesharecdn.com/papertechnologywoodpulp-bleaching1-120705030509-phpapp02/95/paper-technology-wood-pulp-bleaching-1-13-728.jpg?cb=1341475548"/>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2528" t="18535" r="11516" b="17231"/>
          <a:stretch/>
        </p:blipFill>
        <p:spPr bwMode="auto">
          <a:xfrm>
            <a:off x="1506667" y="1772816"/>
            <a:ext cx="613066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82819" y="5691281"/>
            <a:ext cx="1978362" cy="461665"/>
          </a:xfrm>
          <a:prstGeom prst="rect">
            <a:avLst/>
          </a:prstGeom>
        </p:spPr>
        <p:txBody>
          <a:bodyPr wrap="none">
            <a:spAutoFit/>
          </a:bodyPr>
          <a:lstStyle/>
          <a:p>
            <a:pPr algn="ctr"/>
            <a:r>
              <a:rPr lang="el-GR" sz="1200" dirty="0" smtClean="0">
                <a:solidFill>
                  <a:schemeClr val="tx1">
                    <a:lumMod val="75000"/>
                    <a:lumOff val="25000"/>
                  </a:schemeClr>
                </a:solidFill>
                <a:latin typeface="+mn-lt"/>
              </a:rPr>
              <a:t>Βίντεο </a:t>
            </a:r>
            <a:r>
              <a:rPr lang="el-GR" sz="1200" dirty="0" smtClean="0">
                <a:solidFill>
                  <a:schemeClr val="tx1">
                    <a:lumMod val="75000"/>
                    <a:lumOff val="25000"/>
                  </a:schemeClr>
                </a:solidFill>
                <a:latin typeface="+mn-lt"/>
              </a:rPr>
              <a:t>από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hlinkClick r:id="rId4"/>
              </a:rPr>
              <a:t>SappiHouston</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στο </a:t>
            </a:r>
            <a:r>
              <a:rPr lang="en-US" sz="1200" dirty="0" smtClean="0">
                <a:solidFill>
                  <a:schemeClr val="tx1">
                    <a:lumMod val="75000"/>
                    <a:lumOff val="25000"/>
                  </a:schemeClr>
                </a:solidFill>
                <a:latin typeface="+mn-lt"/>
                <a:hlinkClick r:id="rId5"/>
              </a:rPr>
              <a:t>slideshare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9710104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2946" name="Rectangle 3"/>
          <p:cNvSpPr>
            <a:spLocks noGrp="1" noChangeArrowheads="1"/>
          </p:cNvSpPr>
          <p:nvPr>
            <p:ph idx="1"/>
          </p:nvPr>
        </p:nvSpPr>
        <p:spPr/>
        <p:txBody>
          <a:bodyPr>
            <a:noAutofit/>
          </a:bodyPr>
          <a:lstStyle/>
          <a:p>
            <a:pPr eaLnBrk="1" hangingPunct="1"/>
            <a:r>
              <a:rPr lang="el-GR" altLang="el-GR" sz="2400" dirty="0" smtClean="0"/>
              <a:t>Τα στάδια παραγωγής του </a:t>
            </a:r>
            <a:r>
              <a:rPr lang="el-GR" altLang="el-GR" sz="2400" dirty="0" err="1" smtClean="0"/>
              <a:t>ημιχημικού</a:t>
            </a:r>
            <a:r>
              <a:rPr lang="el-GR" altLang="el-GR" sz="2400" dirty="0" smtClean="0"/>
              <a:t> πολτού είναι παρόμοια με αυτά που ακολουθούνται για την παραγωγή των υπολοίπων ειδών χαρτοπολτού.</a:t>
            </a:r>
            <a:endParaRPr lang="en-US" altLang="el-GR" sz="2400" dirty="0" smtClean="0"/>
          </a:p>
          <a:p>
            <a:pPr eaLnBrk="1" hangingPunct="1"/>
            <a:r>
              <a:rPr lang="el-GR" altLang="el-GR" sz="2400" dirty="0" smtClean="0"/>
              <a:t>Τα τεμαχισμένα μέρη ξύλου επεξεργάζονται με χημικά αντιδραστήρια όπως στην περίπτωση της παραγωγής χημικού πολτού, </a:t>
            </a:r>
            <a:r>
              <a:rPr lang="el-GR" altLang="el-GR" sz="2400" b="1" dirty="0" smtClean="0">
                <a:solidFill>
                  <a:srgbClr val="820000"/>
                </a:solidFill>
              </a:rPr>
              <a:t>αλλά με μικρότερες ποσότητες χημικών αντιδραστηρίων και με πιο ήπιες συνθήκες αντίδρασης.</a:t>
            </a:r>
            <a:endParaRPr lang="en-US" altLang="el-GR" sz="2400" b="1" dirty="0" smtClean="0">
              <a:solidFill>
                <a:srgbClr val="820000"/>
              </a:solidFill>
            </a:endParaRPr>
          </a:p>
          <a:p>
            <a:pPr eaLnBrk="1" hangingPunct="1"/>
            <a:r>
              <a:rPr lang="el-GR" altLang="el-GR" sz="2400" dirty="0" smtClean="0"/>
              <a:t>Αν ο παραγόμενος χαρτοπολτός πρόκειται να διατεθεί ως </a:t>
            </a:r>
            <a:r>
              <a:rPr lang="el-GR" altLang="el-GR" sz="2400" b="1" dirty="0" smtClean="0">
                <a:solidFill>
                  <a:srgbClr val="820000"/>
                </a:solidFill>
              </a:rPr>
              <a:t>χαρτόνι δεν υφίστανται την διαδικασία της λεύκανσης.</a:t>
            </a:r>
            <a:endParaRPr lang="en-US" altLang="el-GR" sz="2400" b="1" dirty="0" smtClean="0">
              <a:solidFill>
                <a:srgbClr val="820000"/>
              </a:solidFill>
            </a:endParaRPr>
          </a:p>
          <a:p>
            <a:pPr eaLnBrk="1" hangingPunct="1"/>
            <a:r>
              <a:rPr lang="el-GR" altLang="el-GR" sz="2400" dirty="0" smtClean="0"/>
              <a:t>Αντίθετα, αν πρόκειται να χρησιμοποιηθεί ως </a:t>
            </a:r>
            <a:r>
              <a:rPr lang="el-GR" altLang="el-GR" sz="2400" b="1" dirty="0" smtClean="0">
                <a:solidFill>
                  <a:srgbClr val="820000"/>
                </a:solidFill>
              </a:rPr>
              <a:t>χαρτί εκτύπωσης τότε υφίσταται αυτή την βελτιωτική διεργασία, </a:t>
            </a:r>
            <a:r>
              <a:rPr lang="el-GR" altLang="el-GR" sz="2400" dirty="0" smtClean="0"/>
              <a:t>με την δυνατότητα προσθήκης χημικού ή και μηχανικού πολτού. </a:t>
            </a:r>
          </a:p>
        </p:txBody>
      </p:sp>
    </p:spTree>
    <p:extLst>
      <p:ext uri="{BB962C8B-B14F-4D97-AF65-F5344CB8AC3E}">
        <p14:creationId xmlns:p14="http://schemas.microsoft.com/office/powerpoint/2010/main" val="36823004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l-GR" altLang="el-GR" sz="3600" b="1" dirty="0" smtClean="0"/>
              <a:t>Λεύκανση χαρτοπολτού</a:t>
            </a:r>
          </a:p>
        </p:txBody>
      </p:sp>
      <p:sp>
        <p:nvSpPr>
          <p:cNvPr id="83971" name="Rectangle 3"/>
          <p:cNvSpPr>
            <a:spLocks noGrp="1" noChangeArrowheads="1"/>
          </p:cNvSpPr>
          <p:nvPr>
            <p:ph idx="1"/>
          </p:nvPr>
        </p:nvSpPr>
        <p:spPr/>
        <p:txBody>
          <a:bodyPr>
            <a:normAutofit/>
          </a:bodyPr>
          <a:lstStyle/>
          <a:p>
            <a:pPr eaLnBrk="1" hangingPunct="1"/>
            <a:r>
              <a:rPr lang="el-GR" altLang="el-GR" sz="2400" dirty="0" smtClean="0"/>
              <a:t>Όπως προκύπτει από το διάγραμμα απεικόνισης των σταδίων παραγωγής χαρτοπολτού, μετά την πολτοποίηση ένα σημαντικό στάδιο είναι οι βελτιωτικές επεξεργασίες.</a:t>
            </a:r>
            <a:endParaRPr lang="en-US" altLang="el-GR" sz="2400" dirty="0" smtClean="0"/>
          </a:p>
          <a:p>
            <a:pPr eaLnBrk="1" hangingPunct="1">
              <a:buFontTx/>
              <a:buNone/>
            </a:pPr>
            <a:endParaRPr lang="en-US" altLang="el-GR" sz="2400" dirty="0" smtClean="0"/>
          </a:p>
        </p:txBody>
      </p:sp>
      <p:pic>
        <p:nvPicPr>
          <p:cNvPr id="83972" name="Picture 2" descr="http://image.slidesharecdn.com/allaboutpapermakingprocess-120919040756-phpapp01/95/all-about-paper-making-process-5-728.jpg?cb=13480459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2492896"/>
            <a:ext cx="5494040" cy="412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97676" y="6165304"/>
            <a:ext cx="4572000" cy="276999"/>
          </a:xfrm>
          <a:prstGeom prst="rect">
            <a:avLst/>
          </a:prstGeom>
        </p:spPr>
        <p:txBody>
          <a:bodyPr>
            <a:spAutoFit/>
          </a:bodyPr>
          <a:lstStyle/>
          <a:p>
            <a:r>
              <a:rPr lang="en-US" sz="1200" dirty="0" smtClean="0">
                <a:latin typeface="+mn-lt"/>
                <a:hlinkClick r:id="rId3"/>
              </a:rPr>
              <a:t>slidesharecdn.com/</a:t>
            </a:r>
            <a:r>
              <a:rPr lang="en-US" sz="1200" dirty="0" err="1" smtClean="0">
                <a:latin typeface="+mn-lt"/>
                <a:hlinkClick r:id="rId3"/>
              </a:rPr>
              <a:t>allaboutpapermakingprocess</a:t>
            </a:r>
            <a:endParaRPr lang="el-GR" sz="1200" dirty="0">
              <a:latin typeface="+mn-lt"/>
            </a:endParaRPr>
          </a:p>
        </p:txBody>
      </p:sp>
    </p:spTree>
    <p:extLst>
      <p:ext uri="{BB962C8B-B14F-4D97-AF65-F5344CB8AC3E}">
        <p14:creationId xmlns:p14="http://schemas.microsoft.com/office/powerpoint/2010/main" val="32081887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Σε αυτό το στάδιο ανήκει η διαδικασία της λεύκανσης του </a:t>
            </a:r>
            <a:r>
              <a:rPr lang="el-GR" dirty="0" smtClean="0"/>
              <a:t>χαρτοπολτού</a:t>
            </a:r>
            <a:endParaRPr lang="el-GR" dirty="0"/>
          </a:p>
        </p:txBody>
      </p:sp>
      <p:sp>
        <p:nvSpPr>
          <p:cNvPr id="84994" name="2 - Θέση περιεχομένου"/>
          <p:cNvSpPr>
            <a:spLocks noGrp="1"/>
          </p:cNvSpPr>
          <p:nvPr>
            <p:ph idx="1"/>
          </p:nvPr>
        </p:nvSpPr>
        <p:spPr>
          <a:xfrm>
            <a:off x="500034" y="1428736"/>
            <a:ext cx="8229600" cy="5040560"/>
          </a:xfrm>
        </p:spPr>
        <p:txBody>
          <a:bodyPr>
            <a:normAutofit/>
          </a:bodyPr>
          <a:lstStyle/>
          <a:p>
            <a:pPr eaLnBrk="1" hangingPunct="1"/>
            <a:r>
              <a:rPr lang="el-GR" altLang="el-GR" sz="2400" dirty="0" smtClean="0"/>
              <a:t>Πρόκειται για μια χημική διεργασία που διεξάγεται για διάφορους τύπους </a:t>
            </a:r>
            <a:r>
              <a:rPr lang="el-GR" altLang="el-GR" sz="2400" b="1" dirty="0" smtClean="0">
                <a:solidFill>
                  <a:schemeClr val="accent4">
                    <a:lumMod val="75000"/>
                  </a:schemeClr>
                </a:solidFill>
              </a:rPr>
              <a:t>ξυλώδους και μη ξυλώδους πολτού </a:t>
            </a:r>
            <a:r>
              <a:rPr lang="el-GR" altLang="el-GR" sz="2400" dirty="0" smtClean="0"/>
              <a:t>προκειμένου να αυξηθεί η λευκότητά τους.</a:t>
            </a:r>
            <a:endParaRPr lang="en-US" altLang="el-GR" sz="2400" dirty="0" smtClean="0"/>
          </a:p>
          <a:p>
            <a:pPr eaLnBrk="1" hangingPunct="1"/>
            <a:r>
              <a:rPr lang="el-GR" altLang="el-GR" sz="2400" b="1" dirty="0" smtClean="0">
                <a:solidFill>
                  <a:schemeClr val="tx2"/>
                </a:solidFill>
              </a:rPr>
              <a:t>Συμβάλλει στη χημική σταθερότητα, καθαρότητα και μονιμότητα των χημικών πολτών.</a:t>
            </a:r>
            <a:endParaRPr lang="en-US" altLang="el-GR" sz="2400" b="1" dirty="0" smtClean="0">
              <a:solidFill>
                <a:schemeClr val="tx2"/>
              </a:solidFill>
            </a:endParaRPr>
          </a:p>
          <a:p>
            <a:pPr eaLnBrk="1" hangingPunct="1"/>
            <a:r>
              <a:rPr lang="el-GR" altLang="el-GR" sz="2400" dirty="0" smtClean="0"/>
              <a:t>Στηρίζεται στην </a:t>
            </a:r>
            <a:r>
              <a:rPr lang="el-GR" altLang="el-GR" sz="2400" b="1" dirty="0" smtClean="0">
                <a:solidFill>
                  <a:srgbClr val="820000"/>
                </a:solidFill>
              </a:rPr>
              <a:t>οξείδωση</a:t>
            </a:r>
            <a:r>
              <a:rPr lang="el-GR" altLang="el-GR" sz="2400" b="1" dirty="0" smtClean="0">
                <a:solidFill>
                  <a:srgbClr val="FF33CC"/>
                </a:solidFill>
              </a:rPr>
              <a:t> </a:t>
            </a:r>
            <a:r>
              <a:rPr lang="el-GR" altLang="el-GR" sz="2400" b="1" dirty="0" smtClean="0">
                <a:solidFill>
                  <a:schemeClr val="accent4">
                    <a:lumMod val="75000"/>
                  </a:schemeClr>
                </a:solidFill>
              </a:rPr>
              <a:t>των ακαθαρσιών </a:t>
            </a:r>
            <a:r>
              <a:rPr lang="el-GR" altLang="el-GR" sz="2400" dirty="0" smtClean="0"/>
              <a:t>που ακολουθούν τον παρασκευασμένο χαρτοπολτό και </a:t>
            </a:r>
            <a:r>
              <a:rPr lang="el-GR" altLang="el-GR" sz="2400" b="1" dirty="0" smtClean="0">
                <a:solidFill>
                  <a:schemeClr val="accent4">
                    <a:lumMod val="75000"/>
                  </a:schemeClr>
                </a:solidFill>
              </a:rPr>
              <a:t>είναι</a:t>
            </a:r>
            <a:r>
              <a:rPr lang="el-GR" altLang="el-GR" sz="2400" b="1" dirty="0" smtClean="0">
                <a:solidFill>
                  <a:srgbClr val="FF33CC"/>
                </a:solidFill>
              </a:rPr>
              <a:t> </a:t>
            </a:r>
            <a:r>
              <a:rPr lang="el-GR" altLang="el-GR" sz="2400" b="1" dirty="0" smtClean="0">
                <a:solidFill>
                  <a:srgbClr val="820000"/>
                </a:solidFill>
              </a:rPr>
              <a:t>υπόλοιπα </a:t>
            </a:r>
            <a:r>
              <a:rPr lang="el-GR" altLang="el-GR" sz="2400" b="1" dirty="0" err="1" smtClean="0">
                <a:solidFill>
                  <a:srgbClr val="820000"/>
                </a:solidFill>
              </a:rPr>
              <a:t>λιγνίνης</a:t>
            </a:r>
            <a:r>
              <a:rPr lang="en-US" altLang="el-GR" sz="2400" b="1" dirty="0" smtClean="0">
                <a:solidFill>
                  <a:srgbClr val="820000"/>
                </a:solidFill>
              </a:rPr>
              <a:t> </a:t>
            </a:r>
            <a:r>
              <a:rPr lang="el-GR" altLang="el-GR" sz="2400" b="1" dirty="0" smtClean="0">
                <a:solidFill>
                  <a:srgbClr val="820000"/>
                </a:solidFill>
              </a:rPr>
              <a:t>και χρωστικές ύλες </a:t>
            </a:r>
            <a:r>
              <a:rPr lang="el-GR" altLang="el-GR" sz="2400" dirty="0" smtClean="0"/>
              <a:t>που δεν απομακρύνθηκαν τελείως κατά τον βρασμό του ξύλου. </a:t>
            </a:r>
          </a:p>
          <a:p>
            <a:endParaRPr lang="el-GR" altLang="el-GR" sz="2400" dirty="0" smtClean="0"/>
          </a:p>
        </p:txBody>
      </p:sp>
    </p:spTree>
    <p:extLst>
      <p:ext uri="{BB962C8B-B14F-4D97-AF65-F5344CB8AC3E}">
        <p14:creationId xmlns:p14="http://schemas.microsoft.com/office/powerpoint/2010/main" val="35270093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908720"/>
          </a:xfrm>
        </p:spPr>
        <p:txBody>
          <a:bodyPr>
            <a:noAutofit/>
          </a:bodyPr>
          <a:lstStyle/>
          <a:p>
            <a:r>
              <a:rPr lang="el-GR" sz="3100" dirty="0" smtClean="0"/>
              <a:t>Η </a:t>
            </a:r>
            <a:r>
              <a:rPr lang="el-GR" sz="3100" dirty="0"/>
              <a:t>λεύκανση του χαρτοπολτού γίνεται για διάφορους λόγους, οι σπουδαιότεροι εκ των οποίων είναι</a:t>
            </a:r>
            <a:r>
              <a:rPr lang="el-GR" sz="3100" dirty="0" smtClean="0"/>
              <a:t>:</a:t>
            </a:r>
            <a:endParaRPr lang="el-GR" sz="3100" dirty="0"/>
          </a:p>
        </p:txBody>
      </p:sp>
      <p:sp>
        <p:nvSpPr>
          <p:cNvPr id="420867" name="Rectangle 3"/>
          <p:cNvSpPr>
            <a:spLocks noGrp="1" noChangeArrowheads="1"/>
          </p:cNvSpPr>
          <p:nvPr>
            <p:ph idx="1"/>
          </p:nvPr>
        </p:nvSpPr>
        <p:spPr/>
        <p:txBody>
          <a:bodyPr>
            <a:normAutofit/>
          </a:bodyPr>
          <a:lstStyle/>
          <a:p>
            <a:pPr eaLnBrk="1" hangingPunct="1">
              <a:spcAft>
                <a:spcPts val="600"/>
              </a:spcAft>
              <a:defRPr/>
            </a:pPr>
            <a:r>
              <a:rPr lang="el-GR" sz="2400" b="1" dirty="0" smtClean="0">
                <a:solidFill>
                  <a:schemeClr val="accent4">
                    <a:lumMod val="75000"/>
                  </a:schemeClr>
                </a:solidFill>
              </a:rPr>
              <a:t>Η αντίθεση (</a:t>
            </a:r>
            <a:r>
              <a:rPr lang="en-US" sz="2400" b="1" dirty="0" smtClean="0">
                <a:solidFill>
                  <a:schemeClr val="accent4">
                    <a:lumMod val="75000"/>
                  </a:schemeClr>
                </a:solidFill>
              </a:rPr>
              <a:t>contrast</a:t>
            </a:r>
            <a:r>
              <a:rPr lang="el-GR" sz="2400" b="1" dirty="0" smtClean="0">
                <a:solidFill>
                  <a:schemeClr val="accent4">
                    <a:lumMod val="75000"/>
                  </a:schemeClr>
                </a:solidFill>
              </a:rPr>
              <a:t>) της εκτύπωσης </a:t>
            </a:r>
            <a:r>
              <a:rPr lang="el-GR" sz="2400" dirty="0" smtClean="0"/>
              <a:t>βελτιώνεται όσο αυξάνει η λευκότητα του χαρτιού.</a:t>
            </a:r>
            <a:endParaRPr lang="en-US" sz="2400" dirty="0" smtClean="0"/>
          </a:p>
          <a:p>
            <a:pPr eaLnBrk="1" hangingPunct="1">
              <a:spcAft>
                <a:spcPts val="600"/>
              </a:spcAft>
              <a:defRPr/>
            </a:pPr>
            <a:r>
              <a:rPr lang="el-GR" sz="2400" b="1" dirty="0" smtClean="0">
                <a:solidFill>
                  <a:schemeClr val="accent4">
                    <a:lumMod val="75000"/>
                  </a:schemeClr>
                </a:solidFill>
              </a:rPr>
              <a:t>Από αισθητικής άποψης </a:t>
            </a:r>
            <a:r>
              <a:rPr lang="el-GR" sz="2400" dirty="0" smtClean="0"/>
              <a:t>τα λευκότερα χαρτιά είναι σε μεγάλο βαθμό πιο επιθυμητά.</a:t>
            </a:r>
            <a:endParaRPr lang="en-US" sz="2400" dirty="0" smtClean="0"/>
          </a:p>
          <a:p>
            <a:pPr eaLnBrk="1" hangingPunct="1">
              <a:spcAft>
                <a:spcPts val="600"/>
              </a:spcAft>
              <a:defRPr/>
            </a:pPr>
            <a:r>
              <a:rPr lang="el-GR" sz="2400" b="1" dirty="0" smtClean="0">
                <a:solidFill>
                  <a:schemeClr val="accent4">
                    <a:lumMod val="75000"/>
                  </a:schemeClr>
                </a:solidFill>
              </a:rPr>
              <a:t>Τα χρωματιστά χαρτιά γίνονται πιο λαμπερά </a:t>
            </a:r>
            <a:r>
              <a:rPr lang="el-GR" sz="2400" dirty="0" smtClean="0"/>
              <a:t>με τη χρήση λευκότερων πολτών.</a:t>
            </a:r>
            <a:endParaRPr lang="en-US" sz="2400" dirty="0" smtClean="0"/>
          </a:p>
          <a:p>
            <a:pPr eaLnBrk="1" hangingPunct="1">
              <a:spcAft>
                <a:spcPts val="600"/>
              </a:spcAft>
              <a:defRPr/>
            </a:pPr>
            <a:r>
              <a:rPr lang="el-GR" sz="2400" dirty="0" smtClean="0"/>
              <a:t>Απαραίτητη διαδικασία </a:t>
            </a:r>
            <a:r>
              <a:rPr lang="el-GR" sz="2400" b="1" dirty="0" smtClean="0">
                <a:solidFill>
                  <a:schemeClr val="accent4">
                    <a:lumMod val="75000"/>
                  </a:schemeClr>
                </a:solidFill>
              </a:rPr>
              <a:t>για λόγους υγιεινής, </a:t>
            </a:r>
            <a:r>
              <a:rPr lang="el-GR" sz="2400" dirty="0" smtClean="0"/>
              <a:t>όπως στην περίπτωση χαρτιού για συσκευασία τροφίμων. </a:t>
            </a:r>
          </a:p>
        </p:txBody>
      </p:sp>
    </p:spTree>
    <p:extLst>
      <p:ext uri="{BB962C8B-B14F-4D97-AF65-F5344CB8AC3E}">
        <p14:creationId xmlns:p14="http://schemas.microsoft.com/office/powerpoint/2010/main" val="21027834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7042" name="Rectangle 3"/>
          <p:cNvSpPr>
            <a:spLocks noGrp="1" noChangeArrowheads="1"/>
          </p:cNvSpPr>
          <p:nvPr>
            <p:ph idx="1"/>
          </p:nvPr>
        </p:nvSpPr>
        <p:spPr>
          <a:xfrm>
            <a:off x="457200" y="1196752"/>
            <a:ext cx="8229600" cy="5661248"/>
          </a:xfrm>
        </p:spPr>
        <p:txBody>
          <a:bodyPr>
            <a:normAutofit/>
          </a:bodyPr>
          <a:lstStyle/>
          <a:p>
            <a:pPr eaLnBrk="1" hangingPunct="1"/>
            <a:r>
              <a:rPr lang="el-GR" altLang="el-GR" sz="2400" dirty="0" smtClean="0"/>
              <a:t>Η διαδικασία που ακολουθείται για τη λεύκανση μηχανικού και ανακυκλωμένου πολτού είναι παρόμοια.</a:t>
            </a:r>
            <a:endParaRPr lang="en-US" altLang="el-GR" sz="2400" dirty="0" smtClean="0"/>
          </a:p>
          <a:p>
            <a:pPr eaLnBrk="1" hangingPunct="1"/>
            <a:r>
              <a:rPr lang="el-GR" altLang="el-GR" sz="2400" dirty="0" smtClean="0"/>
              <a:t>Για τη λεύκανση του ανακυκλωμένου πολτού χρησιμοποιείται </a:t>
            </a:r>
            <a:r>
              <a:rPr lang="el-GR" altLang="el-GR" sz="2400" b="1" dirty="0" smtClean="0">
                <a:solidFill>
                  <a:schemeClr val="accent3">
                    <a:lumMod val="50000"/>
                  </a:schemeClr>
                </a:solidFill>
              </a:rPr>
              <a:t>Η</a:t>
            </a:r>
            <a:r>
              <a:rPr lang="el-GR" altLang="el-GR" sz="2400" b="1" baseline="-25000" dirty="0" smtClean="0">
                <a:solidFill>
                  <a:schemeClr val="accent3">
                    <a:lumMod val="50000"/>
                  </a:schemeClr>
                </a:solidFill>
              </a:rPr>
              <a:t>2</a:t>
            </a:r>
            <a:r>
              <a:rPr lang="el-GR" altLang="el-GR" sz="2400" b="1" dirty="0" smtClean="0">
                <a:solidFill>
                  <a:schemeClr val="accent3">
                    <a:lumMod val="50000"/>
                  </a:schemeClr>
                </a:solidFill>
              </a:rPr>
              <a:t>Ο</a:t>
            </a:r>
            <a:r>
              <a:rPr lang="el-GR" altLang="el-GR" sz="2400" b="1" baseline="-25000" dirty="0" smtClean="0">
                <a:solidFill>
                  <a:schemeClr val="accent3">
                    <a:lumMod val="50000"/>
                  </a:schemeClr>
                </a:solidFill>
              </a:rPr>
              <a:t>2</a:t>
            </a:r>
            <a:r>
              <a:rPr lang="el-GR" altLang="el-GR" sz="2400" b="1" dirty="0" smtClean="0">
                <a:solidFill>
                  <a:schemeClr val="accent3">
                    <a:lumMod val="50000"/>
                  </a:schemeClr>
                </a:solidFill>
              </a:rPr>
              <a:t> και </a:t>
            </a:r>
            <a:r>
              <a:rPr lang="en-US" altLang="el-GR" sz="2400" b="1" dirty="0" smtClean="0">
                <a:solidFill>
                  <a:schemeClr val="accent3">
                    <a:lumMod val="50000"/>
                  </a:schemeClr>
                </a:solidFill>
              </a:rPr>
              <a:t>Na</a:t>
            </a:r>
            <a:r>
              <a:rPr lang="el-GR" altLang="el-GR" sz="2400" b="1" baseline="-25000" dirty="0" smtClean="0">
                <a:solidFill>
                  <a:schemeClr val="accent3">
                    <a:lumMod val="50000"/>
                  </a:schemeClr>
                </a:solidFill>
              </a:rPr>
              <a:t>2</a:t>
            </a:r>
            <a:r>
              <a:rPr lang="en-US" altLang="el-GR" sz="2400" b="1" dirty="0" smtClean="0">
                <a:solidFill>
                  <a:schemeClr val="accent3">
                    <a:lumMod val="50000"/>
                  </a:schemeClr>
                </a:solidFill>
              </a:rPr>
              <a:t>S</a:t>
            </a:r>
            <a:r>
              <a:rPr lang="el-GR" altLang="el-GR" sz="2400" b="1" baseline="-25000" dirty="0" smtClean="0">
                <a:solidFill>
                  <a:schemeClr val="accent3">
                    <a:lumMod val="50000"/>
                  </a:schemeClr>
                </a:solidFill>
              </a:rPr>
              <a:t>2</a:t>
            </a:r>
            <a:r>
              <a:rPr lang="en-US" altLang="el-GR" sz="2400" b="1" dirty="0" smtClean="0">
                <a:solidFill>
                  <a:schemeClr val="accent3">
                    <a:lumMod val="50000"/>
                  </a:schemeClr>
                </a:solidFill>
              </a:rPr>
              <a:t>O</a:t>
            </a:r>
            <a:r>
              <a:rPr lang="el-GR" altLang="el-GR" sz="2400" b="1" baseline="-25000" dirty="0" smtClean="0">
                <a:solidFill>
                  <a:schemeClr val="accent3">
                    <a:lumMod val="50000"/>
                  </a:schemeClr>
                </a:solidFill>
              </a:rPr>
              <a:t>4</a:t>
            </a:r>
            <a:r>
              <a:rPr lang="en-US" altLang="el-GR" sz="2400" b="1" dirty="0" smtClean="0">
                <a:solidFill>
                  <a:schemeClr val="accent3">
                    <a:lumMod val="50000"/>
                  </a:schemeClr>
                </a:solidFill>
              </a:rPr>
              <a:t> (</a:t>
            </a:r>
            <a:r>
              <a:rPr lang="el-GR" altLang="el-GR" sz="2400" b="1" dirty="0" err="1" smtClean="0">
                <a:solidFill>
                  <a:schemeClr val="accent3">
                    <a:lumMod val="50000"/>
                  </a:schemeClr>
                </a:solidFill>
              </a:rPr>
              <a:t>διθειονώδες</a:t>
            </a:r>
            <a:r>
              <a:rPr lang="el-GR" altLang="el-GR" sz="2400" b="1" dirty="0" smtClean="0">
                <a:solidFill>
                  <a:schemeClr val="accent3">
                    <a:lumMod val="50000"/>
                  </a:schemeClr>
                </a:solidFill>
              </a:rPr>
              <a:t> νάτριο ή </a:t>
            </a:r>
            <a:r>
              <a:rPr lang="el-GR" altLang="el-GR" sz="2400" b="1" dirty="0" err="1" smtClean="0">
                <a:solidFill>
                  <a:schemeClr val="accent3">
                    <a:lumMod val="50000"/>
                  </a:schemeClr>
                </a:solidFill>
              </a:rPr>
              <a:t>υδροθειώδες</a:t>
            </a:r>
            <a:r>
              <a:rPr lang="el-GR" altLang="el-GR" sz="2400" b="1" dirty="0" smtClean="0">
                <a:solidFill>
                  <a:schemeClr val="accent3">
                    <a:lumMod val="50000"/>
                  </a:schemeClr>
                </a:solidFill>
              </a:rPr>
              <a:t> νάτριο, ισχυρό αναγωγικό).</a:t>
            </a:r>
            <a:endParaRPr lang="en-US" altLang="el-GR" sz="2400" b="1" dirty="0" smtClean="0">
              <a:solidFill>
                <a:schemeClr val="accent3">
                  <a:lumMod val="50000"/>
                </a:schemeClr>
              </a:solidFill>
            </a:endParaRPr>
          </a:p>
          <a:p>
            <a:pPr eaLnBrk="1" hangingPunct="1"/>
            <a:r>
              <a:rPr lang="el-GR" altLang="el-GR" sz="2400" b="1" dirty="0" smtClean="0">
                <a:solidFill>
                  <a:schemeClr val="accent4">
                    <a:lumMod val="75000"/>
                  </a:schemeClr>
                </a:solidFill>
              </a:rPr>
              <a:t>Οι μηχανικοί πολτοί όπως έχουμε αναφέρει έχουν μεγάλη ποσότητα </a:t>
            </a:r>
            <a:r>
              <a:rPr lang="el-GR" altLang="el-GR" sz="2400" b="1" dirty="0" err="1" smtClean="0">
                <a:solidFill>
                  <a:schemeClr val="accent4">
                    <a:lumMod val="75000"/>
                  </a:schemeClr>
                </a:solidFill>
              </a:rPr>
              <a:t>λιγνίνης</a:t>
            </a:r>
            <a:r>
              <a:rPr lang="el-GR" altLang="el-GR" sz="2400" b="1" dirty="0" smtClean="0">
                <a:solidFill>
                  <a:schemeClr val="accent4">
                    <a:lumMod val="75000"/>
                  </a:schemeClr>
                </a:solidFill>
              </a:rPr>
              <a:t>.</a:t>
            </a:r>
            <a:endParaRPr lang="en-US" altLang="el-GR" sz="2400" b="1" dirty="0" smtClean="0">
              <a:solidFill>
                <a:schemeClr val="accent4">
                  <a:lumMod val="75000"/>
                </a:schemeClr>
              </a:solidFill>
            </a:endParaRPr>
          </a:p>
          <a:p>
            <a:pPr eaLnBrk="1" hangingPunct="1"/>
            <a:r>
              <a:rPr lang="el-GR" altLang="el-GR" sz="2400" b="1" dirty="0" smtClean="0">
                <a:solidFill>
                  <a:schemeClr val="accent4">
                    <a:lumMod val="75000"/>
                  </a:schemeClr>
                </a:solidFill>
              </a:rPr>
              <a:t>Θα ήταν πρακτικά αδύνατο να απομακρυνθεί η </a:t>
            </a:r>
            <a:r>
              <a:rPr lang="el-GR" altLang="el-GR" sz="2400" b="1" dirty="0" err="1" smtClean="0">
                <a:solidFill>
                  <a:schemeClr val="accent4">
                    <a:lumMod val="75000"/>
                  </a:schemeClr>
                </a:solidFill>
              </a:rPr>
              <a:t>λιγνίνη</a:t>
            </a:r>
            <a:r>
              <a:rPr lang="el-GR" altLang="el-GR" sz="2400" b="1" dirty="0" smtClean="0">
                <a:solidFill>
                  <a:schemeClr val="accent4">
                    <a:lumMod val="75000"/>
                  </a:schemeClr>
                </a:solidFill>
              </a:rPr>
              <a:t> αυτή με λεύκανση, αλλά και μη επιθυμητό αφού ένα από τα μεγάλα πλεονεκτήματα του μηχανικού πολτού είναι ότι αποτελεί έναν υψηλής απόδοσης πολτό.</a:t>
            </a:r>
            <a:endParaRPr lang="en-US" altLang="el-GR" sz="2400" b="1" dirty="0" smtClean="0">
              <a:solidFill>
                <a:schemeClr val="accent4">
                  <a:lumMod val="75000"/>
                </a:schemeClr>
              </a:solidFill>
            </a:endParaRPr>
          </a:p>
          <a:p>
            <a:pPr eaLnBrk="1" hangingPunct="1"/>
            <a:r>
              <a:rPr lang="el-GR" altLang="el-GR" sz="2400" b="1" dirty="0" smtClean="0">
                <a:solidFill>
                  <a:schemeClr val="accent4">
                    <a:lumMod val="75000"/>
                  </a:schemeClr>
                </a:solidFill>
              </a:rPr>
              <a:t>Γι</a:t>
            </a:r>
            <a:r>
              <a:rPr lang="en-US" altLang="el-GR" sz="2400" b="1" dirty="0" smtClean="0">
                <a:solidFill>
                  <a:schemeClr val="accent4">
                    <a:lumMod val="75000"/>
                  </a:schemeClr>
                </a:solidFill>
              </a:rPr>
              <a:t> </a:t>
            </a:r>
            <a:r>
              <a:rPr lang="el-GR" altLang="el-GR" sz="2400" b="1" dirty="0" smtClean="0">
                <a:solidFill>
                  <a:schemeClr val="accent4">
                    <a:lumMod val="75000"/>
                  </a:schemeClr>
                </a:solidFill>
              </a:rPr>
              <a:t>αυτό ουσιαστικά </a:t>
            </a:r>
            <a:r>
              <a:rPr lang="el-GR" altLang="el-GR" sz="2400" b="1" dirty="0" smtClean="0"/>
              <a:t>στους μηχανικούς πολτούς μας ενδιαφέρει η απομάκρυνση των χρωμοφόρων ενώσεων. </a:t>
            </a:r>
          </a:p>
        </p:txBody>
      </p:sp>
    </p:spTree>
    <p:extLst>
      <p:ext uri="{BB962C8B-B14F-4D97-AF65-F5344CB8AC3E}">
        <p14:creationId xmlns:p14="http://schemas.microsoft.com/office/powerpoint/2010/main" val="8460359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8066" name="Rectangle 3"/>
          <p:cNvSpPr>
            <a:spLocks noGrp="1" noChangeArrowheads="1"/>
          </p:cNvSpPr>
          <p:nvPr>
            <p:ph idx="1"/>
          </p:nvPr>
        </p:nvSpPr>
        <p:spPr/>
        <p:txBody>
          <a:bodyPr/>
          <a:lstStyle/>
          <a:p>
            <a:pPr eaLnBrk="1" hangingPunct="1"/>
            <a:r>
              <a:rPr lang="el-GR" altLang="el-GR" sz="2400" dirty="0" smtClean="0"/>
              <a:t>Οι λευκαντικές ουσίες που χρησιμοποιούνται είναι διάφοροι οξειδωτικοί παράγοντες όπως το </a:t>
            </a:r>
            <a:r>
              <a:rPr lang="en-US" altLang="el-GR" sz="2400" b="1" dirty="0" smtClean="0">
                <a:solidFill>
                  <a:srgbClr val="820000"/>
                </a:solidFill>
              </a:rPr>
              <a:t>H</a:t>
            </a:r>
            <a:r>
              <a:rPr lang="el-GR" altLang="el-GR" sz="2400" b="1" baseline="-25000" dirty="0" smtClean="0">
                <a:solidFill>
                  <a:srgbClr val="820000"/>
                </a:solidFill>
              </a:rPr>
              <a:t>2</a:t>
            </a:r>
            <a:r>
              <a:rPr lang="en-US" altLang="el-GR" sz="2400" b="1" dirty="0" smtClean="0">
                <a:solidFill>
                  <a:srgbClr val="820000"/>
                </a:solidFill>
              </a:rPr>
              <a:t>O</a:t>
            </a:r>
            <a:r>
              <a:rPr lang="el-GR" altLang="el-GR" sz="2400" b="1" baseline="-25000" dirty="0" smtClean="0">
                <a:solidFill>
                  <a:srgbClr val="820000"/>
                </a:solidFill>
              </a:rPr>
              <a:t>2</a:t>
            </a:r>
            <a:r>
              <a:rPr lang="el-GR" altLang="el-GR" sz="2400" b="1" dirty="0" smtClean="0">
                <a:solidFill>
                  <a:srgbClr val="820000"/>
                </a:solidFill>
              </a:rPr>
              <a:t>,</a:t>
            </a:r>
            <a:r>
              <a:rPr lang="el-GR" altLang="el-GR" sz="2400" b="1" dirty="0" smtClean="0">
                <a:solidFill>
                  <a:schemeClr val="accent2"/>
                </a:solidFill>
              </a:rPr>
              <a:t> </a:t>
            </a:r>
            <a:r>
              <a:rPr lang="el-GR" altLang="el-GR" sz="2400" dirty="0" smtClean="0"/>
              <a:t>που αποτελεί το πιο κοινό αντιδραστήριο για την λεύκανση των μηχανικών πολτών.</a:t>
            </a:r>
            <a:endParaRPr lang="en-US" altLang="el-GR" sz="2400" dirty="0" smtClean="0"/>
          </a:p>
          <a:p>
            <a:pPr eaLnBrk="1" hangingPunct="1"/>
            <a:r>
              <a:rPr lang="el-GR" altLang="el-GR" sz="2400" dirty="0" smtClean="0"/>
              <a:t>Ο πολτός κατεργάζεται επίσης με </a:t>
            </a:r>
            <a:r>
              <a:rPr lang="en-US" altLang="el-GR" sz="2400" b="1" dirty="0" err="1" smtClean="0">
                <a:solidFill>
                  <a:srgbClr val="820000"/>
                </a:solidFill>
              </a:rPr>
              <a:t>NaOH</a:t>
            </a:r>
            <a:r>
              <a:rPr lang="en-US" altLang="el-GR" sz="2400" b="1" dirty="0" smtClean="0">
                <a:solidFill>
                  <a:schemeClr val="accent2"/>
                </a:solidFill>
              </a:rPr>
              <a:t> </a:t>
            </a:r>
            <a:r>
              <a:rPr lang="el-GR" altLang="el-GR" sz="2400" dirty="0" smtClean="0"/>
              <a:t>η ποσότητα του οποίου είναι πολύ μικρότερη από την αντίστοιχη που χρησιμοποιείται για την παραγωγή χημικού πολτού.</a:t>
            </a:r>
            <a:endParaRPr lang="en-US" altLang="el-GR" sz="2400" dirty="0" smtClean="0"/>
          </a:p>
          <a:p>
            <a:pPr eaLnBrk="1" hangingPunct="1"/>
            <a:r>
              <a:rPr lang="el-GR" altLang="el-GR" sz="2400" dirty="0" smtClean="0"/>
              <a:t>Επίσης, οι </a:t>
            </a:r>
            <a:r>
              <a:rPr lang="el-GR" altLang="el-GR" sz="2400" b="1" dirty="0" smtClean="0">
                <a:solidFill>
                  <a:srgbClr val="820000"/>
                </a:solidFill>
              </a:rPr>
              <a:t>θερμοκρασίες επεξεργασίας του πολτού είναι μικρότερες από τις αντίστοιχες για την παραγωγή χημικού πολτού.</a:t>
            </a:r>
            <a:endParaRPr lang="en-US" altLang="el-GR" sz="2400" b="1" dirty="0" smtClean="0">
              <a:solidFill>
                <a:srgbClr val="820000"/>
              </a:solidFill>
            </a:endParaRPr>
          </a:p>
          <a:p>
            <a:pPr eaLnBrk="1" hangingPunct="1"/>
            <a:r>
              <a:rPr lang="en-US" altLang="el-GR" sz="2400" dirty="0" smtClean="0"/>
              <a:t>X</a:t>
            </a:r>
            <a:r>
              <a:rPr lang="el-GR" altLang="el-GR" sz="2400" dirty="0" err="1" smtClean="0"/>
              <a:t>ρησιμοποι</a:t>
            </a:r>
            <a:r>
              <a:rPr lang="en-US" altLang="el-GR" sz="2400" dirty="0" smtClean="0"/>
              <a:t>o</a:t>
            </a:r>
            <a:r>
              <a:rPr lang="el-GR" altLang="el-GR" sz="2400" dirty="0" err="1" smtClean="0"/>
              <a:t>ύνται</a:t>
            </a:r>
            <a:r>
              <a:rPr lang="el-GR" altLang="el-GR" sz="2400" dirty="0" smtClean="0"/>
              <a:t> ακόμη μέταλλα μετάπτωσης </a:t>
            </a:r>
            <a:r>
              <a:rPr lang="el-GR" altLang="el-GR" sz="2400" b="1" dirty="0" smtClean="0">
                <a:solidFill>
                  <a:srgbClr val="820000"/>
                </a:solidFill>
              </a:rPr>
              <a:t>(όπως </a:t>
            </a:r>
            <a:r>
              <a:rPr lang="en-US" altLang="el-GR" sz="2400" b="1" dirty="0" smtClean="0">
                <a:solidFill>
                  <a:srgbClr val="820000"/>
                </a:solidFill>
              </a:rPr>
              <a:t>Fe</a:t>
            </a:r>
            <a:r>
              <a:rPr lang="el-GR" altLang="el-GR" sz="2400" b="1" dirty="0" smtClean="0">
                <a:solidFill>
                  <a:srgbClr val="820000"/>
                </a:solidFill>
              </a:rPr>
              <a:t>, </a:t>
            </a:r>
            <a:r>
              <a:rPr lang="en-US" altLang="el-GR" sz="2400" b="1" dirty="0" smtClean="0">
                <a:solidFill>
                  <a:srgbClr val="820000"/>
                </a:solidFill>
              </a:rPr>
              <a:t>Mg</a:t>
            </a:r>
            <a:r>
              <a:rPr lang="el-GR" altLang="el-GR" sz="2400" b="1" dirty="0" smtClean="0">
                <a:solidFill>
                  <a:srgbClr val="820000"/>
                </a:solidFill>
              </a:rPr>
              <a:t>, </a:t>
            </a:r>
            <a:r>
              <a:rPr lang="en-US" altLang="el-GR" sz="2400" b="1" dirty="0" smtClean="0">
                <a:solidFill>
                  <a:srgbClr val="820000"/>
                </a:solidFill>
              </a:rPr>
              <a:t>Cu</a:t>
            </a:r>
            <a:r>
              <a:rPr lang="el-GR" altLang="el-GR" sz="2400" b="1" dirty="0" smtClean="0">
                <a:solidFill>
                  <a:srgbClr val="820000"/>
                </a:solidFill>
              </a:rPr>
              <a:t>)</a:t>
            </a:r>
            <a:r>
              <a:rPr lang="el-GR" altLang="el-GR" sz="2400" b="1" dirty="0" smtClean="0">
                <a:solidFill>
                  <a:schemeClr val="accent2"/>
                </a:solidFill>
              </a:rPr>
              <a:t> </a:t>
            </a:r>
            <a:r>
              <a:rPr lang="el-GR" altLang="el-GR" sz="2400" dirty="0" smtClean="0"/>
              <a:t>τα οποία </a:t>
            </a:r>
            <a:r>
              <a:rPr lang="el-GR" altLang="el-GR" sz="2400" b="1" dirty="0" smtClean="0">
                <a:solidFill>
                  <a:srgbClr val="820000"/>
                </a:solidFill>
              </a:rPr>
              <a:t>καταλύουν</a:t>
            </a:r>
            <a:r>
              <a:rPr lang="el-GR" altLang="el-GR" sz="2400" b="1" dirty="0" smtClean="0">
                <a:solidFill>
                  <a:schemeClr val="accent2"/>
                </a:solidFill>
              </a:rPr>
              <a:t> </a:t>
            </a:r>
            <a:r>
              <a:rPr lang="el-GR" altLang="el-GR" sz="2400" dirty="0" smtClean="0"/>
              <a:t>την διάσπαση του Η</a:t>
            </a:r>
            <a:r>
              <a:rPr lang="el-GR" altLang="el-GR" sz="2400" baseline="-25000" dirty="0" smtClean="0"/>
              <a:t>2</a:t>
            </a:r>
            <a:r>
              <a:rPr lang="el-GR" altLang="el-GR" sz="2400" dirty="0" smtClean="0"/>
              <a:t>Ο</a:t>
            </a:r>
            <a:r>
              <a:rPr lang="el-GR" altLang="el-GR" sz="2400" baseline="-25000" dirty="0" smtClean="0"/>
              <a:t>2</a:t>
            </a:r>
            <a:r>
              <a:rPr lang="el-GR" altLang="el-GR" sz="2400" dirty="0" smtClean="0"/>
              <a:t>. </a:t>
            </a:r>
          </a:p>
        </p:txBody>
      </p:sp>
    </p:spTree>
    <p:extLst>
      <p:ext uri="{BB962C8B-B14F-4D97-AF65-F5344CB8AC3E}">
        <p14:creationId xmlns:p14="http://schemas.microsoft.com/office/powerpoint/2010/main" val="12169553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89090" name="Rectangle 3"/>
          <p:cNvSpPr>
            <a:spLocks noGrp="1" noChangeArrowheads="1"/>
          </p:cNvSpPr>
          <p:nvPr>
            <p:ph idx="1"/>
          </p:nvPr>
        </p:nvSpPr>
        <p:spPr>
          <a:xfrm>
            <a:off x="457200" y="1196752"/>
            <a:ext cx="8229600" cy="5661248"/>
          </a:xfrm>
        </p:spPr>
        <p:txBody>
          <a:bodyPr>
            <a:noAutofit/>
          </a:bodyPr>
          <a:lstStyle/>
          <a:p>
            <a:pPr eaLnBrk="1" hangingPunct="1"/>
            <a:r>
              <a:rPr lang="el-GR" altLang="el-GR" sz="2200" dirty="0" smtClean="0"/>
              <a:t>Επίσης, </a:t>
            </a:r>
            <a:r>
              <a:rPr lang="el-GR" altLang="el-GR" sz="2200" b="1" dirty="0" err="1" smtClean="0">
                <a:solidFill>
                  <a:srgbClr val="820000"/>
                </a:solidFill>
              </a:rPr>
              <a:t>χηλικά</a:t>
            </a:r>
            <a:r>
              <a:rPr lang="el-GR" altLang="el-GR" sz="2200" b="1" dirty="0" smtClean="0">
                <a:solidFill>
                  <a:srgbClr val="820000"/>
                </a:solidFill>
              </a:rPr>
              <a:t> αντιδραστήρια (</a:t>
            </a:r>
            <a:r>
              <a:rPr lang="en-US" altLang="el-GR" sz="2200" b="1" dirty="0" smtClean="0">
                <a:solidFill>
                  <a:srgbClr val="820000"/>
                </a:solidFill>
              </a:rPr>
              <a:t>EDTA</a:t>
            </a:r>
            <a:r>
              <a:rPr lang="el-GR" altLang="el-GR" sz="2200" b="1" dirty="0" smtClean="0">
                <a:solidFill>
                  <a:srgbClr val="820000"/>
                </a:solidFill>
              </a:rPr>
              <a:t>) </a:t>
            </a:r>
            <a:r>
              <a:rPr lang="el-GR" altLang="el-GR" sz="2200" dirty="0" smtClean="0"/>
              <a:t>για την απομάκρυνση </a:t>
            </a:r>
            <a:r>
              <a:rPr lang="el-GR" altLang="el-GR" sz="2200" dirty="0" err="1" smtClean="0"/>
              <a:t>μεταλλοϊόντων</a:t>
            </a:r>
            <a:r>
              <a:rPr lang="el-GR" altLang="el-GR" sz="2200" dirty="0" smtClean="0"/>
              <a:t> πριν την προσθήκη του </a:t>
            </a:r>
            <a:r>
              <a:rPr lang="en-US" altLang="el-GR" sz="2200" dirty="0" smtClean="0"/>
              <a:t>H</a:t>
            </a:r>
            <a:r>
              <a:rPr lang="el-GR" altLang="el-GR" sz="2200" baseline="-25000" dirty="0" smtClean="0"/>
              <a:t>2</a:t>
            </a:r>
            <a:r>
              <a:rPr lang="en-US" altLang="el-GR" sz="2200" dirty="0" smtClean="0"/>
              <a:t>O</a:t>
            </a:r>
            <a:r>
              <a:rPr lang="el-GR" altLang="el-GR" sz="2200" baseline="-25000" dirty="0" smtClean="0"/>
              <a:t>2</a:t>
            </a:r>
            <a:r>
              <a:rPr lang="el-GR" altLang="el-GR" sz="2200" dirty="0" smtClean="0"/>
              <a:t>, που του επιτρέπει να δράσει πιο αποτελεσματικά.</a:t>
            </a:r>
            <a:endParaRPr lang="en-US" altLang="el-GR" sz="2200" dirty="0" smtClean="0"/>
          </a:p>
          <a:p>
            <a:pPr eaLnBrk="1" hangingPunct="1"/>
            <a:r>
              <a:rPr lang="el-GR" altLang="el-GR" sz="2200" dirty="0" smtClean="0"/>
              <a:t>Επίσης, τυχόν σχηματισθέντα </a:t>
            </a:r>
            <a:r>
              <a:rPr lang="el-GR" altLang="el-GR" sz="2200" b="1" dirty="0" err="1" smtClean="0">
                <a:solidFill>
                  <a:srgbClr val="820000"/>
                </a:solidFill>
              </a:rPr>
              <a:t>σύμπλοκα</a:t>
            </a:r>
            <a:r>
              <a:rPr lang="el-GR" altLang="el-GR" sz="2200" b="1" dirty="0" smtClean="0">
                <a:solidFill>
                  <a:srgbClr val="820000"/>
                </a:solidFill>
              </a:rPr>
              <a:t> </a:t>
            </a:r>
            <a:r>
              <a:rPr lang="en-US" altLang="el-GR" sz="2200" b="1" dirty="0" smtClean="0">
                <a:solidFill>
                  <a:srgbClr val="820000"/>
                </a:solidFill>
              </a:rPr>
              <a:t>EDTA</a:t>
            </a:r>
            <a:r>
              <a:rPr lang="el-GR" altLang="el-GR" sz="2200" b="1" dirty="0" smtClean="0">
                <a:solidFill>
                  <a:srgbClr val="820000"/>
                </a:solidFill>
              </a:rPr>
              <a:t>-μετάλλων </a:t>
            </a:r>
            <a:r>
              <a:rPr lang="el-GR" altLang="el-GR" sz="2200" dirty="0" smtClean="0"/>
              <a:t>χρωματίζουν λιγότερο από τα αντίστοιχα </a:t>
            </a:r>
            <a:r>
              <a:rPr lang="el-GR" altLang="el-GR" sz="2200" dirty="0" err="1" smtClean="0"/>
              <a:t>λιγνίνης</a:t>
            </a:r>
            <a:r>
              <a:rPr lang="el-GR" altLang="el-GR" sz="2200" dirty="0" smtClean="0"/>
              <a:t>-μετάλλων.</a:t>
            </a:r>
            <a:endParaRPr lang="en-US" altLang="el-GR" sz="2200" dirty="0" smtClean="0"/>
          </a:p>
          <a:p>
            <a:pPr eaLnBrk="1" hangingPunct="1"/>
            <a:r>
              <a:rPr lang="el-GR" altLang="el-GR" sz="2200" b="1" dirty="0" smtClean="0">
                <a:solidFill>
                  <a:srgbClr val="820000"/>
                </a:solidFill>
              </a:rPr>
              <a:t>Άλατα μαγνησίου και πυριτικά </a:t>
            </a:r>
            <a:r>
              <a:rPr lang="el-GR" altLang="el-GR" sz="2200" dirty="0" smtClean="0"/>
              <a:t>συντελούν στην λεύκανση.</a:t>
            </a:r>
            <a:endParaRPr lang="en-US" altLang="el-GR" sz="2200" dirty="0" smtClean="0"/>
          </a:p>
          <a:p>
            <a:pPr eaLnBrk="1" hangingPunct="1"/>
            <a:r>
              <a:rPr lang="el-GR" altLang="el-GR" sz="2200" dirty="0" smtClean="0"/>
              <a:t>Ένα άλλο πολύ σημαντικό αντιδραστήριο που χρησιμοποιείται εκτός από το </a:t>
            </a:r>
            <a:r>
              <a:rPr lang="en-US" altLang="el-GR" sz="2200" dirty="0" smtClean="0"/>
              <a:t>H</a:t>
            </a:r>
            <a:r>
              <a:rPr lang="el-GR" altLang="el-GR" sz="2200" baseline="-25000" dirty="0" smtClean="0"/>
              <a:t>2</a:t>
            </a:r>
            <a:r>
              <a:rPr lang="en-US" altLang="el-GR" sz="2200" dirty="0" smtClean="0"/>
              <a:t>O</a:t>
            </a:r>
            <a:r>
              <a:rPr lang="el-GR" altLang="el-GR" sz="2200" baseline="-25000" dirty="0" smtClean="0"/>
              <a:t>2</a:t>
            </a:r>
            <a:r>
              <a:rPr lang="el-GR" altLang="el-GR" sz="2200" dirty="0" smtClean="0"/>
              <a:t> είναι το </a:t>
            </a:r>
            <a:r>
              <a:rPr lang="en-GB" altLang="el-GR" sz="2200" b="1" dirty="0" smtClean="0">
                <a:solidFill>
                  <a:srgbClr val="820000"/>
                </a:solidFill>
              </a:rPr>
              <a:t>Na</a:t>
            </a:r>
            <a:r>
              <a:rPr lang="el-GR" altLang="el-GR" sz="2200" b="1" baseline="-25000" dirty="0" smtClean="0">
                <a:solidFill>
                  <a:srgbClr val="820000"/>
                </a:solidFill>
              </a:rPr>
              <a:t>2</a:t>
            </a:r>
            <a:r>
              <a:rPr lang="en-GB" altLang="el-GR" sz="2200" b="1" dirty="0" smtClean="0">
                <a:solidFill>
                  <a:srgbClr val="820000"/>
                </a:solidFill>
              </a:rPr>
              <a:t>S</a:t>
            </a:r>
            <a:r>
              <a:rPr lang="el-GR" altLang="el-GR" sz="2200" b="1" baseline="-25000" dirty="0" smtClean="0">
                <a:solidFill>
                  <a:srgbClr val="820000"/>
                </a:solidFill>
              </a:rPr>
              <a:t>2</a:t>
            </a:r>
            <a:r>
              <a:rPr lang="en-GB" altLang="el-GR" sz="2200" b="1" dirty="0" smtClean="0">
                <a:solidFill>
                  <a:srgbClr val="820000"/>
                </a:solidFill>
              </a:rPr>
              <a:t>O</a:t>
            </a:r>
            <a:r>
              <a:rPr lang="en-GB" altLang="el-GR" sz="2200" b="1" baseline="-25000" dirty="0" smtClean="0">
                <a:solidFill>
                  <a:srgbClr val="820000"/>
                </a:solidFill>
              </a:rPr>
              <a:t>4</a:t>
            </a:r>
            <a:r>
              <a:rPr lang="el-GR" altLang="el-GR" sz="2200" b="1" dirty="0" smtClean="0">
                <a:solidFill>
                  <a:srgbClr val="820000"/>
                </a:solidFill>
              </a:rPr>
              <a:t>,</a:t>
            </a:r>
            <a:r>
              <a:rPr lang="el-GR" altLang="el-GR" sz="2200" b="1" dirty="0" smtClean="0">
                <a:solidFill>
                  <a:schemeClr val="accent2"/>
                </a:solidFill>
              </a:rPr>
              <a:t> </a:t>
            </a:r>
            <a:r>
              <a:rPr lang="el-GR" altLang="el-GR" sz="2200" dirty="0" smtClean="0"/>
              <a:t>του οποίου η δράση όμως σε αντίθεση με του </a:t>
            </a:r>
            <a:r>
              <a:rPr lang="en-US" altLang="el-GR" sz="2200" dirty="0" smtClean="0"/>
              <a:t>H</a:t>
            </a:r>
            <a:r>
              <a:rPr lang="el-GR" altLang="el-GR" sz="2200" baseline="-25000" dirty="0" smtClean="0"/>
              <a:t>2</a:t>
            </a:r>
            <a:r>
              <a:rPr lang="en-US" altLang="el-GR" sz="2200" dirty="0" smtClean="0"/>
              <a:t>O</a:t>
            </a:r>
            <a:r>
              <a:rPr lang="el-GR" altLang="el-GR" sz="2200" baseline="-25000" dirty="0" smtClean="0"/>
              <a:t>2</a:t>
            </a:r>
            <a:r>
              <a:rPr lang="el-GR" altLang="el-GR" sz="2200" dirty="0" smtClean="0"/>
              <a:t> είναι αναγωγική για τις χρωμοφόρες ενώσεις του πολτού.</a:t>
            </a:r>
            <a:endParaRPr lang="en-US" altLang="el-GR" sz="2200" dirty="0" smtClean="0"/>
          </a:p>
          <a:p>
            <a:pPr eaLnBrk="1" hangingPunct="1"/>
            <a:r>
              <a:rPr lang="el-GR" altLang="el-GR" sz="2200" b="1" dirty="0" smtClean="0">
                <a:solidFill>
                  <a:srgbClr val="820000"/>
                </a:solidFill>
              </a:rPr>
              <a:t>Πάντως, η </a:t>
            </a:r>
            <a:r>
              <a:rPr lang="el-GR" altLang="el-GR" sz="2200" b="1" dirty="0" err="1" smtClean="0">
                <a:solidFill>
                  <a:srgbClr val="820000"/>
                </a:solidFill>
              </a:rPr>
              <a:t>λιγνίνη</a:t>
            </a:r>
            <a:r>
              <a:rPr lang="el-GR" altLang="el-GR" sz="2200" b="1" dirty="0" smtClean="0">
                <a:solidFill>
                  <a:srgbClr val="820000"/>
                </a:solidFill>
              </a:rPr>
              <a:t> που παραμένει μετά την λεύκανση οδηγεί εκ νέου σε χρωματισμό με την επαφή του πολτού με τον αέρα και το φως. </a:t>
            </a:r>
            <a:endParaRPr lang="en-US" altLang="el-GR" sz="2200" b="1" dirty="0" smtClean="0">
              <a:solidFill>
                <a:srgbClr val="820000"/>
              </a:solidFill>
            </a:endParaRPr>
          </a:p>
          <a:p>
            <a:pPr eaLnBrk="1" hangingPunct="1"/>
            <a:r>
              <a:rPr lang="el-GR" altLang="el-GR" sz="2200" dirty="0" smtClean="0"/>
              <a:t>Γι αυτό και κιτρινίζουν οι εφημερίδες με το πέρασμα του χρόνου. </a:t>
            </a:r>
          </a:p>
        </p:txBody>
      </p:sp>
    </p:spTree>
    <p:extLst>
      <p:ext uri="{BB962C8B-B14F-4D97-AF65-F5344CB8AC3E}">
        <p14:creationId xmlns:p14="http://schemas.microsoft.com/office/powerpoint/2010/main" val="32955664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90114" name="Rectangle 3"/>
          <p:cNvSpPr>
            <a:spLocks noGrp="1" noChangeArrowheads="1"/>
          </p:cNvSpPr>
          <p:nvPr>
            <p:ph idx="1"/>
          </p:nvPr>
        </p:nvSpPr>
        <p:spPr/>
        <p:txBody>
          <a:bodyPr>
            <a:noAutofit/>
          </a:bodyPr>
          <a:lstStyle/>
          <a:p>
            <a:pPr eaLnBrk="1" hangingPunct="1"/>
            <a:r>
              <a:rPr lang="el-GR" altLang="el-GR" sz="2400" dirty="0" smtClean="0"/>
              <a:t>Οι</a:t>
            </a:r>
            <a:r>
              <a:rPr lang="el-GR" altLang="el-GR" sz="2400" dirty="0" smtClean="0">
                <a:solidFill>
                  <a:srgbClr val="820000"/>
                </a:solidFill>
              </a:rPr>
              <a:t> </a:t>
            </a:r>
            <a:r>
              <a:rPr lang="el-GR" altLang="el-GR" sz="2400" b="1" dirty="0" smtClean="0">
                <a:solidFill>
                  <a:srgbClr val="820000"/>
                </a:solidFill>
              </a:rPr>
              <a:t>χημικοί πολτοί </a:t>
            </a:r>
            <a:r>
              <a:rPr lang="el-GR" altLang="el-GR" sz="2400" dirty="0" smtClean="0"/>
              <a:t>έχουν μικρότερη περιεκτικότητα σε </a:t>
            </a:r>
            <a:r>
              <a:rPr lang="el-GR" altLang="el-GR" sz="2400" dirty="0" err="1" smtClean="0"/>
              <a:t>λιγνίνη</a:t>
            </a:r>
            <a:r>
              <a:rPr lang="el-GR" altLang="el-GR" sz="2400" dirty="0" smtClean="0"/>
              <a:t> από τον μηχανικό πολτό.</a:t>
            </a:r>
            <a:endParaRPr lang="en-US" altLang="el-GR" sz="2400" dirty="0" smtClean="0"/>
          </a:p>
          <a:p>
            <a:pPr algn="just" eaLnBrk="1" hangingPunct="1"/>
            <a:r>
              <a:rPr lang="el-GR" altLang="el-GR" sz="2400" b="1" dirty="0" smtClean="0">
                <a:solidFill>
                  <a:srgbClr val="820000"/>
                </a:solidFill>
              </a:rPr>
              <a:t>Ο στόχος στην λεύκανσή τους είναι να απομακρυνθεί το υπόλειμμα της </a:t>
            </a:r>
            <a:r>
              <a:rPr lang="el-GR" altLang="el-GR" sz="2400" b="1" dirty="0" err="1" smtClean="0">
                <a:solidFill>
                  <a:srgbClr val="820000"/>
                </a:solidFill>
              </a:rPr>
              <a:t>λιγνίνης</a:t>
            </a:r>
            <a:r>
              <a:rPr lang="el-GR" altLang="el-GR" sz="2400" b="1" dirty="0" smtClean="0">
                <a:solidFill>
                  <a:srgbClr val="820000"/>
                </a:solidFill>
              </a:rPr>
              <a:t> (</a:t>
            </a:r>
            <a:r>
              <a:rPr lang="en-GB" altLang="el-GR" sz="2400" b="1" dirty="0" smtClean="0">
                <a:solidFill>
                  <a:srgbClr val="820000"/>
                </a:solidFill>
              </a:rPr>
              <a:t>delignification</a:t>
            </a:r>
            <a:r>
              <a:rPr lang="el-GR" altLang="el-GR" sz="2400" b="1" dirty="0" smtClean="0">
                <a:solidFill>
                  <a:srgbClr val="820000"/>
                </a:solidFill>
              </a:rPr>
              <a:t>).</a:t>
            </a:r>
          </a:p>
          <a:p>
            <a:pPr eaLnBrk="1" hangingPunct="1"/>
            <a:r>
              <a:rPr lang="el-GR" altLang="el-GR" sz="2400" dirty="0" smtClean="0"/>
              <a:t>Για τη λεύκανση του χημικού πολτού ακολουθείται μία σειρά βημάτων.</a:t>
            </a:r>
          </a:p>
          <a:p>
            <a:pPr eaLnBrk="1" hangingPunct="1"/>
            <a:r>
              <a:rPr lang="el-GR" altLang="el-GR" sz="2400" dirty="0" smtClean="0"/>
              <a:t>Παλαιότερα χρησιμοποιούνταν</a:t>
            </a:r>
            <a:r>
              <a:rPr lang="el-GR" altLang="el-GR" sz="2400" dirty="0" smtClean="0">
                <a:solidFill>
                  <a:srgbClr val="820000"/>
                </a:solidFill>
              </a:rPr>
              <a:t> </a:t>
            </a:r>
            <a:r>
              <a:rPr lang="en-US" altLang="el-GR" sz="2400" b="1" dirty="0" err="1" smtClean="0">
                <a:solidFill>
                  <a:srgbClr val="820000"/>
                </a:solidFill>
              </a:rPr>
              <a:t>NaOCl</a:t>
            </a:r>
            <a:r>
              <a:rPr lang="en-US" altLang="el-GR" sz="2400" b="1" dirty="0" smtClean="0">
                <a:solidFill>
                  <a:srgbClr val="820000"/>
                </a:solidFill>
              </a:rPr>
              <a:t> </a:t>
            </a:r>
            <a:r>
              <a:rPr lang="el-GR" altLang="el-GR" sz="2400" dirty="0" smtClean="0"/>
              <a:t>και στη συνέχεια </a:t>
            </a:r>
            <a:r>
              <a:rPr lang="el-GR" altLang="el-GR" sz="2400" b="1" dirty="0" smtClean="0">
                <a:solidFill>
                  <a:srgbClr val="820000"/>
                </a:solidFill>
              </a:rPr>
              <a:t>χλώριο</a:t>
            </a:r>
            <a:r>
              <a:rPr lang="el-GR" altLang="el-GR" sz="2400" b="1" dirty="0" smtClean="0">
                <a:solidFill>
                  <a:schemeClr val="accent2"/>
                </a:solidFill>
              </a:rPr>
              <a:t> </a:t>
            </a:r>
            <a:r>
              <a:rPr lang="el-GR" altLang="el-GR" sz="2400" dirty="0" smtClean="0"/>
              <a:t>ως λευκαντικά, η χρήση των οποίων έχει καταργηθεί για περιβαλλοντικούς λόγους.</a:t>
            </a:r>
          </a:p>
          <a:p>
            <a:pPr eaLnBrk="1" hangingPunct="1"/>
            <a:r>
              <a:rPr lang="el-GR" altLang="el-GR" sz="2400" dirty="0" smtClean="0"/>
              <a:t>Σήμερα, η τάση είναι να χρησιμοποιούνται μέθοδοι λεύκανσης </a:t>
            </a:r>
            <a:r>
              <a:rPr lang="el-GR" altLang="el-GR" sz="2400" b="1" dirty="0" smtClean="0">
                <a:solidFill>
                  <a:srgbClr val="820000"/>
                </a:solidFill>
              </a:rPr>
              <a:t>χωρίς χλώριο</a:t>
            </a:r>
            <a:r>
              <a:rPr lang="el-GR" altLang="el-GR" sz="2400" b="1" dirty="0" smtClean="0">
                <a:solidFill>
                  <a:schemeClr val="accent2"/>
                </a:solidFill>
              </a:rPr>
              <a:t> </a:t>
            </a:r>
            <a:r>
              <a:rPr lang="el-GR" altLang="el-GR" sz="2400" dirty="0" smtClean="0"/>
              <a:t>(</a:t>
            </a:r>
            <a:r>
              <a:rPr lang="en-GB" altLang="el-GR" sz="2400" dirty="0" smtClean="0"/>
              <a:t>chlorine</a:t>
            </a:r>
            <a:r>
              <a:rPr lang="el-GR" altLang="el-GR" sz="2400" dirty="0" smtClean="0"/>
              <a:t>-</a:t>
            </a:r>
            <a:r>
              <a:rPr lang="en-GB" altLang="el-GR" sz="2400" dirty="0" smtClean="0"/>
              <a:t>free or totally chlorine</a:t>
            </a:r>
            <a:r>
              <a:rPr lang="el-GR" altLang="el-GR" sz="2400" dirty="0" smtClean="0"/>
              <a:t>-</a:t>
            </a:r>
            <a:r>
              <a:rPr lang="en-GB" altLang="el-GR" sz="2400" dirty="0" smtClean="0"/>
              <a:t>free</a:t>
            </a:r>
            <a:r>
              <a:rPr lang="el-GR" altLang="el-GR" sz="2400" dirty="0" smtClean="0"/>
              <a:t>). </a:t>
            </a:r>
          </a:p>
        </p:txBody>
      </p:sp>
    </p:spTree>
    <p:extLst>
      <p:ext uri="{BB962C8B-B14F-4D97-AF65-F5344CB8AC3E}">
        <p14:creationId xmlns:p14="http://schemas.microsoft.com/office/powerpoint/2010/main" val="8068348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91138" name="Rectangle 3"/>
          <p:cNvSpPr>
            <a:spLocks noGrp="1" noChangeArrowheads="1"/>
          </p:cNvSpPr>
          <p:nvPr>
            <p:ph idx="1"/>
          </p:nvPr>
        </p:nvSpPr>
        <p:spPr/>
        <p:txBody>
          <a:bodyPr/>
          <a:lstStyle/>
          <a:p>
            <a:pPr eaLnBrk="1" hangingPunct="1">
              <a:spcAft>
                <a:spcPts val="600"/>
              </a:spcAft>
            </a:pPr>
            <a:r>
              <a:rPr lang="el-GR" altLang="el-GR" sz="2400" dirty="0" smtClean="0"/>
              <a:t>Ενδεικτικά μία τέτοια πορεία </a:t>
            </a:r>
            <a:r>
              <a:rPr lang="el-GR" altLang="el-GR" sz="2400" b="1" dirty="0" smtClean="0">
                <a:solidFill>
                  <a:schemeClr val="accent3">
                    <a:lumMod val="50000"/>
                  </a:schemeClr>
                </a:solidFill>
              </a:rPr>
              <a:t>(</a:t>
            </a:r>
            <a:r>
              <a:rPr lang="en-GB" altLang="el-GR" sz="2400" b="1" dirty="0" smtClean="0">
                <a:solidFill>
                  <a:schemeClr val="accent3">
                    <a:lumMod val="50000"/>
                  </a:schemeClr>
                </a:solidFill>
              </a:rPr>
              <a:t>totally chlorine</a:t>
            </a:r>
            <a:r>
              <a:rPr lang="el-GR" altLang="el-GR" sz="2400" b="1" dirty="0" smtClean="0">
                <a:solidFill>
                  <a:schemeClr val="accent3">
                    <a:lumMod val="50000"/>
                  </a:schemeClr>
                </a:solidFill>
              </a:rPr>
              <a:t>-</a:t>
            </a:r>
            <a:r>
              <a:rPr lang="en-GB" altLang="el-GR" sz="2400" b="1" dirty="0" smtClean="0">
                <a:solidFill>
                  <a:schemeClr val="accent3">
                    <a:lumMod val="50000"/>
                  </a:schemeClr>
                </a:solidFill>
              </a:rPr>
              <a:t>free TCF</a:t>
            </a:r>
            <a:r>
              <a:rPr lang="el-GR" altLang="el-GR" sz="2400" b="1" dirty="0" smtClean="0">
                <a:solidFill>
                  <a:schemeClr val="accent3">
                    <a:lumMod val="50000"/>
                  </a:schemeClr>
                </a:solidFill>
              </a:rPr>
              <a:t>) </a:t>
            </a:r>
            <a:r>
              <a:rPr lang="el-GR" altLang="el-GR" sz="2400" dirty="0" smtClean="0"/>
              <a:t>που</a:t>
            </a:r>
            <a:r>
              <a:rPr lang="el-GR" altLang="el-GR" sz="2400" b="1" dirty="0" smtClean="0">
                <a:solidFill>
                  <a:schemeClr val="accent2"/>
                </a:solidFill>
              </a:rPr>
              <a:t> </a:t>
            </a:r>
            <a:r>
              <a:rPr lang="el-GR" altLang="el-GR" sz="2400" dirty="0" smtClean="0"/>
              <a:t>ακολουθείται έχει τα ακόλουθα βήματα: </a:t>
            </a:r>
          </a:p>
          <a:p>
            <a:pPr eaLnBrk="1" hangingPunct="1">
              <a:spcAft>
                <a:spcPts val="600"/>
              </a:spcAft>
            </a:pPr>
            <a:r>
              <a:rPr lang="el-GR" altLang="el-GR" sz="2400" dirty="0" smtClean="0"/>
              <a:t>Επεξεργασία με Ο</a:t>
            </a:r>
            <a:r>
              <a:rPr lang="el-GR" altLang="el-GR" sz="2400" baseline="-25000" dirty="0" smtClean="0"/>
              <a:t>2</a:t>
            </a:r>
            <a:r>
              <a:rPr lang="el-GR" altLang="el-GR" sz="2400" dirty="0" smtClean="0"/>
              <a:t>, μετά Ο</a:t>
            </a:r>
            <a:r>
              <a:rPr lang="el-GR" altLang="el-GR" sz="2400" baseline="-25000" dirty="0" smtClean="0"/>
              <a:t>3</a:t>
            </a:r>
            <a:r>
              <a:rPr lang="el-GR" altLang="el-GR" sz="2400" dirty="0" smtClean="0"/>
              <a:t>, </a:t>
            </a:r>
            <a:r>
              <a:rPr lang="el-GR" altLang="el-GR" sz="2400" dirty="0" err="1" smtClean="0"/>
              <a:t>έκπλυση</a:t>
            </a:r>
            <a:r>
              <a:rPr lang="el-GR" altLang="el-GR" sz="2400" dirty="0" smtClean="0"/>
              <a:t> με </a:t>
            </a:r>
            <a:r>
              <a:rPr lang="en-US" altLang="el-GR" sz="2400" dirty="0" err="1" smtClean="0"/>
              <a:t>NaOH</a:t>
            </a:r>
            <a:r>
              <a:rPr lang="el-GR" altLang="el-GR" sz="2400" dirty="0" smtClean="0"/>
              <a:t>, μετά επεξεργασία με </a:t>
            </a:r>
            <a:r>
              <a:rPr lang="en-US" altLang="el-GR" sz="2400" dirty="0" smtClean="0"/>
              <a:t>H</a:t>
            </a:r>
            <a:r>
              <a:rPr lang="el-GR" altLang="el-GR" sz="2400" baseline="-25000" dirty="0" smtClean="0"/>
              <a:t>2</a:t>
            </a:r>
            <a:r>
              <a:rPr lang="en-US" altLang="el-GR" sz="2400" dirty="0" smtClean="0"/>
              <a:t>O</a:t>
            </a:r>
            <a:r>
              <a:rPr lang="el-GR" altLang="el-GR" sz="2400" baseline="-25000" dirty="0" smtClean="0"/>
              <a:t>2</a:t>
            </a:r>
            <a:r>
              <a:rPr lang="el-GR" altLang="el-GR" sz="2400" dirty="0" smtClean="0"/>
              <a:t> και </a:t>
            </a:r>
            <a:r>
              <a:rPr lang="en-GB" altLang="el-GR" sz="2400" dirty="0" smtClean="0"/>
              <a:t>Na</a:t>
            </a:r>
            <a:r>
              <a:rPr lang="el-GR" altLang="el-GR" sz="2400" baseline="-25000" dirty="0" smtClean="0"/>
              <a:t>2</a:t>
            </a:r>
            <a:r>
              <a:rPr lang="en-GB" altLang="el-GR" sz="2400" dirty="0" smtClean="0"/>
              <a:t>S</a:t>
            </a:r>
            <a:r>
              <a:rPr lang="el-GR" altLang="el-GR" sz="2400" baseline="-25000" dirty="0" smtClean="0"/>
              <a:t>2</a:t>
            </a:r>
            <a:r>
              <a:rPr lang="en-GB" altLang="el-GR" sz="2400" dirty="0" smtClean="0"/>
              <a:t>O</a:t>
            </a:r>
            <a:r>
              <a:rPr lang="el-GR" altLang="el-GR" sz="2400" baseline="-25000" dirty="0" smtClean="0"/>
              <a:t>4</a:t>
            </a:r>
            <a:r>
              <a:rPr lang="el-GR" altLang="el-GR" sz="2400" dirty="0" smtClean="0"/>
              <a:t>. </a:t>
            </a:r>
          </a:p>
          <a:p>
            <a:pPr eaLnBrk="1" hangingPunct="1">
              <a:spcAft>
                <a:spcPts val="600"/>
              </a:spcAft>
            </a:pPr>
            <a:r>
              <a:rPr lang="el-GR" altLang="el-GR" sz="2400" dirty="0" smtClean="0"/>
              <a:t>Επίσης, μελετώνται ερευνητικά οι καλούμενες μέθοδοι </a:t>
            </a:r>
            <a:r>
              <a:rPr lang="el-GR" altLang="el-GR" sz="2400" b="1" dirty="0" err="1" smtClean="0">
                <a:solidFill>
                  <a:srgbClr val="820000"/>
                </a:solidFill>
              </a:rPr>
              <a:t>βιολεύκανσης</a:t>
            </a:r>
            <a:r>
              <a:rPr lang="el-GR" altLang="el-GR" sz="2400" b="1" dirty="0" smtClean="0">
                <a:solidFill>
                  <a:srgbClr val="820000"/>
                </a:solidFill>
              </a:rPr>
              <a:t> με τη χρήση μυκήτων που διασπά εκλεκτικά την </a:t>
            </a:r>
            <a:r>
              <a:rPr lang="el-GR" altLang="el-GR" sz="2400" b="1" dirty="0" err="1" smtClean="0">
                <a:solidFill>
                  <a:srgbClr val="820000"/>
                </a:solidFill>
              </a:rPr>
              <a:t>λιγνίνη</a:t>
            </a:r>
            <a:r>
              <a:rPr lang="el-GR" altLang="el-GR" sz="2400" b="1" dirty="0" smtClean="0">
                <a:solidFill>
                  <a:srgbClr val="820000"/>
                </a:solidFill>
              </a:rPr>
              <a:t>.</a:t>
            </a:r>
          </a:p>
          <a:p>
            <a:pPr eaLnBrk="1" hangingPunct="1">
              <a:spcAft>
                <a:spcPts val="600"/>
              </a:spcAft>
            </a:pPr>
            <a:r>
              <a:rPr lang="el-GR" altLang="el-GR" sz="2400" dirty="0" smtClean="0"/>
              <a:t>Η μέθοδος αυτή είναι πάντως πιο αργή συγκρινόμενη με την χημική λεύκανση. </a:t>
            </a:r>
          </a:p>
        </p:txBody>
      </p:sp>
    </p:spTree>
    <p:extLst>
      <p:ext uri="{BB962C8B-B14F-4D97-AF65-F5344CB8AC3E}">
        <p14:creationId xmlns:p14="http://schemas.microsoft.com/office/powerpoint/2010/main" val="42856138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Βιβλιογραφία </a:t>
            </a:r>
          </a:p>
        </p:txBody>
      </p:sp>
      <p:sp>
        <p:nvSpPr>
          <p:cNvPr id="92162" name="2 - Θέση περιεχομένου"/>
          <p:cNvSpPr>
            <a:spLocks noGrp="1"/>
          </p:cNvSpPr>
          <p:nvPr>
            <p:ph idx="1"/>
          </p:nvPr>
        </p:nvSpPr>
        <p:spPr/>
        <p:txBody>
          <a:bodyPr>
            <a:noAutofit/>
          </a:bodyPr>
          <a:lstStyle/>
          <a:p>
            <a:pPr>
              <a:buFont typeface="Wingdings" panose="05000000000000000000" pitchFamily="2" charset="2"/>
              <a:buChar char="Ø"/>
            </a:pPr>
            <a:r>
              <a:rPr lang="el-GR" altLang="el-GR" sz="1800" b="1" dirty="0" smtClean="0"/>
              <a:t>Ξενόγλωσση</a:t>
            </a:r>
          </a:p>
          <a:p>
            <a:r>
              <a:rPr lang="en-US" altLang="el-GR" sz="1800" dirty="0" smtClean="0"/>
              <a:t>Biermann</a:t>
            </a:r>
            <a:r>
              <a:rPr lang="el-GR" altLang="el-GR" sz="1800" dirty="0" smtClean="0"/>
              <a:t> </a:t>
            </a:r>
            <a:r>
              <a:rPr lang="en-US" altLang="el-GR" sz="1800" dirty="0"/>
              <a:t>C.J</a:t>
            </a:r>
            <a:r>
              <a:rPr lang="en-US" altLang="el-GR" sz="1800" dirty="0" smtClean="0"/>
              <a:t>., Handbook of pulping and papermaking, Second Edition, Academic Press, 1996.</a:t>
            </a:r>
            <a:endParaRPr lang="el-GR" altLang="el-GR" sz="1800" dirty="0" smtClean="0"/>
          </a:p>
          <a:p>
            <a:r>
              <a:rPr lang="en-GB" altLang="el-GR" sz="1800" dirty="0"/>
              <a:t>Bouchard, C. Maine, R.M. Berry, and D.S. </a:t>
            </a:r>
            <a:r>
              <a:rPr lang="en-GB" altLang="el-GR" sz="1800" dirty="0" err="1"/>
              <a:t>Argyropoulos</a:t>
            </a:r>
            <a:r>
              <a:rPr lang="en-GB" altLang="el-GR" sz="1800" dirty="0"/>
              <a:t> Can. J. Chem. Vol. 74,1996 (232-237</a:t>
            </a:r>
            <a:r>
              <a:rPr lang="en-GB" altLang="el-GR" sz="1800" dirty="0" smtClean="0"/>
              <a:t>).</a:t>
            </a:r>
            <a:endParaRPr lang="el-GR" altLang="el-GR" sz="1800" dirty="0" smtClean="0"/>
          </a:p>
          <a:p>
            <a:r>
              <a:rPr lang="en-GB" altLang="el-GR" sz="1800" dirty="0" err="1"/>
              <a:t>Hubbe</a:t>
            </a:r>
            <a:r>
              <a:rPr lang="el-GR" altLang="el-GR" sz="1800" dirty="0"/>
              <a:t> </a:t>
            </a:r>
            <a:r>
              <a:rPr lang="en-GB" altLang="el-GR" sz="1800" dirty="0"/>
              <a:t>M. A., “Paper”, Kirk-</a:t>
            </a:r>
            <a:r>
              <a:rPr lang="en-GB" altLang="el-GR" sz="1800" dirty="0" err="1"/>
              <a:t>Othmer</a:t>
            </a:r>
            <a:r>
              <a:rPr lang="en-GB" altLang="el-GR" sz="1800" dirty="0"/>
              <a:t> </a:t>
            </a:r>
            <a:r>
              <a:rPr lang="en-GB" altLang="el-GR" sz="1800" dirty="0" err="1"/>
              <a:t>Encyclopedia</a:t>
            </a:r>
            <a:r>
              <a:rPr lang="en-GB" altLang="el-GR" sz="1800" dirty="0"/>
              <a:t> of Chemical Technology, John Wiley &amp; Sons, Inc., 2005 (Article Online Posting Date: 15.7. 2005</a:t>
            </a:r>
            <a:r>
              <a:rPr lang="en-GB" altLang="el-GR" sz="1800" dirty="0" smtClean="0"/>
              <a:t>).</a:t>
            </a:r>
            <a:endParaRPr lang="el-GR" altLang="el-GR" sz="1800" dirty="0"/>
          </a:p>
        </p:txBody>
      </p:sp>
    </p:spTree>
    <p:extLst>
      <p:ext uri="{BB962C8B-B14F-4D97-AF65-F5344CB8AC3E}">
        <p14:creationId xmlns:p14="http://schemas.microsoft.com/office/powerpoint/2010/main" val="3552712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Βασικά στάδια παραγωγής χαρτοπολτού από ξύλο</a:t>
            </a:r>
          </a:p>
        </p:txBody>
      </p:sp>
      <p:sp>
        <p:nvSpPr>
          <p:cNvPr id="2" name="Content Placeholder 1"/>
          <p:cNvSpPr>
            <a:spLocks noGrp="1"/>
          </p:cNvSpPr>
          <p:nvPr>
            <p:ph idx="1"/>
          </p:nvPr>
        </p:nvSpPr>
        <p:spPr/>
        <p:txBody>
          <a:bodyPr>
            <a:noAutofit/>
          </a:bodyPr>
          <a:lstStyle/>
          <a:p>
            <a:r>
              <a:rPr lang="el-GR" altLang="el-GR" sz="2400" dirty="0"/>
              <a:t>Ο</a:t>
            </a:r>
            <a:r>
              <a:rPr lang="el-GR" altLang="el-GR" sz="2400" b="1" dirty="0">
                <a:solidFill>
                  <a:schemeClr val="accent2"/>
                </a:solidFill>
              </a:rPr>
              <a:t> </a:t>
            </a:r>
            <a:r>
              <a:rPr lang="el-GR" altLang="el-GR" sz="2400" b="1" dirty="0">
                <a:solidFill>
                  <a:srgbClr val="820000"/>
                </a:solidFill>
              </a:rPr>
              <a:t>τεμαχισμός των </a:t>
            </a:r>
            <a:r>
              <a:rPr lang="el-GR" altLang="el-GR" sz="2400" b="1" dirty="0" err="1">
                <a:solidFill>
                  <a:srgbClr val="820000"/>
                </a:solidFill>
              </a:rPr>
              <a:t>αποφλοιομένων</a:t>
            </a:r>
            <a:r>
              <a:rPr lang="el-GR" altLang="el-GR" sz="2400" b="1" dirty="0">
                <a:solidFill>
                  <a:srgbClr val="820000"/>
                </a:solidFill>
              </a:rPr>
              <a:t> κορμών</a:t>
            </a:r>
            <a:r>
              <a:rPr lang="el-GR" altLang="el-GR" sz="2400" dirty="0">
                <a:solidFill>
                  <a:srgbClr val="820000"/>
                </a:solidFill>
              </a:rPr>
              <a:t> </a:t>
            </a:r>
            <a:r>
              <a:rPr lang="el-GR" altLang="el-GR" sz="2400" dirty="0"/>
              <a:t>συντελεί σε πολύ μεγάλο βαθμό στην </a:t>
            </a:r>
            <a:r>
              <a:rPr lang="el-GR" altLang="el-GR" sz="2400" b="1" dirty="0">
                <a:solidFill>
                  <a:srgbClr val="820000"/>
                </a:solidFill>
              </a:rPr>
              <a:t>αποτελεσματικότερη χημική κατεργασία του ξύλου</a:t>
            </a:r>
            <a:r>
              <a:rPr lang="el-GR" altLang="el-GR" sz="2400" b="1" dirty="0">
                <a:solidFill>
                  <a:schemeClr val="accent2"/>
                </a:solidFill>
              </a:rPr>
              <a:t> </a:t>
            </a:r>
            <a:r>
              <a:rPr lang="el-GR" altLang="el-GR" sz="2400" dirty="0"/>
              <a:t>μια και είναι </a:t>
            </a:r>
            <a:r>
              <a:rPr lang="el-GR" altLang="el-GR" sz="2400" b="1" dirty="0">
                <a:solidFill>
                  <a:srgbClr val="820000"/>
                </a:solidFill>
              </a:rPr>
              <a:t>πιο εύκολος ο εμποτισμός με τα διαλύματα των χημικών αντιδραστηρίων.</a:t>
            </a:r>
            <a:r>
              <a:rPr lang="en-US" altLang="el-GR" sz="2400" b="1" dirty="0">
                <a:solidFill>
                  <a:srgbClr val="820000"/>
                </a:solidFill>
              </a:rPr>
              <a:t/>
            </a:r>
            <a:br>
              <a:rPr lang="en-US" altLang="el-GR" sz="2400" b="1" dirty="0">
                <a:solidFill>
                  <a:srgbClr val="820000"/>
                </a:solidFill>
              </a:rPr>
            </a:br>
            <a:r>
              <a:rPr lang="en-US" altLang="el-GR" sz="2400" b="1" dirty="0">
                <a:solidFill>
                  <a:srgbClr val="820000"/>
                </a:solidFill>
              </a:rPr>
              <a:t/>
            </a:r>
            <a:br>
              <a:rPr lang="en-US" altLang="el-GR" sz="2400" b="1" dirty="0">
                <a:solidFill>
                  <a:srgbClr val="820000"/>
                </a:solidFill>
              </a:rPr>
            </a:br>
            <a:r>
              <a:rPr lang="el-GR" altLang="el-GR" sz="2400" dirty="0"/>
              <a:t>Εν συνεχεία, τα </a:t>
            </a:r>
            <a:r>
              <a:rPr lang="el-GR" altLang="el-GR" sz="2400" dirty="0" err="1"/>
              <a:t>τεμαχίδια</a:t>
            </a:r>
            <a:r>
              <a:rPr lang="el-GR" altLang="el-GR" sz="2400" dirty="0"/>
              <a:t> αυτά διέρχονται από </a:t>
            </a:r>
            <a:r>
              <a:rPr lang="el-GR" altLang="el-GR" sz="2400" b="1" dirty="0">
                <a:solidFill>
                  <a:srgbClr val="820000"/>
                </a:solidFill>
              </a:rPr>
              <a:t>κόσκινα</a:t>
            </a:r>
            <a:r>
              <a:rPr lang="el-GR" altLang="el-GR" sz="2400" b="1" dirty="0">
                <a:solidFill>
                  <a:schemeClr val="accent2"/>
                </a:solidFill>
              </a:rPr>
              <a:t> </a:t>
            </a:r>
            <a:r>
              <a:rPr lang="el-GR" altLang="el-GR" sz="2400" dirty="0"/>
              <a:t>με στόχο να απομακρυνθούν τόσο τα λεπτόκοκκα σωματίδια (σκόνη) όσο και τα μεγάλα κομμάτια ή/και τα τυχόν συσσωματώματα και, ακολούθως, υπόκεινται σε </a:t>
            </a:r>
            <a:r>
              <a:rPr lang="el-GR" altLang="el-GR" sz="2400" b="1" dirty="0">
                <a:solidFill>
                  <a:srgbClr val="820000"/>
                </a:solidFill>
              </a:rPr>
              <a:t>πολτοποίηση.</a:t>
            </a:r>
            <a:r>
              <a:rPr lang="en-US" altLang="el-GR" sz="2400" b="1" dirty="0">
                <a:solidFill>
                  <a:schemeClr val="accent2"/>
                </a:solidFill>
              </a:rPr>
              <a:t/>
            </a:r>
            <a:br>
              <a:rPr lang="en-US" altLang="el-GR" sz="2400" b="1" dirty="0">
                <a:solidFill>
                  <a:schemeClr val="accent2"/>
                </a:solidFill>
              </a:rPr>
            </a:br>
            <a:r>
              <a:rPr lang="el-GR" altLang="el-GR" sz="2400" dirty="0"/>
              <a:t>Μετά την πολτοποίηση ο πολτός υποβάλλεται σε </a:t>
            </a:r>
            <a:r>
              <a:rPr lang="el-GR" altLang="el-GR" sz="2400" b="1" dirty="0">
                <a:solidFill>
                  <a:srgbClr val="820000"/>
                </a:solidFill>
              </a:rPr>
              <a:t>καθαρισμό, συμπύκνωση, βελτιωτικές επεξεργασίες όπως για παράδειγμα λεύκανση και τέλος ξήρανση.</a:t>
            </a:r>
            <a:br>
              <a:rPr lang="el-GR" altLang="el-GR" sz="2400" b="1" dirty="0">
                <a:solidFill>
                  <a:srgbClr val="820000"/>
                </a:solidFill>
              </a:rPr>
            </a:br>
            <a:r>
              <a:rPr lang="el-GR" altLang="el-GR" sz="2400" dirty="0"/>
              <a:t> </a:t>
            </a:r>
            <a:endParaRPr lang="el-GR" sz="2400" dirty="0"/>
          </a:p>
        </p:txBody>
      </p:sp>
    </p:spTree>
    <p:extLst>
      <p:ext uri="{BB962C8B-B14F-4D97-AF65-F5344CB8AC3E}">
        <p14:creationId xmlns:p14="http://schemas.microsoft.com/office/powerpoint/2010/main" val="22590883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Βιβλιογραφία </a:t>
            </a:r>
          </a:p>
        </p:txBody>
      </p:sp>
      <p:sp>
        <p:nvSpPr>
          <p:cNvPr id="92162" name="2 - Θέση περιεχομένου"/>
          <p:cNvSpPr>
            <a:spLocks noGrp="1"/>
          </p:cNvSpPr>
          <p:nvPr>
            <p:ph idx="1"/>
          </p:nvPr>
        </p:nvSpPr>
        <p:spPr/>
        <p:txBody>
          <a:bodyPr>
            <a:noAutofit/>
          </a:bodyPr>
          <a:lstStyle/>
          <a:p>
            <a:pPr>
              <a:buFont typeface="Wingdings" panose="05000000000000000000" pitchFamily="2" charset="2"/>
              <a:buChar char="Ø"/>
            </a:pPr>
            <a:r>
              <a:rPr lang="el-GR" altLang="el-GR" sz="1400" b="1" dirty="0" smtClean="0"/>
              <a:t>Ελληνική</a:t>
            </a:r>
          </a:p>
          <a:p>
            <a:r>
              <a:rPr lang="el-GR" altLang="el-GR" sz="1400" dirty="0" err="1"/>
              <a:t>Γραμμενίδης</a:t>
            </a:r>
            <a:r>
              <a:rPr lang="el-GR" altLang="el-GR" sz="1400" dirty="0"/>
              <a:t> Α., </a:t>
            </a:r>
            <a:r>
              <a:rPr lang="el-GR" altLang="el-GR" sz="1400" dirty="0" err="1"/>
              <a:t>Χαρτοποιΐα</a:t>
            </a:r>
            <a:r>
              <a:rPr lang="el-GR" altLang="el-GR" sz="1400" dirty="0"/>
              <a:t>, Πάτρα 1984.</a:t>
            </a:r>
          </a:p>
          <a:p>
            <a:r>
              <a:rPr lang="el-GR" altLang="el-GR" sz="1400" dirty="0" err="1" smtClean="0"/>
              <a:t>Καρακασίδης</a:t>
            </a:r>
            <a:r>
              <a:rPr lang="el-GR" altLang="el-GR" sz="1400" dirty="0" smtClean="0"/>
              <a:t> </a:t>
            </a:r>
            <a:r>
              <a:rPr lang="el-GR" altLang="el-GR" sz="1400" dirty="0"/>
              <a:t>Γ.Ν</a:t>
            </a:r>
            <a:r>
              <a:rPr lang="el-GR" altLang="el-GR" sz="1400" dirty="0" smtClean="0"/>
              <a:t>., Υλικά Ι, Τμήμα Τεχνολογίας Γραφικών Τεχνών, ΤΕΙ Αθήνας, 1997.</a:t>
            </a:r>
          </a:p>
          <a:p>
            <a:r>
              <a:rPr lang="el-GR" altLang="el-GR" sz="1400" dirty="0" err="1" smtClean="0"/>
              <a:t>Καρακασίδης</a:t>
            </a:r>
            <a:r>
              <a:rPr lang="el-GR" altLang="el-GR" sz="1400" dirty="0"/>
              <a:t> Γ.Ν</a:t>
            </a:r>
            <a:r>
              <a:rPr lang="el-GR" altLang="el-GR" sz="1400" dirty="0" smtClean="0"/>
              <a:t>., Εργαστηριακές Ασκήσεις Υλικών Ι, Τμήμα Τεχνολογίας Γραφικών Τεχνών, ΤΕΙ Αθήνας, 1997.</a:t>
            </a:r>
          </a:p>
          <a:p>
            <a:r>
              <a:rPr lang="el-GR" altLang="el-GR" sz="1400" dirty="0" smtClean="0"/>
              <a:t>Οικονόμου </a:t>
            </a:r>
            <a:r>
              <a:rPr lang="el-GR" altLang="el-GR" sz="1400" dirty="0"/>
              <a:t>Α.Μ</a:t>
            </a:r>
            <a:r>
              <a:rPr lang="el-GR" altLang="el-GR" sz="1400" dirty="0" smtClean="0"/>
              <a:t>., Διδακτορική διατριβή, Μελέτη λεύκανσης </a:t>
            </a:r>
            <a:r>
              <a:rPr lang="el-GR" altLang="el-GR" sz="1400" dirty="0" err="1" smtClean="0"/>
              <a:t>απομελανωμένου</a:t>
            </a:r>
            <a:r>
              <a:rPr lang="el-GR" altLang="el-GR" sz="1400" dirty="0" smtClean="0"/>
              <a:t> </a:t>
            </a:r>
            <a:r>
              <a:rPr lang="el-GR" altLang="el-GR" sz="1400" dirty="0" err="1" smtClean="0"/>
              <a:t>παλαιόχαρτου</a:t>
            </a:r>
            <a:r>
              <a:rPr lang="el-GR" altLang="el-GR" sz="1400" dirty="0" smtClean="0"/>
              <a:t> με μικρή περιεκτικότητα σε μηχανική </a:t>
            </a:r>
            <a:r>
              <a:rPr lang="el-GR" altLang="el-GR" sz="1400" dirty="0" err="1" smtClean="0"/>
              <a:t>χαρτόμαζα</a:t>
            </a:r>
            <a:r>
              <a:rPr lang="el-GR" altLang="el-GR" sz="1400" dirty="0" smtClean="0"/>
              <a:t>, Τμήμα Χημικών Μηχανικών Ε.Μ.Π.,</a:t>
            </a:r>
            <a:r>
              <a:rPr lang="el-GR" altLang="el-GR" sz="1400" i="1" dirty="0" smtClean="0"/>
              <a:t> </a:t>
            </a:r>
            <a:r>
              <a:rPr lang="el-GR" altLang="el-GR" sz="1400" dirty="0" smtClean="0"/>
              <a:t>Αθήνα, 1998.</a:t>
            </a:r>
          </a:p>
          <a:p>
            <a:r>
              <a:rPr lang="el-GR" altLang="el-GR" sz="1400" dirty="0" err="1" smtClean="0"/>
              <a:t>Τσάτσης</a:t>
            </a:r>
            <a:r>
              <a:rPr lang="el-GR" altLang="el-GR" sz="1400" dirty="0" smtClean="0"/>
              <a:t> </a:t>
            </a:r>
            <a:r>
              <a:rPr lang="el-GR" altLang="el-GR" sz="1400" dirty="0"/>
              <a:t>Δ. Ε</a:t>
            </a:r>
            <a:r>
              <a:rPr lang="el-GR" altLang="el-GR" sz="1400" dirty="0" smtClean="0"/>
              <a:t>., Ανάλυση περιβαλλοντικών επιπτώσεων ανακυκλωμένου χαρτιού συσκευασίας (και διαχείριση ενέργειας και αποβλήτων), Διπλωματική Εργασία, Ε.Μ.Π., Αθήνα, 2008.</a:t>
            </a:r>
          </a:p>
          <a:p>
            <a:r>
              <a:rPr lang="el-GR" altLang="el-GR" sz="1400" dirty="0" err="1"/>
              <a:t>Φιλιππακοπούλου</a:t>
            </a:r>
            <a:r>
              <a:rPr lang="el-GR" altLang="el-GR" sz="1400" dirty="0"/>
              <a:t> Θ., Μελέτη Λεύκανσης </a:t>
            </a:r>
            <a:r>
              <a:rPr lang="el-GR" altLang="el-GR" sz="1400" dirty="0" err="1"/>
              <a:t>Απομελανωμένου</a:t>
            </a:r>
            <a:r>
              <a:rPr lang="el-GR" altLang="el-GR" sz="1400" dirty="0"/>
              <a:t> </a:t>
            </a:r>
            <a:r>
              <a:rPr lang="el-GR" altLang="el-GR" sz="1400" dirty="0" err="1"/>
              <a:t>Παλαιόχαρτου</a:t>
            </a:r>
            <a:r>
              <a:rPr lang="el-GR" altLang="el-GR" sz="1400" dirty="0"/>
              <a:t> Εφημερίδων και Περιοδικών. Διδακτορική Διατριβή, Ε.Μ.Π., Αθήνα, 2007</a:t>
            </a:r>
            <a:r>
              <a:rPr lang="el-GR" altLang="el-GR" sz="1400" dirty="0" smtClean="0"/>
              <a:t>.</a:t>
            </a:r>
          </a:p>
          <a:p>
            <a:r>
              <a:rPr lang="en-GB" altLang="el-GR" sz="1400" dirty="0" err="1" smtClean="0"/>
              <a:t>Issa</a:t>
            </a:r>
            <a:r>
              <a:rPr lang="en-GB" altLang="el-GR" sz="1400" dirty="0" smtClean="0"/>
              <a:t> B</a:t>
            </a:r>
            <a:r>
              <a:rPr lang="el-GR" altLang="el-GR" sz="1400" dirty="0" smtClean="0"/>
              <a:t>.</a:t>
            </a:r>
            <a:r>
              <a:rPr lang="en-GB" altLang="el-GR" sz="1400" dirty="0" smtClean="0"/>
              <a:t>J</a:t>
            </a:r>
            <a:r>
              <a:rPr lang="el-GR" altLang="el-GR" sz="1400" dirty="0" smtClean="0"/>
              <a:t>. </a:t>
            </a:r>
            <a:r>
              <a:rPr lang="en-GB" altLang="el-GR" sz="1400" dirty="0" smtClean="0"/>
              <a:t>Saied</a:t>
            </a:r>
            <a:r>
              <a:rPr lang="el-GR" altLang="el-GR" sz="1400" dirty="0" smtClean="0"/>
              <a:t>, Παραγωγή </a:t>
            </a:r>
            <a:r>
              <a:rPr lang="el-GR" altLang="el-GR" sz="1400" dirty="0" err="1" smtClean="0"/>
              <a:t>χαρτόμαζας</a:t>
            </a:r>
            <a:r>
              <a:rPr lang="el-GR" altLang="el-GR" sz="1400" dirty="0" smtClean="0"/>
              <a:t> από άχυρο με τη μέθοδο οξυγόνου, Διδακτορική Διατριβή, Ε.Μ.Π., Αθήνα, 1986.</a:t>
            </a:r>
          </a:p>
          <a:p>
            <a:r>
              <a:rPr lang="en-US" altLang="el-GR" sz="1400" dirty="0" smtClean="0"/>
              <a:t>Thomson</a:t>
            </a:r>
            <a:r>
              <a:rPr lang="el-GR" altLang="el-GR" sz="1400" dirty="0" smtClean="0"/>
              <a:t> Β., Υλικά Εκτυπώσεων, Εκδόσεις ΙΩΝ, 2002.</a:t>
            </a:r>
          </a:p>
          <a:p>
            <a:endParaRPr lang="el-GR" altLang="el-GR" sz="1400" dirty="0"/>
          </a:p>
          <a:p>
            <a:pPr>
              <a:buFont typeface="Wingdings" panose="05000000000000000000" pitchFamily="2" charset="2"/>
              <a:buChar char="Ø"/>
            </a:pPr>
            <a:r>
              <a:rPr lang="el-GR" altLang="el-GR" sz="1400" b="1" dirty="0" smtClean="0"/>
              <a:t>Σύνδεσμοι </a:t>
            </a:r>
          </a:p>
          <a:p>
            <a:r>
              <a:rPr lang="el-GR" altLang="el-GR" sz="1400" dirty="0" err="1" smtClean="0">
                <a:hlinkClick r:id="rId2"/>
              </a:rPr>
              <a:t>paperonline.org</a:t>
            </a:r>
            <a:r>
              <a:rPr lang="el-GR" altLang="el-GR" sz="1400" dirty="0" smtClean="0"/>
              <a:t>, </a:t>
            </a:r>
            <a:r>
              <a:rPr lang="en-US" sz="1400" dirty="0"/>
              <a:t>Types of Pulping </a:t>
            </a:r>
            <a:r>
              <a:rPr lang="en-US" sz="1400" dirty="0" smtClean="0"/>
              <a:t>Processes</a:t>
            </a:r>
            <a:endParaRPr lang="el-GR" altLang="el-GR" sz="1400" dirty="0" smtClean="0"/>
          </a:p>
          <a:p>
            <a:r>
              <a:rPr lang="en-US" altLang="el-GR" sz="1400" dirty="0" err="1" smtClean="0">
                <a:hlinkClick r:id="rId3"/>
              </a:rPr>
              <a:t>oldandsold</a:t>
            </a:r>
            <a:r>
              <a:rPr lang="el-GR" altLang="el-GR" sz="1400" dirty="0" smtClean="0">
                <a:hlinkClick r:id="rId3"/>
              </a:rPr>
              <a:t>.</a:t>
            </a:r>
            <a:r>
              <a:rPr lang="en-US" altLang="el-GR" sz="1400" dirty="0" smtClean="0">
                <a:hlinkClick r:id="rId3"/>
              </a:rPr>
              <a:t>com</a:t>
            </a:r>
            <a:r>
              <a:rPr lang="el-GR" altLang="el-GR" sz="1400" dirty="0" smtClean="0"/>
              <a:t>, </a:t>
            </a:r>
            <a:r>
              <a:rPr lang="en-US" altLang="el-GR" sz="1400" dirty="0"/>
              <a:t>The Sulfite </a:t>
            </a:r>
            <a:r>
              <a:rPr lang="en-US" altLang="el-GR" sz="1400" dirty="0" smtClean="0"/>
              <a:t>Process</a:t>
            </a:r>
            <a:endParaRPr lang="el-GR" altLang="el-GR" sz="1400" dirty="0" smtClean="0"/>
          </a:p>
          <a:p>
            <a:pPr lvl="0"/>
            <a:r>
              <a:rPr lang="en-GB" sz="1400" dirty="0" smtClean="0"/>
              <a:t>http</a:t>
            </a:r>
            <a:r>
              <a:rPr lang="el-GR" sz="1400" dirty="0" smtClean="0"/>
              <a:t>://</a:t>
            </a:r>
            <a:r>
              <a:rPr lang="en-GB" sz="1400" dirty="0" smtClean="0"/>
              <a:t>sites</a:t>
            </a:r>
            <a:r>
              <a:rPr lang="el-GR" sz="1400" dirty="0" smtClean="0"/>
              <a:t>.</a:t>
            </a:r>
            <a:r>
              <a:rPr lang="en-GB" sz="1400" dirty="0" err="1" smtClean="0"/>
              <a:t>google</a:t>
            </a:r>
            <a:r>
              <a:rPr lang="el-GR" sz="1400" dirty="0" smtClean="0"/>
              <a:t>.</a:t>
            </a:r>
            <a:r>
              <a:rPr lang="en-GB" sz="1400" dirty="0" smtClean="0"/>
              <a:t>com</a:t>
            </a:r>
            <a:r>
              <a:rPr lang="el-GR" sz="1400" dirty="0" smtClean="0"/>
              <a:t>/</a:t>
            </a:r>
            <a:r>
              <a:rPr lang="en-GB" sz="1400" dirty="0" smtClean="0"/>
              <a:t>site</a:t>
            </a:r>
            <a:r>
              <a:rPr lang="el-GR" sz="1400" dirty="0" smtClean="0"/>
              <a:t>/</a:t>
            </a:r>
            <a:r>
              <a:rPr lang="en-GB" sz="1400" dirty="0" err="1" smtClean="0"/>
              <a:t>paperfil</a:t>
            </a:r>
            <a:r>
              <a:rPr lang="el-GR" sz="1400" dirty="0" smtClean="0"/>
              <a:t>/ </a:t>
            </a:r>
          </a:p>
          <a:p>
            <a:pPr lvl="0"/>
            <a:r>
              <a:rPr lang="el-GR" sz="1400" dirty="0" smtClean="0">
                <a:hlinkClick r:id="rId4"/>
              </a:rPr>
              <a:t>http://paper.my/Sulfite%20Process.htm</a:t>
            </a:r>
            <a:endParaRPr lang="el-GR" sz="1400" dirty="0" smtClean="0"/>
          </a:p>
          <a:p>
            <a:r>
              <a:rPr lang="el-GR" sz="1400" dirty="0" smtClean="0">
                <a:hlinkClick r:id="rId5"/>
              </a:rPr>
              <a:t>http://paper.my/Kraft%20Process.htm</a:t>
            </a:r>
            <a:endParaRPr lang="el-GR" sz="1400" dirty="0" smtClean="0"/>
          </a:p>
          <a:p>
            <a:endParaRPr lang="el-GR" altLang="el-GR" sz="1400" dirty="0" smtClean="0"/>
          </a:p>
        </p:txBody>
      </p:sp>
    </p:spTree>
    <p:extLst>
      <p:ext uri="{BB962C8B-B14F-4D97-AF65-F5344CB8AC3E}">
        <p14:creationId xmlns:p14="http://schemas.microsoft.com/office/powerpoint/2010/main" val="39057022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Μπέλεση 2014</a:t>
            </a:r>
            <a:r>
              <a:rPr lang="el-GR" sz="2000" dirty="0"/>
              <a:t>. </a:t>
            </a:r>
            <a:r>
              <a:rPr lang="el-GR" sz="2000" smtClean="0"/>
              <a:t>Βασιλική Μπέλεση . </a:t>
            </a:r>
            <a:r>
              <a:rPr lang="el-GR" sz="2000" dirty="0"/>
              <a:t>«Εκτυπωτικά Υποστρώματα </a:t>
            </a:r>
            <a:r>
              <a:rPr lang="el-GR" sz="2000" dirty="0" smtClean="0"/>
              <a:t>(Θ). </a:t>
            </a:r>
            <a:r>
              <a:rPr lang="el-GR" sz="2000" dirty="0"/>
              <a:t>Ενότητα 4: Παραγωγή </a:t>
            </a:r>
            <a:r>
              <a:rPr lang="el-GR" sz="2000" dirty="0" smtClean="0"/>
              <a:t>χαρτομάζας».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r>
              <a:rPr lang="en-US" altLang="el-GR" sz="1400" dirty="0" smtClean="0"/>
              <a:t>Biermann</a:t>
            </a:r>
            <a:r>
              <a:rPr lang="el-GR" altLang="el-GR" sz="1400" dirty="0" smtClean="0"/>
              <a:t> </a:t>
            </a:r>
            <a:r>
              <a:rPr lang="en-US" altLang="el-GR" sz="1400" dirty="0"/>
              <a:t>C.J., Handbook of pulping and papermaking, Second Edition, Academic Press, 1996.</a:t>
            </a:r>
            <a:endParaRPr lang="el-GR" altLang="el-GR" sz="1400" dirty="0"/>
          </a:p>
          <a:p>
            <a:r>
              <a:rPr lang="en-GB" altLang="el-GR" sz="1400" dirty="0"/>
              <a:t>Bouchard, C. Maine, R.M. Berry, and D.S. </a:t>
            </a:r>
            <a:r>
              <a:rPr lang="en-GB" altLang="el-GR" sz="1400" dirty="0" err="1"/>
              <a:t>Argyropoulos</a:t>
            </a:r>
            <a:r>
              <a:rPr lang="en-GB" altLang="el-GR" sz="1400" dirty="0"/>
              <a:t> Can. J. Chem. Vol. 74,1996 (232-237).</a:t>
            </a:r>
            <a:endParaRPr lang="el-GR" altLang="el-GR" sz="1400" dirty="0"/>
          </a:p>
          <a:p>
            <a:r>
              <a:rPr lang="en-GB" altLang="el-GR" sz="1400" dirty="0" err="1"/>
              <a:t>Hubbe</a:t>
            </a:r>
            <a:r>
              <a:rPr lang="el-GR" altLang="el-GR" sz="1400" dirty="0"/>
              <a:t> </a:t>
            </a:r>
            <a:r>
              <a:rPr lang="en-GB" altLang="el-GR" sz="1400" dirty="0"/>
              <a:t>M. A., “Paper”, Kirk-</a:t>
            </a:r>
            <a:r>
              <a:rPr lang="en-GB" altLang="el-GR" sz="1400" dirty="0" err="1"/>
              <a:t>Othmer</a:t>
            </a:r>
            <a:r>
              <a:rPr lang="en-GB" altLang="el-GR" sz="1400" dirty="0"/>
              <a:t> </a:t>
            </a:r>
            <a:r>
              <a:rPr lang="en-GB" altLang="el-GR" sz="1400" dirty="0" err="1"/>
              <a:t>Encyclopedia</a:t>
            </a:r>
            <a:r>
              <a:rPr lang="en-GB" altLang="el-GR" sz="1400" dirty="0"/>
              <a:t> of Chemical Technology, John Wiley &amp; Sons, Inc., 2005 (Article Online Posting Date: 15.7. 2005</a:t>
            </a:r>
            <a:r>
              <a:rPr lang="en-GB" altLang="el-GR" sz="1400" dirty="0" smtClean="0"/>
              <a:t>).</a:t>
            </a:r>
          </a:p>
          <a:p>
            <a:r>
              <a:rPr lang="el-GR" altLang="el-GR" sz="1400" dirty="0" err="1"/>
              <a:t>Γραμμενίδης</a:t>
            </a:r>
            <a:r>
              <a:rPr lang="el-GR" altLang="el-GR" sz="1400" dirty="0"/>
              <a:t> Α., </a:t>
            </a:r>
            <a:r>
              <a:rPr lang="el-GR" altLang="el-GR" sz="1400" dirty="0" err="1"/>
              <a:t>Χαρτοποιΐα</a:t>
            </a:r>
            <a:r>
              <a:rPr lang="el-GR" altLang="el-GR" sz="1400" dirty="0"/>
              <a:t>, Πάτρα 1984.</a:t>
            </a:r>
          </a:p>
          <a:p>
            <a:r>
              <a:rPr lang="el-GR" altLang="el-GR" sz="1400" dirty="0" err="1"/>
              <a:t>Καρακασίδης</a:t>
            </a:r>
            <a:r>
              <a:rPr lang="el-GR" altLang="el-GR" sz="1400" dirty="0"/>
              <a:t> Γ.Ν., Υλικά Ι, Τμήμα Τεχνολογίας Γραφικών Τεχνών, ΤΕΙ Αθήνας, 1997.</a:t>
            </a:r>
          </a:p>
          <a:p>
            <a:r>
              <a:rPr lang="el-GR" altLang="el-GR" sz="1400" dirty="0" err="1"/>
              <a:t>Καρακασίδης</a:t>
            </a:r>
            <a:r>
              <a:rPr lang="el-GR" altLang="el-GR" sz="1400" dirty="0"/>
              <a:t> Γ.Ν., Εργαστηριακές Ασκήσεις Υλικών Ι, Τμήμα Τεχνολογίας Γραφικών Τεχνών, ΤΕΙ Αθήνας, 1997.</a:t>
            </a:r>
          </a:p>
          <a:p>
            <a:r>
              <a:rPr lang="el-GR" altLang="el-GR" sz="1400" dirty="0"/>
              <a:t>Οικονόμου Α.Μ., Διδακτορική διατριβή, Μελέτη λεύκανσης </a:t>
            </a:r>
            <a:r>
              <a:rPr lang="el-GR" altLang="el-GR" sz="1400" dirty="0" err="1"/>
              <a:t>απομελανωμένου</a:t>
            </a:r>
            <a:r>
              <a:rPr lang="el-GR" altLang="el-GR" sz="1400" dirty="0"/>
              <a:t> </a:t>
            </a:r>
            <a:r>
              <a:rPr lang="el-GR" altLang="el-GR" sz="1400" dirty="0" err="1"/>
              <a:t>παλαιόχαρτου</a:t>
            </a:r>
            <a:r>
              <a:rPr lang="el-GR" altLang="el-GR" sz="1400" dirty="0"/>
              <a:t> με μικρή περιεκτικότητα σε μηχανική </a:t>
            </a:r>
            <a:r>
              <a:rPr lang="el-GR" altLang="el-GR" sz="1400" dirty="0" err="1"/>
              <a:t>χαρτόμαζα</a:t>
            </a:r>
            <a:r>
              <a:rPr lang="el-GR" altLang="el-GR" sz="1400" dirty="0"/>
              <a:t>, Τμήμα Χημικών Μηχανικών Ε.Μ.Π.,</a:t>
            </a:r>
            <a:r>
              <a:rPr lang="el-GR" altLang="el-GR" sz="1400" i="1" dirty="0"/>
              <a:t> </a:t>
            </a:r>
            <a:r>
              <a:rPr lang="el-GR" altLang="el-GR" sz="1400" dirty="0"/>
              <a:t>Αθήνα, 1998.</a:t>
            </a:r>
          </a:p>
          <a:p>
            <a:r>
              <a:rPr lang="el-GR" altLang="el-GR" sz="1400" dirty="0" err="1"/>
              <a:t>Τσάτσης</a:t>
            </a:r>
            <a:r>
              <a:rPr lang="el-GR" altLang="el-GR" sz="1400" dirty="0"/>
              <a:t> Δ. Ε., Ανάλυση περιβαλλοντικών επιπτώσεων ανακυκλωμένου χαρτιού συσκευασίας (και διαχείριση ενέργειας και αποβλήτων), Διπλωματική Εργασία, Ε.Μ.Π., Αθήνα, 2008.</a:t>
            </a:r>
          </a:p>
          <a:p>
            <a:r>
              <a:rPr lang="el-GR" altLang="el-GR" sz="1400" dirty="0" err="1"/>
              <a:t>Φιλιππακοπούλου</a:t>
            </a:r>
            <a:r>
              <a:rPr lang="el-GR" altLang="el-GR" sz="1400" dirty="0"/>
              <a:t> Θ., Μελέτη Λεύκανσης </a:t>
            </a:r>
            <a:r>
              <a:rPr lang="el-GR" altLang="el-GR" sz="1400" dirty="0" err="1"/>
              <a:t>Απομελανωμένου</a:t>
            </a:r>
            <a:r>
              <a:rPr lang="el-GR" altLang="el-GR" sz="1400" dirty="0"/>
              <a:t> </a:t>
            </a:r>
            <a:r>
              <a:rPr lang="el-GR" altLang="el-GR" sz="1400" dirty="0" err="1"/>
              <a:t>Παλαιόχαρτου</a:t>
            </a:r>
            <a:r>
              <a:rPr lang="el-GR" altLang="el-GR" sz="1400" dirty="0"/>
              <a:t> Εφημερίδων και Περιοδικών. Διδακτορική Διατριβή, Ε.Μ.Π., Αθήνα, 2007.</a:t>
            </a:r>
          </a:p>
          <a:p>
            <a:r>
              <a:rPr lang="en-GB" altLang="el-GR" sz="1400" dirty="0" err="1"/>
              <a:t>Issa</a:t>
            </a:r>
            <a:r>
              <a:rPr lang="en-GB" altLang="el-GR" sz="1400" dirty="0"/>
              <a:t> B</a:t>
            </a:r>
            <a:r>
              <a:rPr lang="el-GR" altLang="el-GR" sz="1400" dirty="0"/>
              <a:t>.</a:t>
            </a:r>
            <a:r>
              <a:rPr lang="en-GB" altLang="el-GR" sz="1400" dirty="0"/>
              <a:t>J</a:t>
            </a:r>
            <a:r>
              <a:rPr lang="el-GR" altLang="el-GR" sz="1400" dirty="0"/>
              <a:t>. </a:t>
            </a:r>
            <a:r>
              <a:rPr lang="en-GB" altLang="el-GR" sz="1400" dirty="0"/>
              <a:t>Saied</a:t>
            </a:r>
            <a:r>
              <a:rPr lang="el-GR" altLang="el-GR" sz="1400" dirty="0"/>
              <a:t>, Παραγωγή </a:t>
            </a:r>
            <a:r>
              <a:rPr lang="el-GR" altLang="el-GR" sz="1400" dirty="0" err="1"/>
              <a:t>χαρτόμαζας</a:t>
            </a:r>
            <a:r>
              <a:rPr lang="el-GR" altLang="el-GR" sz="1400" dirty="0"/>
              <a:t> από άχυρο με τη μέθοδο οξυγόνου, Διδακτορική Διατριβή, Ε.Μ.Π., Αθήνα, 1986.</a:t>
            </a:r>
          </a:p>
          <a:p>
            <a:r>
              <a:rPr lang="en-US" altLang="el-GR" sz="1400" dirty="0"/>
              <a:t>Thomson</a:t>
            </a:r>
            <a:r>
              <a:rPr lang="el-GR" altLang="el-GR" sz="1400" dirty="0"/>
              <a:t> Β., Υλικά Εκτυπώσεων, Εκδόσεις ΙΩΝ, 2002.</a:t>
            </a:r>
          </a:p>
          <a:p>
            <a:r>
              <a:rPr lang="el-GR" altLang="el-GR" sz="1400" dirty="0" err="1" smtClean="0">
                <a:hlinkClick r:id="rId3"/>
              </a:rPr>
              <a:t>paperonline.org</a:t>
            </a:r>
            <a:r>
              <a:rPr lang="el-GR" altLang="el-GR" sz="1400" dirty="0"/>
              <a:t>, </a:t>
            </a:r>
            <a:r>
              <a:rPr lang="en-US" sz="1400" dirty="0"/>
              <a:t>Types of Pulping Processes</a:t>
            </a:r>
            <a:endParaRPr lang="el-GR" altLang="el-GR" sz="1400" dirty="0"/>
          </a:p>
          <a:p>
            <a:r>
              <a:rPr lang="en-US" altLang="el-GR" sz="1400" dirty="0" err="1">
                <a:hlinkClick r:id="rId4"/>
              </a:rPr>
              <a:t>oldandsold</a:t>
            </a:r>
            <a:r>
              <a:rPr lang="el-GR" altLang="el-GR" sz="1400" dirty="0">
                <a:hlinkClick r:id="rId4"/>
              </a:rPr>
              <a:t>.</a:t>
            </a:r>
            <a:r>
              <a:rPr lang="en-US" altLang="el-GR" sz="1400" dirty="0">
                <a:hlinkClick r:id="rId4"/>
              </a:rPr>
              <a:t>com</a:t>
            </a:r>
            <a:r>
              <a:rPr lang="el-GR" altLang="el-GR" sz="1400" dirty="0"/>
              <a:t>, </a:t>
            </a:r>
            <a:r>
              <a:rPr lang="en-US" altLang="el-GR" sz="1400" dirty="0"/>
              <a:t>The Sulfite Process</a:t>
            </a:r>
            <a:endParaRPr lang="el-GR" altLang="el-GR" sz="1400" dirty="0"/>
          </a:p>
          <a:p>
            <a:pPr lvl="0"/>
            <a:r>
              <a:rPr lang="en-GB" sz="1400" dirty="0"/>
              <a:t>http</a:t>
            </a:r>
            <a:r>
              <a:rPr lang="el-GR" sz="1400" dirty="0"/>
              <a:t>://</a:t>
            </a:r>
            <a:r>
              <a:rPr lang="en-GB" sz="1400" dirty="0"/>
              <a:t>sites</a:t>
            </a:r>
            <a:r>
              <a:rPr lang="el-GR" sz="1400" dirty="0"/>
              <a:t>.</a:t>
            </a:r>
            <a:r>
              <a:rPr lang="en-GB" sz="1400" dirty="0"/>
              <a:t>google</a:t>
            </a:r>
            <a:r>
              <a:rPr lang="el-GR" sz="1400" dirty="0"/>
              <a:t>.</a:t>
            </a:r>
            <a:r>
              <a:rPr lang="en-GB" sz="1400" dirty="0"/>
              <a:t>com</a:t>
            </a:r>
            <a:r>
              <a:rPr lang="el-GR" sz="1400" dirty="0"/>
              <a:t>/</a:t>
            </a:r>
            <a:r>
              <a:rPr lang="en-GB" sz="1400" dirty="0"/>
              <a:t>site</a:t>
            </a:r>
            <a:r>
              <a:rPr lang="el-GR" sz="1400" dirty="0"/>
              <a:t>/</a:t>
            </a:r>
            <a:r>
              <a:rPr lang="en-GB" sz="1400" dirty="0" err="1"/>
              <a:t>paperfil</a:t>
            </a:r>
            <a:r>
              <a:rPr lang="el-GR" sz="1400" dirty="0"/>
              <a:t>/ </a:t>
            </a:r>
          </a:p>
          <a:p>
            <a:pPr lvl="0"/>
            <a:r>
              <a:rPr lang="el-GR" sz="1400" dirty="0">
                <a:hlinkClick r:id="rId5"/>
              </a:rPr>
              <a:t>http://paper.my/Sulfite%20Process.htm</a:t>
            </a:r>
            <a:endParaRPr lang="el-GR" sz="1400" dirty="0"/>
          </a:p>
          <a:p>
            <a:r>
              <a:rPr lang="el-GR" sz="1400" dirty="0">
                <a:hlinkClick r:id="rId6"/>
              </a:rPr>
              <a:t>http://paper.my/Kraft%20Process.htm</a:t>
            </a:r>
            <a:endParaRPr lang="el-GR" sz="1400" dirty="0"/>
          </a:p>
          <a:p>
            <a:endParaRPr lang="el-GR" altLang="el-GR" sz="1400" dirty="0"/>
          </a:p>
          <a:p>
            <a:endParaRPr lang="el-GR" altLang="el-GR" sz="1400" dirty="0"/>
          </a:p>
        </p:txBody>
      </p:sp>
    </p:spTree>
    <p:extLst>
      <p:ext uri="{BB962C8B-B14F-4D97-AF65-F5344CB8AC3E}">
        <p14:creationId xmlns:p14="http://schemas.microsoft.com/office/powerpoint/2010/main" val="1280751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Τα είδη των κυριότερων παραγόμενων πολτών είναι</a:t>
            </a:r>
          </a:p>
        </p:txBody>
      </p:sp>
      <p:sp>
        <p:nvSpPr>
          <p:cNvPr id="15362" name="Rectangle 3"/>
          <p:cNvSpPr>
            <a:spLocks noGrp="1" noChangeArrowheads="1"/>
          </p:cNvSpPr>
          <p:nvPr>
            <p:ph idx="1"/>
          </p:nvPr>
        </p:nvSpPr>
        <p:spPr>
          <a:xfrm>
            <a:off x="571472" y="1857364"/>
            <a:ext cx="8229600" cy="2732314"/>
          </a:xfrm>
        </p:spPr>
        <p:txBody>
          <a:bodyPr/>
          <a:lstStyle/>
          <a:p>
            <a:pPr>
              <a:lnSpc>
                <a:spcPct val="90000"/>
              </a:lnSpc>
            </a:pPr>
            <a:r>
              <a:rPr lang="el-GR" altLang="el-GR" sz="2400" b="1" dirty="0">
                <a:solidFill>
                  <a:srgbClr val="0070C0"/>
                </a:solidFill>
              </a:rPr>
              <a:t>Μηχανικός πολτός ή </a:t>
            </a:r>
            <a:r>
              <a:rPr lang="el-GR" altLang="el-GR" sz="2400" b="1" dirty="0" err="1">
                <a:solidFill>
                  <a:srgbClr val="0070C0"/>
                </a:solidFill>
              </a:rPr>
              <a:t>ξυλόπαστα</a:t>
            </a:r>
            <a:r>
              <a:rPr lang="el-GR" altLang="el-GR" sz="2400" b="1" dirty="0">
                <a:solidFill>
                  <a:srgbClr val="0070C0"/>
                </a:solidFill>
              </a:rPr>
              <a:t> (</a:t>
            </a:r>
            <a:r>
              <a:rPr lang="en-US" altLang="el-GR" sz="2400" b="1" dirty="0">
                <a:solidFill>
                  <a:srgbClr val="0070C0"/>
                </a:solidFill>
              </a:rPr>
              <a:t>mechanical pulp</a:t>
            </a:r>
            <a:r>
              <a:rPr lang="el-GR" altLang="el-GR" sz="2400" b="1" dirty="0">
                <a:solidFill>
                  <a:srgbClr val="0070C0"/>
                </a:solidFill>
              </a:rPr>
              <a:t>, </a:t>
            </a:r>
            <a:r>
              <a:rPr lang="en-US" altLang="el-GR" sz="2400" b="1" dirty="0">
                <a:solidFill>
                  <a:srgbClr val="0070C0"/>
                </a:solidFill>
              </a:rPr>
              <a:t>MP</a:t>
            </a:r>
            <a:r>
              <a:rPr lang="el-GR" altLang="el-GR" sz="2400" b="1" dirty="0">
                <a:solidFill>
                  <a:srgbClr val="0070C0"/>
                </a:solidFill>
              </a:rPr>
              <a:t>)</a:t>
            </a:r>
            <a:endParaRPr lang="en-US" altLang="el-GR" sz="2400" b="1" dirty="0">
              <a:solidFill>
                <a:srgbClr val="0070C0"/>
              </a:solidFill>
            </a:endParaRPr>
          </a:p>
          <a:p>
            <a:pPr>
              <a:lnSpc>
                <a:spcPct val="90000"/>
              </a:lnSpc>
              <a:buNone/>
            </a:pPr>
            <a:endParaRPr lang="el-GR" altLang="el-GR" sz="2400" b="1" dirty="0">
              <a:solidFill>
                <a:srgbClr val="CC3399"/>
              </a:solidFill>
            </a:endParaRPr>
          </a:p>
          <a:p>
            <a:pPr>
              <a:lnSpc>
                <a:spcPct val="90000"/>
              </a:lnSpc>
            </a:pPr>
            <a:r>
              <a:rPr lang="el-GR" altLang="el-GR" sz="2400" b="1" dirty="0">
                <a:solidFill>
                  <a:schemeClr val="accent4"/>
                </a:solidFill>
              </a:rPr>
              <a:t>Χημικός πολτός (</a:t>
            </a:r>
            <a:r>
              <a:rPr lang="en-US" altLang="el-GR" sz="2400" b="1" dirty="0">
                <a:solidFill>
                  <a:schemeClr val="accent4"/>
                </a:solidFill>
              </a:rPr>
              <a:t>chemical pulp</a:t>
            </a:r>
            <a:r>
              <a:rPr lang="el-GR" altLang="el-GR" sz="2400" b="1" dirty="0">
                <a:solidFill>
                  <a:schemeClr val="accent4"/>
                </a:solidFill>
              </a:rPr>
              <a:t>, </a:t>
            </a:r>
            <a:r>
              <a:rPr lang="en-US" altLang="el-GR" sz="2400" b="1" dirty="0">
                <a:solidFill>
                  <a:schemeClr val="accent4"/>
                </a:solidFill>
              </a:rPr>
              <a:t>CP</a:t>
            </a:r>
            <a:r>
              <a:rPr lang="el-GR" altLang="el-GR" sz="2400" b="1" dirty="0">
                <a:solidFill>
                  <a:schemeClr val="accent4"/>
                </a:solidFill>
              </a:rPr>
              <a:t>)</a:t>
            </a:r>
            <a:endParaRPr lang="en-US" altLang="el-GR" sz="2400" b="1" dirty="0">
              <a:solidFill>
                <a:schemeClr val="accent4"/>
              </a:solidFill>
            </a:endParaRPr>
          </a:p>
          <a:p>
            <a:pPr>
              <a:lnSpc>
                <a:spcPct val="90000"/>
              </a:lnSpc>
              <a:buNone/>
            </a:pPr>
            <a:endParaRPr lang="el-GR" altLang="el-GR" sz="2400" b="1" dirty="0">
              <a:solidFill>
                <a:schemeClr val="accent2"/>
              </a:solidFill>
            </a:endParaRPr>
          </a:p>
          <a:p>
            <a:pPr>
              <a:lnSpc>
                <a:spcPct val="90000"/>
              </a:lnSpc>
            </a:pPr>
            <a:r>
              <a:rPr lang="el-GR" altLang="el-GR" sz="2400" b="1" dirty="0" err="1">
                <a:solidFill>
                  <a:srgbClr val="820000"/>
                </a:solidFill>
              </a:rPr>
              <a:t>Ημιχημικός</a:t>
            </a:r>
            <a:r>
              <a:rPr lang="el-GR" altLang="el-GR" sz="2400" b="1" dirty="0">
                <a:solidFill>
                  <a:srgbClr val="820000"/>
                </a:solidFill>
              </a:rPr>
              <a:t> πολτός (</a:t>
            </a:r>
            <a:r>
              <a:rPr lang="en-US" altLang="el-GR" sz="2400" b="1" dirty="0" err="1">
                <a:solidFill>
                  <a:srgbClr val="820000"/>
                </a:solidFill>
              </a:rPr>
              <a:t>semichemical</a:t>
            </a:r>
            <a:r>
              <a:rPr lang="en-US" altLang="el-GR" sz="2400" b="1" dirty="0">
                <a:solidFill>
                  <a:srgbClr val="820000"/>
                </a:solidFill>
              </a:rPr>
              <a:t> pulp</a:t>
            </a:r>
            <a:r>
              <a:rPr lang="el-GR" altLang="el-GR" sz="2400" b="1" dirty="0">
                <a:solidFill>
                  <a:srgbClr val="820000"/>
                </a:solidFill>
              </a:rPr>
              <a:t>)</a:t>
            </a:r>
          </a:p>
        </p:txBody>
      </p:sp>
    </p:spTree>
    <p:extLst>
      <p:ext uri="{BB962C8B-B14F-4D97-AF65-F5344CB8AC3E}">
        <p14:creationId xmlns:p14="http://schemas.microsoft.com/office/powerpoint/2010/main" val="26922684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aea8453bb8d3fb2594463f6875ddf09ca5d034d6"/>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1341</TotalTime>
  <Words>6067</Words>
  <Application>Microsoft Office PowerPoint</Application>
  <PresentationFormat>On-screen Show (4:3)</PresentationFormat>
  <Paragraphs>584</Paragraphs>
  <Slides>88</Slides>
  <Notes>9</Notes>
  <HiddenSlides>0</HiddenSlides>
  <MMClips>0</MMClips>
  <ScaleCrop>false</ScaleCrop>
  <HeadingPairs>
    <vt:vector size="4" baseType="variant">
      <vt:variant>
        <vt:lpstr>Theme</vt:lpstr>
      </vt:variant>
      <vt:variant>
        <vt:i4>3</vt:i4>
      </vt:variant>
      <vt:variant>
        <vt:lpstr>Slide Titles</vt:lpstr>
      </vt:variant>
      <vt:variant>
        <vt:i4>88</vt:i4>
      </vt:variant>
    </vt:vector>
  </HeadingPairs>
  <TitlesOfParts>
    <vt:vector size="91" baseType="lpstr">
      <vt:lpstr>exo-opistho_simeiomata</vt:lpstr>
      <vt:lpstr>OC_template_updated</vt:lpstr>
      <vt:lpstr>1_exo-opistho_simeiomata</vt:lpstr>
      <vt:lpstr>Εκτυπωτικά Υποστρώματα (Θ)</vt:lpstr>
      <vt:lpstr>παραγωγή χαρτόμαζας και χαρτοποίηση</vt:lpstr>
      <vt:lpstr>Πρωτογενής και δευτερογενής χαρτόμαζα</vt:lpstr>
      <vt:lpstr>Βασικά στάδια παραγωγής χαρτοπολτού από ξύλο</vt:lpstr>
      <vt:lpstr>Βασικά στάδια παραγωγής χαρτοπολτού από ξύλο</vt:lpstr>
      <vt:lpstr>Βασικά στάδια παραγωγής χαρτοπολτού από ξύλο</vt:lpstr>
      <vt:lpstr>Βασικά στάδια παραγωγής χαρτοπολτού από ξύλο</vt:lpstr>
      <vt:lpstr>Βασικά στάδια παραγωγής χαρτοπολτού από ξύλο</vt:lpstr>
      <vt:lpstr>Τα είδη των κυριότερων παραγόμενων πολτών είναι</vt:lpstr>
      <vt:lpstr>PowerPoint Presentation</vt:lpstr>
      <vt:lpstr>Μηχανικός πολτός</vt:lpstr>
      <vt:lpstr>PowerPoint Presentation</vt:lpstr>
      <vt:lpstr>PowerPoint Presentation</vt:lpstr>
      <vt:lpstr>PowerPoint Presentation</vt:lpstr>
      <vt:lpstr>PowerPoint Presentation</vt:lpstr>
      <vt:lpstr>Αποΐνωσή κορμοτεμαχίων</vt:lpstr>
      <vt:lpstr>PowerPoint Presentation</vt:lpstr>
      <vt:lpstr>PowerPoint Presentation</vt:lpstr>
      <vt:lpstr>Λεύκανση μηχανικού πολτού</vt:lpstr>
      <vt:lpstr>Λεύκανση μηχανικού πολτού</vt:lpstr>
      <vt:lpstr>Λεύκανση μηχανικού πολτού</vt:lpstr>
      <vt:lpstr>Tα πλεονεκτήματα της μεθόδου λεύκανσης με υπεροξείδιο του υδρογόνου (alkaline hydrogen peroxide) και διθειωνώδες νάτριο είναι:</vt:lpstr>
      <vt:lpstr>Τα μειονεκτήματα της μεθόδου λεύκανσης με υπεροξείδιο του υδρογόνου (alkaline hydrogen peroxide) και διθειωνώδες νάτριο είναι:</vt:lpstr>
      <vt:lpstr>PowerPoint Presentation</vt:lpstr>
      <vt:lpstr>PowerPoint Presentation</vt:lpstr>
      <vt:lpstr>Pulping</vt:lpstr>
      <vt:lpstr>RMP (Refiner Mechanical Pulp)</vt:lpstr>
      <vt:lpstr>Mechanical Pulping Process Conditions</vt:lpstr>
      <vt:lpstr>TMP, ThermoMechanical Pulping process</vt:lpstr>
      <vt:lpstr>CTMP (ChemiThermoMecanical Pulp)</vt:lpstr>
      <vt:lpstr>Χημικός πολτός</vt:lpstr>
      <vt:lpstr>PowerPoint Presentation</vt:lpstr>
      <vt:lpstr>PowerPoint Presentation</vt:lpstr>
      <vt:lpstr>PowerPoint Presentation</vt:lpstr>
      <vt:lpstr>Απόδοση της μεθόδου παραγωγής χημικού πολτού</vt:lpstr>
      <vt:lpstr> Οι μέθοδοι χημικής πολτοποίησης διακρίνονται ως εξής: </vt:lpstr>
      <vt:lpstr>Μέθοδος σόδας</vt:lpstr>
      <vt:lpstr>PowerPoint Presentation</vt:lpstr>
      <vt:lpstr>PowerPoint Presentation</vt:lpstr>
      <vt:lpstr>PowerPoint Presentation</vt:lpstr>
      <vt:lpstr>PowerPoint Presentation</vt:lpstr>
      <vt:lpstr>PowerPoint Presentation</vt:lpstr>
      <vt:lpstr> Να σημειωθεί ότι τα σημαντικά βήματα κατά την διεργασία αυτή είναι:</vt:lpstr>
      <vt:lpstr>Θειώδης μέθοδος (sulphite pulp)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πλεονεκτήματα θειώδους μεθόδου:</vt:lpstr>
      <vt:lpstr>μειονεκτήματα θειώδους μεθόδου:</vt:lpstr>
      <vt:lpstr>PowerPoint Presentation</vt:lpstr>
      <vt:lpstr>PowerPoint Presentation</vt:lpstr>
      <vt:lpstr>Μέθοδος των θειϊκών αλάτων (Kraft ή Sulphate method)</vt:lpstr>
      <vt:lpstr>PowerPoint Presentation</vt:lpstr>
      <vt:lpstr>PowerPoint Presentation</vt:lpstr>
      <vt:lpstr>Τα πλεονεκτήματα της μεθόδου Kraft είναι τα ακόλουθα:</vt:lpstr>
      <vt:lpstr>Τα μειονέκτημα της μεθόδου Kraft είναι:</vt:lpstr>
      <vt:lpstr>PowerPoint Presentation</vt:lpstr>
      <vt:lpstr>PowerPoint Presentation</vt:lpstr>
      <vt:lpstr>PowerPoint Presentation</vt:lpstr>
      <vt:lpstr>PowerPoint Presentation</vt:lpstr>
      <vt:lpstr>Ακολουθεί ένας χρήσιμος συγκριτικός πίνακας που αφορά διαφορετικά χαρακτηριστικά του μηχανικού και χημικού πολτού</vt:lpstr>
      <vt:lpstr>Μηχανικός πολτός vs Χημικός πολτός</vt:lpstr>
      <vt:lpstr>Μηχανικός πολτός vs Χημικός πολτός</vt:lpstr>
      <vt:lpstr>Ημιχημικός πολτός Συνδυασμένη χημική και μηχανική κατεργασία</vt:lpstr>
      <vt:lpstr>PowerPoint Presentation</vt:lpstr>
      <vt:lpstr>Λεύκανση χαρτοπολτού</vt:lpstr>
      <vt:lpstr>Σε αυτό το στάδιο ανήκει η διαδικασία της λεύκανσης του χαρτοπολτού</vt:lpstr>
      <vt:lpstr>Η λεύκανση του χαρτοπολτού γίνεται για διάφορους λόγους, οι σπουδαιότεροι εκ των οποίων είναι:</vt:lpstr>
      <vt:lpstr>PowerPoint Presentation</vt:lpstr>
      <vt:lpstr>PowerPoint Presentation</vt:lpstr>
      <vt:lpstr>PowerPoint Presentation</vt:lpstr>
      <vt:lpstr>PowerPoint Presentation</vt:lpstr>
      <vt:lpstr>PowerPoint Presentation</vt:lpstr>
      <vt:lpstr>Βιβλιογραφία </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365</cp:revision>
  <dcterms:created xsi:type="dcterms:W3CDTF">2015-05-19T06:24:50Z</dcterms:created>
  <dcterms:modified xsi:type="dcterms:W3CDTF">2015-10-16T09:34:23Z</dcterms:modified>
</cp:coreProperties>
</file>