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346" r:id="rId2"/>
    <p:sldId id="345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0" r:id="rId36"/>
    <p:sldId id="341" r:id="rId37"/>
    <p:sldId id="342" r:id="rId38"/>
    <p:sldId id="343" r:id="rId39"/>
    <p:sldId id="257" r:id="rId40"/>
    <p:sldId id="348" r:id="rId41"/>
    <p:sldId id="349" r:id="rId42"/>
    <p:sldId id="354" r:id="rId43"/>
    <p:sldId id="355" r:id="rId44"/>
    <p:sldId id="356" r:id="rId45"/>
    <p:sldId id="352" r:id="rId46"/>
    <p:sldId id="353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D9E7FF"/>
    <a:srgbClr val="E7EFFF"/>
    <a:srgbClr val="F3F7FB"/>
    <a:srgbClr val="375E16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6095" autoAdjust="0"/>
  </p:normalViewPr>
  <p:slideViewPr>
    <p:cSldViewPr>
      <p:cViewPr>
        <p:scale>
          <a:sx n="78" d="100"/>
          <a:sy n="78" d="100"/>
        </p:scale>
        <p:origin x="-17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7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22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39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59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1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piratory_therapy#mediaviewer/File:US_Navy_070926-N-6278K-007_Hospital_Corpsman_2nd_Class_Chad_Galvin,_a_respiratory_therapy_technician_attached_to_Military_Sealift_Command_hospital_ship_USNS_Comfort_(T-AH_20),_gives_an_immunization_shot_to_a_patien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otMultichill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newyorker.com/reporting/2007/12/10/071210fa_fact_gawan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08921"/>
            <a:ext cx="6400800" cy="1224136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Ενότητα 13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Η Φυσικοθεραπεία στη ΜΕΘ (β’ μέρος)</a:t>
            </a:r>
          </a:p>
          <a:p>
            <a:endParaRPr lang="en-US" sz="2700" dirty="0" smtClean="0"/>
          </a:p>
        </p:txBody>
      </p:sp>
      <p:sp>
        <p:nvSpPr>
          <p:cNvPr id="11" name="Ορθογώνιο 10"/>
          <p:cNvSpPr/>
          <p:nvPr/>
        </p:nvSpPr>
        <p:spPr>
          <a:xfrm>
            <a:off x="4860032" y="3689156"/>
            <a:ext cx="3478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Κώστας Γρηγοριάδης,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971600" y="3675445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Ειρήνη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Γραμματοπούλου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Αναπληρώτρια Καθηγήτρια 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pic>
        <p:nvPicPr>
          <p:cNvPr id="13" name="Picture 12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4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4921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(8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609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</a:t>
            </a:r>
            <a:r>
              <a:rPr lang="el-GR" sz="2600" b="1" dirty="0" err="1" smtClean="0">
                <a:solidFill>
                  <a:srgbClr val="820000"/>
                </a:solidFill>
              </a:rPr>
              <a:t>Φυσικοθεραπευτικές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600" b="1" dirty="0">
                <a:solidFill>
                  <a:srgbClr val="820000"/>
                </a:solidFill>
              </a:rPr>
              <a:t>τεχνικές </a:t>
            </a:r>
            <a:r>
              <a:rPr lang="el-GR" sz="2600" b="1" dirty="0" smtClean="0">
                <a:solidFill>
                  <a:srgbClr val="820000"/>
                </a:solidFill>
              </a:rPr>
              <a:t>στη </a:t>
            </a:r>
            <a:r>
              <a:rPr lang="el-GR" sz="2600" b="1" dirty="0">
                <a:solidFill>
                  <a:srgbClr val="820000"/>
                </a:solidFill>
              </a:rPr>
              <a:t>ΜΕΘ: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Τοποθέτηση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Πρώιμη κινητοποίηση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Χειροκίνητη </a:t>
            </a:r>
            <a:r>
              <a:rPr lang="el-GR" sz="2400" dirty="0" err="1"/>
              <a:t>υπερδιάταση</a:t>
            </a:r>
            <a:r>
              <a:rPr lang="el-GR" sz="2400" dirty="0"/>
              <a:t> κυψελίδων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Παροχέτευση - Πλήξεις- δονήσεις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Αναρρόφηση βρογχικών εκκρίσεων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Άσκηση αναπνευστικών μυών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Λειτουργική επανεκπαίδευση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2648" y="6140278"/>
            <a:ext cx="9141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(Stiller, 2000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err="1" smtClean="0">
                <a:latin typeface="+mn-lt"/>
              </a:rPr>
              <a:t>Ntoumenopoulos</a:t>
            </a:r>
            <a:r>
              <a:rPr lang="en-US" sz="2000" dirty="0" smtClean="0">
                <a:latin typeface="+mn-lt"/>
              </a:rPr>
              <a:t>, 2002; Pryor, 2002;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n-US" sz="2000" dirty="0" smtClean="0">
                <a:latin typeface="+mn-lt"/>
              </a:rPr>
              <a:t> &amp; 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n-US" sz="2000" dirty="0" smtClean="0">
                <a:latin typeface="+mn-lt"/>
              </a:rPr>
              <a:t>, 2003;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, 2007; Stiller, 2007;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, 2007; </a:t>
            </a:r>
            <a:r>
              <a:rPr lang="en-US" sz="2000" dirty="0" err="1" smtClean="0">
                <a:latin typeface="+mn-lt"/>
              </a:rPr>
              <a:t>Gosselink</a:t>
            </a:r>
            <a:r>
              <a:rPr lang="en-US" sz="2000" dirty="0" smtClean="0">
                <a:latin typeface="+mn-lt"/>
              </a:rPr>
              <a:t>, 2008)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05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(9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ε) Θεραπευτικοί </a:t>
            </a:r>
            <a:r>
              <a:rPr lang="el-GR" sz="2600" b="1" dirty="0">
                <a:solidFill>
                  <a:srgbClr val="820000"/>
                </a:solidFill>
              </a:rPr>
              <a:t>στόχοι-πρόληψη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Θεραπευτικοί στόχοι της φυσικοθεραπείας στη ΜΕΘ είναι: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Προαγωγή της παροχέτευσης των εκκρίσεων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Διατήρηση της επιστράτευσης των πνευμονικών όγκων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Εξασφάλιση της οξυγόνωσης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Πρόληψη των αναπνευστικών επιπλοκών σε </a:t>
            </a:r>
            <a:r>
              <a:rPr lang="el-GR" sz="2400" dirty="0" err="1"/>
              <a:t>διασωληνωμένους</a:t>
            </a:r>
            <a:r>
              <a:rPr lang="el-GR" sz="2400" dirty="0"/>
              <a:t> και μη </a:t>
            </a:r>
            <a:r>
              <a:rPr lang="el-GR" sz="2400" dirty="0" err="1"/>
              <a:t>διασωληνωμένους</a:t>
            </a:r>
            <a:r>
              <a:rPr lang="el-GR" sz="2400" dirty="0"/>
              <a:t> ασθενείς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732240" y="5949280"/>
            <a:ext cx="2371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2012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5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096"/>
            <a:ext cx="8229600" cy="745608"/>
          </a:xfrm>
        </p:spPr>
        <p:txBody>
          <a:bodyPr>
            <a:normAutofit/>
          </a:bodyPr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(10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Διαδικασίες </a:t>
            </a:r>
            <a:r>
              <a:rPr lang="el-GR" sz="2600" b="1" dirty="0">
                <a:solidFill>
                  <a:srgbClr val="820000"/>
                </a:solidFill>
              </a:rPr>
              <a:t>και θεραπευτικές τεχνικές για την βρογχική κάθαρση </a:t>
            </a:r>
            <a:r>
              <a:rPr lang="en-US" sz="2000" dirty="0">
                <a:solidFill>
                  <a:srgbClr val="820000"/>
                </a:solidFill>
              </a:rPr>
              <a:t>(</a:t>
            </a:r>
            <a:r>
              <a:rPr lang="en-US" sz="2000" dirty="0" err="1">
                <a:solidFill>
                  <a:srgbClr val="820000"/>
                </a:solidFill>
              </a:rPr>
              <a:t>Gosselink</a:t>
            </a:r>
            <a:r>
              <a:rPr lang="en-US" sz="2000" dirty="0">
                <a:solidFill>
                  <a:srgbClr val="820000"/>
                </a:solidFill>
              </a:rPr>
              <a:t> et </a:t>
            </a:r>
            <a:r>
              <a:rPr lang="en-US" sz="2000" dirty="0" smtClean="0">
                <a:solidFill>
                  <a:srgbClr val="820000"/>
                </a:solidFill>
              </a:rPr>
              <a:t>al</a:t>
            </a:r>
            <a:r>
              <a:rPr lang="el-GR" sz="2000" dirty="0" smtClean="0">
                <a:solidFill>
                  <a:srgbClr val="820000"/>
                </a:solidFill>
              </a:rPr>
              <a:t>.</a:t>
            </a:r>
            <a:r>
              <a:rPr lang="en-US" sz="2000" dirty="0" smtClean="0">
                <a:solidFill>
                  <a:srgbClr val="820000"/>
                </a:solidFill>
              </a:rPr>
              <a:t>, </a:t>
            </a:r>
            <a:r>
              <a:rPr lang="en-US" sz="2000" dirty="0">
                <a:solidFill>
                  <a:srgbClr val="820000"/>
                </a:solidFill>
              </a:rPr>
              <a:t>2011)</a:t>
            </a:r>
          </a:p>
          <a:p>
            <a:pPr marL="0" indent="0" algn="ctr">
              <a:buNone/>
            </a:pPr>
            <a:endParaRPr lang="el-GR" sz="2600" u="sng" dirty="0">
              <a:solidFill>
                <a:srgbClr val="820000"/>
              </a:solidFill>
            </a:endParaRPr>
          </a:p>
          <a:p>
            <a:endParaRPr lang="el-GR" sz="2600" dirty="0">
              <a:solidFill>
                <a:srgbClr val="82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34116"/>
              </p:ext>
            </p:extLst>
          </p:nvPr>
        </p:nvGraphicFramePr>
        <p:xfrm>
          <a:off x="251520" y="1556792"/>
          <a:ext cx="8712968" cy="5212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60240"/>
                <a:gridCol w="1656184"/>
                <a:gridCol w="1512168"/>
                <a:gridCol w="1728192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Αύξηση αναπνεόμενου όγκου</a:t>
                      </a:r>
                      <a:endParaRPr lang="el-GR" sz="2000" b="1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Αύξηση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εκπνευστικής</a:t>
                      </a:r>
                      <a:r>
                        <a:rPr lang="el-GR" sz="2000" baseline="0" dirty="0" smtClean="0"/>
                        <a:t> ροής</a:t>
                      </a:r>
                      <a:endParaRPr lang="el-GR" sz="2000" b="1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Ταλάντωση</a:t>
                      </a:r>
                      <a:r>
                        <a:rPr lang="el-GR" sz="2000" baseline="0" dirty="0" smtClean="0"/>
                        <a:t> αεραγωγών</a:t>
                      </a:r>
                      <a:endParaRPr lang="el-GR" sz="2000" b="1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Αύξηση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εκπνευστικών</a:t>
                      </a:r>
                      <a:r>
                        <a:rPr lang="el-GR" sz="2000" baseline="0" dirty="0" smtClean="0"/>
                        <a:t> όγκων</a:t>
                      </a:r>
                      <a:endParaRPr lang="el-GR" sz="2000" b="1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Αναρρόφηση </a:t>
                      </a:r>
                      <a:endParaRPr lang="el-GR" sz="2000" b="1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Κινητοποίηση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Τοποθέτηση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Πλήξεις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Τοποθέτηση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Τοποθέτηση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Βήχας – </a:t>
                      </a:r>
                      <a:r>
                        <a:rPr lang="el-GR" sz="2000" dirty="0" err="1" smtClean="0"/>
                        <a:t>χνώτισμα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Δονήσεις</a:t>
                      </a:r>
                      <a:r>
                        <a:rPr lang="el-GR" sz="2000" baseline="0" dirty="0" smtClean="0"/>
                        <a:t> χειροκίνητες ή μηχανικές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CPAP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Αναπνευστικές</a:t>
                      </a:r>
                      <a:r>
                        <a:rPr lang="el-GR" sz="2000" baseline="0" dirty="0" smtClean="0"/>
                        <a:t> ασκήσεις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Υποβοήθηση βήχα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Flutter</a:t>
                      </a:r>
                      <a:r>
                        <a:rPr lang="en-US" sz="2000" baseline="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PEP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Σπιρόμετρο</a:t>
                      </a:r>
                      <a:r>
                        <a:rPr lang="el-GR" sz="2000" baseline="0" dirty="0" smtClean="0"/>
                        <a:t> κινήτρου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Υπερέκπτυξη</a:t>
                      </a:r>
                      <a:r>
                        <a:rPr lang="el-GR" sz="2000" dirty="0" smtClean="0"/>
                        <a:t> με τον αναπνευστήρα ή χειροκίνητα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227224" y="5301208"/>
            <a:ext cx="49167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err="1" smtClean="0">
                <a:latin typeface="+mn-lt"/>
              </a:rPr>
              <a:t>Gosselink</a:t>
            </a:r>
            <a:r>
              <a:rPr lang="el-GR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R, </a:t>
            </a:r>
            <a:r>
              <a:rPr lang="en-US" sz="1600" dirty="0" err="1" smtClean="0">
                <a:latin typeface="+mn-lt"/>
              </a:rPr>
              <a:t>Clerckx</a:t>
            </a:r>
            <a:r>
              <a:rPr lang="en-US" sz="1600" dirty="0" smtClean="0">
                <a:latin typeface="+mn-lt"/>
              </a:rPr>
              <a:t> B, </a:t>
            </a:r>
            <a:r>
              <a:rPr lang="en-US" sz="1600" dirty="0" err="1" smtClean="0">
                <a:latin typeface="+mn-lt"/>
              </a:rPr>
              <a:t>Robbeets</a:t>
            </a:r>
            <a:r>
              <a:rPr lang="en-US" sz="1600" dirty="0" smtClean="0">
                <a:latin typeface="+mn-lt"/>
              </a:rPr>
              <a:t> C, </a:t>
            </a:r>
            <a:r>
              <a:rPr lang="en-US" sz="1600" dirty="0" err="1" smtClean="0">
                <a:latin typeface="+mn-lt"/>
              </a:rPr>
              <a:t>Vanhullebusch</a:t>
            </a:r>
            <a:r>
              <a:rPr lang="en-US" sz="1600" dirty="0" smtClean="0">
                <a:latin typeface="+mn-lt"/>
              </a:rPr>
              <a:t> T, </a:t>
            </a:r>
            <a:r>
              <a:rPr lang="en-US" sz="1600" dirty="0" err="1" smtClean="0">
                <a:latin typeface="+mn-lt"/>
              </a:rPr>
              <a:t>Vanpee</a:t>
            </a:r>
            <a:r>
              <a:rPr lang="en-US" sz="1600" dirty="0" smtClean="0">
                <a:latin typeface="+mn-lt"/>
              </a:rPr>
              <a:t> G, </a:t>
            </a:r>
            <a:r>
              <a:rPr lang="en-US" sz="1600" dirty="0" err="1" smtClean="0">
                <a:latin typeface="+mn-lt"/>
              </a:rPr>
              <a:t>Segers</a:t>
            </a:r>
            <a:r>
              <a:rPr lang="en-US" sz="1600" dirty="0" smtClean="0">
                <a:latin typeface="+mn-lt"/>
              </a:rPr>
              <a:t> J. </a:t>
            </a:r>
            <a:r>
              <a:rPr lang="en-US" sz="1600" dirty="0">
                <a:latin typeface="+mn-lt"/>
              </a:rPr>
              <a:t>Physiotherapy in the Intensive Care Unit. </a:t>
            </a:r>
            <a:r>
              <a:rPr lang="en-US" sz="1600" dirty="0" err="1" smtClean="0">
                <a:latin typeface="+mn-lt"/>
              </a:rPr>
              <a:t>Neth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J </a:t>
            </a:r>
            <a:r>
              <a:rPr lang="en-US" sz="1600" dirty="0" err="1" smtClean="0">
                <a:latin typeface="+mn-lt"/>
              </a:rPr>
              <a:t>Crit</a:t>
            </a:r>
            <a:r>
              <a:rPr lang="en-US" sz="1600" dirty="0" smtClean="0">
                <a:latin typeface="+mn-lt"/>
              </a:rPr>
              <a:t> Care, 2011; 15. Fig</a:t>
            </a:r>
            <a:r>
              <a:rPr lang="en-US" sz="1600" dirty="0">
                <a:latin typeface="+mn-lt"/>
              </a:rPr>
              <a:t>. 5</a:t>
            </a:r>
          </a:p>
        </p:txBody>
      </p:sp>
    </p:spTree>
    <p:extLst>
      <p:ext uri="{BB962C8B-B14F-4D97-AF65-F5344CB8AC3E}">
        <p14:creationId xmlns:p14="http://schemas.microsoft.com/office/powerpoint/2010/main" val="10392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/>
              <a:t>(</a:t>
            </a:r>
            <a:r>
              <a:rPr lang="el-GR" sz="3200" b="0" dirty="0" smtClean="0"/>
              <a:t>11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ζ) </a:t>
            </a:r>
            <a:r>
              <a:rPr lang="el-GR" sz="2600" b="1" dirty="0" err="1" smtClean="0">
                <a:solidFill>
                  <a:srgbClr val="820000"/>
                </a:solidFill>
              </a:rPr>
              <a:t>Πολυσυστηματική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600" b="1" dirty="0">
                <a:solidFill>
                  <a:srgbClr val="820000"/>
                </a:solidFill>
              </a:rPr>
              <a:t>προσέγγιση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Προκειμένου να σχεδιαστεί η φυσιοθεραπευτική παρέμβαση αξιολογούμε: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Αναπνευστικό  σύστημα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Καρδιολογικό σύστημα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Νευρικό σύστημα</a:t>
            </a:r>
          </a:p>
          <a:p>
            <a:pPr>
              <a:spcBef>
                <a:spcPts val="2400"/>
              </a:spcBef>
            </a:pPr>
            <a:r>
              <a:rPr lang="el-GR" sz="2400" dirty="0" err="1"/>
              <a:t>Μυοσκελετικό</a:t>
            </a:r>
            <a:r>
              <a:rPr lang="el-GR" sz="2400" dirty="0"/>
              <a:t> σύστημα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029192" y="6021288"/>
            <a:ext cx="2861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&amp;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2006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3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/>
              <a:t>(</a:t>
            </a:r>
            <a:r>
              <a:rPr lang="el-GR" sz="3200" b="0" dirty="0" smtClean="0"/>
              <a:t>12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95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η) Ο </a:t>
            </a:r>
            <a:r>
              <a:rPr lang="el-GR" sz="2600" b="1" dirty="0">
                <a:solidFill>
                  <a:srgbClr val="820000"/>
                </a:solidFill>
              </a:rPr>
              <a:t>ρόλος του Φυσικοθεραπευτή στον </a:t>
            </a:r>
            <a:r>
              <a:rPr lang="el-GR" sz="2600" b="1" dirty="0" err="1">
                <a:solidFill>
                  <a:srgbClr val="820000"/>
                </a:solidFill>
              </a:rPr>
              <a:t>διασωληνωμένο</a:t>
            </a:r>
            <a:r>
              <a:rPr lang="el-GR" sz="2600" b="1" dirty="0">
                <a:solidFill>
                  <a:srgbClr val="820000"/>
                </a:solidFill>
              </a:rPr>
              <a:t> ασθενή </a:t>
            </a:r>
            <a:r>
              <a:rPr lang="el-GR" sz="2600" b="1" dirty="0" smtClean="0">
                <a:solidFill>
                  <a:srgbClr val="820000"/>
                </a:solidFill>
              </a:rPr>
              <a:t>ΜΕΘ: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διατήρηση καθαρών </a:t>
            </a:r>
            <a:r>
              <a:rPr lang="el-GR" sz="2400" dirty="0" smtClean="0"/>
              <a:t>αεραγωγών για την </a:t>
            </a:r>
            <a:r>
              <a:rPr lang="el-GR" sz="2400" dirty="0"/>
              <a:t>πρόληψη της: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 err="1"/>
              <a:t>ατελεκτασίας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400" dirty="0" smtClean="0"/>
              <a:t>VAP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διατήρηση των ικανοποιητικών πνευμονικών όγκων  </a:t>
            </a:r>
            <a:r>
              <a:rPr lang="el-GR" sz="2400" dirty="0" smtClean="0"/>
              <a:t>που </a:t>
            </a:r>
            <a:r>
              <a:rPr lang="el-GR" sz="2400" dirty="0"/>
              <a:t>επιτυγχάνεται: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Με </a:t>
            </a:r>
            <a:r>
              <a:rPr lang="el-GR" sz="2400" dirty="0" smtClean="0"/>
              <a:t>ΜΕΜΑ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Mε</a:t>
            </a:r>
            <a:r>
              <a:rPr lang="el-GR" sz="2400" dirty="0"/>
              <a:t> εκπαίδευση των αναπνευστικών μυών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6189280" y="6093296"/>
            <a:ext cx="2782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&amp;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2006)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3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/>
              <a:t>(</a:t>
            </a:r>
            <a:r>
              <a:rPr lang="el-GR" sz="3200" b="0" dirty="0" smtClean="0"/>
              <a:t>13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θ) Ο </a:t>
            </a:r>
            <a:r>
              <a:rPr lang="el-GR" sz="2600" b="1" dirty="0">
                <a:solidFill>
                  <a:srgbClr val="820000"/>
                </a:solidFill>
              </a:rPr>
              <a:t>ρόλος του Φυσικοθεραπευτή στο </a:t>
            </a:r>
            <a:r>
              <a:rPr lang="el-GR" sz="2600" b="1" dirty="0" err="1">
                <a:solidFill>
                  <a:srgbClr val="820000"/>
                </a:solidFill>
              </a:rPr>
              <a:t>μυοσκελετικό</a:t>
            </a:r>
            <a:r>
              <a:rPr lang="el-GR" sz="2600" b="1" dirty="0">
                <a:solidFill>
                  <a:srgbClr val="820000"/>
                </a:solidFill>
              </a:rPr>
              <a:t> σύστημα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Η διατήρηση της </a:t>
            </a:r>
            <a:r>
              <a:rPr lang="el-GR" sz="2400" dirty="0" smtClean="0"/>
              <a:t>μυικής </a:t>
            </a:r>
            <a:r>
              <a:rPr lang="el-GR" sz="2400" dirty="0"/>
              <a:t>δύναμης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Η διατήρηση της </a:t>
            </a:r>
            <a:r>
              <a:rPr lang="el-GR" sz="2400" dirty="0" smtClean="0"/>
              <a:t>μυικής </a:t>
            </a:r>
            <a:r>
              <a:rPr lang="el-GR" sz="2400" dirty="0"/>
              <a:t>μάζας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H διατήρηση της αντοχής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Η διατήρηση του εύρους </a:t>
            </a:r>
            <a:r>
              <a:rPr lang="el-GR" sz="2400" dirty="0" smtClean="0"/>
              <a:t>κίνησης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Η  διατήρηση του </a:t>
            </a:r>
            <a:r>
              <a:rPr lang="el-GR" sz="2400" dirty="0" err="1"/>
              <a:t>ορθοστατικού</a:t>
            </a:r>
            <a:r>
              <a:rPr lang="el-GR" sz="2400" dirty="0"/>
              <a:t> αντανακλαστικού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519264" y="602128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(De </a:t>
            </a:r>
            <a:r>
              <a:rPr lang="en-US" sz="2000" dirty="0" err="1" smtClean="0">
                <a:latin typeface="+mn-lt"/>
              </a:rPr>
              <a:t>Jonghe</a:t>
            </a:r>
            <a:r>
              <a:rPr lang="en-US" sz="2000" dirty="0" smtClean="0">
                <a:latin typeface="+mn-lt"/>
              </a:rPr>
              <a:t> et 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2002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smtClean="0">
                <a:latin typeface="+mn-lt"/>
              </a:rPr>
              <a:t>Jones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2003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Gosselink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08720"/>
          </a:xfrm>
        </p:spPr>
        <p:txBody>
          <a:bodyPr>
            <a:noAutofit/>
          </a:bodyPr>
          <a:lstStyle/>
          <a:p>
            <a:r>
              <a:rPr lang="el-GR" dirty="0" smtClean="0"/>
              <a:t>8. Τεχνικές Φυσικοθεραπείας στη ΜΕΘ </a:t>
            </a:r>
            <a:r>
              <a:rPr lang="el-GR" sz="3200" b="0" dirty="0" smtClean="0"/>
              <a:t>(1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89195"/>
            <a:ext cx="6120680" cy="490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 smtClean="0"/>
              <a:t>Χρησιμοποιείται για: </a:t>
            </a:r>
            <a:endParaRPr lang="el-GR" sz="2400" u="sng" dirty="0"/>
          </a:p>
          <a:p>
            <a:r>
              <a:rPr lang="el-GR" sz="2400" dirty="0" err="1" smtClean="0"/>
              <a:t>Επανέκπτυξη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ατελεκτατικού</a:t>
            </a:r>
            <a:r>
              <a:rPr lang="el-GR" sz="2400" dirty="0" smtClean="0"/>
              <a:t> πνευμονικού ιστού</a:t>
            </a:r>
            <a:endParaRPr lang="el-GR" sz="2400" dirty="0"/>
          </a:p>
          <a:p>
            <a:r>
              <a:rPr lang="el-GR" sz="2400" dirty="0" smtClean="0"/>
              <a:t>Κινητοποίηση των εκκρίσεις </a:t>
            </a:r>
            <a:r>
              <a:rPr lang="el-GR" sz="2400" dirty="0"/>
              <a:t>από τους </a:t>
            </a:r>
            <a:r>
              <a:rPr lang="el-GR" sz="2400" dirty="0" smtClean="0"/>
              <a:t>αεραγωγούς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Για </a:t>
            </a:r>
            <a:r>
              <a:rPr lang="el-GR" sz="2400" b="1" dirty="0">
                <a:solidFill>
                  <a:srgbClr val="004A82"/>
                </a:solidFill>
              </a:rPr>
              <a:t>να </a:t>
            </a:r>
            <a:r>
              <a:rPr lang="el-GR" sz="2400" b="1" dirty="0" err="1">
                <a:solidFill>
                  <a:srgbClr val="004A82"/>
                </a:solidFill>
              </a:rPr>
              <a:t>επανεκπτύξουμε</a:t>
            </a:r>
            <a:r>
              <a:rPr lang="el-GR" sz="2400" b="1" dirty="0">
                <a:solidFill>
                  <a:srgbClr val="004A82"/>
                </a:solidFill>
              </a:rPr>
              <a:t> έναν </a:t>
            </a:r>
            <a:r>
              <a:rPr lang="el-GR" sz="2400" b="1" dirty="0" err="1">
                <a:solidFill>
                  <a:srgbClr val="004A82"/>
                </a:solidFill>
              </a:rPr>
              <a:t>ατελεκτατικό</a:t>
            </a:r>
            <a:r>
              <a:rPr lang="el-GR" sz="2400" b="1" dirty="0">
                <a:solidFill>
                  <a:srgbClr val="004A82"/>
                </a:solidFill>
              </a:rPr>
              <a:t> πνεύμονα </a:t>
            </a:r>
            <a:r>
              <a:rPr lang="el-GR" sz="2400" dirty="0"/>
              <a:t>φουσκώνουμε τον ασκό στα 40  cmH2O και κρατάμε για 15 </a:t>
            </a:r>
            <a:r>
              <a:rPr lang="el-GR" sz="2400" dirty="0" err="1" smtClean="0"/>
              <a:t>sec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Για την κινητοποίηση των εκκρίσεων,</a:t>
            </a:r>
            <a:r>
              <a:rPr lang="el-GR" sz="2400" u="sng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εκτελούμε 3 βαθιές εισπνοές και στη συνέχεια απελευθερώνουμε απότομα τον ασκό</a:t>
            </a:r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42" y="1844824"/>
            <a:ext cx="2091966" cy="3083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208" y="5040397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6309320"/>
            <a:ext cx="4477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Rothen</a:t>
            </a:r>
            <a:r>
              <a:rPr lang="en-US" sz="2000" dirty="0" smtClean="0">
                <a:latin typeface="+mn-lt"/>
              </a:rPr>
              <a:t> et 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199</a:t>
            </a:r>
            <a:r>
              <a:rPr lang="el-GR" sz="2000" dirty="0" smtClean="0">
                <a:latin typeface="+mn-lt"/>
              </a:rPr>
              <a:t>7;</a:t>
            </a:r>
            <a:r>
              <a:rPr lang="en-US" sz="2000" dirty="0" smtClean="0">
                <a:latin typeface="+mn-lt"/>
              </a:rPr>
              <a:t> Smith </a:t>
            </a:r>
            <a:r>
              <a:rPr lang="el-GR" sz="2000" dirty="0" smtClean="0">
                <a:latin typeface="+mn-lt"/>
              </a:rPr>
              <a:t>&amp;</a:t>
            </a:r>
            <a:r>
              <a:rPr lang="en-US" sz="2000" dirty="0" smtClean="0">
                <a:latin typeface="+mn-lt"/>
              </a:rPr>
              <a:t> Ball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 1998)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97768" y="1196752"/>
            <a:ext cx="7542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α) </a:t>
            </a:r>
            <a:r>
              <a:rPr lang="el-GR" sz="2600" b="1" dirty="0" err="1">
                <a:solidFill>
                  <a:srgbClr val="820000"/>
                </a:solidFill>
                <a:latin typeface="+mn-lt"/>
              </a:rPr>
              <a:t>Υπερέκπτυξη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 με ασκό (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Manual Hyperinflation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)</a:t>
            </a:r>
            <a:endParaRPr lang="en-US" sz="26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9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</a:t>
            </a:r>
            <a:r>
              <a:rPr lang="el-GR" dirty="0" smtClean="0"/>
              <a:t>ΜΕΘ </a:t>
            </a:r>
            <a:r>
              <a:rPr lang="el-GR" sz="3200" b="0" dirty="0" smtClean="0"/>
              <a:t>(2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700" b="1" dirty="0" smtClean="0">
                <a:solidFill>
                  <a:srgbClr val="820000"/>
                </a:solidFill>
              </a:rPr>
              <a:t>β) Τοποθέτηση </a:t>
            </a:r>
            <a:r>
              <a:rPr lang="el-GR" sz="3700" b="1" dirty="0">
                <a:solidFill>
                  <a:srgbClr val="820000"/>
                </a:solidFill>
              </a:rPr>
              <a:t>– </a:t>
            </a:r>
            <a:r>
              <a:rPr lang="en-US" sz="3700" b="1" dirty="0" smtClean="0">
                <a:solidFill>
                  <a:srgbClr val="820000"/>
                </a:solidFill>
              </a:rPr>
              <a:t>Positioning</a:t>
            </a:r>
            <a:r>
              <a:rPr lang="el-GR" sz="3700" b="1" dirty="0" smtClean="0">
                <a:solidFill>
                  <a:srgbClr val="820000"/>
                </a:solidFill>
              </a:rPr>
              <a:t> </a:t>
            </a:r>
            <a:r>
              <a:rPr lang="el-GR" sz="3700" dirty="0" smtClean="0">
                <a:solidFill>
                  <a:srgbClr val="820000"/>
                </a:solidFill>
              </a:rPr>
              <a:t>(1 από 3)</a:t>
            </a:r>
            <a:endParaRPr lang="en-US" sz="3700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sz="3400" b="1" dirty="0">
                <a:solidFill>
                  <a:srgbClr val="820000"/>
                </a:solidFill>
              </a:rPr>
              <a:t>Τοποθέτηση</a:t>
            </a:r>
            <a:r>
              <a:rPr lang="el-GR" sz="3400" dirty="0"/>
              <a:t> ονομάζεται ο θεραπευτικός χειρισμός κατά τον οποίον επιλέγεται μια ειδικά προσαρμοσμένη θέση σε έναν ασθενή προκειμένου να επιτευχθεί ένα θεραπευτικό αποτέλεσμα</a:t>
            </a:r>
          </a:p>
          <a:p>
            <a:pPr marL="0" indent="0">
              <a:buNone/>
            </a:pPr>
            <a:r>
              <a:rPr lang="el-GR" sz="3400" b="1" dirty="0">
                <a:solidFill>
                  <a:srgbClr val="004A82"/>
                </a:solidFill>
              </a:rPr>
              <a:t>Αναπνευστικό σύστημα:</a:t>
            </a:r>
          </a:p>
          <a:p>
            <a:r>
              <a:rPr lang="el-GR" sz="3400" dirty="0"/>
              <a:t>Για βρογχική παροχέτευση</a:t>
            </a:r>
          </a:p>
          <a:p>
            <a:r>
              <a:rPr lang="el-GR" sz="3400" dirty="0"/>
              <a:t>Για διευκόλυνση ανταλλαγής αερίων</a:t>
            </a:r>
          </a:p>
          <a:p>
            <a:r>
              <a:rPr lang="el-GR" sz="3400" dirty="0"/>
              <a:t>Για άμεσο αποτέλεσμα στην σχέση </a:t>
            </a:r>
            <a:r>
              <a:rPr lang="en-US" sz="3400" dirty="0" smtClean="0"/>
              <a:t>V/Q</a:t>
            </a:r>
            <a:endParaRPr lang="el-GR" sz="3400" dirty="0"/>
          </a:p>
          <a:p>
            <a:pPr marL="0" indent="0">
              <a:buNone/>
            </a:pPr>
            <a:r>
              <a:rPr lang="el-GR" sz="3400" b="1" dirty="0" err="1">
                <a:solidFill>
                  <a:srgbClr val="004A82"/>
                </a:solidFill>
              </a:rPr>
              <a:t>Μυοσκελετικό</a:t>
            </a:r>
            <a:r>
              <a:rPr lang="el-GR" sz="3400" b="1" dirty="0">
                <a:solidFill>
                  <a:srgbClr val="004A82"/>
                </a:solidFill>
              </a:rPr>
              <a:t> σύστημα:</a:t>
            </a:r>
          </a:p>
          <a:p>
            <a:r>
              <a:rPr lang="el-GR" sz="3400" dirty="0"/>
              <a:t>Για πρόληψη ή αποκατάσταση  </a:t>
            </a:r>
            <a:r>
              <a:rPr lang="el-GR" sz="3400" dirty="0" smtClean="0"/>
              <a:t>παραμορφώσεων</a:t>
            </a:r>
            <a:endParaRPr lang="el-GR" sz="3400" dirty="0"/>
          </a:p>
          <a:p>
            <a:r>
              <a:rPr lang="el-GR" sz="3400" dirty="0"/>
              <a:t>Για πρόληψη η αποκατάσταση βλαβών (π.χ. αποφυγή πίεσης σε περιφερικό νεύρο)</a:t>
            </a:r>
          </a:p>
          <a:p>
            <a:r>
              <a:rPr lang="el-GR" sz="3400" dirty="0"/>
              <a:t>Για πρόληψη/θεραπεία κατακλίσεων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771800" y="6150114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>
                <a:latin typeface="+mn-lt"/>
              </a:rPr>
              <a:t>(</a:t>
            </a:r>
            <a:r>
              <a:rPr lang="da-DK" sz="2000" dirty="0" smtClean="0">
                <a:latin typeface="+mn-lt"/>
              </a:rPr>
              <a:t>Dean</a:t>
            </a:r>
            <a:r>
              <a:rPr lang="el-GR" sz="2000" dirty="0" smtClean="0">
                <a:latin typeface="+mn-lt"/>
              </a:rPr>
              <a:t>,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>
                <a:latin typeface="+mn-lt"/>
              </a:rPr>
              <a:t>1985; Nakao 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>
                <a:latin typeface="+mn-lt"/>
              </a:rPr>
              <a:t>1986; Yi  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>
                <a:latin typeface="+mn-lt"/>
              </a:rPr>
              <a:t>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.</a:t>
            </a: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(3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7057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β) Τοποθέτηση – </a:t>
            </a:r>
            <a:r>
              <a:rPr lang="en-US" sz="2800" b="1" dirty="0" smtClean="0">
                <a:solidFill>
                  <a:srgbClr val="820000"/>
                </a:solidFill>
              </a:rPr>
              <a:t>Positioning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>
                <a:solidFill>
                  <a:srgbClr val="820000"/>
                </a:solidFill>
              </a:rPr>
              <a:t>(2 από 3)</a:t>
            </a:r>
            <a:endParaRPr lang="en-US" sz="2800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/>
              <a:t>Η θέση του ασθενή επιδρά στην οξυγόνωση του </a:t>
            </a:r>
            <a:r>
              <a:rPr lang="el-GR" sz="2400" dirty="0" smtClean="0"/>
              <a:t>ασθενή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/>
              <a:t>Μια μικρή διόρθωση προς τα πάνω (β) στην προς τα κάτω κύλιση του ασθενή (α) μπορεί να προκαλέσει βελτίωση μέχρι 21mm </a:t>
            </a:r>
            <a:r>
              <a:rPr lang="el-GR" sz="2400" dirty="0" err="1"/>
              <a:t>Hg</a:t>
            </a:r>
            <a:r>
              <a:rPr lang="el-GR" sz="2400" dirty="0"/>
              <a:t> στην </a:t>
            </a:r>
            <a:r>
              <a:rPr lang="el-GR" sz="2400" dirty="0" smtClean="0"/>
              <a:t>PO2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Η </a:t>
            </a:r>
            <a:r>
              <a:rPr lang="el-GR" sz="2400" b="1" dirty="0" err="1">
                <a:solidFill>
                  <a:srgbClr val="820000"/>
                </a:solidFill>
                <a:latin typeface="Calibri" pitchFamily="34" charset="0"/>
              </a:rPr>
              <a:t>ημικαθιστή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 θέση 45</a:t>
            </a:r>
            <a:r>
              <a:rPr lang="el-GR" sz="2400" b="1" baseline="30000" dirty="0">
                <a:solidFill>
                  <a:srgbClr val="820000"/>
                </a:solidFill>
                <a:latin typeface="Calibri" pitchFamily="34" charset="0"/>
              </a:rPr>
              <a:t>0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στόχος </a:t>
            </a:r>
            <a:r>
              <a:rPr lang="el-GR" sz="2400" b="1" dirty="0">
                <a:latin typeface="Calibri" pitchFamily="34" charset="0"/>
                <a:sym typeface="Wingdings 3" pitchFamily="18" charset="2"/>
              </a:rPr>
              <a:t></a:t>
            </a:r>
            <a:r>
              <a:rPr lang="el-GR" sz="2400" b="1" dirty="0" smtClean="0">
                <a:latin typeface="Calibri" pitchFamily="34" charset="0"/>
                <a:sym typeface="Wingdings"/>
              </a:rPr>
              <a:t> </a:t>
            </a:r>
            <a:r>
              <a:rPr lang="el-GR" sz="2400" b="1" dirty="0">
                <a:latin typeface="Calibri" pitchFamily="34" charset="0"/>
              </a:rPr>
              <a:t>πρόληψη άπνοιας</a:t>
            </a:r>
            <a:r>
              <a:rPr lang="en-US" sz="2400" b="1" dirty="0">
                <a:latin typeface="Calibri" pitchFamily="34" charset="0"/>
              </a:rPr>
              <a:t>,</a:t>
            </a:r>
            <a:r>
              <a:rPr lang="el-GR" sz="2400" b="1" dirty="0">
                <a:latin typeface="Calibri" pitchFamily="34" charset="0"/>
              </a:rPr>
              <a:t> ελκών κατάκλισης και </a:t>
            </a:r>
            <a:r>
              <a:rPr lang="en-US" sz="2400" b="1" dirty="0">
                <a:latin typeface="Calibri" pitchFamily="34" charset="0"/>
              </a:rPr>
              <a:t>VAP</a:t>
            </a:r>
            <a:endParaRPr lang="el-GR" sz="2400" b="1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82" y="4424331"/>
            <a:ext cx="6483664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20419" y="6457890"/>
            <a:ext cx="274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Grigoriadis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7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</a:t>
            </a:r>
            <a:r>
              <a:rPr lang="el-GR" dirty="0" smtClean="0"/>
              <a:t>ΜΕΘ </a:t>
            </a:r>
            <a:r>
              <a:rPr lang="el-GR" sz="3200" b="0" dirty="0" smtClean="0"/>
              <a:t>(4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β) Τοποθέτηση – </a:t>
            </a:r>
            <a:r>
              <a:rPr lang="en-US" sz="2600" b="1" dirty="0">
                <a:solidFill>
                  <a:srgbClr val="820000"/>
                </a:solidFill>
              </a:rPr>
              <a:t>Positioning</a:t>
            </a:r>
            <a:r>
              <a:rPr lang="el-GR" sz="2600" b="1" dirty="0">
                <a:solidFill>
                  <a:srgbClr val="820000"/>
                </a:solidFill>
              </a:rPr>
              <a:t> </a:t>
            </a:r>
            <a:r>
              <a:rPr lang="el-GR" sz="2600" dirty="0">
                <a:solidFill>
                  <a:srgbClr val="820000"/>
                </a:solidFill>
              </a:rPr>
              <a:t>(2 από 3</a:t>
            </a:r>
            <a:r>
              <a:rPr lang="el-GR" sz="2600" dirty="0" smtClean="0">
                <a:solidFill>
                  <a:srgbClr val="8200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Βελτιώνει την μεταφορά του οξυγόνου λόγω αύξησης του </a:t>
            </a:r>
            <a:r>
              <a:rPr lang="el-GR" sz="2400" dirty="0" smtClean="0"/>
              <a:t>V/Q (εξαρτημένο </a:t>
            </a:r>
            <a:r>
              <a:rPr lang="el-GR" sz="2400" dirty="0"/>
              <a:t>- μη εξαρτημένο </a:t>
            </a:r>
            <a:r>
              <a:rPr lang="el-GR" sz="2400" dirty="0" err="1"/>
              <a:t>ημιθωράκιο</a:t>
            </a:r>
            <a:r>
              <a:rPr lang="el-GR" sz="2400" dirty="0"/>
              <a:t> , πρηνής θέση)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Αυξάνει τους αναπνευστικούς </a:t>
            </a:r>
            <a:r>
              <a:rPr lang="el-GR" sz="2400" dirty="0" smtClean="0"/>
              <a:t>όγκους (απελευθέρωση </a:t>
            </a:r>
            <a:r>
              <a:rPr lang="el-GR" sz="2400" dirty="0"/>
              <a:t>του διαφράγματος από τα σπλάχνα)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Μειώνει το αναπνευστικό έργο </a:t>
            </a:r>
            <a:r>
              <a:rPr lang="el-GR" sz="2400" dirty="0" smtClean="0"/>
              <a:t>(</a:t>
            </a:r>
            <a:r>
              <a:rPr lang="el-GR" sz="2400" dirty="0"/>
              <a:t>μείωση </a:t>
            </a:r>
            <a:r>
              <a:rPr lang="el-GR" sz="2400" dirty="0" err="1"/>
              <a:t>ενδοκοιλιακής</a:t>
            </a:r>
            <a:r>
              <a:rPr lang="el-GR" sz="2400" dirty="0"/>
              <a:t> πίεσης)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Μειώνει το καρδιακό </a:t>
            </a:r>
            <a:r>
              <a:rPr lang="el-GR" sz="2400" dirty="0" smtClean="0"/>
              <a:t>έργο (μείωση </a:t>
            </a:r>
            <a:r>
              <a:rPr lang="el-GR" sz="2400" dirty="0"/>
              <a:t>ενδοθωρακικής πίεσης, μείωση </a:t>
            </a:r>
            <a:r>
              <a:rPr lang="el-GR" sz="2400" dirty="0" err="1"/>
              <a:t>μεταφορτίου</a:t>
            </a:r>
            <a:r>
              <a:rPr lang="el-GR" sz="2400" dirty="0"/>
              <a:t>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Προάγει την κινητοποίηση των </a:t>
            </a:r>
            <a:r>
              <a:rPr lang="el-GR" sz="2400" dirty="0" smtClean="0"/>
              <a:t>εκκρίσεων (βρογχική </a:t>
            </a:r>
            <a:r>
              <a:rPr lang="el-GR" sz="2400" dirty="0"/>
              <a:t>παροχέτευση)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19872" y="6021288"/>
            <a:ext cx="5551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da-DK" sz="2000" dirty="0" smtClean="0">
                <a:latin typeface="+mn-lt"/>
              </a:rPr>
              <a:t>Dean</a:t>
            </a:r>
            <a:r>
              <a:rPr lang="el-GR" sz="2000" dirty="0" smtClean="0">
                <a:latin typeface="+mn-lt"/>
              </a:rPr>
              <a:t>,</a:t>
            </a:r>
            <a:r>
              <a:rPr lang="da-DK" sz="2000" dirty="0" smtClean="0">
                <a:latin typeface="+mn-lt"/>
              </a:rPr>
              <a:t> 1985; Nakao et 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1986; Yi  et 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2012)</a:t>
            </a:r>
            <a:endParaRPr lang="da-DK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2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41176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9944" y="2690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004A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619672" y="260648"/>
            <a:ext cx="635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004A82"/>
                </a:solidFill>
                <a:latin typeface="+mn-lt"/>
              </a:rPr>
              <a:t>Η Φυσικοθεραπεία στη ΜΕΘ</a:t>
            </a:r>
            <a:endParaRPr lang="el-GR" sz="4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95536" y="5805264"/>
            <a:ext cx="8047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Λέξεις κλειδιά: </a:t>
            </a:r>
          </a:p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ΜΕΘ, Αναπνευστική Φυσικοθεραπεία, Πρώιμη κινητοποίηση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1026" name="Picture 2" descr="http://upload.wikimedia.org/wikipedia/commons/thumb/3/3b/US_Navy_070926-N-6278K-007_Hospital_Corpsman_2nd_Class_Chad_Galvin%2C_a_respiratory_therapy_technician_attached_to_Military_Sealift_Command_hospital_ship_USNS_Comfort_%28T-AH_20%29%2C_gives_an_immunization_shot_to_a_patient.jpg/1280px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79" y="1340768"/>
            <a:ext cx="5527842" cy="39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4 - Ορθογώνιο"/>
          <p:cNvSpPr/>
          <p:nvPr/>
        </p:nvSpPr>
        <p:spPr>
          <a:xfrm>
            <a:off x="3258580" y="528302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respiratory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therapy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technician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BotMultichillT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9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(5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γ) Αναρρόφηση – </a:t>
            </a:r>
            <a:r>
              <a:rPr lang="en-US" sz="2600" b="1" dirty="0" smtClean="0">
                <a:solidFill>
                  <a:srgbClr val="820000"/>
                </a:solidFill>
              </a:rPr>
              <a:t>Suction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>
                <a:solidFill>
                  <a:srgbClr val="820000"/>
                </a:solidFill>
              </a:rPr>
              <a:t>(1 από 3)</a:t>
            </a:r>
            <a:endParaRPr lang="en-US" sz="2600" dirty="0">
              <a:solidFill>
                <a:srgbClr val="82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366" y="1914285"/>
            <a:ext cx="2591780" cy="830997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schemeClr val="bg1"/>
                </a:solidFill>
                <a:latin typeface="+mn-lt"/>
              </a:rPr>
              <a:t>Ενδοτραχειακή</a:t>
            </a:r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 αναρρόφηση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7306" y="3009200"/>
            <a:ext cx="2915862" cy="830997"/>
          </a:xfrm>
          <a:prstGeom prst="rect">
            <a:avLst/>
          </a:prstGeom>
          <a:solidFill>
            <a:srgbClr val="004A82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Προφυλακτικός από τις επιπτώσεις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4584" y="4071021"/>
            <a:ext cx="2549864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>
                <a:solidFill>
                  <a:schemeClr val="bg1"/>
                </a:solidFill>
                <a:latin typeface="+mn-lt"/>
              </a:rPr>
              <a:t>Ρινοτραχειακή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 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542" y="4750968"/>
            <a:ext cx="254290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>
                <a:solidFill>
                  <a:schemeClr val="bg1"/>
                </a:solidFill>
                <a:latin typeface="+mn-lt"/>
              </a:rPr>
              <a:t>Στοματοτραχειακή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 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6820" y="6309320"/>
            <a:ext cx="2545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Endacott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2009)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360000" y="2980497"/>
            <a:ext cx="2657366" cy="2228582"/>
            <a:chOff x="391553" y="2087360"/>
            <a:chExt cx="2657366" cy="2228582"/>
          </a:xfrm>
        </p:grpSpPr>
        <p:sp>
          <p:nvSpPr>
            <p:cNvPr id="8" name="TextBox 7"/>
            <p:cNvSpPr txBox="1"/>
            <p:nvPr/>
          </p:nvSpPr>
          <p:spPr>
            <a:xfrm>
              <a:off x="391555" y="2087360"/>
              <a:ext cx="2652856" cy="830997"/>
            </a:xfrm>
            <a:prstGeom prst="rect">
              <a:avLst/>
            </a:prstGeom>
            <a:solidFill>
              <a:srgbClr val="004A82"/>
            </a:solidFill>
            <a:ln w="19050"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err="1" smtClean="0">
                  <a:solidFill>
                    <a:schemeClr val="bg1"/>
                  </a:solidFill>
                  <a:latin typeface="+mn-lt"/>
                </a:rPr>
                <a:t>Διασωληνωμένος</a:t>
              </a:r>
              <a:r>
                <a:rPr lang="el-GR" sz="2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l-GR" sz="2400" dirty="0" err="1" smtClean="0">
                  <a:solidFill>
                    <a:schemeClr val="bg1"/>
                  </a:solidFill>
                  <a:latin typeface="+mn-lt"/>
                </a:rPr>
                <a:t>τραχειοστομημένος</a:t>
              </a:r>
              <a:endParaRPr lang="el-GR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833" y="3157102"/>
              <a:ext cx="2265578" cy="461665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schemeClr val="bg1"/>
                  </a:solidFill>
                  <a:latin typeface="+mn-lt"/>
                </a:rPr>
                <a:t>Ανοιχτού τύπου</a:t>
              </a:r>
              <a:endParaRPr lang="el-GR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8833" y="3854277"/>
              <a:ext cx="2270086" cy="461665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schemeClr val="bg1"/>
                  </a:solidFill>
                  <a:latin typeface="+mn-lt"/>
                </a:rPr>
                <a:t>Κλειστού τύπου</a:t>
              </a:r>
              <a:endParaRPr lang="el-GR" sz="24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229144" y="2859029"/>
              <a:ext cx="712097" cy="387279"/>
            </a:xfrm>
            <a:prstGeom prst="bentConnector2">
              <a:avLst/>
            </a:prstGeom>
            <a:ln w="19050"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>
              <a:off x="-348705" y="2944369"/>
              <a:ext cx="1867794" cy="387277"/>
            </a:xfrm>
            <a:prstGeom prst="bentConnector3">
              <a:avLst>
                <a:gd name="adj1" fmla="val 99609"/>
              </a:avLst>
            </a:prstGeom>
            <a:ln w="19050"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Elbow Connector 20"/>
          <p:cNvCxnSpPr/>
          <p:nvPr/>
        </p:nvCxnSpPr>
        <p:spPr>
          <a:xfrm rot="16200000" flipH="1">
            <a:off x="5504897" y="3752166"/>
            <a:ext cx="712097" cy="387279"/>
          </a:xfrm>
          <a:prstGeom prst="bentConnector2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4934006" y="3818307"/>
            <a:ext cx="1867794" cy="387277"/>
          </a:xfrm>
          <a:prstGeom prst="bentConnector3">
            <a:avLst>
              <a:gd name="adj1" fmla="val 99609"/>
            </a:avLst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313256" y="2745282"/>
            <a:ext cx="0" cy="683718"/>
          </a:xfrm>
          <a:prstGeom prst="straightConnector1">
            <a:avLst/>
          </a:prstGeom>
          <a:ln w="19050">
            <a:solidFill>
              <a:srgbClr val="004A8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17366" y="3429000"/>
            <a:ext cx="2682818" cy="301"/>
          </a:xfrm>
          <a:prstGeom prst="straightConnector1">
            <a:avLst/>
          </a:prstGeom>
          <a:ln w="19050">
            <a:solidFill>
              <a:srgbClr val="004A8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2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(6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2791"/>
            <a:ext cx="5328592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γ) Αναρρόφηση – </a:t>
            </a:r>
            <a:r>
              <a:rPr lang="en-US" sz="2600" b="1" dirty="0">
                <a:solidFill>
                  <a:srgbClr val="820000"/>
                </a:solidFill>
              </a:rPr>
              <a:t>Suction</a:t>
            </a:r>
            <a:r>
              <a:rPr lang="el-GR" sz="2600" b="1" dirty="0">
                <a:solidFill>
                  <a:srgbClr val="820000"/>
                </a:solidFill>
              </a:rPr>
              <a:t>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3)</a:t>
            </a:r>
            <a:endParaRPr lang="en-US" sz="2600" dirty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/>
              <a:t>Εφαρμόζεται όταν άλλες τεχνικές δεν αποδίδουν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Ορατές εκκρίσεις στον αεραγωγό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Αίσθηση εκκρίσεων στον θώρακα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Υποψία </a:t>
            </a:r>
            <a:r>
              <a:rPr lang="el-GR" sz="2400" dirty="0" err="1" smtClean="0"/>
              <a:t>εισρόφησης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Αύξηση αναπνευστικού έργου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Χειροτέρευση των αερίων αίματος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Ακτινολογικός εντοπισμός </a:t>
            </a:r>
            <a:r>
              <a:rPr lang="el-GR" sz="2400" dirty="0" err="1"/>
              <a:t>ατελεκτασίας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22" y="1412776"/>
            <a:ext cx="3245289" cy="2088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3579278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6473633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AARC </a:t>
            </a:r>
            <a:r>
              <a:rPr lang="en-US" sz="2000" dirty="0">
                <a:latin typeface="+mn-lt"/>
              </a:rPr>
              <a:t>Clinical Practice Guideline </a:t>
            </a:r>
            <a:r>
              <a:rPr lang="en-US" sz="2000" dirty="0" err="1">
                <a:latin typeface="+mn-lt"/>
              </a:rPr>
              <a:t>Nasotracheal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Suctioning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2004</a:t>
            </a:r>
            <a:r>
              <a:rPr lang="en-US" sz="2000" dirty="0">
                <a:latin typeface="+mn-lt"/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103175" y="4062839"/>
            <a:ext cx="40408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Ανησυχία του ασθενή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Προκειμένου να ερεθίσουμε τον βήχα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Προκειμένου να λάβουμε δείγμα για εργαστηριακή εξέταση</a:t>
            </a:r>
          </a:p>
        </p:txBody>
      </p:sp>
    </p:spTree>
    <p:extLst>
      <p:ext uri="{BB962C8B-B14F-4D97-AF65-F5344CB8AC3E}">
        <p14:creationId xmlns:p14="http://schemas.microsoft.com/office/powerpoint/2010/main" val="41796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(7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γ) Αναρρόφηση – </a:t>
            </a:r>
            <a:r>
              <a:rPr lang="en-US" sz="2600" b="1" dirty="0">
                <a:solidFill>
                  <a:srgbClr val="820000"/>
                </a:solidFill>
              </a:rPr>
              <a:t>Suction</a:t>
            </a:r>
            <a:r>
              <a:rPr lang="el-GR" sz="2600" b="1" dirty="0">
                <a:solidFill>
                  <a:srgbClr val="820000"/>
                </a:solidFill>
              </a:rPr>
              <a:t>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3)</a:t>
            </a:r>
            <a:endParaRPr lang="en-US" sz="2600" dirty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/>
              <a:t>Προ-οξυγόνωση (100% Ο2 για 1-2 </a:t>
            </a:r>
            <a:r>
              <a:rPr lang="el-GR" sz="2400" dirty="0" err="1"/>
              <a:t>min</a:t>
            </a:r>
            <a:r>
              <a:rPr lang="el-GR" sz="2400" dirty="0"/>
              <a:t>)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Χειροκίνητη </a:t>
            </a:r>
            <a:r>
              <a:rPr lang="el-GR" sz="2400" dirty="0" err="1"/>
              <a:t>υπερδιάταση</a:t>
            </a:r>
            <a:r>
              <a:rPr lang="el-GR" sz="2400" dirty="0"/>
              <a:t> κυψελίδων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Άσηπτη </a:t>
            </a:r>
          </a:p>
          <a:p>
            <a:pPr>
              <a:spcBef>
                <a:spcPts val="600"/>
              </a:spcBef>
            </a:pPr>
            <a:r>
              <a:rPr lang="el-GR" sz="2400" dirty="0" err="1"/>
              <a:t>Ατραυματική</a:t>
            </a:r>
            <a:r>
              <a:rPr lang="el-GR" sz="2400" dirty="0"/>
              <a:t>			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Μικρή διάρκεια &lt; 5 </a:t>
            </a:r>
            <a:r>
              <a:rPr lang="el-GR" sz="2400" dirty="0" err="1"/>
              <a:t>sec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Όχι άσκοπη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Καθετήρας κλειστού κυκλώματος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0212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Ciesla</a:t>
            </a:r>
            <a:r>
              <a:rPr lang="en-US" sz="2000" dirty="0" smtClean="0">
                <a:latin typeface="+mn-lt"/>
              </a:rPr>
              <a:t> 1996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smtClean="0">
                <a:latin typeface="+mn-lt"/>
              </a:rPr>
              <a:t>; Stiller 2000;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n-US" sz="2000" dirty="0" smtClean="0">
                <a:latin typeface="+mn-lt"/>
              </a:rPr>
              <a:t> &amp; 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n-US" sz="2000" dirty="0" smtClean="0">
                <a:latin typeface="+mn-lt"/>
              </a:rPr>
              <a:t> 2003; Pryor 2002; </a:t>
            </a:r>
            <a:r>
              <a:rPr lang="en-US" sz="2000" dirty="0" err="1" smtClean="0">
                <a:latin typeface="+mn-lt"/>
              </a:rPr>
              <a:t>Ntoumenopoulos</a:t>
            </a:r>
            <a:r>
              <a:rPr lang="en-US" sz="2000" dirty="0" smtClean="0">
                <a:latin typeface="+mn-lt"/>
              </a:rPr>
              <a:t> 2002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 2007; Stiller 2007;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 2007; </a:t>
            </a:r>
            <a:r>
              <a:rPr lang="en-US" sz="2000" dirty="0" err="1" smtClean="0">
                <a:latin typeface="+mn-lt"/>
              </a:rPr>
              <a:t>Gosselink</a:t>
            </a:r>
            <a:r>
              <a:rPr lang="en-US" sz="2000" dirty="0" smtClean="0">
                <a:latin typeface="+mn-lt"/>
              </a:rPr>
              <a:t> 2008)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39552" y="4797152"/>
            <a:ext cx="8136904" cy="1277273"/>
          </a:xfrm>
          <a:prstGeom prst="rect">
            <a:avLst/>
          </a:prstGeom>
          <a:ln w="12700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>
                <a:latin typeface="+mn-lt"/>
              </a:rPr>
              <a:t>Προσοχή!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400" dirty="0">
                <a:latin typeface="+mn-lt"/>
              </a:rPr>
              <a:t>Βραδυκαρδία, αύξηση </a:t>
            </a:r>
            <a:r>
              <a:rPr lang="el-GR" sz="2400" dirty="0" err="1">
                <a:latin typeface="+mn-lt"/>
              </a:rPr>
              <a:t>ενδοκράνιας</a:t>
            </a:r>
            <a:r>
              <a:rPr lang="el-GR" sz="2400" dirty="0">
                <a:latin typeface="+mn-lt"/>
              </a:rPr>
              <a:t> πίεσης, </a:t>
            </a:r>
            <a:r>
              <a:rPr lang="el-GR" sz="2400" dirty="0" err="1">
                <a:latin typeface="+mn-lt"/>
              </a:rPr>
              <a:t>υποξυγοναιμία</a:t>
            </a:r>
            <a:r>
              <a:rPr lang="el-GR" sz="2400" dirty="0">
                <a:latin typeface="+mn-lt"/>
              </a:rPr>
              <a:t>, αρρυθμίες, τραυματισμός, </a:t>
            </a:r>
            <a:r>
              <a:rPr lang="el-GR" sz="2400" dirty="0" smtClean="0">
                <a:latin typeface="+mn-lt"/>
              </a:rPr>
              <a:t>αιμορραγία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(8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 Άσκηση </a:t>
            </a:r>
            <a:r>
              <a:rPr lang="el-GR" sz="2600" b="1" dirty="0">
                <a:solidFill>
                  <a:srgbClr val="820000"/>
                </a:solidFill>
              </a:rPr>
              <a:t>των αναπνευστικών μυών στη ΜΕΘ </a:t>
            </a:r>
            <a:r>
              <a:rPr lang="el-GR" sz="2600" dirty="0">
                <a:solidFill>
                  <a:srgbClr val="820000"/>
                </a:solidFill>
              </a:rPr>
              <a:t>(1 από </a:t>
            </a:r>
            <a:r>
              <a:rPr lang="el-GR" sz="2600" dirty="0" smtClean="0">
                <a:solidFill>
                  <a:srgbClr val="820000"/>
                </a:solidFill>
              </a:rPr>
              <a:t>5)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Απογαλακτισμός: </a:t>
            </a:r>
            <a:r>
              <a:rPr lang="el-GR" sz="2400" dirty="0"/>
              <a:t>η διαδικασία αποσύνδεσης από τον αναπνευστήρα εφόσον ο ασθενής καταστεί ικανός να αναπνέει </a:t>
            </a:r>
            <a:r>
              <a:rPr lang="el-GR" sz="2400" dirty="0" smtClean="0"/>
              <a:t>αυθόρμητα</a:t>
            </a:r>
            <a:endParaRPr lang="el-GR" sz="24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Ο επιτυχής απογαλακτισμός </a:t>
            </a:r>
            <a:r>
              <a:rPr lang="el-GR" sz="2400" dirty="0"/>
              <a:t>προϋποθέτει τουλάχιστον 48 ώρες επαρκούς αυθόρμητης αναπνοής από τον </a:t>
            </a:r>
            <a:r>
              <a:rPr lang="el-GR" sz="2400" dirty="0" smtClean="0"/>
              <a:t>ασθενή</a:t>
            </a:r>
            <a:endParaRPr lang="el-GR" sz="24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dirty="0"/>
              <a:t>Αποτελεί το 40-50% της συνολικής διάρκειας μηχανικού αερισμού (MV)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6804248" y="5989350"/>
            <a:ext cx="2369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Moodie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1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(9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δ) Άσκηση των αναπνευστικών μυών στη ΜΕΘ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</a:t>
            </a:r>
            <a:r>
              <a:rPr lang="el-GR" sz="2600" dirty="0" smtClean="0">
                <a:solidFill>
                  <a:srgbClr val="820000"/>
                </a:solidFill>
              </a:rPr>
              <a:t>5)</a:t>
            </a:r>
            <a:endParaRPr lang="el-GR" sz="2600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Το 70% των ασθενών ΜΕΘ οδηγούνται σε επιτυχή απογαλακτισμό</a:t>
            </a:r>
            <a:r>
              <a:rPr lang="el-GR" sz="2400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με την 1η προσπάθεια, ενώ άλλοι, μετά από πολλές ανεπιτυχείς </a:t>
            </a:r>
            <a:r>
              <a:rPr lang="el-GR" sz="2400" dirty="0" smtClean="0"/>
              <a:t>προσπάθειες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Οι αποτυχημένες απόπειρες </a:t>
            </a:r>
            <a:r>
              <a:rPr lang="el-GR" sz="2400" dirty="0"/>
              <a:t>σχετίζονται με την αδυναμία των αναπνευστικών μυών, με βαριά μυοπάθεια/</a:t>
            </a:r>
            <a:r>
              <a:rPr lang="el-GR" sz="2400" dirty="0" err="1"/>
              <a:t>πολυνευροπάθεια</a:t>
            </a:r>
            <a:r>
              <a:rPr lang="el-GR" sz="2400" dirty="0"/>
              <a:t>, νοσοκομειακή  λοίμωξη και αναπνευστικό </a:t>
            </a:r>
            <a:r>
              <a:rPr lang="el-GR" sz="2400" dirty="0" smtClean="0"/>
              <a:t>τραύμα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Ο παρατεταμένος MV </a:t>
            </a:r>
            <a:r>
              <a:rPr lang="el-GR" sz="2400" dirty="0"/>
              <a:t>σχετίζεται με αυξημένη θνησιμότητα, νοσηρότητα, μεγάλη διάρκεια νοσηλείας στη ΜΕΘ, μειωμένη λειτουργικότητα και ποιότητα ζωής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660232" y="6021288"/>
            <a:ext cx="2369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Moodie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1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(10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δ) Άσκηση των αναπνευστικών μυών στη ΜΕΘ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</a:t>
            </a:r>
            <a:r>
              <a:rPr lang="el-GR" sz="2600" dirty="0" smtClean="0">
                <a:solidFill>
                  <a:srgbClr val="820000"/>
                </a:solidFill>
              </a:rPr>
              <a:t>5)</a:t>
            </a:r>
            <a:endParaRPr lang="el-GR" sz="2600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Μόνος του ο MV μπορεί να επιδράσει αρνητικά </a:t>
            </a:r>
            <a:r>
              <a:rPr lang="el-GR" sz="2400" dirty="0"/>
              <a:t>στη δομή και λειτουργία του διαφράγματος (δυσλειτουργία του διαφράγματος εκλυόμενη από τον αναπνευστήρα)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Ο συνδυασμός του αερισμού θετικής πίεσης και της θετικής </a:t>
            </a:r>
            <a:r>
              <a:rPr lang="el-GR" sz="2400" b="1" dirty="0" err="1">
                <a:solidFill>
                  <a:srgbClr val="004A82"/>
                </a:solidFill>
              </a:rPr>
              <a:t>τελο</a:t>
            </a:r>
            <a:r>
              <a:rPr lang="el-GR" sz="2400" b="1" dirty="0">
                <a:solidFill>
                  <a:srgbClr val="004A82"/>
                </a:solidFill>
              </a:rPr>
              <a:t>-</a:t>
            </a:r>
            <a:r>
              <a:rPr lang="el-GR" sz="2400" b="1" dirty="0" err="1">
                <a:solidFill>
                  <a:srgbClr val="004A82"/>
                </a:solidFill>
              </a:rPr>
              <a:t>εκπνευστικής</a:t>
            </a:r>
            <a:r>
              <a:rPr lang="el-GR" sz="2400" b="1" dirty="0">
                <a:solidFill>
                  <a:srgbClr val="004A82"/>
                </a:solidFill>
              </a:rPr>
              <a:t> πίεσης </a:t>
            </a:r>
            <a:r>
              <a:rPr lang="el-GR" sz="2400" dirty="0"/>
              <a:t>αποφορτίζει το διάφραγμα και έτσι επιφέρει αλλαγές στο μήκος των μυϊκών του ινών, με συνέπεια την ταχύτατη ατροφία </a:t>
            </a:r>
            <a:r>
              <a:rPr lang="el-GR" sz="2400" dirty="0" smtClean="0"/>
              <a:t>του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Οι παρατεταμένες περίοδοι MV </a:t>
            </a:r>
            <a:r>
              <a:rPr lang="el-GR" sz="2400" dirty="0"/>
              <a:t>προκαλούν μείωση της αντοχής των αναπνευστικών μυών και εγκυμονούν κόπωση των αναπνευστικών μυών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2" y="5949280"/>
            <a:ext cx="2369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Moodie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1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/>
              <a:t>(</a:t>
            </a:r>
            <a:r>
              <a:rPr lang="el-GR" sz="3200" b="0" dirty="0" smtClean="0"/>
              <a:t>11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δ) Άσκηση των αναπνευστικών μυών στη ΜΕΘ </a:t>
            </a:r>
            <a:r>
              <a:rPr lang="el-GR" sz="2600" dirty="0" smtClean="0">
                <a:solidFill>
                  <a:srgbClr val="820000"/>
                </a:solidFill>
              </a:rPr>
              <a:t>(4 </a:t>
            </a:r>
            <a:r>
              <a:rPr lang="el-GR" sz="2600" dirty="0">
                <a:solidFill>
                  <a:srgbClr val="820000"/>
                </a:solidFill>
              </a:rPr>
              <a:t>από </a:t>
            </a:r>
            <a:r>
              <a:rPr lang="el-GR" sz="2600" dirty="0" smtClean="0">
                <a:solidFill>
                  <a:srgbClr val="820000"/>
                </a:solidFill>
              </a:rPr>
              <a:t>5)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Η άσκηση των αναπνευστικών μυών (IMT) βοηθά στον απογαλακτισμό των ασθενών ΜΕΘ από τον αναπνευστήρα</a:t>
            </a:r>
            <a:r>
              <a:rPr lang="el-GR" sz="2400" b="1" dirty="0" smtClean="0">
                <a:solidFill>
                  <a:srgbClr val="004A82"/>
                </a:solidFill>
              </a:rPr>
              <a:t>: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Βελτιώνοντας τη λειτουργία της αναπνευστικής αντλίας μέσω - αλλαγών στον τύπο και μέγεθος των μυϊκών ινών και τη φυσιολογική απόδοση</a:t>
            </a:r>
          </a:p>
          <a:p>
            <a:pPr>
              <a:buNone/>
            </a:pPr>
            <a:r>
              <a:rPr lang="el-GR" sz="2400" dirty="0" smtClean="0"/>
              <a:t>	-  της προσαρμογής των νευρικών οδών προκειμένου να επιτρέψουν επιστράτευση κινητικών μονάδων 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Βελτιώνοντας το αναπνευστικό πρότυπο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804248" y="6021288"/>
            <a:ext cx="2369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Moodie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3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/>
              <a:t>(</a:t>
            </a:r>
            <a:r>
              <a:rPr lang="el-GR" sz="3200" b="0" dirty="0" smtClean="0"/>
              <a:t>12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4200" b="1" dirty="0">
                <a:solidFill>
                  <a:srgbClr val="820000"/>
                </a:solidFill>
              </a:rPr>
              <a:t>δ) Άσκηση των αναπνευστικών μυών στη ΜΕΘ </a:t>
            </a:r>
            <a:r>
              <a:rPr lang="el-GR" sz="4200" dirty="0" smtClean="0">
                <a:solidFill>
                  <a:srgbClr val="820000"/>
                </a:solidFill>
              </a:rPr>
              <a:t>(5 </a:t>
            </a:r>
            <a:r>
              <a:rPr lang="el-GR" sz="4200" dirty="0">
                <a:solidFill>
                  <a:srgbClr val="820000"/>
                </a:solidFill>
              </a:rPr>
              <a:t>από </a:t>
            </a:r>
            <a:r>
              <a:rPr lang="el-GR" sz="4200" dirty="0" smtClean="0">
                <a:solidFill>
                  <a:srgbClr val="820000"/>
                </a:solidFill>
              </a:rPr>
              <a:t>5)</a:t>
            </a:r>
            <a:endParaRPr lang="el-GR" sz="4200" dirty="0">
              <a:solidFill>
                <a:srgbClr val="820000"/>
              </a:solidFill>
            </a:endParaRPr>
          </a:p>
          <a:p>
            <a:r>
              <a:rPr lang="el-GR" sz="3800" dirty="0" smtClean="0"/>
              <a:t>Σε </a:t>
            </a:r>
            <a:r>
              <a:rPr lang="el-GR" sz="3800" dirty="0"/>
              <a:t>ασθενείς με αποτυχημένες απόπειρες απογαλακτισμού, η IMT έδειξε αύξηση στη δύναμη των αναπνευστικών μυών, μετρούμενης με την </a:t>
            </a:r>
            <a:r>
              <a:rPr lang="el-GR" sz="3800" dirty="0" err="1"/>
              <a:t>PImax</a:t>
            </a:r>
            <a:r>
              <a:rPr lang="el-GR" sz="3800" dirty="0"/>
              <a:t>, ακολουθούμενη από επιτυχή απογαλακτισμό </a:t>
            </a:r>
          </a:p>
          <a:p>
            <a:r>
              <a:rPr lang="el-GR" sz="3800" dirty="0"/>
              <a:t>Η βελτίωση της δύναμης και της αντοχής των αναπνευστικών μυών μπορεί να μειώσει την εξάρτηση από τον αναπνευστήρα με την πάροδο του χρόνου και να διευκολύνει τον αυθόρμητο αερισμό </a:t>
            </a:r>
          </a:p>
          <a:p>
            <a:r>
              <a:rPr lang="el-GR" sz="3800" dirty="0"/>
              <a:t>Η μείωση της διάρκειας του MV μπορεί να βοηθήσει στη μείωση των επιπλοκών που σχετίζονται με τον αναπνευστήρα καθώς επίσης και του χρόνου παραμονής στη ΜΕΘ / νοσοκομείο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148064" y="6237312"/>
            <a:ext cx="2369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Moodie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/>
              <a:t>(</a:t>
            </a:r>
            <a:r>
              <a:rPr lang="el-GR" sz="3200" b="0" dirty="0" smtClean="0"/>
              <a:t>13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72014"/>
            <a:ext cx="5143054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Πρώιμη </a:t>
            </a:r>
            <a:r>
              <a:rPr lang="el-GR" sz="2600" b="1" dirty="0">
                <a:solidFill>
                  <a:srgbClr val="820000"/>
                </a:solidFill>
              </a:rPr>
              <a:t>κινητοποίηση </a:t>
            </a:r>
            <a:r>
              <a:rPr lang="el-GR" sz="2600" dirty="0">
                <a:solidFill>
                  <a:srgbClr val="820000"/>
                </a:solidFill>
              </a:rPr>
              <a:t>(1 από 3)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Περιλαμβάνει:</a:t>
            </a:r>
          </a:p>
          <a:p>
            <a:r>
              <a:rPr lang="el-GR" sz="2400" dirty="0" smtClean="0"/>
              <a:t>Αλλαγή </a:t>
            </a:r>
            <a:r>
              <a:rPr lang="el-GR" sz="2400" dirty="0"/>
              <a:t>θέσης </a:t>
            </a:r>
          </a:p>
          <a:p>
            <a:r>
              <a:rPr lang="el-GR" sz="2400" dirty="0" err="1" smtClean="0"/>
              <a:t>Αυτο</a:t>
            </a:r>
            <a:r>
              <a:rPr lang="el-GR" sz="2400" dirty="0" smtClean="0"/>
              <a:t>-μετακίνηση </a:t>
            </a:r>
            <a:r>
              <a:rPr lang="el-GR" sz="2400" dirty="0"/>
              <a:t>στο κρεβάτι</a:t>
            </a:r>
          </a:p>
          <a:p>
            <a:r>
              <a:rPr lang="el-GR" sz="2400" dirty="0" smtClean="0"/>
              <a:t>Κινησιοθεραπεία</a:t>
            </a:r>
            <a:endParaRPr lang="el-GR" sz="2400" dirty="0"/>
          </a:p>
          <a:p>
            <a:r>
              <a:rPr lang="el-GR" sz="2400" dirty="0" smtClean="0"/>
              <a:t>Ασκήσεις </a:t>
            </a:r>
            <a:r>
              <a:rPr lang="el-GR" sz="2400" dirty="0"/>
              <a:t>ισορροπίας </a:t>
            </a:r>
          </a:p>
          <a:p>
            <a:r>
              <a:rPr lang="el-GR" sz="2400" dirty="0" smtClean="0"/>
              <a:t>Κάθισμα </a:t>
            </a:r>
            <a:r>
              <a:rPr lang="el-GR" sz="2400" dirty="0"/>
              <a:t>στην άκρη του </a:t>
            </a:r>
            <a:r>
              <a:rPr lang="el-GR" sz="2400" dirty="0" smtClean="0"/>
              <a:t>κρεβατιού</a:t>
            </a:r>
            <a:endParaRPr lang="el-GR" sz="2400" dirty="0"/>
          </a:p>
          <a:p>
            <a:r>
              <a:rPr lang="el-GR" sz="2400" dirty="0" smtClean="0"/>
              <a:t>Κάθισμα </a:t>
            </a:r>
            <a:r>
              <a:rPr lang="el-GR" sz="2400" dirty="0"/>
              <a:t>χωρίς υποστήριξη</a:t>
            </a:r>
          </a:p>
          <a:p>
            <a:r>
              <a:rPr lang="el-GR" sz="2400" dirty="0" smtClean="0"/>
              <a:t>Μετακίνηση </a:t>
            </a:r>
            <a:r>
              <a:rPr lang="el-GR" sz="2400" dirty="0"/>
              <a:t>σε πολυθρόνα</a:t>
            </a:r>
          </a:p>
          <a:p>
            <a:r>
              <a:rPr lang="el-GR" sz="2400" dirty="0" err="1" smtClean="0"/>
              <a:t>Ορθοστάτηση</a:t>
            </a:r>
            <a:endParaRPr lang="el-GR" sz="2400" dirty="0"/>
          </a:p>
          <a:p>
            <a:r>
              <a:rPr lang="el-GR" sz="2400" dirty="0" smtClean="0"/>
              <a:t>Βάδιση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04" y="1806803"/>
            <a:ext cx="1920851" cy="1438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4" y="3245551"/>
            <a:ext cx="1920851" cy="1280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3" y="4526118"/>
            <a:ext cx="1920851" cy="1280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79" y="1806804"/>
            <a:ext cx="2101343" cy="399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987113" y="6005310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5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</a:t>
            </a:r>
            <a:r>
              <a:rPr lang="en-US" sz="3200" b="0" dirty="0" smtClean="0"/>
              <a:t>1</a:t>
            </a:r>
            <a:r>
              <a:rPr lang="el-GR" sz="3200" b="0" dirty="0" smtClean="0"/>
              <a:t>4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9" y="1267654"/>
            <a:ext cx="5618105" cy="3817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στ) Πρώιμη κινητοποίηση </a:t>
            </a:r>
            <a:r>
              <a:rPr lang="el-GR" sz="2600" dirty="0" smtClean="0">
                <a:solidFill>
                  <a:srgbClr val="820000"/>
                </a:solidFill>
              </a:rPr>
              <a:t>(</a:t>
            </a:r>
            <a:r>
              <a:rPr lang="en-US" sz="2600" dirty="0" smtClean="0">
                <a:solidFill>
                  <a:srgbClr val="820000"/>
                </a:solidFill>
              </a:rPr>
              <a:t>2</a:t>
            </a:r>
            <a:r>
              <a:rPr lang="el-GR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>
                <a:solidFill>
                  <a:srgbClr val="820000"/>
                </a:solidFill>
              </a:rPr>
              <a:t>από 3</a:t>
            </a:r>
            <a:r>
              <a:rPr lang="el-GR" sz="2600" dirty="0" smtClean="0">
                <a:solidFill>
                  <a:srgbClr val="820000"/>
                </a:solidFill>
              </a:rPr>
              <a:t>)</a:t>
            </a:r>
            <a:endParaRPr lang="en-US" sz="2600" dirty="0" smtClean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Μείωση πιθανότητας </a:t>
            </a:r>
            <a:r>
              <a:rPr lang="el-GR" sz="2400" dirty="0" err="1"/>
              <a:t>μυονευροπάθειας</a:t>
            </a:r>
            <a:r>
              <a:rPr lang="el-GR" sz="2400" dirty="0"/>
              <a:t> ΜΕΘ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Βελτίωση των αερίων αίματος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Βελτίωση ψυχικών </a:t>
            </a:r>
            <a:r>
              <a:rPr lang="el-GR" sz="2400" dirty="0" smtClean="0"/>
              <a:t>δυσλειτουργιών </a:t>
            </a:r>
            <a:r>
              <a:rPr lang="el-GR" sz="2400" dirty="0"/>
              <a:t>(</a:t>
            </a:r>
            <a:r>
              <a:rPr lang="el-GR" sz="2400" dirty="0" err="1"/>
              <a:t>delirioum</a:t>
            </a:r>
            <a:r>
              <a:rPr lang="el-GR" sz="2400" dirty="0"/>
              <a:t>)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2987824" y="4365104"/>
            <a:ext cx="1528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Kress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2009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1722" y="4165049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236142"/>
            <a:ext cx="3522662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7. </a:t>
            </a:r>
            <a:r>
              <a:rPr lang="el-GR" dirty="0" smtClean="0"/>
              <a:t>Φυσικοθεραπεία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1 </a:t>
            </a:r>
            <a:r>
              <a:rPr lang="el-GR" sz="3200" b="0" dirty="0" smtClean="0"/>
              <a:t>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56" y="1078101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Ο </a:t>
            </a:r>
            <a:r>
              <a:rPr lang="el-GR" sz="2600" b="1" dirty="0">
                <a:solidFill>
                  <a:srgbClr val="820000"/>
                </a:solidFill>
              </a:rPr>
              <a:t>ρόλος του Φυσικοθεραπευτή στη ΜΕΘ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654165"/>
            <a:ext cx="1179022" cy="461665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Ρόλος 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4297415" y="2115830"/>
            <a:ext cx="0" cy="587959"/>
          </a:xfrm>
          <a:prstGeom prst="straightConnector1">
            <a:avLst/>
          </a:prstGeom>
          <a:ln w="19050">
            <a:solidFill>
              <a:srgbClr val="004A8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3"/>
            <a:endCxn id="22" idx="1"/>
          </p:cNvCxnSpPr>
          <p:nvPr/>
        </p:nvCxnSpPr>
        <p:spPr>
          <a:xfrm flipV="1">
            <a:off x="3055796" y="2703788"/>
            <a:ext cx="2682818" cy="301"/>
          </a:xfrm>
          <a:prstGeom prst="straightConnector1">
            <a:avLst/>
          </a:prstGeom>
          <a:ln w="19050">
            <a:solidFill>
              <a:srgbClr val="004A8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9532" y="2288289"/>
            <a:ext cx="2376264" cy="831600"/>
          </a:xfrm>
          <a:prstGeom prst="rect">
            <a:avLst/>
          </a:prstGeom>
          <a:solidFill>
            <a:srgbClr val="004A82"/>
          </a:solidFill>
          <a:ln w="19050">
            <a:solidFill>
              <a:srgbClr val="004A8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Θεραπευτικός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11" y="3415884"/>
            <a:ext cx="3060340" cy="830997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Βελτίωση </a:t>
            </a:r>
            <a:r>
              <a:rPr lang="el-GR" sz="2400" dirty="0" err="1" smtClean="0">
                <a:solidFill>
                  <a:schemeClr val="bg1"/>
                </a:solidFill>
                <a:latin typeface="+mn-lt"/>
              </a:rPr>
              <a:t>καρδιοαναπνευστικού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11" y="4525668"/>
            <a:ext cx="3060340" cy="830997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Βελτίωση της λειτουργικότητας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8614" y="2288289"/>
            <a:ext cx="2661217" cy="830997"/>
          </a:xfrm>
          <a:prstGeom prst="rect">
            <a:avLst/>
          </a:prstGeom>
          <a:solidFill>
            <a:srgbClr val="004A82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Προφυλακτικός από τις επιπτώσεις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9848" y="3417661"/>
            <a:ext cx="2376264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Ακινητοποίησης 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9849" y="4224932"/>
            <a:ext cx="2376264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>
                <a:solidFill>
                  <a:schemeClr val="bg1"/>
                </a:solidFill>
                <a:latin typeface="+mn-lt"/>
              </a:rPr>
              <a:t>Κλινοστατισμού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66587" y="5356665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(Thomas, 2011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cxnSp>
        <p:nvCxnSpPr>
          <p:cNvPr id="24" name="Elbow Connector 23"/>
          <p:cNvCxnSpPr>
            <a:endCxn id="17" idx="1"/>
          </p:cNvCxnSpPr>
          <p:nvPr/>
        </p:nvCxnSpPr>
        <p:spPr>
          <a:xfrm rot="16200000" flipH="1">
            <a:off x="517123" y="3281694"/>
            <a:ext cx="712097" cy="387279"/>
          </a:xfrm>
          <a:prstGeom prst="bentConnector2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-60727" y="3862271"/>
            <a:ext cx="1867794" cy="387277"/>
          </a:xfrm>
          <a:prstGeom prst="bentConnector3">
            <a:avLst>
              <a:gd name="adj1" fmla="val 99609"/>
            </a:avLst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33" idx="1"/>
          </p:cNvCxnSpPr>
          <p:nvPr/>
        </p:nvCxnSpPr>
        <p:spPr>
          <a:xfrm rot="16200000" flipH="1">
            <a:off x="5594928" y="3193573"/>
            <a:ext cx="598607" cy="311233"/>
          </a:xfrm>
          <a:prstGeom prst="bentConnector2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37" idx="1"/>
          </p:cNvCxnSpPr>
          <p:nvPr/>
        </p:nvCxnSpPr>
        <p:spPr>
          <a:xfrm rot="16200000" flipH="1">
            <a:off x="5191292" y="3597208"/>
            <a:ext cx="1405878" cy="311236"/>
          </a:xfrm>
          <a:prstGeom prst="bentConnector2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24" y="-171400"/>
            <a:ext cx="8229600" cy="908720"/>
          </a:xfrm>
        </p:spPr>
        <p:txBody>
          <a:bodyPr>
            <a:noAutofit/>
          </a:bodyPr>
          <a:lstStyle/>
          <a:p>
            <a:r>
              <a:rPr lang="el-GR" sz="2800" dirty="0"/>
              <a:t>8. Τεχνικές Φυσικοθεραπείας στη ΜΕΘ </a:t>
            </a:r>
            <a:r>
              <a:rPr lang="el-GR" sz="2400" b="0" dirty="0"/>
              <a:t>(</a:t>
            </a:r>
            <a:r>
              <a:rPr lang="el-GR" sz="2400" b="0" dirty="0" smtClean="0"/>
              <a:t>15 από 17)</a:t>
            </a:r>
            <a:endParaRPr lang="el-GR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24" y="404664"/>
            <a:ext cx="8229600" cy="50405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στ) Πρώιμη </a:t>
            </a:r>
            <a:r>
              <a:rPr lang="el-GR" sz="2600" dirty="0" smtClean="0">
                <a:solidFill>
                  <a:srgbClr val="820000"/>
                </a:solidFill>
              </a:rPr>
              <a:t>κινητοποίηση</a:t>
            </a:r>
            <a:r>
              <a:rPr lang="en-US" sz="2600" dirty="0" smtClean="0">
                <a:solidFill>
                  <a:srgbClr val="820000"/>
                </a:solidFill>
              </a:rPr>
              <a:t> </a:t>
            </a:r>
            <a:r>
              <a:rPr lang="el-GR" sz="2000" dirty="0" smtClean="0">
                <a:solidFill>
                  <a:srgbClr val="820000"/>
                </a:solidFill>
              </a:rPr>
              <a:t>(3 από 3) </a:t>
            </a:r>
            <a:r>
              <a:rPr lang="en-US" sz="2000" dirty="0" smtClean="0"/>
              <a:t>(</a:t>
            </a:r>
            <a:r>
              <a:rPr lang="en-US" sz="2000" dirty="0"/>
              <a:t>Adler &amp; Malone, 2012)</a:t>
            </a:r>
            <a:endParaRPr lang="el-GR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7669"/>
              </p:ext>
            </p:extLst>
          </p:nvPr>
        </p:nvGraphicFramePr>
        <p:xfrm>
          <a:off x="107504" y="908720"/>
          <a:ext cx="8928992" cy="5582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59806"/>
                <a:gridCol w="4369186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800" dirty="0" smtClean="0"/>
                        <a:t>Κριτήρια διακοπής της κινητοποίησης στη ΜΕΘ</a:t>
                      </a:r>
                      <a:endParaRPr lang="el-GR" sz="1800" u="none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l-GR" sz="18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Καρδιακή</a:t>
                      </a:r>
                      <a:r>
                        <a:rPr lang="el-GR" sz="1800" u="sng" baseline="0" dirty="0" smtClean="0"/>
                        <a:t> Συχνότητα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&gt; 70% της μέγιστης αναμενόμενης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&gt; 20% μείωση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&lt; 40</a:t>
                      </a:r>
                      <a:r>
                        <a:rPr lang="en-US" sz="1800" u="none" baseline="0" dirty="0" smtClean="0"/>
                        <a:t> beats/sec &gt;130 beats/sec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Νέα αρρυθμία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Πρόσφατος </a:t>
                      </a:r>
                      <a:r>
                        <a:rPr lang="el-GR" sz="1800" u="none" baseline="0" dirty="0" err="1" smtClean="0"/>
                        <a:t>αντιαρρυθμικός</a:t>
                      </a:r>
                      <a:r>
                        <a:rPr lang="el-GR" sz="1800" u="none" baseline="0" dirty="0" smtClean="0"/>
                        <a:t> παράγοντας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Ανάσπαση του ΗΚΓ ή </a:t>
                      </a:r>
                      <a:r>
                        <a:rPr lang="el-GR" sz="1800" u="none" baseline="0" dirty="0" err="1" smtClean="0"/>
                        <a:t>ενζυμική</a:t>
                      </a:r>
                      <a:r>
                        <a:rPr lang="el-GR" sz="1800" u="none" baseline="0" dirty="0" smtClean="0"/>
                        <a:t> δραστηριότητα</a:t>
                      </a:r>
                      <a:endParaRPr lang="el-GR" sz="1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Παλμική Οξυμετρία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l-GR" sz="1800" u="none" dirty="0" smtClean="0"/>
                        <a:t> &gt; 4%</a:t>
                      </a:r>
                      <a:r>
                        <a:rPr lang="el-GR" sz="1800" u="none" baseline="0" dirty="0" smtClean="0"/>
                        <a:t> μείωση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l-GR" sz="1800" u="none" baseline="0" dirty="0" smtClean="0"/>
                        <a:t> 88% - 90%</a:t>
                      </a:r>
                      <a:endParaRPr lang="el-GR" sz="18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Αρτηριακή πίεση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 &gt; 180 </a:t>
                      </a:r>
                      <a:r>
                        <a:rPr lang="en-US" sz="1800" dirty="0" smtClean="0"/>
                        <a:t>mmHg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&gt;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20% </a:t>
                      </a:r>
                      <a:r>
                        <a:rPr lang="el-GR" sz="1800" dirty="0" smtClean="0"/>
                        <a:t>μείωση</a:t>
                      </a:r>
                      <a:r>
                        <a:rPr lang="el-GR" sz="1800" baseline="0" dirty="0" smtClean="0"/>
                        <a:t> στην συστολική αρτηριακή πίεση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 Μέση  &lt; 65</a:t>
                      </a:r>
                      <a:r>
                        <a:rPr lang="en-US" sz="1800" baseline="0" dirty="0" smtClean="0"/>
                        <a:t> mmHg </a:t>
                      </a:r>
                      <a:r>
                        <a:rPr lang="el-GR" sz="1800" baseline="0" dirty="0" smtClean="0"/>
                        <a:t>&gt; 110 </a:t>
                      </a:r>
                      <a:r>
                        <a:rPr lang="en-US" sz="1800" baseline="0" dirty="0" smtClean="0"/>
                        <a:t>mmHg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 Παρουσία </a:t>
                      </a:r>
                      <a:r>
                        <a:rPr lang="el-GR" sz="1800" baseline="0" dirty="0" err="1" smtClean="0"/>
                        <a:t>αγγειοσυσπαστικών</a:t>
                      </a:r>
                      <a:r>
                        <a:rPr lang="el-GR" sz="1800" baseline="0" dirty="0" smtClean="0"/>
                        <a:t> φαρμάκων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 Νέο αγγειοσυσταλτικό ή κλιμάκωσή του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Μηχανικός αερισμός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FiO2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≥ 0.60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PEEP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≥ 10 cm H2O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Μη συγχρονισμός ασθενούς αναπνευστήρα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Απόλυτα ελεγχόμενη αναπνοή από τον αναπνευστήρα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Αδύναμη</a:t>
                      </a:r>
                      <a:r>
                        <a:rPr lang="el-GR" sz="1800" baseline="0" dirty="0" smtClean="0"/>
                        <a:t> αναπνοή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Αναπνευστική</a:t>
                      </a:r>
                      <a:r>
                        <a:rPr lang="el-GR" sz="1800" u="sng" baseline="0" dirty="0" smtClean="0"/>
                        <a:t> συχνότητα</a:t>
                      </a:r>
                    </a:p>
                    <a:p>
                      <a:r>
                        <a:rPr lang="el-GR" sz="1800" baseline="0" dirty="0" smtClean="0"/>
                        <a:t>&lt; 5 αναπνοές / </a:t>
                      </a:r>
                      <a:r>
                        <a:rPr lang="en-US" sz="1800" baseline="0" dirty="0" smtClean="0"/>
                        <a:t>min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Οποιαδήποτε μείωση του επιπέδου συνείδησης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0764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3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/>
              <a:t>(</a:t>
            </a:r>
            <a:r>
              <a:rPr lang="el-GR" sz="3200" b="0" dirty="0" smtClean="0"/>
              <a:t>14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ζ) Πρώιμη </a:t>
            </a:r>
            <a:r>
              <a:rPr lang="el-GR" sz="2600" b="1" dirty="0">
                <a:solidFill>
                  <a:srgbClr val="820000"/>
                </a:solidFill>
              </a:rPr>
              <a:t>κινητοποίηση κατά </a:t>
            </a:r>
            <a:r>
              <a:rPr lang="el-GR" sz="2600" b="1" dirty="0" err="1">
                <a:solidFill>
                  <a:srgbClr val="820000"/>
                </a:solidFill>
              </a:rPr>
              <a:t>Perme</a:t>
            </a:r>
            <a:r>
              <a:rPr lang="el-GR" sz="2600" b="1" dirty="0">
                <a:solidFill>
                  <a:srgbClr val="820000"/>
                </a:solidFill>
              </a:rPr>
              <a:t> &amp; </a:t>
            </a:r>
            <a:r>
              <a:rPr lang="el-GR" sz="2600" b="1" dirty="0" err="1">
                <a:solidFill>
                  <a:srgbClr val="820000"/>
                </a:solidFill>
              </a:rPr>
              <a:t>Chandrashekar</a:t>
            </a:r>
            <a:r>
              <a:rPr lang="el-GR" sz="2600" b="1" dirty="0">
                <a:solidFill>
                  <a:srgbClr val="820000"/>
                </a:solidFill>
              </a:rPr>
              <a:t> (2009)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4 φάσεις πρώιμης κινητοποίησης με κατευθυντήριες </a:t>
            </a:r>
            <a:r>
              <a:rPr lang="el-GR" sz="2400" b="1" dirty="0" smtClean="0"/>
              <a:t>οδηγίες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Πριν από κάθε </a:t>
            </a:r>
            <a:r>
              <a:rPr lang="el-GR" sz="2400" dirty="0" smtClean="0"/>
              <a:t>συνεδρία</a:t>
            </a:r>
            <a:r>
              <a:rPr lang="el-GR" sz="2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l-GR" sz="2400" dirty="0" smtClean="0"/>
              <a:t> </a:t>
            </a:r>
            <a:r>
              <a:rPr lang="el-GR" sz="2400" dirty="0"/>
              <a:t>σύντομη Φ/Θ αξιολόγηση </a:t>
            </a:r>
            <a:r>
              <a:rPr lang="el-GR" sz="2400" b="1" dirty="0">
                <a:solidFill>
                  <a:srgbClr val="004A82"/>
                </a:solidFill>
              </a:rPr>
              <a:t>για την εκτίμηση </a:t>
            </a:r>
            <a:r>
              <a:rPr lang="el-GR" sz="2400" dirty="0"/>
              <a:t>της καταλληλότητας /τροποποίησης πλάνου </a:t>
            </a:r>
            <a:r>
              <a:rPr lang="el-GR" sz="2400" dirty="0" smtClean="0"/>
              <a:t>παρέμβασης</a:t>
            </a:r>
          </a:p>
          <a:p>
            <a:pPr marL="285750" indent="-285750">
              <a:spcBef>
                <a:spcPts val="1200"/>
              </a:spcBef>
            </a:pPr>
            <a:r>
              <a:rPr lang="el-GR" sz="2400" dirty="0"/>
              <a:t>Οι ασθενείς παραμένουν σε κάθε φάση εφόσον πληρούν τα κριτήρια</a:t>
            </a:r>
          </a:p>
          <a:p>
            <a:pPr marL="285750" indent="-285750">
              <a:spcBef>
                <a:spcPts val="1200"/>
              </a:spcBef>
            </a:pPr>
            <a:r>
              <a:rPr lang="el-GR" sz="2400" dirty="0"/>
              <a:t>Παλινδρομούν σε προηγούμενη - επόμενη φάση				</a:t>
            </a:r>
          </a:p>
          <a:p>
            <a:pPr>
              <a:spcBef>
                <a:spcPts val="1200"/>
              </a:spcBef>
            </a:pP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7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15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η) Φάσεις </a:t>
            </a:r>
            <a:r>
              <a:rPr lang="el-GR" sz="2600" b="1" dirty="0">
                <a:solidFill>
                  <a:srgbClr val="820000"/>
                </a:solidFill>
              </a:rPr>
              <a:t>πρώιμης κινητοποίησης κατά </a:t>
            </a:r>
            <a:r>
              <a:rPr lang="el-GR" sz="2600" b="1" dirty="0" err="1">
                <a:solidFill>
                  <a:srgbClr val="820000"/>
                </a:solidFill>
              </a:rPr>
              <a:t>Perme</a:t>
            </a:r>
            <a:r>
              <a:rPr lang="el-GR" sz="2600" b="1" dirty="0">
                <a:solidFill>
                  <a:srgbClr val="820000"/>
                </a:solidFill>
              </a:rPr>
              <a:t> &amp; </a:t>
            </a:r>
            <a:r>
              <a:rPr lang="el-GR" sz="2600" b="1" dirty="0" err="1">
                <a:solidFill>
                  <a:srgbClr val="820000"/>
                </a:solidFill>
              </a:rPr>
              <a:t>Chandrashekar</a:t>
            </a:r>
            <a:r>
              <a:rPr lang="el-GR" sz="2600" b="1" dirty="0">
                <a:solidFill>
                  <a:srgbClr val="820000"/>
                </a:solidFill>
              </a:rPr>
              <a:t> (2009)</a:t>
            </a:r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Στόχος φάσης 1:</a:t>
            </a:r>
            <a:r>
              <a:rPr lang="el-GR" sz="2400" dirty="0"/>
              <a:t> άμεση έναρξη της κινητοποίησης </a:t>
            </a:r>
            <a:r>
              <a:rPr lang="el-GR" sz="2400" dirty="0" smtClean="0"/>
              <a:t>και προσαρμογή </a:t>
            </a:r>
            <a:r>
              <a:rPr lang="el-GR" sz="2400" dirty="0"/>
              <a:t>της </a:t>
            </a:r>
            <a:r>
              <a:rPr lang="el-GR" sz="2400" dirty="0" err="1"/>
              <a:t>ορθοστατικής</a:t>
            </a:r>
            <a:r>
              <a:rPr lang="el-GR" sz="2400" dirty="0"/>
              <a:t> </a:t>
            </a:r>
            <a:r>
              <a:rPr lang="el-GR" sz="2400" dirty="0" smtClean="0"/>
              <a:t>πίεσης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Στόχος φάσης </a:t>
            </a:r>
            <a:r>
              <a:rPr lang="el-GR" sz="2400" b="1" dirty="0">
                <a:solidFill>
                  <a:srgbClr val="004A82"/>
                </a:solidFill>
              </a:rPr>
              <a:t>2: </a:t>
            </a:r>
            <a:r>
              <a:rPr lang="el-GR" sz="2400" dirty="0"/>
              <a:t>έναρξη της επανεκπαίδευση της </a:t>
            </a:r>
            <a:r>
              <a:rPr lang="el-GR" sz="2400" dirty="0" smtClean="0"/>
              <a:t>βάδισης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Στόχος φάσης 3: </a:t>
            </a:r>
            <a:r>
              <a:rPr lang="el-GR" sz="2400" dirty="0"/>
              <a:t>μετακίνηση και η αύξηση της διάρκειας της </a:t>
            </a:r>
            <a:r>
              <a:rPr lang="el-GR" sz="2400" dirty="0" smtClean="0"/>
              <a:t>βάδισης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Στόχος φάσης 4: </a:t>
            </a:r>
            <a:r>
              <a:rPr lang="el-GR" sz="2400" dirty="0" smtClean="0"/>
              <a:t>λειτουργική </a:t>
            </a:r>
            <a:r>
              <a:rPr lang="el-GR" sz="2400" dirty="0"/>
              <a:t>εκπαίδευση (</a:t>
            </a:r>
            <a:r>
              <a:rPr lang="el-GR" sz="2400" dirty="0" smtClean="0"/>
              <a:t>αυτονομία / ανεξαρτησία</a:t>
            </a:r>
            <a:r>
              <a:rPr lang="el-GR" sz="2400" dirty="0"/>
              <a:t>) πριν την αποχώρηση από το </a:t>
            </a:r>
            <a:r>
              <a:rPr lang="el-GR" sz="2400" dirty="0" smtClean="0"/>
              <a:t>νοσοκομείο</a:t>
            </a:r>
          </a:p>
          <a:p>
            <a:pPr>
              <a:spcBef>
                <a:spcPts val="1800"/>
              </a:spcBef>
            </a:pP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(16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1116000"/>
            <a:ext cx="8229600" cy="50405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θ) Κινητοποίηση </a:t>
            </a:r>
            <a:r>
              <a:rPr lang="el-GR" sz="2600" b="1" dirty="0">
                <a:solidFill>
                  <a:srgbClr val="820000"/>
                </a:solidFill>
              </a:rPr>
              <a:t>με βάδιση</a:t>
            </a:r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471647" y="1913343"/>
            <a:ext cx="2121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Στο </a:t>
            </a:r>
            <a:r>
              <a:rPr lang="el-GR" sz="2000" dirty="0" err="1">
                <a:latin typeface="+mn-lt"/>
              </a:rPr>
              <a:t>διασωληνωμένο</a:t>
            </a:r>
            <a:endParaRPr lang="el-GR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1647" y="3593720"/>
            <a:ext cx="224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itchFamily="34" charset="0"/>
              </a:rPr>
              <a:t>Στον </a:t>
            </a:r>
            <a:r>
              <a:rPr lang="el-GR" sz="2000" dirty="0" err="1">
                <a:latin typeface="Calibri" pitchFamily="34" charset="0"/>
              </a:rPr>
              <a:t>τραχειοστομημένο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1647" y="5223103"/>
            <a:ext cx="209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itchFamily="34" charset="0"/>
              </a:rPr>
              <a:t>Στον μη </a:t>
            </a:r>
            <a:r>
              <a:rPr lang="el-GR" sz="2000" dirty="0" err="1">
                <a:latin typeface="Calibri" pitchFamily="34" charset="0"/>
              </a:rPr>
              <a:t>διασωληνωμένο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792" y="6459669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535720" y="1700808"/>
            <a:ext cx="468328" cy="4608512"/>
          </a:xfrm>
          <a:prstGeom prst="rightBrac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5222752" y="2023267"/>
            <a:ext cx="388843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Για αξιολόγηση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Για πρόληψη ατροφίας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Για αποφυγή </a:t>
            </a:r>
            <a:r>
              <a:rPr lang="el-GR" sz="2400" i="1" dirty="0" err="1">
                <a:latin typeface="+mn-lt"/>
              </a:rPr>
              <a:t>Delirium</a:t>
            </a:r>
            <a:endParaRPr lang="el-GR" sz="2400" i="1" dirty="0">
              <a:latin typeface="+mn-lt"/>
            </a:endParaRP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Για βελτίωση της οξυγόνωσης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Για μείωση της </a:t>
            </a:r>
            <a:r>
              <a:rPr lang="el-GR" sz="2400" dirty="0" err="1">
                <a:latin typeface="+mn-lt"/>
              </a:rPr>
              <a:t>υπερκαπνίας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Για λύση της </a:t>
            </a:r>
            <a:r>
              <a:rPr lang="el-GR" sz="2400" dirty="0" err="1">
                <a:latin typeface="+mn-lt"/>
              </a:rPr>
              <a:t>ατελεκτασίας</a:t>
            </a:r>
            <a:endParaRPr lang="el-GR" sz="24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4720" y="6409380"/>
            <a:ext cx="2809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+mn-lt"/>
              </a:rPr>
              <a:t>Schweickert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2011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1" y="4897676"/>
            <a:ext cx="1748016" cy="15526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5" y="3330426"/>
            <a:ext cx="1964248" cy="15142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5" y="1700808"/>
            <a:ext cx="1964248" cy="150854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712000" cy="908720"/>
          </a:xfrm>
        </p:spPr>
        <p:txBody>
          <a:bodyPr>
            <a:noAutofit/>
          </a:bodyPr>
          <a:lstStyle/>
          <a:p>
            <a:r>
              <a:rPr lang="el-GR" dirty="0"/>
              <a:t>8. Τεχνικές Φυσικοθεραπείας στη ΜΕΘ </a:t>
            </a:r>
            <a:r>
              <a:rPr lang="el-GR" sz="3200" b="0" dirty="0" smtClean="0"/>
              <a:t>(17 από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ι) Ερευνητική </a:t>
            </a:r>
            <a:r>
              <a:rPr lang="el-GR" sz="2600" b="1" dirty="0">
                <a:solidFill>
                  <a:srgbClr val="820000"/>
                </a:solidFill>
              </a:rPr>
              <a:t>τεκμηρίωση για την πρώιμη κινητοποίηση στη ΜΕΘ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Είναι </a:t>
            </a:r>
            <a:r>
              <a:rPr lang="el-GR" sz="2400" dirty="0"/>
              <a:t>ασφαλής στην εφαρμογή της </a:t>
            </a:r>
            <a:r>
              <a:rPr lang="el-GR" sz="2000" dirty="0"/>
              <a:t>(</a:t>
            </a:r>
            <a:r>
              <a:rPr lang="en-US" sz="2000" dirty="0" err="1"/>
              <a:t>Brimioulle</a:t>
            </a:r>
            <a:r>
              <a:rPr lang="en-US" sz="2000" dirty="0"/>
              <a:t> et </a:t>
            </a:r>
            <a:r>
              <a:rPr lang="en-US" sz="2000" dirty="0" smtClean="0"/>
              <a:t>al</a:t>
            </a:r>
            <a:r>
              <a:rPr lang="el-GR" sz="2000" dirty="0" smtClean="0"/>
              <a:t>.</a:t>
            </a:r>
            <a:r>
              <a:rPr lang="en-US" sz="2000" dirty="0" smtClean="0"/>
              <a:t>, </a:t>
            </a:r>
            <a:r>
              <a:rPr lang="en-US" sz="2000" dirty="0"/>
              <a:t>1997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Μειώνει </a:t>
            </a:r>
            <a:r>
              <a:rPr lang="el-GR" sz="2400" dirty="0"/>
              <a:t>την πιθανότητα </a:t>
            </a:r>
            <a:r>
              <a:rPr lang="en-US" sz="2400" dirty="0"/>
              <a:t>VAP, </a:t>
            </a:r>
            <a:r>
              <a:rPr lang="el-GR" sz="2400" dirty="0" err="1"/>
              <a:t>ατελεκτασίας</a:t>
            </a:r>
            <a:r>
              <a:rPr lang="el-GR" sz="2400" dirty="0"/>
              <a:t> </a:t>
            </a:r>
            <a:r>
              <a:rPr lang="el-GR" sz="2000" dirty="0" smtClean="0"/>
              <a:t>(</a:t>
            </a:r>
            <a:r>
              <a:rPr lang="en-US" sz="2000" dirty="0" err="1" smtClean="0"/>
              <a:t>Drakoulovic</a:t>
            </a:r>
            <a:r>
              <a:rPr lang="en-US" sz="2000" dirty="0" smtClean="0"/>
              <a:t> </a:t>
            </a:r>
            <a:r>
              <a:rPr lang="en-US" sz="2000" dirty="0"/>
              <a:t>et </a:t>
            </a:r>
            <a:r>
              <a:rPr lang="en-US" sz="2000" dirty="0" smtClean="0"/>
              <a:t>al</a:t>
            </a:r>
            <a:r>
              <a:rPr lang="el-GR" sz="2000" dirty="0" smtClean="0"/>
              <a:t>.</a:t>
            </a:r>
            <a:r>
              <a:rPr lang="en-US" sz="2000" dirty="0" smtClean="0"/>
              <a:t>, 1999</a:t>
            </a:r>
            <a:r>
              <a:rPr lang="el-GR" sz="2000" dirty="0" smtClean="0"/>
              <a:t>; </a:t>
            </a:r>
            <a:r>
              <a:rPr lang="en-US" sz="2000" dirty="0" smtClean="0"/>
              <a:t>Stiller et a</a:t>
            </a:r>
            <a:r>
              <a:rPr lang="el-GR" sz="2000" dirty="0" smtClean="0"/>
              <a:t>.</a:t>
            </a:r>
            <a:r>
              <a:rPr lang="en-US" sz="2000" dirty="0" smtClean="0"/>
              <a:t>l, 1990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Επιταχύνει </a:t>
            </a:r>
            <a:r>
              <a:rPr lang="el-GR" sz="2400" dirty="0"/>
              <a:t>τον απογαλακτισμό από τον αναπνευστήρα </a:t>
            </a:r>
            <a:r>
              <a:rPr lang="el-GR" sz="2000" dirty="0"/>
              <a:t>(</a:t>
            </a:r>
            <a:r>
              <a:rPr lang="en-US" sz="2000" dirty="0"/>
              <a:t>Martin et </a:t>
            </a:r>
            <a:r>
              <a:rPr lang="en-US" sz="2000" dirty="0" smtClean="0"/>
              <a:t>al</a:t>
            </a:r>
            <a:r>
              <a:rPr lang="el-GR" sz="2000" dirty="0" smtClean="0"/>
              <a:t>.</a:t>
            </a:r>
            <a:r>
              <a:rPr lang="en-US" sz="2000" dirty="0" smtClean="0"/>
              <a:t>, </a:t>
            </a:r>
            <a:r>
              <a:rPr lang="en-US" sz="2000" dirty="0"/>
              <a:t>2002; Chiang et </a:t>
            </a:r>
            <a:r>
              <a:rPr lang="en-US" sz="2000" dirty="0" smtClean="0"/>
              <a:t>al</a:t>
            </a:r>
            <a:r>
              <a:rPr lang="el-GR" sz="2000" dirty="0" smtClean="0"/>
              <a:t>.</a:t>
            </a:r>
            <a:r>
              <a:rPr lang="en-US" sz="2000" dirty="0" smtClean="0"/>
              <a:t>, </a:t>
            </a:r>
            <a:r>
              <a:rPr lang="en-US" sz="2000" dirty="0"/>
              <a:t>2006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Βελτιώνει </a:t>
            </a:r>
            <a:r>
              <a:rPr lang="el-GR" sz="2400" dirty="0"/>
              <a:t>τη λειτουργικότητα </a:t>
            </a:r>
            <a:r>
              <a:rPr lang="el-GR" sz="2000" dirty="0" smtClean="0"/>
              <a:t>(</a:t>
            </a:r>
            <a:r>
              <a:rPr lang="en-US" sz="2000" dirty="0" smtClean="0"/>
              <a:t>Chiang </a:t>
            </a:r>
            <a:r>
              <a:rPr lang="en-US" sz="2000" dirty="0"/>
              <a:t>et </a:t>
            </a:r>
            <a:r>
              <a:rPr lang="en-US" sz="2000" dirty="0" smtClean="0"/>
              <a:t>al</a:t>
            </a:r>
            <a:r>
              <a:rPr lang="el-GR" sz="2000" dirty="0" smtClean="0"/>
              <a:t>.</a:t>
            </a:r>
            <a:r>
              <a:rPr lang="en-US" sz="2000" dirty="0" smtClean="0"/>
              <a:t>, 2006</a:t>
            </a:r>
            <a:r>
              <a:rPr lang="el-GR" sz="2000" dirty="0" smtClean="0"/>
              <a:t>; </a:t>
            </a:r>
            <a:r>
              <a:rPr lang="en-US" sz="2000" dirty="0" err="1" smtClean="0"/>
              <a:t>Burtin</a:t>
            </a:r>
            <a:r>
              <a:rPr lang="en-US" sz="2000" dirty="0" smtClean="0"/>
              <a:t> et al</a:t>
            </a:r>
            <a:r>
              <a:rPr lang="el-GR" sz="2000" dirty="0" smtClean="0"/>
              <a:t>.</a:t>
            </a:r>
            <a:r>
              <a:rPr lang="en-US" sz="2000" dirty="0" smtClean="0"/>
              <a:t>, 2009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/>
              <a:t>(</a:t>
            </a:r>
            <a:r>
              <a:rPr lang="el-GR" sz="3200" b="0" dirty="0" smtClean="0"/>
              <a:t>1 από 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AARC Clinical Practice Guideline </a:t>
            </a:r>
            <a:r>
              <a:rPr lang="en-US" sz="2400" dirty="0" err="1" smtClean="0"/>
              <a:t>Nasotracheal</a:t>
            </a:r>
            <a:r>
              <a:rPr lang="en-US" sz="2400" dirty="0" smtClean="0"/>
              <a:t> Suctioning—2004 Revision &amp; Update, Respiratory Care, 49(9):1080-4.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Amanda J. Thomas Physiotherapy led early rehabilitation of the patient with critical illness.</a:t>
            </a:r>
            <a:r>
              <a:rPr lang="el-GR" sz="2400" dirty="0" smtClean="0"/>
              <a:t> </a:t>
            </a:r>
            <a:r>
              <a:rPr lang="en-US" sz="2400" dirty="0" smtClean="0"/>
              <a:t>Physical Therapy Reviews, 2011; 16(1): 46-57.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De </a:t>
            </a:r>
            <a:r>
              <a:rPr lang="en-US" sz="2400" dirty="0" err="1" smtClean="0"/>
              <a:t>Jonghe</a:t>
            </a:r>
            <a:r>
              <a:rPr lang="en-US" sz="2400" dirty="0" smtClean="0"/>
              <a:t> B, </a:t>
            </a:r>
            <a:r>
              <a:rPr lang="en-US" sz="2400" dirty="0" err="1" smtClean="0"/>
              <a:t>Lacherade</a:t>
            </a:r>
            <a:r>
              <a:rPr lang="en-US" sz="2400" dirty="0" smtClean="0"/>
              <a:t> J, Durand M, et al. Critical illness neuromuscular </a:t>
            </a:r>
            <a:r>
              <a:rPr lang="en-US" sz="2400" dirty="0" err="1" smtClean="0"/>
              <a:t>syndroms</a:t>
            </a:r>
            <a:r>
              <a:rPr lang="en-US" sz="2400" dirty="0" smtClean="0"/>
              <a:t>. Critical Care Clinics, 2007; 23:55-69.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Gosselink</a:t>
            </a:r>
            <a:r>
              <a:rPr lang="en-US" sz="2400" dirty="0" smtClean="0"/>
              <a:t> </a:t>
            </a:r>
            <a:r>
              <a:rPr lang="en-US" sz="2400" dirty="0"/>
              <a:t>R, </a:t>
            </a:r>
            <a:r>
              <a:rPr lang="en-US" sz="2400" dirty="0" err="1"/>
              <a:t>Clerckx</a:t>
            </a:r>
            <a:r>
              <a:rPr lang="en-US" sz="2400" dirty="0"/>
              <a:t> B, </a:t>
            </a:r>
            <a:r>
              <a:rPr lang="en-US" sz="2400" dirty="0" err="1"/>
              <a:t>Robbeets</a:t>
            </a:r>
            <a:r>
              <a:rPr lang="en-US" sz="2400" dirty="0"/>
              <a:t> C, </a:t>
            </a:r>
            <a:r>
              <a:rPr lang="en-US" sz="2400" dirty="0" smtClean="0"/>
              <a:t>et al. </a:t>
            </a:r>
            <a:r>
              <a:rPr lang="en-US" sz="2400" dirty="0"/>
              <a:t>Physiotherapy in the Intensive Care Unit. </a:t>
            </a:r>
            <a:r>
              <a:rPr lang="en-US" sz="2400" dirty="0" err="1" smtClean="0"/>
              <a:t>Neth</a:t>
            </a:r>
            <a:r>
              <a:rPr lang="en-US" sz="2400" dirty="0" smtClean="0"/>
              <a:t> </a:t>
            </a:r>
            <a:r>
              <a:rPr lang="en-US" sz="2400" dirty="0"/>
              <a:t>J </a:t>
            </a:r>
            <a:r>
              <a:rPr lang="en-US" sz="2400" dirty="0" err="1" smtClean="0"/>
              <a:t>Crit</a:t>
            </a:r>
            <a:r>
              <a:rPr lang="en-US" sz="2400" dirty="0" smtClean="0"/>
              <a:t> Care</a:t>
            </a:r>
            <a:r>
              <a:rPr lang="el-GR" sz="2400" dirty="0" smtClean="0"/>
              <a:t>,</a:t>
            </a:r>
            <a:r>
              <a:rPr lang="en-US" sz="2400" dirty="0" smtClean="0"/>
              <a:t>  </a:t>
            </a:r>
            <a:r>
              <a:rPr lang="en-US" sz="2400" dirty="0"/>
              <a:t>2011; 15(2): 66-75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3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Grigoriadis</a:t>
            </a:r>
            <a:r>
              <a:rPr lang="en-US" sz="2800" dirty="0" smtClean="0"/>
              <a:t> K, </a:t>
            </a:r>
            <a:r>
              <a:rPr lang="en-US" sz="2800" dirty="0" err="1" smtClean="0"/>
              <a:t>Efstathiou</a:t>
            </a:r>
            <a:r>
              <a:rPr lang="en-US" sz="2800" dirty="0" smtClean="0"/>
              <a:t> I, </a:t>
            </a:r>
            <a:r>
              <a:rPr lang="en-US" sz="2800" dirty="0" err="1" smtClean="0"/>
              <a:t>Petrianos</a:t>
            </a:r>
            <a:r>
              <a:rPr lang="en-US" sz="2800" dirty="0" smtClean="0"/>
              <a:t> I, et al. Improvement of patient’s ventilation by correcting the slid recumbent position In The ICU. The Internet Journal of Rehabilitation. 2010, DOI: 10.5580/1c98</a:t>
            </a:r>
          </a:p>
          <a:p>
            <a:r>
              <a:rPr lang="en-US" sz="2800" dirty="0" err="1" smtClean="0"/>
              <a:t>Krishnagopalan</a:t>
            </a:r>
            <a:r>
              <a:rPr lang="en-US" sz="2800" dirty="0" smtClean="0"/>
              <a:t> S, Johnson E, Low L, et al. Body positioning of intensive care patients: clinical practice versus standards. Critical Care Med, 2002; 30:2588-2592.</a:t>
            </a:r>
          </a:p>
          <a:p>
            <a:r>
              <a:rPr lang="en-US" sz="2800" dirty="0" err="1" smtClean="0"/>
              <a:t>Michalopoulos</a:t>
            </a:r>
            <a:r>
              <a:rPr lang="en-US" sz="2800" dirty="0" smtClean="0"/>
              <a:t> AS, </a:t>
            </a:r>
            <a:r>
              <a:rPr lang="en-US" sz="2800" dirty="0" err="1" smtClean="0"/>
              <a:t>Gregoriades</a:t>
            </a:r>
            <a:r>
              <a:rPr lang="en-US" sz="2800" dirty="0" smtClean="0"/>
              <a:t> K, </a:t>
            </a:r>
            <a:r>
              <a:rPr lang="en-US" sz="2800" dirty="0" err="1" smtClean="0"/>
              <a:t>Falagas</a:t>
            </a:r>
            <a:r>
              <a:rPr lang="en-US" sz="2800" dirty="0" smtClean="0"/>
              <a:t> ME. The effect of different arrangements of T-piece parts on oxygenation of patients with </a:t>
            </a:r>
            <a:r>
              <a:rPr lang="en-US" sz="2800" dirty="0" err="1" smtClean="0"/>
              <a:t>tracheostomy</a:t>
            </a:r>
            <a:r>
              <a:rPr lang="en-US" sz="2800" dirty="0" smtClean="0"/>
              <a:t>. Anesthesia &amp; Analgesia, 2006; 103: 1054-1055.</a:t>
            </a:r>
          </a:p>
          <a:p>
            <a:r>
              <a:rPr lang="en-US" sz="2800" dirty="0" smtClean="0"/>
              <a:t>Morris P. Moving Our Critically Ill Patients: Mobility Barriers and Benefits. </a:t>
            </a:r>
            <a:r>
              <a:rPr lang="en-US" sz="2800" dirty="0" err="1" smtClean="0"/>
              <a:t>Crit</a:t>
            </a:r>
            <a:r>
              <a:rPr lang="en-US" sz="2800" dirty="0" smtClean="0"/>
              <a:t> Care </a:t>
            </a:r>
            <a:r>
              <a:rPr lang="en-US" sz="2800" dirty="0" err="1" smtClean="0"/>
              <a:t>Clin</a:t>
            </a:r>
            <a:r>
              <a:rPr lang="en-US" sz="2800" dirty="0" smtClean="0"/>
              <a:t>, 2007; 23:1–20.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4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Ntoumenopoulos</a:t>
            </a:r>
            <a:r>
              <a:rPr lang="en-US" sz="2400" dirty="0" smtClean="0"/>
              <a:t> G, </a:t>
            </a:r>
            <a:r>
              <a:rPr lang="en-US" sz="2400" dirty="0" err="1" smtClean="0"/>
              <a:t>Presneill</a:t>
            </a:r>
            <a:r>
              <a:rPr lang="en-US" sz="2400" dirty="0" smtClean="0"/>
              <a:t> J, </a:t>
            </a:r>
            <a:r>
              <a:rPr lang="en-US" sz="2400" dirty="0" err="1" smtClean="0"/>
              <a:t>McElholum</a:t>
            </a:r>
            <a:r>
              <a:rPr lang="en-US" sz="2400" dirty="0" smtClean="0"/>
              <a:t> M, et al. Chest physiotherapy for the prevention of ventilator-</a:t>
            </a:r>
            <a:r>
              <a:rPr lang="en-US" sz="2400" dirty="0" err="1" smtClean="0"/>
              <a:t>assosiated</a:t>
            </a:r>
            <a:r>
              <a:rPr lang="en-US" sz="2400" dirty="0" smtClean="0"/>
              <a:t> pneumonia. Intensive Care Medicine, 2002; 28:850-856.</a:t>
            </a:r>
          </a:p>
          <a:p>
            <a:r>
              <a:rPr lang="en-US" sz="2400" dirty="0" smtClean="0"/>
              <a:t>Scott PA</a:t>
            </a:r>
            <a:r>
              <a:rPr lang="en-US" sz="2400" dirty="0"/>
              <a:t>, </a:t>
            </a:r>
            <a:r>
              <a:rPr lang="en-US" sz="2400" dirty="0" err="1" smtClean="0"/>
              <a:t>DiRocco</a:t>
            </a:r>
            <a:r>
              <a:rPr lang="en-US" sz="2400" dirty="0" smtClean="0"/>
              <a:t> J, </a:t>
            </a:r>
            <a:r>
              <a:rPr lang="en-US" sz="2400" dirty="0"/>
              <a:t>Gilman  A. et al. The role of time and pressure on alveolar recruitment J </a:t>
            </a:r>
            <a:r>
              <a:rPr lang="en-US" sz="2400" dirty="0" err="1"/>
              <a:t>Appl</a:t>
            </a:r>
            <a:r>
              <a:rPr lang="en-US" sz="2400" dirty="0"/>
              <a:t> </a:t>
            </a:r>
            <a:r>
              <a:rPr lang="en-US" sz="2400" dirty="0" err="1" smtClean="0"/>
              <a:t>Physiol</a:t>
            </a:r>
            <a:r>
              <a:rPr lang="en-US" sz="2400" dirty="0" smtClean="0"/>
              <a:t>, </a:t>
            </a:r>
            <a:r>
              <a:rPr lang="en-US" sz="2400" dirty="0"/>
              <a:t>106: 757–765, 2009.</a:t>
            </a:r>
          </a:p>
          <a:p>
            <a:r>
              <a:rPr lang="en-US" sz="2400" dirty="0" err="1" smtClean="0"/>
              <a:t>Schweickert</a:t>
            </a:r>
            <a:r>
              <a:rPr lang="en-US" sz="2400" dirty="0"/>
              <a:t>, </a:t>
            </a:r>
            <a:r>
              <a:rPr lang="en-US" sz="2400" dirty="0" smtClean="0"/>
              <a:t>WD</a:t>
            </a:r>
            <a:r>
              <a:rPr lang="en-US" sz="2400" dirty="0"/>
              <a:t>, Kress JP. </a:t>
            </a:r>
            <a:r>
              <a:rPr lang="en-US" sz="2400" dirty="0" smtClean="0"/>
              <a:t>Implementing </a:t>
            </a:r>
            <a:r>
              <a:rPr lang="en-US" sz="2400" dirty="0"/>
              <a:t>Early Mobilization Interventions in Mechanically Ventilated Patients in the ICU Early Mobilization in the ICU</a:t>
            </a:r>
            <a:r>
              <a:rPr lang="en-US" sz="2400" dirty="0" smtClean="0"/>
              <a:t>. Chest, </a:t>
            </a:r>
            <a:r>
              <a:rPr lang="en-US" sz="2400" dirty="0"/>
              <a:t>2011; 6:1612-1617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Stiller K, Phillips A. Safety aspects of mobilizing acutely ill inpatients. </a:t>
            </a:r>
            <a:r>
              <a:rPr lang="en-US" sz="2400" dirty="0" err="1" smtClean="0"/>
              <a:t>Physiother</a:t>
            </a:r>
            <a:r>
              <a:rPr lang="en-US" sz="2400" dirty="0" smtClean="0"/>
              <a:t> Theory </a:t>
            </a:r>
            <a:r>
              <a:rPr lang="en-US" sz="2400" dirty="0" err="1" smtClean="0"/>
              <a:t>Pract</a:t>
            </a:r>
            <a:r>
              <a:rPr lang="en-US" sz="2400" dirty="0" smtClean="0"/>
              <a:t>, 2003; 19:239-257.</a:t>
            </a:r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5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/>
              <a:t>Vitacca</a:t>
            </a:r>
            <a:r>
              <a:rPr lang="en-US" sz="2400" dirty="0" smtClean="0"/>
              <a:t> M, </a:t>
            </a:r>
            <a:r>
              <a:rPr lang="en-US" sz="2400" dirty="0" err="1" smtClean="0"/>
              <a:t>Paneroni</a:t>
            </a:r>
            <a:r>
              <a:rPr lang="en-US" sz="2400" dirty="0" smtClean="0"/>
              <a:t> M, Bianchi L, et al. Maximal inspiratory and expiratory pressure measurement in </a:t>
            </a:r>
            <a:r>
              <a:rPr lang="en-US" sz="2400" dirty="0" err="1" smtClean="0"/>
              <a:t>tracheotomised</a:t>
            </a:r>
            <a:r>
              <a:rPr lang="en-US" sz="2400" dirty="0" smtClean="0"/>
              <a:t> patients. European Respiratory Journal</a:t>
            </a:r>
            <a:r>
              <a:rPr lang="el-GR" sz="2400" smtClean="0"/>
              <a:t>,</a:t>
            </a:r>
            <a:r>
              <a:rPr lang="en-US" sz="2400" smtClean="0"/>
              <a:t> </a:t>
            </a:r>
            <a:r>
              <a:rPr lang="en-US" sz="2400" dirty="0" smtClean="0"/>
              <a:t>2006; 27:343-349.</a:t>
            </a:r>
          </a:p>
          <a:p>
            <a:pPr>
              <a:spcBef>
                <a:spcPts val="1800"/>
              </a:spcBef>
            </a:pPr>
            <a:r>
              <a:rPr lang="en-US" sz="2400" dirty="0" err="1" smtClean="0"/>
              <a:t>Wagenmakers</a:t>
            </a:r>
            <a:r>
              <a:rPr lang="en-US" sz="2400" dirty="0" smtClean="0"/>
              <a:t> A. Muscle function in critically ill patients. </a:t>
            </a:r>
            <a:r>
              <a:rPr lang="en-US" sz="2400" dirty="0" err="1" smtClean="0"/>
              <a:t>Clin</a:t>
            </a:r>
            <a:r>
              <a:rPr lang="en-US" sz="2400" dirty="0" smtClean="0"/>
              <a:t> </a:t>
            </a:r>
            <a:r>
              <a:rPr lang="en-US" sz="2400" dirty="0" err="1" smtClean="0"/>
              <a:t>Nutr</a:t>
            </a:r>
            <a:r>
              <a:rPr lang="en-US" sz="2400" dirty="0" smtClean="0"/>
              <a:t>, 2001; 20(5):451-4.</a:t>
            </a:r>
          </a:p>
          <a:p>
            <a:pPr>
              <a:spcBef>
                <a:spcPts val="1800"/>
              </a:spcBef>
            </a:pPr>
            <a:r>
              <a:rPr lang="en-US" sz="2400" dirty="0" err="1" smtClean="0"/>
              <a:t>Zeppos</a:t>
            </a:r>
            <a:r>
              <a:rPr lang="en-US" sz="2400" dirty="0" smtClean="0"/>
              <a:t> L, </a:t>
            </a:r>
            <a:r>
              <a:rPr lang="en-US" sz="2400" dirty="0" err="1" smtClean="0"/>
              <a:t>Patman</a:t>
            </a:r>
            <a:r>
              <a:rPr lang="en-US" sz="2400" dirty="0" smtClean="0"/>
              <a:t> S, </a:t>
            </a:r>
            <a:r>
              <a:rPr lang="en-US" sz="2400" dirty="0" err="1" smtClean="0"/>
              <a:t>Berney</a:t>
            </a:r>
            <a:r>
              <a:rPr lang="en-US" sz="2400" dirty="0" smtClean="0"/>
              <a:t> S, et al. Physiotherapy intervention in intensive care is safe: an observatory study. Australian Journal of  Physiotherapy, 2007; 53:279-283.</a:t>
            </a:r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  <a:buNone/>
            </a:pPr>
            <a:endParaRPr lang="en-US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6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71600" y="5211264"/>
            <a:ext cx="6400800" cy="427536"/>
          </a:xfrm>
        </p:spPr>
        <p:txBody>
          <a:bodyPr>
            <a:normAutofit fontScale="25000" lnSpcReduction="20000"/>
          </a:bodyPr>
          <a:lstStyle/>
          <a:p>
            <a:r>
              <a:rPr lang="el-GR" sz="12000" dirty="0"/>
              <a:t>Σας ευχαριστώ πολύ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26" y="1484785"/>
            <a:ext cx="3132348" cy="31483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4 - Ορθογώνιο"/>
          <p:cNvSpPr/>
          <p:nvPr/>
        </p:nvSpPr>
        <p:spPr>
          <a:xfrm>
            <a:off x="3779912" y="4797152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hlinkClick r:id="rId4"/>
              </a:rPr>
              <a:t>newyorker.com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11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3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(2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Ποιός </a:t>
            </a:r>
            <a:r>
              <a:rPr lang="el-GR" sz="2600" b="1" dirty="0">
                <a:solidFill>
                  <a:srgbClr val="820000"/>
                </a:solidFill>
              </a:rPr>
              <a:t>είναι ο Φυσικοθεραπευτής </a:t>
            </a:r>
            <a:r>
              <a:rPr lang="el-GR" sz="2600" b="1" dirty="0" smtClean="0">
                <a:solidFill>
                  <a:srgbClr val="820000"/>
                </a:solidFill>
              </a:rPr>
              <a:t>ΜΕΘ</a:t>
            </a:r>
            <a:r>
              <a:rPr lang="en-US" sz="2600" b="1" dirty="0" smtClean="0">
                <a:solidFill>
                  <a:srgbClr val="820000"/>
                </a:solidFill>
              </a:rPr>
              <a:t>;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>
                <a:solidFill>
                  <a:srgbClr val="820000"/>
                </a:solidFill>
              </a:rPr>
              <a:t>(1 από 2)</a:t>
            </a:r>
            <a:endParaRPr lang="el-GR" sz="2600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99352" y="1841400"/>
            <a:ext cx="86211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Μέλος </a:t>
            </a:r>
            <a:r>
              <a:rPr lang="el-GR" sz="2400" dirty="0">
                <a:latin typeface="+mn-lt"/>
              </a:rPr>
              <a:t>της </a:t>
            </a:r>
            <a:r>
              <a:rPr lang="el-GR" sz="2400" dirty="0" err="1">
                <a:latin typeface="+mn-lt"/>
              </a:rPr>
              <a:t>πολυεπιστημονικής</a:t>
            </a:r>
            <a:r>
              <a:rPr lang="el-GR" sz="2400" dirty="0">
                <a:latin typeface="+mn-lt"/>
              </a:rPr>
              <a:t> ομάδας ΜΕΘ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Αξιολογεί </a:t>
            </a:r>
            <a:r>
              <a:rPr lang="el-GR" sz="2400" dirty="0">
                <a:latin typeface="+mn-lt"/>
              </a:rPr>
              <a:t>τους ασθενείς αναφορικά με τις συστηματικές ανεπάρκειές τους και τη λειτουργικότητά </a:t>
            </a:r>
            <a:r>
              <a:rPr lang="el-GR" sz="2400" dirty="0" smtClean="0">
                <a:latin typeface="+mn-lt"/>
              </a:rPr>
              <a:t>τους</a:t>
            </a:r>
            <a:endParaRPr lang="el-GR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74" y="3356992"/>
            <a:ext cx="2885714" cy="216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31840" y="5545813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040" y="609329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(Pryor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2002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n-US" sz="2000" dirty="0" smtClean="0">
                <a:latin typeface="+mn-lt"/>
              </a:rPr>
              <a:t> &amp; 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2003;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2007; Stiller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2000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</a:t>
            </a:r>
            <a:r>
              <a:rPr lang="el-GR" sz="2000" dirty="0" smtClean="0">
                <a:latin typeface="+mn-lt"/>
              </a:rPr>
              <a:t>7;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 2007;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Gosselink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2008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>
                <a:solidFill>
                  <a:schemeClr val="tx1"/>
                </a:solidFill>
              </a:rPr>
              <a:t>Σημειώματα</a:t>
            </a:r>
            <a:endParaRPr lang="el-GR" sz="4400" cap="none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0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Ειρήνη </a:t>
            </a:r>
            <a:r>
              <a:rPr lang="el-GR" sz="2000" dirty="0" err="1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>
                <a:solidFill>
                  <a:prstClr val="black"/>
                </a:solidFill>
              </a:rPr>
              <a:t> Κώστας Γρηγοριάδης</a:t>
            </a:r>
            <a:r>
              <a:rPr lang="el-GR" sz="2000" dirty="0" smtClean="0"/>
              <a:t> </a:t>
            </a:r>
            <a:r>
              <a:rPr lang="el-GR" sz="2000" dirty="0"/>
              <a:t>2014. Ειρήνη </a:t>
            </a:r>
            <a:r>
              <a:rPr lang="el-GR" sz="2000" dirty="0" err="1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>
                <a:solidFill>
                  <a:prstClr val="black"/>
                </a:solidFill>
              </a:rPr>
              <a:t> Κώστας </a:t>
            </a:r>
            <a:r>
              <a:rPr lang="el-GR" sz="2000" dirty="0" smtClean="0">
                <a:solidFill>
                  <a:prstClr val="black"/>
                </a:solidFill>
              </a:rPr>
              <a:t>Γρηγοριάδης</a:t>
            </a:r>
            <a:r>
              <a:rPr lang="el-GR" sz="2000" dirty="0" smtClean="0"/>
              <a:t>. </a:t>
            </a:r>
            <a:r>
              <a:rPr lang="el-GR" sz="2000" dirty="0"/>
              <a:t>«Αναπνευστική Φυσικοθεραπεία. Ενότητα </a:t>
            </a:r>
            <a:r>
              <a:rPr lang="el-GR" sz="2000" dirty="0" smtClean="0"/>
              <a:t>13: </a:t>
            </a:r>
            <a:r>
              <a:rPr lang="el-GR" sz="2000" dirty="0"/>
              <a:t>Η Φυσικοθεραπεία στη ΜΕΘ </a:t>
            </a:r>
            <a:r>
              <a:rPr lang="el-GR" sz="2000" dirty="0" smtClean="0"/>
              <a:t>(β’ </a:t>
            </a:r>
            <a:r>
              <a:rPr lang="el-GR" sz="2000" dirty="0"/>
              <a:t>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238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Conti, Giorgio, </a:t>
            </a:r>
            <a:r>
              <a:rPr lang="en-US" sz="2000" dirty="0"/>
              <a:t>Cavaliere F, Costa R, </a:t>
            </a:r>
            <a:r>
              <a:rPr lang="en-US" sz="2000" dirty="0">
                <a:latin typeface="Calibri" pitchFamily="34" charset="0"/>
              </a:rPr>
              <a:t>et al. Noninvasive positive-pressure ventilation with different interfaces in patients with respiratory failure after abdominal surgery: A matched-control study. Respiratory care, 2007; 52:1463-1471.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Hough A. Physiotherapy in Respiratory Care. Nelson Thomes Ltd</a:t>
            </a:r>
            <a:r>
              <a:rPr lang="el-GR" sz="2000" dirty="0"/>
              <a:t>,</a:t>
            </a:r>
            <a:r>
              <a:rPr lang="en-US" sz="2000" dirty="0"/>
              <a:t> 2001.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Reeve</a:t>
            </a:r>
            <a:r>
              <a:rPr lang="en-US" sz="2000" dirty="0"/>
              <a:t>, Julie, Linda Denehy, and Kathy Stiller. "The physiotherapy management of patients undergoing thoracic surgery: a survey of current practice in Australia and New Zealand." Physiotherapy Research International 12.2 (2007): 59-71. </a:t>
            </a:r>
            <a:r>
              <a:rPr lang="el-GR" sz="2000" dirty="0" smtClean="0"/>
              <a:t>Σχήμα</a:t>
            </a:r>
            <a:r>
              <a:rPr lang="en-US" sz="2000" dirty="0" smtClean="0"/>
              <a:t> </a:t>
            </a:r>
            <a:r>
              <a:rPr lang="en-US" sz="2000" dirty="0"/>
              <a:t>3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Varela G, Ballesteros E, Jiménez MF, et al. </a:t>
            </a:r>
            <a:r>
              <a:rPr lang="en-US" sz="2000" dirty="0"/>
              <a:t>Cost-effectiveness analysis of prophylactic respiratory physiotherapy in pulmonary lobectomy. European Journal of Cardio-thoracic Surgery, 2006; 29:216—220.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15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371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/>
              <a:t>Soo</a:t>
            </a:r>
            <a:r>
              <a:rPr lang="en-US" sz="2000" dirty="0"/>
              <a:t> Hwan Kim1, Su </a:t>
            </a:r>
            <a:r>
              <a:rPr lang="en-US" sz="2000" dirty="0" err="1"/>
              <a:t>Jin</a:t>
            </a:r>
            <a:r>
              <a:rPr lang="en-US" sz="2000" dirty="0"/>
              <a:t> Woo1, and Jong </a:t>
            </a:r>
            <a:r>
              <a:rPr lang="en-US" sz="2000" dirty="0" err="1"/>
              <a:t>Hoon</a:t>
            </a:r>
            <a:r>
              <a:rPr lang="en-US" sz="2000" dirty="0"/>
              <a:t> Kim2. A comparison of </a:t>
            </a:r>
            <a:r>
              <a:rPr lang="en-US" sz="2000" dirty="0" err="1"/>
              <a:t>Bonfils</a:t>
            </a:r>
            <a:r>
              <a:rPr lang="en-US" sz="2000" dirty="0"/>
              <a:t> intubation </a:t>
            </a:r>
            <a:r>
              <a:rPr lang="en-US" sz="2000" dirty="0" err="1"/>
              <a:t>fiberscopy</a:t>
            </a:r>
            <a:r>
              <a:rPr lang="en-US" sz="2000" dirty="0"/>
              <a:t> and </a:t>
            </a:r>
            <a:r>
              <a:rPr lang="en-US" sz="2000" dirty="0" err="1"/>
              <a:t>fiberoptic</a:t>
            </a:r>
            <a:r>
              <a:rPr lang="en-US" sz="2000" dirty="0"/>
              <a:t> bronchoscopy in difficult airways assisted with direct laryngoscopy. </a:t>
            </a:r>
            <a:r>
              <a:rPr lang="el-GR" sz="2000" dirty="0"/>
              <a:t>Κ</a:t>
            </a:r>
            <a:r>
              <a:rPr lang="en-US" sz="2000" dirty="0" err="1"/>
              <a:t>orean</a:t>
            </a:r>
            <a:r>
              <a:rPr lang="en-US" sz="2000" dirty="0"/>
              <a:t> J </a:t>
            </a:r>
            <a:r>
              <a:rPr lang="en-US" sz="2000" dirty="0" err="1"/>
              <a:t>Anesthesiol</a:t>
            </a:r>
            <a:r>
              <a:rPr lang="en-US" sz="2000" dirty="0"/>
              <a:t>. 2010 March; 58(3): 249–255. </a:t>
            </a:r>
            <a:endParaRPr lang="en-US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K. </a:t>
            </a:r>
            <a:r>
              <a:rPr lang="en-US" sz="2000" dirty="0" err="1"/>
              <a:t>Grigoriadis</a:t>
            </a:r>
            <a:r>
              <a:rPr lang="en-US" sz="2000" dirty="0"/>
              <a:t>, I. </a:t>
            </a:r>
            <a:r>
              <a:rPr lang="en-US" sz="2000" dirty="0" err="1"/>
              <a:t>Efstathiou</a:t>
            </a:r>
            <a:r>
              <a:rPr lang="en-US" sz="2000" dirty="0"/>
              <a:t>, I. </a:t>
            </a:r>
            <a:r>
              <a:rPr lang="en-US" sz="2000" dirty="0" err="1"/>
              <a:t>Petrianos</a:t>
            </a:r>
            <a:r>
              <a:rPr lang="en-US" sz="2000" dirty="0"/>
              <a:t>, D. </a:t>
            </a:r>
            <a:r>
              <a:rPr lang="en-US" sz="2000" dirty="0" err="1"/>
              <a:t>Bakalidou</a:t>
            </a:r>
            <a:r>
              <a:rPr lang="en-US" sz="2000" dirty="0"/>
              <a:t>, A. </a:t>
            </a:r>
            <a:r>
              <a:rPr lang="en-US" sz="2000" dirty="0" err="1"/>
              <a:t>Armaganidis</a:t>
            </a:r>
            <a:r>
              <a:rPr lang="en-US" sz="2000" dirty="0"/>
              <a:t>, G. </a:t>
            </a:r>
            <a:r>
              <a:rPr lang="en-US" sz="2000" dirty="0" err="1"/>
              <a:t>Vasileiadis</a:t>
            </a:r>
            <a:r>
              <a:rPr lang="en-US" sz="2000" dirty="0"/>
              <a:t>: Improvement Of Patient’s Ventilation By Correcting The Slid Recumbent Position In The ICU. The Internet Journal of Rehabilitation. 2010 Volume 1 Number 1. DOI: 10.5580/1c98 </a:t>
            </a:r>
            <a:r>
              <a:rPr lang="en-US" sz="2000" dirty="0" smtClean="0"/>
              <a:t>, </a:t>
            </a:r>
            <a:r>
              <a:rPr lang="el-GR" sz="2000" dirty="0" smtClean="0"/>
              <a:t>Σχήμα </a:t>
            </a:r>
            <a:r>
              <a:rPr lang="en-US" sz="2000" dirty="0" smtClean="0"/>
              <a:t>1</a:t>
            </a:r>
            <a:r>
              <a:rPr lang="el-GR" sz="20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89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(3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Ποιός είναι ο </a:t>
            </a:r>
            <a:r>
              <a:rPr lang="el-GR" sz="2600" b="1" dirty="0" smtClean="0">
                <a:solidFill>
                  <a:srgbClr val="820000"/>
                </a:solidFill>
              </a:rPr>
              <a:t>Φυσικοθεραπευτής </a:t>
            </a:r>
            <a:r>
              <a:rPr lang="el-GR" sz="2600" b="1" dirty="0">
                <a:solidFill>
                  <a:srgbClr val="820000"/>
                </a:solidFill>
              </a:rPr>
              <a:t>ΜΕΘ</a:t>
            </a:r>
            <a:r>
              <a:rPr lang="en-US" sz="2600" b="1" dirty="0">
                <a:solidFill>
                  <a:srgbClr val="820000"/>
                </a:solidFill>
              </a:rPr>
              <a:t>;</a:t>
            </a:r>
            <a:r>
              <a:rPr lang="el-GR" sz="2600" b="1" dirty="0">
                <a:solidFill>
                  <a:srgbClr val="820000"/>
                </a:solidFill>
              </a:rPr>
              <a:t>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2</a:t>
            </a:r>
            <a:r>
              <a:rPr lang="el-GR" sz="2600" dirty="0" smtClean="0">
                <a:solidFill>
                  <a:srgbClr val="82000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Θέτει </a:t>
            </a:r>
            <a:r>
              <a:rPr lang="el-GR" sz="2400" dirty="0" err="1"/>
              <a:t>βραχυ</a:t>
            </a:r>
            <a:r>
              <a:rPr lang="el-GR" sz="2400" dirty="0"/>
              <a:t>/μακροπρόθεσμους στόχους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Σχεδιάζει </a:t>
            </a:r>
            <a:r>
              <a:rPr lang="el-GR" sz="2400" dirty="0"/>
              <a:t>εξατομικευμένα παρεμβατικά προγράμματα και εφαρμόζει ειδικές τεχνικές στις συνεδρίες ρουτίνας ή στις έκτακτες συνεδρίες για την αντιμετώπιση επιπλοκών/ειδικών καταστάσεων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Λόγω έλλειψης κατευθυντήριων γραμμών, </a:t>
            </a:r>
            <a:r>
              <a:rPr lang="el-GR" sz="2400" dirty="0"/>
              <a:t>ο Φ/Θ στην κλινική πρακτική στηρίζεται στις γενικές φυσιολογικές αρχές και στην κλινική οξύνοια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131840" y="5661248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(</a:t>
            </a:r>
            <a:r>
              <a:rPr lang="en-US" sz="1600" dirty="0" smtClean="0"/>
              <a:t>Pryor</a:t>
            </a:r>
            <a:r>
              <a:rPr lang="el-GR" sz="1600" dirty="0" smtClean="0"/>
              <a:t>,</a:t>
            </a:r>
            <a:r>
              <a:rPr lang="en-US" sz="1600" dirty="0" smtClean="0"/>
              <a:t> 2002</a:t>
            </a:r>
            <a:r>
              <a:rPr lang="el-GR" sz="1600" dirty="0" smtClean="0"/>
              <a:t>;</a:t>
            </a:r>
            <a:r>
              <a:rPr lang="en-US" sz="1600" dirty="0" smtClean="0"/>
              <a:t> </a:t>
            </a:r>
            <a:r>
              <a:rPr lang="en-US" sz="1600" dirty="0" err="1" smtClean="0"/>
              <a:t>Berney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Denehy</a:t>
            </a:r>
            <a:r>
              <a:rPr lang="el-GR" sz="1600" dirty="0" smtClean="0"/>
              <a:t>,</a:t>
            </a:r>
            <a:r>
              <a:rPr lang="en-US" sz="1600" dirty="0" smtClean="0"/>
              <a:t> 2003;</a:t>
            </a:r>
            <a:r>
              <a:rPr lang="el-GR" sz="1600" dirty="0" smtClean="0"/>
              <a:t> </a:t>
            </a:r>
            <a:r>
              <a:rPr lang="en-US" sz="1600" dirty="0" err="1" smtClean="0"/>
              <a:t>Zeppos</a:t>
            </a:r>
            <a:r>
              <a:rPr lang="el-GR" sz="1600" dirty="0" smtClean="0"/>
              <a:t>,</a:t>
            </a:r>
            <a:r>
              <a:rPr lang="en-US" sz="1600" dirty="0" smtClean="0"/>
              <a:t> 2007; Stiller</a:t>
            </a:r>
            <a:r>
              <a:rPr lang="el-GR" sz="1600" dirty="0" smtClean="0"/>
              <a:t>,</a:t>
            </a:r>
            <a:r>
              <a:rPr lang="en-US" sz="1600" dirty="0" smtClean="0"/>
              <a:t> 2000</a:t>
            </a:r>
            <a:r>
              <a:rPr lang="el-GR" sz="1600" dirty="0" smtClean="0"/>
              <a:t>,</a:t>
            </a:r>
            <a:r>
              <a:rPr lang="en-US" sz="1600" dirty="0" smtClean="0"/>
              <a:t> 200</a:t>
            </a:r>
            <a:r>
              <a:rPr lang="el-GR" sz="1600" dirty="0" smtClean="0"/>
              <a:t>7;</a:t>
            </a:r>
            <a:r>
              <a:rPr lang="en-US" sz="1600" dirty="0" smtClean="0"/>
              <a:t> </a:t>
            </a:r>
            <a:r>
              <a:rPr lang="en-US" sz="1600" dirty="0" err="1" smtClean="0"/>
              <a:t>Zeppos</a:t>
            </a:r>
            <a:r>
              <a:rPr lang="en-US" sz="1600" dirty="0" smtClean="0"/>
              <a:t> 2007;</a:t>
            </a:r>
            <a:r>
              <a:rPr lang="el-GR" sz="1600" dirty="0" smtClean="0"/>
              <a:t> </a:t>
            </a:r>
            <a:r>
              <a:rPr lang="en-US" sz="1600" dirty="0" err="1" smtClean="0"/>
              <a:t>Gosselink</a:t>
            </a:r>
            <a:r>
              <a:rPr lang="el-GR" sz="1600" dirty="0" smtClean="0"/>
              <a:t>,</a:t>
            </a:r>
            <a:r>
              <a:rPr lang="en-US" sz="1600" dirty="0" smtClean="0"/>
              <a:t> 2008</a:t>
            </a:r>
            <a:r>
              <a:rPr lang="el-GR" sz="1600" dirty="0" smtClean="0"/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503040" y="4149080"/>
            <a:ext cx="7957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(4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Η </a:t>
            </a:r>
            <a:r>
              <a:rPr lang="el-GR" sz="2600" b="1" dirty="0">
                <a:solidFill>
                  <a:srgbClr val="820000"/>
                </a:solidFill>
              </a:rPr>
              <a:t>Φυσικοθεραπεία στη ΜΕΘ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3528" y="2420888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Είναι αναπόσπαστο μέρος της αντιμετώπισης των ασθενών ΜΕΘ: 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Στη </a:t>
            </a:r>
            <a:r>
              <a:rPr lang="el-GR" sz="2400" dirty="0">
                <a:latin typeface="+mn-lt"/>
              </a:rPr>
              <a:t>διάρκεια της εξάρτησής τους από τον αναπνευστήρα 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Στην </a:t>
            </a:r>
            <a:r>
              <a:rPr lang="el-GR" sz="2400" dirty="0">
                <a:latin typeface="+mn-lt"/>
              </a:rPr>
              <a:t>προετοιμασία για </a:t>
            </a:r>
            <a:r>
              <a:rPr lang="el-GR" sz="2400" dirty="0" err="1">
                <a:latin typeface="+mn-lt"/>
              </a:rPr>
              <a:t>τoν</a:t>
            </a:r>
            <a:r>
              <a:rPr lang="el-GR" sz="2400" dirty="0">
                <a:latin typeface="+mn-lt"/>
              </a:rPr>
              <a:t> απογαλακτισμό τους (</a:t>
            </a:r>
            <a:r>
              <a:rPr lang="el-GR" sz="2400" dirty="0" err="1">
                <a:latin typeface="+mn-lt"/>
              </a:rPr>
              <a:t>weaning</a:t>
            </a:r>
            <a:r>
              <a:rPr lang="el-GR" sz="2400" dirty="0">
                <a:latin typeface="+mn-lt"/>
              </a:rPr>
              <a:t>) από αυτόν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49280"/>
            <a:ext cx="9144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Pryor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2002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n-US" sz="2000" dirty="0" smtClean="0">
                <a:latin typeface="+mn-lt"/>
              </a:rPr>
              <a:t> &amp; 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2003;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2007; Stiller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2000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</a:t>
            </a:r>
            <a:r>
              <a:rPr lang="el-GR" sz="2000" dirty="0" smtClean="0">
                <a:latin typeface="+mn-lt"/>
              </a:rPr>
              <a:t>7;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 2007;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Gosselink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2008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0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(5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γ) Ερευνητικά </a:t>
            </a:r>
            <a:r>
              <a:rPr lang="el-GR" sz="2600" b="1" dirty="0">
                <a:solidFill>
                  <a:srgbClr val="820000"/>
                </a:solidFill>
              </a:rPr>
              <a:t>τεκμηριωμένα προβλήματα τα οποία  αντιμετωπίζει ο Φ/Θ στη ΜΕΘ</a:t>
            </a:r>
          </a:p>
          <a:p>
            <a:pPr>
              <a:spcBef>
                <a:spcPts val="2400"/>
              </a:spcBef>
            </a:pPr>
            <a:r>
              <a:rPr lang="el-GR" sz="2400" dirty="0" err="1"/>
              <a:t>Ατελεκτασία</a:t>
            </a:r>
            <a:r>
              <a:rPr lang="el-GR" sz="2400" dirty="0"/>
              <a:t> 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Αποτυχία </a:t>
            </a:r>
            <a:r>
              <a:rPr lang="el-GR" sz="2400" dirty="0" err="1"/>
              <a:t>weaning</a:t>
            </a:r>
            <a:r>
              <a:rPr lang="el-GR" sz="2400" dirty="0"/>
              <a:t>				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Ρικνώσεις - αρθρικές </a:t>
            </a:r>
            <a:r>
              <a:rPr lang="el-GR" sz="2400" dirty="0" err="1" smtClean="0"/>
              <a:t>συγκάμψεις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Νευρομυικό </a:t>
            </a:r>
            <a:r>
              <a:rPr lang="el-GR" sz="2400" dirty="0"/>
              <a:t>σύνδρομο: </a:t>
            </a: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μυϊκή </a:t>
            </a:r>
            <a:r>
              <a:rPr lang="el-GR" sz="2400" b="1" dirty="0" smtClean="0">
                <a:solidFill>
                  <a:srgbClr val="820000"/>
                </a:solidFill>
              </a:rPr>
              <a:t>αδυναμία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Συμπιεστικές </a:t>
            </a:r>
            <a:r>
              <a:rPr lang="el-GR" sz="2400" dirty="0"/>
              <a:t>νευροπάθειες </a:t>
            </a:r>
            <a:r>
              <a:rPr lang="el-GR" sz="2400" dirty="0" smtClean="0"/>
              <a:t>(ωλένιο - </a:t>
            </a:r>
            <a:r>
              <a:rPr lang="el-GR" sz="2400" dirty="0" err="1" smtClean="0"/>
              <a:t>περονιαίο</a:t>
            </a:r>
            <a:r>
              <a:rPr lang="el-GR" sz="2400" dirty="0" smtClean="0"/>
              <a:t> νεύρο)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Χαμηλή </a:t>
            </a:r>
            <a:r>
              <a:rPr lang="el-GR" sz="2400" dirty="0"/>
              <a:t>φυσική κατάσταση</a:t>
            </a:r>
          </a:p>
          <a:p>
            <a:pPr>
              <a:spcBef>
                <a:spcPts val="2400"/>
              </a:spcBef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0" y="6021288"/>
            <a:ext cx="90960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Pryor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2002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Berney</a:t>
            </a:r>
            <a:r>
              <a:rPr lang="en-US" sz="2000" dirty="0" smtClean="0">
                <a:latin typeface="+mn-lt"/>
              </a:rPr>
              <a:t> &amp; </a:t>
            </a:r>
            <a:r>
              <a:rPr lang="en-US" sz="2000" dirty="0" err="1" smtClean="0">
                <a:latin typeface="+mn-lt"/>
              </a:rPr>
              <a:t>Denehy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2003;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2007; Stiller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2000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</a:t>
            </a:r>
            <a:r>
              <a:rPr lang="el-GR" sz="2000" dirty="0" smtClean="0">
                <a:latin typeface="+mn-lt"/>
              </a:rPr>
              <a:t>7;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Zeppos</a:t>
            </a:r>
            <a:r>
              <a:rPr lang="en-US" sz="2000" dirty="0" smtClean="0">
                <a:latin typeface="+mn-lt"/>
              </a:rPr>
              <a:t> 2007;</a:t>
            </a:r>
            <a:r>
              <a:rPr lang="el-GR" sz="2000" dirty="0" smtClean="0">
                <a:latin typeface="+mn-lt"/>
              </a:rPr>
              <a:t> </a:t>
            </a:r>
          </a:p>
          <a:p>
            <a:r>
              <a:rPr lang="en-US" sz="2000" dirty="0" err="1" smtClean="0">
                <a:latin typeface="+mn-lt"/>
              </a:rPr>
              <a:t>Gosselink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2008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 smtClean="0"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81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(6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 Αριθμός </a:t>
            </a:r>
            <a:r>
              <a:rPr lang="el-GR" sz="2600" b="1" dirty="0">
                <a:solidFill>
                  <a:srgbClr val="820000"/>
                </a:solidFill>
              </a:rPr>
              <a:t>Φυσικοθεραπευτών που εργάζονται αποκλειστικά στη ΜΕΘ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029609"/>
            <a:ext cx="7426325" cy="39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6021289"/>
            <a:ext cx="2766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Norrenberg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2000)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Φυσικοθεραπεία </a:t>
            </a:r>
            <a:r>
              <a:rPr lang="el-GR" sz="3200" b="0" dirty="0" smtClean="0"/>
              <a:t>(7 από 13)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76456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ε) Πρακτικές </a:t>
            </a:r>
            <a:r>
              <a:rPr lang="el-GR" sz="2600" b="1" dirty="0">
                <a:solidFill>
                  <a:srgbClr val="820000"/>
                </a:solidFill>
              </a:rPr>
              <a:t>που σχετίζονται </a:t>
            </a:r>
            <a:r>
              <a:rPr lang="el-GR" sz="2600" b="1" dirty="0" smtClean="0">
                <a:solidFill>
                  <a:srgbClr val="820000"/>
                </a:solidFill>
              </a:rPr>
              <a:t>με </a:t>
            </a:r>
            <a:r>
              <a:rPr lang="el-GR" sz="2600" b="1" dirty="0">
                <a:solidFill>
                  <a:srgbClr val="820000"/>
                </a:solidFill>
              </a:rPr>
              <a:t>τον Φυσικοθεραπευτή </a:t>
            </a:r>
            <a:r>
              <a:rPr lang="el-GR" sz="2600" b="1" dirty="0" smtClean="0">
                <a:solidFill>
                  <a:srgbClr val="820000"/>
                </a:solidFill>
              </a:rPr>
              <a:t>ΜΕΘ</a:t>
            </a:r>
            <a:endParaRPr lang="el-GR" sz="2600" dirty="0">
              <a:solidFill>
                <a:srgbClr val="82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39568"/>
              </p:ext>
            </p:extLst>
          </p:nvPr>
        </p:nvGraphicFramePr>
        <p:xfrm>
          <a:off x="2627784" y="1700808"/>
          <a:ext cx="3672408" cy="4572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36304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b="1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Κινητοποίηση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100%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Αναπνευστική Φ/Θ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98%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Τοποθέτηση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90%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Βρογχοαναρρόφηση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70%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Διαχείριση ΜΕΜΑ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46%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Αποσωλήνωση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25%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Επίβλεψη απογαλακτισμού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22%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Τοποθέτηση μηχανικού αερισμού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12%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Διασωλήνωση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1%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91880" y="6381328"/>
            <a:ext cx="2766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Norrenberg</a:t>
            </a:r>
            <a:r>
              <a:rPr lang="en-US" sz="2000" dirty="0">
                <a:latin typeface="+mn-lt"/>
              </a:rPr>
              <a:t>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2000)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a8df25c227daa29be553f5619439f4d3c1c3a20"/>
</p:tagLst>
</file>

<file path=ppt/theme/theme1.xml><?xml version="1.0" encoding="utf-8"?>
<a:theme xmlns:a="http://schemas.openxmlformats.org/drawingml/2006/main" name="OC_template_updated">
  <a:themeElements>
    <a:clrScheme name="Custom 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1193</TotalTime>
  <Words>3544</Words>
  <Application>Microsoft Office PowerPoint</Application>
  <PresentationFormat>Προβολή στην οθόνη (4:3)</PresentationFormat>
  <Paragraphs>452</Paragraphs>
  <Slides>46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OC_template_updated</vt:lpstr>
      <vt:lpstr>Αναπνευστική Φυσικοθεραπεία</vt:lpstr>
      <vt:lpstr> </vt:lpstr>
      <vt:lpstr>7. Φυσικοθεραπεία (1 από 13)</vt:lpstr>
      <vt:lpstr>7. Φυσικοθεραπεία (2 από 13)</vt:lpstr>
      <vt:lpstr>7. Φυσικοθεραπεία (3 από 13)</vt:lpstr>
      <vt:lpstr>7. Φυσικοθεραπεία (4 από 13)</vt:lpstr>
      <vt:lpstr>7. Φυσικοθεραπεία (5 από 13)</vt:lpstr>
      <vt:lpstr>7. Φυσικοθεραπεία (6 από 13)</vt:lpstr>
      <vt:lpstr>7. Φυσικοθεραπεία (7 από 13)</vt:lpstr>
      <vt:lpstr>7. Φυσικοθεραπεία (8 από 13)</vt:lpstr>
      <vt:lpstr>7. Φυσικοθεραπεία (9 από 13)</vt:lpstr>
      <vt:lpstr>7. Φυσικοθεραπεία (10 από 13)</vt:lpstr>
      <vt:lpstr>7. Φυσικοθεραπεία (11 από 13)</vt:lpstr>
      <vt:lpstr>7. Φυσικοθεραπεία (12 από 13)</vt:lpstr>
      <vt:lpstr>7. Φυσικοθεραπεία (13 από 13)</vt:lpstr>
      <vt:lpstr>8. Τεχνικές Φυσικοθεραπείας στη ΜΕΘ (1 από 17)</vt:lpstr>
      <vt:lpstr>8. Τεχνικές Φυσικοθεραπείας στη ΜΕΘ (2 από 17)</vt:lpstr>
      <vt:lpstr>8. Τεχνικές Φυσικοθεραπείας στη ΜΕΘ (3 από 17)</vt:lpstr>
      <vt:lpstr>8. Τεχνικές Φυσικοθεραπείας στη ΜΕΘ (4 από 17)</vt:lpstr>
      <vt:lpstr>8. Τεχνικές Φυσικοθεραπείας στη ΜΕΘ (5 από 17)</vt:lpstr>
      <vt:lpstr>8. Τεχνικές Φυσικοθεραπείας στη ΜΕΘ (6 από 17)</vt:lpstr>
      <vt:lpstr>8. Τεχνικές Φυσικοθεραπείας στη ΜΕΘ (7 από 17)</vt:lpstr>
      <vt:lpstr>8. Τεχνικές Φυσικοθεραπείας στη ΜΕΘ (8 από 17)</vt:lpstr>
      <vt:lpstr>8. Τεχνικές Φυσικοθεραπείας στη ΜΕΘ (9 από 17)</vt:lpstr>
      <vt:lpstr>8. Τεχνικές Φυσικοθεραπείας στη ΜΕΘ (10 από 17)</vt:lpstr>
      <vt:lpstr>8. Τεχνικές Φυσικοθεραπείας στη ΜΕΘ (11 από 17)</vt:lpstr>
      <vt:lpstr>8. Τεχνικές Φυσικοθεραπείας στη ΜΕΘ (12 από 17)</vt:lpstr>
      <vt:lpstr>8. Τεχνικές Φυσικοθεραπείας στη ΜΕΘ (13 από 17)</vt:lpstr>
      <vt:lpstr>8. Τεχνικές Φυσικοθεραπείας στη ΜΕΘ (14 από 17)</vt:lpstr>
      <vt:lpstr>8. Τεχνικές Φυσικοθεραπείας στη ΜΕΘ (15 από 17)</vt:lpstr>
      <vt:lpstr>8. Τεχνικές Φυσικοθεραπείας στη ΜΕΘ (14 από 17)</vt:lpstr>
      <vt:lpstr>8. Τεχνικές Φυσικοθεραπείας στη ΜΕΘ (15 από 17)</vt:lpstr>
      <vt:lpstr>8. Τεχνικές Φυσικοθεραπείας στη ΜΕΘ (16 από 17)</vt:lpstr>
      <vt:lpstr>8. Τεχνικές Φυσικοθεραπείας στη ΜΕΘ (17 από 17)</vt:lpstr>
      <vt:lpstr>Προτεινόμενη βιβλιογραφία (1 από 4)</vt:lpstr>
      <vt:lpstr>Προτεινόμενη βιβλιογραφία (2 από 4)</vt:lpstr>
      <vt:lpstr>Προτεινόμενη βιβλιογραφία (3 από 4)</vt:lpstr>
      <vt:lpstr>Προτεινόμενη βιβλιογραφία (4 από 4)</vt:lpstr>
      <vt:lpstr>Τέλος Ενότητας</vt:lpstr>
      <vt:lpstr>Σημειώματα</vt:lpstr>
      <vt:lpstr>Σημείωμα Αναφοράς</vt:lpstr>
      <vt:lpstr>Επεξήγηση όρων χρήσης έργων τρίτων</vt:lpstr>
      <vt:lpstr>Σημείωμα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362</cp:revision>
  <dcterms:created xsi:type="dcterms:W3CDTF">2013-05-20T10:47:40Z</dcterms:created>
  <dcterms:modified xsi:type="dcterms:W3CDTF">2015-05-21T10:30:31Z</dcterms:modified>
</cp:coreProperties>
</file>