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7" r:id="rId6"/>
    <p:sldId id="282" r:id="rId7"/>
    <p:sldId id="289" r:id="rId8"/>
    <p:sldId id="283" r:id="rId9"/>
    <p:sldId id="284" r:id="rId10"/>
    <p:sldId id="290" r:id="rId11"/>
    <p:sldId id="257" r:id="rId12"/>
    <p:sldId id="267" r:id="rId13"/>
    <p:sldId id="269" r:id="rId14"/>
    <p:sldId id="276" r:id="rId15"/>
    <p:sldId id="277" r:id="rId16"/>
    <p:sldId id="271" r:id="rId17"/>
    <p:sldId id="274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2286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10:</a:t>
            </a:r>
            <a:r>
              <a:rPr lang="en-US" sz="2600" dirty="0" smtClean="0"/>
              <a:t> </a:t>
            </a:r>
            <a:r>
              <a:rPr lang="el-GR" sz="2600" dirty="0" smtClean="0"/>
              <a:t>Κινητικότητα </a:t>
            </a:r>
            <a:r>
              <a:rPr lang="el-GR" sz="2600" dirty="0" smtClean="0"/>
              <a:t>των </a:t>
            </a:r>
            <a:r>
              <a:rPr lang="el-GR" sz="2600" dirty="0" smtClean="0"/>
              <a:t>αρθρώσεων - Διάταση</a:t>
            </a:r>
            <a:r>
              <a:rPr lang="en-US" sz="2600" dirty="0" smtClean="0"/>
              <a:t> </a:t>
            </a:r>
            <a:r>
              <a:rPr lang="el-GR" sz="2600" dirty="0" smtClean="0"/>
              <a:t>-</a:t>
            </a:r>
            <a:r>
              <a:rPr lang="en-US" sz="2600" dirty="0" smtClean="0"/>
              <a:t> </a:t>
            </a:r>
            <a:r>
              <a:rPr lang="el-GR" sz="2600" dirty="0" smtClean="0"/>
              <a:t>Κάτω </a:t>
            </a:r>
            <a:r>
              <a:rPr lang="el-GR" sz="2600" dirty="0" smtClean="0"/>
              <a:t>Άκρο</a:t>
            </a:r>
            <a:endParaRPr lang="el-GR" sz="2600" dirty="0" smtClean="0"/>
          </a:p>
          <a:p>
            <a:r>
              <a:rPr lang="el-GR" sz="2200" dirty="0" smtClean="0"/>
              <a:t>Δωροθέα </a:t>
            </a:r>
            <a:r>
              <a:rPr lang="el-GR" sz="2200" dirty="0"/>
              <a:t>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l-GR" sz="2000" dirty="0" smtClean="0"/>
              <a:t>10</a:t>
            </a:r>
            <a:r>
              <a:rPr lang="en-US" sz="2000" dirty="0" smtClean="0"/>
              <a:t>:</a:t>
            </a:r>
            <a:r>
              <a:rPr lang="el-GR" sz="2000" dirty="0"/>
              <a:t> Κινητικότητα των αρθρώσεων - Διάταση - Κάτω Άκρο».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Μυϊκή </a:t>
            </a:r>
            <a:r>
              <a:rPr lang="el-GR" sz="3600" dirty="0" smtClean="0"/>
              <a:t>Ανισορροπία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3264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 err="1" smtClean="0"/>
              <a:t>μυοσκελετικό</a:t>
            </a:r>
            <a:r>
              <a:rPr lang="el-GR" altLang="el-GR" dirty="0" smtClean="0"/>
              <a:t> και το νευρικό σύστημα αποτελούν ενιαία </a:t>
            </a:r>
            <a:r>
              <a:rPr lang="el-GR" altLang="el-GR" dirty="0" smtClean="0"/>
              <a:t>λειτουργική </a:t>
            </a:r>
            <a:r>
              <a:rPr lang="el-GR" altLang="el-GR" dirty="0" smtClean="0"/>
              <a:t>ενότητα (πρωταγωνιστής, ανταγωνιστής, </a:t>
            </a:r>
            <a:r>
              <a:rPr lang="el-GR" altLang="el-GR" dirty="0" smtClean="0"/>
              <a:t>κινητικός έλεγχος</a:t>
            </a:r>
            <a:r>
              <a:rPr lang="el-GR" altLang="el-GR" dirty="0" smtClean="0"/>
              <a:t>, ιδιοδεκτικότητα).</a:t>
            </a:r>
            <a:r>
              <a:rPr lang="el-GR" altLang="el-GR" b="1" dirty="0" smtClean="0"/>
              <a:t> </a:t>
            </a:r>
          </a:p>
          <a:p>
            <a:r>
              <a:rPr lang="el-GR" altLang="el-GR" b="1" dirty="0" smtClean="0"/>
              <a:t>Η μυϊκή ανισορροπία</a:t>
            </a:r>
            <a:r>
              <a:rPr lang="el-GR" altLang="el-GR" dirty="0" smtClean="0"/>
              <a:t>  </a:t>
            </a:r>
          </a:p>
          <a:p>
            <a:pPr lvl="1"/>
            <a:r>
              <a:rPr lang="el-GR" altLang="el-GR" dirty="0" smtClean="0"/>
              <a:t>Επηρεάζει την </a:t>
            </a:r>
            <a:r>
              <a:rPr lang="el-GR" altLang="el-GR" dirty="0" err="1" smtClean="0"/>
              <a:t>βιο</a:t>
            </a:r>
            <a:r>
              <a:rPr lang="el-GR" altLang="el-GR" dirty="0" smtClean="0"/>
              <a:t>-μηχανική των </a:t>
            </a:r>
            <a:r>
              <a:rPr lang="el-GR" altLang="el-GR" dirty="0" smtClean="0"/>
              <a:t>αρθρώσεων.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Τροποποιεί την κατανομή την πιέσεων στις αρθρικές </a:t>
            </a:r>
            <a:r>
              <a:rPr lang="el-GR" altLang="el-GR" dirty="0" smtClean="0"/>
              <a:t>κατασκευές.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Υπερφορτίζει τους αρθρικούς </a:t>
            </a:r>
            <a:r>
              <a:rPr lang="el-GR" altLang="el-GR" dirty="0" smtClean="0"/>
              <a:t>ιστούς.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Οδηγεί σε επώδυνες καταστάσεις  στις περιαρθρικές </a:t>
            </a:r>
            <a:r>
              <a:rPr lang="el-GR" altLang="el-GR" dirty="0" smtClean="0"/>
              <a:t>κατασκευές.</a:t>
            </a:r>
            <a:endParaRPr lang="el-GR" alt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Διάταση – Βράχυνση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 Η διάταση εκφράζει την αύξηση του μήκους του μυός.</a:t>
            </a:r>
          </a:p>
          <a:p>
            <a:pPr>
              <a:lnSpc>
                <a:spcPct val="110000"/>
              </a:lnSpc>
            </a:pPr>
            <a:r>
              <a:rPr lang="el-GR" altLang="el-GR" b="1" dirty="0" smtClean="0"/>
              <a:t>Διάταση </a:t>
            </a:r>
            <a:r>
              <a:rPr lang="en-US" altLang="el-GR" b="1" dirty="0"/>
              <a:t>(stretch weakness</a:t>
            </a:r>
            <a:r>
              <a:rPr lang="en-US" altLang="el-GR" b="1" dirty="0" smtClean="0"/>
              <a:t>)</a:t>
            </a:r>
            <a:r>
              <a:rPr lang="el-GR" altLang="el-GR" b="1" dirty="0" smtClean="0"/>
              <a:t>: </a:t>
            </a:r>
            <a:r>
              <a:rPr lang="el-GR" altLang="el-GR" dirty="0" smtClean="0"/>
              <a:t>Η </a:t>
            </a:r>
            <a:r>
              <a:rPr lang="el-GR" altLang="el-GR" dirty="0" smtClean="0"/>
              <a:t>μακρόχρονη παραμονή του μυός σε συγκεκριμένη θέση</a:t>
            </a:r>
            <a:r>
              <a:rPr lang="el-GR" altLang="el-GR" dirty="0" smtClean="0"/>
              <a:t>, (πέραν </a:t>
            </a:r>
            <a:r>
              <a:rPr lang="el-GR" altLang="el-GR" dirty="0" smtClean="0"/>
              <a:t>του μήκους </a:t>
            </a:r>
            <a:r>
              <a:rPr lang="el-GR" altLang="el-GR" dirty="0" smtClean="0"/>
              <a:t>ανάπαυσης, αλλά  </a:t>
            </a:r>
            <a:r>
              <a:rPr lang="el-GR" altLang="el-GR" dirty="0" smtClean="0"/>
              <a:t>όχι στο </a:t>
            </a:r>
            <a:r>
              <a:rPr lang="el-GR" altLang="el-GR" dirty="0" smtClean="0"/>
              <a:t>μέγιστο </a:t>
            </a:r>
            <a:r>
              <a:rPr lang="el-GR" altLang="el-GR" dirty="0" smtClean="0"/>
              <a:t>φυσιολογικό μήκος) οδηγεί σε παθολογική </a:t>
            </a:r>
            <a:r>
              <a:rPr lang="el-GR" altLang="el-GR" dirty="0" smtClean="0"/>
              <a:t>επιμήκυνση.</a:t>
            </a:r>
            <a:r>
              <a:rPr lang="el-GR" altLang="el-GR" b="1" dirty="0" smtClean="0"/>
              <a:t> </a:t>
            </a:r>
            <a:endParaRPr lang="en-US" altLang="el-GR" b="1" dirty="0" smtClean="0"/>
          </a:p>
          <a:p>
            <a:pPr>
              <a:lnSpc>
                <a:spcPct val="110000"/>
              </a:lnSpc>
            </a:pPr>
            <a:r>
              <a:rPr lang="el-GR" altLang="el-GR" b="1" dirty="0" smtClean="0"/>
              <a:t>Βράχυνση  </a:t>
            </a:r>
            <a:r>
              <a:rPr lang="en-US" altLang="el-GR" b="1" dirty="0"/>
              <a:t>(</a:t>
            </a:r>
            <a:r>
              <a:rPr lang="en-US" altLang="el-GR" b="1" dirty="0" smtClean="0"/>
              <a:t>shortness-tightness)</a:t>
            </a:r>
            <a:r>
              <a:rPr lang="el-GR" altLang="el-GR" b="1" dirty="0" smtClean="0"/>
              <a:t>: </a:t>
            </a:r>
            <a:r>
              <a:rPr lang="el-GR" altLang="el-GR" dirty="0" smtClean="0"/>
              <a:t>Μικρή </a:t>
            </a:r>
            <a:r>
              <a:rPr lang="el-GR" altLang="el-GR" dirty="0" smtClean="0"/>
              <a:t>ή σοβαρή μείωση του μήκους του </a:t>
            </a:r>
            <a:r>
              <a:rPr lang="el-GR" altLang="el-GR" dirty="0" smtClean="0"/>
              <a:t>μυός, </a:t>
            </a:r>
            <a:r>
              <a:rPr lang="el-GR" altLang="el-GR" dirty="0" smtClean="0"/>
              <a:t>που </a:t>
            </a:r>
            <a:r>
              <a:rPr lang="el-GR" altLang="el-GR" dirty="0" smtClean="0"/>
              <a:t>αναδεικνύεται με </a:t>
            </a:r>
            <a:r>
              <a:rPr lang="el-GR" altLang="el-GR" dirty="0" smtClean="0"/>
              <a:t>την περιορισμένης τροχιάς  κίνηση </a:t>
            </a:r>
            <a:r>
              <a:rPr lang="el-GR" altLang="el-GR" dirty="0" smtClean="0"/>
              <a:t>προς την </a:t>
            </a:r>
            <a:r>
              <a:rPr lang="el-GR" altLang="el-GR" dirty="0" smtClean="0"/>
              <a:t>κατεύθυνση της επιμήκυνσής </a:t>
            </a:r>
            <a:r>
              <a:rPr lang="el-GR" altLang="el-GR" dirty="0" smtClean="0"/>
              <a:t>του.</a:t>
            </a:r>
            <a:endParaRPr lang="el-GR" altLang="el-GR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3571056" cy="163596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Διάταση – Βράχυνση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200" y="1752600"/>
            <a:ext cx="4267200" cy="51054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l-GR" sz="2300" dirty="0" smtClean="0"/>
              <a:t>Σχηματική απεικόνιση  της σχέσης </a:t>
            </a:r>
            <a:r>
              <a:rPr lang="el-GR" sz="2300" dirty="0" smtClean="0"/>
              <a:t>μεταξύ </a:t>
            </a:r>
            <a:r>
              <a:rPr lang="el-GR" sz="2300" dirty="0" smtClean="0"/>
              <a:t>τους και της συμπεριφοράς  στην άρθρωση μυϊκών </a:t>
            </a:r>
            <a:r>
              <a:rPr lang="el-GR" sz="2300" dirty="0" smtClean="0"/>
              <a:t>κατασκευών:</a:t>
            </a:r>
            <a:endParaRPr lang="el-GR" sz="2300" dirty="0" smtClean="0"/>
          </a:p>
          <a:p>
            <a:pPr>
              <a:lnSpc>
                <a:spcPct val="105000"/>
              </a:lnSpc>
              <a:buFont typeface="Wingdings" pitchFamily="2" charset="2"/>
              <a:buChar char="§"/>
            </a:pPr>
            <a:r>
              <a:rPr lang="el-GR" sz="2300" dirty="0" smtClean="0"/>
              <a:t>φυσιολογικών, </a:t>
            </a:r>
            <a:endParaRPr lang="el-GR" sz="2300" dirty="0" smtClean="0"/>
          </a:p>
          <a:p>
            <a:pPr>
              <a:lnSpc>
                <a:spcPct val="105000"/>
              </a:lnSpc>
              <a:buFont typeface="Wingdings" pitchFamily="2" charset="2"/>
              <a:buChar char="§"/>
            </a:pPr>
            <a:r>
              <a:rPr lang="el-GR" sz="2300" dirty="0" smtClean="0"/>
              <a:t>με αδυναμία ή </a:t>
            </a:r>
            <a:r>
              <a:rPr lang="el-GR" sz="2300" dirty="0" err="1" smtClean="0"/>
              <a:t>διατεταμένων</a:t>
            </a:r>
            <a:r>
              <a:rPr lang="el-GR" sz="2300" dirty="0" smtClean="0"/>
              <a:t> </a:t>
            </a:r>
            <a:r>
              <a:rPr lang="el-GR" sz="2300" dirty="0" smtClean="0"/>
              <a:t>(ή με </a:t>
            </a:r>
            <a:r>
              <a:rPr lang="el-GR" sz="2300" dirty="0" smtClean="0"/>
              <a:t>ελαττωμένο μυϊκό τόνο) και</a:t>
            </a:r>
          </a:p>
          <a:p>
            <a:pPr>
              <a:lnSpc>
                <a:spcPct val="105000"/>
              </a:lnSpc>
              <a:buFont typeface="Wingdings" pitchFamily="2" charset="2"/>
              <a:buChar char="§"/>
            </a:pPr>
            <a:r>
              <a:rPr lang="el-GR" sz="2300" dirty="0" smtClean="0"/>
              <a:t>ισχυρών ή </a:t>
            </a:r>
            <a:r>
              <a:rPr lang="el-GR" sz="2300" dirty="0" err="1" smtClean="0"/>
              <a:t>βραχυσμένων</a:t>
            </a:r>
            <a:r>
              <a:rPr lang="el-GR" sz="2300" dirty="0" smtClean="0"/>
              <a:t> (ή σε σύσπαση, αυξημένο </a:t>
            </a:r>
            <a:r>
              <a:rPr lang="el-GR" sz="2300" dirty="0" smtClean="0"/>
              <a:t>μυϊκό </a:t>
            </a:r>
            <a:r>
              <a:rPr lang="el-GR" sz="2300" dirty="0" smtClean="0"/>
              <a:t>τόνο).</a:t>
            </a:r>
            <a:endParaRPr lang="el-GR" sz="2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4343400" y="304800"/>
            <a:ext cx="4419600" cy="6010829"/>
            <a:chOff x="4114800" y="533400"/>
            <a:chExt cx="4419600" cy="6010829"/>
          </a:xfrm>
        </p:grpSpPr>
        <p:pic>
          <p:nvPicPr>
            <p:cNvPr id="5" name="Picture 4" descr="σάρωση0048"/>
            <p:cNvPicPr>
              <a:picLocks noChangeAspect="1" noChangeArrowheads="1"/>
            </p:cNvPicPr>
            <p:nvPr/>
          </p:nvPicPr>
          <p:blipFill>
            <a:blip r:embed="rId2" cstate="print"/>
            <a:srcRect r="6444"/>
            <a:stretch>
              <a:fillRect/>
            </a:stretch>
          </p:blipFill>
          <p:spPr bwMode="auto">
            <a:xfrm>
              <a:off x="4114800" y="533400"/>
              <a:ext cx="4419600" cy="6010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- Στρογγυλεμένο ορθογώνιο"/>
            <p:cNvSpPr/>
            <p:nvPr/>
          </p:nvSpPr>
          <p:spPr>
            <a:xfrm>
              <a:off x="6858000" y="4800600"/>
              <a:ext cx="1524000" cy="228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φυσιολογικό</a:t>
              </a:r>
              <a:endParaRPr lang="el-GR" dirty="0"/>
            </a:p>
          </p:txBody>
        </p:sp>
        <p:sp>
          <p:nvSpPr>
            <p:cNvPr id="9" name="8 - Στρογγυλεμένο ορθογώνιο"/>
            <p:cNvSpPr/>
            <p:nvPr/>
          </p:nvSpPr>
          <p:spPr>
            <a:xfrm>
              <a:off x="6553200" y="2819400"/>
              <a:ext cx="1219200" cy="228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αδυναμία</a:t>
              </a:r>
              <a:endParaRPr lang="el-GR" dirty="0"/>
            </a:p>
          </p:txBody>
        </p:sp>
        <p:sp>
          <p:nvSpPr>
            <p:cNvPr id="10" name="9 - Στρογγυλεμένο ορθογώνιο"/>
            <p:cNvSpPr/>
            <p:nvPr/>
          </p:nvSpPr>
          <p:spPr>
            <a:xfrm>
              <a:off x="4343400" y="4800600"/>
              <a:ext cx="1219200" cy="228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ισχυρό</a:t>
              </a:r>
              <a:endParaRPr lang="el-GR" dirty="0"/>
            </a:p>
          </p:txBody>
        </p:sp>
        <p:sp>
          <p:nvSpPr>
            <p:cNvPr id="11" name="10 - Στρογγυλεμένο ορθογώνιο"/>
            <p:cNvSpPr/>
            <p:nvPr/>
          </p:nvSpPr>
          <p:spPr>
            <a:xfrm>
              <a:off x="4191000" y="2819400"/>
              <a:ext cx="1447800" cy="228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φυσιολογικό</a:t>
              </a: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Βράχυνση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01000" cy="52040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Σε κατάσταση βράχυνσης </a:t>
            </a:r>
            <a:r>
              <a:rPr lang="el-GR" altLang="el-GR" dirty="0" smtClean="0"/>
              <a:t>συμβαίνει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Υπερκάλυψη </a:t>
            </a:r>
            <a:r>
              <a:rPr lang="el-GR" altLang="el-GR" dirty="0" smtClean="0"/>
              <a:t>των </a:t>
            </a:r>
            <a:r>
              <a:rPr lang="el-GR" altLang="el-GR" dirty="0" smtClean="0"/>
              <a:t>ινών </a:t>
            </a:r>
            <a:r>
              <a:rPr lang="el-GR" altLang="el-GR" dirty="0" err="1" smtClean="0"/>
              <a:t>ακτίνης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μυοσίνης</a:t>
            </a:r>
            <a:r>
              <a:rPr lang="el-GR" altLang="el-GR" dirty="0" smtClean="0"/>
              <a:t>.</a:t>
            </a:r>
            <a:endParaRPr lang="el-GR" altLang="el-GR" dirty="0" smtClean="0"/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Σχετική αύξηση </a:t>
            </a:r>
            <a:r>
              <a:rPr lang="el-GR" altLang="el-GR" dirty="0" smtClean="0"/>
              <a:t>του </a:t>
            </a:r>
            <a:r>
              <a:rPr lang="el-GR" altLang="el-GR" dirty="0" smtClean="0"/>
              <a:t>συνδετικού </a:t>
            </a:r>
            <a:r>
              <a:rPr lang="el-GR" altLang="el-GR" dirty="0" smtClean="0"/>
              <a:t>ιστού.</a:t>
            </a:r>
            <a:endParaRPr lang="el-GR" altLang="el-GR" dirty="0" smtClean="0"/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Πάχυνση του </a:t>
            </a:r>
            <a:r>
              <a:rPr lang="el-GR" altLang="el-GR" dirty="0" err="1" smtClean="0"/>
              <a:t>ενδομύιου</a:t>
            </a:r>
            <a:r>
              <a:rPr lang="el-GR" altLang="el-GR" dirty="0" smtClean="0"/>
              <a:t> και του </a:t>
            </a:r>
            <a:r>
              <a:rPr lang="el-GR" altLang="el-GR" dirty="0" err="1" smtClean="0"/>
              <a:t>περιμύιου</a:t>
            </a:r>
            <a:r>
              <a:rPr lang="el-GR" altLang="el-GR" dirty="0" smtClean="0"/>
              <a:t>.</a:t>
            </a:r>
            <a:endParaRPr lang="el-GR" altLang="el-GR" dirty="0" smtClean="0"/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Αύξηση μηχανικά της πίεσης στα </a:t>
            </a:r>
            <a:r>
              <a:rPr lang="el-GR" altLang="el-GR" dirty="0" err="1" smtClean="0"/>
              <a:t>αρτηρίδια</a:t>
            </a:r>
            <a:r>
              <a:rPr lang="el-GR" altLang="el-GR" dirty="0" smtClean="0"/>
              <a:t> από </a:t>
            </a:r>
            <a:r>
              <a:rPr lang="el-GR" altLang="el-GR" dirty="0" smtClean="0"/>
              <a:t>τις </a:t>
            </a:r>
            <a:r>
              <a:rPr lang="el-GR" altLang="el-GR" dirty="0" err="1" smtClean="0"/>
              <a:t>παχυσμένες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περιτονίες</a:t>
            </a:r>
            <a:r>
              <a:rPr lang="el-GR" altLang="el-GR" dirty="0" smtClean="0"/>
              <a:t>.</a:t>
            </a:r>
            <a:endParaRPr lang="el-GR" altLang="el-GR" dirty="0" smtClean="0"/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Περιορισμός της </a:t>
            </a:r>
            <a:r>
              <a:rPr lang="el-GR" altLang="el-GR" dirty="0" err="1" smtClean="0"/>
              <a:t>τροφικότητας</a:t>
            </a:r>
            <a:r>
              <a:rPr lang="el-GR" altLang="el-GR" dirty="0" smtClean="0"/>
              <a:t> του </a:t>
            </a:r>
            <a:r>
              <a:rPr lang="el-GR" altLang="el-GR" dirty="0" smtClean="0"/>
              <a:t>μυός, </a:t>
            </a:r>
            <a:r>
              <a:rPr lang="el-GR" altLang="el-GR" dirty="0" smtClean="0"/>
              <a:t>επομένως  </a:t>
            </a:r>
            <a:r>
              <a:rPr lang="el-GR" altLang="el-GR" dirty="0" smtClean="0"/>
              <a:t>μυϊκή </a:t>
            </a:r>
            <a:r>
              <a:rPr lang="el-GR" altLang="el-GR" dirty="0" smtClean="0"/>
              <a:t>αδυναμία.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Δομικά Στοιχεία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789512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l-GR" dirty="0" smtClean="0"/>
              <a:t>περιβλήματα </a:t>
            </a:r>
            <a:r>
              <a:rPr lang="el-GR" dirty="0" smtClean="0"/>
              <a:t>του μυός και ο τένοντας </a:t>
            </a:r>
            <a:r>
              <a:rPr lang="el-GR" dirty="0" smtClean="0"/>
              <a:t>αποτελούν </a:t>
            </a:r>
            <a:r>
              <a:rPr lang="el-GR" dirty="0" err="1" smtClean="0"/>
              <a:t>ινοελαστικές</a:t>
            </a:r>
            <a:r>
              <a:rPr lang="el-GR" dirty="0" smtClean="0"/>
              <a:t> </a:t>
            </a:r>
            <a:r>
              <a:rPr lang="el-GR" dirty="0" smtClean="0"/>
              <a:t>κατασκευές, που επηρεάζουν τα </a:t>
            </a:r>
            <a:r>
              <a:rPr lang="el-GR" dirty="0" smtClean="0"/>
              <a:t>μηχανικά χαρακτηριστικά </a:t>
            </a:r>
            <a:r>
              <a:rPr lang="el-GR" dirty="0" smtClean="0"/>
              <a:t>του μυός κατά την σύσπαση και κατά </a:t>
            </a:r>
            <a:r>
              <a:rPr lang="el-GR" dirty="0" smtClean="0"/>
              <a:t>την παθητική </a:t>
            </a:r>
            <a:r>
              <a:rPr lang="el-GR" dirty="0" smtClean="0"/>
              <a:t>διάταση. </a:t>
            </a:r>
          </a:p>
          <a:p>
            <a:r>
              <a:rPr lang="el-GR" dirty="0" smtClean="0"/>
              <a:t>Το </a:t>
            </a:r>
            <a:r>
              <a:rPr lang="el-GR" dirty="0" err="1" smtClean="0"/>
              <a:t>σαρκείλημμα</a:t>
            </a:r>
            <a:r>
              <a:rPr lang="el-GR" dirty="0" smtClean="0"/>
              <a:t> </a:t>
            </a:r>
            <a:r>
              <a:rPr lang="el-GR" dirty="0" smtClean="0"/>
              <a:t>και τα περιβλήματα των </a:t>
            </a:r>
            <a:r>
              <a:rPr lang="el-GR" dirty="0" smtClean="0"/>
              <a:t>μυϊκών ινών (</a:t>
            </a:r>
            <a:r>
              <a:rPr lang="el-GR" dirty="0" err="1" smtClean="0"/>
              <a:t>ενδομύιο</a:t>
            </a:r>
            <a:r>
              <a:rPr lang="el-GR" dirty="0" smtClean="0"/>
              <a:t>, </a:t>
            </a:r>
            <a:r>
              <a:rPr lang="el-GR" dirty="0" err="1" smtClean="0"/>
              <a:t>περιμύιο</a:t>
            </a:r>
            <a:r>
              <a:rPr lang="el-GR" dirty="0" smtClean="0"/>
              <a:t>, </a:t>
            </a:r>
            <a:r>
              <a:rPr lang="el-GR" dirty="0" err="1" smtClean="0"/>
              <a:t>επιμύιο</a:t>
            </a:r>
            <a:r>
              <a:rPr lang="el-GR" dirty="0" smtClean="0"/>
              <a:t>) είναι ελαστικοί </a:t>
            </a:r>
            <a:r>
              <a:rPr lang="el-GR" dirty="0" smtClean="0"/>
              <a:t>παράγοντες τοποθετημένοι </a:t>
            </a:r>
            <a:r>
              <a:rPr lang="el-GR" dirty="0" smtClean="0"/>
              <a:t>εν παραλλήλω με τους </a:t>
            </a:r>
            <a:r>
              <a:rPr lang="el-GR" dirty="0" smtClean="0"/>
              <a:t>συσταλτούς παράγοντες </a:t>
            </a:r>
            <a:r>
              <a:rPr lang="el-GR" dirty="0" smtClean="0"/>
              <a:t>του μυός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Δομικά Στοιχεία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ινοελαστικές</a:t>
            </a:r>
            <a:r>
              <a:rPr lang="el-GR" dirty="0" smtClean="0"/>
              <a:t> </a:t>
            </a:r>
            <a:r>
              <a:rPr lang="el-GR" dirty="0" smtClean="0"/>
              <a:t>δομές </a:t>
            </a:r>
            <a:r>
              <a:rPr lang="el-GR" dirty="0" smtClean="0"/>
              <a:t>του μυός </a:t>
            </a:r>
            <a:r>
              <a:rPr lang="el-GR" dirty="0" smtClean="0"/>
              <a:t>κατά </a:t>
            </a:r>
            <a:r>
              <a:rPr lang="el-GR" dirty="0" smtClean="0"/>
              <a:t>την ενεργητική σύσπαση </a:t>
            </a:r>
            <a:r>
              <a:rPr lang="el-GR" dirty="0" smtClean="0"/>
              <a:t>ή την </a:t>
            </a:r>
            <a:r>
              <a:rPr lang="el-GR" dirty="0" smtClean="0"/>
              <a:t>παθητική διάταση </a:t>
            </a:r>
            <a:r>
              <a:rPr lang="el-GR" dirty="0" smtClean="0"/>
              <a:t>διατείνονται, οπότε αναπτύσσεται </a:t>
            </a:r>
            <a:r>
              <a:rPr lang="el-GR" dirty="0" smtClean="0"/>
              <a:t>τάση και αποθηκεύουν </a:t>
            </a:r>
            <a:r>
              <a:rPr lang="el-GR" dirty="0" smtClean="0"/>
              <a:t>ενέργεια.</a:t>
            </a:r>
            <a:endParaRPr lang="el-GR" dirty="0" smtClean="0"/>
          </a:p>
          <a:p>
            <a:r>
              <a:rPr lang="el-GR" dirty="0" smtClean="0"/>
              <a:t>Όταν </a:t>
            </a:r>
            <a:r>
              <a:rPr lang="el-GR" dirty="0" smtClean="0"/>
              <a:t>ο </a:t>
            </a:r>
            <a:r>
              <a:rPr lang="el-GR" dirty="0" smtClean="0"/>
              <a:t>μυς επανέρχεται στην αρχική κατάσταση, η </a:t>
            </a:r>
            <a:r>
              <a:rPr lang="el-GR" dirty="0" smtClean="0"/>
              <a:t>ενέργεια αυτή απελευθερώνεται.</a:t>
            </a:r>
            <a:endParaRPr lang="en-US" dirty="0" smtClean="0"/>
          </a:p>
          <a:p>
            <a:r>
              <a:rPr lang="el-GR" dirty="0" smtClean="0"/>
              <a:t>Οι εν σειρά ελαστικές κατασκευές είναι σημαντικότερες </a:t>
            </a:r>
            <a:r>
              <a:rPr lang="el-GR" dirty="0" smtClean="0"/>
              <a:t>για την ανάπτυξη </a:t>
            </a:r>
            <a:r>
              <a:rPr lang="el-GR" dirty="0" smtClean="0"/>
              <a:t>τάσης,</a:t>
            </a:r>
            <a:r>
              <a:rPr lang="en-US" dirty="0" smtClean="0"/>
              <a:t> </a:t>
            </a:r>
            <a:r>
              <a:rPr lang="el-GR" dirty="0" smtClean="0"/>
              <a:t>από αυτές που είναι </a:t>
            </a:r>
            <a:r>
              <a:rPr lang="el-GR" dirty="0" smtClean="0"/>
              <a:t>τοποθετημένες παράλληλα.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127</TotalTime>
  <Words>944</Words>
  <Application>Microsoft Office PowerPoint</Application>
  <PresentationFormat>Προβολή στην οθόνη (4:3)</PresentationFormat>
  <Paragraphs>105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Μυϊκή Ανισορροπία</vt:lpstr>
      <vt:lpstr>Διάταση – Βράχυνση 1/2</vt:lpstr>
      <vt:lpstr>Διάταση – Βράχυνση 2/2</vt:lpstr>
      <vt:lpstr>Βράχυνση </vt:lpstr>
      <vt:lpstr>Δομικά Στοιχεία 1/2</vt:lpstr>
      <vt:lpstr>Δομικά Στοιχεία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16</cp:revision>
  <dcterms:created xsi:type="dcterms:W3CDTF">2015-08-03T08:18:23Z</dcterms:created>
  <dcterms:modified xsi:type="dcterms:W3CDTF">2015-08-06T10:24:50Z</dcterms:modified>
</cp:coreProperties>
</file>