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44"/>
  </p:notesMasterIdLst>
  <p:handoutMasterIdLst>
    <p:handoutMasterId r:id="rId45"/>
  </p:handoutMasterIdLst>
  <p:sldIdLst>
    <p:sldId id="293" r:id="rId4"/>
    <p:sldId id="258" r:id="rId5"/>
    <p:sldId id="259" r:id="rId6"/>
    <p:sldId id="287" r:id="rId7"/>
    <p:sldId id="260" r:id="rId8"/>
    <p:sldId id="261" r:id="rId9"/>
    <p:sldId id="262" r:id="rId10"/>
    <p:sldId id="263" r:id="rId11"/>
    <p:sldId id="264" r:id="rId12"/>
    <p:sldId id="265" r:id="rId13"/>
    <p:sldId id="266" r:id="rId14"/>
    <p:sldId id="267" r:id="rId15"/>
    <p:sldId id="268" r:id="rId16"/>
    <p:sldId id="269" r:id="rId17"/>
    <p:sldId id="272" r:id="rId18"/>
    <p:sldId id="288" r:id="rId19"/>
    <p:sldId id="273" r:id="rId20"/>
    <p:sldId id="289" r:id="rId21"/>
    <p:sldId id="274" r:id="rId22"/>
    <p:sldId id="290" r:id="rId23"/>
    <p:sldId id="275" r:id="rId24"/>
    <p:sldId id="276" r:id="rId25"/>
    <p:sldId id="277" r:id="rId26"/>
    <p:sldId id="291" r:id="rId27"/>
    <p:sldId id="278" r:id="rId28"/>
    <p:sldId id="279" r:id="rId29"/>
    <p:sldId id="280" r:id="rId30"/>
    <p:sldId id="281" r:id="rId31"/>
    <p:sldId id="282" r:id="rId32"/>
    <p:sldId id="283" r:id="rId33"/>
    <p:sldId id="284" r:id="rId34"/>
    <p:sldId id="285" r:id="rId35"/>
    <p:sldId id="294" r:id="rId36"/>
    <p:sldId id="295" r:id="rId37"/>
    <p:sldId id="296" r:id="rId38"/>
    <p:sldId id="301" r:id="rId39"/>
    <p:sldId id="302" r:id="rId40"/>
    <p:sldId id="298" r:id="rId41"/>
    <p:sldId id="299" r:id="rId42"/>
    <p:sldId id="300"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5000"/>
    <a:srgbClr val="C00000"/>
    <a:srgbClr val="006600"/>
    <a:srgbClr val="FF5858"/>
    <a:srgbClr val="333399"/>
    <a:srgbClr val="4545C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417924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653847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316080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03817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959206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70309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878096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145138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79813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577605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5902585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94018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83413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69484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2915915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277968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82874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84682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268377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4487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52395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016992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523724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reparatorychemistry.com/Bishop_iBook_CF.htm" TargetMode="External"/><Relationship Id="rId2" Type="http://schemas.openxmlformats.org/officeDocument/2006/relationships/hyperlink" Target="http://aic.stanford.edu/sg/bpg/annual/v03/bp03-04.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07231" y="908720"/>
            <a:ext cx="7772400" cy="1470025"/>
          </a:xfrm>
        </p:spPr>
        <p:txBody>
          <a:bodyPr/>
          <a:lstStyle/>
          <a:p>
            <a:pPr lvl="1" algn="ctr"/>
            <a:r>
              <a:rPr lang="el-GR" sz="4400" b="1" dirty="0">
                <a:latin typeface="+mn-lt"/>
              </a:rPr>
              <a:t>Ε</a:t>
            </a:r>
            <a:r>
              <a:rPr lang="el-GR" sz="4400" b="1" dirty="0" smtClean="0">
                <a:latin typeface="+mn-lt"/>
              </a:rPr>
              <a:t>ργαστήριο </a:t>
            </a:r>
            <a:br>
              <a:rPr lang="el-GR" sz="4400" b="1" dirty="0" smtClean="0">
                <a:latin typeface="+mn-lt"/>
              </a:rPr>
            </a:br>
            <a:r>
              <a:rPr lang="el-GR" sz="4400" b="1" dirty="0" smtClean="0">
                <a:latin typeface="+mn-lt"/>
              </a:rPr>
              <a:t>Επιστήμης Υλικών ΙΙ</a:t>
            </a:r>
            <a:endParaRPr lang="el-GR" b="1" dirty="0">
              <a:solidFill>
                <a:schemeClr val="tx1"/>
              </a:solidFill>
              <a:latin typeface="+mn-lt"/>
            </a:endParaRPr>
          </a:p>
        </p:txBody>
      </p:sp>
      <p:sp>
        <p:nvSpPr>
          <p:cNvPr id="3" name="Υπότιτλος 2"/>
          <p:cNvSpPr>
            <a:spLocks noGrp="1"/>
          </p:cNvSpPr>
          <p:nvPr>
            <p:ph type="subTitle" idx="1"/>
          </p:nvPr>
        </p:nvSpPr>
        <p:spPr>
          <a:xfrm>
            <a:off x="452971" y="2564904"/>
            <a:ext cx="8280920" cy="2232248"/>
          </a:xfrm>
        </p:spPr>
        <p:txBody>
          <a:bodyPr>
            <a:noAutofit/>
          </a:bodyPr>
          <a:lstStyle/>
          <a:p>
            <a:pPr lvl="0">
              <a:spcBef>
                <a:spcPts val="600"/>
              </a:spcBef>
              <a:spcAft>
                <a:spcPts val="1200"/>
              </a:spcAft>
            </a:pPr>
            <a:r>
              <a:rPr lang="el-GR" sz="2600" b="1" dirty="0">
                <a:solidFill>
                  <a:prstClr val="black"/>
                </a:solidFill>
              </a:rPr>
              <a:t>Ενότητα 3</a:t>
            </a:r>
            <a:r>
              <a:rPr lang="el-GR" sz="2600" dirty="0">
                <a:solidFill>
                  <a:prstClr val="black"/>
                </a:solidFill>
              </a:rPr>
              <a:t>:</a:t>
            </a:r>
            <a:r>
              <a:rPr lang="en-US" sz="2600" dirty="0">
                <a:solidFill>
                  <a:prstClr val="black"/>
                </a:solidFill>
              </a:rPr>
              <a:t> </a:t>
            </a:r>
            <a:r>
              <a:rPr lang="el-GR" sz="2600" dirty="0">
                <a:solidFill>
                  <a:prstClr val="black"/>
                </a:solidFill>
              </a:rPr>
              <a:t>Η Διαλυτότητα των οργανικών ενώσεων</a:t>
            </a:r>
            <a:endParaRPr lang="en-US" sz="2600" dirty="0">
              <a:solidFill>
                <a:prstClr val="black"/>
              </a:solidFill>
            </a:endParaRPr>
          </a:p>
          <a:p>
            <a:endParaRPr lang="el-GR" sz="2400" dirty="0" smtClean="0"/>
          </a:p>
          <a:p>
            <a:r>
              <a:rPr lang="el-GR" sz="2400" dirty="0" smtClean="0"/>
              <a:t>Σταμάτης Μπογιατζής</a:t>
            </a:r>
            <a:r>
              <a:rPr lang="en-US" sz="2400" dirty="0" smtClean="0"/>
              <a:t>, </a:t>
            </a:r>
            <a:r>
              <a:rPr lang="el-GR" sz="2400" dirty="0" smtClean="0"/>
              <a:t>επίκουρος καθηγητής</a:t>
            </a:r>
          </a:p>
          <a:p>
            <a:r>
              <a:rPr lang="el-GR" sz="2400" dirty="0" smtClean="0"/>
              <a:t>Τμήμα Συντήρησης Αρχαιοτήτων &amp; Έργων Τέχνης</a:t>
            </a:r>
          </a:p>
        </p:txBody>
      </p:sp>
      <p:pic>
        <p:nvPicPr>
          <p:cNvPr id="12"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3"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5" name="Table 3"/>
          <p:cNvGraphicFramePr>
            <a:graphicFrameLocks noGrp="1"/>
          </p:cNvGraphicFramePr>
          <p:nvPr>
            <p:extLst>
              <p:ext uri="{D42A27DB-BD31-4B8C-83A1-F6EECF244321}">
                <p14:modId xmlns:p14="http://schemas.microsoft.com/office/powerpoint/2010/main" val="207376233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6"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7"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2087" b="-1"/>
          <a:stretch/>
        </p:blipFill>
        <p:spPr bwMode="auto">
          <a:xfrm>
            <a:off x="4045866" y="5289847"/>
            <a:ext cx="3348000" cy="77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6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διαμοριακές δυνάμεις στην πράξη</a:t>
            </a:r>
          </a:p>
        </p:txBody>
      </p:sp>
      <p:sp>
        <p:nvSpPr>
          <p:cNvPr id="3" name="Content Placeholder 2"/>
          <p:cNvSpPr>
            <a:spLocks noGrp="1"/>
          </p:cNvSpPr>
          <p:nvPr>
            <p:ph idx="1"/>
          </p:nvPr>
        </p:nvSpPr>
        <p:spPr>
          <a:xfrm>
            <a:off x="457200" y="1196752"/>
            <a:ext cx="8435280" cy="5040560"/>
          </a:xfrm>
        </p:spPr>
        <p:txBody>
          <a:bodyPr/>
          <a:lstStyle/>
          <a:p>
            <a:pPr>
              <a:spcBef>
                <a:spcPts val="1800"/>
              </a:spcBef>
              <a:buFont typeface="Wingdings" pitchFamily="2" charset="2"/>
              <a:buChar char="§"/>
            </a:pPr>
            <a:r>
              <a:rPr lang="el-GR" sz="2400" dirty="0"/>
              <a:t>Οι δυνάμεις που ασκούνται στα μόρια έχουν </a:t>
            </a:r>
            <a:r>
              <a:rPr lang="el-GR" sz="2400" b="1" dirty="0"/>
              <a:t>αθροιστικό</a:t>
            </a:r>
            <a:r>
              <a:rPr lang="el-GR" sz="2400" dirty="0"/>
              <a:t> </a:t>
            </a:r>
            <a:r>
              <a:rPr lang="el-GR" sz="2400" dirty="0" smtClean="0"/>
              <a:t>χαρακτήρα</a:t>
            </a:r>
            <a:r>
              <a:rPr lang="el-GR" sz="2400" dirty="0"/>
              <a:t>,</a:t>
            </a:r>
          </a:p>
          <a:p>
            <a:pPr>
              <a:spcBef>
                <a:spcPts val="1800"/>
              </a:spcBef>
              <a:buFont typeface="Wingdings" pitchFamily="2" charset="2"/>
              <a:buChar char="§"/>
            </a:pPr>
            <a:r>
              <a:rPr lang="el-GR" sz="2400" dirty="0"/>
              <a:t>Δηλαδή, σε ένα μόριο είναι δυνατόν να υπάρχουν οι προϋποθέσεις για να ασκηθούν και τα τρία είδη δυνάμεων, </a:t>
            </a:r>
          </a:p>
          <a:p>
            <a:pPr lvl="1">
              <a:spcBef>
                <a:spcPts val="1800"/>
              </a:spcBef>
              <a:buFont typeface="Wingdings" pitchFamily="2" charset="2"/>
              <a:buChar char="§"/>
            </a:pPr>
            <a:r>
              <a:rPr lang="el-GR" sz="2400" dirty="0"/>
              <a:t>είτε από ένα όμοιο μόριο (καθορίζουν τις φυσικές σταθερές, όπως θερμοκρασία κρυστάλλωσης/τήξης, θερμοκρασία βρασμού, κλπ</a:t>
            </a:r>
            <a:r>
              <a:rPr lang="el-GR" sz="2400" dirty="0" smtClean="0"/>
              <a:t>.),</a:t>
            </a:r>
            <a:endParaRPr lang="el-GR" sz="2400" dirty="0"/>
          </a:p>
          <a:p>
            <a:pPr lvl="1">
              <a:spcBef>
                <a:spcPts val="1800"/>
              </a:spcBef>
              <a:buFont typeface="Wingdings" pitchFamily="2" charset="2"/>
              <a:buChar char="§"/>
            </a:pPr>
            <a:r>
              <a:rPr lang="el-GR" sz="2400" b="1" dirty="0">
                <a:solidFill>
                  <a:srgbClr val="820000"/>
                </a:solidFill>
              </a:rPr>
              <a:t>είτε από ένα διαφορετικό μόριο (αφορά τη </a:t>
            </a:r>
            <a:r>
              <a:rPr lang="el-GR" sz="2400" b="1" dirty="0"/>
              <a:t>διαλυτότητα</a:t>
            </a:r>
            <a:r>
              <a:rPr lang="el-GR" sz="2400" b="1" dirty="0">
                <a:solidFill>
                  <a:srgbClr val="820000"/>
                </a:solidFill>
              </a:rPr>
              <a:t>).</a:t>
            </a:r>
          </a:p>
          <a:p>
            <a:pPr>
              <a:buFont typeface="Wingdings" pitchFamily="2" charset="2"/>
              <a:buChar char="§"/>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326577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908720"/>
          </a:xfrm>
        </p:spPr>
        <p:txBody>
          <a:bodyPr>
            <a:noAutofit/>
          </a:bodyPr>
          <a:lstStyle/>
          <a:p>
            <a:r>
              <a:rPr lang="el-GR" dirty="0"/>
              <a:t>Ποσοτικές εκφράσεις της πολικότητας των μορίων</a:t>
            </a:r>
          </a:p>
        </p:txBody>
      </p:sp>
      <p:sp>
        <p:nvSpPr>
          <p:cNvPr id="3" name="Content Placeholder 2"/>
          <p:cNvSpPr>
            <a:spLocks noGrp="1"/>
          </p:cNvSpPr>
          <p:nvPr>
            <p:ph idx="1"/>
          </p:nvPr>
        </p:nvSpPr>
        <p:spPr>
          <a:xfrm>
            <a:off x="539552" y="1772816"/>
            <a:ext cx="7416824" cy="3672408"/>
          </a:xfrm>
        </p:spPr>
        <p:txBody>
          <a:bodyPr/>
          <a:lstStyle/>
          <a:p>
            <a:pPr>
              <a:spcBef>
                <a:spcPts val="3000"/>
              </a:spcBef>
              <a:buFont typeface="Wingdings" pitchFamily="2" charset="2"/>
              <a:buChar char="§"/>
            </a:pPr>
            <a:r>
              <a:rPr lang="el-GR" sz="2400" dirty="0"/>
              <a:t>Η πολικότητα, η οποία   διαλυτική ικανότητα ορισμένων μορίων μπορεί ποσοτικά να περιγραφεί με μεγέθη όπως η διηλεκτρική σταθερά (</a:t>
            </a:r>
            <a:r>
              <a:rPr lang="el-GR" sz="2400" b="1" dirty="0"/>
              <a:t>ε</a:t>
            </a:r>
            <a:r>
              <a:rPr lang="el-GR" sz="2400" dirty="0"/>
              <a:t>) και η διπολική ροπή (</a:t>
            </a:r>
            <a:r>
              <a:rPr lang="el-GR" sz="2400" b="1" dirty="0"/>
              <a:t>μ</a:t>
            </a:r>
            <a:r>
              <a:rPr lang="el-GR" sz="2400" dirty="0"/>
              <a:t>). </a:t>
            </a:r>
            <a:endParaRPr lang="en-US" sz="2400" dirty="0"/>
          </a:p>
          <a:p>
            <a:pPr>
              <a:spcBef>
                <a:spcPts val="3000"/>
              </a:spcBef>
              <a:buFont typeface="Wingdings" pitchFamily="2" charset="2"/>
              <a:buChar char="§"/>
            </a:pPr>
            <a:r>
              <a:rPr lang="el-GR" sz="2400" dirty="0" smtClean="0"/>
              <a:t>Όσο </a:t>
            </a:r>
            <a:r>
              <a:rPr lang="el-GR" sz="2400" dirty="0"/>
              <a:t>μεγαλύτερα είναι τα μεγέθη αυτά, τόσο αυξάνεται γενικώς η </a:t>
            </a:r>
            <a:r>
              <a:rPr lang="el-GR" sz="2400" dirty="0" smtClean="0"/>
              <a:t>πολικότητα του διαλύτη.</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962210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Διπολική ροπή μορίων</a:t>
            </a:r>
          </a:p>
        </p:txBody>
      </p:sp>
      <p:sp>
        <p:nvSpPr>
          <p:cNvPr id="3" name="Content Placeholder 2"/>
          <p:cNvSpPr>
            <a:spLocks noGrp="1"/>
          </p:cNvSpPr>
          <p:nvPr>
            <p:ph idx="1"/>
          </p:nvPr>
        </p:nvSpPr>
        <p:spPr>
          <a:xfrm>
            <a:off x="251520" y="1412776"/>
            <a:ext cx="4978896" cy="4248472"/>
          </a:xfrm>
        </p:spPr>
        <p:txBody>
          <a:bodyPr>
            <a:normAutofit/>
          </a:bodyPr>
          <a:lstStyle/>
          <a:p>
            <a:pPr>
              <a:spcBef>
                <a:spcPts val="1200"/>
              </a:spcBef>
              <a:buFont typeface="Wingdings" pitchFamily="2" charset="2"/>
              <a:buChar char="§"/>
            </a:pPr>
            <a:r>
              <a:rPr lang="el-GR" sz="2400" dirty="0"/>
              <a:t>Κάθε δεσμός εμφανίζει μια διπολική ροπή (</a:t>
            </a:r>
            <a:r>
              <a:rPr lang="el-GR" sz="2400" i="1" dirty="0"/>
              <a:t>μ</a:t>
            </a:r>
            <a:r>
              <a:rPr lang="el-GR" sz="2400" dirty="0"/>
              <a:t>) η οποία εξαρτάται από το </a:t>
            </a:r>
            <a:r>
              <a:rPr lang="el-GR" sz="2400" b="1" dirty="0"/>
              <a:t>είδος</a:t>
            </a:r>
            <a:r>
              <a:rPr lang="el-GR" sz="2400" dirty="0"/>
              <a:t> (+ ή -) και το </a:t>
            </a:r>
            <a:r>
              <a:rPr lang="el-GR" sz="2400" b="1" dirty="0">
                <a:solidFill>
                  <a:srgbClr val="005000"/>
                </a:solidFill>
              </a:rPr>
              <a:t>μέγεθος</a:t>
            </a:r>
            <a:r>
              <a:rPr lang="el-GR" sz="2400" dirty="0"/>
              <a:t> των 2 φορτίων που απαρτίζουν το δεσμό, καθώς και την </a:t>
            </a:r>
            <a:r>
              <a:rPr lang="el-GR" sz="2400" b="1" dirty="0">
                <a:solidFill>
                  <a:schemeClr val="tx2">
                    <a:lumMod val="75000"/>
                  </a:schemeClr>
                </a:solidFill>
              </a:rPr>
              <a:t>απόσταση</a:t>
            </a:r>
            <a:r>
              <a:rPr lang="el-GR" sz="2400" dirty="0"/>
              <a:t> μεταξύ τους  </a:t>
            </a:r>
            <a:r>
              <a:rPr lang="el-GR" sz="2400" dirty="0" smtClean="0"/>
              <a:t>,</a:t>
            </a:r>
            <a:endParaRPr lang="el-GR" sz="2400" dirty="0"/>
          </a:p>
          <a:p>
            <a:pPr>
              <a:spcBef>
                <a:spcPts val="1200"/>
              </a:spcBef>
              <a:buFont typeface="Wingdings" pitchFamily="2" charset="2"/>
              <a:buChar char="§"/>
            </a:pPr>
            <a:r>
              <a:rPr lang="el-GR" sz="2400" dirty="0"/>
              <a:t>Η διπολική ροπή αποτελεί ένα μέτρο της εμφάνισης φορτίων σε κάθε μόριο, και άρα της ικανότητας να έλκει αυτό γειτονικά δίπολα.</a:t>
            </a:r>
          </a:p>
          <a:p>
            <a:pPr>
              <a:spcBef>
                <a:spcPts val="1200"/>
              </a:spcBef>
              <a:buFont typeface="Wingdings" pitchFamily="2" charset="2"/>
              <a:buChar char="§"/>
            </a:pPr>
            <a:endParaRPr lang="el-GR" sz="2400" dirty="0"/>
          </a:p>
        </p:txBody>
      </p:sp>
      <p:pic>
        <p:nvPicPr>
          <p:cNvPr id="3074" name="Picture 2" descr="Εικόνα διπολικής ροπής " title="το μόριο του νερο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590343"/>
            <a:ext cx="2755900" cy="21955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Εικόνα διπολικής ροπής "/>
          <p:cNvSpPr/>
          <p:nvPr/>
        </p:nvSpPr>
        <p:spPr>
          <a:xfrm>
            <a:off x="5996359" y="3770599"/>
            <a:ext cx="2211439" cy="400110"/>
          </a:xfrm>
          <a:prstGeom prst="rect">
            <a:avLst/>
          </a:prstGeom>
        </p:spPr>
        <p:txBody>
          <a:bodyPr wrap="none">
            <a:spAutoFit/>
          </a:bodyPr>
          <a:lstStyle/>
          <a:p>
            <a:r>
              <a:rPr lang="el-GR" sz="2000" dirty="0">
                <a:latin typeface="+mn-lt"/>
              </a:rPr>
              <a:t>Το μόριο του νερού</a:t>
            </a:r>
          </a:p>
        </p:txBody>
      </p:sp>
      <p:sp>
        <p:nvSpPr>
          <p:cNvPr id="6" name="TextBox 5" descr="Εικόνα διπολικής ροπής "/>
          <p:cNvSpPr txBox="1"/>
          <p:nvPr/>
        </p:nvSpPr>
        <p:spPr>
          <a:xfrm>
            <a:off x="6449107" y="4365104"/>
            <a:ext cx="1305942" cy="584775"/>
          </a:xfrm>
          <a:prstGeom prst="rect">
            <a:avLst/>
          </a:prstGeom>
          <a:noFill/>
        </p:spPr>
        <p:txBody>
          <a:bodyPr wrap="square" rtlCol="0">
            <a:spAutoFit/>
          </a:bodyPr>
          <a:lstStyle/>
          <a:p>
            <a:r>
              <a:rPr lang="el-GR" sz="3200" dirty="0" err="1">
                <a:latin typeface="+mn-lt"/>
              </a:rPr>
              <a:t>μ</a:t>
            </a:r>
            <a:r>
              <a:rPr lang="el-GR" sz="3200" dirty="0" err="1" smtClean="0">
                <a:latin typeface="+mn-lt"/>
              </a:rPr>
              <a:t>=δ</a:t>
            </a:r>
            <a:r>
              <a:rPr lang="en-US" sz="3200" dirty="0" smtClean="0">
                <a:latin typeface="+mn-lt"/>
              </a:rPr>
              <a:t>d</a:t>
            </a:r>
            <a:endParaRPr lang="el-GR" sz="3200" dirty="0">
              <a:latin typeface="+mn-lt"/>
            </a:endParaRPr>
          </a:p>
        </p:txBody>
      </p:sp>
      <p:sp>
        <p:nvSpPr>
          <p:cNvPr id="8" name="Rectangle 7" descr="Εικόνα διπολικής ροπής "/>
          <p:cNvSpPr/>
          <p:nvPr/>
        </p:nvSpPr>
        <p:spPr>
          <a:xfrm>
            <a:off x="5525152" y="5282984"/>
            <a:ext cx="1217375" cy="707886"/>
          </a:xfrm>
          <a:prstGeom prst="rect">
            <a:avLst/>
          </a:prstGeom>
        </p:spPr>
        <p:txBody>
          <a:bodyPr wrap="square">
            <a:spAutoFit/>
          </a:bodyPr>
          <a:lstStyle/>
          <a:p>
            <a:r>
              <a:rPr lang="el-GR" sz="2000" b="1" dirty="0">
                <a:solidFill>
                  <a:srgbClr val="005000"/>
                </a:solidFill>
                <a:latin typeface="+mn-lt"/>
              </a:rPr>
              <a:t>Μέγεθος φορτίου</a:t>
            </a:r>
          </a:p>
        </p:txBody>
      </p:sp>
      <p:sp>
        <p:nvSpPr>
          <p:cNvPr id="9" name="Rectangle 8" descr="Εικόνα διπολικής ροπής "/>
          <p:cNvSpPr/>
          <p:nvPr/>
        </p:nvSpPr>
        <p:spPr>
          <a:xfrm>
            <a:off x="7135238" y="5262397"/>
            <a:ext cx="2008762" cy="707886"/>
          </a:xfrm>
          <a:prstGeom prst="rect">
            <a:avLst/>
          </a:prstGeom>
        </p:spPr>
        <p:txBody>
          <a:bodyPr wrap="square">
            <a:spAutoFit/>
          </a:bodyPr>
          <a:lstStyle/>
          <a:p>
            <a:r>
              <a:rPr lang="el-GR" sz="2000" b="1" dirty="0">
                <a:solidFill>
                  <a:schemeClr val="tx2">
                    <a:lumMod val="75000"/>
                  </a:schemeClr>
                </a:solidFill>
                <a:latin typeface="+mn-lt"/>
              </a:rPr>
              <a:t>Απόσταση μεταξύ φορτίων</a:t>
            </a:r>
          </a:p>
        </p:txBody>
      </p:sp>
      <p:cxnSp>
        <p:nvCxnSpPr>
          <p:cNvPr id="11" name="22 - Ευθύγραμμο βέλος σύνδεσης" descr="Εικόνα διπολικής ροπής " title="βέλος"/>
          <p:cNvCxnSpPr/>
          <p:nvPr/>
        </p:nvCxnSpPr>
        <p:spPr>
          <a:xfrm rot="16200000" flipV="1">
            <a:off x="7181409" y="5021888"/>
            <a:ext cx="347666" cy="133352"/>
          </a:xfrm>
          <a:prstGeom prst="straightConnector1">
            <a:avLst/>
          </a:prstGeom>
          <a:ln w="38100">
            <a:solidFill>
              <a:srgbClr val="82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22 - Ευθύγραμμο βέλος σύνδεσης" descr="Εικόνα διπολικής ροπής " title="βέλος"/>
          <p:cNvCxnSpPr/>
          <p:nvPr/>
        </p:nvCxnSpPr>
        <p:spPr>
          <a:xfrm flipV="1">
            <a:off x="6714333" y="4949879"/>
            <a:ext cx="308671" cy="347666"/>
          </a:xfrm>
          <a:prstGeom prst="straightConnector1">
            <a:avLst/>
          </a:prstGeom>
          <a:ln w="38100">
            <a:solidFill>
              <a:srgbClr val="82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7 - Ευθύγραμμο βέλος σύνδεσης" descr="Εικόνα διπολικής ροπής "/>
          <p:cNvCxnSpPr/>
          <p:nvPr/>
        </p:nvCxnSpPr>
        <p:spPr>
          <a:xfrm rot="10800000" flipV="1">
            <a:off x="6152818" y="2384420"/>
            <a:ext cx="642942" cy="142876"/>
          </a:xfrm>
          <a:prstGeom prst="straightConnector1">
            <a:avLst/>
          </a:prstGeom>
          <a:ln w="2857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8 - Ευθύγραμμο βέλος σύνδεσης" descr="Εικόνα διπολικής ροπής "/>
          <p:cNvCxnSpPr/>
          <p:nvPr/>
        </p:nvCxnSpPr>
        <p:spPr>
          <a:xfrm>
            <a:off x="7438702" y="2384420"/>
            <a:ext cx="490542" cy="347666"/>
          </a:xfrm>
          <a:prstGeom prst="straightConnector1">
            <a:avLst/>
          </a:prstGeom>
          <a:ln w="2857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11 - TextBox" descr="Εικόνα διπολικής ροπής "/>
          <p:cNvSpPr txBox="1"/>
          <p:nvPr/>
        </p:nvSpPr>
        <p:spPr>
          <a:xfrm>
            <a:off x="6081380" y="2027230"/>
            <a:ext cx="327334" cy="400110"/>
          </a:xfrm>
          <a:prstGeom prst="rect">
            <a:avLst/>
          </a:prstGeom>
          <a:noFill/>
        </p:spPr>
        <p:txBody>
          <a:bodyPr wrap="none" rtlCol="0">
            <a:spAutoFit/>
          </a:bodyPr>
          <a:lstStyle/>
          <a:p>
            <a:r>
              <a:rPr lang="el-GR" sz="2000" b="1" i="1" dirty="0" smtClean="0">
                <a:solidFill>
                  <a:srgbClr val="FFFF00"/>
                </a:solidFill>
                <a:latin typeface="Times New Roman" pitchFamily="18" charset="0"/>
                <a:cs typeface="Times New Roman" pitchFamily="18" charset="0"/>
              </a:rPr>
              <a:t>μ</a:t>
            </a:r>
            <a:endParaRPr lang="el-GR" b="1" i="1" dirty="0">
              <a:solidFill>
                <a:srgbClr val="FFFF00"/>
              </a:solidFill>
              <a:latin typeface="Times New Roman" pitchFamily="18" charset="0"/>
              <a:cs typeface="Times New Roman" pitchFamily="18" charset="0"/>
            </a:endParaRPr>
          </a:p>
        </p:txBody>
      </p:sp>
      <p:sp>
        <p:nvSpPr>
          <p:cNvPr id="16" name="12 - TextBox" descr="Εικόνα διπολικής ροπής "/>
          <p:cNvSpPr txBox="1"/>
          <p:nvPr/>
        </p:nvSpPr>
        <p:spPr>
          <a:xfrm>
            <a:off x="7581578" y="2098668"/>
            <a:ext cx="327334" cy="400110"/>
          </a:xfrm>
          <a:prstGeom prst="rect">
            <a:avLst/>
          </a:prstGeom>
          <a:noFill/>
        </p:spPr>
        <p:txBody>
          <a:bodyPr wrap="none" rtlCol="0">
            <a:spAutoFit/>
          </a:bodyPr>
          <a:lstStyle/>
          <a:p>
            <a:r>
              <a:rPr lang="el-GR" sz="2000" b="1" i="1" dirty="0" smtClean="0">
                <a:solidFill>
                  <a:srgbClr val="FFFF00"/>
                </a:solidFill>
                <a:latin typeface="Times New Roman" pitchFamily="18" charset="0"/>
                <a:cs typeface="Times New Roman" pitchFamily="18" charset="0"/>
              </a:rPr>
              <a:t>μ</a:t>
            </a:r>
            <a:endParaRPr lang="el-GR" b="1" i="1" dirty="0">
              <a:solidFill>
                <a:srgbClr val="FFFF00"/>
              </a:solidFill>
              <a:latin typeface="Times New Roman" pitchFamily="18" charset="0"/>
              <a:cs typeface="Times New Roman" pitchFamily="18" charset="0"/>
            </a:endParaRPr>
          </a:p>
        </p:txBody>
      </p:sp>
      <p:sp>
        <p:nvSpPr>
          <p:cNvPr id="17" name="15 - TextBox" descr="Εικόνα διπολικής ροπής "/>
          <p:cNvSpPr txBox="1"/>
          <p:nvPr/>
        </p:nvSpPr>
        <p:spPr>
          <a:xfrm>
            <a:off x="6317910" y="2860261"/>
            <a:ext cx="461986" cy="400110"/>
          </a:xfrm>
          <a:prstGeom prst="rect">
            <a:avLst/>
          </a:prstGeom>
          <a:noFill/>
        </p:spPr>
        <p:txBody>
          <a:bodyPr wrap="none" rtlCol="0">
            <a:spAutoFit/>
          </a:bodyPr>
          <a:lstStyle/>
          <a:p>
            <a:r>
              <a:rPr lang="el-GR" sz="2000" b="1" i="1" dirty="0" smtClean="0">
                <a:solidFill>
                  <a:srgbClr val="FFFF00"/>
                </a:solidFill>
                <a:latin typeface="Times New Roman" pitchFamily="18" charset="0"/>
                <a:cs typeface="Times New Roman" pitchFamily="18" charset="0"/>
              </a:rPr>
              <a:t>δ+</a:t>
            </a:r>
            <a:endParaRPr lang="el-GR" b="1" i="1" dirty="0">
              <a:solidFill>
                <a:srgbClr val="FFFF00"/>
              </a:solidFill>
              <a:latin typeface="Times New Roman" pitchFamily="18" charset="0"/>
              <a:cs typeface="Times New Roman" pitchFamily="18" charset="0"/>
            </a:endParaRPr>
          </a:p>
        </p:txBody>
      </p:sp>
      <p:sp>
        <p:nvSpPr>
          <p:cNvPr id="18" name="16 - TextBox" descr="Εικόνα διπολικής ροπής "/>
          <p:cNvSpPr txBox="1"/>
          <p:nvPr/>
        </p:nvSpPr>
        <p:spPr>
          <a:xfrm>
            <a:off x="7889546" y="3003137"/>
            <a:ext cx="461986" cy="400110"/>
          </a:xfrm>
          <a:prstGeom prst="rect">
            <a:avLst/>
          </a:prstGeom>
          <a:noFill/>
        </p:spPr>
        <p:txBody>
          <a:bodyPr wrap="none" rtlCol="0">
            <a:spAutoFit/>
          </a:bodyPr>
          <a:lstStyle/>
          <a:p>
            <a:r>
              <a:rPr lang="el-GR" sz="2000" b="1" i="1" dirty="0" smtClean="0">
                <a:solidFill>
                  <a:srgbClr val="FFFF00"/>
                </a:solidFill>
                <a:latin typeface="Times New Roman" pitchFamily="18" charset="0"/>
                <a:cs typeface="Times New Roman" pitchFamily="18" charset="0"/>
              </a:rPr>
              <a:t>δ+</a:t>
            </a:r>
            <a:endParaRPr lang="el-GR" b="1" i="1" dirty="0">
              <a:solidFill>
                <a:srgbClr val="FFFF00"/>
              </a:solidFill>
              <a:latin typeface="Times New Roman" pitchFamily="18" charset="0"/>
              <a:cs typeface="Times New Roman" pitchFamily="18" charset="0"/>
            </a:endParaRPr>
          </a:p>
        </p:txBody>
      </p:sp>
      <p:sp>
        <p:nvSpPr>
          <p:cNvPr id="19" name="17 - TextBox" descr="Εικόνα διπολικής ροπής "/>
          <p:cNvSpPr txBox="1"/>
          <p:nvPr/>
        </p:nvSpPr>
        <p:spPr>
          <a:xfrm>
            <a:off x="7103728" y="2860261"/>
            <a:ext cx="401072" cy="400110"/>
          </a:xfrm>
          <a:prstGeom prst="rect">
            <a:avLst/>
          </a:prstGeom>
          <a:noFill/>
        </p:spPr>
        <p:txBody>
          <a:bodyPr wrap="none" rtlCol="0">
            <a:spAutoFit/>
          </a:bodyPr>
          <a:lstStyle/>
          <a:p>
            <a:r>
              <a:rPr lang="el-GR" sz="2000" b="1" i="1" dirty="0" smtClean="0">
                <a:solidFill>
                  <a:srgbClr val="FFFF00"/>
                </a:solidFill>
                <a:latin typeface="Times New Roman" pitchFamily="18" charset="0"/>
                <a:cs typeface="Times New Roman" pitchFamily="18" charset="0"/>
              </a:rPr>
              <a:t>δ-</a:t>
            </a:r>
            <a:endParaRPr lang="el-GR" b="1" i="1" dirty="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428048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latin typeface="+mn-lt"/>
              </a:rPr>
              <a:t>Διηλεκτρική σταθερά ενός υλικού</a:t>
            </a:r>
            <a:endParaRPr lang="el-GR" dirty="0">
              <a:latin typeface="+mn-lt"/>
            </a:endParaRPr>
          </a:p>
        </p:txBody>
      </p:sp>
      <p:sp>
        <p:nvSpPr>
          <p:cNvPr id="3" name="Content Placeholder 2"/>
          <p:cNvSpPr>
            <a:spLocks noGrp="1"/>
          </p:cNvSpPr>
          <p:nvPr>
            <p:ph idx="1"/>
          </p:nvPr>
        </p:nvSpPr>
        <p:spPr>
          <a:xfrm>
            <a:off x="323528" y="1556792"/>
            <a:ext cx="4114800" cy="3491369"/>
          </a:xfrm>
        </p:spPr>
        <p:txBody>
          <a:bodyPr>
            <a:normAutofit/>
          </a:bodyPr>
          <a:lstStyle/>
          <a:p>
            <a:pPr>
              <a:spcBef>
                <a:spcPts val="1200"/>
              </a:spcBef>
              <a:buFont typeface="Wingdings" pitchFamily="2" charset="2"/>
              <a:buChar char="§"/>
            </a:pPr>
            <a:r>
              <a:rPr lang="el-GR" sz="2400" dirty="0"/>
              <a:t>Η διηλεκτρική σταθερά σχετίζεται με την ικανότητα του διαλύτη (όπως το νερό) να σχηματίζει δεσμούς </a:t>
            </a:r>
            <a:r>
              <a:rPr lang="el-GR" sz="2400" dirty="0" smtClean="0"/>
              <a:t>υδρογόνου,</a:t>
            </a:r>
          </a:p>
          <a:p>
            <a:pPr lvl="0">
              <a:spcBef>
                <a:spcPts val="1200"/>
              </a:spcBef>
              <a:buFont typeface="Wingdings" pitchFamily="2" charset="2"/>
              <a:buChar char="§"/>
            </a:pPr>
            <a:r>
              <a:rPr lang="el-GR" sz="2400" dirty="0">
                <a:solidFill>
                  <a:prstClr val="black"/>
                </a:solidFill>
              </a:rPr>
              <a:t>Μας είναι γνωστή από τις ελκτικές δυνάμεις </a:t>
            </a:r>
            <a:r>
              <a:rPr lang="en-US" sz="2400" dirty="0">
                <a:solidFill>
                  <a:prstClr val="black"/>
                </a:solidFill>
              </a:rPr>
              <a:t>Coulomb </a:t>
            </a:r>
            <a:r>
              <a:rPr lang="el-GR" sz="2400" dirty="0">
                <a:solidFill>
                  <a:prstClr val="black"/>
                </a:solidFill>
              </a:rPr>
              <a:t>μεταξύ ηλεκτρικών </a:t>
            </a:r>
            <a:r>
              <a:rPr lang="el-GR" sz="2400" dirty="0" smtClean="0">
                <a:solidFill>
                  <a:prstClr val="black"/>
                </a:solidFill>
              </a:rPr>
              <a:t>φορτίων.</a:t>
            </a:r>
            <a:endParaRPr lang="el-GR" sz="2400" dirty="0">
              <a:solidFill>
                <a:prstClr val="black"/>
              </a:solidFill>
            </a:endParaRPr>
          </a:p>
          <a:p>
            <a:pPr>
              <a:spcBef>
                <a:spcPts val="1200"/>
              </a:spcBef>
              <a:buFont typeface="Wingdings" pitchFamily="2" charset="2"/>
              <a:buChar char="§"/>
            </a:pP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5724848" y="3538244"/>
                <a:ext cx="2016224" cy="871264"/>
              </a:xfrm>
              <a:prstGeom prst="rect">
                <a:avLst/>
              </a:prstGeom>
              <a:noFill/>
            </p:spPr>
            <p:txBody>
              <a:bodyPr wrap="square" rtlCol="0">
                <a:spAutoFit/>
              </a:bodyPr>
              <a:lstStyle/>
              <a:p>
                <a:r>
                  <a:rPr lang="en-US" sz="3200" dirty="0" smtClean="0">
                    <a:latin typeface="+mn-lt"/>
                  </a:rPr>
                  <a:t>F</a:t>
                </a:r>
                <a14:m>
                  <m:oMath xmlns:m="http://schemas.openxmlformats.org/officeDocument/2006/math">
                    <m:r>
                      <a:rPr lang="en-US" sz="3200" i="1" smtClean="0">
                        <a:latin typeface="Cambria Math"/>
                      </a:rPr>
                      <m:t>=</m:t>
                    </m:r>
                    <m:f>
                      <m:fPr>
                        <m:ctrlPr>
                          <a:rPr lang="en-US" sz="3200" i="1" smtClean="0">
                            <a:latin typeface="Cambria Math"/>
                          </a:rPr>
                        </m:ctrlPr>
                      </m:fPr>
                      <m:num>
                        <m:r>
                          <a:rPr lang="en-US" sz="3200" i="1" smtClean="0">
                            <a:latin typeface="Cambria Math"/>
                          </a:rPr>
                          <m:t>ǀ</m:t>
                        </m:r>
                        <m:r>
                          <a:rPr lang="en-US" sz="3200" b="0" i="1" smtClean="0">
                            <a:latin typeface="Cambria Math"/>
                          </a:rPr>
                          <m:t>𝑞</m:t>
                        </m:r>
                        <m:r>
                          <a:rPr lang="en-US" sz="3200" b="0" i="1" smtClean="0">
                            <a:latin typeface="Cambria Math"/>
                          </a:rPr>
                          <m:t>₁ǀǀ</m:t>
                        </m:r>
                        <m:r>
                          <a:rPr lang="en-US" sz="3200" b="0" i="1" smtClean="0">
                            <a:latin typeface="Cambria Math"/>
                          </a:rPr>
                          <m:t>𝑞</m:t>
                        </m:r>
                        <m:r>
                          <a:rPr lang="en-US" sz="3200" b="0" i="1" smtClean="0">
                            <a:latin typeface="Cambria Math"/>
                          </a:rPr>
                          <m:t>₂ǀ</m:t>
                        </m:r>
                      </m:num>
                      <m:den>
                        <m:r>
                          <a:rPr lang="en-US" sz="3200" b="0" i="1" smtClean="0">
                            <a:latin typeface="Cambria Math"/>
                          </a:rPr>
                          <m:t>4</m:t>
                        </m:r>
                        <m:r>
                          <a:rPr lang="el-GR" sz="3200" b="0" i="1" smtClean="0">
                            <a:latin typeface="Cambria Math"/>
                          </a:rPr>
                          <m:t>𝜋𝜀𝜀</m:t>
                        </m:r>
                        <m:r>
                          <a:rPr lang="el-GR" sz="3200" b="0" i="1" smtClean="0">
                            <a:latin typeface="Cambria Math"/>
                          </a:rPr>
                          <m:t>₀</m:t>
                        </m:r>
                        <m:r>
                          <a:rPr lang="en-US" sz="3200" b="0" i="1" smtClean="0">
                            <a:latin typeface="Cambria Math"/>
                          </a:rPr>
                          <m:t>𝑟</m:t>
                        </m:r>
                        <m:r>
                          <a:rPr lang="en-US" sz="3200" b="0" i="1" smtClean="0">
                            <a:latin typeface="Cambria Math"/>
                          </a:rPr>
                          <m:t>²</m:t>
                        </m:r>
                      </m:den>
                    </m:f>
                  </m:oMath>
                </a14:m>
                <a:endParaRPr lang="el-GR" sz="32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724848" y="3538244"/>
                <a:ext cx="2016224" cy="871264"/>
              </a:xfrm>
              <a:prstGeom prst="rect">
                <a:avLst/>
              </a:prstGeom>
              <a:blipFill rotWithShape="1">
                <a:blip r:embed="rId2"/>
                <a:stretch>
                  <a:fillRect l="-7553" b="-4196"/>
                </a:stretch>
              </a:blipFill>
            </p:spPr>
            <p:txBody>
              <a:bodyPr/>
              <a:lstStyle/>
              <a:p>
                <a:r>
                  <a:rPr lang="en-US">
                    <a:noFill/>
                  </a:rPr>
                  <a:t> </a:t>
                </a:r>
              </a:p>
            </p:txBody>
          </p:sp>
        </mc:Fallback>
      </mc:AlternateContent>
      <p:sp>
        <p:nvSpPr>
          <p:cNvPr id="7" name="Rectangle 6"/>
          <p:cNvSpPr/>
          <p:nvPr/>
        </p:nvSpPr>
        <p:spPr>
          <a:xfrm>
            <a:off x="4727424" y="4909574"/>
            <a:ext cx="4535784" cy="707886"/>
          </a:xfrm>
          <a:prstGeom prst="rect">
            <a:avLst/>
          </a:prstGeom>
        </p:spPr>
        <p:txBody>
          <a:bodyPr wrap="square">
            <a:spAutoFit/>
          </a:bodyPr>
          <a:lstStyle/>
          <a:p>
            <a:r>
              <a:rPr lang="el-GR" sz="2000" b="1" i="1" dirty="0">
                <a:solidFill>
                  <a:srgbClr val="820000"/>
                </a:solidFill>
                <a:latin typeface="+mn-lt"/>
                <a:cs typeface="Times New Roman" pitchFamily="18" charset="0"/>
              </a:rPr>
              <a:t>ε</a:t>
            </a:r>
            <a:r>
              <a:rPr lang="el-GR" sz="2000" b="1" dirty="0">
                <a:solidFill>
                  <a:srgbClr val="820000"/>
                </a:solidFill>
                <a:latin typeface="+mn-lt"/>
              </a:rPr>
              <a:t>: διηλεκτρική σταθερά του</a:t>
            </a:r>
            <a:r>
              <a:rPr lang="en-US" sz="2000" b="1" dirty="0">
                <a:solidFill>
                  <a:srgbClr val="820000"/>
                </a:solidFill>
                <a:latin typeface="+mn-lt"/>
              </a:rPr>
              <a:t> </a:t>
            </a:r>
            <a:r>
              <a:rPr lang="el-GR" sz="2000" b="1" dirty="0">
                <a:solidFill>
                  <a:srgbClr val="820000"/>
                </a:solidFill>
                <a:latin typeface="+mn-lt"/>
              </a:rPr>
              <a:t>μέσου </a:t>
            </a:r>
            <a:endParaRPr lang="el-GR" sz="2000" b="1" dirty="0" smtClean="0">
              <a:solidFill>
                <a:srgbClr val="820000"/>
              </a:solidFill>
              <a:latin typeface="+mn-lt"/>
            </a:endParaRPr>
          </a:p>
          <a:p>
            <a:r>
              <a:rPr lang="el-GR" sz="2000" b="1" dirty="0" smtClean="0">
                <a:solidFill>
                  <a:srgbClr val="820000"/>
                </a:solidFill>
                <a:latin typeface="+mn-lt"/>
              </a:rPr>
              <a:t>στο </a:t>
            </a:r>
            <a:r>
              <a:rPr lang="el-GR" sz="2000" b="1" dirty="0">
                <a:solidFill>
                  <a:srgbClr val="820000"/>
                </a:solidFill>
                <a:latin typeface="+mn-lt"/>
              </a:rPr>
              <a:t>οποίο ασκούνται δυνάμεις </a:t>
            </a:r>
            <a:r>
              <a:rPr lang="en-US" sz="2000" b="1" dirty="0">
                <a:solidFill>
                  <a:srgbClr val="820000"/>
                </a:solidFill>
                <a:latin typeface="+mn-lt"/>
              </a:rPr>
              <a:t>Coulomb</a:t>
            </a:r>
            <a:endParaRPr lang="el-GR" sz="2000" b="1" dirty="0">
              <a:solidFill>
                <a:srgbClr val="820000"/>
              </a:solidFill>
              <a:latin typeface="+mn-lt"/>
            </a:endParaRPr>
          </a:p>
        </p:txBody>
      </p:sp>
      <p:cxnSp>
        <p:nvCxnSpPr>
          <p:cNvPr id="8" name="7 - Ευθύγραμμο βέλος σύνδεσης"/>
          <p:cNvCxnSpPr/>
          <p:nvPr/>
        </p:nvCxnSpPr>
        <p:spPr>
          <a:xfrm flipV="1">
            <a:off x="6804398" y="4409508"/>
            <a:ext cx="0" cy="500066"/>
          </a:xfrm>
          <a:prstGeom prst="straightConnector1">
            <a:avLst/>
          </a:prstGeom>
          <a:ln w="28575">
            <a:solidFill>
              <a:srgbClr val="82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586131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t>Διπολική ροπή και διηλεκτρική σταθερά</a:t>
            </a:r>
          </a:p>
        </p:txBody>
      </p:sp>
      <p:sp>
        <p:nvSpPr>
          <p:cNvPr id="3" name="Content Placeholder 2"/>
          <p:cNvSpPr>
            <a:spLocks noGrp="1"/>
          </p:cNvSpPr>
          <p:nvPr>
            <p:ph idx="1"/>
          </p:nvPr>
        </p:nvSpPr>
        <p:spPr>
          <a:xfrm>
            <a:off x="107504" y="980728"/>
            <a:ext cx="8928992" cy="864096"/>
          </a:xfrm>
        </p:spPr>
        <p:txBody>
          <a:bodyPr>
            <a:normAutofit/>
          </a:bodyPr>
          <a:lstStyle/>
          <a:p>
            <a:pPr marL="0" indent="0">
              <a:buNone/>
            </a:pPr>
            <a:r>
              <a:rPr lang="el-GR" sz="2400" dirty="0"/>
              <a:t>Σχέση της διηλεκτρικής σταθεράς και της διπολικής ροπής των μορίων των διαλυτών με τον πολικό ή μη πολικό χαρακτήρα </a:t>
            </a:r>
            <a:r>
              <a:rPr lang="el-GR" sz="2400" dirty="0" smtClean="0"/>
              <a:t>τους.</a:t>
            </a:r>
            <a:endParaRPr lang="el-GR" sz="2400" dirty="0"/>
          </a:p>
          <a:p>
            <a:endParaRPr lang="el-GR" sz="2400" dirty="0"/>
          </a:p>
        </p:txBody>
      </p:sp>
      <p:graphicFrame>
        <p:nvGraphicFramePr>
          <p:cNvPr id="5" name="Table 4" descr="Πίνακας: Σχέση της διηλεκτρικής σταθεράς και της διπολικής ροπής των μορίων των διαλυτών με τον πολικό ή μη πολικό χαρακτήρα τους&#10;"/>
          <p:cNvGraphicFramePr>
            <a:graphicFrameLocks noGrp="1"/>
          </p:cNvGraphicFramePr>
          <p:nvPr>
            <p:extLst>
              <p:ext uri="{D42A27DB-BD31-4B8C-83A1-F6EECF244321}">
                <p14:modId xmlns:p14="http://schemas.microsoft.com/office/powerpoint/2010/main" val="4094189278"/>
              </p:ext>
            </p:extLst>
          </p:nvPr>
        </p:nvGraphicFramePr>
        <p:xfrm>
          <a:off x="39026" y="1844824"/>
          <a:ext cx="9074217" cy="4433679"/>
        </p:xfrm>
        <a:graphic>
          <a:graphicData uri="http://schemas.openxmlformats.org/drawingml/2006/table">
            <a:tbl>
              <a:tblPr firstRow="1" bandRow="1">
                <a:tableStyleId>{8EC20E35-A176-4012-BC5E-935CFFF8708E}</a:tableStyleId>
              </a:tblPr>
              <a:tblGrid>
                <a:gridCol w="1364622"/>
                <a:gridCol w="1152128"/>
                <a:gridCol w="1080120"/>
                <a:gridCol w="2016224"/>
                <a:gridCol w="3461123"/>
              </a:tblGrid>
              <a:tr h="9361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Κατηγορία διαλυτών</a:t>
                      </a:r>
                      <a:endParaRPr lang="en-US" dirty="0"/>
                    </a:p>
                  </a:txBody>
                  <a:tcPr>
                    <a:solidFill>
                      <a:schemeClr val="tx1">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διηλ. σταθερά (ε)</a:t>
                      </a:r>
                      <a:endParaRPr lang="en-US" dirty="0"/>
                    </a:p>
                  </a:txBody>
                  <a:tcPr>
                    <a:solidFill>
                      <a:schemeClr val="tx1">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Διπολική ροπή (μ)</a:t>
                      </a:r>
                    </a:p>
                    <a:p>
                      <a:pPr algn="ctr"/>
                      <a:endParaRPr lang="en-US" dirty="0"/>
                    </a:p>
                  </a:txBody>
                  <a:tcPr>
                    <a:solidFill>
                      <a:schemeClr val="tx1">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παραδείγματα</a:t>
                      </a:r>
                      <a:endParaRPr lang="en-US" dirty="0"/>
                    </a:p>
                  </a:txBody>
                  <a:tcPr>
                    <a:solidFill>
                      <a:schemeClr val="tx1">
                        <a:lumMod val="75000"/>
                        <a:lumOff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παρατηρήσεις</a:t>
                      </a:r>
                      <a:endParaRPr lang="en-US" dirty="0"/>
                    </a:p>
                  </a:txBody>
                  <a:tcPr>
                    <a:solidFill>
                      <a:schemeClr val="tx1">
                        <a:lumMod val="75000"/>
                        <a:lumOff val="25000"/>
                      </a:schemeClr>
                    </a:solidFill>
                  </a:tcPr>
                </a:tc>
              </a:tr>
              <a:tr h="874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πολικοί πρωτικοί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25-80</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1.7 - 2.9</a:t>
                      </a:r>
                    </a:p>
                    <a:p>
                      <a:endParaRPr lang="en-US" dirty="0"/>
                    </a:p>
                  </a:txBody>
                  <a:tcPr/>
                </a:tc>
                <a:tc>
                  <a:txBody>
                    <a:bodyPr/>
                    <a:lstStyle/>
                    <a:p>
                      <a:r>
                        <a:rPr lang="el-GR" sz="1800" dirty="0" smtClean="0"/>
                        <a:t>νερό, μεθανόλη, αιθανόλη</a:t>
                      </a:r>
                      <a:endParaRPr lang="el-GR" sz="1800" dirty="0">
                        <a:latin typeface="+mn-lt"/>
                      </a:endParaRPr>
                    </a:p>
                  </a:txBody>
                  <a:tcPr/>
                </a:tc>
                <a:tc>
                  <a:txBody>
                    <a:bodyPr/>
                    <a:lstStyle/>
                    <a:p>
                      <a:r>
                        <a:rPr lang="el-GR" sz="1800" dirty="0" smtClean="0"/>
                        <a:t>Διαλυτοποιούν ανιοόντα, κατιόντα και πολικές πρωτικές οργανικές ουσίες</a:t>
                      </a:r>
                      <a:endParaRPr lang="el-GR" sz="1800" dirty="0">
                        <a:latin typeface="+mn-lt"/>
                      </a:endParaRPr>
                    </a:p>
                  </a:txBody>
                  <a:tcPr/>
                </a:tc>
              </a:tr>
              <a:tr h="1136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πολικοί απρωτικοί</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20-46</a:t>
                      </a:r>
                    </a:p>
                    <a:p>
                      <a:endParaRPr lang="en-US" dirty="0"/>
                    </a:p>
                  </a:txBody>
                  <a:tcPr/>
                </a:tc>
                <a:tc>
                  <a:txBody>
                    <a:bodyPr/>
                    <a:lstStyle/>
                    <a:p>
                      <a:r>
                        <a:rPr lang="el-GR" sz="1800" dirty="0" smtClean="0"/>
                        <a:t>2.7 - 2.9</a:t>
                      </a:r>
                      <a:endParaRPr lang="el-GR" sz="1800" dirty="0">
                        <a:latin typeface="+mn-lt"/>
                      </a:endParaRPr>
                    </a:p>
                  </a:txBody>
                  <a:tcPr/>
                </a:tc>
                <a:tc>
                  <a:txBody>
                    <a:bodyPr/>
                    <a:lstStyle/>
                    <a:p>
                      <a:r>
                        <a:rPr lang="el-GR" sz="1800" dirty="0" smtClean="0"/>
                        <a:t>Ακετρονίλιο, διμέθυλο – σουφλοξείδιο (</a:t>
                      </a:r>
                      <a:r>
                        <a:rPr lang="en-US" sz="1800" dirty="0" smtClean="0"/>
                        <a:t>DMSO)</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Διαλυτοποιούν τα κατιόντα</a:t>
                      </a:r>
                    </a:p>
                    <a:p>
                      <a:endParaRPr lang="en-US" dirty="0"/>
                    </a:p>
                  </a:txBody>
                  <a:tcPr/>
                </a:tc>
              </a:tr>
              <a:tr h="612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μη πολικοί πρωτικοί</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6 - 15</a:t>
                      </a:r>
                    </a:p>
                    <a:p>
                      <a:endParaRPr lang="en-US" dirty="0"/>
                    </a:p>
                  </a:txBody>
                  <a:tcPr/>
                </a:tc>
                <a:tc>
                  <a:txBody>
                    <a:bodyPr/>
                    <a:lstStyle/>
                    <a:p>
                      <a:r>
                        <a:rPr lang="el-GR" sz="1800" dirty="0" smtClean="0"/>
                        <a:t>1.4 – 1.9</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οξικό οξύ, κυκλοεξανόλη</a:t>
                      </a:r>
                      <a:endParaRPr lang="en-US" dirty="0"/>
                    </a:p>
                  </a:txBody>
                  <a:tcPr/>
                </a:tc>
                <a:tc>
                  <a:txBody>
                    <a:bodyPr/>
                    <a:lstStyle/>
                    <a:p>
                      <a:endParaRPr lang="en-US" dirty="0"/>
                    </a:p>
                  </a:txBody>
                  <a:tcPr/>
                </a:tc>
              </a:tr>
              <a:tr h="754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μη πολικοί απρωτικοί</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1.9 - 12</a:t>
                      </a:r>
                      <a:endParaRPr lang="en-US" dirty="0"/>
                    </a:p>
                  </a:txBody>
                  <a:tcPr/>
                </a:tc>
                <a:tc>
                  <a:txBody>
                    <a:bodyPr/>
                    <a:lstStyle/>
                    <a:p>
                      <a:r>
                        <a:rPr lang="el-GR" sz="1800" dirty="0" smtClean="0"/>
                        <a:t>0 – 2.4</a:t>
                      </a:r>
                      <a:endParaRPr lang="el-GR"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αιθέρας, βενζόλιο, εξάνιο, </a:t>
                      </a:r>
                      <a:r>
                        <a:rPr lang="en-US" sz="1800" dirty="0" smtClean="0"/>
                        <a:t>white spirit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Διαλυτοποιούν  άπολες ενώσεις (υδρογονάνθρακες λιπη, κεριά)</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224534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224136"/>
          </a:xfrm>
        </p:spPr>
        <p:txBody>
          <a:bodyPr>
            <a:noAutofit/>
          </a:bodyPr>
          <a:lstStyle/>
          <a:p>
            <a:r>
              <a:rPr lang="el-GR" dirty="0"/>
              <a:t>Πώς ασκούνται οι δυνάμεις κατά τη </a:t>
            </a:r>
            <a:r>
              <a:rPr lang="el-GR" dirty="0" smtClean="0"/>
              <a:t>διαλυτοποίηση </a:t>
            </a:r>
            <a:r>
              <a:rPr lang="el-GR" sz="3600" b="0" dirty="0" smtClean="0"/>
              <a:t>(1 από 2)</a:t>
            </a:r>
            <a:endParaRPr lang="el-GR" sz="3600" b="0" dirty="0"/>
          </a:p>
        </p:txBody>
      </p:sp>
      <p:sp>
        <p:nvSpPr>
          <p:cNvPr id="3" name="Content Placeholder 2"/>
          <p:cNvSpPr>
            <a:spLocks noGrp="1"/>
          </p:cNvSpPr>
          <p:nvPr>
            <p:ph idx="1"/>
          </p:nvPr>
        </p:nvSpPr>
        <p:spPr>
          <a:xfrm>
            <a:off x="457200" y="1700808"/>
            <a:ext cx="8229600" cy="4896544"/>
          </a:xfrm>
        </p:spPr>
        <p:txBody>
          <a:bodyPr>
            <a:normAutofit/>
          </a:bodyPr>
          <a:lstStyle/>
          <a:p>
            <a:r>
              <a:rPr lang="el-GR" sz="2400" dirty="0"/>
              <a:t>Οι  διαμοριακές δυνάμεις ασκούνται προς όλες τις κατευθύνσεις, άρα τόσο μεταξύ διαφορετικών, όσο και μεταξύ ομοειδών μορίων. </a:t>
            </a:r>
          </a:p>
          <a:p>
            <a:r>
              <a:rPr lang="el-GR" sz="2400" dirty="0"/>
              <a:t>Θα μπορούσαμε να πούμε ότι η διαλυτότητα είναι ένας </a:t>
            </a:r>
            <a:r>
              <a:rPr lang="el-GR" sz="2400" b="1" dirty="0"/>
              <a:t>ανταγωνισμός</a:t>
            </a:r>
            <a:r>
              <a:rPr lang="el-GR" sz="2400" dirty="0"/>
              <a:t> μεταξύ των δυνάμεων που ασκούνται ανάμεσα στα μόρια του διαλύτη, ανάμεσα στα μόρια της ουσίας που θέλουμε να διαλυτοποιήσουμε και ανάμεσα στις δυνάμεις που θα αναπτυχθούν όταν αναμιχθούν τα πρώτα με τα δεύτερα.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248291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solidFill>
                  <a:prstClr val="black"/>
                </a:solidFill>
              </a:rPr>
              <a:t>Πώς ασκούνται οι δυνάμεις κατά τη διαλυτοποίηση </a:t>
            </a:r>
            <a:r>
              <a:rPr lang="el-GR" sz="3600" b="0" dirty="0" smtClean="0">
                <a:solidFill>
                  <a:prstClr val="black"/>
                </a:solidFill>
              </a:rPr>
              <a:t>(2 </a:t>
            </a:r>
            <a:r>
              <a:rPr lang="el-GR" sz="3600" b="0" dirty="0">
                <a:solidFill>
                  <a:prstClr val="black"/>
                </a:solidFill>
              </a:rPr>
              <a:t>από 2)</a:t>
            </a:r>
            <a:endParaRPr lang="el-GR" dirty="0"/>
          </a:p>
        </p:txBody>
      </p:sp>
      <p:sp>
        <p:nvSpPr>
          <p:cNvPr id="3" name="Content Placeholder 2"/>
          <p:cNvSpPr>
            <a:spLocks noGrp="1"/>
          </p:cNvSpPr>
          <p:nvPr>
            <p:ph idx="1"/>
          </p:nvPr>
        </p:nvSpPr>
        <p:spPr>
          <a:xfrm>
            <a:off x="457200" y="1196752"/>
            <a:ext cx="8363272" cy="5400600"/>
          </a:xfrm>
        </p:spPr>
        <p:txBody>
          <a:bodyPr>
            <a:normAutofit/>
          </a:bodyPr>
          <a:lstStyle/>
          <a:p>
            <a:pPr marL="0" indent="0">
              <a:buNone/>
            </a:pPr>
            <a:r>
              <a:rPr lang="el-GR" sz="2400" b="1" dirty="0" smtClean="0"/>
              <a:t>Παράδειγμα</a:t>
            </a:r>
          </a:p>
          <a:p>
            <a:pPr marL="0" indent="0">
              <a:buNone/>
            </a:pPr>
            <a:r>
              <a:rPr lang="el-GR" sz="2400" dirty="0" smtClean="0"/>
              <a:t>Για </a:t>
            </a:r>
            <a:r>
              <a:rPr lang="el-GR" sz="2400" dirty="0"/>
              <a:t>να διαλυτοποιηθεί ένα στερεό σε ένα (υγρό) διαλύτη πρέπει : </a:t>
            </a:r>
          </a:p>
          <a:p>
            <a:pPr lvl="1">
              <a:buFont typeface="Wingdings" pitchFamily="2" charset="2"/>
              <a:buChar char="§"/>
            </a:pPr>
            <a:r>
              <a:rPr lang="el-GR" sz="2400" dirty="0" smtClean="0"/>
              <a:t>Τα </a:t>
            </a:r>
            <a:r>
              <a:rPr lang="el-GR" sz="2400" dirty="0"/>
              <a:t>μόρια του δεύτερου να </a:t>
            </a:r>
            <a:r>
              <a:rPr lang="el-GR" sz="2400" b="1" dirty="0"/>
              <a:t>υπερνικήσουν</a:t>
            </a:r>
            <a:r>
              <a:rPr lang="el-GR" sz="2400" dirty="0"/>
              <a:t> τις δυνάμεις μεταξύ τους έτσι ώστε να </a:t>
            </a:r>
            <a:r>
              <a:rPr lang="el-GR" sz="2400" dirty="0" smtClean="0"/>
              <a:t>βρουν </a:t>
            </a:r>
            <a:r>
              <a:rPr lang="el-GR" sz="2400" dirty="0"/>
              <a:t>το δρόμο τους γύρω από κάθε μόριο του στερεού προς διάλυση. </a:t>
            </a:r>
          </a:p>
          <a:p>
            <a:pPr lvl="1">
              <a:buFont typeface="Wingdings" pitchFamily="2" charset="2"/>
              <a:buChar char="§"/>
            </a:pPr>
            <a:r>
              <a:rPr lang="el-GR" sz="2400" dirty="0"/>
              <a:t>Αυτό επιτυγχάνεται καλύτερα όταν τα είδη των δυνάμεων μεταξύ των μορίων του διαλύτη και εκείνες μεταξύ της προς διάλυση ουσίας είναι παρόμοια, π.χ. να είναι και στις δυο περιπτώσεις δυνάμεις διασποράς. </a:t>
            </a:r>
          </a:p>
          <a:p>
            <a:endParaRPr lang="el-GR" sz="2400" dirty="0"/>
          </a:p>
        </p:txBody>
      </p:sp>
      <p:sp>
        <p:nvSpPr>
          <p:cNvPr id="5" name="Oval 4"/>
          <p:cNvSpPr/>
          <p:nvPr/>
        </p:nvSpPr>
        <p:spPr>
          <a:xfrm>
            <a:off x="323528" y="1340768"/>
            <a:ext cx="144016" cy="144016"/>
          </a:xfrm>
          <a:prstGeom prst="ellipse">
            <a:avLst/>
          </a:prstGeom>
          <a:noFill/>
          <a:ln w="73025" cmpd="tri">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055777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 χρυσός κανόνας της </a:t>
            </a:r>
            <a:r>
              <a:rPr lang="el-GR" dirty="0" smtClean="0"/>
              <a:t>διαλυτότητας </a:t>
            </a:r>
            <a:br>
              <a:rPr lang="el-GR" dirty="0" smtClean="0"/>
            </a:br>
            <a:r>
              <a:rPr lang="el-GR" b="0" dirty="0" smtClean="0"/>
              <a:t>(1 από 2)</a:t>
            </a:r>
            <a:endParaRPr lang="el-GR" b="0" dirty="0"/>
          </a:p>
        </p:txBody>
      </p:sp>
      <p:sp>
        <p:nvSpPr>
          <p:cNvPr id="3" name="Content Placeholder 2"/>
          <p:cNvSpPr>
            <a:spLocks noGrp="1"/>
          </p:cNvSpPr>
          <p:nvPr>
            <p:ph idx="1"/>
          </p:nvPr>
        </p:nvSpPr>
        <p:spPr>
          <a:xfrm>
            <a:off x="179512" y="1196752"/>
            <a:ext cx="8784976" cy="5040560"/>
          </a:xfrm>
        </p:spPr>
        <p:txBody>
          <a:bodyPr>
            <a:noAutofit/>
          </a:bodyPr>
          <a:lstStyle/>
          <a:p>
            <a:pPr>
              <a:buFont typeface="Wingdings" pitchFamily="2" charset="2"/>
              <a:buChar char="§"/>
            </a:pPr>
            <a:r>
              <a:rPr lang="el-GR" sz="2400" dirty="0"/>
              <a:t>Ο βασικότατος νόμος που διέπει το φαινόμενο της διαλυτότητας </a:t>
            </a:r>
            <a:r>
              <a:rPr lang="el-GR" sz="2400" dirty="0" smtClean="0"/>
              <a:t>είναι :</a:t>
            </a:r>
            <a:endParaRPr lang="en-US" sz="2400" dirty="0"/>
          </a:p>
          <a:p>
            <a:pPr marL="457200" lvl="1" indent="0">
              <a:buNone/>
            </a:pPr>
            <a:r>
              <a:rPr lang="en-US" sz="2400" dirty="0"/>
              <a:t>“</a:t>
            </a:r>
            <a:r>
              <a:rPr lang="el-GR" sz="2400" b="1" dirty="0"/>
              <a:t>τα όμοια </a:t>
            </a:r>
            <a:r>
              <a:rPr lang="el-GR" sz="2400" dirty="0"/>
              <a:t>(από πλευράς διαμοριακών δυνάμεων) </a:t>
            </a:r>
            <a:r>
              <a:rPr lang="el-GR" sz="2400" b="1" dirty="0"/>
              <a:t>διαλύουν τα όμοια</a:t>
            </a:r>
            <a:r>
              <a:rPr lang="en-US" sz="2400" b="1" dirty="0"/>
              <a:t>”</a:t>
            </a:r>
            <a:r>
              <a:rPr lang="el-GR" sz="2400" dirty="0"/>
              <a:t>. </a:t>
            </a:r>
          </a:p>
          <a:p>
            <a:pPr>
              <a:buFont typeface="Wingdings" pitchFamily="2" charset="2"/>
              <a:buChar char="§"/>
            </a:pPr>
            <a:r>
              <a:rPr lang="el-GR" sz="2400" dirty="0"/>
              <a:t>Αυτό σημαίνει ότι εάν το άθροισμα των ασκούμενων δυνάμεων στο μόριο του διαλύτη (δυνάμεις διασποράς/London, ξηρής πολικότητας  και δεσμού υδρογόνου) είναι παρόμοιας συγκρότησης και συνολικού μεγέθους με εκείνες ενός διαφορετικού μορίου με το οποίο έρχεται σε «επαφή», τότε θα έχουμε επιτυχή διαλυτοποίηση. </a:t>
            </a:r>
          </a:p>
          <a:p>
            <a:pPr>
              <a:buFont typeface="Wingdings" pitchFamily="2" charset="2"/>
              <a:buChar char="§"/>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533248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solidFill>
                  <a:prstClr val="black"/>
                </a:solidFill>
              </a:rPr>
              <a:t>Ο χρυσός κανόνας της διαλυτότητας </a:t>
            </a:r>
            <a:br>
              <a:rPr lang="el-GR" sz="3600" dirty="0">
                <a:solidFill>
                  <a:prstClr val="black"/>
                </a:solidFill>
              </a:rPr>
            </a:br>
            <a:r>
              <a:rPr lang="el-GR" sz="3600" b="0" dirty="0" smtClean="0">
                <a:solidFill>
                  <a:prstClr val="black"/>
                </a:solidFill>
              </a:rPr>
              <a:t>(2 </a:t>
            </a:r>
            <a:r>
              <a:rPr lang="el-GR" sz="3600" b="0" dirty="0">
                <a:solidFill>
                  <a:prstClr val="black"/>
                </a:solidFill>
              </a:rPr>
              <a:t>από 2)</a:t>
            </a:r>
            <a:endParaRPr lang="el-GR" dirty="0"/>
          </a:p>
        </p:txBody>
      </p:sp>
      <p:sp>
        <p:nvSpPr>
          <p:cNvPr id="3" name="Content Placeholder 2"/>
          <p:cNvSpPr>
            <a:spLocks noGrp="1"/>
          </p:cNvSpPr>
          <p:nvPr>
            <p:ph idx="1"/>
          </p:nvPr>
        </p:nvSpPr>
        <p:spPr>
          <a:xfrm>
            <a:off x="179512" y="1196752"/>
            <a:ext cx="8784976" cy="5040560"/>
          </a:xfrm>
        </p:spPr>
        <p:txBody>
          <a:bodyPr>
            <a:noAutofit/>
          </a:bodyPr>
          <a:lstStyle/>
          <a:p>
            <a:pPr>
              <a:lnSpc>
                <a:spcPct val="120000"/>
              </a:lnSpc>
              <a:spcBef>
                <a:spcPts val="1200"/>
              </a:spcBef>
              <a:buFont typeface="Wingdings" pitchFamily="2" charset="2"/>
              <a:buChar char="§"/>
            </a:pPr>
            <a:r>
              <a:rPr lang="el-GR" sz="2400" dirty="0" smtClean="0"/>
              <a:t>Δηλαδή </a:t>
            </a:r>
            <a:r>
              <a:rPr lang="el-GR" sz="2400" dirty="0"/>
              <a:t>εάν σε ένα διαλύτη η συγκρότηση των διαμοριακών δυνάμεων είναι 30% δυνάμεις διασποράς, 45% δυνάμεις ξηρής πολικότητας και 25% δυνάμεις δεσμού υδρογόνου, τότε θα διαλυτοποιεί ευκολότερα υλικά των οποία τα μόρια έχουν παρόμοια συγκρότηση δυνάμεων</a:t>
            </a:r>
            <a:r>
              <a:rPr lang="el-GR" sz="2400" dirty="0" smtClean="0"/>
              <a:t>.</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375051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επιλογή του κατάλληλου </a:t>
            </a:r>
            <a:r>
              <a:rPr lang="el-GR" dirty="0" smtClean="0"/>
              <a:t>διαλύτη </a:t>
            </a:r>
            <a:br>
              <a:rPr lang="el-GR" dirty="0" smtClean="0"/>
            </a:br>
            <a:r>
              <a:rPr lang="el-GR" b="0" dirty="0" smtClean="0"/>
              <a:t>(1 από 2)</a:t>
            </a:r>
            <a:endParaRPr lang="el-GR" b="0" dirty="0"/>
          </a:p>
        </p:txBody>
      </p:sp>
      <p:sp>
        <p:nvSpPr>
          <p:cNvPr id="3" name="Content Placeholder 2"/>
          <p:cNvSpPr>
            <a:spLocks noGrp="1"/>
          </p:cNvSpPr>
          <p:nvPr>
            <p:ph idx="1"/>
          </p:nvPr>
        </p:nvSpPr>
        <p:spPr>
          <a:xfrm>
            <a:off x="457200" y="1196752"/>
            <a:ext cx="8229600" cy="5400600"/>
          </a:xfrm>
        </p:spPr>
        <p:txBody>
          <a:bodyPr>
            <a:noAutofit/>
          </a:bodyPr>
          <a:lstStyle/>
          <a:p>
            <a:pPr marL="360363" indent="0">
              <a:buNone/>
            </a:pPr>
            <a:r>
              <a:rPr lang="el-GR" sz="2400" dirty="0"/>
              <a:t>Κάποιες χημικές ενώσεις παίρνουν την επωνυμία ‘</a:t>
            </a:r>
            <a:r>
              <a:rPr lang="el-GR" sz="2400" i="1" dirty="0"/>
              <a:t>καλοί’ </a:t>
            </a:r>
            <a:r>
              <a:rPr lang="el-GR" sz="2400" dirty="0"/>
              <a:t>διαλύτες και άρα χρησιμοποιούνται ευρέως για πρακτικούς σκοπούς, εάν </a:t>
            </a:r>
          </a:p>
          <a:p>
            <a:pPr>
              <a:buFont typeface="Wingdings" pitchFamily="2" charset="2"/>
              <a:buChar char="§"/>
            </a:pPr>
            <a:r>
              <a:rPr lang="el-GR" sz="2400" dirty="0"/>
              <a:t>(α) έχουν κατάλληλο εύρος θερμοκρασιών της υγρής περιοχής </a:t>
            </a:r>
            <a:r>
              <a:rPr lang="el-GR" sz="2400" dirty="0" smtClean="0"/>
              <a:t>τους,</a:t>
            </a:r>
            <a:endParaRPr lang="el-GR" sz="2400" dirty="0"/>
          </a:p>
          <a:p>
            <a:pPr>
              <a:buFont typeface="Wingdings" pitchFamily="2" charset="2"/>
              <a:buChar char="§"/>
            </a:pPr>
            <a:r>
              <a:rPr lang="el-GR" sz="2400" dirty="0"/>
              <a:t>(β) είναι χημικά σταθερές, </a:t>
            </a:r>
          </a:p>
          <a:p>
            <a:pPr>
              <a:buFont typeface="Wingdings" pitchFamily="2" charset="2"/>
              <a:buChar char="§"/>
            </a:pPr>
            <a:r>
              <a:rPr lang="el-GR" sz="2400" dirty="0"/>
              <a:t>(γ) δεν αλληλεπιδρούν χημικά με τις ουσίες προς διαλυτοποίηση, </a:t>
            </a:r>
          </a:p>
          <a:p>
            <a:pPr>
              <a:buFont typeface="Wingdings" pitchFamily="2" charset="2"/>
              <a:buChar char="§"/>
            </a:pPr>
            <a:r>
              <a:rPr lang="el-GR" sz="2400" dirty="0"/>
              <a:t>(δ) έχουν κατάλληλη τάση ατμών (όχι υπερβολικά πτητικοί) και </a:t>
            </a:r>
          </a:p>
          <a:p>
            <a:pPr>
              <a:buFont typeface="Wingdings" pitchFamily="2" charset="2"/>
              <a:buChar char="§"/>
            </a:pPr>
            <a:r>
              <a:rPr lang="el-GR" sz="2400" dirty="0"/>
              <a:t>(ε) χαμηλή τοξικότητα (σημαντικό ζήτημα ασφάλειας).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4290575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Βασικοί όροι</a:t>
            </a:r>
            <a:endParaRPr lang="el-GR" dirty="0"/>
          </a:p>
        </p:txBody>
      </p:sp>
      <p:sp>
        <p:nvSpPr>
          <p:cNvPr id="3" name="Content Placeholder 2"/>
          <p:cNvSpPr>
            <a:spLocks noGrp="1"/>
          </p:cNvSpPr>
          <p:nvPr>
            <p:ph idx="1"/>
          </p:nvPr>
        </p:nvSpPr>
        <p:spPr/>
        <p:txBody>
          <a:bodyPr>
            <a:normAutofit/>
          </a:bodyPr>
          <a:lstStyle/>
          <a:p>
            <a:pPr>
              <a:spcBef>
                <a:spcPts val="1200"/>
              </a:spcBef>
            </a:pPr>
            <a:r>
              <a:rPr lang="el-GR" sz="2400" dirty="0"/>
              <a:t>Πολικότητα χημικών </a:t>
            </a:r>
            <a:r>
              <a:rPr lang="el-GR" sz="2400" dirty="0" smtClean="0"/>
              <a:t>ενώσεων</a:t>
            </a:r>
            <a:r>
              <a:rPr lang="en-US" sz="2400" dirty="0" smtClean="0"/>
              <a:t>,</a:t>
            </a:r>
            <a:endParaRPr lang="el-GR" sz="2400" dirty="0"/>
          </a:p>
          <a:p>
            <a:pPr>
              <a:spcBef>
                <a:spcPts val="1200"/>
              </a:spcBef>
            </a:pPr>
            <a:r>
              <a:rPr lang="el-GR" sz="2400" dirty="0" smtClean="0"/>
              <a:t>Διαλυτότητα</a:t>
            </a:r>
            <a:r>
              <a:rPr lang="en-US" sz="2400" dirty="0" smtClean="0"/>
              <a:t>,</a:t>
            </a:r>
            <a:endParaRPr lang="el-GR" sz="2400" dirty="0"/>
          </a:p>
          <a:p>
            <a:pPr>
              <a:spcBef>
                <a:spcPts val="1200"/>
              </a:spcBef>
            </a:pPr>
            <a:r>
              <a:rPr lang="el-GR" sz="2400" dirty="0" smtClean="0"/>
              <a:t>Διαλύτης</a:t>
            </a:r>
            <a:r>
              <a:rPr lang="en-US" sz="2400" dirty="0" smtClean="0"/>
              <a:t>,</a:t>
            </a:r>
            <a:endParaRPr lang="el-GR" sz="2400" dirty="0"/>
          </a:p>
          <a:p>
            <a:pPr>
              <a:spcBef>
                <a:spcPts val="1200"/>
              </a:spcBef>
            </a:pPr>
            <a:r>
              <a:rPr lang="el-GR" sz="2400" dirty="0"/>
              <a:t>Διαλυτοποιημένη </a:t>
            </a:r>
            <a:r>
              <a:rPr lang="el-GR" sz="2400" dirty="0" smtClean="0"/>
              <a:t>ουσία</a:t>
            </a:r>
            <a:r>
              <a:rPr lang="en-US" sz="2400" dirty="0" smtClean="0"/>
              <a:t>,</a:t>
            </a:r>
            <a:endParaRPr lang="el-GR" sz="2400" dirty="0"/>
          </a:p>
          <a:p>
            <a:pPr>
              <a:spcBef>
                <a:spcPts val="1200"/>
              </a:spcBef>
            </a:pPr>
            <a:r>
              <a:rPr lang="el-GR" sz="2400" dirty="0"/>
              <a:t>Διπολική </a:t>
            </a:r>
            <a:r>
              <a:rPr lang="el-GR" sz="2400" dirty="0" smtClean="0"/>
              <a:t>ροπή</a:t>
            </a:r>
            <a:r>
              <a:rPr lang="en-US" sz="2400" dirty="0" smtClean="0"/>
              <a:t>,</a:t>
            </a:r>
            <a:endParaRPr lang="el-GR" sz="2400" dirty="0"/>
          </a:p>
          <a:p>
            <a:pPr>
              <a:spcBef>
                <a:spcPts val="1200"/>
              </a:spcBef>
            </a:pPr>
            <a:r>
              <a:rPr lang="el-GR" sz="2400" dirty="0"/>
              <a:t>Πολικοί </a:t>
            </a:r>
            <a:r>
              <a:rPr lang="el-GR" sz="2400" dirty="0" smtClean="0"/>
              <a:t>διαλύτες</a:t>
            </a:r>
            <a:r>
              <a:rPr lang="en-US" sz="2400" dirty="0" smtClean="0"/>
              <a:t>,</a:t>
            </a:r>
            <a:endParaRPr lang="el-GR" sz="2400" dirty="0"/>
          </a:p>
          <a:p>
            <a:pPr>
              <a:spcBef>
                <a:spcPts val="1200"/>
              </a:spcBef>
            </a:pPr>
            <a:r>
              <a:rPr lang="el-GR" sz="2400" dirty="0"/>
              <a:t>Άπολοι </a:t>
            </a:r>
            <a:r>
              <a:rPr lang="el-GR" sz="2400" dirty="0" smtClean="0"/>
              <a:t>διαλύτες</a:t>
            </a:r>
            <a:r>
              <a:rPr lang="en-US" sz="2400" dirty="0" smtClean="0"/>
              <a:t>,</a:t>
            </a:r>
            <a:endParaRPr lang="el-GR" sz="2400" dirty="0"/>
          </a:p>
          <a:p>
            <a:pPr>
              <a:spcBef>
                <a:spcPts val="1200"/>
              </a:spcBef>
            </a:pPr>
            <a:r>
              <a:rPr lang="el-GR" sz="2400" dirty="0"/>
              <a:t>Κλασματικές παράμετροι </a:t>
            </a:r>
            <a:r>
              <a:rPr lang="el-GR" sz="2400" dirty="0" smtClean="0"/>
              <a:t>διαλυτότητας</a:t>
            </a:r>
            <a:r>
              <a:rPr lang="en-US" sz="2400" dirty="0" smtClean="0"/>
              <a:t>,</a:t>
            </a:r>
            <a:endParaRPr lang="el-GR" sz="2400" dirty="0"/>
          </a:p>
          <a:p>
            <a:pPr>
              <a:spcBef>
                <a:spcPts val="1200"/>
              </a:spcBef>
            </a:pPr>
            <a:r>
              <a:rPr lang="el-GR" sz="2400" dirty="0"/>
              <a:t>Τριγωνικό διάγραμμα </a:t>
            </a:r>
            <a:r>
              <a:rPr lang="el-GR" sz="2400" dirty="0" smtClean="0"/>
              <a:t>διαλυτότητας</a:t>
            </a:r>
            <a:r>
              <a:rPr lang="en-US" sz="2400" dirty="0" smtClean="0"/>
              <a:t>.</a:t>
            </a:r>
            <a:endParaRPr lang="el-GR" sz="2400" dirty="0"/>
          </a:p>
          <a:p>
            <a:pPr>
              <a:spcBef>
                <a:spcPts val="1200"/>
              </a:spcBef>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986263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 επιλογή του κατάλληλου διαλύτη </a:t>
            </a:r>
            <a:br>
              <a:rPr lang="el-GR" dirty="0"/>
            </a:br>
            <a:r>
              <a:rPr lang="el-GR" b="0" dirty="0" smtClean="0"/>
              <a:t>(2 </a:t>
            </a:r>
            <a:r>
              <a:rPr lang="el-GR" b="0" dirty="0"/>
              <a:t>από 2)</a:t>
            </a:r>
            <a:endParaRPr lang="el-GR" dirty="0"/>
          </a:p>
        </p:txBody>
      </p:sp>
      <p:sp>
        <p:nvSpPr>
          <p:cNvPr id="3" name="Content Placeholder 2"/>
          <p:cNvSpPr>
            <a:spLocks noGrp="1"/>
          </p:cNvSpPr>
          <p:nvPr>
            <p:ph idx="1"/>
          </p:nvPr>
        </p:nvSpPr>
        <p:spPr>
          <a:xfrm>
            <a:off x="457200" y="1196752"/>
            <a:ext cx="8229600" cy="5400600"/>
          </a:xfrm>
        </p:spPr>
        <p:txBody>
          <a:bodyPr>
            <a:noAutofit/>
          </a:bodyPr>
          <a:lstStyle/>
          <a:p>
            <a:pPr marL="360363" indent="0">
              <a:buNone/>
            </a:pPr>
            <a:r>
              <a:rPr lang="el-GR" sz="2400" dirty="0" smtClean="0"/>
              <a:t>Ένας </a:t>
            </a:r>
            <a:r>
              <a:rPr lang="el-GR" sz="2400" dirty="0"/>
              <a:t>διαλύτης συχνά χαρακτηρίζεται ‘</a:t>
            </a:r>
            <a:r>
              <a:rPr lang="el-GR" sz="2400" b="1" dirty="0"/>
              <a:t>ισχυρός</a:t>
            </a:r>
            <a:r>
              <a:rPr lang="el-GR" sz="2400" dirty="0"/>
              <a:t>’ όταν διαλυτοποιεί μεγάλο εύρος και σημαντικές ποσότητες χημικών ενώσεων.</a:t>
            </a:r>
          </a:p>
          <a:p>
            <a:pPr indent="17463">
              <a:spcBef>
                <a:spcPts val="1200"/>
              </a:spcBef>
              <a:buNone/>
            </a:pPr>
            <a:r>
              <a:rPr lang="el-GR" sz="2400" dirty="0"/>
              <a:t>Συχνά, στην επιλογή του κατάλληλου διαλύτη, ένα επί πλέον ζητούμενο είναι ο </a:t>
            </a:r>
            <a:r>
              <a:rPr lang="el-GR" sz="2400" i="1" dirty="0"/>
              <a:t>έλεγχος στην διαλυτοποίηση</a:t>
            </a:r>
            <a:r>
              <a:rPr lang="el-GR" sz="2400" dirty="0"/>
              <a:t>, δηλαδή να διαλύει </a:t>
            </a:r>
            <a:r>
              <a:rPr lang="el-GR" sz="2400" b="1" dirty="0"/>
              <a:t>επιλεκτικά</a:t>
            </a:r>
            <a:r>
              <a:rPr lang="el-GR" sz="2400" dirty="0"/>
              <a:t> ορισμένα στρώματα ή συστατικά ενός σύνθετου υλικού. Για αυτό το σκοπό, συχνά </a:t>
            </a:r>
            <a:r>
              <a:rPr lang="el-GR" sz="2400" b="1" dirty="0"/>
              <a:t>θυσιάζεται</a:t>
            </a:r>
            <a:r>
              <a:rPr lang="el-GR" sz="2400" dirty="0"/>
              <a:t> η μεγάλη ισχύς διαλυτοποίησης. </a:t>
            </a: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538741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t>Το τριγωνικό διάγραμμα διαλυτότητας</a:t>
            </a:r>
          </a:p>
        </p:txBody>
      </p:sp>
      <p:sp>
        <p:nvSpPr>
          <p:cNvPr id="3" name="Content Placeholder 2"/>
          <p:cNvSpPr>
            <a:spLocks noGrp="1"/>
          </p:cNvSpPr>
          <p:nvPr>
            <p:ph idx="1"/>
          </p:nvPr>
        </p:nvSpPr>
        <p:spPr>
          <a:xfrm>
            <a:off x="457200" y="1196752"/>
            <a:ext cx="8075240" cy="1944216"/>
          </a:xfrm>
        </p:spPr>
        <p:txBody>
          <a:bodyPr/>
          <a:lstStyle/>
          <a:p>
            <a:pPr>
              <a:buFont typeface="Wingdings" pitchFamily="2" charset="2"/>
              <a:buChar char="§"/>
            </a:pPr>
            <a:r>
              <a:rPr lang="el-GR" sz="2400" dirty="0"/>
              <a:t>Μια ακριβέστερη αποτύπωση της ικανότητας κάθε διαλύτη να διαλύει την κατάλληλο υλικό (ή πιο σωστά, τα κατάλληλα μόρια σε κάθε υλικό) προσφέρεται μέσω του Τριγώνου Διαλυτότητας (ή του </a:t>
            </a:r>
            <a:r>
              <a:rPr lang="el-GR" sz="2400" b="1" dirty="0"/>
              <a:t>Τριγωνικού διαγράμματος </a:t>
            </a:r>
            <a:r>
              <a:rPr lang="en-US" sz="2400" b="1" dirty="0"/>
              <a:t>Teas</a:t>
            </a:r>
            <a:r>
              <a:rPr lang="el-GR" sz="2400" dirty="0"/>
              <a:t>).</a:t>
            </a:r>
          </a:p>
          <a:p>
            <a:pPr>
              <a:buFont typeface="Wingdings" pitchFamily="2" charset="2"/>
              <a:buChar char="§"/>
            </a:pPr>
            <a:endParaRPr lang="el-GR" dirty="0"/>
          </a:p>
        </p:txBody>
      </p:sp>
      <p:sp>
        <p:nvSpPr>
          <p:cNvPr id="5" name="Rectangle 4"/>
          <p:cNvSpPr/>
          <p:nvPr/>
        </p:nvSpPr>
        <p:spPr>
          <a:xfrm>
            <a:off x="456136" y="4149080"/>
            <a:ext cx="4572000" cy="1569660"/>
          </a:xfrm>
          <a:prstGeom prst="rect">
            <a:avLst/>
          </a:prstGeom>
        </p:spPr>
        <p:txBody>
          <a:bodyPr>
            <a:spAutoFit/>
          </a:bodyPr>
          <a:lstStyle/>
          <a:p>
            <a:pPr marL="461772" lvl="0" indent="-342900" fontAlgn="auto">
              <a:spcBef>
                <a:spcPts val="0"/>
              </a:spcBef>
              <a:spcAft>
                <a:spcPts val="1200"/>
              </a:spcAft>
              <a:buSzPct val="80000"/>
              <a:buFont typeface="Wingdings" pitchFamily="2" charset="2"/>
              <a:buChar char="§"/>
            </a:pPr>
            <a:r>
              <a:rPr lang="el-GR" sz="2400" dirty="0">
                <a:solidFill>
                  <a:prstClr val="black"/>
                </a:solidFill>
                <a:latin typeface="Calibri" pitchFamily="34" charset="0"/>
              </a:rPr>
              <a:t>Σε αυτό αποτυπώνονται τα τρία είδη διαμοριακών δυνάμεων ως </a:t>
            </a:r>
            <a:r>
              <a:rPr lang="el-GR" sz="2400" b="1" dirty="0">
                <a:solidFill>
                  <a:prstClr val="black"/>
                </a:solidFill>
                <a:latin typeface="Calibri" pitchFamily="34" charset="0"/>
              </a:rPr>
              <a:t>κλασματικές</a:t>
            </a:r>
            <a:r>
              <a:rPr lang="el-GR" sz="2400" dirty="0">
                <a:solidFill>
                  <a:prstClr val="black"/>
                </a:solidFill>
                <a:latin typeface="Calibri" pitchFamily="34" charset="0"/>
              </a:rPr>
              <a:t> </a:t>
            </a:r>
            <a:r>
              <a:rPr lang="el-GR" sz="2400" b="1" dirty="0">
                <a:solidFill>
                  <a:prstClr val="black"/>
                </a:solidFill>
                <a:latin typeface="Calibri" pitchFamily="34" charset="0"/>
              </a:rPr>
              <a:t>παράμετροι διαλυτότητας</a:t>
            </a:r>
          </a:p>
        </p:txBody>
      </p:sp>
      <p:sp>
        <p:nvSpPr>
          <p:cNvPr id="6" name="4 - Δεξιό βέλος" title="βέλος με φορά δεξιά"/>
          <p:cNvSpPr/>
          <p:nvPr/>
        </p:nvSpPr>
        <p:spPr>
          <a:xfrm>
            <a:off x="4560592" y="4569643"/>
            <a:ext cx="570364" cy="5000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Rectangle 6"/>
          <p:cNvSpPr/>
          <p:nvPr/>
        </p:nvSpPr>
        <p:spPr>
          <a:xfrm>
            <a:off x="5272304" y="3383999"/>
            <a:ext cx="3888432" cy="2862322"/>
          </a:xfrm>
          <a:prstGeom prst="rect">
            <a:avLst/>
          </a:prstGeom>
        </p:spPr>
        <p:txBody>
          <a:bodyPr wrap="square">
            <a:spAutoFit/>
          </a:bodyPr>
          <a:lstStyle/>
          <a:p>
            <a:r>
              <a:rPr lang="en-US" sz="2000" b="1" i="1" dirty="0">
                <a:latin typeface="+mn-lt"/>
              </a:rPr>
              <a:t>f</a:t>
            </a:r>
            <a:r>
              <a:rPr lang="en-US" sz="2000" b="1" i="1" baseline="-25000" dirty="0">
                <a:latin typeface="+mn-lt"/>
              </a:rPr>
              <a:t>d</a:t>
            </a:r>
            <a:r>
              <a:rPr lang="el-GR" sz="2000" b="1" i="1" dirty="0">
                <a:latin typeface="+mn-lt"/>
              </a:rPr>
              <a:t> : </a:t>
            </a:r>
            <a:r>
              <a:rPr lang="el-GR" sz="2000" b="1" dirty="0">
                <a:latin typeface="+mn-lt"/>
              </a:rPr>
              <a:t>κλασματική παράμετρος δυνάμεων διασποράς</a:t>
            </a:r>
          </a:p>
          <a:p>
            <a:endParaRPr lang="el-GR" sz="2000" b="1" dirty="0">
              <a:solidFill>
                <a:srgbClr val="820000"/>
              </a:solidFill>
              <a:latin typeface="+mn-lt"/>
            </a:endParaRPr>
          </a:p>
          <a:p>
            <a:r>
              <a:rPr lang="en-US" sz="2000" b="1" i="1" dirty="0">
                <a:solidFill>
                  <a:srgbClr val="820000"/>
                </a:solidFill>
                <a:latin typeface="+mn-lt"/>
              </a:rPr>
              <a:t>f</a:t>
            </a:r>
            <a:r>
              <a:rPr lang="en-US" sz="2000" b="1" i="1" baseline="-25000" dirty="0">
                <a:solidFill>
                  <a:srgbClr val="820000"/>
                </a:solidFill>
                <a:latin typeface="+mn-lt"/>
              </a:rPr>
              <a:t>p</a:t>
            </a:r>
            <a:r>
              <a:rPr lang="el-GR" sz="2000" b="1" i="1" dirty="0">
                <a:solidFill>
                  <a:srgbClr val="820000"/>
                </a:solidFill>
                <a:latin typeface="+mn-lt"/>
              </a:rPr>
              <a:t> : </a:t>
            </a:r>
            <a:r>
              <a:rPr lang="el-GR" sz="2000" b="1" dirty="0">
                <a:solidFill>
                  <a:srgbClr val="820000"/>
                </a:solidFill>
                <a:latin typeface="+mn-lt"/>
              </a:rPr>
              <a:t>κλασματική παράμετρος πολικών (ή δυνάμεων ξηρής πολικότητας)</a:t>
            </a:r>
          </a:p>
          <a:p>
            <a:endParaRPr lang="el-GR" sz="2000" b="1" dirty="0">
              <a:latin typeface="+mn-lt"/>
            </a:endParaRPr>
          </a:p>
          <a:p>
            <a:r>
              <a:rPr lang="en-US" sz="2000" b="1" i="1" dirty="0">
                <a:solidFill>
                  <a:schemeClr val="tx2">
                    <a:lumMod val="75000"/>
                  </a:schemeClr>
                </a:solidFill>
                <a:latin typeface="+mn-lt"/>
              </a:rPr>
              <a:t>f</a:t>
            </a:r>
            <a:r>
              <a:rPr lang="en-US" sz="2000" b="1" i="1" baseline="-25000" dirty="0">
                <a:solidFill>
                  <a:schemeClr val="tx2">
                    <a:lumMod val="75000"/>
                  </a:schemeClr>
                </a:solidFill>
                <a:latin typeface="+mn-lt"/>
              </a:rPr>
              <a:t>h</a:t>
            </a:r>
            <a:r>
              <a:rPr lang="el-GR" sz="2000" b="1" i="1" dirty="0">
                <a:solidFill>
                  <a:schemeClr val="tx2">
                    <a:lumMod val="75000"/>
                  </a:schemeClr>
                </a:solidFill>
                <a:latin typeface="+mn-lt"/>
              </a:rPr>
              <a:t> : </a:t>
            </a:r>
            <a:r>
              <a:rPr lang="el-GR" sz="2000" b="1" dirty="0">
                <a:solidFill>
                  <a:schemeClr val="tx2">
                    <a:lumMod val="75000"/>
                  </a:schemeClr>
                </a:solidFill>
                <a:latin typeface="+mn-lt"/>
              </a:rPr>
              <a:t>κλασματική παράμετρος δυνάμεων δεσμών υδρογόνου</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426467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a:t>Τριγωνικός διάγραμμα διαλυτότητας (διάγραμμα </a:t>
            </a:r>
            <a:r>
              <a:rPr lang="en-US" dirty="0"/>
              <a:t>Teas)</a:t>
            </a:r>
            <a:endParaRPr lang="el-GR" dirty="0"/>
          </a:p>
        </p:txBody>
      </p:sp>
      <p:pic>
        <p:nvPicPr>
          <p:cNvPr id="4098" name="Picture 2" descr="Εικόνα Τριγωνικού διαγράμματος διαλυτότητας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2196"/>
            <a:ext cx="406839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139952" y="1268760"/>
            <a:ext cx="4887064" cy="3939540"/>
          </a:xfrm>
          <a:prstGeom prst="rect">
            <a:avLst/>
          </a:prstGeom>
        </p:spPr>
        <p:txBody>
          <a:bodyPr wrap="square">
            <a:spAutoFit/>
          </a:bodyPr>
          <a:lstStyle/>
          <a:p>
            <a:pPr marL="438912" lvl="0" indent="-320040" fontAlgn="auto">
              <a:spcBef>
                <a:spcPts val="0"/>
              </a:spcBef>
              <a:spcAft>
                <a:spcPts val="1200"/>
              </a:spcAft>
              <a:buSzPct val="80000"/>
              <a:buFont typeface="Wingdings 2"/>
              <a:buChar char=""/>
            </a:pPr>
            <a:r>
              <a:rPr lang="el-GR" sz="2400" dirty="0">
                <a:solidFill>
                  <a:prstClr val="black"/>
                </a:solidFill>
                <a:latin typeface="Calibri" pitchFamily="34" charset="0"/>
              </a:rPr>
              <a:t>(α) άξονας </a:t>
            </a:r>
            <a:r>
              <a:rPr lang="el-GR" sz="2400" b="1" dirty="0">
                <a:solidFill>
                  <a:prstClr val="black"/>
                </a:solidFill>
                <a:latin typeface="Calibri" pitchFamily="34" charset="0"/>
              </a:rPr>
              <a:t>δυνάμεων διασποράς</a:t>
            </a:r>
            <a:r>
              <a:rPr lang="el-GR" sz="2400" dirty="0">
                <a:solidFill>
                  <a:prstClr val="black"/>
                </a:solidFill>
                <a:latin typeface="Calibri" pitchFamily="34" charset="0"/>
              </a:rPr>
              <a:t> (</a:t>
            </a:r>
            <a:r>
              <a:rPr lang="en-US" sz="2400" dirty="0">
                <a:solidFill>
                  <a:prstClr val="black"/>
                </a:solidFill>
                <a:latin typeface="Calibri" pitchFamily="34" charset="0"/>
              </a:rPr>
              <a:t>Van der Waals</a:t>
            </a:r>
            <a:r>
              <a:rPr lang="el-GR" sz="2400" dirty="0">
                <a:solidFill>
                  <a:prstClr val="black"/>
                </a:solidFill>
                <a:latin typeface="Calibri" pitchFamily="34" charset="0"/>
              </a:rPr>
              <a:t>), </a:t>
            </a:r>
            <a:r>
              <a:rPr lang="en-US" sz="2400" b="1" i="1" dirty="0">
                <a:solidFill>
                  <a:prstClr val="black"/>
                </a:solidFill>
                <a:latin typeface="Calibri" pitchFamily="34" charset="0"/>
              </a:rPr>
              <a:t>f</a:t>
            </a:r>
            <a:r>
              <a:rPr lang="en-US" sz="2400" b="1" i="1" baseline="-25000" dirty="0">
                <a:solidFill>
                  <a:prstClr val="black"/>
                </a:solidFill>
                <a:latin typeface="Calibri" pitchFamily="34" charset="0"/>
              </a:rPr>
              <a:t>d</a:t>
            </a:r>
            <a:r>
              <a:rPr lang="el-GR" sz="2400" dirty="0">
                <a:solidFill>
                  <a:prstClr val="black"/>
                </a:solidFill>
                <a:latin typeface="Calibri" pitchFamily="34" charset="0"/>
              </a:rPr>
              <a:t>: χαρακτηρίζουν τις υδρόφοβες έλξεις (δηλ. μεταξύ μορίων που έχουν ανθρακικό σκελετό),  </a:t>
            </a:r>
          </a:p>
          <a:p>
            <a:pPr marL="438912" lvl="0" indent="-320040" fontAlgn="auto">
              <a:spcBef>
                <a:spcPts val="0"/>
              </a:spcBef>
              <a:spcAft>
                <a:spcPts val="1200"/>
              </a:spcAft>
              <a:buSzPct val="80000"/>
              <a:buFont typeface="Wingdings 2"/>
              <a:buChar char=""/>
            </a:pPr>
            <a:r>
              <a:rPr lang="el-GR" sz="2400" dirty="0">
                <a:solidFill>
                  <a:prstClr val="black"/>
                </a:solidFill>
                <a:latin typeface="Calibri" pitchFamily="34" charset="0"/>
              </a:rPr>
              <a:t>(β) άξονας </a:t>
            </a:r>
            <a:r>
              <a:rPr lang="el-GR" sz="2400" b="1" dirty="0">
                <a:solidFill>
                  <a:prstClr val="black"/>
                </a:solidFill>
                <a:latin typeface="Calibri" pitchFamily="34" charset="0"/>
              </a:rPr>
              <a:t>δυνάμεων «ξηρής» πολικότητας</a:t>
            </a:r>
            <a:r>
              <a:rPr lang="el-GR" sz="2400" dirty="0">
                <a:solidFill>
                  <a:prstClr val="black"/>
                </a:solidFill>
                <a:latin typeface="Calibri" pitchFamily="34" charset="0"/>
              </a:rPr>
              <a:t>,</a:t>
            </a:r>
            <a:r>
              <a:rPr lang="el-GR" sz="2400" b="1" i="1" dirty="0">
                <a:solidFill>
                  <a:prstClr val="black"/>
                </a:solidFill>
                <a:latin typeface="Calibri" pitchFamily="34" charset="0"/>
              </a:rPr>
              <a:t> </a:t>
            </a:r>
            <a:r>
              <a:rPr lang="en-US" sz="2400" b="1" i="1" dirty="0">
                <a:solidFill>
                  <a:prstClr val="black"/>
                </a:solidFill>
                <a:latin typeface="Calibri" pitchFamily="34" charset="0"/>
              </a:rPr>
              <a:t>f</a:t>
            </a:r>
            <a:r>
              <a:rPr lang="en-US" sz="2400" b="1" i="1" baseline="-25000" dirty="0">
                <a:solidFill>
                  <a:prstClr val="black"/>
                </a:solidFill>
                <a:latin typeface="Calibri" pitchFamily="34" charset="0"/>
              </a:rPr>
              <a:t>p</a:t>
            </a:r>
            <a:r>
              <a:rPr lang="el-GR" sz="2400" dirty="0">
                <a:solidFill>
                  <a:prstClr val="black"/>
                </a:solidFill>
                <a:latin typeface="Calibri" pitchFamily="34" charset="0"/>
              </a:rPr>
              <a:t>: χαρακτηρίζουν τις ελκτικές δυνάμεις μεταξύ μονίμων διπόλων (π.χ. ομάδων καρβονυλίου, </a:t>
            </a:r>
            <a:r>
              <a:rPr lang="en-US" sz="2400" dirty="0">
                <a:solidFill>
                  <a:prstClr val="black"/>
                </a:solidFill>
                <a:latin typeface="Calibri" pitchFamily="34" charset="0"/>
              </a:rPr>
              <a:t>C</a:t>
            </a:r>
            <a:r>
              <a:rPr lang="el-GR" sz="2400" dirty="0">
                <a:solidFill>
                  <a:prstClr val="black"/>
                </a:solidFill>
                <a:latin typeface="Calibri" pitchFamily="34" charset="0"/>
              </a:rPr>
              <a:t>=</a:t>
            </a:r>
            <a:r>
              <a:rPr lang="en-US" sz="2400" dirty="0">
                <a:solidFill>
                  <a:prstClr val="black"/>
                </a:solidFill>
                <a:latin typeface="Calibri" pitchFamily="34" charset="0"/>
              </a:rPr>
              <a:t>O</a:t>
            </a:r>
            <a:r>
              <a:rPr lang="el-GR" sz="2400" dirty="0" smtClean="0">
                <a:solidFill>
                  <a:prstClr val="black"/>
                </a:solidFill>
                <a:latin typeface="Calibri" pitchFamily="34" charset="0"/>
              </a:rPr>
              <a:t>)</a:t>
            </a:r>
            <a:endParaRPr lang="el-GR" sz="2400" dirty="0">
              <a:solidFill>
                <a:prstClr val="black"/>
              </a:solidFill>
              <a:latin typeface="Calibri" pitchFamily="34" charset="0"/>
            </a:endParaRPr>
          </a:p>
        </p:txBody>
      </p:sp>
      <p:sp>
        <p:nvSpPr>
          <p:cNvPr id="7" name="TextBox 6"/>
          <p:cNvSpPr txBox="1"/>
          <p:nvPr/>
        </p:nvSpPr>
        <p:spPr>
          <a:xfrm>
            <a:off x="179512" y="4828510"/>
            <a:ext cx="324036" cy="400110"/>
          </a:xfrm>
          <a:prstGeom prst="rect">
            <a:avLst/>
          </a:prstGeom>
          <a:noFill/>
        </p:spPr>
        <p:txBody>
          <a:bodyPr wrap="square" rtlCol="0">
            <a:spAutoFit/>
          </a:bodyPr>
          <a:lstStyle/>
          <a:p>
            <a:r>
              <a:rPr lang="el-GR" sz="2000" dirty="0" smtClean="0">
                <a:latin typeface="+mn-lt"/>
              </a:rPr>
              <a:t>0</a:t>
            </a:r>
            <a:endParaRPr lang="el-GR" sz="2000" dirty="0">
              <a:latin typeface="+mn-lt"/>
            </a:endParaRPr>
          </a:p>
        </p:txBody>
      </p:sp>
      <p:sp>
        <p:nvSpPr>
          <p:cNvPr id="9" name="TextBox 8"/>
          <p:cNvSpPr txBox="1"/>
          <p:nvPr/>
        </p:nvSpPr>
        <p:spPr>
          <a:xfrm>
            <a:off x="3563888" y="4828510"/>
            <a:ext cx="720080" cy="400110"/>
          </a:xfrm>
          <a:prstGeom prst="rect">
            <a:avLst/>
          </a:prstGeom>
          <a:noFill/>
        </p:spPr>
        <p:txBody>
          <a:bodyPr wrap="square" rtlCol="0">
            <a:spAutoFit/>
          </a:bodyPr>
          <a:lstStyle/>
          <a:p>
            <a:r>
              <a:rPr lang="el-GR" sz="2000" dirty="0" smtClean="0">
                <a:latin typeface="+mn-lt"/>
              </a:rPr>
              <a:t>100</a:t>
            </a:r>
            <a:endParaRPr lang="el-GR" sz="2000" dirty="0">
              <a:latin typeface="+mn-lt"/>
            </a:endParaRPr>
          </a:p>
        </p:txBody>
      </p:sp>
      <p:sp>
        <p:nvSpPr>
          <p:cNvPr id="3" name="Rectangle 2"/>
          <p:cNvSpPr/>
          <p:nvPr/>
        </p:nvSpPr>
        <p:spPr>
          <a:xfrm>
            <a:off x="0" y="5342096"/>
            <a:ext cx="9144000" cy="1200329"/>
          </a:xfrm>
          <a:prstGeom prst="rect">
            <a:avLst/>
          </a:prstGeom>
        </p:spPr>
        <p:txBody>
          <a:bodyPr wrap="square">
            <a:spAutoFit/>
          </a:bodyPr>
          <a:lstStyle/>
          <a:p>
            <a:pPr marL="438912" lvl="0" indent="-320040" fontAlgn="auto">
              <a:spcBef>
                <a:spcPts val="0"/>
              </a:spcBef>
              <a:spcAft>
                <a:spcPts val="1200"/>
              </a:spcAft>
              <a:buSzPct val="80000"/>
              <a:buFont typeface="Wingdings 2"/>
              <a:buChar char=""/>
            </a:pPr>
            <a:r>
              <a:rPr lang="el-GR" sz="2400" dirty="0">
                <a:solidFill>
                  <a:prstClr val="black"/>
                </a:solidFill>
                <a:latin typeface="Calibri" pitchFamily="34" charset="0"/>
              </a:rPr>
              <a:t>(γ) άξονας </a:t>
            </a:r>
            <a:r>
              <a:rPr lang="el-GR" sz="2400" b="1" dirty="0">
                <a:solidFill>
                  <a:prstClr val="black"/>
                </a:solidFill>
                <a:latin typeface="Calibri" pitchFamily="34" charset="0"/>
              </a:rPr>
              <a:t>δυνάμεων δεσμών υδρογόνου</a:t>
            </a:r>
            <a:r>
              <a:rPr lang="el-GR" sz="2400" dirty="0">
                <a:solidFill>
                  <a:prstClr val="black"/>
                </a:solidFill>
                <a:latin typeface="Calibri" pitchFamily="34" charset="0"/>
              </a:rPr>
              <a:t> (ή «υγρής» πολικότητας),</a:t>
            </a:r>
            <a:r>
              <a:rPr lang="el-GR" sz="2400" b="1" i="1" dirty="0">
                <a:solidFill>
                  <a:prstClr val="black"/>
                </a:solidFill>
                <a:latin typeface="Calibri" pitchFamily="34" charset="0"/>
              </a:rPr>
              <a:t> </a:t>
            </a:r>
            <a:r>
              <a:rPr lang="en-US" sz="2400" b="1" i="1" dirty="0">
                <a:solidFill>
                  <a:prstClr val="black"/>
                </a:solidFill>
                <a:latin typeface="Calibri" pitchFamily="34" charset="0"/>
              </a:rPr>
              <a:t>f</a:t>
            </a:r>
            <a:r>
              <a:rPr lang="en-US" sz="2400" b="1" i="1" baseline="-25000" dirty="0">
                <a:solidFill>
                  <a:prstClr val="black"/>
                </a:solidFill>
                <a:latin typeface="Calibri" pitchFamily="34" charset="0"/>
              </a:rPr>
              <a:t>h</a:t>
            </a:r>
            <a:r>
              <a:rPr lang="el-GR" sz="2400" dirty="0">
                <a:solidFill>
                  <a:prstClr val="black"/>
                </a:solidFill>
                <a:latin typeface="Calibri" pitchFamily="34" charset="0"/>
              </a:rPr>
              <a:t>: χαρακτηρίζουν τις ελκτικές δυνάμεις μεταξύ μονίμων διπόλων που περιέχουν υδροξύλιο (-</a:t>
            </a:r>
            <a:r>
              <a:rPr lang="en-US" sz="2400" dirty="0">
                <a:solidFill>
                  <a:prstClr val="black"/>
                </a:solidFill>
                <a:latin typeface="Calibri" pitchFamily="34" charset="0"/>
              </a:rPr>
              <a:t>OH</a:t>
            </a:r>
            <a:r>
              <a:rPr lang="el-GR" sz="2400" dirty="0">
                <a:solidFill>
                  <a:prstClr val="black"/>
                </a:solidFill>
                <a:latin typeface="Calibri" pitchFamily="34" charset="0"/>
              </a:rPr>
              <a:t>), αμινομάδα (-</a:t>
            </a:r>
            <a:r>
              <a:rPr lang="en-US" sz="2400" dirty="0">
                <a:solidFill>
                  <a:prstClr val="black"/>
                </a:solidFill>
                <a:latin typeface="Calibri" pitchFamily="34" charset="0"/>
              </a:rPr>
              <a:t>NH</a:t>
            </a:r>
            <a:r>
              <a:rPr lang="el-GR" sz="2400" baseline="-25000" dirty="0">
                <a:solidFill>
                  <a:prstClr val="black"/>
                </a:solidFill>
                <a:latin typeface="Calibri" pitchFamily="34" charset="0"/>
              </a:rPr>
              <a:t>2</a:t>
            </a:r>
            <a:r>
              <a:rPr lang="el-GR" sz="2400" dirty="0">
                <a:solidFill>
                  <a:prstClr val="black"/>
                </a:solidFill>
                <a:latin typeface="Calibri" pitchFamily="34" charset="0"/>
              </a:rPr>
              <a:t>, -</a:t>
            </a:r>
            <a:r>
              <a:rPr lang="en-US" sz="2400" dirty="0">
                <a:solidFill>
                  <a:prstClr val="black"/>
                </a:solidFill>
                <a:latin typeface="Calibri" pitchFamily="34" charset="0"/>
              </a:rPr>
              <a:t>NH</a:t>
            </a:r>
            <a:r>
              <a:rPr lang="el-GR" sz="2400" dirty="0">
                <a:solidFill>
                  <a:prstClr val="black"/>
                </a:solidFill>
                <a:latin typeface="Calibri" pitchFamily="34" charset="0"/>
              </a:rPr>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84906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Η χρήση του τριγωνικού διαγράμματος </a:t>
            </a:r>
            <a:r>
              <a:rPr lang="el-GR" sz="3600" dirty="0" smtClean="0"/>
              <a:t>διαλυτότητας </a:t>
            </a:r>
            <a:r>
              <a:rPr lang="el-GR" sz="3200" b="0" dirty="0" smtClean="0"/>
              <a:t>(1 από 2)</a:t>
            </a:r>
            <a:endParaRPr lang="el-GR" sz="3200" b="0" dirty="0"/>
          </a:p>
        </p:txBody>
      </p:sp>
      <p:sp>
        <p:nvSpPr>
          <p:cNvPr id="3" name="Content Placeholder 2"/>
          <p:cNvSpPr>
            <a:spLocks noGrp="1"/>
          </p:cNvSpPr>
          <p:nvPr>
            <p:ph idx="1"/>
          </p:nvPr>
        </p:nvSpPr>
        <p:spPr>
          <a:xfrm>
            <a:off x="457200" y="1484784"/>
            <a:ext cx="8229600" cy="4752528"/>
          </a:xfrm>
        </p:spPr>
        <p:txBody>
          <a:bodyPr>
            <a:normAutofit fontScale="25000" lnSpcReduction="20000"/>
          </a:bodyPr>
          <a:lstStyle/>
          <a:p>
            <a:pPr marL="438912" lvl="0" indent="-320040">
              <a:lnSpc>
                <a:spcPct val="120000"/>
              </a:lnSpc>
              <a:spcBef>
                <a:spcPts val="0"/>
              </a:spcBef>
              <a:spcAft>
                <a:spcPts val="1200"/>
              </a:spcAft>
              <a:buSzPct val="80000"/>
              <a:buFont typeface="Wingdings 2"/>
              <a:buChar char=""/>
            </a:pPr>
            <a:r>
              <a:rPr lang="el-GR" sz="9600" dirty="0">
                <a:solidFill>
                  <a:prstClr val="black"/>
                </a:solidFill>
                <a:latin typeface="Calibri" pitchFamily="34" charset="0"/>
              </a:rPr>
              <a:t>Η αρχή της χρήσης του τριγωνικού διαγράμματος διαλυτότητας στηρίζεται στο ότι όλα ανεξαιρέτως τα οργανικά μόρια (τόσο οι διαλύτες, όσο και οι ουσίες προς διαλυτοποίηση) μπορούν να καταλάβουν τη μοναδική τους θέση εντός αυτού, βάσει των τιμών των παραμέτρων </a:t>
            </a:r>
            <a:r>
              <a:rPr lang="en-US" sz="9600" b="1" i="1" dirty="0">
                <a:solidFill>
                  <a:prstClr val="black"/>
                </a:solidFill>
                <a:latin typeface="Calibri" pitchFamily="34" charset="0"/>
              </a:rPr>
              <a:t>f</a:t>
            </a:r>
            <a:r>
              <a:rPr lang="en-US" sz="9600" b="1" i="1" baseline="-25000" dirty="0">
                <a:solidFill>
                  <a:prstClr val="black"/>
                </a:solidFill>
                <a:latin typeface="Calibri" pitchFamily="34" charset="0"/>
              </a:rPr>
              <a:t>d</a:t>
            </a:r>
            <a:r>
              <a:rPr lang="el-GR" sz="9600" dirty="0">
                <a:solidFill>
                  <a:prstClr val="black"/>
                </a:solidFill>
                <a:latin typeface="Calibri" pitchFamily="34" charset="0"/>
              </a:rPr>
              <a:t>, </a:t>
            </a:r>
            <a:r>
              <a:rPr lang="en-US" sz="9600" b="1" i="1" dirty="0">
                <a:solidFill>
                  <a:prstClr val="black"/>
                </a:solidFill>
                <a:latin typeface="Calibri" pitchFamily="34" charset="0"/>
              </a:rPr>
              <a:t>f</a:t>
            </a:r>
            <a:r>
              <a:rPr lang="en-US" sz="9600" b="1" i="1" baseline="-25000" dirty="0">
                <a:solidFill>
                  <a:prstClr val="black"/>
                </a:solidFill>
                <a:latin typeface="Calibri" pitchFamily="34" charset="0"/>
              </a:rPr>
              <a:t>p</a:t>
            </a:r>
            <a:r>
              <a:rPr lang="el-GR" sz="9600" dirty="0">
                <a:solidFill>
                  <a:prstClr val="black"/>
                </a:solidFill>
                <a:latin typeface="Calibri" pitchFamily="34" charset="0"/>
              </a:rPr>
              <a:t>, και </a:t>
            </a:r>
            <a:r>
              <a:rPr lang="en-US" sz="9600" b="1" i="1" dirty="0">
                <a:solidFill>
                  <a:prstClr val="black"/>
                </a:solidFill>
                <a:latin typeface="Calibri" pitchFamily="34" charset="0"/>
              </a:rPr>
              <a:t>f</a:t>
            </a:r>
            <a:r>
              <a:rPr lang="en-US" sz="9600" b="1" i="1" baseline="-25000" dirty="0">
                <a:solidFill>
                  <a:prstClr val="black"/>
                </a:solidFill>
                <a:latin typeface="Calibri" pitchFamily="34" charset="0"/>
              </a:rPr>
              <a:t>h</a:t>
            </a:r>
            <a:r>
              <a:rPr lang="en-US" sz="9600" dirty="0">
                <a:solidFill>
                  <a:prstClr val="black"/>
                </a:solidFill>
                <a:latin typeface="Calibri" pitchFamily="34" charset="0"/>
              </a:rPr>
              <a:t> </a:t>
            </a:r>
            <a:r>
              <a:rPr lang="el-GR" sz="9600" dirty="0">
                <a:solidFill>
                  <a:prstClr val="black"/>
                </a:solidFill>
                <a:latin typeface="Calibri" pitchFamily="34" charset="0"/>
              </a:rPr>
              <a:t>που σχετίζονται με τα τρία βασικά είδη διαμοριακών δυνάμεων. </a:t>
            </a:r>
          </a:p>
          <a:p>
            <a:pPr marL="438912" lvl="0" indent="-320040">
              <a:lnSpc>
                <a:spcPct val="120000"/>
              </a:lnSpc>
              <a:spcBef>
                <a:spcPts val="0"/>
              </a:spcBef>
              <a:spcAft>
                <a:spcPts val="1200"/>
              </a:spcAft>
              <a:buSzPct val="80000"/>
              <a:buFont typeface="Wingdings 2"/>
              <a:buChar char=""/>
            </a:pPr>
            <a:r>
              <a:rPr lang="el-GR" sz="9600" dirty="0">
                <a:solidFill>
                  <a:prstClr val="black"/>
                </a:solidFill>
                <a:latin typeface="Calibri" pitchFamily="34" charset="0"/>
              </a:rPr>
              <a:t>Εάν ένας διαλύτης και μια χημική ένωση σε ένα υλικό κατέχουν την ίδια, ή πολύ παραπλήσια θέση στο εσωτερικό του διαγράμματος, τότε η πρώτη είναι </a:t>
            </a:r>
            <a:r>
              <a:rPr lang="el-GR" sz="9600" b="1" dirty="0">
                <a:solidFill>
                  <a:prstClr val="black"/>
                </a:solidFill>
                <a:latin typeface="Calibri" pitchFamily="34" charset="0"/>
              </a:rPr>
              <a:t>καλός διαλύτης</a:t>
            </a:r>
            <a:r>
              <a:rPr lang="el-GR" sz="9600" dirty="0">
                <a:solidFill>
                  <a:prstClr val="black"/>
                </a:solidFill>
                <a:latin typeface="Calibri" pitchFamily="34" charset="0"/>
              </a:rPr>
              <a:t> της δεύτερης.</a:t>
            </a:r>
          </a:p>
          <a:p>
            <a:pPr>
              <a:lnSpc>
                <a:spcPct val="120000"/>
              </a:lnSpc>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708093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3600" dirty="0">
                <a:solidFill>
                  <a:prstClr val="black"/>
                </a:solidFill>
              </a:rPr>
              <a:t>Η χρήση του τριγωνικού διαγράμματος διαλυτότητας </a:t>
            </a:r>
            <a:r>
              <a:rPr lang="el-GR" sz="3200" b="0" dirty="0" smtClean="0">
                <a:solidFill>
                  <a:prstClr val="black"/>
                </a:solidFill>
              </a:rPr>
              <a:t>(2 </a:t>
            </a:r>
            <a:r>
              <a:rPr lang="el-GR" sz="3200" b="0" dirty="0">
                <a:solidFill>
                  <a:prstClr val="black"/>
                </a:solidFill>
              </a:rPr>
              <a:t>από 2)</a:t>
            </a:r>
            <a:endParaRPr lang="el-GR" dirty="0"/>
          </a:p>
        </p:txBody>
      </p:sp>
      <p:pic>
        <p:nvPicPr>
          <p:cNvPr id="5" name="Picture 2" descr="Εικόνα της χρήσης του τριγωνικού διαγράμματος διαλυτότητας"/>
          <p:cNvPicPr>
            <a:picLocks noChangeAspect="1" noChangeArrowheads="1"/>
          </p:cNvPicPr>
          <p:nvPr/>
        </p:nvPicPr>
        <p:blipFill>
          <a:blip r:embed="rId2"/>
          <a:srcRect/>
          <a:stretch>
            <a:fillRect/>
          </a:stretch>
        </p:blipFill>
        <p:spPr bwMode="auto">
          <a:xfrm>
            <a:off x="2699792" y="1208200"/>
            <a:ext cx="4076700" cy="3905250"/>
          </a:xfrm>
          <a:prstGeom prst="rect">
            <a:avLst/>
          </a:prstGeom>
          <a:noFill/>
          <a:ln w="9525">
            <a:noFill/>
            <a:miter lim="800000"/>
            <a:headEnd/>
            <a:tailEnd/>
          </a:ln>
          <a:effectLst/>
        </p:spPr>
      </p:pic>
      <p:sp>
        <p:nvSpPr>
          <p:cNvPr id="7" name="Content Placeholder 6"/>
          <p:cNvSpPr>
            <a:spLocks noGrp="1"/>
          </p:cNvSpPr>
          <p:nvPr>
            <p:ph idx="1"/>
          </p:nvPr>
        </p:nvSpPr>
        <p:spPr>
          <a:xfrm>
            <a:off x="457200" y="5085184"/>
            <a:ext cx="8229600" cy="1152128"/>
          </a:xfrm>
        </p:spPr>
        <p:txBody>
          <a:bodyPr>
            <a:noAutofit/>
          </a:bodyPr>
          <a:lstStyle/>
          <a:p>
            <a:pPr>
              <a:buFont typeface="Wingdings" pitchFamily="2" charset="2"/>
              <a:buChar char="§"/>
            </a:pPr>
            <a:r>
              <a:rPr lang="el-GR" sz="2400" dirty="0">
                <a:latin typeface="Calibri" pitchFamily="34" charset="0"/>
              </a:rPr>
              <a:t>Εύρεση της θέσης ενός διαλύτη με κλασμ. παραμέτρους διαλυτότητας (</a:t>
            </a:r>
            <a:r>
              <a:rPr lang="el-GR" sz="2400" b="1" dirty="0">
                <a:latin typeface="Calibri" pitchFamily="34" charset="0"/>
              </a:rPr>
              <a:t>50, 35, 15</a:t>
            </a:r>
            <a:r>
              <a:rPr lang="el-GR" sz="2400" dirty="0">
                <a:latin typeface="Calibri" pitchFamily="34" charset="0"/>
              </a:rPr>
              <a:t>) στο διάγραμμα διαλυτότητας: Σε κάθε σημείο στο εσωτερικό του τριγωνικού διαγράμματος, το άθροισμα των τριών συνιστωσών είναι ίσο με 100. </a:t>
            </a:r>
          </a:p>
          <a:p>
            <a:pPr>
              <a:buFont typeface="Wingdings" pitchFamily="2" charset="2"/>
              <a:buChar char="§"/>
            </a:pPr>
            <a:endParaRPr lang="en-US"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95226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latin typeface="Corbel"/>
              </a:rPr>
              <a:t>Πειραματική Διαδικασία</a:t>
            </a:r>
            <a:endParaRPr lang="el-GR" dirty="0"/>
          </a:p>
        </p:txBody>
      </p:sp>
      <p:sp>
        <p:nvSpPr>
          <p:cNvPr id="3" name="Content Placeholder 2"/>
          <p:cNvSpPr>
            <a:spLocks noGrp="1"/>
          </p:cNvSpPr>
          <p:nvPr>
            <p:ph idx="1"/>
          </p:nvPr>
        </p:nvSpPr>
        <p:spPr/>
        <p:txBody>
          <a:bodyPr>
            <a:normAutofit/>
          </a:bodyPr>
          <a:lstStyle/>
          <a:p>
            <a:pPr>
              <a:spcBef>
                <a:spcPts val="1200"/>
              </a:spcBef>
              <a:buFont typeface="Wingdings" pitchFamily="2" charset="2"/>
              <a:buChar char="§"/>
            </a:pPr>
            <a:r>
              <a:rPr lang="el-GR" sz="2400" i="1" dirty="0" smtClean="0"/>
              <a:t>Διάρκεια </a:t>
            </a:r>
            <a:r>
              <a:rPr lang="el-GR" sz="2400" i="1" dirty="0"/>
              <a:t>2 ώρες</a:t>
            </a:r>
          </a:p>
          <a:p>
            <a:pPr>
              <a:spcBef>
                <a:spcPts val="1200"/>
              </a:spcBef>
              <a:buFont typeface="Wingdings" pitchFamily="2" charset="2"/>
              <a:buChar char="§"/>
            </a:pPr>
            <a:r>
              <a:rPr lang="el-GR" sz="2400" b="1" dirty="0"/>
              <a:t>Σκοπός της άσκησης:</a:t>
            </a:r>
            <a:r>
              <a:rPr lang="el-GR" sz="2400" dirty="0"/>
              <a:t>  Η ταξινόμηση αγνώστων οργανικών ενώσεων σε κατηγορίες ανάλογα με τη διαλυτότητά τους</a:t>
            </a:r>
          </a:p>
          <a:p>
            <a:pPr>
              <a:spcBef>
                <a:spcPts val="1200"/>
              </a:spcBef>
              <a:buFont typeface="Wingdings" pitchFamily="2" charset="2"/>
              <a:buChar char="§"/>
            </a:pPr>
            <a:r>
              <a:rPr lang="el-GR" sz="2400" dirty="0"/>
              <a:t>Στο εργαστήριο θα πραγματοποιηθούν τεστ διαλυτότητας μιας σειράς αγνώστων ουσιών, και από την κατηγορία διαλυτότητας στην οποία  θα τοποθετηθούν, θα συμπεράνουμε τις πιθανές ομόλογες σειρές στις οποίες ανήκουν.</a:t>
            </a:r>
          </a:p>
          <a:p>
            <a:pPr>
              <a:spcBef>
                <a:spcPts val="1200"/>
              </a:spcBef>
              <a:buFont typeface="Wingdings" pitchFamily="2" charset="2"/>
              <a:buChar char="§"/>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068991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a:t>Απαιτούμενα όργανα και αντιδραστήρια</a:t>
            </a:r>
          </a:p>
        </p:txBody>
      </p:sp>
      <p:sp>
        <p:nvSpPr>
          <p:cNvPr id="3" name="Content Placeholder 2"/>
          <p:cNvSpPr>
            <a:spLocks noGrp="1"/>
          </p:cNvSpPr>
          <p:nvPr>
            <p:ph idx="1"/>
          </p:nvPr>
        </p:nvSpPr>
        <p:spPr/>
        <p:txBody>
          <a:bodyPr/>
          <a:lstStyle/>
          <a:p>
            <a:pPr>
              <a:spcBef>
                <a:spcPts val="1800"/>
              </a:spcBef>
              <a:buFont typeface="Wingdings" pitchFamily="2" charset="2"/>
              <a:buChar char="§"/>
            </a:pPr>
            <a:r>
              <a:rPr lang="el-GR" sz="2400" dirty="0"/>
              <a:t>Αναλυτικός ζυγός, </a:t>
            </a:r>
          </a:p>
          <a:p>
            <a:pPr>
              <a:spcBef>
                <a:spcPts val="1800"/>
              </a:spcBef>
              <a:buFont typeface="Wingdings" pitchFamily="2" charset="2"/>
              <a:buChar char="§"/>
            </a:pPr>
            <a:r>
              <a:rPr lang="el-GR" sz="2400" dirty="0"/>
              <a:t>Δοκιμαστικοί σωλήνες, </a:t>
            </a:r>
          </a:p>
          <a:p>
            <a:pPr>
              <a:spcBef>
                <a:spcPts val="1800"/>
              </a:spcBef>
              <a:buFont typeface="Wingdings" pitchFamily="2" charset="2"/>
              <a:buChar char="§"/>
            </a:pPr>
            <a:r>
              <a:rPr lang="el-GR" sz="2400" dirty="0"/>
              <a:t>Σιφώνια (10 και 25 ml). </a:t>
            </a:r>
          </a:p>
          <a:p>
            <a:pPr>
              <a:spcBef>
                <a:spcPts val="1800"/>
              </a:spcBef>
              <a:buFont typeface="Wingdings" pitchFamily="2" charset="2"/>
              <a:buChar char="§"/>
            </a:pPr>
            <a:r>
              <a:rPr lang="el-GR" sz="2400" dirty="0"/>
              <a:t>Αιθέρας, </a:t>
            </a:r>
          </a:p>
          <a:p>
            <a:pPr>
              <a:spcBef>
                <a:spcPts val="1800"/>
              </a:spcBef>
              <a:buFont typeface="Wingdings" pitchFamily="2" charset="2"/>
              <a:buChar char="§"/>
            </a:pPr>
            <a:r>
              <a:rPr lang="el-GR" sz="2400" dirty="0"/>
              <a:t>διάλυμα NaOH 5%, </a:t>
            </a:r>
          </a:p>
          <a:p>
            <a:pPr>
              <a:spcBef>
                <a:spcPts val="1800"/>
              </a:spcBef>
              <a:buFont typeface="Wingdings" pitchFamily="2" charset="2"/>
              <a:buChar char="§"/>
            </a:pPr>
            <a:r>
              <a:rPr lang="el-GR" sz="2400" dirty="0"/>
              <a:t>NaHCO</a:t>
            </a:r>
            <a:r>
              <a:rPr lang="el-GR" sz="2400" baseline="-25000" dirty="0"/>
              <a:t>3</a:t>
            </a:r>
            <a:r>
              <a:rPr lang="el-GR" sz="2400" dirty="0"/>
              <a:t> 5%, </a:t>
            </a:r>
          </a:p>
          <a:p>
            <a:pPr>
              <a:spcBef>
                <a:spcPts val="1800"/>
              </a:spcBef>
              <a:buFont typeface="Wingdings" pitchFamily="2" charset="2"/>
              <a:buChar char="§"/>
            </a:pPr>
            <a:r>
              <a:rPr lang="el-GR" sz="2400" dirty="0"/>
              <a:t>HCl 5%.</a:t>
            </a:r>
          </a:p>
          <a:p>
            <a:pPr>
              <a:buFont typeface="Wingdings" pitchFamily="2" charset="2"/>
              <a:buChar char="§"/>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817764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908720"/>
          </a:xfrm>
        </p:spPr>
        <p:txBody>
          <a:bodyPr/>
          <a:lstStyle/>
          <a:p>
            <a:r>
              <a:rPr lang="el-GR" dirty="0"/>
              <a:t>Πειραματική Διαδικασία</a:t>
            </a:r>
          </a:p>
        </p:txBody>
      </p:sp>
      <p:sp>
        <p:nvSpPr>
          <p:cNvPr id="3" name="Content Placeholder 2"/>
          <p:cNvSpPr>
            <a:spLocks noGrp="1"/>
          </p:cNvSpPr>
          <p:nvPr>
            <p:ph idx="1"/>
          </p:nvPr>
        </p:nvSpPr>
        <p:spPr>
          <a:xfrm>
            <a:off x="395536" y="1772816"/>
            <a:ext cx="8229600" cy="2448272"/>
          </a:xfrm>
        </p:spPr>
        <p:txBody>
          <a:bodyPr>
            <a:noAutofit/>
          </a:bodyPr>
          <a:lstStyle/>
          <a:p>
            <a:pPr>
              <a:lnSpc>
                <a:spcPct val="160000"/>
              </a:lnSpc>
              <a:spcBef>
                <a:spcPts val="3000"/>
              </a:spcBef>
              <a:buFont typeface="Wingdings" pitchFamily="2" charset="2"/>
              <a:buChar char="§"/>
            </a:pPr>
            <a:r>
              <a:rPr lang="el-GR" sz="2400" dirty="0"/>
              <a:t>Τα τεστ διαλυτότητας που ακολουθούνται για μια άγνωστη οργανική ουσία και οι κατηγορίες στις οποίες αυτά οδηγούν, περιγράφονται στο πιο κάτω διάγραμμα </a:t>
            </a:r>
            <a:r>
              <a:rPr lang="el-GR" sz="2400" dirty="0" smtClean="0"/>
              <a:t>ροής</a:t>
            </a:r>
            <a:r>
              <a:rPr lang="el-GR" sz="2400" dirty="0"/>
              <a:t>.</a:t>
            </a:r>
          </a:p>
          <a:p>
            <a:pPr>
              <a:lnSpc>
                <a:spcPct val="160000"/>
              </a:lnSpc>
              <a:buFont typeface="Wingdings" pitchFamily="2" charset="2"/>
              <a:buChar char="§"/>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4091143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64488" cy="908720"/>
          </a:xfrm>
        </p:spPr>
        <p:txBody>
          <a:bodyPr>
            <a:normAutofit/>
          </a:bodyPr>
          <a:lstStyle/>
          <a:p>
            <a:r>
              <a:rPr lang="el-GR" dirty="0">
                <a:solidFill>
                  <a:prstClr val="black"/>
                </a:solidFill>
              </a:rPr>
              <a:t>Πειραματική </a:t>
            </a:r>
            <a:r>
              <a:rPr lang="el-GR" dirty="0" smtClean="0">
                <a:solidFill>
                  <a:prstClr val="black"/>
                </a:solidFill>
              </a:rPr>
              <a:t>Διαδικασία (διάγραμμα)</a:t>
            </a:r>
            <a:endParaRPr lang="el-GR" dirty="0"/>
          </a:p>
        </p:txBody>
      </p:sp>
      <p:grpSp>
        <p:nvGrpSpPr>
          <p:cNvPr id="3" name="Ομάδα 2"/>
          <p:cNvGrpSpPr/>
          <p:nvPr/>
        </p:nvGrpSpPr>
        <p:grpSpPr>
          <a:xfrm>
            <a:off x="143916" y="939456"/>
            <a:ext cx="9000084" cy="5926271"/>
            <a:chOff x="143916" y="939456"/>
            <a:chExt cx="9000084" cy="5926271"/>
          </a:xfrm>
        </p:grpSpPr>
        <p:sp>
          <p:nvSpPr>
            <p:cNvPr id="5" name="TextBox 4" descr="Διάγραμμα πειραματικής διαδικασίας"/>
            <p:cNvSpPr txBox="1"/>
            <p:nvPr/>
          </p:nvSpPr>
          <p:spPr>
            <a:xfrm>
              <a:off x="2556184" y="939456"/>
              <a:ext cx="2520280" cy="830997"/>
            </a:xfrm>
            <a:prstGeom prst="rect">
              <a:avLst/>
            </a:prstGeom>
            <a:noFill/>
          </p:spPr>
          <p:txBody>
            <a:bodyPr wrap="square" rtlCol="0">
              <a:spAutoFit/>
            </a:bodyPr>
            <a:lstStyle/>
            <a:p>
              <a:r>
                <a:rPr lang="el-GR" sz="2400" dirty="0" smtClean="0">
                  <a:latin typeface="+mn-lt"/>
                </a:rPr>
                <a:t>Οργανική ένωση</a:t>
              </a:r>
            </a:p>
            <a:p>
              <a:pPr algn="r"/>
              <a:r>
                <a:rPr lang="el-GR" sz="2400" dirty="0" smtClean="0">
                  <a:latin typeface="+mn-lt"/>
                </a:rPr>
                <a:t>νερό</a:t>
              </a:r>
              <a:endParaRPr lang="el-GR" sz="2400" dirty="0">
                <a:latin typeface="+mn-lt"/>
              </a:endParaRPr>
            </a:p>
          </p:txBody>
        </p:sp>
        <p:cxnSp>
          <p:nvCxnSpPr>
            <p:cNvPr id="6" name="Straight Connector 5" descr="Διάγραμμα πειραματικής διαδικασίας"/>
            <p:cNvCxnSpPr>
              <a:endCxn id="5" idx="2"/>
            </p:cNvCxnSpPr>
            <p:nvPr/>
          </p:nvCxnSpPr>
          <p:spPr>
            <a:xfrm>
              <a:off x="3816324" y="1515520"/>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Διάγραμμα πειραματικής διαδικασίας"/>
            <p:cNvCxnSpPr/>
            <p:nvPr/>
          </p:nvCxnSpPr>
          <p:spPr>
            <a:xfrm flipV="1">
              <a:off x="2196144" y="1754228"/>
              <a:ext cx="6295703" cy="16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Διάγραμμα πειραματικής διαδικασίας"/>
            <p:cNvCxnSpPr/>
            <p:nvPr/>
          </p:nvCxnSpPr>
          <p:spPr>
            <a:xfrm>
              <a:off x="2196144" y="1803605"/>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descr="Διάγραμμα πειραματικής διαδικασίας"/>
            <p:cNvSpPr txBox="1"/>
            <p:nvPr/>
          </p:nvSpPr>
          <p:spPr>
            <a:xfrm>
              <a:off x="1484382" y="2066757"/>
              <a:ext cx="1774836" cy="1200329"/>
            </a:xfrm>
            <a:prstGeom prst="rect">
              <a:avLst/>
            </a:prstGeom>
            <a:noFill/>
          </p:spPr>
          <p:txBody>
            <a:bodyPr wrap="square" rtlCol="0">
              <a:spAutoFit/>
            </a:bodyPr>
            <a:lstStyle/>
            <a:p>
              <a:r>
                <a:rPr lang="el-GR" sz="2400" dirty="0" smtClean="0">
                  <a:latin typeface="+mn-lt"/>
                </a:rPr>
                <a:t>Αδιάλυτη</a:t>
              </a:r>
            </a:p>
            <a:p>
              <a:r>
                <a:rPr lang="el-GR" sz="2400" dirty="0"/>
                <a:t>5% </a:t>
              </a:r>
              <a:r>
                <a:rPr lang="en-US" sz="2400" dirty="0"/>
                <a:t>NaOH</a:t>
              </a:r>
              <a:endParaRPr lang="el-GR" sz="2400" dirty="0"/>
            </a:p>
            <a:p>
              <a:endParaRPr lang="el-GR" sz="2400" dirty="0">
                <a:latin typeface="+mn-lt"/>
              </a:endParaRPr>
            </a:p>
          </p:txBody>
        </p:sp>
        <p:cxnSp>
          <p:nvCxnSpPr>
            <p:cNvPr id="10" name="Straight Connector 9" descr="Διάγραμμα πειραματικής διαδικασίας"/>
            <p:cNvCxnSpPr/>
            <p:nvPr/>
          </p:nvCxnSpPr>
          <p:spPr>
            <a:xfrm>
              <a:off x="7463316" y="2651942"/>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Διάγραμμα πειραματικής διαδικασίας"/>
            <p:cNvCxnSpPr/>
            <p:nvPr/>
          </p:nvCxnSpPr>
          <p:spPr>
            <a:xfrm>
              <a:off x="1044016" y="2666921"/>
              <a:ext cx="460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Διάγραμμα πειραματικής διαδικασίας"/>
            <p:cNvCxnSpPr/>
            <p:nvPr/>
          </p:nvCxnSpPr>
          <p:spPr>
            <a:xfrm>
              <a:off x="2935091" y="2687363"/>
              <a:ext cx="1996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Διάγραμμα πειραματικής διαδικασίας"/>
            <p:cNvCxnSpPr/>
            <p:nvPr/>
          </p:nvCxnSpPr>
          <p:spPr>
            <a:xfrm>
              <a:off x="1044016" y="2666921"/>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Διάγραμμα πειραματικής διαδικασίας"/>
            <p:cNvCxnSpPr/>
            <p:nvPr/>
          </p:nvCxnSpPr>
          <p:spPr>
            <a:xfrm>
              <a:off x="8491847" y="1754228"/>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descr="Διάγραμμα πειραματικής διαδικασίας"/>
            <p:cNvSpPr txBox="1"/>
            <p:nvPr/>
          </p:nvSpPr>
          <p:spPr>
            <a:xfrm>
              <a:off x="143916" y="2927804"/>
              <a:ext cx="1368152" cy="461665"/>
            </a:xfrm>
            <a:prstGeom prst="rect">
              <a:avLst/>
            </a:prstGeom>
            <a:noFill/>
          </p:spPr>
          <p:txBody>
            <a:bodyPr wrap="square" rtlCol="0">
              <a:spAutoFit/>
            </a:bodyPr>
            <a:lstStyle/>
            <a:p>
              <a:r>
                <a:rPr lang="el-GR" sz="2400" dirty="0" smtClean="0">
                  <a:latin typeface="+mn-lt"/>
                </a:rPr>
                <a:t>αδιάλυτη</a:t>
              </a:r>
              <a:endParaRPr lang="el-GR" sz="2400" dirty="0">
                <a:latin typeface="+mn-lt"/>
              </a:endParaRPr>
            </a:p>
          </p:txBody>
        </p:sp>
        <p:sp>
          <p:nvSpPr>
            <p:cNvPr id="17" name="TextBox 16" descr="Διάγραμμα πειραματικής διαδικασίας"/>
            <p:cNvSpPr txBox="1"/>
            <p:nvPr/>
          </p:nvSpPr>
          <p:spPr>
            <a:xfrm>
              <a:off x="1775912" y="2936319"/>
              <a:ext cx="1483306" cy="830997"/>
            </a:xfrm>
            <a:prstGeom prst="rect">
              <a:avLst/>
            </a:prstGeom>
            <a:noFill/>
          </p:spPr>
          <p:txBody>
            <a:bodyPr wrap="square" rtlCol="0">
              <a:spAutoFit/>
            </a:bodyPr>
            <a:lstStyle/>
            <a:p>
              <a:r>
                <a:rPr lang="el-GR" sz="2400" dirty="0" smtClean="0">
                  <a:latin typeface="+mn-lt"/>
                </a:rPr>
                <a:t>διαλυτή</a:t>
              </a:r>
            </a:p>
            <a:p>
              <a:r>
                <a:rPr lang="el-GR" sz="2400" dirty="0">
                  <a:latin typeface="+mn-lt"/>
                </a:rPr>
                <a:t>ο</a:t>
              </a:r>
              <a:r>
                <a:rPr lang="el-GR" sz="2400" dirty="0" smtClean="0">
                  <a:latin typeface="+mn-lt"/>
                </a:rPr>
                <a:t>μάδα </a:t>
              </a:r>
              <a:r>
                <a:rPr lang="en-US" sz="2400" dirty="0" smtClean="0">
                  <a:latin typeface="+mn-lt"/>
                </a:rPr>
                <a:t>IV</a:t>
              </a:r>
              <a:endParaRPr lang="el-GR" sz="2400" dirty="0">
                <a:latin typeface="+mn-lt"/>
              </a:endParaRPr>
            </a:p>
          </p:txBody>
        </p:sp>
        <p:cxnSp>
          <p:nvCxnSpPr>
            <p:cNvPr id="18" name="Straight Connector 17" descr="Διάγραμμα πειραματικής διαδικασίας"/>
            <p:cNvCxnSpPr/>
            <p:nvPr/>
          </p:nvCxnSpPr>
          <p:spPr>
            <a:xfrm>
              <a:off x="323528" y="3244426"/>
              <a:ext cx="0" cy="528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Διάγραμμα πειραματικής διαδικασίας"/>
            <p:cNvCxnSpPr/>
            <p:nvPr/>
          </p:nvCxnSpPr>
          <p:spPr>
            <a:xfrm>
              <a:off x="323528" y="3780571"/>
              <a:ext cx="2611563" cy="24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descr="Διάγραμμα πειραματικής διαδικασίας"/>
            <p:cNvCxnSpPr/>
            <p:nvPr/>
          </p:nvCxnSpPr>
          <p:spPr>
            <a:xfrm>
              <a:off x="2935091" y="3804967"/>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Διάγραμμα πειραματικής διαδικασίας"/>
            <p:cNvCxnSpPr/>
            <p:nvPr/>
          </p:nvCxnSpPr>
          <p:spPr>
            <a:xfrm>
              <a:off x="770414" y="4080821"/>
              <a:ext cx="3384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descr="Διάγραμμα πειραματικής διαδικασίας"/>
            <p:cNvCxnSpPr/>
            <p:nvPr/>
          </p:nvCxnSpPr>
          <p:spPr>
            <a:xfrm>
              <a:off x="770414" y="4080821"/>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descr="Διάγραμμα πειραματικής διαδικασίας"/>
            <p:cNvCxnSpPr/>
            <p:nvPr/>
          </p:nvCxnSpPr>
          <p:spPr>
            <a:xfrm>
              <a:off x="4154790" y="4080821"/>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descr="Διάγραμμα πειραματικής διαδικασίας"/>
            <p:cNvSpPr txBox="1"/>
            <p:nvPr/>
          </p:nvSpPr>
          <p:spPr>
            <a:xfrm>
              <a:off x="2933163" y="4335754"/>
              <a:ext cx="2664296" cy="461665"/>
            </a:xfrm>
            <a:prstGeom prst="rect">
              <a:avLst/>
            </a:prstGeom>
            <a:noFill/>
          </p:spPr>
          <p:txBody>
            <a:bodyPr wrap="square" rtlCol="0">
              <a:spAutoFit/>
            </a:bodyPr>
            <a:lstStyle/>
            <a:p>
              <a:r>
                <a:rPr lang="el-GR" sz="2400" dirty="0" smtClean="0">
                  <a:latin typeface="+mn-lt"/>
                </a:rPr>
                <a:t>δεν περιέχουν </a:t>
              </a:r>
              <a:r>
                <a:rPr lang="en-US" sz="2400" dirty="0" smtClean="0">
                  <a:latin typeface="+mn-lt"/>
                </a:rPr>
                <a:t>N </a:t>
              </a:r>
              <a:r>
                <a:rPr lang="el-GR" sz="2400" dirty="0" smtClean="0">
                  <a:latin typeface="+mn-lt"/>
                </a:rPr>
                <a:t>ή </a:t>
              </a:r>
              <a:r>
                <a:rPr lang="en-US" sz="2400" dirty="0" smtClean="0">
                  <a:latin typeface="+mn-lt"/>
                </a:rPr>
                <a:t>S</a:t>
              </a:r>
              <a:endParaRPr lang="el-GR" sz="2400" dirty="0">
                <a:latin typeface="+mn-lt"/>
              </a:endParaRPr>
            </a:p>
          </p:txBody>
        </p:sp>
        <p:cxnSp>
          <p:nvCxnSpPr>
            <p:cNvPr id="41" name="Straight Connector 40" descr="Διάγραμμα πειραματικής διαδικασίας"/>
            <p:cNvCxnSpPr/>
            <p:nvPr/>
          </p:nvCxnSpPr>
          <p:spPr>
            <a:xfrm>
              <a:off x="4365165" y="4707606"/>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descr="Διάγραμμα πειραματικής διαδικασίας"/>
            <p:cNvSpPr txBox="1"/>
            <p:nvPr/>
          </p:nvSpPr>
          <p:spPr>
            <a:xfrm>
              <a:off x="3631116" y="5000329"/>
              <a:ext cx="2304256" cy="461665"/>
            </a:xfrm>
            <a:prstGeom prst="rect">
              <a:avLst/>
            </a:prstGeom>
            <a:noFill/>
          </p:spPr>
          <p:txBody>
            <a:bodyPr wrap="square" rtlCol="0">
              <a:spAutoFit/>
            </a:bodyPr>
            <a:lstStyle/>
            <a:p>
              <a:r>
                <a:rPr lang="el-GR" sz="2400" dirty="0" smtClean="0">
                  <a:latin typeface="+mn-lt"/>
                </a:rPr>
                <a:t>πυκνό θειικό οξύ </a:t>
              </a:r>
              <a:endParaRPr lang="el-GR" sz="2400" dirty="0">
                <a:latin typeface="+mn-lt"/>
              </a:endParaRPr>
            </a:p>
          </p:txBody>
        </p:sp>
        <p:cxnSp>
          <p:nvCxnSpPr>
            <p:cNvPr id="43" name="Straight Connector 42" descr="Διάγραμμα πειραματικής διαδικασίας"/>
            <p:cNvCxnSpPr/>
            <p:nvPr/>
          </p:nvCxnSpPr>
          <p:spPr>
            <a:xfrm>
              <a:off x="6352372" y="5259328"/>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descr="Διάγραμμα πειραματικής διαδικασίας"/>
            <p:cNvCxnSpPr/>
            <p:nvPr/>
          </p:nvCxnSpPr>
          <p:spPr>
            <a:xfrm>
              <a:off x="5846978" y="5240319"/>
              <a:ext cx="492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descr="Διάγραμμα πειραματικής διαδικασίας"/>
            <p:cNvCxnSpPr/>
            <p:nvPr/>
          </p:nvCxnSpPr>
          <p:spPr>
            <a:xfrm>
              <a:off x="3213157" y="5240319"/>
              <a:ext cx="492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descr="Διάγραμμα πειραματικής διαδικασίας"/>
            <p:cNvCxnSpPr/>
            <p:nvPr/>
          </p:nvCxnSpPr>
          <p:spPr>
            <a:xfrm>
              <a:off x="3225106" y="5259328"/>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descr="Διάγραμμα πειραματικής διαδικασίας"/>
            <p:cNvSpPr txBox="1"/>
            <p:nvPr/>
          </p:nvSpPr>
          <p:spPr>
            <a:xfrm>
              <a:off x="2556184" y="5514261"/>
              <a:ext cx="1777600" cy="830997"/>
            </a:xfrm>
            <a:prstGeom prst="rect">
              <a:avLst/>
            </a:prstGeom>
            <a:noFill/>
          </p:spPr>
          <p:txBody>
            <a:bodyPr wrap="square" rtlCol="0">
              <a:spAutoFit/>
            </a:bodyPr>
            <a:lstStyle/>
            <a:p>
              <a:r>
                <a:rPr lang="el-GR" sz="2400" dirty="0" smtClean="0">
                  <a:latin typeface="+mn-lt"/>
                </a:rPr>
                <a:t>αδιάλυτη</a:t>
              </a:r>
              <a:endParaRPr lang="en-US" sz="2400" dirty="0" smtClean="0">
                <a:latin typeface="+mn-lt"/>
              </a:endParaRPr>
            </a:p>
            <a:p>
              <a:r>
                <a:rPr lang="en-US" sz="2400" dirty="0" smtClean="0">
                  <a:latin typeface="+mn-lt"/>
                </a:rPr>
                <a:t>85% H</a:t>
              </a:r>
              <a:r>
                <a:rPr lang="az-Cyrl-AZ" sz="2400" dirty="0">
                  <a:latin typeface="+mn-lt"/>
                </a:rPr>
                <a:t>₃</a:t>
              </a:r>
              <a:r>
                <a:rPr lang="en-US" sz="2400" dirty="0" smtClean="0">
                  <a:latin typeface="+mn-lt"/>
                </a:rPr>
                <a:t> PO₄</a:t>
              </a:r>
              <a:endParaRPr lang="el-GR" sz="2400" dirty="0">
                <a:latin typeface="+mn-lt"/>
              </a:endParaRPr>
            </a:p>
          </p:txBody>
        </p:sp>
        <p:cxnSp>
          <p:nvCxnSpPr>
            <p:cNvPr id="50" name="Straight Connector 49" descr="Διάγραμμα πειραματικής διαδικασίας"/>
            <p:cNvCxnSpPr/>
            <p:nvPr/>
          </p:nvCxnSpPr>
          <p:spPr>
            <a:xfrm>
              <a:off x="2196144" y="5769046"/>
              <a:ext cx="0" cy="668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descr="Διάγραμμα πειραματικής διαδικασίας"/>
            <p:cNvCxnSpPr/>
            <p:nvPr/>
          </p:nvCxnSpPr>
          <p:spPr>
            <a:xfrm>
              <a:off x="2187113" y="5733256"/>
              <a:ext cx="492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descr="Διάγραμμα πειραματικής διαδικασίας"/>
            <p:cNvSpPr txBox="1"/>
            <p:nvPr/>
          </p:nvSpPr>
          <p:spPr>
            <a:xfrm>
              <a:off x="1021444" y="6396335"/>
              <a:ext cx="2671822" cy="461665"/>
            </a:xfrm>
            <a:prstGeom prst="rect">
              <a:avLst/>
            </a:prstGeom>
            <a:noFill/>
          </p:spPr>
          <p:txBody>
            <a:bodyPr wrap="square" rtlCol="0">
              <a:spAutoFit/>
            </a:bodyPr>
            <a:lstStyle/>
            <a:p>
              <a:r>
                <a:rPr lang="el-GR" sz="2400" dirty="0">
                  <a:latin typeface="+mn-lt"/>
                </a:rPr>
                <a:t>α</a:t>
              </a:r>
              <a:r>
                <a:rPr lang="el-GR" sz="2400" dirty="0" smtClean="0">
                  <a:latin typeface="+mn-lt"/>
                </a:rPr>
                <a:t>διάλυτη ομάδα </a:t>
              </a:r>
              <a:r>
                <a:rPr lang="en-US" sz="2400" dirty="0" smtClean="0">
                  <a:latin typeface="+mn-lt"/>
                </a:rPr>
                <a:t>VB</a:t>
              </a:r>
              <a:endParaRPr lang="el-GR" sz="2400" dirty="0">
                <a:latin typeface="+mn-lt"/>
              </a:endParaRPr>
            </a:p>
          </p:txBody>
        </p:sp>
        <p:cxnSp>
          <p:nvCxnSpPr>
            <p:cNvPr id="53" name="Straight Connector 52" descr="Διάγραμμα πειραματικής διαδικασίας"/>
            <p:cNvCxnSpPr/>
            <p:nvPr/>
          </p:nvCxnSpPr>
          <p:spPr>
            <a:xfrm>
              <a:off x="3816324" y="5773537"/>
              <a:ext cx="4927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descr="Διάγραμμα πειραματικής διαδικασίας"/>
            <p:cNvCxnSpPr/>
            <p:nvPr/>
          </p:nvCxnSpPr>
          <p:spPr>
            <a:xfrm>
              <a:off x="4309080" y="5766219"/>
              <a:ext cx="0" cy="674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descr="Διάγραμμα πειραματικής διαδικασίας"/>
            <p:cNvSpPr txBox="1"/>
            <p:nvPr/>
          </p:nvSpPr>
          <p:spPr>
            <a:xfrm>
              <a:off x="4048496" y="6404062"/>
              <a:ext cx="2516741" cy="461665"/>
            </a:xfrm>
            <a:prstGeom prst="rect">
              <a:avLst/>
            </a:prstGeom>
            <a:noFill/>
          </p:spPr>
          <p:txBody>
            <a:bodyPr wrap="square" rtlCol="0">
              <a:spAutoFit/>
            </a:bodyPr>
            <a:lstStyle/>
            <a:p>
              <a:r>
                <a:rPr lang="el-GR" sz="2400" dirty="0" smtClean="0">
                  <a:latin typeface="+mn-lt"/>
                </a:rPr>
                <a:t>Διαλυτή ομάδα </a:t>
              </a:r>
              <a:r>
                <a:rPr lang="en-US" sz="2400" dirty="0" smtClean="0">
                  <a:latin typeface="+mn-lt"/>
                </a:rPr>
                <a:t>VA</a:t>
              </a:r>
              <a:endParaRPr lang="el-GR" sz="2400" dirty="0">
                <a:latin typeface="+mn-lt"/>
              </a:endParaRPr>
            </a:p>
          </p:txBody>
        </p:sp>
        <p:sp>
          <p:nvSpPr>
            <p:cNvPr id="58" name="TextBox 57" descr="Διάγραμμα πειραματικής διαδικασίας"/>
            <p:cNvSpPr txBox="1"/>
            <p:nvPr/>
          </p:nvSpPr>
          <p:spPr>
            <a:xfrm>
              <a:off x="5287348" y="5542704"/>
              <a:ext cx="2555777" cy="461665"/>
            </a:xfrm>
            <a:prstGeom prst="rect">
              <a:avLst/>
            </a:prstGeom>
            <a:noFill/>
          </p:spPr>
          <p:txBody>
            <a:bodyPr wrap="square" rtlCol="0">
              <a:spAutoFit/>
            </a:bodyPr>
            <a:lstStyle/>
            <a:p>
              <a:r>
                <a:rPr lang="el-GR" sz="2400" dirty="0" smtClean="0">
                  <a:latin typeface="+mn-lt"/>
                </a:rPr>
                <a:t>διαλυτή ομάδα </a:t>
              </a:r>
              <a:r>
                <a:rPr lang="en-US" sz="2400" dirty="0" smtClean="0">
                  <a:latin typeface="+mn-lt"/>
                </a:rPr>
                <a:t>VI</a:t>
              </a:r>
              <a:endParaRPr lang="el-GR" sz="2400" dirty="0">
                <a:latin typeface="+mn-lt"/>
              </a:endParaRPr>
            </a:p>
          </p:txBody>
        </p:sp>
        <p:sp>
          <p:nvSpPr>
            <p:cNvPr id="61" name="TextBox 60" descr="Διάγραμμα πειραματικής διαδικασίας"/>
            <p:cNvSpPr txBox="1"/>
            <p:nvPr/>
          </p:nvSpPr>
          <p:spPr>
            <a:xfrm>
              <a:off x="7846604" y="2009161"/>
              <a:ext cx="1278934" cy="830997"/>
            </a:xfrm>
            <a:prstGeom prst="rect">
              <a:avLst/>
            </a:prstGeom>
            <a:noFill/>
          </p:spPr>
          <p:txBody>
            <a:bodyPr wrap="square" rtlCol="0">
              <a:spAutoFit/>
            </a:bodyPr>
            <a:lstStyle/>
            <a:p>
              <a:r>
                <a:rPr lang="el-GR" sz="2400" dirty="0">
                  <a:latin typeface="+mn-lt"/>
                </a:rPr>
                <a:t>δ</a:t>
              </a:r>
              <a:r>
                <a:rPr lang="el-GR" sz="2400" dirty="0" smtClean="0">
                  <a:latin typeface="+mn-lt"/>
                </a:rPr>
                <a:t>ιαλυτή</a:t>
              </a:r>
            </a:p>
            <a:p>
              <a:r>
                <a:rPr lang="el-GR" sz="2400" dirty="0" smtClean="0">
                  <a:latin typeface="+mn-lt"/>
                </a:rPr>
                <a:t>αιθέρας</a:t>
              </a:r>
              <a:endParaRPr lang="el-GR" sz="2400" dirty="0">
                <a:latin typeface="+mn-lt"/>
              </a:endParaRPr>
            </a:p>
          </p:txBody>
        </p:sp>
        <p:cxnSp>
          <p:nvCxnSpPr>
            <p:cNvPr id="62" name="Straight Connector 61" descr="Διάγραμμα πειραματικής διαδικασίας"/>
            <p:cNvCxnSpPr/>
            <p:nvPr/>
          </p:nvCxnSpPr>
          <p:spPr>
            <a:xfrm>
              <a:off x="7459249" y="2639252"/>
              <a:ext cx="460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descr="Διάγραμμα πειραματικής διαδικασίας"/>
            <p:cNvSpPr txBox="1"/>
            <p:nvPr/>
          </p:nvSpPr>
          <p:spPr>
            <a:xfrm>
              <a:off x="6608902" y="2941914"/>
              <a:ext cx="1584176" cy="830997"/>
            </a:xfrm>
            <a:prstGeom prst="rect">
              <a:avLst/>
            </a:prstGeom>
            <a:noFill/>
          </p:spPr>
          <p:txBody>
            <a:bodyPr wrap="square" rtlCol="0">
              <a:spAutoFit/>
            </a:bodyPr>
            <a:lstStyle/>
            <a:p>
              <a:r>
                <a:rPr lang="el-GR" sz="2400" dirty="0" smtClean="0">
                  <a:latin typeface="+mn-lt"/>
                </a:rPr>
                <a:t>αδιάλυτη ομάδα </a:t>
              </a:r>
              <a:r>
                <a:rPr lang="en-US" sz="2400" dirty="0" smtClean="0">
                  <a:latin typeface="+mn-lt"/>
                </a:rPr>
                <a:t>II</a:t>
              </a:r>
              <a:endParaRPr lang="el-GR" sz="2400" dirty="0">
                <a:latin typeface="+mn-lt"/>
              </a:endParaRPr>
            </a:p>
          </p:txBody>
        </p:sp>
        <p:cxnSp>
          <p:nvCxnSpPr>
            <p:cNvPr id="64" name="Straight Connector 63" descr="Διάγραμμα πειραματικής διαδικασίας"/>
            <p:cNvCxnSpPr/>
            <p:nvPr/>
          </p:nvCxnSpPr>
          <p:spPr>
            <a:xfrm flipH="1">
              <a:off x="8748465" y="2794799"/>
              <a:ext cx="1" cy="957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descr="Διάγραμμα πειραματικής διαδικασίας"/>
            <p:cNvSpPr txBox="1"/>
            <p:nvPr/>
          </p:nvSpPr>
          <p:spPr>
            <a:xfrm>
              <a:off x="7871978" y="3735589"/>
              <a:ext cx="1272022" cy="830997"/>
            </a:xfrm>
            <a:prstGeom prst="rect">
              <a:avLst/>
            </a:prstGeom>
            <a:noFill/>
          </p:spPr>
          <p:txBody>
            <a:bodyPr wrap="square" rtlCol="0">
              <a:spAutoFit/>
            </a:bodyPr>
            <a:lstStyle/>
            <a:p>
              <a:r>
                <a:rPr lang="el-GR" sz="2400" dirty="0">
                  <a:latin typeface="+mn-lt"/>
                </a:rPr>
                <a:t>δ</a:t>
              </a:r>
              <a:r>
                <a:rPr lang="el-GR" sz="2400" dirty="0" smtClean="0">
                  <a:latin typeface="+mn-lt"/>
                </a:rPr>
                <a:t>ιαλυτή ομάδα </a:t>
              </a:r>
              <a:r>
                <a:rPr lang="en-US" sz="2400" dirty="0" smtClean="0">
                  <a:latin typeface="+mn-lt"/>
                </a:rPr>
                <a:t>I</a:t>
              </a:r>
              <a:endParaRPr lang="el-GR" sz="2400" dirty="0">
                <a:latin typeface="+mn-lt"/>
              </a:endParaRPr>
            </a:p>
          </p:txBody>
        </p:sp>
        <p:cxnSp>
          <p:nvCxnSpPr>
            <p:cNvPr id="69" name="Straight Connector 68" descr="Διάγραμμα πειραματικής διαδικασίας"/>
            <p:cNvCxnSpPr/>
            <p:nvPr/>
          </p:nvCxnSpPr>
          <p:spPr>
            <a:xfrm>
              <a:off x="4932040" y="2681386"/>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descr="Διάγραμμα πειραματικής διαδικασίας"/>
            <p:cNvCxnSpPr/>
            <p:nvPr/>
          </p:nvCxnSpPr>
          <p:spPr>
            <a:xfrm>
              <a:off x="2517565" y="2845170"/>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descr="Διάγραμμα πειραματικής διαδικασίας"/>
            <p:cNvSpPr txBox="1"/>
            <p:nvPr/>
          </p:nvSpPr>
          <p:spPr>
            <a:xfrm>
              <a:off x="3384738" y="2856383"/>
              <a:ext cx="2752941" cy="461665"/>
            </a:xfrm>
            <a:prstGeom prst="rect">
              <a:avLst/>
            </a:prstGeom>
            <a:noFill/>
          </p:spPr>
          <p:txBody>
            <a:bodyPr wrap="square" rtlCol="0">
              <a:spAutoFit/>
            </a:bodyPr>
            <a:lstStyle/>
            <a:p>
              <a:r>
                <a:rPr lang="el-GR" sz="2400" dirty="0" smtClean="0">
                  <a:latin typeface="+mn-lt"/>
                </a:rPr>
                <a:t>Διαλυτή</a:t>
              </a:r>
              <a:r>
                <a:rPr lang="en-US" sz="2400" dirty="0" smtClean="0">
                  <a:latin typeface="+mn-lt"/>
                </a:rPr>
                <a:t> </a:t>
              </a:r>
              <a:r>
                <a:rPr lang="el-GR" sz="2400" dirty="0" smtClean="0">
                  <a:latin typeface="+mn-lt"/>
                </a:rPr>
                <a:t>5%</a:t>
              </a:r>
              <a:r>
                <a:rPr lang="en-US" sz="2400" dirty="0" smtClean="0">
                  <a:latin typeface="+mn-lt"/>
                </a:rPr>
                <a:t> NaHCO₃</a:t>
              </a:r>
              <a:endParaRPr lang="el-GR" sz="2400" dirty="0">
                <a:latin typeface="+mn-lt"/>
              </a:endParaRPr>
            </a:p>
          </p:txBody>
        </p:sp>
        <p:sp>
          <p:nvSpPr>
            <p:cNvPr id="77" name="TextBox 76" descr="Διάγραμμα πειραματικής διαδικασίας"/>
            <p:cNvSpPr txBox="1"/>
            <p:nvPr/>
          </p:nvSpPr>
          <p:spPr>
            <a:xfrm>
              <a:off x="3145293" y="3303666"/>
              <a:ext cx="1786747" cy="830997"/>
            </a:xfrm>
            <a:prstGeom prst="rect">
              <a:avLst/>
            </a:prstGeom>
            <a:noFill/>
          </p:spPr>
          <p:txBody>
            <a:bodyPr wrap="square" rtlCol="0">
              <a:spAutoFit/>
            </a:bodyPr>
            <a:lstStyle/>
            <a:p>
              <a:r>
                <a:rPr lang="el-GR" sz="2400" dirty="0">
                  <a:latin typeface="+mn-lt"/>
                </a:rPr>
                <a:t>α</a:t>
              </a:r>
              <a:r>
                <a:rPr lang="el-GR" sz="2400" dirty="0" smtClean="0">
                  <a:latin typeface="+mn-lt"/>
                </a:rPr>
                <a:t>διάλυτη ομάδα </a:t>
              </a:r>
              <a:r>
                <a:rPr lang="en-US" sz="2400" dirty="0" smtClean="0">
                  <a:latin typeface="+mn-lt"/>
                </a:rPr>
                <a:t>IIIB</a:t>
              </a:r>
              <a:endParaRPr lang="el-GR" sz="2400" dirty="0">
                <a:latin typeface="+mn-lt"/>
              </a:endParaRPr>
            </a:p>
          </p:txBody>
        </p:sp>
        <p:sp>
          <p:nvSpPr>
            <p:cNvPr id="86" name="TextBox 85" descr="Διάγραμμα πειραματικής διαδικασίας"/>
            <p:cNvSpPr txBox="1"/>
            <p:nvPr/>
          </p:nvSpPr>
          <p:spPr>
            <a:xfrm>
              <a:off x="4761208" y="3377270"/>
              <a:ext cx="1676862" cy="830997"/>
            </a:xfrm>
            <a:prstGeom prst="rect">
              <a:avLst/>
            </a:prstGeom>
            <a:noFill/>
          </p:spPr>
          <p:txBody>
            <a:bodyPr wrap="square" rtlCol="0">
              <a:spAutoFit/>
            </a:bodyPr>
            <a:lstStyle/>
            <a:p>
              <a:r>
                <a:rPr lang="el-GR" sz="2400" dirty="0" smtClean="0">
                  <a:latin typeface="+mn-lt"/>
                </a:rPr>
                <a:t>διαλυτή ομάδα </a:t>
              </a:r>
              <a:r>
                <a:rPr lang="en-US" sz="2400" dirty="0" smtClean="0">
                  <a:latin typeface="+mn-lt"/>
                </a:rPr>
                <a:t>IIIA</a:t>
              </a:r>
              <a:endParaRPr lang="el-GR" sz="2400" dirty="0">
                <a:latin typeface="+mn-lt"/>
              </a:endParaRPr>
            </a:p>
          </p:txBody>
        </p:sp>
        <p:cxnSp>
          <p:nvCxnSpPr>
            <p:cNvPr id="87" name="Straight Connector 86" descr="Διάγραμμα πειραματικής διαδικασίας"/>
            <p:cNvCxnSpPr/>
            <p:nvPr/>
          </p:nvCxnSpPr>
          <p:spPr>
            <a:xfrm>
              <a:off x="3997806" y="3190581"/>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descr="Διάγραμμα πειραματικής διαδικασίας"/>
            <p:cNvCxnSpPr/>
            <p:nvPr/>
          </p:nvCxnSpPr>
          <p:spPr>
            <a:xfrm>
              <a:off x="5436096" y="3257730"/>
              <a:ext cx="0" cy="2549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descr="Διάγραμμα πειραματικής διαδικασίας"/>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851806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smtClean="0">
                <a:solidFill>
                  <a:prstClr val="black"/>
                </a:solidFill>
                <a:latin typeface="+mn-lt"/>
              </a:rPr>
              <a:t>Φύλλο παρουσίασης αποτελεσμάτων</a:t>
            </a:r>
            <a:endParaRPr lang="el-GR" dirty="0">
              <a:latin typeface="+mn-lt"/>
            </a:endParaRPr>
          </a:p>
        </p:txBody>
      </p:sp>
      <p:sp>
        <p:nvSpPr>
          <p:cNvPr id="3" name="Content Placeholder 2"/>
          <p:cNvSpPr>
            <a:spLocks noGrp="1"/>
          </p:cNvSpPr>
          <p:nvPr>
            <p:ph idx="1"/>
          </p:nvPr>
        </p:nvSpPr>
        <p:spPr>
          <a:xfrm>
            <a:off x="251520" y="908720"/>
            <a:ext cx="2602632" cy="432048"/>
          </a:xfrm>
        </p:spPr>
        <p:txBody>
          <a:bodyPr>
            <a:normAutofit lnSpcReduction="10000"/>
          </a:bodyPr>
          <a:lstStyle/>
          <a:p>
            <a:pPr marL="0" lvl="0" indent="0">
              <a:buNone/>
            </a:pPr>
            <a:r>
              <a:rPr lang="el-GR" sz="2400" b="1" dirty="0">
                <a:ea typeface="Calibri" pitchFamily="34" charset="0"/>
                <a:cs typeface="Times New Roman" pitchFamily="18" charset="0"/>
              </a:rPr>
              <a:t>Πορεία εργασίας</a:t>
            </a:r>
            <a:endParaRPr lang="el-GR" sz="2400" dirty="0">
              <a:cs typeface="Arial" pitchFamily="34" charset="0"/>
            </a:endParaRPr>
          </a:p>
          <a:p>
            <a:endParaRPr lang="el-GR" dirty="0"/>
          </a:p>
        </p:txBody>
      </p:sp>
      <p:graphicFrame>
        <p:nvGraphicFramePr>
          <p:cNvPr id="14" name="Table 13" descr="Πίνακας: Φύλλο παρουσίασης αποτελεσμάτων"/>
          <p:cNvGraphicFramePr>
            <a:graphicFrameLocks noGrp="1"/>
          </p:cNvGraphicFramePr>
          <p:nvPr>
            <p:extLst>
              <p:ext uri="{D42A27DB-BD31-4B8C-83A1-F6EECF244321}">
                <p14:modId xmlns:p14="http://schemas.microsoft.com/office/powerpoint/2010/main" val="299450758"/>
              </p:ext>
            </p:extLst>
          </p:nvPr>
        </p:nvGraphicFramePr>
        <p:xfrm>
          <a:off x="323528" y="1268760"/>
          <a:ext cx="8524852" cy="2667000"/>
        </p:xfrm>
        <a:graphic>
          <a:graphicData uri="http://schemas.openxmlformats.org/drawingml/2006/table">
            <a:tbl>
              <a:tblPr firstRow="1" bandRow="1">
                <a:tableStyleId>{073A0DAA-6AF3-43AB-8588-CEC1D06C72B9}</a:tableStyleId>
              </a:tblPr>
              <a:tblGrid>
                <a:gridCol w="2131213"/>
                <a:gridCol w="1973243"/>
                <a:gridCol w="2376264"/>
                <a:gridCol w="2044132"/>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Άγνωστη ουσία Α</a:t>
                      </a:r>
                    </a:p>
                    <a:p>
                      <a:endParaRPr lang="en-US" dirty="0"/>
                    </a:p>
                  </a:txBody>
                  <a:tcPr/>
                </a:tc>
                <a:tc hMerge="1">
                  <a:txBody>
                    <a:bodyPr/>
                    <a:lstStyle/>
                    <a:p>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Άγνωστη ουσία Β</a:t>
                      </a:r>
                    </a:p>
                    <a:p>
                      <a:endParaRPr lang="en-US" dirty="0"/>
                    </a:p>
                  </a:txBody>
                  <a:tcPr/>
                </a:tc>
                <a:tc hMerge="1">
                  <a:txBody>
                    <a:bodyPr/>
                    <a:lstStyle/>
                    <a:p>
                      <a:endParaRPr lang="en-US" dirty="0"/>
                    </a:p>
                  </a:txBody>
                  <a:tcPr/>
                </a:tc>
              </a:tr>
              <a:tr h="370840">
                <a:tc>
                  <a:txBody>
                    <a:bodyPr/>
                    <a:lstStyle/>
                    <a:p>
                      <a:r>
                        <a:rPr lang="el-GR" sz="1800" dirty="0" smtClean="0"/>
                        <a:t>Δοκιμασία</a:t>
                      </a:r>
                    </a:p>
                    <a:p>
                      <a:pPr marL="342900" indent="-342900">
                        <a:buAutoNum type="arabicPeriod"/>
                      </a:pPr>
                      <a:r>
                        <a:rPr lang="el-GR" sz="1800" dirty="0" smtClean="0"/>
                        <a:t>Προσθήκη νερού</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Παρατηρήσεις</a:t>
                      </a:r>
                    </a:p>
                    <a:p>
                      <a:endParaRPr lang="en-US" dirty="0"/>
                    </a:p>
                  </a:txBody>
                  <a:tcPr/>
                </a:tc>
                <a:tc>
                  <a:txBody>
                    <a:bodyPr/>
                    <a:lstStyle/>
                    <a:p>
                      <a:r>
                        <a:rPr lang="el-GR" sz="1800" dirty="0" smtClean="0"/>
                        <a:t>Δοκιμασία</a:t>
                      </a:r>
                    </a:p>
                    <a:p>
                      <a:pPr marL="342900" indent="-342900">
                        <a:buAutoNum type="arabicPeriod"/>
                      </a:pPr>
                      <a:r>
                        <a:rPr lang="el-GR" sz="1800" dirty="0" smtClean="0"/>
                        <a:t>Προσθήκη νερού</a:t>
                      </a:r>
                      <a:endParaRPr lang="el-GR" sz="1800"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Παρατηρήσεις</a:t>
                      </a:r>
                      <a:endParaRPr lang="el-GR" sz="1800" dirty="0" smtClean="0">
                        <a:latin typeface="+mn-lt"/>
                      </a:endParaRPr>
                    </a:p>
                  </a:txBody>
                  <a:tcPr/>
                </a:tc>
              </a:tr>
              <a:tr h="370840">
                <a:tc>
                  <a:txBody>
                    <a:bodyPr/>
                    <a:lstStyle/>
                    <a:p>
                      <a:r>
                        <a:rPr lang="el-GR" dirty="0" smtClean="0"/>
                        <a:t>2.</a:t>
                      </a:r>
                      <a:endParaRPr lang="en-US" dirty="0"/>
                    </a:p>
                  </a:txBody>
                  <a:tcPr/>
                </a:tc>
                <a:tc>
                  <a:txBody>
                    <a:bodyPr/>
                    <a:lstStyle/>
                    <a:p>
                      <a:endParaRPr lang="en-US" dirty="0"/>
                    </a:p>
                  </a:txBody>
                  <a:tcPr/>
                </a:tc>
                <a:tc>
                  <a:txBody>
                    <a:bodyPr/>
                    <a:lstStyle/>
                    <a:p>
                      <a:r>
                        <a:rPr lang="el-GR" dirty="0" smtClean="0"/>
                        <a:t>2.</a:t>
                      </a:r>
                      <a:endParaRPr lang="en-US" dirty="0"/>
                    </a:p>
                  </a:txBody>
                  <a:tcPr/>
                </a:tc>
                <a:tc>
                  <a:txBody>
                    <a:bodyPr/>
                    <a:lstStyle/>
                    <a:p>
                      <a:endParaRPr lang="en-US" dirty="0"/>
                    </a:p>
                  </a:txBody>
                  <a:tcPr/>
                </a:tc>
              </a:tr>
              <a:tr h="370840">
                <a:tc>
                  <a:txBody>
                    <a:bodyPr/>
                    <a:lstStyle/>
                    <a:p>
                      <a:r>
                        <a:rPr lang="el-GR" dirty="0" smtClean="0"/>
                        <a:t>3. </a:t>
                      </a:r>
                      <a:endParaRPr lang="en-US" dirty="0"/>
                    </a:p>
                  </a:txBody>
                  <a:tcPr/>
                </a:tc>
                <a:tc>
                  <a:txBody>
                    <a:bodyPr/>
                    <a:lstStyle/>
                    <a:p>
                      <a:endParaRPr lang="en-US" dirty="0"/>
                    </a:p>
                  </a:txBody>
                  <a:tcPr/>
                </a:tc>
                <a:tc>
                  <a:txBody>
                    <a:bodyPr/>
                    <a:lstStyle/>
                    <a:p>
                      <a:r>
                        <a:rPr lang="el-GR" dirty="0" smtClean="0"/>
                        <a:t>3. </a:t>
                      </a:r>
                      <a:endParaRPr lang="en-US" dirty="0"/>
                    </a:p>
                  </a:txBody>
                  <a:tcPr/>
                </a:tc>
                <a:tc>
                  <a:txBody>
                    <a:bodyPr/>
                    <a:lstStyle/>
                    <a:p>
                      <a:endParaRPr lang="en-US" dirty="0"/>
                    </a:p>
                  </a:txBody>
                  <a:tcPr/>
                </a:tc>
              </a:tr>
              <a:tr h="370840">
                <a:tc>
                  <a:txBody>
                    <a:bodyPr/>
                    <a:lstStyle/>
                    <a:p>
                      <a:r>
                        <a:rPr lang="el-GR" dirty="0" smtClean="0"/>
                        <a:t>4.</a:t>
                      </a:r>
                      <a:endParaRPr lang="en-US" dirty="0"/>
                    </a:p>
                  </a:txBody>
                  <a:tcPr/>
                </a:tc>
                <a:tc>
                  <a:txBody>
                    <a:bodyPr/>
                    <a:lstStyle/>
                    <a:p>
                      <a:endParaRPr lang="en-US" dirty="0"/>
                    </a:p>
                  </a:txBody>
                  <a:tcPr/>
                </a:tc>
                <a:tc>
                  <a:txBody>
                    <a:bodyPr/>
                    <a:lstStyle/>
                    <a:p>
                      <a:r>
                        <a:rPr lang="el-GR" dirty="0" smtClean="0"/>
                        <a:t>4.</a:t>
                      </a:r>
                      <a:endParaRPr lang="en-US" dirty="0"/>
                    </a:p>
                  </a:txBody>
                  <a:tcPr/>
                </a:tc>
                <a:tc>
                  <a:txBody>
                    <a:bodyPr/>
                    <a:lstStyle/>
                    <a:p>
                      <a:endParaRPr lang="en-US" dirty="0"/>
                    </a:p>
                  </a:txBody>
                  <a:tcPr/>
                </a:tc>
              </a:tr>
            </a:tbl>
          </a:graphicData>
        </a:graphic>
      </p:graphicFrame>
      <p:graphicFrame>
        <p:nvGraphicFramePr>
          <p:cNvPr id="15" name="Table 14" descr="Πίνακας: Φύλλο παρουσίασης αποτελεσμάτων"/>
          <p:cNvGraphicFramePr>
            <a:graphicFrameLocks noGrp="1"/>
          </p:cNvGraphicFramePr>
          <p:nvPr>
            <p:extLst>
              <p:ext uri="{D42A27DB-BD31-4B8C-83A1-F6EECF244321}">
                <p14:modId xmlns:p14="http://schemas.microsoft.com/office/powerpoint/2010/main" val="4265660528"/>
              </p:ext>
            </p:extLst>
          </p:nvPr>
        </p:nvGraphicFramePr>
        <p:xfrm>
          <a:off x="323528" y="4077072"/>
          <a:ext cx="8524852" cy="2560320"/>
        </p:xfrm>
        <a:graphic>
          <a:graphicData uri="http://schemas.openxmlformats.org/drawingml/2006/table">
            <a:tbl>
              <a:tblPr firstRow="1" bandRow="1">
                <a:tableStyleId>{073A0DAA-6AF3-43AB-8588-CEC1D06C72B9}</a:tableStyleId>
              </a:tblPr>
              <a:tblGrid>
                <a:gridCol w="2376264"/>
                <a:gridCol w="1728192"/>
                <a:gridCol w="2376264"/>
                <a:gridCol w="2044132"/>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Άγνωστη ουσία Α</a:t>
                      </a:r>
                    </a:p>
                    <a:p>
                      <a:endParaRPr lang="en-US" dirty="0"/>
                    </a:p>
                  </a:txBody>
                  <a:tcPr/>
                </a:tc>
                <a:tc hMerge="1">
                  <a:txBody>
                    <a:bodyPr/>
                    <a:lstStyle/>
                    <a:p>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Άγνωστη ουσία Β</a:t>
                      </a:r>
                    </a:p>
                    <a:p>
                      <a:endParaRPr lang="en-US" dirty="0"/>
                    </a:p>
                  </a:txBody>
                  <a:tcPr/>
                </a:tc>
                <a:tc hMerge="1">
                  <a:txBody>
                    <a:bodyPr/>
                    <a:lstStyle/>
                    <a:p>
                      <a:endParaRPr lang="en-US" dirty="0"/>
                    </a:p>
                  </a:txBody>
                  <a:tcPr/>
                </a:tc>
              </a:tr>
              <a:tr h="370840">
                <a:tc>
                  <a:txBody>
                    <a:bodyPr/>
                    <a:lstStyle/>
                    <a:p>
                      <a:r>
                        <a:rPr lang="el-GR" sz="1800" dirty="0" smtClean="0"/>
                        <a:t>Ομάδα</a:t>
                      </a:r>
                    </a:p>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Ομάδα</a:t>
                      </a:r>
                    </a:p>
                    <a:p>
                      <a:endParaRPr lang="el-GR" sz="1800" dirty="0" smtClean="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800" dirty="0" smtClean="0">
                        <a:latin typeface="+mn-lt"/>
                      </a:endParaRPr>
                    </a:p>
                  </a:txBody>
                  <a:tcPr/>
                </a:tc>
              </a:tr>
              <a:tr h="370840">
                <a:tc>
                  <a:txBody>
                    <a:bodyPr/>
                    <a:lstStyle/>
                    <a:p>
                      <a:r>
                        <a:rPr lang="el-GR" dirty="0" smtClean="0"/>
                        <a:t>Πιθανή ομόλογη σειρά</a:t>
                      </a:r>
                      <a:endParaRPr lang="en-US" dirty="0"/>
                    </a:p>
                  </a:txBody>
                  <a:tcPr/>
                </a:tc>
                <a:tc>
                  <a:txBody>
                    <a:bodyPr/>
                    <a:lstStyle/>
                    <a:p>
                      <a:endParaRPr lang="en-US"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Πιθανή ομόλογη σειρά</a:t>
                      </a:r>
                      <a:endParaRPr lang="en-US" dirty="0" smtClean="0"/>
                    </a:p>
                    <a:p>
                      <a:endParaRPr lang="en-US" dirty="0"/>
                    </a:p>
                  </a:txBody>
                  <a:tcPr/>
                </a:tc>
                <a:tc>
                  <a:txBody>
                    <a:bodyPr/>
                    <a:lstStyle/>
                    <a:p>
                      <a:endParaRPr lang="en-US" dirty="0"/>
                    </a:p>
                  </a:txBody>
                  <a:tcPr/>
                </a:tc>
              </a:tr>
              <a:tr h="370840">
                <a:tc gridSpan="4">
                  <a:txBody>
                    <a:bodyPr/>
                    <a:lstStyle/>
                    <a:p>
                      <a:r>
                        <a:rPr lang="el-GR" dirty="0" smtClean="0"/>
                        <a:t>Παρατηρήσεις</a:t>
                      </a:r>
                      <a:r>
                        <a:rPr lang="en-US" dirty="0" smtClean="0"/>
                        <a:t>:</a:t>
                      </a:r>
                      <a:endParaRPr lang="el-GR" dirty="0" smtClean="0"/>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556637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472"/>
            <a:ext cx="8589640" cy="908720"/>
          </a:xfrm>
        </p:spPr>
        <p:txBody>
          <a:bodyPr>
            <a:normAutofit/>
          </a:bodyPr>
          <a:lstStyle/>
          <a:p>
            <a:r>
              <a:rPr lang="el-GR" dirty="0"/>
              <a:t>Στόχος του εργαστηριακού μαθήματος</a:t>
            </a:r>
          </a:p>
        </p:txBody>
      </p:sp>
      <p:sp>
        <p:nvSpPr>
          <p:cNvPr id="3" name="Content Placeholder 2"/>
          <p:cNvSpPr>
            <a:spLocks noGrp="1"/>
          </p:cNvSpPr>
          <p:nvPr>
            <p:ph idx="1"/>
          </p:nvPr>
        </p:nvSpPr>
        <p:spPr>
          <a:xfrm>
            <a:off x="467544" y="980728"/>
            <a:ext cx="8229600" cy="5472608"/>
          </a:xfrm>
        </p:spPr>
        <p:txBody>
          <a:bodyPr>
            <a:noAutofit/>
          </a:bodyPr>
          <a:lstStyle/>
          <a:p>
            <a:pPr>
              <a:spcBef>
                <a:spcPts val="1200"/>
              </a:spcBef>
            </a:pPr>
            <a:r>
              <a:rPr lang="el-GR" sz="2400" dirty="0"/>
              <a:t>Η συσχέτιση της πολικότητας των οργανικών μορίων με τη διαλυτότητά τους σε συγκεκριμένους </a:t>
            </a:r>
            <a:r>
              <a:rPr lang="el-GR" sz="2400" dirty="0" smtClean="0"/>
              <a:t>διαλύτες</a:t>
            </a:r>
            <a:r>
              <a:rPr lang="en-US" sz="2400" dirty="0"/>
              <a:t>,</a:t>
            </a:r>
            <a:endParaRPr lang="el-GR" sz="2400" dirty="0"/>
          </a:p>
          <a:p>
            <a:pPr>
              <a:spcBef>
                <a:spcPts val="1200"/>
              </a:spcBef>
            </a:pPr>
            <a:r>
              <a:rPr lang="el-GR" sz="2400" dirty="0"/>
              <a:t>Η επιλογή και χρήση κατάλληλων οργανικών διαλυτών (π.χ. αιθέρας), καθώς και υδατικών συστημάτων (ουδέτερου, όξινου και αλκαλικού </a:t>
            </a:r>
            <a:r>
              <a:rPr lang="en-US" sz="2400" dirty="0"/>
              <a:t>pH</a:t>
            </a:r>
            <a:r>
              <a:rPr lang="el-GR" sz="2400" dirty="0" smtClean="0"/>
              <a:t>)</a:t>
            </a:r>
            <a:r>
              <a:rPr lang="en-US" sz="2400" dirty="0" smtClean="0"/>
              <a:t>,</a:t>
            </a:r>
            <a:endParaRPr lang="el-GR" sz="2400" dirty="0"/>
          </a:p>
          <a:p>
            <a:pPr>
              <a:spcBef>
                <a:spcPts val="1200"/>
              </a:spcBef>
            </a:pPr>
            <a:r>
              <a:rPr lang="el-GR" sz="2400" dirty="0"/>
              <a:t>Ο έλεγχος της διαλυτότητας χημικών ενώσεων (αμινοξέων, σακχάρων, λιπαρών υλών) στα επιλεγμένα συστήματα </a:t>
            </a:r>
            <a:r>
              <a:rPr lang="el-GR" sz="2400" dirty="0" smtClean="0"/>
              <a:t>διαλυτών</a:t>
            </a:r>
            <a:r>
              <a:rPr lang="en-US" sz="2400" dirty="0"/>
              <a:t>,</a:t>
            </a:r>
            <a:endParaRPr lang="el-GR" sz="2400" dirty="0"/>
          </a:p>
          <a:p>
            <a:pPr>
              <a:spcBef>
                <a:spcPts val="1200"/>
              </a:spcBef>
            </a:pPr>
            <a:r>
              <a:rPr lang="el-GR" sz="2400" dirty="0"/>
              <a:t>Η χρήση της επιλεκτικής διαλυτοποίησης σε οργανικούς ή μη διαλύτες στην συστηματική ταξινόμηση των χημικών ενώσεων που απαρτίζουν τα </a:t>
            </a:r>
            <a:r>
              <a:rPr lang="el-GR" sz="2400" dirty="0" smtClean="0"/>
              <a:t>υλικά</a:t>
            </a:r>
            <a:r>
              <a:rPr lang="en-US" sz="2400" dirty="0"/>
              <a:t>,</a:t>
            </a:r>
            <a:endParaRPr lang="el-GR" sz="2400" dirty="0"/>
          </a:p>
          <a:p>
            <a:pPr>
              <a:spcBef>
                <a:spcPts val="1200"/>
              </a:spcBef>
            </a:pPr>
            <a:r>
              <a:rPr lang="el-GR" sz="2400" dirty="0"/>
              <a:t>Η χρήση του τριγωνικού διαγράμματος διαλυτότητας στην επιλογή του κατάλληλου </a:t>
            </a:r>
            <a:r>
              <a:rPr lang="el-GR" sz="2400" dirty="0" smtClean="0"/>
              <a:t>διαλύτη</a:t>
            </a:r>
            <a:r>
              <a:rPr lang="en-US" sz="2400" dirty="0" smtClean="0"/>
              <a:t>.</a:t>
            </a:r>
            <a:endParaRPr lang="el-GR" sz="2400" dirty="0"/>
          </a:p>
          <a:p>
            <a:pPr>
              <a:spcBef>
                <a:spcPts val="1200"/>
              </a:spcBef>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493595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latin typeface="+mn-lt"/>
              </a:rPr>
              <a:t>Ερωτήσεις</a:t>
            </a:r>
            <a:endParaRPr lang="el-GR" dirty="0">
              <a:latin typeface="+mn-lt"/>
            </a:endParaRPr>
          </a:p>
        </p:txBody>
      </p:sp>
      <p:sp>
        <p:nvSpPr>
          <p:cNvPr id="3" name="Content Placeholder 2"/>
          <p:cNvSpPr>
            <a:spLocks noGrp="1"/>
          </p:cNvSpPr>
          <p:nvPr>
            <p:ph idx="1"/>
          </p:nvPr>
        </p:nvSpPr>
        <p:spPr>
          <a:xfrm>
            <a:off x="395536" y="1196752"/>
            <a:ext cx="8229600" cy="3744416"/>
          </a:xfrm>
        </p:spPr>
        <p:txBody>
          <a:bodyPr>
            <a:normAutofit/>
          </a:bodyPr>
          <a:lstStyle/>
          <a:p>
            <a:pPr lvl="0" fontAlgn="base" hangingPunct="0">
              <a:spcBef>
                <a:spcPts val="1200"/>
              </a:spcBef>
              <a:buFont typeface="Wingdings" pitchFamily="2" charset="2"/>
              <a:buChar char="§"/>
            </a:pPr>
            <a:r>
              <a:rPr lang="el-GR" sz="2400" dirty="0"/>
              <a:t>Η </a:t>
            </a:r>
            <a:r>
              <a:rPr lang="el-GR" sz="2400" b="1" dirty="0"/>
              <a:t>ανιλίνη</a:t>
            </a:r>
            <a:r>
              <a:rPr lang="el-GR" sz="2400" dirty="0"/>
              <a:t> (μια αρωματική αμίνη) είναι ένωση αδιάλυτη στο νερό. Τι θα συμβεί από πλευράς διαλυτότητας αν στο αδιάλυτο μίγμα προσθέσουμε βάση (NaOH) ή οξύ (HCl); </a:t>
            </a:r>
          </a:p>
          <a:p>
            <a:pPr lvl="0" fontAlgn="base" hangingPunct="0">
              <a:spcBef>
                <a:spcPts val="1200"/>
              </a:spcBef>
              <a:buFont typeface="Wingdings" pitchFamily="2" charset="2"/>
              <a:buChar char="§"/>
            </a:pPr>
            <a:r>
              <a:rPr lang="el-GR" sz="2400" dirty="0"/>
              <a:t>Να τοποθετήσετε στο τρίγωνο διαλυτότητας το </a:t>
            </a:r>
            <a:r>
              <a:rPr lang="en-US" sz="2400" b="1" i="1" dirty="0"/>
              <a:t>n</a:t>
            </a:r>
            <a:r>
              <a:rPr lang="el-GR" sz="2400" b="1" dirty="0"/>
              <a:t>-εξάνιο</a:t>
            </a:r>
            <a:r>
              <a:rPr lang="el-GR" sz="2400" dirty="0"/>
              <a:t>, τον </a:t>
            </a:r>
            <a:r>
              <a:rPr lang="el-GR" sz="2400" b="1" dirty="0"/>
              <a:t>διαιθυλαιθέρα</a:t>
            </a:r>
            <a:r>
              <a:rPr lang="el-GR" sz="2400" dirty="0"/>
              <a:t>, την </a:t>
            </a:r>
            <a:r>
              <a:rPr lang="el-GR" sz="2400" b="1" dirty="0"/>
              <a:t>ακετόνη</a:t>
            </a:r>
            <a:r>
              <a:rPr lang="el-GR" sz="2400" dirty="0"/>
              <a:t> και τη </a:t>
            </a:r>
            <a:r>
              <a:rPr lang="el-GR" sz="2400" b="1" dirty="0"/>
              <a:t>μεθανόλη</a:t>
            </a:r>
            <a:r>
              <a:rPr lang="el-GR" sz="2400" dirty="0"/>
              <a:t>.</a:t>
            </a:r>
          </a:p>
          <a:p>
            <a:pPr lvl="0" fontAlgn="base" hangingPunct="0">
              <a:spcBef>
                <a:spcPts val="1200"/>
              </a:spcBef>
              <a:buFont typeface="Wingdings" pitchFamily="2" charset="2"/>
              <a:buChar char="§"/>
            </a:pPr>
            <a:r>
              <a:rPr lang="el-GR" sz="2400" dirty="0"/>
              <a:t>Το </a:t>
            </a:r>
            <a:r>
              <a:rPr lang="el-GR" sz="2400" b="1" dirty="0"/>
              <a:t>οξικό οξύ </a:t>
            </a:r>
            <a:r>
              <a:rPr lang="el-GR" sz="2400" dirty="0"/>
              <a:t>περιέχει μια πολική ομάδα (-COOH) στο μόριό του. Παρ’ όλα αυτά έχει πολύ χαμηλή διηλεκτρική σταθερά (6.15) και άρα τοποθετείται στην κατηγορία των μη πολικών διαλυτών. Εξηγείστε το γεγονός αυτό.</a:t>
            </a:r>
          </a:p>
          <a:p>
            <a:pPr>
              <a:spcBef>
                <a:spcPts val="1200"/>
              </a:spcBef>
              <a:buFont typeface="Wingdings" pitchFamily="2" charset="2"/>
              <a:buChar char="§"/>
            </a:pP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146744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latin typeface="+mn-lt"/>
              </a:rPr>
              <a:t>Βιβλιογραφία</a:t>
            </a:r>
            <a:endParaRPr lang="el-GR" dirty="0">
              <a:latin typeface="+mn-lt"/>
            </a:endParaRPr>
          </a:p>
        </p:txBody>
      </p:sp>
      <p:sp>
        <p:nvSpPr>
          <p:cNvPr id="3" name="Content Placeholder 2"/>
          <p:cNvSpPr>
            <a:spLocks noGrp="1"/>
          </p:cNvSpPr>
          <p:nvPr>
            <p:ph idx="1"/>
          </p:nvPr>
        </p:nvSpPr>
        <p:spPr>
          <a:xfrm>
            <a:off x="467544" y="1268760"/>
            <a:ext cx="8229600" cy="5184576"/>
          </a:xfrm>
        </p:spPr>
        <p:txBody>
          <a:bodyPr>
            <a:noAutofit/>
          </a:bodyPr>
          <a:lstStyle/>
          <a:p>
            <a:pPr lvl="0">
              <a:buFont typeface="Wingdings" pitchFamily="2" charset="2"/>
              <a:buChar char="§"/>
            </a:pPr>
            <a:r>
              <a:rPr lang="en-GB" sz="2400" dirty="0"/>
              <a:t>Vogel</a:t>
            </a:r>
            <a:r>
              <a:rPr lang="en-US" sz="2400" dirty="0"/>
              <a:t>’s, "Quantitative Chemical Analysis, Fifth </a:t>
            </a:r>
            <a:r>
              <a:rPr lang="en-US" sz="2400" dirty="0" smtClean="0"/>
              <a:t>Edition«</a:t>
            </a:r>
            <a:r>
              <a:rPr lang="el-GR" sz="2400" dirty="0" smtClean="0"/>
              <a:t>.</a:t>
            </a:r>
            <a:endParaRPr lang="el-GR" sz="2400" dirty="0"/>
          </a:p>
          <a:p>
            <a:pPr lvl="0">
              <a:buFont typeface="Wingdings" pitchFamily="2" charset="2"/>
              <a:buChar char="§"/>
            </a:pPr>
            <a:r>
              <a:rPr lang="en-US" sz="2400" dirty="0"/>
              <a:t>Burke, J., Solubility Parameters and Application, The Book and Paper Group, J. American Inst. for Conserv., v. 3, 1984; </a:t>
            </a:r>
            <a:r>
              <a:rPr lang="en-US" sz="2400" u="sng" dirty="0" smtClean="0">
                <a:hlinkClick r:id="rId2"/>
              </a:rPr>
              <a:t>Solubility Parameters: Theory and Application</a:t>
            </a:r>
            <a:r>
              <a:rPr lang="en-US" sz="2400" u="sng" dirty="0" smtClean="0"/>
              <a:t>.</a:t>
            </a:r>
            <a:endParaRPr lang="el-GR" sz="2400" dirty="0"/>
          </a:p>
          <a:p>
            <a:pPr lvl="0">
              <a:buFont typeface="Wingdings" pitchFamily="2" charset="2"/>
              <a:buChar char="§"/>
            </a:pPr>
            <a:r>
              <a:rPr lang="en-US" sz="2400" dirty="0"/>
              <a:t>Bishop, An Introduction to Chemistry, e-book (</a:t>
            </a:r>
            <a:r>
              <a:rPr lang="el-GR" sz="2400" dirty="0"/>
              <a:t>ελεύθερο</a:t>
            </a:r>
            <a:r>
              <a:rPr lang="en-US" sz="2400" dirty="0"/>
              <a:t>), </a:t>
            </a:r>
            <a:r>
              <a:rPr lang="el-GR" sz="2400" dirty="0"/>
              <a:t>κεφ</a:t>
            </a:r>
            <a:r>
              <a:rPr lang="en-US" sz="2400" dirty="0"/>
              <a:t>. 15 , </a:t>
            </a:r>
            <a:r>
              <a:rPr lang="en-US" sz="2400" u="sng" dirty="0" smtClean="0">
                <a:hlinkClick r:id="rId3"/>
              </a:rPr>
              <a:t>Chemistry First eBook for An Introduction to Chemistry by Mark Bishop</a:t>
            </a:r>
            <a:r>
              <a:rPr lang="el-GR" sz="2400" u="sng" dirty="0" smtClean="0"/>
              <a:t>.</a:t>
            </a:r>
            <a:endParaRPr lang="el-GR" sz="2400" dirty="0"/>
          </a:p>
          <a:p>
            <a:pPr lvl="0">
              <a:buFont typeface="Wingdings" pitchFamily="2" charset="2"/>
              <a:buChar char="§"/>
            </a:pPr>
            <a:r>
              <a:rPr lang="en-US" sz="2400" dirty="0"/>
              <a:t>Moncrieff, A. and; Weaver, G; Science for Conservators Book 2: Cleaning. Conservation Unit/Routledge </a:t>
            </a:r>
            <a:r>
              <a:rPr lang="en-US" sz="2400" dirty="0" smtClean="0"/>
              <a:t>1987</a:t>
            </a:r>
            <a:r>
              <a:rPr lang="el-GR" sz="2400" dirty="0" smtClean="0"/>
              <a:t>.</a:t>
            </a:r>
            <a:endParaRPr lang="el-GR" sz="2400" dirty="0"/>
          </a:p>
          <a:p>
            <a:pPr lvl="0">
              <a:buFont typeface="Wingdings" pitchFamily="2" charset="2"/>
              <a:buChar char="§"/>
            </a:pPr>
            <a:r>
              <a:rPr lang="en-US" sz="2400" dirty="0"/>
              <a:t>Torraca, G; Solubility and solvents for conservation problems. </a:t>
            </a:r>
            <a:r>
              <a:rPr lang="el-GR" sz="2400" dirty="0"/>
              <a:t>ICCROM, Rome </a:t>
            </a:r>
            <a:r>
              <a:rPr lang="el-GR" sz="2400" dirty="0" smtClean="0"/>
              <a:t>1978.</a:t>
            </a:r>
            <a:endParaRPr lang="el-GR" sz="2400" dirty="0"/>
          </a:p>
          <a:p>
            <a:pPr lvl="0">
              <a:buFont typeface="Wingdings" pitchFamily="2" charset="2"/>
              <a:buChar char="§"/>
            </a:pPr>
            <a:r>
              <a:rPr lang="en-US" sz="2400" dirty="0"/>
              <a:t>Hedley, G; Solubility parameters and varnish removal: a survey. </a:t>
            </a:r>
            <a:r>
              <a:rPr lang="el-GR" sz="2400" dirty="0"/>
              <a:t>The Conservator, No. 4 (1980) </a:t>
            </a:r>
            <a:r>
              <a:rPr lang="el-GR" sz="2400" dirty="0" smtClean="0"/>
              <a:t>12-18.</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790327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prstClr val="black"/>
                </a:solidFill>
              </a:rPr>
              <a:t>Βιβλιογραφία </a:t>
            </a:r>
            <a:r>
              <a:rPr lang="el-GR" sz="3200" b="0" dirty="0" smtClean="0">
                <a:solidFill>
                  <a:prstClr val="black"/>
                </a:solidFill>
              </a:rPr>
              <a:t>(συνέχεια)</a:t>
            </a:r>
            <a:endParaRPr lang="el-GR" sz="3200" b="0" dirty="0"/>
          </a:p>
        </p:txBody>
      </p:sp>
      <p:sp>
        <p:nvSpPr>
          <p:cNvPr id="3" name="Content Placeholder 2"/>
          <p:cNvSpPr>
            <a:spLocks noGrp="1"/>
          </p:cNvSpPr>
          <p:nvPr>
            <p:ph idx="1"/>
          </p:nvPr>
        </p:nvSpPr>
        <p:spPr>
          <a:xfrm>
            <a:off x="457200" y="1196752"/>
            <a:ext cx="8147248" cy="5040560"/>
          </a:xfrm>
        </p:spPr>
        <p:txBody>
          <a:bodyPr/>
          <a:lstStyle/>
          <a:p>
            <a:pPr lvl="0">
              <a:buFont typeface="Wingdings" pitchFamily="2" charset="2"/>
              <a:buChar char="§"/>
            </a:pPr>
            <a:r>
              <a:rPr lang="en-US" sz="2400" dirty="0">
                <a:solidFill>
                  <a:prstClr val="black"/>
                </a:solidFill>
              </a:rPr>
              <a:t>Horie, V; Materials for Conservation. Butterworth-Heinemann </a:t>
            </a:r>
            <a:r>
              <a:rPr lang="en-US" sz="2400" dirty="0" smtClean="0">
                <a:solidFill>
                  <a:prstClr val="black"/>
                </a:solidFill>
              </a:rPr>
              <a:t>1987</a:t>
            </a:r>
            <a:r>
              <a:rPr lang="el-GR" sz="2400" dirty="0" smtClean="0">
                <a:solidFill>
                  <a:prstClr val="black"/>
                </a:solidFill>
              </a:rPr>
              <a:t>.</a:t>
            </a:r>
            <a:r>
              <a:rPr lang="en-US" sz="2400" dirty="0">
                <a:solidFill>
                  <a:prstClr val="black"/>
                </a:solidFill>
              </a:rPr>
              <a:t/>
            </a:r>
            <a:br>
              <a:rPr lang="en-US" sz="2400" dirty="0">
                <a:solidFill>
                  <a:prstClr val="black"/>
                </a:solidFill>
              </a:rPr>
            </a:br>
            <a:r>
              <a:rPr lang="en-US" sz="2400" dirty="0">
                <a:solidFill>
                  <a:prstClr val="black"/>
                </a:solidFill>
              </a:rPr>
              <a:t>Ruhemann, H; The Cleaning of Paintings ,Faber and Faber </a:t>
            </a:r>
            <a:r>
              <a:rPr lang="en-US" sz="2400" dirty="0" smtClean="0">
                <a:solidFill>
                  <a:prstClr val="black"/>
                </a:solidFill>
              </a:rPr>
              <a:t>1968</a:t>
            </a:r>
            <a:r>
              <a:rPr lang="el-GR" sz="2400" dirty="0" smtClean="0">
                <a:solidFill>
                  <a:prstClr val="black"/>
                </a:solidFill>
              </a:rPr>
              <a:t>.</a:t>
            </a:r>
            <a:endParaRPr lang="el-GR" sz="2400" dirty="0">
              <a:solidFill>
                <a:prstClr val="black"/>
              </a:solidFill>
            </a:endParaRPr>
          </a:p>
          <a:p>
            <a:pPr lvl="0">
              <a:buFont typeface="Wingdings" pitchFamily="2" charset="2"/>
              <a:buChar char="§"/>
            </a:pPr>
            <a:r>
              <a:rPr lang="en-US" sz="2400" dirty="0">
                <a:solidFill>
                  <a:prstClr val="black"/>
                </a:solidFill>
              </a:rPr>
              <a:t>Feller, R. L, Stolow, N. and Jones E. H; On picture varnishes and their solvents. </a:t>
            </a:r>
            <a:r>
              <a:rPr lang="el-GR" sz="2400" dirty="0">
                <a:solidFill>
                  <a:prstClr val="black"/>
                </a:solidFill>
              </a:rPr>
              <a:t>National Gallery of Art, Washington, </a:t>
            </a:r>
            <a:r>
              <a:rPr lang="el-GR" sz="2400" dirty="0" smtClean="0">
                <a:solidFill>
                  <a:prstClr val="black"/>
                </a:solidFill>
              </a:rPr>
              <a:t>1985.</a:t>
            </a:r>
            <a:endParaRPr lang="el-GR" sz="2400" dirty="0">
              <a:solidFill>
                <a:prstClr val="black"/>
              </a:solidFill>
            </a:endParaRPr>
          </a:p>
          <a:p>
            <a:pPr lvl="0">
              <a:buFont typeface="Wingdings" pitchFamily="2" charset="2"/>
              <a:buChar char="§"/>
            </a:pPr>
            <a:endParaRPr lang="el-GR" sz="2400" dirty="0">
              <a:solidFill>
                <a:prstClr val="black"/>
              </a:solidFill>
            </a:endParaRPr>
          </a:p>
          <a:p>
            <a:pPr>
              <a:buFont typeface="Wingdings" pitchFamily="2" charset="2"/>
              <a:buChar char="§"/>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604716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853869"/>
            <a:ext cx="5828703" cy="845832"/>
            <a:chOff x="1767633" y="5853869"/>
            <a:chExt cx="5828703" cy="8458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1017" b="-1"/>
            <a:stretch/>
          </p:blipFill>
          <p:spPr bwMode="auto">
            <a:xfrm>
              <a:off x="3923928" y="5853869"/>
              <a:ext cx="3672408" cy="845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5727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704641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smtClean="0"/>
              <a:t>Copyright Τεχνολογικό Εκπαιδευτικό Ίδρυμα Αθήνας</a:t>
            </a:r>
            <a:r>
              <a:rPr lang="en-US" sz="2000" dirty="0" smtClean="0"/>
              <a:t>, </a:t>
            </a:r>
            <a:r>
              <a:rPr lang="el-GR" sz="2000" dirty="0" smtClean="0"/>
              <a:t>Σταμάτης Μπογιατζής 2014. Σταμάτης Μπογιατζής. «Εργαστήριο Επιστήμης Υλικών ΙΙ. Ενότητα 3</a:t>
            </a:r>
            <a:r>
              <a:rPr lang="en-US" sz="2000" dirty="0" smtClean="0"/>
              <a:t>:</a:t>
            </a:r>
            <a:r>
              <a:rPr lang="el-GR" sz="2000" dirty="0" smtClean="0"/>
              <a:t> </a:t>
            </a:r>
            <a:r>
              <a:rPr lang="el-GR" sz="2000" dirty="0">
                <a:solidFill>
                  <a:prstClr val="black"/>
                </a:solidFill>
              </a:rPr>
              <a:t>Η Διαλυτότητα των οργανικών </a:t>
            </a:r>
            <a:r>
              <a:rPr lang="el-GR" sz="2000" dirty="0" smtClean="0">
                <a:solidFill>
                  <a:prstClr val="black"/>
                </a:solidFill>
              </a:rPr>
              <a:t>ενώσεων</a:t>
            </a:r>
            <a:r>
              <a:rPr lang="el-GR" sz="2000" dirty="0" smtClean="0"/>
              <a:t>. </a:t>
            </a:r>
            <a:r>
              <a:rPr lang="el-GR" sz="2000" dirty="0"/>
              <a:t>Εργαστηριακοί κίνδυνοι και προφυλάξεις</a:t>
            </a:r>
            <a:r>
              <a:rPr lang="en-US" sz="2000" dirty="0" smtClean="0"/>
              <a:t>.</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marL="0" indent="0">
              <a:buNone/>
            </a:pPr>
            <a:endParaRPr lang="el-GR" sz="2000" dirty="0"/>
          </a:p>
        </p:txBody>
      </p:sp>
    </p:spTree>
    <p:extLst>
      <p:ext uri="{BB962C8B-B14F-4D97-AF65-F5344CB8AC3E}">
        <p14:creationId xmlns:p14="http://schemas.microsoft.com/office/powerpoint/2010/main" val="2084648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115873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95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650275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0" indent="0">
              <a:buNone/>
            </a:pPr>
            <a:endParaRPr lang="en-US" sz="2000" dirty="0" smtClean="0"/>
          </a:p>
          <a:p>
            <a:pPr marL="0" indent="0">
              <a:buNone/>
            </a:pPr>
            <a:r>
              <a:rPr lang="el-GR" sz="2000" dirty="0"/>
              <a:t>Όλες οι εικόνες και χημικοί τύποι</a:t>
            </a:r>
            <a:r>
              <a:rPr lang="el-GR" sz="2000" dirty="0" smtClean="0"/>
              <a:t>:© </a:t>
            </a:r>
            <a:r>
              <a:rPr lang="el-GR" sz="2000" dirty="0"/>
              <a:t>Σταμάτης Χ. Μπογιατζής </a:t>
            </a:r>
          </a:p>
          <a:p>
            <a:pPr marL="0" indent="0">
              <a:buNone/>
            </a:pPr>
            <a:r>
              <a:rPr lang="el-GR" sz="2000" dirty="0"/>
              <a:t>(εκτός αν αναφέρεται </a:t>
            </a:r>
            <a:r>
              <a:rPr lang="el-GR" sz="2000" dirty="0" smtClean="0"/>
              <a:t>διαφορετικά</a:t>
            </a:r>
            <a:r>
              <a:rPr lang="en-US" sz="2000" dirty="0" smtClean="0"/>
              <a:t>)</a:t>
            </a:r>
            <a:endParaRPr lang="el-GR" sz="2000" dirty="0"/>
          </a:p>
          <a:p>
            <a:pPr marL="457200" indent="-457200">
              <a:buFont typeface="+mj-lt"/>
              <a:buAutoNum type="arabicPeriod"/>
            </a:pPr>
            <a:endParaRPr lang="el-GR" sz="2000" dirty="0"/>
          </a:p>
        </p:txBody>
      </p:sp>
    </p:spTree>
    <p:extLst>
      <p:ext uri="{BB962C8B-B14F-4D97-AF65-F5344CB8AC3E}">
        <p14:creationId xmlns:p14="http://schemas.microsoft.com/office/powerpoint/2010/main" val="1041532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Διαλυτότητα: ορισμοί </a:t>
            </a:r>
            <a:r>
              <a:rPr lang="el-GR" sz="3600" b="0" dirty="0" smtClean="0"/>
              <a:t> (1 από 2)</a:t>
            </a:r>
            <a:endParaRPr lang="el-GR" sz="3600" b="0" dirty="0"/>
          </a:p>
        </p:txBody>
      </p:sp>
      <p:sp>
        <p:nvSpPr>
          <p:cNvPr id="3" name="Content Placeholder 2"/>
          <p:cNvSpPr>
            <a:spLocks noGrp="1"/>
          </p:cNvSpPr>
          <p:nvPr>
            <p:ph idx="1"/>
          </p:nvPr>
        </p:nvSpPr>
        <p:spPr>
          <a:xfrm>
            <a:off x="467544" y="1556792"/>
            <a:ext cx="8229600" cy="3528392"/>
          </a:xfrm>
        </p:spPr>
        <p:txBody>
          <a:bodyPr>
            <a:noAutofit/>
          </a:bodyPr>
          <a:lstStyle/>
          <a:p>
            <a:r>
              <a:rPr lang="el-GR" sz="2400" dirty="0"/>
              <a:t>Η ικανότητα ορισμένων ενώσεων να διαλυτοποιούν μεγάλες κατηγορίες ουσιών, είναι ένα φαινόμενο με μεγάλη πρακτική σημασία, που έχει τις ρίζες του στη χημική δομή των μορίων που παίρνουν μέρος. </a:t>
            </a:r>
          </a:p>
          <a:p>
            <a:r>
              <a:rPr lang="el-GR" sz="2400" dirty="0"/>
              <a:t>Ως </a:t>
            </a:r>
            <a:r>
              <a:rPr lang="el-GR" sz="2400" b="1" dirty="0"/>
              <a:t>διάλυμα</a:t>
            </a:r>
            <a:r>
              <a:rPr lang="el-GR" sz="2400" dirty="0"/>
              <a:t> της ουσίας Α στον διαλύτη Β, θεωρούμε μια </a:t>
            </a:r>
            <a:r>
              <a:rPr lang="el-GR" sz="2400" i="1" dirty="0"/>
              <a:t>ομοιογενή</a:t>
            </a:r>
            <a:r>
              <a:rPr lang="el-GR" sz="2400" dirty="0"/>
              <a:t> ανάμιξη δύο ή περισσοτέρων σωμάτων σε μοριακό επίπεδο, δηλαδή στην περίπτωση που </a:t>
            </a:r>
            <a:r>
              <a:rPr lang="el-GR" sz="2400" i="1" dirty="0"/>
              <a:t>κάθε</a:t>
            </a:r>
            <a:r>
              <a:rPr lang="el-GR" sz="2400" dirty="0"/>
              <a:t> μόριο της ουσίας Α έρχεται σε επαφή με πλήθος μορίων του διαλύτη Β.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749844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552352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Διαλυτότητα: ορισμοί </a:t>
            </a:r>
            <a:r>
              <a:rPr lang="el-GR" sz="3600" b="0" dirty="0">
                <a:solidFill>
                  <a:prstClr val="black"/>
                </a:solidFill>
              </a:rPr>
              <a:t> </a:t>
            </a:r>
            <a:r>
              <a:rPr lang="el-GR" sz="3600" b="0" dirty="0" smtClean="0">
                <a:solidFill>
                  <a:prstClr val="black"/>
                </a:solidFill>
              </a:rPr>
              <a:t>(2 </a:t>
            </a:r>
            <a:r>
              <a:rPr lang="el-GR" sz="3600" b="0" dirty="0">
                <a:solidFill>
                  <a:prstClr val="black"/>
                </a:solidFill>
              </a:rPr>
              <a:t>από 2)</a:t>
            </a:r>
            <a:endParaRPr lang="el-GR" dirty="0"/>
          </a:p>
        </p:txBody>
      </p:sp>
      <p:sp>
        <p:nvSpPr>
          <p:cNvPr id="3" name="Content Placeholder 2"/>
          <p:cNvSpPr>
            <a:spLocks noGrp="1"/>
          </p:cNvSpPr>
          <p:nvPr>
            <p:ph idx="1"/>
          </p:nvPr>
        </p:nvSpPr>
        <p:spPr>
          <a:xfrm>
            <a:off x="467544" y="1556792"/>
            <a:ext cx="8229600" cy="3456384"/>
          </a:xfrm>
        </p:spPr>
        <p:txBody>
          <a:bodyPr>
            <a:noAutofit/>
          </a:bodyPr>
          <a:lstStyle/>
          <a:p>
            <a:r>
              <a:rPr lang="el-GR" sz="2400" dirty="0" smtClean="0"/>
              <a:t>Ως </a:t>
            </a:r>
            <a:r>
              <a:rPr lang="el-GR" sz="2400" b="1" dirty="0" smtClean="0"/>
              <a:t>διαλύτης</a:t>
            </a:r>
            <a:r>
              <a:rPr lang="el-GR" sz="2400" dirty="0" smtClean="0"/>
              <a:t> ορίζεται η ουσία που διατηρεί τη φάση της στο διάλυμα, ή, εαν όλες απαντούν στην ίδια φάση (π.χ. όλα τα συστατικά είναι υγρά), εκείνη που βρίσκεται σε μεγαλύτερη αναλογία. </a:t>
            </a:r>
          </a:p>
          <a:p>
            <a:r>
              <a:rPr lang="el-GR" sz="2400" dirty="0" smtClean="0"/>
              <a:t>Βάσει των δυο πιο πάνω εννοιών, ορίζουμε ως </a:t>
            </a:r>
            <a:r>
              <a:rPr lang="el-GR" sz="2400" b="1" dirty="0" smtClean="0"/>
              <a:t>διαλυτότητα</a:t>
            </a:r>
            <a:r>
              <a:rPr lang="el-GR" sz="2400" dirty="0" smtClean="0"/>
              <a:t> μιας ουσίας την μέγιστη ποσότητα αυτής που μπορεί να διαλυθεί σε κάποιο διαλύτη μέχρι να δημιουργηθεί κορεσμένο διάλυμα, σε δεδομένη θερμοκρασία και εξωτερική πίεση. </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016165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908720"/>
          </a:xfrm>
        </p:spPr>
        <p:txBody>
          <a:bodyPr>
            <a:normAutofit/>
          </a:bodyPr>
          <a:lstStyle/>
          <a:p>
            <a:r>
              <a:rPr lang="el-GR" dirty="0"/>
              <a:t>Σύγχρονες απόψεις για τη διαλυτότητα</a:t>
            </a:r>
          </a:p>
        </p:txBody>
      </p:sp>
      <p:sp>
        <p:nvSpPr>
          <p:cNvPr id="3" name="Content Placeholder 2"/>
          <p:cNvSpPr>
            <a:spLocks noGrp="1"/>
          </p:cNvSpPr>
          <p:nvPr>
            <p:ph idx="1"/>
          </p:nvPr>
        </p:nvSpPr>
        <p:spPr/>
        <p:txBody>
          <a:bodyPr/>
          <a:lstStyle/>
          <a:p>
            <a:pPr>
              <a:spcBef>
                <a:spcPts val="1200"/>
              </a:spcBef>
            </a:pPr>
            <a:r>
              <a:rPr lang="el-GR" sz="2400" dirty="0"/>
              <a:t>Η διαλυτότητα είναι ένα σύνθετο φυσικοχημικό φαινόμενο που στηρίζεται στις δυνάμεις που ασκούνται μεταξύ των μορίων του υγρού που θεωρούμε ως διαλύτη και των μορίων που θέλουμε να διαλυτοποιήσουμε. </a:t>
            </a:r>
          </a:p>
          <a:p>
            <a:pPr>
              <a:spcBef>
                <a:spcPts val="1200"/>
              </a:spcBef>
            </a:pPr>
            <a:r>
              <a:rPr lang="el-GR" sz="2400" dirty="0"/>
              <a:t>Οι διαμοριακές δυνάμεις αυτές συχνά καλούνται δυνάμεις Van der Waals και περιλαμβάνουν :</a:t>
            </a:r>
          </a:p>
          <a:p>
            <a:pPr lvl="1">
              <a:spcBef>
                <a:spcPts val="1200"/>
              </a:spcBef>
            </a:pPr>
            <a:r>
              <a:rPr lang="el-GR" sz="2400" dirty="0"/>
              <a:t>(α) τις δυνάμεις </a:t>
            </a:r>
            <a:r>
              <a:rPr lang="el-GR" sz="2400" b="1" dirty="0" smtClean="0"/>
              <a:t>διασποράς,</a:t>
            </a:r>
            <a:endParaRPr lang="el-GR" sz="2400" dirty="0"/>
          </a:p>
          <a:p>
            <a:pPr lvl="1">
              <a:spcBef>
                <a:spcPts val="1200"/>
              </a:spcBef>
            </a:pPr>
            <a:r>
              <a:rPr lang="el-GR" sz="2400" dirty="0"/>
              <a:t>(β) τις δυνάμεις μεταξύ </a:t>
            </a:r>
            <a:r>
              <a:rPr lang="el-GR" sz="2400" b="1" dirty="0"/>
              <a:t>μονίμων </a:t>
            </a:r>
            <a:r>
              <a:rPr lang="el-GR" sz="2400" b="1" dirty="0" smtClean="0"/>
              <a:t>διπόλων,</a:t>
            </a:r>
            <a:endParaRPr lang="el-GR" sz="2400" dirty="0"/>
          </a:p>
          <a:p>
            <a:pPr lvl="1">
              <a:spcBef>
                <a:spcPts val="1200"/>
              </a:spcBef>
            </a:pPr>
            <a:r>
              <a:rPr lang="el-GR" sz="2400" dirty="0"/>
              <a:t>(γ) τις δυνάμεις </a:t>
            </a:r>
            <a:r>
              <a:rPr lang="el-GR" sz="2400" b="1" dirty="0"/>
              <a:t>δεσμών </a:t>
            </a:r>
            <a:r>
              <a:rPr lang="el-GR" sz="2400" b="1" dirty="0" smtClean="0"/>
              <a:t>υδρογόνου.</a:t>
            </a:r>
            <a:endParaRPr lang="el-GR" sz="2400"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901815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δυνάμεις διασποράς </a:t>
            </a:r>
          </a:p>
        </p:txBody>
      </p:sp>
      <p:sp>
        <p:nvSpPr>
          <p:cNvPr id="3" name="Content Placeholder 2"/>
          <p:cNvSpPr>
            <a:spLocks noGrp="1"/>
          </p:cNvSpPr>
          <p:nvPr>
            <p:ph idx="1"/>
          </p:nvPr>
        </p:nvSpPr>
        <p:spPr>
          <a:xfrm>
            <a:off x="58274" y="947272"/>
            <a:ext cx="8906213" cy="2481728"/>
          </a:xfrm>
        </p:spPr>
        <p:txBody>
          <a:bodyPr>
            <a:normAutofit/>
          </a:bodyPr>
          <a:lstStyle/>
          <a:p>
            <a:pPr>
              <a:buFont typeface="Wingdings" pitchFamily="2" charset="2"/>
              <a:buChar char="§"/>
            </a:pPr>
            <a:r>
              <a:rPr lang="el-GR" sz="2400" dirty="0"/>
              <a:t>Οι δυνάμεις </a:t>
            </a:r>
            <a:r>
              <a:rPr lang="el-GR" sz="2400" b="1" dirty="0"/>
              <a:t>διασποράς</a:t>
            </a:r>
            <a:r>
              <a:rPr lang="el-GR" sz="2400" dirty="0"/>
              <a:t> (ή δυνάμεις London) δημιουργούνται μεταξύ πρόσκαιρων διπόλων. </a:t>
            </a:r>
          </a:p>
          <a:p>
            <a:pPr>
              <a:buFont typeface="Wingdings" pitchFamily="2" charset="2"/>
              <a:buChar char="§"/>
            </a:pPr>
            <a:r>
              <a:rPr lang="el-GR" sz="2400" dirty="0"/>
              <a:t>Οι υδρογονάνθρακες είναι μια κατηγορία οργανικών ενώσεων οι οποίοι χαρακτηρίζονται αποκλειστικά από αυτές τις δυνάμεις. </a:t>
            </a:r>
          </a:p>
          <a:p>
            <a:pPr>
              <a:buFont typeface="Wingdings" pitchFamily="2" charset="2"/>
              <a:buChar char="§"/>
            </a:pPr>
            <a:r>
              <a:rPr lang="el-GR" sz="2400" dirty="0"/>
              <a:t>Μπορούμε να κατανοήσουμε τη διαλυτότητα ως μια αλληλουχία των σταδίων  </a:t>
            </a:r>
            <a:r>
              <a:rPr lang="el-GR" sz="2400" b="1" dirty="0"/>
              <a:t>i</a:t>
            </a:r>
            <a:r>
              <a:rPr lang="el-GR" sz="2400" dirty="0"/>
              <a:t>, </a:t>
            </a:r>
            <a:r>
              <a:rPr lang="el-GR" sz="2400" b="1" dirty="0"/>
              <a:t>ii</a:t>
            </a:r>
            <a:r>
              <a:rPr lang="el-GR" sz="2400" dirty="0"/>
              <a:t> και </a:t>
            </a:r>
            <a:r>
              <a:rPr lang="el-GR" sz="2400" b="1" dirty="0"/>
              <a:t>iii</a:t>
            </a:r>
            <a:r>
              <a:rPr lang="el-GR" sz="2400" dirty="0"/>
              <a:t>. </a:t>
            </a:r>
          </a:p>
          <a:p>
            <a:pPr>
              <a:buFont typeface="Wingdings" pitchFamily="2" charset="2"/>
              <a:buChar char="§"/>
            </a:pPr>
            <a:endParaRPr lang="el-GR" sz="2400" dirty="0"/>
          </a:p>
        </p:txBody>
      </p:sp>
      <p:sp>
        <p:nvSpPr>
          <p:cNvPr id="10" name="TextBox 9"/>
          <p:cNvSpPr txBox="1"/>
          <p:nvPr/>
        </p:nvSpPr>
        <p:spPr>
          <a:xfrm>
            <a:off x="0" y="4985805"/>
            <a:ext cx="2864972" cy="1631216"/>
          </a:xfrm>
          <a:prstGeom prst="rect">
            <a:avLst/>
          </a:prstGeom>
          <a:noFill/>
        </p:spPr>
        <p:txBody>
          <a:bodyPr wrap="square" rtlCol="0">
            <a:spAutoFit/>
          </a:bodyPr>
          <a:lstStyle/>
          <a:p>
            <a:pPr marL="182563" indent="-182563">
              <a:buAutoNum type="romanLcParenR"/>
            </a:pPr>
            <a:r>
              <a:rPr lang="el-GR" sz="2000" dirty="0" smtClean="0">
                <a:latin typeface="+mn-lt"/>
              </a:rPr>
              <a:t>Ουδέτερο μόριο, χωρίς πολικότητα (απουσία μόνιμου διπόλου). </a:t>
            </a:r>
          </a:p>
          <a:p>
            <a:pPr marL="182563"/>
            <a:r>
              <a:rPr lang="el-GR" sz="2000" dirty="0" smtClean="0">
                <a:latin typeface="+mn-lt"/>
              </a:rPr>
              <a:t>Το ηλεκτρονιακό νέφος είναι συμμετρικό.</a:t>
            </a:r>
            <a:endParaRPr lang="el-GR" sz="2000" dirty="0">
              <a:latin typeface="+mn-lt"/>
            </a:endParaRPr>
          </a:p>
        </p:txBody>
      </p:sp>
      <p:sp>
        <p:nvSpPr>
          <p:cNvPr id="11" name="TextBox 10"/>
          <p:cNvSpPr txBox="1"/>
          <p:nvPr/>
        </p:nvSpPr>
        <p:spPr>
          <a:xfrm>
            <a:off x="2864972" y="4985805"/>
            <a:ext cx="2986206" cy="1938992"/>
          </a:xfrm>
          <a:prstGeom prst="rect">
            <a:avLst/>
          </a:prstGeom>
          <a:noFill/>
        </p:spPr>
        <p:txBody>
          <a:bodyPr wrap="square" rtlCol="0">
            <a:spAutoFit/>
          </a:bodyPr>
          <a:lstStyle/>
          <a:p>
            <a:r>
              <a:rPr lang="en-US" sz="2000" dirty="0" smtClean="0">
                <a:latin typeface="+mn-lt"/>
              </a:rPr>
              <a:t>ii) </a:t>
            </a:r>
            <a:r>
              <a:rPr lang="el-GR" sz="2000" dirty="0" smtClean="0">
                <a:latin typeface="+mn-lt"/>
              </a:rPr>
              <a:t>Τα ηλεκτρόνια είναι πολύ ευκίνητα γύρω απ το μόριο. Σχηματίζουν ένα παροδικό (πρόσκαιρο) δίπολο. Το ηλεκτρονιακό νέφος παραμορφώνεται.</a:t>
            </a:r>
            <a:endParaRPr lang="el-GR" sz="2000" dirty="0">
              <a:latin typeface="+mn-lt"/>
            </a:endParaRPr>
          </a:p>
        </p:txBody>
      </p:sp>
      <p:sp>
        <p:nvSpPr>
          <p:cNvPr id="16" name="TextBox 15"/>
          <p:cNvSpPr txBox="1"/>
          <p:nvPr/>
        </p:nvSpPr>
        <p:spPr>
          <a:xfrm>
            <a:off x="5993464" y="4985805"/>
            <a:ext cx="3131840" cy="1631216"/>
          </a:xfrm>
          <a:prstGeom prst="rect">
            <a:avLst/>
          </a:prstGeom>
          <a:noFill/>
        </p:spPr>
        <p:txBody>
          <a:bodyPr wrap="square" rtlCol="0">
            <a:spAutoFit/>
          </a:bodyPr>
          <a:lstStyle/>
          <a:p>
            <a:r>
              <a:rPr lang="en-US" sz="2000" dirty="0" smtClean="0">
                <a:latin typeface="+mn-lt"/>
              </a:rPr>
              <a:t>iii) </a:t>
            </a:r>
            <a:r>
              <a:rPr lang="el-GR" sz="2000" dirty="0" smtClean="0">
                <a:latin typeface="+mn-lt"/>
              </a:rPr>
              <a:t>Το γειτονικό μόριο επηρρεάζεται και αυτό εξ παγωγής. Το </a:t>
            </a:r>
            <a:r>
              <a:rPr lang="el-GR" sz="2000" dirty="0" smtClean="0">
                <a:latin typeface="+mn-lt"/>
              </a:rPr>
              <a:t>ηλεκτρονιακό </a:t>
            </a:r>
            <a:r>
              <a:rPr lang="el-GR" sz="2000" dirty="0" smtClean="0">
                <a:latin typeface="+mn-lt"/>
              </a:rPr>
              <a:t>του νέφος ομοίως παραμορφώνεται.</a:t>
            </a:r>
            <a:endParaRPr lang="el-GR" sz="2000" dirty="0">
              <a:latin typeface="+mn-lt"/>
            </a:endParaRPr>
          </a:p>
        </p:txBody>
      </p:sp>
      <p:cxnSp>
        <p:nvCxnSpPr>
          <p:cNvPr id="18" name="Straight Arrow Connector 17" title="β'ελος με φορά προς τα πάνω"/>
          <p:cNvCxnSpPr/>
          <p:nvPr/>
        </p:nvCxnSpPr>
        <p:spPr>
          <a:xfrm flipV="1">
            <a:off x="8750429" y="1196752"/>
            <a:ext cx="0" cy="2381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title="β'ελος με φορά προς τα πάνω"/>
          <p:cNvCxnSpPr/>
          <p:nvPr/>
        </p:nvCxnSpPr>
        <p:spPr>
          <a:xfrm flipV="1">
            <a:off x="8553866" y="620688"/>
            <a:ext cx="0" cy="2381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descr="Εικόνα σταδίων διαλυτότητας"/>
          <p:cNvGrpSpPr/>
          <p:nvPr/>
        </p:nvGrpSpPr>
        <p:grpSpPr>
          <a:xfrm>
            <a:off x="611560" y="3155004"/>
            <a:ext cx="8583136" cy="1792327"/>
            <a:chOff x="611560" y="3155004"/>
            <a:chExt cx="8583136" cy="1792327"/>
          </a:xfrm>
        </p:grpSpPr>
        <p:sp>
          <p:nvSpPr>
            <p:cNvPr id="15" name="TextBox 14"/>
            <p:cNvSpPr txBox="1"/>
            <p:nvPr/>
          </p:nvSpPr>
          <p:spPr>
            <a:xfrm>
              <a:off x="7284188" y="3613049"/>
              <a:ext cx="1910508" cy="338554"/>
            </a:xfrm>
            <a:prstGeom prst="rect">
              <a:avLst/>
            </a:prstGeom>
            <a:noFill/>
          </p:spPr>
          <p:txBody>
            <a:bodyPr wrap="square" rtlCol="0">
              <a:spAutoFit/>
            </a:bodyPr>
            <a:lstStyle/>
            <a:p>
              <a:r>
                <a:rPr lang="el-GR" sz="1600" dirty="0" smtClean="0">
                  <a:latin typeface="+mn-lt"/>
                </a:rPr>
                <a:t>Δίπολο εξ επαγωγής</a:t>
              </a:r>
              <a:endParaRPr lang="el-GR" sz="1600" dirty="0">
                <a:latin typeface="+mn-lt"/>
              </a:endParaRPr>
            </a:p>
          </p:txBody>
        </p:sp>
        <p:grpSp>
          <p:nvGrpSpPr>
            <p:cNvPr id="27" name="Group 26"/>
            <p:cNvGrpSpPr/>
            <p:nvPr/>
          </p:nvGrpSpPr>
          <p:grpSpPr>
            <a:xfrm>
              <a:off x="3276600" y="3473072"/>
              <a:ext cx="1496562" cy="504056"/>
              <a:chOff x="3177975" y="3478904"/>
              <a:chExt cx="1496562" cy="504056"/>
            </a:xfrm>
          </p:grpSpPr>
          <p:sp>
            <p:nvSpPr>
              <p:cNvPr id="8" name="Oval 7"/>
              <p:cNvSpPr/>
              <p:nvPr/>
            </p:nvSpPr>
            <p:spPr>
              <a:xfrm>
                <a:off x="3303011" y="3478904"/>
                <a:ext cx="1296144" cy="504056"/>
              </a:xfrm>
              <a:prstGeom prst="ellipse">
                <a:avLst/>
              </a:prstGeom>
              <a:gradFill flip="none" rotWithShape="1">
                <a:gsLst>
                  <a:gs pos="15000">
                    <a:srgbClr val="FF5858"/>
                  </a:gs>
                  <a:gs pos="100000">
                    <a:schemeClr val="bg2">
                      <a:tint val="80000"/>
                      <a:satMod val="300000"/>
                      <a:lumMod val="80000"/>
                      <a:lumOff val="20000"/>
                    </a:schemeClr>
                  </a:gs>
                  <a:gs pos="100000">
                    <a:schemeClr val="bg2">
                      <a:shade val="30000"/>
                      <a:satMod val="20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177975" y="3478904"/>
                <a:ext cx="529929" cy="5040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Box 16"/>
              <p:cNvSpPr txBox="1"/>
              <p:nvPr/>
            </p:nvSpPr>
            <p:spPr>
              <a:xfrm>
                <a:off x="3224107" y="3532946"/>
                <a:ext cx="483797" cy="400110"/>
              </a:xfrm>
              <a:prstGeom prst="rect">
                <a:avLst/>
              </a:prstGeom>
              <a:noFill/>
            </p:spPr>
            <p:txBody>
              <a:bodyPr wrap="square" rtlCol="0">
                <a:spAutoFit/>
              </a:bodyPr>
              <a:lstStyle/>
              <a:p>
                <a:r>
                  <a:rPr lang="el-GR" sz="2000" b="1" dirty="0" smtClean="0">
                    <a:solidFill>
                      <a:schemeClr val="bg1"/>
                    </a:solidFill>
                    <a:latin typeface="+mn-lt"/>
                  </a:rPr>
                  <a:t>-δ</a:t>
                </a:r>
                <a:endParaRPr lang="en-US" sz="2000" b="1" dirty="0">
                  <a:solidFill>
                    <a:schemeClr val="bg1"/>
                  </a:solidFill>
                  <a:latin typeface="+mn-lt"/>
                </a:endParaRPr>
              </a:p>
            </p:txBody>
          </p:sp>
          <p:sp>
            <p:nvSpPr>
              <p:cNvPr id="21" name="TextBox 20"/>
              <p:cNvSpPr txBox="1"/>
              <p:nvPr/>
            </p:nvSpPr>
            <p:spPr>
              <a:xfrm>
                <a:off x="4190740" y="3530877"/>
                <a:ext cx="483797" cy="400110"/>
              </a:xfrm>
              <a:prstGeom prst="rect">
                <a:avLst/>
              </a:prstGeom>
              <a:noFill/>
            </p:spPr>
            <p:txBody>
              <a:bodyPr wrap="square" rtlCol="0">
                <a:spAutoFit/>
              </a:bodyPr>
              <a:lstStyle/>
              <a:p>
                <a:r>
                  <a:rPr lang="el-GR" sz="2000" b="1" dirty="0" smtClean="0">
                    <a:latin typeface="+mn-lt"/>
                  </a:rPr>
                  <a:t>+δ</a:t>
                </a:r>
                <a:endParaRPr lang="en-US" sz="2000" b="1" dirty="0">
                  <a:latin typeface="+mn-lt"/>
                </a:endParaRPr>
              </a:p>
            </p:txBody>
          </p:sp>
        </p:grpSp>
        <p:sp>
          <p:nvSpPr>
            <p:cNvPr id="22" name="Oval 21"/>
            <p:cNvSpPr/>
            <p:nvPr/>
          </p:nvSpPr>
          <p:spPr>
            <a:xfrm>
              <a:off x="611560" y="3880044"/>
              <a:ext cx="1296144" cy="504056"/>
            </a:xfrm>
            <a:prstGeom prst="ellipse">
              <a:avLst/>
            </a:prstGeom>
            <a:solidFill>
              <a:srgbClr val="FF58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3276600" y="4305846"/>
              <a:ext cx="1493457" cy="504056"/>
              <a:chOff x="3105698" y="4300459"/>
              <a:chExt cx="1493457" cy="504056"/>
            </a:xfrm>
          </p:grpSpPr>
          <p:sp>
            <p:nvSpPr>
              <p:cNvPr id="23" name="Oval 22"/>
              <p:cNvSpPr/>
              <p:nvPr/>
            </p:nvSpPr>
            <p:spPr>
              <a:xfrm>
                <a:off x="3105698" y="4300459"/>
                <a:ext cx="1296144" cy="504056"/>
              </a:xfrm>
              <a:prstGeom prst="ellipse">
                <a:avLst/>
              </a:prstGeom>
              <a:gradFill flip="none" rotWithShape="1">
                <a:gsLst>
                  <a:gs pos="15000">
                    <a:srgbClr val="FF5858"/>
                  </a:gs>
                  <a:gs pos="100000">
                    <a:schemeClr val="bg2">
                      <a:tint val="80000"/>
                      <a:satMod val="300000"/>
                      <a:lumMod val="80000"/>
                      <a:lumOff val="20000"/>
                    </a:schemeClr>
                  </a:gs>
                  <a:gs pos="100000">
                    <a:schemeClr val="bg2">
                      <a:shade val="30000"/>
                      <a:satMod val="20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069226" y="4300459"/>
                <a:ext cx="529929" cy="5040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p:cNvSpPr txBox="1"/>
              <p:nvPr/>
            </p:nvSpPr>
            <p:spPr>
              <a:xfrm>
                <a:off x="4092291" y="4352432"/>
                <a:ext cx="483797" cy="400110"/>
              </a:xfrm>
              <a:prstGeom prst="rect">
                <a:avLst/>
              </a:prstGeom>
              <a:noFill/>
            </p:spPr>
            <p:txBody>
              <a:bodyPr wrap="square" rtlCol="0">
                <a:spAutoFit/>
              </a:bodyPr>
              <a:lstStyle/>
              <a:p>
                <a:r>
                  <a:rPr lang="el-GR" sz="2000" b="1" dirty="0" smtClean="0">
                    <a:solidFill>
                      <a:schemeClr val="bg1"/>
                    </a:solidFill>
                    <a:latin typeface="+mn-lt"/>
                  </a:rPr>
                  <a:t>-δ</a:t>
                </a:r>
                <a:endParaRPr lang="en-US" sz="2000" b="1" dirty="0">
                  <a:solidFill>
                    <a:schemeClr val="bg1"/>
                  </a:solidFill>
                  <a:latin typeface="+mn-lt"/>
                </a:endParaRPr>
              </a:p>
            </p:txBody>
          </p:sp>
          <p:sp>
            <p:nvSpPr>
              <p:cNvPr id="26" name="TextBox 25"/>
              <p:cNvSpPr txBox="1"/>
              <p:nvPr/>
            </p:nvSpPr>
            <p:spPr>
              <a:xfrm>
                <a:off x="3134208" y="4352432"/>
                <a:ext cx="483797" cy="400110"/>
              </a:xfrm>
              <a:prstGeom prst="rect">
                <a:avLst/>
              </a:prstGeom>
              <a:noFill/>
            </p:spPr>
            <p:txBody>
              <a:bodyPr wrap="square" rtlCol="0">
                <a:spAutoFit/>
              </a:bodyPr>
              <a:lstStyle/>
              <a:p>
                <a:r>
                  <a:rPr lang="el-GR" sz="2000" b="1" dirty="0" smtClean="0">
                    <a:latin typeface="+mn-lt"/>
                  </a:rPr>
                  <a:t>+δ</a:t>
                </a:r>
                <a:endParaRPr lang="en-US" sz="2000" b="1" dirty="0">
                  <a:latin typeface="+mn-lt"/>
                </a:endParaRPr>
              </a:p>
            </p:txBody>
          </p:sp>
        </p:grpSp>
        <p:grpSp>
          <p:nvGrpSpPr>
            <p:cNvPr id="28" name="Group 27"/>
            <p:cNvGrpSpPr/>
            <p:nvPr/>
          </p:nvGrpSpPr>
          <p:grpSpPr>
            <a:xfrm>
              <a:off x="5787419" y="3155004"/>
              <a:ext cx="1496562" cy="504056"/>
              <a:chOff x="3177975" y="3478904"/>
              <a:chExt cx="1496562" cy="504056"/>
            </a:xfrm>
          </p:grpSpPr>
          <p:sp>
            <p:nvSpPr>
              <p:cNvPr id="29" name="Oval 28"/>
              <p:cNvSpPr/>
              <p:nvPr/>
            </p:nvSpPr>
            <p:spPr>
              <a:xfrm>
                <a:off x="3303011" y="3478904"/>
                <a:ext cx="1296144" cy="504056"/>
              </a:xfrm>
              <a:prstGeom prst="ellipse">
                <a:avLst/>
              </a:prstGeom>
              <a:gradFill flip="none" rotWithShape="1">
                <a:gsLst>
                  <a:gs pos="15000">
                    <a:srgbClr val="FF5858"/>
                  </a:gs>
                  <a:gs pos="100000">
                    <a:schemeClr val="bg2">
                      <a:tint val="80000"/>
                      <a:satMod val="300000"/>
                      <a:lumMod val="80000"/>
                      <a:lumOff val="20000"/>
                    </a:schemeClr>
                  </a:gs>
                  <a:gs pos="100000">
                    <a:schemeClr val="bg2">
                      <a:shade val="30000"/>
                      <a:satMod val="20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3177975" y="3478904"/>
                <a:ext cx="529929" cy="5040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 name="TextBox 30"/>
              <p:cNvSpPr txBox="1"/>
              <p:nvPr/>
            </p:nvSpPr>
            <p:spPr>
              <a:xfrm>
                <a:off x="3224107" y="3532946"/>
                <a:ext cx="483797" cy="400110"/>
              </a:xfrm>
              <a:prstGeom prst="rect">
                <a:avLst/>
              </a:prstGeom>
              <a:noFill/>
            </p:spPr>
            <p:txBody>
              <a:bodyPr wrap="square" rtlCol="0">
                <a:spAutoFit/>
              </a:bodyPr>
              <a:lstStyle/>
              <a:p>
                <a:r>
                  <a:rPr lang="el-GR" sz="2000" b="1" dirty="0" smtClean="0">
                    <a:solidFill>
                      <a:schemeClr val="bg1"/>
                    </a:solidFill>
                    <a:latin typeface="+mn-lt"/>
                  </a:rPr>
                  <a:t>-δ</a:t>
                </a:r>
                <a:endParaRPr lang="en-US" sz="2000" b="1" dirty="0">
                  <a:solidFill>
                    <a:schemeClr val="bg1"/>
                  </a:solidFill>
                  <a:latin typeface="+mn-lt"/>
                </a:endParaRPr>
              </a:p>
            </p:txBody>
          </p:sp>
          <p:sp>
            <p:nvSpPr>
              <p:cNvPr id="32" name="TextBox 31"/>
              <p:cNvSpPr txBox="1"/>
              <p:nvPr/>
            </p:nvSpPr>
            <p:spPr>
              <a:xfrm>
                <a:off x="4190740" y="3530877"/>
                <a:ext cx="483797" cy="400110"/>
              </a:xfrm>
              <a:prstGeom prst="rect">
                <a:avLst/>
              </a:prstGeom>
              <a:noFill/>
            </p:spPr>
            <p:txBody>
              <a:bodyPr wrap="square" rtlCol="0">
                <a:spAutoFit/>
              </a:bodyPr>
              <a:lstStyle/>
              <a:p>
                <a:r>
                  <a:rPr lang="el-GR" sz="2000" b="1" dirty="0" smtClean="0">
                    <a:latin typeface="+mn-lt"/>
                  </a:rPr>
                  <a:t>+δ</a:t>
                </a:r>
                <a:endParaRPr lang="en-US" sz="2000" b="1" dirty="0">
                  <a:latin typeface="+mn-lt"/>
                </a:endParaRPr>
              </a:p>
            </p:txBody>
          </p:sp>
        </p:grpSp>
        <p:grpSp>
          <p:nvGrpSpPr>
            <p:cNvPr id="33" name="Group 32"/>
            <p:cNvGrpSpPr/>
            <p:nvPr/>
          </p:nvGrpSpPr>
          <p:grpSpPr>
            <a:xfrm>
              <a:off x="7549855" y="3155004"/>
              <a:ext cx="1496562" cy="504056"/>
              <a:chOff x="3177975" y="3478904"/>
              <a:chExt cx="1496562" cy="504056"/>
            </a:xfrm>
          </p:grpSpPr>
          <p:sp>
            <p:nvSpPr>
              <p:cNvPr id="34" name="Oval 33"/>
              <p:cNvSpPr/>
              <p:nvPr/>
            </p:nvSpPr>
            <p:spPr>
              <a:xfrm>
                <a:off x="3303011" y="3478904"/>
                <a:ext cx="1296144" cy="504056"/>
              </a:xfrm>
              <a:prstGeom prst="ellipse">
                <a:avLst/>
              </a:prstGeom>
              <a:gradFill flip="none" rotWithShape="1">
                <a:gsLst>
                  <a:gs pos="15000">
                    <a:srgbClr val="FF5858"/>
                  </a:gs>
                  <a:gs pos="100000">
                    <a:schemeClr val="bg2">
                      <a:tint val="80000"/>
                      <a:satMod val="300000"/>
                      <a:lumMod val="80000"/>
                      <a:lumOff val="20000"/>
                    </a:schemeClr>
                  </a:gs>
                  <a:gs pos="100000">
                    <a:schemeClr val="bg2">
                      <a:shade val="30000"/>
                      <a:satMod val="20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3177975" y="3478904"/>
                <a:ext cx="529929" cy="5040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 name="TextBox 35"/>
              <p:cNvSpPr txBox="1"/>
              <p:nvPr/>
            </p:nvSpPr>
            <p:spPr>
              <a:xfrm>
                <a:off x="3224107" y="3532946"/>
                <a:ext cx="483797" cy="400110"/>
              </a:xfrm>
              <a:prstGeom prst="rect">
                <a:avLst/>
              </a:prstGeom>
              <a:noFill/>
            </p:spPr>
            <p:txBody>
              <a:bodyPr wrap="square" rtlCol="0">
                <a:spAutoFit/>
              </a:bodyPr>
              <a:lstStyle/>
              <a:p>
                <a:r>
                  <a:rPr lang="el-GR" sz="2000" b="1" dirty="0" smtClean="0">
                    <a:solidFill>
                      <a:schemeClr val="bg1"/>
                    </a:solidFill>
                    <a:latin typeface="+mn-lt"/>
                  </a:rPr>
                  <a:t>-δ</a:t>
                </a:r>
                <a:endParaRPr lang="en-US" sz="2000" b="1" dirty="0">
                  <a:solidFill>
                    <a:schemeClr val="bg1"/>
                  </a:solidFill>
                  <a:latin typeface="+mn-lt"/>
                </a:endParaRPr>
              </a:p>
            </p:txBody>
          </p:sp>
          <p:sp>
            <p:nvSpPr>
              <p:cNvPr id="37" name="TextBox 36"/>
              <p:cNvSpPr txBox="1"/>
              <p:nvPr/>
            </p:nvSpPr>
            <p:spPr>
              <a:xfrm>
                <a:off x="4190740" y="3530877"/>
                <a:ext cx="483797" cy="400110"/>
              </a:xfrm>
              <a:prstGeom prst="rect">
                <a:avLst/>
              </a:prstGeom>
              <a:noFill/>
            </p:spPr>
            <p:txBody>
              <a:bodyPr wrap="square" rtlCol="0">
                <a:spAutoFit/>
              </a:bodyPr>
              <a:lstStyle/>
              <a:p>
                <a:r>
                  <a:rPr lang="el-GR" sz="2000" b="1" dirty="0" smtClean="0">
                    <a:latin typeface="+mn-lt"/>
                  </a:rPr>
                  <a:t>+δ</a:t>
                </a:r>
                <a:endParaRPr lang="en-US" sz="2000" b="1" dirty="0">
                  <a:latin typeface="+mn-lt"/>
                </a:endParaRPr>
              </a:p>
            </p:txBody>
          </p:sp>
        </p:grpSp>
        <p:grpSp>
          <p:nvGrpSpPr>
            <p:cNvPr id="39" name="Group 38"/>
            <p:cNvGrpSpPr/>
            <p:nvPr/>
          </p:nvGrpSpPr>
          <p:grpSpPr>
            <a:xfrm>
              <a:off x="7619980" y="4431806"/>
              <a:ext cx="1493457" cy="504056"/>
              <a:chOff x="3105698" y="4300459"/>
              <a:chExt cx="1493457" cy="504056"/>
            </a:xfrm>
          </p:grpSpPr>
          <p:sp>
            <p:nvSpPr>
              <p:cNvPr id="40" name="Oval 39"/>
              <p:cNvSpPr/>
              <p:nvPr/>
            </p:nvSpPr>
            <p:spPr>
              <a:xfrm>
                <a:off x="3105698" y="4300459"/>
                <a:ext cx="1296144" cy="504056"/>
              </a:xfrm>
              <a:prstGeom prst="ellipse">
                <a:avLst/>
              </a:prstGeom>
              <a:gradFill flip="none" rotWithShape="1">
                <a:gsLst>
                  <a:gs pos="15000">
                    <a:srgbClr val="FF5858"/>
                  </a:gs>
                  <a:gs pos="100000">
                    <a:schemeClr val="bg2">
                      <a:tint val="80000"/>
                      <a:satMod val="300000"/>
                      <a:lumMod val="80000"/>
                      <a:lumOff val="20000"/>
                    </a:schemeClr>
                  </a:gs>
                  <a:gs pos="100000">
                    <a:schemeClr val="bg2">
                      <a:shade val="30000"/>
                      <a:satMod val="20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4069226" y="4300459"/>
                <a:ext cx="529929" cy="5040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TextBox 41"/>
              <p:cNvSpPr txBox="1"/>
              <p:nvPr/>
            </p:nvSpPr>
            <p:spPr>
              <a:xfrm>
                <a:off x="4092291" y="4352432"/>
                <a:ext cx="483797" cy="400110"/>
              </a:xfrm>
              <a:prstGeom prst="rect">
                <a:avLst/>
              </a:prstGeom>
              <a:noFill/>
            </p:spPr>
            <p:txBody>
              <a:bodyPr wrap="square" rtlCol="0">
                <a:spAutoFit/>
              </a:bodyPr>
              <a:lstStyle/>
              <a:p>
                <a:r>
                  <a:rPr lang="el-GR" sz="2000" b="1" dirty="0" smtClean="0">
                    <a:solidFill>
                      <a:schemeClr val="bg1"/>
                    </a:solidFill>
                    <a:latin typeface="+mn-lt"/>
                  </a:rPr>
                  <a:t>-δ</a:t>
                </a:r>
                <a:endParaRPr lang="en-US" sz="2000" b="1" dirty="0">
                  <a:solidFill>
                    <a:schemeClr val="bg1"/>
                  </a:solidFill>
                  <a:latin typeface="+mn-lt"/>
                </a:endParaRPr>
              </a:p>
            </p:txBody>
          </p:sp>
          <p:sp>
            <p:nvSpPr>
              <p:cNvPr id="43" name="TextBox 42"/>
              <p:cNvSpPr txBox="1"/>
              <p:nvPr/>
            </p:nvSpPr>
            <p:spPr>
              <a:xfrm>
                <a:off x="3134208" y="4352432"/>
                <a:ext cx="483797" cy="400110"/>
              </a:xfrm>
              <a:prstGeom prst="rect">
                <a:avLst/>
              </a:prstGeom>
              <a:noFill/>
            </p:spPr>
            <p:txBody>
              <a:bodyPr wrap="square" rtlCol="0">
                <a:spAutoFit/>
              </a:bodyPr>
              <a:lstStyle/>
              <a:p>
                <a:r>
                  <a:rPr lang="el-GR" sz="2000" b="1" dirty="0" smtClean="0">
                    <a:latin typeface="+mn-lt"/>
                  </a:rPr>
                  <a:t>+δ</a:t>
                </a:r>
                <a:endParaRPr lang="en-US" sz="2000" b="1" dirty="0">
                  <a:latin typeface="+mn-lt"/>
                </a:endParaRPr>
              </a:p>
            </p:txBody>
          </p:sp>
        </p:grpSp>
        <p:grpSp>
          <p:nvGrpSpPr>
            <p:cNvPr id="44" name="Group 43"/>
            <p:cNvGrpSpPr/>
            <p:nvPr/>
          </p:nvGrpSpPr>
          <p:grpSpPr>
            <a:xfrm>
              <a:off x="5813798" y="4443275"/>
              <a:ext cx="1493457" cy="504056"/>
              <a:chOff x="3105698" y="4300459"/>
              <a:chExt cx="1493457" cy="504056"/>
            </a:xfrm>
          </p:grpSpPr>
          <p:sp>
            <p:nvSpPr>
              <p:cNvPr id="45" name="Oval 44"/>
              <p:cNvSpPr/>
              <p:nvPr/>
            </p:nvSpPr>
            <p:spPr>
              <a:xfrm>
                <a:off x="3105698" y="4300459"/>
                <a:ext cx="1296144" cy="504056"/>
              </a:xfrm>
              <a:prstGeom prst="ellipse">
                <a:avLst/>
              </a:prstGeom>
              <a:gradFill flip="none" rotWithShape="1">
                <a:gsLst>
                  <a:gs pos="15000">
                    <a:srgbClr val="FF5858"/>
                  </a:gs>
                  <a:gs pos="100000">
                    <a:schemeClr val="bg2">
                      <a:tint val="80000"/>
                      <a:satMod val="300000"/>
                      <a:lumMod val="80000"/>
                      <a:lumOff val="20000"/>
                    </a:schemeClr>
                  </a:gs>
                  <a:gs pos="100000">
                    <a:schemeClr val="bg2">
                      <a:shade val="30000"/>
                      <a:satMod val="200000"/>
                    </a:schemeClr>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4069226" y="4300459"/>
                <a:ext cx="529929" cy="5040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7" name="TextBox 46"/>
              <p:cNvSpPr txBox="1"/>
              <p:nvPr/>
            </p:nvSpPr>
            <p:spPr>
              <a:xfrm>
                <a:off x="4092291" y="4352432"/>
                <a:ext cx="483797" cy="400110"/>
              </a:xfrm>
              <a:prstGeom prst="rect">
                <a:avLst/>
              </a:prstGeom>
              <a:noFill/>
            </p:spPr>
            <p:txBody>
              <a:bodyPr wrap="square" rtlCol="0">
                <a:spAutoFit/>
              </a:bodyPr>
              <a:lstStyle/>
              <a:p>
                <a:r>
                  <a:rPr lang="el-GR" sz="2000" b="1" dirty="0" smtClean="0">
                    <a:solidFill>
                      <a:schemeClr val="bg1"/>
                    </a:solidFill>
                    <a:latin typeface="+mn-lt"/>
                  </a:rPr>
                  <a:t>-δ</a:t>
                </a:r>
                <a:endParaRPr lang="en-US" sz="2000" b="1" dirty="0">
                  <a:solidFill>
                    <a:schemeClr val="bg1"/>
                  </a:solidFill>
                  <a:latin typeface="+mn-lt"/>
                </a:endParaRPr>
              </a:p>
            </p:txBody>
          </p:sp>
          <p:sp>
            <p:nvSpPr>
              <p:cNvPr id="48" name="TextBox 47"/>
              <p:cNvSpPr txBox="1"/>
              <p:nvPr/>
            </p:nvSpPr>
            <p:spPr>
              <a:xfrm>
                <a:off x="3134208" y="4352432"/>
                <a:ext cx="483797" cy="400110"/>
              </a:xfrm>
              <a:prstGeom prst="rect">
                <a:avLst/>
              </a:prstGeom>
              <a:noFill/>
            </p:spPr>
            <p:txBody>
              <a:bodyPr wrap="square" rtlCol="0">
                <a:spAutoFit/>
              </a:bodyPr>
              <a:lstStyle/>
              <a:p>
                <a:r>
                  <a:rPr lang="el-GR" sz="2000" b="1" dirty="0" smtClean="0">
                    <a:latin typeface="+mn-lt"/>
                  </a:rPr>
                  <a:t>+δ</a:t>
                </a:r>
                <a:endParaRPr lang="en-US" sz="2000" b="1" dirty="0">
                  <a:latin typeface="+mn-lt"/>
                </a:endParaRPr>
              </a:p>
            </p:txBody>
          </p:sp>
        </p:grpSp>
        <p:sp>
          <p:nvSpPr>
            <p:cNvPr id="49" name="TextBox 48"/>
            <p:cNvSpPr txBox="1"/>
            <p:nvPr/>
          </p:nvSpPr>
          <p:spPr>
            <a:xfrm>
              <a:off x="5313564" y="3607087"/>
              <a:ext cx="2206907" cy="584775"/>
            </a:xfrm>
            <a:prstGeom prst="rect">
              <a:avLst/>
            </a:prstGeom>
            <a:noFill/>
          </p:spPr>
          <p:txBody>
            <a:bodyPr wrap="square" rtlCol="0">
              <a:spAutoFit/>
            </a:bodyPr>
            <a:lstStyle/>
            <a:p>
              <a:pPr algn="ctr"/>
              <a:r>
                <a:rPr lang="el-GR" sz="1600" dirty="0" smtClean="0">
                  <a:latin typeface="+mn-lt"/>
                </a:rPr>
                <a:t>Αρχικό πρόσκαιρο δίπολο</a:t>
              </a:r>
              <a:endParaRPr lang="el-GR" sz="1600" dirty="0">
                <a:latin typeface="+mn-lt"/>
              </a:endParaRPr>
            </a:p>
          </p:txBody>
        </p:sp>
      </p:gr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273125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prstClr val="black"/>
                </a:solidFill>
                <a:latin typeface="+mn-lt"/>
              </a:rPr>
              <a:t>Πολικές δυνάμεις</a:t>
            </a:r>
            <a:endParaRPr lang="el-GR" dirty="0">
              <a:latin typeface="+mn-lt"/>
            </a:endParaRPr>
          </a:p>
        </p:txBody>
      </p:sp>
      <p:sp>
        <p:nvSpPr>
          <p:cNvPr id="3" name="Content Placeholder 2"/>
          <p:cNvSpPr>
            <a:spLocks noGrp="1"/>
          </p:cNvSpPr>
          <p:nvPr>
            <p:ph idx="1"/>
          </p:nvPr>
        </p:nvSpPr>
        <p:spPr>
          <a:xfrm>
            <a:off x="109712" y="1196751"/>
            <a:ext cx="4546848" cy="2448272"/>
          </a:xfrm>
        </p:spPr>
        <p:txBody>
          <a:bodyPr/>
          <a:lstStyle/>
          <a:p>
            <a:pPr marL="0" lvl="0" indent="0">
              <a:spcBef>
                <a:spcPts val="0"/>
              </a:spcBef>
              <a:spcAft>
                <a:spcPts val="1200"/>
              </a:spcAft>
              <a:buClr>
                <a:srgbClr val="F0AD00"/>
              </a:buClr>
              <a:buSzPct val="80000"/>
              <a:buNone/>
            </a:pPr>
            <a:r>
              <a:rPr lang="el-GR" sz="2800" dirty="0">
                <a:solidFill>
                  <a:prstClr val="black"/>
                </a:solidFill>
                <a:latin typeface="Calibri" pitchFamily="34" charset="0"/>
              </a:rPr>
              <a:t>Μεταξύ των μορίων μπορούν να </a:t>
            </a:r>
            <a:r>
              <a:rPr lang="el-GR" sz="2800" dirty="0" smtClean="0">
                <a:solidFill>
                  <a:prstClr val="black"/>
                </a:solidFill>
                <a:latin typeface="Calibri" pitchFamily="34" charset="0"/>
              </a:rPr>
              <a:t>ασκούνται :</a:t>
            </a:r>
            <a:endParaRPr lang="el-GR" sz="2800" dirty="0">
              <a:solidFill>
                <a:prstClr val="black"/>
              </a:solidFill>
              <a:latin typeface="Calibri" pitchFamily="34" charset="0"/>
            </a:endParaRPr>
          </a:p>
          <a:p>
            <a:pPr marL="438912" lvl="0" indent="-320040">
              <a:spcBef>
                <a:spcPts val="0"/>
              </a:spcBef>
              <a:spcAft>
                <a:spcPts val="1200"/>
              </a:spcAft>
              <a:buSzPct val="80000"/>
              <a:buFont typeface="Wingdings 2"/>
              <a:buChar char=""/>
            </a:pPr>
            <a:r>
              <a:rPr lang="el-GR" sz="2400" dirty="0">
                <a:solidFill>
                  <a:prstClr val="black"/>
                </a:solidFill>
                <a:latin typeface="Calibri" pitchFamily="34" charset="0"/>
              </a:rPr>
              <a:t> Ελκτικές δυνάμεις που εμφανίζονται μεταξύ </a:t>
            </a:r>
            <a:r>
              <a:rPr lang="el-GR" sz="2400" b="1" dirty="0">
                <a:solidFill>
                  <a:srgbClr val="820000"/>
                </a:solidFill>
                <a:latin typeface="Calibri" pitchFamily="34" charset="0"/>
              </a:rPr>
              <a:t>μονίμων διπόλων</a:t>
            </a:r>
            <a:r>
              <a:rPr lang="el-GR" sz="2400" b="1" dirty="0">
                <a:solidFill>
                  <a:srgbClr val="E66C7D">
                    <a:lumMod val="75000"/>
                  </a:srgbClr>
                </a:solidFill>
                <a:latin typeface="Calibri" pitchFamily="34" charset="0"/>
              </a:rPr>
              <a:t> </a:t>
            </a:r>
            <a:r>
              <a:rPr lang="el-GR" sz="2400" b="1" dirty="0">
                <a:solidFill>
                  <a:prstClr val="black"/>
                </a:solidFill>
                <a:latin typeface="Calibri" pitchFamily="34" charset="0"/>
              </a:rPr>
              <a:t>(δυνάμεις </a:t>
            </a:r>
            <a:r>
              <a:rPr lang="en-US" sz="2400" b="1" dirty="0">
                <a:solidFill>
                  <a:prstClr val="black"/>
                </a:solidFill>
                <a:latin typeface="Calibri" pitchFamily="34" charset="0"/>
              </a:rPr>
              <a:t>Keesom</a:t>
            </a:r>
            <a:r>
              <a:rPr lang="en-US" sz="2400" b="1" dirty="0" smtClean="0">
                <a:solidFill>
                  <a:prstClr val="black"/>
                </a:solidFill>
                <a:latin typeface="Calibri" pitchFamily="34" charset="0"/>
              </a:rPr>
              <a:t>)</a:t>
            </a:r>
            <a:r>
              <a:rPr lang="el-GR" sz="2400" b="1" dirty="0" smtClean="0">
                <a:solidFill>
                  <a:prstClr val="black"/>
                </a:solidFill>
                <a:latin typeface="Calibri" pitchFamily="34" charset="0"/>
              </a:rPr>
              <a:t>,</a:t>
            </a:r>
            <a:endParaRPr lang="el-GR" dirty="0"/>
          </a:p>
        </p:txBody>
      </p:sp>
      <p:sp>
        <p:nvSpPr>
          <p:cNvPr id="5" name="Rectangle 4"/>
          <p:cNvSpPr/>
          <p:nvPr/>
        </p:nvSpPr>
        <p:spPr>
          <a:xfrm>
            <a:off x="107504" y="4509119"/>
            <a:ext cx="4572000" cy="1200329"/>
          </a:xfrm>
          <a:prstGeom prst="rect">
            <a:avLst/>
          </a:prstGeom>
        </p:spPr>
        <p:txBody>
          <a:bodyPr>
            <a:spAutoFit/>
          </a:bodyPr>
          <a:lstStyle/>
          <a:p>
            <a:pPr marL="342900" indent="-342900">
              <a:buFont typeface="Wingdings" pitchFamily="2" charset="2"/>
              <a:buChar char="§"/>
            </a:pPr>
            <a:r>
              <a:rPr lang="el-GR" sz="2400" dirty="0">
                <a:latin typeface="+mn-lt"/>
              </a:rPr>
              <a:t>Ελκτικές</a:t>
            </a:r>
            <a:r>
              <a:rPr lang="el-GR" sz="2400" b="1" dirty="0">
                <a:latin typeface="+mn-lt"/>
              </a:rPr>
              <a:t> </a:t>
            </a:r>
            <a:r>
              <a:rPr lang="el-GR" sz="2400" dirty="0">
                <a:latin typeface="+mn-lt"/>
              </a:rPr>
              <a:t>δυνάμεις μεταξύ </a:t>
            </a:r>
            <a:r>
              <a:rPr lang="el-GR" sz="2400" b="1" dirty="0">
                <a:latin typeface="+mn-lt"/>
              </a:rPr>
              <a:t>μονίμων</a:t>
            </a:r>
            <a:r>
              <a:rPr lang="el-GR" sz="2400" dirty="0">
                <a:latin typeface="+mn-lt"/>
              </a:rPr>
              <a:t> διπόλων και </a:t>
            </a:r>
            <a:r>
              <a:rPr lang="el-GR" sz="2400" b="1" dirty="0">
                <a:solidFill>
                  <a:srgbClr val="005000"/>
                </a:solidFill>
                <a:latin typeface="+mn-lt"/>
              </a:rPr>
              <a:t>διπόλων</a:t>
            </a:r>
            <a:r>
              <a:rPr lang="el-GR" sz="2400" dirty="0">
                <a:solidFill>
                  <a:srgbClr val="005000"/>
                </a:solidFill>
                <a:latin typeface="+mn-lt"/>
              </a:rPr>
              <a:t> </a:t>
            </a:r>
            <a:r>
              <a:rPr lang="el-GR" sz="2400" b="1" dirty="0">
                <a:solidFill>
                  <a:srgbClr val="005000"/>
                </a:solidFill>
                <a:latin typeface="+mn-lt"/>
              </a:rPr>
              <a:t>εξ επαγωγής</a:t>
            </a:r>
            <a:r>
              <a:rPr lang="el-GR" sz="2400" b="1" dirty="0">
                <a:solidFill>
                  <a:srgbClr val="006600"/>
                </a:solidFill>
                <a:latin typeface="+mn-lt"/>
              </a:rPr>
              <a:t> </a:t>
            </a:r>
            <a:r>
              <a:rPr lang="el-GR" sz="2400" b="1" dirty="0">
                <a:latin typeface="+mn-lt"/>
              </a:rPr>
              <a:t>(δυνάμεις </a:t>
            </a:r>
            <a:r>
              <a:rPr lang="en-US" sz="2400" b="1" dirty="0">
                <a:latin typeface="+mn-lt"/>
              </a:rPr>
              <a:t>Debye</a:t>
            </a:r>
            <a:r>
              <a:rPr lang="en-US" sz="2400" b="1" dirty="0" smtClean="0">
                <a:latin typeface="+mn-lt"/>
              </a:rPr>
              <a:t>)</a:t>
            </a:r>
            <a:r>
              <a:rPr lang="el-GR" sz="2400" b="1" dirty="0" smtClean="0">
                <a:latin typeface="+mn-lt"/>
              </a:rPr>
              <a:t>.</a:t>
            </a:r>
            <a:endParaRPr lang="en-US" sz="2400" b="1" dirty="0">
              <a:latin typeface="+mn-lt"/>
            </a:endParaRPr>
          </a:p>
        </p:txBody>
      </p:sp>
      <p:sp>
        <p:nvSpPr>
          <p:cNvPr id="6" name="5 - Δεξιό βέλος" title="βέλος με φορά δεξιά"/>
          <p:cNvSpPr/>
          <p:nvPr/>
        </p:nvSpPr>
        <p:spPr>
          <a:xfrm>
            <a:off x="4668064" y="2450107"/>
            <a:ext cx="714380" cy="5000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5 - Δεξιό βέλος" title="βέλος με φορά δεξιά"/>
          <p:cNvSpPr/>
          <p:nvPr/>
        </p:nvSpPr>
        <p:spPr>
          <a:xfrm>
            <a:off x="4668064" y="4859251"/>
            <a:ext cx="714380" cy="5000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aphicFrame>
        <p:nvGraphicFramePr>
          <p:cNvPr id="8" name="Object 1" descr="Εικόνες πολικών δυνάμεων"/>
          <p:cNvGraphicFramePr>
            <a:graphicFrameLocks noChangeAspect="1"/>
          </p:cNvGraphicFramePr>
          <p:nvPr>
            <p:extLst>
              <p:ext uri="{D42A27DB-BD31-4B8C-83A1-F6EECF244321}">
                <p14:modId xmlns:p14="http://schemas.microsoft.com/office/powerpoint/2010/main" val="1412044929"/>
              </p:ext>
            </p:extLst>
          </p:nvPr>
        </p:nvGraphicFramePr>
        <p:xfrm>
          <a:off x="5542294" y="1244012"/>
          <a:ext cx="1714512" cy="2806720"/>
        </p:xfrm>
        <a:graphic>
          <a:graphicData uri="http://schemas.openxmlformats.org/presentationml/2006/ole">
            <mc:AlternateContent xmlns:mc="http://schemas.openxmlformats.org/markup-compatibility/2006">
              <mc:Choice xmlns:v="urn:schemas-microsoft-com:vml" Requires="v">
                <p:oleObj spid="_x0000_s1058" name="ChemSketch" r:id="rId3" imgW="1408176" imgH="2328672" progId="ACD.ChemSketch.20">
                  <p:embed/>
                </p:oleObj>
              </mc:Choice>
              <mc:Fallback>
                <p:oleObj name="ChemSketch" r:id="rId3" imgW="1408176" imgH="2328672" progId="ACD.ChemSketch.2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294" y="1244012"/>
                        <a:ext cx="1714512" cy="2806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11 - Έλλειψη" descr="Εικόνες πολικών δυνάμεων" title="o=c"/>
          <p:cNvSpPr/>
          <p:nvPr/>
        </p:nvSpPr>
        <p:spPr>
          <a:xfrm rot="19964047">
            <a:off x="5862105" y="1840006"/>
            <a:ext cx="822891" cy="49349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13 - Έλλειψη" descr="Εικόνες πολικών δυνάμεων" title="c=o"/>
          <p:cNvSpPr/>
          <p:nvPr/>
        </p:nvSpPr>
        <p:spPr>
          <a:xfrm rot="19964047">
            <a:off x="6092101" y="2808448"/>
            <a:ext cx="822891" cy="493495"/>
          </a:xfrm>
          <a:prstGeom prst="ellipse">
            <a:avLst/>
          </a:prstGeom>
          <a:noFill/>
          <a:ln w="19050" cap="flat" cmpd="thickThin"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orbel"/>
              <a:ea typeface="+mn-ea"/>
              <a:cs typeface="+mn-cs"/>
            </a:endParaRPr>
          </a:p>
        </p:txBody>
      </p:sp>
      <p:sp>
        <p:nvSpPr>
          <p:cNvPr id="11" name="Rectangle 10" descr="Εικόνες πολικών δυνάμεων"/>
          <p:cNvSpPr/>
          <p:nvPr/>
        </p:nvSpPr>
        <p:spPr>
          <a:xfrm>
            <a:off x="7335748" y="2500085"/>
            <a:ext cx="1863523" cy="400110"/>
          </a:xfrm>
          <a:prstGeom prst="rect">
            <a:avLst/>
          </a:prstGeom>
        </p:spPr>
        <p:txBody>
          <a:bodyPr wrap="none">
            <a:spAutoFit/>
          </a:bodyPr>
          <a:lstStyle/>
          <a:p>
            <a:r>
              <a:rPr lang="el-GR" sz="2000" b="1" dirty="0">
                <a:solidFill>
                  <a:srgbClr val="820000"/>
                </a:solidFill>
                <a:latin typeface="+mn-lt"/>
              </a:rPr>
              <a:t>Μόνιμα δίπολα</a:t>
            </a:r>
          </a:p>
        </p:txBody>
      </p:sp>
      <p:grpSp>
        <p:nvGrpSpPr>
          <p:cNvPr id="12" name="Group 11" descr="Εικόνες πολικών δυνάμεων"/>
          <p:cNvGrpSpPr/>
          <p:nvPr/>
        </p:nvGrpSpPr>
        <p:grpSpPr>
          <a:xfrm>
            <a:off x="5297069" y="4394904"/>
            <a:ext cx="2931816" cy="1928826"/>
            <a:chOff x="5566000" y="4394904"/>
            <a:chExt cx="2931816" cy="1928826"/>
          </a:xfrm>
        </p:grpSpPr>
        <p:pic>
          <p:nvPicPr>
            <p:cNvPr id="18" name="Picture 2"/>
            <p:cNvPicPr>
              <a:picLocks noChangeAspect="1" noChangeArrowheads="1"/>
            </p:cNvPicPr>
            <p:nvPr/>
          </p:nvPicPr>
          <p:blipFill>
            <a:blip r:embed="rId5">
              <a:clrChange>
                <a:clrFrom>
                  <a:srgbClr val="FFFFFF"/>
                </a:clrFrom>
                <a:clrTo>
                  <a:srgbClr val="FFFFFF">
                    <a:alpha val="0"/>
                  </a:srgbClr>
                </a:clrTo>
              </a:clrChange>
              <a:lum bright="-10000" contrast="20000"/>
            </a:blip>
            <a:srcRect r="25781" b="15730"/>
            <a:stretch>
              <a:fillRect/>
            </a:stretch>
          </p:blipFill>
          <p:spPr bwMode="auto">
            <a:xfrm>
              <a:off x="5566000" y="4394904"/>
              <a:ext cx="2931816" cy="1928826"/>
            </a:xfrm>
            <a:prstGeom prst="rect">
              <a:avLst/>
            </a:prstGeom>
            <a:noFill/>
            <a:ln w="9525">
              <a:noFill/>
              <a:miter lim="800000"/>
              <a:headEnd/>
              <a:tailEnd/>
            </a:ln>
          </p:spPr>
        </p:pic>
        <p:sp>
          <p:nvSpPr>
            <p:cNvPr id="19" name="14 - Έλλειψη" title="μόνιμο δίπολο"/>
            <p:cNvSpPr/>
            <p:nvPr/>
          </p:nvSpPr>
          <p:spPr>
            <a:xfrm rot="18783607">
              <a:off x="6562368" y="4958381"/>
              <a:ext cx="913981" cy="385852"/>
            </a:xfrm>
            <a:prstGeom prst="ellipse">
              <a:avLst/>
            </a:prstGeom>
            <a:noFill/>
            <a:ln w="19050" cap="flat" cmpd="thickThin"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orbel"/>
                <a:ea typeface="+mn-ea"/>
                <a:cs typeface="+mn-cs"/>
              </a:endParaRPr>
            </a:p>
          </p:txBody>
        </p:sp>
        <p:sp>
          <p:nvSpPr>
            <p:cNvPr id="20" name="9 - Έλλειψη" title="δίπολο εξ επαγωγής"/>
            <p:cNvSpPr/>
            <p:nvPr/>
          </p:nvSpPr>
          <p:spPr>
            <a:xfrm rot="18369378">
              <a:off x="6876798" y="5285232"/>
              <a:ext cx="913981" cy="493495"/>
            </a:xfrm>
            <a:prstGeom prst="ellipse">
              <a:avLst/>
            </a:prstGeom>
            <a:noFill/>
            <a:ln w="19050">
              <a:solidFill>
                <a:srgbClr val="00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sp>
        <p:nvSpPr>
          <p:cNvPr id="21" name="Rectangle 20" descr="Εικόνες πολικών δυνάμεων"/>
          <p:cNvSpPr/>
          <p:nvPr/>
        </p:nvSpPr>
        <p:spPr>
          <a:xfrm>
            <a:off x="5380485" y="4285579"/>
            <a:ext cx="1834348" cy="400110"/>
          </a:xfrm>
          <a:prstGeom prst="rect">
            <a:avLst/>
          </a:prstGeom>
        </p:spPr>
        <p:txBody>
          <a:bodyPr wrap="none">
            <a:spAutoFit/>
          </a:bodyPr>
          <a:lstStyle/>
          <a:p>
            <a:r>
              <a:rPr lang="el-GR" sz="2000" b="1" dirty="0">
                <a:solidFill>
                  <a:srgbClr val="820000"/>
                </a:solidFill>
                <a:latin typeface="+mn-lt"/>
              </a:rPr>
              <a:t>Μόνιμο δίπολο</a:t>
            </a:r>
          </a:p>
        </p:txBody>
      </p:sp>
      <p:sp>
        <p:nvSpPr>
          <p:cNvPr id="22" name="Rectangle 21" descr="Εικόνες πολικών δυνάμεων"/>
          <p:cNvSpPr/>
          <p:nvPr/>
        </p:nvSpPr>
        <p:spPr>
          <a:xfrm>
            <a:off x="6750427" y="5944086"/>
            <a:ext cx="2363724" cy="400110"/>
          </a:xfrm>
          <a:prstGeom prst="rect">
            <a:avLst/>
          </a:prstGeom>
        </p:spPr>
        <p:txBody>
          <a:bodyPr wrap="none">
            <a:spAutoFit/>
          </a:bodyPr>
          <a:lstStyle/>
          <a:p>
            <a:r>
              <a:rPr lang="el-GR" sz="2000" b="1" dirty="0">
                <a:solidFill>
                  <a:srgbClr val="005000"/>
                </a:solidFill>
                <a:latin typeface="+mn-lt"/>
              </a:rPr>
              <a:t>Δίπολο εξ επαγωγής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076899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Πολικές δυνάμεις δεσμών υδρογόνου</a:t>
            </a:r>
          </a:p>
        </p:txBody>
      </p:sp>
      <p:sp>
        <p:nvSpPr>
          <p:cNvPr id="3" name="Content Placeholder 2"/>
          <p:cNvSpPr>
            <a:spLocks noGrp="1"/>
          </p:cNvSpPr>
          <p:nvPr>
            <p:ph idx="1"/>
          </p:nvPr>
        </p:nvSpPr>
        <p:spPr>
          <a:xfrm>
            <a:off x="97632" y="1119793"/>
            <a:ext cx="5122440" cy="3168352"/>
          </a:xfrm>
        </p:spPr>
        <p:txBody>
          <a:bodyPr>
            <a:noAutofit/>
          </a:bodyPr>
          <a:lstStyle/>
          <a:p>
            <a:pPr>
              <a:spcBef>
                <a:spcPts val="600"/>
              </a:spcBef>
              <a:buFont typeface="Wingdings" pitchFamily="2" charset="2"/>
              <a:buChar char="§"/>
            </a:pPr>
            <a:r>
              <a:rPr lang="el-GR" sz="2400" dirty="0"/>
              <a:t>Οι δυνάμεις </a:t>
            </a:r>
            <a:r>
              <a:rPr lang="el-GR" sz="2400" b="1" dirty="0">
                <a:solidFill>
                  <a:schemeClr val="tx2">
                    <a:lumMod val="75000"/>
                  </a:schemeClr>
                </a:solidFill>
              </a:rPr>
              <a:t>δεσμού υδρογόνου</a:t>
            </a:r>
            <a:r>
              <a:rPr lang="el-GR" sz="2400" dirty="0">
                <a:solidFill>
                  <a:schemeClr val="tx2">
                    <a:lumMod val="75000"/>
                  </a:schemeClr>
                </a:solidFill>
              </a:rPr>
              <a:t> </a:t>
            </a:r>
            <a:r>
              <a:rPr lang="el-GR" sz="2400" dirty="0" smtClean="0"/>
              <a:t>είναι οι </a:t>
            </a:r>
            <a:r>
              <a:rPr lang="el-GR" sz="2400" dirty="0"/>
              <a:t>πιο ισχυρές διαμοριακές </a:t>
            </a:r>
            <a:r>
              <a:rPr lang="el-GR" sz="2400" dirty="0" smtClean="0"/>
              <a:t>δυνάμεις.</a:t>
            </a:r>
            <a:endParaRPr lang="el-GR" sz="2400" dirty="0"/>
          </a:p>
          <a:p>
            <a:pPr>
              <a:spcBef>
                <a:spcPts val="600"/>
              </a:spcBef>
              <a:buFont typeface="Wingdings" pitchFamily="2" charset="2"/>
              <a:buChar char="§"/>
            </a:pPr>
            <a:r>
              <a:rPr lang="el-GR" sz="2400" dirty="0"/>
              <a:t>Ασκούνται επίσης μεταξύ μονίμων διπόλων, με τη διαφορά ότι εδώ η πολική ομάδα (π.χ. -ΟΗ, -NH</a:t>
            </a:r>
            <a:r>
              <a:rPr lang="el-GR" sz="2400" baseline="-25000" dirty="0"/>
              <a:t>2</a:t>
            </a:r>
            <a:r>
              <a:rPr lang="el-GR" sz="2400" dirty="0"/>
              <a:t>, -NH-, -COOH) διαθέτει άτομα υδρογόνου που είναι πάντα θετικά φορτισμένα. </a:t>
            </a:r>
          </a:p>
        </p:txBody>
      </p:sp>
      <p:grpSp>
        <p:nvGrpSpPr>
          <p:cNvPr id="13" name="Group 12" descr="Εικόνα δεσμών υδρογόνου"/>
          <p:cNvGrpSpPr/>
          <p:nvPr/>
        </p:nvGrpSpPr>
        <p:grpSpPr>
          <a:xfrm>
            <a:off x="5220072" y="1113757"/>
            <a:ext cx="3772966" cy="2739103"/>
            <a:chOff x="5220072" y="1113757"/>
            <a:chExt cx="3772966" cy="2739103"/>
          </a:xfrm>
        </p:grpSpPr>
        <p:graphicFrame>
          <p:nvGraphicFramePr>
            <p:cNvPr id="5" name="Object 4"/>
            <p:cNvGraphicFramePr>
              <a:graphicFrameLocks noChangeAspect="1"/>
            </p:cNvGraphicFramePr>
            <p:nvPr>
              <p:extLst>
                <p:ext uri="{D42A27DB-BD31-4B8C-83A1-F6EECF244321}">
                  <p14:modId xmlns:p14="http://schemas.microsoft.com/office/powerpoint/2010/main" val="2347578589"/>
                </p:ext>
              </p:extLst>
            </p:nvPr>
          </p:nvGraphicFramePr>
          <p:xfrm>
            <a:off x="5407170" y="1752023"/>
            <a:ext cx="3246438" cy="1862138"/>
          </p:xfrm>
          <a:graphic>
            <a:graphicData uri="http://schemas.openxmlformats.org/presentationml/2006/ole">
              <mc:AlternateContent xmlns:mc="http://schemas.openxmlformats.org/markup-compatibility/2006">
                <mc:Choice xmlns:v="urn:schemas-microsoft-com:vml" Requires="v">
                  <p:oleObj spid="_x0000_s2080" name="ChemSketch" r:id="rId3" imgW="2590800" imgH="1481328" progId="ACD.ChemSketch.20">
                    <p:embed/>
                  </p:oleObj>
                </mc:Choice>
                <mc:Fallback>
                  <p:oleObj name="ChemSketch" r:id="rId3" imgW="2590800" imgH="1481328" progId="ACD.ChemSketch.2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170" y="1752023"/>
                          <a:ext cx="324643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11 - Στρογγυλεμένο ορθογώνιο" title="δεσμός υδρογόνου"/>
            <p:cNvSpPr/>
            <p:nvPr/>
          </p:nvSpPr>
          <p:spPr>
            <a:xfrm rot="19682245">
              <a:off x="6318539" y="2303590"/>
              <a:ext cx="1357322" cy="295274"/>
            </a:xfrm>
            <a:prstGeom prst="roundRect">
              <a:avLst/>
            </a:prstGeom>
            <a:solidFill>
              <a:srgbClr val="57B7FF">
                <a:alpha val="11765"/>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11 - Στρογγυλεμένο ορθογώνιο" title="δεσμός υδρογόνου"/>
            <p:cNvSpPr/>
            <p:nvPr/>
          </p:nvSpPr>
          <p:spPr>
            <a:xfrm rot="19682245">
              <a:off x="6470938" y="2788104"/>
              <a:ext cx="1357322" cy="295274"/>
            </a:xfrm>
            <a:prstGeom prst="roundRect">
              <a:avLst/>
            </a:prstGeom>
            <a:solidFill>
              <a:srgbClr val="57B7FF">
                <a:alpha val="11765"/>
              </a:srgb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Rectangle 7"/>
            <p:cNvSpPr/>
            <p:nvPr/>
          </p:nvSpPr>
          <p:spPr>
            <a:xfrm>
              <a:off x="5220072" y="1113757"/>
              <a:ext cx="1600941" cy="707886"/>
            </a:xfrm>
            <a:prstGeom prst="rect">
              <a:avLst/>
            </a:prstGeom>
          </p:spPr>
          <p:txBody>
            <a:bodyPr wrap="square">
              <a:spAutoFit/>
            </a:bodyPr>
            <a:lstStyle/>
            <a:p>
              <a:r>
                <a:rPr lang="el-GR" sz="2000" b="1" dirty="0">
                  <a:latin typeface="+mn-lt"/>
                </a:rPr>
                <a:t>Μόριο μεθανόλης 1</a:t>
              </a:r>
            </a:p>
          </p:txBody>
        </p:sp>
        <p:sp>
          <p:nvSpPr>
            <p:cNvPr id="9" name="Rectangle 8"/>
            <p:cNvSpPr/>
            <p:nvPr/>
          </p:nvSpPr>
          <p:spPr>
            <a:xfrm>
              <a:off x="7392097" y="1113757"/>
              <a:ext cx="1600941" cy="707886"/>
            </a:xfrm>
            <a:prstGeom prst="rect">
              <a:avLst/>
            </a:prstGeom>
          </p:spPr>
          <p:txBody>
            <a:bodyPr wrap="square">
              <a:spAutoFit/>
            </a:bodyPr>
            <a:lstStyle/>
            <a:p>
              <a:pPr algn="r"/>
              <a:r>
                <a:rPr lang="el-GR" sz="2000" b="1" dirty="0">
                  <a:latin typeface="+mn-lt"/>
                </a:rPr>
                <a:t>Μόριο μεθανόλης </a:t>
              </a:r>
              <a:r>
                <a:rPr lang="el-GR" sz="2000" b="1" dirty="0" smtClean="0">
                  <a:latin typeface="+mn-lt"/>
                </a:rPr>
                <a:t>2</a:t>
              </a:r>
              <a:endParaRPr lang="el-GR" sz="2000" b="1" dirty="0">
                <a:latin typeface="+mn-lt"/>
              </a:endParaRPr>
            </a:p>
          </p:txBody>
        </p:sp>
        <p:sp>
          <p:nvSpPr>
            <p:cNvPr id="10" name="Rectangle 9"/>
            <p:cNvSpPr/>
            <p:nvPr/>
          </p:nvSpPr>
          <p:spPr>
            <a:xfrm>
              <a:off x="5364088" y="3452750"/>
              <a:ext cx="2634656" cy="400110"/>
            </a:xfrm>
            <a:prstGeom prst="rect">
              <a:avLst/>
            </a:prstGeom>
          </p:spPr>
          <p:txBody>
            <a:bodyPr wrap="square">
              <a:spAutoFit/>
            </a:bodyPr>
            <a:lstStyle/>
            <a:p>
              <a:pPr algn="ctr"/>
              <a:r>
                <a:rPr lang="el-GR" sz="2000" b="1" dirty="0">
                  <a:solidFill>
                    <a:schemeClr val="tx2">
                      <a:lumMod val="75000"/>
                    </a:schemeClr>
                  </a:solidFill>
                  <a:latin typeface="+mn-lt"/>
                </a:rPr>
                <a:t>Δεσμοί υδρογόνου</a:t>
              </a:r>
            </a:p>
          </p:txBody>
        </p:sp>
      </p:grpSp>
      <p:sp>
        <p:nvSpPr>
          <p:cNvPr id="11" name="Rectangle 10"/>
          <p:cNvSpPr/>
          <p:nvPr/>
        </p:nvSpPr>
        <p:spPr>
          <a:xfrm>
            <a:off x="97632" y="5877272"/>
            <a:ext cx="8362800" cy="830997"/>
          </a:xfrm>
          <a:prstGeom prst="rect">
            <a:avLst/>
          </a:prstGeom>
        </p:spPr>
        <p:txBody>
          <a:bodyPr wrap="square">
            <a:spAutoFit/>
          </a:bodyPr>
          <a:lstStyle/>
          <a:p>
            <a:pPr marL="354013" indent="-354013">
              <a:spcBef>
                <a:spcPts val="600"/>
              </a:spcBef>
              <a:buFont typeface="Wingdings" pitchFamily="2" charset="2"/>
              <a:buChar char="§"/>
            </a:pPr>
            <a:r>
              <a:rPr lang="el-GR" sz="2400" dirty="0">
                <a:latin typeface="+mn-lt"/>
              </a:rPr>
              <a:t>Δίπλα βλέπουμε πως ασκούνται οι δυνάμεις μεταξύ δυο μορίων </a:t>
            </a:r>
            <a:r>
              <a:rPr lang="el-GR" sz="2400" b="1" dirty="0">
                <a:latin typeface="+mn-lt"/>
              </a:rPr>
              <a:t>αλκοόλης</a:t>
            </a:r>
            <a:r>
              <a:rPr lang="el-GR" sz="2400" dirty="0">
                <a:latin typeface="+mn-lt"/>
              </a:rPr>
              <a:t> (της μεθανόλης).</a:t>
            </a:r>
          </a:p>
        </p:txBody>
      </p:sp>
      <p:sp>
        <p:nvSpPr>
          <p:cNvPr id="12" name="Rectangle 11"/>
          <p:cNvSpPr/>
          <p:nvPr/>
        </p:nvSpPr>
        <p:spPr>
          <a:xfrm>
            <a:off x="127048" y="4288145"/>
            <a:ext cx="8557056" cy="1569660"/>
          </a:xfrm>
          <a:prstGeom prst="rect">
            <a:avLst/>
          </a:prstGeom>
        </p:spPr>
        <p:txBody>
          <a:bodyPr wrap="square">
            <a:spAutoFit/>
          </a:bodyPr>
          <a:lstStyle/>
          <a:p>
            <a:pPr marL="354013" indent="-354013">
              <a:spcBef>
                <a:spcPts val="600"/>
              </a:spcBef>
              <a:buFont typeface="Wingdings" pitchFamily="2" charset="2"/>
              <a:buChar char="§"/>
            </a:pPr>
            <a:r>
              <a:rPr lang="el-GR" sz="2400" dirty="0">
                <a:latin typeface="+mn-lt"/>
              </a:rPr>
              <a:t>Και εδώ, το γειτονικό μόριο, εφόσον έχει επίσης μια παρόμοια ομάδα, θα </a:t>
            </a:r>
            <a:r>
              <a:rPr lang="el-GR" sz="2400" b="1" dirty="0">
                <a:latin typeface="+mn-lt"/>
              </a:rPr>
              <a:t>προσανατολιστεί κατάλληλα </a:t>
            </a:r>
            <a:r>
              <a:rPr lang="el-GR" sz="2400" dirty="0">
                <a:latin typeface="+mn-lt"/>
              </a:rPr>
              <a:t>ώστε να ευνοούνται οι ελκτικές δυνάμεις μεταξύ του θετικού υδρογόνου και του αρνητικού οξυγόνου ή αζώτου.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4694278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2177</TotalTime>
  <Words>2912</Words>
  <Application>Microsoft Office PowerPoint</Application>
  <PresentationFormat>Προβολή στην οθόνη (4:3)</PresentationFormat>
  <Paragraphs>338</Paragraphs>
  <Slides>40</Slides>
  <Notes>9</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40</vt:i4>
      </vt:variant>
    </vt:vector>
  </HeadingPairs>
  <TitlesOfParts>
    <vt:vector size="44" baseType="lpstr">
      <vt:lpstr>OC_template_updated</vt:lpstr>
      <vt:lpstr>1_OC_template_updated</vt:lpstr>
      <vt:lpstr>2_OC_template_updated</vt:lpstr>
      <vt:lpstr>ChemSketch</vt:lpstr>
      <vt:lpstr>Εργαστήριο  Επιστήμης Υλικών ΙΙ</vt:lpstr>
      <vt:lpstr>Βασικοί όροι</vt:lpstr>
      <vt:lpstr>Στόχος του εργαστηριακού μαθήματος</vt:lpstr>
      <vt:lpstr>Διαλυτότητα: ορισμοί  (1 από 2)</vt:lpstr>
      <vt:lpstr>Διαλυτότητα: ορισμοί  (2 από 2)</vt:lpstr>
      <vt:lpstr>Σύγχρονες απόψεις για τη διαλυτότητα</vt:lpstr>
      <vt:lpstr>Οι δυνάμεις διασποράς </vt:lpstr>
      <vt:lpstr>Πολικές δυνάμεις</vt:lpstr>
      <vt:lpstr>Πολικές δυνάμεις δεσμών υδρογόνου</vt:lpstr>
      <vt:lpstr>Οι διαμοριακές δυνάμεις στην πράξη</vt:lpstr>
      <vt:lpstr>Ποσοτικές εκφράσεις της πολικότητας των μορίων</vt:lpstr>
      <vt:lpstr>Διπολική ροπή μορίων</vt:lpstr>
      <vt:lpstr>Διηλεκτρική σταθερά ενός υλικού</vt:lpstr>
      <vt:lpstr>Διπολική ροπή και διηλεκτρική σταθερά</vt:lpstr>
      <vt:lpstr>Πώς ασκούνται οι δυνάμεις κατά τη διαλυτοποίηση (1 από 2)</vt:lpstr>
      <vt:lpstr>Πώς ασκούνται οι δυνάμεις κατά τη διαλυτοποίηση (2 από 2)</vt:lpstr>
      <vt:lpstr>Ο χρυσός κανόνας της διαλυτότητας  (1 από 2)</vt:lpstr>
      <vt:lpstr>Ο χρυσός κανόνας της διαλυτότητας  (2 από 2)</vt:lpstr>
      <vt:lpstr>Η επιλογή του κατάλληλου διαλύτη  (1 από 2)</vt:lpstr>
      <vt:lpstr>Η επιλογή του κατάλληλου διαλύτη  (2 από 2)</vt:lpstr>
      <vt:lpstr>Το τριγωνικό διάγραμμα διαλυτότητας</vt:lpstr>
      <vt:lpstr>Τριγωνικός διάγραμμα διαλυτότητας (διάγραμμα Teas)</vt:lpstr>
      <vt:lpstr>Η χρήση του τριγωνικού διαγράμματος διαλυτότητας (1 από 2)</vt:lpstr>
      <vt:lpstr>Η χρήση του τριγωνικού διαγράμματος διαλυτότητας (2 από 2)</vt:lpstr>
      <vt:lpstr>Πειραματική Διαδικασία</vt:lpstr>
      <vt:lpstr>Απαιτούμενα όργανα και αντιδραστήρια</vt:lpstr>
      <vt:lpstr>Πειραματική Διαδικασία</vt:lpstr>
      <vt:lpstr>Πειραματική Διαδικασία (διάγραμμα)</vt:lpstr>
      <vt:lpstr>Φύλλο παρουσίασης αποτελεσμάτων</vt:lpstr>
      <vt:lpstr>Ερωτήσεις</vt:lpstr>
      <vt:lpstr>Βιβλιογραφία</vt:lpstr>
      <vt:lpstr>Βιβλιογραφία (συνέχεια)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Διαλυτότητα των οργανικών ενώσεων</dc:title>
  <dc:creator>opencourses@teiath.gr</dc:creator>
  <cp:lastModifiedBy>natasakar new</cp:lastModifiedBy>
  <cp:revision>47</cp:revision>
  <dcterms:created xsi:type="dcterms:W3CDTF">2013-04-18T11:59:30Z</dcterms:created>
  <dcterms:modified xsi:type="dcterms:W3CDTF">2015-02-27T13:19:28Z</dcterms:modified>
</cp:coreProperties>
</file>