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ctiveX/activeX1.xml" ContentType="application/vnd.ms-office.activeX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activeX/activeX2.xml" ContentType="application/vnd.ms-office.activeX+xml"/>
  <Override PartName="/ppt/tags/tag3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700" r:id="rId2"/>
  </p:sldMasterIdLst>
  <p:notesMasterIdLst>
    <p:notesMasterId r:id="rId52"/>
  </p:notesMasterIdLst>
  <p:handoutMasterIdLst>
    <p:handoutMasterId r:id="rId53"/>
  </p:handoutMasterIdLst>
  <p:sldIdLst>
    <p:sldId id="25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257" r:id="rId45"/>
    <p:sldId id="262" r:id="rId46"/>
    <p:sldId id="264" r:id="rId47"/>
    <p:sldId id="309" r:id="rId48"/>
    <p:sldId id="310" r:id="rId49"/>
    <p:sldId id="266" r:id="rId50"/>
    <p:sldId id="261" r:id="rId51"/>
  </p:sldIdLst>
  <p:sldSz cx="9144000" cy="6858000" type="screen4x3"/>
  <p:notesSz cx="7104063" cy="10234613"/>
  <p:custDataLst>
    <p:tags r:id="rId5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78" d="100"/>
          <a:sy n="78" d="100"/>
        </p:scale>
        <p:origin x="-90" y="-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17/3/2015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17/3/2015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8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dirty="0" smtClean="0"/>
          </a:p>
        </p:txBody>
      </p:sp>
      <p:sp>
        <p:nvSpPr>
          <p:cNvPr id="378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DEED72-7719-4D17-A5F1-5CCCDBB6CF39}" type="slidenum">
              <a:rPr lang="el-GR" smtClean="0"/>
              <a:pPr/>
              <a:t>10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dirty="0" smtClean="0"/>
          </a:p>
        </p:txBody>
      </p:sp>
      <p:sp>
        <p:nvSpPr>
          <p:cNvPr id="379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8CE275-F9EB-4C5B-AB0D-EE096EF7717A}" type="slidenum">
              <a:rPr lang="el-GR" smtClean="0"/>
              <a:pPr/>
              <a:t>11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42F20-1EEC-4DEE-87E1-B4B87DAC12F2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40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dirty="0" smtClean="0"/>
          </a:p>
        </p:txBody>
      </p:sp>
      <p:sp>
        <p:nvSpPr>
          <p:cNvPr id="384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61A20D-7DDD-4521-AB62-7EE5A790B752}" type="slidenum">
              <a:rPr lang="el-GR" smtClean="0"/>
              <a:pPr/>
              <a:t>15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5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dirty="0" smtClean="0"/>
          </a:p>
        </p:txBody>
      </p:sp>
      <p:sp>
        <p:nvSpPr>
          <p:cNvPr id="385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F87D75-5CE0-43F1-9D6D-462F3742737D}" type="slidenum">
              <a:rPr lang="el-GR" smtClean="0"/>
              <a:pPr/>
              <a:t>16</a:t>
            </a:fld>
            <a:endParaRPr lang="el-G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6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3860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32D3DC-4530-4C8E-BC6B-06EED20EE610}" type="slidenum">
              <a:rPr lang="el-GR" smtClean="0"/>
              <a:pPr/>
              <a:t>17</a:t>
            </a:fld>
            <a:endParaRPr lang="el-G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70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dirty="0" smtClean="0"/>
          </a:p>
        </p:txBody>
      </p:sp>
      <p:sp>
        <p:nvSpPr>
          <p:cNvPr id="387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28312B-377B-4894-AFF7-90D5C4D9B6ED}" type="slidenum">
              <a:rPr lang="el-GR" smtClean="0"/>
              <a:pPr/>
              <a:t>18</a:t>
            </a:fld>
            <a:endParaRPr lang="el-G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8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388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5C7813-034A-4C43-A78C-9C60453631AB}" type="slidenum">
              <a:rPr lang="el-GR" smtClean="0"/>
              <a:pPr/>
              <a:t>19</a:t>
            </a:fld>
            <a:endParaRPr lang="el-G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389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31BABD-6905-432E-B0CF-41923A320135}" type="slidenum">
              <a:rPr lang="el-GR" smtClean="0"/>
              <a:pPr/>
              <a:t>21</a:t>
            </a:fld>
            <a:endParaRPr lang="el-G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0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390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4A7912-5085-4EAE-A7ED-95A63C4F4F05}" type="slidenum">
              <a:rPr lang="el-GR" smtClean="0"/>
              <a:pPr/>
              <a:t>22</a:t>
            </a:fld>
            <a:endParaRPr 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7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367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E20C3F-1F83-48F3-8C41-A1A5BA375C42}" type="slidenum">
              <a:rPr lang="el-GR" smtClean="0"/>
              <a:pPr/>
              <a:t>1</a:t>
            </a:fld>
            <a:endParaRPr lang="el-G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1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dirty="0" smtClean="0"/>
          </a:p>
        </p:txBody>
      </p:sp>
      <p:sp>
        <p:nvSpPr>
          <p:cNvPr id="391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E96605-EADF-42F8-ADC8-6AB038F5839B}" type="slidenum">
              <a:rPr lang="el-GR" smtClean="0"/>
              <a:pPr/>
              <a:t>23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2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392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BFD9C05-B45A-487E-996D-A6F94EA62E8E}" type="slidenum">
              <a:rPr lang="el-GR" smtClean="0"/>
              <a:pPr/>
              <a:t>24</a:t>
            </a:fld>
            <a:endParaRPr lang="el-G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3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393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310450-6056-40A9-BD20-1A8DE281198E}" type="slidenum">
              <a:rPr lang="el-GR" smtClean="0"/>
              <a:pPr/>
              <a:t>25</a:t>
            </a:fld>
            <a:endParaRPr lang="el-G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4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394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C88410-FA9A-4A91-83AB-D82BB6738088}" type="slidenum">
              <a:rPr lang="el-GR" smtClean="0"/>
              <a:pPr/>
              <a:t>27</a:t>
            </a:fld>
            <a:endParaRPr lang="el-G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5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395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EA5987-FABD-40BB-84B5-F75AF855CC60}" type="slidenum">
              <a:rPr lang="el-GR" smtClean="0"/>
              <a:pPr/>
              <a:t>28</a:t>
            </a:fld>
            <a:endParaRPr lang="el-G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7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dirty="0" smtClean="0"/>
          </a:p>
        </p:txBody>
      </p:sp>
      <p:sp>
        <p:nvSpPr>
          <p:cNvPr id="397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3C9929-71D6-4EA8-B6A7-249BB6AA2C8B}" type="slidenum">
              <a:rPr lang="el-GR" smtClean="0"/>
              <a:pPr/>
              <a:t>29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8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dirty="0" smtClean="0"/>
          </a:p>
        </p:txBody>
      </p:sp>
      <p:sp>
        <p:nvSpPr>
          <p:cNvPr id="398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339A55-DC10-4A3D-8F81-70F65D07402D}" type="slidenum">
              <a:rPr lang="el-GR" smtClean="0"/>
              <a:pPr/>
              <a:t>30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dirty="0" smtClean="0"/>
          </a:p>
        </p:txBody>
      </p:sp>
      <p:sp>
        <p:nvSpPr>
          <p:cNvPr id="399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75C49B-3AC2-4B44-8E6B-4038F0424216}" type="slidenum">
              <a:rPr lang="el-GR" smtClean="0"/>
              <a:pPr/>
              <a:t>31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0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dirty="0" smtClean="0"/>
          </a:p>
        </p:txBody>
      </p:sp>
      <p:sp>
        <p:nvSpPr>
          <p:cNvPr id="400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CAC9C0-7664-49B8-A55B-B7D780104A7F}" type="slidenum">
              <a:rPr lang="el-GR" smtClean="0"/>
              <a:pPr/>
              <a:t>32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0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400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CAC9C0-7664-49B8-A55B-B7D780104A7F}" type="slidenum">
              <a:rPr lang="el-GR" smtClean="0"/>
              <a:pPr/>
              <a:t>33</a:t>
            </a:fld>
            <a:endParaRPr 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368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9BB2E6-E746-42CD-9C54-7CF2A70E21CC}" type="slidenum">
              <a:rPr lang="el-GR" smtClean="0"/>
              <a:pPr/>
              <a:t>2</a:t>
            </a:fld>
            <a:endParaRPr lang="el-G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1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401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C3F6CBF-35E6-4D8A-82E0-8A3AB8B45A58}" type="slidenum">
              <a:rPr lang="el-GR" smtClean="0"/>
              <a:pPr/>
              <a:t>34</a:t>
            </a:fld>
            <a:endParaRPr lang="el-G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2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dirty="0" smtClean="0"/>
          </a:p>
        </p:txBody>
      </p:sp>
      <p:sp>
        <p:nvSpPr>
          <p:cNvPr id="402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952456-01B0-4D9A-8841-5FDAFD1838D4}" type="slidenum">
              <a:rPr lang="el-GR" smtClean="0"/>
              <a:pPr/>
              <a:t>36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5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dirty="0" smtClean="0"/>
          </a:p>
        </p:txBody>
      </p:sp>
      <p:sp>
        <p:nvSpPr>
          <p:cNvPr id="405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43F3DD-7B42-4256-8BDF-388ED7F2537C}" type="slidenum">
              <a:rPr lang="el-GR" smtClean="0"/>
              <a:pPr/>
              <a:t>37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6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dirty="0" smtClean="0"/>
          </a:p>
        </p:txBody>
      </p:sp>
      <p:sp>
        <p:nvSpPr>
          <p:cNvPr id="406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A7CA83-D533-4ED7-9CD8-FEF432DCE106}" type="slidenum">
              <a:rPr lang="el-GR" smtClean="0"/>
              <a:pPr/>
              <a:t>38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7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dirty="0" smtClean="0"/>
          </a:p>
        </p:txBody>
      </p:sp>
      <p:sp>
        <p:nvSpPr>
          <p:cNvPr id="407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FADE60-5123-45E5-A667-D7ACB3E84F97}" type="slidenum">
              <a:rPr lang="el-GR" smtClean="0"/>
              <a:pPr/>
              <a:t>39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dirty="0" smtClean="0"/>
          </a:p>
        </p:txBody>
      </p:sp>
      <p:sp>
        <p:nvSpPr>
          <p:cNvPr id="408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CF887A-BA49-4BD1-90A8-D0AE064C8CFE}" type="slidenum">
              <a:rPr lang="el-GR" smtClean="0"/>
              <a:pPr/>
              <a:t>40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dirty="0" smtClean="0"/>
          </a:p>
        </p:txBody>
      </p:sp>
      <p:sp>
        <p:nvSpPr>
          <p:cNvPr id="409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854D99F-A184-4E23-B21B-50FEDB6F28B2}" type="slidenum">
              <a:rPr lang="el-GR" smtClean="0"/>
              <a:pPr/>
              <a:t>41</a:t>
            </a:fld>
            <a:endParaRPr lang="el-GR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9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dirty="0" smtClean="0"/>
          </a:p>
        </p:txBody>
      </p:sp>
      <p:sp>
        <p:nvSpPr>
          <p:cNvPr id="369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989E382-0DB3-41F9-B9BE-289F06A181B5}" type="slidenum">
              <a:rPr lang="el-GR" smtClean="0"/>
              <a:pPr/>
              <a:t>3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0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370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6329F7-4B9D-43A2-930D-0B588DBB53C4}" type="slidenum">
              <a:rPr lang="el-GR" smtClean="0"/>
              <a:pPr/>
              <a:t>4</a:t>
            </a:fld>
            <a:endParaRPr 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27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372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F68003-69DC-4203-B64E-F88F1B4C52BD}" type="slidenum">
              <a:rPr lang="el-GR" smtClean="0"/>
              <a:pPr/>
              <a:t>5</a:t>
            </a:fld>
            <a:endParaRPr 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1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371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8F543E-836A-4D7C-AF71-58101CE64B19}" type="slidenum">
              <a:rPr lang="el-GR" smtClean="0"/>
              <a:pPr/>
              <a:t>6</a:t>
            </a:fld>
            <a:endParaRPr 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6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dirty="0" smtClean="0"/>
          </a:p>
        </p:txBody>
      </p:sp>
      <p:sp>
        <p:nvSpPr>
          <p:cNvPr id="376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0E1F80-77FA-4103-8805-F753538EB92C}" type="slidenum">
              <a:rPr lang="el-GR" smtClean="0"/>
              <a:pPr/>
              <a:t>8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7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dirty="0" smtClean="0"/>
          </a:p>
        </p:txBody>
      </p:sp>
      <p:sp>
        <p:nvSpPr>
          <p:cNvPr id="377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C9AB55-0170-4AF7-AD79-813E45B027B5}" type="slidenum">
              <a:rPr lang="el-GR" smtClean="0"/>
              <a:pPr/>
              <a:t>9</a:t>
            </a:fld>
            <a:endParaRPr lang="el-G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 rtlCol="0">
            <a:normAutofit/>
          </a:bodyPr>
          <a:lstStyle/>
          <a:p>
            <a:pPr lvl="0"/>
            <a:endParaRPr lang="el-GR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DB288-B965-4669-BCAC-6EAF5E3D4F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5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3D0C6-4637-42DC-8D23-71568C0101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012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 rtlCol="0">
            <a:normAutofit/>
          </a:bodyPr>
          <a:lstStyle/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2BC23-9889-4190-9517-58BF8F070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34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65D23-A144-4983-B7EA-94651F803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30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687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109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42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422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715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2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 marL="914400" indent="0">
              <a:buNone/>
              <a:defRPr sz="2200"/>
            </a:lvl3pPr>
            <a:lvl4pPr marL="1257300" indent="-228600">
              <a:defRPr sz="2200"/>
            </a:lvl4pPr>
            <a:lvl5pPr marL="1168400" indent="-271463">
              <a:lnSpc>
                <a:spcPct val="110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25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624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781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985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664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2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defRPr sz="2200"/>
            </a:lvl3pPr>
            <a:lvl4pPr>
              <a:defRPr sz="2200"/>
            </a:lvl4pPr>
            <a:lvl5pPr marL="1168400" indent="-271463">
              <a:lnSpc>
                <a:spcPct val="110000"/>
              </a:lnSpc>
              <a:spcBef>
                <a:spcPts val="1200"/>
              </a:spcBef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2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defRPr sz="2200"/>
            </a:lvl3pPr>
            <a:lvl4pPr>
              <a:defRPr sz="2200"/>
            </a:lvl4pPr>
            <a:lvl5pPr marL="1168400" indent="-271463">
              <a:lnSpc>
                <a:spcPct val="110000"/>
              </a:lnSpc>
              <a:spcBef>
                <a:spcPts val="1200"/>
              </a:spcBef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412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hyperlink" Target="https://www.youtube.com/watch?v=fEgjXKvO6A4" TargetMode="Externa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//upload.wikimedia.org/wikipedia/commons/d/d3/1201_Overview_of_Nervous_System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://commons.wikimedia.org/wiki/User:CFCF" TargetMode="External"/><Relationship Id="rId4" Type="http://schemas.openxmlformats.org/officeDocument/2006/relationships/hyperlink" Target="http://commons.wikimedia.org/wiki/File:1201_Overview_of_Nervous_System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5/55/NSdiagram.svg" TargetMode="External"/><Relationship Id="rId7" Type="http://schemas.openxmlformats.org/officeDocument/2006/relationships/hyperlink" Target="http://creativecommons.org/licenses/by/3.0/deed.en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User:Perhelion" TargetMode="External"/><Relationship Id="rId5" Type="http://schemas.openxmlformats.org/officeDocument/2006/relationships/hyperlink" Target="http://commons.wikimedia.org/wiki/File:NSdiagram.svg" TargetMode="Externa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Faigl.ladislav" TargetMode="External"/><Relationship Id="rId4" Type="http://schemas.openxmlformats.org/officeDocument/2006/relationships/hyperlink" Target="http://commons.wikimedia.org/wiki/File:Neuron_Hand-tuned.svg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hemical_synapse_schema_cropped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Looie496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urobiography.info/teaching.php?lectureid=67&amp;mode=handout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urobiography.info/teaching.php?lectureid=67&amp;mode=handout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en.wikipedia.org/wiki/File:Gray935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Pngbot" TargetMode="External"/><Relationship Id="rId4" Type="http://schemas.openxmlformats.org/officeDocument/2006/relationships/hyperlink" Target="http://commons.wikimedia.org/wiki/File:Gray935.png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Delldot" TargetMode="External"/><Relationship Id="rId4" Type="http://schemas.openxmlformats.org/officeDocument/2006/relationships/hyperlink" Target="http://commons.wikimedia.org/wiki/File:Synapse_Illustration2_tweaked.svg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1009_Motor_End_Plate_and_Innervation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CFCF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9.png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hyperlink" Target="https://www.youtube.com/watch?v=7wM5_aUn2qs" TargetMode="External"/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1007_Muscle_Fibes_(large)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CFC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lausen_0801_SkeletalMuscle.pn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BruceBlaus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Φυσιολογία Στοματογναθικού Συστήματος - </a:t>
            </a:r>
            <a:r>
              <a:rPr lang="el-GR" sz="3600" b="1" dirty="0" err="1" smtClean="0">
                <a:solidFill>
                  <a:schemeClr val="tx1"/>
                </a:solidFill>
                <a:latin typeface="+mn-lt"/>
              </a:rPr>
              <a:t>Συγκλεισιολογία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l-GR" sz="2600" b="1" dirty="0" smtClean="0"/>
              <a:t>Ενότητα 7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Φυσιολογία </a:t>
            </a:r>
            <a:r>
              <a:rPr lang="el-GR" sz="2600" dirty="0" smtClean="0"/>
              <a:t>Μυϊκού </a:t>
            </a:r>
            <a:r>
              <a:rPr lang="el-GR" sz="2600" dirty="0"/>
              <a:t>και Νευρικού </a:t>
            </a:r>
            <a:r>
              <a:rPr lang="el-GR" sz="2600" dirty="0" smtClean="0"/>
              <a:t>Συστήματος</a:t>
            </a:r>
            <a:endParaRPr lang="en-US" sz="2600" dirty="0" smtClean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200" dirty="0" smtClean="0"/>
              <a:t>Δρ</a:t>
            </a:r>
            <a:r>
              <a:rPr lang="el-GR" sz="2200" dirty="0"/>
              <a:t>. Παναγιώτα </a:t>
            </a:r>
            <a:r>
              <a:rPr lang="el-GR" sz="2200" dirty="0" err="1"/>
              <a:t>Τσόλκα</a:t>
            </a:r>
            <a:r>
              <a:rPr lang="el-GR" sz="2200" dirty="0"/>
              <a:t>, Αναπληρώτρια </a:t>
            </a:r>
            <a:r>
              <a:rPr lang="el-GR" sz="2200" dirty="0" smtClean="0"/>
              <a:t>Καθηγήτρια</a:t>
            </a:r>
            <a:endParaRPr lang="en-US" sz="2200" dirty="0"/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l-GR" sz="2200" dirty="0" smtClean="0"/>
              <a:t>Τμήμα </a:t>
            </a:r>
            <a:r>
              <a:rPr lang="el-GR" sz="2200" dirty="0"/>
              <a:t>Οδοντικής Τεχνολογίας</a:t>
            </a:r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 anchor="ctr">
            <a:noAutofit/>
          </a:bodyPr>
          <a:lstStyle/>
          <a:p>
            <a:r>
              <a:rPr lang="el-GR" b="1" dirty="0" smtClean="0">
                <a:solidFill>
                  <a:schemeClr val="tx2"/>
                </a:solidFill>
              </a:rPr>
              <a:t>Λειτουργία Μυϊκού συστήματος </a:t>
            </a:r>
            <a:r>
              <a:rPr lang="el-GR" sz="4000" b="1" dirty="0" smtClean="0">
                <a:solidFill>
                  <a:schemeClr val="tx2"/>
                </a:solidFill>
              </a:rPr>
              <a:t/>
            </a:r>
            <a:br>
              <a:rPr lang="el-GR" sz="4000" b="1" dirty="0" smtClean="0">
                <a:solidFill>
                  <a:schemeClr val="tx2"/>
                </a:solidFill>
              </a:rPr>
            </a:br>
            <a:r>
              <a:rPr lang="el-GR" sz="3000" b="0" dirty="0" smtClean="0">
                <a:solidFill>
                  <a:schemeClr val="tx2"/>
                </a:solidFill>
              </a:rPr>
              <a:t>(Μυϊκός κάματος)</a:t>
            </a:r>
            <a:endParaRPr lang="en-US" sz="3000" b="0" dirty="0" smtClean="0">
              <a:solidFill>
                <a:schemeClr val="tx2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91264" cy="5256584"/>
          </a:xfrm>
        </p:spPr>
        <p:txBody>
          <a:bodyPr anchor="t">
            <a:normAutofit/>
          </a:bodyPr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l-GR" dirty="0" smtClean="0"/>
              <a:t>Παρατεταμένη ισχυρή σύσπαση μυός μειώνει τα επίπεδα Ο</a:t>
            </a:r>
            <a:r>
              <a:rPr lang="el-GR" b="1" baseline="-25000" dirty="0" smtClean="0"/>
              <a:t>2</a:t>
            </a:r>
            <a:r>
              <a:rPr lang="el-GR" dirty="0" smtClean="0"/>
              <a:t> στη περιοχή, που αναγκάζουν σε αναερόβιο γλυκόλυση, παραπροϊόντα της οποίας είναι το γαλακτικό οξύ, κύρια ουσία για τη δημιουργία της κόπωσης - </a:t>
            </a:r>
            <a:r>
              <a:rPr lang="el-GR" b="1" dirty="0" smtClean="0">
                <a:solidFill>
                  <a:schemeClr val="tx2"/>
                </a:solidFill>
              </a:rPr>
              <a:t>μυϊκός κάματος</a:t>
            </a:r>
            <a:r>
              <a:rPr lang="el-GR" dirty="0" smtClean="0"/>
              <a:t>.  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l-GR" dirty="0" smtClean="0"/>
              <a:t>Σε περίπτωση ισομετρικής συστολής, όπου λόγω σταθερού μήκους του μυός δεν διευκολύνεται η κυκλοφορία του αίματος, η κόπωση είναι εντονότερη. Πχ</a:t>
            </a:r>
            <a:r>
              <a:rPr lang="en-GB" dirty="0" smtClean="0"/>
              <a:t>:</a:t>
            </a:r>
            <a:r>
              <a:rPr lang="el-GR" dirty="0" smtClean="0"/>
              <a:t> η συνεχής συστολή των μασητήριων στους βρυγμομανείς.</a:t>
            </a:r>
            <a:endParaRPr lang="en-GB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l-GR" dirty="0" smtClean="0"/>
              <a:t>Παρατεταμένη σύσπαση του μυός καταλήγει  σε </a:t>
            </a:r>
            <a:r>
              <a:rPr lang="el-GR" b="1" dirty="0" smtClean="0">
                <a:solidFill>
                  <a:schemeClr val="tx2"/>
                </a:solidFill>
              </a:rPr>
              <a:t>μυϊκό σπασμό</a:t>
            </a:r>
            <a:r>
              <a:rPr lang="el-GR" dirty="0" smtClean="0">
                <a:solidFill>
                  <a:schemeClr val="tx2"/>
                </a:solidFill>
              </a:rPr>
              <a:t>,</a:t>
            </a:r>
            <a:r>
              <a:rPr lang="el-GR" dirty="0" smtClean="0"/>
              <a:t> και περιγράφεται ως ακουσία επώδυνη βράχυνση του μυός</a:t>
            </a:r>
            <a:r>
              <a:rPr lang="en-GB" dirty="0" smtClean="0"/>
              <a:t> (</a:t>
            </a:r>
            <a:r>
              <a:rPr lang="el-GR" dirty="0" smtClean="0"/>
              <a:t>τρισμός ή κράμπα). Πχ. Η κράμπα των ποδοσφαιριστών στη διάρκεια του παιχνιδιού.</a:t>
            </a:r>
            <a:endParaRPr lang="en-US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345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l-GR" sz="4000" b="1" dirty="0" smtClean="0">
                <a:solidFill>
                  <a:schemeClr val="tx2"/>
                </a:solidFill>
              </a:rPr>
              <a:t>Λειτουργία Μυϊκού συστήματος</a:t>
            </a:r>
            <a:br>
              <a:rPr lang="el-GR" sz="4000" b="1" dirty="0" smtClean="0">
                <a:solidFill>
                  <a:schemeClr val="tx2"/>
                </a:solidFill>
              </a:rPr>
            </a:br>
            <a:r>
              <a:rPr lang="el-GR" sz="3300" b="0" dirty="0" smtClean="0">
                <a:solidFill>
                  <a:schemeClr val="tx2"/>
                </a:solidFill>
              </a:rPr>
              <a:t>(μυϊκός τόνος)</a:t>
            </a:r>
            <a:endParaRPr lang="en-US" sz="3300" b="0" dirty="0" smtClean="0">
              <a:solidFill>
                <a:schemeClr val="tx2"/>
              </a:solidFill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 anchor="t">
            <a:normAutofit/>
          </a:bodyPr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l-GR" sz="2400" dirty="0" smtClean="0"/>
              <a:t>Η συνεχής τάση των μυών που είναι υπεύθυνη για την στάση των διαφόρων μερών του ανθρώπινου σώματος. </a:t>
            </a:r>
            <a:endParaRPr lang="en-GB" sz="2400" dirty="0" smtClean="0"/>
          </a:p>
          <a:p>
            <a:pPr eaLnBrk="1" hangingPunct="1">
              <a:spcBef>
                <a:spcPts val="1200"/>
              </a:spcBef>
            </a:pPr>
            <a:r>
              <a:rPr lang="el-GR" sz="2400" dirty="0" smtClean="0"/>
              <a:t>Ελέγχεται από τα κατώτερα εγκεφαλικά κέντρα (ακούσια).</a:t>
            </a:r>
          </a:p>
          <a:p>
            <a:pPr marL="355600" indent="0" eaLnBrk="1" hangingPunct="1">
              <a:spcBef>
                <a:spcPts val="300"/>
              </a:spcBef>
              <a:spcAft>
                <a:spcPts val="1200"/>
              </a:spcAft>
              <a:buNone/>
            </a:pPr>
            <a:r>
              <a:rPr lang="el-GR" sz="2400" dirty="0" smtClean="0"/>
              <a:t>Πχ η θέση της κάτω γνάθου κατά την ανάπαυση.</a:t>
            </a:r>
            <a:endParaRPr lang="en-US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240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l-GR" dirty="0">
                <a:solidFill>
                  <a:srgbClr val="1F497D"/>
                </a:solidFill>
              </a:rPr>
              <a:t>Μυϊκή λειτουργία </a:t>
            </a:r>
            <a:r>
              <a:rPr lang="el-GR" sz="3000" b="0" dirty="0" smtClean="0">
                <a:solidFill>
                  <a:srgbClr val="1F497D"/>
                </a:solidFill>
              </a:rPr>
              <a:t>1/2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12000"/>
              </a:lnSpc>
              <a:spcAft>
                <a:spcPts val="600"/>
              </a:spcAft>
              <a:defRPr/>
            </a:pPr>
            <a:r>
              <a:rPr lang="el-GR" dirty="0" smtClean="0"/>
              <a:t>Οι μύες λειτουργούν κατά ομάδες.</a:t>
            </a:r>
          </a:p>
          <a:p>
            <a:pPr eaLnBrk="1" hangingPunct="1">
              <a:lnSpc>
                <a:spcPct val="112000"/>
              </a:lnSpc>
              <a:spcAft>
                <a:spcPts val="600"/>
              </a:spcAft>
              <a:defRPr/>
            </a:pPr>
            <a:r>
              <a:rPr lang="el-GR" dirty="0" smtClean="0"/>
              <a:t>Οι μύες που προκαλούν μια κίνηση λέγονται αγωνιστές.</a:t>
            </a:r>
          </a:p>
          <a:p>
            <a:pPr eaLnBrk="1" hangingPunct="1">
              <a:lnSpc>
                <a:spcPct val="112000"/>
              </a:lnSpc>
              <a:spcAft>
                <a:spcPts val="600"/>
              </a:spcAft>
              <a:defRPr/>
            </a:pPr>
            <a:r>
              <a:rPr lang="el-GR" dirty="0" smtClean="0"/>
              <a:t>Οι μύες που λειτουργούν αντίθετα προς αυτή την κίνηση λέγονται ανταγωνιστές.</a:t>
            </a:r>
          </a:p>
          <a:p>
            <a:pPr eaLnBrk="1" hangingPunct="1">
              <a:lnSpc>
                <a:spcPct val="112000"/>
              </a:lnSpc>
              <a:spcAft>
                <a:spcPts val="600"/>
              </a:spcAft>
              <a:defRPr/>
            </a:pPr>
            <a:r>
              <a:rPr lang="el-GR" dirty="0" smtClean="0"/>
              <a:t>Οι μύες που επιτελούν την ίδια κίνηση ονομάζονται συνεργάτες.</a:t>
            </a:r>
          </a:p>
          <a:p>
            <a:pPr eaLnBrk="1" hangingPunct="1">
              <a:lnSpc>
                <a:spcPct val="112000"/>
              </a:lnSpc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</a:rPr>
              <a:t>Όταν οι αγωνιστές συστέλλονται οι ανταγωνιστές χαλαρώνουν ή εξισορροπούν την ενέργεια των αγωνιστών δημιουργώντας μια συγχρονισμένη κίνηση. Ο νευρομυικός συντονισμός πραγματοποιείται σε ανώτερα εγκεφαλικά κέντρα.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691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tx2"/>
                </a:solidFill>
              </a:rPr>
              <a:t>Μυϊκή λειτουργία </a:t>
            </a:r>
            <a:r>
              <a:rPr lang="el-GR" sz="3000" b="0" dirty="0">
                <a:solidFill>
                  <a:schemeClr val="tx2"/>
                </a:solidFill>
              </a:rPr>
              <a:t>2</a:t>
            </a:r>
            <a:r>
              <a:rPr lang="el-GR" sz="3000" b="0" dirty="0" smtClean="0">
                <a:solidFill>
                  <a:schemeClr val="tx2"/>
                </a:solidFill>
              </a:rPr>
              <a:t>/2</a:t>
            </a:r>
            <a:endParaRPr lang="el-GR" sz="3000" b="0" dirty="0">
              <a:solidFill>
                <a:schemeClr val="tx2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3388831" y="5985047"/>
            <a:ext cx="23123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+mn-lt"/>
                <a:hlinkClick r:id="rId5"/>
              </a:rPr>
              <a:t>STRUCTURE OF SKELETAL MUSCLE</a:t>
            </a:r>
            <a:endParaRPr lang="en-US" sz="1200" dirty="0">
              <a:latin typeface="+mn-lt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8" name="ShockwaveFlash1" r:id="rId2" imgW="6857143" imgH="3847619"/>
        </mc:Choice>
        <mc:Fallback>
          <p:control name="ShockwaveFlash1" r:id="rId2" imgW="6857143" imgH="384761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43000" y="1504950"/>
                  <a:ext cx="6858000" cy="3848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12705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l-GR" b="1" dirty="0" smtClean="0">
                <a:solidFill>
                  <a:schemeClr val="tx2"/>
                </a:solidFill>
              </a:rPr>
              <a:t>Νευρικό σύστημα </a:t>
            </a:r>
            <a:r>
              <a:rPr lang="el-GR" sz="3000" b="0" dirty="0" smtClean="0">
                <a:solidFill>
                  <a:schemeClr val="tx2"/>
                </a:solidFill>
              </a:rPr>
              <a:t>1/2</a:t>
            </a:r>
            <a:endParaRPr lang="el-GR" sz="3000" b="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51520" y="1268760"/>
            <a:ext cx="4464496" cy="5589240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Το νευρικό σύστημα του ανθρώπου διαιρείται στο </a:t>
            </a:r>
            <a:r>
              <a:rPr lang="el-GR" b="1" dirty="0" smtClean="0"/>
              <a:t>εγκεφαλονωτιαίο</a:t>
            </a:r>
            <a:r>
              <a:rPr lang="el-GR" i="1" dirty="0" smtClean="0"/>
              <a:t> </a:t>
            </a:r>
            <a:r>
              <a:rPr lang="el-GR" dirty="0" smtClean="0"/>
              <a:t>και στο </a:t>
            </a:r>
            <a:r>
              <a:rPr lang="el-GR" b="1" dirty="0" smtClean="0"/>
              <a:t>αυτόνομο σύστημα  ή φυτικό.</a:t>
            </a:r>
          </a:p>
          <a:p>
            <a:r>
              <a:rPr lang="el-GR" dirty="0" smtClean="0"/>
              <a:t>Αυτά με τη σειρά τους διαιρούνται σε </a:t>
            </a:r>
            <a:r>
              <a:rPr lang="el-GR" b="1" dirty="0" smtClean="0"/>
              <a:t>κεντρικό νευρικό σύστημα</a:t>
            </a:r>
            <a:r>
              <a:rPr lang="el-GR" i="1" dirty="0" smtClean="0"/>
              <a:t> </a:t>
            </a:r>
            <a:r>
              <a:rPr lang="el-GR" dirty="0" smtClean="0"/>
              <a:t>(ΚΝΣ) και </a:t>
            </a:r>
            <a:r>
              <a:rPr lang="el-GR" b="1" dirty="0" smtClean="0"/>
              <a:t>περιφερικό νευρικό σύστημα.</a:t>
            </a:r>
          </a:p>
          <a:p>
            <a:r>
              <a:rPr lang="el-GR" dirty="0" smtClean="0"/>
              <a:t>Το ΚΝΣ περιλαμβάνει τον εγκέφαλο και νωτιαίο μυελό.</a:t>
            </a:r>
          </a:p>
          <a:p>
            <a:r>
              <a:rPr lang="el-GR" dirty="0" smtClean="0"/>
              <a:t>Το περιφερικό νευρικό σύστημα αποτελείται από τα εγκεφαλικά και τα </a:t>
            </a:r>
            <a:r>
              <a:rPr lang="el-GR" dirty="0" err="1" smtClean="0"/>
              <a:t>νωτιαία</a:t>
            </a:r>
            <a:r>
              <a:rPr lang="el-GR" dirty="0" smtClean="0"/>
              <a:t> νεύρα μαζί με τα γάγγλια.</a:t>
            </a:r>
            <a:endParaRPr lang="el-GR" dirty="0"/>
          </a:p>
        </p:txBody>
      </p:sp>
      <p:pic>
        <p:nvPicPr>
          <p:cNvPr id="378882" name="Picture 2" descr="File:1201 Overview of Nervous System.jpg">
            <a:hlinkClick r:id="rId2"/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6009" y="1412776"/>
            <a:ext cx="4582495" cy="4140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sp>
        <p:nvSpPr>
          <p:cNvPr id="7" name="Rectangle 7"/>
          <p:cNvSpPr/>
          <p:nvPr/>
        </p:nvSpPr>
        <p:spPr>
          <a:xfrm>
            <a:off x="5364089" y="5635856"/>
            <a:ext cx="3024335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1201 Overview of Nervous </a:t>
            </a:r>
            <a:r>
              <a:rPr lang="en-US" sz="1200" dirty="0" smtClean="0">
                <a:latin typeface="+mn-lt"/>
                <a:hlinkClick r:id="rId4"/>
              </a:rPr>
              <a:t>System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+mn-lt"/>
                <a:hlinkClick r:id="rId5" tooltip="User:CFCF"/>
              </a:rPr>
              <a:t>CFCF</a:t>
            </a:r>
            <a:r>
              <a:rPr lang="el-GR" sz="12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6"/>
              </a:rPr>
              <a:t>CC BY </a:t>
            </a:r>
            <a:r>
              <a:rPr lang="en-US" sz="1200" dirty="0" smtClean="0">
                <a:latin typeface="+mn-lt"/>
                <a:hlinkClick r:id="rId6"/>
              </a:rPr>
              <a:t>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522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l-GR" dirty="0">
                <a:solidFill>
                  <a:srgbClr val="1F497D"/>
                </a:solidFill>
              </a:rPr>
              <a:t>Νευρικό σύστημα </a:t>
            </a:r>
            <a:r>
              <a:rPr lang="el-GR" sz="3000" b="0" dirty="0" smtClean="0">
                <a:solidFill>
                  <a:srgbClr val="1F497D"/>
                </a:solidFill>
              </a:rPr>
              <a:t>2/2</a:t>
            </a:r>
            <a:endParaRPr lang="el-GR" dirty="0"/>
          </a:p>
        </p:txBody>
      </p:sp>
      <p:pic>
        <p:nvPicPr>
          <p:cNvPr id="502788" name="Picture 4" descr="File:NSdiagram.svg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232166" y="1124744"/>
            <a:ext cx="6679668" cy="53228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  <p:sp>
        <p:nvSpPr>
          <p:cNvPr id="6" name="Rectangle 7"/>
          <p:cNvSpPr/>
          <p:nvPr/>
        </p:nvSpPr>
        <p:spPr>
          <a:xfrm>
            <a:off x="1187624" y="6464369"/>
            <a:ext cx="676875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5"/>
              </a:rPr>
              <a:t>NSdiagram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6" tooltip="User:Perhelion"/>
              </a:rPr>
              <a:t>Perhelion</a:t>
            </a:r>
            <a:r>
              <a:rPr lang="el-GR" sz="12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7"/>
              </a:rPr>
              <a:t>CC BY </a:t>
            </a:r>
            <a:r>
              <a:rPr lang="en-US" sz="1200" dirty="0" smtClean="0">
                <a:latin typeface="+mn-lt"/>
                <a:hlinkClick r:id="rId7"/>
              </a:rPr>
              <a:t>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851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l-GR" b="1" dirty="0" smtClean="0">
                <a:solidFill>
                  <a:schemeClr val="tx2"/>
                </a:solidFill>
              </a:rPr>
              <a:t>	Νευρικό σύστημα</a:t>
            </a:r>
            <a:endParaRPr lang="en-US" b="1" dirty="0" smtClean="0">
              <a:solidFill>
                <a:schemeClr val="tx2"/>
              </a:solidFill>
            </a:endParaRPr>
          </a:p>
        </p:txBody>
      </p:sp>
      <p:grpSp>
        <p:nvGrpSpPr>
          <p:cNvPr id="2" name="Organization Chart 3"/>
          <p:cNvGrpSpPr>
            <a:grpSpLocks/>
          </p:cNvGrpSpPr>
          <p:nvPr/>
        </p:nvGrpSpPr>
        <p:grpSpPr bwMode="auto">
          <a:xfrm>
            <a:off x="467544" y="1340768"/>
            <a:ext cx="8229600" cy="4530725"/>
            <a:chOff x="1134" y="1272"/>
            <a:chExt cx="3888" cy="720"/>
          </a:xfrm>
          <a:solidFill>
            <a:schemeClr val="accent1">
              <a:lumMod val="20000"/>
              <a:lumOff val="80000"/>
            </a:schemeClr>
          </a:solidFill>
        </p:grpSpPr>
        <p:cxnSp>
          <p:nvCxnSpPr>
            <p:cNvPr id="203780" name="_s203780"/>
            <p:cNvCxnSpPr>
              <a:cxnSpLocks noChangeShapeType="1"/>
              <a:stCxn id="7" idx="0"/>
              <a:endCxn id="3" idx="2"/>
            </p:cNvCxnSpPr>
            <p:nvPr/>
          </p:nvCxnSpPr>
          <p:spPr bwMode="auto">
            <a:xfrm rot="16200000">
              <a:off x="2754" y="1380"/>
              <a:ext cx="144" cy="504"/>
            </a:xfrm>
            <a:prstGeom prst="bentConnector3">
              <a:avLst>
                <a:gd name="adj1" fmla="val 1263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203781" name="_s203781"/>
            <p:cNvCxnSpPr>
              <a:cxnSpLocks noChangeShapeType="1"/>
              <a:stCxn id="6" idx="0"/>
              <a:endCxn id="3" idx="2"/>
            </p:cNvCxnSpPr>
            <p:nvPr/>
          </p:nvCxnSpPr>
          <p:spPr bwMode="auto">
            <a:xfrm rot="5400000" flipH="1">
              <a:off x="3762" y="876"/>
              <a:ext cx="144" cy="1512"/>
            </a:xfrm>
            <a:prstGeom prst="bentConnector3">
              <a:avLst>
                <a:gd name="adj1" fmla="val 1263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203782" name="_s203782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5400000" flipH="1">
              <a:off x="3258" y="1380"/>
              <a:ext cx="144" cy="504"/>
            </a:xfrm>
            <a:prstGeom prst="bentConnector3">
              <a:avLst>
                <a:gd name="adj1" fmla="val 1263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203783" name="_s203783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5400000" flipH="1" flipV="1">
              <a:off x="2264" y="890"/>
              <a:ext cx="144" cy="1484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sp>
          <p:nvSpPr>
            <p:cNvPr id="3" name="_s203784"/>
            <p:cNvSpPr>
              <a:spLocks noChangeArrowheads="1"/>
            </p:cNvSpPr>
            <p:nvPr/>
          </p:nvSpPr>
          <p:spPr bwMode="auto">
            <a:xfrm>
              <a:off x="2646" y="1272"/>
              <a:ext cx="864" cy="288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1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+mn-lt"/>
                  <a:cs typeface="Arial" charset="0"/>
                </a:rPr>
                <a:t>ΑΝΑΤΟΜΙΚΑ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1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+mn-lt"/>
                  <a:cs typeface="Arial" charset="0"/>
                </a:rPr>
                <a:t>ΣΤΟΙΧΕΙΑ</a:t>
              </a:r>
              <a:endParaRPr kumimoji="0" lang="en-US" altLang="el-GR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cs typeface="Arial" charset="0"/>
              </a:endParaRPr>
            </a:p>
          </p:txBody>
        </p:sp>
        <p:sp>
          <p:nvSpPr>
            <p:cNvPr id="4" name="_s203785"/>
            <p:cNvSpPr>
              <a:spLocks noChangeArrowheads="1"/>
            </p:cNvSpPr>
            <p:nvPr/>
          </p:nvSpPr>
          <p:spPr bwMode="auto">
            <a:xfrm>
              <a:off x="1134" y="1704"/>
              <a:ext cx="919" cy="288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1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+mn-lt"/>
                  <a:cs typeface="Arial" charset="0"/>
                </a:rPr>
                <a:t>Νευρικό κύτταρο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1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+mn-lt"/>
                  <a:cs typeface="Arial" charset="0"/>
                </a:rPr>
                <a:t>ή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1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+mn-lt"/>
                  <a:cs typeface="Arial" charset="0"/>
                </a:rPr>
                <a:t>νευρώνας</a:t>
              </a:r>
              <a:endParaRPr kumimoji="0" lang="en-US" altLang="el-GR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cs typeface="Arial" charset="0"/>
              </a:endParaRPr>
            </a:p>
          </p:txBody>
        </p:sp>
        <p:sp>
          <p:nvSpPr>
            <p:cNvPr id="5" name="_s203786"/>
            <p:cNvSpPr>
              <a:spLocks noChangeArrowheads="1"/>
            </p:cNvSpPr>
            <p:nvPr/>
          </p:nvSpPr>
          <p:spPr bwMode="auto">
            <a:xfrm>
              <a:off x="3150" y="1704"/>
              <a:ext cx="864" cy="288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1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+mn-lt"/>
                  <a:cs typeface="Arial" charset="0"/>
                </a:rPr>
                <a:t>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1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+mn-lt"/>
                  <a:cs typeface="Arial" charset="0"/>
                </a:rPr>
                <a:t>Συνάψεις</a:t>
              </a:r>
              <a:endParaRPr kumimoji="0" lang="en-US" altLang="el-GR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cs typeface="Arial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l-GR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cs typeface="Arial" charset="0"/>
              </a:endParaRPr>
            </a:p>
          </p:txBody>
        </p:sp>
        <p:sp>
          <p:nvSpPr>
            <p:cNvPr id="6" name="_s203787"/>
            <p:cNvSpPr>
              <a:spLocks noChangeArrowheads="1"/>
            </p:cNvSpPr>
            <p:nvPr/>
          </p:nvSpPr>
          <p:spPr bwMode="auto">
            <a:xfrm>
              <a:off x="4158" y="1704"/>
              <a:ext cx="864" cy="288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1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+mn-lt"/>
                  <a:cs typeface="Arial" charset="0"/>
                </a:rPr>
                <a:t>Υποδεκτικά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1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+mn-lt"/>
                  <a:cs typeface="Arial" charset="0"/>
                </a:rPr>
                <a:t>όργανα</a:t>
              </a:r>
              <a:endParaRPr kumimoji="0" lang="en-US" altLang="el-GR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cs typeface="Arial" charset="0"/>
              </a:endParaRPr>
            </a:p>
          </p:txBody>
        </p:sp>
        <p:sp>
          <p:nvSpPr>
            <p:cNvPr id="7" name="_s203788"/>
            <p:cNvSpPr>
              <a:spLocks noChangeArrowheads="1"/>
            </p:cNvSpPr>
            <p:nvPr/>
          </p:nvSpPr>
          <p:spPr bwMode="auto">
            <a:xfrm>
              <a:off x="2142" y="1704"/>
              <a:ext cx="864" cy="288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1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+mn-lt"/>
                  <a:cs typeface="Arial" charset="0"/>
                </a:rPr>
                <a:t>Νευρικά κέντρα</a:t>
              </a:r>
              <a:endParaRPr kumimoji="0" lang="en-US" altLang="el-GR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cs typeface="Arial" charset="0"/>
              </a:endParaRPr>
            </a:p>
          </p:txBody>
        </p:sp>
      </p:grp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684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hangingPunct="1"/>
            <a:r>
              <a:rPr lang="el-GR" dirty="0" smtClean="0">
                <a:solidFill>
                  <a:schemeClr val="tx2"/>
                </a:solidFill>
              </a:rPr>
              <a:t>Νευρικό κύτταρο ή νευρώνας </a:t>
            </a:r>
            <a:r>
              <a:rPr lang="el-GR" sz="3000" b="0" dirty="0" smtClean="0">
                <a:solidFill>
                  <a:schemeClr val="tx2"/>
                </a:solidFill>
              </a:rPr>
              <a:t>1/2</a:t>
            </a:r>
            <a:endParaRPr lang="en-US" sz="3000" b="0" dirty="0" smtClean="0">
              <a:solidFill>
                <a:schemeClr val="tx2"/>
              </a:solidFill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331128"/>
            <a:ext cx="8435280" cy="2410240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l-GR" dirty="0" smtClean="0"/>
              <a:t>Οι δενδρίτες</a:t>
            </a:r>
            <a:r>
              <a:rPr lang="en-GB" dirty="0" smtClean="0"/>
              <a:t> (dentrite)</a:t>
            </a:r>
            <a:r>
              <a:rPr lang="el-GR" dirty="0" smtClean="0"/>
              <a:t> μικρές αποφυάδες που λειτουργούν κεντρομόλα μεταβιβάζοντας τα ερεθίσματα προς το σώμα.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l-GR" dirty="0" smtClean="0"/>
              <a:t>Οι νευράξονες ή νευρίτες</a:t>
            </a:r>
            <a:r>
              <a:rPr lang="en-GB" dirty="0" smtClean="0"/>
              <a:t> (axon)</a:t>
            </a:r>
            <a:r>
              <a:rPr lang="el-GR" dirty="0" smtClean="0"/>
              <a:t> είναι αποφυάδες που μεταβιβάζουν την διέγερση φυγόκεντρα σε άλλο νευρώνα.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l-GR" b="1" dirty="0" smtClean="0">
                <a:solidFill>
                  <a:srgbClr val="004A82"/>
                </a:solidFill>
              </a:rPr>
              <a:t>Στα περισσότερα νευρικά κύτταρα υπάρχουν πολλοί δενδρίτες και ένας </a:t>
            </a:r>
            <a:r>
              <a:rPr lang="el-GR" b="1" dirty="0" err="1" smtClean="0">
                <a:solidFill>
                  <a:srgbClr val="004A82"/>
                </a:solidFill>
              </a:rPr>
              <a:t>νευράξονας</a:t>
            </a:r>
            <a:r>
              <a:rPr lang="el-GR" b="1" dirty="0" smtClean="0">
                <a:solidFill>
                  <a:srgbClr val="004A82"/>
                </a:solidFill>
              </a:rPr>
              <a:t>.</a:t>
            </a:r>
            <a:endParaRPr lang="en-US" b="1" dirty="0" smtClean="0">
              <a:solidFill>
                <a:srgbClr val="004A82"/>
              </a:solidFill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867483" y="1052736"/>
            <a:ext cx="6152789" cy="3249652"/>
            <a:chOff x="755576" y="1412776"/>
            <a:chExt cx="7620000" cy="4123040"/>
          </a:xfrm>
        </p:grpSpPr>
        <p:pic>
          <p:nvPicPr>
            <p:cNvPr id="7" name="Picture 2" descr="File:Neuron Hand-tuned.sv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412776"/>
              <a:ext cx="7620000" cy="40957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2"/>
            <p:cNvSpPr txBox="1"/>
            <p:nvPr/>
          </p:nvSpPr>
          <p:spPr>
            <a:xfrm>
              <a:off x="1691680" y="1412776"/>
              <a:ext cx="10622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l-G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Dendrite 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4"/>
            <p:cNvSpPr txBox="1"/>
            <p:nvPr/>
          </p:nvSpPr>
          <p:spPr>
            <a:xfrm>
              <a:off x="1115616" y="5166484"/>
              <a:ext cx="9861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l-G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Nucleus 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5"/>
            <p:cNvSpPr txBox="1"/>
            <p:nvPr/>
          </p:nvSpPr>
          <p:spPr>
            <a:xfrm>
              <a:off x="3163784" y="2636912"/>
              <a:ext cx="7601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l-G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Soma 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TextBox 6"/>
            <p:cNvSpPr txBox="1"/>
            <p:nvPr/>
          </p:nvSpPr>
          <p:spPr>
            <a:xfrm>
              <a:off x="4487411" y="3645024"/>
              <a:ext cx="7074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l-G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Axon 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TextBox 7"/>
            <p:cNvSpPr txBox="1"/>
            <p:nvPr/>
          </p:nvSpPr>
          <p:spPr>
            <a:xfrm>
              <a:off x="4358715" y="4869160"/>
              <a:ext cx="1513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l-G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Myelin sheath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extBox 8"/>
            <p:cNvSpPr txBox="1"/>
            <p:nvPr/>
          </p:nvSpPr>
          <p:spPr>
            <a:xfrm>
              <a:off x="5115429" y="2188924"/>
              <a:ext cx="1224136" cy="820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l-G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Nobe of Ranvier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TextBox 9"/>
            <p:cNvSpPr txBox="1"/>
            <p:nvPr/>
          </p:nvSpPr>
          <p:spPr>
            <a:xfrm>
              <a:off x="6535769" y="1709981"/>
              <a:ext cx="1500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l-G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Axon terminal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TextBox 10"/>
            <p:cNvSpPr txBox="1"/>
            <p:nvPr/>
          </p:nvSpPr>
          <p:spPr>
            <a:xfrm>
              <a:off x="6516216" y="4293096"/>
              <a:ext cx="13971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l-G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Schwann cell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Rectangle 6"/>
          <p:cNvSpPr/>
          <p:nvPr/>
        </p:nvSpPr>
        <p:spPr>
          <a:xfrm>
            <a:off x="7018313" y="3649581"/>
            <a:ext cx="2044258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Neuron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Hand-tuned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5" tooltip="User:Faigl.ladislav"/>
              </a:rPr>
              <a:t>Faigl.ladislav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6"/>
              </a:rPr>
              <a:t>CC BY-SA 3.0</a:t>
            </a:r>
            <a:endParaRPr lang="en-US" sz="12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817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l-GR" dirty="0">
                <a:solidFill>
                  <a:srgbClr val="1F497D"/>
                </a:solidFill>
              </a:rPr>
              <a:t>Νευρικό κύτταρο ή νευρώνας </a:t>
            </a:r>
            <a:r>
              <a:rPr lang="el-GR" sz="3000" b="0" dirty="0" smtClean="0">
                <a:solidFill>
                  <a:srgbClr val="1F497D"/>
                </a:solidFill>
              </a:rPr>
              <a:t>2/2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12000"/>
              </a:lnSpc>
              <a:buFont typeface="Wingdings" pitchFamily="2" charset="2"/>
              <a:buNone/>
              <a:defRPr/>
            </a:pPr>
            <a:r>
              <a:rPr lang="el-GR" sz="2400" dirty="0" smtClean="0"/>
              <a:t>Οι νευρώνες ανάλογα με την αποστολή τους διακρίνονται</a:t>
            </a:r>
            <a:r>
              <a:rPr lang="en-GB" sz="2400" dirty="0" smtClean="0"/>
              <a:t>:</a:t>
            </a:r>
            <a:endParaRPr lang="el-GR" sz="2400" dirty="0" smtClean="0"/>
          </a:p>
          <a:p>
            <a:pPr eaLnBrk="1" hangingPunct="1">
              <a:lnSpc>
                <a:spcPct val="112000"/>
              </a:lnSpc>
              <a:defRPr/>
            </a:pPr>
            <a:r>
              <a:rPr lang="el-GR" sz="2400" b="1" dirty="0" smtClean="0">
                <a:solidFill>
                  <a:srgbClr val="004A82"/>
                </a:solidFill>
              </a:rPr>
              <a:t>Αισθητικούς</a:t>
            </a:r>
            <a:r>
              <a:rPr lang="el-GR" sz="2400" dirty="0" smtClean="0"/>
              <a:t>, αν δέχονται ερεθίσματα από την περιφέρεια προς το ΚΝΣ (αισθητική οδός).</a:t>
            </a:r>
          </a:p>
          <a:p>
            <a:pPr eaLnBrk="1" hangingPunct="1">
              <a:lnSpc>
                <a:spcPct val="112000"/>
              </a:lnSpc>
              <a:defRPr/>
            </a:pPr>
            <a:r>
              <a:rPr lang="el-GR" sz="2400" b="1" dirty="0" smtClean="0">
                <a:solidFill>
                  <a:srgbClr val="004A82"/>
                </a:solidFill>
              </a:rPr>
              <a:t>Κινητικούς</a:t>
            </a:r>
            <a:r>
              <a:rPr lang="el-GR" sz="2400" dirty="0" smtClean="0"/>
              <a:t>, αν διοχετεύουν ερεθίσματα από το ΚΝΣ προς την περιφέρεια (κινητική οδός).</a:t>
            </a:r>
          </a:p>
          <a:p>
            <a:pPr eaLnBrk="1" hangingPunct="1">
              <a:lnSpc>
                <a:spcPct val="112000"/>
              </a:lnSpc>
              <a:defRPr/>
            </a:pPr>
            <a:r>
              <a:rPr lang="el-GR" sz="2400" b="1" dirty="0" smtClean="0">
                <a:solidFill>
                  <a:srgbClr val="004A82"/>
                </a:solidFill>
              </a:rPr>
              <a:t>Συνδετικούς</a:t>
            </a:r>
            <a:r>
              <a:rPr lang="el-GR" sz="2400" dirty="0" smtClean="0"/>
              <a:t>, συνδέουν τις δύο προηγούμενες κατηγόριες.</a:t>
            </a:r>
            <a:endParaRPr lang="en-US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627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hangingPunct="1"/>
            <a:r>
              <a:rPr lang="el-GR" dirty="0" smtClean="0">
                <a:solidFill>
                  <a:schemeClr val="tx2"/>
                </a:solidFill>
              </a:rPr>
              <a:t>Νευρικά κέντρα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2000"/>
              </a:lnSpc>
              <a:spcBef>
                <a:spcPts val="1200"/>
              </a:spcBef>
              <a:spcAft>
                <a:spcPts val="1200"/>
              </a:spcAft>
            </a:pPr>
            <a:r>
              <a:rPr lang="el-GR" sz="2400" dirty="0" smtClean="0"/>
              <a:t>Τα νευρικά κέντρα είναι τα κέντρα λήψης και επεξεργασίας των ερεθισμάτων και της απόκρισης. </a:t>
            </a:r>
          </a:p>
          <a:p>
            <a:pPr eaLnBrk="1" hangingPunct="1">
              <a:lnSpc>
                <a:spcPct val="112000"/>
              </a:lnSpc>
              <a:spcBef>
                <a:spcPts val="1200"/>
              </a:spcBef>
              <a:spcAft>
                <a:spcPts val="1200"/>
              </a:spcAft>
            </a:pPr>
            <a:r>
              <a:rPr lang="el-GR" sz="2400" dirty="0" smtClean="0"/>
              <a:t>Από κάτω προς τα άνω είναι ο νωτιαίος μυελός, ο νωτιαίος βολβός, η παρεγκεφαλίδα, η γέφυρα, η υπόφυση, ο υποθάλαμος, ο θάλαμος, το μεσολόβιο και ο φλοιός.</a:t>
            </a:r>
          </a:p>
          <a:p>
            <a:pPr eaLnBrk="1" hangingPunct="1">
              <a:lnSpc>
                <a:spcPct val="112000"/>
              </a:lnSpc>
              <a:spcBef>
                <a:spcPts val="1200"/>
              </a:spcBef>
              <a:spcAft>
                <a:spcPts val="1200"/>
              </a:spcAft>
            </a:pPr>
            <a:r>
              <a:rPr lang="el-GR" sz="2400" dirty="0" smtClean="0"/>
              <a:t>Στο νωτιαίο βολβό βρίσκεται το κέντρο μάσησης, της κατάποσης και της έκκρισης του σάλιου.</a:t>
            </a:r>
          </a:p>
          <a:p>
            <a:pPr eaLnBrk="1" hangingPunct="1">
              <a:lnSpc>
                <a:spcPct val="112000"/>
              </a:lnSpc>
              <a:spcBef>
                <a:spcPts val="1200"/>
              </a:spcBef>
              <a:spcAft>
                <a:spcPts val="1200"/>
              </a:spcAft>
            </a:pPr>
            <a:r>
              <a:rPr lang="el-GR" sz="2400" dirty="0" smtClean="0"/>
              <a:t>Στη γέφυρα βρίσκεται ο δικτυωτός σχηματισμός όπου γίνεται επεξεργασία σημάτων για σύνθετες εργασίες μάσησης.</a:t>
            </a:r>
            <a:endParaRPr lang="en-US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173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ln>
            <a:noFill/>
          </a:ln>
        </p:spPr>
        <p:txBody>
          <a:bodyPr anchor="ctr">
            <a:normAutofit/>
          </a:bodyPr>
          <a:lstStyle/>
          <a:p>
            <a:pPr eaLnBrk="1" hangingPunct="1"/>
            <a:r>
              <a:rPr lang="el-GR" b="1" dirty="0" smtClean="0">
                <a:solidFill>
                  <a:schemeClr val="tx2"/>
                </a:solidFill>
              </a:rPr>
              <a:t>Μυϊκό σύστημα </a:t>
            </a:r>
            <a:r>
              <a:rPr lang="el-GR" sz="3000" b="0" dirty="0" smtClean="0">
                <a:solidFill>
                  <a:schemeClr val="tx2"/>
                </a:solidFill>
              </a:rPr>
              <a:t>1/3</a:t>
            </a:r>
            <a:endParaRPr lang="en-US" sz="3000" b="0" dirty="0" smtClean="0">
              <a:solidFill>
                <a:schemeClr val="tx2"/>
              </a:solidFill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435280" cy="5112568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12000"/>
              </a:lnSpc>
              <a:buFont typeface="Wingdings" pitchFamily="2" charset="2"/>
              <a:buNone/>
            </a:pPr>
            <a:r>
              <a:rPr lang="el-GR" sz="2400" dirty="0" smtClean="0"/>
              <a:t>Οι μύες είναι όργανα μαλακά και αποτελούνται από μυϊκό ιστό. Διακρίνουμε τρεις τύπους μυϊκού ιστού</a:t>
            </a:r>
            <a:r>
              <a:rPr lang="en-GB" sz="2400" dirty="0" smtClean="0"/>
              <a:t>.</a:t>
            </a:r>
            <a:endParaRPr lang="el-GR" sz="2400" dirty="0" smtClean="0"/>
          </a:p>
          <a:p>
            <a:pPr eaLnBrk="1" hangingPunct="1">
              <a:lnSpc>
                <a:spcPct val="112000"/>
              </a:lnSpc>
            </a:pPr>
            <a:r>
              <a:rPr lang="el-GR" sz="2400" b="1" dirty="0" smtClean="0">
                <a:solidFill>
                  <a:srgbClr val="004A82"/>
                </a:solidFill>
              </a:rPr>
              <a:t>Λείος μυϊκός ιστός </a:t>
            </a:r>
            <a:r>
              <a:rPr lang="el-GR" sz="2400" dirty="0" smtClean="0"/>
              <a:t>αποτελείται από άθροισμα ατρακτοειδών κυττάρων. Βραδεία, ακούσια συστολή</a:t>
            </a:r>
            <a:r>
              <a:rPr lang="en-GB" sz="2400" dirty="0" smtClean="0"/>
              <a:t>.</a:t>
            </a:r>
            <a:endParaRPr lang="el-GR" sz="2400" dirty="0" smtClean="0"/>
          </a:p>
          <a:p>
            <a:pPr eaLnBrk="1" hangingPunct="1">
              <a:lnSpc>
                <a:spcPct val="112000"/>
              </a:lnSpc>
            </a:pPr>
            <a:r>
              <a:rPr lang="el-GR" sz="2400" b="1" dirty="0" smtClean="0">
                <a:solidFill>
                  <a:srgbClr val="004A82"/>
                </a:solidFill>
              </a:rPr>
              <a:t>Γραμμωτός ή σκελετικός μυϊκός ιστός </a:t>
            </a:r>
            <a:r>
              <a:rPr lang="el-GR" sz="2400" dirty="0" smtClean="0"/>
              <a:t>αποτελείται από δεσμίδες πολυπύρηνων κυλινδρικών κύτταρων. Ισχυρή, γρήγορη, εκούσια συστολή</a:t>
            </a:r>
            <a:r>
              <a:rPr lang="en-GB" sz="2400" dirty="0" smtClean="0"/>
              <a:t>.</a:t>
            </a:r>
            <a:endParaRPr lang="el-GR" sz="2400" dirty="0" smtClean="0"/>
          </a:p>
          <a:p>
            <a:pPr eaLnBrk="1" hangingPunct="1">
              <a:lnSpc>
                <a:spcPct val="112000"/>
              </a:lnSpc>
            </a:pPr>
            <a:r>
              <a:rPr lang="el-GR" sz="2400" b="1" dirty="0" smtClean="0">
                <a:solidFill>
                  <a:srgbClr val="004A82"/>
                </a:solidFill>
              </a:rPr>
              <a:t>Καρδιακός μυς </a:t>
            </a:r>
            <a:r>
              <a:rPr lang="el-GR" sz="2400" dirty="0" smtClean="0"/>
              <a:t>αποτελούμενος από διακλαδιζόμενα ή επιμήκη ξεχωριστά κύτταρα. Συστολή ρυθμική, ισχυρή, ακούσια</a:t>
            </a:r>
            <a:r>
              <a:rPr lang="en-GB" sz="2400" dirty="0" smtClean="0"/>
              <a:t>.</a:t>
            </a:r>
            <a:endParaRPr lang="en-US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018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hangingPunct="1"/>
            <a:r>
              <a:rPr lang="el-GR" dirty="0" smtClean="0">
                <a:solidFill>
                  <a:schemeClr val="tx2"/>
                </a:solidFill>
              </a:rPr>
              <a:t>Συνάψεις </a:t>
            </a:r>
            <a:r>
              <a:rPr lang="el-GR" sz="3000" b="0" dirty="0" smtClean="0">
                <a:solidFill>
                  <a:schemeClr val="tx2"/>
                </a:solidFill>
              </a:rPr>
              <a:t>1/2</a:t>
            </a:r>
            <a:r>
              <a:rPr lang="el-GR" dirty="0" smtClean="0">
                <a:solidFill>
                  <a:schemeClr val="tx2"/>
                </a:solidFill>
              </a:rPr>
              <a:t>  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pPr eaLnBrk="1" hangingPunct="1">
              <a:lnSpc>
                <a:spcPct val="112000"/>
              </a:lnSpc>
              <a:spcAft>
                <a:spcPts val="600"/>
              </a:spcAft>
            </a:pPr>
            <a:r>
              <a:rPr lang="el-GR" sz="2400" dirty="0" smtClean="0"/>
              <a:t>Η μεταβίβαση είτε αυτή είναι αισθητική ή κινητική είτε απλή μεταφορά, γίνεται με την επαφή των τελικών απολήξεων του νευράξονα ενός νευρώνα, με το κυτταρικό σώμα ή τους δενδρίτες αλλού νευρώνα. Η επαφή αυτή που έχει σκοπό την μεταβίβαση της διέγερσης λέγεται νευρική σύναψη.</a:t>
            </a:r>
          </a:p>
          <a:p>
            <a:pPr eaLnBrk="1" hangingPunct="1">
              <a:lnSpc>
                <a:spcPct val="112000"/>
              </a:lnSpc>
              <a:spcAft>
                <a:spcPts val="600"/>
              </a:spcAft>
            </a:pPr>
            <a:r>
              <a:rPr lang="el-GR" sz="2400" dirty="0" smtClean="0"/>
              <a:t>Δεν είναι επαφή αλλά ένας σχισμοειδής χώρος που μεταφέρονται οι χημικές ουσίες οι υπεύθυνες της μεταφοράς της διέγερσης.</a:t>
            </a:r>
          </a:p>
          <a:p>
            <a:pPr eaLnBrk="1" hangingPunct="1">
              <a:lnSpc>
                <a:spcPct val="112000"/>
              </a:lnSpc>
              <a:spcAft>
                <a:spcPts val="600"/>
              </a:spcAft>
            </a:pPr>
            <a:r>
              <a:rPr lang="el-GR" sz="2400" dirty="0" smtClean="0"/>
              <a:t>Οι ουσίες αυτές ονομάζονται νευροδιαβιβαστές.</a:t>
            </a:r>
            <a:endParaRPr lang="en-US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074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76056" y="260648"/>
            <a:ext cx="3909120" cy="908720"/>
          </a:xfrm>
        </p:spPr>
        <p:txBody>
          <a:bodyPr anchor="ctr"/>
          <a:lstStyle/>
          <a:p>
            <a:r>
              <a:rPr lang="el-GR" dirty="0">
                <a:solidFill>
                  <a:srgbClr val="1F497D"/>
                </a:solidFill>
              </a:rPr>
              <a:t>Συνάψεις </a:t>
            </a:r>
            <a:r>
              <a:rPr lang="el-GR" sz="3000" b="0" dirty="0" smtClean="0">
                <a:solidFill>
                  <a:srgbClr val="1F497D"/>
                </a:solidFill>
              </a:rPr>
              <a:t>2/2</a:t>
            </a:r>
            <a:r>
              <a:rPr lang="el-GR" dirty="0" smtClean="0">
                <a:solidFill>
                  <a:srgbClr val="1F497D"/>
                </a:solidFill>
              </a:rPr>
              <a:t> </a:t>
            </a:r>
            <a:endParaRPr lang="el-GR" dirty="0">
              <a:solidFill>
                <a:schemeClr val="tx2"/>
              </a:solidFill>
            </a:endParaRPr>
          </a:p>
        </p:txBody>
      </p:sp>
      <p:pic>
        <p:nvPicPr>
          <p:cNvPr id="4" name="Picture 2" descr="File:Chemical synapse schema cropp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08" y="139537"/>
            <a:ext cx="5243480" cy="65298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/>
          <p:cNvSpPr/>
          <p:nvPr/>
        </p:nvSpPr>
        <p:spPr>
          <a:xfrm>
            <a:off x="5292080" y="6179469"/>
            <a:ext cx="2820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Chemical synapse schema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cropped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 tooltip="User:Looie496"/>
              </a:rPr>
              <a:t>Looie496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164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err="1" smtClean="0">
                <a:solidFill>
                  <a:schemeClr val="tx2"/>
                </a:solidFill>
              </a:rPr>
              <a:t>Υποδεκτικά</a:t>
            </a:r>
            <a:r>
              <a:rPr lang="el-GR" dirty="0" smtClean="0">
                <a:solidFill>
                  <a:schemeClr val="tx2"/>
                </a:solidFill>
              </a:rPr>
              <a:t> όργανα </a:t>
            </a:r>
            <a:r>
              <a:rPr lang="el-GR" sz="3000" b="0" dirty="0" smtClean="0">
                <a:solidFill>
                  <a:schemeClr val="tx2"/>
                </a:solidFill>
              </a:rPr>
              <a:t>1/2</a:t>
            </a:r>
            <a:endParaRPr lang="en-US" sz="3000" b="0" dirty="0" smtClean="0">
              <a:solidFill>
                <a:schemeClr val="tx2"/>
              </a:solidFill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12000"/>
              </a:lnSpc>
            </a:pPr>
            <a:r>
              <a:rPr lang="el-GR" sz="2400" dirty="0" smtClean="0"/>
              <a:t>Εξειδικευμένες νευρικές απολήξεις που μεταβιβάζουν ερεθίσματα από την περιφέρεια προς το ΚΝΣ. Η εξειδίκευση τους είναι τέτοια ώστε να μπορούν να αντιλαμβάνονται το είδος, την ποιότητα, και την ένταση του ερεθίσματος</a:t>
            </a:r>
            <a:r>
              <a:rPr lang="el-GR" sz="2400" dirty="0"/>
              <a:t>.</a:t>
            </a:r>
            <a:endParaRPr 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255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l-GR" dirty="0" err="1">
                <a:solidFill>
                  <a:srgbClr val="1F497D"/>
                </a:solidFill>
              </a:rPr>
              <a:t>Υποδεκτικά</a:t>
            </a:r>
            <a:r>
              <a:rPr lang="el-GR" dirty="0">
                <a:solidFill>
                  <a:srgbClr val="1F497D"/>
                </a:solidFill>
              </a:rPr>
              <a:t> όργανα </a:t>
            </a:r>
            <a:r>
              <a:rPr lang="el-GR" sz="3000" b="0" dirty="0" smtClean="0">
                <a:solidFill>
                  <a:srgbClr val="1F497D"/>
                </a:solidFill>
              </a:rPr>
              <a:t>2/2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l-GR" sz="2400" dirty="0" smtClean="0"/>
              <a:t>Ανάλογα με την τοπογραφική τους</a:t>
            </a:r>
            <a:r>
              <a:rPr lang="en-GB" sz="2400" dirty="0" smtClean="0"/>
              <a:t> </a:t>
            </a:r>
            <a:r>
              <a:rPr lang="el-GR" sz="2400" dirty="0" smtClean="0"/>
              <a:t>εντόπιση και το είδος του</a:t>
            </a:r>
            <a:r>
              <a:rPr lang="en-GB" sz="2400" dirty="0" smtClean="0"/>
              <a:t> </a:t>
            </a:r>
            <a:r>
              <a:rPr lang="el-GR" sz="2400" dirty="0" smtClean="0"/>
              <a:t>ερεθίσματος</a:t>
            </a:r>
            <a:r>
              <a:rPr lang="en-GB" sz="2400" dirty="0" smtClean="0"/>
              <a:t> </a:t>
            </a:r>
            <a:r>
              <a:rPr lang="el-GR" sz="2400" dirty="0" smtClean="0"/>
              <a:t>που αντιλαμβάνονται διακρίνονται</a:t>
            </a:r>
            <a:r>
              <a:rPr lang="en-GB" sz="2400" dirty="0" smtClean="0"/>
              <a:t>:</a:t>
            </a:r>
            <a:endParaRPr lang="el-GR" sz="2400" dirty="0" smtClean="0"/>
          </a:p>
          <a:p>
            <a:pPr eaLnBrk="1" hangingPunct="1">
              <a:lnSpc>
                <a:spcPct val="120000"/>
              </a:lnSpc>
              <a:defRPr/>
            </a:pPr>
            <a:r>
              <a:rPr lang="el-GR" sz="2400" b="1" dirty="0" smtClean="0">
                <a:solidFill>
                  <a:srgbClr val="004A82"/>
                </a:solidFill>
              </a:rPr>
              <a:t>Εξωδεκτικά</a:t>
            </a:r>
            <a:r>
              <a:rPr lang="en-GB" sz="2400" b="1" dirty="0" smtClean="0">
                <a:solidFill>
                  <a:srgbClr val="004A82"/>
                </a:solidFill>
              </a:rPr>
              <a:t>: </a:t>
            </a:r>
            <a:r>
              <a:rPr lang="el-GR" sz="2400" dirty="0" smtClean="0"/>
              <a:t>Δέχονται ερεθίσματα από το εξωτερικό</a:t>
            </a:r>
            <a:r>
              <a:rPr lang="en-GB" sz="2400" dirty="0" smtClean="0"/>
              <a:t> </a:t>
            </a:r>
            <a:r>
              <a:rPr lang="el-GR" sz="2400" dirty="0" smtClean="0"/>
              <a:t>περιβάλλον. Πχ της γεύσης, αφής</a:t>
            </a:r>
            <a:r>
              <a:rPr lang="en-GB" sz="2400" dirty="0" smtClean="0"/>
              <a:t>.</a:t>
            </a:r>
            <a:endParaRPr lang="el-GR" sz="2400" dirty="0" smtClean="0"/>
          </a:p>
          <a:p>
            <a:pPr eaLnBrk="1" hangingPunct="1">
              <a:lnSpc>
                <a:spcPct val="120000"/>
              </a:lnSpc>
              <a:defRPr/>
            </a:pPr>
            <a:r>
              <a:rPr lang="el-GR" sz="2400" b="1" dirty="0" smtClean="0">
                <a:solidFill>
                  <a:srgbClr val="004A82"/>
                </a:solidFill>
              </a:rPr>
              <a:t>Ενδοδεκτικά</a:t>
            </a:r>
            <a:r>
              <a:rPr lang="en-GB" sz="2400" b="1" dirty="0" smtClean="0">
                <a:solidFill>
                  <a:srgbClr val="004A82"/>
                </a:solidFill>
              </a:rPr>
              <a:t>: </a:t>
            </a:r>
            <a:r>
              <a:rPr lang="el-GR" sz="2400" dirty="0" smtClean="0"/>
              <a:t>Δέχονται ερεθίσματα από τα σπλάγχνα.</a:t>
            </a:r>
          </a:p>
          <a:p>
            <a:pPr marL="355600" indent="0" eaLnBrk="1" hangingPunct="1">
              <a:spcBef>
                <a:spcPts val="300"/>
              </a:spcBef>
              <a:buNone/>
              <a:defRPr/>
            </a:pPr>
            <a:r>
              <a:rPr lang="el-GR" sz="2400" dirty="0" smtClean="0"/>
              <a:t>Πχ πείνα, δίψα.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l-GR" sz="2400" b="1" dirty="0" smtClean="0">
                <a:solidFill>
                  <a:srgbClr val="004A82"/>
                </a:solidFill>
              </a:rPr>
              <a:t>Ιδιοδεκτικά</a:t>
            </a:r>
            <a:r>
              <a:rPr lang="en-GB" sz="2400" b="1" dirty="0" smtClean="0">
                <a:solidFill>
                  <a:srgbClr val="004A82"/>
                </a:solidFill>
              </a:rPr>
              <a:t>: </a:t>
            </a:r>
            <a:r>
              <a:rPr lang="el-GR" sz="2400" dirty="0" smtClean="0"/>
              <a:t>Δέχονται ερεθίσματα από το εσωτερικό των ιστών. Πληροφορούν για την πίεση η την τάση που δέχονται οι ιστοί.</a:t>
            </a:r>
            <a:endParaRPr lang="en-US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271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296144"/>
          </a:xfrm>
        </p:spPr>
        <p:txBody>
          <a:bodyPr anchor="ctr">
            <a:noAutofit/>
          </a:bodyPr>
          <a:lstStyle/>
          <a:p>
            <a:pPr eaLnBrk="1" hangingPunct="1"/>
            <a:r>
              <a:rPr lang="el-GR" sz="3600" dirty="0" smtClean="0">
                <a:solidFill>
                  <a:schemeClr val="tx2"/>
                </a:solidFill>
              </a:rPr>
              <a:t>   Ιδιοδεκτικά όργανα </a:t>
            </a:r>
            <a:br>
              <a:rPr lang="el-GR" sz="3600" dirty="0" smtClean="0">
                <a:solidFill>
                  <a:schemeClr val="tx2"/>
                </a:solidFill>
              </a:rPr>
            </a:br>
            <a:r>
              <a:rPr lang="el-GR" sz="3600" dirty="0" smtClean="0">
                <a:solidFill>
                  <a:schemeClr val="tx2"/>
                </a:solidFill>
              </a:rPr>
              <a:t>Στοματογναθικού Συστήματος</a:t>
            </a:r>
            <a:endParaRPr lang="en-US" sz="3600" dirty="0" smtClean="0">
              <a:solidFill>
                <a:schemeClr val="tx2"/>
              </a:solidFill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0808"/>
            <a:ext cx="8229600" cy="4536504"/>
          </a:xfrm>
        </p:spPr>
        <p:txBody>
          <a:bodyPr>
            <a:normAutofit/>
          </a:bodyPr>
          <a:lstStyle/>
          <a:p>
            <a:pPr marL="444500" indent="-444500" eaLnBrk="1" hangingPunct="1">
              <a:buClr>
                <a:srgbClr val="004A82"/>
              </a:buClr>
              <a:buFont typeface="Wingdings" panose="05000000000000000000" pitchFamily="2" charset="2"/>
              <a:buChar char="ü"/>
            </a:pPr>
            <a:r>
              <a:rPr lang="el-GR" sz="2600" dirty="0" smtClean="0"/>
              <a:t>Μυϊκές άτρακτοι.</a:t>
            </a:r>
          </a:p>
          <a:p>
            <a:pPr marL="444500" indent="-444500" eaLnBrk="1" hangingPunct="1">
              <a:buClr>
                <a:srgbClr val="004A82"/>
              </a:buClr>
              <a:buFont typeface="Wingdings" panose="05000000000000000000" pitchFamily="2" charset="2"/>
              <a:buChar char="ü"/>
            </a:pPr>
            <a:r>
              <a:rPr lang="el-GR" sz="2600" dirty="0" smtClean="0"/>
              <a:t>Οι </a:t>
            </a:r>
            <a:r>
              <a:rPr lang="el-GR" sz="2600" dirty="0" err="1" smtClean="0"/>
              <a:t>τενόντιες</a:t>
            </a:r>
            <a:r>
              <a:rPr lang="el-GR" sz="2600" dirty="0" smtClean="0"/>
              <a:t> άτρακτοι ή  όργανα </a:t>
            </a:r>
            <a:r>
              <a:rPr lang="en-GB" sz="2600" dirty="0" smtClean="0"/>
              <a:t>Golgi</a:t>
            </a:r>
            <a:r>
              <a:rPr lang="el-GR" sz="2600" dirty="0" smtClean="0"/>
              <a:t>.</a:t>
            </a:r>
            <a:endParaRPr lang="en-GB" sz="2600" dirty="0" smtClean="0"/>
          </a:p>
          <a:p>
            <a:pPr marL="444500" indent="-444500" eaLnBrk="1" hangingPunct="1">
              <a:buClr>
                <a:srgbClr val="004A82"/>
              </a:buClr>
              <a:buFont typeface="Wingdings" panose="05000000000000000000" pitchFamily="2" charset="2"/>
              <a:buChar char="ü"/>
            </a:pPr>
            <a:r>
              <a:rPr lang="el-GR" sz="2600" dirty="0" smtClean="0"/>
              <a:t>Τα σωμάτια </a:t>
            </a:r>
            <a:r>
              <a:rPr lang="en-GB" sz="2600" dirty="0" err="1" smtClean="0"/>
              <a:t>Pacini</a:t>
            </a:r>
            <a:r>
              <a:rPr lang="el-GR" sz="2600" dirty="0" smtClean="0"/>
              <a:t>.</a:t>
            </a:r>
          </a:p>
          <a:p>
            <a:pPr marL="444500" indent="-444500">
              <a:buClr>
                <a:srgbClr val="004A82"/>
              </a:buClr>
              <a:buFont typeface="Wingdings" panose="05000000000000000000" pitchFamily="2" charset="2"/>
              <a:buChar char="ü"/>
            </a:pPr>
            <a:r>
              <a:rPr lang="el-GR" sz="2600" dirty="0" smtClean="0"/>
              <a:t>Ελεύθερες νευρικές απολήξεις.</a:t>
            </a:r>
            <a:endParaRPr lang="en-US" sz="26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457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hangingPunct="1"/>
            <a:r>
              <a:rPr lang="el-GR" sz="3600" dirty="0" smtClean="0">
                <a:solidFill>
                  <a:schemeClr val="tx2"/>
                </a:solidFill>
              </a:rPr>
              <a:t>Μυϊκή άτρακτος</a:t>
            </a:r>
            <a:endParaRPr lang="en-US" sz="3600" dirty="0" smtClean="0">
              <a:solidFill>
                <a:schemeClr val="tx2"/>
              </a:solidFill>
            </a:endParaRPr>
          </a:p>
        </p:txBody>
      </p:sp>
      <p:pic>
        <p:nvPicPr>
          <p:cNvPr id="10" name="Picture 6" descr="http://www.neurobiography.info/images/teaching/muscle_spindle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1605" y="1556792"/>
            <a:ext cx="4613013" cy="29523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4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512" y="4941168"/>
            <a:ext cx="8229600" cy="1614203"/>
          </a:xfr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r>
              <a:rPr lang="el-GR" sz="2200" dirty="0" smtClean="0"/>
              <a:t>Κατά την συστολή ή διάταση του μυ</a:t>
            </a:r>
            <a:r>
              <a:rPr lang="en-GB" sz="2200" dirty="0" smtClean="0"/>
              <a:t>,</a:t>
            </a:r>
            <a:r>
              <a:rPr lang="el-GR" sz="2200" dirty="0" smtClean="0"/>
              <a:t> οι άτρακτοι ακολουθούν την μεταβολή των διαστάσεων και διοχετεύουν το ερέθισμα με νεύρα στο ΚΝΣ.</a:t>
            </a:r>
            <a:endParaRPr lang="en-US" sz="2200" dirty="0" smtClean="0"/>
          </a:p>
        </p:txBody>
      </p:sp>
      <p:sp>
        <p:nvSpPr>
          <p:cNvPr id="7" name="Ορθογώνιο 6"/>
          <p:cNvSpPr/>
          <p:nvPr/>
        </p:nvSpPr>
        <p:spPr>
          <a:xfrm>
            <a:off x="5595902" y="4632261"/>
            <a:ext cx="237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neurobiography.info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  <p:sp>
        <p:nvSpPr>
          <p:cNvPr id="3" name="Ορθογώνιο 2"/>
          <p:cNvSpPr/>
          <p:nvPr/>
        </p:nvSpPr>
        <p:spPr>
          <a:xfrm>
            <a:off x="179512" y="1397962"/>
            <a:ext cx="4392488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Είναι αισθητηριακοί υποδοχείς μήκους ελαχίστων χιλιοστών και εύρους 100</a:t>
            </a:r>
            <a:r>
              <a:rPr lang="en-GB" sz="2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μ</a:t>
            </a:r>
            <a:r>
              <a:rPr lang="en-GB" sz="2200" dirty="0" smtClean="0">
                <a:solidFill>
                  <a:prstClr val="black"/>
                </a:solidFill>
                <a:latin typeface="Calibri"/>
              </a:rPr>
              <a:t>m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342900" lvl="0" indent="-342900"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Σωμάτια ατρακτοειδούς σχήματος αποτελούμενα από μερικές μυϊκές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ίνες.</a:t>
            </a:r>
          </a:p>
          <a:p>
            <a:pPr marL="342900" lvl="0" indent="-342900"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Υπάρχουν σε μεγάλο αριθμό στους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ανασπώντες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μύες της κάτω γνάθου.</a:t>
            </a:r>
          </a:p>
          <a:p>
            <a:pPr marL="342900" lvl="0" indent="-342900"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306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l-GR" sz="3600" dirty="0" smtClean="0">
                <a:solidFill>
                  <a:schemeClr val="tx2"/>
                </a:solidFill>
              </a:rPr>
              <a:t>Όργανο </a:t>
            </a:r>
            <a:r>
              <a:rPr lang="en-US" sz="3600" dirty="0" smtClean="0">
                <a:solidFill>
                  <a:schemeClr val="tx2"/>
                </a:solidFill>
              </a:rPr>
              <a:t>Golgi</a:t>
            </a:r>
            <a:r>
              <a:rPr lang="el-GR" sz="36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endParaRPr lang="en-US" sz="3600" dirty="0" smtClean="0">
              <a:solidFill>
                <a:schemeClr val="tx2"/>
              </a:solidFill>
            </a:endParaRPr>
          </a:p>
        </p:txBody>
      </p:sp>
      <p:sp>
        <p:nvSpPr>
          <p:cNvPr id="109572" name="Rectangle 3"/>
          <p:cNvSpPr>
            <a:spLocks noGrp="1" noChangeArrowheads="1"/>
          </p:cNvSpPr>
          <p:nvPr>
            <p:ph idx="1"/>
          </p:nvPr>
        </p:nvSpPr>
        <p:spPr>
          <a:xfrm>
            <a:off x="4572000" y="1340768"/>
            <a:ext cx="4248472" cy="4968552"/>
          </a:xfrm>
        </p:spPr>
        <p:txBody>
          <a:bodyPr>
            <a:noAutofit/>
          </a:bodyPr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l-GR" dirty="0" smtClean="0"/>
              <a:t>Το τενόντιο όργανο του </a:t>
            </a:r>
            <a:r>
              <a:rPr lang="en-GB" dirty="0" smtClean="0"/>
              <a:t>Golgi</a:t>
            </a:r>
            <a:r>
              <a:rPr lang="el-GR" dirty="0" smtClean="0"/>
              <a:t> εντοπίζεται μέσα στους τένοντες των μυών.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l-GR" dirty="0" smtClean="0"/>
              <a:t>Όταν η τάση που ασκείται στο μυ είναι εξαιρετικά μεγάλη η ανασταλτική επίδραση από το τενόντιο όργανο οδηγεί σε αιφνίδια αντίδραση στο νωτιαίο μυελό με άμεσο αποτέλεσμα τη χάλαση όλου του μυός.</a:t>
            </a:r>
            <a:endParaRPr lang="en-US" dirty="0" smtClean="0"/>
          </a:p>
        </p:txBody>
      </p:sp>
      <p:pic>
        <p:nvPicPr>
          <p:cNvPr id="6" name="Picture 8" descr="http://www.neurobiography.info/images/teaching/golgi_tendon_organ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14421"/>
            <a:ext cx="3918122" cy="53381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539552" y="6552604"/>
            <a:ext cx="39181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neurobiography.info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491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l-GR" sz="3600" dirty="0" smtClean="0">
                <a:solidFill>
                  <a:schemeClr val="tx2"/>
                </a:solidFill>
              </a:rPr>
              <a:t>Σωμάτια </a:t>
            </a:r>
            <a:r>
              <a:rPr lang="en-US" sz="3600" dirty="0" smtClean="0">
                <a:solidFill>
                  <a:schemeClr val="tx2"/>
                </a:solidFill>
              </a:rPr>
              <a:t>Pacini</a:t>
            </a:r>
            <a:r>
              <a:rPr lang="el-GR" sz="36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endParaRPr lang="en-US" sz="3600" dirty="0" smtClean="0">
              <a:solidFill>
                <a:schemeClr val="tx2"/>
              </a:solidFill>
            </a:endParaRPr>
          </a:p>
        </p:txBody>
      </p:sp>
      <p:pic>
        <p:nvPicPr>
          <p:cNvPr id="503812" name="Picture 4" descr="Gray935.pn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989640" y="1484784"/>
            <a:ext cx="2653931" cy="4575377"/>
          </a:xfrm>
          <a:prstGeom prst="rect">
            <a:avLst/>
          </a:prstGeom>
          <a:noFill/>
        </p:spPr>
      </p:pic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3995936" y="1556792"/>
            <a:ext cx="5040560" cy="4824536"/>
          </a:xfrm>
        </p:spPr>
        <p:txBody>
          <a:bodyPr>
            <a:normAutofit/>
          </a:bodyPr>
          <a:lstStyle/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sz="2400" dirty="0" smtClean="0"/>
              <a:t>Ευμεγέθη ελλειψοειδούς σχήματος.</a:t>
            </a:r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sz="2400" dirty="0" smtClean="0"/>
              <a:t>Βρίσκονται στον υποδόριο συνδετικό ιστό, στις αρθρώσεις στους τένοντες και στο περιόστεο.</a:t>
            </a:r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sz="2400" dirty="0" smtClean="0"/>
              <a:t>Η παραμόρφωση τους δίνει ερεθίσματα προ το ΚΝΣ της κίνησης και της πίεσης.</a:t>
            </a:r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sz="2400" dirty="0" smtClean="0"/>
              <a:t>Παρόμοιας δράσης εμφανίζονται να είναι και τα σωμάτια  </a:t>
            </a:r>
            <a:r>
              <a:rPr lang="en-GB" sz="2400" dirty="0" err="1" smtClean="0"/>
              <a:t>Ruffini</a:t>
            </a:r>
            <a:r>
              <a:rPr lang="en-GB" sz="2400" dirty="0" smtClean="0"/>
              <a:t> </a:t>
            </a:r>
            <a:r>
              <a:rPr lang="el-GR" sz="2400" dirty="0" smtClean="0"/>
              <a:t>και </a:t>
            </a:r>
            <a:r>
              <a:rPr lang="en-GB" sz="2400" dirty="0" smtClean="0"/>
              <a:t>Meissner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  <p:sp>
        <p:nvSpPr>
          <p:cNvPr id="7" name="Rectangle 7"/>
          <p:cNvSpPr/>
          <p:nvPr/>
        </p:nvSpPr>
        <p:spPr>
          <a:xfrm>
            <a:off x="467544" y="6206739"/>
            <a:ext cx="3600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Gray935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5" tooltip="User:Pngbot"/>
              </a:rPr>
              <a:t>Pngbot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5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224136"/>
          </a:xfrm>
        </p:spPr>
        <p:txBody>
          <a:bodyPr anchor="t">
            <a:noAutofit/>
          </a:bodyPr>
          <a:lstStyle/>
          <a:p>
            <a:pPr eaLnBrk="1" hangingPunct="1"/>
            <a:r>
              <a:rPr lang="el-GR" dirty="0" smtClean="0">
                <a:solidFill>
                  <a:schemeClr val="tx2"/>
                </a:solidFill>
              </a:rPr>
              <a:t>Υποδοχείς των Κροταφογναθικών Διαρθρώσεων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800"/>
            <a:ext cx="8229600" cy="4608512"/>
          </a:xfrm>
        </p:spPr>
        <p:txBody>
          <a:bodyPr>
            <a:normAutofit/>
          </a:bodyPr>
          <a:lstStyle/>
          <a:p>
            <a:pPr eaLnBrk="1" hangingPunct="1">
              <a:lnSpc>
                <a:spcPct val="112000"/>
              </a:lnSpc>
              <a:spcBef>
                <a:spcPts val="1200"/>
              </a:spcBef>
              <a:spcAft>
                <a:spcPts val="1200"/>
              </a:spcAft>
            </a:pPr>
            <a:r>
              <a:rPr lang="el-GR" sz="2400" dirty="0" smtClean="0"/>
              <a:t>Τα σωμάτια </a:t>
            </a:r>
            <a:r>
              <a:rPr lang="en-GB" sz="2400" dirty="0" err="1" smtClean="0"/>
              <a:t>Pacini</a:t>
            </a:r>
            <a:r>
              <a:rPr lang="en-GB" sz="2400" dirty="0" smtClean="0"/>
              <a:t>, </a:t>
            </a:r>
            <a:r>
              <a:rPr lang="en-GB" sz="2400" dirty="0" err="1" smtClean="0"/>
              <a:t>Ruffini</a:t>
            </a:r>
            <a:r>
              <a:rPr lang="en-GB" sz="2400" dirty="0" smtClean="0"/>
              <a:t>, </a:t>
            </a:r>
            <a:r>
              <a:rPr lang="en-GB" sz="2400" dirty="0" err="1" smtClean="0"/>
              <a:t>Meissner</a:t>
            </a:r>
            <a:r>
              <a:rPr lang="en-GB" sz="2400" dirty="0" smtClean="0"/>
              <a:t> </a:t>
            </a:r>
            <a:r>
              <a:rPr lang="el-GR" sz="2400" dirty="0" smtClean="0"/>
              <a:t>και το</a:t>
            </a:r>
            <a:r>
              <a:rPr lang="en-GB" sz="2400" dirty="0" smtClean="0"/>
              <a:t> </a:t>
            </a:r>
            <a:r>
              <a:rPr lang="el-GR" sz="2400" dirty="0" smtClean="0"/>
              <a:t>τενόντιο όργανο του </a:t>
            </a:r>
            <a:r>
              <a:rPr lang="en-GB" sz="2400" dirty="0" smtClean="0"/>
              <a:t>Golgi</a:t>
            </a:r>
            <a:r>
              <a:rPr lang="el-GR" sz="2400" dirty="0" smtClean="0"/>
              <a:t>, εντοπίζονται στον αρθρικό θύλακο, στην περιφέρεια του διαρθρίου δίσκου και στον έξω πλάγιο σύνδεσμο.</a:t>
            </a:r>
          </a:p>
          <a:p>
            <a:pPr eaLnBrk="1" hangingPunct="1">
              <a:lnSpc>
                <a:spcPct val="112000"/>
              </a:lnSpc>
              <a:spcBef>
                <a:spcPts val="1200"/>
              </a:spcBef>
              <a:spcAft>
                <a:spcPts val="1200"/>
              </a:spcAft>
            </a:pPr>
            <a:r>
              <a:rPr lang="el-GR" sz="2400" dirty="0" smtClean="0"/>
              <a:t>Τα σωμάτια </a:t>
            </a:r>
            <a:r>
              <a:rPr lang="en-GB" sz="2400" dirty="0" err="1" smtClean="0"/>
              <a:t>Pacini</a:t>
            </a:r>
            <a:r>
              <a:rPr lang="en-GB" sz="2400" dirty="0" smtClean="0"/>
              <a:t>, </a:t>
            </a:r>
            <a:r>
              <a:rPr lang="en-GB" sz="2400" dirty="0" err="1" smtClean="0"/>
              <a:t>Ruffini</a:t>
            </a:r>
            <a:r>
              <a:rPr lang="el-GR" sz="2400" dirty="0" smtClean="0"/>
              <a:t> καθώς και οι Ελεύθερες νευρικές απολήξεις διαβιβάζουν στο ΚΝΣ αισθητικές και κινητικές πληροφορίες σχετικές με τη θέση και την κίνηση της κάτω γνάθου.</a:t>
            </a:r>
            <a:endParaRPr lang="en-US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288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solidFill>
                  <a:schemeClr val="tx2"/>
                </a:solidFill>
              </a:rPr>
              <a:t>Ελεύθερες νευρικές απολήξεις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/>
          </a:bodyPr>
          <a:lstStyle/>
          <a:p>
            <a:pPr eaLnBrk="1" hangingPunct="1"/>
            <a:r>
              <a:rPr lang="el-GR" sz="2600" dirty="0" smtClean="0"/>
              <a:t>Δεν είναι εξειδικευμένοι υποδοχείς και είναι υπεύθυνες κυρίως για την αίσθηση του πόνου.</a:t>
            </a:r>
            <a:endParaRPr lang="en-US" sz="26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388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ln>
            <a:noFill/>
          </a:ln>
        </p:spPr>
        <p:txBody>
          <a:bodyPr anchor="ctr">
            <a:normAutofit/>
          </a:bodyPr>
          <a:lstStyle/>
          <a:p>
            <a:r>
              <a:rPr lang="el-GR" dirty="0">
                <a:solidFill>
                  <a:srgbClr val="1F497D"/>
                </a:solidFill>
              </a:rPr>
              <a:t>Μυϊκό σύστημα </a:t>
            </a:r>
            <a:r>
              <a:rPr lang="el-GR" sz="3000" b="0" dirty="0" smtClean="0">
                <a:solidFill>
                  <a:srgbClr val="1F497D"/>
                </a:solidFill>
              </a:rPr>
              <a:t>2/3</a:t>
            </a:r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400" b="1" dirty="0" smtClean="0">
                <a:solidFill>
                  <a:srgbClr val="004A82"/>
                </a:solidFill>
              </a:rPr>
              <a:t>Γραμμωτοί ή σκελετικοί μύες </a:t>
            </a:r>
            <a:r>
              <a:rPr lang="el-GR" sz="2400" dirty="0" smtClean="0"/>
              <a:t>προσφύονται στα οστά, νευρώνονται από το ΕΝΣ. Αποτελούν 40-45% του βάρους ενήλικα άνδρα.</a:t>
            </a:r>
            <a:endParaRPr lang="en-GB" sz="2400" dirty="0" smtClean="0"/>
          </a:p>
          <a:p>
            <a:pPr eaLnBrk="1" hangingPunct="1">
              <a:defRPr/>
            </a:pPr>
            <a:r>
              <a:rPr lang="el-GR" sz="2400" dirty="0" smtClean="0"/>
              <a:t>Διακρίνονται σε μακρούς, πλατείς, βραχείς και σφιγκτήρες.</a:t>
            </a:r>
          </a:p>
          <a:p>
            <a:pPr eaLnBrk="1" hangingPunct="1">
              <a:defRPr/>
            </a:pPr>
            <a:r>
              <a:rPr lang="el-GR" sz="2400" dirty="0" smtClean="0"/>
              <a:t>Κύρια μέρη</a:t>
            </a:r>
            <a:r>
              <a:rPr lang="en-GB" sz="2400" dirty="0" smtClean="0"/>
              <a:t>:</a:t>
            </a:r>
            <a:r>
              <a:rPr lang="el-GR" sz="2400" dirty="0" smtClean="0"/>
              <a:t> Έκφυση  προσφύεται σε </a:t>
            </a:r>
            <a:r>
              <a:rPr lang="el-GR" sz="2400" b="1" dirty="0" smtClean="0"/>
              <a:t>ακίνητο μέρος, </a:t>
            </a:r>
            <a:r>
              <a:rPr lang="el-GR" sz="2400" dirty="0" smtClean="0"/>
              <a:t>Κατάφυση που προσφύεται σε </a:t>
            </a:r>
            <a:r>
              <a:rPr lang="el-GR" sz="2400" b="1" dirty="0" smtClean="0"/>
              <a:t>κινούμενο τμήμα </a:t>
            </a:r>
            <a:r>
              <a:rPr lang="el-GR" sz="2400" dirty="0" smtClean="0"/>
              <a:t>οστού η μαλακού μορίου και η Γαστέρα.</a:t>
            </a:r>
          </a:p>
          <a:p>
            <a:pPr eaLnBrk="1" hangingPunct="1">
              <a:defRPr/>
            </a:pPr>
            <a:r>
              <a:rPr lang="el-GR" sz="2400" dirty="0" smtClean="0"/>
              <a:t>Η </a:t>
            </a:r>
            <a:r>
              <a:rPr lang="el-GR" sz="2400" dirty="0" err="1" smtClean="0"/>
              <a:t>έκφυση</a:t>
            </a:r>
            <a:r>
              <a:rPr lang="el-GR" sz="2400" dirty="0" smtClean="0"/>
              <a:t> και κατάφυση των μυών γίνεται με μικρές συνδετικές ίνες (μικροί μύες), ή με τένοντες, πυκνός συνδετικός ιστός (μεγάλοι μύες).</a:t>
            </a:r>
            <a:endParaRPr lang="en-US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624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l-GR" sz="3600" b="1" dirty="0" smtClean="0">
                <a:solidFill>
                  <a:schemeClr val="tx2"/>
                </a:solidFill>
              </a:rPr>
              <a:t>Νευρομϋική λειτουργία </a:t>
            </a:r>
            <a:br>
              <a:rPr lang="el-GR" sz="3600" b="1" dirty="0" smtClean="0">
                <a:solidFill>
                  <a:schemeClr val="tx2"/>
                </a:solidFill>
              </a:rPr>
            </a:br>
            <a:r>
              <a:rPr lang="el-GR" sz="3600" b="1" dirty="0" smtClean="0">
                <a:solidFill>
                  <a:schemeClr val="tx2"/>
                </a:solidFill>
              </a:rPr>
              <a:t>Στοματογναθικού Συστήματος </a:t>
            </a:r>
            <a:r>
              <a:rPr lang="el-GR" sz="3000" b="0" dirty="0" smtClean="0">
                <a:solidFill>
                  <a:schemeClr val="tx2"/>
                </a:solidFill>
              </a:rPr>
              <a:t>1/3</a:t>
            </a:r>
            <a:endParaRPr lang="en-US" sz="3000" b="0" dirty="0" smtClean="0">
              <a:solidFill>
                <a:schemeClr val="tx2"/>
              </a:solidFill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/>
          <a:lstStyle/>
          <a:p>
            <a:pPr>
              <a:lnSpc>
                <a:spcPct val="112000"/>
              </a:lnSpc>
              <a:defRPr/>
            </a:pPr>
            <a:r>
              <a:rPr lang="el-GR" sz="2400" dirty="0" smtClean="0"/>
              <a:t>Βασική μονάδα του νευρομυικού μηχανισμού είναι η </a:t>
            </a:r>
            <a:r>
              <a:rPr lang="el-GR" sz="2400" b="1" dirty="0" smtClean="0">
                <a:solidFill>
                  <a:schemeClr val="tx2"/>
                </a:solidFill>
              </a:rPr>
              <a:t>κινητική μονάδα (</a:t>
            </a:r>
            <a:r>
              <a:rPr lang="en-GB" sz="2400" b="1" dirty="0" smtClean="0">
                <a:solidFill>
                  <a:schemeClr val="tx2"/>
                </a:solidFill>
              </a:rPr>
              <a:t>motor unit)</a:t>
            </a:r>
            <a:r>
              <a:rPr lang="el-GR" sz="2400" dirty="0" smtClean="0"/>
              <a:t>, η σύνδεση ενός κινητικού νευρώνα με μερικές μυϊκές ίνες.</a:t>
            </a:r>
          </a:p>
          <a:p>
            <a:pPr>
              <a:lnSpc>
                <a:spcPct val="112000"/>
              </a:lnSpc>
              <a:defRPr/>
            </a:pPr>
            <a:r>
              <a:rPr lang="el-GR" sz="2400" dirty="0" smtClean="0"/>
              <a:t>Η σύνδεση της νευρικής ίνας με την μυϊκή ίνα γίνεται μέσα στην μυϊκή ίνα στην </a:t>
            </a:r>
            <a:r>
              <a:rPr lang="el-GR" sz="2400" b="1" dirty="0" smtClean="0">
                <a:solidFill>
                  <a:schemeClr val="tx2"/>
                </a:solidFill>
              </a:rPr>
              <a:t>τελική κινητική πλάκα ή </a:t>
            </a:r>
            <a:r>
              <a:rPr lang="el-GR" sz="2400" b="1" dirty="0" err="1" smtClean="0">
                <a:solidFill>
                  <a:schemeClr val="tx2"/>
                </a:solidFill>
              </a:rPr>
              <a:t>νευρομϋική</a:t>
            </a:r>
            <a:r>
              <a:rPr lang="el-GR" sz="2400" b="1" dirty="0" smtClean="0">
                <a:solidFill>
                  <a:schemeClr val="tx2"/>
                </a:solidFill>
              </a:rPr>
              <a:t> σύναψη.</a:t>
            </a:r>
            <a:endParaRPr lang="el-GR" sz="2400" dirty="0" smtClean="0"/>
          </a:p>
          <a:p>
            <a:pPr>
              <a:lnSpc>
                <a:spcPct val="112000"/>
              </a:lnSpc>
              <a:defRPr/>
            </a:pPr>
            <a:r>
              <a:rPr lang="el-GR" sz="2400" dirty="0" smtClean="0"/>
              <a:t>Όταν ο νευρώνας ενεργοποιείται στην τελική κινητική πλάκα ελευθερώνεται ακετυλοχολίνη που ξεκινά την εκπόλωση των μυϊκών ινών. Η εκπόλωση αναγκάζει τις μυϊκές ίνες να κοντύνουν ή να συσπαστούν.</a:t>
            </a:r>
            <a:endParaRPr lang="en-US" sz="28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867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l-GR" sz="3600" b="1" dirty="0" smtClean="0">
                <a:solidFill>
                  <a:schemeClr val="tx2"/>
                </a:solidFill>
              </a:rPr>
              <a:t>Νευρομϋική λειτουργία </a:t>
            </a:r>
            <a:br>
              <a:rPr lang="el-GR" sz="3600" b="1" dirty="0" smtClean="0">
                <a:solidFill>
                  <a:schemeClr val="tx2"/>
                </a:solidFill>
              </a:rPr>
            </a:br>
            <a:r>
              <a:rPr lang="el-GR" sz="3600" b="1" dirty="0" smtClean="0">
                <a:solidFill>
                  <a:schemeClr val="tx2"/>
                </a:solidFill>
              </a:rPr>
              <a:t>Στοματογναθικού Συστήματος </a:t>
            </a:r>
            <a:r>
              <a:rPr lang="el-GR" sz="3000" b="0" dirty="0" smtClean="0">
                <a:solidFill>
                  <a:schemeClr val="tx2"/>
                </a:solidFill>
              </a:rPr>
              <a:t>2/3</a:t>
            </a:r>
            <a:endParaRPr lang="en-US" sz="3000" b="0" dirty="0" smtClean="0">
              <a:solidFill>
                <a:schemeClr val="tx2"/>
              </a:solidFill>
            </a:endParaRPr>
          </a:p>
        </p:txBody>
      </p:sp>
      <p:sp>
        <p:nvSpPr>
          <p:cNvPr id="11469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700808"/>
            <a:ext cx="8229600" cy="4536504"/>
          </a:xfrm>
        </p:spPr>
        <p:txBody>
          <a:bodyPr>
            <a:normAutofit/>
          </a:bodyPr>
          <a:lstStyle/>
          <a:p>
            <a:pPr eaLnBrk="1" hangingPunct="1">
              <a:lnSpc>
                <a:spcPct val="112000"/>
              </a:lnSpc>
              <a:spcBef>
                <a:spcPts val="1200"/>
              </a:spcBef>
              <a:spcAft>
                <a:spcPts val="1200"/>
              </a:spcAft>
            </a:pPr>
            <a:r>
              <a:rPr lang="el-GR" sz="2400" dirty="0" smtClean="0"/>
              <a:t>Όσο λιγότερες μυϊκές ίνες σε κάθε κινητική μονάδα τόσο πιο εξειδικευμένη λειτουργία επιτελεί ο μυς. </a:t>
            </a:r>
          </a:p>
          <a:p>
            <a:pPr eaLnBrk="1" hangingPunct="1">
              <a:lnSpc>
                <a:spcPct val="112000"/>
              </a:lnSpc>
              <a:spcBef>
                <a:spcPts val="1200"/>
              </a:spcBef>
              <a:spcAft>
                <a:spcPts val="1200"/>
              </a:spcAft>
            </a:pPr>
            <a:r>
              <a:rPr lang="el-GR" sz="2400" dirty="0" smtClean="0"/>
              <a:t>Πχ</a:t>
            </a:r>
            <a:r>
              <a:rPr lang="en-GB" sz="2400" dirty="0" smtClean="0"/>
              <a:t>:</a:t>
            </a:r>
            <a:r>
              <a:rPr lang="el-GR" sz="2400" dirty="0" smtClean="0"/>
              <a:t> ο έξω πτερυγοειδής, η αναλογία μυϊκών ινών και κινητικής μονάδας  είναι μικρή με αποτέλεσμα να είναι ικανός για λεπτές εξισορροπήσεις μήκους που χρειάζονται κατά τις μετατοπίσεις της γνάθου σε οριζόντιο επίπεδο.</a:t>
            </a:r>
            <a:endParaRPr lang="en-US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746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l-GR" sz="3600" b="1" dirty="0" smtClean="0">
                <a:solidFill>
                  <a:schemeClr val="tx2"/>
                </a:solidFill>
              </a:rPr>
              <a:t>Νευρομϋική λειτουργία </a:t>
            </a:r>
            <a:br>
              <a:rPr lang="el-GR" sz="3600" b="1" dirty="0" smtClean="0">
                <a:solidFill>
                  <a:schemeClr val="tx2"/>
                </a:solidFill>
              </a:rPr>
            </a:br>
            <a:r>
              <a:rPr lang="el-GR" sz="3600" b="1" dirty="0" smtClean="0">
                <a:solidFill>
                  <a:schemeClr val="tx2"/>
                </a:solidFill>
              </a:rPr>
              <a:t>Στοματογναθικού Συστήματος </a:t>
            </a:r>
            <a:r>
              <a:rPr lang="el-GR" sz="3000" b="0" dirty="0" smtClean="0">
                <a:solidFill>
                  <a:schemeClr val="tx2"/>
                </a:solidFill>
              </a:rPr>
              <a:t>3/3</a:t>
            </a:r>
            <a:endParaRPr lang="en-US" sz="3000" b="0" dirty="0" smtClean="0">
              <a:solidFill>
                <a:schemeClr val="tx2"/>
              </a:solidFill>
            </a:endParaRPr>
          </a:p>
        </p:txBody>
      </p:sp>
      <p:sp>
        <p:nvSpPr>
          <p:cNvPr id="11571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844824"/>
            <a:ext cx="8229600" cy="4392488"/>
          </a:xfrm>
        </p:spPr>
        <p:txBody>
          <a:bodyPr anchor="t">
            <a:normAutofit/>
          </a:bodyPr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l-GR" sz="2400" dirty="0" smtClean="0"/>
              <a:t>Στους μεγάλους μυς που δεν απαιτούν πολύ λεπτό έλεγχο</a:t>
            </a:r>
            <a:r>
              <a:rPr lang="en-GB" sz="2400" dirty="0" smtClean="0"/>
              <a:t>,</a:t>
            </a:r>
            <a:r>
              <a:rPr lang="el-GR" sz="2400" dirty="0" smtClean="0"/>
              <a:t>  η κάθε κινητική μονάδα μπορεί να έχει 1000 ή περισσότερες μυϊκές ίνες.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l-GR" sz="2400" dirty="0" smtClean="0"/>
              <a:t>Κάθε κινητική μονάδα των μυών της κάτω γνάθου αντιστοιχεί σε 700-900 μυϊκές ίνες.</a:t>
            </a:r>
            <a:endParaRPr lang="en-US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406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Autofit/>
          </a:bodyPr>
          <a:lstStyle/>
          <a:p>
            <a:pPr eaLnBrk="1" hangingPunct="1"/>
            <a:r>
              <a:rPr lang="el-GR" dirty="0" smtClean="0">
                <a:solidFill>
                  <a:schemeClr val="tx2"/>
                </a:solidFill>
              </a:rPr>
              <a:t>Τελική κινητική πλάκα ή νευρομυική σύναψη </a:t>
            </a:r>
            <a:r>
              <a:rPr lang="el-GR" sz="3000" b="0" dirty="0" smtClean="0">
                <a:solidFill>
                  <a:schemeClr val="tx2"/>
                </a:solidFill>
              </a:rPr>
              <a:t>1/2</a:t>
            </a:r>
            <a:endParaRPr lang="en-US" sz="3000" b="0" dirty="0" smtClean="0">
              <a:solidFill>
                <a:schemeClr val="tx2"/>
              </a:solidFill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 anchor="t">
            <a:noAutofit/>
          </a:bodyPr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el-GR" sz="2400" dirty="0" smtClean="0"/>
              <a:t>Ανάμεσα στον νευράξονα και στο μυ υπάρχει διάστημα που χαρακτηρίζεται ως </a:t>
            </a:r>
            <a:r>
              <a:rPr lang="el-GR" sz="2400" b="1" dirty="0" err="1" smtClean="0">
                <a:solidFill>
                  <a:srgbClr val="004A82"/>
                </a:solidFill>
              </a:rPr>
              <a:t>συναπτική</a:t>
            </a:r>
            <a:r>
              <a:rPr lang="el-GR" sz="2400" b="1" dirty="0" smtClean="0">
                <a:solidFill>
                  <a:srgbClr val="004A82"/>
                </a:solidFill>
              </a:rPr>
              <a:t> σχισμή.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el-GR" sz="2400" dirty="0" smtClean="0"/>
              <a:t>Κατά την εισβολή του δυναμικού ενεργείας, στην τελική κινητική πλάκα ελευθερώνεται ακετυλοχολίνη από το τελικό τμήμα του νευράξονα. Αυτή διαχέεται εντός της σχισμής και δεσμεύεται στους υποδοχείς της </a:t>
            </a:r>
            <a:r>
              <a:rPr lang="el-GR" sz="2400" dirty="0" err="1" smtClean="0"/>
              <a:t>ακετυλοχολίνης</a:t>
            </a:r>
            <a:r>
              <a:rPr lang="el-GR" sz="2400" dirty="0" smtClean="0"/>
              <a:t> του σαρκειλήματος.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770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ile:Synapse Illustration2 tweaked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29" y="1484784"/>
            <a:ext cx="7508143" cy="483336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/>
          <p:nvPr/>
        </p:nvSpPr>
        <p:spPr>
          <a:xfrm>
            <a:off x="1907979" y="6381327"/>
            <a:ext cx="5328037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Synapse Illustration2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tweaked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5" tooltip="User:Delldot"/>
              </a:rPr>
              <a:t>Delldot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6"/>
              </a:rPr>
              <a:t>CC BY-SA 3.0</a:t>
            </a:r>
            <a:endParaRPr lang="en-US" sz="12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Autofit/>
          </a:bodyPr>
          <a:lstStyle/>
          <a:p>
            <a:pPr eaLnBrk="1" hangingPunct="1"/>
            <a:r>
              <a:rPr lang="el-GR" dirty="0" smtClean="0">
                <a:solidFill>
                  <a:schemeClr val="tx2"/>
                </a:solidFill>
              </a:rPr>
              <a:t>Τελική κινητική πλάκα ή νευρομυική σύναψη </a:t>
            </a:r>
            <a:r>
              <a:rPr lang="el-GR" sz="3000" b="0" dirty="0">
                <a:solidFill>
                  <a:schemeClr val="tx2"/>
                </a:solidFill>
              </a:rPr>
              <a:t>2</a:t>
            </a:r>
            <a:r>
              <a:rPr lang="el-GR" sz="3000" b="0" dirty="0" smtClean="0">
                <a:solidFill>
                  <a:schemeClr val="tx2"/>
                </a:solidFill>
              </a:rPr>
              <a:t>/2</a:t>
            </a:r>
            <a:endParaRPr lang="en-US" sz="3000" b="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78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sz="3600" dirty="0" err="1" smtClean="0">
                <a:solidFill>
                  <a:schemeClr val="tx2"/>
                </a:solidFill>
              </a:rPr>
              <a:t>Εκπόλωση</a:t>
            </a:r>
            <a:r>
              <a:rPr lang="el-GR" sz="3600" dirty="0" smtClean="0">
                <a:solidFill>
                  <a:schemeClr val="tx2"/>
                </a:solidFill>
              </a:rPr>
              <a:t> κινητικής πλάκας</a:t>
            </a:r>
            <a:endParaRPr lang="en-US" sz="3600" dirty="0" smtClean="0">
              <a:solidFill>
                <a:schemeClr val="tx2"/>
              </a:solidFill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 anchor="t">
            <a:normAutofit/>
          </a:bodyPr>
          <a:lstStyle/>
          <a:p>
            <a:pPr eaLnBrk="1" hangingPunct="1">
              <a:lnSpc>
                <a:spcPct val="112000"/>
              </a:lnSpc>
              <a:spcBef>
                <a:spcPts val="1800"/>
              </a:spcBef>
              <a:spcAft>
                <a:spcPts val="600"/>
              </a:spcAft>
            </a:pPr>
            <a:r>
              <a:rPr lang="el-GR" sz="2400" dirty="0" smtClean="0"/>
              <a:t>Η δέσμευση του νευροδιαβιβαστή  καθιστά το </a:t>
            </a:r>
            <a:r>
              <a:rPr lang="el-GR" sz="2400" dirty="0" err="1" smtClean="0"/>
              <a:t>σαρκείλλημα</a:t>
            </a:r>
            <a:r>
              <a:rPr lang="el-GR" sz="2400" dirty="0" smtClean="0"/>
              <a:t> περισσότερο διαπερατό για το νάτριο με αποτέλεσμα την εκπόλωση της μεμβράνης.</a:t>
            </a:r>
          </a:p>
          <a:p>
            <a:pPr eaLnBrk="1" hangingPunct="1">
              <a:lnSpc>
                <a:spcPct val="112000"/>
              </a:lnSpc>
              <a:spcBef>
                <a:spcPts val="1800"/>
              </a:spcBef>
              <a:spcAft>
                <a:spcPts val="600"/>
              </a:spcAft>
            </a:pPr>
            <a:r>
              <a:rPr lang="el-GR" sz="2400" dirty="0" smtClean="0"/>
              <a:t>Η εκπόλωση αρχίζει στη τελική κινητική πλάκα και διαδίδεται σε όλη την επιφάνεια του μυϊκού κύτταρου.</a:t>
            </a:r>
            <a:endParaRPr lang="en-US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186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4499992" y="116632"/>
            <a:ext cx="4536504" cy="1224136"/>
          </a:xfrm>
        </p:spPr>
        <p:txBody>
          <a:bodyPr>
            <a:noAutofit/>
          </a:bodyPr>
          <a:lstStyle/>
          <a:p>
            <a:r>
              <a:rPr lang="el-GR" dirty="0" smtClean="0"/>
              <a:t>Νευρομϋική λειτουργία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grpSp>
        <p:nvGrpSpPr>
          <p:cNvPr id="6" name="Ομάδα 5"/>
          <p:cNvGrpSpPr/>
          <p:nvPr/>
        </p:nvGrpSpPr>
        <p:grpSpPr>
          <a:xfrm>
            <a:off x="107504" y="27384"/>
            <a:ext cx="4471020" cy="6858000"/>
            <a:chOff x="4175956" y="-4896"/>
            <a:chExt cx="4471020" cy="6890280"/>
          </a:xfrm>
        </p:grpSpPr>
        <p:pic>
          <p:nvPicPr>
            <p:cNvPr id="7" name="Picture 2" descr="File:1009 Motor End Plate and Innervation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323"/>
            <a:stretch/>
          </p:blipFill>
          <p:spPr bwMode="auto">
            <a:xfrm>
              <a:off x="4175956" y="1643684"/>
              <a:ext cx="4471020" cy="5241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8898" name="Picture 2" descr="File:1009 Motor End Plate and Innervation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677"/>
            <a:stretch/>
          </p:blipFill>
          <p:spPr bwMode="auto">
            <a:xfrm>
              <a:off x="4788024" y="-4896"/>
              <a:ext cx="3390900" cy="1730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  <p:sp>
        <p:nvSpPr>
          <p:cNvPr id="9" name="Rectangle 7"/>
          <p:cNvSpPr/>
          <p:nvPr/>
        </p:nvSpPr>
        <p:spPr>
          <a:xfrm>
            <a:off x="4283968" y="6396334"/>
            <a:ext cx="3024335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1009 Motor End Plate and </a:t>
            </a:r>
            <a:r>
              <a:rPr lang="en-US" sz="1200" dirty="0" smtClean="0">
                <a:latin typeface="+mn-lt"/>
                <a:hlinkClick r:id="rId3"/>
              </a:rPr>
              <a:t>Innervation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+mn-lt"/>
                <a:hlinkClick r:id="rId4" tooltip="User:CFCF"/>
              </a:rPr>
              <a:t>CFCF</a:t>
            </a:r>
            <a:r>
              <a:rPr lang="el-GR" sz="12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5"/>
              </a:rPr>
              <a:t>CC BY </a:t>
            </a:r>
            <a:r>
              <a:rPr lang="en-US" sz="1200" dirty="0" smtClean="0">
                <a:latin typeface="+mn-lt"/>
                <a:hlinkClick r:id="rId5"/>
              </a:rPr>
              <a:t>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663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l-GR" dirty="0" err="1">
                <a:solidFill>
                  <a:srgbClr val="1F497D"/>
                </a:solidFill>
              </a:rPr>
              <a:t>Νευρομϋική</a:t>
            </a:r>
            <a:r>
              <a:rPr lang="el-GR" dirty="0">
                <a:solidFill>
                  <a:srgbClr val="1F497D"/>
                </a:solidFill>
              </a:rPr>
              <a:t> λειτουργία </a:t>
            </a:r>
            <a:r>
              <a:rPr lang="el-GR" sz="3000" b="0" dirty="0" smtClean="0">
                <a:solidFill>
                  <a:srgbClr val="1F497D"/>
                </a:solidFill>
              </a:rPr>
              <a:t>2/2</a:t>
            </a:r>
            <a:endParaRPr lang="el-GR" dirty="0">
              <a:solidFill>
                <a:schemeClr val="tx2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2392593" y="598282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latin typeface="+mn-lt"/>
                <a:hlinkClick r:id="rId6"/>
              </a:rPr>
              <a:t>Muscle Contraction Part 1: Events at the Neuromuscular Junction</a:t>
            </a:r>
            <a:endParaRPr lang="el-GR" sz="12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62" name="ShockwaveFlash1" r:id="rId2" imgW="6095238" imgH="4571429"/>
        </mc:Choice>
        <mc:Fallback>
          <p:control name="ShockwaveFlash1" r:id="rId2" imgW="6095238" imgH="457142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24000" y="1143000"/>
                  <a:ext cx="6096000" cy="4572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74844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hangingPunct="1"/>
            <a:r>
              <a:rPr lang="el-GR" dirty="0" smtClean="0">
                <a:solidFill>
                  <a:schemeClr val="tx2"/>
                </a:solidFill>
              </a:rPr>
              <a:t>Κίνηση μυών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Είναι εκούσια ή αντανακλαστική.</a:t>
            </a:r>
          </a:p>
          <a:p>
            <a:pPr eaLnBrk="1" hangingPunct="1"/>
            <a:r>
              <a:rPr lang="el-GR" dirty="0" smtClean="0"/>
              <a:t>Η </a:t>
            </a:r>
            <a:r>
              <a:rPr lang="el-GR" b="1" dirty="0" smtClean="0"/>
              <a:t>εκούσια κίνηση </a:t>
            </a:r>
            <a:r>
              <a:rPr lang="el-GR" dirty="0" smtClean="0"/>
              <a:t>ρυθμίζεται από ανώτερα εγκεφαλικά κέντρα και κυρίως από τον φλοιό. Αν η συγκεκριμένη κίνηση γίνεται συχνά, κατά κάποιο τρόπο αντανακλαστικοποιείται (επίκτητο αντανακλαστικό).</a:t>
            </a:r>
          </a:p>
          <a:p>
            <a:pPr eaLnBrk="1" hangingPunct="1"/>
            <a:r>
              <a:rPr lang="el-GR" dirty="0" smtClean="0"/>
              <a:t>Η </a:t>
            </a:r>
            <a:r>
              <a:rPr lang="el-GR" b="1" dirty="0" smtClean="0"/>
              <a:t>αντανακλαστική κίνηση </a:t>
            </a:r>
            <a:r>
              <a:rPr lang="el-GR" dirty="0" smtClean="0"/>
              <a:t>είναι ακούσια.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l-GR" b="1" dirty="0" smtClean="0">
                <a:solidFill>
                  <a:schemeClr val="tx2"/>
                </a:solidFill>
              </a:rPr>
              <a:t>Αντανακλαστικό </a:t>
            </a:r>
            <a:r>
              <a:rPr lang="el-GR" dirty="0" smtClean="0"/>
              <a:t>καλείται η αντίδραση που δημιουργείται όταν η διέγερση ενός υποδεκτικού οργάνου διάμεσου των αισθητικών ινών διαβιβάζεται στο ΚΝΣ και επιστρέφει  με τη μορφή κινητικής εντολής στους μύες.</a:t>
            </a:r>
            <a:endParaRPr lang="en-US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062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solidFill>
                  <a:schemeClr val="tx2"/>
                </a:solidFill>
              </a:rPr>
              <a:t>Αντανακλαστικές κινήσεις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>
            <a:normAutofit/>
          </a:bodyPr>
          <a:lstStyle/>
          <a:p>
            <a:pPr eaLnBrk="1" hangingPunct="1"/>
            <a:r>
              <a:rPr lang="el-GR" sz="2400" dirty="0" smtClean="0"/>
              <a:t>Έμφυτες απαραίτητες για τη ζωή του ανθρώπου, πχ κατάποση.</a:t>
            </a:r>
          </a:p>
          <a:p>
            <a:pPr eaLnBrk="1" hangingPunct="1"/>
            <a:r>
              <a:rPr lang="el-GR" sz="2400" dirty="0" smtClean="0"/>
              <a:t>Επίκτητες που εγκαθίστανται κατά τη διάρκεια της ζωής, πχ βάδισμα.</a:t>
            </a:r>
            <a:endParaRPr lang="en-US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936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ln>
            <a:noFill/>
          </a:ln>
        </p:spPr>
        <p:txBody>
          <a:bodyPr anchor="ctr">
            <a:normAutofit/>
          </a:bodyPr>
          <a:lstStyle/>
          <a:p>
            <a:r>
              <a:rPr lang="el-GR" dirty="0">
                <a:solidFill>
                  <a:srgbClr val="1F497D"/>
                </a:solidFill>
              </a:rPr>
              <a:t>Μυϊκό σύστημα </a:t>
            </a:r>
            <a:r>
              <a:rPr lang="el-GR" sz="3000" b="0" dirty="0">
                <a:solidFill>
                  <a:srgbClr val="1F497D"/>
                </a:solidFill>
              </a:rPr>
              <a:t>3</a:t>
            </a:r>
            <a:r>
              <a:rPr lang="el-GR" sz="3000" b="0" dirty="0" smtClean="0">
                <a:solidFill>
                  <a:srgbClr val="1F497D"/>
                </a:solidFill>
              </a:rPr>
              <a:t>/3</a:t>
            </a:r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l-GR" sz="2400" dirty="0" smtClean="0"/>
              <a:t>Βασική μονάδα κάθε μυός το μυϊκό κύτταρο ή ίνα που αποτελείται από ινίδια που μπορεί να συσταλθούν, πρωτόπλασμα – σαρκόπλασμα και μία μεμβράνη περιβολής – </a:t>
            </a:r>
            <a:r>
              <a:rPr lang="el-GR" sz="2400" dirty="0" err="1" smtClean="0"/>
              <a:t>σαρκείλλημα</a:t>
            </a:r>
            <a:r>
              <a:rPr lang="el-GR" sz="2400" dirty="0" smtClean="0"/>
              <a:t>.</a:t>
            </a:r>
            <a:endParaRPr lang="en-GB" sz="2400" dirty="0" smtClean="0"/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l-GR" sz="2400" dirty="0" smtClean="0"/>
              <a:t>Ο γραμμωτός μυϊκός ιστός αποτελείται από δεσμίδες πολύ μακρών πολυπύρηνων κυττάρων (μυϊκές ίνες), με διάμετρο 10-100μ</a:t>
            </a:r>
            <a:r>
              <a:rPr lang="en-GB" sz="2400" dirty="0" smtClean="0"/>
              <a:t>m</a:t>
            </a:r>
            <a:r>
              <a:rPr lang="el-GR" sz="2400" dirty="0" smtClean="0"/>
              <a:t>.</a:t>
            </a:r>
            <a:endParaRPr lang="en-GB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58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 dirty="0" smtClean="0">
                <a:solidFill>
                  <a:schemeClr val="tx2"/>
                </a:solidFill>
              </a:rPr>
              <a:t>Αντανακλαστικά κάτω γνάθου</a:t>
            </a:r>
            <a:endParaRPr lang="en-US" sz="3600" dirty="0" smtClean="0">
              <a:solidFill>
                <a:schemeClr val="tx2"/>
              </a:solidFill>
            </a:endParaRPr>
          </a:p>
        </p:txBody>
      </p:sp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12700" eaLnBrk="1" hangingPunct="1">
              <a:buFont typeface="Wingdings" pitchFamily="2" charset="2"/>
              <a:buNone/>
            </a:pPr>
            <a:r>
              <a:rPr lang="el-GR" sz="2400" dirty="0" smtClean="0"/>
              <a:t>Τα αντανακλαστικά της κάτω γνάθου είναι πολλά και σύνθετα, </a:t>
            </a:r>
            <a:r>
              <a:rPr lang="el-GR" sz="2400" dirty="0"/>
              <a:t>δ</a:t>
            </a:r>
            <a:r>
              <a:rPr lang="el-GR" sz="2400" dirty="0" smtClean="0"/>
              <a:t>ύο όμως παρουσιάζουν ιδιαίτερο ενδιαφέρον γιατί αποτελούν προστατευτικούς μηχανισμούς.</a:t>
            </a:r>
          </a:p>
          <a:p>
            <a:pPr eaLnBrk="1" hangingPunct="1"/>
            <a:r>
              <a:rPr lang="el-GR" sz="2400" b="1" dirty="0" smtClean="0">
                <a:solidFill>
                  <a:srgbClr val="004A82"/>
                </a:solidFill>
              </a:rPr>
              <a:t>Μυοτατικό αντανακλαστικό, </a:t>
            </a:r>
            <a:r>
              <a:rPr lang="el-GR" sz="2400" dirty="0" smtClean="0"/>
              <a:t>οποτεδήποτε διατείνεται ένας μυς με τη διέγερση των μυϊκών ατράκτων προκαλείται αντανακλαστική συστολή του.</a:t>
            </a:r>
          </a:p>
          <a:p>
            <a:pPr eaLnBrk="1" hangingPunct="1"/>
            <a:r>
              <a:rPr lang="el-GR" sz="2400" b="1" dirty="0" smtClean="0">
                <a:solidFill>
                  <a:srgbClr val="004A82"/>
                </a:solidFill>
              </a:rPr>
              <a:t>Το αντανακλαστικό κάμψης.</a:t>
            </a:r>
            <a:endParaRPr lang="en-US" sz="2400" b="1" dirty="0" smtClean="0">
              <a:solidFill>
                <a:srgbClr val="004A82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480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 dirty="0" smtClean="0">
                <a:solidFill>
                  <a:schemeClr val="tx2"/>
                </a:solidFill>
              </a:rPr>
              <a:t>Μυοτατικό αντανακλαστικό</a:t>
            </a:r>
            <a:endParaRPr lang="en-US" sz="3600" dirty="0" smtClean="0">
              <a:solidFill>
                <a:schemeClr val="tx2"/>
              </a:solidFill>
            </a:endParaRPr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/>
          </a:bodyPr>
          <a:lstStyle/>
          <a:p>
            <a:pPr eaLnBrk="1" hangingPunct="1">
              <a:lnSpc>
                <a:spcPct val="112000"/>
              </a:lnSpc>
            </a:pPr>
            <a:r>
              <a:rPr lang="el-GR" sz="2400" dirty="0" smtClean="0"/>
              <a:t>Είναι από τα απλούστερα μονοσυναπτικά αντανακλαστικά. Αφορά τους μασητήριους μύες. </a:t>
            </a:r>
          </a:p>
          <a:p>
            <a:pPr eaLnBrk="1" hangingPunct="1">
              <a:lnSpc>
                <a:spcPct val="112000"/>
              </a:lnSpc>
            </a:pPr>
            <a:r>
              <a:rPr lang="el-GR" sz="2400" dirty="0" smtClean="0"/>
              <a:t>Το μυοτατικό αντανακλαστικό σταθεροποιεί την κάτω γνάθο σε σχέση με την άνω κατά τη διάρκεια διαφόρων δραστηριοτήτων, όπως τρέξιμο. </a:t>
            </a:r>
          </a:p>
          <a:p>
            <a:pPr eaLnBrk="1" hangingPunct="1">
              <a:lnSpc>
                <a:spcPct val="112000"/>
              </a:lnSpc>
            </a:pPr>
            <a:r>
              <a:rPr lang="el-GR" sz="2400" dirty="0" smtClean="0"/>
              <a:t>Η πρόκληση του επιτυγχάνεται με απότομο πλήγμα στην περιοχή του </a:t>
            </a:r>
            <a:r>
              <a:rPr lang="el-GR" sz="2400" dirty="0" err="1" smtClean="0"/>
              <a:t>γενείου</a:t>
            </a:r>
            <a:r>
              <a:rPr lang="el-GR" sz="2400" dirty="0" smtClean="0"/>
              <a:t>.</a:t>
            </a:r>
            <a:endParaRPr lang="en-US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607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solidFill>
                  <a:schemeClr val="tx2"/>
                </a:solidFill>
              </a:rPr>
              <a:t>Αντανακλαστικό κάμψης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/>
          </a:bodyPr>
          <a:lstStyle/>
          <a:p>
            <a:pPr marL="476100" indent="-457200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400" dirty="0" smtClean="0"/>
              <a:t>Το αντανακλαστικό αυτό είναι προστατευτικό για τα δόντια στη περίπτωση που παρεμβληθεί μεταξύ των γνάθων σκληρό αντικείμενο. </a:t>
            </a:r>
          </a:p>
          <a:p>
            <a:pPr marL="476100" indent="-457200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400" dirty="0" smtClean="0"/>
              <a:t>Τα ιδιοδεκτικά όργανα του περιοδοντίου τω</a:t>
            </a:r>
            <a:r>
              <a:rPr lang="en-GB" sz="2400" dirty="0" smtClean="0"/>
              <a:t>v</a:t>
            </a:r>
            <a:r>
              <a:rPr lang="el-GR" sz="2400" dirty="0" smtClean="0"/>
              <a:t> δοντιών που δέχονται υπερβολική πίεση από το δάγκωμα του αντικειμένου, αλλά των οστών και των ΚΓΔ, ενεργοποιούνται και δημιουργούν το αντανακλαστικο άνοιγμα της γνάθου.</a:t>
            </a:r>
            <a:endParaRPr lang="en-US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216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Παναγιώτα </a:t>
            </a:r>
            <a:r>
              <a:rPr lang="el-GR" sz="2000" dirty="0" err="1" smtClean="0"/>
              <a:t>Τσόλκα</a:t>
            </a:r>
            <a:r>
              <a:rPr lang="el-GR" sz="2000" dirty="0" smtClean="0"/>
              <a:t> 2014. </a:t>
            </a:r>
            <a:r>
              <a:rPr lang="el-GR" sz="2000" dirty="0"/>
              <a:t>Παναγιώτα </a:t>
            </a:r>
            <a:r>
              <a:rPr lang="el-GR" sz="2000" dirty="0" err="1"/>
              <a:t>Τσόλκα</a:t>
            </a:r>
            <a:r>
              <a:rPr lang="el-GR" sz="2000" dirty="0"/>
              <a:t>. </a:t>
            </a:r>
            <a:r>
              <a:rPr lang="el-GR" sz="2000" dirty="0" smtClean="0"/>
              <a:t>«</a:t>
            </a:r>
            <a:r>
              <a:rPr lang="el-GR" sz="2000" dirty="0"/>
              <a:t>Φυσιολογία Στοματογναθικού Συστήματος </a:t>
            </a:r>
            <a:r>
              <a:rPr lang="en-US" sz="2000" dirty="0"/>
              <a:t>- </a:t>
            </a:r>
            <a:r>
              <a:rPr lang="el-GR" sz="2000" dirty="0" err="1"/>
              <a:t>Συγκλεισιολογία</a:t>
            </a:r>
            <a:r>
              <a:rPr lang="el-GR" sz="2000" dirty="0" smtClean="0"/>
              <a:t>. Ενότητα 7</a:t>
            </a:r>
            <a:r>
              <a:rPr lang="en-US" sz="2000" dirty="0" smtClean="0"/>
              <a:t>:</a:t>
            </a:r>
            <a:r>
              <a:rPr lang="el-GR" sz="2000" dirty="0"/>
              <a:t> Φυσιολογία Μυϊκού και Νευρικού Συστήματος».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915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06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Ομάδα 8"/>
          <p:cNvGrpSpPr/>
          <p:nvPr/>
        </p:nvGrpSpPr>
        <p:grpSpPr>
          <a:xfrm>
            <a:off x="1042988" y="1098698"/>
            <a:ext cx="7647875" cy="5354638"/>
            <a:chOff x="1042988" y="765175"/>
            <a:chExt cx="7647875" cy="5354638"/>
          </a:xfrm>
        </p:grpSpPr>
        <p:grpSp>
          <p:nvGrpSpPr>
            <p:cNvPr id="2" name="Organization Chart 2"/>
            <p:cNvGrpSpPr>
              <a:grpSpLocks/>
            </p:cNvGrpSpPr>
            <p:nvPr/>
          </p:nvGrpSpPr>
          <p:grpSpPr bwMode="auto">
            <a:xfrm>
              <a:off x="1058863" y="765175"/>
              <a:ext cx="7632000" cy="4103688"/>
              <a:chOff x="667" y="1223"/>
              <a:chExt cx="4835" cy="2585"/>
            </a:xfrm>
          </p:grpSpPr>
          <p:cxnSp>
            <p:nvCxnSpPr>
              <p:cNvPr id="201732" name="_s201732"/>
              <p:cNvCxnSpPr>
                <a:cxnSpLocks noChangeShapeType="1"/>
                <a:stCxn id="6" idx="3"/>
                <a:endCxn id="3" idx="2"/>
              </p:cNvCxnSpPr>
              <p:nvPr/>
            </p:nvCxnSpPr>
            <p:spPr bwMode="auto">
              <a:xfrm flipV="1">
                <a:off x="3497" y="1790"/>
                <a:ext cx="531" cy="1783"/>
              </a:xfrm>
              <a:prstGeom prst="bentConnector2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1733" name="_s201733"/>
              <p:cNvCxnSpPr>
                <a:cxnSpLocks noChangeShapeType="1"/>
                <a:stCxn id="5" idx="3"/>
                <a:endCxn id="3" idx="2"/>
              </p:cNvCxnSpPr>
              <p:nvPr/>
            </p:nvCxnSpPr>
            <p:spPr bwMode="auto">
              <a:xfrm flipV="1">
                <a:off x="3497" y="1790"/>
                <a:ext cx="531" cy="1078"/>
              </a:xfrm>
              <a:prstGeom prst="bentConnector2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1734" name="_s201734"/>
              <p:cNvCxnSpPr>
                <a:cxnSpLocks noChangeShapeType="1"/>
                <a:stCxn id="4" idx="3"/>
                <a:endCxn id="3" idx="2"/>
              </p:cNvCxnSpPr>
              <p:nvPr/>
            </p:nvCxnSpPr>
            <p:spPr bwMode="auto">
              <a:xfrm flipV="1">
                <a:off x="3497" y="1790"/>
                <a:ext cx="531" cy="373"/>
              </a:xfrm>
              <a:prstGeom prst="bentConnector2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" name="_s201735"/>
              <p:cNvSpPr>
                <a:spLocks noChangeArrowheads="1"/>
              </p:cNvSpPr>
              <p:nvPr/>
            </p:nvSpPr>
            <p:spPr bwMode="auto">
              <a:xfrm>
                <a:off x="2554" y="1223"/>
                <a:ext cx="2948" cy="567"/>
              </a:xfrm>
              <a:prstGeom prst="roundRect">
                <a:avLst>
                  <a:gd name="adj" fmla="val 16667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altLang="el-GR" sz="2200" b="1" i="0" u="none" strike="noStrike" cap="none" normalizeH="0" baseline="0" dirty="0" smtClean="0">
                    <a:ln>
                      <a:noFill/>
                    </a:ln>
                    <a:effectLst/>
                    <a:latin typeface="+mn-lt"/>
                    <a:cs typeface="Arial" charset="0"/>
                  </a:rPr>
                  <a:t>Δομή Γραμμωτού</a:t>
                </a:r>
                <a:r>
                  <a:rPr kumimoji="0" lang="el-GR" altLang="el-GR" sz="2200" b="1" i="0" u="none" strike="noStrike" cap="none" normalizeH="0" dirty="0" smtClean="0">
                    <a:ln>
                      <a:noFill/>
                    </a:ln>
                    <a:effectLst/>
                    <a:latin typeface="+mn-lt"/>
                    <a:cs typeface="Arial" charset="0"/>
                  </a:rPr>
                  <a:t> </a:t>
                </a:r>
                <a:r>
                  <a:rPr kumimoji="0" lang="el-GR" altLang="el-GR" sz="2200" b="1" i="0" u="none" strike="noStrike" cap="none" normalizeH="0" baseline="0" dirty="0" smtClean="0">
                    <a:ln>
                      <a:noFill/>
                    </a:ln>
                    <a:effectLst/>
                    <a:latin typeface="+mn-lt"/>
                    <a:cs typeface="Arial" charset="0"/>
                  </a:rPr>
                  <a:t>μυός</a:t>
                </a:r>
                <a:endParaRPr kumimoji="0" lang="en-US" altLang="el-GR" sz="2200" b="1" i="0" u="none" strike="noStrike" cap="none" normalizeH="0" baseline="0" dirty="0" smtClean="0">
                  <a:ln>
                    <a:noFill/>
                  </a:ln>
                  <a:effectLst/>
                  <a:latin typeface="+mn-lt"/>
                  <a:cs typeface="Arial" charset="0"/>
                </a:endParaRPr>
              </a:p>
            </p:txBody>
          </p:sp>
          <p:sp>
            <p:nvSpPr>
              <p:cNvPr id="4" name="_s201736"/>
              <p:cNvSpPr>
                <a:spLocks noChangeArrowheads="1"/>
              </p:cNvSpPr>
              <p:nvPr/>
            </p:nvSpPr>
            <p:spPr bwMode="auto">
              <a:xfrm>
                <a:off x="667" y="1928"/>
                <a:ext cx="2830" cy="470"/>
              </a:xfrm>
              <a:prstGeom prst="roundRect">
                <a:avLst>
                  <a:gd name="adj" fmla="val 16667"/>
                </a:avLst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altLang="el-GR" sz="22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lt"/>
                    <a:cs typeface="Arial" charset="0"/>
                  </a:rPr>
                  <a:t>Μυϊκά νημάτια</a:t>
                </a:r>
                <a:r>
                  <a:rPr kumimoji="0" lang="en-GB" altLang="el-GR" sz="22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lt"/>
                    <a:cs typeface="Arial" charset="0"/>
                  </a:rPr>
                  <a:t> -</a:t>
                </a:r>
                <a:r>
                  <a:rPr kumimoji="0" lang="el-GR" altLang="el-GR" sz="2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cs typeface="Arial" charset="0"/>
                  </a:rPr>
                  <a:t> </a:t>
                </a:r>
                <a:r>
                  <a:rPr kumimoji="0" lang="en-GB" altLang="el-GR" sz="2200" b="1" i="0" u="none" strike="noStrike" cap="none" normalizeH="0" baseline="0" dirty="0" err="1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lt"/>
                    <a:cs typeface="Arial" charset="0"/>
                  </a:rPr>
                  <a:t>myofilaments</a:t>
                </a:r>
                <a:endParaRPr kumimoji="0" lang="en-US" altLang="el-GR" sz="2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cs typeface="Arial" charset="0"/>
                </a:endParaRPr>
              </a:p>
            </p:txBody>
          </p:sp>
          <p:sp>
            <p:nvSpPr>
              <p:cNvPr id="5" name="_s201737"/>
              <p:cNvSpPr>
                <a:spLocks noChangeArrowheads="1"/>
              </p:cNvSpPr>
              <p:nvPr/>
            </p:nvSpPr>
            <p:spPr bwMode="auto">
              <a:xfrm>
                <a:off x="667" y="2633"/>
                <a:ext cx="2830" cy="470"/>
              </a:xfrm>
              <a:prstGeom prst="roundRect">
                <a:avLst>
                  <a:gd name="adj" fmla="val 16667"/>
                </a:avLst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altLang="el-GR" sz="2200" b="1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lt"/>
                    <a:cs typeface="Arial" charset="0"/>
                  </a:rPr>
                  <a:t>Μυϊκά ινίδια- </a:t>
                </a:r>
                <a:r>
                  <a:rPr kumimoji="0" lang="en-GB" altLang="el-GR" sz="2200" b="1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lt"/>
                    <a:cs typeface="Arial" charset="0"/>
                  </a:rPr>
                  <a:t>myofibrils</a:t>
                </a:r>
                <a:endParaRPr kumimoji="0" lang="en-US" altLang="el-GR" sz="22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cs typeface="Arial" charset="0"/>
                </a:endParaRPr>
              </a:p>
            </p:txBody>
          </p:sp>
          <p:sp>
            <p:nvSpPr>
              <p:cNvPr id="6" name="_s201738"/>
              <p:cNvSpPr>
                <a:spLocks noChangeArrowheads="1"/>
              </p:cNvSpPr>
              <p:nvPr/>
            </p:nvSpPr>
            <p:spPr bwMode="auto">
              <a:xfrm>
                <a:off x="667" y="3338"/>
                <a:ext cx="2830" cy="470"/>
              </a:xfrm>
              <a:prstGeom prst="roundRect">
                <a:avLst>
                  <a:gd name="adj" fmla="val 16667"/>
                </a:avLst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altLang="el-GR" sz="22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lt"/>
                    <a:cs typeface="Arial" charset="0"/>
                  </a:rPr>
                  <a:t>Μυϊκές ίνες- </a:t>
                </a:r>
                <a:r>
                  <a:rPr kumimoji="0" lang="en-GB" altLang="el-GR" sz="22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lt"/>
                    <a:cs typeface="Arial" charset="0"/>
                  </a:rPr>
                  <a:t>Muscle </a:t>
                </a:r>
                <a:r>
                  <a:rPr kumimoji="0" lang="en-GB" altLang="el-GR" sz="2200" b="1" i="0" u="none" strike="noStrike" cap="none" normalizeH="0" baseline="0" dirty="0" err="1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lt"/>
                    <a:cs typeface="Arial" charset="0"/>
                  </a:rPr>
                  <a:t>fibers</a:t>
                </a:r>
                <a:endParaRPr kumimoji="0" lang="en-US" altLang="el-GR" sz="2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cs typeface="Arial" charset="0"/>
                </a:endParaRPr>
              </a:p>
            </p:txBody>
          </p:sp>
        </p:grpSp>
        <p:sp>
          <p:nvSpPr>
            <p:cNvPr id="1035" name="_s444426"/>
            <p:cNvSpPr>
              <a:spLocks noChangeArrowheads="1"/>
            </p:cNvSpPr>
            <p:nvPr/>
          </p:nvSpPr>
          <p:spPr bwMode="auto">
            <a:xfrm>
              <a:off x="1042988" y="5373688"/>
              <a:ext cx="4522799" cy="746125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l-GR" sz="2200" b="1" dirty="0">
                  <a:solidFill>
                    <a:schemeClr val="bg1"/>
                  </a:solidFill>
                  <a:latin typeface="+mn-lt"/>
                </a:rPr>
                <a:t>Μυϊκές δεσμίδες- </a:t>
              </a:r>
              <a:r>
                <a:rPr lang="en-GB" sz="2200" b="1" dirty="0">
                  <a:solidFill>
                    <a:schemeClr val="bg1"/>
                  </a:solidFill>
                  <a:latin typeface="+mn-lt"/>
                </a:rPr>
                <a:t>Muscle fascicle</a:t>
              </a:r>
              <a:endParaRPr lang="en-US" sz="22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36" name="Line 12"/>
            <p:cNvSpPr>
              <a:spLocks noChangeShapeType="1"/>
            </p:cNvSpPr>
            <p:nvPr/>
          </p:nvSpPr>
          <p:spPr bwMode="auto">
            <a:xfrm>
              <a:off x="6357950" y="4508500"/>
              <a:ext cx="0" cy="12969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37" name="Line 13"/>
            <p:cNvSpPr>
              <a:spLocks noChangeShapeType="1"/>
            </p:cNvSpPr>
            <p:nvPr/>
          </p:nvSpPr>
          <p:spPr bwMode="auto">
            <a:xfrm flipH="1">
              <a:off x="5565787" y="5805488"/>
              <a:ext cx="7921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1F497D"/>
                </a:solidFill>
              </a:rPr>
              <a:t>Μυϊκό σύστημα</a:t>
            </a:r>
            <a:endParaRPr lang="el-GR" dirty="0"/>
          </a:p>
        </p:txBody>
      </p:sp>
      <p:sp>
        <p:nvSpPr>
          <p:cNvPr id="10" name="Θέση αριθμού διαφάνειας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468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hangingPunct="1"/>
            <a:r>
              <a:rPr lang="el-GR" dirty="0" smtClean="0">
                <a:solidFill>
                  <a:schemeClr val="tx2"/>
                </a:solidFill>
              </a:rPr>
              <a:t>Σκελετική Μυϊκή ίνα </a:t>
            </a:r>
            <a:r>
              <a:rPr lang="el-GR" sz="3000" b="0" dirty="0" smtClean="0">
                <a:solidFill>
                  <a:schemeClr val="tx2"/>
                </a:solidFill>
              </a:rPr>
              <a:t>1/2</a:t>
            </a:r>
            <a:endParaRPr lang="en-US" sz="3000" b="0" dirty="0" smtClean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794" y="6313133"/>
            <a:ext cx="2416595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3"/>
              </a:rPr>
              <a:t>1007 Muscle </a:t>
            </a:r>
            <a:r>
              <a:rPr lang="en-US" sz="1200" dirty="0" err="1">
                <a:solidFill>
                  <a:prstClr val="black"/>
                </a:solidFill>
                <a:latin typeface="+mn-lt"/>
                <a:hlinkClick r:id="rId3"/>
              </a:rPr>
              <a:t>Fibes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3"/>
              </a:rPr>
              <a:t> (large</a:t>
            </a:r>
            <a:r>
              <a:rPr lang="en-US" sz="1200" dirty="0" smtClean="0">
                <a:solidFill>
                  <a:prstClr val="black"/>
                </a:solidFill>
                <a:latin typeface="+mn-lt"/>
                <a:hlinkClick r:id="rId3"/>
              </a:rPr>
              <a:t>)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+mn-lt"/>
                <a:hlinkClick r:id="rId4" tooltip="User:CFCF"/>
              </a:rPr>
              <a:t>CFCF</a:t>
            </a:r>
            <a:r>
              <a:rPr lang="el-GR" sz="12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5"/>
              </a:rPr>
              <a:t>CC BY </a:t>
            </a:r>
            <a:r>
              <a:rPr lang="en-US" sz="1200" dirty="0" smtClean="0">
                <a:latin typeface="+mn-lt"/>
                <a:hlinkClick r:id="rId5"/>
              </a:rPr>
              <a:t>3.0</a:t>
            </a:r>
            <a:endParaRPr lang="en-US" sz="1200" dirty="0">
              <a:latin typeface="+mn-lt"/>
            </a:endParaRPr>
          </a:p>
        </p:txBody>
      </p:sp>
      <p:grpSp>
        <p:nvGrpSpPr>
          <p:cNvPr id="13" name="Ομάδα 12"/>
          <p:cNvGrpSpPr/>
          <p:nvPr/>
        </p:nvGrpSpPr>
        <p:grpSpPr>
          <a:xfrm>
            <a:off x="886677" y="1071546"/>
            <a:ext cx="7729107" cy="5705476"/>
            <a:chOff x="886677" y="1152524"/>
            <a:chExt cx="7729107" cy="5705476"/>
          </a:xfrm>
        </p:grpSpPr>
        <p:pic>
          <p:nvPicPr>
            <p:cNvPr id="7" name="Picture 2" descr="File:1007 Muscle Fibes (large)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1152524"/>
              <a:ext cx="5200650" cy="5705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6228184" y="1353882"/>
              <a:ext cx="2387600" cy="457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l-GR" sz="2400" dirty="0">
                  <a:latin typeface="+mn-lt"/>
                </a:rPr>
                <a:t>Μυϊκές δεσμίδες</a:t>
              </a:r>
              <a:endParaRPr lang="en-US" sz="2400" dirty="0">
                <a:latin typeface="+mn-lt"/>
              </a:endParaRPr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886677" y="1333732"/>
              <a:ext cx="1242648" cy="8309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l-GR" sz="2400" dirty="0" err="1">
                  <a:latin typeface="+mn-lt"/>
                </a:rPr>
                <a:t>Επίμυιο</a:t>
              </a:r>
              <a:r>
                <a:rPr lang="el-GR" sz="2400" dirty="0">
                  <a:latin typeface="+mn-lt"/>
                </a:rPr>
                <a:t> </a:t>
              </a:r>
            </a:p>
            <a:p>
              <a:r>
                <a:rPr lang="el-GR" sz="2400" dirty="0">
                  <a:latin typeface="+mn-lt"/>
                </a:rPr>
                <a:t>έλυτρο</a:t>
              </a:r>
              <a:endParaRPr lang="en-US" sz="2400" dirty="0">
                <a:latin typeface="+mn-lt"/>
              </a:endParaRP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1060937" y="3805163"/>
              <a:ext cx="1457325" cy="8318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l-GR" sz="2400" dirty="0" err="1">
                  <a:latin typeface="+mn-lt"/>
                </a:rPr>
                <a:t>Περιμύιο</a:t>
              </a:r>
              <a:r>
                <a:rPr lang="el-GR" sz="2400" dirty="0">
                  <a:latin typeface="+mn-lt"/>
                </a:rPr>
                <a:t> </a:t>
              </a:r>
            </a:p>
            <a:p>
              <a:r>
                <a:rPr lang="el-GR" sz="2400" dirty="0">
                  <a:latin typeface="+mn-lt"/>
                </a:rPr>
                <a:t>έλυτρο</a:t>
              </a:r>
              <a:endParaRPr lang="en-US" sz="2400" dirty="0">
                <a:latin typeface="+mn-lt"/>
              </a:endParaRPr>
            </a:p>
          </p:txBody>
        </p:sp>
        <p:cxnSp>
          <p:nvCxnSpPr>
            <p:cNvPr id="4" name="Ευθεία γραμμή σύνδεσης 3"/>
            <p:cNvCxnSpPr/>
            <p:nvPr/>
          </p:nvCxnSpPr>
          <p:spPr>
            <a:xfrm flipH="1">
              <a:off x="5868144" y="1582482"/>
              <a:ext cx="360040" cy="3343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Ευθεία γραμμή σύνδεσης 5"/>
            <p:cNvCxnSpPr>
              <a:stCxn id="10" idx="3"/>
            </p:cNvCxnSpPr>
            <p:nvPr/>
          </p:nvCxnSpPr>
          <p:spPr>
            <a:xfrm>
              <a:off x="2129325" y="1749231"/>
              <a:ext cx="1578579" cy="4163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Ευθεία γραμμή σύνδεσης 15"/>
            <p:cNvCxnSpPr/>
            <p:nvPr/>
          </p:nvCxnSpPr>
          <p:spPr>
            <a:xfrm>
              <a:off x="2521814" y="4221088"/>
              <a:ext cx="1402114" cy="4159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828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l-GR" dirty="0">
                <a:solidFill>
                  <a:srgbClr val="1F497D"/>
                </a:solidFill>
              </a:rPr>
              <a:t>Σκελετική Μυϊκή ίνα </a:t>
            </a:r>
            <a:r>
              <a:rPr lang="el-GR" sz="3000" b="0" dirty="0" smtClean="0">
                <a:solidFill>
                  <a:srgbClr val="1F497D"/>
                </a:solidFill>
              </a:rPr>
              <a:t>2/2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779382" y="6571361"/>
            <a:ext cx="7585236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Blausen 0801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hlinkClick r:id="rId3"/>
              </a:rPr>
              <a:t>SkeletalMuscle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4" tooltip="User:BruceBlaus"/>
              </a:rPr>
              <a:t>BruceBlaus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CC BY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Ομάδα 2"/>
          <p:cNvGrpSpPr/>
          <p:nvPr/>
        </p:nvGrpSpPr>
        <p:grpSpPr>
          <a:xfrm>
            <a:off x="537957" y="1124744"/>
            <a:ext cx="8074289" cy="5314240"/>
            <a:chOff x="819727" y="1124744"/>
            <a:chExt cx="8074289" cy="5314240"/>
          </a:xfrm>
        </p:grpSpPr>
        <p:pic>
          <p:nvPicPr>
            <p:cNvPr id="9" name="Picture 2" descr="File:Blausen 0801 SkeletalMusc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4875" y="1124744"/>
              <a:ext cx="5112568" cy="5112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9092" name="Line 4"/>
            <p:cNvSpPr>
              <a:spLocks noChangeShapeType="1"/>
            </p:cNvSpPr>
            <p:nvPr/>
          </p:nvSpPr>
          <p:spPr bwMode="auto">
            <a:xfrm flipH="1">
              <a:off x="6012160" y="1857401"/>
              <a:ext cx="1222700" cy="6842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 sz="2000">
                <a:latin typeface="+mn-lt"/>
              </a:endParaRPr>
            </a:p>
          </p:txBody>
        </p:sp>
        <p:sp>
          <p:nvSpPr>
            <p:cNvPr id="89093" name="Text Box 5"/>
            <p:cNvSpPr txBox="1">
              <a:spLocks noChangeArrowheads="1"/>
            </p:cNvSpPr>
            <p:nvPr/>
          </p:nvSpPr>
          <p:spPr bwMode="auto">
            <a:xfrm>
              <a:off x="7364816" y="1628800"/>
              <a:ext cx="1529200" cy="4001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l-GR" sz="2000" dirty="0">
                  <a:latin typeface="+mn-lt"/>
                </a:rPr>
                <a:t>Μυϊκά ινίδια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89095" name="Text Box 7"/>
            <p:cNvSpPr txBox="1">
              <a:spLocks noChangeArrowheads="1"/>
            </p:cNvSpPr>
            <p:nvPr/>
          </p:nvSpPr>
          <p:spPr bwMode="auto">
            <a:xfrm>
              <a:off x="1816282" y="1484784"/>
              <a:ext cx="1539909" cy="4001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l-GR" sz="2000" dirty="0" smtClean="0">
                  <a:latin typeface="+mn-lt"/>
                </a:rPr>
                <a:t>Μιτοχόνδρια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11" name="Line 4"/>
            <p:cNvSpPr>
              <a:spLocks noChangeShapeType="1"/>
            </p:cNvSpPr>
            <p:nvPr/>
          </p:nvSpPr>
          <p:spPr bwMode="auto">
            <a:xfrm>
              <a:off x="3480791" y="1713384"/>
              <a:ext cx="227112" cy="82822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 sz="2000">
                <a:latin typeface="+mn-lt"/>
              </a:endParaRPr>
            </a:p>
          </p:txBody>
        </p:sp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3238748" y="6038874"/>
              <a:ext cx="1642629" cy="4001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l-GR" sz="2000" dirty="0" err="1" smtClean="0">
                  <a:latin typeface="+mn-lt"/>
                </a:rPr>
                <a:t>Σαρκόπλασμα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13" name="Line 4"/>
            <p:cNvSpPr>
              <a:spLocks noChangeShapeType="1"/>
            </p:cNvSpPr>
            <p:nvPr/>
          </p:nvSpPr>
          <p:spPr bwMode="auto">
            <a:xfrm flipV="1">
              <a:off x="4960969" y="5733256"/>
              <a:ext cx="907175" cy="50405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 sz="2000">
                <a:latin typeface="+mn-lt"/>
              </a:endParaRPr>
            </a:p>
          </p:txBody>
        </p:sp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819727" y="1993255"/>
              <a:ext cx="1542281" cy="4001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l-GR" sz="2000" dirty="0" err="1" smtClean="0">
                  <a:latin typeface="+mn-lt"/>
                </a:rPr>
                <a:t>Σαρκείλλημα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16" name="Line 4"/>
            <p:cNvSpPr>
              <a:spLocks noChangeShapeType="1"/>
            </p:cNvSpPr>
            <p:nvPr/>
          </p:nvSpPr>
          <p:spPr bwMode="auto">
            <a:xfrm>
              <a:off x="2498166" y="2227817"/>
              <a:ext cx="489657" cy="62511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 sz="2000">
                <a:latin typeface="+mn-lt"/>
              </a:endParaRPr>
            </a:p>
          </p:txBody>
        </p: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23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l-GR" b="1" dirty="0" smtClean="0">
                <a:solidFill>
                  <a:schemeClr val="tx2"/>
                </a:solidFill>
              </a:rPr>
              <a:t>Λειτουργία Μυϊκού συστήματος </a:t>
            </a:r>
            <a:endParaRPr lang="el-GR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l-GR" sz="2400" dirty="0" smtClean="0"/>
              <a:t>Η ενεργοποίηση των μυών του ΣΓΣ γίνεται από τα σύστοιχα εγκεφαλικά ημισφαίρια.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l-GR" sz="2400" dirty="0" smtClean="0"/>
              <a:t>Η μετάδοση της διέγερσης τόσο σε επίπεδο εγκεφαλικού κέντρου όσο και σε επίπεδο σύναψης του νεύρου με τον μυ, γίνεται με ουσίες που ονομάζονται </a:t>
            </a:r>
            <a:r>
              <a:rPr lang="el-GR" sz="2400" b="1" dirty="0" smtClean="0">
                <a:solidFill>
                  <a:schemeClr val="tx2"/>
                </a:solidFill>
              </a:rPr>
              <a:t>νευροδιαβιβαστές.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l-GR" sz="2400" dirty="0" smtClean="0"/>
              <a:t>Κάθε κινητικό κέντρο του εγκεφαλικού ημισφαιρίου νευρώνει ένα ορισμένο αριθμό μυϊκών ινών.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l-GR" sz="2400" dirty="0" smtClean="0"/>
              <a:t>Όσο πιο εξειδικευμένη λειτουργία επιτελεί ένας μυς τόσο περισσότερα εγκεφαλικά κέντρα είναι υπεύθυνα για την κίνηση του.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186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 anchor="ctr">
            <a:normAutofit fontScale="90000"/>
          </a:bodyPr>
          <a:lstStyle/>
          <a:p>
            <a:r>
              <a:rPr lang="el-GR" sz="4000" b="1" dirty="0" smtClean="0">
                <a:solidFill>
                  <a:schemeClr val="tx2"/>
                </a:solidFill>
              </a:rPr>
              <a:t>Λειτουργία Μυϊκού συστήματος</a:t>
            </a:r>
            <a:br>
              <a:rPr lang="el-GR" sz="4000" b="1" dirty="0" smtClean="0">
                <a:solidFill>
                  <a:schemeClr val="tx2"/>
                </a:solidFill>
              </a:rPr>
            </a:br>
            <a:r>
              <a:rPr lang="el-GR" sz="3300" b="0" dirty="0" smtClean="0">
                <a:solidFill>
                  <a:schemeClr val="tx2"/>
                </a:solidFill>
              </a:rPr>
              <a:t>(μυϊκή σύσπαση) </a:t>
            </a:r>
            <a:endParaRPr lang="el-GR" sz="3300" b="0" dirty="0">
              <a:solidFill>
                <a:schemeClr val="tx2"/>
              </a:solidFill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968552"/>
          </a:xfrm>
          <a:ln>
            <a:noFill/>
          </a:ln>
        </p:spPr>
        <p:txBody>
          <a:bodyPr anchor="t">
            <a:normAutofit/>
          </a:bodyPr>
          <a:lstStyle/>
          <a:p>
            <a:r>
              <a:rPr lang="el-GR" sz="2400" dirty="0" smtClean="0"/>
              <a:t>Όταν ένας μυς ενεργοποιείται δημιουργείται σύσπαση-συστολή.</a:t>
            </a:r>
          </a:p>
          <a:p>
            <a:r>
              <a:rPr lang="el-GR" sz="2400" b="1" dirty="0" smtClean="0">
                <a:solidFill>
                  <a:srgbClr val="004A82"/>
                </a:solidFill>
              </a:rPr>
              <a:t>Ισομετρική συστολή, </a:t>
            </a:r>
            <a:r>
              <a:rPr lang="el-GR" sz="2400" dirty="0" smtClean="0"/>
              <a:t>όταν η μυϊκή τάση δεν προκαλεί μεταβολή μήκους του μυός. </a:t>
            </a:r>
          </a:p>
          <a:p>
            <a:pPr marL="355600" indent="0">
              <a:buNone/>
            </a:pPr>
            <a:r>
              <a:rPr lang="el-GR" sz="2400" dirty="0" smtClean="0"/>
              <a:t>Πχ στον μασητήρα όταν κρατάμε ένα αντικείμενο μεταξύ των δοντιών.</a:t>
            </a:r>
          </a:p>
          <a:p>
            <a:r>
              <a:rPr lang="el-GR" sz="2400" b="1" dirty="0" smtClean="0">
                <a:solidFill>
                  <a:srgbClr val="004A82"/>
                </a:solidFill>
              </a:rPr>
              <a:t>Ισοτονική συστολή, </a:t>
            </a:r>
            <a:r>
              <a:rPr lang="el-GR" sz="2400" dirty="0" smtClean="0"/>
              <a:t>όταν σταθερή μυϊκή τάση προκαλεί μεταβολή μήκους του μυός. </a:t>
            </a:r>
          </a:p>
          <a:p>
            <a:pPr marL="355600" indent="0">
              <a:buNone/>
            </a:pPr>
            <a:r>
              <a:rPr lang="el-GR" sz="2400" dirty="0" smtClean="0"/>
              <a:t>Πχ στον μασητήρα όταν η κάτω γνάθος ανυψώνεται για την σύνθλιψη της τροφής.</a:t>
            </a:r>
            <a:endParaRPr lang="el-GR" sz="2400" dirty="0" smtClean="0">
              <a:solidFill>
                <a:srgbClr val="CCFF33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855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936c181d307e8d8ec13a2d19bc6d2f483d8e19b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YT_SHOW_AFTER" val="0"/>
  <p:tag name="ISPRING_YT_WEB_ADDRESS" val="http://www.youtube.com/v/fEgjXKvO6A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YT_SHOW_AFTER" val="0"/>
  <p:tag name="ISPRING_YT_WEB_ADDRESS" val="http://www.youtube.com/v/7wM5_aUn2qs"/>
</p:tagLst>
</file>

<file path=ppt/theme/theme1.xml><?xml version="1.0" encoding="utf-8"?>
<a:theme xmlns:a="http://schemas.openxmlformats.org/drawingml/2006/main" name="template">
  <a:themeElements>
    <a:clrScheme name="Προσαρμοσμένο 19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108</TotalTime>
  <Words>2622</Words>
  <Application>Microsoft Office PowerPoint</Application>
  <PresentationFormat>On-screen Show (4:3)</PresentationFormat>
  <Paragraphs>327</Paragraphs>
  <Slides>49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template</vt:lpstr>
      <vt:lpstr>OC_template_updated</vt:lpstr>
      <vt:lpstr>Φυσιολογία Στοματογναθικού Συστήματος - Συγκλεισιολογία</vt:lpstr>
      <vt:lpstr>Μυϊκό σύστημα 1/3</vt:lpstr>
      <vt:lpstr>Μυϊκό σύστημα 2/3</vt:lpstr>
      <vt:lpstr>Μυϊκό σύστημα 3/3</vt:lpstr>
      <vt:lpstr>Μυϊκό σύστημα</vt:lpstr>
      <vt:lpstr>Σκελετική Μυϊκή ίνα 1/2</vt:lpstr>
      <vt:lpstr>Σκελετική Μυϊκή ίνα 2/2</vt:lpstr>
      <vt:lpstr>Λειτουργία Μυϊκού συστήματος </vt:lpstr>
      <vt:lpstr>Λειτουργία Μυϊκού συστήματος (μυϊκή σύσπαση) </vt:lpstr>
      <vt:lpstr>Λειτουργία Μυϊκού συστήματος  (Μυϊκός κάματος)</vt:lpstr>
      <vt:lpstr>Λειτουργία Μυϊκού συστήματος (μυϊκός τόνος)</vt:lpstr>
      <vt:lpstr>Μυϊκή λειτουργία 1/2</vt:lpstr>
      <vt:lpstr>Μυϊκή λειτουργία 2/2</vt:lpstr>
      <vt:lpstr>Νευρικό σύστημα 1/2</vt:lpstr>
      <vt:lpstr>Νευρικό σύστημα 2/2</vt:lpstr>
      <vt:lpstr> Νευρικό σύστημα</vt:lpstr>
      <vt:lpstr>Νευρικό κύτταρο ή νευρώνας 1/2</vt:lpstr>
      <vt:lpstr>Νευρικό κύτταρο ή νευρώνας 2/2</vt:lpstr>
      <vt:lpstr>Νευρικά κέντρα</vt:lpstr>
      <vt:lpstr>Συνάψεις 1/2  </vt:lpstr>
      <vt:lpstr>Συνάψεις 2/2 </vt:lpstr>
      <vt:lpstr>Υποδεκτικά όργανα 1/2</vt:lpstr>
      <vt:lpstr>Υποδεκτικά όργανα 2/2</vt:lpstr>
      <vt:lpstr>   Ιδιοδεκτικά όργανα  Στοματογναθικού Συστήματος</vt:lpstr>
      <vt:lpstr>Μυϊκή άτρακτος</vt:lpstr>
      <vt:lpstr>Όργανο Golgi </vt:lpstr>
      <vt:lpstr>Σωμάτια Pacini </vt:lpstr>
      <vt:lpstr>Υποδοχείς των Κροταφογναθικών Διαρθρώσεων</vt:lpstr>
      <vt:lpstr>Ελεύθερες νευρικές απολήξεις</vt:lpstr>
      <vt:lpstr>Νευρομϋική λειτουργία  Στοματογναθικού Συστήματος 1/3</vt:lpstr>
      <vt:lpstr>Νευρομϋική λειτουργία  Στοματογναθικού Συστήματος 2/3</vt:lpstr>
      <vt:lpstr>Νευρομϋική λειτουργία  Στοματογναθικού Συστήματος 3/3</vt:lpstr>
      <vt:lpstr>Τελική κινητική πλάκα ή νευρομυική σύναψη 1/2</vt:lpstr>
      <vt:lpstr>Τελική κινητική πλάκα ή νευρομυική σύναψη 2/2</vt:lpstr>
      <vt:lpstr>Εκπόλωση κινητικής πλάκας</vt:lpstr>
      <vt:lpstr>Νευρομϋική λειτουργία 1/2</vt:lpstr>
      <vt:lpstr>Νευρομϋική λειτουργία 2/2</vt:lpstr>
      <vt:lpstr>Κίνηση μυών</vt:lpstr>
      <vt:lpstr>Αντανακλαστικές κινήσεις</vt:lpstr>
      <vt:lpstr>Αντανακλαστικά κάτω γνάθου</vt:lpstr>
      <vt:lpstr>Μυοτατικό αντανακλαστικό</vt:lpstr>
      <vt:lpstr>Αντανακλαστικό κάμψης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Φυσιολογία Στοματογναθικού Συστήματος - Συγκλεισιολογία</dc:title>
  <dc:creator>opencourses@teiath.gr</dc:creator>
  <cp:lastModifiedBy>alex</cp:lastModifiedBy>
  <cp:revision>26</cp:revision>
  <dcterms:created xsi:type="dcterms:W3CDTF">2014-12-05T07:17:30Z</dcterms:created>
  <dcterms:modified xsi:type="dcterms:W3CDTF">2015-03-17T14:23:12Z</dcterms:modified>
</cp:coreProperties>
</file>