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301" r:id="rId17"/>
    <p:sldId id="302" r:id="rId18"/>
    <p:sldId id="303" r:id="rId19"/>
    <p:sldId id="304" r:id="rId20"/>
    <p:sldId id="305" r:id="rId21"/>
    <p:sldId id="306" r:id="rId22"/>
    <p:sldId id="307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1E550F"/>
    <a:srgbClr val="820000"/>
    <a:srgbClr val="F0EA00"/>
    <a:srgbClr val="C00000"/>
    <a:srgbClr val="333399"/>
    <a:srgbClr val="4545C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7200" autoAdjust="0"/>
  </p:normalViewPr>
  <p:slideViewPr>
    <p:cSldViewPr>
      <p:cViewPr>
        <p:scale>
          <a:sx n="70" d="100"/>
          <a:sy n="70" d="100"/>
        </p:scale>
        <p:origin x="-281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5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5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6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6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8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1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4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5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0EA00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6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Μεταγλωττιστές (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19572" y="3096543"/>
            <a:ext cx="7704856" cy="1752600"/>
          </a:xfrm>
        </p:spPr>
        <p:txBody>
          <a:bodyPr>
            <a:normAutofit fontScale="92500" lnSpcReduction="20000"/>
          </a:bodyPr>
          <a:lstStyle/>
          <a:p>
            <a:r>
              <a:rPr lang="el-GR" sz="3000" b="1" dirty="0" smtClean="0"/>
              <a:t>Ενότητα </a:t>
            </a:r>
            <a:r>
              <a:rPr lang="en-US" sz="3000" b="1" dirty="0" smtClean="0"/>
              <a:t>3</a:t>
            </a:r>
            <a:r>
              <a:rPr lang="el-GR" sz="3000" b="1" dirty="0" smtClean="0"/>
              <a:t>β</a:t>
            </a:r>
            <a:r>
              <a:rPr lang="el-GR" sz="3000" dirty="0" smtClean="0"/>
              <a:t>:</a:t>
            </a:r>
            <a:r>
              <a:rPr lang="en-US" sz="3000" dirty="0" smtClean="0"/>
              <a:t> </a:t>
            </a:r>
            <a:r>
              <a:rPr lang="el-GR" sz="3000" dirty="0"/>
              <a:t>Π</a:t>
            </a:r>
            <a:r>
              <a:rPr lang="el-GR" sz="3000" dirty="0" smtClean="0"/>
              <a:t>ροσδιοριστικά Πεπερασμένα Αυτόματα</a:t>
            </a:r>
          </a:p>
          <a:p>
            <a:endParaRPr lang="en-US" sz="1900" dirty="0" smtClean="0"/>
          </a:p>
          <a:p>
            <a:pPr>
              <a:spcBef>
                <a:spcPts val="0"/>
              </a:spcBef>
            </a:pPr>
            <a:r>
              <a:rPr lang="el-GR" sz="26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6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1535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Απάντηση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8" name="Ορθογώνιο 37"/>
          <p:cNvSpPr/>
          <p:nvPr/>
        </p:nvSpPr>
        <p:spPr>
          <a:xfrm>
            <a:off x="1331640" y="5949280"/>
            <a:ext cx="705584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Μηχανή </a:t>
            </a:r>
            <a:r>
              <a:rPr lang="el-GR" sz="2400" b="1" dirty="0" smtClean="0">
                <a:solidFill>
                  <a:schemeClr val="bg1"/>
                </a:solidFill>
                <a:latin typeface="+mn-lt"/>
              </a:rPr>
              <a:t>Μ</a:t>
            </a: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 που </a:t>
            </a:r>
            <a:r>
              <a:rPr lang="el-GR" sz="2400" dirty="0">
                <a:solidFill>
                  <a:schemeClr val="bg1"/>
                </a:solidFill>
                <a:latin typeface="+mn-lt"/>
              </a:rPr>
              <a:t>δέχεται τον ίδιο αριθμό από </a:t>
            </a:r>
            <a:r>
              <a:rPr lang="el-GR" sz="2400" b="1" dirty="0">
                <a:solidFill>
                  <a:schemeClr val="bg1"/>
                </a:solidFill>
                <a:latin typeface="+mn-lt"/>
              </a:rPr>
              <a:t>ab</a:t>
            </a:r>
            <a:r>
              <a:rPr lang="el-GR" sz="2400" dirty="0">
                <a:solidFill>
                  <a:schemeClr val="bg1"/>
                </a:solidFill>
                <a:latin typeface="+mn-lt"/>
              </a:rPr>
              <a:t> και </a:t>
            </a:r>
            <a:r>
              <a:rPr lang="el-GR" sz="2400" b="1" dirty="0">
                <a:solidFill>
                  <a:schemeClr val="bg1"/>
                </a:solidFill>
                <a:latin typeface="+mn-lt"/>
              </a:rPr>
              <a:t>ba</a:t>
            </a:r>
            <a:r>
              <a:rPr lang="el-GR" sz="24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218242" y="3467247"/>
            <a:ext cx="544101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 rot="19179974">
            <a:off x="3072085" y="1517424"/>
            <a:ext cx="725488" cy="7350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79 w 21600"/>
              <a:gd name="T19" fmla="*/ 3155 h 21600"/>
              <a:gd name="T20" fmla="*/ 18421 w 21600"/>
              <a:gd name="T21" fmla="*/ 18445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 rot="15703373" flipV="1">
            <a:off x="7022084" y="1978054"/>
            <a:ext cx="995225" cy="84360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79 w 21600"/>
              <a:gd name="T19" fmla="*/ 3155 h 21600"/>
              <a:gd name="T20" fmla="*/ 18421 w 21600"/>
              <a:gd name="T21" fmla="*/ 18445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1801618" y="3835747"/>
            <a:ext cx="37382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2820894" y="4928707"/>
            <a:ext cx="37382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5292080" y="3429000"/>
            <a:ext cx="37382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5220072" y="2780928"/>
            <a:ext cx="37382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2912357" y="1111043"/>
            <a:ext cx="3667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8002215" y="2188708"/>
            <a:ext cx="37382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 flipH="1">
            <a:off x="2087231" y="2475293"/>
            <a:ext cx="1151673" cy="59454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6" name="Line 22"/>
          <p:cNvSpPr>
            <a:spLocks noChangeShapeType="1"/>
          </p:cNvSpPr>
          <p:nvPr/>
        </p:nvSpPr>
        <p:spPr bwMode="auto">
          <a:xfrm flipH="1" flipV="1">
            <a:off x="2087232" y="3848816"/>
            <a:ext cx="1128161" cy="45060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1801618" y="2492284"/>
            <a:ext cx="3561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</a:t>
            </a:r>
            <a:endParaRPr kumimoji="0" lang="en-US" sz="2800" b="0" i="0" u="none" strike="noStrike" kern="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5220072" y="1484784"/>
            <a:ext cx="3561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</a:t>
            </a:r>
            <a:endParaRPr kumimoji="0" lang="en-US" sz="2800" b="0" i="0" u="none" strike="noStrike" kern="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8030736" y="4069401"/>
            <a:ext cx="3561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</a:t>
            </a:r>
            <a:endParaRPr kumimoji="0" lang="en-US" sz="2800" b="0" i="0" u="none" strike="noStrike" kern="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5364088" y="4653136"/>
            <a:ext cx="3561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</a:t>
            </a:r>
            <a:endParaRPr kumimoji="0" lang="en-US" sz="2800" b="0" i="0" u="none" strike="noStrike" kern="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228762" y="1884931"/>
            <a:ext cx="1193594" cy="113143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9" name="Donut 58"/>
          <p:cNvSpPr/>
          <p:nvPr/>
        </p:nvSpPr>
        <p:spPr>
          <a:xfrm>
            <a:off x="792566" y="2818599"/>
            <a:ext cx="1272729" cy="1238391"/>
          </a:xfrm>
          <a:prstGeom prst="donut">
            <a:avLst>
              <a:gd name="adj" fmla="val 6478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0" name="Donut 59"/>
          <p:cNvSpPr/>
          <p:nvPr/>
        </p:nvSpPr>
        <p:spPr>
          <a:xfrm>
            <a:off x="3312846" y="1831451"/>
            <a:ext cx="1272729" cy="1238391"/>
          </a:xfrm>
          <a:prstGeom prst="donut">
            <a:avLst>
              <a:gd name="adj" fmla="val 6478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1" name="Donut 60"/>
          <p:cNvSpPr/>
          <p:nvPr/>
        </p:nvSpPr>
        <p:spPr>
          <a:xfrm>
            <a:off x="3312845" y="3711816"/>
            <a:ext cx="1272729" cy="1238391"/>
          </a:xfrm>
          <a:prstGeom prst="donut">
            <a:avLst>
              <a:gd name="adj" fmla="val 6478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228762" y="3765296"/>
            <a:ext cx="1193594" cy="113143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63" name="Curved Connector 62"/>
          <p:cNvCxnSpPr>
            <a:stCxn id="60" idx="7"/>
            <a:endCxn id="58" idx="1"/>
          </p:cNvCxnSpPr>
          <p:nvPr/>
        </p:nvCxnSpPr>
        <p:spPr>
          <a:xfrm rot="16200000" flipH="1">
            <a:off x="5382466" y="1029531"/>
            <a:ext cx="37816" cy="2004372"/>
          </a:xfrm>
          <a:prstGeom prst="curvedConnector3">
            <a:avLst>
              <a:gd name="adj1" fmla="val -1084086"/>
            </a:avLst>
          </a:prstGeom>
          <a:ln w="50800">
            <a:solidFill>
              <a:schemeClr val="bg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60" idx="5"/>
            <a:endCxn id="58" idx="3"/>
          </p:cNvCxnSpPr>
          <p:nvPr/>
        </p:nvCxnSpPr>
        <p:spPr>
          <a:xfrm rot="5400000" flipH="1" flipV="1">
            <a:off x="5382465" y="1867390"/>
            <a:ext cx="37817" cy="2004372"/>
          </a:xfrm>
          <a:prstGeom prst="curvedConnector3">
            <a:avLst>
              <a:gd name="adj1" fmla="val -1084057"/>
            </a:avLst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/>
          <p:nvPr/>
        </p:nvCxnSpPr>
        <p:spPr>
          <a:xfrm rot="16200000" flipH="1">
            <a:off x="5384148" y="2895695"/>
            <a:ext cx="37816" cy="2004372"/>
          </a:xfrm>
          <a:prstGeom prst="curvedConnector3">
            <a:avLst>
              <a:gd name="adj1" fmla="val -1084086"/>
            </a:avLst>
          </a:prstGeom>
          <a:ln w="50800">
            <a:solidFill>
              <a:schemeClr val="bg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 rot="5400000" flipH="1" flipV="1">
            <a:off x="5384147" y="3733554"/>
            <a:ext cx="37817" cy="2004372"/>
          </a:xfrm>
          <a:prstGeom prst="curvedConnector3">
            <a:avLst>
              <a:gd name="adj1" fmla="val -1084057"/>
            </a:avLst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utoShape 5"/>
          <p:cNvSpPr>
            <a:spLocks noChangeArrowheads="1"/>
          </p:cNvSpPr>
          <p:nvPr/>
        </p:nvSpPr>
        <p:spPr bwMode="auto">
          <a:xfrm rot="13499661" flipH="1">
            <a:off x="2973625" y="4448896"/>
            <a:ext cx="731566" cy="7350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79 w 21600"/>
              <a:gd name="T19" fmla="*/ 3155 h 21600"/>
              <a:gd name="T20" fmla="*/ 18421 w 21600"/>
              <a:gd name="T21" fmla="*/ 18445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1" name="AutoShape 7"/>
          <p:cNvSpPr>
            <a:spLocks noChangeArrowheads="1"/>
          </p:cNvSpPr>
          <p:nvPr/>
        </p:nvSpPr>
        <p:spPr bwMode="auto">
          <a:xfrm rot="15703373" flipV="1">
            <a:off x="6987310" y="3840542"/>
            <a:ext cx="995225" cy="84360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79 w 21600"/>
              <a:gd name="T19" fmla="*/ 3155 h 21600"/>
              <a:gd name="T20" fmla="*/ 18421 w 21600"/>
              <a:gd name="T21" fmla="*/ 18445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00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Γνωστές χρήσεις των </a:t>
            </a:r>
            <a:r>
              <a:rPr lang="el-GR" dirty="0" smtClean="0">
                <a:solidFill>
                  <a:srgbClr val="004A82"/>
                </a:solidFill>
              </a:rPr>
              <a:t>ΠΠΑ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Αυτόματοι πωλητές </a:t>
            </a:r>
            <a:r>
              <a:rPr lang="el-GR" sz="2400" dirty="0" smtClean="0"/>
              <a:t>αναψυκτικών,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Θερμοστάτες (ψυγείων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smtClean="0"/>
              <a:t>Ανελκυστήρες,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Διαχείριση ‘κλειδιών’ σιδηροδρομικών </a:t>
            </a:r>
            <a:r>
              <a:rPr lang="el-GR" sz="2400" dirty="0" smtClean="0"/>
              <a:t>γραμμών,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Λεκτική ανάλυση σε γραμματικούς </a:t>
            </a:r>
            <a:r>
              <a:rPr lang="el-GR" sz="2400" dirty="0" smtClean="0"/>
              <a:t>αναλυτές.</a:t>
            </a:r>
            <a:endParaRPr lang="el-GR" sz="2400" dirty="0"/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l-GR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38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Ανακεφαλαίωση </a:t>
            </a:r>
            <a:r>
              <a:rPr lang="el-GR" sz="3200" b="0" dirty="0" smtClean="0">
                <a:solidFill>
                  <a:srgbClr val="004A82"/>
                </a:solidFill>
              </a:rPr>
              <a:t>(1 από 2)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03244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sz="2400" dirty="0"/>
              <a:t>Ένα πεπερασμένο αυτόματο είναι μια πεντάδα </a:t>
            </a:r>
            <a:r>
              <a:rPr lang="en-US" sz="2400" b="1" dirty="0" smtClean="0"/>
              <a:t>M </a:t>
            </a:r>
            <a:r>
              <a:rPr lang="en-US" sz="2400" b="1" dirty="0"/>
              <a:t>= (Q, </a:t>
            </a:r>
            <a:r>
              <a:rPr lang="el-GR" sz="2400" b="1" dirty="0">
                <a:cs typeface="Arial" panose="020B0604020202020204" pitchFamily="34" charset="0"/>
              </a:rPr>
              <a:t>Σ</a:t>
            </a:r>
            <a:r>
              <a:rPr lang="en-US" sz="2400" b="1" dirty="0">
                <a:cs typeface="Arial" panose="020B0604020202020204" pitchFamily="34" charset="0"/>
              </a:rPr>
              <a:t>, </a:t>
            </a:r>
            <a:r>
              <a:rPr lang="en-US" sz="2400" b="1" dirty="0">
                <a:cs typeface="Arial" panose="020B0604020202020204" pitchFamily="34" charset="0"/>
                <a:sym typeface="Symbol" panose="05050102010706020507" pitchFamily="18" charset="2"/>
              </a:rPr>
              <a:t>, q</a:t>
            </a:r>
            <a:r>
              <a:rPr lang="en-US" sz="2400" b="1" baseline="-25000" dirty="0"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sz="2400" b="1" dirty="0">
                <a:cs typeface="Arial" panose="020B0604020202020204" pitchFamily="34" charset="0"/>
                <a:sym typeface="Symbol" panose="05050102010706020507" pitchFamily="18" charset="2"/>
              </a:rPr>
              <a:t>, F) </a:t>
            </a:r>
            <a:r>
              <a:rPr lang="el-GR" sz="2400" dirty="0">
                <a:cs typeface="Arial" panose="020B0604020202020204" pitchFamily="34" charset="0"/>
                <a:sym typeface="Symbol" panose="05050102010706020507" pitchFamily="18" charset="2"/>
              </a:rPr>
              <a:t> όπου:</a:t>
            </a:r>
            <a:endParaRPr lang="en-US" sz="2400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1800"/>
              </a:spcBef>
            </a:pPr>
            <a:r>
              <a:rPr lang="el-GR" sz="2400" b="1" dirty="0"/>
              <a:t>Q</a:t>
            </a:r>
            <a:r>
              <a:rPr lang="el-GR" sz="2400" dirty="0"/>
              <a:t> είναι το σύνολο των </a:t>
            </a:r>
            <a:r>
              <a:rPr lang="el-GR" sz="2400" dirty="0" smtClean="0"/>
              <a:t>καταστάσεων,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/>
              <a:t>Σ</a:t>
            </a:r>
            <a:r>
              <a:rPr lang="el-GR" sz="2400" dirty="0"/>
              <a:t> είναι το </a:t>
            </a:r>
            <a:r>
              <a:rPr lang="el-GR" sz="2400" dirty="0" smtClean="0"/>
              <a:t>αλφάβητο,</a:t>
            </a:r>
            <a:endParaRPr lang="el-GR" sz="2400" dirty="0"/>
          </a:p>
          <a:p>
            <a:pPr fontAlgn="base">
              <a:spcBef>
                <a:spcPts val="1800"/>
              </a:spcBef>
              <a:spcAft>
                <a:spcPct val="0"/>
              </a:spcAft>
            </a:pPr>
            <a:r>
              <a:rPr lang="en-US" sz="2400" b="1" dirty="0"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US" sz="2400" b="1" dirty="0">
                <a:cs typeface="Arial" panose="020B0604020202020204" pitchFamily="34" charset="0"/>
              </a:rPr>
              <a:t> : Q </a:t>
            </a:r>
            <a:r>
              <a:rPr lang="en-US" sz="2400" b="1" dirty="0"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l-GR" sz="2400" b="1" dirty="0"/>
              <a:t>Σ</a:t>
            </a:r>
            <a:r>
              <a:rPr lang="en-US" sz="2400" b="1" dirty="0"/>
              <a:t> </a:t>
            </a:r>
            <a:r>
              <a:rPr lang="en-US" sz="2400" b="1" dirty="0">
                <a:cs typeface="Arial" panose="020B0604020202020204" pitchFamily="34" charset="0"/>
              </a:rPr>
              <a:t>→ Q  </a:t>
            </a:r>
            <a:r>
              <a:rPr lang="el-GR" sz="2400" dirty="0">
                <a:cs typeface="Arial" panose="020B0604020202020204" pitchFamily="34" charset="0"/>
              </a:rPr>
              <a:t>είναι η συνάρτηση </a:t>
            </a:r>
            <a:r>
              <a:rPr lang="el-GR" sz="2400" dirty="0" smtClean="0">
                <a:cs typeface="Arial" panose="020B0604020202020204" pitchFamily="34" charset="0"/>
              </a:rPr>
              <a:t>μετάβασης,</a:t>
            </a:r>
          </a:p>
          <a:p>
            <a:pPr fontAlgn="base">
              <a:spcBef>
                <a:spcPts val="1800"/>
              </a:spcBef>
              <a:spcAft>
                <a:spcPct val="0"/>
              </a:spcAft>
            </a:pPr>
            <a:r>
              <a:rPr lang="en-US" sz="2400" b="1" dirty="0"/>
              <a:t>q</a:t>
            </a:r>
            <a:r>
              <a:rPr lang="en-US" sz="2400" b="1" baseline="-25000" dirty="0"/>
              <a:t>0</a:t>
            </a:r>
            <a:r>
              <a:rPr lang="en-US" sz="2400" b="1" dirty="0"/>
              <a:t> </a:t>
            </a:r>
            <a:r>
              <a:rPr lang="en-US" sz="2400" b="1" dirty="0">
                <a:sym typeface="Symbol" panose="05050102010706020507" pitchFamily="18" charset="2"/>
              </a:rPr>
              <a:t> Q </a:t>
            </a:r>
            <a:r>
              <a:rPr lang="el-GR" sz="2400" b="1" dirty="0">
                <a:sym typeface="Symbol" panose="05050102010706020507" pitchFamily="18" charset="2"/>
              </a:rPr>
              <a:t> </a:t>
            </a:r>
            <a:r>
              <a:rPr lang="el-GR" sz="2400" dirty="0">
                <a:sym typeface="Symbol" panose="05050102010706020507" pitchFamily="18" charset="2"/>
              </a:rPr>
              <a:t>είναι το σύνολο των τελικών </a:t>
            </a:r>
            <a:r>
              <a:rPr lang="el-GR" sz="2400" dirty="0" smtClean="0">
                <a:sym typeface="Symbol" panose="05050102010706020507" pitchFamily="18" charset="2"/>
              </a:rPr>
              <a:t>καταστάσεων,</a:t>
            </a:r>
            <a:endParaRPr lang="en-US" sz="2400" dirty="0">
              <a:sym typeface="Symbol" panose="05050102010706020507" pitchFamily="18" charset="2"/>
            </a:endParaRPr>
          </a:p>
          <a:p>
            <a:pPr fontAlgn="base">
              <a:spcBef>
                <a:spcPts val="1800"/>
              </a:spcBef>
              <a:spcAft>
                <a:spcPct val="0"/>
              </a:spcAft>
            </a:pPr>
            <a:r>
              <a:rPr lang="en-US" sz="2400" b="1" dirty="0"/>
              <a:t>F </a:t>
            </a:r>
            <a:r>
              <a:rPr lang="en-US" sz="2400" b="1" dirty="0">
                <a:sym typeface="Symbol" panose="05050102010706020507" pitchFamily="18" charset="2"/>
              </a:rPr>
              <a:t> Q </a:t>
            </a:r>
            <a:r>
              <a:rPr lang="el-GR" sz="2400" dirty="0">
                <a:sym typeface="Symbol" panose="05050102010706020507" pitchFamily="18" charset="2"/>
              </a:rPr>
              <a:t>είναι το σύνολο των αποδεκτών </a:t>
            </a:r>
            <a:r>
              <a:rPr lang="el-GR" sz="2400" dirty="0" smtClean="0">
                <a:sym typeface="Symbol" panose="05050102010706020507" pitchFamily="18" charset="2"/>
              </a:rPr>
              <a:t>καταστάσεων</a:t>
            </a:r>
            <a:r>
              <a:rPr lang="en-US" sz="2400" dirty="0">
                <a:sym typeface="Symbol" panose="05050102010706020507" pitchFamily="18" charset="2"/>
              </a:rPr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5301208"/>
            <a:ext cx="8064896" cy="830997"/>
          </a:xfrm>
          <a:prstGeom prst="rect">
            <a:avLst/>
          </a:prstGeom>
          <a:ln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+mn-lt"/>
              </a:rPr>
              <a:t>L(M) = </a:t>
            </a:r>
            <a:r>
              <a:rPr lang="el-GR" sz="2400" dirty="0">
                <a:solidFill>
                  <a:schemeClr val="bg1"/>
                </a:solidFill>
                <a:latin typeface="+mn-lt"/>
              </a:rPr>
              <a:t>είναι η γλώσσα (οι συμβολοσειρές) που αναγνωρίζει η μηχανή </a:t>
            </a:r>
            <a:r>
              <a:rPr lang="el-GR" sz="2400" b="1" dirty="0">
                <a:solidFill>
                  <a:schemeClr val="bg1"/>
                </a:solidFill>
                <a:latin typeface="+mn-lt"/>
              </a:rPr>
              <a:t>M</a:t>
            </a:r>
            <a:r>
              <a:rPr lang="el-GR" sz="24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56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Ανακεφαλαίωση </a:t>
            </a:r>
            <a:r>
              <a:rPr lang="el-GR" sz="3200" b="0" dirty="0" smtClean="0">
                <a:solidFill>
                  <a:srgbClr val="004A82"/>
                </a:solidFill>
              </a:rPr>
              <a:t>(2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l-GR" sz="3200" b="0" dirty="0" smtClean="0">
                <a:solidFill>
                  <a:srgbClr val="004A82"/>
                </a:solidFill>
              </a:rPr>
              <a:t>2)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28306" y="1154566"/>
            <a:ext cx="6210920" cy="525149"/>
          </a:xfrm>
          <a:ln>
            <a:noFill/>
          </a:ln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solidFill>
                  <a:srgbClr val="820000"/>
                </a:solidFill>
              </a:rPr>
              <a:t>M = (Q, </a:t>
            </a:r>
            <a:r>
              <a:rPr lang="el-GR" sz="2400" b="1" dirty="0">
                <a:solidFill>
                  <a:srgbClr val="820000"/>
                </a:solidFill>
                <a:cs typeface="Arial" panose="020B0604020202020204" pitchFamily="34" charset="0"/>
              </a:rPr>
              <a:t>Σ</a:t>
            </a:r>
            <a:r>
              <a:rPr lang="en-US" sz="2400" b="1" dirty="0">
                <a:solidFill>
                  <a:srgbClr val="820000"/>
                </a:solidFill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82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, q</a:t>
            </a:r>
            <a:r>
              <a:rPr lang="en-US" sz="2400" b="1" baseline="-25000" dirty="0">
                <a:solidFill>
                  <a:srgbClr val="82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sz="2400" b="1" dirty="0">
                <a:solidFill>
                  <a:srgbClr val="82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, F)  </a:t>
            </a:r>
            <a:r>
              <a:rPr lang="el-GR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όπου</a:t>
            </a:r>
            <a:r>
              <a:rPr lang="en-US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: </a:t>
            </a:r>
            <a:r>
              <a:rPr lang="el-GR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FR" sz="2400" b="1" dirty="0">
                <a:solidFill>
                  <a:srgbClr val="82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fr-FR" sz="2400" b="1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fr-FR" sz="2400" dirty="0">
                <a:cs typeface="Arial" panose="020B0604020202020204" pitchFamily="34" charset="0"/>
                <a:sym typeface="Symbol" panose="05050102010706020507" pitchFamily="18" charset="2"/>
              </a:rPr>
              <a:t> = {q0, q1, q2, q3</a:t>
            </a:r>
            <a:r>
              <a:rPr lang="fr-FR" sz="2400" dirty="0" smtClean="0">
                <a:cs typeface="Arial" panose="020B0604020202020204" pitchFamily="34" charset="0"/>
                <a:sym typeface="Symbol" panose="05050102010706020507" pitchFamily="18" charset="2"/>
              </a:rPr>
              <a:t>}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38286" y="1476314"/>
            <a:ext cx="1887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r>
              <a:rPr lang="el-GR" sz="2400" b="1" dirty="0">
                <a:solidFill>
                  <a:srgbClr val="820000"/>
                </a:solidFill>
                <a:latin typeface="+mn-lt"/>
              </a:rPr>
              <a:t>Σ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= {0,1}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24639" y="1888103"/>
            <a:ext cx="3725568" cy="9130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lnSpc>
                <a:spcPts val="3200"/>
              </a:lnSpc>
              <a:buFont typeface="Symbol" panose="05050102010706020507" pitchFamily="18" charset="2"/>
              <a:buNone/>
            </a:pPr>
            <a:r>
              <a:rPr lang="en-US" sz="2400" b="1" dirty="0">
                <a:solidFill>
                  <a:srgbClr val="8200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en-US" sz="2400" b="1" dirty="0">
                <a:solidFill>
                  <a:srgbClr val="820000"/>
                </a:solidFill>
                <a:latin typeface="+mn-lt"/>
                <a:cs typeface="Arial" panose="020B0604020202020204" pitchFamily="34" charset="0"/>
              </a:rPr>
              <a:t> : Q </a:t>
            </a:r>
            <a:r>
              <a:rPr lang="en-US" sz="2400" b="1" dirty="0">
                <a:solidFill>
                  <a:srgbClr val="820000"/>
                </a:solidFill>
                <a:latin typeface="+mn-lt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sz="2400" b="1" dirty="0">
                <a:solidFill>
                  <a:srgbClr val="82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Σ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820000"/>
                </a:solidFill>
                <a:latin typeface="+mn-lt"/>
                <a:cs typeface="Arial" panose="020B0604020202020204" pitchFamily="34" charset="0"/>
              </a:rPr>
              <a:t>→ Q </a:t>
            </a:r>
            <a:r>
              <a:rPr lang="el-GR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συνάρτηση</a:t>
            </a:r>
            <a:r>
              <a:rPr lang="el-GR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		μετάβασης</a:t>
            </a:r>
            <a:r>
              <a:rPr lang="en-US" sz="2400" b="1" dirty="0">
                <a:solidFill>
                  <a:srgbClr val="820000"/>
                </a:solidFill>
                <a:latin typeface="+mn-lt"/>
                <a:cs typeface="Arial" panose="020B0604020202020204" pitchFamily="34" charset="0"/>
              </a:rPr>
              <a:t>*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24639" y="2676651"/>
            <a:ext cx="48815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820000"/>
                </a:solidFill>
                <a:latin typeface="+mn-lt"/>
              </a:rPr>
              <a:t>q</a:t>
            </a:r>
            <a:r>
              <a:rPr lang="en-US" sz="2400" b="1" baseline="-25000" dirty="0">
                <a:solidFill>
                  <a:srgbClr val="820000"/>
                </a:solidFill>
                <a:latin typeface="+mn-lt"/>
              </a:rPr>
              <a:t>0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820000"/>
                </a:solidFill>
                <a:latin typeface="+mn-lt"/>
                <a:sym typeface="Symbol" panose="05050102010706020507" pitchFamily="18" charset="2"/>
              </a:rPr>
              <a:t> Q </a:t>
            </a:r>
            <a:r>
              <a:rPr lang="el-GR" sz="2400" b="1" dirty="0">
                <a:solidFill>
                  <a:srgbClr val="820000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η </a:t>
            </a:r>
            <a:r>
              <a:rPr lang="el-GR" sz="2400" b="1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αρχική </a:t>
            </a:r>
            <a:r>
              <a:rPr lang="el-GR" sz="2400" b="1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κατάσταση</a:t>
            </a:r>
            <a:endParaRPr lang="en-US" sz="2400" b="1" dirty="0">
              <a:solidFill>
                <a:schemeClr val="bg1"/>
              </a:solidFill>
              <a:latin typeface="+mn-lt"/>
              <a:sym typeface="Symbol" panose="05050102010706020507" pitchFamily="18" charset="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24639" y="3161604"/>
            <a:ext cx="481936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820000"/>
                </a:solidFill>
                <a:latin typeface="+mn-lt"/>
              </a:rPr>
              <a:t>F  =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{q</a:t>
            </a:r>
            <a:r>
              <a:rPr lang="en-US" sz="2400" b="1" baseline="-25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, q</a:t>
            </a:r>
            <a:r>
              <a:rPr lang="en-US" sz="2400" b="1" baseline="-25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} </a:t>
            </a:r>
            <a:r>
              <a:rPr lang="en-US" sz="2400" b="1" dirty="0">
                <a:solidFill>
                  <a:srgbClr val="820000"/>
                </a:solidFill>
                <a:latin typeface="+mn-lt"/>
                <a:sym typeface="Symbol" panose="05050102010706020507" pitchFamily="18" charset="2"/>
              </a:rPr>
              <a:t> Q </a:t>
            </a:r>
            <a:r>
              <a:rPr lang="el-GR" sz="2400" b="1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αποδεκτές 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				   </a:t>
            </a:r>
            <a:r>
              <a:rPr lang="el-GR" sz="2400" b="1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καταστάσεις</a:t>
            </a:r>
            <a:endParaRPr lang="en-US" sz="2400" b="1" dirty="0">
              <a:solidFill>
                <a:schemeClr val="bg1"/>
              </a:solidFill>
              <a:latin typeface="+mn-lt"/>
              <a:sym typeface="Symbol" panose="05050102010706020507" pitchFamily="18" charset="2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8270524" y="4057806"/>
            <a:ext cx="36004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>
                <a:solidFill>
                  <a:srgbClr val="820000"/>
                </a:solidFill>
                <a:latin typeface="Arial" panose="020B0604020202020204" pitchFamily="34" charset="0"/>
              </a:rPr>
              <a:t>*</a:t>
            </a:r>
          </a:p>
        </p:txBody>
      </p:sp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81509"/>
              </p:ext>
            </p:extLst>
          </p:nvPr>
        </p:nvGraphicFramePr>
        <p:xfrm>
          <a:off x="6187423" y="4480068"/>
          <a:ext cx="2096566" cy="2286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8414"/>
                <a:gridCol w="720080"/>
                <a:gridCol w="6480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sym typeface="Symbol" pitchFamily="18" charset="2"/>
                        </a:rPr>
                        <a:t></a:t>
                      </a:r>
                      <a:endParaRPr kumimoji="0" lang="en-US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1</a:t>
                      </a:r>
                      <a:endParaRPr kumimoji="0" lang="en-US" sz="2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q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0</a:t>
                      </a:r>
                      <a:endParaRPr kumimoji="0" lang="en-US" sz="2400" b="1" i="0" u="none" strike="noStrike" cap="none" normalizeH="0" baseline="-25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q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0</a:t>
                      </a:r>
                      <a:endParaRPr kumimoji="0" lang="en-US" sz="2400" b="1" i="0" u="none" strike="noStrike" cap="none" normalizeH="0" baseline="-25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q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1</a:t>
                      </a:r>
                      <a:endParaRPr kumimoji="0" lang="en-US" sz="2400" b="1" i="0" u="none" strike="noStrike" cap="none" normalizeH="0" baseline="-25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q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1</a:t>
                      </a:r>
                      <a:endParaRPr kumimoji="0" lang="en-US" sz="2400" b="1" i="0" u="none" strike="noStrike" cap="none" normalizeH="0" baseline="-25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q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-25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q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-25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q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-25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q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3</a:t>
                      </a:r>
                      <a:endParaRPr kumimoji="0" lang="en-US" sz="2400" b="1" i="0" u="none" strike="noStrike" cap="none" normalizeH="0" baseline="-25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q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-25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q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3</a:t>
                      </a:r>
                      <a:endParaRPr kumimoji="0" lang="en-US" sz="2400" b="1" i="0" u="none" strike="noStrike" cap="none" normalizeH="0" baseline="-25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q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0</a:t>
                      </a:r>
                      <a:endParaRPr kumimoji="0" lang="en-US" sz="2400" b="1" i="0" u="none" strike="noStrike" cap="none" normalizeH="0" baseline="-25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q</a:t>
                      </a:r>
                      <a:r>
                        <a:rPr kumimoji="0" lang="en-US" sz="2400" u="none" strike="noStrike" cap="none" normalizeH="0" baseline="-25000" dirty="0" smtClean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-250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1" name="Line 4"/>
          <p:cNvSpPr>
            <a:spLocks noChangeShapeType="1"/>
          </p:cNvSpPr>
          <p:nvPr/>
        </p:nvSpPr>
        <p:spPr bwMode="auto">
          <a:xfrm>
            <a:off x="57932" y="4975538"/>
            <a:ext cx="60286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2" name="AutoShape 5"/>
          <p:cNvSpPr>
            <a:spLocks noChangeArrowheads="1"/>
          </p:cNvSpPr>
          <p:nvPr/>
        </p:nvSpPr>
        <p:spPr bwMode="auto">
          <a:xfrm rot="20592200">
            <a:off x="743727" y="4134643"/>
            <a:ext cx="626159" cy="63924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79 w 21600"/>
              <a:gd name="T19" fmla="*/ 3155 h 21600"/>
              <a:gd name="T20" fmla="*/ 18421 w 21600"/>
              <a:gd name="T21" fmla="*/ 18445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 flipH="1">
            <a:off x="3866953" y="5395259"/>
            <a:ext cx="638491" cy="58125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4" name="AutoShape 7"/>
          <p:cNvSpPr>
            <a:spLocks noChangeArrowheads="1"/>
          </p:cNvSpPr>
          <p:nvPr/>
        </p:nvSpPr>
        <p:spPr bwMode="auto">
          <a:xfrm>
            <a:off x="4713886" y="3986985"/>
            <a:ext cx="634380" cy="63924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79 w 21600"/>
              <a:gd name="T19" fmla="*/ 3155 h 21600"/>
              <a:gd name="T20" fmla="*/ 18421 w 21600"/>
              <a:gd name="T21" fmla="*/ 18445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 flipH="1">
            <a:off x="4014930" y="5560938"/>
            <a:ext cx="646712" cy="57435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748089" y="3706258"/>
            <a:ext cx="316505" cy="4556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4079327" y="3759176"/>
            <a:ext cx="552171" cy="4556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0,1</a:t>
            </a:r>
          </a:p>
        </p:txBody>
      </p:sp>
      <p:sp>
        <p:nvSpPr>
          <p:cNvPr id="78" name="Text Box 14"/>
          <p:cNvSpPr txBox="1">
            <a:spLocks noChangeArrowheads="1"/>
          </p:cNvSpPr>
          <p:nvPr/>
        </p:nvSpPr>
        <p:spPr bwMode="auto">
          <a:xfrm>
            <a:off x="3965271" y="5167450"/>
            <a:ext cx="316505" cy="4556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</a:p>
        </p:txBody>
      </p:sp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2163169" y="5454935"/>
            <a:ext cx="316505" cy="4556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</a:p>
        </p:txBody>
      </p:sp>
      <p:sp>
        <p:nvSpPr>
          <p:cNvPr id="80" name="Text Box 16"/>
          <p:cNvSpPr txBox="1">
            <a:spLocks noChangeArrowheads="1"/>
          </p:cNvSpPr>
          <p:nvPr/>
        </p:nvSpPr>
        <p:spPr bwMode="auto">
          <a:xfrm>
            <a:off x="2072109" y="4226457"/>
            <a:ext cx="316505" cy="4556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</a:t>
            </a:r>
          </a:p>
        </p:txBody>
      </p:sp>
      <p:sp>
        <p:nvSpPr>
          <p:cNvPr id="81" name="Text Box 17"/>
          <p:cNvSpPr txBox="1">
            <a:spLocks noChangeArrowheads="1"/>
          </p:cNvSpPr>
          <p:nvPr/>
        </p:nvSpPr>
        <p:spPr bwMode="auto">
          <a:xfrm>
            <a:off x="4246850" y="5848115"/>
            <a:ext cx="316505" cy="4556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</a:t>
            </a: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4853462" y="3531367"/>
            <a:ext cx="316505" cy="4556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</a:t>
            </a:r>
          </a:p>
        </p:txBody>
      </p:sp>
      <p:sp>
        <p:nvSpPr>
          <p:cNvPr id="83" name="Line 21"/>
          <p:cNvSpPr>
            <a:spLocks noChangeShapeType="1"/>
          </p:cNvSpPr>
          <p:nvPr/>
        </p:nvSpPr>
        <p:spPr bwMode="auto">
          <a:xfrm flipH="1">
            <a:off x="1799395" y="3963514"/>
            <a:ext cx="750843" cy="62682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4" name="Line 22"/>
          <p:cNvSpPr>
            <a:spLocks noChangeShapeType="1"/>
          </p:cNvSpPr>
          <p:nvPr/>
        </p:nvSpPr>
        <p:spPr bwMode="auto">
          <a:xfrm>
            <a:off x="1799395" y="5589932"/>
            <a:ext cx="750843" cy="5577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5" name="Line 23"/>
          <p:cNvSpPr>
            <a:spLocks noChangeShapeType="1"/>
          </p:cNvSpPr>
          <p:nvPr/>
        </p:nvSpPr>
        <p:spPr bwMode="auto">
          <a:xfrm>
            <a:off x="3820368" y="3986985"/>
            <a:ext cx="797428" cy="57987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7" name="Text Box 34"/>
          <p:cNvSpPr txBox="1">
            <a:spLocks noChangeArrowheads="1"/>
          </p:cNvSpPr>
          <p:nvPr/>
        </p:nvSpPr>
        <p:spPr bwMode="auto">
          <a:xfrm>
            <a:off x="1082789" y="4765260"/>
            <a:ext cx="49564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0</a:t>
            </a:r>
          </a:p>
        </p:txBody>
      </p:sp>
      <p:sp>
        <p:nvSpPr>
          <p:cNvPr id="68" name="Text Box 35"/>
          <p:cNvSpPr txBox="1">
            <a:spLocks noChangeArrowheads="1"/>
          </p:cNvSpPr>
          <p:nvPr/>
        </p:nvSpPr>
        <p:spPr bwMode="auto">
          <a:xfrm>
            <a:off x="2954870" y="3408962"/>
            <a:ext cx="49564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1</a:t>
            </a:r>
          </a:p>
        </p:txBody>
      </p:sp>
      <p:sp>
        <p:nvSpPr>
          <p:cNvPr id="69" name="Text Box 36"/>
          <p:cNvSpPr txBox="1">
            <a:spLocks noChangeArrowheads="1"/>
          </p:cNvSpPr>
          <p:nvPr/>
        </p:nvSpPr>
        <p:spPr bwMode="auto">
          <a:xfrm>
            <a:off x="4822607" y="4682075"/>
            <a:ext cx="49564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2</a:t>
            </a: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2976163" y="5848115"/>
            <a:ext cx="49564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3</a:t>
            </a:r>
          </a:p>
        </p:txBody>
      </p:sp>
      <p:sp>
        <p:nvSpPr>
          <p:cNvPr id="86" name="Donut 85"/>
          <p:cNvSpPr/>
          <p:nvPr/>
        </p:nvSpPr>
        <p:spPr>
          <a:xfrm>
            <a:off x="2652298" y="3167740"/>
            <a:ext cx="1098477" cy="1077037"/>
          </a:xfrm>
          <a:prstGeom prst="donut">
            <a:avLst>
              <a:gd name="adj" fmla="val 6478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33816" y="4552387"/>
            <a:ext cx="1193594" cy="113143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9" name="Oval 88"/>
          <p:cNvSpPr/>
          <p:nvPr/>
        </p:nvSpPr>
        <p:spPr>
          <a:xfrm>
            <a:off x="2627190" y="5600888"/>
            <a:ext cx="1193594" cy="113143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0" name="Donut 89"/>
          <p:cNvSpPr/>
          <p:nvPr/>
        </p:nvSpPr>
        <p:spPr>
          <a:xfrm>
            <a:off x="4502704" y="4454266"/>
            <a:ext cx="1098477" cy="1077037"/>
          </a:xfrm>
          <a:prstGeom prst="donut">
            <a:avLst>
              <a:gd name="adj" fmla="val 6478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0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Ασκήσεις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719709"/>
              </p:ext>
            </p:extLst>
          </p:nvPr>
        </p:nvGraphicFramePr>
        <p:xfrm>
          <a:off x="457200" y="1340768"/>
          <a:ext cx="8229600" cy="42793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Έστω Γραμματική Γ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Τ = {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a, b, c}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N = {S},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και κανόνες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sym typeface="Symbol" pitchFamily="18" charset="2"/>
                        </a:rPr>
                        <a:t>→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 aSa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sym typeface="Symbol" pitchFamily="18" charset="2"/>
                        </a:rPr>
                        <a:t>→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bSb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sym typeface="Symbol" pitchFamily="18" charset="2"/>
                        </a:rPr>
                        <a:t>→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 c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16" marB="4571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Έστω Γραμματική Γ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Τ = {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a, b, 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π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}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N = {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Μ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}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και κανόνες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sym typeface="Symbol" pitchFamily="18" charset="2"/>
                        </a:rPr>
                        <a:t>→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 aMb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M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sym typeface="Symbol" pitchFamily="18" charset="2"/>
                        </a:rPr>
                        <a:t>→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sym typeface="Symbol" pitchFamily="18" charset="2"/>
                        </a:rPr>
                        <a:t>→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πΜ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16" marB="4571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Χρησιμοποιείστε ΠΠΑ για  την αναγνώριση της παλίνδρομης λέξης: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 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abbbcbbba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16" marB="4571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Χρησιμοποιείστε ΠΠΑ για την αναγνώριση της λέξης: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πππ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marL="91442" marR="91442" marT="45716" marB="45716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l-GR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60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5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Γεωργούλη 2014. Κατερίνα Γεωργούλη. «Μεταγλωττιστές. Ενότητα 3β: Προσδιοριστικά Πεπερασμένα </a:t>
            </a:r>
            <a:r>
              <a:rPr lang="el-GR" sz="2000" dirty="0" smtClean="0"/>
              <a:t>Αυτόματα».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389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4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9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ΠΠΑ </a:t>
            </a:r>
            <a:r>
              <a:rPr lang="el-GR" dirty="0" smtClean="0">
                <a:solidFill>
                  <a:srgbClr val="004A82"/>
                </a:solidFill>
                <a:sym typeface="Symbol"/>
              </a:rPr>
              <a:t></a:t>
            </a:r>
            <a:r>
              <a:rPr lang="el-GR" dirty="0" smtClean="0">
                <a:solidFill>
                  <a:srgbClr val="004A82"/>
                </a:solidFill>
              </a:rPr>
              <a:t> Μηχανή Αναγνώρισης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1670788" y="3291700"/>
            <a:ext cx="72090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2602070" y="2030198"/>
            <a:ext cx="805516" cy="831811"/>
          </a:xfrm>
          <a:custGeom>
            <a:avLst/>
            <a:gdLst>
              <a:gd name="T0" fmla="*/ 2147483647 w 21600"/>
              <a:gd name="T1" fmla="*/ 137826297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flipH="1">
            <a:off x="6053815" y="3719320"/>
            <a:ext cx="1048594" cy="96199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7305979" y="2042051"/>
            <a:ext cx="865587" cy="831811"/>
          </a:xfrm>
          <a:custGeom>
            <a:avLst/>
            <a:gdLst>
              <a:gd name="T0" fmla="*/ 2147483647 w 21600"/>
              <a:gd name="T1" fmla="*/ 137826297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683" y="11319"/>
                </a:moveTo>
                <a:cubicBezTo>
                  <a:pt x="19693" y="11146"/>
                  <a:pt x="19699" y="10973"/>
                  <a:pt x="19699" y="10800"/>
                </a:cubicBezTo>
                <a:cubicBezTo>
                  <a:pt x="19699" y="5885"/>
                  <a:pt x="15714" y="1901"/>
                  <a:pt x="10800" y="1901"/>
                </a:cubicBezTo>
                <a:cubicBezTo>
                  <a:pt x="5885" y="1901"/>
                  <a:pt x="1901" y="5885"/>
                  <a:pt x="1901" y="10800"/>
                </a:cubicBezTo>
                <a:cubicBezTo>
                  <a:pt x="1900" y="12243"/>
                  <a:pt x="2252" y="13665"/>
                  <a:pt x="2924" y="14943"/>
                </a:cubicBezTo>
                <a:lnTo>
                  <a:pt x="1241" y="15828"/>
                </a:lnTo>
                <a:cubicBezTo>
                  <a:pt x="426" y="14277"/>
                  <a:pt x="0" y="1255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0"/>
                  <a:pt x="21593" y="11220"/>
                  <a:pt x="21581" y="11431"/>
                </a:cubicBezTo>
                <a:lnTo>
                  <a:pt x="24276" y="11588"/>
                </a:lnTo>
                <a:lnTo>
                  <a:pt x="20420" y="15020"/>
                </a:lnTo>
                <a:lnTo>
                  <a:pt x="16988" y="11162"/>
                </a:lnTo>
                <a:lnTo>
                  <a:pt x="19683" y="11319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H="1">
            <a:off x="6272312" y="3904553"/>
            <a:ext cx="1048594" cy="96199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2795967" y="1577690"/>
            <a:ext cx="379195" cy="591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348787" y="1911706"/>
            <a:ext cx="660448" cy="591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0,1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6348787" y="3719173"/>
            <a:ext cx="379195" cy="591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4014585" y="3904553"/>
            <a:ext cx="379195" cy="591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4030124" y="2443142"/>
            <a:ext cx="379195" cy="591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607012" y="4452919"/>
            <a:ext cx="379195" cy="591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7611726" y="1602817"/>
            <a:ext cx="316643" cy="5412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</a:t>
            </a:r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 flipH="1">
            <a:off x="3633213" y="1881595"/>
            <a:ext cx="1105253" cy="9804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3505827" y="3837311"/>
            <a:ext cx="1048594" cy="961999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>
            <a:off x="6053814" y="2030198"/>
            <a:ext cx="1012515" cy="92442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467544" y="3002742"/>
            <a:ext cx="945009" cy="591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0111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2658215" y="3002742"/>
            <a:ext cx="756405" cy="591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111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5097471" y="1365022"/>
            <a:ext cx="567800" cy="591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11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7518165" y="3107455"/>
            <a:ext cx="4412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61" name="Ορθογώνιο 60"/>
          <p:cNvSpPr/>
          <p:nvPr/>
        </p:nvSpPr>
        <p:spPr>
          <a:xfrm>
            <a:off x="467544" y="5778825"/>
            <a:ext cx="8541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+mn-lt"/>
              </a:rPr>
              <a:t>Η μηχανή ΔEΧΕΤΑΙ μια συμβολοσειρά εάν η </a:t>
            </a: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διαδικασία καταλήγει </a:t>
            </a:r>
            <a:r>
              <a:rPr lang="el-GR" sz="2400" dirty="0">
                <a:solidFill>
                  <a:schemeClr val="bg1"/>
                </a:solidFill>
                <a:latin typeface="+mn-lt"/>
              </a:rPr>
              <a:t>σε  κόμβο με διπλό κύκλο</a:t>
            </a:r>
          </a:p>
        </p:txBody>
      </p:sp>
      <p:sp>
        <p:nvSpPr>
          <p:cNvPr id="3" name="Oval 2"/>
          <p:cNvSpPr/>
          <p:nvPr/>
        </p:nvSpPr>
        <p:spPr>
          <a:xfrm>
            <a:off x="4784552" y="4262615"/>
            <a:ext cx="1193594" cy="113143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Donut 4"/>
          <p:cNvSpPr/>
          <p:nvPr/>
        </p:nvSpPr>
        <p:spPr>
          <a:xfrm>
            <a:off x="4745007" y="1041595"/>
            <a:ext cx="1272729" cy="1238391"/>
          </a:xfrm>
          <a:prstGeom prst="donut">
            <a:avLst>
              <a:gd name="adj" fmla="val 6478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7" name="Donut 56"/>
          <p:cNvSpPr/>
          <p:nvPr/>
        </p:nvSpPr>
        <p:spPr>
          <a:xfrm>
            <a:off x="7102409" y="2738910"/>
            <a:ext cx="1272729" cy="1286852"/>
          </a:xfrm>
          <a:prstGeom prst="donut">
            <a:avLst>
              <a:gd name="adj" fmla="val 6478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439620" y="2698571"/>
            <a:ext cx="1193594" cy="113143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7558752" y="309690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1</a:t>
            </a:r>
            <a:endParaRPr lang="el-GR" sz="28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7567E-6 L 0.23177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77 -0.00185 C 0.19461 -0.00185 0.16441 -0.04676 0.16441 -0.10162 C 0.16441 -0.15671 0.19461 -0.20139 0.23177 -0.20139 C 0.26892 -0.20139 0.2993 -0.15671 0.2993 -0.10162 C 0.2993 -0.04676 0.26892 -0.00185 0.23177 -0.00185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9.20018E-7 L 0.25208 -0.24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20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255 L 0.25347 0.25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47 0.25532 C 0.21875 0.25532 0.1908 0.20579 0.1908 0.14468 C 0.1908 0.08403 0.21875 0.03472 0.25347 0.03472 C 0.28819 0.03472 0.31684 0.08403 0.31684 0.14468 C 0.31684 0.20579 0.28819 0.25532 0.25347 0.25532 Z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4" grpId="3"/>
      <p:bldP spid="56" grpId="0"/>
      <p:bldP spid="61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327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Ανατομία ενός </a:t>
            </a:r>
            <a:r>
              <a:rPr lang="el-GR" dirty="0" smtClean="0">
                <a:solidFill>
                  <a:srgbClr val="004A82"/>
                </a:solidFill>
              </a:rPr>
              <a:t>ΠΠΑ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1076325" y="2205038"/>
            <a:ext cx="6180138" cy="3351213"/>
            <a:chOff x="1336" y="546"/>
            <a:chExt cx="3893" cy="2111"/>
          </a:xfrm>
        </p:grpSpPr>
        <p:sp>
          <p:nvSpPr>
            <p:cNvPr id="45" name="Line 4"/>
            <p:cNvSpPr>
              <a:spLocks noChangeShapeType="1"/>
            </p:cNvSpPr>
            <p:nvPr/>
          </p:nvSpPr>
          <p:spPr bwMode="auto">
            <a:xfrm>
              <a:off x="1336" y="1680"/>
              <a:ext cx="44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AutoShape 5"/>
            <p:cNvSpPr>
              <a:spLocks noChangeArrowheads="1"/>
            </p:cNvSpPr>
            <p:nvPr/>
          </p:nvSpPr>
          <p:spPr bwMode="auto">
            <a:xfrm>
              <a:off x="1878" y="964"/>
              <a:ext cx="457" cy="4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9 w 21600"/>
                <a:gd name="T19" fmla="*/ 3155 h 21600"/>
                <a:gd name="T20" fmla="*/ 18421 w 21600"/>
                <a:gd name="T21" fmla="*/ 1844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H="1">
              <a:off x="3904" y="1968"/>
              <a:ext cx="640" cy="5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AutoShape 7"/>
            <p:cNvSpPr>
              <a:spLocks noChangeArrowheads="1"/>
            </p:cNvSpPr>
            <p:nvPr/>
          </p:nvSpPr>
          <p:spPr bwMode="auto">
            <a:xfrm>
              <a:off x="4766" y="921"/>
              <a:ext cx="463" cy="4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9 w 21600"/>
                <a:gd name="T19" fmla="*/ 3155 h 21600"/>
                <a:gd name="T20" fmla="*/ 18421 w 21600"/>
                <a:gd name="T21" fmla="*/ 1844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4056" y="2104"/>
              <a:ext cx="640" cy="5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1991" y="603"/>
              <a:ext cx="23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</a:t>
              </a: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4271" y="711"/>
              <a:ext cx="40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0,1</a:t>
              </a: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4029" y="1863"/>
              <a:ext cx="23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</a:t>
              </a:r>
            </a:p>
          </p:txBody>
        </p:sp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2757" y="1951"/>
              <a:ext cx="23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</a:t>
              </a:r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2717" y="1111"/>
              <a:ext cx="23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1</a:t>
              </a: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4349" y="2327"/>
              <a:ext cx="23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1</a:t>
              </a: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4882" y="546"/>
              <a:ext cx="23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1</a:t>
              </a:r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 flipH="1">
              <a:off x="2456" y="848"/>
              <a:ext cx="640" cy="5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>
              <a:off x="2456" y="1984"/>
              <a:ext cx="640" cy="5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23"/>
            <p:cNvSpPr>
              <a:spLocks noChangeShapeType="1"/>
            </p:cNvSpPr>
            <p:nvPr/>
          </p:nvSpPr>
          <p:spPr bwMode="auto">
            <a:xfrm>
              <a:off x="4024" y="848"/>
              <a:ext cx="640" cy="5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6156176" y="5661248"/>
            <a:ext cx="280799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Ενδιάμεση κατάσταση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7" name="Line 29"/>
          <p:cNvSpPr>
            <a:spLocks noChangeShapeType="1"/>
          </p:cNvSpPr>
          <p:nvPr/>
        </p:nvSpPr>
        <p:spPr bwMode="auto">
          <a:xfrm flipH="1" flipV="1">
            <a:off x="5364088" y="5877272"/>
            <a:ext cx="1368152" cy="21602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2166763" y="3732213"/>
            <a:ext cx="49564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4363863" y="1966913"/>
            <a:ext cx="49564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</a:t>
            </a: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6751463" y="3732213"/>
            <a:ext cx="49564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2</a:t>
            </a: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4363863" y="5459413"/>
            <a:ext cx="49564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3</a:t>
            </a:r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 flipV="1">
            <a:off x="1619672" y="4591005"/>
            <a:ext cx="476781" cy="1070242"/>
          </a:xfrm>
          <a:prstGeom prst="line">
            <a:avLst/>
          </a:prstGeom>
          <a:noFill/>
          <a:ln w="38100">
            <a:solidFill>
              <a:srgbClr val="1E55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8" name="Text Box 41"/>
          <p:cNvSpPr txBox="1">
            <a:spLocks noChangeArrowheads="1"/>
          </p:cNvSpPr>
          <p:nvPr/>
        </p:nvSpPr>
        <p:spPr bwMode="auto">
          <a:xfrm>
            <a:off x="6300192" y="980728"/>
            <a:ext cx="259228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Τελικές καταστάσεις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(F)</a:t>
            </a:r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 flipH="1">
            <a:off x="7383462" y="2057401"/>
            <a:ext cx="1004888" cy="1401763"/>
          </a:xfrm>
          <a:prstGeom prst="line">
            <a:avLst/>
          </a:prstGeom>
          <a:noFill/>
          <a:ln w="38100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5292079" y="1885951"/>
            <a:ext cx="1049982" cy="171450"/>
          </a:xfrm>
          <a:prstGeom prst="line">
            <a:avLst/>
          </a:prstGeom>
          <a:noFill/>
          <a:ln w="38100">
            <a:solidFill>
              <a:srgbClr val="82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021841" y="5155308"/>
            <a:ext cx="1193594" cy="113143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3" name="Donut 82"/>
          <p:cNvSpPr/>
          <p:nvPr/>
        </p:nvSpPr>
        <p:spPr>
          <a:xfrm>
            <a:off x="3931096" y="1602408"/>
            <a:ext cx="1272729" cy="1238391"/>
          </a:xfrm>
          <a:prstGeom prst="donut">
            <a:avLst>
              <a:gd name="adj" fmla="val 6478"/>
            </a:avLst>
          </a:prstGeom>
          <a:noFill/>
          <a:ln w="5715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4" name="Donut 83"/>
          <p:cNvSpPr/>
          <p:nvPr/>
        </p:nvSpPr>
        <p:spPr>
          <a:xfrm>
            <a:off x="6289827" y="3363912"/>
            <a:ext cx="1272729" cy="1286852"/>
          </a:xfrm>
          <a:prstGeom prst="donut">
            <a:avLst>
              <a:gd name="adj" fmla="val 6478"/>
            </a:avLst>
          </a:prstGeom>
          <a:noFill/>
          <a:ln w="5715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1817790" y="3459577"/>
            <a:ext cx="1193594" cy="113143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6" name="Text Box 38"/>
          <p:cNvSpPr txBox="1">
            <a:spLocks noChangeArrowheads="1"/>
          </p:cNvSpPr>
          <p:nvPr/>
        </p:nvSpPr>
        <p:spPr bwMode="auto">
          <a:xfrm>
            <a:off x="360937" y="5584825"/>
            <a:ext cx="2980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 eaLnBrk="1" hangingPunct="1"/>
            <a:r>
              <a:rPr lang="el-GR" altLang="el-GR" dirty="0">
                <a:solidFill>
                  <a:srgbClr val="1E550F"/>
                </a:solidFill>
                <a:latin typeface="+mn-lt"/>
              </a:rPr>
              <a:t>Αρχική </a:t>
            </a:r>
            <a:r>
              <a:rPr lang="el-GR" altLang="el-GR" dirty="0" smtClean="0">
                <a:solidFill>
                  <a:srgbClr val="1E550F"/>
                </a:solidFill>
                <a:latin typeface="+mn-lt"/>
              </a:rPr>
              <a:t>κατάσταση</a:t>
            </a:r>
            <a:endParaRPr lang="en-US" altLang="el-GR" dirty="0">
              <a:solidFill>
                <a:srgbClr val="1E550F"/>
              </a:solidFill>
              <a:latin typeface="+mn-lt"/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1259632" y="1556792"/>
            <a:ext cx="280799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Μετάβαση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4A82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699792" y="2060848"/>
            <a:ext cx="684234" cy="8449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260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6" grpId="0" animBg="1"/>
      <p:bldP spid="78" grpId="0"/>
      <p:bldP spid="79" grpId="0" animBg="1"/>
      <p:bldP spid="80" grpId="0" animBg="1"/>
      <p:bldP spid="86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Αντιστοίχηση </a:t>
            </a:r>
            <a:r>
              <a:rPr lang="el-GR" sz="4400" dirty="0" smtClean="0">
                <a:solidFill>
                  <a:srgbClr val="004A82"/>
                </a:solidFill>
              </a:rPr>
              <a:t>ΠΠΑ </a:t>
            </a:r>
            <a:r>
              <a:rPr lang="el-GR" sz="4400" dirty="0">
                <a:solidFill>
                  <a:srgbClr val="004A82"/>
                </a:solidFill>
              </a:rPr>
              <a:t>και Γλώσσας που </a:t>
            </a:r>
            <a:r>
              <a:rPr lang="el-GR" sz="4400" dirty="0" smtClean="0">
                <a:solidFill>
                  <a:srgbClr val="004A82"/>
                </a:solidFill>
              </a:rPr>
              <a:t>αναγνωρίζει </a:t>
            </a:r>
            <a:r>
              <a:rPr lang="el-GR" sz="3600" b="0" dirty="0" smtClean="0">
                <a:solidFill>
                  <a:srgbClr val="004A82"/>
                </a:solidFill>
              </a:rPr>
              <a:t>(1 από </a:t>
            </a:r>
            <a:r>
              <a:rPr lang="en-US" sz="3600" b="0" dirty="0" smtClean="0">
                <a:solidFill>
                  <a:srgbClr val="004A82"/>
                </a:solidFill>
              </a:rPr>
              <a:t>2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32" name="Ορθογώνιο 31"/>
          <p:cNvSpPr/>
          <p:nvPr/>
        </p:nvSpPr>
        <p:spPr>
          <a:xfrm>
            <a:off x="323528" y="1484784"/>
            <a:ext cx="3203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Το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αλφάβητο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ενός ΠΠΑ είναι το σύνολο από όπου προέρχονται τα σύμβολα που χρησιμοποιεί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:</a:t>
            </a:r>
            <a:r>
              <a:rPr lang="el-GR" sz="2400" kern="0" dirty="0">
                <a:solidFill>
                  <a:schemeClr val="bg1"/>
                </a:solidFill>
                <a:latin typeface="+mn-lt"/>
              </a:rPr>
              <a:t> {0,1</a:t>
            </a:r>
            <a:r>
              <a:rPr lang="el-GR" sz="2400" kern="0" dirty="0" smtClean="0">
                <a:solidFill>
                  <a:schemeClr val="bg1"/>
                </a:solidFill>
                <a:latin typeface="+mn-lt"/>
              </a:rPr>
              <a:t>}</a:t>
            </a:r>
            <a:endParaRPr lang="el-GR" sz="2400" kern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3" name="Ομάδα 80"/>
          <p:cNvGrpSpPr/>
          <p:nvPr/>
        </p:nvGrpSpPr>
        <p:grpSpPr>
          <a:xfrm>
            <a:off x="2542922" y="1689741"/>
            <a:ext cx="6180138" cy="4015720"/>
            <a:chOff x="1076325" y="1966913"/>
            <a:chExt cx="6180138" cy="4015720"/>
          </a:xfrm>
        </p:grpSpPr>
        <p:grpSp>
          <p:nvGrpSpPr>
            <p:cNvPr id="34" name="Group 2"/>
            <p:cNvGrpSpPr>
              <a:grpSpLocks/>
            </p:cNvGrpSpPr>
            <p:nvPr/>
          </p:nvGrpSpPr>
          <p:grpSpPr bwMode="auto">
            <a:xfrm>
              <a:off x="1076325" y="2205038"/>
              <a:ext cx="6180138" cy="3351213"/>
              <a:chOff x="1336" y="546"/>
              <a:chExt cx="3893" cy="2111"/>
            </a:xfrm>
          </p:grpSpPr>
          <p:sp>
            <p:nvSpPr>
              <p:cNvPr id="51" name="Line 4"/>
              <p:cNvSpPr>
                <a:spLocks noChangeShapeType="1"/>
              </p:cNvSpPr>
              <p:nvPr/>
            </p:nvSpPr>
            <p:spPr bwMode="auto">
              <a:xfrm>
                <a:off x="1336" y="1680"/>
                <a:ext cx="440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AutoShape 5"/>
              <p:cNvSpPr>
                <a:spLocks noChangeArrowheads="1"/>
              </p:cNvSpPr>
              <p:nvPr/>
            </p:nvSpPr>
            <p:spPr bwMode="auto">
              <a:xfrm>
                <a:off x="1878" y="964"/>
                <a:ext cx="457" cy="4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9 w 21600"/>
                  <a:gd name="T19" fmla="*/ 3155 h 21600"/>
                  <a:gd name="T20" fmla="*/ 18421 w 21600"/>
                  <a:gd name="T21" fmla="*/ 18445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683" y="11319"/>
                    </a:moveTo>
                    <a:cubicBezTo>
                      <a:pt x="19693" y="11146"/>
                      <a:pt x="19699" y="10973"/>
                      <a:pt x="19699" y="10800"/>
                    </a:cubicBezTo>
                    <a:cubicBezTo>
                      <a:pt x="19699" y="5885"/>
                      <a:pt x="15714" y="1901"/>
                      <a:pt x="10800" y="1901"/>
                    </a:cubicBezTo>
                    <a:cubicBezTo>
                      <a:pt x="5885" y="1901"/>
                      <a:pt x="1901" y="5885"/>
                      <a:pt x="1901" y="10800"/>
                    </a:cubicBezTo>
                    <a:cubicBezTo>
                      <a:pt x="1900" y="12243"/>
                      <a:pt x="2252" y="13665"/>
                      <a:pt x="2924" y="14943"/>
                    </a:cubicBezTo>
                    <a:lnTo>
                      <a:pt x="1241" y="15828"/>
                    </a:lnTo>
                    <a:cubicBezTo>
                      <a:pt x="426" y="14277"/>
                      <a:pt x="0" y="12552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1010"/>
                      <a:pt x="21593" y="11220"/>
                      <a:pt x="21581" y="11431"/>
                    </a:cubicBezTo>
                    <a:lnTo>
                      <a:pt x="24276" y="11588"/>
                    </a:lnTo>
                    <a:lnTo>
                      <a:pt x="20420" y="15020"/>
                    </a:lnTo>
                    <a:lnTo>
                      <a:pt x="16988" y="11162"/>
                    </a:lnTo>
                    <a:lnTo>
                      <a:pt x="19683" y="11319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Line 6"/>
              <p:cNvSpPr>
                <a:spLocks noChangeShapeType="1"/>
              </p:cNvSpPr>
              <p:nvPr/>
            </p:nvSpPr>
            <p:spPr bwMode="auto">
              <a:xfrm flipH="1">
                <a:off x="3904" y="1968"/>
                <a:ext cx="640" cy="5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AutoShape 7"/>
              <p:cNvSpPr>
                <a:spLocks noChangeArrowheads="1"/>
              </p:cNvSpPr>
              <p:nvPr/>
            </p:nvSpPr>
            <p:spPr bwMode="auto">
              <a:xfrm>
                <a:off x="4766" y="921"/>
                <a:ext cx="463" cy="4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9 w 21600"/>
                  <a:gd name="T19" fmla="*/ 3155 h 21600"/>
                  <a:gd name="T20" fmla="*/ 18421 w 21600"/>
                  <a:gd name="T21" fmla="*/ 18445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683" y="11319"/>
                    </a:moveTo>
                    <a:cubicBezTo>
                      <a:pt x="19693" y="11146"/>
                      <a:pt x="19699" y="10973"/>
                      <a:pt x="19699" y="10800"/>
                    </a:cubicBezTo>
                    <a:cubicBezTo>
                      <a:pt x="19699" y="5885"/>
                      <a:pt x="15714" y="1901"/>
                      <a:pt x="10800" y="1901"/>
                    </a:cubicBezTo>
                    <a:cubicBezTo>
                      <a:pt x="5885" y="1901"/>
                      <a:pt x="1901" y="5885"/>
                      <a:pt x="1901" y="10800"/>
                    </a:cubicBezTo>
                    <a:cubicBezTo>
                      <a:pt x="1900" y="12243"/>
                      <a:pt x="2252" y="13665"/>
                      <a:pt x="2924" y="14943"/>
                    </a:cubicBezTo>
                    <a:lnTo>
                      <a:pt x="1241" y="15828"/>
                    </a:lnTo>
                    <a:cubicBezTo>
                      <a:pt x="426" y="14277"/>
                      <a:pt x="0" y="12552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1010"/>
                      <a:pt x="21593" y="11220"/>
                      <a:pt x="21581" y="11431"/>
                    </a:cubicBezTo>
                    <a:lnTo>
                      <a:pt x="24276" y="11588"/>
                    </a:lnTo>
                    <a:lnTo>
                      <a:pt x="20420" y="15020"/>
                    </a:lnTo>
                    <a:lnTo>
                      <a:pt x="16988" y="11162"/>
                    </a:lnTo>
                    <a:lnTo>
                      <a:pt x="19683" y="11319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 flipH="1">
                <a:off x="4056" y="2104"/>
                <a:ext cx="640" cy="5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Text Box 12"/>
              <p:cNvSpPr txBox="1">
                <a:spLocks noChangeArrowheads="1"/>
              </p:cNvSpPr>
              <p:nvPr/>
            </p:nvSpPr>
            <p:spPr bwMode="auto">
              <a:xfrm>
                <a:off x="1991" y="603"/>
                <a:ext cx="231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</a:rPr>
                  <a:t>0</a:t>
                </a:r>
              </a:p>
            </p:txBody>
          </p:sp>
          <p:sp>
            <p:nvSpPr>
              <p:cNvPr id="57" name="Text Box 13"/>
              <p:cNvSpPr txBox="1">
                <a:spLocks noChangeArrowheads="1"/>
              </p:cNvSpPr>
              <p:nvPr/>
            </p:nvSpPr>
            <p:spPr bwMode="auto">
              <a:xfrm>
                <a:off x="4271" y="711"/>
                <a:ext cx="403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</a:rPr>
                  <a:t>0,1</a:t>
                </a:r>
              </a:p>
            </p:txBody>
          </p:sp>
          <p:sp>
            <p:nvSpPr>
              <p:cNvPr id="58" name="Text Box 14"/>
              <p:cNvSpPr txBox="1">
                <a:spLocks noChangeArrowheads="1"/>
              </p:cNvSpPr>
              <p:nvPr/>
            </p:nvSpPr>
            <p:spPr bwMode="auto">
              <a:xfrm>
                <a:off x="4029" y="1863"/>
                <a:ext cx="231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</a:rPr>
                  <a:t>0</a:t>
                </a:r>
              </a:p>
            </p:txBody>
          </p:sp>
          <p:sp>
            <p:nvSpPr>
              <p:cNvPr id="59" name="Text Box 15"/>
              <p:cNvSpPr txBox="1">
                <a:spLocks noChangeArrowheads="1"/>
              </p:cNvSpPr>
              <p:nvPr/>
            </p:nvSpPr>
            <p:spPr bwMode="auto">
              <a:xfrm>
                <a:off x="2757" y="1951"/>
                <a:ext cx="231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</a:rPr>
                  <a:t>0</a:t>
                </a:r>
              </a:p>
            </p:txBody>
          </p:sp>
          <p:sp>
            <p:nvSpPr>
              <p:cNvPr id="60" name="Text Box 16"/>
              <p:cNvSpPr txBox="1">
                <a:spLocks noChangeArrowheads="1"/>
              </p:cNvSpPr>
              <p:nvPr/>
            </p:nvSpPr>
            <p:spPr bwMode="auto">
              <a:xfrm>
                <a:off x="2717" y="1111"/>
                <a:ext cx="231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</a:rPr>
                  <a:t>1</a:t>
                </a:r>
              </a:p>
            </p:txBody>
          </p:sp>
          <p:sp>
            <p:nvSpPr>
              <p:cNvPr id="61" name="Text Box 17"/>
              <p:cNvSpPr txBox="1">
                <a:spLocks noChangeArrowheads="1"/>
              </p:cNvSpPr>
              <p:nvPr/>
            </p:nvSpPr>
            <p:spPr bwMode="auto">
              <a:xfrm>
                <a:off x="4349" y="2327"/>
                <a:ext cx="231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</a:rPr>
                  <a:t>1</a:t>
                </a:r>
              </a:p>
            </p:txBody>
          </p:sp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4882" y="546"/>
                <a:ext cx="231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 Rounded MT Bold" panose="020F0704030504030204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</a:rPr>
                  <a:t>1</a:t>
                </a:r>
              </a:p>
            </p:txBody>
          </p:sp>
          <p:sp>
            <p:nvSpPr>
              <p:cNvPr id="63" name="Line 21"/>
              <p:cNvSpPr>
                <a:spLocks noChangeShapeType="1"/>
              </p:cNvSpPr>
              <p:nvPr/>
            </p:nvSpPr>
            <p:spPr bwMode="auto">
              <a:xfrm flipH="1">
                <a:off x="2456" y="848"/>
                <a:ext cx="640" cy="5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Line 22"/>
              <p:cNvSpPr>
                <a:spLocks noChangeShapeType="1"/>
              </p:cNvSpPr>
              <p:nvPr/>
            </p:nvSpPr>
            <p:spPr bwMode="auto">
              <a:xfrm>
                <a:off x="2456" y="1984"/>
                <a:ext cx="640" cy="5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Line 23"/>
              <p:cNvSpPr>
                <a:spLocks noChangeShapeType="1"/>
              </p:cNvSpPr>
              <p:nvPr/>
            </p:nvSpPr>
            <p:spPr bwMode="auto">
              <a:xfrm>
                <a:off x="4024" y="848"/>
                <a:ext cx="640" cy="5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2166763" y="3732213"/>
              <a:ext cx="495649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q</a:t>
              </a:r>
              <a:r>
                <a:rPr kumimoji="0" lang="en-US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4363863" y="1966913"/>
              <a:ext cx="495649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q</a:t>
              </a:r>
              <a:r>
                <a:rPr kumimoji="0" lang="en-US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1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6751463" y="3732213"/>
              <a:ext cx="495649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q</a:t>
              </a:r>
              <a:r>
                <a:rPr kumimoji="0" lang="en-US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2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4363863" y="5459413"/>
              <a:ext cx="495649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q</a:t>
              </a:r>
              <a:r>
                <a:rPr kumimoji="0" lang="en-US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3</a:t>
              </a:r>
            </a:p>
          </p:txBody>
        </p:sp>
      </p:grpSp>
      <p:sp>
        <p:nvSpPr>
          <p:cNvPr id="66" name="Donut 65"/>
          <p:cNvSpPr/>
          <p:nvPr/>
        </p:nvSpPr>
        <p:spPr>
          <a:xfrm>
            <a:off x="5397693" y="1325236"/>
            <a:ext cx="1272729" cy="1238391"/>
          </a:xfrm>
          <a:prstGeom prst="donut">
            <a:avLst>
              <a:gd name="adj" fmla="val 6478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7" name="Donut 66"/>
          <p:cNvSpPr/>
          <p:nvPr/>
        </p:nvSpPr>
        <p:spPr>
          <a:xfrm>
            <a:off x="7756424" y="3086740"/>
            <a:ext cx="1272729" cy="1286852"/>
          </a:xfrm>
          <a:prstGeom prst="donut">
            <a:avLst>
              <a:gd name="adj" fmla="val 6478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284387" y="3182405"/>
            <a:ext cx="1193594" cy="113143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0" name="Oval 69"/>
          <p:cNvSpPr/>
          <p:nvPr/>
        </p:nvSpPr>
        <p:spPr>
          <a:xfrm>
            <a:off x="5437260" y="4878136"/>
            <a:ext cx="1193594" cy="113143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23528" y="4509120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kern="0" dirty="0">
                <a:solidFill>
                  <a:schemeClr val="bg1"/>
                </a:solidFill>
                <a:latin typeface="+mn-lt"/>
              </a:rPr>
              <a:t>Η </a:t>
            </a:r>
            <a:r>
              <a:rPr lang="el-GR" sz="2400" b="1" kern="0" dirty="0">
                <a:solidFill>
                  <a:srgbClr val="820000"/>
                </a:solidFill>
                <a:latin typeface="+mn-lt"/>
              </a:rPr>
              <a:t>γλώσσα</a:t>
            </a:r>
            <a:r>
              <a:rPr lang="el-GR" sz="2400" kern="0" dirty="0">
                <a:solidFill>
                  <a:schemeClr val="bg1"/>
                </a:solidFill>
                <a:latin typeface="+mn-lt"/>
              </a:rPr>
              <a:t> ενός ΠΠΑ είναι οι συμβολοσειρές που </a:t>
            </a:r>
            <a:r>
              <a:rPr lang="el-GR" sz="2400" kern="0" dirty="0" smtClean="0">
                <a:solidFill>
                  <a:schemeClr val="bg1"/>
                </a:solidFill>
                <a:latin typeface="+mn-lt"/>
              </a:rPr>
              <a:t>αναγνωρίζει</a:t>
            </a:r>
            <a:endParaRPr lang="en-US" sz="2400" kern="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1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004A82"/>
                </a:solidFill>
              </a:rPr>
              <a:t>Αντιστοίχιση </a:t>
            </a:r>
            <a:r>
              <a:rPr lang="el-GR" sz="4400" dirty="0">
                <a:solidFill>
                  <a:srgbClr val="004A82"/>
                </a:solidFill>
              </a:rPr>
              <a:t>ΝΠΑ και Γλώσσας που αναγνωρίζει </a:t>
            </a:r>
            <a:r>
              <a:rPr lang="el-GR" sz="3600" b="0" dirty="0" smtClean="0">
                <a:solidFill>
                  <a:srgbClr val="004A82"/>
                </a:solidFill>
              </a:rPr>
              <a:t>(2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n-US" sz="3600" b="0" dirty="0" smtClean="0">
                <a:solidFill>
                  <a:srgbClr val="004A82"/>
                </a:solidFill>
              </a:rPr>
              <a:t>2</a:t>
            </a:r>
            <a:r>
              <a:rPr lang="el-GR" sz="3600" b="0" dirty="0" smtClean="0">
                <a:solidFill>
                  <a:srgbClr val="004A82"/>
                </a:solidFill>
              </a:rPr>
              <a:t>)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2" y="2060848"/>
            <a:ext cx="7056784" cy="1008112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Όλες οι συμβολοσειρές που αποτελούνται από </a:t>
            </a:r>
            <a:r>
              <a:rPr lang="el-GR" sz="2400" b="1" dirty="0"/>
              <a:t>0</a:t>
            </a:r>
            <a:r>
              <a:rPr lang="el-GR" sz="2400" dirty="0"/>
              <a:t> και </a:t>
            </a:r>
            <a:r>
              <a:rPr lang="el-GR" sz="2400" b="1" dirty="0"/>
              <a:t>1</a:t>
            </a:r>
            <a:r>
              <a:rPr lang="el-GR" sz="2400" dirty="0"/>
              <a:t>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331640" y="5445224"/>
            <a:ext cx="725393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Αντίστοιχη κανονική έκφραση:  (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0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|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1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)*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2827519" y="4064115"/>
            <a:ext cx="6985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788024" y="3645024"/>
            <a:ext cx="1374777" cy="725488"/>
            <a:chOff x="2566668" y="1900495"/>
            <a:chExt cx="1374777" cy="725488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 rot="5400000">
              <a:off x="2571431" y="1895732"/>
              <a:ext cx="725488" cy="7350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9 w 21600"/>
                <a:gd name="T19" fmla="*/ 3155 h 21600"/>
                <a:gd name="T20" fmla="*/ 18421 w 21600"/>
                <a:gd name="T21" fmla="*/ 1844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3301682" y="2001300"/>
              <a:ext cx="639763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0,1</a:t>
              </a:r>
            </a:p>
          </p:txBody>
        </p:sp>
      </p:grp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4034397" y="3777106"/>
            <a:ext cx="4956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q</a:t>
            </a:r>
            <a:r>
              <a:rPr lang="en-US" kern="0" baseline="-25000" dirty="0">
                <a:solidFill>
                  <a:schemeClr val="bg1"/>
                </a:solidFill>
                <a:latin typeface="+mn-lt"/>
              </a:rPr>
              <a:t>0</a:t>
            </a:r>
            <a:endParaRPr kumimoji="0" lang="en-US" sz="2800" b="0" i="0" u="none" strike="noStrike" kern="0" cap="none" spc="0" normalizeH="0" baseline="-25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685425" y="3498400"/>
            <a:ext cx="1193594" cy="113143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7" name="Oval 36"/>
          <p:cNvSpPr/>
          <p:nvPr/>
        </p:nvSpPr>
        <p:spPr>
          <a:xfrm>
            <a:off x="3807003" y="3612245"/>
            <a:ext cx="950437" cy="903739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1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4A82"/>
                </a:solidFill>
              </a:rPr>
              <a:t>Παράδειγμα αντιστοίχισης ΠΠΑ και ΚΕ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Κατασκευάστε ένα αυτόματο που να αναγνωρίζει τις συμβολοσειρές που περιέχουν ΤΟΥΛΑΧΙΣΤΟΝ μια </a:t>
            </a:r>
            <a:r>
              <a:rPr lang="el-GR" sz="2400" dirty="0" smtClean="0"/>
              <a:t>ακολουθία του τύπου </a:t>
            </a:r>
            <a:r>
              <a:rPr lang="el-GR" sz="2400" b="1" dirty="0" smtClean="0">
                <a:solidFill>
                  <a:srgbClr val="820000"/>
                </a:solidFill>
              </a:rPr>
              <a:t>001, 0001, 0000…0001</a:t>
            </a:r>
            <a:endParaRPr lang="el-GR" sz="2400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735770" y="5553015"/>
            <a:ext cx="7672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Αντίστοιχη κανονική έκφραση: 1*  0(1</a:t>
            </a:r>
            <a:r>
              <a:rPr lang="el-GR" sz="2400" baseline="34000" dirty="0">
                <a:solidFill>
                  <a:schemeClr val="bg1"/>
                </a:solidFill>
                <a:latin typeface="+mn-lt"/>
              </a:rPr>
              <a:t>+</a:t>
            </a:r>
            <a:r>
              <a:rPr lang="el-GR" sz="2400" dirty="0">
                <a:solidFill>
                  <a:schemeClr val="bg1"/>
                </a:solidFill>
                <a:latin typeface="+mn-lt"/>
              </a:rPr>
              <a:t>0)*  0 </a:t>
            </a:r>
            <a:r>
              <a:rPr lang="el-GR" sz="2400" baseline="34000" dirty="0">
                <a:solidFill>
                  <a:schemeClr val="bg1"/>
                </a:solidFill>
                <a:latin typeface="+mn-lt"/>
              </a:rPr>
              <a:t>+  </a:t>
            </a:r>
            <a:r>
              <a:rPr lang="el-GR" sz="2400" dirty="0">
                <a:solidFill>
                  <a:schemeClr val="bg1"/>
                </a:solidFill>
                <a:latin typeface="+mn-lt"/>
              </a:rPr>
              <a:t>1(0|1)*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51809" y="2384555"/>
            <a:ext cx="8702880" cy="2442328"/>
            <a:chOff x="151809" y="2384555"/>
            <a:chExt cx="8702880" cy="244232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093950" y="3860857"/>
              <a:ext cx="3730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q</a:t>
              </a:r>
              <a:endPara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574567" y="3860856"/>
              <a:ext cx="617538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q</a:t>
              </a:r>
              <a:r>
                <a:rPr kumimoji="0" lang="en-US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00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058517" y="2552137"/>
              <a:ext cx="3667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1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239228" y="3514117"/>
              <a:ext cx="3667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1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239228" y="4303008"/>
              <a:ext cx="3667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344377" y="3779133"/>
              <a:ext cx="495300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q</a:t>
              </a:r>
              <a:r>
                <a:rPr kumimoji="0" lang="en-US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848436" y="3871374"/>
              <a:ext cx="7397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q</a:t>
              </a:r>
              <a:r>
                <a:rPr kumimoji="0" lang="en-US" sz="2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001</a:t>
              </a: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4488272" y="3598918"/>
              <a:ext cx="3667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5678693" y="2525341"/>
              <a:ext cx="3667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6793322" y="3557080"/>
              <a:ext cx="3667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1</a:t>
              </a:r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 rot="253048">
              <a:off x="7874569" y="2971981"/>
              <a:ext cx="660110" cy="735013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 w="9525" algn="ctr">
              <a:solidFill>
                <a:schemeClr val="bg1">
                  <a:lumMod val="75000"/>
                  <a:lumOff val="2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7848436" y="2384555"/>
              <a:ext cx="6397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 Rounded MT Bold" panose="020F07040305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</a:rPr>
                <a:t>0,1</a:t>
              </a:r>
            </a:p>
          </p:txBody>
        </p:sp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151809" y="4141515"/>
              <a:ext cx="48965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910841" y="3010144"/>
              <a:ext cx="725488" cy="7350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9 w 21600"/>
                <a:gd name="T19" fmla="*/ 3155 h 21600"/>
                <a:gd name="T20" fmla="*/ 18421 w 21600"/>
                <a:gd name="T21" fmla="*/ 1844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820000"/>
            </a:solidFill>
            <a:ln w="9525" algn="ctr">
              <a:solidFill>
                <a:srgbClr val="82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Donut 34"/>
            <p:cNvSpPr/>
            <p:nvPr/>
          </p:nvSpPr>
          <p:spPr>
            <a:xfrm>
              <a:off x="7581960" y="3514117"/>
              <a:ext cx="1272729" cy="1238391"/>
            </a:xfrm>
            <a:prstGeom prst="donut">
              <a:avLst>
                <a:gd name="adj" fmla="val 6478"/>
              </a:avLst>
            </a:prstGeom>
            <a:noFill/>
            <a:ln w="57150"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83685" y="3557081"/>
              <a:ext cx="1193594" cy="1131430"/>
            </a:xfrm>
            <a:prstGeom prst="ellipse">
              <a:avLst/>
            </a:prstGeom>
            <a:noFill/>
            <a:ln w="5715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5286539" y="3557080"/>
              <a:ext cx="1193594" cy="1131430"/>
            </a:xfrm>
            <a:prstGeom prst="ellipse">
              <a:avLst/>
            </a:prstGeom>
            <a:noFill/>
            <a:ln w="57150"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995230" y="3557081"/>
              <a:ext cx="1193594" cy="1131430"/>
            </a:xfrm>
            <a:prstGeom prst="ellipse">
              <a:avLst/>
            </a:prstGeom>
            <a:noFill/>
            <a:ln w="57150">
              <a:solidFill>
                <a:srgbClr val="1E55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0" name="Line 4"/>
            <p:cNvSpPr>
              <a:spLocks noChangeShapeType="1"/>
            </p:cNvSpPr>
            <p:nvPr/>
          </p:nvSpPr>
          <p:spPr bwMode="auto">
            <a:xfrm>
              <a:off x="1996162" y="4257465"/>
              <a:ext cx="946058" cy="0"/>
            </a:xfrm>
            <a:prstGeom prst="line">
              <a:avLst/>
            </a:prstGeom>
            <a:noFill/>
            <a:ln w="76200">
              <a:solidFill>
                <a:srgbClr val="1E550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4"/>
            <p:cNvSpPr>
              <a:spLocks noChangeShapeType="1"/>
            </p:cNvSpPr>
            <p:nvPr/>
          </p:nvSpPr>
          <p:spPr bwMode="auto">
            <a:xfrm flipH="1">
              <a:off x="1933635" y="4041071"/>
              <a:ext cx="977900" cy="0"/>
            </a:xfrm>
            <a:prstGeom prst="line">
              <a:avLst/>
            </a:prstGeom>
            <a:noFill/>
            <a:ln w="76200">
              <a:solidFill>
                <a:srgbClr val="1E550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4308627" y="4150329"/>
              <a:ext cx="946058" cy="0"/>
            </a:xfrm>
            <a:prstGeom prst="line">
              <a:avLst/>
            </a:prstGeom>
            <a:noFill/>
            <a:ln w="76200">
              <a:solidFill>
                <a:srgbClr val="004A8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6557962" y="4122796"/>
              <a:ext cx="946058" cy="0"/>
            </a:xfrm>
            <a:prstGeom prst="line">
              <a:avLst/>
            </a:prstGeom>
            <a:noFill/>
            <a:ln w="76200">
              <a:solidFill>
                <a:schemeClr val="bg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>
              <a:off x="5531995" y="3025453"/>
              <a:ext cx="660110" cy="735013"/>
            </a:xfrm>
            <a:custGeom>
              <a:avLst/>
              <a:gdLst>
                <a:gd name="G0" fmla="+- 219534 0 0"/>
                <a:gd name="G1" fmla="+- 9977963 0 0"/>
                <a:gd name="G2" fmla="+- 219534 0 9977963"/>
                <a:gd name="G3" fmla="+- 10800 0 0"/>
                <a:gd name="G4" fmla="+- 0 0 21953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899 0 0"/>
                <a:gd name="G9" fmla="+- 0 0 9977963"/>
                <a:gd name="G10" fmla="+- 8899 0 2700"/>
                <a:gd name="G11" fmla="cos G10 219534"/>
                <a:gd name="G12" fmla="sin G10 219534"/>
                <a:gd name="G13" fmla="cos 13500 219534"/>
                <a:gd name="G14" fmla="sin 13500 219534"/>
                <a:gd name="G15" fmla="+- G11 10800 0"/>
                <a:gd name="G16" fmla="+- G12 10800 0"/>
                <a:gd name="G17" fmla="+- G13 10800 0"/>
                <a:gd name="G18" fmla="+- G14 10800 0"/>
                <a:gd name="G19" fmla="*/ 8899 1 2"/>
                <a:gd name="G20" fmla="+- G19 5400 0"/>
                <a:gd name="G21" fmla="cos G20 219534"/>
                <a:gd name="G22" fmla="sin G20 219534"/>
                <a:gd name="G23" fmla="+- G21 10800 0"/>
                <a:gd name="G24" fmla="+- G12 G23 G22"/>
                <a:gd name="G25" fmla="+- G22 G23 G11"/>
                <a:gd name="G26" fmla="cos 10800 219534"/>
                <a:gd name="G27" fmla="sin 10800 219534"/>
                <a:gd name="G28" fmla="cos 8899 219534"/>
                <a:gd name="G29" fmla="sin 8899 21953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9977963"/>
                <a:gd name="G36" fmla="sin G34 9977963"/>
                <a:gd name="G37" fmla="+/ 9977963 21953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899 G39"/>
                <a:gd name="G43" fmla="sin 889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17 w 21600"/>
                <a:gd name="T5" fmla="*/ 243 h 21600"/>
                <a:gd name="T6" fmla="*/ 2082 w 21600"/>
                <a:gd name="T7" fmla="*/ 15386 h 21600"/>
                <a:gd name="T8" fmla="*/ 8919 w 21600"/>
                <a:gd name="T9" fmla="*/ 2101 h 21600"/>
                <a:gd name="T10" fmla="*/ 24276 w 21600"/>
                <a:gd name="T11" fmla="*/ 11588 h 21600"/>
                <a:gd name="T12" fmla="*/ 20420 w 21600"/>
                <a:gd name="T13" fmla="*/ 15020 h 21600"/>
                <a:gd name="T14" fmla="*/ 16988 w 21600"/>
                <a:gd name="T15" fmla="*/ 111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683" y="11319"/>
                  </a:moveTo>
                  <a:cubicBezTo>
                    <a:pt x="19693" y="11146"/>
                    <a:pt x="19699" y="10973"/>
                    <a:pt x="19699" y="10800"/>
                  </a:cubicBezTo>
                  <a:cubicBezTo>
                    <a:pt x="19699" y="5885"/>
                    <a:pt x="15714" y="1901"/>
                    <a:pt x="10800" y="1901"/>
                  </a:cubicBezTo>
                  <a:cubicBezTo>
                    <a:pt x="5885" y="1901"/>
                    <a:pt x="1901" y="5885"/>
                    <a:pt x="1901" y="10800"/>
                  </a:cubicBezTo>
                  <a:cubicBezTo>
                    <a:pt x="1900" y="12243"/>
                    <a:pt x="2252" y="13665"/>
                    <a:pt x="2924" y="14943"/>
                  </a:cubicBezTo>
                  <a:lnTo>
                    <a:pt x="1241" y="15828"/>
                  </a:lnTo>
                  <a:cubicBezTo>
                    <a:pt x="426" y="14277"/>
                    <a:pt x="0" y="12552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010"/>
                    <a:pt x="21593" y="11220"/>
                    <a:pt x="21581" y="11431"/>
                  </a:cubicBezTo>
                  <a:lnTo>
                    <a:pt x="24276" y="11588"/>
                  </a:lnTo>
                  <a:lnTo>
                    <a:pt x="20420" y="15020"/>
                  </a:lnTo>
                  <a:lnTo>
                    <a:pt x="16988" y="11162"/>
                  </a:lnTo>
                  <a:lnTo>
                    <a:pt x="19683" y="11319"/>
                  </a:lnTo>
                  <a:close/>
                </a:path>
              </a:pathLst>
            </a:custGeom>
            <a:solidFill>
              <a:srgbClr val="004A82"/>
            </a:solidFill>
            <a:ln w="9525" algn="ctr">
              <a:solidFill>
                <a:srgbClr val="004A82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04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Κανονική Γλώσσα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Μια γλώσσα είναι </a:t>
            </a:r>
            <a:r>
              <a:rPr lang="el-GR" sz="2400" b="1" dirty="0">
                <a:solidFill>
                  <a:srgbClr val="820000"/>
                </a:solidFill>
              </a:rPr>
              <a:t>κανονική</a:t>
            </a:r>
            <a:r>
              <a:rPr lang="el-GR" sz="2400" dirty="0"/>
              <a:t> (</a:t>
            </a:r>
            <a:r>
              <a:rPr lang="el-GR" sz="2400" b="1" dirty="0">
                <a:solidFill>
                  <a:srgbClr val="820000"/>
                </a:solidFill>
              </a:rPr>
              <a:t>regular</a:t>
            </a:r>
            <a:r>
              <a:rPr lang="el-GR" sz="2400" dirty="0"/>
              <a:t>) εάν αναγνωρίζεται από ένα προσδιοριστικό πεπερασμένο </a:t>
            </a:r>
            <a:r>
              <a:rPr lang="el-GR" sz="2400" dirty="0" smtClean="0"/>
              <a:t>αυτόματο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l-GR" sz="2400" b="1" dirty="0"/>
              <a:t>L = { w | w </a:t>
            </a:r>
            <a:r>
              <a:rPr lang="el-GR" sz="2400" dirty="0"/>
              <a:t>περιέχει τουλάχιστον ένα </a:t>
            </a:r>
            <a:r>
              <a:rPr lang="el-GR" sz="2400" b="1" dirty="0"/>
              <a:t>001</a:t>
            </a:r>
            <a:r>
              <a:rPr lang="el-GR" sz="2400" dirty="0"/>
              <a:t>} είναι κανονική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l-GR" sz="2400" b="1" dirty="0"/>
              <a:t>L = { w | w </a:t>
            </a:r>
            <a:r>
              <a:rPr lang="el-GR" sz="2400" dirty="0"/>
              <a:t>έχει ένα άρτιο πλήθος από </a:t>
            </a:r>
            <a:r>
              <a:rPr lang="el-GR" sz="2400" b="1" dirty="0"/>
              <a:t>1</a:t>
            </a:r>
            <a:r>
              <a:rPr lang="el-GR" sz="2400" dirty="0"/>
              <a:t>} είναι κανονική</a:t>
            </a:r>
          </a:p>
          <a:p>
            <a:pPr marL="0" indent="0">
              <a:spcBef>
                <a:spcPts val="360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l-GR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6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Μη κανονικές γλώσσες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1196752"/>
            <a:ext cx="7499176" cy="504056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Έστω η γραμματική </a:t>
            </a:r>
            <a:r>
              <a:rPr lang="el-GR" sz="2400" b="1" dirty="0"/>
              <a:t>L = { </a:t>
            </a:r>
            <a:r>
              <a:rPr lang="el-GR" sz="2400" b="1" dirty="0"/>
              <a:t>a</a:t>
            </a:r>
            <a:r>
              <a:rPr lang="el-GR" sz="2400" b="1" baseline="30000" dirty="0"/>
              <a:t>n</a:t>
            </a:r>
            <a:r>
              <a:rPr lang="el-GR" sz="2400" b="1" dirty="0"/>
              <a:t>b</a:t>
            </a:r>
            <a:r>
              <a:rPr lang="el-GR" sz="2400" b="1" baseline="30000" dirty="0"/>
              <a:t>n</a:t>
            </a:r>
            <a:r>
              <a:rPr lang="el-GR" sz="2400" b="1" dirty="0"/>
              <a:t> | n &gt; 0 }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 smtClean="0"/>
              <a:t>Π.χ., </a:t>
            </a:r>
            <a:r>
              <a:rPr lang="el-GR" sz="2400" dirty="0"/>
              <a:t>μια ομάδα από </a:t>
            </a:r>
            <a:r>
              <a:rPr lang="el-GR" sz="2400" b="1" dirty="0">
                <a:solidFill>
                  <a:srgbClr val="820000"/>
                </a:solidFill>
              </a:rPr>
              <a:t>a</a:t>
            </a:r>
            <a:r>
              <a:rPr lang="el-GR" sz="2400" dirty="0"/>
              <a:t> ακολουθούμενη από μια ίσου μεγέθους ομάδα από  </a:t>
            </a:r>
            <a:r>
              <a:rPr lang="el-GR" sz="2400" b="1" dirty="0">
                <a:solidFill>
                  <a:srgbClr val="820000"/>
                </a:solidFill>
              </a:rPr>
              <a:t>b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l-GR" sz="2400" b="1" dirty="0">
                <a:solidFill>
                  <a:srgbClr val="004A82"/>
                </a:solidFill>
              </a:rPr>
              <a:t>ΔΕΝ υπάρχει ΠΠΑ που να την </a:t>
            </a:r>
            <a:r>
              <a:rPr lang="el-GR" sz="2400" b="1" dirty="0" smtClean="0">
                <a:solidFill>
                  <a:srgbClr val="004A82"/>
                </a:solidFill>
              </a:rPr>
              <a:t>αναγνωρίζει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l-GR" sz="2400" dirty="0"/>
              <a:t>Πώς μπορούμε να το αποδείξουμε</a:t>
            </a:r>
            <a:r>
              <a:rPr lang="el-GR" sz="2400" dirty="0" smtClean="0"/>
              <a:t>;</a:t>
            </a:r>
            <a:endParaRPr lang="el-GR" sz="2400" dirty="0"/>
          </a:p>
          <a:p>
            <a:pPr marL="0" indent="0">
              <a:spcBef>
                <a:spcPts val="360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l-GR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3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Ερώτημα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>
              <a:buNone/>
            </a:pPr>
            <a:r>
              <a:rPr lang="el-GR" b="1" dirty="0"/>
              <a:t>L =</a:t>
            </a:r>
            <a:r>
              <a:rPr lang="el-GR" dirty="0"/>
              <a:t> συμβολοσειρές όπου ο αριθμός των </a:t>
            </a:r>
            <a:r>
              <a:rPr lang="el-GR" b="1" dirty="0"/>
              <a:t>ab </a:t>
            </a:r>
            <a:r>
              <a:rPr lang="el-GR" dirty="0"/>
              <a:t>που παρουσιάζονται είναι ο ίδιος με αυτών των </a:t>
            </a:r>
            <a:r>
              <a:rPr lang="el-GR" b="1" dirty="0"/>
              <a:t>ba</a:t>
            </a:r>
            <a:endParaRPr 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invGray">
          <a:xfrm>
            <a:off x="1259632" y="2936104"/>
            <a:ext cx="4757638" cy="3373908"/>
          </a:xfrm>
          <a:prstGeom prst="wedgeRoundRectCallout">
            <a:avLst>
              <a:gd name="adj1" fmla="val 49213"/>
              <a:gd name="adj2" fmla="val 9444"/>
              <a:gd name="adj3" fmla="val 16667"/>
            </a:avLst>
          </a:prstGeom>
          <a:noFill/>
          <a:ln w="508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0" rIns="274320" anchor="ctr"/>
          <a:lstStyle>
            <a:lvl1pPr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r>
              <a:rPr lang="el-GR" sz="3200" dirty="0">
                <a:solidFill>
                  <a:schemeClr val="bg1"/>
                </a:solidFill>
                <a:latin typeface="+mn-lt"/>
              </a:rPr>
              <a:t>Υπάρχει ή όχι μηχανή με αρκετές καταστάσεις ώστε να παρακολουθήσει τις επαναλήψεις των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ab</a:t>
            </a:r>
            <a:r>
              <a:rPr lang="el-GR" sz="3200" dirty="0">
                <a:solidFill>
                  <a:schemeClr val="bg1"/>
                </a:solidFill>
                <a:latin typeface="+mn-lt"/>
              </a:rPr>
              <a:t> και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ba</a:t>
            </a:r>
            <a:r>
              <a:rPr lang="el-GR" sz="3200" b="1" dirty="0">
                <a:solidFill>
                  <a:schemeClr val="bg1"/>
                </a:solidFill>
                <a:latin typeface="+mn-lt"/>
              </a:rPr>
              <a:t>;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2" descr="G:\DOWNLOADS\sign-37768_1280.png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3908039"/>
            <a:ext cx="1631567" cy="23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35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ARTICULATE_PROJECT_OPEN" val="0"/>
  <p:tag name="ISPRING_RESOURCE_PATHS_HASH_2" val="d58d6dc4fa7b32103664c297ed5b8d43f78256"/>
  <p:tag name="ISPRING_RESOURCE_PATHS_HASH_PRESENTER" val="dc1a29835aa40eca872d12a51f36daec94d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694</TotalTime>
  <Words>1210</Words>
  <Application>Microsoft Office PowerPoint</Application>
  <PresentationFormat>Προβολή στην οθόνη (4:3)</PresentationFormat>
  <Paragraphs>231</Paragraphs>
  <Slides>21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OC_template_updated</vt:lpstr>
      <vt:lpstr>2_OC_template_updated</vt:lpstr>
      <vt:lpstr>Μεταγλωττιστές (Compilers) (Θ)</vt:lpstr>
      <vt:lpstr>ΠΠΑ  Μηχανή Αναγνώρισης</vt:lpstr>
      <vt:lpstr>Ανατομία ενός ΠΠΑ</vt:lpstr>
      <vt:lpstr>Αντιστοίχηση ΠΠΑ και Γλώσσας που αναγνωρίζει (1 από 2)</vt:lpstr>
      <vt:lpstr>Αντιστοίχιση ΝΠΑ και Γλώσσας που αναγνωρίζει (2 από 2)</vt:lpstr>
      <vt:lpstr>Παράδειγμα αντιστοίχισης ΠΠΑ και ΚΕ</vt:lpstr>
      <vt:lpstr>Κανονική Γλώσσα</vt:lpstr>
      <vt:lpstr>Μη κανονικές γλώσσες</vt:lpstr>
      <vt:lpstr>Ερώτημα</vt:lpstr>
      <vt:lpstr>Απάντηση</vt:lpstr>
      <vt:lpstr>Γνωστές χρήσεις των ΠΠΑ</vt:lpstr>
      <vt:lpstr>Ανακεφαλαίωση (1 από 2)</vt:lpstr>
      <vt:lpstr>Ανακεφαλαίωση (2 από 2)</vt:lpstr>
      <vt:lpstr>Ασκήσεις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84</cp:revision>
  <dcterms:created xsi:type="dcterms:W3CDTF">2014-01-22T07:18:58Z</dcterms:created>
  <dcterms:modified xsi:type="dcterms:W3CDTF">2015-02-24T07:59:03Z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512508CF-B652-4618-8F17-FA11EEE1CDF4</vt:lpwstr>
  </property>
  <property fmtid="{D5CDD505-2E9C-101B-9397-08002B2CF9AE}" pid="3" name="ArticulatePath">
    <vt:lpwstr>_Όύω___ύύ_ίύ__ 3b 22.1.14 e</vt:lpwstr>
  </property>
</Properties>
</file>