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6"/>
  </p:notesMasterIdLst>
  <p:handoutMasterIdLst>
    <p:handoutMasterId r:id="rId17"/>
  </p:handoutMasterIdLst>
  <p:sldIdLst>
    <p:sldId id="256" r:id="rId2"/>
    <p:sldId id="280" r:id="rId3"/>
    <p:sldId id="281" r:id="rId4"/>
    <p:sldId id="282" r:id="rId5"/>
    <p:sldId id="283" r:id="rId6"/>
    <p:sldId id="284" r:id="rId7"/>
    <p:sldId id="285" r:id="rId8"/>
    <p:sldId id="286" r:id="rId9"/>
    <p:sldId id="257" r:id="rId10"/>
    <p:sldId id="262" r:id="rId11"/>
    <p:sldId id="264" r:id="rId12"/>
    <p:sldId id="265" r:id="rId13"/>
    <p:sldId id="266" r:id="rId14"/>
    <p:sldId id="261" r:id="rId15"/>
  </p:sldIdLst>
  <p:sldSz cx="9144000" cy="6858000" type="screen4x3"/>
  <p:notesSz cx="7104063" cy="10234613"/>
  <p:custDataLst>
    <p:tags r:id="rId1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1632"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2</a:t>
            </a:r>
            <a:r>
              <a:rPr lang="el-GR" sz="2800" dirty="0" smtClean="0"/>
              <a:t>:Εξέλιξη και </a:t>
            </a:r>
            <a:r>
              <a:rPr lang="el-GR" sz="2800" dirty="0" smtClean="0"/>
              <a:t>Χαρακτηριστικά </a:t>
            </a:r>
            <a:r>
              <a:rPr lang="el-GR" sz="2800" dirty="0" smtClean="0"/>
              <a:t>της Κοινότητας</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2:Εξέλιξη και Χαρακτηριστικά </a:t>
            </a:r>
            <a:r>
              <a:rPr lang="el-GR" sz="2000"/>
              <a:t>της </a:t>
            </a:r>
            <a:r>
              <a:rPr lang="el-GR" sz="2000" smtClean="0"/>
              <a:t>Κοινότητας</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 Φάση εξέλιξης της κοινοτικής εργασίας</a:t>
            </a:r>
            <a:br>
              <a:rPr lang="el-GR" dirty="0"/>
            </a:br>
            <a:r>
              <a:rPr lang="el-GR" sz="3600" b="0" dirty="0" smtClean="0"/>
              <a:t>(1/2)</a:t>
            </a:r>
            <a:endParaRPr lang="el-GR" dirty="0"/>
          </a:p>
        </p:txBody>
      </p:sp>
      <p:sp>
        <p:nvSpPr>
          <p:cNvPr id="3" name="Θέση περιεχομένου 2"/>
          <p:cNvSpPr>
            <a:spLocks noGrp="1"/>
          </p:cNvSpPr>
          <p:nvPr>
            <p:ph idx="1"/>
          </p:nvPr>
        </p:nvSpPr>
        <p:spPr/>
        <p:txBody>
          <a:bodyPr/>
          <a:lstStyle/>
          <a:p>
            <a:r>
              <a:rPr lang="el-GR" dirty="0"/>
              <a:t>Αυτές οι κοινοτικές οργανώσεις αποτέλεσαν το πρώτο βήμα για τη δημιουργία κρατικών κοινωνικών υπηρεσιών στη διάρκεια του 20ου αιώνα (κυρίως στο δεύτερο μισό του).</a:t>
            </a:r>
          </a:p>
          <a:p>
            <a:r>
              <a:rPr lang="el-GR" dirty="0"/>
              <a:t>Την περίοδο του </a:t>
            </a:r>
            <a:r>
              <a:rPr lang="el-GR" b="1" dirty="0">
                <a:solidFill>
                  <a:srgbClr val="004A82"/>
                </a:solidFill>
              </a:rPr>
              <a:t>Μεσοπολέμου</a:t>
            </a:r>
            <a:r>
              <a:rPr lang="el-GR" dirty="0"/>
              <a:t> οι διάφορες κοινωνικές οργανώσεις παρείχαν υπηρεσίες σε ατομικό και οικογενειακό επίπεδο.</a:t>
            </a:r>
          </a:p>
          <a:p>
            <a:r>
              <a:rPr lang="el-GR" dirty="0"/>
              <a:t>Η κοινοτική εργασία ήταν αποσπασματική και υποβαθμισμένη.</a:t>
            </a:r>
          </a:p>
          <a:p>
            <a:r>
              <a:rPr lang="el-GR" dirty="0"/>
              <a:t>Στις ΗΠΑ έγιναν περιορισμένες προσπάθειες για οργάνωση υποβαθμισμένων αστικών περιοχών (δρόμοι, πλατείες, ύδρευση, </a:t>
            </a:r>
            <a:r>
              <a:rPr lang="el-GR" dirty="0" err="1"/>
              <a:t>κλπ</a:t>
            </a:r>
            <a:r>
              <a:rPr lang="el-GR" dirty="0"/>
              <a:t>) με τη συνεργασία ομάδων πολιτών.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996288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A’ Φάση εξέλιξης της κοινοτικής εργασίας</a:t>
            </a:r>
            <a:br>
              <a:rPr lang="el-GR" dirty="0"/>
            </a:br>
            <a:r>
              <a:rPr lang="el-GR" sz="3600" b="0" dirty="0" smtClean="0"/>
              <a:t>(2/2)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Ταυτόχρονα αναπτύσσονται κεντρικές υπηρεσίες (Community </a:t>
            </a:r>
            <a:r>
              <a:rPr lang="el-GR" dirty="0" err="1"/>
              <a:t>Welfare</a:t>
            </a:r>
            <a:r>
              <a:rPr lang="el-GR" dirty="0"/>
              <a:t> </a:t>
            </a:r>
            <a:r>
              <a:rPr lang="el-GR" dirty="0" err="1"/>
              <a:t>Councils</a:t>
            </a:r>
            <a:r>
              <a:rPr lang="el-GR" dirty="0"/>
              <a:t> και Council of Social Agencies) για να συντονίσουν το έργο φιλανθρωπικών οργανώσεων και αναπτύσσεται διάλογος σε θέματα σχετικά με τα δικαιώματα των γυναικών, των μεταναστών και των μαύρων</a:t>
            </a:r>
            <a:r>
              <a:rPr lang="el-GR" dirty="0" smtClean="0"/>
              <a:t>.</a:t>
            </a:r>
            <a:endParaRPr lang="el-GR" dirty="0"/>
          </a:p>
          <a:p>
            <a:r>
              <a:rPr lang="el-GR" b="1" dirty="0">
                <a:solidFill>
                  <a:srgbClr val="004A82"/>
                </a:solidFill>
              </a:rPr>
              <a:t>Αγγλία: </a:t>
            </a:r>
            <a:r>
              <a:rPr lang="el-GR" dirty="0"/>
              <a:t>Από την πρώτη δεκαετία του 20ου αιώνα κυριαρχούν βαθμιαία παρεμβάσεις προσωπικής βελτίωσης ενώ οι κοινοτικές πρωτοβουλίες περιορίζονται σε διεκδικήσεις ορισμένων ομάδων πολιτών (π.χ. ενοικιαστές</a:t>
            </a:r>
            <a:r>
              <a:rPr lang="el-GR" dirty="0" smtClean="0"/>
              <a:t>).</a:t>
            </a:r>
          </a:p>
          <a:p>
            <a:r>
              <a:rPr lang="el-GR" dirty="0" smtClean="0"/>
              <a:t>Το «κίνημα κοινωνικής αποκατάστασης» της Βρετανίας ενέπνευσε αρκετούς στην Ολλανδία να δημιουργήσουν αντίστοιχες δομές. Το 1926 δημιουργήθηκε στην περιοχή </a:t>
            </a:r>
            <a:r>
              <a:rPr lang="el-GR" dirty="0" err="1" smtClean="0"/>
              <a:t>Drente</a:t>
            </a:r>
            <a:r>
              <a:rPr lang="el-GR" dirty="0" smtClean="0"/>
              <a:t> (υψηλή ανεργία,  φτώχεια,  κακές συνθήκες στέγασης) ο Κεντρικός Σύνδεσμος για την Κοινοτική Ανάπτυξη της </a:t>
            </a:r>
            <a:r>
              <a:rPr lang="el-GR" dirty="0" err="1" smtClean="0"/>
              <a:t>Drente</a:t>
            </a:r>
            <a:r>
              <a:rPr lang="el-GR" dirty="0" smtClean="0"/>
              <a:t>. Στόχος η συμμετοχή της κοινότητας στην πολιτισμική, οικονομική και υγειονομική ανάπτυξη της περιοχής.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243251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Κοινωνική εργασία με κοινότητα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marL="0" indent="0">
              <a:buNone/>
            </a:pPr>
            <a:r>
              <a:rPr lang="el-GR" dirty="0"/>
              <a:t>Η ΚΕΚ ως οργανωμένη και συστηματική παρέμβαση μέσα από τα δίκτυα κρατικών υπηρεσιών και προγραμμάτων, χρονολογείται από το Β’ παγκόσμιο πόλεμο.</a:t>
            </a:r>
          </a:p>
          <a:p>
            <a:r>
              <a:rPr lang="el-GR" dirty="0"/>
              <a:t>ανάπτυξη θεωρητικού &amp; μεθοδολογικού υπόβαθρου</a:t>
            </a:r>
          </a:p>
          <a:p>
            <a:r>
              <a:rPr lang="el-GR" dirty="0"/>
              <a:t>υλοποιήθηκαν προγράμματα κοινωνικών υπηρεσιών σε τοπικό επίπεδο (δημιουργία ομάδων πρωτοβουλίας νέων, κέντρων επιμόρφωσης ανηλίκων, τοπικών συμβουλευτικών σταθμών).</a:t>
            </a:r>
          </a:p>
          <a:p>
            <a:pPr marL="0" indent="0">
              <a:buNone/>
            </a:pPr>
            <a:r>
              <a:rPr lang="el-GR" dirty="0"/>
              <a:t>Παράλληλα αναπτύχθηκαν δράσεις εθελοντικών ομάδων και ακτιβιστών σε κοινοτικές οργανώσεις και κοινωνικά κινήματα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70730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εργασία με κοινότητα </a:t>
            </a:r>
            <a:r>
              <a:rPr lang="el-GR" sz="3200" b="0" dirty="0" smtClean="0"/>
              <a:t>(2/2)</a:t>
            </a:r>
            <a:endParaRPr lang="el-GR" dirty="0"/>
          </a:p>
        </p:txBody>
      </p:sp>
      <p:sp>
        <p:nvSpPr>
          <p:cNvPr id="3" name="Θέση περιεχομένου 2"/>
          <p:cNvSpPr>
            <a:spLocks noGrp="1"/>
          </p:cNvSpPr>
          <p:nvPr>
            <p:ph idx="1"/>
          </p:nvPr>
        </p:nvSpPr>
        <p:spPr>
          <a:xfrm>
            <a:off x="454682" y="1066304"/>
            <a:ext cx="8229600" cy="5472608"/>
          </a:xfrm>
        </p:spPr>
        <p:txBody>
          <a:bodyPr>
            <a:normAutofit fontScale="92500" lnSpcReduction="10000"/>
          </a:bodyPr>
          <a:lstStyle/>
          <a:p>
            <a:pPr marL="0" indent="0">
              <a:buNone/>
            </a:pPr>
            <a:r>
              <a:rPr lang="el-GR" dirty="0"/>
              <a:t>H κοινοτική εργασία αποτελεί </a:t>
            </a:r>
            <a:r>
              <a:rPr lang="el-GR" dirty="0" err="1"/>
              <a:t>διαμεθοδική</a:t>
            </a:r>
            <a:r>
              <a:rPr lang="el-GR" dirty="0"/>
              <a:t> και διεπιστημονική προσέγγιση που επικεντρώνεται σε πρακτικές και παρεμβάσεις στον τοπικό χώρο με στόχο τη διαμόρφωση συνθηκών κοινωνικής,  οικονομικής και πολιτισμικής ανάπτυξης και υγιών ψυχοκοινωνικών δομών που με τη σειρά τους θα εξασφαλίσουν τις προϋποθέσεις για την κάλυψη των τοπικών αναγκών και την  αντιμετώπιση του κοινωνικού αποκλεισμού της φτώχειας και της κοινωνικής αποδιοργάνωσης. Τα παραπάνω επιτυγχάνονται μέσω:</a:t>
            </a:r>
          </a:p>
          <a:p>
            <a:r>
              <a:rPr lang="el-GR" dirty="0"/>
              <a:t>Της κριτικής </a:t>
            </a:r>
            <a:r>
              <a:rPr lang="el-GR" dirty="0" smtClean="0"/>
              <a:t>συνειδητοποίησης,</a:t>
            </a:r>
            <a:endParaRPr lang="el-GR" dirty="0"/>
          </a:p>
          <a:p>
            <a:r>
              <a:rPr lang="el-GR" dirty="0"/>
              <a:t>Τη συλλογικής </a:t>
            </a:r>
            <a:r>
              <a:rPr lang="el-GR" dirty="0" smtClean="0"/>
              <a:t>αφύπνισης,</a:t>
            </a:r>
            <a:endParaRPr lang="el-GR" dirty="0"/>
          </a:p>
          <a:p>
            <a:r>
              <a:rPr lang="el-GR" dirty="0"/>
              <a:t>Της συλλογικής δράσης και </a:t>
            </a:r>
          </a:p>
          <a:p>
            <a:r>
              <a:rPr lang="el-GR" dirty="0"/>
              <a:t>Της οργανωτικής </a:t>
            </a:r>
            <a:r>
              <a:rPr lang="el-GR" dirty="0" smtClean="0"/>
              <a:t>συγκρότησης. </a:t>
            </a:r>
            <a:endParaRPr lang="el-GR" dirty="0"/>
          </a:p>
          <a:p>
            <a:pPr marL="0" indent="0">
              <a:buNone/>
            </a:pPr>
            <a:r>
              <a:rPr lang="el-GR" dirty="0"/>
              <a:t>Σ’ αυτό το πλαίσιο η κοινοτική εργασία έχει κριτικό περιεχόμενο και ριζοσπαστική </a:t>
            </a:r>
            <a:r>
              <a:rPr lang="el-GR" dirty="0" smtClean="0"/>
              <a:t>προοπτική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00282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Δύο κλασσικές εργασίες για την ΚΕΚ </a:t>
            </a:r>
            <a:r>
              <a:rPr lang="el-GR" sz="3600" b="0" dirty="0" smtClean="0"/>
              <a:t>(1/3)</a:t>
            </a:r>
            <a:endParaRPr lang="el-GR" sz="3600" b="0"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a:pPr>
            <a:r>
              <a:rPr lang="el-GR" b="1" dirty="0" err="1">
                <a:solidFill>
                  <a:srgbClr val="004A82"/>
                </a:solidFill>
              </a:rPr>
              <a:t>Saul</a:t>
            </a:r>
            <a:r>
              <a:rPr lang="el-GR" b="1" dirty="0">
                <a:solidFill>
                  <a:srgbClr val="004A82"/>
                </a:solidFill>
              </a:rPr>
              <a:t> </a:t>
            </a:r>
            <a:r>
              <a:rPr lang="el-GR" b="1" dirty="0" err="1">
                <a:solidFill>
                  <a:srgbClr val="004A82"/>
                </a:solidFill>
              </a:rPr>
              <a:t>Alinsky</a:t>
            </a:r>
            <a:r>
              <a:rPr lang="el-GR" b="1" dirty="0">
                <a:solidFill>
                  <a:srgbClr val="004A82"/>
                </a:solidFill>
              </a:rPr>
              <a:t>: </a:t>
            </a:r>
            <a:r>
              <a:rPr lang="el-GR" dirty="0"/>
              <a:t>Αφύπνιση για τους ριζοσπάστες (1946). Το έργο γίνεται γνωστό δύο δεκαετίες αργότερα στο πλαίσιο συζήτησης για την </a:t>
            </a:r>
            <a:r>
              <a:rPr lang="el-GR" dirty="0" smtClean="0"/>
              <a:t>ΚΕΚ. Κεντρικό </a:t>
            </a:r>
            <a:r>
              <a:rPr lang="el-GR" dirty="0"/>
              <a:t>σημείο ανάλυσης του </a:t>
            </a:r>
            <a:r>
              <a:rPr lang="el-GR" dirty="0" err="1"/>
              <a:t>Alinsky</a:t>
            </a:r>
            <a:r>
              <a:rPr lang="el-GR" dirty="0"/>
              <a:t> είναι το ζήτημα των σχέσεων εξουσίας και δύναμης  ανάμεσα σε διαφορετικές ομάδες σε μια κοινωνία και η καταπίεση που υφίστανται κάποιες </a:t>
            </a:r>
            <a:r>
              <a:rPr lang="el-GR" dirty="0" err="1"/>
              <a:t>απ</a:t>
            </a:r>
            <a:r>
              <a:rPr lang="el-GR" dirty="0"/>
              <a:t>΄ αυτές. Σε πρακτικό επίπεδο υποστηρίζει την ανάληψη κοινωνικής και παιδαγωγικής δράσης από τους καταπιεσμένους με στόχο:</a:t>
            </a:r>
          </a:p>
          <a:p>
            <a:pPr lvl="1"/>
            <a:r>
              <a:rPr lang="el-GR" dirty="0"/>
              <a:t>την </a:t>
            </a:r>
            <a:r>
              <a:rPr lang="el-GR" dirty="0" err="1" smtClean="0"/>
              <a:t>αυτοοργάνωση</a:t>
            </a:r>
            <a:r>
              <a:rPr lang="el-GR" dirty="0" smtClean="0"/>
              <a:t>,</a:t>
            </a:r>
            <a:endParaRPr lang="el-GR" dirty="0"/>
          </a:p>
          <a:p>
            <a:pPr lvl="1"/>
            <a:r>
              <a:rPr lang="el-GR" dirty="0"/>
              <a:t>τη διεκδίκηση </a:t>
            </a:r>
            <a:r>
              <a:rPr lang="el-GR" dirty="0" smtClean="0"/>
              <a:t>πόρων, </a:t>
            </a:r>
            <a:endParaRPr lang="el-GR" dirty="0"/>
          </a:p>
          <a:p>
            <a:pPr lvl="1"/>
            <a:r>
              <a:rPr lang="el-GR" dirty="0"/>
              <a:t>την άσκηση πίεσης προς την κυβέρνηση και τις προνομιούχες ομάδες και </a:t>
            </a:r>
            <a:r>
              <a:rPr lang="el-GR" dirty="0" smtClean="0"/>
              <a:t>τέλος,</a:t>
            </a:r>
            <a:endParaRPr lang="el-GR" dirty="0"/>
          </a:p>
          <a:p>
            <a:pPr lvl="1"/>
            <a:r>
              <a:rPr lang="el-GR" dirty="0"/>
              <a:t>την αλλαγή του συσχετισμού των δυνάμεων στην κοινωνία προς όφελος των καταπιεσμένων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303059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Δύο κλασσικές εργασίες για την ΚΕΚ </a:t>
            </a:r>
            <a:r>
              <a:rPr lang="el-GR" sz="3600" b="0" dirty="0" smtClean="0"/>
              <a:t>(2/3)</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Κριτική στην εργασία του </a:t>
            </a:r>
            <a:r>
              <a:rPr lang="el-GR" b="1" dirty="0" err="1">
                <a:solidFill>
                  <a:srgbClr val="004A82"/>
                </a:solidFill>
              </a:rPr>
              <a:t>Alinsky</a:t>
            </a:r>
            <a:r>
              <a:rPr lang="el-GR" b="1" dirty="0" smtClean="0">
                <a:solidFill>
                  <a:srgbClr val="004A82"/>
                </a:solidFill>
              </a:rPr>
              <a:t>:</a:t>
            </a:r>
          </a:p>
          <a:p>
            <a:r>
              <a:rPr lang="el-GR" dirty="0" smtClean="0"/>
              <a:t>Χρησιμοποιεί </a:t>
            </a:r>
            <a:r>
              <a:rPr lang="el-GR" dirty="0"/>
              <a:t>ριζοσπαστική ρητορική αλλά επί της ουσίας οι προτάσεις του εξαντλούνται σε κοινωνικές μεταρρυθμίσεις και θεσμικές αλλαγές που αποσκοπούν στη βελτίωση των συνθηκών διαβίωσης των φτωχών, χωρίς ωστόσο να πρόκειται για δομικές αλλαγές που θα αντιμετώπιζαν ριζικά τα προβλήματα της φτώχειας και της </a:t>
            </a:r>
            <a:r>
              <a:rPr lang="el-GR" dirty="0" smtClean="0"/>
              <a:t>εκμετάλλευσης.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095632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Δύο κλασσικές εργασίες για την ΚΕΚ </a:t>
            </a:r>
            <a:r>
              <a:rPr lang="el-GR" sz="3600" b="0" dirty="0" smtClean="0"/>
              <a:t>(3/3)</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b="1" dirty="0" smtClean="0">
                <a:solidFill>
                  <a:srgbClr val="004A82"/>
                </a:solidFill>
              </a:rPr>
              <a:t>ROSS</a:t>
            </a:r>
            <a:r>
              <a:rPr lang="el-GR" b="1" dirty="0">
                <a:solidFill>
                  <a:srgbClr val="004A82"/>
                </a:solidFill>
              </a:rPr>
              <a:t>: (1955)</a:t>
            </a:r>
          </a:p>
          <a:p>
            <a:pPr marL="0" indent="0">
              <a:buNone/>
            </a:pPr>
            <a:r>
              <a:rPr lang="el-GR" dirty="0"/>
              <a:t>Σύμφωνα με τον </a:t>
            </a:r>
            <a:r>
              <a:rPr lang="el-GR" dirty="0" err="1"/>
              <a:t>Ross</a:t>
            </a:r>
            <a:r>
              <a:rPr lang="el-GR" dirty="0"/>
              <a:t> τα προβλήματα προκύπτουν από τη δυσλειτουργία ορισμένων θεσμών και λειτουργιών και πλήττουν ορισμένες ομάδες και </a:t>
            </a:r>
            <a:r>
              <a:rPr lang="el-GR" dirty="0" smtClean="0"/>
              <a:t>άτομα. Προτείνει</a:t>
            </a:r>
            <a:r>
              <a:rPr lang="el-GR" dirty="0"/>
              <a:t>:</a:t>
            </a:r>
          </a:p>
          <a:p>
            <a:r>
              <a:rPr lang="el-GR" dirty="0"/>
              <a:t>Την </a:t>
            </a:r>
            <a:r>
              <a:rPr lang="el-GR" dirty="0" smtClean="0"/>
              <a:t>ανάπτυξη,</a:t>
            </a:r>
            <a:endParaRPr lang="el-GR" dirty="0"/>
          </a:p>
          <a:p>
            <a:r>
              <a:rPr lang="el-GR" dirty="0"/>
              <a:t>Την οργάνωση και </a:t>
            </a:r>
          </a:p>
          <a:p>
            <a:r>
              <a:rPr lang="el-GR" dirty="0"/>
              <a:t>Την προαγωγή οργανωμένων ομάδων και </a:t>
            </a:r>
            <a:r>
              <a:rPr lang="el-GR" dirty="0" smtClean="0"/>
              <a:t>επιτροπών που </a:t>
            </a:r>
            <a:r>
              <a:rPr lang="el-GR" dirty="0"/>
              <a:t>θα αναλάβουν τη διαχείριση των προβλημάτων, των  αναγκών  και της δυσαρέσκειας στην κοινότητα.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24890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da8ac9d1cbab5e17c8418852bcd2b94ba5441b8"/>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963</Words>
  <Application>Microsoft Office PowerPoint</Application>
  <PresentationFormat>On-screen Show (4:3)</PresentationFormat>
  <Paragraphs>82</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OC_template_updated</vt:lpstr>
      <vt:lpstr>Μεθοδολογία Κοινωνικής Εργασίας με Κοινότητα</vt:lpstr>
      <vt:lpstr>A’ Φάση εξέλιξης της κοινοτικής εργασίας (1/2)</vt:lpstr>
      <vt:lpstr>A’ Φάση εξέλιξης της κοινοτικής εργασίας (2/2)</vt:lpstr>
      <vt:lpstr>Κοινωνική εργασία με κοινότητα (1/2)</vt:lpstr>
      <vt:lpstr>Κοινωνική εργασία με κοινότητα (2/2)</vt:lpstr>
      <vt:lpstr>Δύο κλασσικές εργασίες για την ΚΕΚ (1/3)</vt:lpstr>
      <vt:lpstr>Δύο κλασσικές εργασίες για την ΚΕΚ (2/3)</vt:lpstr>
      <vt:lpstr>Δύο κλασσικές εργασίες για την ΚΕΚ (3/3)</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123</cp:revision>
  <dcterms:created xsi:type="dcterms:W3CDTF">2013-03-04T13:35:19Z</dcterms:created>
  <dcterms:modified xsi:type="dcterms:W3CDTF">2015-07-07T08:25:16Z</dcterms:modified>
</cp:coreProperties>
</file>