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Lst>
  <p:notesMasterIdLst>
    <p:notesMasterId r:id="rId50"/>
  </p:notesMasterIdLst>
  <p:sldIdLst>
    <p:sldId id="283" r:id="rId3"/>
    <p:sldId id="291" r:id="rId4"/>
    <p:sldId id="292" r:id="rId5"/>
    <p:sldId id="324" r:id="rId6"/>
    <p:sldId id="293" r:id="rId7"/>
    <p:sldId id="294" r:id="rId8"/>
    <p:sldId id="295" r:id="rId9"/>
    <p:sldId id="296" r:id="rId10"/>
    <p:sldId id="297" r:id="rId11"/>
    <p:sldId id="325" r:id="rId12"/>
    <p:sldId id="298" r:id="rId13"/>
    <p:sldId id="326" r:id="rId14"/>
    <p:sldId id="299" r:id="rId15"/>
    <p:sldId id="329" r:id="rId16"/>
    <p:sldId id="300" r:id="rId17"/>
    <p:sldId id="301" r:id="rId18"/>
    <p:sldId id="302" r:id="rId19"/>
    <p:sldId id="303" r:id="rId20"/>
    <p:sldId id="304" r:id="rId21"/>
    <p:sldId id="305" r:id="rId22"/>
    <p:sldId id="306" r:id="rId23"/>
    <p:sldId id="307" r:id="rId24"/>
    <p:sldId id="308" r:id="rId25"/>
    <p:sldId id="309" r:id="rId26"/>
    <p:sldId id="327" r:id="rId27"/>
    <p:sldId id="310" r:id="rId28"/>
    <p:sldId id="328" r:id="rId29"/>
    <p:sldId id="311" r:id="rId30"/>
    <p:sldId id="312" r:id="rId31"/>
    <p:sldId id="313" r:id="rId32"/>
    <p:sldId id="314" r:id="rId33"/>
    <p:sldId id="315" r:id="rId34"/>
    <p:sldId id="316" r:id="rId35"/>
    <p:sldId id="317" r:id="rId36"/>
    <p:sldId id="318" r:id="rId37"/>
    <p:sldId id="319" r:id="rId38"/>
    <p:sldId id="320" r:id="rId39"/>
    <p:sldId id="321" r:id="rId40"/>
    <p:sldId id="322" r:id="rId41"/>
    <p:sldId id="330" r:id="rId42"/>
    <p:sldId id="323" r:id="rId43"/>
    <p:sldId id="284" r:id="rId44"/>
    <p:sldId id="285" r:id="rId45"/>
    <p:sldId id="286" r:id="rId46"/>
    <p:sldId id="287" r:id="rId47"/>
    <p:sldId id="288" r:id="rId48"/>
    <p:sldId id="290" r:id="rId49"/>
  </p:sldIdLst>
  <p:sldSz cx="9144000" cy="5143500" type="screen16x9"/>
  <p:notesSz cx="6858000" cy="9144000"/>
  <p:custDataLst>
    <p:tags r:id="rId51"/>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3735"/>
    <a:srgbClr val="FFFFFF"/>
    <a:srgbClr val="F3F3F3"/>
    <a:srgbClr val="BD582C"/>
    <a:srgbClr val="60809E"/>
    <a:srgbClr val="A65841"/>
    <a:srgbClr val="547026"/>
    <a:srgbClr val="32696F"/>
    <a:srgbClr val="39736B"/>
    <a:srgbClr val="2B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2438" y="-111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90AF2D-DB6A-4709-99C5-8EDB22DDA88F}" type="datetimeFigureOut">
              <a:rPr lang="el-GR" smtClean="0"/>
              <a:t>29/10/2015</a:t>
            </a:fld>
            <a:endParaRPr lang="el-G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C0C9F-8DF1-4923-931D-4922ACA26F4A}" type="slidenum">
              <a:rPr lang="el-GR" smtClean="0"/>
              <a:t>‹#›</a:t>
            </a:fld>
            <a:endParaRPr lang="el-GR"/>
          </a:p>
        </p:txBody>
      </p:sp>
    </p:spTree>
    <p:extLst>
      <p:ext uri="{BB962C8B-B14F-4D97-AF65-F5344CB8AC3E}">
        <p14:creationId xmlns:p14="http://schemas.microsoft.com/office/powerpoint/2010/main" val="71725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D5FA2A2-C85A-46C7-8D3A-2DF8228D626C}" type="slidenum">
              <a:rPr lang="el-GR" smtClean="0"/>
              <a:pPr/>
              <a:t>19</a:t>
            </a:fld>
            <a:endParaRPr lang="el-GR"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l-G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42</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43</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44</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45</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46</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47</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784730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7292299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CC97DA9-247C-4304-973C-C5AFEA712E32}" type="datetimeFigureOut">
              <a:rPr lang="el-GR" smtClean="0"/>
              <a:t>29/10/2015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25775226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CC97DA9-247C-4304-973C-C5AFEA712E32}" type="datetimeFigureOut">
              <a:rPr lang="el-GR" smtClean="0"/>
              <a:t>29/10/2015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49039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97DA9-247C-4304-973C-C5AFEA712E32}" type="datetimeFigureOut">
              <a:rPr lang="el-GR" smtClean="0"/>
              <a:t>29/10/2015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752877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325254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97DA9-247C-4304-973C-C5AFEA712E32}" type="datetimeFigureOut">
              <a:rPr lang="el-GR" smtClean="0"/>
              <a:t>29/10/2015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565880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3361575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1271081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Online Image Placeholder 2"/>
          <p:cNvSpPr>
            <a:spLocks noGrp="1"/>
          </p:cNvSpPr>
          <p:nvPr>
            <p:ph type="clipArt" sz="half" idx="1"/>
          </p:nvPr>
        </p:nvSpPr>
        <p:spPr>
          <a:xfrm>
            <a:off x="1143000" y="1343025"/>
            <a:ext cx="3810000" cy="3286125"/>
          </a:xfrm>
        </p:spPr>
        <p:txBody>
          <a:bodyPr rtlCol="0">
            <a:normAutofit/>
          </a:bodyPr>
          <a:lstStyle/>
          <a:p>
            <a:pPr lvl="0"/>
            <a:endParaRPr lang="el-GR" noProof="0" dirty="0" smtClean="0"/>
          </a:p>
        </p:txBody>
      </p:sp>
      <p:sp>
        <p:nvSpPr>
          <p:cNvPr id="4" name="Text Placeholder 3"/>
          <p:cNvSpPr>
            <a:spLocks noGrp="1"/>
          </p:cNvSpPr>
          <p:nvPr>
            <p:ph type="body"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40A3CCE-23AB-410E-A75E-9A5EF55A3DC8}" type="slidenum">
              <a:rPr lang="el-GR" altLang="el-GR"/>
              <a:pPr>
                <a:defRPr/>
              </a:pPr>
              <a:t>‹#›</a:t>
            </a:fld>
            <a:endParaRPr lang="el-GR" altLang="el-GR"/>
          </a:p>
        </p:txBody>
      </p:sp>
    </p:spTree>
    <p:extLst>
      <p:ext uri="{BB962C8B-B14F-4D97-AF65-F5344CB8AC3E}">
        <p14:creationId xmlns:p14="http://schemas.microsoft.com/office/powerpoint/2010/main" val="3907959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5105400" y="1343025"/>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5105400" y="3043237"/>
            <a:ext cx="3810000" cy="1585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AF6FEDA8-CB83-4ED7-8E66-A14793952224}" type="slidenum">
              <a:rPr lang="el-GR" altLang="el-GR"/>
              <a:pPr>
                <a:defRPr/>
              </a:pPr>
              <a:t>‹#›</a:t>
            </a:fld>
            <a:endParaRPr lang="el-GR" altLang="el-GR"/>
          </a:p>
        </p:txBody>
      </p:sp>
    </p:spTree>
    <p:extLst>
      <p:ext uri="{BB962C8B-B14F-4D97-AF65-F5344CB8AC3E}">
        <p14:creationId xmlns:p14="http://schemas.microsoft.com/office/powerpoint/2010/main" val="2219747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875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7200" y="65162"/>
            <a:ext cx="8229600" cy="778396"/>
          </a:xfrm>
        </p:spPr>
        <p:txBody>
          <a:bodyPr/>
          <a:lstStyle>
            <a:lvl1pPr>
              <a:defRPr>
                <a:solidFill>
                  <a:schemeClr val="bg1"/>
                </a:solidFill>
              </a:defRPr>
            </a:lvl1pPr>
          </a:lstStyle>
          <a:p>
            <a:r>
              <a:rPr lang="en-US" smtClean="0"/>
              <a:t>Click to edit Master title style</a:t>
            </a:r>
            <a:endParaRPr lang="el-GR"/>
          </a:p>
        </p:txBody>
      </p:sp>
      <p:sp>
        <p:nvSpPr>
          <p:cNvPr id="3" name="Content Placeholder 2"/>
          <p:cNvSpPr>
            <a:spLocks noGrp="1"/>
          </p:cNvSpPr>
          <p:nvPr>
            <p:ph idx="1"/>
          </p:nvPr>
        </p:nvSpPr>
        <p:spPr>
          <a:xfrm>
            <a:off x="457200" y="1200150"/>
            <a:ext cx="8229600" cy="3819871"/>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4770116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1143000" y="1343025"/>
            <a:ext cx="7772400" cy="3286125"/>
          </a:xfrm>
        </p:spPr>
        <p:txBody>
          <a:bodyPr rtlCol="0">
            <a:normAutofit/>
          </a:bodyPr>
          <a:lstStyle/>
          <a:p>
            <a:pPr lvl="0"/>
            <a:endParaRPr lang="el-GR" noProof="0" dirty="0" smtClean="0"/>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BA2EE600-3CD4-4E5A-9132-D17A5DB26AA0}" type="slidenum">
              <a:rPr lang="el-GR" altLang="el-GR"/>
              <a:pPr>
                <a:defRPr/>
              </a:pPr>
              <a:t>‹#›</a:t>
            </a:fld>
            <a:endParaRPr lang="el-GR" altLang="el-GR"/>
          </a:p>
        </p:txBody>
      </p:sp>
    </p:spTree>
    <p:extLst>
      <p:ext uri="{BB962C8B-B14F-4D97-AF65-F5344CB8AC3E}">
        <p14:creationId xmlns:p14="http://schemas.microsoft.com/office/powerpoint/2010/main" val="936921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3501" y="200025"/>
            <a:ext cx="8937625" cy="442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554376E2-FE60-46A1-BE81-FF05A4325274}" type="slidenum">
              <a:rPr lang="el-GR" altLang="el-GR"/>
              <a:pPr>
                <a:defRPr/>
              </a:pPr>
              <a:t>‹#›</a:t>
            </a:fld>
            <a:endParaRPr lang="el-GR" altLang="el-GR"/>
          </a:p>
        </p:txBody>
      </p:sp>
    </p:spTree>
    <p:extLst>
      <p:ext uri="{BB962C8B-B14F-4D97-AF65-F5344CB8AC3E}">
        <p14:creationId xmlns:p14="http://schemas.microsoft.com/office/powerpoint/2010/main" val="149301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501" y="200025"/>
            <a:ext cx="8937625" cy="82867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11430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105400" y="1343025"/>
            <a:ext cx="3810000" cy="3286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a:xfrm>
            <a:off x="3276600" y="4800600"/>
            <a:ext cx="2895600" cy="342900"/>
          </a:xfrm>
        </p:spPr>
        <p:txBody>
          <a:bodyPr/>
          <a:lstStyle>
            <a:lvl1pPr>
              <a:defRPr/>
            </a:lvl1pPr>
          </a:lstStyle>
          <a:p>
            <a:pPr>
              <a:defRPr/>
            </a:pPr>
            <a:endParaRPr lang="el-GR"/>
          </a:p>
        </p:txBody>
      </p:sp>
      <p:sp>
        <p:nvSpPr>
          <p:cNvPr id="6" name="Slide Number Placeholder 5"/>
          <p:cNvSpPr>
            <a:spLocks noGrp="1"/>
          </p:cNvSpPr>
          <p:nvPr>
            <p:ph type="sldNum" sz="quarter" idx="11"/>
          </p:nvPr>
        </p:nvSpPr>
        <p:spPr>
          <a:xfrm>
            <a:off x="7010400" y="4800600"/>
            <a:ext cx="1905000" cy="342900"/>
          </a:xfrm>
        </p:spPr>
        <p:txBody>
          <a:bodyPr/>
          <a:lstStyle>
            <a:lvl1pPr>
              <a:defRPr smtClean="0"/>
            </a:lvl1pPr>
          </a:lstStyle>
          <a:p>
            <a:pPr>
              <a:defRPr/>
            </a:pPr>
            <a:fld id="{DED444C1-3976-4D4D-A8A1-2AD07B693FBD}" type="slidenum">
              <a:rPr lang="el-GR" altLang="el-GR"/>
              <a:pPr>
                <a:defRPr/>
              </a:pPr>
              <a:t>‹#›</a:t>
            </a:fld>
            <a:endParaRPr lang="el-GR" altLang="el-GR"/>
          </a:p>
        </p:txBody>
      </p:sp>
      <p:sp>
        <p:nvSpPr>
          <p:cNvPr id="7" name="Date Placeholder 6"/>
          <p:cNvSpPr>
            <a:spLocks noGrp="1"/>
          </p:cNvSpPr>
          <p:nvPr>
            <p:ph type="dt" sz="half" idx="12"/>
          </p:nvPr>
        </p:nvSpPr>
        <p:spPr>
          <a:xfrm>
            <a:off x="0" y="4800600"/>
            <a:ext cx="1905000" cy="342900"/>
          </a:xfrm>
        </p:spPr>
        <p:txBody>
          <a:bodyPr/>
          <a:lstStyle>
            <a:lvl1pPr>
              <a:defRPr/>
            </a:lvl1pPr>
          </a:lstStyle>
          <a:p>
            <a:pPr>
              <a:defRPr/>
            </a:pPr>
            <a:endParaRPr lang="el-GR"/>
          </a:p>
        </p:txBody>
      </p:sp>
    </p:spTree>
    <p:extLst>
      <p:ext uri="{BB962C8B-B14F-4D97-AF65-F5344CB8AC3E}">
        <p14:creationId xmlns:p14="http://schemas.microsoft.com/office/powerpoint/2010/main" val="2842786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8360"/>
            <a:ext cx="8229600" cy="857250"/>
          </a:xfrm>
        </p:spPr>
        <p:txBody>
          <a:bodyPr lIns="58055" tIns="29028" rIns="58055" bIns="29028"/>
          <a:lstStyle/>
          <a:p>
            <a:r>
              <a:rPr lang="en-US" smtClean="0"/>
              <a:t>Click to edit Master title style</a:t>
            </a:r>
            <a:endParaRPr lang="el-GR"/>
          </a:p>
        </p:txBody>
      </p:sp>
      <p:sp>
        <p:nvSpPr>
          <p:cNvPr id="3" name="Content Placeholder 2"/>
          <p:cNvSpPr>
            <a:spLocks noGrp="1"/>
          </p:cNvSpPr>
          <p:nvPr>
            <p:ph sz="quarter" idx="1"/>
          </p:nvPr>
        </p:nvSpPr>
        <p:spPr>
          <a:xfrm>
            <a:off x="457200" y="1200151"/>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200151"/>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2956322"/>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2956322"/>
            <a:ext cx="4038600" cy="1641872"/>
          </a:xfrm>
        </p:spPr>
        <p:txBody>
          <a:bodyPr lIns="58055" tIns="29028" rIns="58055" bIns="2902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a:xfrm>
            <a:off x="457603" y="4686150"/>
            <a:ext cx="2132794" cy="343202"/>
          </a:xfrm>
        </p:spPr>
        <p:txBody>
          <a:bodyPr lIns="58055" tIns="29028" rIns="58055" bIns="29028"/>
          <a:lstStyle>
            <a:lvl1pPr>
              <a:defRPr/>
            </a:lvl1pPr>
          </a:lstStyle>
          <a:p>
            <a:pPr>
              <a:defRPr/>
            </a:pPr>
            <a:endParaRPr lang="el-GR"/>
          </a:p>
        </p:txBody>
      </p:sp>
      <p:sp>
        <p:nvSpPr>
          <p:cNvPr id="8" name="Footer Placeholder 7"/>
          <p:cNvSpPr>
            <a:spLocks noGrp="1"/>
          </p:cNvSpPr>
          <p:nvPr>
            <p:ph type="ftr" sz="quarter" idx="11"/>
          </p:nvPr>
        </p:nvSpPr>
        <p:spPr>
          <a:xfrm>
            <a:off x="3124603" y="4686150"/>
            <a:ext cx="2894794" cy="343202"/>
          </a:xfrm>
        </p:spPr>
        <p:txBody>
          <a:bodyPr lIns="58055" tIns="29028" rIns="58055" bIns="29028"/>
          <a:lstStyle>
            <a:lvl1pPr>
              <a:defRPr/>
            </a:lvl1pPr>
          </a:lstStyle>
          <a:p>
            <a:pPr>
              <a:defRPr/>
            </a:pPr>
            <a:r>
              <a:rPr lang="el-GR"/>
              <a:t>Ημερίδα Συντήρησης ΑΜΘ 2008</a:t>
            </a:r>
          </a:p>
        </p:txBody>
      </p:sp>
      <p:sp>
        <p:nvSpPr>
          <p:cNvPr id="9" name="Slide Number Placeholder 8"/>
          <p:cNvSpPr>
            <a:spLocks noGrp="1"/>
          </p:cNvSpPr>
          <p:nvPr>
            <p:ph type="sldNum" sz="quarter" idx="12"/>
          </p:nvPr>
        </p:nvSpPr>
        <p:spPr>
          <a:xfrm>
            <a:off x="6553603" y="4686150"/>
            <a:ext cx="2132794" cy="343202"/>
          </a:xfrm>
        </p:spPr>
        <p:txBody>
          <a:bodyPr/>
          <a:lstStyle>
            <a:lvl1pPr>
              <a:defRPr/>
            </a:lvl1pPr>
          </a:lstStyle>
          <a:p>
            <a:pPr>
              <a:defRPr/>
            </a:pPr>
            <a:fld id="{8ABEC6D2-2EC3-47AB-B279-A48EEC8C17C6}" type="slidenum">
              <a:rPr lang="el-GR"/>
              <a:pPr>
                <a:defRPr/>
              </a:pPr>
              <a:t>‹#›</a:t>
            </a:fld>
            <a:endParaRPr lang="el-GR"/>
          </a:p>
        </p:txBody>
      </p:sp>
    </p:spTree>
    <p:extLst>
      <p:ext uri="{BB962C8B-B14F-4D97-AF65-F5344CB8AC3E}">
        <p14:creationId xmlns:p14="http://schemas.microsoft.com/office/powerpoint/2010/main" val="1772591617"/>
      </p:ext>
    </p:extLst>
  </p:cSld>
  <p:clrMapOvr>
    <a:masterClrMapping/>
  </p:clrMapOvr>
  <p:transition>
    <p:pull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Online Image Placeholder 3"/>
          <p:cNvSpPr>
            <a:spLocks noGrp="1"/>
          </p:cNvSpPr>
          <p:nvPr>
            <p:ph type="clipArt" sz="half" idx="2"/>
          </p:nvPr>
        </p:nvSpPr>
        <p:spPr>
          <a:xfrm>
            <a:off x="4648200" y="1485900"/>
            <a:ext cx="3810000" cy="3086100"/>
          </a:xfrm>
        </p:spPr>
        <p:txBody>
          <a:bodyPr/>
          <a:lstStyle/>
          <a:p>
            <a:endParaRPr lang="el-GR"/>
          </a:p>
        </p:txBody>
      </p:sp>
      <p:sp>
        <p:nvSpPr>
          <p:cNvPr id="5" name="Date Placeholder 4"/>
          <p:cNvSpPr>
            <a:spLocks noGrp="1"/>
          </p:cNvSpPr>
          <p:nvPr>
            <p:ph type="dt" sz="half" idx="10"/>
          </p:nvPr>
        </p:nvSpPr>
        <p:spPr>
          <a:xfrm>
            <a:off x="685800" y="4686300"/>
            <a:ext cx="1905000" cy="342900"/>
          </a:xfrm>
        </p:spPr>
        <p:txBody>
          <a:bodyPr/>
          <a:lstStyle>
            <a:lvl1pPr>
              <a:defRPr/>
            </a:lvl1pPr>
          </a:lstStyle>
          <a:p>
            <a:endParaRPr lang="en-GB" altLang="el-GR"/>
          </a:p>
        </p:txBody>
      </p:sp>
      <p:sp>
        <p:nvSpPr>
          <p:cNvPr id="6" name="Footer Placeholder 5"/>
          <p:cNvSpPr>
            <a:spLocks noGrp="1"/>
          </p:cNvSpPr>
          <p:nvPr>
            <p:ph type="ftr" sz="quarter" idx="11"/>
          </p:nvPr>
        </p:nvSpPr>
        <p:spPr>
          <a:xfrm>
            <a:off x="3124200" y="4686300"/>
            <a:ext cx="2895600" cy="342900"/>
          </a:xfrm>
        </p:spPr>
        <p:txBody>
          <a:bodyPr/>
          <a:lstStyle>
            <a:lvl1pPr>
              <a:defRPr/>
            </a:lvl1pPr>
          </a:lstStyle>
          <a:p>
            <a:endParaRPr lang="en-GB" altLang="el-GR"/>
          </a:p>
        </p:txBody>
      </p:sp>
      <p:sp>
        <p:nvSpPr>
          <p:cNvPr id="7" name="Slide Number Placeholder 6"/>
          <p:cNvSpPr>
            <a:spLocks noGrp="1"/>
          </p:cNvSpPr>
          <p:nvPr>
            <p:ph type="sldNum" sz="quarter" idx="12"/>
          </p:nvPr>
        </p:nvSpPr>
        <p:spPr>
          <a:xfrm>
            <a:off x="6553200" y="4686300"/>
            <a:ext cx="1905000" cy="342900"/>
          </a:xfrm>
        </p:spPr>
        <p:txBody>
          <a:bodyPr/>
          <a:lstStyle>
            <a:lvl1pPr>
              <a:defRPr/>
            </a:lvl1pPr>
          </a:lstStyle>
          <a:p>
            <a:fld id="{087312ED-EB33-4ECC-A62F-66F4B3C96394}" type="slidenum">
              <a:rPr lang="en-GB" altLang="el-GR"/>
              <a:pPr/>
              <a:t>‹#›</a:t>
            </a:fld>
            <a:endParaRPr lang="en-GB" altLang="el-GR"/>
          </a:p>
        </p:txBody>
      </p:sp>
    </p:spTree>
    <p:extLst>
      <p:ext uri="{BB962C8B-B14F-4D97-AF65-F5344CB8AC3E}">
        <p14:creationId xmlns:p14="http://schemas.microsoft.com/office/powerpoint/2010/main" val="4095269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8360"/>
            <a:ext cx="8229600" cy="854869"/>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200151"/>
            <a:ext cx="4038600" cy="16418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200151"/>
            <a:ext cx="4038600" cy="16418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457200" y="2956322"/>
            <a:ext cx="8229600" cy="16418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19"/>
          <p:cNvSpPr>
            <a:spLocks noGrp="1" noChangeArrowheads="1"/>
          </p:cNvSpPr>
          <p:nvPr>
            <p:ph type="dt" sz="half" idx="10"/>
          </p:nvPr>
        </p:nvSpPr>
        <p:spPr>
          <a:ln/>
        </p:spPr>
        <p:txBody>
          <a:bodyPr/>
          <a:lstStyle>
            <a:lvl1pPr>
              <a:defRPr/>
            </a:lvl1pPr>
          </a:lstStyle>
          <a:p>
            <a:pPr>
              <a:defRPr/>
            </a:pPr>
            <a:endParaRPr lang="el-GR"/>
          </a:p>
        </p:txBody>
      </p:sp>
      <p:sp>
        <p:nvSpPr>
          <p:cNvPr id="7" name="Rectangle 20"/>
          <p:cNvSpPr>
            <a:spLocks noGrp="1" noChangeArrowheads="1"/>
          </p:cNvSpPr>
          <p:nvPr>
            <p:ph type="ftr" sz="quarter" idx="11"/>
          </p:nvPr>
        </p:nvSpPr>
        <p:spPr>
          <a:ln/>
        </p:spPr>
        <p:txBody>
          <a:bodyPr/>
          <a:lstStyle>
            <a:lvl1pPr>
              <a:defRPr/>
            </a:lvl1pPr>
          </a:lstStyle>
          <a:p>
            <a:pPr>
              <a:defRPr/>
            </a:pPr>
            <a:r>
              <a:rPr lang="en-US"/>
              <a:t>ACS Science Class Feb. 2012</a:t>
            </a:r>
            <a:endParaRPr lang="el-GR"/>
          </a:p>
        </p:txBody>
      </p:sp>
      <p:sp>
        <p:nvSpPr>
          <p:cNvPr id="8" name="Rectangle 21"/>
          <p:cNvSpPr>
            <a:spLocks noGrp="1" noChangeArrowheads="1"/>
          </p:cNvSpPr>
          <p:nvPr>
            <p:ph type="sldNum" sz="quarter" idx="12"/>
          </p:nvPr>
        </p:nvSpPr>
        <p:spPr>
          <a:ln/>
        </p:spPr>
        <p:txBody>
          <a:bodyPr/>
          <a:lstStyle>
            <a:lvl1pPr>
              <a:defRPr/>
            </a:lvl1pPr>
          </a:lstStyle>
          <a:p>
            <a:pPr>
              <a:defRPr/>
            </a:pPr>
            <a:fld id="{3B08C4E8-9E7F-4FFF-A5AE-5E03E7C0F69A}" type="slidenum">
              <a:rPr lang="el-GR" altLang="el-GR"/>
              <a:pPr>
                <a:defRPr/>
              </a:pPr>
              <a:t>‹#›</a:t>
            </a:fld>
            <a:endParaRPr lang="el-GR" altLang="el-GR"/>
          </a:p>
        </p:txBody>
      </p:sp>
    </p:spTree>
    <p:extLst>
      <p:ext uri="{BB962C8B-B14F-4D97-AF65-F5344CB8AC3E}">
        <p14:creationId xmlns:p14="http://schemas.microsoft.com/office/powerpoint/2010/main" val="4168278115"/>
      </p:ext>
    </p:extLst>
  </p:cSld>
  <p:clrMapOvr>
    <a:masterClrMapping/>
  </p:clrMapOvr>
  <p:transition spd="slow">
    <p:strips dir="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solidFill>
                  <a:prstClr val="black">
                    <a:tint val="75000"/>
                  </a:prstClr>
                </a:solidFill>
              </a:rPr>
              <a:pPr/>
              <a:t>10/29/2015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82308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7438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7510472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444005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4320480" cy="3675856"/>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955300" y="0"/>
            <a:ext cx="418870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05477272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897564"/>
            <a:ext cx="4038600" cy="3780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55128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897565"/>
            <a:ext cx="4040188"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897565"/>
            <a:ext cx="4041775" cy="7335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30468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0244493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87474"/>
            <a:ext cx="8229600" cy="6804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224070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043101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834544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2115459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594749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3816424"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3816424" cy="3675856"/>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4499992" y="0"/>
            <a:ext cx="4644008"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704729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205979"/>
            <a:ext cx="540060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23528" y="1200150"/>
            <a:ext cx="5400600" cy="3675856"/>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7" name="Rectangle 6"/>
          <p:cNvSpPr/>
          <p:nvPr userDrawn="1"/>
        </p:nvSpPr>
        <p:spPr>
          <a:xfrm>
            <a:off x="6084168" y="0"/>
            <a:ext cx="3059832"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942139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7194" y="0"/>
            <a:ext cx="4435178"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4032448" cy="3747864"/>
          </a:xfrm>
        </p:spPr>
        <p:txBody>
          <a:bodyPr/>
          <a:lstStyle>
            <a:lvl1pPr>
              <a:buClr>
                <a:schemeClr val="bg1">
                  <a:lumMod val="50000"/>
                </a:schemeClr>
              </a:buClr>
              <a:defRPr>
                <a:solidFill>
                  <a:schemeClr val="bg1"/>
                </a:solidFill>
              </a:defRPr>
            </a:lvl1pPr>
            <a:lvl2pPr>
              <a:buClr>
                <a:schemeClr val="bg1">
                  <a:lumMod val="50000"/>
                </a:schemeClr>
              </a:buClr>
              <a:defRPr>
                <a:solidFill>
                  <a:schemeClr val="bg1"/>
                </a:solidFill>
              </a:defRPr>
            </a:lvl2pPr>
            <a:lvl3pPr>
              <a:buClr>
                <a:schemeClr val="bg1">
                  <a:lumMod val="50000"/>
                </a:schemeClr>
              </a:buClr>
              <a:defRPr>
                <a:solidFill>
                  <a:schemeClr val="bg1"/>
                </a:solidFill>
              </a:defRPr>
            </a:lvl3pPr>
            <a:lvl4pPr>
              <a:buClr>
                <a:schemeClr val="bg1">
                  <a:lumMod val="50000"/>
                </a:schemeClr>
              </a:buClr>
              <a:defRPr>
                <a:solidFill>
                  <a:schemeClr val="bg1"/>
                </a:solidFill>
              </a:defRPr>
            </a:lvl4pPr>
            <a:lvl5pPr>
              <a:buClr>
                <a:schemeClr val="bg1">
                  <a:lumMod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90042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7194" y="0"/>
            <a:ext cx="418870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4586435" y="205979"/>
            <a:ext cx="4320480"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4572000" y="1203598"/>
            <a:ext cx="4320480" cy="3675856"/>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816424" cy="3747864"/>
          </a:xfrm>
        </p:spPr>
        <p:txBody>
          <a:bodyPr/>
          <a:lstStyle>
            <a:lvl1pPr>
              <a:buClr>
                <a:schemeClr val="bg1">
                  <a:lumMod val="50000"/>
                </a:schemeClr>
              </a:buClr>
              <a:defRPr>
                <a:solidFill>
                  <a:schemeClr val="bg1"/>
                </a:solidFill>
              </a:defRPr>
            </a:lvl1pPr>
            <a:lvl2pPr>
              <a:buClr>
                <a:schemeClr val="bg1">
                  <a:lumMod val="50000"/>
                </a:schemeClr>
              </a:buClr>
              <a:defRPr>
                <a:solidFill>
                  <a:schemeClr val="bg1"/>
                </a:solidFill>
              </a:defRPr>
            </a:lvl2pPr>
            <a:lvl3pPr>
              <a:buClr>
                <a:schemeClr val="bg1">
                  <a:lumMod val="50000"/>
                </a:schemeClr>
              </a:buClr>
              <a:defRPr>
                <a:solidFill>
                  <a:schemeClr val="bg1"/>
                </a:solidFill>
              </a:defRPr>
            </a:lvl3pPr>
            <a:lvl4pPr>
              <a:buClr>
                <a:schemeClr val="bg1">
                  <a:lumMod val="50000"/>
                </a:schemeClr>
              </a:buClr>
              <a:defRPr>
                <a:solidFill>
                  <a:schemeClr val="bg1"/>
                </a:solidFill>
              </a:defRPr>
            </a:lvl4pPr>
            <a:lvl5pPr>
              <a:buClr>
                <a:schemeClr val="bg1">
                  <a:lumMod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38005641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7194" y="0"/>
            <a:ext cx="3643090"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3851920" y="205979"/>
            <a:ext cx="5054995" cy="857250"/>
          </a:xfrm>
        </p:spPr>
        <p:txBody>
          <a:bodyPr>
            <a:noAutofit/>
          </a:bodyPr>
          <a:lstStyle>
            <a:lvl1pPr>
              <a:defRPr sz="3600"/>
            </a:lvl1pPr>
          </a:lstStyle>
          <a:p>
            <a:r>
              <a:rPr lang="en-US" dirty="0" smtClean="0"/>
              <a:t>Click to edit Master title style</a:t>
            </a:r>
            <a:endParaRPr lang="el-GR" dirty="0"/>
          </a:p>
        </p:txBody>
      </p:sp>
      <p:sp>
        <p:nvSpPr>
          <p:cNvPr id="3" name="Content Placeholder 2"/>
          <p:cNvSpPr>
            <a:spLocks noGrp="1"/>
          </p:cNvSpPr>
          <p:nvPr>
            <p:ph idx="1"/>
          </p:nvPr>
        </p:nvSpPr>
        <p:spPr>
          <a:xfrm>
            <a:off x="3851920" y="1203598"/>
            <a:ext cx="5040560" cy="3675856"/>
          </a:xfrm>
        </p:spPr>
        <p:txBody>
          <a:bodyPr/>
          <a:lstStyle>
            <a:lvl1pPr>
              <a:buClr>
                <a:schemeClr val="bg1">
                  <a:lumMod val="50000"/>
                </a:schemeClr>
              </a:buClr>
              <a:defRPr/>
            </a:lvl1pPr>
            <a:lvl2pPr>
              <a:buClr>
                <a:schemeClr val="bg1">
                  <a:lumMod val="50000"/>
                </a:schemeClr>
              </a:buClr>
              <a:defRPr/>
            </a:lvl2pPr>
            <a:lvl3pPr>
              <a:buClr>
                <a:schemeClr val="bg1">
                  <a:lumMod val="50000"/>
                </a:schemeClr>
              </a:buClr>
              <a:defRPr/>
            </a:lvl3pPr>
            <a:lvl4pPr>
              <a:buClr>
                <a:schemeClr val="bg1">
                  <a:lumMod val="50000"/>
                </a:schemeClr>
              </a:buClr>
              <a:defRPr/>
            </a:lvl4pPr>
            <a:lvl5pPr>
              <a:buClr>
                <a:schemeClr val="bg1">
                  <a:lumMod val="50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
        <p:nvSpPr>
          <p:cNvPr id="8" name="Content Placeholder 2"/>
          <p:cNvSpPr>
            <a:spLocks noGrp="1"/>
          </p:cNvSpPr>
          <p:nvPr>
            <p:ph idx="13"/>
          </p:nvPr>
        </p:nvSpPr>
        <p:spPr>
          <a:xfrm>
            <a:off x="179512" y="1203598"/>
            <a:ext cx="3240360" cy="3747864"/>
          </a:xfrm>
        </p:spPr>
        <p:txBody>
          <a:bodyPr/>
          <a:lstStyle>
            <a:lvl1pPr>
              <a:buClr>
                <a:schemeClr val="bg1">
                  <a:lumMod val="50000"/>
                </a:schemeClr>
              </a:buClr>
              <a:defRPr>
                <a:solidFill>
                  <a:schemeClr val="bg1"/>
                </a:solidFill>
              </a:defRPr>
            </a:lvl1pPr>
            <a:lvl2pPr>
              <a:buClr>
                <a:schemeClr val="bg1">
                  <a:lumMod val="50000"/>
                </a:schemeClr>
              </a:buClr>
              <a:defRPr>
                <a:solidFill>
                  <a:schemeClr val="bg1"/>
                </a:solidFill>
              </a:defRPr>
            </a:lvl2pPr>
            <a:lvl3pPr>
              <a:buClr>
                <a:schemeClr val="bg1">
                  <a:lumMod val="50000"/>
                </a:schemeClr>
              </a:buClr>
              <a:defRPr>
                <a:solidFill>
                  <a:schemeClr val="bg1"/>
                </a:solidFill>
              </a:defRPr>
            </a:lvl3pPr>
            <a:lvl4pPr>
              <a:buClr>
                <a:schemeClr val="bg1">
                  <a:lumMod val="50000"/>
                </a:schemeClr>
              </a:buClr>
              <a:defRPr>
                <a:solidFill>
                  <a:schemeClr val="bg1"/>
                </a:solidFill>
              </a:defRPr>
            </a:lvl4pPr>
            <a:lvl5pPr>
              <a:buClr>
                <a:schemeClr val="bg1">
                  <a:lumMod val="50000"/>
                </a:schemeClr>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Tree>
    <p:extLst>
      <p:ext uri="{BB962C8B-B14F-4D97-AF65-F5344CB8AC3E}">
        <p14:creationId xmlns:p14="http://schemas.microsoft.com/office/powerpoint/2010/main" val="28873258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97DA9-247C-4304-973C-C5AFEA712E32}" type="datetimeFigureOut">
              <a:rPr lang="el-GR" smtClean="0"/>
              <a:t>29/10/2015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CE500E66-6A01-4133-A2BB-DB8B08A453A4}" type="slidenum">
              <a:rPr lang="el-GR" smtClean="0"/>
              <a:t>‹#›</a:t>
            </a:fld>
            <a:endParaRPr lang="el-GR"/>
          </a:p>
        </p:txBody>
      </p:sp>
    </p:spTree>
    <p:extLst>
      <p:ext uri="{BB962C8B-B14F-4D97-AF65-F5344CB8AC3E}">
        <p14:creationId xmlns:p14="http://schemas.microsoft.com/office/powerpoint/2010/main" val="931935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CC97DA9-247C-4304-973C-C5AFEA712E32}" type="datetimeFigureOut">
              <a:rPr lang="el-GR" smtClean="0"/>
              <a:t>29/10/2015</a:t>
            </a:fld>
            <a:endParaRPr lang="el-G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E500E66-6A01-4133-A2BB-DB8B08A453A4}" type="slidenum">
              <a:rPr lang="el-GR" smtClean="0"/>
              <a:t>‹#›</a:t>
            </a:fld>
            <a:endParaRPr lang="el-GR"/>
          </a:p>
        </p:txBody>
      </p:sp>
    </p:spTree>
    <p:extLst>
      <p:ext uri="{BB962C8B-B14F-4D97-AF65-F5344CB8AC3E}">
        <p14:creationId xmlns:p14="http://schemas.microsoft.com/office/powerpoint/2010/main" val="27218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2" r:id="rId5"/>
    <p:sldLayoutId id="2147483661" r:id="rId6"/>
    <p:sldLayoutId id="2147483681" r:id="rId7"/>
    <p:sldLayoutId id="2147483664"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77" r:id="rId18"/>
    <p:sldLayoutId id="2147483678" r:id="rId19"/>
    <p:sldLayoutId id="2147483679" r:id="rId20"/>
    <p:sldLayoutId id="2147483680" r:id="rId21"/>
    <p:sldLayoutId id="2147483682" r:id="rId22"/>
    <p:sldLayoutId id="2147483683" r:id="rId23"/>
    <p:sldLayoutId id="2147483684" r:id="rId24"/>
    <p:sldLayoutId id="2147483685" r:id="rId2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87474"/>
            <a:ext cx="8229600" cy="68154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897564"/>
            <a:ext cx="8229600" cy="37804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6749176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Antikythera_mechanism#/media/File:NAMA_Machine_d%27Anticyth%C3%A8re_1.jpg" TargetMode="External"/><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hyperlink" Target="http://creativecommons.org/licenses/by/2.5" TargetMode="External"/><Relationship Id="rId4" Type="http://schemas.openxmlformats.org/officeDocument/2006/relationships/hyperlink" Target="https://commons.wikimedia.org/wiki/User:Marsya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hyperlink" Target="https://www.youtube.com/watch?v=WSLad3lN6J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slideshare.net/ChurchJ/church-rust-convertor-study"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hal.archives-ouvertes.fr/hal-00315905/document"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creativecommons.org/licenses/by-sa/3.0/deed.en"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commons.wikimedia.org/wiki/User:LoriLee" TargetMode="External"/><Relationship Id="rId5" Type="http://schemas.openxmlformats.org/officeDocument/2006/relationships/hyperlink" Target="https://commons.wikimedia.org/w/index.php?title=File:ElectrolyticReduction.ogg" TargetMode="Externa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mae.u-paris10.fr/prehistoire/IMG/pdf/piccardo07_light.pdf" TargetMode="External"/><Relationship Id="rId2" Type="http://schemas.openxmlformats.org/officeDocument/2006/relationships/image" Target="../media/image10.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1361147" y="2139702"/>
            <a:ext cx="6400800" cy="1883733"/>
          </a:xfrm>
        </p:spPr>
        <p:txBody>
          <a:bodyPr>
            <a:normAutofit/>
          </a:bodyPr>
          <a:lstStyle/>
          <a:p>
            <a:pPr>
              <a:spcBef>
                <a:spcPts val="0"/>
              </a:spcBef>
            </a:pPr>
            <a:r>
              <a:rPr lang="el-GR" sz="2400" b="1" dirty="0" smtClean="0">
                <a:solidFill>
                  <a:schemeClr val="tx1"/>
                </a:solidFill>
              </a:rPr>
              <a:t>Ενότητα </a:t>
            </a:r>
            <a:r>
              <a:rPr lang="en-US" sz="2400" b="1" dirty="0" smtClean="0">
                <a:solidFill>
                  <a:schemeClr val="tx1"/>
                </a:solidFill>
              </a:rPr>
              <a:t>5</a:t>
            </a:r>
            <a:r>
              <a:rPr lang="el-GR" sz="2400" dirty="0" smtClean="0">
                <a:solidFill>
                  <a:schemeClr val="tx1"/>
                </a:solidFill>
              </a:rPr>
              <a:t>:</a:t>
            </a:r>
            <a:r>
              <a:rPr lang="en-US" sz="2400" dirty="0" smtClean="0">
                <a:solidFill>
                  <a:schemeClr val="tx1"/>
                </a:solidFill>
              </a:rPr>
              <a:t> </a:t>
            </a:r>
            <a:r>
              <a:rPr lang="el-GR" sz="2400" dirty="0" smtClean="0">
                <a:solidFill>
                  <a:schemeClr val="tx1"/>
                </a:solidFill>
              </a:rPr>
              <a:t>Μέθοδοι καθαρισμού</a:t>
            </a:r>
            <a:endParaRPr lang="en-US" sz="2400" dirty="0" smtClean="0">
              <a:solidFill>
                <a:schemeClr val="tx1"/>
              </a:solidFill>
            </a:endParaRPr>
          </a:p>
          <a:p>
            <a:pPr>
              <a:spcBef>
                <a:spcPts val="0"/>
              </a:spcBef>
            </a:pPr>
            <a:r>
              <a:rPr lang="el-GR" sz="1400" dirty="0">
                <a:solidFill>
                  <a:schemeClr val="tx1"/>
                </a:solidFill>
              </a:rPr>
              <a:t/>
            </a:r>
            <a:br>
              <a:rPr lang="el-GR" sz="1400" dirty="0">
                <a:solidFill>
                  <a:schemeClr val="tx1"/>
                </a:solidFill>
              </a:rPr>
            </a:br>
            <a:r>
              <a:rPr lang="el-GR" sz="2000" dirty="0" smtClean="0">
                <a:solidFill>
                  <a:schemeClr val="tx1"/>
                </a:solidFill>
              </a:rPr>
              <a:t>Βασιλική Αργυροπούλου</a:t>
            </a:r>
          </a:p>
          <a:p>
            <a:pPr>
              <a:spcBef>
                <a:spcPts val="0"/>
              </a:spcBef>
            </a:pPr>
            <a:r>
              <a:rPr lang="el-GR" sz="2000" dirty="0" smtClean="0">
                <a:solidFill>
                  <a:schemeClr val="tx1"/>
                </a:solidFill>
              </a:rPr>
              <a:t>Τμήμα Συντήρησης Αρχαιοτήτων &amp; Έργων Τέχνης</a:t>
            </a:r>
            <a:endParaRPr lang="el-GR" sz="2000" dirty="0">
              <a:solidFill>
                <a:schemeClr val="tx1"/>
              </a:solidFill>
            </a:endParaRPr>
          </a:p>
        </p:txBody>
      </p:sp>
      <p:pic>
        <p:nvPicPr>
          <p:cNvPr id="11" name="Picture 10"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80" y="259481"/>
            <a:ext cx="854197" cy="648072"/>
          </a:xfrm>
          <a:prstGeom prst="rect">
            <a:avLst/>
          </a:prstGeom>
        </p:spPr>
      </p:pic>
      <p:pic>
        <p:nvPicPr>
          <p:cNvPr id="13"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32" y="236421"/>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3675" y="414240"/>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15" name="Table 14"/>
          <p:cNvGraphicFramePr>
            <a:graphicFrameLocks noGrp="1"/>
          </p:cNvGraphicFramePr>
          <p:nvPr>
            <p:extLst>
              <p:ext uri="{D42A27DB-BD31-4B8C-83A1-F6EECF244321}">
                <p14:modId xmlns:p14="http://schemas.microsoft.com/office/powerpoint/2010/main" val="4047838895"/>
              </p:ext>
            </p:extLst>
          </p:nvPr>
        </p:nvGraphicFramePr>
        <p:xfrm>
          <a:off x="1724025" y="4351413"/>
          <a:ext cx="5695950" cy="843392"/>
        </p:xfrm>
        <a:graphic>
          <a:graphicData uri="http://schemas.openxmlformats.org/drawingml/2006/table">
            <a:tbl>
              <a:tblPr firstRow="1" firstCol="1" bandRow="1">
                <a:tableStyleId>{2D5ABB26-0587-4C30-8999-92F81FD0307C}</a:tableStyleId>
              </a:tblPr>
              <a:tblGrid>
                <a:gridCol w="2138838"/>
                <a:gridCol w="3557112"/>
              </a:tblGrid>
              <a:tr h="843392">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806569" y="3630554"/>
            <a:ext cx="1971675" cy="702000"/>
          </a:xfrm>
          <a:prstGeom prst="rect">
            <a:avLst/>
          </a:prstGeom>
          <a:noFill/>
        </p:spPr>
      </p:pic>
      <p:pic>
        <p:nvPicPr>
          <p:cNvPr id="17"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5625"/>
          <a:stretch/>
        </p:blipFill>
        <p:spPr bwMode="auto">
          <a:xfrm>
            <a:off x="3996811" y="3630554"/>
            <a:ext cx="3346093" cy="72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Τίτλος 1"/>
          <p:cNvSpPr>
            <a:spLocks noGrp="1"/>
          </p:cNvSpPr>
          <p:nvPr>
            <p:ph type="ctrTitle"/>
          </p:nvPr>
        </p:nvSpPr>
        <p:spPr>
          <a:xfrm>
            <a:off x="683568" y="1005576"/>
            <a:ext cx="7772400" cy="1102519"/>
          </a:xfrm>
        </p:spPr>
        <p:txBody>
          <a:bodyPr>
            <a:normAutofit/>
          </a:bodyPr>
          <a:lstStyle/>
          <a:p>
            <a:pPr lvl="1" algn="ctr"/>
            <a:r>
              <a:rPr lang="el-GR" sz="3600" b="1" dirty="0" smtClean="0">
                <a:solidFill>
                  <a:schemeClr val="tx1"/>
                </a:solidFill>
                <a:latin typeface="+mn-lt"/>
              </a:rPr>
              <a:t>Συντήρηση Μεταλλικών Αντικειμένων</a:t>
            </a:r>
            <a:endParaRPr lang="el-GR" sz="3600" b="1" dirty="0">
              <a:solidFill>
                <a:schemeClr val="tx1"/>
              </a:solidFill>
              <a:latin typeface="+mn-lt"/>
            </a:endParaRPr>
          </a:p>
        </p:txBody>
      </p:sp>
    </p:spTree>
    <p:extLst>
      <p:ext uri="{BB962C8B-B14F-4D97-AF65-F5344CB8AC3E}">
        <p14:creationId xmlns:p14="http://schemas.microsoft.com/office/powerpoint/2010/main" val="1691188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200" dirty="0">
                <a:solidFill>
                  <a:prstClr val="black"/>
                </a:solidFill>
              </a:rPr>
              <a:t>Μπρούτζινα αντικείμενα -</a:t>
            </a:r>
            <a:r>
              <a:rPr lang="en-US" sz="3200" dirty="0">
                <a:solidFill>
                  <a:prstClr val="black"/>
                </a:solidFill>
              </a:rPr>
              <a:t> </a:t>
            </a:r>
            <a:r>
              <a:rPr lang="el-GR" sz="3200" dirty="0">
                <a:solidFill>
                  <a:prstClr val="black"/>
                </a:solidFill>
              </a:rPr>
              <a:t>Τύπος</a:t>
            </a:r>
            <a:r>
              <a:rPr lang="en-US" sz="3200" dirty="0">
                <a:solidFill>
                  <a:prstClr val="black"/>
                </a:solidFill>
              </a:rPr>
              <a:t> 1 (</a:t>
            </a:r>
            <a:r>
              <a:rPr lang="el-GR" sz="3200" dirty="0">
                <a:solidFill>
                  <a:prstClr val="black"/>
                </a:solidFill>
              </a:rPr>
              <a:t>ευγενής </a:t>
            </a:r>
            <a:r>
              <a:rPr lang="el-GR" sz="3200" dirty="0" err="1" smtClean="0">
                <a:solidFill>
                  <a:prstClr val="black"/>
                </a:solidFill>
              </a:rPr>
              <a:t>πατίνα</a:t>
            </a:r>
            <a:r>
              <a:rPr lang="en-US" sz="3200" dirty="0">
                <a:solidFill>
                  <a:prstClr val="black"/>
                </a:solidFill>
              </a:rPr>
              <a:t>)</a:t>
            </a:r>
            <a:endParaRPr lang="el-GR" sz="3000" dirty="0"/>
          </a:p>
        </p:txBody>
      </p:sp>
      <p:sp>
        <p:nvSpPr>
          <p:cNvPr id="3" name="Content Placeholder 2"/>
          <p:cNvSpPr>
            <a:spLocks noGrp="1"/>
          </p:cNvSpPr>
          <p:nvPr>
            <p:ph idx="1"/>
          </p:nvPr>
        </p:nvSpPr>
        <p:spPr/>
        <p:txBody>
          <a:bodyPr>
            <a:normAutofit fontScale="92500" lnSpcReduction="10000"/>
          </a:bodyPr>
          <a:lstStyle/>
          <a:p>
            <a:pPr marL="0" indent="0">
              <a:buNone/>
            </a:pPr>
            <a:r>
              <a:rPr lang="el-GR" sz="2000" dirty="0" smtClean="0"/>
              <a:t>Συνήθως διακρίνονται δύο στρώματα: </a:t>
            </a:r>
          </a:p>
          <a:p>
            <a:pPr marL="457200" indent="-457200">
              <a:buClr>
                <a:schemeClr val="tx1"/>
              </a:buClr>
              <a:buFont typeface="+mj-lt"/>
              <a:buAutoNum type="arabicParenR"/>
            </a:pPr>
            <a:r>
              <a:rPr lang="el-GR" sz="2000" dirty="0" smtClean="0"/>
              <a:t>ένα εξωτερικόσ τρώμα που περιλαμβάνει προϊόντα διάβρωσης του κασσιτέρου και ένυδρα προϊόντα διάβρωσης του δισθενούς χαλκού και/ή ενώσεις του υδροξυλίου όπως υδροξυανθρακικά, υδροξυπυριτικά ή υδροξυθειϊκά που εξαρτώνται από τη φύση του διαβρωτικού περιβάλλοντος και </a:t>
            </a:r>
          </a:p>
          <a:p>
            <a:pPr marL="457200" indent="-457200">
              <a:buClr>
                <a:schemeClr val="tx1"/>
              </a:buClr>
              <a:buFont typeface="+mj-lt"/>
              <a:buAutoNum type="arabicParenR"/>
            </a:pPr>
            <a:r>
              <a:rPr lang="el-GR" sz="2000" dirty="0" smtClean="0"/>
              <a:t>ένα εσωτερικό στρώμα που χαρακτηρίζεται από μικρότερη αναλογία </a:t>
            </a:r>
            <a:r>
              <a:rPr lang="en-US" sz="2000" dirty="0" err="1" smtClean="0"/>
              <a:t>Sn</a:t>
            </a:r>
            <a:r>
              <a:rPr lang="en-US" sz="2000" dirty="0" smtClean="0"/>
              <a:t>/Cu </a:t>
            </a:r>
            <a:r>
              <a:rPr lang="el-GR" sz="2000" dirty="0" smtClean="0"/>
              <a:t>από ότι το εξωτερικό στρώμα  και περιέχει κυρίως υδροξείδια και οξείδια του χαλκού. </a:t>
            </a:r>
            <a:endParaRPr lang="en-US" sz="2000" dirty="0"/>
          </a:p>
          <a:p>
            <a:pPr marL="0" indent="0">
              <a:buNone/>
            </a:pPr>
            <a:endParaRPr lang="el-GR" sz="2000" dirty="0"/>
          </a:p>
        </p:txBody>
      </p:sp>
      <p:pic>
        <p:nvPicPr>
          <p:cNvPr id="7" name="Content Placeholder 7"/>
          <p:cNvPicPr>
            <a:picLocks noChangeAspect="1"/>
          </p:cNvPicPr>
          <p:nvPr/>
        </p:nvPicPr>
        <p:blipFill>
          <a:blip r:embed="rId2" cstate="print"/>
          <a:stretch>
            <a:fillRect/>
          </a:stretch>
        </p:blipFill>
        <p:spPr>
          <a:xfrm>
            <a:off x="6588448" y="483518"/>
            <a:ext cx="2016000" cy="3699280"/>
          </a:xfrm>
          <a:prstGeom prst="rect">
            <a:avLst/>
          </a:prstGeom>
        </p:spPr>
      </p:pic>
      <p:sp>
        <p:nvSpPr>
          <p:cNvPr id="9" name="TextBox 8"/>
          <p:cNvSpPr txBox="1"/>
          <p:nvPr/>
        </p:nvSpPr>
        <p:spPr>
          <a:xfrm>
            <a:off x="6588448" y="4248000"/>
            <a:ext cx="2016224" cy="500137"/>
          </a:xfrm>
          <a:prstGeom prst="rect">
            <a:avLst/>
          </a:prstGeom>
          <a:solidFill>
            <a:schemeClr val="bg1">
              <a:lumMod val="95000"/>
            </a:schemeClr>
          </a:solidFill>
        </p:spPr>
        <p:txBody>
          <a:bodyPr wrap="square" lIns="68580" tIns="34290" rIns="68580" bIns="34290" rtlCol="0">
            <a:spAutoFit/>
          </a:bodyPr>
          <a:lstStyle/>
          <a:p>
            <a:r>
              <a:rPr lang="en-GB" altLang="el-GR" sz="1400" dirty="0" smtClean="0">
                <a:solidFill>
                  <a:schemeClr val="tx1">
                    <a:lumMod val="75000"/>
                    <a:lumOff val="25000"/>
                  </a:schemeClr>
                </a:solidFill>
              </a:rPr>
              <a:t>©</a:t>
            </a:r>
            <a:r>
              <a:rPr lang="el-GR" altLang="el-GR" sz="1400" dirty="0" smtClean="0">
                <a:solidFill>
                  <a:schemeClr val="tx1">
                    <a:lumMod val="75000"/>
                    <a:lumOff val="25000"/>
                  </a:schemeClr>
                </a:solidFill>
              </a:rPr>
              <a:t> Εταιρεία </a:t>
            </a:r>
            <a:r>
              <a:rPr lang="el-GR" altLang="el-GR" sz="1400" dirty="0">
                <a:solidFill>
                  <a:schemeClr val="tx1">
                    <a:lumMod val="75000"/>
                    <a:lumOff val="25000"/>
                  </a:schemeClr>
                </a:solidFill>
              </a:rPr>
              <a:t>Μεσσηνιακών Αρχαιολογικών Σπουδών</a:t>
            </a:r>
            <a:endParaRPr lang="el-GR" sz="1400" dirty="0">
              <a:solidFill>
                <a:schemeClr val="tx1">
                  <a:lumMod val="75000"/>
                  <a:lumOff val="25000"/>
                </a:schemeClr>
              </a:solidFill>
            </a:endParaRPr>
          </a:p>
        </p:txBody>
      </p:sp>
    </p:spTree>
    <p:extLst>
      <p:ext uri="{BB962C8B-B14F-4D97-AF65-F5344CB8AC3E}">
        <p14:creationId xmlns:p14="http://schemas.microsoft.com/office/powerpoint/2010/main" val="3553856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a:solidFill>
                  <a:prstClr val="black"/>
                </a:solidFill>
              </a:rPr>
              <a:t>Μπρούτζινα αντικείμενα -</a:t>
            </a:r>
            <a:r>
              <a:rPr lang="en-US" sz="2800" dirty="0">
                <a:solidFill>
                  <a:prstClr val="black"/>
                </a:solidFill>
              </a:rPr>
              <a:t> </a:t>
            </a:r>
            <a:r>
              <a:rPr lang="el-GR" sz="2800" dirty="0">
                <a:solidFill>
                  <a:prstClr val="black"/>
                </a:solidFill>
              </a:rPr>
              <a:t>Τύπος</a:t>
            </a:r>
            <a:r>
              <a:rPr lang="en-US" sz="2800" dirty="0">
                <a:solidFill>
                  <a:prstClr val="black"/>
                </a:solidFill>
              </a:rPr>
              <a:t> </a:t>
            </a:r>
            <a:r>
              <a:rPr lang="en-US" sz="2800" dirty="0" smtClean="0">
                <a:solidFill>
                  <a:prstClr val="black"/>
                </a:solidFill>
              </a:rPr>
              <a:t>2 (</a:t>
            </a:r>
            <a:r>
              <a:rPr lang="el-GR" sz="2800" dirty="0" smtClean="0">
                <a:solidFill>
                  <a:prstClr val="black"/>
                </a:solidFill>
              </a:rPr>
              <a:t>«κακή </a:t>
            </a:r>
            <a:r>
              <a:rPr lang="el-GR" sz="2800" dirty="0" err="1" smtClean="0">
                <a:solidFill>
                  <a:prstClr val="black"/>
                </a:solidFill>
              </a:rPr>
              <a:t>πατίνα</a:t>
            </a:r>
            <a:r>
              <a:rPr lang="en-US" sz="2800" dirty="0" smtClean="0">
                <a:solidFill>
                  <a:prstClr val="black"/>
                </a:solidFill>
              </a:rPr>
              <a:t>)</a:t>
            </a:r>
            <a:endParaRPr lang="el-GR" sz="2800" dirty="0"/>
          </a:p>
        </p:txBody>
      </p:sp>
      <p:sp>
        <p:nvSpPr>
          <p:cNvPr id="3" name="Content Placeholder 2"/>
          <p:cNvSpPr>
            <a:spLocks noGrp="1"/>
          </p:cNvSpPr>
          <p:nvPr>
            <p:ph idx="1"/>
          </p:nvPr>
        </p:nvSpPr>
        <p:spPr/>
        <p:txBody>
          <a:bodyPr>
            <a:noAutofit/>
          </a:bodyPr>
          <a:lstStyle/>
          <a:p>
            <a:pPr marL="0" indent="0">
              <a:buNone/>
            </a:pPr>
            <a:r>
              <a:rPr lang="el-GR" sz="2000" dirty="0" smtClean="0"/>
              <a:t>Όταν η αρχική επιφάνεια έχει καταστραφεί ή παραμορφωθεί από σοβαρή διαβρωτική επίθεση (π.χ. βελονισμοί, ρωγμές, πεταλοειδή διάβρωση, κ.ά.), παρατηρείται μία πιο σύνθετη και παχιά δομή από την πατίνα του τύπου 1. </a:t>
            </a:r>
            <a:endParaRPr lang="el-GR" sz="2000" dirty="0"/>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364088" y="771550"/>
            <a:ext cx="3346450" cy="2982912"/>
          </a:xfrm>
        </p:spPr>
      </p:pic>
      <p:sp>
        <p:nvSpPr>
          <p:cNvPr id="7" name="TextBox 6"/>
          <p:cNvSpPr txBox="1"/>
          <p:nvPr/>
        </p:nvSpPr>
        <p:spPr>
          <a:xfrm>
            <a:off x="5364088" y="3795886"/>
            <a:ext cx="3348000" cy="461665"/>
          </a:xfrm>
          <a:prstGeom prst="rect">
            <a:avLst/>
          </a:prstGeom>
          <a:solidFill>
            <a:schemeClr val="bg1">
              <a:lumMod val="95000"/>
            </a:schemeClr>
          </a:solidFill>
        </p:spPr>
        <p:txBody>
          <a:bodyPr wrap="square" rtlCol="0" anchor="ctr">
            <a:spAutoFit/>
          </a:bodyPr>
          <a:lstStyle/>
          <a:p>
            <a:pPr algn="ctr"/>
            <a:r>
              <a:rPr lang="en-US" sz="1200" dirty="0" smtClean="0">
                <a:solidFill>
                  <a:schemeClr val="tx1">
                    <a:lumMod val="65000"/>
                    <a:lumOff val="35000"/>
                  </a:schemeClr>
                </a:solidFill>
              </a:rPr>
              <a:t>“</a:t>
            </a:r>
            <a:r>
              <a:rPr lang="en-US" sz="1200" dirty="0">
                <a:hlinkClick r:id="rId3"/>
              </a:rPr>
              <a:t>NAMA Machine </a:t>
            </a:r>
            <a:r>
              <a:rPr lang="en-US" sz="1200" dirty="0" err="1">
                <a:hlinkClick r:id="rId3"/>
              </a:rPr>
              <a:t>d'Anticythère</a:t>
            </a:r>
            <a:r>
              <a:rPr lang="en-US" sz="1200" dirty="0">
                <a:hlinkClick r:id="rId3"/>
              </a:rPr>
              <a:t> 1</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smtClean="0">
                <a:hlinkClick r:id="rId4"/>
              </a:rPr>
              <a:t>Marsyas</a:t>
            </a:r>
            <a:r>
              <a:rPr lang="el-GR" sz="1200" dirty="0" smtClean="0"/>
              <a:t> </a:t>
            </a:r>
            <a:r>
              <a:rPr lang="el-GR" sz="1200" dirty="0" smtClean="0">
                <a:solidFill>
                  <a:schemeClr val="tx1">
                    <a:lumMod val="65000"/>
                    <a:lumOff val="35000"/>
                  </a:schemeClr>
                </a:solidFill>
              </a:rPr>
              <a:t>διαθέσιμο με άδεια </a:t>
            </a:r>
            <a:r>
              <a:rPr lang="en-US" sz="1200" dirty="0">
                <a:hlinkClick r:id="rId5"/>
              </a:rPr>
              <a:t>CC BY 2.5</a:t>
            </a:r>
            <a:endParaRPr lang="en-US" sz="1200" dirty="0"/>
          </a:p>
        </p:txBody>
      </p:sp>
    </p:spTree>
    <p:extLst>
      <p:ext uri="{BB962C8B-B14F-4D97-AF65-F5344CB8AC3E}">
        <p14:creationId xmlns:p14="http://schemas.microsoft.com/office/powerpoint/2010/main" val="854852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000" dirty="0"/>
              <a:t>Μπρούτζινα αντικείμενα - Τύπος </a:t>
            </a:r>
            <a:r>
              <a:rPr lang="en-US" sz="3000" dirty="0" smtClean="0"/>
              <a:t>2</a:t>
            </a:r>
            <a:r>
              <a:rPr lang="el-GR" sz="3000" dirty="0" smtClean="0"/>
              <a:t> </a:t>
            </a:r>
            <a:r>
              <a:rPr lang="el-GR" sz="3000" dirty="0"/>
              <a:t>(«κακή </a:t>
            </a:r>
            <a:r>
              <a:rPr lang="el-GR" sz="3000" dirty="0" err="1"/>
              <a:t>πατίνα</a:t>
            </a:r>
            <a:r>
              <a:rPr lang="el-GR" sz="3000" dirty="0"/>
              <a:t>)</a:t>
            </a:r>
          </a:p>
        </p:txBody>
      </p:sp>
      <p:sp>
        <p:nvSpPr>
          <p:cNvPr id="3" name="Content Placeholder 2"/>
          <p:cNvSpPr>
            <a:spLocks noGrp="1"/>
          </p:cNvSpPr>
          <p:nvPr>
            <p:ph idx="1"/>
          </p:nvPr>
        </p:nvSpPr>
        <p:spPr/>
        <p:txBody>
          <a:bodyPr>
            <a:noAutofit/>
          </a:bodyPr>
          <a:lstStyle/>
          <a:p>
            <a:pPr marL="0" indent="0">
              <a:buNone/>
            </a:pPr>
            <a:r>
              <a:rPr lang="el-GR" sz="2000" dirty="0" smtClean="0"/>
              <a:t>Μπορεί να περιγραφεί ως μία δομή τριών στρωμάτων που χαρακτηρίζεται από</a:t>
            </a:r>
            <a:r>
              <a:rPr lang="en-US" sz="2000" dirty="0" smtClean="0"/>
              <a:t>:</a:t>
            </a:r>
            <a:endParaRPr lang="el-GR" sz="2000" dirty="0" smtClean="0"/>
          </a:p>
          <a:p>
            <a:pPr marL="457200" indent="-457200">
              <a:buClrTx/>
              <a:buAutoNum type="arabicParenBoth"/>
            </a:pPr>
            <a:r>
              <a:rPr lang="el-GR" sz="2000" dirty="0" smtClean="0"/>
              <a:t>ένα στρώμα προϊόντων διάβρωσης του δισθενούς χαλκούστο εξωτερικό μέρος, </a:t>
            </a:r>
          </a:p>
          <a:p>
            <a:pPr marL="457200" indent="-457200">
              <a:buClrTx/>
              <a:buAutoNum type="arabicParenBoth"/>
            </a:pPr>
            <a:r>
              <a:rPr lang="el-GR" sz="2000" dirty="0" smtClean="0"/>
              <a:t>στρώμα οξειδίου του χαλκού από κάτω και </a:t>
            </a:r>
          </a:p>
          <a:p>
            <a:pPr marL="457200" indent="-457200">
              <a:buClrTx/>
              <a:buAutoNum type="arabicParenBoth"/>
            </a:pPr>
            <a:r>
              <a:rPr lang="el-GR" sz="2000" dirty="0" smtClean="0"/>
              <a:t>ένα εσωτερικό στρώμα, το οποίο συνήθως περιέχει ψευδόμορφες μεταλλικές μορφές και χαρακτηρίζεται από εκλεκτική έκπλυση του χαλκού, λόγω της διαδικασίας της αποχάλκωσης και από ένα σχετικό εμπλουτισμό σε ιόντα χλωρίου στη διεπιφάνεια μετάλλου/διάβρωσης. </a:t>
            </a:r>
          </a:p>
          <a:p>
            <a:pPr marL="0" indent="0">
              <a:buClrTx/>
              <a:buNone/>
            </a:pPr>
            <a:endParaRPr lang="el-GR" sz="2000" dirty="0"/>
          </a:p>
        </p:txBody>
      </p:sp>
    </p:spTree>
    <p:extLst>
      <p:ext uri="{BB962C8B-B14F-4D97-AF65-F5344CB8AC3E}">
        <p14:creationId xmlns:p14="http://schemas.microsoft.com/office/powerpoint/2010/main" val="2589304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000" dirty="0" smtClean="0"/>
              <a:t>Σιδηρά αντικείμενα</a:t>
            </a:r>
            <a:endParaRPr lang="el-GR" sz="3000" dirty="0"/>
          </a:p>
        </p:txBody>
      </p:sp>
      <p:sp>
        <p:nvSpPr>
          <p:cNvPr id="5" name="Content Placeholder 4"/>
          <p:cNvSpPr>
            <a:spLocks noGrp="1"/>
          </p:cNvSpPr>
          <p:nvPr>
            <p:ph idx="1"/>
          </p:nvPr>
        </p:nvSpPr>
        <p:spPr>
          <a:xfrm>
            <a:off x="323528" y="1200150"/>
            <a:ext cx="5400600" cy="3943350"/>
          </a:xfrm>
        </p:spPr>
        <p:txBody>
          <a:bodyPr>
            <a:noAutofit/>
          </a:bodyPr>
          <a:lstStyle/>
          <a:p>
            <a:pPr marL="0" indent="0">
              <a:buNone/>
            </a:pPr>
            <a:r>
              <a:rPr lang="el-GR" sz="2000" dirty="0"/>
              <a:t>Οι μηχανισμοί διάβρωσης του σιδήρου είναι λιγότερο πιθανό να διατηρήσουν την αρχική επιφάνεια. </a:t>
            </a:r>
            <a:endParaRPr lang="en-US" sz="2000" dirty="0"/>
          </a:p>
          <a:p>
            <a:pPr marL="0" indent="0">
              <a:buNone/>
            </a:pPr>
            <a:r>
              <a:rPr lang="el-GR" sz="2000" dirty="0"/>
              <a:t>Ο σχηματισμός προϊόντων διάβρωσης κάτω ή μέσα στο στρώμα του μαγνητίτη μπορεί να προκαλέσει  διόγκωση των στρωμάτων διάβρωσης που περιέχουν την αρχική επιφάνεια. </a:t>
            </a:r>
            <a:endParaRPr lang="en-US" sz="2000" dirty="0"/>
          </a:p>
          <a:p>
            <a:pPr marL="0" indent="0">
              <a:buNone/>
            </a:pPr>
            <a:r>
              <a:rPr lang="el-GR" sz="2000" dirty="0"/>
              <a:t>Ένα άλλο φαινόμενο που συμβαίνει συχνά κατά τη διαδικασία διάβρωσης είναι η αντίδραση μεταξύ του γκαιτίτη και του μαγνητίτη. </a:t>
            </a:r>
            <a:endParaRPr lang="el-GR" sz="2000" dirty="0" smtClean="0"/>
          </a:p>
        </p:txBody>
      </p:sp>
      <p:pic>
        <p:nvPicPr>
          <p:cNvPr id="7" name="Picture 7" descr="Cross section"/>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bwMode="auto">
          <a:xfrm>
            <a:off x="6084168" y="1203598"/>
            <a:ext cx="3059832" cy="199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44208" y="3291830"/>
            <a:ext cx="2350836" cy="253916"/>
          </a:xfrm>
          <a:prstGeom prst="rect">
            <a:avLst/>
          </a:prstGeom>
          <a:solidFill>
            <a:schemeClr val="bg1">
              <a:lumMod val="95000"/>
            </a:schemeClr>
          </a:solidFill>
        </p:spPr>
        <p:txBody>
          <a:bodyPr wrap="none" lIns="68580" tIns="34290" rIns="68580" bIns="34290">
            <a:spAutoFit/>
          </a:bodyPr>
          <a:lstStyle/>
          <a:p>
            <a:r>
              <a:rPr lang="el-GR" sz="1200" dirty="0">
                <a:solidFill>
                  <a:schemeClr val="tx1">
                    <a:lumMod val="75000"/>
                    <a:lumOff val="25000"/>
                  </a:schemeClr>
                </a:solidFill>
              </a:rPr>
              <a:t>Πίστωση φωτογραφίας </a:t>
            </a:r>
            <a:r>
              <a:rPr lang="en-GB" sz="1200" dirty="0" err="1">
                <a:solidFill>
                  <a:schemeClr val="tx1">
                    <a:lumMod val="75000"/>
                    <a:lumOff val="25000"/>
                  </a:schemeClr>
                </a:solidFill>
              </a:rPr>
              <a:t>Arc’Antique</a:t>
            </a:r>
            <a:endParaRPr lang="en-GB" sz="1200" dirty="0">
              <a:solidFill>
                <a:schemeClr val="tx1">
                  <a:lumMod val="75000"/>
                  <a:lumOff val="25000"/>
                </a:schemeClr>
              </a:solidFill>
            </a:endParaRPr>
          </a:p>
        </p:txBody>
      </p:sp>
    </p:spTree>
    <p:extLst>
      <p:ext uri="{BB962C8B-B14F-4D97-AF65-F5344CB8AC3E}">
        <p14:creationId xmlns:p14="http://schemas.microsoft.com/office/powerpoint/2010/main" val="797335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000" dirty="0" smtClean="0"/>
              <a:t>Σιδηρά αντικείμενα</a:t>
            </a:r>
            <a:endParaRPr lang="el-GR" sz="3000" dirty="0"/>
          </a:p>
        </p:txBody>
      </p:sp>
      <p:sp>
        <p:nvSpPr>
          <p:cNvPr id="5" name="Content Placeholder 4"/>
          <p:cNvSpPr>
            <a:spLocks noGrp="1"/>
          </p:cNvSpPr>
          <p:nvPr>
            <p:ph idx="1"/>
          </p:nvPr>
        </p:nvSpPr>
        <p:spPr/>
        <p:txBody>
          <a:bodyPr>
            <a:noAutofit/>
          </a:bodyPr>
          <a:lstStyle/>
          <a:p>
            <a:pPr marL="0" indent="0">
              <a:buNone/>
            </a:pPr>
            <a:r>
              <a:rPr lang="el-GR" sz="1900" dirty="0" smtClean="0"/>
              <a:t>Ένα </a:t>
            </a:r>
            <a:r>
              <a:rPr lang="el-GR" sz="1900" dirty="0"/>
              <a:t>άλλο φαινόμενο που συμβαίνει συχνά κατά τη διαδικασία διάβρωσης είναι η αντίδραση μεταξύ του γκαιτίτη και του μαγνητίτη. </a:t>
            </a:r>
            <a:endParaRPr lang="el-GR" sz="1900" dirty="0" smtClean="0"/>
          </a:p>
          <a:p>
            <a:pPr marL="0" indent="0">
              <a:buNone/>
            </a:pPr>
            <a:r>
              <a:rPr lang="el-GR" sz="1900" dirty="0" smtClean="0"/>
              <a:t>Έχει </a:t>
            </a:r>
            <a:r>
              <a:rPr lang="el-GR" sz="1900" dirty="0"/>
              <a:t>αποδειχθεί ότι αυτά τα προϊόντα διάβρωσης είναι πιθανό να μετατραπούν το ένα στο άλλο: σε οξειδωτικές συνθήκες ο μαγνητίτης μπορεί να μετατραπεί σε γκαιτίτη και σε ανγωγικές συνθήκες ο γκαιτίτης μπορεί να μετατραπεί σε μαγνητίτη. </a:t>
            </a:r>
            <a:endParaRPr lang="el-GR" sz="1900" dirty="0" smtClean="0"/>
          </a:p>
          <a:p>
            <a:pPr marL="0" indent="0">
              <a:buNone/>
            </a:pPr>
            <a:r>
              <a:rPr lang="el-GR" sz="1900" dirty="0" smtClean="0"/>
              <a:t>Αυτές </a:t>
            </a:r>
            <a:r>
              <a:rPr lang="el-GR" sz="1900" dirty="0"/>
              <a:t>οι αντιδράσεις δυσχεραίνουν τον εντοπισμό της αρχικής επιφάνειας, ειδικά όταν δεν παρατηρούνται άλλα ίχνη, όπως διαφοροποιήσεις στο πορώδες ή τη συνάφεια. </a:t>
            </a:r>
            <a:endParaRPr lang="en-US" sz="1900" dirty="0"/>
          </a:p>
        </p:txBody>
      </p:sp>
      <p:pic>
        <p:nvPicPr>
          <p:cNvPr id="7" name="Picture 7" descr="Cross section"/>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bwMode="auto">
          <a:xfrm>
            <a:off x="6084168" y="1203598"/>
            <a:ext cx="3059832" cy="199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44208" y="3291830"/>
            <a:ext cx="2350836" cy="253916"/>
          </a:xfrm>
          <a:prstGeom prst="rect">
            <a:avLst/>
          </a:prstGeom>
          <a:solidFill>
            <a:schemeClr val="bg1">
              <a:lumMod val="95000"/>
            </a:schemeClr>
          </a:solidFill>
        </p:spPr>
        <p:txBody>
          <a:bodyPr wrap="none" lIns="68580" tIns="34290" rIns="68580" bIns="34290">
            <a:spAutoFit/>
          </a:bodyPr>
          <a:lstStyle/>
          <a:p>
            <a:r>
              <a:rPr lang="el-GR" sz="1200" dirty="0">
                <a:solidFill>
                  <a:schemeClr val="tx1">
                    <a:lumMod val="75000"/>
                    <a:lumOff val="25000"/>
                  </a:schemeClr>
                </a:solidFill>
              </a:rPr>
              <a:t>Πίστωση φωτογραφίας </a:t>
            </a:r>
            <a:r>
              <a:rPr lang="en-GB" sz="1200" dirty="0" err="1">
                <a:solidFill>
                  <a:schemeClr val="tx1">
                    <a:lumMod val="75000"/>
                    <a:lumOff val="25000"/>
                  </a:schemeClr>
                </a:solidFill>
              </a:rPr>
              <a:t>Arc’Antique</a:t>
            </a:r>
            <a:endParaRPr lang="en-GB" sz="1200" dirty="0">
              <a:solidFill>
                <a:schemeClr val="tx1">
                  <a:lumMod val="75000"/>
                  <a:lumOff val="25000"/>
                </a:schemeClr>
              </a:solidFill>
            </a:endParaRPr>
          </a:p>
        </p:txBody>
      </p:sp>
    </p:spTree>
    <p:extLst>
      <p:ext uri="{BB962C8B-B14F-4D97-AF65-F5344CB8AC3E}">
        <p14:creationId xmlns:p14="http://schemas.microsoft.com/office/powerpoint/2010/main" val="2857152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15911"/>
            <a:ext cx="9144000" cy="1227589"/>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itle 6"/>
          <p:cNvSpPr>
            <a:spLocks noGrp="1"/>
          </p:cNvSpPr>
          <p:nvPr>
            <p:ph type="title"/>
          </p:nvPr>
        </p:nvSpPr>
        <p:spPr/>
        <p:txBody>
          <a:bodyPr>
            <a:normAutofit/>
          </a:bodyPr>
          <a:lstStyle/>
          <a:p>
            <a:r>
              <a:rPr lang="el-GR" sz="3600" dirty="0" smtClean="0"/>
              <a:t>Απώλεια μεταλλικού πυρήνα</a:t>
            </a:r>
            <a:endParaRPr lang="el-GR" sz="3600" dirty="0"/>
          </a:p>
        </p:txBody>
      </p:sp>
      <p:sp>
        <p:nvSpPr>
          <p:cNvPr id="8" name="Text Placeholder 7"/>
          <p:cNvSpPr>
            <a:spLocks noGrp="1"/>
          </p:cNvSpPr>
          <p:nvPr>
            <p:ph type="body" idx="4294967295"/>
          </p:nvPr>
        </p:nvSpPr>
        <p:spPr>
          <a:xfrm>
            <a:off x="0" y="3937293"/>
            <a:ext cx="4040188" cy="1224136"/>
          </a:xfrm>
        </p:spPr>
        <p:txBody>
          <a:bodyPr>
            <a:noAutofit/>
          </a:bodyPr>
          <a:lstStyle/>
          <a:p>
            <a:pPr marL="0" indent="0">
              <a:buNone/>
            </a:pPr>
            <a:r>
              <a:rPr lang="el-GR" sz="1800" dirty="0" smtClean="0">
                <a:solidFill>
                  <a:schemeClr val="bg1"/>
                </a:solidFill>
              </a:rPr>
              <a:t>Στη λαβή ξίφους παρατηρείται πλήρη απώλεια του συμπαγούς μεταλλικού πυρήνα, όπου το σύμπηγμα διατηρεί το σχήμα και οξέιδια του σιδήρου. </a:t>
            </a:r>
            <a:endParaRPr lang="el-GR" sz="1800" dirty="0">
              <a:solidFill>
                <a:schemeClr val="bg1"/>
              </a:solidFill>
            </a:endParaRPr>
          </a:p>
        </p:txBody>
      </p:sp>
      <p:sp>
        <p:nvSpPr>
          <p:cNvPr id="9" name="Text Placeholder 8"/>
          <p:cNvSpPr>
            <a:spLocks noGrp="1"/>
          </p:cNvSpPr>
          <p:nvPr>
            <p:ph type="body" sz="quarter" idx="4294967295"/>
          </p:nvPr>
        </p:nvSpPr>
        <p:spPr>
          <a:xfrm>
            <a:off x="5102225" y="3915911"/>
            <a:ext cx="4041775" cy="1227589"/>
          </a:xfrm>
        </p:spPr>
        <p:txBody>
          <a:bodyPr>
            <a:noAutofit/>
          </a:bodyPr>
          <a:lstStyle/>
          <a:p>
            <a:pPr marL="0" indent="0">
              <a:buNone/>
            </a:pPr>
            <a:r>
              <a:rPr lang="el-GR" sz="1800" dirty="0" smtClean="0">
                <a:solidFill>
                  <a:schemeClr val="bg1"/>
                </a:solidFill>
              </a:rPr>
              <a:t>Ελαστομερές σιλικόνησς μπορεί να χρησιμοποιηθεί για τη δημιουργία καλουπιού ή αποτυπώματος του σχήματος του σιδήρου που έχει χαθεί. </a:t>
            </a:r>
            <a:endParaRPr lang="el-GR" sz="1800" dirty="0">
              <a:solidFill>
                <a:schemeClr val="bg1"/>
              </a:solidFill>
            </a:endParaRPr>
          </a:p>
        </p:txBody>
      </p:sp>
      <p:pic>
        <p:nvPicPr>
          <p:cNvPr id="12" name="Content Placeholder 11"/>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153661" y="987574"/>
            <a:ext cx="3990339" cy="2643644"/>
          </a:xfrm>
        </p:spPr>
      </p:pic>
      <p:pic>
        <p:nvPicPr>
          <p:cNvPr id="11" name="Picture 10"/>
          <p:cNvPicPr>
            <a:picLocks noChangeAspect="1"/>
          </p:cNvPicPr>
          <p:nvPr/>
        </p:nvPicPr>
        <p:blipFill>
          <a:blip r:embed="rId3" cstate="print"/>
          <a:stretch>
            <a:fillRect/>
          </a:stretch>
        </p:blipFill>
        <p:spPr>
          <a:xfrm>
            <a:off x="7874" y="987574"/>
            <a:ext cx="3700030" cy="2643644"/>
          </a:xfrm>
          <a:prstGeom prst="rect">
            <a:avLst/>
          </a:prstGeom>
        </p:spPr>
      </p:pic>
      <p:sp>
        <p:nvSpPr>
          <p:cNvPr id="10" name="Rectangle 9"/>
          <p:cNvSpPr/>
          <p:nvPr/>
        </p:nvSpPr>
        <p:spPr>
          <a:xfrm>
            <a:off x="7874" y="3631218"/>
            <a:ext cx="9136126" cy="284693"/>
          </a:xfrm>
          <a:prstGeom prst="rect">
            <a:avLst/>
          </a:prstGeom>
          <a:solidFill>
            <a:schemeClr val="bg1">
              <a:lumMod val="95000"/>
            </a:schemeClr>
          </a:solidFill>
        </p:spPr>
        <p:txBody>
          <a:bodyPr wrap="square" lIns="68580" tIns="34290" rIns="68580" bIns="34290">
            <a:spAutoFit/>
          </a:bodyPr>
          <a:lstStyle/>
          <a:p>
            <a:pPr algn="ctr"/>
            <a:r>
              <a:rPr lang="en-US" sz="1400" dirty="0" smtClean="0">
                <a:solidFill>
                  <a:schemeClr val="tx1">
                    <a:lumMod val="75000"/>
                    <a:lumOff val="25000"/>
                  </a:schemeClr>
                </a:solidFill>
              </a:rPr>
              <a:t>©</a:t>
            </a:r>
            <a:r>
              <a:rPr lang="el-GR" sz="1400" dirty="0" smtClean="0">
                <a:solidFill>
                  <a:schemeClr val="tx1">
                    <a:lumMod val="75000"/>
                    <a:lumOff val="25000"/>
                  </a:schemeClr>
                </a:solidFill>
              </a:rPr>
              <a:t> ΤΕΙ Αθήνας και Εφορία Εναλίων Αρχαιοτήτων</a:t>
            </a:r>
            <a:r>
              <a:rPr lang="en-US" sz="1400" dirty="0" smtClean="0">
                <a:solidFill>
                  <a:schemeClr val="tx1">
                    <a:lumMod val="75000"/>
                    <a:lumOff val="25000"/>
                  </a:schemeClr>
                </a:solidFill>
              </a:rPr>
              <a:t> </a:t>
            </a:r>
            <a:endParaRPr lang="el-GR" sz="1400" dirty="0">
              <a:solidFill>
                <a:schemeClr val="tx1">
                  <a:lumMod val="75000"/>
                  <a:lumOff val="25000"/>
                </a:schemeClr>
              </a:solidFill>
            </a:endParaRPr>
          </a:p>
        </p:txBody>
      </p:sp>
      <p:sp>
        <p:nvSpPr>
          <p:cNvPr id="13" name="Rectangle 12"/>
          <p:cNvSpPr/>
          <p:nvPr/>
        </p:nvSpPr>
        <p:spPr>
          <a:xfrm>
            <a:off x="3707904" y="987574"/>
            <a:ext cx="1440160" cy="2643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94865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21" y="3852000"/>
            <a:ext cx="6651295" cy="1291500"/>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rmAutofit/>
          </a:bodyPr>
          <a:lstStyle/>
          <a:p>
            <a:r>
              <a:rPr lang="el-GR" sz="3600" dirty="0" smtClean="0"/>
              <a:t>Εργαλεία καθαρισμού</a:t>
            </a:r>
            <a:endParaRPr lang="el-GR" sz="36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87574"/>
            <a:ext cx="3295996" cy="2473036"/>
          </a:xfrm>
        </p:spPr>
      </p:pic>
      <p:sp>
        <p:nvSpPr>
          <p:cNvPr id="3" name="Text Placeholder 2"/>
          <p:cNvSpPr>
            <a:spLocks noGrp="1"/>
          </p:cNvSpPr>
          <p:nvPr>
            <p:ph type="body" idx="4294967295"/>
          </p:nvPr>
        </p:nvSpPr>
        <p:spPr>
          <a:xfrm>
            <a:off x="-1421" y="3864950"/>
            <a:ext cx="3437394" cy="481012"/>
          </a:xfrm>
        </p:spPr>
        <p:txBody>
          <a:bodyPr>
            <a:normAutofit/>
          </a:bodyPr>
          <a:lstStyle/>
          <a:p>
            <a:pPr marL="0" indent="0">
              <a:buNone/>
            </a:pPr>
            <a:r>
              <a:rPr lang="el-GR" sz="1800" dirty="0" smtClean="0">
                <a:solidFill>
                  <a:schemeClr val="bg1"/>
                </a:solidFill>
              </a:rPr>
              <a:t>Πριν</a:t>
            </a:r>
            <a:r>
              <a:rPr lang="en-US" sz="1800" dirty="0" smtClean="0">
                <a:solidFill>
                  <a:schemeClr val="bg1"/>
                </a:solidFill>
              </a:rPr>
              <a:t> – </a:t>
            </a:r>
            <a:r>
              <a:rPr lang="el-GR" sz="1800" dirty="0" smtClean="0">
                <a:solidFill>
                  <a:schemeClr val="bg1"/>
                </a:solidFill>
              </a:rPr>
              <a:t>ενάλιος μπρούτζος</a:t>
            </a:r>
            <a:endParaRPr lang="el-GR" sz="1800" dirty="0">
              <a:solidFill>
                <a:schemeClr val="bg1"/>
              </a:solidFill>
            </a:endParaRPr>
          </a:p>
        </p:txBody>
      </p:sp>
      <p:sp>
        <p:nvSpPr>
          <p:cNvPr id="5" name="Text Placeholder 4"/>
          <p:cNvSpPr>
            <a:spLocks noGrp="1"/>
          </p:cNvSpPr>
          <p:nvPr>
            <p:ph type="body" sz="quarter" idx="4294967295"/>
          </p:nvPr>
        </p:nvSpPr>
        <p:spPr>
          <a:xfrm>
            <a:off x="3324226" y="3852000"/>
            <a:ext cx="3446026" cy="481012"/>
          </a:xfrm>
        </p:spPr>
        <p:txBody>
          <a:bodyPr>
            <a:noAutofit/>
          </a:bodyPr>
          <a:lstStyle/>
          <a:p>
            <a:pPr marL="0" indent="0">
              <a:buNone/>
            </a:pPr>
            <a:r>
              <a:rPr lang="el-GR" sz="1800" dirty="0" smtClean="0">
                <a:solidFill>
                  <a:schemeClr val="bg1"/>
                </a:solidFill>
              </a:rPr>
              <a:t>Μετά την αφαίρεση των συμπηγμάτων</a:t>
            </a:r>
            <a:endParaRPr lang="el-GR" sz="1800" dirty="0">
              <a:solidFill>
                <a:schemeClr val="bg1"/>
              </a:solidFill>
            </a:endParaRPr>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3347864" y="987574"/>
            <a:ext cx="3292475" cy="2470150"/>
          </a:xfrm>
        </p:spPr>
      </p:pic>
      <p:sp>
        <p:nvSpPr>
          <p:cNvPr id="10" name="Rectangle 9"/>
          <p:cNvSpPr/>
          <p:nvPr/>
        </p:nvSpPr>
        <p:spPr>
          <a:xfrm>
            <a:off x="7874" y="3510000"/>
            <a:ext cx="6642000" cy="284693"/>
          </a:xfrm>
          <a:prstGeom prst="rect">
            <a:avLst/>
          </a:prstGeom>
          <a:solidFill>
            <a:schemeClr val="bg1">
              <a:lumMod val="95000"/>
            </a:schemeClr>
          </a:solidFill>
        </p:spPr>
        <p:txBody>
          <a:bodyPr wrap="square" lIns="68580" tIns="34290" rIns="68580" bIns="34290">
            <a:spAutoFit/>
          </a:bodyPr>
          <a:lstStyle/>
          <a:p>
            <a:pPr algn="ctr"/>
            <a:r>
              <a:rPr lang="en-US" sz="1400" dirty="0" smtClean="0">
                <a:solidFill>
                  <a:schemeClr val="tx1">
                    <a:lumMod val="75000"/>
                    <a:lumOff val="25000"/>
                  </a:schemeClr>
                </a:solidFill>
              </a:rPr>
              <a:t>©</a:t>
            </a:r>
            <a:r>
              <a:rPr lang="el-GR" sz="1400" dirty="0" smtClean="0">
                <a:solidFill>
                  <a:schemeClr val="tx1">
                    <a:lumMod val="75000"/>
                    <a:lumOff val="25000"/>
                  </a:schemeClr>
                </a:solidFill>
              </a:rPr>
              <a:t> ΤΕΙ Αθήνας</a:t>
            </a:r>
            <a:endParaRPr lang="el-GR" sz="1400" dirty="0">
              <a:solidFill>
                <a:schemeClr val="tx1">
                  <a:lumMod val="75000"/>
                  <a:lumOff val="25000"/>
                </a:schemeClr>
              </a:solidFill>
            </a:endParaRPr>
          </a:p>
        </p:txBody>
      </p:sp>
      <p:sp>
        <p:nvSpPr>
          <p:cNvPr id="6" name="AutoShape 2" descr="http://www.iconarchive.com/download/i78250/igh0zt/ios7-style-metro-ui/MetroUI-YouTube-Alt-2.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2" name="AutoShape 5" descr="http://www.iconarchive.com/download/i78250/igh0zt/ios7-style-metro-ui/MetroUI-YouTube-Alt-2.i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3" name="AutoShape 7" descr="http://www.iconarchive.com/download/i78250/igh0zt/ios7-style-metro-ui/MetroUI-YouTube-Alt-2.ic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4" name="AutoShape 9" descr="https://cdn3.iconfinder.com/data/icons/social-icons-5/607/YouTube_Play.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15" name="AutoShape 12" descr="http://www.veryicon.com/icon/ico/System/Windows%208%20Metro/Web%20Youtube%20alt%202%20Metro.ic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7" name="Picture 13">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462589" y="2267181"/>
            <a:ext cx="787152" cy="78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902313" y="3170765"/>
            <a:ext cx="1907704" cy="830997"/>
          </a:xfrm>
          <a:prstGeom prst="rect">
            <a:avLst/>
          </a:prstGeom>
        </p:spPr>
        <p:txBody>
          <a:bodyPr wrap="square">
            <a:spAutoFit/>
          </a:bodyPr>
          <a:lstStyle/>
          <a:p>
            <a:pPr algn="ctr" fontAlgn="t"/>
            <a:r>
              <a:rPr lang="en-US" sz="1600" dirty="0"/>
              <a:t>Conserving Bronze: The Lamp with </a:t>
            </a:r>
            <a:r>
              <a:rPr lang="en-US" sz="1600" dirty="0" err="1"/>
              <a:t>Erotes</a:t>
            </a:r>
            <a:r>
              <a:rPr lang="en-US" sz="1600" dirty="0"/>
              <a:t> from Vani</a:t>
            </a:r>
          </a:p>
        </p:txBody>
      </p:sp>
    </p:spTree>
    <p:extLst>
      <p:ext uri="{BB962C8B-B14F-4D97-AF65-F5344CB8AC3E}">
        <p14:creationId xmlns:p14="http://schemas.microsoft.com/office/powerpoint/2010/main" val="1394518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sz="3600" dirty="0" smtClean="0">
                <a:latin typeface="+mn-lt"/>
              </a:rPr>
              <a:t>Μέθοδοι καθαρισμού</a:t>
            </a:r>
            <a:endParaRPr lang="el-GR" sz="3600" dirty="0">
              <a:latin typeface="+mn-lt"/>
            </a:endParaRPr>
          </a:p>
        </p:txBody>
      </p:sp>
      <p:sp>
        <p:nvSpPr>
          <p:cNvPr id="3" name="Content Placeholder 2"/>
          <p:cNvSpPr>
            <a:spLocks noGrp="1"/>
          </p:cNvSpPr>
          <p:nvPr>
            <p:ph idx="1"/>
          </p:nvPr>
        </p:nvSpPr>
        <p:spPr/>
        <p:txBody>
          <a:bodyPr/>
          <a:lstStyle/>
          <a:p>
            <a:pPr>
              <a:buFont typeface="Wingdings" panose="05000000000000000000" pitchFamily="2" charset="2"/>
              <a:buChar char="§"/>
              <a:defRPr/>
            </a:pPr>
            <a:r>
              <a:rPr lang="el-GR" dirty="0" smtClean="0"/>
              <a:t> </a:t>
            </a:r>
            <a:r>
              <a:rPr lang="el-GR" dirty="0" smtClean="0">
                <a:solidFill>
                  <a:schemeClr val="tx1">
                    <a:lumMod val="75000"/>
                  </a:schemeClr>
                </a:solidFill>
              </a:rPr>
              <a:t>Μηχανικός (Ξηρός, Υγρός)</a:t>
            </a:r>
          </a:p>
          <a:p>
            <a:pPr>
              <a:buFont typeface="Wingdings" panose="05000000000000000000" pitchFamily="2" charset="2"/>
              <a:buChar char="§"/>
              <a:defRPr/>
            </a:pPr>
            <a:r>
              <a:rPr lang="el-GR" dirty="0" smtClean="0">
                <a:solidFill>
                  <a:schemeClr val="tx1">
                    <a:lumMod val="75000"/>
                  </a:schemeClr>
                </a:solidFill>
              </a:rPr>
              <a:t> Χημικός (με ή χωρίς μηχανική υποβοήθηση)</a:t>
            </a:r>
          </a:p>
          <a:p>
            <a:pPr>
              <a:buFont typeface="Wingdings" panose="05000000000000000000" pitchFamily="2" charset="2"/>
              <a:buChar char="§"/>
              <a:defRPr/>
            </a:pPr>
            <a:r>
              <a:rPr lang="el-GR" dirty="0" smtClean="0">
                <a:solidFill>
                  <a:schemeClr val="tx1">
                    <a:lumMod val="75000"/>
                  </a:schemeClr>
                </a:solidFill>
              </a:rPr>
              <a:t>Λέιζερ</a:t>
            </a:r>
          </a:p>
          <a:p>
            <a:pPr>
              <a:buFont typeface="Wingdings" panose="05000000000000000000" pitchFamily="2" charset="2"/>
              <a:buChar char="§"/>
              <a:defRPr/>
            </a:pPr>
            <a:r>
              <a:rPr lang="el-GR" dirty="0" smtClean="0">
                <a:solidFill>
                  <a:schemeClr val="tx1">
                    <a:lumMod val="75000"/>
                  </a:schemeClr>
                </a:solidFill>
              </a:rPr>
              <a:t> Ηλεκτροχημικός</a:t>
            </a:r>
          </a:p>
          <a:p>
            <a:pPr>
              <a:buFont typeface="Wingdings" pitchFamily="2" charset="2"/>
              <a:buChar char="v"/>
              <a:defRPr/>
            </a:pPr>
            <a:endParaRPr lang="el-GR" dirty="0"/>
          </a:p>
        </p:txBody>
      </p:sp>
    </p:spTree>
    <p:extLst>
      <p:ext uri="{BB962C8B-B14F-4D97-AF65-F5344CB8AC3E}">
        <p14:creationId xmlns:p14="http://schemas.microsoft.com/office/powerpoint/2010/main" val="3484556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Autofit/>
          </a:bodyPr>
          <a:lstStyle/>
          <a:p>
            <a:pPr eaLnBrk="1" hangingPunct="1">
              <a:defRPr/>
            </a:pPr>
            <a:r>
              <a:rPr lang="el-GR" sz="3000" dirty="0" smtClean="0">
                <a:latin typeface="+mn-lt"/>
              </a:rPr>
              <a:t>Παράγοντες </a:t>
            </a:r>
            <a:r>
              <a:rPr lang="el-GR" sz="3000" dirty="0">
                <a:latin typeface="+mn-lt"/>
              </a:rPr>
              <a:t>που επηρεάζουν την επιλογή </a:t>
            </a:r>
            <a:r>
              <a:rPr lang="el-GR" sz="3000" dirty="0" smtClean="0">
                <a:latin typeface="+mn-lt"/>
              </a:rPr>
              <a:t>της μεθόδου</a:t>
            </a:r>
            <a:endParaRPr lang="el-GR" sz="3000" dirty="0">
              <a:latin typeface="+mn-lt"/>
            </a:endParaRPr>
          </a:p>
        </p:txBody>
      </p:sp>
      <p:sp>
        <p:nvSpPr>
          <p:cNvPr id="6147" name="Rectangle 3"/>
          <p:cNvSpPr>
            <a:spLocks noGrp="1" noChangeArrowheads="1"/>
          </p:cNvSpPr>
          <p:nvPr>
            <p:ph idx="1"/>
          </p:nvPr>
        </p:nvSpPr>
        <p:spPr/>
        <p:txBody>
          <a:bodyPr>
            <a:normAutofit/>
          </a:bodyPr>
          <a:lstStyle/>
          <a:p>
            <a:pPr eaLnBrk="1" hangingPunct="1">
              <a:defRPr/>
            </a:pPr>
            <a:r>
              <a:rPr lang="el-GR" sz="2800" dirty="0" smtClean="0">
                <a:solidFill>
                  <a:schemeClr val="tx1">
                    <a:lumMod val="75000"/>
                  </a:schemeClr>
                </a:solidFill>
              </a:rPr>
              <a:t>Υλικό/ά κατασκευής</a:t>
            </a:r>
            <a:endParaRPr lang="en-US" sz="2800" dirty="0" smtClean="0">
              <a:solidFill>
                <a:schemeClr val="tx1">
                  <a:lumMod val="75000"/>
                </a:schemeClr>
              </a:solidFill>
            </a:endParaRPr>
          </a:p>
          <a:p>
            <a:pPr eaLnBrk="1" hangingPunct="1">
              <a:defRPr/>
            </a:pPr>
            <a:r>
              <a:rPr lang="el-GR" sz="2800" dirty="0" smtClean="0">
                <a:solidFill>
                  <a:schemeClr val="tx1">
                    <a:lumMod val="75000"/>
                  </a:schemeClr>
                </a:solidFill>
              </a:rPr>
              <a:t>Κατάσταση</a:t>
            </a:r>
            <a:r>
              <a:rPr lang="en-US" sz="2800" dirty="0" smtClean="0">
                <a:solidFill>
                  <a:schemeClr val="tx1">
                    <a:lumMod val="75000"/>
                  </a:schemeClr>
                </a:solidFill>
              </a:rPr>
              <a:t> </a:t>
            </a:r>
            <a:r>
              <a:rPr lang="el-GR" sz="2800" dirty="0" smtClean="0">
                <a:solidFill>
                  <a:schemeClr val="tx1">
                    <a:lumMod val="75000"/>
                  </a:schemeClr>
                </a:solidFill>
              </a:rPr>
              <a:t>διατήρησης</a:t>
            </a:r>
            <a:endParaRPr lang="en-US" sz="2800" dirty="0" smtClean="0">
              <a:solidFill>
                <a:schemeClr val="tx1">
                  <a:lumMod val="75000"/>
                </a:schemeClr>
              </a:solidFill>
            </a:endParaRPr>
          </a:p>
          <a:p>
            <a:pPr eaLnBrk="1" hangingPunct="1">
              <a:defRPr/>
            </a:pPr>
            <a:r>
              <a:rPr lang="el-GR" sz="2800" dirty="0" smtClean="0">
                <a:solidFill>
                  <a:schemeClr val="tx1">
                    <a:lumMod val="75000"/>
                  </a:schemeClr>
                </a:solidFill>
              </a:rPr>
              <a:t>Περιβάλλον ταφής</a:t>
            </a:r>
            <a:endParaRPr lang="en-US" sz="2800" dirty="0" smtClean="0">
              <a:solidFill>
                <a:schemeClr val="tx1">
                  <a:lumMod val="75000"/>
                </a:schemeClr>
              </a:solidFill>
            </a:endParaRPr>
          </a:p>
          <a:p>
            <a:pPr eaLnBrk="1" hangingPunct="1">
              <a:defRPr/>
            </a:pPr>
            <a:r>
              <a:rPr lang="el-GR" sz="2800" dirty="0" smtClean="0">
                <a:solidFill>
                  <a:schemeClr val="tx1">
                    <a:lumMod val="75000"/>
                  </a:schemeClr>
                </a:solidFill>
              </a:rPr>
              <a:t>Περιβάλλον έκθεσης/αποθήκευσης</a:t>
            </a:r>
            <a:endParaRPr lang="en-US" sz="2800" dirty="0" smtClean="0">
              <a:solidFill>
                <a:schemeClr val="tx1">
                  <a:lumMod val="75000"/>
                </a:schemeClr>
              </a:solidFill>
            </a:endParaRPr>
          </a:p>
          <a:p>
            <a:pPr eaLnBrk="1" hangingPunct="1">
              <a:defRPr/>
            </a:pPr>
            <a:r>
              <a:rPr lang="el-GR" sz="2800" dirty="0" smtClean="0">
                <a:solidFill>
                  <a:schemeClr val="tx1">
                    <a:lumMod val="75000"/>
                  </a:schemeClr>
                </a:solidFill>
              </a:rPr>
              <a:t>Φύση προϊόντων διάβρωσης </a:t>
            </a:r>
            <a:r>
              <a:rPr lang="en-US" sz="2800" dirty="0" smtClean="0">
                <a:solidFill>
                  <a:schemeClr val="tx1">
                    <a:lumMod val="75000"/>
                  </a:schemeClr>
                </a:solidFill>
              </a:rPr>
              <a:t>(</a:t>
            </a:r>
            <a:r>
              <a:rPr lang="el-GR" sz="2800" dirty="0" smtClean="0">
                <a:solidFill>
                  <a:schemeClr val="tx1">
                    <a:lumMod val="75000"/>
                  </a:schemeClr>
                </a:solidFill>
              </a:rPr>
              <a:t>σταθερά</a:t>
            </a:r>
            <a:r>
              <a:rPr lang="en-US" sz="2800" dirty="0" smtClean="0">
                <a:solidFill>
                  <a:schemeClr val="tx1">
                    <a:lumMod val="75000"/>
                  </a:schemeClr>
                </a:solidFill>
              </a:rPr>
              <a:t>/</a:t>
            </a:r>
            <a:r>
              <a:rPr lang="el-GR" sz="2800" dirty="0" smtClean="0">
                <a:solidFill>
                  <a:schemeClr val="tx1">
                    <a:lumMod val="75000"/>
                  </a:schemeClr>
                </a:solidFill>
              </a:rPr>
              <a:t>ενεργά)</a:t>
            </a:r>
            <a:endParaRPr lang="en-US" sz="2800" dirty="0" smtClean="0">
              <a:solidFill>
                <a:schemeClr val="tx1">
                  <a:lumMod val="75000"/>
                </a:schemeClr>
              </a:solidFill>
            </a:endParaRPr>
          </a:p>
          <a:p>
            <a:pPr eaLnBrk="1" hangingPunct="1">
              <a:defRPr/>
            </a:pPr>
            <a:r>
              <a:rPr lang="el-GR" sz="2800" dirty="0" smtClean="0">
                <a:solidFill>
                  <a:schemeClr val="tx1">
                    <a:lumMod val="75000"/>
                  </a:schemeClr>
                </a:solidFill>
              </a:rPr>
              <a:t>Αρχική επιφάνεια</a:t>
            </a:r>
          </a:p>
        </p:txBody>
      </p:sp>
    </p:spTree>
    <p:extLst>
      <p:ext uri="{BB962C8B-B14F-4D97-AF65-F5344CB8AC3E}">
        <p14:creationId xmlns:p14="http://schemas.microsoft.com/office/powerpoint/2010/main" val="1641702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eaLnBrk="1" hangingPunct="1">
              <a:defRPr/>
            </a:pPr>
            <a:r>
              <a:rPr lang="el-GR" sz="3600" dirty="0" smtClean="0">
                <a:latin typeface="+mn-lt"/>
              </a:rPr>
              <a:t>Μηχανικός καθαρισμός</a:t>
            </a:r>
            <a:endParaRPr lang="el-GR" sz="3600" dirty="0">
              <a:latin typeface="+mn-lt"/>
            </a:endParaRPr>
          </a:p>
        </p:txBody>
      </p:sp>
      <p:sp>
        <p:nvSpPr>
          <p:cNvPr id="5123" name="Rectangle 3"/>
          <p:cNvSpPr>
            <a:spLocks noGrp="1" noChangeArrowheads="1"/>
          </p:cNvSpPr>
          <p:nvPr>
            <p:ph idx="1"/>
          </p:nvPr>
        </p:nvSpPr>
        <p:spPr/>
        <p:txBody>
          <a:bodyPr/>
          <a:lstStyle/>
          <a:p>
            <a:pPr eaLnBrk="1" hangingPunct="1">
              <a:defRPr/>
            </a:pPr>
            <a:r>
              <a:rPr lang="en-US" sz="2300" b="1" dirty="0">
                <a:solidFill>
                  <a:schemeClr val="tx1">
                    <a:lumMod val="85000"/>
                    <a:lumOff val="15000"/>
                  </a:schemeClr>
                </a:solidFill>
              </a:rPr>
              <a:t>M</a:t>
            </a:r>
            <a:r>
              <a:rPr lang="el-GR" sz="2300" b="1" dirty="0">
                <a:solidFill>
                  <a:schemeClr val="tx1">
                    <a:lumMod val="85000"/>
                    <a:lumOff val="15000"/>
                  </a:schemeClr>
                </a:solidFill>
              </a:rPr>
              <a:t>έθοδοι: </a:t>
            </a:r>
            <a:r>
              <a:rPr lang="el-GR" sz="2300" dirty="0">
                <a:solidFill>
                  <a:schemeClr val="tx1">
                    <a:lumMod val="75000"/>
                  </a:schemeClr>
                </a:solidFill>
              </a:rPr>
              <a:t>εν ξηρώ &amp; εν υγρώ</a:t>
            </a:r>
          </a:p>
          <a:p>
            <a:pPr eaLnBrk="1" hangingPunct="1">
              <a:defRPr/>
            </a:pPr>
            <a:r>
              <a:rPr lang="el-GR" sz="2300" b="1" dirty="0">
                <a:solidFill>
                  <a:schemeClr val="tx1">
                    <a:lumMod val="85000"/>
                    <a:lumOff val="15000"/>
                  </a:schemeClr>
                </a:solidFill>
              </a:rPr>
              <a:t>Εργαλεία:</a:t>
            </a:r>
            <a:r>
              <a:rPr lang="en-US" sz="2300" b="1" dirty="0">
                <a:solidFill>
                  <a:schemeClr val="tx1">
                    <a:lumMod val="85000"/>
                    <a:lumOff val="15000"/>
                  </a:schemeClr>
                </a:solidFill>
              </a:rPr>
              <a:t> </a:t>
            </a:r>
            <a:r>
              <a:rPr lang="el-GR" sz="2300" dirty="0">
                <a:solidFill>
                  <a:schemeClr val="tx1">
                    <a:lumMod val="75000"/>
                  </a:schemeClr>
                </a:solidFill>
              </a:rPr>
              <a:t>πινέλα &amp; βούρτσες, πουάρ, μικροεργαλεία χειρός (όπως νυστέρια, λαβίδες, σπάτουλες, υαλόβουρτσες, βελόνες, κ.ά.), ηλεκτρικές συσκευές (τροχοί-</a:t>
            </a:r>
            <a:r>
              <a:rPr lang="en-US" sz="2300" dirty="0" err="1">
                <a:solidFill>
                  <a:schemeClr val="tx1">
                    <a:lumMod val="75000"/>
                  </a:schemeClr>
                </a:solidFill>
              </a:rPr>
              <a:t>dremels</a:t>
            </a:r>
            <a:r>
              <a:rPr lang="el-GR" sz="2300" dirty="0">
                <a:solidFill>
                  <a:schemeClr val="tx1">
                    <a:lumMod val="75000"/>
                  </a:schemeClr>
                </a:solidFill>
              </a:rPr>
              <a:t>, ξέστρο υπερήχων</a:t>
            </a:r>
            <a:r>
              <a:rPr lang="en-US" sz="2300" dirty="0">
                <a:solidFill>
                  <a:schemeClr val="tx1">
                    <a:lumMod val="75000"/>
                  </a:schemeClr>
                </a:solidFill>
              </a:rPr>
              <a:t>),</a:t>
            </a:r>
            <a:r>
              <a:rPr lang="el-GR" sz="2300" dirty="0">
                <a:solidFill>
                  <a:schemeClr val="tx1">
                    <a:lumMod val="75000"/>
                  </a:schemeClr>
                </a:solidFill>
              </a:rPr>
              <a:t> συστήματα αμμοβολής </a:t>
            </a:r>
            <a:r>
              <a:rPr lang="en-US" sz="2300" dirty="0">
                <a:solidFill>
                  <a:schemeClr val="tx1">
                    <a:lumMod val="75000"/>
                  </a:schemeClr>
                </a:solidFill>
              </a:rPr>
              <a:t>(</a:t>
            </a:r>
            <a:r>
              <a:rPr lang="el-GR" sz="2300" dirty="0">
                <a:solidFill>
                  <a:schemeClr val="tx1">
                    <a:lumMod val="75000"/>
                  </a:schemeClr>
                </a:solidFill>
              </a:rPr>
              <a:t>π.χ. μικρο</a:t>
            </a:r>
            <a:r>
              <a:rPr lang="en-US" sz="2300" dirty="0">
                <a:solidFill>
                  <a:schemeClr val="tx1">
                    <a:lumMod val="75000"/>
                  </a:schemeClr>
                </a:solidFill>
              </a:rPr>
              <a:t>-</a:t>
            </a:r>
            <a:r>
              <a:rPr lang="el-GR" sz="2300" dirty="0">
                <a:solidFill>
                  <a:schemeClr val="tx1">
                    <a:lumMod val="75000"/>
                  </a:schemeClr>
                </a:solidFill>
              </a:rPr>
              <a:t>ψηγματοβολή</a:t>
            </a:r>
            <a:r>
              <a:rPr lang="en-US" sz="2300" dirty="0">
                <a:solidFill>
                  <a:schemeClr val="tx1">
                    <a:lumMod val="75000"/>
                  </a:schemeClr>
                </a:solidFill>
              </a:rPr>
              <a:t>)</a:t>
            </a:r>
            <a:r>
              <a:rPr lang="el-GR" sz="2300" dirty="0">
                <a:solidFill>
                  <a:schemeClr val="tx1">
                    <a:lumMod val="75000"/>
                  </a:schemeClr>
                </a:solidFill>
              </a:rPr>
              <a:t>.</a:t>
            </a:r>
          </a:p>
          <a:p>
            <a:pPr eaLnBrk="1" hangingPunct="1">
              <a:defRPr/>
            </a:pPr>
            <a:r>
              <a:rPr lang="el-GR" sz="2300" b="1" dirty="0">
                <a:solidFill>
                  <a:schemeClr val="tx1">
                    <a:lumMod val="85000"/>
                    <a:lumOff val="15000"/>
                  </a:schemeClr>
                </a:solidFill>
              </a:rPr>
              <a:t>Υλικά: </a:t>
            </a:r>
            <a:r>
              <a:rPr lang="el-GR" sz="2300" dirty="0">
                <a:solidFill>
                  <a:schemeClr val="tx1">
                    <a:lumMod val="75000"/>
                  </a:schemeClr>
                </a:solidFill>
              </a:rPr>
              <a:t>αποξεστικά (π.χ. ανθρακικό ασβέστιο), υλικά αμμοβολής (π.χ. υαλοσφαιρίδια, αλουμίνα), διαλύτες (π.χ. απιονισμένο/απεσταγμένο/νερό βρύσης, αιθανόλη, ακετόνη, κ.ά.)</a:t>
            </a:r>
            <a:endParaRPr lang="en-US" sz="2300" u="sng" dirty="0">
              <a:solidFill>
                <a:schemeClr val="tx1">
                  <a:lumMod val="75000"/>
                </a:schemeClr>
              </a:solidFill>
            </a:endParaRPr>
          </a:p>
        </p:txBody>
      </p:sp>
    </p:spTree>
    <p:extLst>
      <p:ext uri="{BB962C8B-B14F-4D97-AF65-F5344CB8AC3E}">
        <p14:creationId xmlns:p14="http://schemas.microsoft.com/office/powerpoint/2010/main" val="3488903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l-GR" sz="3600" dirty="0">
                <a:latin typeface="+mn-lt"/>
              </a:rPr>
              <a:t>Στόχοι </a:t>
            </a:r>
            <a:r>
              <a:rPr lang="el-GR" sz="3600" dirty="0" smtClean="0">
                <a:latin typeface="+mn-lt"/>
              </a:rPr>
              <a:t>καθαρισμού</a:t>
            </a:r>
            <a:endParaRPr lang="el-GR" sz="3600" dirty="0">
              <a:latin typeface="+mn-lt"/>
            </a:endParaRPr>
          </a:p>
        </p:txBody>
      </p:sp>
      <p:sp>
        <p:nvSpPr>
          <p:cNvPr id="3" name="Content Placeholder 2"/>
          <p:cNvSpPr>
            <a:spLocks noGrp="1"/>
          </p:cNvSpPr>
          <p:nvPr>
            <p:ph idx="1"/>
          </p:nvPr>
        </p:nvSpPr>
        <p:spPr/>
        <p:txBody>
          <a:bodyPr>
            <a:noAutofit/>
          </a:bodyPr>
          <a:lstStyle/>
          <a:p>
            <a:pPr>
              <a:defRPr/>
            </a:pPr>
            <a:r>
              <a:rPr lang="el-GR" sz="2200" dirty="0">
                <a:solidFill>
                  <a:schemeClr val="tx1">
                    <a:lumMod val="75000"/>
                  </a:schemeClr>
                </a:solidFill>
              </a:rPr>
              <a:t>Αφαίρεση ατμοσφαιρικων (αιθάλη, σωματίδια, σκόνη) εδαφικών (χώμα, άμμος, λίθοι) και ενάλιων (συμπήγματα) επικαθίσεων</a:t>
            </a:r>
          </a:p>
          <a:p>
            <a:pPr>
              <a:defRPr/>
            </a:pPr>
            <a:r>
              <a:rPr lang="el-GR" sz="2200" dirty="0">
                <a:solidFill>
                  <a:schemeClr val="tx1">
                    <a:lumMod val="75000"/>
                  </a:schemeClr>
                </a:solidFill>
              </a:rPr>
              <a:t>Αφαίρεση ενεργών (μέθοδοι αποχλωρίωσης) και ογκωδών σταθερών προϊόντων διάβρωσης.</a:t>
            </a:r>
          </a:p>
          <a:p>
            <a:pPr>
              <a:defRPr/>
            </a:pPr>
            <a:r>
              <a:rPr lang="el-GR" sz="2200" dirty="0">
                <a:solidFill>
                  <a:schemeClr val="tx1">
                    <a:lumMod val="75000"/>
                  </a:schemeClr>
                </a:solidFill>
              </a:rPr>
              <a:t>Εύρεση αρχικής επιφάνειας (παθητικά στρώματα οξειδίων).</a:t>
            </a:r>
          </a:p>
          <a:p>
            <a:pPr>
              <a:defRPr/>
            </a:pPr>
            <a:r>
              <a:rPr lang="el-GR" sz="2200" dirty="0">
                <a:solidFill>
                  <a:schemeClr val="tx1">
                    <a:lumMod val="75000"/>
                  </a:schemeClr>
                </a:solidFill>
              </a:rPr>
              <a:t>Διατήρηση φίνας πατίνας.</a:t>
            </a:r>
          </a:p>
          <a:p>
            <a:pPr>
              <a:defRPr/>
            </a:pPr>
            <a:r>
              <a:rPr lang="el-GR" sz="2200" dirty="0">
                <a:solidFill>
                  <a:schemeClr val="tx1">
                    <a:lumMod val="75000"/>
                  </a:schemeClr>
                </a:solidFill>
              </a:rPr>
              <a:t>Δημιουργία λείας και ομοιόμορφης επιφάνειας.</a:t>
            </a:r>
          </a:p>
          <a:p>
            <a:pPr>
              <a:defRPr/>
            </a:pPr>
            <a:r>
              <a:rPr lang="el-GR" sz="2200" dirty="0">
                <a:solidFill>
                  <a:schemeClr val="tx1">
                    <a:lumMod val="75000"/>
                  </a:schemeClr>
                </a:solidFill>
              </a:rPr>
              <a:t>Ανάδειξη και διατήρηση διακοσμητικών λεπτομερειών και επιμεταλλώσεων.</a:t>
            </a:r>
          </a:p>
        </p:txBody>
      </p:sp>
    </p:spTree>
    <p:extLst>
      <p:ext uri="{BB962C8B-B14F-4D97-AF65-F5344CB8AC3E}">
        <p14:creationId xmlns:p14="http://schemas.microsoft.com/office/powerpoint/2010/main" val="1109675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21" y="4308998"/>
            <a:ext cx="9145420" cy="834501"/>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rmAutofit/>
          </a:bodyPr>
          <a:lstStyle/>
          <a:p>
            <a:r>
              <a:rPr lang="el-GR" altLang="el-GR" sz="3600" dirty="0" smtClean="0"/>
              <a:t>Ξηρές μέθοδοι μηχανικού καθαρισμού</a:t>
            </a:r>
            <a:endParaRPr lang="el-GR" sz="36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87574"/>
            <a:ext cx="4578828" cy="3024336"/>
          </a:xfrm>
        </p:spPr>
      </p:pic>
      <p:sp>
        <p:nvSpPr>
          <p:cNvPr id="3" name="Text Placeholder 2"/>
          <p:cNvSpPr>
            <a:spLocks noGrp="1"/>
          </p:cNvSpPr>
          <p:nvPr>
            <p:ph type="body" idx="4294967295"/>
          </p:nvPr>
        </p:nvSpPr>
        <p:spPr>
          <a:xfrm>
            <a:off x="251520" y="4371950"/>
            <a:ext cx="4040188" cy="481012"/>
          </a:xfrm>
        </p:spPr>
        <p:txBody>
          <a:bodyPr>
            <a:noAutofit/>
          </a:bodyPr>
          <a:lstStyle/>
          <a:p>
            <a:pPr marL="0" indent="0" algn="ctr">
              <a:buNone/>
            </a:pPr>
            <a:r>
              <a:rPr lang="el-GR" altLang="el-GR" sz="2400" dirty="0">
                <a:solidFill>
                  <a:schemeClr val="bg1"/>
                </a:solidFill>
              </a:rPr>
              <a:t>Ηλεκτρικά εργαλεία</a:t>
            </a:r>
            <a:endParaRPr lang="el-GR" sz="2400" dirty="0">
              <a:solidFill>
                <a:schemeClr val="bg1"/>
              </a:solidFill>
            </a:endParaRPr>
          </a:p>
        </p:txBody>
      </p:sp>
      <p:sp>
        <p:nvSpPr>
          <p:cNvPr id="5" name="Text Placeholder 4"/>
          <p:cNvSpPr>
            <a:spLocks noGrp="1"/>
          </p:cNvSpPr>
          <p:nvPr>
            <p:ph type="body" sz="quarter" idx="4294967295"/>
          </p:nvPr>
        </p:nvSpPr>
        <p:spPr>
          <a:xfrm>
            <a:off x="4860032" y="4371950"/>
            <a:ext cx="4041775" cy="481012"/>
          </a:xfrm>
        </p:spPr>
        <p:txBody>
          <a:bodyPr>
            <a:noAutofit/>
          </a:bodyPr>
          <a:lstStyle/>
          <a:p>
            <a:pPr marL="0" indent="0" algn="ctr">
              <a:buNone/>
            </a:pPr>
            <a:r>
              <a:rPr lang="el-GR" altLang="el-GR" sz="2400" dirty="0">
                <a:solidFill>
                  <a:schemeClr val="bg1"/>
                </a:solidFill>
              </a:rPr>
              <a:t>Δονητικά εργαλεία</a:t>
            </a:r>
            <a:r>
              <a:rPr lang="en-US" altLang="el-GR" sz="2400" dirty="0">
                <a:solidFill>
                  <a:schemeClr val="bg1"/>
                </a:solidFill>
              </a:rPr>
              <a:t> </a:t>
            </a:r>
            <a:endParaRPr lang="el-GR" sz="2400" dirty="0">
              <a:solidFill>
                <a:schemeClr val="bg1"/>
              </a:solidFill>
            </a:endParaRPr>
          </a:p>
        </p:txBody>
      </p:sp>
      <p:pic>
        <p:nvPicPr>
          <p:cNvPr id="8" name="Content Placeholder 7"/>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607626" y="987572"/>
            <a:ext cx="4564452" cy="3024000"/>
          </a:xfrm>
        </p:spPr>
      </p:pic>
      <p:sp>
        <p:nvSpPr>
          <p:cNvPr id="9" name="TextBox 8"/>
          <p:cNvSpPr txBox="1"/>
          <p:nvPr/>
        </p:nvSpPr>
        <p:spPr>
          <a:xfrm>
            <a:off x="-7562" y="4032000"/>
            <a:ext cx="9151561"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684841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21" y="4308999"/>
            <a:ext cx="9145420" cy="834501"/>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Autofit/>
          </a:bodyPr>
          <a:lstStyle/>
          <a:p>
            <a:r>
              <a:rPr lang="el-GR" sz="2000" dirty="0" smtClean="0"/>
              <a:t>Τύποι εργαλείων καθαρισμού για την αφαίρεση σκληρών συμπυγμάτων η εξωτερικών στρωμάτων διάβρωσης μεταλλικών αντικειμένων</a:t>
            </a:r>
            <a:endParaRPr lang="el-GR" sz="2000"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87574"/>
            <a:ext cx="4572000" cy="3023163"/>
          </a:xfrm>
        </p:spPr>
      </p:pic>
      <p:sp>
        <p:nvSpPr>
          <p:cNvPr id="3" name="Text Placeholder 2"/>
          <p:cNvSpPr>
            <a:spLocks noGrp="1"/>
          </p:cNvSpPr>
          <p:nvPr>
            <p:ph type="body" idx="4294967295"/>
          </p:nvPr>
        </p:nvSpPr>
        <p:spPr>
          <a:xfrm>
            <a:off x="251520" y="4308999"/>
            <a:ext cx="4040188" cy="648072"/>
          </a:xfrm>
        </p:spPr>
        <p:txBody>
          <a:bodyPr>
            <a:noAutofit/>
          </a:bodyPr>
          <a:lstStyle/>
          <a:p>
            <a:pPr marL="0" indent="0" algn="ctr">
              <a:buNone/>
            </a:pPr>
            <a:r>
              <a:rPr lang="en-US" altLang="el-GR" sz="2000" dirty="0">
                <a:solidFill>
                  <a:schemeClr val="bg1"/>
                </a:solidFill>
              </a:rPr>
              <a:t>Pneumatic air </a:t>
            </a:r>
            <a:r>
              <a:rPr lang="en-US" altLang="el-GR" sz="2000" dirty="0" smtClean="0">
                <a:solidFill>
                  <a:schemeClr val="bg1"/>
                </a:solidFill>
              </a:rPr>
              <a:t>scribe</a:t>
            </a:r>
            <a:r>
              <a:rPr lang="el-GR" altLang="el-GR" sz="2000" dirty="0" smtClean="0">
                <a:solidFill>
                  <a:schemeClr val="bg1"/>
                </a:solidFill>
              </a:rPr>
              <a:t> </a:t>
            </a:r>
            <a:r>
              <a:rPr lang="en-US" altLang="el-GR" sz="2000" dirty="0" smtClean="0">
                <a:solidFill>
                  <a:schemeClr val="bg1"/>
                </a:solidFill>
              </a:rPr>
              <a:t>-</a:t>
            </a:r>
            <a:r>
              <a:rPr lang="el-GR" altLang="el-GR" sz="2000" dirty="0" smtClean="0">
                <a:solidFill>
                  <a:schemeClr val="bg1"/>
                </a:solidFill>
              </a:rPr>
              <a:t> </a:t>
            </a:r>
            <a:r>
              <a:rPr lang="el-GR" altLang="el-GR" sz="2000" dirty="0">
                <a:solidFill>
                  <a:schemeClr val="bg1"/>
                </a:solidFill>
              </a:rPr>
              <a:t>πνευματικά εργαλεία</a:t>
            </a:r>
            <a:endParaRPr lang="el-GR" sz="2000" dirty="0">
              <a:solidFill>
                <a:schemeClr val="bg1"/>
              </a:solidFill>
            </a:endParaRPr>
          </a:p>
        </p:txBody>
      </p:sp>
      <p:sp>
        <p:nvSpPr>
          <p:cNvPr id="5" name="Text Placeholder 4"/>
          <p:cNvSpPr>
            <a:spLocks noGrp="1"/>
          </p:cNvSpPr>
          <p:nvPr>
            <p:ph type="body" sz="quarter" idx="4294967295"/>
          </p:nvPr>
        </p:nvSpPr>
        <p:spPr>
          <a:xfrm>
            <a:off x="4860032" y="4308999"/>
            <a:ext cx="4041775" cy="864096"/>
          </a:xfrm>
        </p:spPr>
        <p:txBody>
          <a:bodyPr>
            <a:noAutofit/>
          </a:bodyPr>
          <a:lstStyle/>
          <a:p>
            <a:pPr marL="0" indent="0" algn="ctr">
              <a:buNone/>
            </a:pPr>
            <a:r>
              <a:rPr lang="en-US" sz="2000" dirty="0" smtClean="0">
                <a:solidFill>
                  <a:schemeClr val="bg1"/>
                </a:solidFill>
              </a:rPr>
              <a:t>MICROABSRASIVE unit</a:t>
            </a:r>
            <a:r>
              <a:rPr lang="el-GR" sz="2000" dirty="0" smtClean="0">
                <a:solidFill>
                  <a:schemeClr val="bg1"/>
                </a:solidFill>
              </a:rPr>
              <a:t>- μονάδα μικροψηγματοβολής</a:t>
            </a:r>
            <a:endParaRPr lang="el-GR" sz="2000" dirty="0">
              <a:solidFill>
                <a:schemeClr val="bg1"/>
              </a:solidFill>
            </a:endParaRPr>
          </a:p>
        </p:txBody>
      </p:sp>
      <p:pic>
        <p:nvPicPr>
          <p:cNvPr id="7" name="Content Placeholder 6"/>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4579041" y="987574"/>
            <a:ext cx="4564959" cy="3024336"/>
          </a:xfrm>
        </p:spPr>
      </p:pic>
      <p:sp>
        <p:nvSpPr>
          <p:cNvPr id="9" name="TextBox 8"/>
          <p:cNvSpPr txBox="1"/>
          <p:nvPr/>
        </p:nvSpPr>
        <p:spPr>
          <a:xfrm>
            <a:off x="-7562" y="4032000"/>
            <a:ext cx="9151561"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3407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21" y="4612387"/>
            <a:ext cx="9145420" cy="531113"/>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rmAutofit/>
          </a:bodyPr>
          <a:lstStyle/>
          <a:p>
            <a:r>
              <a:rPr lang="el-GR" altLang="el-GR" sz="3600" dirty="0"/>
              <a:t>Τα </a:t>
            </a:r>
            <a:r>
              <a:rPr lang="el-GR" altLang="el-GR" sz="3600" dirty="0" smtClean="0"/>
              <a:t>εργαλεία </a:t>
            </a:r>
            <a:r>
              <a:rPr lang="el-GR" altLang="el-GR" sz="3600" dirty="0"/>
              <a:t>του </a:t>
            </a:r>
            <a:r>
              <a:rPr lang="el-GR" altLang="el-GR" sz="3600" dirty="0" smtClean="0"/>
              <a:t>χεριού</a:t>
            </a:r>
            <a:endParaRPr lang="el-GR" sz="36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987574"/>
            <a:ext cx="5004048" cy="3308848"/>
          </a:xfrm>
        </p:spPr>
      </p:pic>
      <p:sp>
        <p:nvSpPr>
          <p:cNvPr id="3" name="Text Placeholder 2"/>
          <p:cNvSpPr>
            <a:spLocks noGrp="1"/>
          </p:cNvSpPr>
          <p:nvPr>
            <p:ph type="body" idx="4294967295"/>
          </p:nvPr>
        </p:nvSpPr>
        <p:spPr>
          <a:xfrm>
            <a:off x="1115616" y="4612387"/>
            <a:ext cx="4040188" cy="481012"/>
          </a:xfrm>
        </p:spPr>
        <p:txBody>
          <a:bodyPr>
            <a:noAutofit/>
          </a:bodyPr>
          <a:lstStyle/>
          <a:p>
            <a:pPr marL="0" indent="0" algn="ctr">
              <a:buNone/>
            </a:pPr>
            <a:r>
              <a:rPr lang="el-GR" altLang="el-GR" sz="2400" dirty="0" smtClean="0">
                <a:solidFill>
                  <a:schemeClr val="bg1"/>
                </a:solidFill>
              </a:rPr>
              <a:t>βελόνα</a:t>
            </a:r>
            <a:endParaRPr lang="el-GR" altLang="el-GR" sz="2400" dirty="0">
              <a:solidFill>
                <a:schemeClr val="bg1"/>
              </a:solidFill>
            </a:endParaRPr>
          </a:p>
          <a:p>
            <a:pPr marL="0" indent="0" algn="ctr">
              <a:buNone/>
            </a:pPr>
            <a:endParaRPr lang="el-GR" sz="2400" dirty="0">
              <a:solidFill>
                <a:schemeClr val="bg1"/>
              </a:solidFill>
            </a:endParaRPr>
          </a:p>
        </p:txBody>
      </p:sp>
      <p:sp>
        <p:nvSpPr>
          <p:cNvPr id="5" name="Text Placeholder 4"/>
          <p:cNvSpPr>
            <a:spLocks noGrp="1"/>
          </p:cNvSpPr>
          <p:nvPr>
            <p:ph type="body" sz="quarter" idx="4294967295"/>
          </p:nvPr>
        </p:nvSpPr>
        <p:spPr>
          <a:xfrm>
            <a:off x="5436096" y="4612387"/>
            <a:ext cx="3565525" cy="479425"/>
          </a:xfrm>
        </p:spPr>
        <p:txBody>
          <a:bodyPr>
            <a:noAutofit/>
          </a:bodyPr>
          <a:lstStyle/>
          <a:p>
            <a:pPr marL="0" indent="0" algn="ctr">
              <a:buNone/>
            </a:pPr>
            <a:r>
              <a:rPr lang="el-GR" altLang="el-GR" sz="2400" dirty="0" smtClean="0">
                <a:solidFill>
                  <a:schemeClr val="bg1"/>
                </a:solidFill>
              </a:rPr>
              <a:t>νυστέρι</a:t>
            </a:r>
            <a:endParaRPr lang="el-GR" sz="2400" dirty="0">
              <a:solidFill>
                <a:schemeClr val="bg1"/>
              </a:solidFill>
            </a:endParaRPr>
          </a:p>
        </p:txBody>
      </p:sp>
      <p:pic>
        <p:nvPicPr>
          <p:cNvPr id="14" name="Content Placeholder 13"/>
          <p:cNvPicPr>
            <a:picLocks noGrp="1" noChangeAspect="1"/>
          </p:cNvPicPr>
          <p:nvPr>
            <p:ph sz="quarter" idx="4294967295"/>
          </p:nvPr>
        </p:nvPicPr>
        <p:blipFill>
          <a:blip r:embed="rId3" cstate="print"/>
          <a:stretch>
            <a:fillRect/>
          </a:stretch>
        </p:blipFill>
        <p:spPr>
          <a:xfrm>
            <a:off x="5796136" y="987574"/>
            <a:ext cx="2483768" cy="3314531"/>
          </a:xfrm>
          <a:prstGeom prst="rect">
            <a:avLst/>
          </a:prstGeom>
        </p:spPr>
      </p:pic>
      <p:sp>
        <p:nvSpPr>
          <p:cNvPr id="9" name="TextBox 8"/>
          <p:cNvSpPr txBox="1"/>
          <p:nvPr/>
        </p:nvSpPr>
        <p:spPr>
          <a:xfrm>
            <a:off x="9164" y="4335388"/>
            <a:ext cx="9151561"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990814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21" y="4328275"/>
            <a:ext cx="9145420" cy="815226"/>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p:txBody>
          <a:bodyPr>
            <a:normAutofit fontScale="90000"/>
          </a:bodyPr>
          <a:lstStyle/>
          <a:p>
            <a:r>
              <a:rPr lang="el-GR" altLang="el-GR" sz="3300" dirty="0" smtClean="0"/>
              <a:t>Υγρός μηχανικός καθαρισμός</a:t>
            </a:r>
            <a:r>
              <a:rPr lang="el-GR" altLang="el-GR" dirty="0" smtClean="0"/>
              <a:t/>
            </a:r>
            <a:br>
              <a:rPr lang="el-GR" altLang="el-GR" dirty="0" smtClean="0"/>
            </a:br>
            <a:r>
              <a:rPr lang="el-GR" altLang="el-GR" sz="2200" dirty="0" smtClean="0"/>
              <a:t>Με </a:t>
            </a:r>
            <a:r>
              <a:rPr lang="el-GR" altLang="el-GR" sz="2200" dirty="0"/>
              <a:t>νερο, ΔΙΑΛΥΤΕΣ η αποξεστικΑ υλικα (</a:t>
            </a:r>
            <a:r>
              <a:rPr lang="en-US" altLang="el-GR" sz="2200" dirty="0"/>
              <a:t>abrasives)</a:t>
            </a:r>
            <a:endParaRPr lang="el-GR" sz="2200" dirty="0"/>
          </a:p>
        </p:txBody>
      </p:sp>
      <p:pic>
        <p:nvPicPr>
          <p:cNvPr id="8" name="Content Placeholder 7"/>
          <p:cNvPicPr>
            <a:picLocks noGrp="1" noChangeAspect="1"/>
          </p:cNvPicPr>
          <p:nvPr>
            <p:ph idx="1"/>
          </p:nvPr>
        </p:nvPicPr>
        <p:blipFill>
          <a:blip r:embed="rId2" cstate="print"/>
          <a:stretch>
            <a:fillRect/>
          </a:stretch>
        </p:blipFill>
        <p:spPr>
          <a:xfrm>
            <a:off x="0" y="987574"/>
            <a:ext cx="4755109" cy="3150676"/>
          </a:xfrm>
          <a:prstGeom prst="rect">
            <a:avLst/>
          </a:prstGeom>
        </p:spPr>
      </p:pic>
      <p:sp>
        <p:nvSpPr>
          <p:cNvPr id="3" name="Text Placeholder 2"/>
          <p:cNvSpPr>
            <a:spLocks noGrp="1"/>
          </p:cNvSpPr>
          <p:nvPr>
            <p:ph type="body" idx="4294967295"/>
          </p:nvPr>
        </p:nvSpPr>
        <p:spPr>
          <a:xfrm>
            <a:off x="45102" y="4359540"/>
            <a:ext cx="4742921" cy="481012"/>
          </a:xfrm>
        </p:spPr>
        <p:txBody>
          <a:bodyPr>
            <a:noAutofit/>
          </a:bodyPr>
          <a:lstStyle/>
          <a:p>
            <a:pPr marL="0" indent="0">
              <a:buNone/>
            </a:pPr>
            <a:r>
              <a:rPr lang="el-GR" altLang="el-GR" sz="1400" dirty="0" smtClean="0">
                <a:solidFill>
                  <a:schemeClr val="bg1"/>
                </a:solidFill>
              </a:rPr>
              <a:t>Βαμβάκι διαβρέχεται </a:t>
            </a:r>
            <a:r>
              <a:rPr lang="el-GR" altLang="el-GR" sz="1400" dirty="0">
                <a:solidFill>
                  <a:schemeClr val="bg1"/>
                </a:solidFill>
              </a:rPr>
              <a:t>με απεσταγμένο νερό </a:t>
            </a:r>
            <a:r>
              <a:rPr lang="el-GR" altLang="el-GR" sz="1400" dirty="0" smtClean="0">
                <a:solidFill>
                  <a:schemeClr val="bg1"/>
                </a:solidFill>
              </a:rPr>
              <a:t>ή με διαλύτες και </a:t>
            </a:r>
            <a:r>
              <a:rPr lang="el-GR" altLang="el-GR" sz="1400" dirty="0">
                <a:solidFill>
                  <a:schemeClr val="bg1"/>
                </a:solidFill>
              </a:rPr>
              <a:t>αφού </a:t>
            </a:r>
            <a:r>
              <a:rPr lang="el-GR" altLang="el-GR" sz="1400" dirty="0" smtClean="0">
                <a:solidFill>
                  <a:schemeClr val="bg1"/>
                </a:solidFill>
              </a:rPr>
              <a:t>στύβεται </a:t>
            </a:r>
            <a:r>
              <a:rPr lang="el-GR" altLang="el-GR" sz="1400" dirty="0">
                <a:solidFill>
                  <a:schemeClr val="bg1"/>
                </a:solidFill>
              </a:rPr>
              <a:t>καλά, περνιέται η επιφάνεια του αντικειμένου με κυκλικές κινήσεις</a:t>
            </a:r>
            <a:endParaRPr lang="el-GR" sz="1400" dirty="0">
              <a:solidFill>
                <a:schemeClr val="bg1"/>
              </a:solidFill>
            </a:endParaRPr>
          </a:p>
        </p:txBody>
      </p:sp>
      <p:sp>
        <p:nvSpPr>
          <p:cNvPr id="5" name="Text Placeholder 4"/>
          <p:cNvSpPr>
            <a:spLocks noGrp="1"/>
          </p:cNvSpPr>
          <p:nvPr>
            <p:ph type="body" sz="quarter" idx="4294967295"/>
          </p:nvPr>
        </p:nvSpPr>
        <p:spPr>
          <a:xfrm>
            <a:off x="5089372" y="4328275"/>
            <a:ext cx="4041775" cy="936104"/>
          </a:xfrm>
        </p:spPr>
        <p:txBody>
          <a:bodyPr>
            <a:noAutofit/>
          </a:bodyPr>
          <a:lstStyle/>
          <a:p>
            <a:pPr marL="0" indent="0">
              <a:buNone/>
            </a:pPr>
            <a:r>
              <a:rPr lang="el-GR" altLang="el-GR" sz="1400" dirty="0" smtClean="0">
                <a:solidFill>
                  <a:schemeClr val="bg1"/>
                </a:solidFill>
              </a:rPr>
              <a:t>Σε ιστορικό </a:t>
            </a:r>
            <a:r>
              <a:rPr lang="el-GR" altLang="el-GR" sz="1400" dirty="0">
                <a:solidFill>
                  <a:schemeClr val="bg1"/>
                </a:solidFill>
              </a:rPr>
              <a:t>σίδηρο χρησιμοποιείται σιδερένιο μαλλί (βαθμός </a:t>
            </a:r>
            <a:r>
              <a:rPr lang="el-GR" altLang="el-GR" sz="1400" dirty="0" smtClean="0">
                <a:solidFill>
                  <a:schemeClr val="bg1"/>
                </a:solidFill>
              </a:rPr>
              <a:t>0000). Λάδι </a:t>
            </a:r>
            <a:r>
              <a:rPr lang="el-GR" altLang="el-GR" sz="1400" dirty="0">
                <a:solidFill>
                  <a:schemeClr val="bg1"/>
                </a:solidFill>
              </a:rPr>
              <a:t>για </a:t>
            </a:r>
            <a:r>
              <a:rPr lang="el-GR" altLang="el-GR" sz="1400" dirty="0" smtClean="0">
                <a:solidFill>
                  <a:schemeClr val="bg1"/>
                </a:solidFill>
              </a:rPr>
              <a:t>τουφέκια</a:t>
            </a:r>
            <a:r>
              <a:rPr lang="en-US" altLang="el-GR" sz="1400" dirty="0" smtClean="0">
                <a:solidFill>
                  <a:schemeClr val="bg1"/>
                </a:solidFill>
              </a:rPr>
              <a:t>, </a:t>
            </a:r>
            <a:r>
              <a:rPr lang="el-GR" altLang="el-GR" sz="1400" dirty="0">
                <a:solidFill>
                  <a:schemeClr val="bg1"/>
                </a:solidFill>
              </a:rPr>
              <a:t>για να αφαιρεθεί η έντονη σκουριά (</a:t>
            </a:r>
            <a:r>
              <a:rPr lang="en-US" altLang="el-GR" sz="1400" dirty="0">
                <a:solidFill>
                  <a:schemeClr val="bg1"/>
                </a:solidFill>
              </a:rPr>
              <a:t>flash rusting).</a:t>
            </a:r>
            <a:endParaRPr lang="el-GR" sz="1400" dirty="0">
              <a:solidFill>
                <a:schemeClr val="bg1"/>
              </a:solidFill>
            </a:endParaRP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220072" y="987573"/>
            <a:ext cx="3940653" cy="3118849"/>
          </a:xfrm>
        </p:spPr>
      </p:pic>
      <p:sp>
        <p:nvSpPr>
          <p:cNvPr id="9" name="TextBox 8"/>
          <p:cNvSpPr txBox="1"/>
          <p:nvPr/>
        </p:nvSpPr>
        <p:spPr>
          <a:xfrm>
            <a:off x="9164" y="4051275"/>
            <a:ext cx="9151561"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2654570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Autofit/>
          </a:bodyPr>
          <a:lstStyle/>
          <a:p>
            <a:pPr eaLnBrk="1" hangingPunct="1"/>
            <a:r>
              <a:rPr lang="el-GR" altLang="el-GR" sz="3200" dirty="0" err="1" smtClean="0">
                <a:latin typeface="+mn-lt"/>
              </a:rPr>
              <a:t>Ανιονικά</a:t>
            </a:r>
            <a:r>
              <a:rPr lang="el-GR" altLang="el-GR" sz="3200" dirty="0" smtClean="0">
                <a:latin typeface="+mn-lt"/>
              </a:rPr>
              <a:t> απορρυπαντικά </a:t>
            </a:r>
            <a:r>
              <a:rPr lang="el-GR" altLang="el-GR" sz="3200" dirty="0">
                <a:latin typeface="+mn-lt"/>
              </a:rPr>
              <a:t>(</a:t>
            </a:r>
            <a:r>
              <a:rPr lang="en-US" altLang="el-GR" sz="3200" dirty="0">
                <a:latin typeface="+mn-lt"/>
              </a:rPr>
              <a:t>anionic surfactants)</a:t>
            </a:r>
            <a:endParaRPr lang="el-GR" altLang="el-GR" sz="3200" dirty="0">
              <a:latin typeface="+mn-lt"/>
            </a:endParaRPr>
          </a:p>
        </p:txBody>
      </p:sp>
      <p:sp>
        <p:nvSpPr>
          <p:cNvPr id="96259" name="Rectangle 3"/>
          <p:cNvSpPr>
            <a:spLocks noGrp="1" noChangeArrowheads="1"/>
          </p:cNvSpPr>
          <p:nvPr>
            <p:ph idx="1"/>
          </p:nvPr>
        </p:nvSpPr>
        <p:spPr/>
        <p:txBody>
          <a:bodyPr>
            <a:normAutofit/>
          </a:bodyPr>
          <a:lstStyle/>
          <a:p>
            <a:pPr eaLnBrk="1" hangingPunct="1">
              <a:spcBef>
                <a:spcPts val="600"/>
              </a:spcBef>
              <a:spcAft>
                <a:spcPts val="600"/>
              </a:spcAft>
            </a:pPr>
            <a:r>
              <a:rPr lang="el-GR" altLang="el-GR" sz="2000" dirty="0"/>
              <a:t>Δουλεύουν καλύτερα από τα μη ιονικά αντιδραστήρια</a:t>
            </a:r>
          </a:p>
          <a:p>
            <a:pPr eaLnBrk="1" hangingPunct="1">
              <a:spcBef>
                <a:spcPts val="600"/>
              </a:spcBef>
              <a:spcAft>
                <a:spcPts val="600"/>
              </a:spcAft>
            </a:pPr>
            <a:r>
              <a:rPr lang="el-GR" altLang="el-GR" sz="2000" dirty="0"/>
              <a:t>Έχουν αρνητικό πολικό φορτίο (</a:t>
            </a:r>
            <a:r>
              <a:rPr lang="en-US" altLang="el-GR" sz="2000" dirty="0"/>
              <a:t>negative polar group)</a:t>
            </a:r>
            <a:r>
              <a:rPr lang="el-GR" altLang="el-GR" sz="2000" dirty="0"/>
              <a:t>, για αυτό ονομάζονται </a:t>
            </a:r>
            <a:r>
              <a:rPr lang="el-GR" altLang="el-GR" sz="2000" dirty="0" err="1"/>
              <a:t>ανιονικά</a:t>
            </a:r>
            <a:endParaRPr lang="el-GR" altLang="el-GR" sz="2000" dirty="0"/>
          </a:p>
          <a:p>
            <a:pPr eaLnBrk="1" hangingPunct="1">
              <a:spcBef>
                <a:spcPts val="600"/>
              </a:spcBef>
              <a:spcAft>
                <a:spcPts val="600"/>
              </a:spcAft>
            </a:pPr>
            <a:r>
              <a:rPr lang="el-GR" altLang="el-GR" sz="2000" dirty="0"/>
              <a:t>Στη συντήρηση χρησιμοποιούν το </a:t>
            </a:r>
            <a:r>
              <a:rPr lang="en-US" altLang="el-GR" sz="2000" dirty="0"/>
              <a:t>W.A. Paste </a:t>
            </a:r>
            <a:r>
              <a:rPr lang="el-GR" altLang="el-GR" sz="2000" dirty="0"/>
              <a:t>που έχει περίπου 27% </a:t>
            </a:r>
            <a:r>
              <a:rPr lang="en-US" altLang="el-GR" sz="2000" dirty="0"/>
              <a:t>sodium dodecyl </a:t>
            </a:r>
            <a:r>
              <a:rPr lang="en-US" altLang="el-GR" sz="2000" dirty="0" err="1"/>
              <a:t>sulphate</a:t>
            </a:r>
            <a:r>
              <a:rPr lang="en-US" altLang="el-GR" sz="2000" dirty="0"/>
              <a:t> Na</a:t>
            </a:r>
            <a:r>
              <a:rPr lang="en-US" altLang="el-GR" sz="2000" baseline="30000" dirty="0"/>
              <a:t>+</a:t>
            </a:r>
            <a:r>
              <a:rPr lang="en-US" altLang="el-GR" sz="2000" dirty="0"/>
              <a:t> [(C</a:t>
            </a:r>
            <a:r>
              <a:rPr lang="en-US" altLang="el-GR" sz="2000" baseline="-25000" dirty="0"/>
              <a:t>12</a:t>
            </a:r>
            <a:r>
              <a:rPr lang="en-US" altLang="el-GR" sz="2000" dirty="0"/>
              <a:t>H</a:t>
            </a:r>
            <a:r>
              <a:rPr lang="en-US" altLang="el-GR" sz="2000" baseline="-25000" dirty="0"/>
              <a:t>25</a:t>
            </a:r>
            <a:r>
              <a:rPr lang="en-US" altLang="el-GR" sz="2000" dirty="0"/>
              <a:t>O)SO</a:t>
            </a:r>
            <a:r>
              <a:rPr lang="en-US" altLang="el-GR" sz="2000" baseline="-25000" dirty="0"/>
              <a:t>3</a:t>
            </a:r>
            <a:r>
              <a:rPr lang="en-US" altLang="el-GR" sz="2000" dirty="0"/>
              <a:t>]</a:t>
            </a:r>
            <a:r>
              <a:rPr lang="en-US" altLang="el-GR" sz="2000" baseline="30000" dirty="0"/>
              <a:t>- </a:t>
            </a:r>
            <a:r>
              <a:rPr lang="en-US" altLang="el-GR" sz="2000" dirty="0"/>
              <a:t>(</a:t>
            </a:r>
            <a:r>
              <a:rPr lang="el-GR" altLang="el-GR" sz="2000" dirty="0"/>
              <a:t>άλατα των </a:t>
            </a:r>
            <a:r>
              <a:rPr lang="el-GR" altLang="el-GR" sz="2000" dirty="0" err="1"/>
              <a:t>αλκυλοθειικών</a:t>
            </a:r>
            <a:r>
              <a:rPr lang="el-GR" altLang="el-GR" sz="2000" dirty="0"/>
              <a:t> εστέρων) σε νερό και μικρές ποσότητες από άλλες </a:t>
            </a:r>
            <a:r>
              <a:rPr lang="el-GR" altLang="el-GR" sz="2000" dirty="0" smtClean="0"/>
              <a:t>ενώσεις</a:t>
            </a:r>
            <a:endParaRPr lang="en-US" altLang="el-GR" sz="2000" dirty="0"/>
          </a:p>
        </p:txBody>
      </p:sp>
    </p:spTree>
    <p:extLst>
      <p:ext uri="{BB962C8B-B14F-4D97-AF65-F5344CB8AC3E}">
        <p14:creationId xmlns:p14="http://schemas.microsoft.com/office/powerpoint/2010/main" val="24707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65162"/>
            <a:ext cx="9144000" cy="778396"/>
          </a:xfrm>
        </p:spPr>
        <p:txBody>
          <a:bodyPr>
            <a:noAutofit/>
          </a:bodyPr>
          <a:lstStyle/>
          <a:p>
            <a:r>
              <a:rPr lang="el-GR" altLang="el-GR" sz="3200" dirty="0">
                <a:latin typeface="+mn-lt"/>
              </a:rPr>
              <a:t>Μη ιονικά </a:t>
            </a:r>
            <a:r>
              <a:rPr lang="el-GR" altLang="el-GR" sz="3200" dirty="0" smtClean="0">
                <a:latin typeface="+mn-lt"/>
              </a:rPr>
              <a:t>απορρυπαντικά </a:t>
            </a:r>
            <a:r>
              <a:rPr lang="en-US" altLang="el-GR" sz="3200" dirty="0" smtClean="0">
                <a:latin typeface="+mn-lt"/>
              </a:rPr>
              <a:t/>
            </a:r>
            <a:br>
              <a:rPr lang="en-US" altLang="el-GR" sz="3200" dirty="0" smtClean="0">
                <a:latin typeface="+mn-lt"/>
              </a:rPr>
            </a:br>
            <a:r>
              <a:rPr lang="el-GR" altLang="el-GR" sz="3200" dirty="0" smtClean="0">
                <a:latin typeface="+mn-lt"/>
              </a:rPr>
              <a:t>(</a:t>
            </a:r>
            <a:r>
              <a:rPr lang="en-US" altLang="el-GR" sz="3200" dirty="0" smtClean="0">
                <a:latin typeface="+mn-lt"/>
              </a:rPr>
              <a:t>non ionic detergents -surfactants)</a:t>
            </a:r>
            <a:endParaRPr lang="el-GR" altLang="el-GR" sz="3200" dirty="0">
              <a:latin typeface="+mn-lt"/>
            </a:endParaRPr>
          </a:p>
        </p:txBody>
      </p:sp>
      <p:sp>
        <p:nvSpPr>
          <p:cNvPr id="96259" name="Rectangle 3"/>
          <p:cNvSpPr>
            <a:spLocks noGrp="1" noChangeArrowheads="1"/>
          </p:cNvSpPr>
          <p:nvPr>
            <p:ph idx="1"/>
          </p:nvPr>
        </p:nvSpPr>
        <p:spPr/>
        <p:txBody>
          <a:bodyPr>
            <a:normAutofit/>
          </a:bodyPr>
          <a:lstStyle/>
          <a:p>
            <a:pPr algn="just" eaLnBrk="1" hangingPunct="1">
              <a:spcBef>
                <a:spcPts val="600"/>
              </a:spcBef>
              <a:spcAft>
                <a:spcPts val="600"/>
              </a:spcAft>
            </a:pPr>
            <a:r>
              <a:rPr lang="el-GR" altLang="el-GR" sz="2000" dirty="0" smtClean="0"/>
              <a:t>Ο </a:t>
            </a:r>
            <a:r>
              <a:rPr lang="el-GR" altLang="el-GR" sz="2000" dirty="0"/>
              <a:t>πόλος του μορίου δεν είναι τελείως ιονικός, όμως είναι αρκετά πολικός για να διαλύεται στο νερό</a:t>
            </a:r>
          </a:p>
          <a:p>
            <a:pPr algn="just" eaLnBrk="1" hangingPunct="1">
              <a:spcBef>
                <a:spcPts val="600"/>
              </a:spcBef>
              <a:spcAft>
                <a:spcPts val="600"/>
              </a:spcAft>
            </a:pPr>
            <a:r>
              <a:rPr lang="el-GR" altLang="el-GR" sz="2000" dirty="0"/>
              <a:t>Δεσμό αιθέρα και αλκοόλης</a:t>
            </a:r>
          </a:p>
          <a:p>
            <a:pPr marL="0" indent="355600" algn="just" eaLnBrk="1" hangingPunct="1">
              <a:spcBef>
                <a:spcPts val="600"/>
              </a:spcBef>
              <a:spcAft>
                <a:spcPts val="600"/>
              </a:spcAft>
              <a:buNone/>
            </a:pPr>
            <a:r>
              <a:rPr lang="el-GR" altLang="el-GR" sz="2000" dirty="0"/>
              <a:t>---------------Ο</a:t>
            </a:r>
            <a:r>
              <a:rPr lang="en-US" altLang="el-GR" sz="2000" dirty="0"/>
              <a:t>-CH</a:t>
            </a:r>
            <a:r>
              <a:rPr lang="en-US" altLang="el-GR" sz="2000" baseline="-25000" dirty="0"/>
              <a:t>2</a:t>
            </a:r>
            <a:r>
              <a:rPr lang="en-US" altLang="el-GR" sz="2000" dirty="0"/>
              <a:t>-CH</a:t>
            </a:r>
            <a:r>
              <a:rPr lang="en-US" altLang="el-GR" sz="2000" baseline="-25000" dirty="0"/>
              <a:t>2</a:t>
            </a:r>
            <a:r>
              <a:rPr lang="en-US" altLang="el-GR" sz="2000" dirty="0"/>
              <a:t>-O-CH</a:t>
            </a:r>
            <a:r>
              <a:rPr lang="en-US" altLang="el-GR" sz="2000" baseline="-25000" dirty="0"/>
              <a:t>2</a:t>
            </a:r>
            <a:r>
              <a:rPr lang="en-US" altLang="el-GR" sz="2000" dirty="0"/>
              <a:t>-CH</a:t>
            </a:r>
            <a:r>
              <a:rPr lang="en-US" altLang="el-GR" sz="2000" baseline="-25000" dirty="0"/>
              <a:t>2</a:t>
            </a:r>
            <a:r>
              <a:rPr lang="en-US" altLang="el-GR" sz="2000" dirty="0"/>
              <a:t>-OH</a:t>
            </a:r>
          </a:p>
          <a:p>
            <a:pPr algn="just" eaLnBrk="1" hangingPunct="1">
              <a:spcBef>
                <a:spcPts val="600"/>
              </a:spcBef>
              <a:spcAft>
                <a:spcPts val="600"/>
              </a:spcAft>
            </a:pPr>
            <a:r>
              <a:rPr lang="el-GR" altLang="el-GR" sz="2000" dirty="0"/>
              <a:t>Έχουν </a:t>
            </a:r>
            <a:r>
              <a:rPr lang="el-GR" altLang="el-GR" sz="2000" dirty="0" err="1"/>
              <a:t>λιπόφιλη</a:t>
            </a:r>
            <a:r>
              <a:rPr lang="el-GR" altLang="el-GR" sz="2000" dirty="0"/>
              <a:t> ομάδα που είναι μία μακριά ανθρακική αλυσίδα άνθρακα</a:t>
            </a:r>
            <a:endParaRPr lang="en-US" altLang="el-GR" sz="2000" dirty="0"/>
          </a:p>
          <a:p>
            <a:pPr algn="just">
              <a:spcBef>
                <a:spcPts val="600"/>
              </a:spcBef>
              <a:spcAft>
                <a:spcPts val="600"/>
              </a:spcAft>
            </a:pPr>
            <a:r>
              <a:rPr lang="el-GR" altLang="el-GR" sz="2000" dirty="0"/>
              <a:t>Παράδειγμα</a:t>
            </a:r>
            <a:r>
              <a:rPr lang="en-US" altLang="el-GR" sz="2000" dirty="0"/>
              <a:t> Texapon®N70</a:t>
            </a:r>
            <a:endParaRPr lang="el-GR" altLang="el-GR" sz="2000" dirty="0"/>
          </a:p>
          <a:p>
            <a:pPr eaLnBrk="1" hangingPunct="1">
              <a:spcBef>
                <a:spcPts val="600"/>
              </a:spcBef>
              <a:spcAft>
                <a:spcPts val="600"/>
              </a:spcAft>
            </a:pPr>
            <a:endParaRPr lang="el-GR" altLang="el-GR" sz="2000" i="1" dirty="0"/>
          </a:p>
        </p:txBody>
      </p:sp>
    </p:spTree>
    <p:extLst>
      <p:ext uri="{BB962C8B-B14F-4D97-AF65-F5344CB8AC3E}">
        <p14:creationId xmlns:p14="http://schemas.microsoft.com/office/powerpoint/2010/main" val="1307188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sz="3600" dirty="0" smtClean="0"/>
              <a:t>Χημικός καθαρισμός</a:t>
            </a:r>
            <a:endParaRPr lang="el-GR" sz="3600" dirty="0"/>
          </a:p>
        </p:txBody>
      </p:sp>
      <p:sp>
        <p:nvSpPr>
          <p:cNvPr id="8" name="Content Placeholder 7"/>
          <p:cNvSpPr>
            <a:spLocks noGrp="1"/>
          </p:cNvSpPr>
          <p:nvPr>
            <p:ph idx="1"/>
          </p:nvPr>
        </p:nvSpPr>
        <p:spPr/>
        <p:txBody>
          <a:bodyPr>
            <a:normAutofit/>
          </a:bodyPr>
          <a:lstStyle/>
          <a:p>
            <a:pPr fontAlgn="base">
              <a:spcBef>
                <a:spcPts val="600"/>
              </a:spcBef>
              <a:spcAft>
                <a:spcPts val="600"/>
              </a:spcAft>
              <a:buClrTx/>
            </a:pPr>
            <a:r>
              <a:rPr lang="el-GR" altLang="el-GR" sz="2000" dirty="0"/>
              <a:t>Όταν θα γίνεται χρήση χημικών πρέπει να λαμβάνεται υπόψη ότι ορισμένα μέταλλα είναι επαμφοτερίζοντα.</a:t>
            </a:r>
          </a:p>
          <a:p>
            <a:pPr fontAlgn="base">
              <a:spcBef>
                <a:spcPts val="600"/>
              </a:spcBef>
              <a:spcAft>
                <a:spcPts val="600"/>
              </a:spcAft>
              <a:buClrTx/>
            </a:pPr>
            <a:r>
              <a:rPr lang="el-GR" altLang="el-GR" sz="2000" dirty="0"/>
              <a:t>Διαλύονται και σε οξέα και σε βάσεις, π.χ. </a:t>
            </a:r>
            <a:r>
              <a:rPr lang="en-US" altLang="el-GR" sz="2000" dirty="0"/>
              <a:t>Sn, </a:t>
            </a:r>
            <a:r>
              <a:rPr lang="en-US" altLang="el-GR" sz="2000" dirty="0" err="1"/>
              <a:t>Pb</a:t>
            </a:r>
            <a:r>
              <a:rPr lang="en-US" altLang="el-GR" sz="2000" dirty="0"/>
              <a:t>, Zn, Al.</a:t>
            </a:r>
          </a:p>
          <a:p>
            <a:pPr fontAlgn="base">
              <a:spcBef>
                <a:spcPts val="600"/>
              </a:spcBef>
              <a:spcAft>
                <a:spcPts val="600"/>
              </a:spcAft>
              <a:buClrTx/>
            </a:pPr>
            <a:r>
              <a:rPr lang="el-GR" altLang="el-GR" sz="2000" dirty="0"/>
              <a:t>Για παράδειγμα, αν έχεις σιδερένια αντικείμενα που είναι επικασσιτερωμένα και τα καθαρίσεις με βάση σαν το </a:t>
            </a:r>
            <a:r>
              <a:rPr lang="en-US" altLang="el-GR" sz="2000" dirty="0" err="1"/>
              <a:t>NaOH</a:t>
            </a:r>
            <a:r>
              <a:rPr lang="el-GR" altLang="el-GR" sz="2000" dirty="0"/>
              <a:t>, θα χάσεις το </a:t>
            </a:r>
            <a:r>
              <a:rPr lang="en-US" altLang="el-GR" sz="2000" dirty="0"/>
              <a:t>Sn.</a:t>
            </a:r>
          </a:p>
          <a:p>
            <a:pPr fontAlgn="base">
              <a:spcBef>
                <a:spcPts val="600"/>
              </a:spcBef>
              <a:spcAft>
                <a:spcPts val="600"/>
              </a:spcAft>
              <a:buClrTx/>
            </a:pPr>
            <a:r>
              <a:rPr lang="el-GR" altLang="el-GR" sz="2000" dirty="0"/>
              <a:t>Με τα χημικά υπάρχει πιθανότητα να αφαιρεθούν και οι κόλλες που χρησιμοποιήθηκαν για επιχρύσωση.</a:t>
            </a:r>
          </a:p>
          <a:p>
            <a:pPr>
              <a:spcBef>
                <a:spcPts val="600"/>
              </a:spcBef>
              <a:spcAft>
                <a:spcPts val="600"/>
              </a:spcAft>
            </a:pPr>
            <a:endParaRPr lang="el-GR" sz="3600" dirty="0"/>
          </a:p>
        </p:txBody>
      </p:sp>
    </p:spTree>
    <p:extLst>
      <p:ext uri="{BB962C8B-B14F-4D97-AF65-F5344CB8AC3E}">
        <p14:creationId xmlns:p14="http://schemas.microsoft.com/office/powerpoint/2010/main" val="2005674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l-GR" sz="3600" dirty="0" smtClean="0"/>
              <a:t>Χημικός καθαρισμός</a:t>
            </a:r>
            <a:endParaRPr lang="el-GR" sz="3600" dirty="0"/>
          </a:p>
        </p:txBody>
      </p:sp>
      <p:sp>
        <p:nvSpPr>
          <p:cNvPr id="8" name="Content Placeholder 7"/>
          <p:cNvSpPr>
            <a:spLocks noGrp="1"/>
          </p:cNvSpPr>
          <p:nvPr>
            <p:ph idx="1"/>
          </p:nvPr>
        </p:nvSpPr>
        <p:spPr>
          <a:xfrm>
            <a:off x="457200" y="1200151"/>
            <a:ext cx="8229600" cy="3230336"/>
          </a:xfrm>
        </p:spPr>
        <p:txBody>
          <a:bodyPr>
            <a:normAutofit/>
          </a:bodyPr>
          <a:lstStyle/>
          <a:p>
            <a:pPr fontAlgn="base">
              <a:spcBef>
                <a:spcPts val="600"/>
              </a:spcBef>
              <a:spcAft>
                <a:spcPts val="600"/>
              </a:spcAft>
              <a:buClrTx/>
            </a:pPr>
            <a:r>
              <a:rPr lang="el-GR" altLang="el-GR" sz="2000" dirty="0" smtClean="0"/>
              <a:t>Είναι </a:t>
            </a:r>
            <a:r>
              <a:rPr lang="el-GR" altLang="el-GR" sz="2000" dirty="0"/>
              <a:t>δύσκολο να καταλήγουμε σε κανόνες για το πότε θα χρησιμοποιούνται μηχανικές και πότε χημικές μέθοδοι για τη συντήρηση των μετάλλων.</a:t>
            </a:r>
          </a:p>
          <a:p>
            <a:pPr fontAlgn="base">
              <a:spcBef>
                <a:spcPts val="600"/>
              </a:spcBef>
              <a:spcAft>
                <a:spcPts val="600"/>
              </a:spcAft>
              <a:buClrTx/>
            </a:pPr>
            <a:r>
              <a:rPr lang="el-GR" altLang="el-GR" sz="2000" dirty="0"/>
              <a:t>Για αυτό το λόγο πολλοί συντηρητές αποφεύγουν την χρήση χημικών.</a:t>
            </a:r>
          </a:p>
          <a:p>
            <a:pPr fontAlgn="base">
              <a:spcBef>
                <a:spcPts val="600"/>
              </a:spcBef>
              <a:spcAft>
                <a:spcPts val="600"/>
              </a:spcAft>
              <a:buClrTx/>
            </a:pPr>
            <a:r>
              <a:rPr lang="el-GR" altLang="el-GR" sz="2000" dirty="0"/>
              <a:t>Αυτό γίνεται και για λόγους υγείας.</a:t>
            </a:r>
          </a:p>
          <a:p>
            <a:pPr fontAlgn="base">
              <a:spcBef>
                <a:spcPts val="600"/>
              </a:spcBef>
              <a:spcAft>
                <a:spcPts val="600"/>
              </a:spcAft>
              <a:buClrTx/>
            </a:pPr>
            <a:r>
              <a:rPr lang="el-GR" altLang="el-GR" sz="2000" dirty="0"/>
              <a:t>Αν η επιφάνεια δεν καθαριστεί καλά μετά την εφαρμογή χημικών, θα δημιουργηθούν προβλήματα, καθώς αργότερα τα υπολείμματα των χημικών θα σχηματίσουν ίζημα επάνω στην επιφάνεια</a:t>
            </a:r>
            <a:r>
              <a:rPr lang="el-GR" altLang="el-GR" sz="2000" dirty="0" smtClean="0"/>
              <a:t>.</a:t>
            </a:r>
            <a:endParaRPr lang="el-GR" sz="3600" dirty="0"/>
          </a:p>
        </p:txBody>
      </p:sp>
      <p:sp>
        <p:nvSpPr>
          <p:cNvPr id="2" name="AutoShape 2" descr="https://caktus-website-production-2015.s3.amazonaws.com/static/images/socialgood-ico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9" name="Picture 5" descr="https://caktus-website-production-2015.s3.amazonaws.com/static/images/socialgood-icon.png">
            <a:hlinkClick r:id="rId2"/>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flipH="1">
            <a:off x="7524328" y="4227934"/>
            <a:ext cx="729284" cy="729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79912" y="4300188"/>
            <a:ext cx="3744416" cy="584775"/>
          </a:xfrm>
          <a:prstGeom prst="rect">
            <a:avLst/>
          </a:prstGeom>
        </p:spPr>
        <p:txBody>
          <a:bodyPr wrap="square">
            <a:spAutoFit/>
          </a:bodyPr>
          <a:lstStyle/>
          <a:p>
            <a:pPr algn="r"/>
            <a:r>
              <a:rPr lang="en-US" sz="1600" dirty="0" smtClean="0">
                <a:solidFill>
                  <a:schemeClr val="tx1">
                    <a:lumMod val="75000"/>
                    <a:lumOff val="25000"/>
                  </a:schemeClr>
                </a:solidFill>
              </a:rPr>
              <a:t>Comparative </a:t>
            </a:r>
            <a:r>
              <a:rPr lang="en-US" sz="1600" dirty="0">
                <a:solidFill>
                  <a:schemeClr val="tx1">
                    <a:lumMod val="75000"/>
                    <a:lumOff val="25000"/>
                  </a:schemeClr>
                </a:solidFill>
              </a:rPr>
              <a:t>Study of Commercially Available Rust Converters</a:t>
            </a:r>
          </a:p>
        </p:txBody>
      </p:sp>
    </p:spTree>
    <p:extLst>
      <p:ext uri="{BB962C8B-B14F-4D97-AF65-F5344CB8AC3E}">
        <p14:creationId xmlns:p14="http://schemas.microsoft.com/office/powerpoint/2010/main" val="1459706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000" dirty="0"/>
              <a:t>Φωσφορικο οξυ</a:t>
            </a:r>
          </a:p>
        </p:txBody>
      </p:sp>
      <p:sp>
        <p:nvSpPr>
          <p:cNvPr id="3" name="Content Placeholder 2"/>
          <p:cNvSpPr>
            <a:spLocks noGrp="1"/>
          </p:cNvSpPr>
          <p:nvPr>
            <p:ph idx="1"/>
          </p:nvPr>
        </p:nvSpPr>
        <p:spPr/>
        <p:txBody>
          <a:bodyPr>
            <a:normAutofit/>
          </a:bodyPr>
          <a:lstStyle/>
          <a:p>
            <a:r>
              <a:rPr lang="el-GR" sz="2000" dirty="0" smtClean="0"/>
              <a:t>Χρήση για την αφαίρεση υδροξυοξειδίων (΄σκουριά΄) του σιδήρου</a:t>
            </a:r>
            <a:endParaRPr lang="en-US" sz="2000" dirty="0" smtClean="0"/>
          </a:p>
          <a:p>
            <a:r>
              <a:rPr lang="el-GR" sz="2000" dirty="0" smtClean="0"/>
              <a:t>Μετατρέπει τη ΄σκουριά΄ σε ευδιάλυτα στο νερό φωσφορικά άλατα</a:t>
            </a:r>
            <a:endParaRPr lang="en-US" sz="2000" dirty="0" smtClean="0"/>
          </a:p>
          <a:p>
            <a:r>
              <a:rPr lang="el-GR" sz="2000" dirty="0" smtClean="0"/>
              <a:t>Μετά την επέμβαση των κοκκινοκαφέ οξείδο του σιδήρου θα μετατραπεί σε μαύρο φωσφορικό σίδηρο που μπορεί να αφαιρεθεί ή να μην αφαιρεθεί. </a:t>
            </a:r>
            <a:endParaRPr lang="en-US" sz="2000" dirty="0" smtClean="0"/>
          </a:p>
          <a:p>
            <a:r>
              <a:rPr lang="el-GR" sz="2000" dirty="0" smtClean="0"/>
              <a:t>Συχνή χρήση για τον καθαρισμό ιστορικών ή βιομηχανικών σιδηρών αντικειμένων. </a:t>
            </a:r>
            <a:endParaRPr lang="en-US" sz="2000" dirty="0" smtClean="0"/>
          </a:p>
          <a:p>
            <a:r>
              <a:rPr lang="el-GR" sz="2000" dirty="0" smtClean="0"/>
              <a:t>Κάποιοι εμπορικοί μετατροπείς ΄σκουριάς΄περιέχουν φωσφορικό οξύ. </a:t>
            </a:r>
            <a:endParaRPr lang="en-US" sz="2000" dirty="0" smtClean="0"/>
          </a:p>
          <a:p>
            <a:endParaRPr lang="en-US" sz="2000" dirty="0"/>
          </a:p>
        </p:txBody>
      </p:sp>
    </p:spTree>
    <p:extLst>
      <p:ext uri="{BB962C8B-B14F-4D97-AF65-F5344CB8AC3E}">
        <p14:creationId xmlns:p14="http://schemas.microsoft.com/office/powerpoint/2010/main" val="193922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Σουλφαμικό</a:t>
            </a:r>
            <a:r>
              <a:rPr lang="el-GR" dirty="0" smtClean="0"/>
              <a:t> οξύ</a:t>
            </a:r>
            <a:endParaRPr lang="el-GR"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1491630"/>
            <a:ext cx="3116188" cy="2643651"/>
          </a:xfrm>
        </p:spPr>
      </p:pic>
      <p:sp>
        <p:nvSpPr>
          <p:cNvPr id="4" name="Text Placeholder 3"/>
          <p:cNvSpPr>
            <a:spLocks noGrp="1"/>
          </p:cNvSpPr>
          <p:nvPr>
            <p:ph type="body" sz="half" idx="4294967295"/>
          </p:nvPr>
        </p:nvSpPr>
        <p:spPr>
          <a:xfrm>
            <a:off x="5364088" y="915566"/>
            <a:ext cx="3224337" cy="3517900"/>
          </a:xfrm>
        </p:spPr>
        <p:txBody>
          <a:bodyPr>
            <a:normAutofit/>
          </a:bodyPr>
          <a:lstStyle/>
          <a:p>
            <a:r>
              <a:rPr lang="el-GR" sz="2400" dirty="0">
                <a:solidFill>
                  <a:schemeClr val="bg1"/>
                </a:solidFill>
              </a:rPr>
              <a:t>Χρήση ως ασθενές οξύ για την αφαίρεση σκληρών κρουστών (αλάτων κ.ά.) από αντικείμενα από κράματα χαλκού ή σιδήρου. </a:t>
            </a:r>
            <a:endParaRPr lang="el-GR" sz="4800" dirty="0">
              <a:solidFill>
                <a:schemeClr val="bg1"/>
              </a:solidFill>
            </a:endParaRPr>
          </a:p>
        </p:txBody>
      </p:sp>
    </p:spTree>
    <p:extLst>
      <p:ext uri="{BB962C8B-B14F-4D97-AF65-F5344CB8AC3E}">
        <p14:creationId xmlns:p14="http://schemas.microsoft.com/office/powerpoint/2010/main" val="348347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Η αρχική επιφάνεια</a:t>
            </a:r>
            <a:endParaRPr lang="el-GR" sz="4000" dirty="0"/>
          </a:p>
        </p:txBody>
      </p:sp>
      <p:sp>
        <p:nvSpPr>
          <p:cNvPr id="3" name="Content Placeholder 2"/>
          <p:cNvSpPr>
            <a:spLocks noGrp="1"/>
          </p:cNvSpPr>
          <p:nvPr>
            <p:ph idx="1"/>
          </p:nvPr>
        </p:nvSpPr>
        <p:spPr/>
        <p:txBody>
          <a:bodyPr>
            <a:noAutofit/>
          </a:bodyPr>
          <a:lstStyle/>
          <a:p>
            <a:r>
              <a:rPr lang="el-GR" sz="2000" dirty="0"/>
              <a:t>Η επιφάνεια του αντικειμένου τη στιγμή της ταφής ή της εγκατάλειψής του- πριν την αρχή της διαδικασίας της διάβρωσης. </a:t>
            </a:r>
            <a:endParaRPr lang="en-US" sz="2000" dirty="0"/>
          </a:p>
          <a:p>
            <a:r>
              <a:rPr lang="el-GR" sz="2000" dirty="0"/>
              <a:t>Όταν το αντικείμενο έχει διαβρωθεί, η επιφάνειά του αλλάζει, αλλά είναι ακόμα δυνατός ο εντοπισμός του ορίου της αρχικής επιφάνεια (επανομαζόμενη </a:t>
            </a:r>
            <a:r>
              <a:rPr lang="en-GB" sz="2000" dirty="0"/>
              <a:t>‘</a:t>
            </a:r>
            <a:r>
              <a:rPr lang="en-GB" sz="2000" dirty="0" err="1"/>
              <a:t>limitos</a:t>
            </a:r>
            <a:r>
              <a:rPr lang="en-GB" sz="2000" dirty="0" smtClean="0"/>
              <a:t>’) </a:t>
            </a:r>
            <a:r>
              <a:rPr lang="el-GR" sz="2000" dirty="0"/>
              <a:t>μέσα στα στρώματα των προϊόντων διάβρωσης. </a:t>
            </a:r>
            <a:endParaRPr lang="en-US" sz="2000" dirty="0"/>
          </a:p>
          <a:p>
            <a:r>
              <a:rPr lang="el-GR" sz="2000" dirty="0"/>
              <a:t>Η ΄</a:t>
            </a:r>
            <a:r>
              <a:rPr lang="en-US" sz="2000" dirty="0" err="1"/>
              <a:t>limitos</a:t>
            </a:r>
            <a:r>
              <a:rPr lang="el-GR" sz="2000" dirty="0" smtClean="0"/>
              <a:t>΄ είναι </a:t>
            </a:r>
            <a:r>
              <a:rPr lang="el-GR" sz="2000" dirty="0"/>
              <a:t>το όριο μεταξύ διαφόρων υλικών που αποτελούν το αντικείμενο (μέταλλο, ορυκτά και οργανικά μέρη) και των περιβάλλοντων εδαφών τη στιγμή της εγκατάλειψης. Αναμένεται να υπάρχουν ιδιαίτερα χαρακτηριστικά στα στρώματα διάβρωσης του αντικειμένου σε σχέση με τη θέση τους ως προς το όριο της αρχικής επιφάνειας. </a:t>
            </a:r>
            <a:r>
              <a:rPr lang="en-US" sz="2000" dirty="0"/>
              <a:t> </a:t>
            </a:r>
          </a:p>
        </p:txBody>
      </p:sp>
    </p:spTree>
    <p:extLst>
      <p:ext uri="{BB962C8B-B14F-4D97-AF65-F5344CB8AC3E}">
        <p14:creationId xmlns:p14="http://schemas.microsoft.com/office/powerpoint/2010/main" val="2298703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EDTA </a:t>
            </a:r>
            <a:r>
              <a:rPr lang="el-GR" dirty="0" smtClean="0"/>
              <a:t>ή</a:t>
            </a:r>
            <a:r>
              <a:rPr lang="en-US" dirty="0" smtClean="0"/>
              <a:t> DTPA</a:t>
            </a:r>
            <a:endParaRPr lang="el-GR" dirty="0"/>
          </a:p>
        </p:txBody>
      </p:sp>
      <p:sp>
        <p:nvSpPr>
          <p:cNvPr id="3" name="Content Placeholder 2"/>
          <p:cNvSpPr>
            <a:spLocks noGrp="1"/>
          </p:cNvSpPr>
          <p:nvPr>
            <p:ph idx="1"/>
          </p:nvPr>
        </p:nvSpPr>
        <p:spPr/>
        <p:txBody>
          <a:bodyPr>
            <a:normAutofit/>
          </a:bodyPr>
          <a:lstStyle/>
          <a:p>
            <a:pPr>
              <a:spcBef>
                <a:spcPts val="600"/>
              </a:spcBef>
              <a:spcAft>
                <a:spcPts val="600"/>
              </a:spcAft>
            </a:pPr>
            <a:r>
              <a:rPr lang="el-GR" sz="2400" dirty="0" smtClean="0"/>
              <a:t>Χρήση ως χηλικός παράγοντας για την αφαίρεση κηλίδων σιδήρου από άλλα υλικά</a:t>
            </a:r>
            <a:endParaRPr lang="en-US" sz="2400" dirty="0" smtClean="0"/>
          </a:p>
          <a:p>
            <a:pPr>
              <a:spcBef>
                <a:spcPts val="600"/>
              </a:spcBef>
              <a:spcAft>
                <a:spcPts val="600"/>
              </a:spcAft>
            </a:pPr>
            <a:r>
              <a:rPr lang="el-GR" sz="2400" dirty="0" smtClean="0"/>
              <a:t>Χρήση για τον καθαρισμό </a:t>
            </a:r>
            <a:r>
              <a:rPr lang="el-GR" altLang="el-GR" sz="2400" dirty="0" smtClean="0">
                <a:solidFill>
                  <a:srgbClr val="A50021"/>
                </a:solidFill>
              </a:rPr>
              <a:t>επαμφοτερίζοντων</a:t>
            </a:r>
            <a:r>
              <a:rPr lang="en-US" altLang="el-GR" sz="2400" dirty="0" smtClean="0">
                <a:solidFill>
                  <a:srgbClr val="A50021"/>
                </a:solidFill>
              </a:rPr>
              <a:t> </a:t>
            </a:r>
            <a:r>
              <a:rPr lang="el-GR" altLang="el-GR" sz="2400" dirty="0" smtClean="0">
                <a:solidFill>
                  <a:srgbClr val="A50021"/>
                </a:solidFill>
              </a:rPr>
              <a:t>μετάλλων, όπως</a:t>
            </a:r>
            <a:r>
              <a:rPr lang="en-US" altLang="el-GR" sz="2400" dirty="0" smtClean="0">
                <a:solidFill>
                  <a:srgbClr val="A50021"/>
                </a:solidFill>
              </a:rPr>
              <a:t> </a:t>
            </a:r>
            <a:r>
              <a:rPr lang="en-US" altLang="el-GR" sz="2400" dirty="0">
                <a:solidFill>
                  <a:srgbClr val="A50021"/>
                </a:solidFill>
              </a:rPr>
              <a:t>Sn, </a:t>
            </a:r>
            <a:r>
              <a:rPr lang="en-US" altLang="el-GR" sz="2400" dirty="0" err="1">
                <a:solidFill>
                  <a:srgbClr val="A50021"/>
                </a:solidFill>
              </a:rPr>
              <a:t>Pb</a:t>
            </a:r>
            <a:r>
              <a:rPr lang="en-US" altLang="el-GR" sz="2400" dirty="0">
                <a:solidFill>
                  <a:srgbClr val="A50021"/>
                </a:solidFill>
              </a:rPr>
              <a:t>, Zn, </a:t>
            </a:r>
            <a:r>
              <a:rPr lang="en-US" altLang="el-GR" sz="2400" dirty="0" smtClean="0">
                <a:solidFill>
                  <a:srgbClr val="A50021"/>
                </a:solidFill>
              </a:rPr>
              <a:t>Al</a:t>
            </a:r>
            <a:r>
              <a:rPr lang="el-GR" altLang="el-GR" sz="2400" dirty="0" smtClean="0">
                <a:solidFill>
                  <a:srgbClr val="A50021"/>
                </a:solidFill>
              </a:rPr>
              <a:t>, καθώς γίνεται χρήση σε ουδέτερο  </a:t>
            </a:r>
            <a:r>
              <a:rPr lang="en-US" altLang="el-GR" sz="2400" dirty="0" smtClean="0">
                <a:solidFill>
                  <a:srgbClr val="A50021"/>
                </a:solidFill>
              </a:rPr>
              <a:t>pH </a:t>
            </a:r>
            <a:r>
              <a:rPr lang="el-GR" altLang="el-GR" sz="2400" dirty="0" smtClean="0">
                <a:solidFill>
                  <a:srgbClr val="A50021"/>
                </a:solidFill>
              </a:rPr>
              <a:t>που ελαχιστοποιεί τη διάλυση του βασικού μετάλλου (μπορεί να γίνει χρήση ρυθμιστικού διαλύματος για τη μετατροπή του </a:t>
            </a:r>
            <a:r>
              <a:rPr lang="en-US" altLang="el-GR" sz="2400" dirty="0" smtClean="0">
                <a:solidFill>
                  <a:srgbClr val="A50021"/>
                </a:solidFill>
              </a:rPr>
              <a:t>pH </a:t>
            </a:r>
            <a:r>
              <a:rPr lang="el-GR" altLang="el-GR" sz="2400" dirty="0" smtClean="0">
                <a:solidFill>
                  <a:srgbClr val="A50021"/>
                </a:solidFill>
              </a:rPr>
              <a:t>σε ουδέτερο</a:t>
            </a:r>
            <a:r>
              <a:rPr lang="en-US" altLang="el-GR" sz="2400" dirty="0" smtClean="0">
                <a:solidFill>
                  <a:srgbClr val="A50021"/>
                </a:solidFill>
              </a:rPr>
              <a:t>).</a:t>
            </a:r>
            <a:endParaRPr lang="el-GR" sz="2400" dirty="0"/>
          </a:p>
        </p:txBody>
      </p:sp>
    </p:spTree>
    <p:extLst>
      <p:ext uri="{BB962C8B-B14F-4D97-AF65-F5344CB8AC3E}">
        <p14:creationId xmlns:p14="http://schemas.microsoft.com/office/powerpoint/2010/main" val="4233448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Citric acid</a:t>
            </a:r>
            <a:r>
              <a:rPr lang="el-GR" sz="3600" dirty="0" smtClean="0"/>
              <a:t> (</a:t>
            </a:r>
            <a:r>
              <a:rPr lang="el-GR" altLang="el-GR" sz="3600" dirty="0" smtClean="0"/>
              <a:t>Κιτρικό οξύ)</a:t>
            </a:r>
            <a:endParaRPr lang="el-GR" sz="3600" dirty="0"/>
          </a:p>
        </p:txBody>
      </p:sp>
      <p:sp>
        <p:nvSpPr>
          <p:cNvPr id="3" name="Content Placeholder 2"/>
          <p:cNvSpPr>
            <a:spLocks noGrp="1"/>
          </p:cNvSpPr>
          <p:nvPr>
            <p:ph idx="1"/>
          </p:nvPr>
        </p:nvSpPr>
        <p:spPr/>
        <p:txBody>
          <a:bodyPr>
            <a:normAutofit/>
          </a:bodyPr>
          <a:lstStyle/>
          <a:p>
            <a:r>
              <a:rPr lang="el-GR" sz="2800" dirty="0" err="1" smtClean="0"/>
              <a:t>Χηλικό</a:t>
            </a:r>
            <a:r>
              <a:rPr lang="el-GR" sz="2800" dirty="0" smtClean="0"/>
              <a:t> αντιδραστήριο παρόμοιο με το </a:t>
            </a:r>
            <a:r>
              <a:rPr lang="en-US" sz="2800" dirty="0" smtClean="0"/>
              <a:t>EDTA </a:t>
            </a:r>
            <a:r>
              <a:rPr lang="el-GR" sz="2800" dirty="0" smtClean="0"/>
              <a:t>για την αφαίρεση προϊόντων διάβρωσης του χαλκού, αλλά όχι τόσο ισχυρό όσο το </a:t>
            </a:r>
            <a:r>
              <a:rPr lang="en-US" sz="2800" dirty="0" smtClean="0"/>
              <a:t>EDTA.</a:t>
            </a:r>
          </a:p>
          <a:p>
            <a:r>
              <a:rPr lang="en-US" altLang="el-GR" sz="2800" dirty="0">
                <a:solidFill>
                  <a:srgbClr val="A50021"/>
                </a:solidFill>
              </a:rPr>
              <a:t>(OH)C</a:t>
            </a:r>
            <a:r>
              <a:rPr lang="en-US" altLang="el-GR" sz="2800" baseline="-25000" dirty="0">
                <a:solidFill>
                  <a:srgbClr val="A50021"/>
                </a:solidFill>
              </a:rPr>
              <a:t>3</a:t>
            </a:r>
            <a:r>
              <a:rPr lang="en-US" altLang="el-GR" sz="2800" dirty="0">
                <a:solidFill>
                  <a:srgbClr val="A50021"/>
                </a:solidFill>
              </a:rPr>
              <a:t>H</a:t>
            </a:r>
            <a:r>
              <a:rPr lang="en-US" altLang="el-GR" sz="2800" baseline="-25000" dirty="0">
                <a:solidFill>
                  <a:srgbClr val="A50021"/>
                </a:solidFill>
              </a:rPr>
              <a:t>4</a:t>
            </a:r>
            <a:r>
              <a:rPr lang="en-US" altLang="el-GR" sz="2800" dirty="0">
                <a:solidFill>
                  <a:srgbClr val="A50021"/>
                </a:solidFill>
              </a:rPr>
              <a:t>(COOH)</a:t>
            </a:r>
            <a:r>
              <a:rPr lang="en-US" altLang="el-GR" sz="2800" baseline="-25000" dirty="0">
                <a:solidFill>
                  <a:srgbClr val="A50021"/>
                </a:solidFill>
              </a:rPr>
              <a:t>3</a:t>
            </a:r>
            <a:r>
              <a:rPr lang="en-US" altLang="el-GR" sz="2800" dirty="0">
                <a:solidFill>
                  <a:srgbClr val="A50021"/>
                </a:solidFill>
              </a:rPr>
              <a:t> </a:t>
            </a:r>
            <a:r>
              <a:rPr lang="en-US" altLang="el-GR" sz="2800" dirty="0" err="1">
                <a:solidFill>
                  <a:srgbClr val="A50021"/>
                </a:solidFill>
              </a:rPr>
              <a:t>pKa</a:t>
            </a:r>
            <a:r>
              <a:rPr lang="en-US" altLang="el-GR" sz="2800" dirty="0">
                <a:solidFill>
                  <a:srgbClr val="A50021"/>
                </a:solidFill>
              </a:rPr>
              <a:t>= 3.14, 4.77, 6.39</a:t>
            </a:r>
            <a:endParaRPr lang="el-GR" sz="2800" dirty="0"/>
          </a:p>
        </p:txBody>
      </p:sp>
    </p:spTree>
    <p:extLst>
      <p:ext uri="{BB962C8B-B14F-4D97-AF65-F5344CB8AC3E}">
        <p14:creationId xmlns:p14="http://schemas.microsoft.com/office/powerpoint/2010/main" val="32859572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sz="3600" dirty="0" smtClean="0"/>
              <a:t>Μυρμηκικό οξύ</a:t>
            </a:r>
            <a:endParaRPr lang="el-GR" sz="3600" dirty="0"/>
          </a:p>
        </p:txBody>
      </p:sp>
      <p:sp>
        <p:nvSpPr>
          <p:cNvPr id="3" name="Content Placeholder 2"/>
          <p:cNvSpPr>
            <a:spLocks noGrp="1"/>
          </p:cNvSpPr>
          <p:nvPr>
            <p:ph idx="1"/>
          </p:nvPr>
        </p:nvSpPr>
        <p:spPr/>
        <p:txBody>
          <a:bodyPr>
            <a:normAutofit/>
          </a:bodyPr>
          <a:lstStyle/>
          <a:p>
            <a:pPr marL="0" indent="0">
              <a:buNone/>
            </a:pPr>
            <a:r>
              <a:rPr lang="el-GR" altLang="el-GR" sz="2400" b="1" dirty="0"/>
              <a:t>Μυρμηκικό </a:t>
            </a:r>
            <a:r>
              <a:rPr lang="el-GR" altLang="el-GR" sz="2400" b="1" dirty="0" smtClean="0"/>
              <a:t>οξύ</a:t>
            </a:r>
            <a:r>
              <a:rPr lang="en-US" altLang="el-GR" sz="2400" b="1" dirty="0" smtClean="0"/>
              <a:t> </a:t>
            </a:r>
            <a:r>
              <a:rPr lang="en-US" altLang="el-GR" sz="2400" dirty="0"/>
              <a:t>HCOOH </a:t>
            </a:r>
            <a:r>
              <a:rPr lang="en-US" altLang="el-GR" sz="2400" dirty="0" err="1"/>
              <a:t>pKa</a:t>
            </a:r>
            <a:r>
              <a:rPr lang="en-US" altLang="el-GR" sz="2400" dirty="0"/>
              <a:t>= 3.75 (5-10%v/v)</a:t>
            </a:r>
          </a:p>
          <a:p>
            <a:r>
              <a:rPr lang="el-GR" altLang="el-GR" sz="2400" dirty="0">
                <a:solidFill>
                  <a:srgbClr val="A50021"/>
                </a:solidFill>
              </a:rPr>
              <a:t>Είναι </a:t>
            </a:r>
            <a:r>
              <a:rPr lang="el-GR" altLang="el-GR" sz="2400" dirty="0" err="1">
                <a:solidFill>
                  <a:srgbClr val="A50021"/>
                </a:solidFill>
              </a:rPr>
              <a:t>καρβοξυλικό</a:t>
            </a:r>
            <a:r>
              <a:rPr lang="el-GR" altLang="el-GR" sz="2400" dirty="0">
                <a:solidFill>
                  <a:srgbClr val="A50021"/>
                </a:solidFill>
              </a:rPr>
              <a:t> οξύ.</a:t>
            </a:r>
          </a:p>
          <a:p>
            <a:r>
              <a:rPr lang="el-GR" altLang="el-GR" sz="2400" dirty="0" smtClean="0"/>
              <a:t>Διαλύει </a:t>
            </a:r>
            <a:r>
              <a:rPr lang="el-GR" altLang="el-GR" sz="2400" dirty="0"/>
              <a:t>τις ενώσεις του μονοσθενούς χαλκού και το άλας του δισθενούς χαλκού και με τον καιρό μπορεί να αφαιρέσει όλα τα προϊόντα διάβρωσης, για να παραμείνει μόνο το μέταλλο.</a:t>
            </a:r>
          </a:p>
          <a:p>
            <a:endParaRPr lang="el-GR" sz="2400" dirty="0"/>
          </a:p>
        </p:txBody>
      </p:sp>
    </p:spTree>
    <p:extLst>
      <p:ext uri="{BB962C8B-B14F-4D97-AF65-F5344CB8AC3E}">
        <p14:creationId xmlns:p14="http://schemas.microsoft.com/office/powerpoint/2010/main" val="4294391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altLang="el-GR" sz="3600" dirty="0" smtClean="0"/>
              <a:t>Καθαρισμοί με </a:t>
            </a:r>
            <a:r>
              <a:rPr lang="en-US" altLang="el-GR" sz="3600" dirty="0" smtClean="0"/>
              <a:t>Laser</a:t>
            </a:r>
            <a:r>
              <a:rPr lang="el-GR" altLang="el-GR" sz="3600" dirty="0" smtClean="0"/>
              <a:t> σε μέταλλα</a:t>
            </a:r>
            <a:endParaRPr lang="el-GR" sz="3600" dirty="0"/>
          </a:p>
        </p:txBody>
      </p:sp>
      <p:pic>
        <p:nvPicPr>
          <p:cNvPr id="5" name="Content Placeholder 4"/>
          <p:cNvPicPr>
            <a:picLocks noGrp="1" noChangeAspect="1"/>
          </p:cNvPicPr>
          <p:nvPr>
            <p:ph idx="1"/>
          </p:nvPr>
        </p:nvPicPr>
        <p:blipFill>
          <a:blip r:embed="rId2" cstate="print"/>
          <a:stretch>
            <a:fillRect/>
          </a:stretch>
        </p:blipFill>
        <p:spPr>
          <a:xfrm>
            <a:off x="1006491" y="983548"/>
            <a:ext cx="3132000" cy="4176000"/>
          </a:xfrm>
          <a:prstGeom prst="rect">
            <a:avLst/>
          </a:prstGeom>
        </p:spPr>
      </p:pic>
      <p:pic>
        <p:nvPicPr>
          <p:cNvPr id="239624" name="Picture 8" descr="festos5"/>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03214" y="4664435"/>
            <a:ext cx="366713" cy="3952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7" name="Picture 11" descr="EPEAEK KOIN TAM_600dp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7386" y="4596530"/>
            <a:ext cx="3347468" cy="5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217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p:cNvSpPr>
            <a:spLocks noGrp="1" noChangeArrowheads="1"/>
          </p:cNvSpPr>
          <p:nvPr>
            <p:ph type="title"/>
          </p:nvPr>
        </p:nvSpPr>
        <p:spPr>
          <a:noFill/>
          <a:ln/>
        </p:spPr>
        <p:txBody>
          <a:bodyPr>
            <a:noAutofit/>
          </a:bodyPr>
          <a:lstStyle/>
          <a:p>
            <a:r>
              <a:rPr lang="el-GR" altLang="el-GR" sz="2800" dirty="0" smtClean="0"/>
              <a:t>Σύγκριση </a:t>
            </a:r>
            <a:r>
              <a:rPr lang="el-GR" altLang="el-GR" sz="2800" dirty="0"/>
              <a:t>με </a:t>
            </a:r>
            <a:r>
              <a:rPr lang="el-GR" altLang="el-GR" sz="2800" dirty="0" smtClean="0"/>
              <a:t>παραδοσιακές μεθόδους καθαρισμού</a:t>
            </a:r>
            <a:endParaRPr lang="en-US" altLang="el-GR" sz="2800" dirty="0"/>
          </a:p>
        </p:txBody>
      </p:sp>
      <p:grpSp>
        <p:nvGrpSpPr>
          <p:cNvPr id="3" name="Group 2"/>
          <p:cNvGrpSpPr/>
          <p:nvPr/>
        </p:nvGrpSpPr>
        <p:grpSpPr>
          <a:xfrm>
            <a:off x="1262180" y="987574"/>
            <a:ext cx="6574094" cy="4155926"/>
            <a:chOff x="2089548" y="1150144"/>
            <a:chExt cx="5654278" cy="3558779"/>
          </a:xfrm>
        </p:grpSpPr>
        <p:pic>
          <p:nvPicPr>
            <p:cNvPr id="258053" name="Picture 5" descr="1-corr_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9548" y="1150144"/>
              <a:ext cx="5654278" cy="35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Text Box 6"/>
            <p:cNvSpPr txBox="1">
              <a:spLocks noChangeArrowheads="1"/>
            </p:cNvSpPr>
            <p:nvPr/>
          </p:nvSpPr>
          <p:spPr bwMode="auto">
            <a:xfrm>
              <a:off x="2563234" y="1363944"/>
              <a:ext cx="1669256" cy="27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l-GR" altLang="el-GR" sz="1600" b="1" dirty="0">
                  <a:solidFill>
                    <a:srgbClr val="000000"/>
                  </a:solidFill>
                  <a:latin typeface="+mn-lt"/>
                </a:rPr>
                <a:t>Αρχική επιφάνεια</a:t>
              </a:r>
              <a:endParaRPr lang="en-US" altLang="el-GR" sz="1600" b="1" dirty="0">
                <a:solidFill>
                  <a:srgbClr val="000000"/>
                </a:solidFill>
                <a:latin typeface="+mn-lt"/>
              </a:endParaRPr>
            </a:p>
          </p:txBody>
        </p:sp>
        <p:sp>
          <p:nvSpPr>
            <p:cNvPr id="258055" name="Text Box 7"/>
            <p:cNvSpPr txBox="1">
              <a:spLocks noChangeArrowheads="1"/>
            </p:cNvSpPr>
            <p:nvPr/>
          </p:nvSpPr>
          <p:spPr bwMode="auto">
            <a:xfrm>
              <a:off x="6155347" y="1292502"/>
              <a:ext cx="1176727" cy="48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0" indent="0">
                <a:spcBef>
                  <a:spcPct val="50000"/>
                </a:spcBef>
              </a:pPr>
              <a:r>
                <a:rPr lang="el-GR" altLang="el-GR" sz="1600" b="1" dirty="0">
                  <a:solidFill>
                    <a:srgbClr val="000000"/>
                  </a:solidFill>
                  <a:latin typeface="+mn-lt"/>
                </a:rPr>
                <a:t>Μηχανικός Καθαρισμός </a:t>
              </a:r>
              <a:endParaRPr lang="en-US" altLang="el-GR" sz="1600" b="1" dirty="0">
                <a:solidFill>
                  <a:srgbClr val="000000"/>
                </a:solidFill>
                <a:latin typeface="+mn-lt"/>
              </a:endParaRPr>
            </a:p>
          </p:txBody>
        </p:sp>
        <p:sp>
          <p:nvSpPr>
            <p:cNvPr id="258056" name="Text Box 8"/>
            <p:cNvSpPr txBox="1">
              <a:spLocks noChangeArrowheads="1"/>
            </p:cNvSpPr>
            <p:nvPr/>
          </p:nvSpPr>
          <p:spPr bwMode="auto">
            <a:xfrm>
              <a:off x="6164070" y="3863249"/>
              <a:ext cx="1238659" cy="48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marL="342900" indent="-342900">
                <a:spcBef>
                  <a:spcPct val="0"/>
                </a:spcBef>
                <a:defRPr sz="2400">
                  <a:solidFill>
                    <a:schemeClr val="tx1"/>
                  </a:solidFill>
                  <a:latin typeface="Times New Roman" panose="02020603050405020304" pitchFamily="18" charset="0"/>
                </a:defRPr>
              </a:lvl1pPr>
              <a:lvl2pPr>
                <a:spcBef>
                  <a:spcPct val="0"/>
                </a:spcBef>
                <a:defRPr sz="2400">
                  <a:solidFill>
                    <a:schemeClr val="tx1"/>
                  </a:solidFill>
                  <a:latin typeface="Times New Roman" panose="02020603050405020304" pitchFamily="18" charset="0"/>
                </a:defRPr>
              </a:lvl2pPr>
              <a:lvl3pPr>
                <a:spcBef>
                  <a:spcPct val="0"/>
                </a:spcBef>
                <a:defRPr sz="2400">
                  <a:solidFill>
                    <a:schemeClr val="tx1"/>
                  </a:solidFill>
                  <a:latin typeface="Times New Roman" panose="02020603050405020304" pitchFamily="18" charset="0"/>
                </a:defRPr>
              </a:lvl3pPr>
              <a:lvl4pPr>
                <a:spcBef>
                  <a:spcPct val="0"/>
                </a:spcBef>
                <a:defRPr sz="2400">
                  <a:solidFill>
                    <a:schemeClr val="tx1"/>
                  </a:solidFill>
                  <a:latin typeface="Times New Roman" panose="02020603050405020304" pitchFamily="18" charset="0"/>
                </a:defRPr>
              </a:lvl4pPr>
              <a:lvl5pPr>
                <a:spcBef>
                  <a:spcPct val="0"/>
                </a:spcBef>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0" indent="0">
                <a:spcBef>
                  <a:spcPct val="50000"/>
                </a:spcBef>
              </a:pPr>
              <a:r>
                <a:rPr lang="el-GR" altLang="el-GR" sz="1600" b="1" dirty="0">
                  <a:solidFill>
                    <a:srgbClr val="000000"/>
                  </a:solidFill>
                  <a:latin typeface="+mn-lt"/>
                </a:rPr>
                <a:t> Καθαρισμός με </a:t>
              </a:r>
              <a:r>
                <a:rPr lang="en-US" altLang="el-GR" sz="1600" b="1" dirty="0">
                  <a:solidFill>
                    <a:srgbClr val="000000"/>
                  </a:solidFill>
                  <a:latin typeface="+mn-lt"/>
                </a:rPr>
                <a:t>laser</a:t>
              </a:r>
            </a:p>
          </p:txBody>
        </p:sp>
      </p:grpSp>
      <p:sp>
        <p:nvSpPr>
          <p:cNvPr id="8" name="TextBox 7"/>
          <p:cNvSpPr txBox="1"/>
          <p:nvPr/>
        </p:nvSpPr>
        <p:spPr>
          <a:xfrm>
            <a:off x="1262181" y="4866501"/>
            <a:ext cx="6574094"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3464267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l-GR" altLang="el-GR" dirty="0" smtClean="0"/>
              <a:t>Συμπεράσματα </a:t>
            </a:r>
            <a:endParaRPr lang="en-US" altLang="el-GR" dirty="0"/>
          </a:p>
        </p:txBody>
      </p:sp>
      <p:sp>
        <p:nvSpPr>
          <p:cNvPr id="2" name="Content Placeholder 1"/>
          <p:cNvSpPr>
            <a:spLocks noGrp="1"/>
          </p:cNvSpPr>
          <p:nvPr>
            <p:ph idx="1"/>
          </p:nvPr>
        </p:nvSpPr>
        <p:spPr/>
        <p:txBody>
          <a:bodyPr>
            <a:normAutofit/>
          </a:bodyPr>
          <a:lstStyle/>
          <a:p>
            <a:r>
              <a:rPr lang="el-GR" sz="2000" dirty="0"/>
              <a:t>Ικανοποιητική αφαίρεση λεπτού στρώματος προϊόντων διάβρωσης </a:t>
            </a:r>
            <a:r>
              <a:rPr lang="el-GR" sz="2000" dirty="0" smtClean="0"/>
              <a:t> </a:t>
            </a:r>
            <a:r>
              <a:rPr lang="el-GR" sz="2000" dirty="0"/>
              <a:t>περισσότερο από μηχανικό καθαρισμό</a:t>
            </a:r>
          </a:p>
          <a:p>
            <a:r>
              <a:rPr lang="el-GR" sz="2000" dirty="0"/>
              <a:t>Δεν επηρεάζονται τα προϊόντα διάβρωσης της επιγραφής και της διακόσμησης</a:t>
            </a:r>
          </a:p>
          <a:p>
            <a:endParaRPr lang="el-GR" sz="2000" dirty="0"/>
          </a:p>
          <a:p>
            <a:endParaRPr lang="el-GR" sz="2000" dirty="0"/>
          </a:p>
          <a:p>
            <a:endParaRPr lang="el-GR" sz="2000" dirty="0"/>
          </a:p>
        </p:txBody>
      </p:sp>
      <p:pic>
        <p:nvPicPr>
          <p:cNvPr id="245764" name="Picture 4" descr="P90301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843558"/>
            <a:ext cx="3059832" cy="287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stretch>
            <a:fillRect/>
          </a:stretch>
        </p:blipFill>
        <p:spPr>
          <a:xfrm>
            <a:off x="539552" y="4195013"/>
            <a:ext cx="4300266" cy="658184"/>
          </a:xfrm>
          <a:prstGeom prst="rect">
            <a:avLst/>
          </a:prstGeom>
        </p:spPr>
      </p:pic>
      <p:sp>
        <p:nvSpPr>
          <p:cNvPr id="7" name="TextBox 6"/>
          <p:cNvSpPr txBox="1"/>
          <p:nvPr/>
        </p:nvSpPr>
        <p:spPr>
          <a:xfrm>
            <a:off x="6281936" y="3795886"/>
            <a:ext cx="2664296" cy="461665"/>
          </a:xfrm>
          <a:prstGeom prst="rect">
            <a:avLst/>
          </a:prstGeom>
          <a:solidFill>
            <a:schemeClr val="bg1">
              <a:lumMod val="95000"/>
            </a:schemeClr>
          </a:solidFill>
        </p:spPr>
        <p:txBody>
          <a:bodyPr wrap="square" rtlCol="0">
            <a:spAutoFit/>
          </a:bodyPr>
          <a:lstStyle/>
          <a:p>
            <a:r>
              <a:rPr lang="en-US" sz="1200" dirty="0" smtClean="0">
                <a:solidFill>
                  <a:schemeClr val="tx1">
                    <a:lumMod val="75000"/>
                    <a:lumOff val="25000"/>
                  </a:schemeClr>
                </a:solidFill>
              </a:rPr>
              <a:t>© </a:t>
            </a:r>
            <a:r>
              <a:rPr lang="el-GR" sz="1200" dirty="0" smtClean="0">
                <a:solidFill>
                  <a:schemeClr val="tx1">
                    <a:lumMod val="75000"/>
                    <a:lumOff val="25000"/>
                  </a:schemeClr>
                </a:solidFill>
              </a:rPr>
              <a:t>Εργαστήριο Συντήρησης Μεταλλικών Αντικειμένων-ΤΕΙ ΑΘΗΝΑΣ </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16010822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ioda diavrwshs_ebrosthia opsh.jpg"/>
          <p:cNvPicPr>
            <a:picLocks noChangeAspect="1"/>
          </p:cNvPicPr>
          <p:nvPr/>
        </p:nvPicPr>
        <p:blipFill>
          <a:blip r:embed="rId2" cstate="print"/>
          <a:srcRect t="17450" r="10762"/>
          <a:stretch>
            <a:fillRect/>
          </a:stretch>
        </p:blipFill>
        <p:spPr>
          <a:xfrm>
            <a:off x="1115616" y="1049228"/>
            <a:ext cx="2924944" cy="3865303"/>
          </a:xfrm>
          <a:prstGeom prst="rect">
            <a:avLst/>
          </a:prstGeom>
        </p:spPr>
      </p:pic>
      <p:sp>
        <p:nvSpPr>
          <p:cNvPr id="6" name="TextBox 5"/>
          <p:cNvSpPr txBox="1"/>
          <p:nvPr/>
        </p:nvSpPr>
        <p:spPr>
          <a:xfrm>
            <a:off x="4990371" y="3910793"/>
            <a:ext cx="2430270" cy="346249"/>
          </a:xfrm>
          <a:prstGeom prst="rect">
            <a:avLst/>
          </a:prstGeom>
          <a:noFill/>
        </p:spPr>
        <p:txBody>
          <a:bodyPr wrap="square" lIns="68580" tIns="34290" rIns="68580" bIns="34290" rtlCol="0">
            <a:spAutoFit/>
          </a:bodyPr>
          <a:lstStyle/>
          <a:p>
            <a:pPr algn="ctr"/>
            <a:r>
              <a:rPr lang="el-GR" dirty="0">
                <a:cs typeface="Times New Roman" pitchFamily="18" charset="0"/>
              </a:rPr>
              <a:t>Εμπρόσθια όψη </a:t>
            </a:r>
          </a:p>
        </p:txBody>
      </p:sp>
      <p:pic>
        <p:nvPicPr>
          <p:cNvPr id="7" name="Picture 6" descr="brosta.jpg"/>
          <p:cNvPicPr>
            <a:picLocks noChangeAspect="1"/>
          </p:cNvPicPr>
          <p:nvPr/>
        </p:nvPicPr>
        <p:blipFill>
          <a:blip r:embed="rId3" cstate="print"/>
          <a:srcRect l="6601" t="11151" r="12200" b="23750"/>
          <a:stretch>
            <a:fillRect/>
          </a:stretch>
        </p:blipFill>
        <p:spPr>
          <a:xfrm>
            <a:off x="4868650" y="1049228"/>
            <a:ext cx="2673713" cy="2858107"/>
          </a:xfrm>
          <a:prstGeom prst="rect">
            <a:avLst/>
          </a:prstGeom>
        </p:spPr>
      </p:pic>
      <p:sp>
        <p:nvSpPr>
          <p:cNvPr id="10" name="TextBox 9"/>
          <p:cNvSpPr txBox="1"/>
          <p:nvPr/>
        </p:nvSpPr>
        <p:spPr>
          <a:xfrm>
            <a:off x="-1" y="4889584"/>
            <a:ext cx="4690579" cy="253916"/>
          </a:xfrm>
          <a:prstGeom prst="rect">
            <a:avLst/>
          </a:prstGeom>
          <a:solidFill>
            <a:schemeClr val="bg1">
              <a:lumMod val="95000"/>
            </a:schemeClr>
          </a:solidFill>
        </p:spPr>
        <p:txBody>
          <a:bodyPr wrap="none" lIns="68580" tIns="34290" rIns="68580" bIns="34290" rtlCol="0">
            <a:spAutoFit/>
          </a:bodyPr>
          <a:lstStyle/>
          <a:p>
            <a:r>
              <a:rPr lang="el-GR" sz="1200" dirty="0" smtClean="0"/>
              <a:t>Πτυχιακή </a:t>
            </a:r>
            <a:r>
              <a:rPr lang="el-GR" sz="1200" dirty="0"/>
              <a:t>της Ελπίδα - Ναταλία Κατωπόδη – </a:t>
            </a:r>
            <a:r>
              <a:rPr lang="el-GR" sz="1200" dirty="0" err="1"/>
              <a:t>Σταμέλου</a:t>
            </a:r>
            <a:r>
              <a:rPr lang="el-GR" sz="1200" dirty="0"/>
              <a:t>, ΤΕΙ </a:t>
            </a:r>
            <a:r>
              <a:rPr lang="el-GR" sz="1200" dirty="0" smtClean="0"/>
              <a:t>Αθηνάς</a:t>
            </a:r>
            <a:r>
              <a:rPr lang="en-US" sz="1200" dirty="0" smtClean="0"/>
              <a:t>, 2015</a:t>
            </a:r>
            <a:endParaRPr lang="el-GR" sz="1200" dirty="0"/>
          </a:p>
        </p:txBody>
      </p:sp>
      <p:sp>
        <p:nvSpPr>
          <p:cNvPr id="9" name="TextBox 8"/>
          <p:cNvSpPr txBox="1"/>
          <p:nvPr/>
        </p:nvSpPr>
        <p:spPr>
          <a:xfrm>
            <a:off x="4868650" y="4274789"/>
            <a:ext cx="2673713" cy="600164"/>
          </a:xfrm>
          <a:prstGeom prst="rect">
            <a:avLst/>
          </a:prstGeom>
          <a:solidFill>
            <a:schemeClr val="bg1">
              <a:lumMod val="95000"/>
            </a:schemeClr>
          </a:solidFill>
        </p:spPr>
        <p:txBody>
          <a:bodyPr wrap="square" rtlCol="0">
            <a:spAutoFit/>
          </a:bodyPr>
          <a:lstStyle/>
          <a:p>
            <a:pPr algn="ctr"/>
            <a:r>
              <a:rPr lang="en-US" sz="1100" dirty="0" smtClean="0">
                <a:solidFill>
                  <a:schemeClr val="tx1">
                    <a:lumMod val="75000"/>
                    <a:lumOff val="25000"/>
                  </a:schemeClr>
                </a:solidFill>
              </a:rPr>
              <a:t>© </a:t>
            </a:r>
            <a:r>
              <a:rPr lang="el-GR" sz="1100" dirty="0">
                <a:solidFill>
                  <a:schemeClr val="tx1">
                    <a:lumMod val="75000"/>
                    <a:lumOff val="25000"/>
                  </a:schemeClr>
                </a:solidFill>
              </a:rPr>
              <a:t>Βιομηχανικό Μουσείο </a:t>
            </a:r>
            <a:r>
              <a:rPr lang="el-GR" sz="1100" dirty="0" smtClean="0">
                <a:solidFill>
                  <a:schemeClr val="tx1">
                    <a:lumMod val="75000"/>
                    <a:lumOff val="25000"/>
                  </a:schemeClr>
                </a:solidFill>
              </a:rPr>
              <a:t>Φωταερίου, Εργαστήριο Συντήρησης Μεταλλικών Αντικειμένων-ΤΕΙ ΑΘΗΝΑΣ </a:t>
            </a:r>
            <a:endParaRPr lang="el-GR" sz="1100" dirty="0">
              <a:solidFill>
                <a:schemeClr val="tx1">
                  <a:lumMod val="75000"/>
                  <a:lumOff val="25000"/>
                </a:schemeClr>
              </a:solidFill>
            </a:endParaRPr>
          </a:p>
        </p:txBody>
      </p:sp>
      <p:sp>
        <p:nvSpPr>
          <p:cNvPr id="2" name="Title 1"/>
          <p:cNvSpPr>
            <a:spLocks noGrp="1"/>
          </p:cNvSpPr>
          <p:nvPr>
            <p:ph type="title"/>
          </p:nvPr>
        </p:nvSpPr>
        <p:spPr/>
        <p:txBody>
          <a:bodyPr>
            <a:noAutofit/>
          </a:bodyPr>
          <a:lstStyle/>
          <a:p>
            <a:r>
              <a:rPr lang="el-GR" sz="3200" dirty="0" smtClean="0"/>
              <a:t>Καθαρισμοί με </a:t>
            </a:r>
            <a:r>
              <a:rPr lang="en-US" sz="3200" dirty="0" smtClean="0"/>
              <a:t>laser </a:t>
            </a:r>
            <a:r>
              <a:rPr lang="el-GR" sz="3200" dirty="0" smtClean="0"/>
              <a:t>σε βαμμένη μεταλλική επιφάνεια</a:t>
            </a:r>
            <a:endParaRPr lang="el-GR" sz="3200" dirty="0"/>
          </a:p>
        </p:txBody>
      </p:sp>
    </p:spTree>
    <p:extLst>
      <p:ext uri="{BB962C8B-B14F-4D97-AF65-F5344CB8AC3E}">
        <p14:creationId xmlns:p14="http://schemas.microsoft.com/office/powerpoint/2010/main" val="8562296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titled-1.jpg"/>
          <p:cNvPicPr>
            <a:picLocks noGrp="1" noChangeAspect="1"/>
          </p:cNvPicPr>
          <p:nvPr>
            <p:ph idx="1"/>
          </p:nvPr>
        </p:nvPicPr>
        <p:blipFill>
          <a:blip r:embed="rId2" cstate="print"/>
          <a:stretch>
            <a:fillRect/>
          </a:stretch>
        </p:blipFill>
        <p:spPr>
          <a:xfrm>
            <a:off x="1451499" y="663651"/>
            <a:ext cx="2688453" cy="3675063"/>
          </a:xfrm>
        </p:spPr>
      </p:pic>
      <p:sp>
        <p:nvSpPr>
          <p:cNvPr id="5" name="TextBox 4"/>
          <p:cNvSpPr txBox="1"/>
          <p:nvPr/>
        </p:nvSpPr>
        <p:spPr>
          <a:xfrm>
            <a:off x="1674777" y="168101"/>
            <a:ext cx="2468913" cy="377026"/>
          </a:xfrm>
          <a:prstGeom prst="rect">
            <a:avLst/>
          </a:prstGeom>
          <a:noFill/>
        </p:spPr>
        <p:txBody>
          <a:bodyPr wrap="square" lIns="68580" tIns="34290" rIns="68580" bIns="34290" rtlCol="0">
            <a:spAutoFit/>
          </a:bodyPr>
          <a:lstStyle/>
          <a:p>
            <a:r>
              <a:rPr lang="el-GR" sz="2000" b="1" dirty="0">
                <a:solidFill>
                  <a:prstClr val="black"/>
                </a:solidFill>
                <a:cs typeface="Times New Roman" pitchFamily="18" charset="0"/>
              </a:rPr>
              <a:t>ΠΡΙΝ  </a:t>
            </a:r>
            <a:r>
              <a:rPr lang="el-GR" sz="2000" b="1" dirty="0" smtClean="0">
                <a:solidFill>
                  <a:prstClr val="black"/>
                </a:solidFill>
                <a:cs typeface="Times New Roman" pitchFamily="18" charset="0"/>
              </a:rPr>
              <a:t>             </a:t>
            </a:r>
            <a:r>
              <a:rPr lang="el-GR" sz="2000" b="1" dirty="0">
                <a:solidFill>
                  <a:prstClr val="black"/>
                </a:solidFill>
                <a:cs typeface="Times New Roman" pitchFamily="18" charset="0"/>
              </a:rPr>
              <a:t>ΜΕΤΑ</a:t>
            </a:r>
          </a:p>
        </p:txBody>
      </p:sp>
      <p:sp>
        <p:nvSpPr>
          <p:cNvPr id="6" name="TextBox 5"/>
          <p:cNvSpPr txBox="1"/>
          <p:nvPr/>
        </p:nvSpPr>
        <p:spPr>
          <a:xfrm>
            <a:off x="4197176" y="992562"/>
            <a:ext cx="1296144" cy="346249"/>
          </a:xfrm>
          <a:prstGeom prst="rect">
            <a:avLst/>
          </a:prstGeom>
          <a:noFill/>
        </p:spPr>
        <p:txBody>
          <a:bodyPr wrap="square" lIns="68580" tIns="34290" rIns="68580" bIns="34290" rtlCol="0">
            <a:spAutoFit/>
          </a:bodyPr>
          <a:lstStyle/>
          <a:p>
            <a:r>
              <a:rPr lang="en-US" dirty="0">
                <a:solidFill>
                  <a:prstClr val="black"/>
                </a:solidFill>
                <a:cs typeface="Times New Roman" pitchFamily="18" charset="0"/>
              </a:rPr>
              <a:t>EDTA</a:t>
            </a:r>
            <a:endParaRPr lang="el-GR" dirty="0">
              <a:solidFill>
                <a:prstClr val="black"/>
              </a:solidFill>
              <a:cs typeface="Times New Roman" pitchFamily="18" charset="0"/>
            </a:endParaRPr>
          </a:p>
        </p:txBody>
      </p:sp>
      <p:sp>
        <p:nvSpPr>
          <p:cNvPr id="7" name="TextBox 6"/>
          <p:cNvSpPr txBox="1"/>
          <p:nvPr/>
        </p:nvSpPr>
        <p:spPr>
          <a:xfrm>
            <a:off x="4197176" y="2350551"/>
            <a:ext cx="1666098" cy="346249"/>
          </a:xfrm>
          <a:prstGeom prst="rect">
            <a:avLst/>
          </a:prstGeom>
          <a:noFill/>
        </p:spPr>
        <p:txBody>
          <a:bodyPr wrap="square" lIns="68580" tIns="34290" rIns="68580" bIns="34290" rtlCol="0">
            <a:spAutoFit/>
          </a:bodyPr>
          <a:lstStyle/>
          <a:p>
            <a:r>
              <a:rPr lang="el-GR" dirty="0" smtClean="0">
                <a:solidFill>
                  <a:prstClr val="black"/>
                </a:solidFill>
                <a:cs typeface="Times New Roman" pitchFamily="18" charset="0"/>
              </a:rPr>
              <a:t>Σουλφαμικό οξύ</a:t>
            </a:r>
            <a:endParaRPr lang="el-GR" dirty="0">
              <a:solidFill>
                <a:prstClr val="black"/>
              </a:solidFill>
              <a:cs typeface="Times New Roman" pitchFamily="18" charset="0"/>
            </a:endParaRPr>
          </a:p>
        </p:txBody>
      </p:sp>
      <p:sp>
        <p:nvSpPr>
          <p:cNvPr id="8" name="TextBox 7"/>
          <p:cNvSpPr txBox="1"/>
          <p:nvPr/>
        </p:nvSpPr>
        <p:spPr>
          <a:xfrm>
            <a:off x="4197176" y="3584850"/>
            <a:ext cx="1296144" cy="346249"/>
          </a:xfrm>
          <a:prstGeom prst="rect">
            <a:avLst/>
          </a:prstGeom>
          <a:noFill/>
        </p:spPr>
        <p:txBody>
          <a:bodyPr wrap="square" lIns="68580" tIns="34290" rIns="68580" bIns="34290" rtlCol="0">
            <a:spAutoFit/>
          </a:bodyPr>
          <a:lstStyle/>
          <a:p>
            <a:r>
              <a:rPr lang="el-GR" dirty="0" smtClean="0">
                <a:solidFill>
                  <a:prstClr val="black"/>
                </a:solidFill>
                <a:cs typeface="Times New Roman" pitchFamily="18" charset="0"/>
              </a:rPr>
              <a:t>Φυτικό οξύ</a:t>
            </a:r>
            <a:endParaRPr lang="el-GR" dirty="0">
              <a:solidFill>
                <a:prstClr val="black"/>
              </a:solidFill>
              <a:cs typeface="Times New Roman" pitchFamily="18" charset="0"/>
            </a:endParaRPr>
          </a:p>
        </p:txBody>
      </p:sp>
      <p:sp>
        <p:nvSpPr>
          <p:cNvPr id="10" name="TextBox 9"/>
          <p:cNvSpPr txBox="1"/>
          <p:nvPr/>
        </p:nvSpPr>
        <p:spPr>
          <a:xfrm>
            <a:off x="6444208" y="643675"/>
            <a:ext cx="2300310" cy="3762568"/>
          </a:xfrm>
          <a:prstGeom prst="rect">
            <a:avLst/>
          </a:prstGeom>
          <a:noFill/>
        </p:spPr>
        <p:txBody>
          <a:bodyPr wrap="square" lIns="68580" tIns="34290" rIns="68580" bIns="34290" rtlCol="0">
            <a:spAutoFit/>
          </a:bodyPr>
          <a:lstStyle/>
          <a:p>
            <a:r>
              <a:rPr lang="el-GR" sz="2000" b="1" dirty="0" smtClean="0">
                <a:solidFill>
                  <a:schemeClr val="bg1"/>
                </a:solidFill>
                <a:cs typeface="Times New Roman" pitchFamily="18" charset="0"/>
              </a:rPr>
              <a:t>Παρατηρήσεις</a:t>
            </a:r>
            <a:endParaRPr lang="en-US" sz="2000" b="1" dirty="0" smtClean="0">
              <a:solidFill>
                <a:schemeClr val="bg1"/>
              </a:solidFill>
              <a:cs typeface="Times New Roman" pitchFamily="18" charset="0"/>
            </a:endParaRPr>
          </a:p>
          <a:p>
            <a:endParaRPr lang="en-US" sz="2000" b="1" dirty="0" smtClean="0">
              <a:solidFill>
                <a:schemeClr val="bg1"/>
              </a:solidFill>
              <a:cs typeface="Times New Roman" pitchFamily="18" charset="0"/>
            </a:endParaRPr>
          </a:p>
          <a:p>
            <a:r>
              <a:rPr lang="el-GR" sz="2000" dirty="0" smtClean="0">
                <a:solidFill>
                  <a:schemeClr val="bg1"/>
                </a:solidFill>
                <a:cs typeface="Times New Roman" pitchFamily="18" charset="0"/>
              </a:rPr>
              <a:t>Οι </a:t>
            </a:r>
            <a:r>
              <a:rPr lang="el-GR" sz="2000" dirty="0">
                <a:solidFill>
                  <a:schemeClr val="bg1"/>
                </a:solidFill>
                <a:cs typeface="Times New Roman" pitchFamily="18" charset="0"/>
              </a:rPr>
              <a:t>επικαθήσεις φαίνεται να απομακρύνονται από τα πρώτα 5 λεπτά.</a:t>
            </a:r>
          </a:p>
          <a:p>
            <a:r>
              <a:rPr lang="el-GR" sz="2000" dirty="0" smtClean="0">
                <a:solidFill>
                  <a:schemeClr val="bg1"/>
                </a:solidFill>
                <a:cs typeface="Times New Roman" pitchFamily="18" charset="0"/>
              </a:rPr>
              <a:t>Ενώ </a:t>
            </a:r>
            <a:r>
              <a:rPr lang="el-GR" sz="2000" dirty="0">
                <a:solidFill>
                  <a:schemeClr val="bg1"/>
                </a:solidFill>
                <a:cs typeface="Times New Roman" pitchFamily="18" charset="0"/>
              </a:rPr>
              <a:t>στα 30-40 λεπτά το </a:t>
            </a:r>
            <a:r>
              <a:rPr lang="el-GR" sz="2000" dirty="0" err="1">
                <a:solidFill>
                  <a:schemeClr val="bg1"/>
                </a:solidFill>
                <a:cs typeface="Times New Roman" pitchFamily="18" charset="0"/>
              </a:rPr>
              <a:t>σουλφαμικό</a:t>
            </a:r>
            <a:r>
              <a:rPr lang="el-GR" sz="2000" dirty="0">
                <a:solidFill>
                  <a:schemeClr val="bg1"/>
                </a:solidFill>
                <a:cs typeface="Times New Roman" pitchFamily="18" charset="0"/>
              </a:rPr>
              <a:t> οξύ και το </a:t>
            </a:r>
            <a:r>
              <a:rPr lang="en-US" sz="2000" dirty="0">
                <a:solidFill>
                  <a:schemeClr val="bg1"/>
                </a:solidFill>
                <a:cs typeface="Times New Roman" pitchFamily="18" charset="0"/>
              </a:rPr>
              <a:t>EDTA</a:t>
            </a:r>
            <a:r>
              <a:rPr lang="el-GR" sz="2000" dirty="0">
                <a:solidFill>
                  <a:schemeClr val="bg1"/>
                </a:solidFill>
                <a:cs typeface="Times New Roman" pitchFamily="18" charset="0"/>
              </a:rPr>
              <a:t> αφαιρούν χρώμα.</a:t>
            </a:r>
          </a:p>
        </p:txBody>
      </p:sp>
      <p:cxnSp>
        <p:nvCxnSpPr>
          <p:cNvPr id="13" name="Straight Connector 12"/>
          <p:cNvCxnSpPr/>
          <p:nvPr/>
        </p:nvCxnSpPr>
        <p:spPr>
          <a:xfrm>
            <a:off x="3911490" y="4357509"/>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nvGrpSpPr>
          <p:cNvPr id="11" name="Group 10"/>
          <p:cNvGrpSpPr/>
          <p:nvPr/>
        </p:nvGrpSpPr>
        <p:grpSpPr>
          <a:xfrm>
            <a:off x="2131278" y="2696800"/>
            <a:ext cx="533772" cy="253916"/>
            <a:chOff x="2359740" y="2949792"/>
            <a:chExt cx="533772" cy="253916"/>
          </a:xfrm>
        </p:grpSpPr>
        <p:cxnSp>
          <p:nvCxnSpPr>
            <p:cNvPr id="15" name="Straight Connector 14"/>
            <p:cNvCxnSpPr/>
            <p:nvPr/>
          </p:nvCxnSpPr>
          <p:spPr>
            <a:xfrm>
              <a:off x="2519772" y="2949792"/>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2359740" y="2949792"/>
              <a:ext cx="533772"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grpSp>
      <p:sp>
        <p:nvSpPr>
          <p:cNvPr id="22" name="TextBox 21"/>
          <p:cNvSpPr txBox="1"/>
          <p:nvPr/>
        </p:nvSpPr>
        <p:spPr>
          <a:xfrm>
            <a:off x="2303748" y="4889584"/>
            <a:ext cx="540060"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sp>
        <p:nvSpPr>
          <p:cNvPr id="23" name="TextBox 22"/>
          <p:cNvSpPr txBox="1"/>
          <p:nvPr/>
        </p:nvSpPr>
        <p:spPr>
          <a:xfrm>
            <a:off x="4139952" y="4889584"/>
            <a:ext cx="540060"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pic>
        <p:nvPicPr>
          <p:cNvPr id="24" name="Picture 23" descr="forth-iesl.jpg"/>
          <p:cNvPicPr>
            <a:picLocks noChangeAspect="1"/>
          </p:cNvPicPr>
          <p:nvPr/>
        </p:nvPicPr>
        <p:blipFill>
          <a:blip r:embed="rId3" cstate="print"/>
          <a:stretch>
            <a:fillRect/>
          </a:stretch>
        </p:blipFill>
        <p:spPr>
          <a:xfrm>
            <a:off x="2307140" y="4769784"/>
            <a:ext cx="2243186" cy="361714"/>
          </a:xfrm>
          <a:prstGeom prst="rect">
            <a:avLst/>
          </a:prstGeom>
        </p:spPr>
      </p:pic>
      <p:pic>
        <p:nvPicPr>
          <p:cNvPr id="25" name="Picture 24" descr="ΒΜΦ.jpg"/>
          <p:cNvPicPr>
            <a:picLocks noChangeAspect="1"/>
          </p:cNvPicPr>
          <p:nvPr/>
        </p:nvPicPr>
        <p:blipFill>
          <a:blip r:embed="rId4" cstate="print"/>
          <a:stretch>
            <a:fillRect/>
          </a:stretch>
        </p:blipFill>
        <p:spPr>
          <a:xfrm>
            <a:off x="4550326" y="4769784"/>
            <a:ext cx="813761" cy="363751"/>
          </a:xfrm>
          <a:prstGeom prst="rect">
            <a:avLst/>
          </a:prstGeom>
        </p:spPr>
      </p:pic>
      <p:pic>
        <p:nvPicPr>
          <p:cNvPr id="26" name="Picture 25" descr="αρχείο λήψης.jpg"/>
          <p:cNvPicPr>
            <a:picLocks noChangeAspect="1"/>
          </p:cNvPicPr>
          <p:nvPr/>
        </p:nvPicPr>
        <p:blipFill>
          <a:blip r:embed="rId5" cstate="print"/>
          <a:stretch>
            <a:fillRect/>
          </a:stretch>
        </p:blipFill>
        <p:spPr>
          <a:xfrm>
            <a:off x="5364088" y="4769784"/>
            <a:ext cx="716960" cy="363751"/>
          </a:xfrm>
          <a:prstGeom prst="rect">
            <a:avLst/>
          </a:prstGeom>
        </p:spPr>
      </p:pic>
      <p:grpSp>
        <p:nvGrpSpPr>
          <p:cNvPr id="27" name="Group 26"/>
          <p:cNvGrpSpPr/>
          <p:nvPr/>
        </p:nvGrpSpPr>
        <p:grpSpPr>
          <a:xfrm>
            <a:off x="2142138" y="1586145"/>
            <a:ext cx="533772" cy="253916"/>
            <a:chOff x="2359740" y="2949792"/>
            <a:chExt cx="533772" cy="253916"/>
          </a:xfrm>
        </p:grpSpPr>
        <p:cxnSp>
          <p:nvCxnSpPr>
            <p:cNvPr id="28" name="Straight Connector 27"/>
            <p:cNvCxnSpPr/>
            <p:nvPr/>
          </p:nvCxnSpPr>
          <p:spPr>
            <a:xfrm>
              <a:off x="2519772" y="2949792"/>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9" name="TextBox 28"/>
            <p:cNvSpPr txBox="1"/>
            <p:nvPr/>
          </p:nvSpPr>
          <p:spPr>
            <a:xfrm>
              <a:off x="2359740" y="2949792"/>
              <a:ext cx="533772"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grpSp>
      <p:grpSp>
        <p:nvGrpSpPr>
          <p:cNvPr id="30" name="Group 29"/>
          <p:cNvGrpSpPr/>
          <p:nvPr/>
        </p:nvGrpSpPr>
        <p:grpSpPr>
          <a:xfrm>
            <a:off x="2197101" y="4082325"/>
            <a:ext cx="533772" cy="253916"/>
            <a:chOff x="2359740" y="2949792"/>
            <a:chExt cx="533772" cy="253916"/>
          </a:xfrm>
        </p:grpSpPr>
        <p:cxnSp>
          <p:nvCxnSpPr>
            <p:cNvPr id="31" name="Straight Connector 30"/>
            <p:cNvCxnSpPr/>
            <p:nvPr/>
          </p:nvCxnSpPr>
          <p:spPr>
            <a:xfrm>
              <a:off x="2519772" y="2949792"/>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2359740" y="2949792"/>
              <a:ext cx="533772"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grpSp>
      <p:grpSp>
        <p:nvGrpSpPr>
          <p:cNvPr id="33" name="Group 32"/>
          <p:cNvGrpSpPr/>
          <p:nvPr/>
        </p:nvGrpSpPr>
        <p:grpSpPr>
          <a:xfrm>
            <a:off x="3493818" y="4082325"/>
            <a:ext cx="533772" cy="253916"/>
            <a:chOff x="2359740" y="2949792"/>
            <a:chExt cx="533772" cy="253916"/>
          </a:xfrm>
        </p:grpSpPr>
        <p:cxnSp>
          <p:nvCxnSpPr>
            <p:cNvPr id="34" name="Straight Connector 33"/>
            <p:cNvCxnSpPr/>
            <p:nvPr/>
          </p:nvCxnSpPr>
          <p:spPr>
            <a:xfrm>
              <a:off x="2519772" y="2949792"/>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5" name="TextBox 34"/>
            <p:cNvSpPr txBox="1"/>
            <p:nvPr/>
          </p:nvSpPr>
          <p:spPr>
            <a:xfrm>
              <a:off x="2359740" y="2949792"/>
              <a:ext cx="533772"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grpSp>
      <p:grpSp>
        <p:nvGrpSpPr>
          <p:cNvPr id="36" name="Group 35"/>
          <p:cNvGrpSpPr/>
          <p:nvPr/>
        </p:nvGrpSpPr>
        <p:grpSpPr>
          <a:xfrm>
            <a:off x="3236178" y="2811611"/>
            <a:ext cx="533772" cy="253916"/>
            <a:chOff x="2359740" y="2949792"/>
            <a:chExt cx="533772" cy="253916"/>
          </a:xfrm>
        </p:grpSpPr>
        <p:cxnSp>
          <p:nvCxnSpPr>
            <p:cNvPr id="37" name="Straight Connector 36"/>
            <p:cNvCxnSpPr/>
            <p:nvPr/>
          </p:nvCxnSpPr>
          <p:spPr>
            <a:xfrm>
              <a:off x="2519772" y="2949792"/>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8" name="TextBox 37"/>
            <p:cNvSpPr txBox="1"/>
            <p:nvPr/>
          </p:nvSpPr>
          <p:spPr>
            <a:xfrm>
              <a:off x="2359740" y="2949792"/>
              <a:ext cx="533772"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grpSp>
      <p:grpSp>
        <p:nvGrpSpPr>
          <p:cNvPr id="39" name="Group 38"/>
          <p:cNvGrpSpPr/>
          <p:nvPr/>
        </p:nvGrpSpPr>
        <p:grpSpPr>
          <a:xfrm>
            <a:off x="3512310" y="1586145"/>
            <a:ext cx="533772" cy="253916"/>
            <a:chOff x="2359740" y="2949792"/>
            <a:chExt cx="533772" cy="253916"/>
          </a:xfrm>
        </p:grpSpPr>
        <p:cxnSp>
          <p:nvCxnSpPr>
            <p:cNvPr id="40" name="Straight Connector 39"/>
            <p:cNvCxnSpPr/>
            <p:nvPr/>
          </p:nvCxnSpPr>
          <p:spPr>
            <a:xfrm>
              <a:off x="2519772" y="2949792"/>
              <a:ext cx="2322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41" name="TextBox 40"/>
            <p:cNvSpPr txBox="1"/>
            <p:nvPr/>
          </p:nvSpPr>
          <p:spPr>
            <a:xfrm>
              <a:off x="2359740" y="2949792"/>
              <a:ext cx="533772" cy="253916"/>
            </a:xfrm>
            <a:prstGeom prst="rect">
              <a:avLst/>
            </a:prstGeom>
            <a:noFill/>
          </p:spPr>
          <p:txBody>
            <a:bodyPr wrap="square" lIns="68580" tIns="34290" rIns="68580" bIns="34290" rtlCol="0">
              <a:spAutoFit/>
            </a:bodyPr>
            <a:lstStyle/>
            <a:p>
              <a:r>
                <a:rPr lang="en-US" sz="1200" b="1" dirty="0">
                  <a:solidFill>
                    <a:prstClr val="white"/>
                  </a:solidFill>
                  <a:latin typeface="Times New Roman" pitchFamily="18" charset="0"/>
                  <a:cs typeface="Times New Roman" pitchFamily="18" charset="0"/>
                </a:rPr>
                <a:t>1 mm</a:t>
              </a:r>
              <a:endParaRPr lang="el-GR" sz="1200" b="1" dirty="0">
                <a:solidFill>
                  <a:prstClr val="white"/>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116620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a:t>Καθαρισμός με </a:t>
            </a:r>
            <a:r>
              <a:rPr lang="el-GR" dirty="0" err="1" smtClean="0"/>
              <a:t>laser</a:t>
            </a:r>
            <a:r>
              <a:rPr lang="el-GR" dirty="0" smtClean="0"/>
              <a:t> </a:t>
            </a:r>
            <a:r>
              <a:rPr lang="el-GR" dirty="0"/>
              <a:t>στην επιγραφή </a:t>
            </a:r>
          </a:p>
        </p:txBody>
      </p:sp>
      <p:pic>
        <p:nvPicPr>
          <p:cNvPr id="4" name="Content Placeholder 3" descr="IMG_1446.JPG"/>
          <p:cNvPicPr>
            <a:picLocks noGrp="1" noChangeAspect="1"/>
          </p:cNvPicPr>
          <p:nvPr>
            <p:ph idx="1"/>
          </p:nvPr>
        </p:nvPicPr>
        <p:blipFill rotWithShape="1">
          <a:blip r:embed="rId2" cstate="print"/>
          <a:srcRect b="10148"/>
          <a:stretch/>
        </p:blipFill>
        <p:spPr>
          <a:xfrm>
            <a:off x="4468778" y="1995685"/>
            <a:ext cx="4675221" cy="3149851"/>
          </a:xfrm>
        </p:spPr>
      </p:pic>
      <p:pic>
        <p:nvPicPr>
          <p:cNvPr id="6" name="Picture 5" descr="IMG_0159.JPG"/>
          <p:cNvPicPr>
            <a:picLocks noChangeAspect="1"/>
          </p:cNvPicPr>
          <p:nvPr/>
        </p:nvPicPr>
        <p:blipFill>
          <a:blip r:embed="rId3" cstate="print"/>
          <a:srcRect l="10801" r="12200" b="68900"/>
          <a:stretch>
            <a:fillRect/>
          </a:stretch>
        </p:blipFill>
        <p:spPr>
          <a:xfrm>
            <a:off x="-2" y="980188"/>
            <a:ext cx="4464000" cy="2404043"/>
          </a:xfrm>
          <a:prstGeom prst="rect">
            <a:avLst/>
          </a:prstGeom>
        </p:spPr>
      </p:pic>
      <p:sp>
        <p:nvSpPr>
          <p:cNvPr id="8" name="TextBox 7"/>
          <p:cNvSpPr txBox="1"/>
          <p:nvPr/>
        </p:nvSpPr>
        <p:spPr>
          <a:xfrm>
            <a:off x="1259632" y="3369846"/>
            <a:ext cx="2988332" cy="1423467"/>
          </a:xfrm>
          <a:prstGeom prst="rect">
            <a:avLst/>
          </a:prstGeom>
          <a:noFill/>
        </p:spPr>
        <p:txBody>
          <a:bodyPr wrap="square" lIns="68580" tIns="34290" rIns="68580" bIns="34290" rtlCol="0">
            <a:spAutoFit/>
          </a:bodyPr>
          <a:lstStyle/>
          <a:p>
            <a:r>
              <a:rPr lang="en-US" sz="1100" dirty="0" err="1">
                <a:solidFill>
                  <a:srgbClr val="C0504D">
                    <a:lumMod val="75000"/>
                  </a:srgbClr>
                </a:solidFill>
                <a:cs typeface="Times New Roman" pitchFamily="18" charset="0"/>
              </a:rPr>
              <a:t>Nd</a:t>
            </a:r>
            <a:r>
              <a:rPr lang="en-US" sz="1100" dirty="0">
                <a:solidFill>
                  <a:srgbClr val="C0504D">
                    <a:lumMod val="75000"/>
                  </a:srgbClr>
                </a:solidFill>
                <a:cs typeface="Times New Roman" pitchFamily="18" charset="0"/>
              </a:rPr>
              <a:t>: YAG : </a:t>
            </a:r>
            <a:r>
              <a:rPr lang="en-US" sz="1100" dirty="0">
                <a:solidFill>
                  <a:prstClr val="black"/>
                </a:solidFill>
                <a:cs typeface="Times New Roman" pitchFamily="18" charset="0"/>
              </a:rPr>
              <a:t>LASER MEDIUM</a:t>
            </a:r>
          </a:p>
          <a:p>
            <a:r>
              <a:rPr lang="en-US" sz="1100" dirty="0">
                <a:solidFill>
                  <a:srgbClr val="C0504D">
                    <a:lumMod val="75000"/>
                  </a:srgbClr>
                </a:solidFill>
                <a:cs typeface="Times New Roman" pitchFamily="18" charset="0"/>
              </a:rPr>
              <a:t>MAX OUTPUT: </a:t>
            </a:r>
            <a:r>
              <a:rPr lang="en-US" sz="1100" dirty="0">
                <a:solidFill>
                  <a:prstClr val="black"/>
                </a:solidFill>
                <a:cs typeface="Times New Roman" pitchFamily="18" charset="0"/>
              </a:rPr>
              <a:t>1300mJ</a:t>
            </a:r>
          </a:p>
          <a:p>
            <a:r>
              <a:rPr lang="en-US" sz="1100" dirty="0">
                <a:solidFill>
                  <a:srgbClr val="C0504D">
                    <a:lumMod val="75000"/>
                  </a:srgbClr>
                </a:solidFill>
                <a:cs typeface="Times New Roman" pitchFamily="18" charset="0"/>
              </a:rPr>
              <a:t>PULSE DURATION: </a:t>
            </a:r>
            <a:r>
              <a:rPr lang="en-US" sz="1100" dirty="0">
                <a:solidFill>
                  <a:prstClr val="black"/>
                </a:solidFill>
                <a:cs typeface="Times New Roman" pitchFamily="18" charset="0"/>
              </a:rPr>
              <a:t>10ns</a:t>
            </a:r>
          </a:p>
          <a:p>
            <a:r>
              <a:rPr lang="en-US" sz="1100" dirty="0">
                <a:solidFill>
                  <a:srgbClr val="C0504D">
                    <a:lumMod val="75000"/>
                  </a:srgbClr>
                </a:solidFill>
                <a:cs typeface="Times New Roman" pitchFamily="18" charset="0"/>
              </a:rPr>
              <a:t>WAVELENGTH: </a:t>
            </a:r>
            <a:r>
              <a:rPr lang="en-US" sz="1100" dirty="0">
                <a:solidFill>
                  <a:prstClr val="black"/>
                </a:solidFill>
                <a:cs typeface="Times New Roman" pitchFamily="18" charset="0"/>
              </a:rPr>
              <a:t>1064, 532&amp; 355nm</a:t>
            </a:r>
          </a:p>
          <a:p>
            <a:r>
              <a:rPr lang="en-US" sz="1100" dirty="0">
                <a:solidFill>
                  <a:srgbClr val="C0504D">
                    <a:lumMod val="75000"/>
                  </a:srgbClr>
                </a:solidFill>
                <a:cs typeface="Times New Roman" pitchFamily="18" charset="0"/>
              </a:rPr>
              <a:t>REPETITION RATE: </a:t>
            </a:r>
            <a:r>
              <a:rPr lang="en-US" sz="1100" dirty="0">
                <a:solidFill>
                  <a:prstClr val="black"/>
                </a:solidFill>
                <a:cs typeface="Times New Roman" pitchFamily="18" charset="0"/>
              </a:rPr>
              <a:t>12</a:t>
            </a:r>
          </a:p>
          <a:p>
            <a:r>
              <a:rPr lang="en-US" sz="1100" dirty="0">
                <a:solidFill>
                  <a:prstClr val="black"/>
                </a:solidFill>
                <a:cs typeface="Times New Roman" pitchFamily="18" charset="0"/>
              </a:rPr>
              <a:t>SPECTRON SL805</a:t>
            </a:r>
          </a:p>
          <a:p>
            <a:r>
              <a:rPr lang="en-US" sz="1100" dirty="0">
                <a:solidFill>
                  <a:srgbClr val="C0504D">
                    <a:lumMod val="75000"/>
                  </a:srgbClr>
                </a:solidFill>
                <a:cs typeface="Times New Roman" pitchFamily="18" charset="0"/>
              </a:rPr>
              <a:t>LENS: </a:t>
            </a:r>
            <a:r>
              <a:rPr lang="en-US" sz="1100" dirty="0" err="1">
                <a:solidFill>
                  <a:prstClr val="black"/>
                </a:solidFill>
                <a:cs typeface="Times New Roman" pitchFamily="18" charset="0"/>
              </a:rPr>
              <a:t>Sfairical</a:t>
            </a:r>
            <a:r>
              <a:rPr lang="en-US" sz="1100" dirty="0">
                <a:solidFill>
                  <a:prstClr val="black"/>
                </a:solidFill>
                <a:cs typeface="Times New Roman" pitchFamily="18" charset="0"/>
              </a:rPr>
              <a:t> lens focus at 50 cm</a:t>
            </a:r>
          </a:p>
          <a:p>
            <a:r>
              <a:rPr lang="en-US" sz="1100" dirty="0">
                <a:solidFill>
                  <a:srgbClr val="C0504D">
                    <a:lumMod val="75000"/>
                  </a:srgbClr>
                </a:solidFill>
                <a:cs typeface="Times New Roman" pitchFamily="18" charset="0"/>
              </a:rPr>
              <a:t>PROJECT: </a:t>
            </a:r>
            <a:r>
              <a:rPr lang="en-US" sz="1100" dirty="0">
                <a:solidFill>
                  <a:prstClr val="black"/>
                </a:solidFill>
                <a:cs typeface="Times New Roman" pitchFamily="18" charset="0"/>
              </a:rPr>
              <a:t>IR irradiation on front label </a:t>
            </a:r>
            <a:endParaRPr lang="el-GR" sz="1100" dirty="0">
              <a:solidFill>
                <a:prstClr val="black"/>
              </a:solidFill>
              <a:cs typeface="Times New Roman" pitchFamily="18" charset="0"/>
            </a:endParaRPr>
          </a:p>
        </p:txBody>
      </p:sp>
      <p:sp>
        <p:nvSpPr>
          <p:cNvPr id="9" name="TextBox 8"/>
          <p:cNvSpPr txBox="1"/>
          <p:nvPr/>
        </p:nvSpPr>
        <p:spPr>
          <a:xfrm>
            <a:off x="4463998" y="1328760"/>
            <a:ext cx="3479692" cy="461665"/>
          </a:xfrm>
          <a:prstGeom prst="rect">
            <a:avLst/>
          </a:prstGeom>
          <a:solidFill>
            <a:schemeClr val="bg1">
              <a:lumMod val="95000"/>
            </a:schemeClr>
          </a:solidFill>
        </p:spPr>
        <p:txBody>
          <a:bodyPr wrap="square" rtlCol="0">
            <a:spAutoFit/>
          </a:bodyPr>
          <a:lstStyle/>
          <a:p>
            <a:r>
              <a:rPr lang="en-US" sz="1200" dirty="0" smtClean="0">
                <a:solidFill>
                  <a:schemeClr val="tx1">
                    <a:lumMod val="75000"/>
                    <a:lumOff val="25000"/>
                  </a:schemeClr>
                </a:solidFill>
              </a:rPr>
              <a:t>© </a:t>
            </a:r>
            <a:r>
              <a:rPr lang="el-GR" sz="1200" dirty="0">
                <a:solidFill>
                  <a:schemeClr val="tx1">
                    <a:lumMod val="75000"/>
                    <a:lumOff val="25000"/>
                  </a:schemeClr>
                </a:solidFill>
              </a:rPr>
              <a:t>Βιομηχανικό Μουσείο </a:t>
            </a:r>
            <a:r>
              <a:rPr lang="el-GR" sz="1200" dirty="0" smtClean="0">
                <a:solidFill>
                  <a:schemeClr val="tx1">
                    <a:lumMod val="75000"/>
                    <a:lumOff val="25000"/>
                  </a:schemeClr>
                </a:solidFill>
              </a:rPr>
              <a:t>Φωταερίου, Εργαστήριο Συντήρησης Μεταλλικών Αντικειμένων-ΤΕΙ ΑΘΗΝΑΣ </a:t>
            </a:r>
            <a:endParaRPr lang="el-GR" sz="1200" dirty="0">
              <a:solidFill>
                <a:schemeClr val="tx1">
                  <a:lumMod val="75000"/>
                  <a:lumOff val="25000"/>
                </a:schemeClr>
              </a:solidFill>
            </a:endParaRPr>
          </a:p>
        </p:txBody>
      </p:sp>
      <p:pic>
        <p:nvPicPr>
          <p:cNvPr id="10" name="Picture 9" descr="forth-iesl.jpg"/>
          <p:cNvPicPr>
            <a:picLocks noChangeAspect="1"/>
          </p:cNvPicPr>
          <p:nvPr/>
        </p:nvPicPr>
        <p:blipFill>
          <a:blip r:embed="rId4" cstate="print"/>
          <a:stretch>
            <a:fillRect/>
          </a:stretch>
        </p:blipFill>
        <p:spPr>
          <a:xfrm>
            <a:off x="0" y="4781786"/>
            <a:ext cx="2243186" cy="361714"/>
          </a:xfrm>
          <a:prstGeom prst="rect">
            <a:avLst/>
          </a:prstGeom>
        </p:spPr>
      </p:pic>
      <p:pic>
        <p:nvPicPr>
          <p:cNvPr id="11" name="Picture 10" descr="ΒΜΦ.jpg"/>
          <p:cNvPicPr>
            <a:picLocks noChangeAspect="1"/>
          </p:cNvPicPr>
          <p:nvPr/>
        </p:nvPicPr>
        <p:blipFill>
          <a:blip r:embed="rId5" cstate="print"/>
          <a:stretch>
            <a:fillRect/>
          </a:stretch>
        </p:blipFill>
        <p:spPr>
          <a:xfrm>
            <a:off x="2243186" y="4781786"/>
            <a:ext cx="813761" cy="363751"/>
          </a:xfrm>
          <a:prstGeom prst="rect">
            <a:avLst/>
          </a:prstGeom>
        </p:spPr>
      </p:pic>
      <p:pic>
        <p:nvPicPr>
          <p:cNvPr id="12" name="Picture 11" descr="αρχείο λήψης.jpg"/>
          <p:cNvPicPr>
            <a:picLocks noChangeAspect="1"/>
          </p:cNvPicPr>
          <p:nvPr/>
        </p:nvPicPr>
        <p:blipFill>
          <a:blip r:embed="rId6" cstate="print"/>
          <a:stretch>
            <a:fillRect/>
          </a:stretch>
        </p:blipFill>
        <p:spPr>
          <a:xfrm>
            <a:off x="3056948" y="4781786"/>
            <a:ext cx="716960" cy="363751"/>
          </a:xfrm>
          <a:prstGeom prst="rect">
            <a:avLst/>
          </a:prstGeom>
        </p:spPr>
      </p:pic>
    </p:spTree>
    <p:extLst>
      <p:ext uri="{BB962C8B-B14F-4D97-AF65-F5344CB8AC3E}">
        <p14:creationId xmlns:p14="http://schemas.microsoft.com/office/powerpoint/2010/main" val="1319459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2779" y="1040911"/>
            <a:ext cx="2899171" cy="2769394"/>
            <a:chOff x="480" y="1392"/>
            <a:chExt cx="2435" cy="2326"/>
          </a:xfrm>
        </p:grpSpPr>
        <p:sp>
          <p:nvSpPr>
            <p:cNvPr id="155651" name="Freeform 3"/>
            <p:cNvSpPr>
              <a:spLocks/>
            </p:cNvSpPr>
            <p:nvPr/>
          </p:nvSpPr>
          <p:spPr bwMode="auto">
            <a:xfrm>
              <a:off x="480" y="2064"/>
              <a:ext cx="1296" cy="1344"/>
            </a:xfrm>
            <a:custGeom>
              <a:avLst/>
              <a:gdLst>
                <a:gd name="T0" fmla="*/ 88 w 1296"/>
                <a:gd name="T1" fmla="*/ 506 h 1344"/>
                <a:gd name="T2" fmla="*/ 51 w 1296"/>
                <a:gd name="T3" fmla="*/ 664 h 1344"/>
                <a:gd name="T4" fmla="*/ 33 w 1296"/>
                <a:gd name="T5" fmla="*/ 739 h 1344"/>
                <a:gd name="T6" fmla="*/ 14 w 1296"/>
                <a:gd name="T7" fmla="*/ 776 h 1344"/>
                <a:gd name="T8" fmla="*/ 0 w 1296"/>
                <a:gd name="T9" fmla="*/ 864 h 1344"/>
                <a:gd name="T10" fmla="*/ 48 w 1296"/>
                <a:gd name="T11" fmla="*/ 1008 h 1344"/>
                <a:gd name="T12" fmla="*/ 96 w 1296"/>
                <a:gd name="T13" fmla="*/ 1104 h 1344"/>
                <a:gd name="T14" fmla="*/ 288 w 1296"/>
                <a:gd name="T15" fmla="*/ 1152 h 1344"/>
                <a:gd name="T16" fmla="*/ 576 w 1296"/>
                <a:gd name="T17" fmla="*/ 1344 h 1344"/>
                <a:gd name="T18" fmla="*/ 768 w 1296"/>
                <a:gd name="T19" fmla="*/ 1344 h 1344"/>
                <a:gd name="T20" fmla="*/ 960 w 1296"/>
                <a:gd name="T21" fmla="*/ 1296 h 1344"/>
                <a:gd name="T22" fmla="*/ 1104 w 1296"/>
                <a:gd name="T23" fmla="*/ 1104 h 1344"/>
                <a:gd name="T24" fmla="*/ 1248 w 1296"/>
                <a:gd name="T25" fmla="*/ 960 h 1344"/>
                <a:gd name="T26" fmla="*/ 1248 w 1296"/>
                <a:gd name="T27" fmla="*/ 864 h 1344"/>
                <a:gd name="T28" fmla="*/ 1248 w 1296"/>
                <a:gd name="T29" fmla="*/ 624 h 1344"/>
                <a:gd name="T30" fmla="*/ 1296 w 1296"/>
                <a:gd name="T31" fmla="*/ 432 h 1344"/>
                <a:gd name="T32" fmla="*/ 1152 w 1296"/>
                <a:gd name="T33" fmla="*/ 336 h 1344"/>
                <a:gd name="T34" fmla="*/ 960 w 1296"/>
                <a:gd name="T35" fmla="*/ 144 h 1344"/>
                <a:gd name="T36" fmla="*/ 912 w 1296"/>
                <a:gd name="T37" fmla="*/ 0 h 1344"/>
                <a:gd name="T38" fmla="*/ 528 w 1296"/>
                <a:gd name="T39" fmla="*/ 96 h 1344"/>
                <a:gd name="T40" fmla="*/ 384 w 1296"/>
                <a:gd name="T41" fmla="*/ 192 h 1344"/>
                <a:gd name="T42" fmla="*/ 240 w 1296"/>
                <a:gd name="T43" fmla="*/ 96 h 1344"/>
                <a:gd name="T44" fmla="*/ 0 w 1296"/>
                <a:gd name="T45" fmla="*/ 192 h 1344"/>
                <a:gd name="T46" fmla="*/ 0 w 1296"/>
                <a:gd name="T47" fmla="*/ 336 h 1344"/>
                <a:gd name="T48" fmla="*/ 88 w 1296"/>
                <a:gd name="T49" fmla="*/ 506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6" h="1344">
                  <a:moveTo>
                    <a:pt x="88" y="506"/>
                  </a:moveTo>
                  <a:cubicBezTo>
                    <a:pt x="79" y="560"/>
                    <a:pt x="65" y="611"/>
                    <a:pt x="51" y="664"/>
                  </a:cubicBezTo>
                  <a:cubicBezTo>
                    <a:pt x="44" y="689"/>
                    <a:pt x="39" y="714"/>
                    <a:pt x="33" y="739"/>
                  </a:cubicBezTo>
                  <a:cubicBezTo>
                    <a:pt x="30" y="752"/>
                    <a:pt x="14" y="776"/>
                    <a:pt x="14" y="776"/>
                  </a:cubicBezTo>
                  <a:lnTo>
                    <a:pt x="0" y="864"/>
                  </a:lnTo>
                  <a:lnTo>
                    <a:pt x="48" y="1008"/>
                  </a:lnTo>
                  <a:lnTo>
                    <a:pt x="96" y="1104"/>
                  </a:lnTo>
                  <a:lnTo>
                    <a:pt x="288" y="1152"/>
                  </a:lnTo>
                  <a:lnTo>
                    <a:pt x="576" y="1344"/>
                  </a:lnTo>
                  <a:lnTo>
                    <a:pt x="768" y="1344"/>
                  </a:lnTo>
                  <a:lnTo>
                    <a:pt x="960" y="1296"/>
                  </a:lnTo>
                  <a:lnTo>
                    <a:pt x="1104" y="1104"/>
                  </a:lnTo>
                  <a:lnTo>
                    <a:pt x="1248" y="960"/>
                  </a:lnTo>
                  <a:lnTo>
                    <a:pt x="1248" y="864"/>
                  </a:lnTo>
                  <a:lnTo>
                    <a:pt x="1248" y="624"/>
                  </a:lnTo>
                  <a:lnTo>
                    <a:pt x="1296" y="432"/>
                  </a:lnTo>
                  <a:lnTo>
                    <a:pt x="1152" y="336"/>
                  </a:lnTo>
                  <a:lnTo>
                    <a:pt x="960" y="144"/>
                  </a:lnTo>
                  <a:lnTo>
                    <a:pt x="912" y="0"/>
                  </a:lnTo>
                  <a:lnTo>
                    <a:pt x="528" y="96"/>
                  </a:lnTo>
                  <a:lnTo>
                    <a:pt x="384" y="192"/>
                  </a:lnTo>
                  <a:lnTo>
                    <a:pt x="240" y="96"/>
                  </a:lnTo>
                  <a:lnTo>
                    <a:pt x="0" y="192"/>
                  </a:lnTo>
                  <a:lnTo>
                    <a:pt x="0" y="336"/>
                  </a:lnTo>
                  <a:lnTo>
                    <a:pt x="88" y="506"/>
                  </a:lnTo>
                  <a:close/>
                </a:path>
              </a:pathLst>
            </a:cu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5652" name="Line 4"/>
            <p:cNvSpPr>
              <a:spLocks noChangeShapeType="1"/>
            </p:cNvSpPr>
            <p:nvPr/>
          </p:nvSpPr>
          <p:spPr bwMode="auto">
            <a:xfrm flipV="1">
              <a:off x="1200" y="1584"/>
              <a:ext cx="0" cy="72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5653" name="Text Box 5"/>
            <p:cNvSpPr txBox="1">
              <a:spLocks noChangeArrowheads="1"/>
            </p:cNvSpPr>
            <p:nvPr/>
          </p:nvSpPr>
          <p:spPr bwMode="auto">
            <a:xfrm>
              <a:off x="1248" y="1392"/>
              <a:ext cx="288"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fr-FR" altLang="el-GR" sz="3000">
                  <a:solidFill>
                    <a:schemeClr val="hlink"/>
                  </a:solidFill>
                  <a:latin typeface="Times New Roman" panose="02020603050405020304" pitchFamily="18" charset="0"/>
                </a:rPr>
                <a:t>-</a:t>
              </a:r>
              <a:endParaRPr lang="en-US" altLang="el-GR" sz="3000">
                <a:solidFill>
                  <a:schemeClr val="hlink"/>
                </a:solidFill>
                <a:latin typeface="Times New Roman" panose="02020603050405020304" pitchFamily="18" charset="0"/>
              </a:endParaRPr>
            </a:p>
          </p:txBody>
        </p:sp>
        <p:sp>
          <p:nvSpPr>
            <p:cNvPr id="155654" name="Freeform 6"/>
            <p:cNvSpPr>
              <a:spLocks/>
            </p:cNvSpPr>
            <p:nvPr/>
          </p:nvSpPr>
          <p:spPr bwMode="auto">
            <a:xfrm>
              <a:off x="769" y="2296"/>
              <a:ext cx="776" cy="872"/>
            </a:xfrm>
            <a:custGeom>
              <a:avLst/>
              <a:gdLst>
                <a:gd name="T0" fmla="*/ 104 w 776"/>
                <a:gd name="T1" fmla="*/ 152 h 872"/>
                <a:gd name="T2" fmla="*/ 56 w 776"/>
                <a:gd name="T3" fmla="*/ 248 h 872"/>
                <a:gd name="T4" fmla="*/ 56 w 776"/>
                <a:gd name="T5" fmla="*/ 392 h 872"/>
                <a:gd name="T6" fmla="*/ 8 w 776"/>
                <a:gd name="T7" fmla="*/ 632 h 872"/>
                <a:gd name="T8" fmla="*/ 104 w 776"/>
                <a:gd name="T9" fmla="*/ 776 h 872"/>
                <a:gd name="T10" fmla="*/ 248 w 776"/>
                <a:gd name="T11" fmla="*/ 824 h 872"/>
                <a:gd name="T12" fmla="*/ 488 w 776"/>
                <a:gd name="T13" fmla="*/ 872 h 872"/>
                <a:gd name="T14" fmla="*/ 584 w 776"/>
                <a:gd name="T15" fmla="*/ 824 h 872"/>
                <a:gd name="T16" fmla="*/ 728 w 776"/>
                <a:gd name="T17" fmla="*/ 632 h 872"/>
                <a:gd name="T18" fmla="*/ 776 w 776"/>
                <a:gd name="T19" fmla="*/ 440 h 872"/>
                <a:gd name="T20" fmla="*/ 728 w 776"/>
                <a:gd name="T21" fmla="*/ 200 h 872"/>
                <a:gd name="T22" fmla="*/ 632 w 776"/>
                <a:gd name="T23" fmla="*/ 104 h 872"/>
                <a:gd name="T24" fmla="*/ 488 w 776"/>
                <a:gd name="T25" fmla="*/ 8 h 872"/>
                <a:gd name="T26" fmla="*/ 344 w 776"/>
                <a:gd name="T27" fmla="*/ 56 h 872"/>
                <a:gd name="T28" fmla="*/ 152 w 776"/>
                <a:gd name="T29" fmla="*/ 104 h 872"/>
                <a:gd name="T30" fmla="*/ 104 w 776"/>
                <a:gd name="T31" fmla="*/ 152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6" h="872">
                  <a:moveTo>
                    <a:pt x="104" y="152"/>
                  </a:moveTo>
                  <a:cubicBezTo>
                    <a:pt x="88" y="176"/>
                    <a:pt x="64" y="208"/>
                    <a:pt x="56" y="248"/>
                  </a:cubicBezTo>
                  <a:cubicBezTo>
                    <a:pt x="48" y="288"/>
                    <a:pt x="64" y="328"/>
                    <a:pt x="56" y="392"/>
                  </a:cubicBezTo>
                  <a:cubicBezTo>
                    <a:pt x="48" y="456"/>
                    <a:pt x="0" y="568"/>
                    <a:pt x="8" y="632"/>
                  </a:cubicBezTo>
                  <a:cubicBezTo>
                    <a:pt x="16" y="696"/>
                    <a:pt x="64" y="744"/>
                    <a:pt x="104" y="776"/>
                  </a:cubicBezTo>
                  <a:cubicBezTo>
                    <a:pt x="144" y="808"/>
                    <a:pt x="184" y="808"/>
                    <a:pt x="248" y="824"/>
                  </a:cubicBezTo>
                  <a:cubicBezTo>
                    <a:pt x="312" y="840"/>
                    <a:pt x="432" y="872"/>
                    <a:pt x="488" y="872"/>
                  </a:cubicBezTo>
                  <a:cubicBezTo>
                    <a:pt x="544" y="872"/>
                    <a:pt x="544" y="864"/>
                    <a:pt x="584" y="824"/>
                  </a:cubicBezTo>
                  <a:cubicBezTo>
                    <a:pt x="624" y="784"/>
                    <a:pt x="696" y="696"/>
                    <a:pt x="728" y="632"/>
                  </a:cubicBezTo>
                  <a:cubicBezTo>
                    <a:pt x="760" y="568"/>
                    <a:pt x="776" y="512"/>
                    <a:pt x="776" y="440"/>
                  </a:cubicBezTo>
                  <a:cubicBezTo>
                    <a:pt x="776" y="368"/>
                    <a:pt x="752" y="256"/>
                    <a:pt x="728" y="200"/>
                  </a:cubicBezTo>
                  <a:cubicBezTo>
                    <a:pt x="704" y="144"/>
                    <a:pt x="672" y="136"/>
                    <a:pt x="632" y="104"/>
                  </a:cubicBezTo>
                  <a:cubicBezTo>
                    <a:pt x="592" y="72"/>
                    <a:pt x="536" y="16"/>
                    <a:pt x="488" y="8"/>
                  </a:cubicBezTo>
                  <a:cubicBezTo>
                    <a:pt x="440" y="0"/>
                    <a:pt x="400" y="40"/>
                    <a:pt x="344" y="56"/>
                  </a:cubicBezTo>
                  <a:cubicBezTo>
                    <a:pt x="288" y="72"/>
                    <a:pt x="192" y="88"/>
                    <a:pt x="152" y="104"/>
                  </a:cubicBezTo>
                  <a:cubicBezTo>
                    <a:pt x="112" y="120"/>
                    <a:pt x="120" y="128"/>
                    <a:pt x="104" y="152"/>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5655" name="Text Box 7"/>
            <p:cNvSpPr txBox="1">
              <a:spLocks noChangeArrowheads="1"/>
            </p:cNvSpPr>
            <p:nvPr/>
          </p:nvSpPr>
          <p:spPr bwMode="auto">
            <a:xfrm>
              <a:off x="769" y="2617"/>
              <a:ext cx="887"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l-GR" altLang="el-GR" sz="1200" dirty="0" smtClean="0">
                  <a:solidFill>
                    <a:schemeClr val="bg1"/>
                  </a:solidFill>
                </a:rPr>
                <a:t>Εναπομείναν μέταλλο</a:t>
              </a:r>
              <a:endParaRPr lang="en-US" altLang="el-GR" sz="1200" dirty="0">
                <a:solidFill>
                  <a:schemeClr val="bg1"/>
                </a:solidFill>
              </a:endParaRPr>
            </a:p>
          </p:txBody>
        </p:sp>
        <p:sp>
          <p:nvSpPr>
            <p:cNvPr id="155656" name="Line 8"/>
            <p:cNvSpPr>
              <a:spLocks noChangeShapeType="1"/>
            </p:cNvSpPr>
            <p:nvPr/>
          </p:nvSpPr>
          <p:spPr bwMode="auto">
            <a:xfrm flipH="1" flipV="1">
              <a:off x="1488" y="3072"/>
              <a:ext cx="336" cy="33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5657" name="Text Box 9"/>
            <p:cNvSpPr txBox="1">
              <a:spLocks noChangeArrowheads="1"/>
            </p:cNvSpPr>
            <p:nvPr/>
          </p:nvSpPr>
          <p:spPr bwMode="auto">
            <a:xfrm>
              <a:off x="1488" y="3408"/>
              <a:ext cx="1427"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l-GR" altLang="el-GR" dirty="0" smtClean="0"/>
                <a:t>ενάλια κρούστα</a:t>
              </a:r>
              <a:endParaRPr lang="en-US" altLang="el-GR" dirty="0"/>
            </a:p>
          </p:txBody>
        </p:sp>
      </p:grpSp>
      <p:sp>
        <p:nvSpPr>
          <p:cNvPr id="155658" name="Rectangle 10"/>
          <p:cNvSpPr>
            <a:spLocks noGrp="1" noChangeArrowheads="1"/>
          </p:cNvSpPr>
          <p:nvPr>
            <p:ph type="title"/>
          </p:nvPr>
        </p:nvSpPr>
        <p:spPr>
          <a:xfrm>
            <a:off x="88476" y="5756"/>
            <a:ext cx="4752528" cy="1226037"/>
          </a:xfrm>
        </p:spPr>
        <p:txBody>
          <a:bodyPr>
            <a:noAutofit/>
          </a:bodyPr>
          <a:lstStyle/>
          <a:p>
            <a:r>
              <a:rPr lang="el-GR" altLang="el-GR" sz="2600" dirty="0" smtClean="0">
                <a:latin typeface="+mn-lt"/>
              </a:rPr>
              <a:t>Ηλεκτροχημικός καθαρισμός ανεπιθύμητου υλικού από ενάλιες κρουστές</a:t>
            </a:r>
            <a:endParaRPr lang="en-US" altLang="el-GR" sz="2600" dirty="0">
              <a:latin typeface="+mn-lt"/>
            </a:endParaRPr>
          </a:p>
        </p:txBody>
      </p:sp>
      <p:grpSp>
        <p:nvGrpSpPr>
          <p:cNvPr id="155659" name="Group 11"/>
          <p:cNvGrpSpPr>
            <a:grpSpLocks/>
          </p:cNvGrpSpPr>
          <p:nvPr/>
        </p:nvGrpSpPr>
        <p:grpSpPr bwMode="auto">
          <a:xfrm>
            <a:off x="7257547" y="300596"/>
            <a:ext cx="1713483" cy="1702720"/>
            <a:chOff x="4368" y="934"/>
            <a:chExt cx="1089" cy="1154"/>
          </a:xfrm>
        </p:grpSpPr>
        <p:pic>
          <p:nvPicPr>
            <p:cNvPr id="155660" name="Picture 12" descr="canon St Vaast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 y="960"/>
              <a:ext cx="1089" cy="112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5661" name="Text Box 13"/>
            <p:cNvSpPr txBox="1">
              <a:spLocks noChangeArrowheads="1"/>
            </p:cNvSpPr>
            <p:nvPr/>
          </p:nvSpPr>
          <p:spPr bwMode="auto">
            <a:xfrm>
              <a:off x="4368" y="934"/>
              <a:ext cx="573" cy="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r-FR" altLang="el-GR" sz="1200" dirty="0" err="1">
                  <a:solidFill>
                    <a:schemeClr val="bg1"/>
                  </a:solidFill>
                </a:rPr>
                <a:t>Arc’Antique</a:t>
              </a:r>
              <a:endParaRPr lang="en-US" altLang="el-GR" sz="1200" dirty="0">
                <a:solidFill>
                  <a:schemeClr val="bg1"/>
                </a:solidFill>
              </a:endParaRPr>
            </a:p>
          </p:txBody>
        </p:sp>
      </p:grpSp>
      <p:grpSp>
        <p:nvGrpSpPr>
          <p:cNvPr id="155668" name="Group 20"/>
          <p:cNvGrpSpPr>
            <a:grpSpLocks/>
          </p:cNvGrpSpPr>
          <p:nvPr/>
        </p:nvGrpSpPr>
        <p:grpSpPr bwMode="auto">
          <a:xfrm>
            <a:off x="1927623" y="2193741"/>
            <a:ext cx="2319338" cy="914400"/>
            <a:chOff x="816" y="1968"/>
            <a:chExt cx="1948" cy="768"/>
          </a:xfrm>
        </p:grpSpPr>
        <p:grpSp>
          <p:nvGrpSpPr>
            <p:cNvPr id="155669" name="Group 21"/>
            <p:cNvGrpSpPr>
              <a:grpSpLocks/>
            </p:cNvGrpSpPr>
            <p:nvPr/>
          </p:nvGrpSpPr>
          <p:grpSpPr bwMode="auto">
            <a:xfrm>
              <a:off x="1872" y="2400"/>
              <a:ext cx="892" cy="310"/>
              <a:chOff x="1872" y="2400"/>
              <a:chExt cx="892" cy="310"/>
            </a:xfrm>
          </p:grpSpPr>
          <p:sp>
            <p:nvSpPr>
              <p:cNvPr id="155670" name="Line 22"/>
              <p:cNvSpPr>
                <a:spLocks noChangeShapeType="1"/>
              </p:cNvSpPr>
              <p:nvPr/>
            </p:nvSpPr>
            <p:spPr bwMode="auto">
              <a:xfrm flipH="1">
                <a:off x="1872" y="2688"/>
                <a:ext cx="52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5671" name="Text Box 23"/>
              <p:cNvSpPr txBox="1">
                <a:spLocks noChangeArrowheads="1"/>
              </p:cNvSpPr>
              <p:nvPr/>
            </p:nvSpPr>
            <p:spPr bwMode="auto">
              <a:xfrm>
                <a:off x="2016" y="2400"/>
                <a:ext cx="74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l-GR" altLang="el-GR" dirty="0"/>
                  <a:t>ρωγμές</a:t>
                </a:r>
                <a:endParaRPr lang="en-US" altLang="el-GR" dirty="0"/>
              </a:p>
            </p:txBody>
          </p:sp>
        </p:grpSp>
        <p:grpSp>
          <p:nvGrpSpPr>
            <p:cNvPr id="155672" name="Group 24"/>
            <p:cNvGrpSpPr>
              <a:grpSpLocks/>
            </p:cNvGrpSpPr>
            <p:nvPr/>
          </p:nvGrpSpPr>
          <p:grpSpPr bwMode="auto">
            <a:xfrm>
              <a:off x="816" y="1968"/>
              <a:ext cx="1008" cy="768"/>
              <a:chOff x="816" y="1968"/>
              <a:chExt cx="1008" cy="768"/>
            </a:xfrm>
          </p:grpSpPr>
          <p:sp>
            <p:nvSpPr>
              <p:cNvPr id="155673" name="Oval 25"/>
              <p:cNvSpPr>
                <a:spLocks noChangeArrowheads="1"/>
              </p:cNvSpPr>
              <p:nvPr/>
            </p:nvSpPr>
            <p:spPr bwMode="auto">
              <a:xfrm>
                <a:off x="912" y="2304"/>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55674" name="Group 26"/>
              <p:cNvGrpSpPr>
                <a:grpSpLocks/>
              </p:cNvGrpSpPr>
              <p:nvPr/>
            </p:nvGrpSpPr>
            <p:grpSpPr bwMode="auto">
              <a:xfrm>
                <a:off x="816" y="1968"/>
                <a:ext cx="1008" cy="768"/>
                <a:chOff x="816" y="1968"/>
                <a:chExt cx="1008" cy="768"/>
              </a:xfrm>
            </p:grpSpPr>
            <p:sp>
              <p:nvSpPr>
                <p:cNvPr id="155675" name="Oval 27"/>
                <p:cNvSpPr>
                  <a:spLocks noChangeArrowheads="1"/>
                </p:cNvSpPr>
                <p:nvPr/>
              </p:nvSpPr>
              <p:spPr bwMode="auto">
                <a:xfrm>
                  <a:off x="1776" y="2496"/>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76" name="Oval 28"/>
                <p:cNvSpPr>
                  <a:spLocks noChangeArrowheads="1"/>
                </p:cNvSpPr>
                <p:nvPr/>
              </p:nvSpPr>
              <p:spPr bwMode="auto">
                <a:xfrm>
                  <a:off x="1344" y="1968"/>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77" name="Oval 29"/>
                <p:cNvSpPr>
                  <a:spLocks noChangeArrowheads="1"/>
                </p:cNvSpPr>
                <p:nvPr/>
              </p:nvSpPr>
              <p:spPr bwMode="auto">
                <a:xfrm>
                  <a:off x="1200" y="2256"/>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78" name="Oval 30"/>
                <p:cNvSpPr>
                  <a:spLocks noChangeArrowheads="1"/>
                </p:cNvSpPr>
                <p:nvPr/>
              </p:nvSpPr>
              <p:spPr bwMode="auto">
                <a:xfrm>
                  <a:off x="1248" y="2208"/>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79" name="Oval 31"/>
                <p:cNvSpPr>
                  <a:spLocks noChangeArrowheads="1"/>
                </p:cNvSpPr>
                <p:nvPr/>
              </p:nvSpPr>
              <p:spPr bwMode="auto">
                <a:xfrm>
                  <a:off x="1248" y="2112"/>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0" name="Oval 32"/>
                <p:cNvSpPr>
                  <a:spLocks noChangeArrowheads="1"/>
                </p:cNvSpPr>
                <p:nvPr/>
              </p:nvSpPr>
              <p:spPr bwMode="auto">
                <a:xfrm>
                  <a:off x="1632" y="2688"/>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1" name="Oval 33"/>
                <p:cNvSpPr>
                  <a:spLocks noChangeArrowheads="1"/>
                </p:cNvSpPr>
                <p:nvPr/>
              </p:nvSpPr>
              <p:spPr bwMode="auto">
                <a:xfrm>
                  <a:off x="1632" y="2112"/>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2" name="Oval 34"/>
                <p:cNvSpPr>
                  <a:spLocks noChangeArrowheads="1"/>
                </p:cNvSpPr>
                <p:nvPr/>
              </p:nvSpPr>
              <p:spPr bwMode="auto">
                <a:xfrm>
                  <a:off x="1248" y="2064"/>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3" name="Oval 35"/>
                <p:cNvSpPr>
                  <a:spLocks noChangeArrowheads="1"/>
                </p:cNvSpPr>
                <p:nvPr/>
              </p:nvSpPr>
              <p:spPr bwMode="auto">
                <a:xfrm>
                  <a:off x="1680" y="2352"/>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4" name="Oval 36"/>
                <p:cNvSpPr>
                  <a:spLocks noChangeArrowheads="1"/>
                </p:cNvSpPr>
                <p:nvPr/>
              </p:nvSpPr>
              <p:spPr bwMode="auto">
                <a:xfrm>
                  <a:off x="1680" y="2256"/>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5" name="Oval 37"/>
                <p:cNvSpPr>
                  <a:spLocks noChangeArrowheads="1"/>
                </p:cNvSpPr>
                <p:nvPr/>
              </p:nvSpPr>
              <p:spPr bwMode="auto">
                <a:xfrm>
                  <a:off x="816" y="2064"/>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6" name="Oval 38"/>
                <p:cNvSpPr>
                  <a:spLocks noChangeArrowheads="1"/>
                </p:cNvSpPr>
                <p:nvPr/>
              </p:nvSpPr>
              <p:spPr bwMode="auto">
                <a:xfrm>
                  <a:off x="1632" y="2544"/>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7" name="Oval 39"/>
                <p:cNvSpPr>
                  <a:spLocks noChangeArrowheads="1"/>
                </p:cNvSpPr>
                <p:nvPr/>
              </p:nvSpPr>
              <p:spPr bwMode="auto">
                <a:xfrm>
                  <a:off x="816" y="2160"/>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55688" name="Oval 40"/>
                <p:cNvSpPr>
                  <a:spLocks noChangeArrowheads="1"/>
                </p:cNvSpPr>
                <p:nvPr/>
              </p:nvSpPr>
              <p:spPr bwMode="auto">
                <a:xfrm>
                  <a:off x="1728" y="2640"/>
                  <a:ext cx="48" cy="4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nvGrpSpPr>
                <p:cNvPr id="155689" name="Group 41"/>
                <p:cNvGrpSpPr>
                  <a:grpSpLocks/>
                </p:cNvGrpSpPr>
                <p:nvPr/>
              </p:nvGrpSpPr>
              <p:grpSpPr bwMode="auto">
                <a:xfrm>
                  <a:off x="904" y="2208"/>
                  <a:ext cx="824" cy="528"/>
                  <a:chOff x="904" y="2208"/>
                  <a:chExt cx="824" cy="528"/>
                </a:xfrm>
              </p:grpSpPr>
              <p:grpSp>
                <p:nvGrpSpPr>
                  <p:cNvPr id="155690" name="Group 42"/>
                  <p:cNvGrpSpPr>
                    <a:grpSpLocks/>
                  </p:cNvGrpSpPr>
                  <p:nvPr/>
                </p:nvGrpSpPr>
                <p:grpSpPr bwMode="auto">
                  <a:xfrm>
                    <a:off x="1536" y="2400"/>
                    <a:ext cx="192" cy="336"/>
                    <a:chOff x="1536" y="2400"/>
                    <a:chExt cx="192" cy="336"/>
                  </a:xfrm>
                </p:grpSpPr>
                <p:sp>
                  <p:nvSpPr>
                    <p:cNvPr id="155691" name="Freeform 43"/>
                    <p:cNvSpPr>
                      <a:spLocks/>
                    </p:cNvSpPr>
                    <p:nvPr/>
                  </p:nvSpPr>
                  <p:spPr bwMode="auto">
                    <a:xfrm>
                      <a:off x="1536" y="2400"/>
                      <a:ext cx="112" cy="240"/>
                    </a:xfrm>
                    <a:custGeom>
                      <a:avLst/>
                      <a:gdLst>
                        <a:gd name="T0" fmla="*/ 0 w 112"/>
                        <a:gd name="T1" fmla="*/ 240 h 240"/>
                        <a:gd name="T2" fmla="*/ 96 w 112"/>
                        <a:gd name="T3" fmla="*/ 192 h 240"/>
                        <a:gd name="T4" fmla="*/ 96 w 112"/>
                        <a:gd name="T5" fmla="*/ 96 h 240"/>
                        <a:gd name="T6" fmla="*/ 96 w 112"/>
                        <a:gd name="T7" fmla="*/ 0 h 240"/>
                      </a:gdLst>
                      <a:ahLst/>
                      <a:cxnLst>
                        <a:cxn ang="0">
                          <a:pos x="T0" y="T1"/>
                        </a:cxn>
                        <a:cxn ang="0">
                          <a:pos x="T2" y="T3"/>
                        </a:cxn>
                        <a:cxn ang="0">
                          <a:pos x="T4" y="T5"/>
                        </a:cxn>
                        <a:cxn ang="0">
                          <a:pos x="T6" y="T7"/>
                        </a:cxn>
                      </a:cxnLst>
                      <a:rect l="0" t="0" r="r" b="b"/>
                      <a:pathLst>
                        <a:path w="112" h="240">
                          <a:moveTo>
                            <a:pt x="0" y="240"/>
                          </a:moveTo>
                          <a:cubicBezTo>
                            <a:pt x="40" y="228"/>
                            <a:pt x="80" y="216"/>
                            <a:pt x="96" y="192"/>
                          </a:cubicBezTo>
                          <a:cubicBezTo>
                            <a:pt x="112" y="168"/>
                            <a:pt x="96" y="128"/>
                            <a:pt x="96" y="96"/>
                          </a:cubicBezTo>
                          <a:cubicBezTo>
                            <a:pt x="96" y="64"/>
                            <a:pt x="96" y="32"/>
                            <a:pt x="9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55692" name="Freeform 44"/>
                    <p:cNvSpPr>
                      <a:spLocks/>
                    </p:cNvSpPr>
                    <p:nvPr/>
                  </p:nvSpPr>
                  <p:spPr bwMode="auto">
                    <a:xfrm>
                      <a:off x="1536" y="2688"/>
                      <a:ext cx="192" cy="48"/>
                    </a:xfrm>
                    <a:custGeom>
                      <a:avLst/>
                      <a:gdLst>
                        <a:gd name="T0" fmla="*/ 0 w 192"/>
                        <a:gd name="T1" fmla="*/ 48 h 48"/>
                        <a:gd name="T2" fmla="*/ 144 w 192"/>
                        <a:gd name="T3" fmla="*/ 0 h 48"/>
                        <a:gd name="T4" fmla="*/ 192 w 192"/>
                        <a:gd name="T5" fmla="*/ 48 h 48"/>
                      </a:gdLst>
                      <a:ahLst/>
                      <a:cxnLst>
                        <a:cxn ang="0">
                          <a:pos x="T0" y="T1"/>
                        </a:cxn>
                        <a:cxn ang="0">
                          <a:pos x="T2" y="T3"/>
                        </a:cxn>
                        <a:cxn ang="0">
                          <a:pos x="T4" y="T5"/>
                        </a:cxn>
                      </a:cxnLst>
                      <a:rect l="0" t="0" r="r" b="b"/>
                      <a:pathLst>
                        <a:path w="192" h="48">
                          <a:moveTo>
                            <a:pt x="0" y="48"/>
                          </a:moveTo>
                          <a:cubicBezTo>
                            <a:pt x="56" y="24"/>
                            <a:pt x="112" y="0"/>
                            <a:pt x="144" y="0"/>
                          </a:cubicBezTo>
                          <a:cubicBezTo>
                            <a:pt x="176" y="0"/>
                            <a:pt x="184" y="24"/>
                            <a:pt x="192" y="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155693" name="Freeform 45"/>
                  <p:cNvSpPr>
                    <a:spLocks/>
                  </p:cNvSpPr>
                  <p:nvPr/>
                </p:nvSpPr>
                <p:spPr bwMode="auto">
                  <a:xfrm>
                    <a:off x="904" y="2208"/>
                    <a:ext cx="56" cy="192"/>
                  </a:xfrm>
                  <a:custGeom>
                    <a:avLst/>
                    <a:gdLst>
                      <a:gd name="T0" fmla="*/ 56 w 56"/>
                      <a:gd name="T1" fmla="*/ 144 h 144"/>
                      <a:gd name="T2" fmla="*/ 8 w 56"/>
                      <a:gd name="T3" fmla="*/ 96 h 144"/>
                      <a:gd name="T4" fmla="*/ 8 w 56"/>
                      <a:gd name="T5" fmla="*/ 0 h 144"/>
                    </a:gdLst>
                    <a:ahLst/>
                    <a:cxnLst>
                      <a:cxn ang="0">
                        <a:pos x="T0" y="T1"/>
                      </a:cxn>
                      <a:cxn ang="0">
                        <a:pos x="T2" y="T3"/>
                      </a:cxn>
                      <a:cxn ang="0">
                        <a:pos x="T4" y="T5"/>
                      </a:cxn>
                    </a:cxnLst>
                    <a:rect l="0" t="0" r="r" b="b"/>
                    <a:pathLst>
                      <a:path w="56" h="144">
                        <a:moveTo>
                          <a:pt x="56" y="144"/>
                        </a:moveTo>
                        <a:cubicBezTo>
                          <a:pt x="36" y="132"/>
                          <a:pt x="16" y="120"/>
                          <a:pt x="8" y="96"/>
                        </a:cubicBezTo>
                        <a:cubicBezTo>
                          <a:pt x="0" y="72"/>
                          <a:pt x="4" y="36"/>
                          <a:pt x="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grpSp>
      </p:grpSp>
      <p:grpSp>
        <p:nvGrpSpPr>
          <p:cNvPr id="50" name="Group 14"/>
          <p:cNvGrpSpPr>
            <a:grpSpLocks/>
          </p:cNvGrpSpPr>
          <p:nvPr/>
        </p:nvGrpSpPr>
        <p:grpSpPr bwMode="auto">
          <a:xfrm>
            <a:off x="7228235" y="2173067"/>
            <a:ext cx="1742794" cy="1529902"/>
            <a:chOff x="4352" y="2400"/>
            <a:chExt cx="1144" cy="1027"/>
          </a:xfrm>
        </p:grpSpPr>
        <p:pic>
          <p:nvPicPr>
            <p:cNvPr id="51" name="Picture 15" descr="canon St Vaast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 y="2400"/>
              <a:ext cx="1128" cy="102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2" name="Text Box 16"/>
            <p:cNvSpPr txBox="1">
              <a:spLocks noChangeArrowheads="1"/>
            </p:cNvSpPr>
            <p:nvPr/>
          </p:nvSpPr>
          <p:spPr bwMode="auto">
            <a:xfrm>
              <a:off x="4352" y="2400"/>
              <a:ext cx="592" cy="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r-FR" altLang="el-GR" sz="1200" dirty="0" err="1">
                  <a:solidFill>
                    <a:schemeClr val="bg1"/>
                  </a:solidFill>
                </a:rPr>
                <a:t>Arc’Antique</a:t>
              </a:r>
              <a:endParaRPr lang="en-US" altLang="el-GR" sz="1200" dirty="0">
                <a:solidFill>
                  <a:schemeClr val="bg1"/>
                </a:solidFill>
              </a:endParaRPr>
            </a:p>
          </p:txBody>
        </p:sp>
      </p:grpSp>
      <p:grpSp>
        <p:nvGrpSpPr>
          <p:cNvPr id="53" name="Group 17"/>
          <p:cNvGrpSpPr>
            <a:grpSpLocks/>
          </p:cNvGrpSpPr>
          <p:nvPr/>
        </p:nvGrpSpPr>
        <p:grpSpPr bwMode="auto">
          <a:xfrm>
            <a:off x="5090732" y="338959"/>
            <a:ext cx="1946003" cy="3378863"/>
            <a:chOff x="2880" y="1337"/>
            <a:chExt cx="1453" cy="2503"/>
          </a:xfrm>
        </p:grpSpPr>
        <p:pic>
          <p:nvPicPr>
            <p:cNvPr id="54" name="Picture 18" descr="fi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0" y="1337"/>
              <a:ext cx="1453" cy="249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5" name="Rectangle 19"/>
            <p:cNvSpPr>
              <a:spLocks noChangeArrowheads="1"/>
            </p:cNvSpPr>
            <p:nvPr/>
          </p:nvSpPr>
          <p:spPr bwMode="auto">
            <a:xfrm>
              <a:off x="2880" y="3635"/>
              <a:ext cx="729"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r-FR" altLang="el-GR" sz="1200" dirty="0">
                  <a:solidFill>
                    <a:schemeClr val="bg1"/>
                  </a:solidFill>
                </a:rPr>
                <a:t>EDF-</a:t>
              </a:r>
              <a:r>
                <a:rPr lang="fr-FR" altLang="el-GR" sz="1200" dirty="0" err="1">
                  <a:solidFill>
                    <a:schemeClr val="bg1"/>
                  </a:solidFill>
                </a:rPr>
                <a:t>Valectra</a:t>
              </a:r>
              <a:endParaRPr lang="en-US" altLang="el-GR" sz="1200" dirty="0">
                <a:solidFill>
                  <a:schemeClr val="bg1"/>
                </a:solidFill>
              </a:endParaRPr>
            </a:p>
          </p:txBody>
        </p:sp>
      </p:grpSp>
    </p:spTree>
    <p:extLst>
      <p:ext uri="{BB962C8B-B14F-4D97-AF65-F5344CB8AC3E}">
        <p14:creationId xmlns:p14="http://schemas.microsoft.com/office/powerpoint/2010/main" val="3741400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56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56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56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Η αρχική επιφάνεια</a:t>
            </a:r>
            <a:endParaRPr lang="el-GR" sz="4000" dirty="0"/>
          </a:p>
        </p:txBody>
      </p:sp>
      <p:sp>
        <p:nvSpPr>
          <p:cNvPr id="3" name="Content Placeholder 2"/>
          <p:cNvSpPr>
            <a:spLocks noGrp="1"/>
          </p:cNvSpPr>
          <p:nvPr>
            <p:ph idx="1"/>
          </p:nvPr>
        </p:nvSpPr>
        <p:spPr/>
        <p:txBody>
          <a:bodyPr>
            <a:noAutofit/>
          </a:bodyPr>
          <a:lstStyle/>
          <a:p>
            <a:r>
              <a:rPr lang="el-GR" sz="2000" dirty="0" smtClean="0"/>
              <a:t>Στρώματα </a:t>
            </a:r>
            <a:r>
              <a:rPr lang="el-GR" sz="2000" dirty="0"/>
              <a:t>διάβρωσης που εντοπίζονται κάτω από τη ΄</a:t>
            </a:r>
            <a:r>
              <a:rPr lang="en-US" sz="2000" dirty="0" err="1"/>
              <a:t>limitos</a:t>
            </a:r>
            <a:r>
              <a:rPr lang="el-GR" sz="2000" dirty="0"/>
              <a:t>΄ αναγνωρίζονται από την παρουσία «εσωτερικών σημαδιών» που προβάλλουν από το μεταλλικό υπόστρωμα</a:t>
            </a:r>
            <a:r>
              <a:rPr lang="en-US" sz="2000" dirty="0"/>
              <a:t> </a:t>
            </a:r>
            <a:r>
              <a:rPr lang="el-GR" sz="2000" dirty="0"/>
              <a:t>(εγκλείσματα σκωριών για παράδειγμα) και αυτά που εντοπίζονται επάνω από την ΄</a:t>
            </a:r>
            <a:r>
              <a:rPr lang="en-US" sz="2000" dirty="0" err="1"/>
              <a:t>limitos</a:t>
            </a:r>
            <a:r>
              <a:rPr lang="el-GR" sz="2000" dirty="0"/>
              <a:t>΄ </a:t>
            </a:r>
            <a:r>
              <a:rPr lang="el-GR" sz="2000" dirty="0" smtClean="0"/>
              <a:t>από </a:t>
            </a:r>
            <a:r>
              <a:rPr lang="el-GR" sz="2000" dirty="0"/>
              <a:t>την παρουσία «εξωτερικών σημαδιών», όπως εδαφικά ορυκτά (κόκκοι χαλαζία για παράδειγμα).  Το όριο της αρχικής επιφάνειας δε συμπίπτει πάντα με το επίπεδο της αρχικής επιφάνειας του αντικειμένου, καθώς μπορεί να μετακινηθεί κατά τη διάρκεια του σχηματισμού </a:t>
            </a:r>
            <a:r>
              <a:rPr lang="el-GR" sz="2000" dirty="0" smtClean="0"/>
              <a:t>στρωμάτων </a:t>
            </a:r>
            <a:r>
              <a:rPr lang="el-GR" sz="2000" dirty="0"/>
              <a:t>οξειδίων.</a:t>
            </a:r>
            <a:endParaRPr lang="en-US" sz="2000" dirty="0"/>
          </a:p>
          <a:p>
            <a:pPr marL="0" indent="0">
              <a:buNone/>
            </a:pPr>
            <a:endParaRPr lang="el-GR" sz="1600" dirty="0"/>
          </a:p>
        </p:txBody>
      </p:sp>
      <p:pic>
        <p:nvPicPr>
          <p:cNvPr id="4" name="Picture 2" descr="http://icons.iconarchive.com/icons/graphicloads/filetype/256/pdf-icon.png">
            <a:hlinkClick r:id="rId2"/>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36296" y="3945178"/>
            <a:ext cx="874648" cy="8746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640324" y="3967003"/>
            <a:ext cx="4572000" cy="830997"/>
          </a:xfrm>
          <a:prstGeom prst="rect">
            <a:avLst/>
          </a:prstGeom>
        </p:spPr>
        <p:txBody>
          <a:bodyPr>
            <a:spAutoFit/>
          </a:bodyPr>
          <a:lstStyle/>
          <a:p>
            <a:pPr algn="r"/>
            <a:r>
              <a:rPr lang="en-US" sz="1600" dirty="0">
                <a:solidFill>
                  <a:schemeClr val="tx1">
                    <a:lumMod val="65000"/>
                    <a:lumOff val="35000"/>
                  </a:schemeClr>
                </a:solidFill>
              </a:rPr>
              <a:t>Structural </a:t>
            </a:r>
            <a:r>
              <a:rPr lang="en-US" sz="1600" dirty="0" err="1">
                <a:solidFill>
                  <a:schemeClr val="tx1">
                    <a:lumMod val="65000"/>
                    <a:lumOff val="35000"/>
                  </a:schemeClr>
                </a:solidFill>
              </a:rPr>
              <a:t>characterisation</a:t>
            </a:r>
            <a:r>
              <a:rPr lang="en-US" sz="1600" dirty="0">
                <a:solidFill>
                  <a:schemeClr val="tx1">
                    <a:lumMod val="65000"/>
                    <a:lumOff val="35000"/>
                  </a:schemeClr>
                </a:solidFill>
              </a:rPr>
              <a:t> of corrosion products on archaeological iron. An integrated analytical approach to establish corrosion forms </a:t>
            </a:r>
            <a:endParaRPr lang="en-GB" sz="1600" dirty="0">
              <a:solidFill>
                <a:schemeClr val="tx1">
                  <a:lumMod val="65000"/>
                  <a:lumOff val="35000"/>
                </a:schemeClr>
              </a:solidFill>
            </a:endParaRPr>
          </a:p>
        </p:txBody>
      </p:sp>
    </p:spTree>
    <p:extLst>
      <p:ext uri="{BB962C8B-B14F-4D97-AF65-F5344CB8AC3E}">
        <p14:creationId xmlns:p14="http://schemas.microsoft.com/office/powerpoint/2010/main" val="21805569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8" name="Rectangle 10"/>
          <p:cNvSpPr>
            <a:spLocks noGrp="1" noChangeArrowheads="1"/>
          </p:cNvSpPr>
          <p:nvPr>
            <p:ph type="title"/>
          </p:nvPr>
        </p:nvSpPr>
        <p:spPr>
          <a:xfrm>
            <a:off x="107504" y="123478"/>
            <a:ext cx="4752528" cy="939751"/>
          </a:xfrm>
        </p:spPr>
        <p:txBody>
          <a:bodyPr/>
          <a:lstStyle/>
          <a:p>
            <a:r>
              <a:rPr lang="el-GR" altLang="el-GR" sz="2400" dirty="0" smtClean="0"/>
              <a:t>Ηλεκτροχημικός καθαρισμός ανεπιθύμητου υλικού από ενάλιες κρουστές</a:t>
            </a:r>
            <a:endParaRPr lang="en-US" altLang="el-GR" sz="2400" dirty="0"/>
          </a:p>
        </p:txBody>
      </p:sp>
      <p:sp>
        <p:nvSpPr>
          <p:cNvPr id="5" name="Content Placeholder 4"/>
          <p:cNvSpPr>
            <a:spLocks noGrp="1"/>
          </p:cNvSpPr>
          <p:nvPr>
            <p:ph idx="1"/>
          </p:nvPr>
        </p:nvSpPr>
        <p:spPr>
          <a:xfrm>
            <a:off x="5220072" y="339502"/>
            <a:ext cx="3672408" cy="3675856"/>
          </a:xfrm>
        </p:spPr>
        <p:txBody>
          <a:bodyPr>
            <a:noAutofit/>
          </a:bodyPr>
          <a:lstStyle/>
          <a:p>
            <a:r>
              <a:rPr lang="el-GR" sz="2000" dirty="0" smtClean="0">
                <a:solidFill>
                  <a:schemeClr val="bg1"/>
                </a:solidFill>
              </a:rPr>
              <a:t>Βίντεο που περιγράφει τη διαδικασία της </a:t>
            </a:r>
            <a:r>
              <a:rPr lang="el-GR" sz="2000" u="sng" dirty="0" smtClean="0">
                <a:solidFill>
                  <a:schemeClr val="bg1"/>
                </a:solidFill>
              </a:rPr>
              <a:t>ηλεκτρολυτικής αναγωγής </a:t>
            </a:r>
            <a:r>
              <a:rPr lang="el-GR" sz="2000" dirty="0" smtClean="0">
                <a:solidFill>
                  <a:schemeClr val="bg1"/>
                </a:solidFill>
              </a:rPr>
              <a:t>που χρησιμοποιήθηκε σε έκθεμα στο </a:t>
            </a:r>
            <a:r>
              <a:rPr lang="el-GR" sz="2000" u="sng" dirty="0" smtClean="0">
                <a:solidFill>
                  <a:schemeClr val="bg1"/>
                </a:solidFill>
              </a:rPr>
              <a:t>Παιδικό Μουσείο της </a:t>
            </a:r>
            <a:r>
              <a:rPr lang="el-GR" sz="2000" u="sng" dirty="0" err="1" smtClean="0">
                <a:solidFill>
                  <a:schemeClr val="bg1"/>
                </a:solidFill>
              </a:rPr>
              <a:t>Ινδιανάπολης</a:t>
            </a:r>
            <a:r>
              <a:rPr lang="el-GR" sz="2000" dirty="0" smtClean="0">
                <a:solidFill>
                  <a:schemeClr val="bg1"/>
                </a:solidFill>
              </a:rPr>
              <a:t> </a:t>
            </a:r>
            <a:r>
              <a:rPr lang="el-GR" sz="2000" dirty="0">
                <a:solidFill>
                  <a:schemeClr val="bg1"/>
                </a:solidFill>
              </a:rPr>
              <a:t>μέσα στην έκθεση των Θησαυρών της Γης. Το βίντεο περιγράφει την ηλεκτρολυτική διαδικασία όπως γίνεται στο  κανόνι </a:t>
            </a:r>
            <a:r>
              <a:rPr lang="el-GR" sz="2000" dirty="0" err="1">
                <a:solidFill>
                  <a:schemeClr val="bg1"/>
                </a:solidFill>
              </a:rPr>
              <a:t>Captain</a:t>
            </a:r>
            <a:r>
              <a:rPr lang="el-GR" sz="2000" dirty="0">
                <a:solidFill>
                  <a:schemeClr val="bg1"/>
                </a:solidFill>
              </a:rPr>
              <a:t> </a:t>
            </a:r>
            <a:r>
              <a:rPr lang="el-GR" sz="2000" dirty="0" err="1">
                <a:solidFill>
                  <a:schemeClr val="bg1"/>
                </a:solidFill>
              </a:rPr>
              <a:t>Kidd's</a:t>
            </a:r>
            <a:r>
              <a:rPr lang="el-GR" sz="2000" dirty="0">
                <a:solidFill>
                  <a:schemeClr val="bg1"/>
                </a:solidFill>
              </a:rPr>
              <a:t> που εκτίθεται και υπόκειται τώρα σε ηλεκτρόλυση</a:t>
            </a:r>
          </a:p>
          <a:p>
            <a:endParaRPr lang="en-US" sz="2000" dirty="0" smtClean="0">
              <a:solidFill>
                <a:schemeClr val="bg1"/>
              </a:solidFill>
            </a:endParaRPr>
          </a:p>
          <a:p>
            <a:endParaRPr lang="el-GR" sz="2000" dirty="0">
              <a:solidFill>
                <a:schemeClr val="bg1"/>
              </a:solidFill>
            </a:endParaRPr>
          </a:p>
        </p:txBody>
      </p:sp>
      <p:pic>
        <p:nvPicPr>
          <p:cNvPr id="7" name="ElectrolyticReduction.ogg.720p.mp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19622"/>
            <a:ext cx="4932040" cy="2774272"/>
          </a:xfrm>
          <a:prstGeom prst="rect">
            <a:avLst/>
          </a:prstGeom>
        </p:spPr>
      </p:pic>
      <p:sp>
        <p:nvSpPr>
          <p:cNvPr id="56" name="TextBox 55"/>
          <p:cNvSpPr txBox="1"/>
          <p:nvPr/>
        </p:nvSpPr>
        <p:spPr>
          <a:xfrm>
            <a:off x="792020" y="4285133"/>
            <a:ext cx="3348000" cy="461665"/>
          </a:xfrm>
          <a:prstGeom prst="rect">
            <a:avLst/>
          </a:prstGeom>
          <a:solidFill>
            <a:schemeClr val="bg1">
              <a:lumMod val="95000"/>
            </a:schemeClr>
          </a:solidFill>
        </p:spPr>
        <p:txBody>
          <a:bodyPr wrap="square" rtlCol="0" anchor="ctr">
            <a:spAutoFit/>
          </a:bodyPr>
          <a:lstStyle/>
          <a:p>
            <a:pPr algn="ctr"/>
            <a:r>
              <a:rPr lang="en-US" sz="1200" dirty="0" smtClean="0">
                <a:solidFill>
                  <a:schemeClr val="tx1">
                    <a:lumMod val="65000"/>
                    <a:lumOff val="35000"/>
                  </a:schemeClr>
                </a:solidFill>
              </a:rPr>
              <a:t>“</a:t>
            </a:r>
            <a:r>
              <a:rPr lang="en-US" sz="1200" dirty="0">
                <a:hlinkClick r:id="rId5"/>
              </a:rPr>
              <a:t>ElectrolyticReduction</a:t>
            </a:r>
            <a:r>
              <a:rPr lang="en-US" sz="1200" dirty="0" smtClean="0">
                <a:solidFill>
                  <a:schemeClr val="tx1">
                    <a:lumMod val="65000"/>
                    <a:lumOff val="35000"/>
                  </a:schemeClr>
                </a:solidFill>
              </a:rPr>
              <a:t>” </a:t>
            </a:r>
            <a:r>
              <a:rPr lang="el-GR" sz="1200" dirty="0" smtClean="0">
                <a:solidFill>
                  <a:schemeClr val="tx1">
                    <a:lumMod val="65000"/>
                    <a:lumOff val="35000"/>
                  </a:schemeClr>
                </a:solidFill>
              </a:rPr>
              <a:t>από </a:t>
            </a:r>
            <a:r>
              <a:rPr lang="en-US" sz="1200" dirty="0" err="1">
                <a:hlinkClick r:id="rId6" tooltip="User:LoriLee"/>
              </a:rPr>
              <a:t>LoriLee</a:t>
            </a:r>
            <a:r>
              <a:rPr lang="el-GR" sz="1200" dirty="0" smtClean="0"/>
              <a:t> </a:t>
            </a:r>
            <a:r>
              <a:rPr lang="el-GR" sz="1200" dirty="0" smtClean="0">
                <a:solidFill>
                  <a:schemeClr val="tx1">
                    <a:lumMod val="65000"/>
                    <a:lumOff val="35000"/>
                  </a:schemeClr>
                </a:solidFill>
              </a:rPr>
              <a:t>διαθέσιμο με άδεια </a:t>
            </a:r>
            <a:r>
              <a:rPr lang="en-US" sz="1200" dirty="0">
                <a:hlinkClick r:id="rId7"/>
              </a:rPr>
              <a:t>CC BY-SA 3.0</a:t>
            </a:r>
            <a:endParaRPr lang="en-US" sz="1200" dirty="0"/>
          </a:p>
        </p:txBody>
      </p:sp>
    </p:spTree>
    <p:extLst>
      <p:ext uri="{BB962C8B-B14F-4D97-AF65-F5344CB8AC3E}">
        <p14:creationId xmlns:p14="http://schemas.microsoft.com/office/powerpoint/2010/main" val="2405816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sz="3000" dirty="0" smtClean="0"/>
              <a:t>Ηλεκτροχημικός καθαρισμός αμαύρωσης </a:t>
            </a:r>
            <a:r>
              <a:rPr lang="el-GR" sz="3000" dirty="0" err="1" smtClean="0"/>
              <a:t>άργυρου</a:t>
            </a:r>
            <a:endParaRPr lang="el-GR" sz="3000" dirty="0"/>
          </a:p>
        </p:txBody>
      </p:sp>
      <p:pic>
        <p:nvPicPr>
          <p:cNvPr id="10" name="Content Placeholder 9"/>
          <p:cNvPicPr>
            <a:picLocks noGrp="1" noChangeAspect="1"/>
          </p:cNvPicPr>
          <p:nvPr>
            <p:ph sz="half" idx="4294967295"/>
          </p:nvPr>
        </p:nvPicPr>
        <p:blipFill>
          <a:blip r:embed="rId2" cstate="print"/>
          <a:stretch>
            <a:fillRect/>
          </a:stretch>
        </p:blipFill>
        <p:spPr>
          <a:xfrm>
            <a:off x="4473633" y="980518"/>
            <a:ext cx="4672653" cy="3502800"/>
          </a:xfrm>
          <a:prstGeom prst="rect">
            <a:avLst/>
          </a:prstGeom>
          <a:noFill/>
          <a:ln>
            <a:noFill/>
          </a:ln>
        </p:spPr>
      </p:pic>
      <p:grpSp>
        <p:nvGrpSpPr>
          <p:cNvPr id="4" name="Group 3"/>
          <p:cNvGrpSpPr>
            <a:grpSpLocks noChangeAspect="1"/>
          </p:cNvGrpSpPr>
          <p:nvPr/>
        </p:nvGrpSpPr>
        <p:grpSpPr>
          <a:xfrm>
            <a:off x="0" y="954000"/>
            <a:ext cx="4473633" cy="3528000"/>
            <a:chOff x="65451" y="1508210"/>
            <a:chExt cx="3293510" cy="2495064"/>
          </a:xfrm>
        </p:grpSpPr>
        <p:pic>
          <p:nvPicPr>
            <p:cNvPr id="7" name="Picture 9" descr="PC160137"/>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a:xfrm>
              <a:off x="65451" y="1528670"/>
              <a:ext cx="3293510" cy="2474604"/>
            </a:xfrm>
            <a:prstGeom prst="rect">
              <a:avLst/>
            </a:prstGeom>
            <a:noFill/>
            <a:ln>
              <a:noFill/>
            </a:ln>
          </p:spPr>
        </p:pic>
        <p:sp>
          <p:nvSpPr>
            <p:cNvPr id="11" name="Rectangle 10"/>
            <p:cNvSpPr/>
            <p:nvPr/>
          </p:nvSpPr>
          <p:spPr>
            <a:xfrm>
              <a:off x="2627784" y="1508210"/>
              <a:ext cx="692798" cy="346249"/>
            </a:xfrm>
            <a:prstGeom prst="rect">
              <a:avLst/>
            </a:prstGeom>
          </p:spPr>
          <p:txBody>
            <a:bodyPr wrap="square" lIns="68580" tIns="34290" rIns="68580" bIns="34290">
              <a:spAutoFit/>
            </a:bodyPr>
            <a:lstStyle/>
            <a:p>
              <a:r>
                <a:rPr lang="el-GR" altLang="el-GR" b="1" dirty="0">
                  <a:solidFill>
                    <a:schemeClr val="bg1"/>
                  </a:solidFill>
                </a:rPr>
                <a:t>ΠΡΙΝ</a:t>
              </a:r>
              <a:endParaRPr lang="el-GR" b="1" dirty="0">
                <a:solidFill>
                  <a:schemeClr val="bg1"/>
                </a:solidFill>
              </a:endParaRPr>
            </a:p>
          </p:txBody>
        </p:sp>
      </p:grpSp>
      <p:sp>
        <p:nvSpPr>
          <p:cNvPr id="8" name="Rectangle 7"/>
          <p:cNvSpPr/>
          <p:nvPr/>
        </p:nvSpPr>
        <p:spPr>
          <a:xfrm>
            <a:off x="5796136" y="3775503"/>
            <a:ext cx="692798" cy="346249"/>
          </a:xfrm>
          <a:prstGeom prst="rect">
            <a:avLst/>
          </a:prstGeom>
        </p:spPr>
        <p:txBody>
          <a:bodyPr wrap="square" lIns="68580" tIns="34290" rIns="68580" bIns="34290">
            <a:spAutoFit/>
          </a:bodyPr>
          <a:lstStyle/>
          <a:p>
            <a:r>
              <a:rPr lang="el-GR" b="1" dirty="0" smtClean="0">
                <a:solidFill>
                  <a:schemeClr val="bg1"/>
                </a:solidFill>
              </a:rPr>
              <a:t>ΜΕΤΑ</a:t>
            </a:r>
            <a:endParaRPr lang="el-GR" b="1" dirty="0">
              <a:solidFill>
                <a:schemeClr val="bg1"/>
              </a:solidFill>
            </a:endParaRPr>
          </a:p>
        </p:txBody>
      </p:sp>
      <p:sp>
        <p:nvSpPr>
          <p:cNvPr id="9" name="TextBox 8"/>
          <p:cNvSpPr txBox="1"/>
          <p:nvPr/>
        </p:nvSpPr>
        <p:spPr>
          <a:xfrm>
            <a:off x="0" y="4482000"/>
            <a:ext cx="9144000" cy="276999"/>
          </a:xfrm>
          <a:prstGeom prst="rect">
            <a:avLst/>
          </a:prstGeom>
          <a:solidFill>
            <a:schemeClr val="bg1">
              <a:lumMod val="95000"/>
            </a:schemeClr>
          </a:solidFill>
        </p:spPr>
        <p:txBody>
          <a:bodyPr wrap="square" rtlCol="0">
            <a:spAutoFit/>
          </a:bodyPr>
          <a:lstStyle/>
          <a:p>
            <a:pPr algn="ctr"/>
            <a:r>
              <a:rPr lang="en-US" sz="1200" dirty="0" smtClean="0">
                <a:solidFill>
                  <a:schemeClr val="tx1">
                    <a:lumMod val="75000"/>
                    <a:lumOff val="25000"/>
                  </a:schemeClr>
                </a:solidFill>
              </a:rPr>
              <a:t>© </a:t>
            </a:r>
            <a:r>
              <a:rPr lang="el-GR" sz="1200" dirty="0">
                <a:solidFill>
                  <a:schemeClr val="tx1">
                    <a:lumMod val="75000"/>
                    <a:lumOff val="25000"/>
                  </a:schemeClr>
                </a:solidFill>
              </a:rPr>
              <a:t>Βιομηχανικό Μουσείο </a:t>
            </a:r>
            <a:r>
              <a:rPr lang="el-GR" sz="1200" dirty="0" smtClean="0">
                <a:solidFill>
                  <a:schemeClr val="tx1">
                    <a:lumMod val="75000"/>
                    <a:lumOff val="25000"/>
                  </a:schemeClr>
                </a:solidFill>
              </a:rPr>
              <a:t>Φωταερίου, Εργαστήριο Συντήρησης Μεταλλικών Αντικειμένων-ΤΕΙ ΑΘΗΝΑΣ </a:t>
            </a:r>
            <a:endParaRPr lang="el-GR" sz="1200" dirty="0">
              <a:solidFill>
                <a:schemeClr val="tx1">
                  <a:lumMod val="75000"/>
                  <a:lumOff val="25000"/>
                </a:schemeClr>
              </a:solidFill>
            </a:endParaRPr>
          </a:p>
        </p:txBody>
      </p:sp>
      <p:sp>
        <p:nvSpPr>
          <p:cNvPr id="5" name="Rectangle 4"/>
          <p:cNvSpPr/>
          <p:nvPr/>
        </p:nvSpPr>
        <p:spPr>
          <a:xfrm>
            <a:off x="0" y="4758999"/>
            <a:ext cx="9144000" cy="384501"/>
          </a:xfrm>
          <a:prstGeom prst="rect">
            <a:avLst/>
          </a:prstGeom>
          <a:solidFill>
            <a:srgbClr val="953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00544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4" y="4448377"/>
            <a:ext cx="5828703" cy="576399"/>
            <a:chOff x="1767633" y="5931169"/>
            <a:chExt cx="5828703" cy="768532"/>
          </a:xfrm>
        </p:grpSpPr>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067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995318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Βασιλική Αργυροπούλου, Μαρία </a:t>
            </a:r>
            <a:r>
              <a:rPr lang="el-GR" sz="2000" dirty="0" err="1"/>
              <a:t>Γιαννουλάκη</a:t>
            </a:r>
            <a:r>
              <a:rPr lang="el-GR" sz="2000" dirty="0"/>
              <a:t> 2014. Βασιλική Αργυροπούλου, Μαρία </a:t>
            </a:r>
            <a:r>
              <a:rPr lang="el-GR" sz="2000" dirty="0" err="1"/>
              <a:t>Γιαννουλάκη</a:t>
            </a:r>
            <a:r>
              <a:rPr lang="el-GR" sz="2000" dirty="0"/>
              <a:t>. «Συντήρηση Μεταλλικών Αντικειμένων. Ενότητα </a:t>
            </a:r>
            <a:r>
              <a:rPr lang="en-US" sz="2000" dirty="0" smtClean="0"/>
              <a:t>5</a:t>
            </a:r>
            <a:r>
              <a:rPr lang="el-GR" sz="2000" dirty="0" smtClean="0"/>
              <a:t>: </a:t>
            </a:r>
            <a:r>
              <a:rPr lang="el-GR" sz="2000" dirty="0"/>
              <a:t>Μέθοδοι </a:t>
            </a:r>
            <a:r>
              <a:rPr lang="el-GR" sz="2000" dirty="0" smtClean="0"/>
              <a:t>καθαρισμού».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2396929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04"/>
            <a:ext cx="8229600" cy="85725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573528"/>
            <a:ext cx="8928992" cy="1296144"/>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35896" y="1916256"/>
            <a:ext cx="1648660" cy="4320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2366586"/>
            <a:ext cx="9036496" cy="2592288"/>
          </a:xfrm>
          <a:prstGeom prst="rect">
            <a:avLst/>
          </a:prstGeom>
        </p:spPr>
        <p:txBody>
          <a:bodyPr vert="horz" wrap="square" lIns="91440" tIns="45720" rIns="91440" bIns="45720" rtlCol="0" anchor="ctr">
            <a:normAutofit fontScale="92500" lnSpcReduction="20000"/>
          </a:bodyPr>
          <a:lstStyle/>
          <a:p>
            <a:pPr fontAlgn="base">
              <a:spcBef>
                <a:spcPct val="0"/>
              </a:spcBef>
              <a:spcAft>
                <a:spcPct val="0"/>
              </a:spcAft>
            </a:pPr>
            <a:r>
              <a:rPr lang="el-GR" dirty="0">
                <a:solidFill>
                  <a:prstClr val="black"/>
                </a:solidFill>
              </a:rPr>
              <a:t>[1] http://creativecommons.org/licenses/by-nc-sa/4.0/ </a:t>
            </a:r>
            <a:endParaRPr lang="en-US" dirty="0">
              <a:solidFill>
                <a:prstClr val="black"/>
              </a:solidFill>
            </a:endParaRPr>
          </a:p>
          <a:p>
            <a:pPr fontAlgn="base">
              <a:spcBef>
                <a:spcPct val="0"/>
              </a:spcBef>
              <a:spcAft>
                <a:spcPct val="0"/>
              </a:spcAft>
            </a:pPr>
            <a:endParaRPr lang="el-GR" dirty="0">
              <a:solidFill>
                <a:prstClr val="black"/>
              </a:solidFill>
            </a:endParaRPr>
          </a:p>
          <a:p>
            <a:pPr fontAlgn="base">
              <a:spcBef>
                <a:spcPct val="0"/>
              </a:spcBef>
              <a:spcAft>
                <a:spcPct val="0"/>
              </a:spcAft>
            </a:pPr>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ct val="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τόπο</a:t>
            </a:r>
            <a:endParaRPr lang="en-US" dirty="0">
              <a:solidFill>
                <a:prstClr val="black"/>
              </a:solidFill>
            </a:endParaRPr>
          </a:p>
          <a:p>
            <a:pPr marL="342900" indent="-342900" fontAlgn="base">
              <a:spcBef>
                <a:spcPct val="0"/>
              </a:spcBef>
              <a:spcAft>
                <a:spcPct val="0"/>
              </a:spcAft>
              <a:buFont typeface="Arial" panose="020B0604020202020204" pitchFamily="34" charset="0"/>
              <a:buChar char="•"/>
            </a:pPr>
            <a:endParaRPr lang="el-GR" dirty="0">
              <a:solidFill>
                <a:prstClr val="black"/>
              </a:solidFill>
            </a:endParaRPr>
          </a:p>
          <a:p>
            <a:pPr fontAlgn="base">
              <a:spcBef>
                <a:spcPct val="0"/>
              </a:spcBef>
              <a:spcAft>
                <a:spcPct val="0"/>
              </a:spcAft>
            </a:pPr>
            <a:r>
              <a:rPr lang="el-GR" dirty="0">
                <a:solidFill>
                  <a:prstClr val="black"/>
                </a:solidFill>
              </a:rPr>
              <a:t>Ο 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p>
        </p:txBody>
      </p:sp>
    </p:spTree>
    <p:extLst>
      <p:ext uri="{BB962C8B-B14F-4D97-AF65-F5344CB8AC3E}">
        <p14:creationId xmlns:p14="http://schemas.microsoft.com/office/powerpoint/2010/main" val="2625204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314375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Χρηματοδότηση</a:t>
            </a:r>
            <a:endParaRPr lang="el-GR" dirty="0"/>
          </a:p>
        </p:txBody>
      </p:sp>
      <p:sp>
        <p:nvSpPr>
          <p:cNvPr id="3" name="Content Placeholder 2"/>
          <p:cNvSpPr>
            <a:spLocks noGrp="1"/>
          </p:cNvSpPr>
          <p:nvPr>
            <p:ph idx="1"/>
          </p:nvPr>
        </p:nvSpPr>
        <p:spPr>
          <a:xfrm>
            <a:off x="457200" y="1005577"/>
            <a:ext cx="8229600" cy="3394472"/>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3489852"/>
            <a:ext cx="5501640" cy="1040130"/>
          </a:xfrm>
          <a:prstGeom prst="rect">
            <a:avLst/>
          </a:prstGeom>
        </p:spPr>
      </p:pic>
    </p:spTree>
    <p:extLst>
      <p:ext uri="{BB962C8B-B14F-4D97-AF65-F5344CB8AC3E}">
        <p14:creationId xmlns:p14="http://schemas.microsoft.com/office/powerpoint/2010/main" val="3695860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dirty="0" smtClean="0"/>
              <a:t>Εντοπίζοντας την αρχική επιφάνεια</a:t>
            </a:r>
            <a:endParaRPr lang="el-GR" sz="3600" dirty="0"/>
          </a:p>
        </p:txBody>
      </p:sp>
      <p:sp>
        <p:nvSpPr>
          <p:cNvPr id="8" name="Content Placeholder 7"/>
          <p:cNvSpPr>
            <a:spLocks noGrp="1"/>
          </p:cNvSpPr>
          <p:nvPr>
            <p:ph idx="1"/>
          </p:nvPr>
        </p:nvSpPr>
        <p:spPr/>
        <p:txBody>
          <a:bodyPr>
            <a:normAutofit fontScale="62500" lnSpcReduction="20000"/>
          </a:bodyPr>
          <a:lstStyle/>
          <a:p>
            <a:pPr>
              <a:lnSpc>
                <a:spcPct val="120000"/>
              </a:lnSpc>
            </a:pPr>
            <a:r>
              <a:rPr lang="el-GR" dirty="0" smtClean="0"/>
              <a:t>Μετάλλινα αντικείμενα που προέρχονται από αρχαιολογικές ανασκαφές μπορεί να παρουσιάζονται καλυμμένα από μεγάλου πάχους επικαθίσεις ή συμπήγματα ή και χωρίς σχήμα αποτελούμενα από μια μάζα οξειδίων. </a:t>
            </a:r>
          </a:p>
          <a:p>
            <a:pPr>
              <a:lnSpc>
                <a:spcPct val="120000"/>
              </a:lnSpc>
            </a:pPr>
            <a:r>
              <a:rPr lang="el-GR" dirty="0" smtClean="0"/>
              <a:t>Η ανάκτηση του σχήματος και των λεπτομερειών της επιφανείας ενός αρχαίου αντικειμένου απαιτεί την ικανότητα εντοπισμού της αρχικής επιφάνειας μέσα στα προϊόντα διάβρωσης. </a:t>
            </a:r>
            <a:endParaRPr lang="el-GR" dirty="0"/>
          </a:p>
        </p:txBody>
      </p:sp>
      <p:pic>
        <p:nvPicPr>
          <p:cNvPr id="5" name="Content Placeholder 4"/>
          <p:cNvPicPr>
            <a:picLocks noGrp="1" noChangeAspect="1"/>
          </p:cNvPicPr>
          <p:nvPr>
            <p:ph sz="half" idx="4294967295"/>
          </p:nvPr>
        </p:nvPicPr>
        <p:blipFill>
          <a:blip r:embed="rId2" cstate="print"/>
          <a:stretch>
            <a:fillRect/>
          </a:stretch>
        </p:blipFill>
        <p:spPr>
          <a:xfrm>
            <a:off x="6300192" y="915566"/>
            <a:ext cx="2641600" cy="2982912"/>
          </a:xfrm>
          <a:prstGeom prst="rect">
            <a:avLst/>
          </a:prstGeom>
        </p:spPr>
      </p:pic>
      <p:sp>
        <p:nvSpPr>
          <p:cNvPr id="3" name="TextBox 2"/>
          <p:cNvSpPr txBox="1"/>
          <p:nvPr/>
        </p:nvSpPr>
        <p:spPr>
          <a:xfrm>
            <a:off x="6300192" y="3996000"/>
            <a:ext cx="2649501" cy="438582"/>
          </a:xfrm>
          <a:prstGeom prst="rect">
            <a:avLst/>
          </a:prstGeom>
          <a:solidFill>
            <a:schemeClr val="bg1">
              <a:lumMod val="95000"/>
            </a:schemeClr>
          </a:solidFill>
        </p:spPr>
        <p:txBody>
          <a:bodyPr wrap="square" lIns="68580" tIns="34290" rIns="68580" bIns="34290" rtlCol="0">
            <a:spAutoFit/>
          </a:bodyPr>
          <a:lstStyle/>
          <a:p>
            <a:pPr algn="ctr"/>
            <a:r>
              <a:rPr lang="en-US" sz="1200" dirty="0">
                <a:solidFill>
                  <a:schemeClr val="tx1">
                    <a:lumMod val="75000"/>
                    <a:lumOff val="25000"/>
                  </a:schemeClr>
                </a:solidFill>
              </a:rPr>
              <a:t>© </a:t>
            </a:r>
            <a:r>
              <a:rPr lang="el-GR" sz="1200" dirty="0">
                <a:solidFill>
                  <a:schemeClr val="tx1">
                    <a:lumMod val="75000"/>
                    <a:lumOff val="25000"/>
                  </a:schemeClr>
                </a:solidFill>
              </a:rPr>
              <a:t>Βιομηχανικό Μουσείο Σύρου </a:t>
            </a:r>
            <a:r>
              <a:rPr lang="en-US" sz="1200" dirty="0">
                <a:solidFill>
                  <a:schemeClr val="tx1">
                    <a:lumMod val="75000"/>
                    <a:lumOff val="25000"/>
                  </a:schemeClr>
                </a:solidFill>
              </a:rPr>
              <a:t>(</a:t>
            </a:r>
            <a:r>
              <a:rPr lang="el-GR" sz="1200" dirty="0">
                <a:solidFill>
                  <a:schemeClr val="tx1">
                    <a:lumMod val="75000"/>
                    <a:lumOff val="25000"/>
                  </a:schemeClr>
                </a:solidFill>
              </a:rPr>
              <a:t>Δήμος Σύρου</a:t>
            </a:r>
            <a:r>
              <a:rPr lang="en-US" sz="1200" dirty="0">
                <a:solidFill>
                  <a:schemeClr val="tx1">
                    <a:lumMod val="75000"/>
                    <a:lumOff val="25000"/>
                  </a:schemeClr>
                </a:solidFill>
              </a:rPr>
              <a:t>)</a:t>
            </a:r>
            <a:endParaRPr lang="el-GR" sz="1200" dirty="0">
              <a:solidFill>
                <a:schemeClr val="tx1">
                  <a:lumMod val="75000"/>
                  <a:lumOff val="25000"/>
                </a:schemeClr>
              </a:solidFill>
            </a:endParaRPr>
          </a:p>
        </p:txBody>
      </p:sp>
    </p:spTree>
    <p:extLst>
      <p:ext uri="{BB962C8B-B14F-4D97-AF65-F5344CB8AC3E}">
        <p14:creationId xmlns:p14="http://schemas.microsoft.com/office/powerpoint/2010/main" val="891479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Σκοπός</a:t>
            </a:r>
            <a:endParaRPr lang="el-GR" dirty="0"/>
          </a:p>
        </p:txBody>
      </p:sp>
      <p:sp>
        <p:nvSpPr>
          <p:cNvPr id="3" name="Content Placeholder 2"/>
          <p:cNvSpPr>
            <a:spLocks noGrp="1"/>
          </p:cNvSpPr>
          <p:nvPr>
            <p:ph idx="1"/>
          </p:nvPr>
        </p:nvSpPr>
        <p:spPr>
          <a:xfrm>
            <a:off x="323527" y="1200150"/>
            <a:ext cx="4608513" cy="3675856"/>
          </a:xfrm>
        </p:spPr>
        <p:txBody>
          <a:bodyPr>
            <a:noAutofit/>
          </a:bodyPr>
          <a:lstStyle/>
          <a:p>
            <a:pPr marL="177800" indent="-177800"/>
            <a:r>
              <a:rPr lang="el-GR" sz="2000" dirty="0" smtClean="0"/>
              <a:t>Το κατά πόσο η επιφάνεια που ονομάζεται «αρχική επιφάνεια» παραμένει στη θέση της ή έχει μετακινηθεί προς τα επάνω και ενσωματωθεί στα προϊόντα διάβρωσης αποτελεί έναν από τους σκοπούς της επέμβασης συντήρησης τέτοιων αντικειμένων, δηλαδή ο εντοπισμός της και η αφαίερση επικαθίσεων και προϊόντων διάβρωσης, ώστε να αποκαλυφθούν το σχήμα και η διακόσμηση του αντικειμένου. </a:t>
            </a:r>
            <a:endParaRPr lang="en-US" sz="2000" dirty="0" smtClean="0"/>
          </a:p>
          <a:p>
            <a:pPr marL="177800" indent="-177800"/>
            <a:endParaRPr lang="en-US" sz="2000" dirty="0"/>
          </a:p>
        </p:txBody>
      </p:sp>
      <p:pic>
        <p:nvPicPr>
          <p:cNvPr id="4" name="Content Placeholder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950000" y="1131590"/>
            <a:ext cx="4211961" cy="2470294"/>
          </a:xfrm>
        </p:spPr>
      </p:pic>
      <p:sp>
        <p:nvSpPr>
          <p:cNvPr id="5" name="Rectangle 4"/>
          <p:cNvSpPr/>
          <p:nvPr/>
        </p:nvSpPr>
        <p:spPr>
          <a:xfrm>
            <a:off x="5022000" y="3703700"/>
            <a:ext cx="4047943" cy="284693"/>
          </a:xfrm>
          <a:prstGeom prst="rect">
            <a:avLst/>
          </a:prstGeom>
          <a:solidFill>
            <a:schemeClr val="bg1">
              <a:lumMod val="95000"/>
            </a:schemeClr>
          </a:solidFill>
        </p:spPr>
        <p:txBody>
          <a:bodyPr wrap="square" lIns="68580" tIns="34290" rIns="68580" bIns="34290">
            <a:spAutoFit/>
          </a:bodyPr>
          <a:lstStyle/>
          <a:p>
            <a:pPr algn="ctr"/>
            <a:r>
              <a:rPr lang="en-US" sz="1400" dirty="0" smtClean="0">
                <a:solidFill>
                  <a:schemeClr val="tx1">
                    <a:lumMod val="75000"/>
                    <a:lumOff val="25000"/>
                  </a:schemeClr>
                </a:solidFill>
              </a:rPr>
              <a:t>©</a:t>
            </a:r>
            <a:r>
              <a:rPr lang="el-GR" sz="1400" dirty="0" smtClean="0">
                <a:solidFill>
                  <a:schemeClr val="tx1">
                    <a:lumMod val="75000"/>
                    <a:lumOff val="25000"/>
                  </a:schemeClr>
                </a:solidFill>
              </a:rPr>
              <a:t> ΤΕΙ Αθήνας και Εφορία Εναλίων Αρχαιοτήτων</a:t>
            </a:r>
            <a:r>
              <a:rPr lang="en-US" sz="1400" dirty="0" smtClean="0">
                <a:solidFill>
                  <a:schemeClr val="tx1">
                    <a:lumMod val="75000"/>
                    <a:lumOff val="25000"/>
                  </a:schemeClr>
                </a:solidFill>
              </a:rPr>
              <a:t> </a:t>
            </a:r>
            <a:endParaRPr lang="el-GR" sz="1400" dirty="0">
              <a:solidFill>
                <a:schemeClr val="tx1">
                  <a:lumMod val="75000"/>
                  <a:lumOff val="25000"/>
                </a:schemeClr>
              </a:solidFill>
            </a:endParaRPr>
          </a:p>
        </p:txBody>
      </p:sp>
      <p:sp>
        <p:nvSpPr>
          <p:cNvPr id="6" name="Rectangle 5"/>
          <p:cNvSpPr/>
          <p:nvPr/>
        </p:nvSpPr>
        <p:spPr>
          <a:xfrm>
            <a:off x="5022000" y="4155926"/>
            <a:ext cx="4047943" cy="738664"/>
          </a:xfrm>
          <a:prstGeom prst="rect">
            <a:avLst/>
          </a:prstGeom>
          <a:solidFill>
            <a:schemeClr val="bg1">
              <a:lumMod val="95000"/>
            </a:schemeClr>
          </a:solidFill>
        </p:spPr>
        <p:txBody>
          <a:bodyPr wrap="square">
            <a:spAutoFit/>
          </a:bodyPr>
          <a:lstStyle/>
          <a:p>
            <a:r>
              <a:rPr lang="fr-FR" sz="1400" dirty="0"/>
              <a:t>BERTHOLON (R.), RELIER (C.) – Les métaux archéologiques. La conservation en archéologie, M.C. </a:t>
            </a:r>
            <a:r>
              <a:rPr lang="fr-FR" sz="1400" dirty="0" err="1"/>
              <a:t>Berducou</a:t>
            </a:r>
            <a:r>
              <a:rPr lang="fr-FR" sz="1400" dirty="0"/>
              <a:t>,</a:t>
            </a:r>
            <a:r>
              <a:rPr lang="en-GB" sz="1400" dirty="0"/>
              <a:t>Editor, Masson, Paris (1990), p. 163-221.</a:t>
            </a:r>
            <a:endParaRPr lang="el-GR" sz="1400" dirty="0"/>
          </a:p>
        </p:txBody>
      </p:sp>
    </p:spTree>
    <p:extLst>
      <p:ext uri="{BB962C8B-B14F-4D97-AF65-F5344CB8AC3E}">
        <p14:creationId xmlns:p14="http://schemas.microsoft.com/office/powerpoint/2010/main" val="11677647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05979"/>
            <a:ext cx="4608512" cy="857250"/>
          </a:xfrm>
        </p:spPr>
        <p:txBody>
          <a:bodyPr>
            <a:noAutofit/>
          </a:bodyPr>
          <a:lstStyle/>
          <a:p>
            <a:r>
              <a:rPr lang="el-GR" sz="2800" dirty="0" smtClean="0"/>
              <a:t>Πρόβλημα</a:t>
            </a:r>
            <a:r>
              <a:rPr lang="en-US" sz="2800" dirty="0" smtClean="0"/>
              <a:t> </a:t>
            </a:r>
            <a:r>
              <a:rPr lang="el-GR" sz="2800" dirty="0" smtClean="0"/>
              <a:t>- κάθε αντικείμενο είναι διαφορετικό</a:t>
            </a:r>
            <a:endParaRPr lang="el-GR" sz="2800" dirty="0"/>
          </a:p>
        </p:txBody>
      </p:sp>
      <p:sp>
        <p:nvSpPr>
          <p:cNvPr id="3" name="Content Placeholder 2"/>
          <p:cNvSpPr>
            <a:spLocks noGrp="1"/>
          </p:cNvSpPr>
          <p:nvPr>
            <p:ph idx="1"/>
          </p:nvPr>
        </p:nvSpPr>
        <p:spPr/>
        <p:txBody>
          <a:bodyPr>
            <a:normAutofit/>
          </a:bodyPr>
          <a:lstStyle/>
          <a:p>
            <a:r>
              <a:rPr lang="el-GR" sz="2400" dirty="0" smtClean="0"/>
              <a:t>Ο τρόπος που ένα μετάλλινο αντικείμενο διαβρώνεται εξαρτιέται τόσο από τη φύση του μετάλλου όσο και από το περιβάλλον. </a:t>
            </a:r>
          </a:p>
          <a:p>
            <a:r>
              <a:rPr lang="el-GR" sz="2400" dirty="0" smtClean="0"/>
              <a:t>Η μελέτη και των δύο είναι δύσκολη λόγω της ανομοιογένειάς τους και της μακράς ιστορίας τους. </a:t>
            </a:r>
            <a:endParaRPr lang="el-GR" sz="2400" dirty="0"/>
          </a:p>
        </p:txBody>
      </p:sp>
      <p:pic>
        <p:nvPicPr>
          <p:cNvPr id="7" name="Content Placeholder 6"/>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220072" y="1059583"/>
            <a:ext cx="3600000" cy="2699999"/>
          </a:xfrm>
        </p:spPr>
      </p:pic>
      <p:sp>
        <p:nvSpPr>
          <p:cNvPr id="5" name="Rectangle 4"/>
          <p:cNvSpPr/>
          <p:nvPr/>
        </p:nvSpPr>
        <p:spPr>
          <a:xfrm>
            <a:off x="5220072" y="3867894"/>
            <a:ext cx="3600400" cy="438582"/>
          </a:xfrm>
          <a:prstGeom prst="rect">
            <a:avLst/>
          </a:prstGeom>
          <a:solidFill>
            <a:schemeClr val="bg1">
              <a:lumMod val="95000"/>
            </a:schemeClr>
          </a:solidFill>
        </p:spPr>
        <p:txBody>
          <a:bodyPr wrap="square" lIns="68580" tIns="34290" rIns="68580" bIns="34290">
            <a:spAutoFit/>
          </a:bodyPr>
          <a:lstStyle/>
          <a:p>
            <a:pPr algn="ctr"/>
            <a:r>
              <a:rPr lang="el-GR" sz="1200" dirty="0">
                <a:solidFill>
                  <a:schemeClr val="tx1">
                    <a:lumMod val="75000"/>
                    <a:lumOff val="25000"/>
                  </a:schemeClr>
                </a:solidFill>
              </a:rPr>
              <a:t>© Εργαστήριο Συντήρησης Μεταλλικών Αντικειμένων-ΤΕΙ ΑΘΗΝΑΣ </a:t>
            </a:r>
          </a:p>
        </p:txBody>
      </p:sp>
    </p:spTree>
    <p:extLst>
      <p:ext uri="{BB962C8B-B14F-4D97-AF65-F5344CB8AC3E}">
        <p14:creationId xmlns:p14="http://schemas.microsoft.com/office/powerpoint/2010/main" val="2411895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Ουσιώδες</a:t>
            </a:r>
            <a:r>
              <a:rPr lang="en-US" sz="3200" dirty="0" smtClean="0"/>
              <a:t> </a:t>
            </a:r>
            <a:br>
              <a:rPr lang="en-US" sz="3200" dirty="0" smtClean="0"/>
            </a:br>
            <a:r>
              <a:rPr lang="el-GR" sz="3200" dirty="0" smtClean="0"/>
              <a:t>βήμα</a:t>
            </a:r>
            <a:r>
              <a:rPr lang="en-US" sz="3200" dirty="0" smtClean="0"/>
              <a:t> 1: </a:t>
            </a:r>
            <a:r>
              <a:rPr lang="el-GR" sz="3200" dirty="0" smtClean="0"/>
              <a:t>εξέταση</a:t>
            </a:r>
            <a:endParaRPr lang="el-GR" sz="3200" dirty="0"/>
          </a:p>
        </p:txBody>
      </p:sp>
      <p:sp>
        <p:nvSpPr>
          <p:cNvPr id="5" name="Content Placeholder 4"/>
          <p:cNvSpPr>
            <a:spLocks noGrp="1"/>
          </p:cNvSpPr>
          <p:nvPr>
            <p:ph idx="1"/>
          </p:nvPr>
        </p:nvSpPr>
        <p:spPr>
          <a:xfrm>
            <a:off x="323528" y="1200150"/>
            <a:ext cx="5760640" cy="3675856"/>
          </a:xfrm>
        </p:spPr>
        <p:txBody>
          <a:bodyPr>
            <a:noAutofit/>
          </a:bodyPr>
          <a:lstStyle/>
          <a:p>
            <a:r>
              <a:rPr lang="el-GR" sz="2000" dirty="0" smtClean="0"/>
              <a:t>Όταν εξετάζεται ένα αντικείμενο πριν τη συντήρηση, οι συντηρητές διεξάγουν με μεγάλη προσοχή διερεύνηση σε βάθος των στρωμάτων διάβρωσης με μηχανικά μέσα. </a:t>
            </a:r>
            <a:endParaRPr lang="en-GB" sz="2000" dirty="0"/>
          </a:p>
          <a:p>
            <a:r>
              <a:rPr lang="el-GR" sz="2000" dirty="0" smtClean="0"/>
              <a:t>Αυτή η διερεύνηση επιτρέπει στους συντηρητές να διαχωρίσουν τα βασικά στρώματα διάβρωσης με βάση τη φύση τους (προϊόντα διάβρωσης, έδαφος, επικάθιση, μέταλλο, κλπ) και τα φυσικά τους χαρακτηριστικά (χρώμα, σκληρότητα, πορώδες, συμπαγές, κλπ). Άλλα χαρακτηριστικά των στρωμάτων, όπως το σχήμα και η διεύθυνση περιγράφονται. </a:t>
            </a:r>
            <a:endParaRPr lang="en-US" sz="2000" dirty="0" smtClean="0"/>
          </a:p>
          <a:p>
            <a:endParaRPr lang="el-GR" sz="2000" dirty="0"/>
          </a:p>
        </p:txBody>
      </p:sp>
      <p:pic>
        <p:nvPicPr>
          <p:cNvPr id="7" name="Content Placeholder 6"/>
          <p:cNvPicPr>
            <a:picLocks noGrp="1" noChangeAspect="1"/>
          </p:cNvPicPr>
          <p:nvPr>
            <p:ph sz="half" idx="4294967295"/>
          </p:nvPr>
        </p:nvPicPr>
        <p:blipFill>
          <a:blip r:embed="rId2" cstate="print"/>
          <a:stretch>
            <a:fillRect/>
          </a:stretch>
        </p:blipFill>
        <p:spPr>
          <a:xfrm>
            <a:off x="6084168" y="1377751"/>
            <a:ext cx="3059832" cy="2294137"/>
          </a:xfrm>
          <a:prstGeom prst="rect">
            <a:avLst/>
          </a:prstGeom>
        </p:spPr>
      </p:pic>
      <p:sp>
        <p:nvSpPr>
          <p:cNvPr id="8" name="Rectangle 7"/>
          <p:cNvSpPr/>
          <p:nvPr/>
        </p:nvSpPr>
        <p:spPr>
          <a:xfrm>
            <a:off x="6084168" y="3725284"/>
            <a:ext cx="3059832" cy="438582"/>
          </a:xfrm>
          <a:prstGeom prst="rect">
            <a:avLst/>
          </a:prstGeom>
          <a:solidFill>
            <a:schemeClr val="bg1">
              <a:lumMod val="95000"/>
            </a:schemeClr>
          </a:solidFill>
        </p:spPr>
        <p:txBody>
          <a:bodyPr wrap="square" lIns="68580" tIns="34290" rIns="68580" bIns="34290">
            <a:spAutoFit/>
          </a:bodyPr>
          <a:lstStyle/>
          <a:p>
            <a:pPr algn="ctr"/>
            <a:r>
              <a:rPr lang="el-GR" sz="1200" dirty="0">
                <a:solidFill>
                  <a:schemeClr val="tx1">
                    <a:lumMod val="75000"/>
                    <a:lumOff val="25000"/>
                  </a:schemeClr>
                </a:solidFill>
              </a:rPr>
              <a:t>© Εργαστήριο Συντήρησης Μεταλλικών Αντικειμένων-ΤΕΙ ΑΘΗΝΑΣ </a:t>
            </a:r>
          </a:p>
        </p:txBody>
      </p:sp>
    </p:spTree>
    <p:extLst>
      <p:ext uri="{BB962C8B-B14F-4D97-AF65-F5344CB8AC3E}">
        <p14:creationId xmlns:p14="http://schemas.microsoft.com/office/powerpoint/2010/main" val="3438837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dirty="0" smtClean="0"/>
              <a:t>Μπρούτζινα αντικείμενα -</a:t>
            </a:r>
            <a:r>
              <a:rPr lang="en-US" sz="2800" dirty="0" smtClean="0"/>
              <a:t> </a:t>
            </a:r>
            <a:r>
              <a:rPr lang="el-GR" sz="2800" dirty="0" smtClean="0"/>
              <a:t>Τύπος</a:t>
            </a:r>
            <a:r>
              <a:rPr lang="en-US" sz="2800" dirty="0" smtClean="0"/>
              <a:t> 1 (</a:t>
            </a:r>
            <a:r>
              <a:rPr lang="el-GR" sz="2800" dirty="0" smtClean="0"/>
              <a:t>ευγενής </a:t>
            </a:r>
            <a:r>
              <a:rPr lang="el-GR" sz="2800" dirty="0" err="1" smtClean="0"/>
              <a:t>πατίνα</a:t>
            </a:r>
            <a:r>
              <a:rPr lang="en-US" sz="2800" dirty="0" smtClean="0"/>
              <a:t>)</a:t>
            </a:r>
            <a:endParaRPr lang="el-GR" sz="2800" dirty="0"/>
          </a:p>
        </p:txBody>
      </p:sp>
      <p:sp>
        <p:nvSpPr>
          <p:cNvPr id="3" name="Content Placeholder 2"/>
          <p:cNvSpPr>
            <a:spLocks noGrp="1"/>
          </p:cNvSpPr>
          <p:nvPr>
            <p:ph idx="1"/>
          </p:nvPr>
        </p:nvSpPr>
        <p:spPr>
          <a:xfrm>
            <a:off x="323528" y="1203598"/>
            <a:ext cx="5400600" cy="3675856"/>
          </a:xfrm>
        </p:spPr>
        <p:txBody>
          <a:bodyPr>
            <a:normAutofit/>
          </a:bodyPr>
          <a:lstStyle/>
          <a:p>
            <a:pPr marL="0" indent="0">
              <a:buNone/>
            </a:pPr>
            <a:r>
              <a:rPr lang="el-GR" sz="2000" dirty="0" smtClean="0"/>
              <a:t>Η αρχική επιφάνεια είναι ορατή ή απλά καλυμμένη από επικαθίσεις </a:t>
            </a:r>
            <a:r>
              <a:rPr lang="el-GR" sz="2000" dirty="0" smtClean="0"/>
              <a:t>προϊόντων </a:t>
            </a:r>
            <a:r>
              <a:rPr lang="el-GR" sz="2000" dirty="0" smtClean="0"/>
              <a:t>διάβρωσης του χαλκού. Οι πατίνες χαρακτηρίζονται από εμπλουτισμένα σε κασσίτερο στρώματα διάβρωσης, λόγω της εκλεκτικής διάβρωσης και έκπλυσης του χαλκού. </a:t>
            </a:r>
            <a:endParaRPr lang="el-GR" sz="2000" dirty="0"/>
          </a:p>
        </p:txBody>
      </p:sp>
      <p:pic>
        <p:nvPicPr>
          <p:cNvPr id="8" name="Content Placeholder 7"/>
          <p:cNvPicPr>
            <a:picLocks noGrp="1" noChangeAspect="1"/>
          </p:cNvPicPr>
          <p:nvPr>
            <p:ph sz="half" idx="4294967295"/>
          </p:nvPr>
        </p:nvPicPr>
        <p:blipFill>
          <a:blip r:embed="rId2" cstate="print"/>
          <a:stretch>
            <a:fillRect/>
          </a:stretch>
        </p:blipFill>
        <p:spPr>
          <a:xfrm>
            <a:off x="6588448" y="483518"/>
            <a:ext cx="2016000" cy="3699280"/>
          </a:xfrm>
          <a:prstGeom prst="rect">
            <a:avLst/>
          </a:prstGeom>
        </p:spPr>
      </p:pic>
      <p:sp>
        <p:nvSpPr>
          <p:cNvPr id="6" name="TextBox 5"/>
          <p:cNvSpPr txBox="1"/>
          <p:nvPr/>
        </p:nvSpPr>
        <p:spPr>
          <a:xfrm>
            <a:off x="6588448" y="4248000"/>
            <a:ext cx="2016224" cy="500137"/>
          </a:xfrm>
          <a:prstGeom prst="rect">
            <a:avLst/>
          </a:prstGeom>
          <a:solidFill>
            <a:schemeClr val="bg1">
              <a:lumMod val="95000"/>
            </a:schemeClr>
          </a:solidFill>
        </p:spPr>
        <p:txBody>
          <a:bodyPr wrap="square" lIns="68580" tIns="34290" rIns="68580" bIns="34290" rtlCol="0">
            <a:spAutoFit/>
          </a:bodyPr>
          <a:lstStyle/>
          <a:p>
            <a:r>
              <a:rPr lang="en-GB" altLang="el-GR" sz="1400" dirty="0" smtClean="0">
                <a:solidFill>
                  <a:schemeClr val="tx1">
                    <a:lumMod val="75000"/>
                    <a:lumOff val="25000"/>
                  </a:schemeClr>
                </a:solidFill>
              </a:rPr>
              <a:t>©</a:t>
            </a:r>
            <a:r>
              <a:rPr lang="el-GR" altLang="el-GR" sz="1400" dirty="0" smtClean="0">
                <a:solidFill>
                  <a:schemeClr val="tx1">
                    <a:lumMod val="75000"/>
                    <a:lumOff val="25000"/>
                  </a:schemeClr>
                </a:solidFill>
              </a:rPr>
              <a:t> Εταιρεία </a:t>
            </a:r>
            <a:r>
              <a:rPr lang="el-GR" altLang="el-GR" sz="1400" dirty="0">
                <a:solidFill>
                  <a:schemeClr val="tx1">
                    <a:lumMod val="75000"/>
                    <a:lumOff val="25000"/>
                  </a:schemeClr>
                </a:solidFill>
              </a:rPr>
              <a:t>Μεσσηνιακών Αρχαιολογικών Σπουδών</a:t>
            </a:r>
            <a:endParaRPr lang="el-GR" sz="1400" dirty="0">
              <a:solidFill>
                <a:schemeClr val="tx1">
                  <a:lumMod val="75000"/>
                  <a:lumOff val="25000"/>
                </a:schemeClr>
              </a:solidFill>
            </a:endParaRPr>
          </a:p>
        </p:txBody>
      </p:sp>
      <p:pic>
        <p:nvPicPr>
          <p:cNvPr id="7" name="Picture 2" descr="http://icons.iconarchive.com/icons/graphicloads/filetype/256/pdf-icon.png">
            <a:hlinkClick r:id="rId3"/>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67944" y="3718708"/>
            <a:ext cx="874648" cy="87464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539552" y="3832866"/>
            <a:ext cx="3384376" cy="646331"/>
          </a:xfrm>
          <a:prstGeom prst="rect">
            <a:avLst/>
          </a:prstGeom>
        </p:spPr>
        <p:txBody>
          <a:bodyPr wrap="square">
            <a:spAutoFit/>
          </a:bodyPr>
          <a:lstStyle/>
          <a:p>
            <a:pPr algn="r"/>
            <a:r>
              <a:rPr lang="en-US" dirty="0">
                <a:solidFill>
                  <a:schemeClr val="tx1">
                    <a:lumMod val="65000"/>
                    <a:lumOff val="35000"/>
                  </a:schemeClr>
                </a:solidFill>
              </a:rPr>
              <a:t>Tin and copper oxides in corroded archaeological bronzes</a:t>
            </a:r>
            <a:endParaRPr lang="en-GB" dirty="0">
              <a:solidFill>
                <a:schemeClr val="tx1">
                  <a:lumMod val="65000"/>
                  <a:lumOff val="35000"/>
                </a:schemeClr>
              </a:solidFill>
            </a:endParaRPr>
          </a:p>
        </p:txBody>
      </p:sp>
    </p:spTree>
    <p:extLst>
      <p:ext uri="{BB962C8B-B14F-4D97-AF65-F5344CB8AC3E}">
        <p14:creationId xmlns:p14="http://schemas.microsoft.com/office/powerpoint/2010/main" val="5240295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ebe807822c96ab5ac312c6a98851f997832418"/>
</p:tagLst>
</file>

<file path=ppt/theme/theme1.xml><?xml version="1.0" encoding="utf-8"?>
<a:theme xmlns:a="http://schemas.openxmlformats.org/drawingml/2006/main" name="Office Theme">
  <a:themeElements>
    <a:clrScheme name="Custom 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3079</TotalTime>
  <Words>2412</Words>
  <Application>Microsoft Office PowerPoint</Application>
  <PresentationFormat>On-screen Show (16:9)</PresentationFormat>
  <Paragraphs>233</Paragraphs>
  <Slides>47</Slides>
  <Notes>8</Notes>
  <HiddenSlides>0</HiddenSlides>
  <MMClips>1</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OC_template_updated</vt:lpstr>
      <vt:lpstr>Συντήρηση Μεταλλικών Αντικειμένων</vt:lpstr>
      <vt:lpstr>Στόχοι καθαρισμού</vt:lpstr>
      <vt:lpstr>Η αρχική επιφάνεια</vt:lpstr>
      <vt:lpstr>Η αρχική επιφάνεια</vt:lpstr>
      <vt:lpstr>Εντοπίζοντας την αρχική επιφάνεια</vt:lpstr>
      <vt:lpstr>Σκοπός</vt:lpstr>
      <vt:lpstr>Πρόβλημα - κάθε αντικείμενο είναι διαφορετικό</vt:lpstr>
      <vt:lpstr>Ουσιώδες  βήμα 1: εξέταση</vt:lpstr>
      <vt:lpstr>Μπρούτζινα αντικείμενα - Τύπος 1 (ευγενής πατίνα)</vt:lpstr>
      <vt:lpstr>Μπρούτζινα αντικείμενα - Τύπος 1 (ευγενής πατίνα)</vt:lpstr>
      <vt:lpstr>Μπρούτζινα αντικείμενα - Τύπος 2 («κακή πατίνα)</vt:lpstr>
      <vt:lpstr>Μπρούτζινα αντικείμενα - Τύπος 2 («κακή πατίνα)</vt:lpstr>
      <vt:lpstr>Σιδηρά αντικείμενα</vt:lpstr>
      <vt:lpstr>Σιδηρά αντικείμενα</vt:lpstr>
      <vt:lpstr>Απώλεια μεταλλικού πυρήνα</vt:lpstr>
      <vt:lpstr>Εργαλεία καθαρισμού</vt:lpstr>
      <vt:lpstr>Μέθοδοι καθαρισμού</vt:lpstr>
      <vt:lpstr>Παράγοντες που επηρεάζουν την επιλογή της μεθόδου</vt:lpstr>
      <vt:lpstr>Μηχανικός καθαρισμός</vt:lpstr>
      <vt:lpstr>Ξηρές μέθοδοι μηχανικού καθαρισμού</vt:lpstr>
      <vt:lpstr>Τύποι εργαλείων καθαρισμού για την αφαίρεση σκληρών συμπυγμάτων η εξωτερικών στρωμάτων διάβρωσης μεταλλικών αντικειμένων</vt:lpstr>
      <vt:lpstr>Τα εργαλεία του χεριού</vt:lpstr>
      <vt:lpstr>Υγρός μηχανικός καθαρισμός Με νερο, ΔΙΑΛΥΤΕΣ η αποξεστικΑ υλικα (abrasives)</vt:lpstr>
      <vt:lpstr>Ανιονικά απορρυπαντικά (anionic surfactants)</vt:lpstr>
      <vt:lpstr>Μη ιονικά απορρυπαντικά  (non ionic detergents -surfactants)</vt:lpstr>
      <vt:lpstr>Χημικός καθαρισμός</vt:lpstr>
      <vt:lpstr>Χημικός καθαρισμός</vt:lpstr>
      <vt:lpstr>Φωσφορικο οξυ</vt:lpstr>
      <vt:lpstr>Σουλφαμικό οξύ</vt:lpstr>
      <vt:lpstr>EDTA ή DTPA</vt:lpstr>
      <vt:lpstr>Citric acid (Κιτρικό οξύ)</vt:lpstr>
      <vt:lpstr>Μυρμηκικό οξύ</vt:lpstr>
      <vt:lpstr>Καθαρισμοί με Laser σε μέταλλα</vt:lpstr>
      <vt:lpstr>Σύγκριση με παραδοσιακές μεθόδους καθαρισμού</vt:lpstr>
      <vt:lpstr>Συμπεράσματα </vt:lpstr>
      <vt:lpstr>Καθαρισμοί με laser σε βαμμένη μεταλλική επιφάνεια</vt:lpstr>
      <vt:lpstr>PowerPoint Presentation</vt:lpstr>
      <vt:lpstr>Καθαρισμός με laser στην επιγραφή </vt:lpstr>
      <vt:lpstr>Ηλεκτροχημικός καθαρισμός ανεπιθύμητου υλικού από ενάλιες κρουστές</vt:lpstr>
      <vt:lpstr>Ηλεκτροχημικός καθαρισμός ανεπιθύμητου υλικού από ενάλιες κρουστές</vt:lpstr>
      <vt:lpstr>Ηλεκτροχημικός καθαρισμός αμαύρωσης άργυρου</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opencourses@teiath.gr</dc:creator>
  <cp:lastModifiedBy>alex</cp:lastModifiedBy>
  <cp:revision>798</cp:revision>
  <dcterms:created xsi:type="dcterms:W3CDTF">2014-12-10T08:47:41Z</dcterms:created>
  <dcterms:modified xsi:type="dcterms:W3CDTF">2015-10-29T11:47:52Z</dcterms:modified>
</cp:coreProperties>
</file>