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34"/>
  </p:notesMasterIdLst>
  <p:handoutMasterIdLst>
    <p:handoutMasterId r:id="rId35"/>
  </p:handoutMasterIdLst>
  <p:sldIdLst>
    <p:sldId id="256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257" r:id="rId27"/>
    <p:sldId id="262" r:id="rId28"/>
    <p:sldId id="264" r:id="rId29"/>
    <p:sldId id="269" r:id="rId30"/>
    <p:sldId id="270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9" autoAdjust="0"/>
    <p:restoredTop sz="94660"/>
  </p:normalViewPr>
  <p:slideViewPr>
    <p:cSldViewPr>
      <p:cViewPr>
        <p:scale>
          <a:sx n="60" d="100"/>
          <a:sy n="60" d="100"/>
        </p:scale>
        <p:origin x="-27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20/08/2015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20/08/2015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1135">
              <a:lnSpc>
                <a:spcPct val="100000"/>
              </a:lnSpc>
              <a:defRPr sz="400" b="0" i="0">
                <a:solidFill>
                  <a:srgbClr val="656500"/>
                </a:solidFill>
                <a:latin typeface="Verdana"/>
                <a:cs typeface="Verdana"/>
              </a:defRPr>
            </a:lvl1pPr>
          </a:lstStyle>
          <a:p>
            <a:r>
              <a:rPr lang="el-GR" spc="-4" dirty="0" smtClean="0"/>
              <a:t>Σ</a:t>
            </a:r>
            <a:r>
              <a:rPr lang="el-GR" dirty="0" smtClean="0"/>
              <a:t>χ</a:t>
            </a:r>
            <a:r>
              <a:rPr lang="el-GR" spc="-9" dirty="0" smtClean="0"/>
              <a:t>ε</a:t>
            </a:r>
            <a:r>
              <a:rPr lang="el-GR" spc="4" dirty="0" smtClean="0"/>
              <a:t>δί</a:t>
            </a:r>
            <a:r>
              <a:rPr lang="el-GR" spc="-4" dirty="0" smtClean="0"/>
              <a:t>α</a:t>
            </a:r>
            <a:r>
              <a:rPr lang="el-GR" spc="-9" dirty="0" smtClean="0"/>
              <a:t>σ</a:t>
            </a:r>
            <a:r>
              <a:rPr lang="el-GR" dirty="0" smtClean="0"/>
              <a:t>η</a:t>
            </a:r>
            <a:r>
              <a:rPr lang="el-GR" spc="-4" dirty="0" smtClean="0"/>
              <a:t> </a:t>
            </a:r>
            <a:r>
              <a:rPr lang="el-GR" spc="-9" dirty="0" smtClean="0"/>
              <a:t>Υ</a:t>
            </a:r>
            <a:r>
              <a:rPr lang="el-GR" dirty="0" smtClean="0"/>
              <a:t>π</a:t>
            </a:r>
            <a:r>
              <a:rPr lang="el-GR" spc="-9" dirty="0" smtClean="0"/>
              <a:t>ο</a:t>
            </a:r>
            <a:r>
              <a:rPr lang="el-GR" dirty="0" smtClean="0"/>
              <a:t>λ</a:t>
            </a:r>
            <a:r>
              <a:rPr lang="el-GR" spc="-9" dirty="0" smtClean="0"/>
              <a:t>ο</a:t>
            </a:r>
            <a:r>
              <a:rPr lang="el-GR" dirty="0" smtClean="0"/>
              <a:t>γ</a:t>
            </a:r>
            <a:r>
              <a:rPr lang="el-GR" spc="4" dirty="0" smtClean="0"/>
              <a:t>ι</a:t>
            </a:r>
            <a:r>
              <a:rPr lang="el-GR" spc="-9" dirty="0" smtClean="0"/>
              <a:t>στ</a:t>
            </a:r>
            <a:r>
              <a:rPr lang="el-GR" spc="4" dirty="0" smtClean="0"/>
              <a:t>ι</a:t>
            </a:r>
            <a:r>
              <a:rPr lang="el-GR" spc="-9" dirty="0" smtClean="0"/>
              <a:t>κ</a:t>
            </a:r>
            <a:r>
              <a:rPr lang="el-GR" spc="-4" dirty="0" smtClean="0"/>
              <a:t>ώ</a:t>
            </a:r>
            <a:r>
              <a:rPr lang="el-GR" dirty="0" smtClean="0"/>
              <a:t>ν</a:t>
            </a:r>
            <a:r>
              <a:rPr lang="el-GR" spc="-9" dirty="0" smtClean="0"/>
              <a:t> </a:t>
            </a:r>
            <a:r>
              <a:rPr lang="el-GR" spc="-4" dirty="0" smtClean="0"/>
              <a:t>Σ</a:t>
            </a:r>
            <a:r>
              <a:rPr lang="el-GR" spc="4" dirty="0" smtClean="0"/>
              <a:t>υ</a:t>
            </a:r>
            <a:r>
              <a:rPr lang="el-GR" spc="-9" dirty="0" smtClean="0"/>
              <a:t>σ</a:t>
            </a:r>
            <a:r>
              <a:rPr lang="el-GR" dirty="0" smtClean="0"/>
              <a:t>τ</a:t>
            </a:r>
            <a:r>
              <a:rPr lang="el-GR" spc="-9" dirty="0" smtClean="0"/>
              <a:t>η</a:t>
            </a:r>
            <a:r>
              <a:rPr lang="el-GR" dirty="0" smtClean="0"/>
              <a:t>µ</a:t>
            </a:r>
            <a:r>
              <a:rPr lang="el-GR" spc="-4" dirty="0" smtClean="0"/>
              <a:t>ά</a:t>
            </a:r>
            <a:r>
              <a:rPr lang="el-GR" dirty="0" smtClean="0"/>
              <a:t>τ</a:t>
            </a:r>
            <a:r>
              <a:rPr lang="el-GR" spc="-13" dirty="0" smtClean="0"/>
              <a:t>ω</a:t>
            </a:r>
            <a:r>
              <a:rPr lang="el-GR" dirty="0" smtClean="0"/>
              <a:t>ν</a:t>
            </a:r>
            <a:endParaRPr lang="el-G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0"/>
            <a:ext cx="83820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44</a:t>
            </a:r>
            <a:r>
              <a:rPr lang="pl-PL"/>
              <a:t>8</a:t>
            </a:r>
            <a:r>
              <a:rPr lang="en-US"/>
              <a:t> – </a:t>
            </a:r>
            <a:r>
              <a:rPr lang="pl-PL"/>
              <a:t>FPGA and ASIC Design with VHDL</a:t>
            </a:r>
          </a:p>
        </p:txBody>
      </p:sp>
    </p:spTree>
    <p:extLst>
      <p:ext uri="{BB962C8B-B14F-4D97-AF65-F5344CB8AC3E}">
        <p14:creationId xmlns:p14="http://schemas.microsoft.com/office/powerpoint/2010/main" xmlns="" val="185427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Σχεδίαση ψηφιακών συστημάτων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Σχεδίαση </a:t>
            </a:r>
            <a:r>
              <a:rPr lang="en-GB" sz="2600" dirty="0" smtClean="0"/>
              <a:t>MIPS </a:t>
            </a:r>
            <a:r>
              <a:rPr lang="el-GR" sz="2600" dirty="0" smtClean="0"/>
              <a:t>απλού κύκλου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Βογιατζής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Μηχανικών Πληροφορικής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463800" y="-39688"/>
            <a:ext cx="3414713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connect the 5 MIPS components   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IFE : Ifetch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MAP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	Instruction =&gt; Instruction,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	    		 PC_plus_4_out 	=&gt; PC_plus_4,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Add_result 	=&gt; Add_result,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Branch 	=&gt; Branch,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Zero 	=&gt; Zero,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PC_out 	=&gt; PC,        		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clock 	=&gt; clock,  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reset 	=&gt; reset );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ID : Idecode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MAP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	read_data_1 	=&gt; read_data_1,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read_data_2 	=&gt; read_data_2,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Instruction 	=&gt; Instruction,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read_data 	=&gt; read_data,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ALU_result 	=&gt; ALU_result,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</a:t>
            </a:r>
            <a:r>
              <a:rPr lang="nb-NO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RegWrite 	=&gt; RegWrite,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nb-NO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MemtoReg 	=&gt; MemtoReg,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nb-NO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RegDst 	=&gt; RegDst,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nb-NO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Sign_extend =&gt; Sign_extend,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clock 	=&gt; clock,  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reset 	=&gt; reset );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CTL:   control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MAP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	Opcode =&gt; Instruction( 31 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26 ),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RegDst 	=&gt; RegDst,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ALUSrc 	=&gt; ALUSrc,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MemtoReg 	=&gt; MemtoReg,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RegWrite 	=&gt; RegWrite,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MemRead 	=&gt; MemRead,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MemWrite 	=&gt; MemWrite,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Branch 	=&gt; Branch,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ALUop 	=&gt; ALUop,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clock 	=&gt; clock,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reset 	=&gt; reset );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EXE:  Execute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MAP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	Read_data_1 =&gt; read_data_1,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	Read_data_2 	=&gt; read_data_2,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Sign_extend 	=&gt; Sign_extend,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Function_opcode	=&gt; Instruction( 5 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ALUOp 	=&gt; ALUop,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ALUSrc 	=&gt; ALUSrc,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Zero 	=&gt; Zero,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ALU_Result	=&gt; ALU_Result,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Add_Result 	=&gt; Add_Result,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PC_plus_4	=&gt; PC_plus_4,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Clock	=&gt; clock,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Reset	=&gt; reset );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MEM:  dmemory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MAP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	read_data =&gt; read_data,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address 	=&gt; ALU_Result,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write_data 	=&gt; read_data_2,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MemRead 	=&gt; MemRead, 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Memwrite 	=&gt; MemWrite, 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clock 	=&gt; clock,  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reset 	=&gt; reset );</a:t>
            </a:r>
            <a:endParaRPr lang="en-US" sz="800">
              <a:ea typeface="Times New Roman" pitchFamily="18" charset="0"/>
              <a:cs typeface="Arial" charset="0"/>
            </a:endParaRPr>
          </a:p>
          <a:p>
            <a:pPr indent="274638" eaLnBrk="0" hangingPunct="0">
              <a:tabLst>
                <a:tab pos="0" algn="l"/>
                <a:tab pos="457200" algn="l"/>
                <a:tab pos="609600" algn="l"/>
                <a:tab pos="685800" algn="l"/>
                <a:tab pos="1217613" algn="l"/>
                <a:tab pos="1257300" algn="l"/>
                <a:tab pos="1827213" algn="l"/>
                <a:tab pos="22860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8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structure;</a:t>
            </a:r>
            <a:endParaRPr lang="en-US" sz="8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8181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66788" y="48768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Block Diagram of MIPS Control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111375" y="60325"/>
            <a:ext cx="54371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cs typeface="Times New Roman" pitchFamily="18" charset="0"/>
              </a:rPr>
              <a:t>		</a:t>
            </a: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-- control module (implements MIPS control unit)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LIBRARY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IEEE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USE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IEEE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STD_LOGIC_1164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ALL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USE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IEEE.STD_LOGIC_ARITH.ALL;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USE IEEE.STD_LOGIC_SIGNED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ALL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ENTITY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control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IS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 PORT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 Opcode 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IN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STD_LOGIC_VECTOR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( 5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0 );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         RegDst 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OUT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         ALUSrc 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OUT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         MemtoReg 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OUT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         RegWrite 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OUT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         MemRead 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OUT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         MemWrite 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OUT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         Branch 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OUT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         ALUop 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OUT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STD_LOGIC_VECTOR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( 1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0 );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         clock, reset	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IN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 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);			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END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control;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endParaRPr lang="en-US" sz="1200" b="1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ARCHITECTURE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behavior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OF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control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IS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	SIGNAL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R_format, Lw, Sw, Beq 	: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BEGIN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				-- Code to generate control signals using opcode bits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R_format 	&lt;=  '1' 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WHEN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Opcode = "000000" 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ELSE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'0';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Lw           	&lt;=  '1' 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WHEN 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Opcode = "100011" 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ELSE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'0';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Sw           	&lt;=  '1' 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WHEN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Opcode = "101011" 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ELSE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'0';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Beq          	&lt;=  '1' 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WHEN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Opcode = "000100" 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ELSE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'0';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RegDst    	&lt;=  R_format;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ALUSrc  	&lt;=  Lw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OR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Sw;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MemtoReg 	&lt;=  Lw;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RegWrite 	&lt;=  R_format </a:t>
            </a: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OR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Lw;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MemRead 	&lt;=  Lw;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MemWrite 	&lt;=  Sw; 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Branch       	&lt;=  Beq;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ALUOp( 1 ) 	&lt;=  R_format;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ALUOp( 0 ) 	&lt;=  Beq; </a:t>
            </a:r>
            <a:endParaRPr lang="en-US" sz="1200"/>
          </a:p>
          <a:p>
            <a:pPr eaLnBrk="0" hangingPunct="0">
              <a:tabLst>
                <a:tab pos="0" algn="l"/>
                <a:tab pos="609600" algn="l"/>
                <a:tab pos="685800" algn="l"/>
                <a:tab pos="1143000" algn="l"/>
                <a:tab pos="1217613" algn="l"/>
                <a:tab pos="142875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END</a:t>
            </a:r>
            <a:r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behavior;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57847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90800" y="5562600"/>
            <a:ext cx="354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Block Diagram of MIPS Fetch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808163" y="273050"/>
            <a:ext cx="5703887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82563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i="1" dirty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-- </a:t>
            </a:r>
            <a:r>
              <a:rPr lang="en-US" sz="1050" i="1" dirty="0" err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Ifetch</a:t>
            </a:r>
            <a:r>
              <a:rPr lang="en-US" sz="1050" i="1" dirty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 module (provides the PC and instruction 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i="1" dirty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--memory for the MIPS computer)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LIBRARY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STD_LOGIC_1164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IEEE.STD_LOGIC_ARITH.ALL;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 IEEE.STD_LOGIC_UNSIGNED.ALL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LIBRARY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altera_mf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altera_mf.altera_mf_components.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ENTITY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Ifetch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Instruction 	: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	STD_LOGIC_VECTOR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PC_plus_4_out 	: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	STD_LOGIC_VECTOR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Add_result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: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Branch 	: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Zero 		: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	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PC_out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: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	STD_LOGIC_VECTOR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( 9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clock, reset 	: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Ifetch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ARCHITECTURE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behavior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OF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Ifetch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PC, PC_plus_4 	: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( 9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next_PC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	: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BEGIN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i="1" dirty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--ROM for Instruction Memory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data_memory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: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altsyncram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GENERIC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MAP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operation_mode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=&gt; "ROM",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width_a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=&gt; 32,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widthad_a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=&gt; 8,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lpm_type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=&gt; "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altsyncram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",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outdata_reg_a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=&gt; "UNREGISTERED",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i="1" dirty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Reads in </a:t>
            </a:r>
            <a:r>
              <a:rPr lang="en-US" sz="1050" i="1" dirty="0" err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mif</a:t>
            </a:r>
            <a:r>
              <a:rPr lang="en-US" sz="1050" i="1" dirty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 file for initial data memory values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init_file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=&gt; "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program.mif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",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intended_device_family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=&gt; "Cyclone")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i="1" dirty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Fetch next instruction from memory using PC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MAP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clock0     =&gt;  clock,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address_a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=&gt;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Mem_Addr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q_a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=&gt; Instruction </a:t>
            </a:r>
            <a:endParaRPr lang="en-US" sz="1000" dirty="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1943100" algn="l"/>
                <a:tab pos="2343150" algn="l"/>
                <a:tab pos="2435225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);</a:t>
            </a:r>
            <a:endParaRPr lang="en-US" sz="28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617538"/>
            <a:ext cx="89916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82563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	-- Instructions always start on a word address - not byte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PC(1 DOWNTO 0) &lt;= "00";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		-- copy output signals - allows read inside module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PC_out 			&lt;= PC;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PC_plus_4_out 	&lt;= PC_plus_4;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		-- send word address to inst. memory address register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Mem_Addr &lt;= Next_PC;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			-- Adder to increment PC by 4        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	PC_plus_4( 9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2 )  &lt;= PC( 9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2 ) + 1;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	PC_plus_4( 1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  &lt;= "00";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Mux to select Branch Address or PC + 4        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Next_PC  &lt;=  X”00” 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Reset = ‘1’ 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ELSE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Add_result 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( Branch = '1' )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AND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Zero = '1' ) ) 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		ELSE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PC_plus_4( 9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2 );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      -- Store PC in register and load next PC on clock edge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PROCESS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BEGIN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WAIT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UNTIL 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clock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'EVENT 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AND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clock = '1'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IF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reset = '1' 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THEN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   PC &lt;= "0000000000" ; 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ELSE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   PC( 9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2 ) &lt;= Next_PC;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IF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PROCESS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behavior;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endParaRPr lang="en-US" sz="14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51008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09800" y="5791200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Block Diagram of MIPS Decode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219200" y="404813"/>
            <a:ext cx="72612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9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</a:t>
            </a: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--  Idecode module (implements the register file for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LIBRARY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 			-- the MIPS computer)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STD_LOGIC_1164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.STD_LOGIC_ARITH.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.STD_LOGIC_UNSIGNED.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ENTITY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Idecode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	read_data_1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read_data_2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Instruction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read_data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ALU_result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RegWrite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MemtoReg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RegDst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Sign_extend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clock,reset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 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Idecode;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ARCHITECTURE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behavior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OF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Idecode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TYPE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register_file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ARRAY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( 0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31 )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OF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register_array: register_file;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write_register_address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( 4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write_data	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read_register_1_address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( 4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read_register_2_address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( 4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write_register_address_1	: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 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( 4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SIGNAL 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write_register_address_0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( 4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Instruction_immediate_value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( 15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endParaRPr lang="en-US" sz="14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884363" y="6350"/>
            <a:ext cx="6291262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BEGIN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read_register_1_address 	&lt;= Instruction( 25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21 );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read_register_2_address 	&lt;= Instruction( 20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16 );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write_register_address_1	&lt;= Instruction( 15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11 );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write_register_address_0 	&lt;= Instruction( 20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16 );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Instruction_immediate_value 	&lt;= Instruction( 15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Read Register 1 Operation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read_data_1 &lt;= register_array( CONV_INTEGER( read_register_1_address)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Read Register 2 Operation		 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read_data_2 &lt;= register_array( CONV_INTEGER( read_register_2_address)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Mux for Register Write Address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	write_register_address &lt;= write_register_address_1 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RegDst = '1' 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ELSE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write_register_address_0;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Mux to bypass data memory for Rformat instructions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write_data &lt;= ALU_result( 31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 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MemtoReg = '0' ) 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ELSE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read_data;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	</a:t>
            </a: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-- Sign Extend 16-bits to 32-bits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	Sign_extend &lt;= X"0000" &amp; Instruction_immediate_value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 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Instruction_immediate_value(15) = '0'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ELSE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X"FFFF" &amp; Instruction_immediate_value;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PROCESS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BEGIN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	WAIT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UNTIL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clock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'EVENT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AND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clock = '1';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IF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reset = '1'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THEN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Initial register values on reset are register = reg#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use loop to automatically generate reset logic 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for all registers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FOR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31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LOOP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register_array(i) &lt;= CONV_STD_LOGIC_VECTOR( i, 32 );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	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LOOP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Write back to register - don't write to register 0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	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ELSIF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RegWrite = '1'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AND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write_register_address /= 0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THEN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	      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register_array( CONV_INTEGER( write_register_address)) &lt;= write_data;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IF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END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PROCESS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behavior;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endParaRPr lang="en-US" sz="12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667000" y="152400"/>
          <a:ext cx="3921125" cy="5715000"/>
        </p:xfrm>
        <a:graphic>
          <a:graphicData uri="http://schemas.openxmlformats.org/presentationml/2006/ole">
            <p:oleObj spid="_x0000_s5122" name="Picture" r:id="rId3" imgW="2389632" imgH="3482340" progId="Word.Picture.8">
              <p:embed/>
            </p:oleObj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362200" y="6019800"/>
            <a:ext cx="377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Block Diagram of MIPS Execute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5157192"/>
            <a:ext cx="8363272" cy="151216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 full die photograph of the MIPS R2000 RISC Microprocessor is shown above</a:t>
            </a:r>
            <a:r>
              <a:rPr lang="en-US" sz="2400" b="1" dirty="0" smtClean="0"/>
              <a:t>.  </a:t>
            </a:r>
            <a:r>
              <a:rPr lang="en-US" sz="2400" dirty="0" smtClean="0"/>
              <a:t>The 1986 MIPS R2000 with five pipeline stages and 450,000 transistors was the world’s first commercial RISC microprocessor. Photograph ©1995-2004 courtesy of Michael Davidson, Florida State University.</a:t>
            </a:r>
            <a:r>
              <a:rPr lang="en-US" sz="2000" dirty="0" smtClean="0"/>
              <a:t> </a:t>
            </a:r>
            <a:endParaRPr lang="el-GR" dirty="0"/>
          </a:p>
        </p:txBody>
      </p:sp>
      <p:pic>
        <p:nvPicPr>
          <p:cNvPr id="3075" name="Picture 4" descr="mipsr2000die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8463"/>
            <a:ext cx="510540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295400" y="449263"/>
            <a:ext cx="6961188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--  Execute module (implements the data ALU and Branch Address Adder  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--  for the MIPS computer)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LIBRARY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STD_LOGIC_1164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.STD_LOGIC_ARITH.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.STD_LOGIC_SIGNED.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ENTITY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Execute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	Read_data_1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Read_data_2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Sign_extend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Function_opcode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( 5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ALUOp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( 1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ALUSrc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Zero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ALU_Result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Add_Result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PC_plus_4 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clock, reset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 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Execute;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ARCHITECTURE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behavior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OF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Execute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Ainput, Binput 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ALU_output_mux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Branch_Add 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( 8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ALU_ctl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( 2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914525" y="-46038"/>
            <a:ext cx="5314950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BEGIN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Ainput &lt;= Read_data_1;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ALU input mux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Binput &lt;= Read_data_2 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ALUSrc = '0' ) 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  		ELSE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Sign_extend( 31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Generate ALU control bits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ALU_ctl( 0 ) &lt;= ( Function_opcode( 0 )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Function_opcode( 3 ) )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ALUOp(1 );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ALU_ctl( 1 ) &lt;= (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Function_opcode( 2 ) )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ALUOp( 1 )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ALU_ctl( 2 ) &lt;= ( Function_opcode( 1 )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ALUOp( 1 ))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ALUOp( 0 );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Generate Zero Flag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Zero &lt;= '1' 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ALU_output_mux( 31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 =  X"00000000"  )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ELSE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'0';    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Select ALU output for SLT        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ALU_result &lt;=  X"0000000" &amp; B"000" &amp; ALU_output_mux( 31 ) 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ALU_ctl = "111" 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	ELSE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	ALU_output_mux( 31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Adder to compute Branch Address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Branch_Add	&lt;= PC_plus_4( 9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 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2 ) +  Sign_extend( 7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 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Add_result 	&lt;= Branch_Add( 7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PROCESS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ALU_ctl, Ainput, Binput )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BEGIN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Select ALU operation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CASE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ALU_ctl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ALU performs ALUresult = A_input AND B_input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"000" 	=&gt;	ALU_output_mux 	&lt;= Ainput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Binput; 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ALU performs ALUresult = A_input OR B_input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	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"001" 	=&gt;	ALU_output_mux 	&lt;= Ainput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Binput;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ALU performs ALUresult = A_input + B_input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"010" 	=&gt;	ALU_output_mux 	&lt;= Ainput + Binput;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ALU performs ?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"011" 	=&gt;	ALU_output_mux 	&lt;= X”00000000” 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ALU performs ?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"100" 	=&gt;	ALU_output_mux 	&lt;= X"00000000" 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ALU performs ?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"101" 	=&gt;	ALU_output_mux 	&lt;= X"00000000" 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ALU performs ALUresult = A_input - B_input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"110" 	=&gt;	ALU_output_mux 	&lt;= Ainput - Binput;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	-- ALU performs SLT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	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"111" 	=&gt;	ALU_output_mux 	&lt;= Ainput - Binput 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OTHERS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=&gt;	ALU_output_mux 	&lt;= X"00000000" 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CASE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PROCESS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 END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behavior;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2617788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425700" y="5105400"/>
            <a:ext cx="4319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Block Diagram of MIPS Data Memory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466850" y="-125413"/>
            <a:ext cx="6753225" cy="710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--  Dmemory module (implements the data memory for MIPS)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LIBRARY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STD_LOGIC_1164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.STD_LOGIC_ARITH.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.STD_LOGIC_SIGNED.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LIBRARY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altera_mf;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altera_mf.atlera_mf_components.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ENTITY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dmemory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	read_data 			: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address 			: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write_data 			: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		MemRead, Memwrite 	: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		clock, reset			: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 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dmemory;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ARCHITECTURE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behavior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OF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dmemory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write_clock :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BEGIN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data_memory: altsyncram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GENERIC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MAP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 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operation_mode =&gt; "SINGLE_PORT",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width_a =&gt; 32,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widthad_a =&gt; 8,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lpm_type =&gt; "altsyncram",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outdata_reg_a =&gt; "UNREGISTERED",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-- Reads in mif file for initial data memory values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init_file =&gt; "dmemory.mif",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intended_device_family =&gt; "Cyclone"lpm_widthad 	=&gt; 	8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)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MAP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(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wren_a =&gt; memwrite,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clock0 =&gt; write_clock,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address_a =&gt; address,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data_a =&gt; write_data,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q_a =&gt; read_data	);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-- Load memory address &amp; data register with write clock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write_clock &lt;= </a:t>
            </a: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clock;</a:t>
            </a:r>
            <a:endParaRPr lang="en-US" sz="12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en-US" sz="12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behavior;</a:t>
            </a:r>
            <a:endParaRPr lang="en-US" sz="12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Ιωάννης Βογιατζής 2015. Ιωάννης Βογιατζής. «Σχεδίαση ψηφιακών συστημάτων. Ενότητα </a:t>
            </a:r>
            <a:r>
              <a:rPr lang="en-US" sz="2000" dirty="0" smtClean="0"/>
              <a:t>6:</a:t>
            </a:r>
            <a:r>
              <a:rPr lang="el-GR" sz="2000" dirty="0" smtClean="0"/>
              <a:t> Σχεδίαση </a:t>
            </a:r>
            <a:r>
              <a:rPr lang="en-GB" sz="2000" dirty="0" smtClean="0"/>
              <a:t>MIPS </a:t>
            </a:r>
            <a:r>
              <a:rPr lang="el-GR" sz="2000" smtClean="0"/>
              <a:t>απλού κύκλου». </a:t>
            </a:r>
            <a:r>
              <a:rPr lang="el-GR" sz="2000" dirty="0" smtClean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95536" y="2179638"/>
          <a:ext cx="8443664" cy="1471612"/>
        </p:xfrm>
        <a:graphic>
          <a:graphicData uri="http://schemas.openxmlformats.org/presentationml/2006/ole">
            <p:oleObj spid="_x0000_s1026" name="Document" r:id="rId3" imgW="6737604" imgH="104546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00038" y="1992313"/>
          <a:ext cx="8420100" cy="2374900"/>
        </p:xfrm>
        <a:graphic>
          <a:graphicData uri="http://schemas.openxmlformats.org/presentationml/2006/ole">
            <p:oleObj spid="_x0000_s2050" name="Document" r:id="rId3" imgW="5498652" imgH="1558762" progId="Word.Document.8">
              <p:embed/>
            </p:oleObj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32-bit instruction formats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27584" y="1268760"/>
          <a:ext cx="7524750" cy="8726488"/>
        </p:xfrm>
        <a:graphic>
          <a:graphicData uri="http://schemas.openxmlformats.org/presentationml/2006/ole">
            <p:oleObj spid="_x0000_s3074" name="Document" r:id="rId3" imgW="7000785" imgH="8111684" progId="Word.Document.8">
              <p:embed/>
            </p:oleObj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Processor core instructions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259632" y="1052736"/>
          <a:ext cx="6100763" cy="5133975"/>
        </p:xfrm>
        <a:graphic>
          <a:graphicData uri="http://schemas.openxmlformats.org/presentationml/2006/ole">
            <p:oleObj spid="_x0000_s4098" name="CorelDRAW" r:id="rId3" imgW="4095750" imgH="3448050" progId="">
              <p:embed/>
            </p:oleObj>
          </a:graphicData>
        </a:graphic>
      </p:graphicFrame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MIPS Single Clock Cycle Implementation.	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81000" y="388938"/>
            <a:ext cx="8251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82563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</a:t>
            </a:r>
            <a:r>
              <a:rPr lang="en-US" sz="16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-- Top Level Structural Model for MIPS Processor Core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LIBRARY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STD_LOGIC_1164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USE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IEEE.STD_LOGIC_ARITH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ALL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ENTITY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MIPS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PORT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reset, clock		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 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-- Output important signals to pins for easy display in Simulator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PC			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  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 0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ALU_result_out, read_data_1_out, read_data_2_out, 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write_data_out, Instruction_out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Branch_out, Zero_out, Memwrite_out, 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Regwrite_out		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 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TOP_SPIM;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ARCHITECTURE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structure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OF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TOP_SPIM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IS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	COMPONENT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Ifetch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    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	Instruction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PC_plus_4_out 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( 9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Add_result 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Branch 	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Zero 	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PC_out 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( 9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clock,reset 		: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 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1600">
              <a:ea typeface="Times New Roman" pitchFamily="18" charset="0"/>
              <a:cs typeface="Arial" charset="0"/>
            </a:endParaRPr>
          </a:p>
          <a:p>
            <a:pPr indent="182563"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COMPONENT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 </a:t>
            </a:r>
            <a:endParaRPr lang="en-US" sz="16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752600" y="-76200"/>
            <a:ext cx="5529263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  <a:p>
            <a:pPr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COMPONENT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Idecode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    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	read_data_1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read_data_2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Instruction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read_data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ALU_result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RegWrite, MemtoReg 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RegDst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Sign_extend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clock, reset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 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COMPONENT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COMPONENT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control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	Opcode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( 5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	  RegDst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	  ALUSrc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MemtoReg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	  RegWrite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MemRead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MemWrite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	  Branch 	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	  ALUop 	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	  clock, reset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 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COMPONENT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COMPONENT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Execute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    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	Read_data_1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Read_data_2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Sign_Extend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Function_opcode 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( 5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ALUOp 	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ALUSrc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Zero 	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	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ALU_Result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Add_Result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PC_plus_4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( 9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	clock, reset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 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COMPONENT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COMPONENT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dmemory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PORT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	read_data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OUT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address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write_data 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MemRead, Memwrite 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		Clock,reset		: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 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END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0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COMPONENT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9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6002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447800" y="192088"/>
            <a:ext cx="6430963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declare signals used to connect VHDL components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PC_plus_4 	: 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( 9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read_data_1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read_data_2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Sign_Extend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Add_result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( 7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ALU_result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read_data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ALUSrc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Branch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RegDst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Regwrite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Zero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MemWrite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MemtoReg 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MemRead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ALUop 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 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SIGNAL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Instruction		: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STD_LOGIC_VECTOR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( 31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DOWNTO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0 );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BEGIN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copy important signals to output pins for easy 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 i="1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					-- display in Simulator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Instruction_out 	&lt;= Instruction;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ALU_result_out 	&lt;= ALU_result;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read_data_1_out 	&lt;= read_data_1;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read_data_2_out 	&lt;= read_data_2;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write_data_out  	&lt;= read_data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WHEN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MemtoReg = '1' </a:t>
            </a:r>
            <a:r>
              <a:rPr lang="en-US" sz="1400" b="1">
                <a:solidFill>
                  <a:srgbClr val="0000FF"/>
                </a:solidFill>
                <a:latin typeface="Arial" charset="0"/>
                <a:ea typeface="Times New Roman" pitchFamily="18" charset="0"/>
                <a:cs typeface="Arial" charset="0"/>
              </a:rPr>
              <a:t>ELSE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ALU_result;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Branch_out 		&lt;= Branch;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Zero_out 		&lt;= Zero;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RegWrite_out 	&lt;= RegWrite;</a:t>
            </a:r>
            <a:endParaRPr lang="en-US" sz="140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609600" algn="l"/>
                <a:tab pos="685800" algn="l"/>
                <a:tab pos="1143000" algn="l"/>
                <a:tab pos="1217613" algn="l"/>
                <a:tab pos="1371600" algn="l"/>
                <a:tab pos="1827213" algn="l"/>
                <a:tab pos="2057400" algn="l"/>
                <a:tab pos="2435225" algn="l"/>
                <a:tab pos="2514600" algn="l"/>
                <a:tab pos="2971800" algn="l"/>
                <a:tab pos="3044825" algn="l"/>
                <a:tab pos="3429000" algn="l"/>
                <a:tab pos="3654425" algn="l"/>
                <a:tab pos="3886200" algn="l"/>
                <a:tab pos="4262438" algn="l"/>
                <a:tab pos="4343400" algn="l"/>
                <a:tab pos="4872038" algn="l"/>
                <a:tab pos="5480050" algn="l"/>
                <a:tab pos="6089650" algn="l"/>
              </a:tabLs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MemWrite_out 	&lt;= MemWrite;	</a:t>
            </a:r>
            <a:endParaRPr lang="en-US" sz="14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162</TotalTime>
  <Words>758</Words>
  <Application>Microsoft Office PowerPoint</Application>
  <PresentationFormat>Προβολή στην οθόνη (4:3)</PresentationFormat>
  <Paragraphs>498</Paragraphs>
  <Slides>30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30</vt:i4>
      </vt:variant>
    </vt:vector>
  </HeadingPairs>
  <TitlesOfParts>
    <vt:vector size="36" baseType="lpstr">
      <vt:lpstr>template</vt:lpstr>
      <vt:lpstr>1_exo-opistho_simeiomata</vt:lpstr>
      <vt:lpstr>OC_template_updated</vt:lpstr>
      <vt:lpstr>Document</vt:lpstr>
      <vt:lpstr>CorelDRAW</vt:lpstr>
      <vt:lpstr>Picture</vt:lpstr>
      <vt:lpstr>Σχεδίαση ψηφιακών συστημάτων </vt:lpstr>
      <vt:lpstr>Διαφάνεια 1</vt:lpstr>
      <vt:lpstr>Διαφάνεια 2</vt:lpstr>
      <vt:lpstr>MIPS 32-bit instruction formats</vt:lpstr>
      <vt:lpstr>MIPS Processor core instructions</vt:lpstr>
      <vt:lpstr>MIPS Single Clock Cycle Implementation.  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OWNER</cp:lastModifiedBy>
  <cp:revision>38</cp:revision>
  <dcterms:created xsi:type="dcterms:W3CDTF">2015-05-07T06:49:08Z</dcterms:created>
  <dcterms:modified xsi:type="dcterms:W3CDTF">2015-08-20T12:22:50Z</dcterms:modified>
</cp:coreProperties>
</file>