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7" r:id="rId1"/>
    <p:sldMasterId id="2147483684" r:id="rId2"/>
    <p:sldMasterId id="2147483696" r:id="rId3"/>
  </p:sldMasterIdLst>
  <p:notesMasterIdLst>
    <p:notesMasterId r:id="rId41"/>
  </p:notesMasterIdLst>
  <p:handoutMasterIdLst>
    <p:handoutMasterId r:id="rId42"/>
  </p:handoutMasterIdLst>
  <p:sldIdLst>
    <p:sldId id="256"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257" r:id="rId34"/>
    <p:sldId id="262" r:id="rId35"/>
    <p:sldId id="264" r:id="rId36"/>
    <p:sldId id="269" r:id="rId37"/>
    <p:sldId id="270" r:id="rId38"/>
    <p:sldId id="266" r:id="rId39"/>
    <p:sldId id="261" r:id="rId40"/>
  </p:sldIdLst>
  <p:sldSz cx="9144000" cy="6858000" type="screen4x3"/>
  <p:notesSz cx="7104063" cy="10234613"/>
  <p:custDataLst>
    <p:tags r:id="rId43"/>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A82"/>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5" d="100"/>
          <a:sy n="105" d="100"/>
        </p:scale>
        <p:origin x="-19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gs" Target="tags/tag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heme" Target="theme/theme1.xml"/><Relationship Id="rId20" Type="http://schemas.openxmlformats.org/officeDocument/2006/relationships/slide" Target="slides/slide17.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7/8/2015</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7/8/2015</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33</a:t>
            </a:fld>
            <a:endParaRPr lang="el-GR">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Στυλ κύριου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B24F56C-8CBD-4294-902B-B7F43E616A1A}" type="datetime1">
              <a:rPr lang="el-GR" smtClean="0"/>
              <a:t>7/8/2015</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solidFill>
                <a:srgbClr val="EBDDC3"/>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2DF384C6-F399-438E-BA89-7BE1FC33607B}" type="slidenum">
              <a:rPr lang="el-GR" smtClean="0">
                <a:solidFill>
                  <a:srgbClr val="EBDDC3"/>
                </a:solidFill>
              </a:rPr>
              <a:pPr/>
              <a:t>‹#›</a:t>
            </a:fld>
            <a:endParaRPr lang="el-GR">
              <a:solidFill>
                <a:srgbClr val="EBDDC3"/>
              </a:solidFill>
            </a:endParaRPr>
          </a:p>
        </p:txBody>
      </p:sp>
    </p:spTree>
    <p:extLst>
      <p:ext uri="{BB962C8B-B14F-4D97-AF65-F5344CB8AC3E}">
        <p14:creationId xmlns:p14="http://schemas.microsoft.com/office/powerpoint/2010/main" val="363610380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3A6245F-F0E5-4FBA-91B7-0BFC618E9B17}"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227936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CC07CBF6-2459-4EC8-8BB4-A69FBB710B85}"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solidFill>
                <a:srgbClr val="775F55"/>
              </a:solidFill>
            </a:endParaRP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331388915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fld id="{5FC3B766-96CF-482F-84F5-A1DD89CD3D47}"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dirty="0"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27343FD4-B43F-46B5-85D6-EB886301CBAF}"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EF5C0CD3-8F7E-41AD-8CF9-1F18E8F516F9}"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fld id="{550EA35C-9EEE-48C3-A8A4-C2677669D4A5}"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fld id="{2E868779-DE11-4BD9-9529-282FD38BA5DC}" type="datetime1">
              <a:rPr lang="el-GR" smtClean="0"/>
              <a:t>7/8/2015</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fld id="{8EC8756C-AD95-4FCE-9857-EB7662676A86}" type="datetime1">
              <a:rPr lang="el-GR" smtClean="0"/>
              <a:t>7/8/2015</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3740EBBF-CB51-4213-A288-68723048F3DE}"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27A523B6-390C-4A88-BACE-D48FDCE586B3}"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normAutofit/>
          </a:bodyPr>
          <a:lstStyle>
            <a:lvl1pPr>
              <a:defRPr sz="3600" b="1">
                <a:solidFill>
                  <a:schemeClr val="tx2">
                    <a:lumMod val="75000"/>
                  </a:schemeClr>
                </a:solidFill>
              </a:defRPr>
            </a:lvl1pPr>
          </a:lstStyle>
          <a:p>
            <a:r>
              <a:rPr kumimoji="0" lang="el-GR" smtClean="0"/>
              <a:t>Στυλ κύριου τίτλου</a:t>
            </a:r>
            <a:endParaRPr kumimoji="0" lang="en-US" dirty="0"/>
          </a:p>
        </p:txBody>
      </p:sp>
      <p:sp>
        <p:nvSpPr>
          <p:cNvPr id="4" name="3 - Θέση ημερομηνίας"/>
          <p:cNvSpPr>
            <a:spLocks noGrp="1"/>
          </p:cNvSpPr>
          <p:nvPr>
            <p:ph type="dt" sz="half" idx="10"/>
          </p:nvPr>
        </p:nvSpPr>
        <p:spPr/>
        <p:txBody>
          <a:bodyPr/>
          <a:lstStyle/>
          <a:p>
            <a:fld id="{4A7AE570-E59D-40D4-9C6D-D29E2678E444}"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normAutofit/>
          </a:bodyPr>
          <a:lstStyle>
            <a:lvl1pPr>
              <a:lnSpc>
                <a:spcPct val="110000"/>
              </a:lnSpc>
              <a:spcBef>
                <a:spcPts val="1200"/>
              </a:spcBef>
              <a:defRPr sz="2400"/>
            </a:lvl1pPr>
            <a:lvl2pPr>
              <a:lnSpc>
                <a:spcPct val="110000"/>
              </a:lnSpc>
              <a:spcBef>
                <a:spcPts val="1200"/>
              </a:spcBef>
              <a:defRPr sz="2400"/>
            </a:lvl2pPr>
            <a:lvl3pPr>
              <a:lnSpc>
                <a:spcPct val="110000"/>
              </a:lnSpc>
              <a:spcBef>
                <a:spcPts val="1200"/>
              </a:spcBef>
              <a:defRPr sz="2400"/>
            </a:lvl3pPr>
            <a:lvl4pPr>
              <a:lnSpc>
                <a:spcPct val="110000"/>
              </a:lnSpc>
              <a:spcBef>
                <a:spcPts val="1200"/>
              </a:spcBef>
              <a:defRPr sz="2400"/>
            </a:lvl4pPr>
            <a:lvl5pPr>
              <a:lnSpc>
                <a:spcPct val="110000"/>
              </a:lnSpc>
              <a:spcBef>
                <a:spcPts val="1200"/>
              </a:spcBef>
              <a:defRPr sz="24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dirty="0"/>
          </a:p>
        </p:txBody>
      </p:sp>
    </p:spTree>
    <p:extLst>
      <p:ext uri="{BB962C8B-B14F-4D97-AF65-F5344CB8AC3E}">
        <p14:creationId xmlns:p14="http://schemas.microsoft.com/office/powerpoint/2010/main" val="95199956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62514F26-C61E-4EDB-BB93-5F09DF0EFA5A}"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5817A2DF-B559-45F4-8F80-402F35A372B7}"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fld id="{7C7A5D80-0BB8-4995-BCC7-452F8CE1E283}"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24058775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3F6EAC38-58F0-44AB-A312-56A1ECA50BE5}"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70875194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AA3B4CF9-6C4F-4ADB-AD84-98B1279E0DDA}"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4193979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fld id="{6DABBB1E-7187-4366-A031-EEDC028ECB77}"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0439242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fld id="{DE580EA9-87D8-4EBC-ACD3-9B30D2F6FC5E}" type="datetime1">
              <a:rPr lang="el-GR" smtClean="0">
                <a:solidFill>
                  <a:prstClr val="black">
                    <a:tint val="75000"/>
                  </a:prstClr>
                </a:solidFill>
              </a:rPr>
              <a:t>7/8/2015</a:t>
            </a:fld>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3789712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fld id="{848BAD46-FBF8-4B42-B318-F0E027C231D4}" type="datetime1">
              <a:rPr lang="el-GR" smtClean="0">
                <a:solidFill>
                  <a:prstClr val="black">
                    <a:tint val="75000"/>
                  </a:prstClr>
                </a:solidFill>
              </a:rPr>
              <a:t>7/8/2015</a:t>
            </a:fld>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6021857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077971FF-D9D4-421E-82E8-633FE78FDB10}"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23635562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E747E1B7-8BDB-4D84-9C1E-0B6956EA279C}"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7371660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Στυλ κύριου τίτλου</a:t>
            </a:r>
            <a:endParaRPr kumimoji="0" lang="en-US"/>
          </a:p>
        </p:txBody>
      </p:sp>
      <p:sp>
        <p:nvSpPr>
          <p:cNvPr id="12" name="11 - Θέση ημερομηνίας"/>
          <p:cNvSpPr>
            <a:spLocks noGrp="1"/>
          </p:cNvSpPr>
          <p:nvPr>
            <p:ph type="dt" sz="half" idx="10"/>
          </p:nvPr>
        </p:nvSpPr>
        <p:spPr/>
        <p:txBody>
          <a:bodyPr/>
          <a:lstStyle/>
          <a:p>
            <a:fld id="{40BA870B-6270-47BE-9EFE-04F0E5DE9C3B}"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solidFill>
                <a:srgbClr val="775F55"/>
              </a:solidFill>
            </a:endParaRPr>
          </a:p>
        </p:txBody>
      </p:sp>
    </p:spTree>
    <p:extLst>
      <p:ext uri="{BB962C8B-B14F-4D97-AF65-F5344CB8AC3E}">
        <p14:creationId xmlns:p14="http://schemas.microsoft.com/office/powerpoint/2010/main" val="363331853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B1623045-949E-4A8E-99F5-42A26C8E93F8}"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1574417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ADD7E0F0-ADF5-438A-9AC9-7A90E35765BC}"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0209546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361436D1-B70F-4EBE-B5B0-C233E5ED3DE6}" type="datetime1">
              <a:rPr lang="el-GR" smtClean="0">
                <a:solidFill>
                  <a:srgbClr val="775F55"/>
                </a:solidFill>
              </a:rPr>
              <a:t>7/8/2015</a:t>
            </a:fld>
            <a:endParaRPr lang="el-GR">
              <a:solidFill>
                <a:srgbClr val="775F55"/>
              </a:solidFill>
            </a:endParaRPr>
          </a:p>
        </p:txBody>
      </p:sp>
      <p:sp>
        <p:nvSpPr>
          <p:cNvPr id="10" name="9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solidFill>
                <a:srgbClr val="775F55"/>
              </a:solidFill>
            </a:endParaRPr>
          </a:p>
        </p:txBody>
      </p:sp>
    </p:spTree>
    <p:extLst>
      <p:ext uri="{BB962C8B-B14F-4D97-AF65-F5344CB8AC3E}">
        <p14:creationId xmlns:p14="http://schemas.microsoft.com/office/powerpoint/2010/main" val="225491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Στυλ κύριου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1EE73A91-B47B-4569-ACB0-083960D5E06A}" type="datetime1">
              <a:rPr lang="el-GR" smtClean="0">
                <a:solidFill>
                  <a:srgbClr val="775F55"/>
                </a:solidFill>
              </a:rPr>
              <a:t>7/8/2015</a:t>
            </a:fld>
            <a:endParaRPr lang="el-GR">
              <a:solidFill>
                <a:srgbClr val="775F55"/>
              </a:solidFill>
            </a:endParaRPr>
          </a:p>
        </p:txBody>
      </p:sp>
      <p:sp>
        <p:nvSpPr>
          <p:cNvPr id="12" name="11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solidFill>
                <a:srgbClr val="775F55"/>
              </a:solidFill>
            </a:endParaRP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extLst>
      <p:ext uri="{BB962C8B-B14F-4D97-AF65-F5344CB8AC3E}">
        <p14:creationId xmlns:p14="http://schemas.microsoft.com/office/powerpoint/2010/main" val="311800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ημερομηνίας"/>
          <p:cNvSpPr>
            <a:spLocks noGrp="1"/>
          </p:cNvSpPr>
          <p:nvPr>
            <p:ph type="dt" sz="half" idx="10"/>
          </p:nvPr>
        </p:nvSpPr>
        <p:spPr/>
        <p:txBody>
          <a:bodyPr/>
          <a:lstStyle/>
          <a:p>
            <a:fld id="{E9F3FB5D-3C9B-47D2-862C-DE85C45410B5}" type="datetime1">
              <a:rPr lang="el-GR" smtClean="0">
                <a:solidFill>
                  <a:srgbClr val="775F55"/>
                </a:solidFill>
              </a:rPr>
              <a:t>7/8/2015</a:t>
            </a:fld>
            <a:endParaRPr lang="el-GR">
              <a:solidFill>
                <a:srgbClr val="775F55"/>
              </a:solidFill>
            </a:endParaRPr>
          </a:p>
        </p:txBody>
      </p:sp>
      <p:sp>
        <p:nvSpPr>
          <p:cNvPr id="4" name="3 - Θέση υποσέλιδου"/>
          <p:cNvSpPr>
            <a:spLocks noGrp="1"/>
          </p:cNvSpPr>
          <p:nvPr>
            <p:ph type="ftr" sz="quarter" idx="11"/>
          </p:nvPr>
        </p:nvSpPr>
        <p:spPr/>
        <p:txBody>
          <a:bodyPr/>
          <a:lstStyle/>
          <a:p>
            <a:endParaRPr lang="el-GR">
              <a:solidFill>
                <a:srgbClr val="775F55"/>
              </a:solidFill>
            </a:endParaRP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Tree>
    <p:extLst>
      <p:ext uri="{BB962C8B-B14F-4D97-AF65-F5344CB8AC3E}">
        <p14:creationId xmlns:p14="http://schemas.microsoft.com/office/powerpoint/2010/main" val="276337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ED32462-BFD0-40C4-9EEA-14D90E771F6A}" type="datetime1">
              <a:rPr lang="el-GR" smtClean="0">
                <a:solidFill>
                  <a:srgbClr val="775F55"/>
                </a:solidFill>
              </a:rPr>
              <a:t>7/8/2015</a:t>
            </a:fld>
            <a:endParaRPr lang="el-GR">
              <a:solidFill>
                <a:srgbClr val="775F55"/>
              </a:solidFill>
            </a:endParaRPr>
          </a:p>
        </p:txBody>
      </p:sp>
      <p:sp>
        <p:nvSpPr>
          <p:cNvPr id="3" name="2 - Θέση υποσέλιδου"/>
          <p:cNvSpPr>
            <a:spLocks noGrp="1"/>
          </p:cNvSpPr>
          <p:nvPr>
            <p:ph type="ftr" sz="quarter" idx="11"/>
          </p:nvPr>
        </p:nvSpPr>
        <p:spPr/>
        <p:txBody>
          <a:bodyPr/>
          <a:lstStyle/>
          <a:p>
            <a:endParaRPr lang="el-GR">
              <a:solidFill>
                <a:srgbClr val="775F55"/>
              </a:solidFill>
            </a:endParaRP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2DF384C6-F399-438E-BA89-7BE1FC33607B}" type="slidenum">
              <a:rPr lang="el-GR" smtClean="0">
                <a:solidFill>
                  <a:srgbClr val="775F55"/>
                </a:solidFill>
              </a:rPr>
              <a:pPr/>
              <a:t>‹#›</a:t>
            </a:fld>
            <a:endParaRPr lang="el-GR">
              <a:solidFill>
                <a:srgbClr val="775F55"/>
              </a:solidFill>
            </a:endParaRPr>
          </a:p>
        </p:txBody>
      </p:sp>
    </p:spTree>
    <p:extLst>
      <p:ext uri="{BB962C8B-B14F-4D97-AF65-F5344CB8AC3E}">
        <p14:creationId xmlns:p14="http://schemas.microsoft.com/office/powerpoint/2010/main" val="1996213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Στυλ κύριου τίτλου</a:t>
            </a:r>
            <a:endParaRPr kumimoji="0" lang="en-US"/>
          </a:p>
        </p:txBody>
      </p:sp>
      <p:sp>
        <p:nvSpPr>
          <p:cNvPr id="5" name="4 - Θέση ημερομηνίας"/>
          <p:cNvSpPr>
            <a:spLocks noGrp="1"/>
          </p:cNvSpPr>
          <p:nvPr>
            <p:ph type="dt" sz="half" idx="10"/>
          </p:nvPr>
        </p:nvSpPr>
        <p:spPr/>
        <p:txBody>
          <a:bodyPr/>
          <a:lstStyle/>
          <a:p>
            <a:fld id="{AA42DF7D-633B-4248-966F-369C41CF9A54}" type="datetime1">
              <a:rPr lang="el-GR" smtClean="0">
                <a:solidFill>
                  <a:srgbClr val="775F55"/>
                </a:solidFill>
              </a:rPr>
              <a:t>7/8/2015</a:t>
            </a:fld>
            <a:endParaRPr lang="el-GR">
              <a:solidFill>
                <a:srgbClr val="775F55"/>
              </a:solidFill>
            </a:endParaRPr>
          </a:p>
        </p:txBody>
      </p:sp>
      <p:sp>
        <p:nvSpPr>
          <p:cNvPr id="6" name="5 - Θέση υποσέλιδου"/>
          <p:cNvSpPr>
            <a:spLocks noGrp="1"/>
          </p:cNvSpPr>
          <p:nvPr>
            <p:ph type="ftr" sz="quarter" idx="11"/>
          </p:nvPr>
        </p:nvSpPr>
        <p:spPr/>
        <p:txBody>
          <a:bodyPr/>
          <a:lstStyle/>
          <a:p>
            <a:endParaRPr lang="el-GR">
              <a:solidFill>
                <a:srgbClr val="775F55"/>
              </a:solidFill>
            </a:endParaRP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p14="http://schemas.microsoft.com/office/powerpoint/2010/main" val="338996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Στυλ κύριου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2" name="11 - Θέση ημερομηνίας"/>
          <p:cNvSpPr>
            <a:spLocks noGrp="1"/>
          </p:cNvSpPr>
          <p:nvPr>
            <p:ph type="dt" sz="half" idx="10"/>
          </p:nvPr>
        </p:nvSpPr>
        <p:spPr>
          <a:xfrm>
            <a:off x="6248400" y="6248400"/>
            <a:ext cx="2667000" cy="365125"/>
          </a:xfrm>
        </p:spPr>
        <p:txBody>
          <a:bodyPr rtlCol="0"/>
          <a:lstStyle/>
          <a:p>
            <a:fld id="{7D03EA3B-418F-4BEC-8C59-2BF8B864DDB1}"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solidFill>
                <a:srgbClr val="775F55"/>
              </a:solidFill>
            </a:endParaRP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extLst>
      <p:ext uri="{BB962C8B-B14F-4D97-AF65-F5344CB8AC3E}">
        <p14:creationId xmlns:p14="http://schemas.microsoft.com/office/powerpoint/2010/main" val="17937390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fontAlgn="auto">
              <a:spcBef>
                <a:spcPts val="0"/>
              </a:spcBef>
              <a:spcAft>
                <a:spcPts val="0"/>
              </a:spcAft>
            </a:pPr>
            <a:fld id="{8B6C74F1-1BD9-4090-9B45-C37B3A6E068D}" type="datetime1">
              <a:rPr lang="el-GR" smtClean="0">
                <a:solidFill>
                  <a:srgbClr val="775F55"/>
                </a:solidFill>
                <a:latin typeface="Calibri"/>
              </a:rPr>
              <a:t>7/8/2015</a:t>
            </a:fld>
            <a:endParaRPr lang="el-GR">
              <a:solidFill>
                <a:srgbClr val="775F55"/>
              </a:solidFill>
              <a:latin typeface="Calibri"/>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fontAlgn="auto">
              <a:spcBef>
                <a:spcPts val="0"/>
              </a:spcBef>
              <a:spcAft>
                <a:spcPts val="0"/>
              </a:spcAft>
            </a:pPr>
            <a:endParaRPr lang="el-GR">
              <a:solidFill>
                <a:srgbClr val="775F55"/>
              </a:solidFill>
              <a:latin typeface="Calibri"/>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fontAlgn="auto">
              <a:spcBef>
                <a:spcPts val="0"/>
              </a:spcBef>
              <a:spcAft>
                <a:spcPts val="0"/>
              </a:spcAft>
            </a:pPr>
            <a:fld id="{2DF384C6-F399-438E-BA89-7BE1FC33607B}" type="slidenum">
              <a:rPr lang="el-GR" smtClean="0">
                <a:latin typeface="Calibri"/>
              </a:rPr>
              <a:pPr fontAlgn="auto">
                <a:spcBef>
                  <a:spcPts val="0"/>
                </a:spcBef>
                <a:spcAft>
                  <a:spcPts val="0"/>
                </a:spcAft>
              </a:pPr>
              <a:t>‹#›</a:t>
            </a:fld>
            <a:endParaRPr lang="el-GR">
              <a:latin typeface="Calibri"/>
            </a:endParaRPr>
          </a:p>
        </p:txBody>
      </p:sp>
    </p:spTree>
    <p:extLst>
      <p:ext uri="{BB962C8B-B14F-4D97-AF65-F5344CB8AC3E}">
        <p14:creationId xmlns:p14="http://schemas.microsoft.com/office/powerpoint/2010/main" val="32934349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CD9560FD-61CD-45A6-9622-FD2CDA2EB840}"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1D3D6A0-76C9-4B12-B6FF-49CC0D06C62F}"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5821719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5.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340768"/>
            <a:ext cx="9144000" cy="1470025"/>
          </a:xfrm>
        </p:spPr>
        <p:txBody>
          <a:bodyPr>
            <a:normAutofit/>
          </a:bodyPr>
          <a:lstStyle/>
          <a:p>
            <a:pPr lvl="1" algn="ctr"/>
            <a:r>
              <a:rPr lang="el-GR" sz="3600" b="1" dirty="0" smtClean="0">
                <a:solidFill>
                  <a:schemeClr val="tx1"/>
                </a:solidFill>
                <a:latin typeface="+mn-lt"/>
              </a:rPr>
              <a:t>Κοινωνική Εργασία με Παιδιά και Εφήβους</a:t>
            </a:r>
            <a:endParaRPr lang="el-GR" sz="3600" b="1" dirty="0">
              <a:solidFill>
                <a:schemeClr val="tx1"/>
              </a:solidFill>
              <a:latin typeface="+mn-lt"/>
            </a:endParaRPr>
          </a:p>
        </p:txBody>
      </p:sp>
      <p:sp>
        <p:nvSpPr>
          <p:cNvPr id="3" name="Υπότιτλος 2"/>
          <p:cNvSpPr>
            <a:spLocks noGrp="1"/>
          </p:cNvSpPr>
          <p:nvPr>
            <p:ph type="subTitle" idx="1"/>
          </p:nvPr>
        </p:nvSpPr>
        <p:spPr>
          <a:xfrm>
            <a:off x="0" y="2996952"/>
            <a:ext cx="9144000" cy="2016224"/>
          </a:xfrm>
        </p:spPr>
        <p:txBody>
          <a:bodyPr>
            <a:normAutofit/>
          </a:bodyPr>
          <a:lstStyle/>
          <a:p>
            <a:pPr>
              <a:spcBef>
                <a:spcPts val="0"/>
              </a:spcBef>
              <a:spcAft>
                <a:spcPts val="1200"/>
              </a:spcAft>
            </a:pPr>
            <a:r>
              <a:rPr lang="el-GR" sz="2600" b="1" dirty="0" smtClean="0"/>
              <a:t>Ενότητα 4</a:t>
            </a:r>
            <a:r>
              <a:rPr lang="el-GR" sz="2600" dirty="0" smtClean="0"/>
              <a:t>:</a:t>
            </a:r>
            <a:r>
              <a:rPr lang="en-US" sz="2600" dirty="0" smtClean="0"/>
              <a:t> </a:t>
            </a:r>
            <a:r>
              <a:rPr lang="el-GR" sz="2600" dirty="0" smtClean="0"/>
              <a:t>Οι ψυχοκοινωνικές επιπτώσεις της οικονομικής κρίσης στα παιδιά και στην οικογένεια</a:t>
            </a:r>
            <a:endParaRPr lang="en-US" sz="2600" dirty="0" smtClean="0"/>
          </a:p>
          <a:p>
            <a:pPr>
              <a:spcBef>
                <a:spcPts val="0"/>
              </a:spcBef>
            </a:pPr>
            <a:r>
              <a:rPr lang="el-GR" sz="2200" dirty="0">
                <a:solidFill>
                  <a:prstClr val="black"/>
                </a:solidFill>
              </a:rPr>
              <a:t>Χάρης</a:t>
            </a:r>
            <a:r>
              <a:rPr lang="en-US" sz="2200" dirty="0">
                <a:solidFill>
                  <a:prstClr val="black"/>
                </a:solidFill>
              </a:rPr>
              <a:t> </a:t>
            </a:r>
            <a:r>
              <a:rPr lang="el-GR" sz="2200">
                <a:solidFill>
                  <a:prstClr val="black"/>
                </a:solidFill>
              </a:rPr>
              <a:t>Ασημόπουλος</a:t>
            </a:r>
            <a:r>
              <a:rPr lang="el-GR" sz="2200" smtClean="0"/>
              <a:t>, </a:t>
            </a:r>
            <a:r>
              <a:rPr lang="el-GR" sz="2200" dirty="0" err="1" smtClean="0"/>
              <a:t>Ph.D</a:t>
            </a:r>
            <a:r>
              <a:rPr lang="el-GR" sz="2200" dirty="0" smtClean="0"/>
              <a:t>., Επίκουρος Καθηγητής</a:t>
            </a:r>
          </a:p>
          <a:p>
            <a:pPr>
              <a:spcBef>
                <a:spcPts val="0"/>
              </a:spcBef>
            </a:pPr>
            <a:r>
              <a:rPr lang="el-GR" sz="2200" dirty="0" smtClean="0"/>
              <a:t>Τμήμα Κοινωνικής Εργασίας</a:t>
            </a:r>
            <a:endParaRPr lang="el-GR" sz="22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1"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Άμεσες επιπτώσεις της οικονομικής κρίσης στα παιδιά: Οικογένειες σε φτώχεια </a:t>
            </a:r>
            <a:r>
              <a:rPr lang="el-GR" sz="3100" b="0" dirty="0" smtClean="0">
                <a:solidFill>
                  <a:srgbClr val="775F55">
                    <a:lumMod val="75000"/>
                  </a:srgbClr>
                </a:solidFill>
              </a:rPr>
              <a:t>2/4</a:t>
            </a:r>
            <a:endParaRPr lang="el-GR" dirty="0"/>
          </a:p>
        </p:txBody>
      </p:sp>
      <p:sp>
        <p:nvSpPr>
          <p:cNvPr id="18435" name="2 - Θέση περιεχομένου"/>
          <p:cNvSpPr>
            <a:spLocks noGrp="1"/>
          </p:cNvSpPr>
          <p:nvPr>
            <p:ph sz="quarter" idx="1"/>
          </p:nvPr>
        </p:nvSpPr>
        <p:spPr/>
        <p:txBody>
          <a:bodyPr>
            <a:normAutofit/>
          </a:bodyPr>
          <a:lstStyle/>
          <a:p>
            <a:pPr>
              <a:buFont typeface="Wingdings" pitchFamily="2" charset="2"/>
              <a:buChar char="ü"/>
            </a:pPr>
            <a:r>
              <a:rPr lang="el-GR" altLang="el-GR" b="1" dirty="0" smtClean="0"/>
              <a:t>Οι ακατάλληλες συνθήκες στέγασης και η έλλειψη στέγης </a:t>
            </a:r>
            <a:r>
              <a:rPr lang="el-GR" altLang="el-GR" dirty="0" smtClean="0"/>
              <a:t>σχετίζεται με αυξημένη βρεφική θνησιμότητα, αυξημένη έκθεση σε μεταδοτικές ασθένειες, άσθμα, καθυστερήσεις στους εμβολιασμούς, έκθεση σε ψυχικά τραύματα, μαθησιακές δυσκολίες, χωρισμό της οικογένειας και ανάληψη φροντίδας από ιδρύματα ή ανάδοχες οικογένειες.</a:t>
            </a:r>
          </a:p>
          <a:p>
            <a:pPr>
              <a:buFont typeface="Wingdings" pitchFamily="2" charset="2"/>
              <a:buChar char="ü"/>
            </a:pPr>
            <a:r>
              <a:rPr lang="el-GR" altLang="el-GR" dirty="0" smtClean="0"/>
              <a:t>Κάθε χρόνος διαβίωσης ενός παιδιού σε συνθήκες φτώχειας </a:t>
            </a:r>
            <a:r>
              <a:rPr lang="el-GR" altLang="el-GR" b="1" dirty="0" smtClean="0"/>
              <a:t>μειώνει</a:t>
            </a:r>
            <a:r>
              <a:rPr lang="el-GR" altLang="el-GR" dirty="0" smtClean="0"/>
              <a:t> κατά 2 ποσοστιαίες μονάδες την </a:t>
            </a:r>
            <a:r>
              <a:rPr lang="el-GR" altLang="el-GR" b="1" dirty="0" smtClean="0"/>
              <a:t>πιθανότητα ολοκλήρωσης της εκπαίδευσης</a:t>
            </a:r>
            <a:r>
              <a:rPr lang="el-GR" altLang="el-GR" dirty="0" smtClean="0"/>
              <a:t>.</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9</a:t>
            </a:fld>
            <a:endParaRPr lang="el-GR"/>
          </a:p>
        </p:txBody>
      </p:sp>
    </p:spTree>
    <p:extLst>
      <p:ext uri="{BB962C8B-B14F-4D97-AF65-F5344CB8AC3E}">
        <p14:creationId xmlns:p14="http://schemas.microsoft.com/office/powerpoint/2010/main" val="41535314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Άμεσες επιπτώσεις της οικονομικής κρίσης στα παιδιά: Οικογένειες σε φτώχεια </a:t>
            </a:r>
            <a:r>
              <a:rPr lang="el-GR" sz="3100" b="0" dirty="0" smtClean="0">
                <a:solidFill>
                  <a:srgbClr val="775F55">
                    <a:lumMod val="75000"/>
                  </a:srgbClr>
                </a:solidFill>
              </a:rPr>
              <a:t>3/4</a:t>
            </a:r>
            <a:endParaRPr lang="el-GR" dirty="0"/>
          </a:p>
        </p:txBody>
      </p:sp>
      <p:sp>
        <p:nvSpPr>
          <p:cNvPr id="19459" name="2 - Θέση περιεχομένου"/>
          <p:cNvSpPr>
            <a:spLocks noGrp="1"/>
          </p:cNvSpPr>
          <p:nvPr>
            <p:ph sz="quarter" idx="1"/>
          </p:nvPr>
        </p:nvSpPr>
        <p:spPr>
          <a:xfrm>
            <a:off x="612648" y="1600200"/>
            <a:ext cx="8153400" cy="5069160"/>
          </a:xfrm>
        </p:spPr>
        <p:txBody>
          <a:bodyPr>
            <a:normAutofit/>
          </a:bodyPr>
          <a:lstStyle/>
          <a:p>
            <a:pPr>
              <a:buFont typeface="Wingdings" pitchFamily="2" charset="2"/>
              <a:buChar char="ü"/>
            </a:pPr>
            <a:r>
              <a:rPr lang="el-GR" altLang="el-GR" sz="2300" b="1" dirty="0" smtClean="0"/>
              <a:t>Η οδύνη των γονέων </a:t>
            </a:r>
            <a:r>
              <a:rPr lang="el-GR" altLang="el-GR" sz="2300" dirty="0" smtClean="0"/>
              <a:t>συνδέεται με κατάχρηση ουσιών, σκληρή και ανάρμοστη συμπεριφορά, σωματική τιμωρία, ψυχικές ασθένειες και προβλήματα ανάπτυξης και συμπεριφοράς. </a:t>
            </a:r>
          </a:p>
          <a:p>
            <a:pPr>
              <a:buFont typeface="Wingdings" pitchFamily="2" charset="2"/>
              <a:buChar char="ü"/>
            </a:pPr>
            <a:r>
              <a:rPr lang="el-GR" altLang="el-GR" sz="2300" dirty="0" smtClean="0"/>
              <a:t>Όταν </a:t>
            </a:r>
            <a:r>
              <a:rPr lang="el-GR" altLang="el-GR" sz="2300" b="1" dirty="0" smtClean="0"/>
              <a:t>το άγχος της οικογένειας αυξάνεται</a:t>
            </a:r>
            <a:r>
              <a:rPr lang="el-GR" altLang="el-GR" sz="2300" dirty="0" smtClean="0"/>
              <a:t>, οι ενδοοικογενειακές συγκρούσεις γίνονται πιο έντονες και οι πιθανότητες παραμέλησης και κακομεταχείρισης των παιδιών ενισχύονται. </a:t>
            </a:r>
          </a:p>
          <a:p>
            <a:pPr>
              <a:buFont typeface="Wingdings" pitchFamily="2" charset="2"/>
              <a:buChar char="ü"/>
            </a:pPr>
            <a:r>
              <a:rPr lang="el-GR" altLang="el-GR" sz="2300" dirty="0" smtClean="0"/>
              <a:t>Η φτώχεια είναι </a:t>
            </a:r>
            <a:r>
              <a:rPr lang="el-GR" altLang="el-GR" sz="2300" b="1" dirty="0" smtClean="0"/>
              <a:t>παράγοντας πρόβλεψης για την κακοποίηση και την παραμέληση των παιδιών. Η έκθεση στη βία </a:t>
            </a:r>
            <a:r>
              <a:rPr lang="el-GR" altLang="el-GR" sz="2300" dirty="0" smtClean="0"/>
              <a:t>είναι αυξημένη στις γειτονιές με το υψηλότερο ποσοστό φτώχειας.</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10</a:t>
            </a:fld>
            <a:endParaRPr lang="el-GR"/>
          </a:p>
        </p:txBody>
      </p:sp>
    </p:spTree>
    <p:extLst>
      <p:ext uri="{BB962C8B-B14F-4D97-AF65-F5344CB8AC3E}">
        <p14:creationId xmlns:p14="http://schemas.microsoft.com/office/powerpoint/2010/main" val="29500876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Άμεσες επιπτώσεις της οικονομικής κρίσης στα παιδιά: Οικογένειες σε φτώχεια </a:t>
            </a:r>
            <a:r>
              <a:rPr lang="el-GR" sz="3100" b="0" dirty="0" smtClean="0">
                <a:solidFill>
                  <a:srgbClr val="775F55">
                    <a:lumMod val="75000"/>
                  </a:srgbClr>
                </a:solidFill>
              </a:rPr>
              <a:t>4/4</a:t>
            </a:r>
            <a:endParaRPr lang="el-GR" dirty="0"/>
          </a:p>
        </p:txBody>
      </p:sp>
      <p:sp>
        <p:nvSpPr>
          <p:cNvPr id="20483" name="2 - Θέση περιεχομένου"/>
          <p:cNvSpPr>
            <a:spLocks noGrp="1"/>
          </p:cNvSpPr>
          <p:nvPr>
            <p:ph sz="quarter" idx="1"/>
          </p:nvPr>
        </p:nvSpPr>
        <p:spPr/>
        <p:txBody>
          <a:bodyPr/>
          <a:lstStyle/>
          <a:p>
            <a:r>
              <a:rPr lang="el-GR" altLang="el-GR" dirty="0" smtClean="0"/>
              <a:t>Παρατηρείται σημαντική αύξηση των παιδιών που φιλοξενούνται σε ιδρύματα από την έναρξη της κρίσης:</a:t>
            </a:r>
          </a:p>
          <a:p>
            <a:pPr>
              <a:buFont typeface="Wingdings" pitchFamily="2" charset="2"/>
              <a:buChar char="ü"/>
            </a:pPr>
            <a:r>
              <a:rPr lang="el-GR" altLang="el-GR" dirty="0" smtClean="0"/>
              <a:t>Τα </a:t>
            </a:r>
            <a:r>
              <a:rPr lang="el-GR" altLang="el-GR" b="1" dirty="0" smtClean="0"/>
              <a:t>Παιδικά Χωριά </a:t>
            </a:r>
            <a:r>
              <a:rPr lang="en-US" altLang="el-GR" sz="2400" b="1" dirty="0" smtClean="0"/>
              <a:t>SOS</a:t>
            </a:r>
            <a:r>
              <a:rPr lang="en-US" altLang="el-GR" b="1" dirty="0" smtClean="0"/>
              <a:t> </a:t>
            </a:r>
            <a:r>
              <a:rPr lang="el-GR" altLang="el-GR" dirty="0" smtClean="0"/>
              <a:t>δέχτηκαν αιτήματα από 70 οικογένειες  το 2011, ενώ το 2012 από 400.</a:t>
            </a:r>
          </a:p>
          <a:p>
            <a:pPr>
              <a:buFont typeface="Wingdings" pitchFamily="2" charset="2"/>
              <a:buChar char="ü"/>
            </a:pPr>
            <a:r>
              <a:rPr lang="el-GR" altLang="el-GR" dirty="0" smtClean="0"/>
              <a:t>Ο αριθμός των παιδιών που φιλοξενούνται στο </a:t>
            </a:r>
            <a:r>
              <a:rPr lang="el-GR" altLang="el-GR" b="1" dirty="0" smtClean="0"/>
              <a:t>Ίδρυμα </a:t>
            </a:r>
            <a:r>
              <a:rPr lang="el-GR" altLang="el-GR" b="1" dirty="0" err="1" smtClean="0"/>
              <a:t>Χατζηκώστα</a:t>
            </a:r>
            <a:r>
              <a:rPr lang="el-GR" altLang="el-GR" b="1" dirty="0" smtClean="0"/>
              <a:t> </a:t>
            </a:r>
            <a:r>
              <a:rPr lang="el-GR" altLang="el-GR" dirty="0" smtClean="0"/>
              <a:t>αυξήθηκε από 50 παιδιά το 2011 σε 100 παιδιά το 2012.</a:t>
            </a:r>
          </a:p>
          <a:p>
            <a:pPr>
              <a:buFont typeface="Wingdings" pitchFamily="2" charset="2"/>
              <a:buChar char="ü"/>
            </a:pPr>
            <a:r>
              <a:rPr lang="el-GR" altLang="el-GR" dirty="0" smtClean="0"/>
              <a:t>Η </a:t>
            </a:r>
            <a:r>
              <a:rPr lang="el-GR" altLang="el-GR" b="1" dirty="0" smtClean="0"/>
              <a:t>Κιβωτός του Κόσμου </a:t>
            </a:r>
            <a:r>
              <a:rPr lang="el-GR" altLang="el-GR" dirty="0" smtClean="0"/>
              <a:t>φιλοξενούσε 100 παιδιά το 2011, τα οποία αυξήθηκαν σε 400 το 2012.</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11</a:t>
            </a:fld>
            <a:endParaRPr lang="el-GR"/>
          </a:p>
        </p:txBody>
      </p:sp>
    </p:spTree>
    <p:extLst>
      <p:ext uri="{BB962C8B-B14F-4D97-AF65-F5344CB8AC3E}">
        <p14:creationId xmlns:p14="http://schemas.microsoft.com/office/powerpoint/2010/main" val="42885243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2 - Θέση περιεχομένου"/>
          <p:cNvSpPr>
            <a:spLocks noGrp="1"/>
          </p:cNvSpPr>
          <p:nvPr>
            <p:ph sz="quarter" idx="1"/>
          </p:nvPr>
        </p:nvSpPr>
        <p:spPr>
          <a:xfrm>
            <a:off x="612648" y="1600200"/>
            <a:ext cx="8153400" cy="4709120"/>
          </a:xfrm>
        </p:spPr>
        <p:txBody>
          <a:bodyPr>
            <a:noAutofit/>
          </a:bodyPr>
          <a:lstStyle/>
          <a:p>
            <a:pPr eaLnBrk="1" hangingPunct="1"/>
            <a:r>
              <a:rPr lang="el-GR" altLang="el-GR" dirty="0" smtClean="0"/>
              <a:t>Οι επιπτώσεις της οικονομικής κρίσης διαχέονται. Πλήττουν τόσο τον ίδιο τον εργαζόμενο ατομικά όσο και την οικογένειά του. </a:t>
            </a:r>
          </a:p>
          <a:p>
            <a:pPr eaLnBrk="1" hangingPunct="1"/>
            <a:r>
              <a:rPr lang="el-GR" altLang="el-GR" dirty="0" smtClean="0"/>
              <a:t>Το αίσθημα της σύγχυσης και της ανασφάλειας που βιώνουν πολλοί ενήλικες, σε σχέση με την οικονομική κατάσταση, μπορεί να μεταδοθεί και στα παιδιά και να επηρεάσει την ψυχική τους κατάσταση.  </a:t>
            </a:r>
          </a:p>
          <a:p>
            <a:pPr eaLnBrk="1" hangingPunct="1"/>
            <a:r>
              <a:rPr lang="el-GR" altLang="el-GR" dirty="0" smtClean="0"/>
              <a:t>Έτσι, τα παιδιά είναι δυνατόν να αισθάνονται εξίσου σε ανασφάλεια (να φοβούνται μήπως τα ίδια και οι οικογένειές τους βρεθούν σε δύσκολη κατάσταση).</a:t>
            </a:r>
          </a:p>
        </p:txBody>
      </p:sp>
      <p:sp>
        <p:nvSpPr>
          <p:cNvPr id="2" name="Τίτλος 1"/>
          <p:cNvSpPr>
            <a:spLocks noGrp="1"/>
          </p:cNvSpPr>
          <p:nvPr>
            <p:ph type="title"/>
          </p:nvPr>
        </p:nvSpPr>
        <p:spPr/>
        <p:txBody>
          <a:bodyPr>
            <a:normAutofit fontScale="90000"/>
          </a:bodyPr>
          <a:lstStyle/>
          <a:p>
            <a:r>
              <a:rPr lang="el-GR" dirty="0"/>
              <a:t>Έμμεσες επιπτώσεις της οικονομικής κρίσης στα παιδιά: Οικογένειες υπό πίεση</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12</a:t>
            </a:fld>
            <a:endParaRPr lang="el-GR"/>
          </a:p>
        </p:txBody>
      </p:sp>
    </p:spTree>
    <p:extLst>
      <p:ext uri="{BB962C8B-B14F-4D97-AF65-F5344CB8AC3E}">
        <p14:creationId xmlns:p14="http://schemas.microsoft.com/office/powerpoint/2010/main" val="40335253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2 - Θέση περιεχομένου"/>
          <p:cNvSpPr>
            <a:spLocks noGrp="1"/>
          </p:cNvSpPr>
          <p:nvPr>
            <p:ph sz="quarter" idx="1"/>
          </p:nvPr>
        </p:nvSpPr>
        <p:spPr/>
        <p:txBody>
          <a:bodyPr>
            <a:normAutofit/>
          </a:bodyPr>
          <a:lstStyle/>
          <a:p>
            <a:r>
              <a:rPr lang="el-GR" altLang="el-GR" dirty="0" smtClean="0"/>
              <a:t>Τα προβλήματα που βιώνουν οι γονείς (επαγγελματική ανασφάλεια, ανεργία, απώλεια εισοδήματος, απώλεια αυτοεκτίμησης, καθώς και άλλες απώλειες) λειτουργούν ως </a:t>
            </a:r>
            <a:r>
              <a:rPr lang="el-GR" altLang="el-GR" dirty="0" err="1" smtClean="0"/>
              <a:t>στρεσσογόνοι</a:t>
            </a:r>
            <a:r>
              <a:rPr lang="el-GR" altLang="el-GR" dirty="0" smtClean="0"/>
              <a:t> παράγοντες που επηρεάζουν την ψυχική τους κατάσταση ατομικά. Στη συνέχεια επηρεάζουν την οικογενειακή συναισθηματική ατμόσφαιρα. </a:t>
            </a:r>
          </a:p>
          <a:p>
            <a:r>
              <a:rPr lang="el-GR" altLang="el-GR" dirty="0" smtClean="0"/>
              <a:t>Τα παιδιά διαισθάνονται αυτές τις αλλαγές από την ατμόσφαιρα, με τρόπο ασυνείδητο, και επηρεάζονται ψυχικά. Ανησυχούν και φοβούνται. </a:t>
            </a:r>
          </a:p>
        </p:txBody>
      </p:sp>
      <p:sp>
        <p:nvSpPr>
          <p:cNvPr id="2" name="Τίτλος 1"/>
          <p:cNvSpPr>
            <a:spLocks noGrp="1"/>
          </p:cNvSpPr>
          <p:nvPr>
            <p:ph type="title"/>
          </p:nvPr>
        </p:nvSpPr>
        <p:spPr/>
        <p:txBody>
          <a:bodyPr>
            <a:normAutofit fontScale="90000"/>
          </a:bodyPr>
          <a:lstStyle/>
          <a:p>
            <a:r>
              <a:rPr lang="el-GR" dirty="0"/>
              <a:t>Κρίση: </a:t>
            </a:r>
            <a:r>
              <a:rPr lang="el-GR" dirty="0" smtClean="0"/>
              <a:t>Πολλαπλές </a:t>
            </a:r>
            <a:r>
              <a:rPr lang="el-GR" dirty="0"/>
              <a:t>απώλειες για τους γονείς</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13</a:t>
            </a:fld>
            <a:endParaRPr lang="el-GR"/>
          </a:p>
        </p:txBody>
      </p:sp>
    </p:spTree>
    <p:extLst>
      <p:ext uri="{BB962C8B-B14F-4D97-AF65-F5344CB8AC3E}">
        <p14:creationId xmlns:p14="http://schemas.microsoft.com/office/powerpoint/2010/main" val="1672744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2 - Θέση περιεχομένου"/>
          <p:cNvSpPr>
            <a:spLocks noGrp="1"/>
          </p:cNvSpPr>
          <p:nvPr>
            <p:ph sz="quarter" idx="1"/>
          </p:nvPr>
        </p:nvSpPr>
        <p:spPr>
          <a:xfrm>
            <a:off x="612648" y="1600200"/>
            <a:ext cx="8153400" cy="4853136"/>
          </a:xfrm>
        </p:spPr>
        <p:txBody>
          <a:bodyPr>
            <a:normAutofit/>
          </a:bodyPr>
          <a:lstStyle/>
          <a:p>
            <a:r>
              <a:rPr lang="el-GR" altLang="el-GR" dirty="0" smtClean="0"/>
              <a:t>Τα παιδιά διαχειρίζονται τα δύσκολα αυτά συναισθήματα μέσω της </a:t>
            </a:r>
            <a:r>
              <a:rPr lang="el-GR" altLang="el-GR" dirty="0" err="1" smtClean="0"/>
              <a:t>εκδραμάτισης</a:t>
            </a:r>
            <a:r>
              <a:rPr lang="el-GR" altLang="el-GR" dirty="0" smtClean="0"/>
              <a:t> (με πράξεις προς τον ίδιο τους τον εαυτό, προς τους άλλους και το περιβάλλον, στο σπίτι και στο σχολείο). </a:t>
            </a:r>
          </a:p>
          <a:p>
            <a:r>
              <a:rPr lang="el-GR" altLang="el-GR" dirty="0" smtClean="0"/>
              <a:t>Η </a:t>
            </a:r>
            <a:r>
              <a:rPr lang="el-GR" altLang="el-GR" dirty="0" err="1" smtClean="0"/>
              <a:t>εκδραμάτιση</a:t>
            </a:r>
            <a:r>
              <a:rPr lang="el-GR" altLang="el-GR" dirty="0" smtClean="0"/>
              <a:t> είναι κάθε συμπεριφορά που έχει ασυνείδητα κίνητρα. Αντικαθιστά τη σκέψη και την ικανότητα να συναισθάνεται κανείς για επώδυνα θέματα με πράξεις. </a:t>
            </a:r>
          </a:p>
          <a:p>
            <a:r>
              <a:rPr lang="el-GR" altLang="el-GR" dirty="0" smtClean="0"/>
              <a:t>Όταν ο ψυχικός πόνος δεν μπορεί να βιωθεί και να </a:t>
            </a:r>
            <a:r>
              <a:rPr lang="el-GR" altLang="el-GR" dirty="0" err="1" smtClean="0"/>
              <a:t>περιεχθεί</a:t>
            </a:r>
            <a:r>
              <a:rPr lang="el-GR" altLang="el-GR" dirty="0" smtClean="0"/>
              <a:t> ψυχικά, τότε η </a:t>
            </a:r>
            <a:r>
              <a:rPr lang="el-GR" altLang="el-GR" dirty="0" err="1" smtClean="0"/>
              <a:t>εκδραμάτιση</a:t>
            </a:r>
            <a:r>
              <a:rPr lang="el-GR" altLang="el-GR" dirty="0" smtClean="0"/>
              <a:t> παίρνει την θέση του πένθους για την απώλεια. </a:t>
            </a:r>
          </a:p>
        </p:txBody>
      </p:sp>
      <p:sp>
        <p:nvSpPr>
          <p:cNvPr id="2" name="Τίτλος 1"/>
          <p:cNvSpPr>
            <a:spLocks noGrp="1"/>
          </p:cNvSpPr>
          <p:nvPr>
            <p:ph type="title"/>
          </p:nvPr>
        </p:nvSpPr>
        <p:spPr/>
        <p:txBody>
          <a:bodyPr>
            <a:normAutofit/>
          </a:bodyPr>
          <a:lstStyle/>
          <a:p>
            <a:r>
              <a:rPr lang="el-GR" sz="3200" dirty="0"/>
              <a:t>Κρίση: </a:t>
            </a:r>
            <a:r>
              <a:rPr lang="el-GR" sz="3200" dirty="0" err="1"/>
              <a:t>Εκδραμάτιση</a:t>
            </a:r>
            <a:r>
              <a:rPr lang="el-GR" sz="3200" dirty="0"/>
              <a:t> των παιδιών</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14</a:t>
            </a:fld>
            <a:endParaRPr lang="el-GR"/>
          </a:p>
        </p:txBody>
      </p:sp>
    </p:spTree>
    <p:extLst>
      <p:ext uri="{BB962C8B-B14F-4D97-AF65-F5344CB8AC3E}">
        <p14:creationId xmlns:p14="http://schemas.microsoft.com/office/powerpoint/2010/main" val="29912451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2 - Θέση περιεχομένου"/>
          <p:cNvSpPr>
            <a:spLocks noGrp="1"/>
          </p:cNvSpPr>
          <p:nvPr>
            <p:ph sz="quarter" idx="1"/>
          </p:nvPr>
        </p:nvSpPr>
        <p:spPr/>
        <p:txBody>
          <a:bodyPr>
            <a:normAutofit/>
          </a:bodyPr>
          <a:lstStyle/>
          <a:p>
            <a:r>
              <a:rPr lang="el-GR" altLang="el-GR" dirty="0" smtClean="0"/>
              <a:t>Έρευνα: </a:t>
            </a:r>
            <a:r>
              <a:rPr lang="el-GR" altLang="el-GR" dirty="0" err="1" smtClean="0"/>
              <a:t>Ντολιοπούλου</a:t>
            </a:r>
            <a:r>
              <a:rPr lang="el-GR" altLang="el-GR" dirty="0" smtClean="0"/>
              <a:t> και </a:t>
            </a:r>
            <a:r>
              <a:rPr lang="el-GR" altLang="el-GR" dirty="0" err="1" smtClean="0"/>
              <a:t>Λεβίν</a:t>
            </a:r>
            <a:r>
              <a:rPr lang="el-GR" altLang="el-GR" dirty="0" smtClean="0"/>
              <a:t>, Καθηγήτριες Παιδαγωγικής Α.Π.Θ. και </a:t>
            </a:r>
            <a:r>
              <a:rPr lang="en-US" altLang="el-GR" dirty="0" smtClean="0"/>
              <a:t>Wheelock College USA</a:t>
            </a:r>
            <a:r>
              <a:rPr lang="el-GR" altLang="el-GR" dirty="0" smtClean="0"/>
              <a:t>. </a:t>
            </a:r>
          </a:p>
          <a:p>
            <a:r>
              <a:rPr lang="el-GR" altLang="el-GR" dirty="0" smtClean="0"/>
              <a:t>Συμμετείχαν: 276 μαθητές Νηπιαγωγείων περιοχών Β. Ελλάδας και 29 Νηπιαγωγοί.</a:t>
            </a:r>
          </a:p>
          <a:p>
            <a:r>
              <a:rPr lang="el-GR" altLang="el-GR" dirty="0" smtClean="0"/>
              <a:t>Τα παιδιά μίλησαν και ζωγράφισαν την οικονομική κρίση. </a:t>
            </a:r>
          </a:p>
          <a:p>
            <a:pPr>
              <a:buFont typeface="Wingdings" pitchFamily="2" charset="2"/>
              <a:buChar char="ü"/>
            </a:pPr>
            <a:r>
              <a:rPr lang="el-GR" altLang="el-GR" dirty="0" smtClean="0"/>
              <a:t>Τις ζωγραφιές τους μονοπώλησαν το </a:t>
            </a:r>
            <a:r>
              <a:rPr lang="el-GR" altLang="el-GR" dirty="0" err="1" smtClean="0"/>
              <a:t>κοκκινο</a:t>
            </a:r>
            <a:r>
              <a:rPr lang="el-GR" altLang="el-GR" dirty="0" smtClean="0"/>
              <a:t>, το μπλε, το γκρι, το μαύρο. Κάποια χαρτιά τρύπησαν από το πάτημα του μαρκαδόρου.</a:t>
            </a:r>
          </a:p>
        </p:txBody>
      </p:sp>
      <p:sp>
        <p:nvSpPr>
          <p:cNvPr id="2" name="Τίτλος 1"/>
          <p:cNvSpPr>
            <a:spLocks noGrp="1"/>
          </p:cNvSpPr>
          <p:nvPr>
            <p:ph type="title"/>
          </p:nvPr>
        </p:nvSpPr>
        <p:spPr/>
        <p:txBody>
          <a:bodyPr>
            <a:normAutofit fontScale="90000"/>
          </a:bodyPr>
          <a:lstStyle/>
          <a:p>
            <a:r>
              <a:rPr lang="el-GR" dirty="0"/>
              <a:t>Πώς βλέπουν τα παιδιά προσχολικής ηλικίας την οικονομική κρίση (2012)</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15</a:t>
            </a:fld>
            <a:endParaRPr lang="el-GR"/>
          </a:p>
        </p:txBody>
      </p:sp>
    </p:spTree>
    <p:extLst>
      <p:ext uri="{BB962C8B-B14F-4D97-AF65-F5344CB8AC3E}">
        <p14:creationId xmlns:p14="http://schemas.microsoft.com/office/powerpoint/2010/main" val="23958393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2 - Θέση περιεχομένου"/>
          <p:cNvSpPr>
            <a:spLocks noGrp="1"/>
          </p:cNvSpPr>
          <p:nvPr>
            <p:ph sz="quarter" idx="1"/>
          </p:nvPr>
        </p:nvSpPr>
        <p:spPr>
          <a:xfrm>
            <a:off x="612648" y="1600200"/>
            <a:ext cx="8153400" cy="4925144"/>
          </a:xfrm>
        </p:spPr>
        <p:txBody>
          <a:bodyPr>
            <a:noAutofit/>
          </a:bodyPr>
          <a:lstStyle/>
          <a:p>
            <a:r>
              <a:rPr lang="el-GR" altLang="el-GR" sz="2300" b="1" dirty="0" smtClean="0"/>
              <a:t>Αγγελική</a:t>
            </a:r>
            <a:r>
              <a:rPr lang="el-GR" altLang="el-GR" sz="2300" dirty="0" smtClean="0"/>
              <a:t>: «Κάτι που είναι λύπη».</a:t>
            </a:r>
            <a:endParaRPr lang="el-GR" altLang="el-GR" sz="2300" b="1" dirty="0" smtClean="0"/>
          </a:p>
          <a:p>
            <a:r>
              <a:rPr lang="el-GR" altLang="el-GR" sz="2300" b="1" dirty="0" smtClean="0"/>
              <a:t>Δέσποινα</a:t>
            </a:r>
            <a:r>
              <a:rPr lang="el-GR" altLang="el-GR" sz="2300" dirty="0" smtClean="0"/>
              <a:t>: «Θέλω να πω στη μαμά να πάρει τα λεφτά για να μη καούνε».</a:t>
            </a:r>
          </a:p>
          <a:p>
            <a:r>
              <a:rPr lang="el-GR" altLang="el-GR" sz="2300" b="1" dirty="0" smtClean="0"/>
              <a:t>Γιώργος</a:t>
            </a:r>
            <a:r>
              <a:rPr lang="el-GR" altLang="el-GR" sz="2300" dirty="0" smtClean="0"/>
              <a:t>: «Στην Αθήνα οι άνθρωποι καίνε σπίτια επειδή είναι θυμωμένοι».</a:t>
            </a:r>
          </a:p>
          <a:p>
            <a:r>
              <a:rPr lang="el-GR" altLang="el-GR" sz="2300" b="1" dirty="0" smtClean="0"/>
              <a:t>Κατερίνα</a:t>
            </a:r>
            <a:r>
              <a:rPr lang="el-GR" altLang="el-GR" sz="2300" dirty="0" smtClean="0"/>
              <a:t>: «Μία Γερμανίδα κυρία που λέγεται </a:t>
            </a:r>
            <a:r>
              <a:rPr lang="el-GR" altLang="el-GR" sz="2300" dirty="0" err="1" smtClean="0"/>
              <a:t>Άνγκαλα</a:t>
            </a:r>
            <a:r>
              <a:rPr lang="el-GR" altLang="el-GR" sz="2300" dirty="0" smtClean="0"/>
              <a:t> </a:t>
            </a:r>
            <a:r>
              <a:rPr lang="el-GR" altLang="el-GR" sz="2300" dirty="0" err="1" smtClean="0"/>
              <a:t>Μέρκελ</a:t>
            </a:r>
            <a:r>
              <a:rPr lang="el-GR" altLang="el-GR" sz="2300" dirty="0" smtClean="0"/>
              <a:t> θέλει να καταστρέψει τα σχολεία, τα σπίτια και τα μαγαζιά».</a:t>
            </a:r>
          </a:p>
          <a:p>
            <a:r>
              <a:rPr lang="el-GR" altLang="el-GR" sz="2300" b="1" dirty="0" smtClean="0"/>
              <a:t>Δημήτρης</a:t>
            </a:r>
            <a:r>
              <a:rPr lang="el-GR" altLang="el-GR" sz="2300" dirty="0" smtClean="0"/>
              <a:t>: «Σου στέλνουν ένα χαρτί σπίτι και σου λένε να πας στη τράπεζα να πληρώσεις τα λεφτά, μετά πηγαίνουν και τα παίρνουνε».</a:t>
            </a:r>
          </a:p>
        </p:txBody>
      </p:sp>
      <p:sp>
        <p:nvSpPr>
          <p:cNvPr id="2" name="Τίτλος 1"/>
          <p:cNvSpPr>
            <a:spLocks noGrp="1"/>
          </p:cNvSpPr>
          <p:nvPr>
            <p:ph type="title"/>
          </p:nvPr>
        </p:nvSpPr>
        <p:spPr/>
        <p:txBody>
          <a:bodyPr>
            <a:normAutofit/>
          </a:bodyPr>
          <a:lstStyle/>
          <a:p>
            <a:r>
              <a:rPr lang="el-GR" sz="3200" dirty="0"/>
              <a:t>Τι είναι η κρίση;</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16</a:t>
            </a:fld>
            <a:endParaRPr lang="el-GR"/>
          </a:p>
        </p:txBody>
      </p:sp>
    </p:spTree>
    <p:extLst>
      <p:ext uri="{BB962C8B-B14F-4D97-AF65-F5344CB8AC3E}">
        <p14:creationId xmlns:p14="http://schemas.microsoft.com/office/powerpoint/2010/main" val="14926833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2 - Θέση περιεχομένου"/>
          <p:cNvSpPr>
            <a:spLocks noGrp="1"/>
          </p:cNvSpPr>
          <p:nvPr>
            <p:ph sz="quarter" idx="1"/>
          </p:nvPr>
        </p:nvSpPr>
        <p:spPr>
          <a:xfrm>
            <a:off x="612648" y="1600200"/>
            <a:ext cx="8153400" cy="4853136"/>
          </a:xfrm>
        </p:spPr>
        <p:txBody>
          <a:bodyPr>
            <a:normAutofit/>
          </a:bodyPr>
          <a:lstStyle/>
          <a:p>
            <a:r>
              <a:rPr lang="el-GR" altLang="el-GR" b="1" dirty="0" smtClean="0"/>
              <a:t>Γιώργος</a:t>
            </a:r>
            <a:r>
              <a:rPr lang="el-GR" altLang="el-GR" dirty="0" smtClean="0"/>
              <a:t>: «Να ζητάμε λιγότερα πράγματα».</a:t>
            </a:r>
          </a:p>
          <a:p>
            <a:r>
              <a:rPr lang="el-GR" altLang="el-GR" b="1" dirty="0" smtClean="0"/>
              <a:t>Κατερίνα</a:t>
            </a:r>
            <a:r>
              <a:rPr lang="el-GR" altLang="el-GR" dirty="0" smtClean="0"/>
              <a:t>: «Αν έχουμε μερικά λεφτά μπορούμε να τα δώσουμε στους γονείς μας».</a:t>
            </a:r>
          </a:p>
          <a:p>
            <a:r>
              <a:rPr lang="el-GR" altLang="el-GR" b="1" dirty="0" smtClean="0"/>
              <a:t>Αγγελική</a:t>
            </a:r>
            <a:r>
              <a:rPr lang="el-GR" altLang="el-GR" dirty="0" smtClean="0"/>
              <a:t>: «Να ζητήσω από τον Άγιο Βασίλη να φέρει χρήματα».</a:t>
            </a:r>
          </a:p>
          <a:p>
            <a:r>
              <a:rPr lang="el-GR" altLang="el-GR" b="1" dirty="0" smtClean="0"/>
              <a:t>Δημήτρης</a:t>
            </a:r>
            <a:r>
              <a:rPr lang="el-GR" altLang="el-GR" dirty="0" smtClean="0"/>
              <a:t>: «Πρέπει να δώσουμε χρήματα στους φτωχούς για φαγητό και στους άστεγους που ζουν έξω στο κρύο και δεν έχουν τίποτα να φάνε».</a:t>
            </a:r>
          </a:p>
          <a:p>
            <a:r>
              <a:rPr lang="el-GR" altLang="el-GR" b="1" dirty="0" smtClean="0"/>
              <a:t>Δέσποινα</a:t>
            </a:r>
            <a:r>
              <a:rPr lang="el-GR" altLang="el-GR" dirty="0" smtClean="0"/>
              <a:t>: «Να αγοράζουμε μόνο τα απαραίτητα».</a:t>
            </a:r>
          </a:p>
        </p:txBody>
      </p:sp>
      <p:sp>
        <p:nvSpPr>
          <p:cNvPr id="2" name="Τίτλος 1"/>
          <p:cNvSpPr>
            <a:spLocks noGrp="1"/>
          </p:cNvSpPr>
          <p:nvPr>
            <p:ph type="title"/>
          </p:nvPr>
        </p:nvSpPr>
        <p:spPr/>
        <p:txBody>
          <a:bodyPr>
            <a:normAutofit/>
          </a:bodyPr>
          <a:lstStyle/>
          <a:p>
            <a:r>
              <a:rPr lang="el-GR" sz="3200" dirty="0"/>
              <a:t>Τι μπορεί να γίνει για την κρίση;</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17</a:t>
            </a:fld>
            <a:endParaRPr lang="el-GR"/>
          </a:p>
        </p:txBody>
      </p:sp>
    </p:spTree>
    <p:extLst>
      <p:ext uri="{BB962C8B-B14F-4D97-AF65-F5344CB8AC3E}">
        <p14:creationId xmlns:p14="http://schemas.microsoft.com/office/powerpoint/2010/main" val="34581469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2 - Θέση περιεχομένου"/>
          <p:cNvSpPr>
            <a:spLocks noGrp="1"/>
          </p:cNvSpPr>
          <p:nvPr>
            <p:ph sz="quarter" idx="1"/>
          </p:nvPr>
        </p:nvSpPr>
        <p:spPr/>
        <p:txBody>
          <a:bodyPr>
            <a:normAutofit/>
          </a:bodyPr>
          <a:lstStyle/>
          <a:p>
            <a:pPr eaLnBrk="1" hangingPunct="1"/>
            <a:r>
              <a:rPr lang="el-GR" altLang="el-GR" dirty="0" smtClean="0"/>
              <a:t>Οι ενήλικες, άσχετα με το αν οι ίδιοι αισθάνονται ευάλωτοι ή θυμωμένοι, χρειάζεται να βοηθούν τα παιδιά τους, έτσι ώστε αυτά να νιώθουν ότι όλα είναι υπό έλεγχο. </a:t>
            </a:r>
          </a:p>
          <a:p>
            <a:pPr eaLnBrk="1" hangingPunct="1"/>
            <a:r>
              <a:rPr lang="el-GR" altLang="el-GR" dirty="0" smtClean="0"/>
              <a:t>Οι γονείς (και οι εκπαιδευτικοί) χρειάζεται να βοηθούν για να κατανοούν τα παιδιά: </a:t>
            </a:r>
          </a:p>
          <a:p>
            <a:pPr lvl="1" eaLnBrk="1" hangingPunct="1">
              <a:buFont typeface="Wingdings" pitchFamily="2" charset="2"/>
              <a:buChar char="ü"/>
            </a:pPr>
            <a:r>
              <a:rPr lang="el-GR" altLang="el-GR" dirty="0" smtClean="0"/>
              <a:t>Τι πραγματικά συμβαίνει, και</a:t>
            </a:r>
          </a:p>
          <a:p>
            <a:pPr lvl="1" eaLnBrk="1" hangingPunct="1">
              <a:buFont typeface="Wingdings" pitchFamily="2" charset="2"/>
              <a:buChar char="ü"/>
            </a:pPr>
            <a:r>
              <a:rPr lang="el-GR" altLang="el-GR" dirty="0" smtClean="0"/>
              <a:t>Πώς τα γεγονότα επηρεάζουν ή όχι τη ζωή τους, </a:t>
            </a:r>
          </a:p>
          <a:p>
            <a:pPr lvl="1" eaLnBrk="1" hangingPunct="1">
              <a:buFont typeface="Wingdings 2" pitchFamily="18" charset="2"/>
              <a:buNone/>
            </a:pPr>
            <a:r>
              <a:rPr lang="el-GR" altLang="el-GR" dirty="0" smtClean="0"/>
              <a:t>και για να αντιμετωπίζουν τις αντιδράσεις τους.</a:t>
            </a:r>
          </a:p>
        </p:txBody>
      </p:sp>
      <p:sp>
        <p:nvSpPr>
          <p:cNvPr id="2" name="Τίτλος 1"/>
          <p:cNvSpPr>
            <a:spLocks noGrp="1"/>
          </p:cNvSpPr>
          <p:nvPr>
            <p:ph type="title"/>
          </p:nvPr>
        </p:nvSpPr>
        <p:spPr/>
        <p:txBody>
          <a:bodyPr>
            <a:normAutofit fontScale="90000"/>
          </a:bodyPr>
          <a:lstStyle/>
          <a:p>
            <a:r>
              <a:rPr lang="el-GR" dirty="0"/>
              <a:t>Τι χρειάζεται να κάνουν οι </a:t>
            </a:r>
            <a:r>
              <a:rPr lang="el-GR" dirty="0" smtClean="0"/>
              <a:t>γονείς…</a:t>
            </a:r>
            <a:r>
              <a:rPr lang="el-GR" dirty="0"/>
              <a:t/>
            </a:r>
            <a:br>
              <a:rPr lang="el-GR" dirty="0"/>
            </a:br>
            <a:r>
              <a:rPr lang="el-GR" dirty="0"/>
              <a:t>(και οι εκπαιδευτικοί</a:t>
            </a:r>
            <a:r>
              <a:rPr lang="el-GR" dirty="0" smtClean="0"/>
              <a:t>) </a:t>
            </a:r>
            <a:r>
              <a:rPr lang="el-GR" sz="3100" b="0" dirty="0" smtClean="0"/>
              <a:t>1/4</a:t>
            </a:r>
            <a:endParaRPr lang="el-GR" sz="3100" b="0"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18</a:t>
            </a:fld>
            <a:endParaRPr lang="el-GR"/>
          </a:p>
        </p:txBody>
      </p:sp>
    </p:spTree>
    <p:extLst>
      <p:ext uri="{BB962C8B-B14F-4D97-AF65-F5344CB8AC3E}">
        <p14:creationId xmlns:p14="http://schemas.microsoft.com/office/powerpoint/2010/main" val="239363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2 - Θέση περιεχομένου"/>
          <p:cNvSpPr>
            <a:spLocks noGrp="1"/>
          </p:cNvSpPr>
          <p:nvPr>
            <p:ph sz="quarter" idx="1"/>
          </p:nvPr>
        </p:nvSpPr>
        <p:spPr/>
        <p:txBody>
          <a:bodyPr>
            <a:normAutofit/>
          </a:bodyPr>
          <a:lstStyle/>
          <a:p>
            <a:pPr eaLnBrk="1" hangingPunct="1"/>
            <a:r>
              <a:rPr lang="el-GR" altLang="el-GR" dirty="0" smtClean="0"/>
              <a:t>Ο Π.Ο.Υ. επεσήμανε σχετικά με την προοπτική της διεθνούς οικονομικής κρίσης ότι: </a:t>
            </a:r>
          </a:p>
          <a:p>
            <a:pPr eaLnBrk="1" hangingPunct="1">
              <a:buFont typeface="Wingdings" pitchFamily="2" charset="2"/>
              <a:buChar char="ü"/>
            </a:pPr>
            <a:r>
              <a:rPr lang="el-GR" altLang="el-GR" dirty="0" smtClean="0"/>
              <a:t>«</a:t>
            </a:r>
            <a:r>
              <a:rPr lang="el-GR" altLang="el-GR" dirty="0"/>
              <a:t>Δ</a:t>
            </a:r>
            <a:r>
              <a:rPr lang="el-GR" altLang="el-GR" dirty="0" smtClean="0"/>
              <a:t>εν θα πρέπει να εκπλαγούμε αν δούμε αύξηση ψυχικών διαταραχών και αυτοκτονιών», </a:t>
            </a:r>
          </a:p>
          <a:p>
            <a:pPr eaLnBrk="1" hangingPunct="1">
              <a:buFont typeface="Wingdings" pitchFamily="2" charset="2"/>
              <a:buChar char="ü"/>
            </a:pPr>
            <a:r>
              <a:rPr lang="el-GR" altLang="el-GR" dirty="0" smtClean="0"/>
              <a:t>«Οι φτωχοί και οι ευάλωτοι θα είναι οι πρώτοι που θα υποφέρουν», και </a:t>
            </a:r>
          </a:p>
          <a:p>
            <a:pPr eaLnBrk="1" hangingPunct="1">
              <a:buFont typeface="Wingdings" pitchFamily="2" charset="2"/>
              <a:buChar char="ü"/>
            </a:pPr>
            <a:r>
              <a:rPr lang="el-GR" altLang="el-GR" dirty="0" smtClean="0"/>
              <a:t>«Η προάσπιση των κονδυλίων για την υγεία θα γίνει πιο δύσκολη».</a:t>
            </a:r>
          </a:p>
          <a:p>
            <a:pPr eaLnBrk="1" hangingPunct="1"/>
            <a:r>
              <a:rPr lang="el-GR" altLang="el-GR" b="1" dirty="0" smtClean="0"/>
              <a:t>Επιβεβαιώνονται απόλυτα για την χώρα μας.</a:t>
            </a:r>
            <a:endParaRPr lang="el-GR" altLang="el-GR" dirty="0" smtClean="0"/>
          </a:p>
        </p:txBody>
      </p:sp>
      <p:sp>
        <p:nvSpPr>
          <p:cNvPr id="2" name="Τίτλος 1"/>
          <p:cNvSpPr>
            <a:spLocks noGrp="1"/>
          </p:cNvSpPr>
          <p:nvPr>
            <p:ph type="title"/>
          </p:nvPr>
        </p:nvSpPr>
        <p:spPr/>
        <p:txBody>
          <a:bodyPr>
            <a:normAutofit fontScale="90000"/>
          </a:bodyPr>
          <a:lstStyle/>
          <a:p>
            <a:r>
              <a:rPr lang="el-GR" dirty="0"/>
              <a:t>Παγκόσμιος Οργανισμός Υγείας </a:t>
            </a:r>
            <a:br>
              <a:rPr lang="el-GR" dirty="0"/>
            </a:br>
            <a:r>
              <a:rPr lang="el-GR" dirty="0"/>
              <a:t>Έκθεση 2008</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a:t>
            </a:fld>
            <a:endParaRPr lang="el-GR"/>
          </a:p>
        </p:txBody>
      </p:sp>
    </p:spTree>
    <p:extLst>
      <p:ext uri="{BB962C8B-B14F-4D97-AF65-F5344CB8AC3E}">
        <p14:creationId xmlns:p14="http://schemas.microsoft.com/office/powerpoint/2010/main" val="4293244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2 - Θέση περιεχομένου"/>
          <p:cNvSpPr>
            <a:spLocks noGrp="1"/>
          </p:cNvSpPr>
          <p:nvPr>
            <p:ph sz="quarter" idx="1"/>
          </p:nvPr>
        </p:nvSpPr>
        <p:spPr>
          <a:xfrm>
            <a:off x="612648" y="1600200"/>
            <a:ext cx="8153400" cy="4997152"/>
          </a:xfrm>
        </p:spPr>
        <p:txBody>
          <a:bodyPr>
            <a:normAutofit/>
          </a:bodyPr>
          <a:lstStyle/>
          <a:p>
            <a:pPr eaLnBrk="1" hangingPunct="1">
              <a:buFont typeface="Wingdings" pitchFamily="2" charset="2"/>
              <a:buChar char="ü"/>
            </a:pPr>
            <a:r>
              <a:rPr lang="el-GR" altLang="el-GR" dirty="0" smtClean="0"/>
              <a:t>Έχουν οικογένειες που έχουν άμεσα επηρεαστεί από την οικονομική κρίση, </a:t>
            </a:r>
          </a:p>
          <a:p>
            <a:pPr eaLnBrk="1" hangingPunct="1">
              <a:buFont typeface="Wingdings" pitchFamily="2" charset="2"/>
              <a:buChar char="ü"/>
            </a:pPr>
            <a:r>
              <a:rPr lang="el-GR" altLang="el-GR" dirty="0" smtClean="0"/>
              <a:t>Έχουν γονείς που εργάζονται σε επιχειρήσεις που έχουν πληγεί άμεσα από την οικονομική κατάσταση,  </a:t>
            </a:r>
          </a:p>
          <a:p>
            <a:pPr eaLnBrk="1" hangingPunct="1">
              <a:buFont typeface="Wingdings" pitchFamily="2" charset="2"/>
              <a:buChar char="ü"/>
            </a:pPr>
            <a:r>
              <a:rPr lang="el-GR" altLang="el-GR" dirty="0" smtClean="0"/>
              <a:t>Έχουν βιώσει κάποια προσωπική απώλεια, λόγω οικονομικών προβλημάτων ή και άλλων γεγονότων, </a:t>
            </a:r>
          </a:p>
          <a:p>
            <a:pPr eaLnBrk="1" hangingPunct="1">
              <a:buFont typeface="Wingdings" pitchFamily="2" charset="2"/>
              <a:buChar char="ü"/>
            </a:pPr>
            <a:r>
              <a:rPr lang="el-GR" altLang="el-GR" dirty="0" smtClean="0"/>
              <a:t>Ζουν σε κοινότητες που πλήττονται σοβαρά από οικονομικά προβλήματα ή και άλλα </a:t>
            </a:r>
            <a:r>
              <a:rPr lang="el-GR" altLang="el-GR" dirty="0" err="1" smtClean="0"/>
              <a:t>στρεσογόνα</a:t>
            </a:r>
            <a:r>
              <a:rPr lang="el-GR" altLang="el-GR" dirty="0" smtClean="0"/>
              <a:t> γεγονότα, και </a:t>
            </a:r>
          </a:p>
          <a:p>
            <a:pPr eaLnBrk="1" hangingPunct="1">
              <a:buFont typeface="Wingdings" pitchFamily="2" charset="2"/>
              <a:buChar char="ü"/>
            </a:pPr>
            <a:r>
              <a:rPr lang="el-GR" altLang="el-GR" dirty="0" smtClean="0"/>
              <a:t>Βιώνουν προβλήματα ψυχικής υγείας.</a:t>
            </a:r>
          </a:p>
        </p:txBody>
      </p:sp>
      <p:sp>
        <p:nvSpPr>
          <p:cNvPr id="2" name="Τίτλος 1"/>
          <p:cNvSpPr>
            <a:spLocks noGrp="1"/>
          </p:cNvSpPr>
          <p:nvPr>
            <p:ph type="title"/>
          </p:nvPr>
        </p:nvSpPr>
        <p:spPr/>
        <p:txBody>
          <a:bodyPr>
            <a:normAutofit/>
          </a:bodyPr>
          <a:lstStyle/>
          <a:p>
            <a:r>
              <a:rPr lang="el-GR" sz="3200" dirty="0"/>
              <a:t>Πιο ευάλωτα είναι τα παιδιά που: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19</a:t>
            </a:fld>
            <a:endParaRPr lang="el-GR"/>
          </a:p>
        </p:txBody>
      </p:sp>
    </p:spTree>
    <p:extLst>
      <p:ext uri="{BB962C8B-B14F-4D97-AF65-F5344CB8AC3E}">
        <p14:creationId xmlns:p14="http://schemas.microsoft.com/office/powerpoint/2010/main" val="11225383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2 - Θέση περιεχομένου"/>
          <p:cNvSpPr>
            <a:spLocks noGrp="1"/>
          </p:cNvSpPr>
          <p:nvPr>
            <p:ph sz="quarter" idx="1"/>
          </p:nvPr>
        </p:nvSpPr>
        <p:spPr/>
        <p:txBody>
          <a:bodyPr>
            <a:normAutofit/>
          </a:bodyPr>
          <a:lstStyle/>
          <a:p>
            <a:pPr eaLnBrk="1" hangingPunct="1"/>
            <a:r>
              <a:rPr lang="el-GR" altLang="el-GR" dirty="0" smtClean="0"/>
              <a:t>Επιτρέψτε στα παιδιά να συζητούν για τις ανησυχίες τους και τα συναισθήματα τους. Να τα ενθαρρύνετε να σας κάνουν οποιαδήποτε ερώτηση. </a:t>
            </a:r>
          </a:p>
          <a:p>
            <a:pPr lvl="1" eaLnBrk="1" hangingPunct="1">
              <a:buFont typeface="Wingdings" pitchFamily="2" charset="2"/>
              <a:buChar char="ü"/>
            </a:pPr>
            <a:r>
              <a:rPr lang="el-GR" altLang="el-GR" dirty="0" smtClean="0"/>
              <a:t>Δώστε τους να καταλάβουν ότι και άλλοι άνθρωποι αισθάνονται το ίδιο και ότι οι αντιδράσεις τους είναι φυσιολογικές και αναμενόμενες.</a:t>
            </a:r>
          </a:p>
          <a:p>
            <a:pPr eaLnBrk="1" hangingPunct="1"/>
            <a:r>
              <a:rPr lang="el-GR" altLang="el-GR" dirty="0" smtClean="0"/>
              <a:t>Διατηρήστε τις συνήθειες του παιδιού και τις δικές σας. </a:t>
            </a:r>
          </a:p>
          <a:p>
            <a:pPr lvl="1" eaLnBrk="1" hangingPunct="1">
              <a:buFont typeface="Wingdings" pitchFamily="2" charset="2"/>
              <a:buChar char="ü"/>
            </a:pPr>
            <a:r>
              <a:rPr lang="el-GR" altLang="el-GR" dirty="0" smtClean="0"/>
              <a:t>Το σταθερό καθημερινό πρόγραμμα λειτουργεί καθησυχαστικά και προάγει τη ψυχική υγεία.</a:t>
            </a:r>
          </a:p>
        </p:txBody>
      </p:sp>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Τι χρειάζεται να κάνουν οι γονείς…</a:t>
            </a:r>
            <a:br>
              <a:rPr lang="el-GR" dirty="0">
                <a:solidFill>
                  <a:srgbClr val="775F55">
                    <a:lumMod val="75000"/>
                  </a:srgbClr>
                </a:solidFill>
              </a:rPr>
            </a:br>
            <a:r>
              <a:rPr lang="el-GR" dirty="0">
                <a:solidFill>
                  <a:srgbClr val="775F55">
                    <a:lumMod val="75000"/>
                  </a:srgbClr>
                </a:solidFill>
              </a:rPr>
              <a:t>(και οι εκπαιδευτικοί) </a:t>
            </a:r>
            <a:r>
              <a:rPr lang="el-GR" sz="3100" b="0" dirty="0" smtClean="0">
                <a:solidFill>
                  <a:srgbClr val="775F55">
                    <a:lumMod val="75000"/>
                  </a:srgbClr>
                </a:solidFill>
              </a:rPr>
              <a:t>2/4</a:t>
            </a:r>
            <a:endParaRPr lang="el-GR"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20</a:t>
            </a:fld>
            <a:endParaRPr lang="el-GR"/>
          </a:p>
        </p:txBody>
      </p:sp>
    </p:spTree>
    <p:extLst>
      <p:ext uri="{BB962C8B-B14F-4D97-AF65-F5344CB8AC3E}">
        <p14:creationId xmlns:p14="http://schemas.microsoft.com/office/powerpoint/2010/main" val="22579258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2 - Θέση περιεχομένου"/>
          <p:cNvSpPr>
            <a:spLocks noGrp="1"/>
          </p:cNvSpPr>
          <p:nvPr>
            <p:ph sz="quarter" idx="1"/>
          </p:nvPr>
        </p:nvSpPr>
        <p:spPr/>
        <p:txBody>
          <a:bodyPr>
            <a:normAutofit/>
          </a:bodyPr>
          <a:lstStyle/>
          <a:p>
            <a:pPr eaLnBrk="1" hangingPunct="1"/>
            <a:r>
              <a:rPr lang="el-GR" altLang="el-GR" dirty="0" smtClean="0"/>
              <a:t>Ενισχύστε την προσαρμοστικότητα των παιδιών. Εστιάστε στις ικανότητες που έχουν τα παιδιά στο να αντιμετωπίζουν δύσκολες στιγμές. </a:t>
            </a:r>
          </a:p>
          <a:p>
            <a:pPr lvl="1" eaLnBrk="1" hangingPunct="1">
              <a:buFont typeface="Wingdings" pitchFamily="2" charset="2"/>
              <a:buChar char="ü"/>
            </a:pPr>
            <a:r>
              <a:rPr lang="el-GR" altLang="el-GR" dirty="0" smtClean="0"/>
              <a:t>Θυμίστε τους ότι η χώρα και η οικογένειά τους στο παρελθόν έχουν αντιμετωπίσει και άλλες προκλήσεις με επιτυχία και βγήκαν πιο δυνατοί. </a:t>
            </a:r>
          </a:p>
          <a:p>
            <a:pPr eaLnBrk="1" hangingPunct="1"/>
            <a:r>
              <a:rPr lang="el-GR" altLang="el-GR" dirty="0" smtClean="0"/>
              <a:t>Να είστε και καλοί ακροατές και καλοί παρατηρητές. Αφήστε να σας καθοδηγήσουν τα παιδιά  για το πόσες πληροφορίες χρειάζονται. Παρατηρείστε τις αλλαγές στη συμπεριφορά ή στις κοινωνικές τους σχέσεις.</a:t>
            </a:r>
          </a:p>
        </p:txBody>
      </p:sp>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Τι χρειάζεται να κάνουν οι γονείς…</a:t>
            </a:r>
            <a:br>
              <a:rPr lang="el-GR" dirty="0">
                <a:solidFill>
                  <a:srgbClr val="775F55">
                    <a:lumMod val="75000"/>
                  </a:srgbClr>
                </a:solidFill>
              </a:rPr>
            </a:br>
            <a:r>
              <a:rPr lang="el-GR" dirty="0">
                <a:solidFill>
                  <a:srgbClr val="775F55">
                    <a:lumMod val="75000"/>
                  </a:srgbClr>
                </a:solidFill>
              </a:rPr>
              <a:t>(και οι εκπαιδευτικοί) </a:t>
            </a:r>
            <a:r>
              <a:rPr lang="el-GR" sz="3100" b="0" dirty="0" smtClean="0">
                <a:solidFill>
                  <a:srgbClr val="775F55">
                    <a:lumMod val="75000"/>
                  </a:srgbClr>
                </a:solidFill>
              </a:rPr>
              <a:t>3/4</a:t>
            </a:r>
            <a:endParaRPr lang="el-GR"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21</a:t>
            </a:fld>
            <a:endParaRPr lang="el-GR"/>
          </a:p>
        </p:txBody>
      </p:sp>
    </p:spTree>
    <p:extLst>
      <p:ext uri="{BB962C8B-B14F-4D97-AF65-F5344CB8AC3E}">
        <p14:creationId xmlns:p14="http://schemas.microsoft.com/office/powerpoint/2010/main" val="32313116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2 - Θέση περιεχομένου"/>
          <p:cNvSpPr>
            <a:spLocks noGrp="1"/>
          </p:cNvSpPr>
          <p:nvPr>
            <p:ph sz="quarter" idx="1"/>
          </p:nvPr>
        </p:nvSpPr>
        <p:spPr>
          <a:xfrm>
            <a:off x="612648" y="1600200"/>
            <a:ext cx="8153400" cy="5069160"/>
          </a:xfrm>
        </p:spPr>
        <p:txBody>
          <a:bodyPr>
            <a:normAutofit/>
          </a:bodyPr>
          <a:lstStyle/>
          <a:p>
            <a:r>
              <a:rPr lang="el-GR" altLang="el-GR" sz="2300" dirty="0" smtClean="0"/>
              <a:t>Περιορίστε τη χρήση της τηλεόρασης. </a:t>
            </a:r>
          </a:p>
          <a:p>
            <a:pPr lvl="1">
              <a:buFont typeface="Wingdings" pitchFamily="2" charset="2"/>
              <a:buChar char="ü"/>
            </a:pPr>
            <a:r>
              <a:rPr lang="el-GR" altLang="el-GR" sz="2300" dirty="0" smtClean="0"/>
              <a:t>Τα μικρά παιδιά αδυνατούν να διακρίνουν την πραγματικότητα της οικογένειάς τους από αυτά που ακούν από την τηλεόραση. Τα μεγαλύτερα παιδιά ίσως θέλουν να βλέπουν τις ειδήσεις, αλλά πρέπει να βάζετε τα πράγματα στις πραγματικές τους διαστάσεις.</a:t>
            </a:r>
          </a:p>
          <a:p>
            <a:r>
              <a:rPr lang="el-GR" altLang="el-GR" sz="2300" dirty="0" smtClean="0"/>
              <a:t>Προετοιμάστε το παιδί σας για ενδεχόμενες αλλαγές στην οικογένεια. </a:t>
            </a:r>
          </a:p>
          <a:p>
            <a:pPr lvl="1">
              <a:buFont typeface="Wingdings" pitchFamily="2" charset="2"/>
              <a:buChar char="ü"/>
            </a:pPr>
            <a:r>
              <a:rPr lang="el-GR" altLang="el-GR" sz="2300" dirty="0" smtClean="0"/>
              <a:t>Μην κρύψετε την αλήθεια από το παιδί στο ενδεχόμενο αλλαγών. Το άγνωστο μπορεί να τα τρομάζει περισσότερο από την αλήθεια.</a:t>
            </a:r>
          </a:p>
        </p:txBody>
      </p:sp>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Τι χρειάζεται να κάνουν οι γονείς…</a:t>
            </a:r>
            <a:br>
              <a:rPr lang="el-GR" dirty="0">
                <a:solidFill>
                  <a:srgbClr val="775F55">
                    <a:lumMod val="75000"/>
                  </a:srgbClr>
                </a:solidFill>
              </a:rPr>
            </a:br>
            <a:r>
              <a:rPr lang="el-GR" dirty="0">
                <a:solidFill>
                  <a:srgbClr val="775F55">
                    <a:lumMod val="75000"/>
                  </a:srgbClr>
                </a:solidFill>
              </a:rPr>
              <a:t>(και οι εκπαιδευτικοί) </a:t>
            </a:r>
            <a:r>
              <a:rPr lang="el-GR" sz="3100" b="0" dirty="0" smtClean="0">
                <a:solidFill>
                  <a:srgbClr val="775F55">
                    <a:lumMod val="75000"/>
                  </a:srgbClr>
                </a:solidFill>
              </a:rPr>
              <a:t>4/4</a:t>
            </a:r>
            <a:endParaRPr lang="el-GR"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22</a:t>
            </a:fld>
            <a:endParaRPr lang="el-GR"/>
          </a:p>
        </p:txBody>
      </p:sp>
    </p:spTree>
    <p:extLst>
      <p:ext uri="{BB962C8B-B14F-4D97-AF65-F5344CB8AC3E}">
        <p14:creationId xmlns:p14="http://schemas.microsoft.com/office/powerpoint/2010/main" val="25725540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2 - Θέση περιεχομένου"/>
          <p:cNvSpPr>
            <a:spLocks noGrp="1"/>
          </p:cNvSpPr>
          <p:nvPr>
            <p:ph sz="quarter" idx="1"/>
          </p:nvPr>
        </p:nvSpPr>
        <p:spPr>
          <a:xfrm>
            <a:off x="612648" y="1600200"/>
            <a:ext cx="8063808" cy="5141168"/>
          </a:xfrm>
        </p:spPr>
        <p:txBody>
          <a:bodyPr>
            <a:noAutofit/>
          </a:bodyPr>
          <a:lstStyle/>
          <a:p>
            <a:pPr>
              <a:defRPr/>
            </a:pPr>
            <a:r>
              <a:rPr lang="el-GR" dirty="0" smtClean="0"/>
              <a:t>Πολλά από τα παιδιά που επηρεάζονται θα είναι σε θέση να αντιμετωπίσουν τις ανησυχίες τους, είτε μόνα τους είτε με τη βοήθεια των γονιών. Ωστόσο, ορισμένα μπορεί να έχουν πιο ακραίες αντιδράσεις.</a:t>
            </a:r>
          </a:p>
          <a:p>
            <a:pPr>
              <a:defRPr/>
            </a:pPr>
            <a:r>
              <a:rPr lang="el-GR" b="1" dirty="0" smtClean="0"/>
              <a:t>Οι ενήλικες πρέπει να έρχονται σε </a:t>
            </a:r>
            <a:r>
              <a:rPr lang="el-GR" b="1" dirty="0" smtClean="0">
                <a:solidFill>
                  <a:srgbClr val="004A82"/>
                </a:solidFill>
              </a:rPr>
              <a:t>επαφή με κάποιον επαγγελματία ψυχικής υγείας: </a:t>
            </a:r>
          </a:p>
          <a:p>
            <a:pPr marL="514350" indent="-514350">
              <a:buFont typeface="Wingdings" pitchFamily="2" charset="2"/>
              <a:buChar char="ü"/>
              <a:defRPr/>
            </a:pPr>
            <a:r>
              <a:rPr lang="el-GR" b="1" dirty="0" smtClean="0"/>
              <a:t>εάν τα παιδιά παρουσιάζουν μεγάλες αλλαγές στη συμπεριφορά, και</a:t>
            </a:r>
          </a:p>
          <a:p>
            <a:pPr marL="514350" indent="-514350">
              <a:buFont typeface="Wingdings" pitchFamily="2" charset="2"/>
              <a:buChar char="ü"/>
              <a:defRPr/>
            </a:pPr>
            <a:r>
              <a:rPr lang="el-GR" b="1" dirty="0" smtClean="0"/>
              <a:t>εάν παρουσιάζουν για μεγάλο διάστημα συμπτώματα άγχους.</a:t>
            </a:r>
            <a:endParaRPr lang="el-GR" dirty="0" smtClean="0"/>
          </a:p>
        </p:txBody>
      </p:sp>
      <p:sp>
        <p:nvSpPr>
          <p:cNvPr id="2" name="Τίτλος 1"/>
          <p:cNvSpPr>
            <a:spLocks noGrp="1"/>
          </p:cNvSpPr>
          <p:nvPr>
            <p:ph type="title"/>
          </p:nvPr>
        </p:nvSpPr>
        <p:spPr/>
        <p:txBody>
          <a:bodyPr>
            <a:normAutofit fontScale="90000"/>
          </a:bodyPr>
          <a:lstStyle/>
          <a:p>
            <a:r>
              <a:rPr lang="el-GR" dirty="0" smtClean="0"/>
              <a:t>Πιθανές </a:t>
            </a:r>
            <a:r>
              <a:rPr lang="el-GR" dirty="0"/>
              <a:t>αντιδράσεις των παιδιών ή εφήβων απέναντι στο άγχος</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23</a:t>
            </a:fld>
            <a:endParaRPr lang="el-GR"/>
          </a:p>
        </p:txBody>
      </p:sp>
    </p:spTree>
    <p:extLst>
      <p:ext uri="{BB962C8B-B14F-4D97-AF65-F5344CB8AC3E}">
        <p14:creationId xmlns:p14="http://schemas.microsoft.com/office/powerpoint/2010/main" val="19592774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2 - Θέση περιεχομένου"/>
          <p:cNvSpPr>
            <a:spLocks noGrp="1"/>
          </p:cNvSpPr>
          <p:nvPr>
            <p:ph sz="quarter" idx="1"/>
          </p:nvPr>
        </p:nvSpPr>
        <p:spPr>
          <a:xfrm>
            <a:off x="612648" y="1600200"/>
            <a:ext cx="8153400" cy="5069160"/>
          </a:xfrm>
        </p:spPr>
        <p:txBody>
          <a:bodyPr>
            <a:noAutofit/>
          </a:bodyPr>
          <a:lstStyle/>
          <a:p>
            <a:pPr>
              <a:buFont typeface="Wingdings" pitchFamily="2" charset="2"/>
              <a:buChar char="ü"/>
            </a:pPr>
            <a:r>
              <a:rPr lang="el-GR" altLang="el-GR" dirty="0" smtClean="0"/>
              <a:t>Πιπίλισμα δακτύλου.</a:t>
            </a:r>
          </a:p>
          <a:p>
            <a:pPr>
              <a:buFont typeface="Wingdings" pitchFamily="2" charset="2"/>
              <a:buChar char="ü"/>
            </a:pPr>
            <a:r>
              <a:rPr lang="el-GR" altLang="el-GR" dirty="0" smtClean="0"/>
              <a:t>Ενούρηση.</a:t>
            </a:r>
          </a:p>
          <a:p>
            <a:pPr>
              <a:buFont typeface="Wingdings" pitchFamily="2" charset="2"/>
              <a:buChar char="ü"/>
            </a:pPr>
            <a:r>
              <a:rPr lang="el-GR" altLang="el-GR" dirty="0" smtClean="0"/>
              <a:t>Προσκόλληση στους γονείς.</a:t>
            </a:r>
          </a:p>
          <a:p>
            <a:pPr>
              <a:buFont typeface="Wingdings" pitchFamily="2" charset="2"/>
              <a:buChar char="ü"/>
            </a:pPr>
            <a:r>
              <a:rPr lang="el-GR" altLang="el-GR" dirty="0" smtClean="0"/>
              <a:t>Διαταραχές ύπνου.</a:t>
            </a:r>
          </a:p>
          <a:p>
            <a:pPr>
              <a:buFont typeface="Wingdings" pitchFamily="2" charset="2"/>
              <a:buChar char="ü"/>
            </a:pPr>
            <a:r>
              <a:rPr lang="el-GR" altLang="el-GR" dirty="0" smtClean="0"/>
              <a:t>Απώλεια όρεξης.</a:t>
            </a:r>
          </a:p>
          <a:p>
            <a:pPr>
              <a:buFont typeface="Wingdings" pitchFamily="2" charset="2"/>
              <a:buChar char="ü"/>
            </a:pPr>
            <a:r>
              <a:rPr lang="el-GR" altLang="el-GR" dirty="0" smtClean="0"/>
              <a:t>Φόβο για το σκοτάδι.</a:t>
            </a:r>
          </a:p>
          <a:p>
            <a:pPr>
              <a:buFont typeface="Wingdings" pitchFamily="2" charset="2"/>
              <a:buChar char="ü"/>
            </a:pPr>
            <a:r>
              <a:rPr lang="el-GR" altLang="el-GR" dirty="0" smtClean="0"/>
              <a:t>Παλινδρόμηση συμπεριφοράς.</a:t>
            </a:r>
          </a:p>
          <a:p>
            <a:pPr>
              <a:buFont typeface="Wingdings" pitchFamily="2" charset="2"/>
              <a:buChar char="ü"/>
            </a:pPr>
            <a:r>
              <a:rPr lang="el-GR" altLang="el-GR" dirty="0" err="1" smtClean="0"/>
              <a:t>Απόμάκρυνση</a:t>
            </a:r>
            <a:r>
              <a:rPr lang="el-GR" altLang="el-GR" dirty="0" smtClean="0"/>
              <a:t> από φίλους.</a:t>
            </a:r>
          </a:p>
          <a:p>
            <a:pPr>
              <a:buFont typeface="Wingdings" pitchFamily="2" charset="2"/>
              <a:buChar char="ü"/>
            </a:pPr>
            <a:r>
              <a:rPr lang="el-GR" altLang="el-GR" dirty="0" smtClean="0"/>
              <a:t>Αποχή από συνήθειες.</a:t>
            </a:r>
          </a:p>
        </p:txBody>
      </p:sp>
      <p:sp>
        <p:nvSpPr>
          <p:cNvPr id="2" name="Τίτλος 1"/>
          <p:cNvSpPr>
            <a:spLocks noGrp="1"/>
          </p:cNvSpPr>
          <p:nvPr>
            <p:ph type="title"/>
          </p:nvPr>
        </p:nvSpPr>
        <p:spPr/>
        <p:txBody>
          <a:bodyPr>
            <a:normAutofit fontScale="90000"/>
          </a:bodyPr>
          <a:lstStyle/>
          <a:p>
            <a:r>
              <a:rPr lang="el-GR" dirty="0"/>
              <a:t>Συμπτώματα  άγχους των παιδιών προσχολικής ηλικίας</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24</a:t>
            </a:fld>
            <a:endParaRPr lang="el-GR"/>
          </a:p>
        </p:txBody>
      </p:sp>
    </p:spTree>
    <p:extLst>
      <p:ext uri="{BB962C8B-B14F-4D97-AF65-F5344CB8AC3E}">
        <p14:creationId xmlns:p14="http://schemas.microsoft.com/office/powerpoint/2010/main" val="21159102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2 - Θέση περιεχομένου"/>
          <p:cNvSpPr>
            <a:spLocks noGrp="1"/>
          </p:cNvSpPr>
          <p:nvPr>
            <p:ph sz="quarter" idx="1"/>
          </p:nvPr>
        </p:nvSpPr>
        <p:spPr/>
        <p:txBody>
          <a:bodyPr>
            <a:normAutofit/>
          </a:bodyPr>
          <a:lstStyle/>
          <a:p>
            <a:pPr>
              <a:buFont typeface="Wingdings" pitchFamily="2" charset="2"/>
              <a:buChar char="ü"/>
            </a:pPr>
            <a:r>
              <a:rPr lang="el-GR" altLang="el-GR" dirty="0" smtClean="0"/>
              <a:t>Ευερεθιστότητα.</a:t>
            </a:r>
          </a:p>
          <a:p>
            <a:pPr>
              <a:buFont typeface="Wingdings" pitchFamily="2" charset="2"/>
              <a:buChar char="ü"/>
            </a:pPr>
            <a:r>
              <a:rPr lang="el-GR" altLang="el-GR" dirty="0" smtClean="0"/>
              <a:t>Επιθετικότητα.</a:t>
            </a:r>
          </a:p>
          <a:p>
            <a:pPr>
              <a:buFont typeface="Wingdings" pitchFamily="2" charset="2"/>
              <a:buChar char="ü"/>
            </a:pPr>
            <a:r>
              <a:rPr lang="el-GR" altLang="el-GR" dirty="0" smtClean="0"/>
              <a:t>Προσκόλληση.</a:t>
            </a:r>
          </a:p>
          <a:p>
            <a:pPr>
              <a:buFont typeface="Wingdings" pitchFamily="2" charset="2"/>
              <a:buChar char="ü"/>
            </a:pPr>
            <a:r>
              <a:rPr lang="el-GR" altLang="el-GR" dirty="0" smtClean="0"/>
              <a:t>Εφιάλτες.</a:t>
            </a:r>
          </a:p>
          <a:p>
            <a:pPr>
              <a:buFont typeface="Wingdings" pitchFamily="2" charset="2"/>
              <a:buChar char="ü"/>
            </a:pPr>
            <a:r>
              <a:rPr lang="el-GR" altLang="el-GR" dirty="0" err="1" smtClean="0"/>
              <a:t>Απόφυγή</a:t>
            </a:r>
            <a:r>
              <a:rPr lang="el-GR" altLang="el-GR" dirty="0" smtClean="0"/>
              <a:t> του σχολείου.</a:t>
            </a:r>
          </a:p>
          <a:p>
            <a:pPr>
              <a:buFont typeface="Wingdings" pitchFamily="2" charset="2"/>
              <a:buChar char="ü"/>
            </a:pPr>
            <a:r>
              <a:rPr lang="el-GR" altLang="el-GR" dirty="0" smtClean="0"/>
              <a:t>Μειωμένη ικανότητα συγκέντρωσης.</a:t>
            </a:r>
          </a:p>
          <a:p>
            <a:pPr>
              <a:buFont typeface="Wingdings" pitchFamily="2" charset="2"/>
              <a:buChar char="ü"/>
            </a:pPr>
            <a:r>
              <a:rPr lang="el-GR" altLang="el-GR" dirty="0" smtClean="0"/>
              <a:t>Αποχή από δραστηριότητες.</a:t>
            </a:r>
          </a:p>
          <a:p>
            <a:pPr>
              <a:buFont typeface="Wingdings" pitchFamily="2" charset="2"/>
              <a:buChar char="ü"/>
            </a:pPr>
            <a:r>
              <a:rPr lang="el-GR" altLang="el-GR" dirty="0" smtClean="0"/>
              <a:t>Απομάκρυνση από φίλους.</a:t>
            </a:r>
          </a:p>
          <a:p>
            <a:endParaRPr lang="el-GR" altLang="el-GR" dirty="0" smtClean="0"/>
          </a:p>
        </p:txBody>
      </p:sp>
      <p:sp>
        <p:nvSpPr>
          <p:cNvPr id="2" name="Τίτλος 1"/>
          <p:cNvSpPr>
            <a:spLocks noGrp="1"/>
          </p:cNvSpPr>
          <p:nvPr>
            <p:ph type="title"/>
          </p:nvPr>
        </p:nvSpPr>
        <p:spPr/>
        <p:txBody>
          <a:bodyPr>
            <a:normAutofit fontScale="90000"/>
          </a:bodyPr>
          <a:lstStyle/>
          <a:p>
            <a:r>
              <a:rPr lang="el-GR" dirty="0"/>
              <a:t>Συμπτώματα  άγχους των παιδιών </a:t>
            </a:r>
            <a:r>
              <a:rPr lang="el-GR" dirty="0" smtClean="0"/>
              <a:t/>
            </a:r>
            <a:br>
              <a:rPr lang="el-GR" dirty="0" smtClean="0"/>
            </a:br>
            <a:r>
              <a:rPr lang="el-GR" dirty="0" smtClean="0"/>
              <a:t>σχολικής </a:t>
            </a:r>
            <a:r>
              <a:rPr lang="el-GR" dirty="0"/>
              <a:t>ηλικίας (δημοτικού)</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25</a:t>
            </a:fld>
            <a:endParaRPr lang="el-GR"/>
          </a:p>
        </p:txBody>
      </p:sp>
    </p:spTree>
    <p:extLst>
      <p:ext uri="{BB962C8B-B14F-4D97-AF65-F5344CB8AC3E}">
        <p14:creationId xmlns:p14="http://schemas.microsoft.com/office/powerpoint/2010/main" val="20200555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2 - Θέση περιεχομένου"/>
          <p:cNvSpPr>
            <a:spLocks noGrp="1"/>
          </p:cNvSpPr>
          <p:nvPr>
            <p:ph sz="quarter" idx="1"/>
          </p:nvPr>
        </p:nvSpPr>
        <p:spPr/>
        <p:txBody>
          <a:bodyPr>
            <a:normAutofit/>
          </a:bodyPr>
          <a:lstStyle/>
          <a:p>
            <a:pPr>
              <a:buFont typeface="Wingdings" pitchFamily="2" charset="2"/>
              <a:buChar char="ü"/>
            </a:pPr>
            <a:r>
              <a:rPr lang="el-GR" altLang="el-GR" dirty="0" smtClean="0"/>
              <a:t>Διαταραχές ύπνου.</a:t>
            </a:r>
          </a:p>
          <a:p>
            <a:pPr>
              <a:buFont typeface="Wingdings" pitchFamily="2" charset="2"/>
              <a:buChar char="ü"/>
            </a:pPr>
            <a:r>
              <a:rPr lang="el-GR" altLang="el-GR" dirty="0" smtClean="0"/>
              <a:t>Διαταραχές διατροφής.</a:t>
            </a:r>
          </a:p>
          <a:p>
            <a:pPr>
              <a:buFont typeface="Wingdings" pitchFamily="2" charset="2"/>
              <a:buChar char="ü"/>
            </a:pPr>
            <a:r>
              <a:rPr lang="el-GR" altLang="el-GR" dirty="0" smtClean="0"/>
              <a:t>Αναστάτωση.</a:t>
            </a:r>
          </a:p>
          <a:p>
            <a:pPr>
              <a:buFont typeface="Wingdings" pitchFamily="2" charset="2"/>
              <a:buChar char="ü"/>
            </a:pPr>
            <a:r>
              <a:rPr lang="el-GR" altLang="el-GR" dirty="0" smtClean="0"/>
              <a:t>Περισσότερες συγκρούσεις.</a:t>
            </a:r>
          </a:p>
          <a:p>
            <a:pPr>
              <a:buFont typeface="Wingdings" pitchFamily="2" charset="2"/>
              <a:buChar char="ü"/>
            </a:pPr>
            <a:r>
              <a:rPr lang="el-GR" altLang="el-GR" dirty="0" smtClean="0"/>
              <a:t>Παράπονα για σωματικές διαταραχές.</a:t>
            </a:r>
          </a:p>
          <a:p>
            <a:pPr>
              <a:buFont typeface="Wingdings" pitchFamily="2" charset="2"/>
              <a:buChar char="ü"/>
            </a:pPr>
            <a:r>
              <a:rPr lang="el-GR" altLang="el-GR" dirty="0" err="1" smtClean="0"/>
              <a:t>Παραβατική</a:t>
            </a:r>
            <a:r>
              <a:rPr lang="el-GR" altLang="el-GR" dirty="0" smtClean="0"/>
              <a:t> συμπεριφορά.</a:t>
            </a:r>
          </a:p>
          <a:p>
            <a:pPr>
              <a:buFont typeface="Wingdings" pitchFamily="2" charset="2"/>
              <a:buChar char="ü"/>
            </a:pPr>
            <a:r>
              <a:rPr lang="el-GR" altLang="el-GR" dirty="0" smtClean="0"/>
              <a:t>Μειωμένη ικανότητα συγκέντρωσης.</a:t>
            </a:r>
          </a:p>
          <a:p>
            <a:endParaRPr lang="el-GR" altLang="el-GR" dirty="0" smtClean="0"/>
          </a:p>
        </p:txBody>
      </p:sp>
      <p:sp>
        <p:nvSpPr>
          <p:cNvPr id="2" name="Τίτλος 1"/>
          <p:cNvSpPr>
            <a:spLocks noGrp="1"/>
          </p:cNvSpPr>
          <p:nvPr>
            <p:ph type="title"/>
          </p:nvPr>
        </p:nvSpPr>
        <p:spPr/>
        <p:txBody>
          <a:bodyPr>
            <a:normAutofit/>
          </a:bodyPr>
          <a:lstStyle/>
          <a:p>
            <a:r>
              <a:rPr lang="el-GR" sz="3200" dirty="0"/>
              <a:t>Συμπτώματα άγχους  των εφήβων</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26</a:t>
            </a:fld>
            <a:endParaRPr lang="el-GR"/>
          </a:p>
        </p:txBody>
      </p:sp>
    </p:spTree>
    <p:extLst>
      <p:ext uri="{BB962C8B-B14F-4D97-AF65-F5344CB8AC3E}">
        <p14:creationId xmlns:p14="http://schemas.microsoft.com/office/powerpoint/2010/main" val="39911786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2 - Θέση περιεχομένου"/>
          <p:cNvSpPr>
            <a:spLocks noGrp="1"/>
          </p:cNvSpPr>
          <p:nvPr>
            <p:ph sz="quarter" idx="1"/>
          </p:nvPr>
        </p:nvSpPr>
        <p:spPr/>
        <p:txBody>
          <a:bodyPr>
            <a:noAutofit/>
          </a:bodyPr>
          <a:lstStyle/>
          <a:p>
            <a:r>
              <a:rPr lang="el-GR" altLang="el-GR" dirty="0" smtClean="0"/>
              <a:t>Οι κυριότεροι κίνδυνοι για την ψυχική υγεία των ενηλίκων λόγω της οικονομικής κρίσης είναι: </a:t>
            </a:r>
          </a:p>
          <a:p>
            <a:pPr>
              <a:buFont typeface="Wingdings" pitchFamily="2" charset="2"/>
              <a:buChar char="ü"/>
            </a:pPr>
            <a:r>
              <a:rPr lang="el-GR" altLang="el-GR" dirty="0" smtClean="0"/>
              <a:t>η ψυχολογική εξασθένιση, </a:t>
            </a:r>
          </a:p>
          <a:p>
            <a:pPr>
              <a:buFont typeface="Wingdings" pitchFamily="2" charset="2"/>
              <a:buChar char="ü"/>
            </a:pPr>
            <a:r>
              <a:rPr lang="el-GR" altLang="el-GR" dirty="0" smtClean="0"/>
              <a:t>η αυξημένη κατανάλωση οινοπνεύματος, </a:t>
            </a:r>
          </a:p>
          <a:p>
            <a:pPr>
              <a:buFont typeface="Wingdings" pitchFamily="2" charset="2"/>
              <a:buChar char="ü"/>
            </a:pPr>
            <a:r>
              <a:rPr lang="el-GR" altLang="el-GR" dirty="0" smtClean="0"/>
              <a:t>η κατάθλιψη</a:t>
            </a:r>
            <a:r>
              <a:rPr lang="en-US" altLang="el-GR" dirty="0" smtClean="0"/>
              <a:t> </a:t>
            </a:r>
            <a:r>
              <a:rPr lang="el-GR" altLang="el-GR" dirty="0" smtClean="0"/>
              <a:t>και </a:t>
            </a:r>
          </a:p>
          <a:p>
            <a:pPr>
              <a:buFont typeface="Wingdings" pitchFamily="2" charset="2"/>
              <a:buChar char="ü"/>
            </a:pPr>
            <a:r>
              <a:rPr lang="el-GR" altLang="el-GR" dirty="0" smtClean="0"/>
              <a:t>η αύξηση του αριθμού αυτοκτονιών. </a:t>
            </a:r>
          </a:p>
          <a:p>
            <a:r>
              <a:rPr lang="el-GR" altLang="el-GR" dirty="0" smtClean="0"/>
              <a:t>Η κρίση θέτει σε κίνδυνο την ψυχική υγεία: </a:t>
            </a:r>
          </a:p>
          <a:p>
            <a:pPr>
              <a:buFont typeface="Wingdings" pitchFamily="2" charset="2"/>
              <a:buChar char="ü"/>
            </a:pPr>
            <a:r>
              <a:rPr lang="el-GR" altLang="el-GR" dirty="0" smtClean="0"/>
              <a:t>όχι μόνο των ενηλίκων, </a:t>
            </a:r>
          </a:p>
          <a:p>
            <a:pPr>
              <a:buFont typeface="Wingdings" pitchFamily="2" charset="2"/>
              <a:buChar char="ü"/>
            </a:pPr>
            <a:r>
              <a:rPr lang="el-GR" altLang="el-GR" dirty="0" smtClean="0"/>
              <a:t>αλλά και των οικογενειών και των παιδιών τους. </a:t>
            </a:r>
          </a:p>
          <a:p>
            <a:endParaRPr lang="el-GR" altLang="el-GR" dirty="0" smtClean="0"/>
          </a:p>
        </p:txBody>
      </p:sp>
      <p:sp>
        <p:nvSpPr>
          <p:cNvPr id="2" name="Τίτλος 1"/>
          <p:cNvSpPr>
            <a:spLocks noGrp="1"/>
          </p:cNvSpPr>
          <p:nvPr>
            <p:ph type="title"/>
          </p:nvPr>
        </p:nvSpPr>
        <p:spPr/>
        <p:txBody>
          <a:bodyPr/>
          <a:lstStyle/>
          <a:p>
            <a:r>
              <a:rPr lang="el-GR" sz="3200" dirty="0" smtClean="0"/>
              <a:t>Συμπεράσματα </a:t>
            </a:r>
            <a:r>
              <a:rPr lang="el-GR" sz="2800" b="0" dirty="0" smtClean="0"/>
              <a:t>1/2</a:t>
            </a:r>
            <a:endParaRPr lang="el-GR" sz="2800" b="0"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27</a:t>
            </a:fld>
            <a:endParaRPr lang="el-GR"/>
          </a:p>
        </p:txBody>
      </p:sp>
    </p:spTree>
    <p:extLst>
      <p:ext uri="{BB962C8B-B14F-4D97-AF65-F5344CB8AC3E}">
        <p14:creationId xmlns:p14="http://schemas.microsoft.com/office/powerpoint/2010/main" val="8556993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775F55">
                    <a:lumMod val="75000"/>
                  </a:srgbClr>
                </a:solidFill>
              </a:rPr>
              <a:t>Συμπεράσματα </a:t>
            </a:r>
            <a:r>
              <a:rPr lang="en-US" sz="2800" b="0" dirty="0" smtClean="0">
                <a:solidFill>
                  <a:srgbClr val="775F55">
                    <a:lumMod val="75000"/>
                  </a:srgbClr>
                </a:solidFill>
                <a:latin typeface="Calibri" panose="020F0502020204030204" pitchFamily="34" charset="0"/>
              </a:rPr>
              <a:t>2</a:t>
            </a:r>
            <a:r>
              <a:rPr lang="el-GR" sz="2800" b="0" dirty="0" smtClean="0">
                <a:solidFill>
                  <a:srgbClr val="775F55">
                    <a:lumMod val="75000"/>
                  </a:srgbClr>
                </a:solidFill>
              </a:rPr>
              <a:t>/2</a:t>
            </a:r>
            <a:endParaRPr lang="el-GR" dirty="0"/>
          </a:p>
        </p:txBody>
      </p:sp>
      <p:sp>
        <p:nvSpPr>
          <p:cNvPr id="37891" name="2 - Θέση περιεχομένου"/>
          <p:cNvSpPr>
            <a:spLocks noGrp="1"/>
          </p:cNvSpPr>
          <p:nvPr>
            <p:ph sz="quarter" idx="1"/>
          </p:nvPr>
        </p:nvSpPr>
        <p:spPr>
          <a:xfrm>
            <a:off x="612648" y="1600200"/>
            <a:ext cx="8153400" cy="4925144"/>
          </a:xfrm>
        </p:spPr>
        <p:txBody>
          <a:bodyPr>
            <a:normAutofit/>
          </a:bodyPr>
          <a:lstStyle/>
          <a:p>
            <a:r>
              <a:rPr lang="el-GR" altLang="el-GR" dirty="0" smtClean="0"/>
              <a:t>Η κρίση επηρεάζει την ψυχική υγεία παιδιών και εφήβων: άμεσα, μέσω των συνθηκών της φτώχειας, και έμμεσα, μέσω του αντίκτυπου στην ψυχική υγεία των γονέων.</a:t>
            </a:r>
          </a:p>
          <a:p>
            <a:r>
              <a:rPr lang="el-GR" altLang="el-GR" dirty="0" smtClean="0"/>
              <a:t>Τα προβλήματα ψυχικής υγείας σε παιδιά οικογενειών χαμηλού εισοδήματος είναι αυξημένα συγκριτικά με αυτά από εύρωστες οικονομικά οικογένειες (17% έναντι 5% αντίστοιχα).</a:t>
            </a:r>
          </a:p>
          <a:p>
            <a:r>
              <a:rPr lang="el-GR" altLang="el-GR" dirty="0" smtClean="0"/>
              <a:t>Οι κίνδυνοι μπορούν ως ένα βαθμό να αποφευχθούν υιοθετώντας πολιτικές ενίσχυσης της κοινωνικής προστασίας και της ψυχικής υγείας.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28</a:t>
            </a:fld>
            <a:endParaRPr lang="el-GR"/>
          </a:p>
        </p:txBody>
      </p:sp>
    </p:spTree>
    <p:extLst>
      <p:ext uri="{BB962C8B-B14F-4D97-AF65-F5344CB8AC3E}">
        <p14:creationId xmlns:p14="http://schemas.microsoft.com/office/powerpoint/2010/main" val="3689668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2 - Θέση περιεχομένου"/>
          <p:cNvSpPr>
            <a:spLocks noGrp="1"/>
          </p:cNvSpPr>
          <p:nvPr>
            <p:ph sz="quarter" idx="1"/>
          </p:nvPr>
        </p:nvSpPr>
        <p:spPr>
          <a:xfrm>
            <a:off x="612648" y="1600200"/>
            <a:ext cx="8153400" cy="4853136"/>
          </a:xfrm>
        </p:spPr>
        <p:txBody>
          <a:bodyPr>
            <a:normAutofit/>
          </a:bodyPr>
          <a:lstStyle/>
          <a:p>
            <a:r>
              <a:rPr lang="el-GR" altLang="el-GR" dirty="0" smtClean="0"/>
              <a:t>Απότομη αύξηση της ανεργίας σε τρία έτη από 10% στο 27%</a:t>
            </a:r>
            <a:r>
              <a:rPr lang="en-US" altLang="el-GR" dirty="0" smtClean="0"/>
              <a:t> (</a:t>
            </a:r>
            <a:r>
              <a:rPr lang="el-GR" altLang="el-GR" dirty="0" smtClean="0"/>
              <a:t>1.000 νέοι άνεργοι κάθε ημέρα).</a:t>
            </a:r>
          </a:p>
          <a:p>
            <a:r>
              <a:rPr lang="el-GR" altLang="el-GR" dirty="0" smtClean="0"/>
              <a:t>Αυξημένη εργασιακή ανασφάλεια.</a:t>
            </a:r>
          </a:p>
          <a:p>
            <a:r>
              <a:rPr lang="el-GR" altLang="el-GR" dirty="0" smtClean="0"/>
              <a:t>Αύξηση των υπερχρεωμένων νοικοκυριών.</a:t>
            </a:r>
          </a:p>
          <a:p>
            <a:r>
              <a:rPr lang="el-GR" altLang="el-GR" dirty="0" smtClean="0"/>
              <a:t>Περισσότερη φτώχεια, ανισότητα</a:t>
            </a:r>
            <a:r>
              <a:rPr lang="en-US" altLang="el-GR" dirty="0" smtClean="0"/>
              <a:t>,</a:t>
            </a:r>
            <a:r>
              <a:rPr lang="el-GR" altLang="el-GR" dirty="0" smtClean="0"/>
              <a:t> κοινωνικός αποκλεισμός (40% του πληθυσμού κάτω από τα όρια της φτώχειας).</a:t>
            </a:r>
          </a:p>
          <a:p>
            <a:r>
              <a:rPr lang="el-GR" altLang="el-GR" dirty="0" smtClean="0"/>
              <a:t>Δυσμενείς αλλαγές στο τρόπο ζωής.</a:t>
            </a:r>
          </a:p>
          <a:p>
            <a:r>
              <a:rPr lang="el-GR" altLang="el-GR" dirty="0" smtClean="0"/>
              <a:t>Μεγάλες περικοπές στο σύστημα υγείας, ψυχικής υγείας και κοινωνικής προστασίας.</a:t>
            </a:r>
          </a:p>
        </p:txBody>
      </p:sp>
      <p:sp>
        <p:nvSpPr>
          <p:cNvPr id="2" name="Τίτλος 1"/>
          <p:cNvSpPr>
            <a:spLocks noGrp="1"/>
          </p:cNvSpPr>
          <p:nvPr>
            <p:ph type="title"/>
          </p:nvPr>
        </p:nvSpPr>
        <p:spPr/>
        <p:txBody>
          <a:bodyPr>
            <a:normAutofit fontScale="90000"/>
          </a:bodyPr>
          <a:lstStyle/>
          <a:p>
            <a:r>
              <a:rPr lang="el-GR" dirty="0"/>
              <a:t>Κοινωνικοοικονομικά προβλήματα της κρίσης με σοβαρές ψυχοκοινωνικές επιπτώσεις</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a:t>
            </a:fld>
            <a:endParaRPr lang="el-GR"/>
          </a:p>
        </p:txBody>
      </p:sp>
    </p:spTree>
    <p:extLst>
      <p:ext uri="{BB962C8B-B14F-4D97-AF65-F5344CB8AC3E}">
        <p14:creationId xmlns:p14="http://schemas.microsoft.com/office/powerpoint/2010/main" val="14875902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2 - Θέση περιεχομένου"/>
          <p:cNvSpPr>
            <a:spLocks noGrp="1"/>
          </p:cNvSpPr>
          <p:nvPr>
            <p:ph sz="quarter" idx="1"/>
          </p:nvPr>
        </p:nvSpPr>
        <p:spPr>
          <a:xfrm>
            <a:off x="612648" y="1600200"/>
            <a:ext cx="8279832" cy="4997152"/>
          </a:xfrm>
        </p:spPr>
        <p:txBody>
          <a:bodyPr>
            <a:noAutofit/>
          </a:bodyPr>
          <a:lstStyle/>
          <a:p>
            <a:pPr marL="514350" indent="-514350">
              <a:buFont typeface="Courier New" pitchFamily="49" charset="0"/>
              <a:buChar char="o"/>
              <a:defRPr/>
            </a:pPr>
            <a:r>
              <a:rPr lang="el-GR" sz="2200" dirty="0" smtClean="0"/>
              <a:t>Ευαισθητοποίηση του γενικού πληθυσμού και επιμόρφωση εκπαιδευτικών και επαγγελματιών υγείας στις ανάγκες ψυχικής υγείας. </a:t>
            </a:r>
          </a:p>
          <a:p>
            <a:pPr marL="514350" indent="-514350">
              <a:buFont typeface="Courier New" pitchFamily="49" charset="0"/>
              <a:buChar char="o"/>
              <a:defRPr/>
            </a:pPr>
            <a:r>
              <a:rPr lang="el-GR" sz="2200" dirty="0" smtClean="0"/>
              <a:t>Προσαρμογή υπηρεσιών για κάλυψη των αναγκών ψυχικής υγείας όσων πλήττονται από την κρίση. </a:t>
            </a:r>
          </a:p>
          <a:p>
            <a:pPr marL="514350" indent="-514350">
              <a:buFont typeface="Courier New" pitchFamily="49" charset="0"/>
              <a:buChar char="o"/>
              <a:defRPr/>
            </a:pPr>
            <a:r>
              <a:rPr lang="el-GR" sz="2200" dirty="0" smtClean="0"/>
              <a:t>Αύξηση και όχι μείωση των δαπανών για υπηρεσίες σε παιδιά και οικογένειες. </a:t>
            </a:r>
          </a:p>
          <a:p>
            <a:pPr marL="514350" indent="-514350">
              <a:buFont typeface="Courier New" pitchFamily="49" charset="0"/>
              <a:buChar char="o"/>
              <a:defRPr/>
            </a:pPr>
            <a:r>
              <a:rPr lang="el-GR" sz="2200" dirty="0" smtClean="0"/>
              <a:t>Ενίσχυση της κοινωνικής προστασίας των ανέργων. </a:t>
            </a:r>
          </a:p>
          <a:p>
            <a:pPr marL="514350" indent="-514350">
              <a:buFont typeface="Courier New" pitchFamily="49" charset="0"/>
              <a:buChar char="o"/>
              <a:defRPr/>
            </a:pPr>
            <a:r>
              <a:rPr lang="el-GR" sz="2200" dirty="0" smtClean="0"/>
              <a:t>Μέτρα ελάφρυνσης των χρεών των νοικοκυριών. </a:t>
            </a:r>
          </a:p>
          <a:p>
            <a:pPr marL="514350" indent="-514350">
              <a:buFont typeface="Courier New" pitchFamily="49" charset="0"/>
              <a:buChar char="o"/>
              <a:defRPr/>
            </a:pPr>
            <a:r>
              <a:rPr lang="el-GR" sz="2200" dirty="0" smtClean="0"/>
              <a:t>Ενίσχυση της κοινωνικής αλληλεγγύης (κανένα παιδί, γονιός ή οικογένεια μόνοι στη κρίση). </a:t>
            </a:r>
          </a:p>
          <a:p>
            <a:pPr>
              <a:defRPr/>
            </a:pPr>
            <a:endParaRPr lang="el-GR" sz="2200" dirty="0" smtClean="0"/>
          </a:p>
        </p:txBody>
      </p:sp>
      <p:sp>
        <p:nvSpPr>
          <p:cNvPr id="2" name="Τίτλος 1"/>
          <p:cNvSpPr>
            <a:spLocks noGrp="1"/>
          </p:cNvSpPr>
          <p:nvPr>
            <p:ph type="title"/>
          </p:nvPr>
        </p:nvSpPr>
        <p:spPr/>
        <p:txBody>
          <a:bodyPr>
            <a:normAutofit fontScale="90000"/>
          </a:bodyPr>
          <a:lstStyle/>
          <a:p>
            <a:r>
              <a:rPr lang="el-GR" dirty="0"/>
              <a:t>Αντιμετώπιση των επιπτώσεων της </a:t>
            </a:r>
            <a:r>
              <a:rPr lang="el-GR" dirty="0" smtClean="0"/>
              <a:t/>
            </a:r>
            <a:br>
              <a:rPr lang="el-GR" dirty="0" smtClean="0"/>
            </a:br>
            <a:r>
              <a:rPr lang="el-GR" dirty="0" smtClean="0"/>
              <a:t>οικονομικής κρίσης </a:t>
            </a:r>
            <a:r>
              <a:rPr lang="el-GR" dirty="0"/>
              <a:t>στην ψυχική υγεία</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29</a:t>
            </a:fld>
            <a:endParaRPr lang="el-GR"/>
          </a:p>
        </p:txBody>
      </p:sp>
    </p:spTree>
    <p:extLst>
      <p:ext uri="{BB962C8B-B14F-4D97-AF65-F5344CB8AC3E}">
        <p14:creationId xmlns:p14="http://schemas.microsoft.com/office/powerpoint/2010/main" val="28068040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3" name="Ομάδα 2"/>
          <p:cNvGrpSpPr/>
          <p:nvPr/>
        </p:nvGrpSpPr>
        <p:grpSpPr>
          <a:xfrm>
            <a:off x="1767633" y="5931169"/>
            <a:ext cx="5828703" cy="768532"/>
            <a:chOff x="1767633" y="5931169"/>
            <a:chExt cx="5828703" cy="768532"/>
          </a:xfrm>
        </p:grpSpPr>
        <p:pic>
          <p:nvPicPr>
            <p:cNvPr id="9"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Τεχνολογικό Εκπαιδευτικό Ίδρυμα Αθήνας</a:t>
            </a:r>
            <a:r>
              <a:rPr lang="en-US" sz="2000" dirty="0" smtClean="0"/>
              <a:t>, </a:t>
            </a:r>
            <a:r>
              <a:rPr lang="el-GR" sz="2000" dirty="0" smtClean="0"/>
              <a:t>Χάρης </a:t>
            </a:r>
            <a:r>
              <a:rPr lang="el-GR" sz="2000" dirty="0" err="1" smtClean="0"/>
              <a:t>Ασημόπουλος</a:t>
            </a:r>
            <a:r>
              <a:rPr lang="el-GR" sz="2000" dirty="0" smtClean="0"/>
              <a:t> 2014. </a:t>
            </a:r>
            <a:r>
              <a:rPr lang="el-GR" sz="2000" dirty="0"/>
              <a:t>Χάρης </a:t>
            </a:r>
            <a:r>
              <a:rPr lang="el-GR" sz="2000" dirty="0" err="1"/>
              <a:t>Ασημόπουλος</a:t>
            </a:r>
            <a:r>
              <a:rPr lang="el-GR" sz="2000" dirty="0"/>
              <a:t>. «Κοινωνική Εργασία με Παιδιά και Εφήβους. </a:t>
            </a:r>
            <a:r>
              <a:rPr lang="el-GR" sz="2000" dirty="0" smtClean="0"/>
              <a:t>Ενότητα 4</a:t>
            </a:r>
            <a:r>
              <a:rPr lang="en-US" sz="2000" dirty="0" smtClean="0"/>
              <a:t>:</a:t>
            </a:r>
            <a:r>
              <a:rPr lang="el-GR" sz="2000" dirty="0"/>
              <a:t> Οι ψυχοκοινωνικές επιπτώσεις της οικονομικής κρίσης στα παιδιά και στην </a:t>
            </a:r>
            <a:r>
              <a:rPr lang="el-GR" sz="2000" dirty="0" smtClean="0"/>
              <a:t>οικογένεια». 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και δοθεί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a:t>
            </a:r>
            <a:r>
              <a:rPr lang="el-GR" dirty="0" err="1">
                <a:solidFill>
                  <a:prstClr val="black"/>
                </a:solidFill>
                <a:latin typeface="Calibri"/>
              </a:rPr>
              <a:t>αδειοδόχο</a:t>
            </a:r>
            <a:endParaRPr lang="el-GR" dirty="0">
              <a:solidFill>
                <a:prstClr val="black"/>
              </a:solidFill>
              <a:latin typeface="Calibri"/>
            </a:endParaRP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err="1">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a:t>
            </a:r>
            <a:r>
              <a:rPr lang="el-GR" dirty="0" err="1">
                <a:solidFill>
                  <a:prstClr val="black"/>
                </a:solidFill>
                <a:latin typeface="Calibri"/>
              </a:rPr>
              <a:t>αδειοδόχο</a:t>
            </a:r>
            <a:r>
              <a:rPr lang="el-GR" dirty="0">
                <a:solidFill>
                  <a:prstClr val="black"/>
                </a:solidFill>
                <a:latin typeface="Calibri"/>
              </a:rPr>
              <a:t>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11809098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a:solidFill>
                  <a:prstClr val="black">
                    <a:lumMod val="75000"/>
                    <a:lumOff val="25000"/>
                  </a:prstClr>
                </a:solidFill>
                <a:latin typeface="Calibri"/>
              </a:rPr>
              <a:t>και διάθεση του έργου ή του παράγωγου αυτού με την ίδια άδεια</a:t>
            </a: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6249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a:t>
            </a:r>
            <a:r>
              <a:rPr lang="el-GR" sz="2000" b="1" smtClean="0"/>
              <a:t>ΤΕΙ Αθηνών</a:t>
            </a:r>
            <a:r>
              <a:rPr lang="el-GR" sz="2000" smtClean="0"/>
              <a:t>» </a:t>
            </a:r>
            <a:r>
              <a:rPr lang="el-GR" sz="2000" dirty="0" smtClean="0"/>
              <a:t>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2 - Θέση περιεχομένου"/>
          <p:cNvSpPr>
            <a:spLocks noGrp="1"/>
          </p:cNvSpPr>
          <p:nvPr>
            <p:ph sz="quarter" idx="1"/>
          </p:nvPr>
        </p:nvSpPr>
        <p:spPr/>
        <p:txBody>
          <a:bodyPr>
            <a:normAutofit/>
          </a:bodyPr>
          <a:lstStyle/>
          <a:p>
            <a:pPr eaLnBrk="1" hangingPunct="1"/>
            <a:r>
              <a:rPr lang="el-GR" altLang="el-GR" b="1" dirty="0" smtClean="0"/>
              <a:t>Η ανεργία </a:t>
            </a:r>
            <a:r>
              <a:rPr lang="el-GR" altLang="el-GR" dirty="0" smtClean="0"/>
              <a:t>προκαλεί ψυχική εξασθένηση, κατάθλιψη, κατάχρηση αλκοόλ, αυτοκτονικές σκέψεις και αυτοκτονίες. </a:t>
            </a:r>
          </a:p>
          <a:p>
            <a:pPr eaLnBrk="1" hangingPunct="1">
              <a:buFont typeface="Wingdings" pitchFamily="2" charset="2"/>
              <a:buChar char="ü"/>
            </a:pPr>
            <a:r>
              <a:rPr lang="el-GR" altLang="el-GR" dirty="0" smtClean="0"/>
              <a:t>Κάθε αύξηση μίας ποσοστιαίας μονάδας στον δείκτη ανεργίας συνδέεται με αύξηση κατά 0,8% στις αυτοκτονίες.</a:t>
            </a:r>
          </a:p>
          <a:p>
            <a:pPr eaLnBrk="1" hangingPunct="1"/>
            <a:r>
              <a:rPr lang="el-GR" altLang="el-GR" b="1" dirty="0" smtClean="0"/>
              <a:t>Η εργασιακή ανασφάλεια </a:t>
            </a:r>
            <a:r>
              <a:rPr lang="el-GR" altLang="el-GR" dirty="0" smtClean="0"/>
              <a:t>αποδεικνύεται το ίδιο αγχωτική και για όσους διατηρούν ακόμα τη θέση εργασίας τους. </a:t>
            </a:r>
          </a:p>
          <a:p>
            <a:pPr eaLnBrk="1" hangingPunct="1">
              <a:buFont typeface="Wingdings" pitchFamily="2" charset="2"/>
              <a:buChar char="ü"/>
            </a:pPr>
            <a:r>
              <a:rPr lang="el-GR" altLang="el-GR" dirty="0" smtClean="0"/>
              <a:t>Συνδέεται με αύξηση του κινδύνου εκδήλωσης ψυχικών διαταραχών κατά 33%. </a:t>
            </a:r>
          </a:p>
        </p:txBody>
      </p:sp>
      <p:sp>
        <p:nvSpPr>
          <p:cNvPr id="3" name="Τίτλος 2"/>
          <p:cNvSpPr>
            <a:spLocks noGrp="1"/>
          </p:cNvSpPr>
          <p:nvPr>
            <p:ph type="title"/>
          </p:nvPr>
        </p:nvSpPr>
        <p:spPr/>
        <p:txBody>
          <a:bodyPr>
            <a:normAutofit fontScale="90000"/>
          </a:bodyPr>
          <a:lstStyle/>
          <a:p>
            <a:r>
              <a:rPr lang="el-GR" dirty="0"/>
              <a:t>Ψυχικές επιπτώσεις κοινωνικοοικονομικών προβλημάτων της </a:t>
            </a:r>
            <a:r>
              <a:rPr lang="el-GR" dirty="0" smtClean="0"/>
              <a:t>κρίσης </a:t>
            </a:r>
            <a:r>
              <a:rPr lang="el-GR" sz="3100" b="0" dirty="0" smtClean="0"/>
              <a:t>1/2</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a:t>
            </a:fld>
            <a:endParaRPr lang="el-GR"/>
          </a:p>
        </p:txBody>
      </p:sp>
    </p:spTree>
    <p:extLst>
      <p:ext uri="{BB962C8B-B14F-4D97-AF65-F5344CB8AC3E}">
        <p14:creationId xmlns:p14="http://schemas.microsoft.com/office/powerpoint/2010/main" val="3138516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2 - Θέση περιεχομένου"/>
          <p:cNvSpPr>
            <a:spLocks noGrp="1"/>
          </p:cNvSpPr>
          <p:nvPr>
            <p:ph sz="quarter" idx="1"/>
          </p:nvPr>
        </p:nvSpPr>
        <p:spPr>
          <a:xfrm>
            <a:off x="612648" y="1600200"/>
            <a:ext cx="8153400" cy="4997152"/>
          </a:xfrm>
        </p:spPr>
        <p:txBody>
          <a:bodyPr>
            <a:noAutofit/>
          </a:bodyPr>
          <a:lstStyle/>
          <a:p>
            <a:pPr eaLnBrk="1" hangingPunct="1"/>
            <a:r>
              <a:rPr lang="el-GR" altLang="el-GR" b="1" dirty="0" smtClean="0"/>
              <a:t>Υπερχρέωση</a:t>
            </a:r>
            <a:r>
              <a:rPr lang="el-GR" altLang="el-GR" dirty="0" smtClean="0"/>
              <a:t>: Οι δυσκολίες αποπληρωμής των δανείων</a:t>
            </a:r>
            <a:r>
              <a:rPr lang="el-GR" altLang="el-GR" baseline="30000" dirty="0" smtClean="0"/>
              <a:t>  </a:t>
            </a:r>
            <a:r>
              <a:rPr lang="el-GR" altLang="el-GR" dirty="0" smtClean="0"/>
              <a:t>επιδεινώνουν την ψυχική υγεία και συνδέονται με αυτοκτονικές σκέψεις.</a:t>
            </a:r>
          </a:p>
          <a:p>
            <a:pPr eaLnBrk="1" hangingPunct="1"/>
            <a:r>
              <a:rPr lang="el-GR" altLang="el-GR" b="1" dirty="0" smtClean="0"/>
              <a:t>Φτώχεια</a:t>
            </a:r>
            <a:r>
              <a:rPr lang="el-GR" altLang="el-GR" dirty="0" smtClean="0"/>
              <a:t>: Είναι σοβαρός παράγοντας κινδύνου για κατάθλιψη και αυτοκτονία. </a:t>
            </a:r>
          </a:p>
          <a:p>
            <a:pPr eaLnBrk="1" hangingPunct="1"/>
            <a:r>
              <a:rPr lang="el-GR" altLang="el-GR" dirty="0" smtClean="0"/>
              <a:t> </a:t>
            </a:r>
            <a:r>
              <a:rPr lang="el-GR" altLang="el-GR" b="1" dirty="0" smtClean="0"/>
              <a:t>Οι δυσμενείς αλλαγές στον τρόπο ζωής </a:t>
            </a:r>
            <a:r>
              <a:rPr lang="el-GR" altLang="el-GR" dirty="0" smtClean="0"/>
              <a:t>με την απώλεια της εργασίας έχουν αρνητικές συνέπειες που σχετίζονται με την κατάχρηση αλκοόλ. </a:t>
            </a:r>
          </a:p>
          <a:p>
            <a:pPr eaLnBrk="1" hangingPunct="1">
              <a:buFont typeface="Wingdings" pitchFamily="2" charset="2"/>
              <a:buChar char="ü"/>
            </a:pPr>
            <a:r>
              <a:rPr lang="el-GR" altLang="el-GR" dirty="0" smtClean="0"/>
              <a:t>Η αύξηση της ανεργίας 3% ετησίως σχετίζεται άμεσα με την αύξηση στους θανάτους από αλκοόλ.</a:t>
            </a:r>
          </a:p>
        </p:txBody>
      </p:sp>
      <p:sp>
        <p:nvSpPr>
          <p:cNvPr id="2" name="Τίτλος 1"/>
          <p:cNvSpPr>
            <a:spLocks noGrp="1"/>
          </p:cNvSpPr>
          <p:nvPr>
            <p:ph type="title"/>
          </p:nvPr>
        </p:nvSpPr>
        <p:spPr/>
        <p:txBody>
          <a:bodyPr>
            <a:normAutofit fontScale="90000"/>
          </a:bodyPr>
          <a:lstStyle/>
          <a:p>
            <a:r>
              <a:rPr lang="el-GR" dirty="0">
                <a:solidFill>
                  <a:srgbClr val="775F55">
                    <a:lumMod val="75000"/>
                  </a:srgbClr>
                </a:solidFill>
              </a:rPr>
              <a:t>Ψυχικές επιπτώσεις κοινωνικοοικονομικών προβλημάτων της κρίσης </a:t>
            </a:r>
            <a:r>
              <a:rPr lang="el-GR" sz="3100" b="0" dirty="0" smtClean="0">
                <a:solidFill>
                  <a:srgbClr val="775F55">
                    <a:lumMod val="75000"/>
                  </a:srgbClr>
                </a:solidFill>
              </a:rPr>
              <a:t>2/2</a:t>
            </a:r>
            <a:endParaRPr lang="el-GR"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4</a:t>
            </a:fld>
            <a:endParaRPr lang="el-GR"/>
          </a:p>
        </p:txBody>
      </p:sp>
    </p:spTree>
    <p:extLst>
      <p:ext uri="{BB962C8B-B14F-4D97-AF65-F5344CB8AC3E}">
        <p14:creationId xmlns:p14="http://schemas.microsoft.com/office/powerpoint/2010/main" val="1145852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2 - Θέση περιεχομένου"/>
          <p:cNvSpPr>
            <a:spLocks noGrp="1"/>
          </p:cNvSpPr>
          <p:nvPr>
            <p:ph sz="quarter" idx="1"/>
          </p:nvPr>
        </p:nvSpPr>
        <p:spPr/>
        <p:txBody>
          <a:bodyPr>
            <a:normAutofit/>
          </a:bodyPr>
          <a:lstStyle/>
          <a:p>
            <a:pPr eaLnBrk="1" hangingPunct="1"/>
            <a:r>
              <a:rPr lang="el-GR" altLang="el-GR" dirty="0" smtClean="0"/>
              <a:t>Έρευνα του ΕΠΙΨΥ</a:t>
            </a:r>
            <a:r>
              <a:rPr lang="en-US" altLang="el-GR" dirty="0" smtClean="0"/>
              <a:t> (2011)</a:t>
            </a:r>
            <a:r>
              <a:rPr lang="el-GR" altLang="el-GR" dirty="0" smtClean="0"/>
              <a:t> δείχνει ότι τα άτομα που βρίσκονται σε κατάσταση μεγάλης οικονομικής δυσκολίας, σε σχέση με όσους έχουν λιγότερες οικονομικές δυσκολίες: </a:t>
            </a:r>
          </a:p>
          <a:p>
            <a:pPr eaLnBrk="1" hangingPunct="1">
              <a:buFont typeface="Wingdings" pitchFamily="2" charset="2"/>
              <a:buChar char="ü"/>
            </a:pPr>
            <a:r>
              <a:rPr lang="el-GR" altLang="el-GR" dirty="0" smtClean="0"/>
              <a:t>Εμφανίζουν  σε τριπλάσιο ποσοστό μείζον καταθλιπτικό επεισόδιο (21% έναντι 6,2%),</a:t>
            </a:r>
          </a:p>
          <a:p>
            <a:pPr eaLnBrk="1" hangingPunct="1">
              <a:buFont typeface="Wingdings" pitchFamily="2" charset="2"/>
              <a:buChar char="ü"/>
            </a:pPr>
            <a:r>
              <a:rPr lang="el-GR" altLang="el-GR" dirty="0" smtClean="0"/>
              <a:t>Αναφέρουν σε τριπλάσιο ποσοστό ιδέες αυτοκτονίας  (21,2% έναντι 7,4%), και </a:t>
            </a:r>
          </a:p>
          <a:p>
            <a:pPr eaLnBrk="1" hangingPunct="1">
              <a:buFont typeface="Wingdings" pitchFamily="2" charset="2"/>
              <a:buChar char="ü"/>
            </a:pPr>
            <a:r>
              <a:rPr lang="el-GR" altLang="el-GR" dirty="0" smtClean="0"/>
              <a:t>Αναζητούν υπηρεσίες υποστήριξης χωρίς αποτέλεσμα.</a:t>
            </a:r>
          </a:p>
        </p:txBody>
      </p:sp>
      <p:sp>
        <p:nvSpPr>
          <p:cNvPr id="2" name="Τίτλος 1"/>
          <p:cNvSpPr>
            <a:spLocks noGrp="1"/>
          </p:cNvSpPr>
          <p:nvPr>
            <p:ph type="title"/>
          </p:nvPr>
        </p:nvSpPr>
        <p:spPr/>
        <p:txBody>
          <a:bodyPr>
            <a:normAutofit fontScale="90000"/>
          </a:bodyPr>
          <a:lstStyle/>
          <a:p>
            <a:r>
              <a:rPr lang="el-GR" dirty="0"/>
              <a:t>Ελλάδα: Επιπτώσεις μείωσης του εισοδήματος και της ανεργίας στην ψυχική υγεία </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5</a:t>
            </a:fld>
            <a:endParaRPr lang="el-GR"/>
          </a:p>
        </p:txBody>
      </p:sp>
    </p:spTree>
    <p:extLst>
      <p:ext uri="{BB962C8B-B14F-4D97-AF65-F5344CB8AC3E}">
        <p14:creationId xmlns:p14="http://schemas.microsoft.com/office/powerpoint/2010/main" val="1281276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2 - Θέση περιεχομένου"/>
          <p:cNvSpPr>
            <a:spLocks noGrp="1"/>
          </p:cNvSpPr>
          <p:nvPr>
            <p:ph sz="quarter" idx="1"/>
          </p:nvPr>
        </p:nvSpPr>
        <p:spPr/>
        <p:txBody>
          <a:bodyPr>
            <a:normAutofit/>
          </a:bodyPr>
          <a:lstStyle/>
          <a:p>
            <a:r>
              <a:rPr lang="el-GR" altLang="el-GR" dirty="0" smtClean="0"/>
              <a:t>Παρατηρείται στη χώρα αύξηση των αυτοκτονιών (τριπλασιασμός την περίοδο 2008 - 2012).</a:t>
            </a:r>
          </a:p>
          <a:p>
            <a:pPr marL="719138" lvl="2" indent="-373063">
              <a:buFont typeface="Wingdings" pitchFamily="2" charset="2"/>
              <a:buChar char="ü"/>
            </a:pPr>
            <a:r>
              <a:rPr lang="el-GR" altLang="el-GR" dirty="0" smtClean="0"/>
              <a:t>2008: 366 αυτοκτονίες.</a:t>
            </a:r>
          </a:p>
          <a:p>
            <a:pPr marL="719138" lvl="2" indent="-373063">
              <a:buFont typeface="Wingdings" pitchFamily="2" charset="2"/>
              <a:buChar char="ü"/>
            </a:pPr>
            <a:r>
              <a:rPr lang="el-GR" altLang="el-GR" dirty="0" smtClean="0"/>
              <a:t>2009: 391 αυτοκτονίες.</a:t>
            </a:r>
          </a:p>
          <a:p>
            <a:pPr marL="719138" lvl="2" indent="-373063">
              <a:buFont typeface="Wingdings" pitchFamily="2" charset="2"/>
              <a:buChar char="ü"/>
            </a:pPr>
            <a:r>
              <a:rPr lang="el-GR" altLang="el-GR" dirty="0" smtClean="0"/>
              <a:t>2010: 500 αυτοκτονίες.</a:t>
            </a:r>
          </a:p>
          <a:p>
            <a:pPr marL="719138" lvl="2" indent="-373063">
              <a:buFont typeface="Wingdings" pitchFamily="2" charset="2"/>
              <a:buChar char="ü"/>
            </a:pPr>
            <a:r>
              <a:rPr lang="el-GR" altLang="el-GR" dirty="0" smtClean="0"/>
              <a:t>2011: 700 αυτοκτονίες.</a:t>
            </a:r>
          </a:p>
          <a:p>
            <a:pPr marL="719138" lvl="2" indent="-373063">
              <a:buFont typeface="Wingdings" pitchFamily="2" charset="2"/>
              <a:buChar char="ü"/>
            </a:pPr>
            <a:r>
              <a:rPr lang="el-GR" altLang="el-GR" dirty="0" smtClean="0"/>
              <a:t>2012: 950 αυτοκτονίες.</a:t>
            </a:r>
          </a:p>
          <a:p>
            <a:endParaRPr lang="el-GR" altLang="el-GR" dirty="0" smtClean="0"/>
          </a:p>
        </p:txBody>
      </p:sp>
      <p:sp>
        <p:nvSpPr>
          <p:cNvPr id="2" name="Τίτλος 1"/>
          <p:cNvSpPr>
            <a:spLocks noGrp="1"/>
          </p:cNvSpPr>
          <p:nvPr>
            <p:ph type="title"/>
          </p:nvPr>
        </p:nvSpPr>
        <p:spPr/>
        <p:txBody>
          <a:bodyPr>
            <a:normAutofit/>
          </a:bodyPr>
          <a:lstStyle/>
          <a:p>
            <a:r>
              <a:rPr lang="el-GR" sz="3200" dirty="0"/>
              <a:t>Ελλάδα: Αύξηση των αυτοκτονιών</a:t>
            </a:r>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6</a:t>
            </a:fld>
            <a:endParaRPr lang="el-GR"/>
          </a:p>
        </p:txBody>
      </p:sp>
    </p:spTree>
    <p:extLst>
      <p:ext uri="{BB962C8B-B14F-4D97-AF65-F5344CB8AC3E}">
        <p14:creationId xmlns:p14="http://schemas.microsoft.com/office/powerpoint/2010/main" val="2765031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2 - Θέση περιεχομένου"/>
          <p:cNvSpPr>
            <a:spLocks noGrp="1"/>
          </p:cNvSpPr>
          <p:nvPr>
            <p:ph sz="quarter" idx="1"/>
          </p:nvPr>
        </p:nvSpPr>
        <p:spPr>
          <a:xfrm>
            <a:off x="612648" y="1600200"/>
            <a:ext cx="8351840" cy="5141168"/>
          </a:xfrm>
        </p:spPr>
        <p:txBody>
          <a:bodyPr>
            <a:noAutofit/>
          </a:bodyPr>
          <a:lstStyle/>
          <a:p>
            <a:pPr eaLnBrk="1" hangingPunct="1"/>
            <a:r>
              <a:rPr lang="el-GR" altLang="el-GR" sz="2200" b="1" dirty="0" smtClean="0"/>
              <a:t>Οι υπηρεσίες ψυχικής υγείας και κοινωνικής υποστήριξης </a:t>
            </a:r>
            <a:r>
              <a:rPr lang="el-GR" altLang="el-GR" sz="2200" dirty="0" smtClean="0"/>
              <a:t>των ανέργων και των οικογενειών σε κρίση</a:t>
            </a:r>
            <a:r>
              <a:rPr lang="el-GR" altLang="el-GR" sz="2200" b="1" dirty="0" smtClean="0"/>
              <a:t>, αντί να ενισχύονται </a:t>
            </a:r>
            <a:r>
              <a:rPr lang="el-GR" altLang="el-GR" sz="2200" b="1" dirty="0" err="1" smtClean="0"/>
              <a:t>υποχρηματοδοτούνται</a:t>
            </a:r>
            <a:r>
              <a:rPr lang="el-GR" altLang="el-GR" sz="2200" b="1" dirty="0" smtClean="0"/>
              <a:t>. </a:t>
            </a:r>
          </a:p>
          <a:p>
            <a:pPr eaLnBrk="1" hangingPunct="1"/>
            <a:r>
              <a:rPr lang="el-GR" altLang="el-GR" sz="2200" dirty="0" smtClean="0"/>
              <a:t>Οι δαπάνες για την υγεία, ψυχική υγεία και την κοινωνική πρόνοια μειώνονται (το 2012 οι δαπάνες για τις υπηρεσίες ψυχικής υγείας μειώθηκαν 50%). </a:t>
            </a:r>
          </a:p>
          <a:p>
            <a:pPr eaLnBrk="1" hangingPunct="1"/>
            <a:r>
              <a:rPr lang="el-GR" altLang="el-GR" sz="2200" dirty="0" smtClean="0"/>
              <a:t>Μονάδες Ψυχικής Υγείας αντιμετωπίζουν σοβαρά προβλήματα λειτουργίας και κίνδυνο να κλείσουν: </a:t>
            </a:r>
          </a:p>
          <a:p>
            <a:pPr eaLnBrk="1" hangingPunct="1">
              <a:buFont typeface="Wingdings" pitchFamily="2" charset="2"/>
              <a:buChar char="ü"/>
            </a:pPr>
            <a:r>
              <a:rPr lang="el-GR" altLang="el-GR" sz="2200" dirty="0" smtClean="0"/>
              <a:t>Οι εργαζόμενοι των Μονάδων χωρίς μισθό 8 μήνες, </a:t>
            </a:r>
          </a:p>
          <a:p>
            <a:pPr eaLnBrk="1" hangingPunct="1">
              <a:buFont typeface="Wingdings" pitchFamily="2" charset="2"/>
              <a:buChar char="ü"/>
            </a:pPr>
            <a:r>
              <a:rPr lang="el-GR" altLang="el-GR" sz="2200" dirty="0" smtClean="0"/>
              <a:t>Έκλεισαν Ξενώνες για ενήλικες και Μονάδες για παιδιά («το Περιβολάκι» και «το </a:t>
            </a:r>
            <a:r>
              <a:rPr lang="el-GR" altLang="el-GR" sz="2200" dirty="0" err="1" smtClean="0"/>
              <a:t>Μελία</a:t>
            </a:r>
            <a:r>
              <a:rPr lang="el-GR" altLang="el-GR" sz="2200" dirty="0" smtClean="0"/>
              <a:t>»).</a:t>
            </a:r>
          </a:p>
          <a:p>
            <a:pPr eaLnBrk="1" hangingPunct="1"/>
            <a:endParaRPr lang="el-GR" altLang="el-GR" sz="2200" dirty="0" smtClean="0"/>
          </a:p>
        </p:txBody>
      </p:sp>
      <p:sp>
        <p:nvSpPr>
          <p:cNvPr id="2" name="Τίτλος 1"/>
          <p:cNvSpPr>
            <a:spLocks noGrp="1"/>
          </p:cNvSpPr>
          <p:nvPr>
            <p:ph type="title"/>
          </p:nvPr>
        </p:nvSpPr>
        <p:spPr/>
        <p:txBody>
          <a:bodyPr>
            <a:normAutofit fontScale="90000"/>
          </a:bodyPr>
          <a:lstStyle/>
          <a:p>
            <a:r>
              <a:rPr lang="el-GR" dirty="0"/>
              <a:t>Περικοπές στα συστήματα υγείας, ψυχικής υγείας και κοινωνικής </a:t>
            </a:r>
            <a:r>
              <a:rPr lang="el-GR" dirty="0" smtClean="0"/>
              <a:t>προστασίας</a:t>
            </a:r>
            <a:endParaRPr lang="el-GR"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7</a:t>
            </a:fld>
            <a:endParaRPr lang="el-GR"/>
          </a:p>
        </p:txBody>
      </p:sp>
    </p:spTree>
    <p:extLst>
      <p:ext uri="{BB962C8B-B14F-4D97-AF65-F5344CB8AC3E}">
        <p14:creationId xmlns:p14="http://schemas.microsoft.com/office/powerpoint/2010/main" val="4148060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2 - Θέση περιεχομένου"/>
          <p:cNvSpPr>
            <a:spLocks noGrp="1"/>
          </p:cNvSpPr>
          <p:nvPr>
            <p:ph sz="quarter" idx="1"/>
          </p:nvPr>
        </p:nvSpPr>
        <p:spPr/>
        <p:txBody>
          <a:bodyPr>
            <a:normAutofit/>
          </a:bodyPr>
          <a:lstStyle/>
          <a:p>
            <a:r>
              <a:rPr lang="el-GR" altLang="el-GR" dirty="0" smtClean="0"/>
              <a:t>Η φτώχεια πολλαπλασιάζει τους κινδύνους που αντιμετωπίζουν τα παιδιά και επηρεάζει όλους τους τομείς της ζωής τους.</a:t>
            </a:r>
          </a:p>
          <a:p>
            <a:pPr>
              <a:buFont typeface="Wingdings" pitchFamily="2" charset="2"/>
              <a:buChar char="ü"/>
            </a:pPr>
            <a:r>
              <a:rPr lang="el-GR" altLang="el-GR" b="1" dirty="0" smtClean="0"/>
              <a:t>Ο υποσιτισμός στη διάρκεια της εγκυμοσύνης </a:t>
            </a:r>
            <a:r>
              <a:rPr lang="el-GR" altLang="el-GR" dirty="0" smtClean="0"/>
              <a:t>αυξάνει τις πιθανότητες: εμφάνισης χαμηλού βάρους κατά τη γέννηση και βρεφικής θνησιμότητας.</a:t>
            </a:r>
          </a:p>
          <a:p>
            <a:pPr>
              <a:buFont typeface="Wingdings" pitchFamily="2" charset="2"/>
              <a:buChar char="ü"/>
            </a:pPr>
            <a:r>
              <a:rPr lang="el-GR" altLang="el-GR" b="1" dirty="0" smtClean="0"/>
              <a:t>Η κακή διατροφή στη βρεφική ηλικία </a:t>
            </a:r>
            <a:r>
              <a:rPr lang="el-GR" altLang="el-GR" dirty="0" smtClean="0"/>
              <a:t>επιδρά αρνητικά στη φυσιολογική ανάπτυξη, στη γνωστική ανάπτυξη, στον κινητικό συντονισμό και στο δείκτη νοημοσύνης.</a:t>
            </a:r>
            <a:endParaRPr lang="el-GR" altLang="el-GR" u="sng" dirty="0" smtClean="0"/>
          </a:p>
        </p:txBody>
      </p:sp>
      <p:sp>
        <p:nvSpPr>
          <p:cNvPr id="2" name="Τίτλος 1"/>
          <p:cNvSpPr>
            <a:spLocks noGrp="1"/>
          </p:cNvSpPr>
          <p:nvPr>
            <p:ph type="title"/>
          </p:nvPr>
        </p:nvSpPr>
        <p:spPr/>
        <p:txBody>
          <a:bodyPr>
            <a:normAutofit fontScale="90000"/>
          </a:bodyPr>
          <a:lstStyle/>
          <a:p>
            <a:r>
              <a:rPr lang="el-GR" dirty="0"/>
              <a:t>Άμεσες επιπτώσεις της οικονομικής κρίσης στα παιδιά: Οικογένειες σε </a:t>
            </a:r>
            <a:r>
              <a:rPr lang="el-GR" dirty="0" smtClean="0"/>
              <a:t>φτώχεια </a:t>
            </a:r>
            <a:r>
              <a:rPr lang="el-GR" sz="3100" b="0" dirty="0" smtClean="0"/>
              <a:t>1/4</a:t>
            </a:r>
            <a:endParaRPr lang="el-GR" sz="3100" b="0"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2DF384C6-F399-438E-BA89-7BE1FC33607B}" type="slidenum">
              <a:rPr lang="el-GR" smtClean="0"/>
              <a:pPr/>
              <a:t>8</a:t>
            </a:fld>
            <a:endParaRPr lang="el-GR"/>
          </a:p>
        </p:txBody>
      </p:sp>
    </p:spTree>
    <p:extLst>
      <p:ext uri="{BB962C8B-B14F-4D97-AF65-F5344CB8AC3E}">
        <p14:creationId xmlns:p14="http://schemas.microsoft.com/office/powerpoint/2010/main" val="182521446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plate new">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xo-opistho_simeiomata">
  <a:themeElements>
    <a:clrScheme name="Προσαρμοσμένο 2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new</Template>
  <TotalTime>38</TotalTime>
  <Words>2717</Words>
  <Application>Microsoft Office PowerPoint</Application>
  <PresentationFormat>Προβολή στην οθόνη (4:3)</PresentationFormat>
  <Paragraphs>257</Paragraphs>
  <Slides>37</Slides>
  <Notes>7</Notes>
  <HiddenSlides>0</HiddenSlides>
  <MMClips>0</MMClips>
  <ScaleCrop>false</ScaleCrop>
  <HeadingPairs>
    <vt:vector size="4" baseType="variant">
      <vt:variant>
        <vt:lpstr>Θέμα</vt:lpstr>
      </vt:variant>
      <vt:variant>
        <vt:i4>3</vt:i4>
      </vt:variant>
      <vt:variant>
        <vt:lpstr>Τίτλοι διαφανειών</vt:lpstr>
      </vt:variant>
      <vt:variant>
        <vt:i4>37</vt:i4>
      </vt:variant>
    </vt:vector>
  </HeadingPairs>
  <TitlesOfParts>
    <vt:vector size="40" baseType="lpstr">
      <vt:lpstr>template new</vt:lpstr>
      <vt:lpstr>exo-opistho_simeiomata</vt:lpstr>
      <vt:lpstr>OC_template_updated</vt:lpstr>
      <vt:lpstr>Κοινωνική Εργασία με Παιδιά και Εφήβους</vt:lpstr>
      <vt:lpstr>Παγκόσμιος Οργανισμός Υγείας  Έκθεση 2008</vt:lpstr>
      <vt:lpstr>Κοινωνικοοικονομικά προβλήματα της κρίσης με σοβαρές ψυχοκοινωνικές επιπτώσεις</vt:lpstr>
      <vt:lpstr>Ψυχικές επιπτώσεις κοινωνικοοικονομικών προβλημάτων της κρίσης 1/2</vt:lpstr>
      <vt:lpstr>Ψυχικές επιπτώσεις κοινωνικοοικονομικών προβλημάτων της κρίσης 2/2</vt:lpstr>
      <vt:lpstr>Ελλάδα: Επιπτώσεις μείωσης του εισοδήματος και της ανεργίας στην ψυχική υγεία </vt:lpstr>
      <vt:lpstr>Ελλάδα: Αύξηση των αυτοκτονιών</vt:lpstr>
      <vt:lpstr>Περικοπές στα συστήματα υγείας, ψυχικής υγείας και κοινωνικής προστασίας</vt:lpstr>
      <vt:lpstr>Άμεσες επιπτώσεις της οικονομικής κρίσης στα παιδιά: Οικογένειες σε φτώχεια 1/4</vt:lpstr>
      <vt:lpstr>Άμεσες επιπτώσεις της οικονομικής κρίσης στα παιδιά: Οικογένειες σε φτώχεια 2/4</vt:lpstr>
      <vt:lpstr>Άμεσες επιπτώσεις της οικονομικής κρίσης στα παιδιά: Οικογένειες σε φτώχεια 3/4</vt:lpstr>
      <vt:lpstr>Άμεσες επιπτώσεις της οικονομικής κρίσης στα παιδιά: Οικογένειες σε φτώχεια 4/4</vt:lpstr>
      <vt:lpstr>Έμμεσες επιπτώσεις της οικονομικής κρίσης στα παιδιά: Οικογένειες υπό πίεση</vt:lpstr>
      <vt:lpstr>Κρίση: Πολλαπλές απώλειες για τους γονείς</vt:lpstr>
      <vt:lpstr>Κρίση: Εκδραμάτιση των παιδιών</vt:lpstr>
      <vt:lpstr>Πώς βλέπουν τα παιδιά προσχολικής ηλικίας την οικονομική κρίση (2012)</vt:lpstr>
      <vt:lpstr>Τι είναι η κρίση;</vt:lpstr>
      <vt:lpstr>Τι μπορεί να γίνει για την κρίση;</vt:lpstr>
      <vt:lpstr>Τι χρειάζεται να κάνουν οι γονείς… (και οι εκπαιδευτικοί) 1/4</vt:lpstr>
      <vt:lpstr>Πιο ευάλωτα είναι τα παιδιά που: </vt:lpstr>
      <vt:lpstr>Τι χρειάζεται να κάνουν οι γονείς… (και οι εκπαιδευτικοί) 2/4</vt:lpstr>
      <vt:lpstr>Τι χρειάζεται να κάνουν οι γονείς… (και οι εκπαιδευτικοί) 3/4</vt:lpstr>
      <vt:lpstr>Τι χρειάζεται να κάνουν οι γονείς… (και οι εκπαιδευτικοί) 4/4</vt:lpstr>
      <vt:lpstr>Πιθανές αντιδράσεις των παιδιών ή εφήβων απέναντι στο άγχος</vt:lpstr>
      <vt:lpstr>Συμπτώματα  άγχους των παιδιών προσχολικής ηλικίας</vt:lpstr>
      <vt:lpstr>Συμπτώματα  άγχους των παιδιών  σχολικής ηλικίας (δημοτικού)</vt:lpstr>
      <vt:lpstr>Συμπτώματα άγχους  των εφήβων</vt:lpstr>
      <vt:lpstr>Συμπεράσματα 1/2</vt:lpstr>
      <vt:lpstr>Συμπεράσματα 2/2</vt:lpstr>
      <vt:lpstr>Αντιμετώπιση των επιπτώσεων της  οικονομικής κρίσης στην ψυχική υγεία</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Κοινωνική Εργασία με Παιδιά και Εφήβους</dc:title>
  <dc:creator>opencourses@teiath.gr</dc:creator>
  <cp:lastModifiedBy>fkaram2</cp:lastModifiedBy>
  <cp:revision>10</cp:revision>
  <dcterms:created xsi:type="dcterms:W3CDTF">2015-04-27T06:34:48Z</dcterms:created>
  <dcterms:modified xsi:type="dcterms:W3CDTF">2015-08-07T07:18:04Z</dcterms:modified>
</cp:coreProperties>
</file>