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63" r:id="rId2"/>
    <p:sldId id="265" r:id="rId3"/>
    <p:sldId id="277" r:id="rId4"/>
    <p:sldId id="266" r:id="rId5"/>
    <p:sldId id="267" r:id="rId6"/>
    <p:sldId id="268" r:id="rId7"/>
    <p:sldId id="269" r:id="rId8"/>
    <p:sldId id="270" r:id="rId9"/>
    <p:sldId id="271" r:id="rId10"/>
    <p:sldId id="272" r:id="rId11"/>
    <p:sldId id="273" r:id="rId12"/>
    <p:sldId id="274" r:id="rId13"/>
    <p:sldId id="257" r:id="rId14"/>
    <p:sldId id="258" r:id="rId15"/>
    <p:sldId id="259" r:id="rId16"/>
    <p:sldId id="260" r:id="rId17"/>
    <p:sldId id="261" r:id="rId18"/>
    <p:sldId id="276" r:id="rId19"/>
    <p:sldId id="262"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C00000"/>
    <a:srgbClr val="333399"/>
    <a:srgbClr val="4545C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C7CDE3-7483-4DB5-8228-8D2FCC0CEBFC}" type="datetime1">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150695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Χημεία Ι</a:t>
            </a:r>
            <a:endParaRPr lang="el-GR" sz="3600" b="1" dirty="0">
              <a:solidFill>
                <a:schemeClr val="tx1"/>
              </a:solidFill>
              <a:latin typeface="+mn-lt"/>
            </a:endParaRPr>
          </a:p>
        </p:txBody>
      </p:sp>
      <p:sp>
        <p:nvSpPr>
          <p:cNvPr id="3" name="Υπότιτλος 2"/>
          <p:cNvSpPr>
            <a:spLocks noGrp="1"/>
          </p:cNvSpPr>
          <p:nvPr>
            <p:ph type="subTitle" idx="1"/>
          </p:nvPr>
        </p:nvSpPr>
        <p:spPr>
          <a:xfrm>
            <a:off x="1161976" y="3096543"/>
            <a:ext cx="6820048" cy="1916634"/>
          </a:xfrm>
        </p:spPr>
        <p:txBody>
          <a:bodyPr>
            <a:normAutofit/>
          </a:bodyPr>
          <a:lstStyle/>
          <a:p>
            <a:pPr>
              <a:lnSpc>
                <a:spcPct val="120000"/>
              </a:lnSpc>
              <a:spcBef>
                <a:spcPts val="0"/>
              </a:spcBef>
              <a:spcAft>
                <a:spcPts val="1200"/>
              </a:spcAft>
            </a:pPr>
            <a:r>
              <a:rPr lang="el-GR" sz="2900" b="1" dirty="0" smtClean="0"/>
              <a:t>Ενότητα 13</a:t>
            </a:r>
            <a:r>
              <a:rPr lang="el-GR" sz="2900" dirty="0" smtClean="0"/>
              <a:t>:</a:t>
            </a:r>
            <a:r>
              <a:rPr lang="en-US" sz="2900" dirty="0" smtClean="0"/>
              <a:t> </a:t>
            </a:r>
            <a:r>
              <a:rPr lang="el-GR" sz="2900" dirty="0" smtClean="0"/>
              <a:t>Έλεγχος ουρικού οξέος</a:t>
            </a:r>
            <a:endParaRPr lang="en-US" sz="2900" dirty="0" smtClean="0"/>
          </a:p>
          <a:p>
            <a:pPr>
              <a:lnSpc>
                <a:spcPct val="120000"/>
              </a:lnSpc>
              <a:spcBef>
                <a:spcPts val="0"/>
              </a:spcBef>
            </a:pPr>
            <a:r>
              <a:rPr lang="el-GR" sz="2600" dirty="0" smtClean="0"/>
              <a:t>Δρ. Πέτρος Καρκαλούσος</a:t>
            </a:r>
          </a:p>
          <a:p>
            <a:pPr>
              <a:lnSpc>
                <a:spcPct val="120000"/>
              </a:lnSpc>
              <a:spcBef>
                <a:spcPts val="0"/>
              </a:spcBef>
            </a:pPr>
            <a:r>
              <a:rPr lang="el-GR" sz="2600" dirty="0" smtClean="0"/>
              <a:t>Τμήμα </a:t>
            </a:r>
            <a:r>
              <a:rPr lang="el-GR" sz="2600" dirty="0"/>
              <a:t>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0099036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05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03848" y="2996952"/>
            <a:ext cx="3294618" cy="3023989"/>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l-GR" dirty="0"/>
              <a:t>Κρύσταλλοι ουρικού μονονατρίου στο αρθρικό υγρό </a:t>
            </a:r>
          </a:p>
        </p:txBody>
      </p:sp>
      <p:sp>
        <p:nvSpPr>
          <p:cNvPr id="5" name="Content Placeholder 4"/>
          <p:cNvSpPr>
            <a:spLocks noGrp="1"/>
          </p:cNvSpPr>
          <p:nvPr>
            <p:ph idx="1"/>
          </p:nvPr>
        </p:nvSpPr>
        <p:spPr/>
        <p:txBody>
          <a:bodyPr>
            <a:normAutofit/>
          </a:bodyPr>
          <a:lstStyle/>
          <a:p>
            <a:r>
              <a:rPr lang="el-GR" sz="2400" dirty="0"/>
              <a:t>Βρίσκονται στο αρθρικό υγρό όλων των πασχόντων από υποτροπή οξείας </a:t>
            </a:r>
            <a:r>
              <a:rPr lang="el-GR" sz="2400" b="1" dirty="0">
                <a:solidFill>
                  <a:srgbClr val="820000"/>
                </a:solidFill>
              </a:rPr>
              <a:t>ουρικής αρθρίτιδας </a:t>
            </a:r>
            <a:r>
              <a:rPr lang="el-GR" sz="2400" dirty="0"/>
              <a:t>(100%) και των περισσοτέρων πασχόντων από </a:t>
            </a:r>
            <a:r>
              <a:rPr lang="el-GR" sz="2400" b="1" dirty="0">
                <a:solidFill>
                  <a:srgbClr val="820000"/>
                </a:solidFill>
              </a:rPr>
              <a:t>χρόνια ουρική αρθρίτιδα </a:t>
            </a:r>
            <a:r>
              <a:rPr lang="el-GR" sz="2400" dirty="0"/>
              <a:t>(75%) ή αλλιώς </a:t>
            </a:r>
            <a:r>
              <a:rPr lang="el-GR" sz="2400" b="1" dirty="0">
                <a:solidFill>
                  <a:srgbClr val="820000"/>
                </a:solidFill>
              </a:rPr>
              <a:t>ποδάγρα</a:t>
            </a:r>
            <a:r>
              <a:rPr lang="el-GR" sz="2400" dirty="0"/>
              <a:t>. </a:t>
            </a:r>
          </a:p>
          <a:p>
            <a:endParaRPr lang="el-GR" sz="2400" dirty="0"/>
          </a:p>
        </p:txBody>
      </p:sp>
    </p:spTree>
    <p:extLst>
      <p:ext uri="{BB962C8B-B14F-4D97-AF65-F5344CB8AC3E}">
        <p14:creationId xmlns:p14="http://schemas.microsoft.com/office/powerpoint/2010/main" val="3607678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2377782960"/>
              </p:ext>
            </p:extLst>
          </p:nvPr>
        </p:nvGraphicFramePr>
        <p:xfrm>
          <a:off x="1036088" y="1340768"/>
          <a:ext cx="6927807" cy="3383280"/>
        </p:xfrm>
        <a:graphic>
          <a:graphicData uri="http://schemas.openxmlformats.org/drawingml/2006/table">
            <a:tbl>
              <a:tblPr firstRow="1" bandRow="1">
                <a:tableStyleId>{85BE263C-DBD7-4A20-BB59-AAB30ACAA65A}</a:tableStyleId>
              </a:tblPr>
              <a:tblGrid>
                <a:gridCol w="1833295"/>
                <a:gridCol w="3108630"/>
                <a:gridCol w="1985882"/>
              </a:tblGrid>
              <a:tr h="370840">
                <a:tc>
                  <a:txBody>
                    <a:bodyPr/>
                    <a:lstStyle/>
                    <a:p>
                      <a:pPr algn="ctr"/>
                      <a:r>
                        <a:rPr lang="el-GR" sz="2000" dirty="0" smtClean="0"/>
                        <a:t>Εξέταση</a:t>
                      </a:r>
                      <a:endParaRPr lang="el-GR" sz="2000" dirty="0"/>
                    </a:p>
                  </a:txBody>
                  <a:tcPr>
                    <a:solidFill>
                      <a:srgbClr val="820000"/>
                    </a:solidFill>
                  </a:tcPr>
                </a:tc>
                <a:tc>
                  <a:txBody>
                    <a:bodyPr/>
                    <a:lstStyle/>
                    <a:p>
                      <a:pPr algn="l"/>
                      <a:r>
                        <a:rPr lang="en-US" sz="2000" dirty="0" smtClean="0"/>
                        <a:t>50</a:t>
                      </a:r>
                      <a:r>
                        <a:rPr lang="el-GR" sz="2000" dirty="0" smtClean="0"/>
                        <a:t>χρονος</a:t>
                      </a:r>
                      <a:r>
                        <a:rPr lang="el-GR" sz="2000" baseline="0" dirty="0" smtClean="0"/>
                        <a:t> προσκομίστηκε με οξύ πόνο στις αρθρώσεις</a:t>
                      </a:r>
                      <a:endParaRPr lang="el-GR" sz="2000" dirty="0"/>
                    </a:p>
                  </a:txBody>
                  <a:tcPr>
                    <a:solidFill>
                      <a:srgbClr val="820000"/>
                    </a:solidFill>
                  </a:tcPr>
                </a:tc>
                <a:tc>
                  <a:txBody>
                    <a:bodyPr/>
                    <a:lstStyle/>
                    <a:p>
                      <a:pPr algn="ctr"/>
                      <a:r>
                        <a:rPr lang="el-GR" sz="2000" dirty="0" smtClean="0"/>
                        <a:t>Τιμές</a:t>
                      </a:r>
                      <a:r>
                        <a:rPr lang="el-GR" sz="2000" baseline="0" dirty="0" smtClean="0"/>
                        <a:t> αναφοράς</a:t>
                      </a:r>
                      <a:endParaRPr lang="el-GR" sz="2000" dirty="0"/>
                    </a:p>
                  </a:txBody>
                  <a:tcPr>
                    <a:solidFill>
                      <a:srgbClr val="820000"/>
                    </a:solidFill>
                  </a:tcPr>
                </a:tc>
              </a:tr>
              <a:tr h="370840">
                <a:tc>
                  <a:txBody>
                    <a:bodyPr/>
                    <a:lstStyle/>
                    <a:p>
                      <a:r>
                        <a:rPr lang="en-US" sz="2000" dirty="0" smtClean="0"/>
                        <a:t>Trig</a:t>
                      </a:r>
                      <a:endParaRPr lang="el-GR" sz="2000" dirty="0"/>
                    </a:p>
                  </a:txBody>
                  <a:tcPr/>
                </a:tc>
                <a:tc>
                  <a:txBody>
                    <a:bodyPr/>
                    <a:lstStyle/>
                    <a:p>
                      <a:r>
                        <a:rPr lang="en-US" sz="2000" dirty="0" smtClean="0"/>
                        <a:t>460 mg/dL</a:t>
                      </a:r>
                      <a:endParaRPr lang="el-GR" sz="2000" dirty="0"/>
                    </a:p>
                  </a:txBody>
                  <a:tcPr/>
                </a:tc>
                <a:tc>
                  <a:txBody>
                    <a:bodyPr/>
                    <a:lstStyle/>
                    <a:p>
                      <a:r>
                        <a:rPr lang="el-GR" sz="2000" dirty="0" smtClean="0"/>
                        <a:t>&lt; 3</a:t>
                      </a:r>
                      <a:r>
                        <a:rPr lang="en-US" sz="2000" dirty="0" smtClean="0"/>
                        <a:t>6</a:t>
                      </a:r>
                      <a:r>
                        <a:rPr lang="el-GR" sz="2000" dirty="0" smtClean="0"/>
                        <a:t> </a:t>
                      </a:r>
                      <a:r>
                        <a:rPr lang="en-US" sz="2000" dirty="0" smtClean="0"/>
                        <a:t>U/L</a:t>
                      </a:r>
                      <a:endParaRPr lang="el-GR" sz="2000" dirty="0"/>
                    </a:p>
                  </a:txBody>
                  <a:tcPr/>
                </a:tc>
              </a:tr>
              <a:tr h="370840">
                <a:tc>
                  <a:txBody>
                    <a:bodyPr/>
                    <a:lstStyle/>
                    <a:p>
                      <a:r>
                        <a:rPr lang="en-US" sz="2000" dirty="0" smtClean="0"/>
                        <a:t>Chol</a:t>
                      </a:r>
                      <a:endParaRPr lang="el-GR" sz="2000" dirty="0"/>
                    </a:p>
                  </a:txBody>
                  <a:tcPr/>
                </a:tc>
                <a:tc>
                  <a:txBody>
                    <a:bodyPr/>
                    <a:lstStyle/>
                    <a:p>
                      <a:r>
                        <a:rPr lang="en-US" sz="2000" dirty="0" smtClean="0"/>
                        <a:t>210</a:t>
                      </a:r>
                      <a:r>
                        <a:rPr lang="en-US" sz="2000" baseline="0" dirty="0" smtClean="0"/>
                        <a:t> mg/dL</a:t>
                      </a:r>
                      <a:endParaRPr lang="el-GR" sz="2000" dirty="0"/>
                    </a:p>
                  </a:txBody>
                  <a:tcPr/>
                </a:tc>
                <a:tc>
                  <a:txBody>
                    <a:bodyPr/>
                    <a:lstStyle/>
                    <a:p>
                      <a:r>
                        <a:rPr lang="en-US" sz="2000" dirty="0" smtClean="0"/>
                        <a:t>0 – 200 mg/dL</a:t>
                      </a:r>
                      <a:endParaRPr lang="el-GR" sz="2000" dirty="0"/>
                    </a:p>
                  </a:txBody>
                  <a:tcPr/>
                </a:tc>
              </a:tr>
              <a:tr h="370840">
                <a:tc>
                  <a:txBody>
                    <a:bodyPr/>
                    <a:lstStyle/>
                    <a:p>
                      <a:r>
                        <a:rPr lang="en-US" sz="2000" dirty="0" smtClean="0"/>
                        <a:t>HDL</a:t>
                      </a:r>
                      <a:endParaRPr lang="el-GR" sz="2000" dirty="0"/>
                    </a:p>
                  </a:txBody>
                  <a:tcPr/>
                </a:tc>
                <a:tc>
                  <a:txBody>
                    <a:bodyPr/>
                    <a:lstStyle/>
                    <a:p>
                      <a:r>
                        <a:rPr lang="en-US" sz="2000" dirty="0" smtClean="0"/>
                        <a:t>32 U/L</a:t>
                      </a:r>
                      <a:endParaRPr lang="el-GR" sz="2000" dirty="0"/>
                    </a:p>
                  </a:txBody>
                  <a:tcPr/>
                </a:tc>
                <a:tc>
                  <a:txBody>
                    <a:bodyPr/>
                    <a:lstStyle/>
                    <a:p>
                      <a:r>
                        <a:rPr lang="el-GR" sz="2000" dirty="0" smtClean="0"/>
                        <a:t>&gt;</a:t>
                      </a:r>
                      <a:r>
                        <a:rPr lang="en-US" sz="2000" dirty="0" smtClean="0"/>
                        <a:t> 40 mg/dL</a:t>
                      </a:r>
                      <a:endParaRPr lang="el-GR" sz="2000" dirty="0"/>
                    </a:p>
                  </a:txBody>
                  <a:tcPr/>
                </a:tc>
              </a:tr>
              <a:tr h="370840">
                <a:tc>
                  <a:txBody>
                    <a:bodyPr/>
                    <a:lstStyle/>
                    <a:p>
                      <a:r>
                        <a:rPr lang="en-US" sz="2000" dirty="0" smtClean="0"/>
                        <a:t>UA</a:t>
                      </a:r>
                      <a:endParaRPr lang="el-GR" sz="2000" dirty="0"/>
                    </a:p>
                  </a:txBody>
                  <a:tcPr/>
                </a:tc>
                <a:tc>
                  <a:txBody>
                    <a:bodyPr/>
                    <a:lstStyle/>
                    <a:p>
                      <a:r>
                        <a:rPr lang="en-US" sz="2000" dirty="0" smtClean="0"/>
                        <a:t>8,9 mg/dL</a:t>
                      </a:r>
                      <a:endParaRPr lang="el-GR" sz="2000" dirty="0"/>
                    </a:p>
                  </a:txBody>
                  <a:tcPr/>
                </a:tc>
                <a:tc>
                  <a:txBody>
                    <a:bodyPr/>
                    <a:lstStyle/>
                    <a:p>
                      <a:r>
                        <a:rPr lang="en-US" sz="2000" dirty="0" smtClean="0"/>
                        <a:t>&lt; 7,2 mg/dL</a:t>
                      </a:r>
                      <a:endParaRPr lang="el-GR" sz="2000" dirty="0"/>
                    </a:p>
                  </a:txBody>
                  <a:tcPr/>
                </a:tc>
              </a:tr>
              <a:tr h="370840">
                <a:tc>
                  <a:txBody>
                    <a:bodyPr/>
                    <a:lstStyle/>
                    <a:p>
                      <a:r>
                        <a:rPr lang="en-US" sz="2000" dirty="0" smtClean="0"/>
                        <a:t>BMI</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28 </a:t>
                      </a:r>
                      <a:r>
                        <a:rPr lang="en-US" sz="2000" baseline="0" dirty="0" smtClean="0"/>
                        <a:t>Kg/m</a:t>
                      </a:r>
                      <a:r>
                        <a:rPr lang="en-US" sz="2000" baseline="30000" dirty="0" smtClean="0"/>
                        <a:t>2</a:t>
                      </a:r>
                      <a:endParaRPr lang="el-GR" sz="2000" dirty="0"/>
                    </a:p>
                  </a:txBody>
                  <a:tcPr/>
                </a:tc>
                <a:tc>
                  <a:txBody>
                    <a:bodyPr/>
                    <a:lstStyle/>
                    <a:p>
                      <a:r>
                        <a:rPr lang="en-US" sz="2000" dirty="0" smtClean="0"/>
                        <a:t>20</a:t>
                      </a:r>
                      <a:r>
                        <a:rPr lang="el-GR" sz="2000" baseline="0" dirty="0" smtClean="0"/>
                        <a:t> – </a:t>
                      </a:r>
                      <a:r>
                        <a:rPr lang="en-US" sz="2000" baseline="0" dirty="0" smtClean="0"/>
                        <a:t>25 Kg/m</a:t>
                      </a:r>
                      <a:r>
                        <a:rPr lang="en-US" sz="2000" baseline="30000" dirty="0" smtClean="0"/>
                        <a:t>2</a:t>
                      </a:r>
                      <a:endParaRPr lang="el-GR" sz="2000" baseline="30000" dirty="0"/>
                    </a:p>
                  </a:txBody>
                  <a:tcPr/>
                </a:tc>
              </a:tr>
              <a:tr h="370840">
                <a:tc>
                  <a:txBody>
                    <a:bodyPr/>
                    <a:lstStyle/>
                    <a:p>
                      <a:r>
                        <a:rPr lang="el-GR" sz="2000" dirty="0" smtClean="0"/>
                        <a:t>Πίεση</a:t>
                      </a:r>
                      <a:endParaRPr lang="el-GR" sz="2000" dirty="0"/>
                    </a:p>
                  </a:txBody>
                  <a:tcPr/>
                </a:tc>
                <a:tc>
                  <a:txBody>
                    <a:bodyPr/>
                    <a:lstStyle/>
                    <a:p>
                      <a:r>
                        <a:rPr lang="en-US" sz="2000" dirty="0" smtClean="0"/>
                        <a:t>105/165</a:t>
                      </a:r>
                      <a:endParaRPr lang="el-GR" sz="2000" dirty="0"/>
                    </a:p>
                  </a:txBody>
                  <a:tcPr/>
                </a:tc>
                <a:tc>
                  <a:txBody>
                    <a:bodyPr/>
                    <a:lstStyle/>
                    <a:p>
                      <a:r>
                        <a:rPr lang="en-US" sz="2000" dirty="0" smtClean="0"/>
                        <a:t>95/135</a:t>
                      </a:r>
                      <a:endParaRPr lang="el-GR" sz="2000" dirty="0"/>
                    </a:p>
                  </a:txBody>
                  <a:tcPr/>
                </a:tc>
              </a:tr>
            </a:tbl>
          </a:graphicData>
        </a:graphic>
      </p:graphicFrame>
      <p:sp>
        <p:nvSpPr>
          <p:cNvPr id="4" name="3 - TextBox"/>
          <p:cNvSpPr txBox="1"/>
          <p:nvPr/>
        </p:nvSpPr>
        <p:spPr>
          <a:xfrm>
            <a:off x="971600" y="4763035"/>
            <a:ext cx="6768752" cy="830997"/>
          </a:xfrm>
          <a:prstGeom prst="rect">
            <a:avLst/>
          </a:prstGeom>
          <a:noFill/>
        </p:spPr>
        <p:txBody>
          <a:bodyPr wrap="square" rtlCol="0">
            <a:spAutoFit/>
          </a:bodyPr>
          <a:lstStyle/>
          <a:p>
            <a:r>
              <a:rPr lang="el-GR" sz="2400" dirty="0" smtClean="0">
                <a:latin typeface="+mn-lt"/>
              </a:rPr>
              <a:t>Πρόκειται για υπερουριχαιμία που οφείλεται σε παχυσαρκία, υπερλιπιδαιμία και υπέρταση. </a:t>
            </a:r>
            <a:endParaRPr lang="el-GR" sz="2400" dirty="0">
              <a:latin typeface="+mn-lt"/>
            </a:endParaRPr>
          </a:p>
        </p:txBody>
      </p:sp>
      <p:sp>
        <p:nvSpPr>
          <p:cNvPr id="6" name="Title 5"/>
          <p:cNvSpPr>
            <a:spLocks noGrp="1"/>
          </p:cNvSpPr>
          <p:nvPr>
            <p:ph type="title"/>
          </p:nvPr>
        </p:nvSpPr>
        <p:spPr/>
        <p:txBody>
          <a:bodyPr/>
          <a:lstStyle/>
          <a:p>
            <a:r>
              <a:rPr lang="el-GR" dirty="0" smtClean="0"/>
              <a:t>Μελέτη Περίπτωσης</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Tree>
    <p:extLst>
      <p:ext uri="{BB962C8B-B14F-4D97-AF65-F5344CB8AC3E}">
        <p14:creationId xmlns:p14="http://schemas.microsoft.com/office/powerpoint/2010/main" val="8524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rot="10800000" flipV="1">
            <a:off x="107504" y="2014682"/>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ουρικό οξύ + Ο</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 Η</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Ο                          </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αλλαντοίνη</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 </a:t>
            </a:r>
            <a:r>
              <a:rPr kumimoji="0" lang="en-US" b="0" i="0" u="none" strike="noStrike" cap="none" normalizeH="0" baseline="0" dirty="0" smtClean="0">
                <a:ln>
                  <a:noFill/>
                </a:ln>
                <a:solidFill>
                  <a:srgbClr val="000000"/>
                </a:solidFill>
                <a:effectLst/>
                <a:latin typeface="+mn-lt"/>
                <a:ea typeface="Times New Roman" pitchFamily="18" charset="0"/>
                <a:cs typeface="Arial" pitchFamily="34" charset="0"/>
              </a:rPr>
              <a:t>CO</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 </a:t>
            </a:r>
            <a:r>
              <a:rPr kumimoji="0" lang="en-US" b="0" i="0" u="none" strike="noStrike" cap="none" normalizeH="0" baseline="0" dirty="0" smtClean="0">
                <a:ln>
                  <a:noFill/>
                </a:ln>
                <a:solidFill>
                  <a:srgbClr val="000000"/>
                </a:solidFill>
                <a:effectLst/>
                <a:latin typeface="+mn-lt"/>
                <a:ea typeface="Times New Roman" pitchFamily="18" charset="0"/>
                <a:cs typeface="Arial" pitchFamily="34" charset="0"/>
              </a:rPr>
              <a:t>H</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mn-lt"/>
                <a:ea typeface="Times New Roman" pitchFamily="18" charset="0"/>
                <a:cs typeface="Arial" pitchFamily="34" charset="0"/>
              </a:rPr>
              <a:t>O</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a:t>
            </a:r>
            <a:endParaRPr kumimoji="0" lang="el-GR"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Υπεροξειδάση</a:t>
            </a:r>
          </a:p>
          <a:p>
            <a:pPr lvl="0" algn="just" eaLnBrk="0" fontAlgn="base" hangingPunct="0">
              <a:spcBef>
                <a:spcPct val="0"/>
              </a:spcBef>
              <a:spcAft>
                <a:spcPct val="0"/>
              </a:spcAft>
            </a:pP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2Η</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Ο</a:t>
            </a:r>
            <a:r>
              <a:rPr kumimoji="0" lang="el-GR" b="0" i="0" u="none" strike="noStrike" cap="none" normalizeH="0" baseline="-30000" dirty="0" smtClean="0">
                <a:ln>
                  <a:noFill/>
                </a:ln>
                <a:solidFill>
                  <a:srgbClr val="000000"/>
                </a:solidFill>
                <a:effectLst/>
                <a:latin typeface="+mn-lt"/>
                <a:ea typeface="Times New Roman" pitchFamily="18" charset="0"/>
                <a:cs typeface="Arial" pitchFamily="34" charset="0"/>
              </a:rPr>
              <a:t>2</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+ 4-αμινοαντιπυρίνη + 2,4,6 διβρωμο-3-υδροξυβενζοικό οξύ                 κινόνη</a:t>
            </a:r>
            <a:r>
              <a:rPr kumimoji="0" lang="el-GR" b="0" i="0" u="none" strike="noStrike" cap="none" normalizeH="0" dirty="0" smtClean="0">
                <a:ln>
                  <a:noFill/>
                </a:ln>
                <a:solidFill>
                  <a:srgbClr val="000000"/>
                </a:solidFill>
                <a:effectLst/>
                <a:latin typeface="+mn-lt"/>
                <a:ea typeface="Times New Roman" pitchFamily="18" charset="0"/>
                <a:cs typeface="Arial" pitchFamily="34" charset="0"/>
              </a:rPr>
              <a:t> + 4</a:t>
            </a:r>
            <a:r>
              <a:rPr lang="en-US" dirty="0" smtClean="0">
                <a:latin typeface="+mn-lt"/>
              </a:rPr>
              <a:t>H</a:t>
            </a:r>
            <a:r>
              <a:rPr lang="el-GR" baseline="-25000" dirty="0" smtClean="0">
                <a:latin typeface="+mn-lt"/>
              </a:rPr>
              <a:t>2</a:t>
            </a:r>
            <a:r>
              <a:rPr lang="en-US" dirty="0" smtClean="0">
                <a:latin typeface="+mn-lt"/>
              </a:rPr>
              <a:t>O</a:t>
            </a: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2049" name="Line 1"/>
          <p:cNvSpPr>
            <a:spLocks noChangeShapeType="1"/>
          </p:cNvSpPr>
          <p:nvPr/>
        </p:nvSpPr>
        <p:spPr bwMode="auto">
          <a:xfrm>
            <a:off x="6479947" y="3033728"/>
            <a:ext cx="790575"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latin typeface="+mn-lt"/>
            </a:endParaRPr>
          </a:p>
        </p:txBody>
      </p:sp>
      <p:sp>
        <p:nvSpPr>
          <p:cNvPr id="2050" name="Line 2"/>
          <p:cNvSpPr>
            <a:spLocks noChangeShapeType="1"/>
          </p:cNvSpPr>
          <p:nvPr/>
        </p:nvSpPr>
        <p:spPr bwMode="auto">
          <a:xfrm>
            <a:off x="2335377" y="2276872"/>
            <a:ext cx="1082675"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latin typeface="+mn-lt"/>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rot="10800000" flipV="1">
            <a:off x="2335377" y="1553017"/>
            <a:ext cx="12961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                                           </a:t>
            </a:r>
            <a:r>
              <a:rPr kumimoji="0" lang="el-GR" b="0" i="0" u="none" strike="noStrike" cap="none" normalizeH="0" baseline="0" dirty="0" smtClean="0">
                <a:ln>
                  <a:noFill/>
                </a:ln>
                <a:solidFill>
                  <a:srgbClr val="000000"/>
                </a:solidFill>
                <a:effectLst/>
                <a:latin typeface="+mn-lt"/>
                <a:ea typeface="Times New Roman" pitchFamily="18" charset="0"/>
                <a:cs typeface="Arial" pitchFamily="34" charset="0"/>
              </a:rPr>
              <a:t>Ουρικάση</a:t>
            </a:r>
            <a:endParaRPr kumimoji="0" lang="el-G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mn-lt"/>
              <a:cs typeface="Arial" pitchFamily="34" charset="0"/>
            </a:endParaRPr>
          </a:p>
        </p:txBody>
      </p:sp>
      <p:sp>
        <p:nvSpPr>
          <p:cNvPr id="8" name="7 - Ορθογώνιο"/>
          <p:cNvSpPr/>
          <p:nvPr/>
        </p:nvSpPr>
        <p:spPr>
          <a:xfrm>
            <a:off x="2792801" y="3573016"/>
            <a:ext cx="3009285" cy="646331"/>
          </a:xfrm>
          <a:prstGeom prst="rect">
            <a:avLst/>
          </a:prstGeom>
        </p:spPr>
        <p:txBody>
          <a:bodyPr wrap="none">
            <a:spAutoFit/>
          </a:bodyPr>
          <a:lstStyle/>
          <a:p>
            <a:pPr lvl="0" algn="just" eaLnBrk="0" fontAlgn="base" hangingPunct="0">
              <a:spcBef>
                <a:spcPct val="0"/>
              </a:spcBef>
              <a:spcAft>
                <a:spcPct val="0"/>
              </a:spcAft>
            </a:pPr>
            <a:endParaRPr lang="el-GR" dirty="0" smtClean="0">
              <a:solidFill>
                <a:srgbClr val="000000"/>
              </a:solidFill>
              <a:latin typeface="+mn-lt"/>
              <a:ea typeface="Times New Roman" pitchFamily="18" charset="0"/>
              <a:cs typeface="Arial" pitchFamily="34" charset="0"/>
            </a:endParaRPr>
          </a:p>
          <a:p>
            <a:pPr lvl="0" algn="just" eaLnBrk="0" fontAlgn="base" hangingPunct="0">
              <a:spcBef>
                <a:spcPct val="0"/>
              </a:spcBef>
              <a:spcAft>
                <a:spcPct val="0"/>
              </a:spcAft>
            </a:pPr>
            <a:r>
              <a:rPr lang="en-US" dirty="0" smtClean="0">
                <a:solidFill>
                  <a:srgbClr val="000000"/>
                </a:solidFill>
                <a:latin typeface="+mn-lt"/>
                <a:ea typeface="Times New Roman" pitchFamily="18" charset="0"/>
                <a:cs typeface="Arial" pitchFamily="34" charset="0"/>
              </a:rPr>
              <a:t>T</a:t>
            </a:r>
            <a:r>
              <a:rPr lang="el-GR" dirty="0" smtClean="0">
                <a:solidFill>
                  <a:srgbClr val="000000"/>
                </a:solidFill>
                <a:latin typeface="+mn-lt"/>
                <a:ea typeface="Times New Roman" pitchFamily="18" charset="0"/>
                <a:cs typeface="Arial" pitchFamily="34" charset="0"/>
              </a:rPr>
              <a:t>ελικού σημείου    λ = 510 </a:t>
            </a:r>
            <a:r>
              <a:rPr lang="en-US" dirty="0" smtClean="0">
                <a:solidFill>
                  <a:srgbClr val="000000"/>
                </a:solidFill>
                <a:latin typeface="+mn-lt"/>
                <a:ea typeface="Times New Roman" pitchFamily="18" charset="0"/>
                <a:cs typeface="Arial" pitchFamily="34" charset="0"/>
              </a:rPr>
              <a:t>nm</a:t>
            </a:r>
            <a:endParaRPr lang="en-US" dirty="0" smtClean="0">
              <a:latin typeface="+mn-lt"/>
              <a:cs typeface="Arial" pitchFamily="34" charset="0"/>
            </a:endParaRPr>
          </a:p>
        </p:txBody>
      </p:sp>
      <p:sp>
        <p:nvSpPr>
          <p:cNvPr id="2" name="Title 1"/>
          <p:cNvSpPr>
            <a:spLocks noGrp="1"/>
          </p:cNvSpPr>
          <p:nvPr>
            <p:ph type="title"/>
          </p:nvPr>
        </p:nvSpPr>
        <p:spPr/>
        <p:txBody>
          <a:bodyPr>
            <a:normAutofit/>
          </a:bodyPr>
          <a:lstStyle/>
          <a:p>
            <a:r>
              <a:rPr lang="el-GR" dirty="0"/>
              <a:t>Προσδιορισμός ουρικού </a:t>
            </a:r>
            <a:r>
              <a:rPr lang="el-GR" dirty="0" smtClean="0"/>
              <a:t>οξέος</a:t>
            </a:r>
            <a:endParaRPr lang="el-GR" dirty="0"/>
          </a:p>
        </p:txBody>
      </p:sp>
    </p:spTree>
    <p:extLst>
      <p:ext uri="{BB962C8B-B14F-4D97-AF65-F5344CB8AC3E}">
        <p14:creationId xmlns:p14="http://schemas.microsoft.com/office/powerpoint/2010/main" val="3253232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3600" b="1" dirty="0" smtClean="0"/>
              <a:t>Τέλος Ενότητας</a:t>
            </a:r>
            <a:endParaRPr lang="el-GR" sz="3600" b="1"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81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b="1" cap="none" dirty="0" smtClean="0"/>
              <a:t>Σημειώματα</a:t>
            </a:r>
            <a:endParaRPr lang="el-GR" sz="4400" b="1"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91459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Σημείωμα </a:t>
            </a:r>
            <a:r>
              <a:rPr lang="el-GR" sz="3600" b="1" dirty="0" smtClean="0"/>
              <a:t>Αναφοράς</a:t>
            </a:r>
            <a:endParaRPr lang="el-GR" sz="3600" b="1"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Πέτρος Καρκαλούσος 2014. Πέτρος Καρκαλούσος. «Κλινική </a:t>
            </a:r>
            <a:r>
              <a:rPr lang="el-GR" sz="2000" dirty="0"/>
              <a:t>Χημεία Ι. Ενότητα 13: Έλεγχος ουρικού </a:t>
            </a:r>
            <a:r>
              <a:rPr lang="el-GR" sz="2000" dirty="0" smtClean="0"/>
              <a:t>οξέος». Έκδοση: 1.0. Αθήνα 2014. Διαθέσιμο από τη δικτυακή 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61671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b="1" dirty="0">
                <a:solidFill>
                  <a:schemeClr val="tx1"/>
                </a:solidFill>
              </a:rPr>
              <a:t>Σημείωμα </a:t>
            </a:r>
            <a:r>
              <a:rPr lang="el-GR" sz="3600" b="1" dirty="0" smtClean="0">
                <a:solidFill>
                  <a:schemeClr val="tx1"/>
                </a:solidFill>
              </a:rPr>
              <a:t>Αδειοδότησης</a:t>
            </a:r>
            <a:endParaRPr lang="el-GR" sz="3600" b="1"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9244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tx1"/>
                </a:solidFill>
              </a:rPr>
              <a:t>Διατήρηση </a:t>
            </a:r>
            <a:r>
              <a:rPr lang="el-GR" sz="3600" b="1" dirty="0" smtClean="0">
                <a:solidFill>
                  <a:schemeClr val="tx1"/>
                </a:solidFill>
              </a:rPr>
              <a:t>Σημειωμάτων</a:t>
            </a:r>
            <a:endParaRPr lang="el-GR" sz="36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22373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t>Marshall J, Bangert K. </a:t>
            </a:r>
            <a:r>
              <a:rPr lang="el-GR" sz="2000" dirty="0" smtClean="0"/>
              <a:t>Κλινική Χημεία. Εκδόσεις Π.Χ. Πασχαλίδης 2011. Αθήνα, </a:t>
            </a:r>
            <a:r>
              <a:rPr lang="en-US" sz="2000" dirty="0" smtClean="0"/>
              <a:t>ISBN 978-960-489-056-9</a:t>
            </a:r>
          </a:p>
          <a:p>
            <a:pPr marL="0" indent="0">
              <a:buNone/>
            </a:pP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58532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solidFill>
                  <a:schemeClr val="tx1"/>
                </a:solidFill>
              </a:rPr>
              <a:t>Χρηματοδότηση</a:t>
            </a:r>
            <a:endParaRPr lang="el-GR" sz="3600" b="1"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218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srcRect/>
          <a:stretch>
            <a:fillRect/>
          </a:stretch>
        </p:blipFill>
        <p:spPr bwMode="auto">
          <a:xfrm>
            <a:off x="2339975" y="1052513"/>
            <a:ext cx="1944688" cy="1922462"/>
          </a:xfrm>
          <a:prstGeom prst="rect">
            <a:avLst/>
          </a:prstGeom>
          <a:noFill/>
          <a:ln w="9525">
            <a:noFill/>
            <a:miter lim="800000"/>
            <a:headEnd/>
            <a:tailEnd/>
          </a:ln>
        </p:spPr>
      </p:pic>
      <p:pic>
        <p:nvPicPr>
          <p:cNvPr id="12291" name="Picture 7"/>
          <p:cNvPicPr>
            <a:picLocks noChangeAspect="1" noChangeArrowheads="1"/>
          </p:cNvPicPr>
          <p:nvPr/>
        </p:nvPicPr>
        <p:blipFill>
          <a:blip r:embed="rId3" cstate="print"/>
          <a:srcRect/>
          <a:stretch>
            <a:fillRect/>
          </a:stretch>
        </p:blipFill>
        <p:spPr bwMode="auto">
          <a:xfrm>
            <a:off x="5219700" y="1052513"/>
            <a:ext cx="2232025" cy="1895475"/>
          </a:xfrm>
          <a:prstGeom prst="rect">
            <a:avLst/>
          </a:prstGeom>
          <a:noFill/>
          <a:ln w="9525">
            <a:noFill/>
            <a:miter lim="800000"/>
            <a:headEnd/>
            <a:tailEnd/>
          </a:ln>
        </p:spPr>
      </p:pic>
      <p:sp>
        <p:nvSpPr>
          <p:cNvPr id="12293" name="Line 9"/>
          <p:cNvSpPr>
            <a:spLocks noChangeShapeType="1"/>
          </p:cNvSpPr>
          <p:nvPr/>
        </p:nvSpPr>
        <p:spPr bwMode="auto">
          <a:xfrm>
            <a:off x="6588125" y="2997200"/>
            <a:ext cx="0" cy="576263"/>
          </a:xfrm>
          <a:prstGeom prst="line">
            <a:avLst/>
          </a:prstGeom>
          <a:noFill/>
          <a:ln w="9525">
            <a:solidFill>
              <a:schemeClr val="tx1"/>
            </a:solidFill>
            <a:round/>
            <a:headEnd/>
            <a:tailEnd type="triangle" w="med" len="med"/>
          </a:ln>
        </p:spPr>
        <p:txBody>
          <a:bodyPr/>
          <a:lstStyle/>
          <a:p>
            <a:endParaRPr lang="el-GR" dirty="0"/>
          </a:p>
        </p:txBody>
      </p:sp>
      <p:sp>
        <p:nvSpPr>
          <p:cNvPr id="12294" name="Line 10"/>
          <p:cNvSpPr>
            <a:spLocks noChangeShapeType="1"/>
          </p:cNvSpPr>
          <p:nvPr/>
        </p:nvSpPr>
        <p:spPr bwMode="auto">
          <a:xfrm>
            <a:off x="3276600" y="3068638"/>
            <a:ext cx="0" cy="504825"/>
          </a:xfrm>
          <a:prstGeom prst="line">
            <a:avLst/>
          </a:prstGeom>
          <a:noFill/>
          <a:ln w="9525">
            <a:solidFill>
              <a:schemeClr val="tx1"/>
            </a:solidFill>
            <a:round/>
            <a:headEnd/>
            <a:tailEnd type="triangle" w="med" len="med"/>
          </a:ln>
        </p:spPr>
        <p:txBody>
          <a:bodyPr/>
          <a:lstStyle/>
          <a:p>
            <a:endParaRPr lang="el-GR" dirty="0"/>
          </a:p>
        </p:txBody>
      </p:sp>
      <p:sp>
        <p:nvSpPr>
          <p:cNvPr id="12295" name="Rectangle 11"/>
          <p:cNvSpPr>
            <a:spLocks noChangeArrowheads="1"/>
          </p:cNvSpPr>
          <p:nvPr/>
        </p:nvSpPr>
        <p:spPr bwMode="auto">
          <a:xfrm>
            <a:off x="2122488" y="3716338"/>
            <a:ext cx="2160587" cy="576262"/>
          </a:xfrm>
          <a:prstGeom prst="rect">
            <a:avLst/>
          </a:prstGeom>
          <a:solidFill>
            <a:schemeClr val="accent1">
              <a:alpha val="14117"/>
            </a:schemeClr>
          </a:solidFill>
          <a:ln w="9525">
            <a:solidFill>
              <a:schemeClr val="tx1"/>
            </a:solidFill>
            <a:miter lim="800000"/>
            <a:headEnd/>
            <a:tailEnd/>
          </a:ln>
        </p:spPr>
        <p:txBody>
          <a:bodyPr wrap="none" anchor="ctr"/>
          <a:lstStyle/>
          <a:p>
            <a:endParaRPr lang="el-GR" dirty="0"/>
          </a:p>
        </p:txBody>
      </p:sp>
      <p:sp>
        <p:nvSpPr>
          <p:cNvPr id="12296" name="Text Box 12"/>
          <p:cNvSpPr txBox="1">
            <a:spLocks noChangeArrowheads="1"/>
          </p:cNvSpPr>
          <p:nvPr/>
        </p:nvSpPr>
        <p:spPr bwMode="auto">
          <a:xfrm>
            <a:off x="2266950" y="3789363"/>
            <a:ext cx="1871663" cy="396875"/>
          </a:xfrm>
          <a:prstGeom prst="rect">
            <a:avLst/>
          </a:prstGeom>
          <a:noFill/>
          <a:ln w="9525">
            <a:noFill/>
            <a:miter lim="800000"/>
            <a:headEnd/>
            <a:tailEnd/>
          </a:ln>
        </p:spPr>
        <p:txBody>
          <a:bodyPr>
            <a:spAutoFit/>
          </a:bodyPr>
          <a:lstStyle/>
          <a:p>
            <a:pPr algn="ctr">
              <a:spcBef>
                <a:spcPct val="50000"/>
              </a:spcBef>
            </a:pPr>
            <a:r>
              <a:rPr lang="el-GR" sz="2000" dirty="0"/>
              <a:t>Υποξανθίνη</a:t>
            </a:r>
          </a:p>
        </p:txBody>
      </p:sp>
      <p:sp>
        <p:nvSpPr>
          <p:cNvPr id="12297" name="Rectangle 13"/>
          <p:cNvSpPr>
            <a:spLocks noChangeArrowheads="1"/>
          </p:cNvSpPr>
          <p:nvPr/>
        </p:nvSpPr>
        <p:spPr bwMode="auto">
          <a:xfrm>
            <a:off x="5435600" y="3716338"/>
            <a:ext cx="2160588" cy="576262"/>
          </a:xfrm>
          <a:prstGeom prst="rect">
            <a:avLst/>
          </a:prstGeom>
          <a:solidFill>
            <a:schemeClr val="accent1">
              <a:alpha val="14117"/>
            </a:schemeClr>
          </a:solidFill>
          <a:ln w="9525">
            <a:solidFill>
              <a:schemeClr val="tx1"/>
            </a:solidFill>
            <a:miter lim="800000"/>
            <a:headEnd/>
            <a:tailEnd/>
          </a:ln>
        </p:spPr>
        <p:txBody>
          <a:bodyPr wrap="none" anchor="ctr"/>
          <a:lstStyle/>
          <a:p>
            <a:endParaRPr lang="el-GR" dirty="0"/>
          </a:p>
        </p:txBody>
      </p:sp>
      <p:sp>
        <p:nvSpPr>
          <p:cNvPr id="12298" name="Text Box 14"/>
          <p:cNvSpPr txBox="1">
            <a:spLocks noChangeArrowheads="1"/>
          </p:cNvSpPr>
          <p:nvPr/>
        </p:nvSpPr>
        <p:spPr bwMode="auto">
          <a:xfrm>
            <a:off x="5651500" y="3789363"/>
            <a:ext cx="1871663" cy="396875"/>
          </a:xfrm>
          <a:prstGeom prst="rect">
            <a:avLst/>
          </a:prstGeom>
          <a:noFill/>
          <a:ln w="9525">
            <a:noFill/>
            <a:miter lim="800000"/>
            <a:headEnd/>
            <a:tailEnd/>
          </a:ln>
        </p:spPr>
        <p:txBody>
          <a:bodyPr>
            <a:spAutoFit/>
          </a:bodyPr>
          <a:lstStyle/>
          <a:p>
            <a:pPr algn="ctr">
              <a:spcBef>
                <a:spcPct val="50000"/>
              </a:spcBef>
            </a:pPr>
            <a:r>
              <a:rPr lang="el-GR" sz="2000" dirty="0"/>
              <a:t>Ξανθίνη</a:t>
            </a:r>
          </a:p>
        </p:txBody>
      </p:sp>
      <p:sp>
        <p:nvSpPr>
          <p:cNvPr id="12299" name="Line 15"/>
          <p:cNvSpPr>
            <a:spLocks noChangeShapeType="1"/>
          </p:cNvSpPr>
          <p:nvPr/>
        </p:nvSpPr>
        <p:spPr bwMode="auto">
          <a:xfrm flipH="1">
            <a:off x="4427538" y="4005263"/>
            <a:ext cx="863600" cy="0"/>
          </a:xfrm>
          <a:prstGeom prst="line">
            <a:avLst/>
          </a:prstGeom>
          <a:noFill/>
          <a:ln w="9525">
            <a:solidFill>
              <a:schemeClr val="tx1"/>
            </a:solidFill>
            <a:round/>
            <a:headEnd/>
            <a:tailEnd type="triangle" w="med" len="med"/>
          </a:ln>
        </p:spPr>
        <p:txBody>
          <a:bodyPr/>
          <a:lstStyle/>
          <a:p>
            <a:endParaRPr lang="el-GR" dirty="0"/>
          </a:p>
        </p:txBody>
      </p:sp>
      <p:sp>
        <p:nvSpPr>
          <p:cNvPr id="12300" name="Line 16"/>
          <p:cNvSpPr>
            <a:spLocks noChangeShapeType="1"/>
          </p:cNvSpPr>
          <p:nvPr/>
        </p:nvSpPr>
        <p:spPr bwMode="auto">
          <a:xfrm>
            <a:off x="3132138" y="4365625"/>
            <a:ext cx="0" cy="720725"/>
          </a:xfrm>
          <a:prstGeom prst="line">
            <a:avLst/>
          </a:prstGeom>
          <a:noFill/>
          <a:ln w="9525">
            <a:solidFill>
              <a:schemeClr val="tx1"/>
            </a:solidFill>
            <a:round/>
            <a:headEnd/>
            <a:tailEnd type="triangle" w="med" len="med"/>
          </a:ln>
        </p:spPr>
        <p:txBody>
          <a:bodyPr/>
          <a:lstStyle/>
          <a:p>
            <a:endParaRPr lang="el-GR" dirty="0"/>
          </a:p>
        </p:txBody>
      </p:sp>
      <p:sp>
        <p:nvSpPr>
          <p:cNvPr id="12301" name="Text Box 17"/>
          <p:cNvSpPr txBox="1">
            <a:spLocks noChangeArrowheads="1"/>
          </p:cNvSpPr>
          <p:nvPr/>
        </p:nvSpPr>
        <p:spPr bwMode="auto">
          <a:xfrm>
            <a:off x="3276600" y="4581525"/>
            <a:ext cx="2376488" cy="396875"/>
          </a:xfrm>
          <a:prstGeom prst="rect">
            <a:avLst/>
          </a:prstGeom>
          <a:noFill/>
          <a:ln w="9525">
            <a:noFill/>
            <a:miter lim="800000"/>
            <a:headEnd/>
            <a:tailEnd/>
          </a:ln>
        </p:spPr>
        <p:txBody>
          <a:bodyPr>
            <a:spAutoFit/>
          </a:bodyPr>
          <a:lstStyle/>
          <a:p>
            <a:pPr>
              <a:spcBef>
                <a:spcPct val="50000"/>
              </a:spcBef>
            </a:pPr>
            <a:r>
              <a:rPr lang="el-GR" sz="2000" dirty="0"/>
              <a:t>Ξανθινοξειδάση</a:t>
            </a:r>
          </a:p>
        </p:txBody>
      </p:sp>
      <p:pic>
        <p:nvPicPr>
          <p:cNvPr id="12302" name="Picture 18"/>
          <p:cNvPicPr>
            <a:picLocks noChangeAspect="1" noChangeArrowheads="1"/>
          </p:cNvPicPr>
          <p:nvPr/>
        </p:nvPicPr>
        <p:blipFill>
          <a:blip r:embed="rId4" cstate="print"/>
          <a:srcRect/>
          <a:stretch>
            <a:fillRect/>
          </a:stretch>
        </p:blipFill>
        <p:spPr bwMode="auto">
          <a:xfrm>
            <a:off x="2222436" y="5093968"/>
            <a:ext cx="2205547" cy="1575391"/>
          </a:xfrm>
          <a:prstGeom prst="rect">
            <a:avLst/>
          </a:prstGeom>
          <a:noFill/>
          <a:ln w="9525">
            <a:noFill/>
            <a:miter lim="800000"/>
            <a:headEnd/>
            <a:tailEnd/>
          </a:ln>
        </p:spPr>
      </p:pic>
      <p:sp>
        <p:nvSpPr>
          <p:cNvPr id="12303" name="Text Box 19"/>
          <p:cNvSpPr txBox="1">
            <a:spLocks noChangeArrowheads="1"/>
          </p:cNvSpPr>
          <p:nvPr/>
        </p:nvSpPr>
        <p:spPr bwMode="auto">
          <a:xfrm>
            <a:off x="4355976" y="5661248"/>
            <a:ext cx="1511300" cy="396875"/>
          </a:xfrm>
          <a:prstGeom prst="rect">
            <a:avLst/>
          </a:prstGeom>
          <a:noFill/>
          <a:ln w="9525">
            <a:noFill/>
            <a:miter lim="800000"/>
            <a:headEnd/>
            <a:tailEnd/>
          </a:ln>
        </p:spPr>
        <p:txBody>
          <a:bodyPr>
            <a:spAutoFit/>
          </a:bodyPr>
          <a:lstStyle/>
          <a:p>
            <a:pPr>
              <a:spcBef>
                <a:spcPct val="50000"/>
              </a:spcBef>
            </a:pPr>
            <a:r>
              <a:rPr lang="el-GR" sz="2000" dirty="0"/>
              <a:t>Ουρικό οξύ</a:t>
            </a:r>
          </a:p>
        </p:txBody>
      </p:sp>
      <p:sp>
        <p:nvSpPr>
          <p:cNvPr id="2" name="Title 1"/>
          <p:cNvSpPr>
            <a:spLocks noGrp="1"/>
          </p:cNvSpPr>
          <p:nvPr>
            <p:ph type="title"/>
          </p:nvPr>
        </p:nvSpPr>
        <p:spPr/>
        <p:txBody>
          <a:bodyPr>
            <a:noAutofit/>
          </a:bodyPr>
          <a:lstStyle/>
          <a:p>
            <a:r>
              <a:rPr lang="el-GR" dirty="0"/>
              <a:t>H παραγωγή ουρικού οξέος από τις </a:t>
            </a:r>
            <a:r>
              <a:rPr lang="el-GR" dirty="0" smtClean="0"/>
              <a:t>πουρίνες</a:t>
            </a:r>
            <a:endParaRPr lang="el-GR" dirty="0"/>
          </a:p>
        </p:txBody>
      </p:sp>
      <p:sp>
        <p:nvSpPr>
          <p:cNvPr id="16" name="15 - Θέση αριθμού διαφάνειας"/>
          <p:cNvSpPr>
            <a:spLocks noGrp="1"/>
          </p:cNvSpPr>
          <p:nvPr>
            <p:ph type="sldNum" sz="quarter" idx="12"/>
          </p:nvPr>
        </p:nvSpPr>
        <p:spPr/>
        <p:txBody>
          <a:bodyPr/>
          <a:lstStyle/>
          <a:p>
            <a:fld id="{050FB159-851B-4BB3-ACED-5AFFAF929CBD}" type="slidenum">
              <a:rPr lang="el-GR" smtClean="0"/>
              <a:pPr/>
              <a:t>1</a:t>
            </a:fld>
            <a:endParaRPr lang="el-GR" dirty="0"/>
          </a:p>
        </p:txBody>
      </p:sp>
    </p:spTree>
    <p:extLst>
      <p:ext uri="{BB962C8B-B14F-4D97-AF65-F5344CB8AC3E}">
        <p14:creationId xmlns:p14="http://schemas.microsoft.com/office/powerpoint/2010/main" val="404747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763688" y="1265619"/>
            <a:ext cx="7176889" cy="5592381"/>
          </a:xfrm>
          <a:prstGeom prst="rect">
            <a:avLst/>
          </a:prstGeom>
          <a:noFill/>
          <a:ln w="9525">
            <a:noFill/>
            <a:miter lim="800000"/>
            <a:headEnd/>
            <a:tailEnd/>
          </a:ln>
        </p:spPr>
      </p:pic>
      <p:sp>
        <p:nvSpPr>
          <p:cNvPr id="6" name="5 - Ορθογώνιο"/>
          <p:cNvSpPr/>
          <p:nvPr/>
        </p:nvSpPr>
        <p:spPr>
          <a:xfrm>
            <a:off x="323528" y="0"/>
            <a:ext cx="8208912" cy="1200329"/>
          </a:xfrm>
          <a:prstGeom prst="rect">
            <a:avLst/>
          </a:prstGeom>
        </p:spPr>
        <p:txBody>
          <a:bodyPr wrap="square">
            <a:spAutoFit/>
          </a:bodyPr>
          <a:lstStyle/>
          <a:p>
            <a:pPr algn="ctr"/>
            <a:r>
              <a:rPr lang="el-GR" sz="3600" b="1" dirty="0" smtClean="0">
                <a:solidFill>
                  <a:srgbClr val="820000"/>
                </a:solidFill>
              </a:rPr>
              <a:t>Τα βασικά στάδια παραγωγής του ουρικού οξέος</a:t>
            </a:r>
            <a:endParaRPr lang="el-GR" sz="3600" b="1" dirty="0">
              <a:solidFill>
                <a:srgbClr val="82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Η αποβολή του ουρικού </a:t>
            </a:r>
            <a:r>
              <a:rPr lang="el-GR" dirty="0" smtClean="0"/>
              <a:t>οξέος</a:t>
            </a:r>
            <a:endParaRPr lang="el-GR" dirty="0"/>
          </a:p>
        </p:txBody>
      </p:sp>
      <p:sp>
        <p:nvSpPr>
          <p:cNvPr id="5" name="Content Placeholder 4"/>
          <p:cNvSpPr>
            <a:spLocks noGrp="1"/>
          </p:cNvSpPr>
          <p:nvPr>
            <p:ph idx="1"/>
          </p:nvPr>
        </p:nvSpPr>
        <p:spPr/>
        <p:txBody>
          <a:bodyPr>
            <a:noAutofit/>
          </a:bodyPr>
          <a:lstStyle/>
          <a:p>
            <a:pPr>
              <a:lnSpc>
                <a:spcPct val="150000"/>
              </a:lnSpc>
            </a:pPr>
            <a:r>
              <a:rPr lang="el-GR" sz="2400" dirty="0"/>
              <a:t>Το ουρικό οξύ αποβάλλεται μέσω του νεφρού (70%) και του εντέρου.</a:t>
            </a:r>
          </a:p>
          <a:p>
            <a:pPr>
              <a:lnSpc>
                <a:spcPct val="150000"/>
              </a:lnSpc>
            </a:pPr>
            <a:r>
              <a:rPr lang="el-GR" sz="2400" dirty="0" smtClean="0"/>
              <a:t>Μέσα </a:t>
            </a:r>
            <a:r>
              <a:rPr lang="el-GR" sz="2400" dirty="0"/>
              <a:t>στο αίμα βρίσκεται στο όριο της διαλυτότητας του. Μικρή αύξηση της συγκέντρωσής του προκαλεί την δημιουργία κρυστάλλων του στα </a:t>
            </a:r>
            <a:r>
              <a:rPr lang="el-GR" sz="2400" b="1" dirty="0">
                <a:solidFill>
                  <a:srgbClr val="820000"/>
                </a:solidFill>
              </a:rPr>
              <a:t>ούρα </a:t>
            </a:r>
            <a:r>
              <a:rPr lang="el-GR" sz="2400" dirty="0"/>
              <a:t>ή στις </a:t>
            </a:r>
            <a:r>
              <a:rPr lang="el-GR" sz="2400" b="1" dirty="0">
                <a:solidFill>
                  <a:srgbClr val="820000"/>
                </a:solidFill>
              </a:rPr>
              <a:t>αρθρώσεις</a:t>
            </a:r>
            <a:r>
              <a:rPr lang="el-GR" sz="2400" dirty="0"/>
              <a:t>.</a:t>
            </a:r>
          </a:p>
          <a:p>
            <a:pPr>
              <a:lnSpc>
                <a:spcPct val="150000"/>
              </a:lnSpc>
            </a:pPr>
            <a:r>
              <a:rPr lang="el-GR" sz="2400" dirty="0" smtClean="0"/>
              <a:t>Η </a:t>
            </a:r>
            <a:r>
              <a:rPr lang="el-GR" sz="2400" dirty="0"/>
              <a:t>αύξηση της συγκέντρωσης του ουρικού οξέος οφείλεται είτε σε </a:t>
            </a:r>
            <a:r>
              <a:rPr lang="el-GR" sz="2400" b="1" dirty="0">
                <a:solidFill>
                  <a:srgbClr val="820000"/>
                </a:solidFill>
              </a:rPr>
              <a:t>αυξημένη αποβολή </a:t>
            </a:r>
            <a:r>
              <a:rPr lang="el-GR" sz="2400" dirty="0"/>
              <a:t>του ή σε </a:t>
            </a:r>
            <a:r>
              <a:rPr lang="el-GR" sz="2400" b="1" dirty="0">
                <a:solidFill>
                  <a:srgbClr val="820000"/>
                </a:solidFill>
              </a:rPr>
              <a:t>μειωμένη έκκρισή </a:t>
            </a:r>
            <a:r>
              <a:rPr lang="el-GR" sz="2400" dirty="0"/>
              <a:t>του.</a:t>
            </a:r>
          </a:p>
          <a:p>
            <a:endParaRPr lang="el-GR" sz="2400" dirty="0"/>
          </a:p>
        </p:txBody>
      </p:sp>
    </p:spTree>
    <p:extLst>
      <p:ext uri="{BB962C8B-B14F-4D97-AF65-F5344CB8AC3E}">
        <p14:creationId xmlns:p14="http://schemas.microsoft.com/office/powerpoint/2010/main" val="226388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Τιμές αναφοράς ουρικού </a:t>
            </a:r>
            <a:r>
              <a:rPr lang="el-GR" dirty="0" smtClean="0"/>
              <a:t>οξέος</a:t>
            </a:r>
            <a:endParaRPr lang="el-GR" dirty="0"/>
          </a:p>
        </p:txBody>
      </p:sp>
      <p:sp>
        <p:nvSpPr>
          <p:cNvPr id="6" name="Content Placeholder 5"/>
          <p:cNvSpPr>
            <a:spLocks noGrp="1"/>
          </p:cNvSpPr>
          <p:nvPr>
            <p:ph idx="1"/>
          </p:nvPr>
        </p:nvSpPr>
        <p:spPr/>
        <p:txBody>
          <a:bodyPr>
            <a:normAutofit/>
          </a:bodyPr>
          <a:lstStyle/>
          <a:p>
            <a:pPr marL="0" indent="0">
              <a:lnSpc>
                <a:spcPct val="120000"/>
              </a:lnSpc>
              <a:buNone/>
            </a:pPr>
            <a:r>
              <a:rPr lang="en-US" sz="2800" dirty="0"/>
              <a:t>To </a:t>
            </a:r>
            <a:r>
              <a:rPr lang="el-GR" sz="2800" dirty="0"/>
              <a:t>ουρικό οξύ μετράται και στον ορό και στα </a:t>
            </a:r>
            <a:r>
              <a:rPr lang="el-GR" sz="2800" dirty="0" smtClean="0"/>
              <a:t>ούρα</a:t>
            </a:r>
          </a:p>
          <a:p>
            <a:pPr>
              <a:lnSpc>
                <a:spcPct val="120000"/>
              </a:lnSpc>
            </a:pPr>
            <a:r>
              <a:rPr lang="el-GR" sz="2800" b="1" dirty="0">
                <a:solidFill>
                  <a:srgbClr val="820000"/>
                </a:solidFill>
              </a:rPr>
              <a:t>Ορός</a:t>
            </a:r>
          </a:p>
          <a:p>
            <a:pPr marL="712788" indent="-355600">
              <a:lnSpc>
                <a:spcPct val="120000"/>
              </a:lnSpc>
            </a:pPr>
            <a:r>
              <a:rPr lang="el-GR" sz="2800" dirty="0" smtClean="0"/>
              <a:t>Άνδρες</a:t>
            </a:r>
            <a:r>
              <a:rPr lang="en-US" sz="2800" dirty="0"/>
              <a:t>: 4,0 – 8,5 mg/dL  </a:t>
            </a:r>
            <a:r>
              <a:rPr lang="el-GR" sz="2800" dirty="0"/>
              <a:t>ή 0,24 – 0,51 </a:t>
            </a:r>
            <a:r>
              <a:rPr lang="en-US" sz="2800" dirty="0"/>
              <a:t>mmol/L</a:t>
            </a:r>
          </a:p>
          <a:p>
            <a:pPr marL="712788" indent="-355600">
              <a:lnSpc>
                <a:spcPct val="120000"/>
              </a:lnSpc>
            </a:pPr>
            <a:r>
              <a:rPr lang="el-GR" sz="2800" dirty="0" smtClean="0"/>
              <a:t>Γυναίκες</a:t>
            </a:r>
            <a:r>
              <a:rPr lang="en-US" sz="2800" dirty="0"/>
              <a:t>: 2,7 – 7,3 mg/dL </a:t>
            </a:r>
            <a:r>
              <a:rPr lang="el-GR" sz="2800" dirty="0"/>
              <a:t> ή 0,16 – 0,43 </a:t>
            </a:r>
            <a:r>
              <a:rPr lang="en-US" sz="2800" dirty="0"/>
              <a:t>mmol/L</a:t>
            </a:r>
          </a:p>
          <a:p>
            <a:pPr marL="712788" indent="-355600">
              <a:lnSpc>
                <a:spcPct val="120000"/>
              </a:lnSpc>
            </a:pPr>
            <a:r>
              <a:rPr lang="el-GR" sz="2800" dirty="0" smtClean="0"/>
              <a:t>Παιδιά</a:t>
            </a:r>
            <a:r>
              <a:rPr lang="en-US" sz="2800" dirty="0"/>
              <a:t>: 2,0 -5,5 mg/dL </a:t>
            </a:r>
            <a:r>
              <a:rPr lang="el-GR" sz="2800" dirty="0"/>
              <a:t>ή </a:t>
            </a:r>
            <a:r>
              <a:rPr lang="en-US" sz="2800" dirty="0"/>
              <a:t>0,12 – 0,32 mmol/L</a:t>
            </a:r>
          </a:p>
          <a:p>
            <a:pPr>
              <a:lnSpc>
                <a:spcPct val="120000"/>
              </a:lnSpc>
            </a:pPr>
            <a:r>
              <a:rPr lang="en-US" sz="2800" b="1" dirty="0" smtClean="0">
                <a:solidFill>
                  <a:srgbClr val="820000"/>
                </a:solidFill>
              </a:rPr>
              <a:t>O</a:t>
            </a:r>
            <a:r>
              <a:rPr lang="el-GR" sz="2800" b="1" dirty="0">
                <a:solidFill>
                  <a:srgbClr val="820000"/>
                </a:solidFill>
              </a:rPr>
              <a:t>ύρα</a:t>
            </a:r>
            <a:endParaRPr lang="el-GR" sz="2800" b="1" dirty="0">
              <a:solidFill>
                <a:srgbClr val="820000"/>
              </a:solidFill>
            </a:endParaRPr>
          </a:p>
          <a:p>
            <a:pPr marL="712788" indent="-355600">
              <a:lnSpc>
                <a:spcPct val="120000"/>
              </a:lnSpc>
            </a:pPr>
            <a:r>
              <a:rPr lang="el-GR" sz="2800" dirty="0" smtClean="0"/>
              <a:t>&lt; </a:t>
            </a:r>
            <a:r>
              <a:rPr lang="el-GR" sz="2800" dirty="0"/>
              <a:t>400 </a:t>
            </a:r>
            <a:r>
              <a:rPr lang="en-US" sz="2800" dirty="0"/>
              <a:t>mg/24h  </a:t>
            </a:r>
            <a:r>
              <a:rPr lang="el-GR" sz="2800" dirty="0"/>
              <a:t>ή</a:t>
            </a:r>
            <a:r>
              <a:rPr lang="en-US" sz="2800" dirty="0"/>
              <a:t> </a:t>
            </a:r>
            <a:r>
              <a:rPr lang="el-GR" sz="2800" dirty="0"/>
              <a:t> 2379 </a:t>
            </a:r>
            <a:r>
              <a:rPr lang="en-US" sz="2800" dirty="0" smtClean="0"/>
              <a:t>mmoL/24h</a:t>
            </a:r>
            <a:endParaRPr lang="el-GR" sz="2800" dirty="0"/>
          </a:p>
          <a:p>
            <a:pPr>
              <a:lnSpc>
                <a:spcPct val="120000"/>
              </a:lnSpc>
            </a:pPr>
            <a:endParaRPr lang="el-GR" sz="2800" dirty="0"/>
          </a:p>
          <a:p>
            <a:pPr>
              <a:lnSpc>
                <a:spcPct val="120000"/>
              </a:lnSpc>
            </a:pPr>
            <a:endParaRPr lang="el-GR" sz="2800" dirty="0"/>
          </a:p>
        </p:txBody>
      </p:sp>
    </p:spTree>
    <p:extLst>
      <p:ext uri="{BB962C8B-B14F-4D97-AF65-F5344CB8AC3E}">
        <p14:creationId xmlns:p14="http://schemas.microsoft.com/office/powerpoint/2010/main" val="95963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Παράγοντες που επηρεάζουν τη συγκέντρωση του ουρικού </a:t>
            </a:r>
            <a:r>
              <a:rPr lang="el-GR" dirty="0" smtClean="0"/>
              <a:t>οξέος</a:t>
            </a:r>
            <a:endParaRPr lang="el-GR" dirty="0"/>
          </a:p>
        </p:txBody>
      </p:sp>
      <p:sp>
        <p:nvSpPr>
          <p:cNvPr id="5" name="Content Placeholder 4"/>
          <p:cNvSpPr>
            <a:spLocks noGrp="1"/>
          </p:cNvSpPr>
          <p:nvPr>
            <p:ph idx="1"/>
          </p:nvPr>
        </p:nvSpPr>
        <p:spPr/>
        <p:txBody>
          <a:bodyPr>
            <a:noAutofit/>
          </a:bodyPr>
          <a:lstStyle/>
          <a:p>
            <a:pPr>
              <a:lnSpc>
                <a:spcPct val="120000"/>
              </a:lnSpc>
            </a:pPr>
            <a:r>
              <a:rPr lang="el-GR" sz="2400" b="1" dirty="0">
                <a:solidFill>
                  <a:srgbClr val="820000"/>
                </a:solidFill>
              </a:rPr>
              <a:t>Φύλο. </a:t>
            </a:r>
            <a:r>
              <a:rPr lang="el-GR" sz="2400" dirty="0"/>
              <a:t>Το εύρος αναφοράς στους άνδρες είναι μεγαλύτερο από ότι στις γυναίκες.</a:t>
            </a:r>
          </a:p>
          <a:p>
            <a:pPr>
              <a:lnSpc>
                <a:spcPct val="120000"/>
              </a:lnSpc>
            </a:pPr>
            <a:r>
              <a:rPr lang="el-GR" sz="2400" b="1" dirty="0">
                <a:solidFill>
                  <a:srgbClr val="820000"/>
                </a:solidFill>
              </a:rPr>
              <a:t>Παχυσαρκία. </a:t>
            </a:r>
            <a:r>
              <a:rPr lang="el-GR" sz="2400" dirty="0"/>
              <a:t>Η συγκέντρωση των ουρικών (υπερουριχαιμία) είναι μεγαλύτερη στα παχύσαρκα άτομα (</a:t>
            </a:r>
            <a:r>
              <a:rPr lang="el-GR" sz="2400" dirty="0"/>
              <a:t>υπερλιπιδιαμία</a:t>
            </a:r>
            <a:r>
              <a:rPr lang="el-GR" sz="2400" dirty="0"/>
              <a:t>).</a:t>
            </a:r>
          </a:p>
          <a:p>
            <a:pPr>
              <a:lnSpc>
                <a:spcPct val="120000"/>
              </a:lnSpc>
            </a:pPr>
            <a:r>
              <a:rPr lang="el-GR" sz="2400" b="1" dirty="0">
                <a:solidFill>
                  <a:srgbClr val="820000"/>
                </a:solidFill>
              </a:rPr>
              <a:t>Κοινωνική τάξη. </a:t>
            </a:r>
            <a:r>
              <a:rPr lang="el-GR" sz="2400" dirty="0"/>
              <a:t>Οι πιο εύπορες κοινωνικές τάξεις έχουν μεγαλύτερη συγκέντρωση ουρικών οξέων στο πλάσμα.</a:t>
            </a:r>
          </a:p>
          <a:p>
            <a:pPr>
              <a:lnSpc>
                <a:spcPct val="120000"/>
              </a:lnSpc>
            </a:pPr>
            <a:r>
              <a:rPr lang="el-GR" sz="2400" b="1" dirty="0">
                <a:solidFill>
                  <a:srgbClr val="820000"/>
                </a:solidFill>
              </a:rPr>
              <a:t>Διατροφή. </a:t>
            </a:r>
            <a:r>
              <a:rPr lang="el-GR" sz="2400" dirty="0"/>
              <a:t>Η συγκέντρωση των ουρικών αυξάνει με την κρεατοφαγία.</a:t>
            </a:r>
          </a:p>
          <a:p>
            <a:pPr>
              <a:lnSpc>
                <a:spcPct val="120000"/>
              </a:lnSpc>
            </a:pPr>
            <a:r>
              <a:rPr lang="el-GR" sz="2400" b="1" dirty="0">
                <a:solidFill>
                  <a:srgbClr val="820000"/>
                </a:solidFill>
              </a:rPr>
              <a:t>Γενετικοί παράγοντες. </a:t>
            </a:r>
            <a:r>
              <a:rPr lang="el-GR" sz="2400" dirty="0"/>
              <a:t>Επηρεάζουν  σημαντικά π.χ. σύνδρομο </a:t>
            </a:r>
            <a:r>
              <a:rPr lang="en-US" sz="2400" dirty="0"/>
              <a:t>Lesch-Nylan</a:t>
            </a:r>
            <a:r>
              <a:rPr lang="en-US" sz="2400" dirty="0"/>
              <a:t> (</a:t>
            </a:r>
            <a:r>
              <a:rPr lang="el-GR" sz="2400" dirty="0"/>
              <a:t>οι πουρίνες δεν μετατρέπονται σε νουκλεοτίδια αλλά σε ουρικό</a:t>
            </a:r>
            <a:r>
              <a:rPr lang="en-US" sz="2400" dirty="0"/>
              <a:t>)</a:t>
            </a:r>
            <a:r>
              <a:rPr lang="el-GR" sz="2400" dirty="0" smtClean="0"/>
              <a:t>.</a:t>
            </a:r>
            <a:endParaRPr lang="el-GR" sz="2400" dirty="0"/>
          </a:p>
        </p:txBody>
      </p:sp>
    </p:spTree>
    <p:extLst>
      <p:ext uri="{BB962C8B-B14F-4D97-AF65-F5344CB8AC3E}">
        <p14:creationId xmlns:p14="http://schemas.microsoft.com/office/powerpoint/2010/main" val="32335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dirty="0"/>
              <a:t>Σε τι οφείλεται η αυξημένη συγκέντρωση του ουρικού οξέος στο αίμα </a:t>
            </a:r>
            <a:r>
              <a:rPr lang="el-GR" sz="2800" b="0" dirty="0"/>
              <a:t>(1 από 2</a:t>
            </a:r>
            <a:r>
              <a:rPr lang="el-GR" sz="2800" b="0" dirty="0" smtClean="0"/>
              <a:t>)</a:t>
            </a:r>
            <a:endParaRPr lang="el-GR" sz="2800" b="0" dirty="0"/>
          </a:p>
        </p:txBody>
      </p:sp>
      <p:sp>
        <p:nvSpPr>
          <p:cNvPr id="5" name="Content Placeholder 4"/>
          <p:cNvSpPr>
            <a:spLocks noGrp="1"/>
          </p:cNvSpPr>
          <p:nvPr>
            <p:ph idx="1"/>
          </p:nvPr>
        </p:nvSpPr>
        <p:spPr/>
        <p:txBody>
          <a:bodyPr>
            <a:normAutofit/>
          </a:bodyPr>
          <a:lstStyle/>
          <a:p>
            <a:pPr>
              <a:lnSpc>
                <a:spcPct val="150000"/>
              </a:lnSpc>
            </a:pPr>
            <a:r>
              <a:rPr lang="el-GR" sz="2400" b="1" dirty="0">
                <a:solidFill>
                  <a:srgbClr val="820000"/>
                </a:solidFill>
              </a:rPr>
              <a:t>Σε αυξημένο καταβολισμό των </a:t>
            </a:r>
            <a:r>
              <a:rPr lang="el-GR" sz="2400" b="1" dirty="0" smtClean="0">
                <a:solidFill>
                  <a:srgbClr val="820000"/>
                </a:solidFill>
              </a:rPr>
              <a:t>νουκλεϊνικών </a:t>
            </a:r>
            <a:r>
              <a:rPr lang="el-GR" sz="2400" b="1" dirty="0">
                <a:solidFill>
                  <a:srgbClr val="820000"/>
                </a:solidFill>
              </a:rPr>
              <a:t>οξέων.</a:t>
            </a:r>
          </a:p>
          <a:p>
            <a:pPr marL="685800">
              <a:lnSpc>
                <a:spcPct val="150000"/>
              </a:lnSpc>
            </a:pPr>
            <a:r>
              <a:rPr lang="el-GR" sz="2400" dirty="0"/>
              <a:t>Μυελοπολλαπλασιαστικές</a:t>
            </a:r>
            <a:r>
              <a:rPr lang="el-GR" sz="2400" dirty="0"/>
              <a:t> δυσλειτουργίες π.χ. </a:t>
            </a:r>
            <a:r>
              <a:rPr lang="el-GR" sz="2400" dirty="0"/>
              <a:t>πολυκυτταραιμία</a:t>
            </a:r>
            <a:endParaRPr lang="el-GR" sz="2400" dirty="0"/>
          </a:p>
          <a:p>
            <a:pPr marL="685800">
              <a:lnSpc>
                <a:spcPct val="150000"/>
              </a:lnSpc>
            </a:pPr>
            <a:r>
              <a:rPr lang="el-GR" sz="2400" dirty="0"/>
              <a:t>Θεραπεία με κυτταροτοξικά φάρμακα</a:t>
            </a:r>
          </a:p>
          <a:p>
            <a:pPr marL="685800">
              <a:lnSpc>
                <a:spcPct val="150000"/>
              </a:lnSpc>
            </a:pPr>
            <a:r>
              <a:rPr lang="el-GR" sz="2400" dirty="0"/>
              <a:t>Ψωρίαση</a:t>
            </a:r>
          </a:p>
          <a:p>
            <a:pPr>
              <a:lnSpc>
                <a:spcPct val="150000"/>
              </a:lnSpc>
              <a:spcBef>
                <a:spcPts val="1800"/>
              </a:spcBef>
            </a:pPr>
            <a:r>
              <a:rPr lang="el-GR" sz="2400" b="1" dirty="0" smtClean="0">
                <a:solidFill>
                  <a:srgbClr val="820000"/>
                </a:solidFill>
              </a:rPr>
              <a:t>Σε </a:t>
            </a:r>
            <a:r>
              <a:rPr lang="el-GR" sz="2400" b="1" dirty="0">
                <a:solidFill>
                  <a:srgbClr val="820000"/>
                </a:solidFill>
              </a:rPr>
              <a:t>ελαττωματική δραστικότητα ενζύμων </a:t>
            </a:r>
          </a:p>
          <a:p>
            <a:pPr marL="712788" indent="-355600">
              <a:lnSpc>
                <a:spcPct val="150000"/>
              </a:lnSpc>
            </a:pPr>
            <a:r>
              <a:rPr lang="el-GR" sz="2400" dirty="0"/>
              <a:t>Κυρίως λόγω αύξησης παραγωγής των ενζύμων παραγωγής νουκλεϊνικών οξέων. </a:t>
            </a:r>
          </a:p>
          <a:p>
            <a:endParaRPr lang="el-GR" sz="2400" dirty="0"/>
          </a:p>
        </p:txBody>
      </p:sp>
    </p:spTree>
    <p:extLst>
      <p:ext uri="{BB962C8B-B14F-4D97-AF65-F5344CB8AC3E}">
        <p14:creationId xmlns:p14="http://schemas.microsoft.com/office/powerpoint/2010/main" val="1037975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dirty="0"/>
              <a:t>Σε τι οφείλεται η αυξημένη συγκέντρωση του ουρικού οξέος στο αίμα </a:t>
            </a:r>
            <a:r>
              <a:rPr lang="el-GR" sz="2800" b="0" dirty="0" smtClean="0"/>
              <a:t>(2 </a:t>
            </a:r>
            <a:r>
              <a:rPr lang="el-GR" sz="2800" b="0" dirty="0"/>
              <a:t>από 2)</a:t>
            </a:r>
            <a:endParaRPr lang="el-GR" dirty="0"/>
          </a:p>
        </p:txBody>
      </p:sp>
      <p:sp>
        <p:nvSpPr>
          <p:cNvPr id="5" name="Content Placeholder 4"/>
          <p:cNvSpPr>
            <a:spLocks noGrp="1"/>
          </p:cNvSpPr>
          <p:nvPr>
            <p:ph idx="1"/>
          </p:nvPr>
        </p:nvSpPr>
        <p:spPr/>
        <p:txBody>
          <a:bodyPr>
            <a:noAutofit/>
          </a:bodyPr>
          <a:lstStyle/>
          <a:p>
            <a:pPr>
              <a:lnSpc>
                <a:spcPct val="110000"/>
              </a:lnSpc>
            </a:pPr>
            <a:r>
              <a:rPr lang="el-GR" sz="2400" b="1" dirty="0">
                <a:solidFill>
                  <a:srgbClr val="820000"/>
                </a:solidFill>
              </a:rPr>
              <a:t>Σε μειωμένη απέκκριση μέσω των ούρων</a:t>
            </a:r>
          </a:p>
          <a:p>
            <a:pPr marL="712788" indent="-355600">
              <a:lnSpc>
                <a:spcPct val="110000"/>
              </a:lnSpc>
              <a:tabLst>
                <a:tab pos="180975" algn="l"/>
              </a:tabLst>
            </a:pPr>
            <a:r>
              <a:rPr lang="el-GR" sz="2400" dirty="0"/>
              <a:t>Όταν μειώνεται ο </a:t>
            </a:r>
            <a:r>
              <a:rPr lang="en-US" sz="2400" dirty="0"/>
              <a:t>GFR </a:t>
            </a:r>
            <a:r>
              <a:rPr lang="el-GR" sz="2400" dirty="0"/>
              <a:t>αυξάνει η κατακράτηση του ουρικού οξέος. </a:t>
            </a:r>
          </a:p>
          <a:p>
            <a:pPr marL="712788" indent="-355600">
              <a:lnSpc>
                <a:spcPct val="110000"/>
              </a:lnSpc>
              <a:tabLst>
                <a:tab pos="180975" algn="l"/>
              </a:tabLst>
            </a:pPr>
            <a:r>
              <a:rPr lang="el-GR" sz="2400" dirty="0"/>
              <a:t>Κάθε κατάσταση που προκαλεί γαλακτική οξέωση ή κέτωση.</a:t>
            </a:r>
          </a:p>
          <a:p>
            <a:pPr marL="712788" indent="-355600">
              <a:lnSpc>
                <a:spcPct val="110000"/>
              </a:lnSpc>
              <a:tabLst>
                <a:tab pos="180975" algn="l"/>
              </a:tabLst>
            </a:pPr>
            <a:r>
              <a:rPr lang="el-GR" sz="2400" dirty="0"/>
              <a:t>Αυξημένη επαναρρόφηση του ουρικού οξέος στο νεφρό από </a:t>
            </a:r>
            <a:r>
              <a:rPr lang="el-GR" sz="2400" dirty="0" smtClean="0"/>
              <a:t>τη </a:t>
            </a:r>
            <a:r>
              <a:rPr lang="el-GR" sz="2400" dirty="0"/>
              <a:t>δράση διαφόρων φαρμάκων π.χ. τα διουρητικά προκαλούν μειωμένη έκκριση ουρικού.</a:t>
            </a:r>
          </a:p>
          <a:p>
            <a:pPr>
              <a:lnSpc>
                <a:spcPct val="110000"/>
              </a:lnSpc>
              <a:tabLst>
                <a:tab pos="180975" algn="l"/>
              </a:tabLst>
            </a:pPr>
            <a:r>
              <a:rPr lang="el-GR" sz="2400" b="1" dirty="0">
                <a:solidFill>
                  <a:srgbClr val="820000"/>
                </a:solidFill>
              </a:rPr>
              <a:t>Υπέρταση και ισχαιμική ασθένεια</a:t>
            </a:r>
          </a:p>
          <a:p>
            <a:pPr marL="712788" indent="-355600">
              <a:lnSpc>
                <a:spcPct val="110000"/>
              </a:lnSpc>
              <a:tabLst>
                <a:tab pos="180975" algn="l"/>
              </a:tabLst>
            </a:pPr>
            <a:r>
              <a:rPr lang="el-GR" sz="2400" dirty="0" smtClean="0"/>
              <a:t>Η </a:t>
            </a:r>
            <a:r>
              <a:rPr lang="el-GR" sz="2400" dirty="0"/>
              <a:t>παχυσαρκία και η σχετική θεραπεία με φάρμακα προκαλούν υπερουριχαιμία.</a:t>
            </a:r>
          </a:p>
          <a:p>
            <a:pPr>
              <a:lnSpc>
                <a:spcPct val="110000"/>
              </a:lnSpc>
            </a:pPr>
            <a:endParaRPr lang="el-GR" sz="2400" dirty="0"/>
          </a:p>
        </p:txBody>
      </p:sp>
    </p:spTree>
    <p:extLst>
      <p:ext uri="{BB962C8B-B14F-4D97-AF65-F5344CB8AC3E}">
        <p14:creationId xmlns:p14="http://schemas.microsoft.com/office/powerpoint/2010/main" val="183658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4441214">
            <a:off x="2107243" y="3013537"/>
            <a:ext cx="2283385" cy="25858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4826252">
            <a:off x="5137635" y="3174709"/>
            <a:ext cx="1594737" cy="2495763"/>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l-GR" dirty="0"/>
              <a:t>Κρύσταλλοι ουρικού οξέος στα </a:t>
            </a:r>
            <a:r>
              <a:rPr lang="el-GR" dirty="0" smtClean="0"/>
              <a:t>ούρα</a:t>
            </a:r>
            <a:endParaRPr lang="el-GR" dirty="0"/>
          </a:p>
        </p:txBody>
      </p:sp>
      <p:sp>
        <p:nvSpPr>
          <p:cNvPr id="4" name="Content Placeholder 3"/>
          <p:cNvSpPr>
            <a:spLocks noGrp="1"/>
          </p:cNvSpPr>
          <p:nvPr>
            <p:ph idx="1"/>
          </p:nvPr>
        </p:nvSpPr>
        <p:spPr/>
        <p:txBody>
          <a:bodyPr>
            <a:normAutofit/>
          </a:bodyPr>
          <a:lstStyle/>
          <a:p>
            <a:r>
              <a:rPr lang="el-GR" sz="2400" dirty="0"/>
              <a:t>Εμφανίζονται στα ούρα ασθενών με αυξημένο ουρικό οξύ στο αίμα. Θα πρέπει όμως να συντρέχουν και άλλοι λόγοι όπως η </a:t>
            </a:r>
            <a:r>
              <a:rPr lang="el-GR" sz="2400" b="1" dirty="0">
                <a:solidFill>
                  <a:srgbClr val="820000"/>
                </a:solidFill>
              </a:rPr>
              <a:t>αφυδάτωση</a:t>
            </a:r>
            <a:r>
              <a:rPr lang="el-GR" sz="2400" dirty="0"/>
              <a:t> και το </a:t>
            </a:r>
            <a:r>
              <a:rPr lang="el-GR" sz="2400" b="1" dirty="0">
                <a:solidFill>
                  <a:srgbClr val="820000"/>
                </a:solidFill>
              </a:rPr>
              <a:t>όξινο </a:t>
            </a:r>
            <a:r>
              <a:rPr lang="en-US" sz="2400" b="1" dirty="0">
                <a:solidFill>
                  <a:srgbClr val="820000"/>
                </a:solidFill>
              </a:rPr>
              <a:t>pH </a:t>
            </a:r>
            <a:r>
              <a:rPr lang="el-GR" sz="2400" dirty="0"/>
              <a:t>των ούρων.</a:t>
            </a:r>
          </a:p>
          <a:p>
            <a:endParaRPr lang="el-GR" sz="2400" dirty="0"/>
          </a:p>
        </p:txBody>
      </p:sp>
    </p:spTree>
    <p:extLst>
      <p:ext uri="{BB962C8B-B14F-4D97-AF65-F5344CB8AC3E}">
        <p14:creationId xmlns:p14="http://schemas.microsoft.com/office/powerpoint/2010/main" val="639421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Custom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TotalTime>
  <Words>890</Words>
  <Application>Microsoft Office PowerPoint</Application>
  <PresentationFormat>Προβολή στην οθόνη (4:3)</PresentationFormat>
  <Paragraphs>119</Paragraphs>
  <Slides>19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OC_template_updated</vt:lpstr>
      <vt:lpstr>Κλινική Χημεία Ι</vt:lpstr>
      <vt:lpstr>H παραγωγή ουρικού οξέος από τις πουρίνες</vt:lpstr>
      <vt:lpstr>Παρουσίαση του PowerPoint</vt:lpstr>
      <vt:lpstr>Η αποβολή του ουρικού οξέος</vt:lpstr>
      <vt:lpstr>Τιμές αναφοράς ουρικού οξέος</vt:lpstr>
      <vt:lpstr>Παράγοντες που επηρεάζουν τη συγκέντρωση του ουρικού οξέος</vt:lpstr>
      <vt:lpstr>Σε τι οφείλεται η αυξημένη συγκέντρωση του ουρικού οξέος στο αίμα (1 από 2)</vt:lpstr>
      <vt:lpstr>Σε τι οφείλεται η αυξημένη συγκέντρωση του ουρικού οξέος στο αίμα (2 από 2)</vt:lpstr>
      <vt:lpstr>Κρύσταλλοι ουρικού οξέος στα ούρα</vt:lpstr>
      <vt:lpstr>Κρύσταλλοι ουρικού μονονατρίου στο αρθρικό υγρό </vt:lpstr>
      <vt:lpstr>Μελέτη Περίπτωσης</vt:lpstr>
      <vt:lpstr>Προσδιορισμός ουρικού οξέος</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47</cp:revision>
  <dcterms:created xsi:type="dcterms:W3CDTF">2013-03-04T13:35:19Z</dcterms:created>
  <dcterms:modified xsi:type="dcterms:W3CDTF">2015-03-26T14:45:51Z</dcterms:modified>
</cp:coreProperties>
</file>