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719" r:id="rId1"/>
    <p:sldMasterId id="2147483696" r:id="rId2"/>
    <p:sldMasterId id="2147483684" r:id="rId3"/>
    <p:sldMasterId id="2147483708" r:id="rId4"/>
  </p:sldMasterIdLst>
  <p:notesMasterIdLst>
    <p:notesMasterId r:id="rId29"/>
  </p:notesMasterIdLst>
  <p:handoutMasterIdLst>
    <p:handoutMasterId r:id="rId30"/>
  </p:handoutMasterIdLst>
  <p:sldIdLst>
    <p:sldId id="256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80" r:id="rId17"/>
    <p:sldId id="281" r:id="rId18"/>
    <p:sldId id="283" r:id="rId19"/>
    <p:sldId id="284" r:id="rId20"/>
    <p:sldId id="285" r:id="rId21"/>
    <p:sldId id="257" r:id="rId22"/>
    <p:sldId id="262" r:id="rId23"/>
    <p:sldId id="264" r:id="rId24"/>
    <p:sldId id="267" r:id="rId25"/>
    <p:sldId id="268" r:id="rId26"/>
    <p:sldId id="266" r:id="rId27"/>
    <p:sldId id="261" r:id="rId28"/>
  </p:sldIdLst>
  <p:sldSz cx="9144000" cy="6858000" type="screen4x3"/>
  <p:notesSz cx="7104063" cy="10234613"/>
  <p:custDataLst>
    <p:tags r:id="rId31"/>
  </p:custDataLst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223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C89E"/>
    <a:srgbClr val="404F21"/>
    <a:srgbClr val="004A82"/>
    <a:srgbClr val="333399"/>
    <a:srgbClr val="4545C3"/>
    <a:srgbClr val="C0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35" autoAdjust="0"/>
    <p:restoredTop sz="94660"/>
  </p:normalViewPr>
  <p:slideViewPr>
    <p:cSldViewPr>
      <p:cViewPr>
        <p:scale>
          <a:sx n="118" d="100"/>
          <a:sy n="118" d="100"/>
        </p:scale>
        <p:origin x="-1524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3978" y="-108"/>
      </p:cViewPr>
      <p:guideLst>
        <p:guide orient="horz" pos="3223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gs" Target="tags/tag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84A79048-66B1-475A-B924-F459D231C4C3}" type="datetimeFigureOut">
              <a:rPr lang="el-GR"/>
              <a:pPr>
                <a:defRPr/>
              </a:pPr>
              <a:t>22/7/2015</a:t>
            </a:fld>
            <a:endParaRPr lang="el-GR" dirty="0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2EBCFCCB-10BB-4121-80C8-1E5058FD1454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960094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19B0F716-1969-45AD-B426-D0CBFDF13F46}" type="datetimeFigureOut">
              <a:rPr lang="el-GR"/>
              <a:pPr>
                <a:defRPr/>
              </a:pPr>
              <a:t>22/7/2015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6513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dirty="0" smtClean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 bwMode="auto">
          <a:xfrm>
            <a:off x="711200" y="4860925"/>
            <a:ext cx="568325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71016A41-0609-40C7-9E3E-89C33107DF6A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366584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1016A41-0609-40C7-9E3E-89C33107DF6A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80133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1016A41-0609-40C7-9E3E-89C33107DF6A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2361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17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18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19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20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23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alex\Desktop\light-lines-colors-powerpoint-backgrounds-light-lines-colors-design.jpg"/>
          <p:cNvPicPr>
            <a:picLocks noChangeAspect="1" noChangeArrowheads="1"/>
          </p:cNvPicPr>
          <p:nvPr userDrawn="1"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22538"/>
            <a:ext cx="9174051" cy="6880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ounded Rectangle 2"/>
          <p:cNvSpPr/>
          <p:nvPr userDrawn="1"/>
        </p:nvSpPr>
        <p:spPr>
          <a:xfrm>
            <a:off x="251520" y="-22538"/>
            <a:ext cx="8712968" cy="6880538"/>
          </a:xfrm>
          <a:prstGeom prst="roundRect">
            <a:avLst>
              <a:gd name="adj" fmla="val 2428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prstClr val="white"/>
              </a:solidFill>
            </a:endParaRPr>
          </a:p>
        </p:txBody>
      </p:sp>
      <p:sp>
        <p:nvSpPr>
          <p:cNvPr id="10" name="Rectangle 3"/>
          <p:cNvSpPr/>
          <p:nvPr userDrawn="1"/>
        </p:nvSpPr>
        <p:spPr>
          <a:xfrm>
            <a:off x="0" y="0"/>
            <a:ext cx="5508104" cy="68805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prstClr val="white"/>
              </a:solidFill>
            </a:endParaRPr>
          </a:p>
        </p:txBody>
      </p:sp>
      <p:sp>
        <p:nvSpPr>
          <p:cNvPr id="8" name="Rectangle 3"/>
          <p:cNvSpPr/>
          <p:nvPr userDrawn="1"/>
        </p:nvSpPr>
        <p:spPr>
          <a:xfrm>
            <a:off x="0" y="-22538"/>
            <a:ext cx="5508104" cy="68805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352928" cy="90872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96752"/>
            <a:ext cx="8352928" cy="5040560"/>
          </a:xfrm>
        </p:spPr>
        <p:txBody>
          <a:bodyPr>
            <a:normAutofit/>
          </a:bodyPr>
          <a:lstStyle>
            <a:lvl1pPr>
              <a:lnSpc>
                <a:spcPct val="112000"/>
              </a:lnSpc>
              <a:spcBef>
                <a:spcPts val="1200"/>
              </a:spcBef>
              <a:defRPr sz="2400"/>
            </a:lvl1pPr>
            <a:lvl2pPr marL="742950" indent="-382588">
              <a:lnSpc>
                <a:spcPct val="112000"/>
              </a:lnSpc>
              <a:spcBef>
                <a:spcPts val="1200"/>
              </a:spcBef>
              <a:buFont typeface="Courier New" panose="02070309020205020404" pitchFamily="49" charset="0"/>
              <a:buChar char="o"/>
              <a:defRPr sz="2400"/>
            </a:lvl2pPr>
            <a:lvl3pPr>
              <a:lnSpc>
                <a:spcPct val="112000"/>
              </a:lnSpc>
              <a:spcBef>
                <a:spcPts val="1200"/>
              </a:spcBef>
              <a:defRPr sz="2400"/>
            </a:lvl3pPr>
            <a:lvl4pPr>
              <a:lnSpc>
                <a:spcPct val="112000"/>
              </a:lnSpc>
              <a:spcBef>
                <a:spcPts val="1200"/>
              </a:spcBef>
              <a:defRPr sz="2400"/>
            </a:lvl4pPr>
            <a:lvl5pPr>
              <a:lnSpc>
                <a:spcPct val="112000"/>
              </a:lnSpc>
              <a:spcBef>
                <a:spcPts val="1200"/>
              </a:spcBef>
              <a:defRPr sz="2400"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00339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45956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4558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8F847-EEAA-44CE-BFC9-E9E1A83AF3AD}" type="slidenum">
              <a:rPr lang="el-GR" smtClean="0">
                <a:solidFill>
                  <a:prstClr val="black"/>
                </a:solidFill>
              </a:rPr>
              <a:pPr/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5724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99231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46416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453610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38402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47345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61368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271341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68992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dirty="0" smtClean="0"/>
              <a:t>Κάντε κλικ στο εικονίδιο για να προσθέσετε μια εικόνα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020766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67969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23622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32788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43570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49509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2416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9360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23081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32627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alex\Desktop\wave-green-background-backgrounds-wallpapers-wave-green-background-slide.jpg"/>
          <p:cNvPicPr>
            <a:picLocks noChangeAspect="1" noChangeArrowheads="1"/>
          </p:cNvPicPr>
          <p:nvPr userDrawn="1"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332"/>
            <a:ext cx="9144000" cy="6861332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9" name="Content Placeholder 9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5071056"/>
          </a:xfrm>
          <a:gradFill flip="none" rotWithShape="1">
            <a:gsLst>
              <a:gs pos="0">
                <a:srgbClr val="E2E2E2">
                  <a:alpha val="0"/>
                </a:srgbClr>
              </a:gs>
              <a:gs pos="8000">
                <a:srgbClr val="F5F5F5">
                  <a:alpha val="63000"/>
                </a:srgbClr>
              </a:gs>
              <a:gs pos="22000">
                <a:schemeClr val="bg1"/>
              </a:gs>
            </a:gsLst>
            <a:lin ang="16200000" scaled="1"/>
            <a:tileRect/>
          </a:gradFill>
        </p:spPr>
        <p:txBody>
          <a:bodyPr>
            <a:normAutofit/>
          </a:bodyPr>
          <a:lstStyle>
            <a:lvl1pPr marL="442913" indent="-342900">
              <a:lnSpc>
                <a:spcPct val="114000"/>
              </a:lnSpc>
              <a:spcBef>
                <a:spcPts val="1200"/>
              </a:spcBef>
              <a:buClr>
                <a:srgbClr val="404F21"/>
              </a:buClr>
              <a:defRPr sz="2200"/>
            </a:lvl1pPr>
            <a:lvl2pPr marL="803275" indent="-442913">
              <a:buClr>
                <a:srgbClr val="404F21"/>
              </a:buClr>
              <a:buFont typeface="Courier New" panose="02070309020205020404" pitchFamily="49" charset="0"/>
              <a:buChar char="o"/>
              <a:defRPr sz="2200"/>
            </a:lvl2pPr>
          </a:lstStyle>
          <a:p>
            <a:pPr lvl="0"/>
            <a:r>
              <a:rPr lang="el-GR" sz="2400" smtClean="0"/>
              <a:t>Στυλ υποδείγματος κειμένου</a:t>
            </a:r>
          </a:p>
          <a:p>
            <a:pPr lvl="1"/>
            <a:r>
              <a:rPr lang="el-GR" sz="2400" smtClean="0"/>
              <a:t>Δεύτερου επιπέδου</a:t>
            </a:r>
          </a:p>
        </p:txBody>
      </p:sp>
      <p:sp>
        <p:nvSpPr>
          <p:cNvPr id="11" name="Title 3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1301006"/>
          </a:xfrm>
          <a:solidFill>
            <a:schemeClr val="bg1"/>
          </a:solidFill>
        </p:spPr>
        <p:txBody>
          <a:bodyPr/>
          <a:lstStyle>
            <a:lvl1pPr>
              <a:defRPr>
                <a:solidFill>
                  <a:srgbClr val="404F2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04648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02624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36994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33327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96661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37126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27239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49088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70332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dirty="0" smtClean="0"/>
              <a:t>Κάντε κλικ στο εικονίδιο για να προσθέσετε μια εικόνα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5275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theme" Target="../theme/theme4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9469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7682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46972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2" r:id="rId7"/>
    <p:sldLayoutId id="2147483693" r:id="rId8"/>
    <p:sldLayoutId id="2147483694" r:id="rId9"/>
    <p:sldLayoutId id="2147483695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6101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ocp.teiath.gr/modules/document/document.php?course=STEF100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72400" cy="1470025"/>
          </a:xfrm>
        </p:spPr>
        <p:txBody>
          <a:bodyPr>
            <a:normAutofit/>
          </a:bodyPr>
          <a:lstStyle/>
          <a:p>
            <a:pPr lvl="1" algn="ctr"/>
            <a:r>
              <a:rPr lang="el-GR" sz="4000" b="1" dirty="0" smtClean="0">
                <a:solidFill>
                  <a:schemeClr val="tx1"/>
                </a:solidFill>
                <a:latin typeface="+mn-lt"/>
              </a:rPr>
              <a:t>Κοσμητολογία ΙΙ (Θ)</a:t>
            </a:r>
            <a:endParaRPr lang="el-GR" sz="4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0" y="2924944"/>
            <a:ext cx="9144000" cy="2088232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l-GR" sz="2600" b="1" dirty="0" smtClean="0"/>
              <a:t>Ενότητα </a:t>
            </a:r>
            <a:r>
              <a:rPr lang="en-US" sz="2600" b="1" dirty="0" smtClean="0"/>
              <a:t>5</a:t>
            </a:r>
            <a:r>
              <a:rPr lang="el-GR" sz="2600" dirty="0" smtClean="0"/>
              <a:t>:</a:t>
            </a:r>
            <a:r>
              <a:rPr lang="en-US" sz="2600" dirty="0" smtClean="0"/>
              <a:t> </a:t>
            </a:r>
            <a:r>
              <a:rPr lang="el-GR" sz="2600" dirty="0"/>
              <a:t>Συσκευασία καλλυντικών προϊόντων</a:t>
            </a:r>
            <a:endParaRPr lang="el-GR" sz="2600" dirty="0" smtClean="0"/>
          </a:p>
          <a:p>
            <a:pPr>
              <a:spcBef>
                <a:spcPts val="0"/>
              </a:spcBef>
            </a:pPr>
            <a:r>
              <a:rPr lang="el-GR" sz="2200" dirty="0" smtClean="0"/>
              <a:t>Δρ. Αθανασία Βαρβαρέσου</a:t>
            </a:r>
          </a:p>
          <a:p>
            <a:pPr>
              <a:spcBef>
                <a:spcPts val="0"/>
              </a:spcBef>
            </a:pPr>
            <a:r>
              <a:rPr lang="el-GR" sz="2200" dirty="0" smtClean="0"/>
              <a:t>Αναπληρώτρια Καθηγήτρια Κοσμητολογίας</a:t>
            </a:r>
          </a:p>
          <a:p>
            <a:pPr>
              <a:spcBef>
                <a:spcPts val="0"/>
              </a:spcBef>
            </a:pPr>
            <a:r>
              <a:rPr lang="el-GR" sz="2200" dirty="0" smtClean="0"/>
              <a:t>Τμήμα Αισθητικής και Κοσμητολογίας</a:t>
            </a:r>
            <a:endParaRPr lang="el-GR" sz="2200" dirty="0"/>
          </a:p>
        </p:txBody>
      </p:sp>
      <p:pic>
        <p:nvPicPr>
          <p:cNvPr id="6" name="Picture 5" descr="Λογότυπο έργου Ανοικτών Ακαδημαϊκών Μαθημάτων" title="Λογότυπο έργου Ανοικτών Ακαδημαϊκών Μαθημάτων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2318" y="476672"/>
            <a:ext cx="854197" cy="648072"/>
          </a:xfrm>
          <a:prstGeom prst="rect">
            <a:avLst/>
          </a:prstGeom>
        </p:spPr>
      </p:pic>
      <p:pic>
        <p:nvPicPr>
          <p:cNvPr id="1027" name="Picture 3" descr="Λογότυπο Τεχνολογικού Ιδρύματος Αθήνας" title="Λογότυπο Τεχνολογικού Ιδρύματος Αθήνας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76673"/>
            <a:ext cx="682943" cy="694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1241425" y="631431"/>
            <a:ext cx="666115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l-GR" sz="1600" dirty="0">
                <a:latin typeface="+mn-lt"/>
              </a:rPr>
              <a:t>Ανοικτά Ακαδημαϊκά </a:t>
            </a:r>
            <a:r>
              <a:rPr lang="el-GR" sz="1600" dirty="0" smtClean="0">
                <a:latin typeface="+mn-lt"/>
              </a:rPr>
              <a:t>Μαθήματα στο ΤΕΙ Αθήνας</a:t>
            </a:r>
            <a:endParaRPr lang="el-GR" sz="1600" dirty="0">
              <a:latin typeface="+mn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8144402"/>
              </p:ext>
            </p:extLst>
          </p:nvPr>
        </p:nvGraphicFramePr>
        <p:xfrm>
          <a:off x="1759817" y="6087984"/>
          <a:ext cx="5695950" cy="79208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138838"/>
                <a:gridCol w="3557112"/>
              </a:tblGrid>
              <a:tr h="7920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περιεχόμενο του μαθήματος διατίθεται με άδεια </a:t>
                      </a:r>
                      <a:r>
                        <a:rPr lang="en-US" sz="1000" dirty="0">
                          <a:effectLst/>
                        </a:rPr>
                        <a:t>Creative Commons </a:t>
                      </a:r>
                      <a:r>
                        <a:rPr lang="el-GR" sz="1000" dirty="0">
                          <a:effectLst/>
                        </a:rPr>
                        <a:t>εκτός και αν αναφέρεται διαφορετικά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111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12" name="Picture 11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3792" y="5367126"/>
            <a:ext cx="1971675" cy="702000"/>
          </a:xfrm>
          <a:prstGeom prst="rect">
            <a:avLst/>
          </a:prstGeom>
          <a:noFill/>
        </p:spPr>
      </p:pic>
      <p:pic>
        <p:nvPicPr>
          <p:cNvPr id="11" name="Picture 2" descr="C:\Users\alex\Desktop\logo.png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14"/>
          <a:stretch/>
        </p:blipFill>
        <p:spPr bwMode="auto">
          <a:xfrm>
            <a:off x="4045866" y="5368483"/>
            <a:ext cx="3348000" cy="700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6507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dirty="0" smtClean="0"/>
              <a:t>Είδη πλαστικών </a:t>
            </a:r>
            <a:r>
              <a:rPr lang="el-GR" altLang="el-GR" sz="3000" b="0" dirty="0" smtClean="0"/>
              <a:t>1/5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altLang="el-GR" dirty="0" smtClean="0"/>
              <a:t>Πολυολεφίνες</a:t>
            </a:r>
          </a:p>
          <a:p>
            <a:pPr marL="355600" indent="0" eaLnBrk="1" hangingPunct="1">
              <a:buFontTx/>
              <a:buNone/>
            </a:pPr>
            <a:r>
              <a:rPr lang="el-GR" altLang="el-GR" b="1" dirty="0" smtClean="0"/>
              <a:t>Πολυαιθυλένιο χαμηλής πυκνότητας</a:t>
            </a:r>
            <a:r>
              <a:rPr lang="el-GR" altLang="el-GR" dirty="0" smtClean="0"/>
              <a:t> (</a:t>
            </a:r>
            <a:r>
              <a:rPr lang="en-US" altLang="el-GR" dirty="0" smtClean="0"/>
              <a:t>LDPE) 0.91-0.93g/cm3</a:t>
            </a:r>
            <a:r>
              <a:rPr lang="el-GR" altLang="el-GR" dirty="0" smtClean="0"/>
              <a:t>.</a:t>
            </a:r>
          </a:p>
          <a:p>
            <a:pPr marL="355600" indent="0" eaLnBrk="1" hangingPunct="1">
              <a:buFontTx/>
              <a:buNone/>
            </a:pPr>
            <a:r>
              <a:rPr lang="el-GR" altLang="el-GR" dirty="0" smtClean="0"/>
              <a:t>Διακλαδούμενες αλυσίδες.</a:t>
            </a:r>
          </a:p>
          <a:p>
            <a:pPr marL="355600" indent="0" eaLnBrk="1" hangingPunct="1">
              <a:buFontTx/>
              <a:buNone/>
            </a:pPr>
            <a:r>
              <a:rPr lang="el-GR" altLang="el-GR" dirty="0" smtClean="0"/>
              <a:t>Άμορφο, εύκαμπτο, ανθεκτικό, θερμοπλαστικό, γυαλιστερό, ημιδιαφανές ή αδιαφανές, σωληνάρια, μπουκάλια, μεγάλη διαπερατότητα, όχι για προϊόντα ευαίσθητα στο οξυγόνο και την απώλεια νερού.</a:t>
            </a:r>
          </a:p>
        </p:txBody>
      </p:sp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9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8901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>
                <a:solidFill>
                  <a:prstClr val="black"/>
                </a:solidFill>
              </a:rPr>
              <a:t>Είδη πλαστικών </a:t>
            </a:r>
            <a:r>
              <a:rPr lang="el-GR" altLang="el-GR" sz="3000" b="0" dirty="0" smtClean="0">
                <a:solidFill>
                  <a:prstClr val="black"/>
                </a:solidFill>
              </a:rPr>
              <a:t>2/5</a:t>
            </a:r>
            <a:endParaRPr lang="el-GR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l-GR" altLang="el-GR" b="1" dirty="0" smtClean="0"/>
              <a:t>Πολυαιθυλένιο υψηλής πυκνότητας </a:t>
            </a:r>
            <a:r>
              <a:rPr lang="el-GR" altLang="el-GR" dirty="0" smtClean="0"/>
              <a:t>(</a:t>
            </a:r>
            <a:r>
              <a:rPr lang="en-US" altLang="el-GR" dirty="0" smtClean="0"/>
              <a:t>HDPE) 0.94-0.96g/cm3</a:t>
            </a:r>
            <a:endParaRPr lang="el-GR" altLang="el-GR" dirty="0" smtClean="0"/>
          </a:p>
          <a:p>
            <a:pPr marL="355600" indent="0" eaLnBrk="1" hangingPunct="1">
              <a:lnSpc>
                <a:spcPct val="90000"/>
              </a:lnSpc>
              <a:buFontTx/>
              <a:buNone/>
            </a:pPr>
            <a:r>
              <a:rPr lang="el-GR" altLang="el-GR" dirty="0" smtClean="0"/>
              <a:t>Ευθείες αλυσίδες</a:t>
            </a:r>
          </a:p>
          <a:p>
            <a:pPr lvl="1">
              <a:lnSpc>
                <a:spcPct val="90000"/>
              </a:lnSpc>
            </a:pPr>
            <a:r>
              <a:rPr lang="el-GR" altLang="el-GR" dirty="0" smtClean="0"/>
              <a:t>Κρυσταλλικό</a:t>
            </a:r>
            <a:r>
              <a:rPr lang="el-GR" altLang="el-GR" dirty="0"/>
              <a:t>.</a:t>
            </a:r>
            <a:endParaRPr lang="en-US" altLang="el-GR" dirty="0" smtClean="0"/>
          </a:p>
          <a:p>
            <a:pPr lvl="1">
              <a:lnSpc>
                <a:spcPct val="90000"/>
              </a:lnSpc>
            </a:pPr>
            <a:r>
              <a:rPr lang="el-GR" altLang="el-GR" dirty="0"/>
              <a:t>Μ</a:t>
            </a:r>
            <a:r>
              <a:rPr lang="el-GR" altLang="el-GR" dirty="0" smtClean="0"/>
              <a:t>ικρότερη γυαλάδα, διαύγεια, ευκαμψία, αντοχή από το </a:t>
            </a:r>
            <a:r>
              <a:rPr lang="en-US" altLang="el-GR" dirty="0" smtClean="0"/>
              <a:t>LDPE</a:t>
            </a:r>
            <a:r>
              <a:rPr lang="el-GR" altLang="el-GR" dirty="0" smtClean="0"/>
              <a:t>.</a:t>
            </a:r>
            <a:endParaRPr lang="en-US" altLang="el-GR" dirty="0" smtClean="0"/>
          </a:p>
          <a:p>
            <a:pPr lvl="1">
              <a:lnSpc>
                <a:spcPct val="90000"/>
              </a:lnSpc>
            </a:pPr>
            <a:r>
              <a:rPr lang="el-GR" altLang="el-GR" dirty="0"/>
              <a:t>Μ</a:t>
            </a:r>
            <a:r>
              <a:rPr lang="el-GR" altLang="el-GR" dirty="0" smtClean="0"/>
              <a:t>ικρότερη διαπερατότητα από το </a:t>
            </a:r>
            <a:r>
              <a:rPr lang="en-US" altLang="el-GR" dirty="0" smtClean="0"/>
              <a:t>LDPE</a:t>
            </a:r>
            <a:r>
              <a:rPr lang="el-GR" altLang="el-GR" dirty="0" smtClean="0"/>
              <a:t>, θερμοπλαστικό, κατασκευή μπουκαλιών.</a:t>
            </a:r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10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816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>
                <a:solidFill>
                  <a:prstClr val="black"/>
                </a:solidFill>
              </a:rPr>
              <a:t>Είδη πλαστικών </a:t>
            </a:r>
            <a:r>
              <a:rPr lang="el-GR" altLang="el-GR" sz="3000" b="0" dirty="0" smtClean="0">
                <a:solidFill>
                  <a:prstClr val="black"/>
                </a:solidFill>
              </a:rPr>
              <a:t>3/5</a:t>
            </a:r>
            <a:endParaRPr lang="el-GR" dirty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b="1" dirty="0" smtClean="0"/>
              <a:t>Πολυπροπυλένιο</a:t>
            </a:r>
            <a:r>
              <a:rPr lang="el-GR" altLang="el-GR" dirty="0" smtClean="0"/>
              <a:t> </a:t>
            </a:r>
            <a:r>
              <a:rPr lang="en-US" altLang="el-GR" dirty="0" smtClean="0"/>
              <a:t>0.9g/cm3</a:t>
            </a:r>
            <a:endParaRPr lang="el-GR" altLang="el-GR" dirty="0" smtClean="0"/>
          </a:p>
          <a:p>
            <a:pPr lvl="1"/>
            <a:r>
              <a:rPr lang="el-GR" altLang="el-GR" dirty="0" smtClean="0"/>
              <a:t>Μοιάζει με το </a:t>
            </a:r>
            <a:r>
              <a:rPr lang="en-US" altLang="el-GR" dirty="0" smtClean="0"/>
              <a:t>HDPE.</a:t>
            </a:r>
            <a:endParaRPr lang="el-GR" altLang="el-GR" dirty="0" smtClean="0"/>
          </a:p>
          <a:p>
            <a:pPr lvl="1"/>
            <a:r>
              <a:rPr lang="el-GR" altLang="el-GR" dirty="0" smtClean="0"/>
              <a:t>Μεγαλύτερη αντοχή στη θέρμανση. Μικρότερη διαπερατότητα στα ρευστά. Πιο δύσκαμπτο.</a:t>
            </a:r>
          </a:p>
          <a:p>
            <a:pPr lvl="1"/>
            <a:r>
              <a:rPr lang="el-GR" altLang="el-GR" dirty="0" smtClean="0"/>
              <a:t>Καλύτερο φινίρισμα</a:t>
            </a:r>
            <a:r>
              <a:rPr lang="el-GR" altLang="el-GR" dirty="0"/>
              <a:t>.</a:t>
            </a:r>
            <a:endParaRPr lang="el-GR" altLang="el-GR" dirty="0" smtClean="0"/>
          </a:p>
          <a:p>
            <a:pPr lvl="1"/>
            <a:r>
              <a:rPr lang="el-GR" altLang="el-GR" dirty="0" smtClean="0"/>
              <a:t>Αποστείρωση με ατμό</a:t>
            </a:r>
            <a:r>
              <a:rPr lang="el-GR" altLang="el-GR" dirty="0"/>
              <a:t>.</a:t>
            </a:r>
            <a:endParaRPr lang="el-GR" altLang="el-GR" dirty="0" smtClean="0"/>
          </a:p>
          <a:p>
            <a:pPr lvl="1"/>
            <a:r>
              <a:rPr lang="el-GR" altLang="el-GR" dirty="0" smtClean="0"/>
              <a:t>Πώματα και μπουκάλια</a:t>
            </a:r>
            <a:r>
              <a:rPr lang="el-GR" altLang="el-GR" dirty="0"/>
              <a:t>.</a:t>
            </a:r>
            <a:endParaRPr lang="el-GR" altLang="el-GR" dirty="0" smtClean="0"/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11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7530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>
                <a:solidFill>
                  <a:prstClr val="black"/>
                </a:solidFill>
              </a:rPr>
              <a:t>Είδη πλαστικών </a:t>
            </a:r>
            <a:r>
              <a:rPr lang="el-GR" altLang="el-GR" sz="3000" b="0" dirty="0" smtClean="0">
                <a:solidFill>
                  <a:prstClr val="black"/>
                </a:solidFill>
              </a:rPr>
              <a:t>4/5</a:t>
            </a:r>
            <a:endParaRPr lang="el-GR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1196752"/>
            <a:ext cx="8352928" cy="5256584"/>
          </a:xfrm>
        </p:spPr>
        <p:txBody>
          <a:bodyPr>
            <a:normAutofit/>
          </a:bodyPr>
          <a:lstStyle/>
          <a:p>
            <a:pPr eaLnBrk="1" hangingPunct="1"/>
            <a:r>
              <a:rPr lang="el-GR" altLang="el-GR" b="1" dirty="0" smtClean="0"/>
              <a:t>Πολυστυρόλιο ή Πολυστυρένιο ή πολυστερίνη </a:t>
            </a:r>
            <a:r>
              <a:rPr lang="el-GR" altLang="el-GR" dirty="0" smtClean="0"/>
              <a:t>1.04</a:t>
            </a:r>
            <a:r>
              <a:rPr lang="en-US" altLang="el-GR" dirty="0" smtClean="0"/>
              <a:t>g/cm3</a:t>
            </a:r>
            <a:endParaRPr lang="el-GR" altLang="el-GR" dirty="0" smtClean="0"/>
          </a:p>
          <a:p>
            <a:pPr lvl="1"/>
            <a:r>
              <a:rPr lang="el-GR" altLang="el-GR" dirty="0" smtClean="0"/>
              <a:t>Άχρωμο</a:t>
            </a:r>
            <a:r>
              <a:rPr lang="el-GR" altLang="el-GR" dirty="0"/>
              <a:t>.</a:t>
            </a:r>
            <a:endParaRPr lang="en-US" altLang="el-GR" dirty="0" smtClean="0"/>
          </a:p>
          <a:p>
            <a:pPr lvl="1"/>
            <a:r>
              <a:rPr lang="el-GR" altLang="el-GR" dirty="0" smtClean="0"/>
              <a:t>Διαφανές.</a:t>
            </a:r>
            <a:endParaRPr lang="en-US" altLang="el-GR" dirty="0" smtClean="0"/>
          </a:p>
          <a:p>
            <a:pPr lvl="1"/>
            <a:r>
              <a:rPr lang="el-GR" altLang="el-GR" dirty="0" smtClean="0"/>
              <a:t>Θερμοπλαστικό.</a:t>
            </a:r>
            <a:endParaRPr lang="en-US" altLang="el-GR" dirty="0" smtClean="0"/>
          </a:p>
          <a:p>
            <a:pPr lvl="1"/>
            <a:r>
              <a:rPr lang="el-GR" altLang="el-GR" dirty="0" smtClean="0"/>
              <a:t>Αδιαφανές με προσθήκη πιγμέντων</a:t>
            </a:r>
            <a:r>
              <a:rPr lang="el-GR" altLang="el-GR" dirty="0"/>
              <a:t>.</a:t>
            </a:r>
            <a:endParaRPr lang="el-GR" altLang="el-GR" dirty="0" smtClean="0"/>
          </a:p>
          <a:p>
            <a:pPr lvl="1"/>
            <a:r>
              <a:rPr lang="el-GR" altLang="el-GR" dirty="0" smtClean="0"/>
              <a:t>Μικρή αντοχή στην κρούση.</a:t>
            </a:r>
          </a:p>
          <a:p>
            <a:pPr lvl="1"/>
            <a:r>
              <a:rPr lang="el-GR" altLang="el-GR" dirty="0" smtClean="0"/>
              <a:t>Μεγάλη διαπερατότητα για οργανικές ενώσεις.</a:t>
            </a:r>
          </a:p>
          <a:p>
            <a:pPr lvl="1"/>
            <a:r>
              <a:rPr lang="el-GR" altLang="el-GR" dirty="0" smtClean="0"/>
              <a:t>Ευαισθησία σε λιπαρούς εστέρες.</a:t>
            </a:r>
          </a:p>
          <a:p>
            <a:pPr lvl="1"/>
            <a:r>
              <a:rPr lang="el-GR" altLang="el-GR" dirty="0" smtClean="0"/>
              <a:t>Βάζα, πώματα, θήκες για ραβδία.</a:t>
            </a:r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12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144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>
                <a:solidFill>
                  <a:prstClr val="black"/>
                </a:solidFill>
              </a:rPr>
              <a:t>Είδη πλαστικών </a:t>
            </a:r>
            <a:r>
              <a:rPr lang="el-GR" altLang="el-GR" sz="3000" b="0" dirty="0" smtClean="0">
                <a:solidFill>
                  <a:prstClr val="black"/>
                </a:solidFill>
              </a:rPr>
              <a:t>5/5</a:t>
            </a:r>
            <a:endParaRPr lang="el-GR" dirty="0"/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251520" y="1196752"/>
            <a:ext cx="8568952" cy="504056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b="1" dirty="0" smtClean="0"/>
              <a:t>Πολυβινυλοχλωρίδιο (</a:t>
            </a:r>
            <a:r>
              <a:rPr lang="en-US" altLang="el-GR" b="1" dirty="0" smtClean="0"/>
              <a:t>PVC)</a:t>
            </a:r>
            <a:endParaRPr lang="el-GR" altLang="el-GR" b="1" dirty="0" smtClean="0"/>
          </a:p>
          <a:p>
            <a:pPr marL="355600" indent="0" eaLnBrk="1" hangingPunct="1">
              <a:lnSpc>
                <a:spcPct val="90000"/>
              </a:lnSpc>
              <a:spcBef>
                <a:spcPts val="300"/>
              </a:spcBef>
              <a:buFontTx/>
              <a:buNone/>
            </a:pPr>
            <a:r>
              <a:rPr lang="el-GR" altLang="el-GR" dirty="0" smtClean="0"/>
              <a:t>(Προστίθενται και σταθεροποιητές π.χ. ανθρακικά άλατα)</a:t>
            </a:r>
          </a:p>
          <a:p>
            <a:pPr lvl="1"/>
            <a:r>
              <a:rPr lang="el-GR" altLang="el-GR" dirty="0" smtClean="0"/>
              <a:t>Διαφανές, δύσκαμπτο, καλή αντοχή στην κρούση και τη θέρμανση, ανθεκτικό στη διαπερατότητα περισσότερο από το πολυαιθυλένιο.</a:t>
            </a:r>
          </a:p>
          <a:p>
            <a:pPr lvl="1"/>
            <a:r>
              <a:rPr lang="el-GR" altLang="el-GR" dirty="0" smtClean="0"/>
              <a:t>Ευαίσθητο στους πλαστικοποιητές, όχι για λάδια, λιπαρά οξέα.</a:t>
            </a:r>
          </a:p>
          <a:p>
            <a:pPr lvl="1"/>
            <a:r>
              <a:rPr lang="el-GR" altLang="el-GR" dirty="0" smtClean="0"/>
              <a:t>Μπουκάλια σαμπουάν, σωληνάρια με κατάλληλους πλαστικοποιητές προσοχή στη διάχυση του πλαστικοποιητή.</a:t>
            </a:r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13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1796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>
                <a:solidFill>
                  <a:prstClr val="black"/>
                </a:solidFill>
              </a:rPr>
              <a:t>Μέταλλα </a:t>
            </a:r>
            <a:r>
              <a:rPr lang="en-US" altLang="el-GR" sz="3000" b="0" dirty="0">
                <a:solidFill>
                  <a:prstClr val="black"/>
                </a:solidFill>
              </a:rPr>
              <a:t>1</a:t>
            </a:r>
            <a:r>
              <a:rPr lang="el-GR" altLang="el-GR" sz="3000" b="0" dirty="0" smtClean="0">
                <a:solidFill>
                  <a:prstClr val="black"/>
                </a:solidFill>
              </a:rPr>
              <a:t>/</a:t>
            </a:r>
            <a:r>
              <a:rPr lang="en-US" altLang="el-GR" sz="3000" b="0" dirty="0" smtClean="0">
                <a:solidFill>
                  <a:prstClr val="black"/>
                </a:solidFill>
              </a:rPr>
              <a:t>3</a:t>
            </a:r>
            <a:endParaRPr lang="el-GR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altLang="el-GR" b="1" dirty="0" smtClean="0"/>
              <a:t>Κασσίτερος</a:t>
            </a:r>
          </a:p>
          <a:p>
            <a:pPr marL="355600" indent="0" eaLnBrk="1" hangingPunct="1">
              <a:buFontTx/>
              <a:buNone/>
            </a:pPr>
            <a:r>
              <a:rPr lang="el-GR" altLang="el-GR" dirty="0" smtClean="0"/>
              <a:t>Καθαρότητα.</a:t>
            </a:r>
          </a:p>
          <a:p>
            <a:pPr marL="355600" indent="0" eaLnBrk="1" hangingPunct="1">
              <a:buFontTx/>
              <a:buNone/>
            </a:pPr>
            <a:r>
              <a:rPr lang="el-GR" altLang="el-GR" dirty="0" smtClean="0"/>
              <a:t>Μίγμα με μόλυβδο, εσωτερικό επίστρωμα σωληναρίων μολύβδου.</a:t>
            </a:r>
          </a:p>
          <a:p>
            <a:pPr eaLnBrk="1" hangingPunct="1"/>
            <a:r>
              <a:rPr lang="el-GR" altLang="el-GR" b="1" dirty="0" smtClean="0"/>
              <a:t>Αργίλιο</a:t>
            </a:r>
          </a:p>
          <a:p>
            <a:pPr marL="355600" indent="0" eaLnBrk="1" hangingPunct="1">
              <a:buFontTx/>
              <a:buNone/>
            </a:pPr>
            <a:r>
              <a:rPr lang="el-GR" altLang="el-GR" dirty="0" smtClean="0"/>
              <a:t>Ελαφρύ, διαμορφώνεται εύκολα, αδιαπέραστο από το νερό και τα λάδια και τους διάφορους διαλύτες, δεν αναρροφούν αέρα, μείωση της μόλυνσης από μικροοργανισμούς, και μείωση πιθανότητας οξείδωσης.</a:t>
            </a:r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14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858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>
                <a:solidFill>
                  <a:prstClr val="black"/>
                </a:solidFill>
              </a:rPr>
              <a:t>Μέταλλα </a:t>
            </a:r>
            <a:r>
              <a:rPr lang="en-US" altLang="el-GR" sz="3000" b="0" dirty="0">
                <a:solidFill>
                  <a:prstClr val="black"/>
                </a:solidFill>
              </a:rPr>
              <a:t>2</a:t>
            </a:r>
            <a:r>
              <a:rPr lang="el-GR" altLang="el-GR" sz="3000" b="0" dirty="0" smtClean="0">
                <a:solidFill>
                  <a:prstClr val="black"/>
                </a:solidFill>
              </a:rPr>
              <a:t>/</a:t>
            </a:r>
            <a:r>
              <a:rPr lang="en-US" altLang="el-GR" sz="3000" b="0" dirty="0">
                <a:solidFill>
                  <a:prstClr val="black"/>
                </a:solidFill>
              </a:rPr>
              <a:t>3</a:t>
            </a:r>
            <a:endParaRPr lang="el-GR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l-GR" altLang="el-GR" b="1" dirty="0" smtClean="0"/>
              <a:t>Αργίλιο</a:t>
            </a:r>
          </a:p>
          <a:p>
            <a:pPr lvl="1"/>
            <a:r>
              <a:rPr lang="el-GR" altLang="el-GR" b="1" dirty="0" smtClean="0"/>
              <a:t>Πλεονεκτήματα</a:t>
            </a:r>
            <a:r>
              <a:rPr lang="en-US" altLang="el-GR" b="1" dirty="0" smtClean="0"/>
              <a:t>: </a:t>
            </a:r>
            <a:r>
              <a:rPr lang="el-GR" altLang="el-GR" dirty="0" smtClean="0"/>
              <a:t>Ελαφρύ, διαμορφώνεται εύκολα, αδιαπέραστο από το νερό και τα λάδια και τους διάφορους διαλύτες, δεν αναρροφούν αέρα, μείωση της μόλυνσης από μικροοργανισμούς, και μείωση πιθανότητας οξείδωσης.</a:t>
            </a:r>
          </a:p>
          <a:p>
            <a:pPr lvl="1"/>
            <a:r>
              <a:rPr lang="el-GR" altLang="el-GR" b="1" dirty="0" smtClean="0"/>
              <a:t>Μειονεκτήματα</a:t>
            </a:r>
            <a:r>
              <a:rPr lang="en-US" altLang="el-GR" b="1" dirty="0" smtClean="0"/>
              <a:t>: </a:t>
            </a:r>
            <a:r>
              <a:rPr lang="el-GR" altLang="el-GR" dirty="0" smtClean="0"/>
              <a:t>Εύκολη διάβρωση, δυσκολία για τα ισχυρά όξινα ή τα ισχυρά αλκαλικά προϊόντα, έκλυση υδρογόνου</a:t>
            </a:r>
            <a:r>
              <a:rPr lang="en-US" altLang="el-GR" dirty="0" smtClean="0"/>
              <a:t>, </a:t>
            </a:r>
            <a:r>
              <a:rPr lang="el-GR" altLang="el-GR" dirty="0" smtClean="0"/>
              <a:t>γαλβανική διάβρωση (μεγάλη συγκέντρωση ηλεκτρολυτών και εγκλωβισμένος αέρας).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altLang="el-GR" b="1" dirty="0" smtClean="0"/>
              <a:t>ΌΧΙ</a:t>
            </a:r>
            <a:r>
              <a:rPr lang="el-GR" altLang="el-GR" dirty="0" smtClean="0"/>
              <a:t> για κρέμες υδροκινόνης, αποτριχωτικά, ισιωτικά, βαφές μαλλιών, ΑΗΑ.</a:t>
            </a:r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15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9666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>
                <a:solidFill>
                  <a:prstClr val="black"/>
                </a:solidFill>
              </a:rPr>
              <a:t>Μέταλλα </a:t>
            </a:r>
            <a:r>
              <a:rPr lang="en-US" altLang="el-GR" sz="3000" b="0" dirty="0">
                <a:solidFill>
                  <a:prstClr val="black"/>
                </a:solidFill>
              </a:rPr>
              <a:t>3</a:t>
            </a:r>
            <a:r>
              <a:rPr lang="el-GR" altLang="el-GR" sz="3000" b="0" dirty="0" smtClean="0">
                <a:solidFill>
                  <a:prstClr val="black"/>
                </a:solidFill>
              </a:rPr>
              <a:t>/</a:t>
            </a:r>
            <a:r>
              <a:rPr lang="en-US" altLang="el-GR" sz="3000" b="0" dirty="0" smtClean="0">
                <a:solidFill>
                  <a:prstClr val="black"/>
                </a:solidFill>
              </a:rPr>
              <a:t>3</a:t>
            </a:r>
            <a:endParaRPr lang="el-GR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altLang="el-GR" dirty="0" smtClean="0"/>
              <a:t>Αντιμετώπιση της διάβρωσης στα μέταλλα</a:t>
            </a:r>
            <a:r>
              <a:rPr lang="en-US" altLang="el-GR" dirty="0" smtClean="0"/>
              <a:t>:</a:t>
            </a:r>
          </a:p>
          <a:p>
            <a:pPr lvl="1"/>
            <a:r>
              <a:rPr lang="el-GR" altLang="el-GR" dirty="0" smtClean="0"/>
              <a:t>Λακάρισμα, </a:t>
            </a:r>
          </a:p>
          <a:p>
            <a:pPr lvl="1"/>
            <a:r>
              <a:rPr lang="el-GR" altLang="el-GR" dirty="0" smtClean="0"/>
              <a:t>Κέρωμα.</a:t>
            </a:r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16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8237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  <p:sp>
        <p:nvSpPr>
          <p:cNvPr id="8" name="Υπότιτλος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  <p:grpSp>
        <p:nvGrpSpPr>
          <p:cNvPr id="3" name="Ομάδα 2"/>
          <p:cNvGrpSpPr/>
          <p:nvPr/>
        </p:nvGrpSpPr>
        <p:grpSpPr>
          <a:xfrm>
            <a:off x="1767633" y="5931169"/>
            <a:ext cx="5828703" cy="768532"/>
            <a:chOff x="1767633" y="5931169"/>
            <a:chExt cx="5828703" cy="768532"/>
          </a:xfrm>
        </p:grpSpPr>
        <p:pic>
          <p:nvPicPr>
            <p:cNvPr id="9" name="Picture 5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7633" y="5931169"/>
              <a:ext cx="1971675" cy="702000"/>
            </a:xfrm>
            <a:prstGeom prst="rect">
              <a:avLst/>
            </a:prstGeom>
            <a:noFill/>
          </p:spPr>
        </p:pic>
        <p:pic>
          <p:nvPicPr>
            <p:cNvPr id="10" name="Picture 2" descr="C:\Users\alex\Desktop\logo.png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214"/>
            <a:stretch/>
          </p:blipFill>
          <p:spPr bwMode="auto">
            <a:xfrm>
              <a:off x="3923928" y="5931169"/>
              <a:ext cx="3672408" cy="7685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08679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400" cap="none" dirty="0" smtClean="0"/>
              <a:t>Σημειώματα</a:t>
            </a:r>
            <a:endParaRPr lang="el-GR" sz="4400" cap="none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81336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Γυαλί </a:t>
            </a:r>
            <a:endParaRPr lang="el-GR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1196752"/>
            <a:ext cx="8352928" cy="54006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l-GR" altLang="el-GR" dirty="0" smtClean="0"/>
              <a:t>Αδιαπέραστο από υγρά και αέρια.</a:t>
            </a:r>
          </a:p>
          <a:p>
            <a:pPr eaLnBrk="1" hangingPunct="1"/>
            <a:r>
              <a:rPr lang="el-GR" altLang="el-GR" dirty="0" smtClean="0"/>
              <a:t>Ανθεκτικό στη διάβρωση.</a:t>
            </a:r>
          </a:p>
          <a:p>
            <a:pPr eaLnBrk="1" hangingPunct="1"/>
            <a:r>
              <a:rPr lang="el-GR" altLang="el-GR" dirty="0" smtClean="0"/>
              <a:t>Γυαλάδα και διαύγεια.</a:t>
            </a:r>
          </a:p>
          <a:p>
            <a:pPr eaLnBrk="1" hangingPunct="1"/>
            <a:r>
              <a:rPr lang="el-GR" altLang="el-GR" dirty="0" smtClean="0"/>
              <a:t>Άκαμπτο</a:t>
            </a:r>
            <a:r>
              <a:rPr lang="en-US" altLang="el-GR" dirty="0" smtClean="0"/>
              <a:t>:</a:t>
            </a:r>
            <a:r>
              <a:rPr lang="el-GR" altLang="el-GR" dirty="0" smtClean="0"/>
              <a:t> Αποκλείεται η χρήση μεγάλου ιξώδους γαλακτωματοποιημένων λοσιόν.</a:t>
            </a:r>
          </a:p>
          <a:p>
            <a:pPr eaLnBrk="1" hangingPunct="1"/>
            <a:r>
              <a:rPr lang="el-GR" altLang="el-GR" dirty="0" smtClean="0"/>
              <a:t>Σχεδόν αδρανές.</a:t>
            </a:r>
          </a:p>
          <a:p>
            <a:pPr eaLnBrk="1" hangingPunct="1"/>
            <a:r>
              <a:rPr lang="el-GR" altLang="el-GR" dirty="0" smtClean="0"/>
              <a:t>Κίνδυνος θρυμματισμού.</a:t>
            </a:r>
          </a:p>
          <a:p>
            <a:pPr eaLnBrk="1" hangingPunct="1"/>
            <a:r>
              <a:rPr lang="el-GR" altLang="el-GR" dirty="0" smtClean="0"/>
              <a:t>Μεγάλο Βάρος.</a:t>
            </a:r>
          </a:p>
          <a:p>
            <a:pPr eaLnBrk="1" hangingPunct="1"/>
            <a:r>
              <a:rPr lang="el-GR" altLang="el-GR" dirty="0" smtClean="0"/>
              <a:t>Ανταλλαγή θετικών ιόντων νατρίου.</a:t>
            </a:r>
          </a:p>
          <a:p>
            <a:pPr eaLnBrk="1" hangingPunct="1"/>
            <a:r>
              <a:rPr lang="el-GR" altLang="el-GR" dirty="0" smtClean="0"/>
              <a:t>Διαπερατότητα στην </a:t>
            </a:r>
            <a:r>
              <a:rPr lang="en-US" altLang="el-GR" dirty="0" smtClean="0"/>
              <a:t>UV </a:t>
            </a:r>
            <a:r>
              <a:rPr lang="el-GR" altLang="el-GR" dirty="0" smtClean="0"/>
              <a:t>ακτιν</a:t>
            </a:r>
            <a:r>
              <a:rPr lang="el-GR" altLang="el-GR" dirty="0"/>
              <a:t>ο</a:t>
            </a:r>
            <a:r>
              <a:rPr lang="el-GR" altLang="el-GR" dirty="0" smtClean="0"/>
              <a:t>βολία.</a:t>
            </a:r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1829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Copyright Τεχνολογικό Εκπαιδευτικό Ίδρυμα Αθήνας</a:t>
            </a:r>
            <a:r>
              <a:rPr lang="en-US" sz="2000" dirty="0" smtClean="0"/>
              <a:t>, </a:t>
            </a:r>
            <a:r>
              <a:rPr lang="el-GR" sz="2000" dirty="0" smtClean="0"/>
              <a:t>Αθανασία Βαρβαρέσου 2014. </a:t>
            </a:r>
            <a:r>
              <a:rPr lang="el-GR" sz="2000" dirty="0"/>
              <a:t>Αθανασία Βαρβαρέσου . </a:t>
            </a:r>
            <a:r>
              <a:rPr lang="el-GR" sz="2000" dirty="0" smtClean="0"/>
              <a:t>«Κοσμητολογία ΙΙ </a:t>
            </a:r>
            <a:r>
              <a:rPr lang="en-US" sz="2000" dirty="0" smtClean="0"/>
              <a:t>(</a:t>
            </a:r>
            <a:r>
              <a:rPr lang="el-GR" sz="2000" dirty="0"/>
              <a:t>Θ</a:t>
            </a:r>
            <a:r>
              <a:rPr lang="en-US" sz="2000" dirty="0" smtClean="0"/>
              <a:t>)</a:t>
            </a:r>
            <a:r>
              <a:rPr lang="el-GR" sz="2000" dirty="0" smtClean="0"/>
              <a:t>. Ενότητα </a:t>
            </a:r>
            <a:r>
              <a:rPr lang="en-US" sz="2000" dirty="0" smtClean="0"/>
              <a:t>5:</a:t>
            </a:r>
            <a:r>
              <a:rPr lang="el-GR" sz="2000" dirty="0"/>
              <a:t> Συσκευασία καλλυντικών προϊόντων». Έκδοση: </a:t>
            </a:r>
            <a:r>
              <a:rPr lang="el-GR" sz="2000" dirty="0" smtClean="0"/>
              <a:t>1.0</a:t>
            </a:r>
            <a:r>
              <a:rPr lang="el-GR" sz="2000" dirty="0"/>
              <a:t>. Αθήνα </a:t>
            </a:r>
            <a:r>
              <a:rPr lang="el-GR" sz="2000" dirty="0" smtClean="0"/>
              <a:t>2014. </a:t>
            </a:r>
            <a:r>
              <a:rPr lang="el-GR" sz="2000" dirty="0"/>
              <a:t>Διαθέσιμο από τη δικτυακή </a:t>
            </a:r>
            <a:r>
              <a:rPr lang="el-GR" sz="2000" dirty="0" smtClean="0"/>
              <a:t>διεύθυνση: </a:t>
            </a:r>
            <a:r>
              <a:rPr lang="en-US" sz="2000" dirty="0" smtClean="0">
                <a:hlinkClick r:id="rId3"/>
              </a:rPr>
              <a:t>ocp.teiath.gr</a:t>
            </a:r>
            <a:r>
              <a:rPr lang="el-GR" sz="2000" dirty="0" smtClean="0"/>
              <a:t>.</a:t>
            </a:r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766653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648" y="764704"/>
            <a:ext cx="8928992" cy="2078336"/>
          </a:xfrm>
          <a:noFill/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800" dirty="0" smtClean="0"/>
              <a:t>Το </a:t>
            </a:r>
            <a:r>
              <a:rPr lang="el-GR" sz="18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κ.λ.π., </a:t>
            </a:r>
            <a:r>
              <a:rPr lang="el-GR" sz="1800" dirty="0" smtClean="0"/>
              <a:t>τα </a:t>
            </a:r>
            <a:r>
              <a:rPr lang="el-GR" sz="1800" dirty="0"/>
              <a:t>οποία εμπεριέχονται σε </a:t>
            </a:r>
            <a:r>
              <a:rPr lang="el-GR" sz="1800" dirty="0" smtClean="0"/>
              <a:t>αυτό. </a:t>
            </a:r>
            <a:r>
              <a:rPr lang="el-GR" sz="1800" dirty="0"/>
              <a:t>Οι όροι χρήσης των </a:t>
            </a:r>
            <a:r>
              <a:rPr lang="el-GR" sz="1800" dirty="0" smtClean="0"/>
              <a:t>έργων τρίτων </a:t>
            </a:r>
            <a:r>
              <a:rPr lang="el-GR" sz="1800" dirty="0"/>
              <a:t>επεξηγούνται στη διαφάνεια  «Επεξήγηση όρων χρήσης έργων </a:t>
            </a:r>
            <a:r>
              <a:rPr lang="el-GR" sz="1800" dirty="0" smtClean="0"/>
              <a:t>τρίτων». </a:t>
            </a:r>
          </a:p>
          <a:p>
            <a:pPr marL="0" indent="0">
              <a:buNone/>
            </a:pPr>
            <a:r>
              <a:rPr lang="el-GR" sz="1800" dirty="0" smtClean="0"/>
              <a:t>Τα έργα για τα οποία έχει ζητηθεί άδεια  αναφέρονται στο «Σημείωμα  </a:t>
            </a:r>
            <a:r>
              <a:rPr lang="el-GR" sz="1800" dirty="0"/>
              <a:t>Χρήσης Έργων Τρίτων</a:t>
            </a:r>
            <a:r>
              <a:rPr lang="el-GR" sz="1800" dirty="0" smtClean="0"/>
              <a:t>». </a:t>
            </a:r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843040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6648" y="3284984"/>
            <a:ext cx="9036496" cy="357301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pPr fontAlgn="auto">
              <a:spcBef>
                <a:spcPts val="600"/>
              </a:spcBef>
              <a:spcAft>
                <a:spcPts val="0"/>
              </a:spcAft>
            </a:pPr>
            <a:r>
              <a:rPr lang="el-GR" dirty="0">
                <a:solidFill>
                  <a:prstClr val="black"/>
                </a:solidFill>
                <a:latin typeface="Calibri"/>
              </a:rPr>
              <a:t>[1] http://creativecommons.org/licenses/by-nc-sa/4.0/ 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 fontAlgn="auto">
              <a:spcBef>
                <a:spcPts val="600"/>
              </a:spcBef>
              <a:spcAft>
                <a:spcPts val="0"/>
              </a:spcAft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Ως </a:t>
            </a:r>
            <a:r>
              <a:rPr lang="el-GR" b="1" dirty="0">
                <a:solidFill>
                  <a:prstClr val="black"/>
                </a:solidFill>
                <a:latin typeface="Calibri"/>
              </a:rPr>
              <a:t>Μη Εμπορική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ορίζεται η χρήση:</a:t>
            </a:r>
          </a:p>
          <a:p>
            <a:pPr marL="342900" indent="-342900" fontAlgn="auto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 δεν περιλαμβάνει άμεσο ή έμμεσο οικονομικό όφελος από την χρήση του έργου, για το διανομέα του έργου και αδειοδόχο</a:t>
            </a:r>
          </a:p>
          <a:p>
            <a:pPr marL="342900" indent="-342900" fontAlgn="auto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περιλαμβάνει οικονομική συναλλαγή ως προϋπόθεση για τη χρήση ή πρόσβαση στο έργο</a:t>
            </a:r>
          </a:p>
          <a:p>
            <a:pPr marL="342900" indent="-342900" fontAlgn="auto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προσπορίζει στο διανομέα του έργου και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αδειοδόχο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έμμεσο οικονομικό όφελος (π.χ. διαφημίσεις) από την προβολή του έργου σε διαδικτυακό 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τόπο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 fontAlgn="auto">
              <a:spcBef>
                <a:spcPts val="600"/>
              </a:spcBef>
              <a:spcAft>
                <a:spcPts val="0"/>
              </a:spcAft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Ο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δικαιούχος μπορεί να παρέχει στον αδειοδόχο ξεχωριστή άδεια να χρησιμοποιεί το έργο για εμπορική χρήση, εφόσον αυτό του ζητηθεί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.</a:t>
            </a:r>
            <a:endParaRPr lang="el-GR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33382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366" y="0"/>
            <a:ext cx="8229600" cy="908720"/>
          </a:xfrm>
          <a:noFill/>
        </p:spPr>
        <p:txBody>
          <a:bodyPr>
            <a:normAutofit fontScale="90000"/>
          </a:bodyPr>
          <a:lstStyle/>
          <a:p>
            <a:r>
              <a:rPr lang="el-GR" dirty="0" smtClean="0"/>
              <a:t>Επεξήγηση όρων χρήσης έργων τρίτων</a:t>
            </a:r>
            <a:endParaRPr lang="el-GR" dirty="0"/>
          </a:p>
        </p:txBody>
      </p:sp>
      <p:sp>
        <p:nvSpPr>
          <p:cNvPr id="6" name="Rectangle 5"/>
          <p:cNvSpPr/>
          <p:nvPr/>
        </p:nvSpPr>
        <p:spPr>
          <a:xfrm>
            <a:off x="2088230" y="823372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επαναχρησιμοποίηση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,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παρά μόνο εάν ζητηθεί εκ νέου άδεια από το δημιουργό.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88763" y="914631"/>
            <a:ext cx="3994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©</a:t>
            </a:r>
            <a:endParaRPr lang="el-GR" sz="20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6552" y="1360947"/>
            <a:ext cx="14216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3932" y="1945722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6220" y="3829842"/>
            <a:ext cx="188201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61245" y="3132000"/>
            <a:ext cx="18269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088000" y="1404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και η δημιουργία παραγώγων αυτού με απλή αναφορά του δημιουργού.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088000" y="1980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δημιουργού, και διάθεση του έργου ή του παράγωγου αυτού με την ίδια άδεια.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088000" y="3168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088230" y="3752897"/>
            <a:ext cx="66247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διάθεση του έργου ή του παράγωγου αυτού με την ίδια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άδεια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93932" y="2530497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088230" y="2561274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δημιουργού.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</a:t>
            </a: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δημιουργία παραγώγων του έργου.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05954" y="4513900"/>
            <a:ext cx="16822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088230" y="4544678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η δημιουργία παραγώγων του.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0" y="5112000"/>
            <a:ext cx="20882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άδεια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CC0 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Public Domain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5791105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ως κοινό κτήμα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088000" y="5112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088231" y="5688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0" y="6334511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χωρίς σήμανση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088231" y="6334512"/>
            <a:ext cx="706296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Συνήθως δεν επιτρέπεται η επαναχρησιμοποίηση του έργου.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71243" y="1383775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1243" y="1968481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1243" y="253945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1243" y="3107253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1243" y="372280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71243" y="451432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-1" y="511131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71244" y="569777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71244" y="622099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128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η </a:t>
            </a:r>
            <a:r>
              <a:rPr lang="en-US" sz="2000" dirty="0"/>
              <a:t>δήλωση </a:t>
            </a:r>
            <a:r>
              <a:rPr lang="el-GR" sz="2000" dirty="0"/>
              <a:t>Δ</a:t>
            </a:r>
            <a:r>
              <a:rPr lang="en-US" sz="2000" dirty="0" smtClean="0"/>
              <a:t>ιατήρησης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υπερσυνδέσμους.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17192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στ</a:t>
            </a:r>
            <a:r>
              <a:rPr lang="en-US" sz="2000" dirty="0" smtClean="0"/>
              <a:t>o</a:t>
            </a:r>
            <a:r>
              <a:rPr lang="el-GR" sz="2000" dirty="0" smtClean="0"/>
              <a:t> 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ΤΕΙ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56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Πλαστικά </a:t>
            </a:r>
            <a:r>
              <a:rPr lang="el-GR" sz="3000" b="0" dirty="0" smtClean="0"/>
              <a:t>1/3</a:t>
            </a:r>
            <a:endParaRPr lang="el-GR" sz="3000" b="0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1196752"/>
            <a:ext cx="8352928" cy="5328592"/>
          </a:xfrm>
        </p:spPr>
        <p:txBody>
          <a:bodyPr>
            <a:noAutofit/>
          </a:bodyPr>
          <a:lstStyle/>
          <a:p>
            <a:pPr eaLnBrk="1" hangingPunct="1"/>
            <a:r>
              <a:rPr lang="el-GR" altLang="el-GR" dirty="0" smtClean="0"/>
              <a:t>Πλαστικά</a:t>
            </a:r>
          </a:p>
          <a:p>
            <a:pPr lvl="1"/>
            <a:r>
              <a:rPr lang="el-GR" altLang="el-GR" dirty="0" smtClean="0"/>
              <a:t>Ανθεκτικά,</a:t>
            </a:r>
          </a:p>
          <a:p>
            <a:pPr lvl="1"/>
            <a:r>
              <a:rPr lang="el-GR" altLang="el-GR" dirty="0" smtClean="0"/>
              <a:t>Ελαφρά.</a:t>
            </a:r>
          </a:p>
          <a:p>
            <a:r>
              <a:rPr lang="el-GR" altLang="el-GR" b="1" dirty="0" smtClean="0"/>
              <a:t>Θερμοπλαστικά</a:t>
            </a:r>
            <a:r>
              <a:rPr lang="en-US" altLang="el-GR" dirty="0" smtClean="0"/>
              <a:t>: </a:t>
            </a:r>
            <a:r>
              <a:rPr lang="el-GR" altLang="el-GR" dirty="0" smtClean="0"/>
              <a:t>Τήκονται με θέρμανση και στερεοποιούνται με ψύξη κατά τρόπο επαναλήψιμο και αντιστρεπτό</a:t>
            </a:r>
            <a:r>
              <a:rPr lang="en-US" altLang="el-GR" dirty="0" smtClean="0"/>
              <a:t>.</a:t>
            </a:r>
            <a:endParaRPr lang="el-GR" altLang="el-GR" dirty="0" smtClean="0"/>
          </a:p>
          <a:p>
            <a:pPr marL="355600" indent="0">
              <a:buNone/>
            </a:pPr>
            <a:r>
              <a:rPr lang="el-GR" altLang="el-GR" dirty="0" smtClean="0"/>
              <a:t>Πολυαιθυλένιο, πολυστυρολιο</a:t>
            </a:r>
            <a:r>
              <a:rPr lang="en-US" altLang="el-GR" dirty="0" smtClean="0"/>
              <a:t>.</a:t>
            </a:r>
            <a:endParaRPr lang="el-GR" altLang="el-GR" dirty="0" smtClean="0"/>
          </a:p>
          <a:p>
            <a:r>
              <a:rPr lang="el-GR" altLang="el-GR" b="1" dirty="0" smtClean="0"/>
              <a:t>Θερμοσκληραινόμενα: </a:t>
            </a:r>
            <a:r>
              <a:rPr lang="el-GR" altLang="el-GR" dirty="0" smtClean="0"/>
              <a:t>Τήκονται με θέρμανση, σκληραίνονται με παρατεταμένη θέρμανση και στερεοποιοιούνται με ψύξη αλλά όχι αντιστρεπτά.</a:t>
            </a:r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512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dirty="0" smtClean="0"/>
              <a:t>Μειονεκτήματα  των πλαστικών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Διαπερατότητα</a:t>
            </a:r>
            <a:r>
              <a:rPr lang="en-US" dirty="0" smtClean="0"/>
              <a:t>.</a:t>
            </a:r>
            <a:endParaRPr lang="el-GR" dirty="0" smtClean="0"/>
          </a:p>
          <a:p>
            <a:r>
              <a:rPr lang="el-GR" altLang="el-GR" dirty="0" smtClean="0"/>
              <a:t>Προσροφητικότητα</a:t>
            </a:r>
            <a:r>
              <a:rPr lang="en-US" altLang="el-GR" dirty="0" smtClean="0"/>
              <a:t>.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211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prstClr val="black"/>
                </a:solidFill>
              </a:rPr>
              <a:t>Πλαστικά </a:t>
            </a:r>
            <a:r>
              <a:rPr lang="el-GR" sz="3000" b="0" dirty="0" smtClean="0">
                <a:solidFill>
                  <a:prstClr val="black"/>
                </a:solidFill>
              </a:rPr>
              <a:t>2/3</a:t>
            </a:r>
            <a:endParaRPr lang="el-GR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l-GR" altLang="el-GR" dirty="0" smtClean="0"/>
              <a:t>Διαπερατότητα</a:t>
            </a:r>
          </a:p>
          <a:p>
            <a:pPr marL="355600" indent="0" eaLnBrk="1" hangingPunct="1">
              <a:buFontTx/>
              <a:buNone/>
            </a:pPr>
            <a:r>
              <a:rPr lang="el-GR" altLang="el-GR" b="1" dirty="0" smtClean="0"/>
              <a:t>Από το προϊόν στο περιβάλλον</a:t>
            </a:r>
            <a:r>
              <a:rPr lang="en-US" altLang="el-GR" dirty="0" smtClean="0"/>
              <a:t>: </a:t>
            </a:r>
            <a:r>
              <a:rPr lang="el-GR" altLang="el-GR" dirty="0" smtClean="0"/>
              <a:t>Νερό, λάδια, πτητικές ουσίες.</a:t>
            </a:r>
          </a:p>
          <a:p>
            <a:pPr marL="355600" indent="0" eaLnBrk="1" hangingPunct="1">
              <a:buFontTx/>
              <a:buNone/>
            </a:pPr>
            <a:r>
              <a:rPr lang="el-GR" altLang="el-GR" dirty="0" smtClean="0"/>
              <a:t>Απώλεια νερού</a:t>
            </a:r>
            <a:r>
              <a:rPr lang="en-US" altLang="el-GR" dirty="0" smtClean="0"/>
              <a:t>: </a:t>
            </a:r>
            <a:r>
              <a:rPr lang="el-GR" altLang="el-GR" dirty="0" smtClean="0"/>
              <a:t>Αναστροφή, διαχωρισμό, ξήρανση κρεμών, μείωση όγκου υδατικών διαλυμάτων.</a:t>
            </a:r>
          </a:p>
          <a:p>
            <a:pPr marL="355600" indent="0" eaLnBrk="1" hangingPunct="1">
              <a:buFontTx/>
              <a:buNone/>
            </a:pPr>
            <a:r>
              <a:rPr lang="el-GR" altLang="el-GR" dirty="0" smtClean="0"/>
              <a:t>Απώλεια λαδιών</a:t>
            </a:r>
            <a:r>
              <a:rPr lang="en-US" altLang="el-GR" dirty="0" smtClean="0"/>
              <a:t>: </a:t>
            </a:r>
            <a:r>
              <a:rPr lang="el-GR" altLang="el-GR" dirty="0" smtClean="0"/>
              <a:t>Αλλαγή της υφής, ίδρωμα δοχείου.</a:t>
            </a:r>
          </a:p>
          <a:p>
            <a:pPr marL="355600" indent="0" eaLnBrk="1" hangingPunct="1">
              <a:buFontTx/>
              <a:buNone/>
            </a:pPr>
            <a:r>
              <a:rPr lang="el-GR" altLang="el-GR" dirty="0" smtClean="0"/>
              <a:t>Απώλεια αρωμάτων</a:t>
            </a:r>
            <a:r>
              <a:rPr lang="en-US" altLang="el-GR" dirty="0" smtClean="0"/>
              <a:t>: </a:t>
            </a:r>
            <a:r>
              <a:rPr lang="el-GR" altLang="el-GR" dirty="0" smtClean="0"/>
              <a:t>Αλλαγή οσμής.</a:t>
            </a:r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000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prstClr val="black"/>
                </a:solidFill>
              </a:rPr>
              <a:t>Πλαστικά </a:t>
            </a:r>
            <a:r>
              <a:rPr lang="el-GR" sz="3000" b="0" dirty="0" smtClean="0">
                <a:solidFill>
                  <a:prstClr val="black"/>
                </a:solidFill>
              </a:rPr>
              <a:t>3/3</a:t>
            </a:r>
            <a:endParaRPr lang="el-GR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altLang="el-GR" b="1" dirty="0" smtClean="0"/>
              <a:t>Από το περιβάλλον στο προϊόν</a:t>
            </a:r>
            <a:r>
              <a:rPr lang="en-US" altLang="el-GR" b="1" dirty="0" smtClean="0"/>
              <a:t>:</a:t>
            </a:r>
          </a:p>
          <a:p>
            <a:pPr marL="355600" indent="0" eaLnBrk="1" hangingPunct="1">
              <a:buFontTx/>
              <a:buNone/>
            </a:pPr>
            <a:r>
              <a:rPr lang="el-GR" altLang="el-GR" dirty="0"/>
              <a:t>Ε</a:t>
            </a:r>
            <a:r>
              <a:rPr lang="el-GR" altLang="el-GR" dirty="0" smtClean="0"/>
              <a:t>ίσοδος οξυγόνου</a:t>
            </a:r>
            <a:r>
              <a:rPr lang="en-US" altLang="el-GR" dirty="0" smtClean="0"/>
              <a:t>:</a:t>
            </a:r>
            <a:r>
              <a:rPr lang="el-GR" altLang="el-GR" dirty="0" smtClean="0"/>
              <a:t> Τάγγιση λαδιών, οξείδωση βιταμινών και χρωμάτων.</a:t>
            </a:r>
          </a:p>
          <a:p>
            <a:pPr marL="355600" indent="0" eaLnBrk="1" hangingPunct="1">
              <a:buFontTx/>
              <a:buNone/>
            </a:pPr>
            <a:r>
              <a:rPr lang="el-GR" altLang="el-GR" dirty="0" smtClean="0"/>
              <a:t>Είσοδος διοξειδίου του άνθρακα</a:t>
            </a:r>
            <a:r>
              <a:rPr lang="en-US" altLang="el-GR" dirty="0" smtClean="0"/>
              <a:t>: </a:t>
            </a:r>
            <a:r>
              <a:rPr lang="el-GR" altLang="el-GR" dirty="0" smtClean="0"/>
              <a:t>Μεταβολή</a:t>
            </a:r>
            <a:r>
              <a:rPr lang="en-US" altLang="el-GR" dirty="0" smtClean="0"/>
              <a:t> pH</a:t>
            </a:r>
            <a:r>
              <a:rPr lang="el-GR" altLang="el-GR" dirty="0" smtClean="0"/>
              <a:t>.</a:t>
            </a:r>
            <a:endParaRPr lang="en-US" altLang="el-GR" dirty="0" smtClean="0"/>
          </a:p>
          <a:p>
            <a:pPr marL="355600" indent="0" eaLnBrk="1" hangingPunct="1">
              <a:buFontTx/>
              <a:buNone/>
            </a:pPr>
            <a:r>
              <a:rPr lang="el-GR" altLang="el-GR" dirty="0"/>
              <a:t>Ε</a:t>
            </a:r>
            <a:r>
              <a:rPr lang="el-GR" altLang="el-GR" dirty="0" smtClean="0"/>
              <a:t>ίσοδος νερού</a:t>
            </a:r>
            <a:r>
              <a:rPr lang="en-US" altLang="el-GR" dirty="0" smtClean="0"/>
              <a:t>: </a:t>
            </a:r>
            <a:r>
              <a:rPr lang="el-GR" altLang="el-GR" dirty="0" smtClean="0"/>
              <a:t>Υγροσκοπικές ουσίες.</a:t>
            </a:r>
            <a:r>
              <a:rPr lang="en-US" altLang="el-GR" dirty="0" smtClean="0"/>
              <a:t/>
            </a:r>
            <a:br>
              <a:rPr lang="en-US" altLang="el-GR" dirty="0" smtClean="0"/>
            </a:br>
            <a:endParaRPr lang="el-GR" altLang="el-GR" dirty="0" smtClean="0"/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5714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16632"/>
            <a:ext cx="8352928" cy="1008112"/>
          </a:xfrm>
        </p:spPr>
        <p:txBody>
          <a:bodyPr>
            <a:noAutofit/>
          </a:bodyPr>
          <a:lstStyle/>
          <a:p>
            <a:pPr eaLnBrk="1" hangingPunct="1"/>
            <a:r>
              <a:rPr lang="el-GR" altLang="el-GR" dirty="0" smtClean="0"/>
              <a:t>Παράγοντες που επηρεάζουν τη διαπερατότητα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1412776"/>
            <a:ext cx="8352928" cy="4824536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l-GR" altLang="el-GR" b="1" dirty="0" smtClean="0"/>
              <a:t>Φύση του πλαστικού</a:t>
            </a:r>
          </a:p>
          <a:p>
            <a:pPr eaLnBrk="1" hangingPunct="1"/>
            <a:r>
              <a:rPr lang="el-GR" altLang="el-GR" dirty="0" smtClean="0"/>
              <a:t>Μοριακό βάρος.</a:t>
            </a:r>
          </a:p>
          <a:p>
            <a:pPr eaLnBrk="1" hangingPunct="1"/>
            <a:r>
              <a:rPr lang="el-GR" altLang="el-GR" dirty="0" smtClean="0"/>
              <a:t>Κρυσταλλική δομή.</a:t>
            </a:r>
          </a:p>
          <a:p>
            <a:pPr eaLnBrk="1" hangingPunct="1"/>
            <a:r>
              <a:rPr lang="el-GR" altLang="el-GR" dirty="0" smtClean="0"/>
              <a:t>Συνεκτικότητα δομής.</a:t>
            </a:r>
          </a:p>
          <a:p>
            <a:pPr eaLnBrk="1" hangingPunct="1"/>
            <a:r>
              <a:rPr lang="el-GR" altLang="el-GR" dirty="0" smtClean="0"/>
              <a:t>Προσθετικά.</a:t>
            </a:r>
          </a:p>
          <a:p>
            <a:pPr eaLnBrk="1" hangingPunct="1"/>
            <a:r>
              <a:rPr lang="el-GR" altLang="el-GR" dirty="0" smtClean="0"/>
              <a:t>Αύξηση με την αύξηση της θερμοκρασίας.</a:t>
            </a:r>
          </a:p>
          <a:p>
            <a:pPr eaLnBrk="1" hangingPunct="1"/>
            <a:r>
              <a:rPr lang="el-GR" altLang="el-GR" dirty="0" smtClean="0"/>
              <a:t>Πιο μεγάλη για υγρά από ότι στα αέρια.</a:t>
            </a:r>
          </a:p>
          <a:p>
            <a:pPr eaLnBrk="1" hangingPunct="1"/>
            <a:r>
              <a:rPr lang="el-GR" altLang="el-GR" dirty="0" smtClean="0"/>
              <a:t>Δεν εξαρτάται από τη διαφορά πίεσης.</a:t>
            </a:r>
          </a:p>
        </p:txBody>
      </p:sp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6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7564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z="3600" dirty="0" smtClean="0"/>
              <a:t>Φύση του προϊόντος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altLang="el-GR" dirty="0" smtClean="0"/>
              <a:t>Μέγεθος μορίων επηρεάζει την ταχύτητα διάχυσης.</a:t>
            </a:r>
          </a:p>
          <a:p>
            <a:pPr eaLnBrk="1" hangingPunct="1"/>
            <a:r>
              <a:rPr lang="el-GR" altLang="el-GR" dirty="0" smtClean="0"/>
              <a:t>Ομοιότητα πολικότητας.</a:t>
            </a:r>
          </a:p>
          <a:p>
            <a:pPr eaLnBrk="1" hangingPunct="1"/>
            <a:endParaRPr lang="el-GR" altLang="el-GR" dirty="0" smtClean="0"/>
          </a:p>
        </p:txBody>
      </p:sp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7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0661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dirty="0" smtClean="0"/>
              <a:t>Προσροφητικότητα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altLang="el-GR" b="1" dirty="0" smtClean="0"/>
              <a:t>Προσρόφηση συντηρητικών</a:t>
            </a:r>
          </a:p>
          <a:p>
            <a:pPr marL="355600" indent="0" eaLnBrk="1" hangingPunct="1">
              <a:buFontTx/>
              <a:buNone/>
            </a:pPr>
            <a:r>
              <a:rPr lang="el-GR" altLang="el-GR" dirty="0" smtClean="0"/>
              <a:t>Μείωση ενεργής συγκέντρωσης, αλλοίωση δοχείου συσκευασίας, μείωση μηχανικής αντοχής.</a:t>
            </a:r>
          </a:p>
          <a:p>
            <a:pPr marL="355600" indent="0" eaLnBrk="1" hangingPunct="1">
              <a:buFontTx/>
              <a:buNone/>
            </a:pPr>
            <a:r>
              <a:rPr lang="el-GR" altLang="el-GR" dirty="0" smtClean="0"/>
              <a:t>Παράγοντες</a:t>
            </a:r>
            <a:r>
              <a:rPr lang="en-US" altLang="el-GR" dirty="0" smtClean="0"/>
              <a:t>: </a:t>
            </a:r>
            <a:r>
              <a:rPr lang="el-GR" altLang="el-GR" dirty="0" smtClean="0"/>
              <a:t>χημική δομή πλαστικού, συγκέντρωση δραστικών, </a:t>
            </a:r>
            <a:r>
              <a:rPr lang="en-US" altLang="el-GR" dirty="0" smtClean="0"/>
              <a:t>pH, </a:t>
            </a:r>
            <a:r>
              <a:rPr lang="el-GR" altLang="el-GR" dirty="0" smtClean="0"/>
              <a:t>θερμοκρασία.</a:t>
            </a:r>
          </a:p>
          <a:p>
            <a:pPr marL="355600" indent="0" eaLnBrk="1" hangingPunct="1">
              <a:buFontTx/>
              <a:buNone/>
            </a:pPr>
            <a:r>
              <a:rPr lang="el-GR" altLang="el-GR" dirty="0" smtClean="0"/>
              <a:t>Αντιμετώπιση</a:t>
            </a:r>
            <a:r>
              <a:rPr lang="en-US" altLang="el-GR" dirty="0" smtClean="0"/>
              <a:t>: </a:t>
            </a:r>
            <a:r>
              <a:rPr lang="el-GR" altLang="el-GR" dirty="0" smtClean="0"/>
              <a:t>Επικάλυψη δοχείου συσκευασίας με </a:t>
            </a:r>
            <a:r>
              <a:rPr lang="en-US" altLang="el-GR" dirty="0" smtClean="0"/>
              <a:t>PVDC</a:t>
            </a:r>
            <a:r>
              <a:rPr lang="el-GR" altLang="el-GR" dirty="0" smtClean="0"/>
              <a:t>.</a:t>
            </a:r>
          </a:p>
          <a:p>
            <a:pPr marL="355600" indent="0" eaLnBrk="1" hangingPunct="1">
              <a:buFontTx/>
              <a:buNone/>
            </a:pPr>
            <a:endParaRPr lang="el-GR" altLang="el-GR" dirty="0" smtClean="0"/>
          </a:p>
        </p:txBody>
      </p:sp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8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6152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ISPRING_RESOURCE_PATHS_HASH_2" val="e63e9eec434b6a22ddb5216a25ec256f5ce4e1fb"/>
</p:tagLst>
</file>

<file path=ppt/theme/theme1.xml><?xml version="1.0" encoding="utf-8"?>
<a:theme xmlns:a="http://schemas.openxmlformats.org/drawingml/2006/main" name="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lat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late1">
  <a:themeElements>
    <a:clrScheme name="Προσαρμοσμένο 2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C_template_updated">
  <a:themeElements>
    <a:clrScheme name="Custom 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61</TotalTime>
  <Words>1249</Words>
  <Application>Microsoft Office PowerPoint</Application>
  <PresentationFormat>Προβολή στην οθόνη (4:3)</PresentationFormat>
  <Paragraphs>181</Paragraphs>
  <Slides>24</Slides>
  <Notes>9</Notes>
  <HiddenSlides>0</HiddenSlides>
  <MMClips>0</MMClips>
  <ScaleCrop>false</ScaleCrop>
  <HeadingPairs>
    <vt:vector size="4" baseType="variant">
      <vt:variant>
        <vt:lpstr>Θέμα</vt:lpstr>
      </vt:variant>
      <vt:variant>
        <vt:i4>4</vt:i4>
      </vt:variant>
      <vt:variant>
        <vt:lpstr>Τίτλοι διαφανειών</vt:lpstr>
      </vt:variant>
      <vt:variant>
        <vt:i4>24</vt:i4>
      </vt:variant>
    </vt:vector>
  </HeadingPairs>
  <TitlesOfParts>
    <vt:vector size="28" baseType="lpstr">
      <vt:lpstr>template</vt:lpstr>
      <vt:lpstr>1_temlate1</vt:lpstr>
      <vt:lpstr>temlate1</vt:lpstr>
      <vt:lpstr>OC_template_updated</vt:lpstr>
      <vt:lpstr>Κοσμητολογία ΙΙ (Θ)</vt:lpstr>
      <vt:lpstr>Γυαλί </vt:lpstr>
      <vt:lpstr>Πλαστικά 1/3</vt:lpstr>
      <vt:lpstr>Μειονεκτήματα  των πλαστικών</vt:lpstr>
      <vt:lpstr>Πλαστικά 2/3</vt:lpstr>
      <vt:lpstr>Πλαστικά 3/3</vt:lpstr>
      <vt:lpstr>Παράγοντες που επηρεάζουν τη διαπερατότητα</vt:lpstr>
      <vt:lpstr>Φύση του προϊόντος</vt:lpstr>
      <vt:lpstr>Προσροφητικότητα</vt:lpstr>
      <vt:lpstr>Είδη πλαστικών 1/5</vt:lpstr>
      <vt:lpstr>Είδη πλαστικών 2/5</vt:lpstr>
      <vt:lpstr>Είδη πλαστικών 3/5</vt:lpstr>
      <vt:lpstr>Είδη πλαστικών 4/5</vt:lpstr>
      <vt:lpstr>Είδη πλαστικών 5/5</vt:lpstr>
      <vt:lpstr>Μέταλλα 1/3</vt:lpstr>
      <vt:lpstr>Μέταλλα 2/3</vt:lpstr>
      <vt:lpstr>Μέταλλα 3/3</vt:lpstr>
      <vt:lpstr>Τέλος Ενότητας</vt:lpstr>
      <vt:lpstr>Σημειώματα</vt:lpstr>
      <vt:lpstr>Σημείωμα Αναφοράς</vt:lpstr>
      <vt:lpstr>Σημείωμα Αδειοδότησης</vt:lpstr>
      <vt:lpstr>Επεξήγηση όρων χρήσης έργων τρίτων</vt:lpstr>
      <vt:lpstr>Διατήρηση Σημειωμάτων</vt:lpstr>
      <vt:lpstr>Χρηματοδότηση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Κοσμητολογία ΙΙ (Θ)</dc:title>
  <dc:creator>opencourses@teiath.gr</dc:creator>
  <cp:lastModifiedBy>fkaram2</cp:lastModifiedBy>
  <cp:revision>9</cp:revision>
  <dcterms:created xsi:type="dcterms:W3CDTF">2015-05-06T11:33:59Z</dcterms:created>
  <dcterms:modified xsi:type="dcterms:W3CDTF">2015-07-22T06:00:23Z</dcterms:modified>
</cp:coreProperties>
</file>