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19" r:id="rId1"/>
    <p:sldMasterId id="2147483696" r:id="rId2"/>
    <p:sldMasterId id="2147483684" r:id="rId3"/>
    <p:sldMasterId id="2147483708" r:id="rId4"/>
  </p:sldMasterIdLst>
  <p:notesMasterIdLst>
    <p:notesMasterId r:id="rId29"/>
  </p:notesMasterIdLst>
  <p:handoutMasterIdLst>
    <p:handoutMasterId r:id="rId30"/>
  </p:handoutMasterIdLst>
  <p:sldIdLst>
    <p:sldId id="256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3" r:id="rId19"/>
    <p:sldId id="284" r:id="rId20"/>
    <p:sldId id="285" r:id="rId21"/>
    <p:sldId id="257" r:id="rId22"/>
    <p:sldId id="262" r:id="rId23"/>
    <p:sldId id="264" r:id="rId24"/>
    <p:sldId id="267" r:id="rId25"/>
    <p:sldId id="268" r:id="rId26"/>
    <p:sldId id="266" r:id="rId27"/>
    <p:sldId id="261" r:id="rId28"/>
  </p:sldIdLst>
  <p:sldSz cx="9144000" cy="6858000" type="screen4x3"/>
  <p:notesSz cx="7104063" cy="10234613"/>
  <p:custDataLst>
    <p:tags r:id="rId31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C89E"/>
    <a:srgbClr val="404F21"/>
    <a:srgbClr val="004A82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35" autoAdjust="0"/>
    <p:restoredTop sz="94660"/>
  </p:normalViewPr>
  <p:slideViewPr>
    <p:cSldViewPr>
      <p:cViewPr>
        <p:scale>
          <a:sx n="118" d="100"/>
          <a:sy n="118" d="100"/>
        </p:scale>
        <p:origin x="-152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gs" Target="tags/tag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22/7/2015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22/7/2015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013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236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lex\Desktop\light-lines-colors-powerpoint-backgrounds-light-lines-colors-design.jpg"/>
          <p:cNvPicPr>
            <a:picLocks noChangeAspect="1" noChangeArrowheads="1"/>
          </p:cNvPicPr>
          <p:nvPr userDrawn="1"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22538"/>
            <a:ext cx="9174051" cy="688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2"/>
          <p:cNvSpPr/>
          <p:nvPr userDrawn="1"/>
        </p:nvSpPr>
        <p:spPr>
          <a:xfrm>
            <a:off x="251520" y="-22538"/>
            <a:ext cx="8712968" cy="6880538"/>
          </a:xfrm>
          <a:prstGeom prst="roundRect">
            <a:avLst>
              <a:gd name="adj" fmla="val 2428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10" name="Rectangle 3"/>
          <p:cNvSpPr/>
          <p:nvPr userDrawn="1"/>
        </p:nvSpPr>
        <p:spPr>
          <a:xfrm>
            <a:off x="0" y="0"/>
            <a:ext cx="5508104" cy="6880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8" name="Rectangle 3"/>
          <p:cNvSpPr/>
          <p:nvPr userDrawn="1"/>
        </p:nvSpPr>
        <p:spPr>
          <a:xfrm>
            <a:off x="0" y="-22538"/>
            <a:ext cx="5508104" cy="6880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352928" cy="90872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352928" cy="5040560"/>
          </a:xfrm>
        </p:spPr>
        <p:txBody>
          <a:bodyPr>
            <a:normAutofit/>
          </a:bodyPr>
          <a:lstStyle>
            <a:lvl1pPr>
              <a:lnSpc>
                <a:spcPct val="112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2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2000"/>
              </a:lnSpc>
              <a:spcBef>
                <a:spcPts val="1200"/>
              </a:spcBef>
              <a:defRPr sz="2400"/>
            </a:lvl3pPr>
            <a:lvl4pPr>
              <a:lnSpc>
                <a:spcPct val="112000"/>
              </a:lnSpc>
              <a:spcBef>
                <a:spcPts val="1200"/>
              </a:spcBef>
              <a:defRPr sz="2400"/>
            </a:lvl4pPr>
            <a:lvl5pPr>
              <a:lnSpc>
                <a:spcPct val="112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033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595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455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F847-EEAA-44CE-BFC9-E9E1A83AF3AD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899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278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357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950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416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36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308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262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lex\Desktop\wave-green-background-backgrounds-wallpapers-wave-green-background-slide.jp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2"/>
            <a:ext cx="9144000" cy="686133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9" name="Content Placeholder 9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071056"/>
          </a:xfrm>
          <a:gradFill flip="none" rotWithShape="1">
            <a:gsLst>
              <a:gs pos="0">
                <a:srgbClr val="E2E2E2">
                  <a:alpha val="0"/>
                </a:srgbClr>
              </a:gs>
              <a:gs pos="8000">
                <a:srgbClr val="F5F5F5">
                  <a:alpha val="63000"/>
                </a:srgbClr>
              </a:gs>
              <a:gs pos="22000">
                <a:schemeClr val="bg1"/>
              </a:gs>
            </a:gsLst>
            <a:lin ang="16200000" scaled="1"/>
            <a:tileRect/>
          </a:gradFill>
        </p:spPr>
        <p:txBody>
          <a:bodyPr>
            <a:normAutofit/>
          </a:bodyPr>
          <a:lstStyle>
            <a:lvl1pPr marL="442913" indent="-342900">
              <a:lnSpc>
                <a:spcPct val="114000"/>
              </a:lnSpc>
              <a:spcBef>
                <a:spcPts val="1200"/>
              </a:spcBef>
              <a:buClr>
                <a:srgbClr val="404F21"/>
              </a:buClr>
              <a:defRPr sz="2200"/>
            </a:lvl1pPr>
            <a:lvl2pPr marL="803275" indent="-442913">
              <a:buClr>
                <a:srgbClr val="404F21"/>
              </a:buClr>
              <a:buFont typeface="Courier New" panose="02070309020205020404" pitchFamily="49" charset="0"/>
              <a:buChar char="o"/>
              <a:defRPr sz="2200"/>
            </a:lvl2pPr>
          </a:lstStyle>
          <a:p>
            <a:pPr lvl="0"/>
            <a:r>
              <a:rPr lang="el-GR" sz="2400" smtClean="0"/>
              <a:t>Στυλ υποδείγματος κειμένου</a:t>
            </a:r>
          </a:p>
          <a:p>
            <a:pPr lvl="1"/>
            <a:r>
              <a:rPr lang="el-GR" sz="2400" smtClean="0"/>
              <a:t>Δεύτερου επιπέδου</a:t>
            </a:r>
          </a:p>
        </p:txBody>
      </p:sp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301006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rgbClr val="404F2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0464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262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699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332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666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712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723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908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033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527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46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68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101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4000" b="1" dirty="0" smtClean="0">
                <a:solidFill>
                  <a:schemeClr val="tx1"/>
                </a:solidFill>
                <a:latin typeface="+mn-lt"/>
              </a:rPr>
              <a:t>Κοσμητολογία ΙΙ (Θ)</a:t>
            </a:r>
            <a:endParaRPr lang="el-G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08823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l-GR" sz="2600" b="1" dirty="0" smtClean="0"/>
              <a:t>Ενότητα </a:t>
            </a:r>
            <a:r>
              <a:rPr lang="en-US" sz="2600" b="1" dirty="0" smtClean="0"/>
              <a:t>5</a:t>
            </a:r>
            <a:r>
              <a:rPr lang="el-GR" sz="2600" dirty="0" smtClean="0"/>
              <a:t>:</a:t>
            </a:r>
            <a:r>
              <a:rPr lang="en-US" sz="2600" dirty="0" smtClean="0"/>
              <a:t> </a:t>
            </a:r>
            <a:r>
              <a:rPr lang="el-GR" sz="2600" dirty="0"/>
              <a:t>Συσκευασία καλλυντικών προϊόντων</a:t>
            </a:r>
            <a:endParaRPr lang="el-GR" sz="26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Δρ. Αθανασία Βαρβαρέσου</a:t>
            </a:r>
          </a:p>
          <a:p>
            <a:pPr>
              <a:spcBef>
                <a:spcPts val="0"/>
              </a:spcBef>
            </a:pPr>
            <a:r>
              <a:rPr lang="el-GR" sz="2200" dirty="0" smtClean="0"/>
              <a:t>Αναπληρώτρια Καθηγήτρια Κοσμητολογίας</a:t>
            </a:r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Αισθητικής και Κοσμητολογίας</a:t>
            </a:r>
            <a:endParaRPr lang="el-GR" sz="2200" dirty="0"/>
          </a:p>
        </p:txBody>
      </p:sp>
      <p:pic>
        <p:nvPicPr>
          <p:cNvPr id="6" name="Picture 5" descr="Λογότυπο έργου Ανοικτών Ακαδημαϊκών Μαθημάτων" title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 title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Είδη πλαστικών </a:t>
            </a:r>
            <a:r>
              <a:rPr lang="el-GR" altLang="el-GR" sz="3000" b="0" dirty="0" smtClean="0"/>
              <a:t>1/5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Πολυολεφίνες</a:t>
            </a:r>
          </a:p>
          <a:p>
            <a:pPr marL="355600" indent="0" eaLnBrk="1" hangingPunct="1">
              <a:buFontTx/>
              <a:buNone/>
            </a:pPr>
            <a:r>
              <a:rPr lang="el-GR" altLang="el-GR" b="1" dirty="0" smtClean="0"/>
              <a:t>Πολυαιθυλένιο χαμηλής πυκνότητας</a:t>
            </a:r>
            <a:r>
              <a:rPr lang="el-GR" altLang="el-GR" dirty="0" smtClean="0"/>
              <a:t> (</a:t>
            </a:r>
            <a:r>
              <a:rPr lang="en-US" altLang="el-GR" dirty="0" smtClean="0"/>
              <a:t>LDPE) 0.91-0.93g/cm3</a:t>
            </a:r>
            <a:r>
              <a:rPr lang="el-GR" altLang="el-GR" dirty="0" smtClean="0"/>
              <a:t>.</a:t>
            </a:r>
          </a:p>
          <a:p>
            <a:pPr marL="355600" indent="0" eaLnBrk="1" hangingPunct="1">
              <a:buFontTx/>
              <a:buNone/>
            </a:pPr>
            <a:r>
              <a:rPr lang="el-GR" altLang="el-GR" dirty="0" smtClean="0"/>
              <a:t>Διακλαδούμενες αλυσίδες.</a:t>
            </a:r>
          </a:p>
          <a:p>
            <a:pPr marL="355600" indent="0" eaLnBrk="1" hangingPunct="1">
              <a:buFontTx/>
              <a:buNone/>
            </a:pPr>
            <a:r>
              <a:rPr lang="el-GR" altLang="el-GR" dirty="0" smtClean="0"/>
              <a:t>Άμορφο, εύκαμπτο, ανθεκτικό, θερμοπλαστικό, γυαλιστερό, ημιδιαφανές ή αδιαφανές, σωληνάρια, μπουκάλια, μεγάλη διαπερατότητα, όχι για προϊόντα ευαίσθητα στο οξυγόνο και την απώλεια νερού.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90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>
                <a:solidFill>
                  <a:prstClr val="black"/>
                </a:solidFill>
              </a:rPr>
              <a:t>Είδη πλαστικών </a:t>
            </a:r>
            <a:r>
              <a:rPr lang="el-GR" altLang="el-GR" sz="3000" b="0" dirty="0" smtClean="0">
                <a:solidFill>
                  <a:prstClr val="black"/>
                </a:solidFill>
              </a:rPr>
              <a:t>2/5</a:t>
            </a:r>
            <a:endParaRPr lang="el-GR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l-GR" altLang="el-GR" b="1" dirty="0" smtClean="0"/>
              <a:t>Πολυαιθυλένιο υψηλής πυκνότητας </a:t>
            </a:r>
            <a:r>
              <a:rPr lang="el-GR" altLang="el-GR" dirty="0" smtClean="0"/>
              <a:t>(</a:t>
            </a:r>
            <a:r>
              <a:rPr lang="en-US" altLang="el-GR" dirty="0" smtClean="0"/>
              <a:t>HDPE) 0.94-0.96g/cm3</a:t>
            </a:r>
            <a:endParaRPr lang="el-GR" altLang="el-GR" dirty="0" smtClean="0"/>
          </a:p>
          <a:p>
            <a:pPr marL="355600" indent="0" eaLnBrk="1" hangingPunct="1">
              <a:lnSpc>
                <a:spcPct val="90000"/>
              </a:lnSpc>
              <a:buFontTx/>
              <a:buNone/>
            </a:pPr>
            <a:r>
              <a:rPr lang="el-GR" altLang="el-GR" dirty="0" smtClean="0"/>
              <a:t>Ευθείες αλυσίδες</a:t>
            </a:r>
          </a:p>
          <a:p>
            <a:pPr lvl="1">
              <a:lnSpc>
                <a:spcPct val="90000"/>
              </a:lnSpc>
            </a:pPr>
            <a:r>
              <a:rPr lang="el-GR" altLang="el-GR" dirty="0" smtClean="0"/>
              <a:t>Κρυσταλλικό</a:t>
            </a:r>
            <a:r>
              <a:rPr lang="el-GR" altLang="el-GR" dirty="0"/>
              <a:t>.</a:t>
            </a:r>
            <a:endParaRPr lang="en-US" altLang="el-GR" dirty="0" smtClean="0"/>
          </a:p>
          <a:p>
            <a:pPr lvl="1">
              <a:lnSpc>
                <a:spcPct val="90000"/>
              </a:lnSpc>
            </a:pPr>
            <a:r>
              <a:rPr lang="el-GR" altLang="el-GR" dirty="0"/>
              <a:t>Μ</a:t>
            </a:r>
            <a:r>
              <a:rPr lang="el-GR" altLang="el-GR" dirty="0" smtClean="0"/>
              <a:t>ικρότερη γυαλάδα, διαύγεια, ευκαμψία, αντοχή από το </a:t>
            </a:r>
            <a:r>
              <a:rPr lang="en-US" altLang="el-GR" dirty="0" smtClean="0"/>
              <a:t>LDPE</a:t>
            </a:r>
            <a:r>
              <a:rPr lang="el-GR" altLang="el-GR" dirty="0" smtClean="0"/>
              <a:t>.</a:t>
            </a:r>
            <a:endParaRPr lang="en-US" altLang="el-GR" dirty="0" smtClean="0"/>
          </a:p>
          <a:p>
            <a:pPr lvl="1">
              <a:lnSpc>
                <a:spcPct val="90000"/>
              </a:lnSpc>
            </a:pPr>
            <a:r>
              <a:rPr lang="el-GR" altLang="el-GR" dirty="0"/>
              <a:t>Μ</a:t>
            </a:r>
            <a:r>
              <a:rPr lang="el-GR" altLang="el-GR" dirty="0" smtClean="0"/>
              <a:t>ικρότερη διαπερατότητα από το </a:t>
            </a:r>
            <a:r>
              <a:rPr lang="en-US" altLang="el-GR" dirty="0" smtClean="0"/>
              <a:t>LDPE</a:t>
            </a:r>
            <a:r>
              <a:rPr lang="el-GR" altLang="el-GR" dirty="0" smtClean="0"/>
              <a:t>, θερμοπλαστικό, κατασκευή μπουκαλιών.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81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>
                <a:solidFill>
                  <a:prstClr val="black"/>
                </a:solidFill>
              </a:rPr>
              <a:t>Είδη πλαστικών </a:t>
            </a:r>
            <a:r>
              <a:rPr lang="el-GR" altLang="el-GR" sz="3000" b="0" dirty="0" smtClean="0">
                <a:solidFill>
                  <a:prstClr val="black"/>
                </a:solidFill>
              </a:rPr>
              <a:t>3/5</a:t>
            </a:r>
            <a:endParaRPr lang="el-GR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b="1" dirty="0" smtClean="0"/>
              <a:t>Πολυπροπυλένιο</a:t>
            </a:r>
            <a:r>
              <a:rPr lang="el-GR" altLang="el-GR" dirty="0" smtClean="0"/>
              <a:t> </a:t>
            </a:r>
            <a:r>
              <a:rPr lang="en-US" altLang="el-GR" dirty="0" smtClean="0"/>
              <a:t>0.9g/cm3</a:t>
            </a:r>
            <a:endParaRPr lang="el-GR" altLang="el-GR" dirty="0" smtClean="0"/>
          </a:p>
          <a:p>
            <a:pPr lvl="1"/>
            <a:r>
              <a:rPr lang="el-GR" altLang="el-GR" dirty="0" smtClean="0"/>
              <a:t>Μοιάζει με το </a:t>
            </a:r>
            <a:r>
              <a:rPr lang="en-US" altLang="el-GR" dirty="0" smtClean="0"/>
              <a:t>HDPE.</a:t>
            </a:r>
            <a:endParaRPr lang="el-GR" altLang="el-GR" dirty="0" smtClean="0"/>
          </a:p>
          <a:p>
            <a:pPr lvl="1"/>
            <a:r>
              <a:rPr lang="el-GR" altLang="el-GR" dirty="0" smtClean="0"/>
              <a:t>Μεγαλύτερη αντοχή στη θέρμανση. Μικρότερη διαπερατότητα στα ρευστά. Πιο δύσκαμπτο.</a:t>
            </a:r>
          </a:p>
          <a:p>
            <a:pPr lvl="1"/>
            <a:r>
              <a:rPr lang="el-GR" altLang="el-GR" dirty="0" smtClean="0"/>
              <a:t>Καλύτερο φινίρισμα</a:t>
            </a:r>
            <a:r>
              <a:rPr lang="el-GR" altLang="el-GR" dirty="0"/>
              <a:t>.</a:t>
            </a:r>
            <a:endParaRPr lang="el-GR" altLang="el-GR" dirty="0" smtClean="0"/>
          </a:p>
          <a:p>
            <a:pPr lvl="1"/>
            <a:r>
              <a:rPr lang="el-GR" altLang="el-GR" dirty="0" smtClean="0"/>
              <a:t>Αποστείρωση με ατμό</a:t>
            </a:r>
            <a:r>
              <a:rPr lang="el-GR" altLang="el-GR" dirty="0"/>
              <a:t>.</a:t>
            </a:r>
            <a:endParaRPr lang="el-GR" altLang="el-GR" dirty="0" smtClean="0"/>
          </a:p>
          <a:p>
            <a:pPr lvl="1"/>
            <a:r>
              <a:rPr lang="el-GR" altLang="el-GR" dirty="0" smtClean="0"/>
              <a:t>Πώματα και μπουκάλια</a:t>
            </a:r>
            <a:r>
              <a:rPr lang="el-GR" altLang="el-GR" dirty="0"/>
              <a:t>.</a:t>
            </a:r>
            <a:endParaRPr lang="el-GR" altLang="el-GR" dirty="0" smtClean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53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>
                <a:solidFill>
                  <a:prstClr val="black"/>
                </a:solidFill>
              </a:rPr>
              <a:t>Είδη πλαστικών </a:t>
            </a:r>
            <a:r>
              <a:rPr lang="el-GR" altLang="el-GR" sz="3000" b="0" dirty="0" smtClean="0">
                <a:solidFill>
                  <a:prstClr val="black"/>
                </a:solidFill>
              </a:rPr>
              <a:t>4/5</a:t>
            </a:r>
            <a:endParaRPr lang="el-GR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96752"/>
            <a:ext cx="8352928" cy="5256584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l-GR" b="1" dirty="0" smtClean="0"/>
              <a:t>Πολυστυρόλιο ή Πολυστυρένιο ή πολυστερίνη </a:t>
            </a:r>
            <a:r>
              <a:rPr lang="el-GR" altLang="el-GR" dirty="0" smtClean="0"/>
              <a:t>1.04</a:t>
            </a:r>
            <a:r>
              <a:rPr lang="en-US" altLang="el-GR" dirty="0" smtClean="0"/>
              <a:t>g/cm3</a:t>
            </a:r>
            <a:endParaRPr lang="el-GR" altLang="el-GR" dirty="0" smtClean="0"/>
          </a:p>
          <a:p>
            <a:pPr lvl="1"/>
            <a:r>
              <a:rPr lang="el-GR" altLang="el-GR" dirty="0" smtClean="0"/>
              <a:t>Άχρωμο</a:t>
            </a:r>
            <a:r>
              <a:rPr lang="el-GR" altLang="el-GR" dirty="0"/>
              <a:t>.</a:t>
            </a:r>
            <a:endParaRPr lang="en-US" altLang="el-GR" dirty="0" smtClean="0"/>
          </a:p>
          <a:p>
            <a:pPr lvl="1"/>
            <a:r>
              <a:rPr lang="el-GR" altLang="el-GR" dirty="0" smtClean="0"/>
              <a:t>Διαφανές.</a:t>
            </a:r>
            <a:endParaRPr lang="en-US" altLang="el-GR" dirty="0" smtClean="0"/>
          </a:p>
          <a:p>
            <a:pPr lvl="1"/>
            <a:r>
              <a:rPr lang="el-GR" altLang="el-GR" dirty="0" smtClean="0"/>
              <a:t>Θερμοπλαστικό.</a:t>
            </a:r>
            <a:endParaRPr lang="en-US" altLang="el-GR" dirty="0" smtClean="0"/>
          </a:p>
          <a:p>
            <a:pPr lvl="1"/>
            <a:r>
              <a:rPr lang="el-GR" altLang="el-GR" dirty="0" smtClean="0"/>
              <a:t>Αδιαφανές με προσθήκη πιγμέντων</a:t>
            </a:r>
            <a:r>
              <a:rPr lang="el-GR" altLang="el-GR" dirty="0"/>
              <a:t>.</a:t>
            </a:r>
            <a:endParaRPr lang="el-GR" altLang="el-GR" dirty="0" smtClean="0"/>
          </a:p>
          <a:p>
            <a:pPr lvl="1"/>
            <a:r>
              <a:rPr lang="el-GR" altLang="el-GR" dirty="0" smtClean="0"/>
              <a:t>Μικρή αντοχή στην κρούση.</a:t>
            </a:r>
          </a:p>
          <a:p>
            <a:pPr lvl="1"/>
            <a:r>
              <a:rPr lang="el-GR" altLang="el-GR" dirty="0" smtClean="0"/>
              <a:t>Μεγάλη διαπερατότητα για οργανικές ενώσεις.</a:t>
            </a:r>
          </a:p>
          <a:p>
            <a:pPr lvl="1"/>
            <a:r>
              <a:rPr lang="el-GR" altLang="el-GR" dirty="0" smtClean="0"/>
              <a:t>Ευαισθησία σε λιπαρούς εστέρες.</a:t>
            </a:r>
          </a:p>
          <a:p>
            <a:pPr lvl="1"/>
            <a:r>
              <a:rPr lang="el-GR" altLang="el-GR" dirty="0" smtClean="0"/>
              <a:t>Βάζα, πώματα, θήκες για ραβδία.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14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>
                <a:solidFill>
                  <a:prstClr val="black"/>
                </a:solidFill>
              </a:rPr>
              <a:t>Είδη πλαστικών </a:t>
            </a:r>
            <a:r>
              <a:rPr lang="el-GR" altLang="el-GR" sz="3000" b="0" dirty="0" smtClean="0">
                <a:solidFill>
                  <a:prstClr val="black"/>
                </a:solidFill>
              </a:rPr>
              <a:t>5/5</a:t>
            </a:r>
            <a:endParaRPr lang="el-GR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04056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b="1" dirty="0" smtClean="0"/>
              <a:t>Πολυβινυλοχλωρίδιο (</a:t>
            </a:r>
            <a:r>
              <a:rPr lang="en-US" altLang="el-GR" b="1" dirty="0" smtClean="0"/>
              <a:t>PVC)</a:t>
            </a:r>
            <a:endParaRPr lang="el-GR" altLang="el-GR" b="1" dirty="0" smtClean="0"/>
          </a:p>
          <a:p>
            <a:pPr marL="355600" indent="0" eaLnBrk="1" hangingPunct="1">
              <a:lnSpc>
                <a:spcPct val="90000"/>
              </a:lnSpc>
              <a:spcBef>
                <a:spcPts val="300"/>
              </a:spcBef>
              <a:buFontTx/>
              <a:buNone/>
            </a:pPr>
            <a:r>
              <a:rPr lang="el-GR" altLang="el-GR" dirty="0" smtClean="0"/>
              <a:t>(Προστίθενται και σταθεροποιητές π.χ. ανθρακικά άλατα)</a:t>
            </a:r>
          </a:p>
          <a:p>
            <a:pPr lvl="1"/>
            <a:r>
              <a:rPr lang="el-GR" altLang="el-GR" dirty="0" smtClean="0"/>
              <a:t>Διαφανές, δύσκαμπτο, καλή αντοχή στην κρούση και τη θέρμανση, ανθεκτικό στη διαπερατότητα περισσότερο από το πολυαιθυλένιο.</a:t>
            </a:r>
          </a:p>
          <a:p>
            <a:pPr lvl="1"/>
            <a:r>
              <a:rPr lang="el-GR" altLang="el-GR" dirty="0" smtClean="0"/>
              <a:t>Ευαίσθητο στους πλαστικοποιητές, όχι για λάδια, λιπαρά οξέα.</a:t>
            </a:r>
          </a:p>
          <a:p>
            <a:pPr lvl="1"/>
            <a:r>
              <a:rPr lang="el-GR" altLang="el-GR" dirty="0" smtClean="0"/>
              <a:t>Μπουκάλια σαμπουάν, σωληνάρια με κατάλληλους πλαστικοποιητές προσοχή στη διάχυση του πλαστικοποιητή.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79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>
                <a:solidFill>
                  <a:prstClr val="black"/>
                </a:solidFill>
              </a:rPr>
              <a:t>Μέταλλα </a:t>
            </a:r>
            <a:r>
              <a:rPr lang="en-US" altLang="el-GR" sz="3000" b="0" dirty="0">
                <a:solidFill>
                  <a:prstClr val="black"/>
                </a:solidFill>
              </a:rPr>
              <a:t>1</a:t>
            </a:r>
            <a:r>
              <a:rPr lang="el-GR" altLang="el-GR" sz="3000" b="0" dirty="0" smtClean="0">
                <a:solidFill>
                  <a:prstClr val="black"/>
                </a:solidFill>
              </a:rPr>
              <a:t>/</a:t>
            </a:r>
            <a:r>
              <a:rPr lang="en-US" altLang="el-GR" sz="3000" b="0" dirty="0" smtClean="0">
                <a:solidFill>
                  <a:prstClr val="black"/>
                </a:solidFill>
              </a:rPr>
              <a:t>3</a:t>
            </a:r>
            <a:endParaRPr lang="el-GR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b="1" dirty="0" smtClean="0"/>
              <a:t>Κασσίτερος</a:t>
            </a:r>
          </a:p>
          <a:p>
            <a:pPr marL="355600" indent="0" eaLnBrk="1" hangingPunct="1">
              <a:buFontTx/>
              <a:buNone/>
            </a:pPr>
            <a:r>
              <a:rPr lang="el-GR" altLang="el-GR" dirty="0" smtClean="0"/>
              <a:t>Καθαρότητα.</a:t>
            </a:r>
          </a:p>
          <a:p>
            <a:pPr marL="355600" indent="0" eaLnBrk="1" hangingPunct="1">
              <a:buFontTx/>
              <a:buNone/>
            </a:pPr>
            <a:r>
              <a:rPr lang="el-GR" altLang="el-GR" dirty="0" smtClean="0"/>
              <a:t>Μίγμα με μόλυβδο, εσωτερικό επίστρωμα σωληναρίων μολύβδου.</a:t>
            </a:r>
          </a:p>
          <a:p>
            <a:pPr eaLnBrk="1" hangingPunct="1"/>
            <a:r>
              <a:rPr lang="el-GR" altLang="el-GR" b="1" dirty="0" smtClean="0"/>
              <a:t>Αργίλιο</a:t>
            </a:r>
          </a:p>
          <a:p>
            <a:pPr marL="355600" indent="0" eaLnBrk="1" hangingPunct="1">
              <a:buFontTx/>
              <a:buNone/>
            </a:pPr>
            <a:r>
              <a:rPr lang="el-GR" altLang="el-GR" dirty="0" smtClean="0"/>
              <a:t>Ελαφρύ, διαμορφώνεται εύκολα, αδιαπέραστο από το νερό και τα λάδια και τους διάφορους διαλύτες, δεν αναρροφούν αέρα, μείωση της μόλυνσης από μικροοργανισμούς, και μείωση πιθανότητας οξείδωσης.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5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>
                <a:solidFill>
                  <a:prstClr val="black"/>
                </a:solidFill>
              </a:rPr>
              <a:t>Μέταλλα </a:t>
            </a:r>
            <a:r>
              <a:rPr lang="en-US" altLang="el-GR" sz="3000" b="0" dirty="0">
                <a:solidFill>
                  <a:prstClr val="black"/>
                </a:solidFill>
              </a:rPr>
              <a:t>2</a:t>
            </a:r>
            <a:r>
              <a:rPr lang="el-GR" altLang="el-GR" sz="3000" b="0" dirty="0" smtClean="0">
                <a:solidFill>
                  <a:prstClr val="black"/>
                </a:solidFill>
              </a:rPr>
              <a:t>/</a:t>
            </a:r>
            <a:r>
              <a:rPr lang="en-US" altLang="el-GR" sz="3000" b="0" dirty="0">
                <a:solidFill>
                  <a:prstClr val="black"/>
                </a:solidFill>
              </a:rPr>
              <a:t>3</a:t>
            </a:r>
            <a:endParaRPr lang="el-GR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l-GR" altLang="el-GR" b="1" dirty="0" smtClean="0"/>
              <a:t>Αργίλιο</a:t>
            </a:r>
          </a:p>
          <a:p>
            <a:pPr lvl="1"/>
            <a:r>
              <a:rPr lang="el-GR" altLang="el-GR" b="1" dirty="0" smtClean="0"/>
              <a:t>Πλεονεκτήματα</a:t>
            </a:r>
            <a:r>
              <a:rPr lang="en-US" altLang="el-GR" b="1" dirty="0" smtClean="0"/>
              <a:t>: </a:t>
            </a:r>
            <a:r>
              <a:rPr lang="el-GR" altLang="el-GR" dirty="0" smtClean="0"/>
              <a:t>Ελαφρύ, διαμορφώνεται εύκολα, αδιαπέραστο από το νερό και τα λάδια και τους διάφορους διαλύτες, δεν αναρροφούν αέρα, μείωση της μόλυνσης από μικροοργανισμούς, και μείωση πιθανότητας οξείδωσης.</a:t>
            </a:r>
          </a:p>
          <a:p>
            <a:pPr lvl="1"/>
            <a:r>
              <a:rPr lang="el-GR" altLang="el-GR" b="1" dirty="0" smtClean="0"/>
              <a:t>Μειονεκτήματα</a:t>
            </a:r>
            <a:r>
              <a:rPr lang="en-US" altLang="el-GR" b="1" dirty="0" smtClean="0"/>
              <a:t>: </a:t>
            </a:r>
            <a:r>
              <a:rPr lang="el-GR" altLang="el-GR" dirty="0" smtClean="0"/>
              <a:t>Εύκολη διάβρωση, δυσκολία για τα ισχυρά όξινα ή τα ισχυρά αλκαλικά προϊόντα, έκλυση υδρογόνου</a:t>
            </a:r>
            <a:r>
              <a:rPr lang="en-US" altLang="el-GR" dirty="0" smtClean="0"/>
              <a:t>, </a:t>
            </a:r>
            <a:r>
              <a:rPr lang="el-GR" altLang="el-GR" dirty="0" smtClean="0"/>
              <a:t>γαλβανική διάβρωση (μεγάλη συγκέντρωση ηλεκτρολυτών και εγκλωβισμένος αέρας).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altLang="el-GR" b="1" dirty="0" smtClean="0"/>
              <a:t>ΌΧΙ</a:t>
            </a:r>
            <a:r>
              <a:rPr lang="el-GR" altLang="el-GR" dirty="0" smtClean="0"/>
              <a:t> για κρέμες υδροκινόνης, αποτριχωτικά, ισιωτικά, βαφές μαλλιών, ΑΗΑ.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66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>
                <a:solidFill>
                  <a:prstClr val="black"/>
                </a:solidFill>
              </a:rPr>
              <a:t>Μέταλλα </a:t>
            </a:r>
            <a:r>
              <a:rPr lang="en-US" altLang="el-GR" sz="3000" b="0" dirty="0">
                <a:solidFill>
                  <a:prstClr val="black"/>
                </a:solidFill>
              </a:rPr>
              <a:t>3</a:t>
            </a:r>
            <a:r>
              <a:rPr lang="el-GR" altLang="el-GR" sz="3000" b="0" dirty="0" smtClean="0">
                <a:solidFill>
                  <a:prstClr val="black"/>
                </a:solidFill>
              </a:rPr>
              <a:t>/</a:t>
            </a:r>
            <a:r>
              <a:rPr lang="en-US" altLang="el-GR" sz="3000" b="0" dirty="0" smtClean="0">
                <a:solidFill>
                  <a:prstClr val="black"/>
                </a:solidFill>
              </a:rPr>
              <a:t>3</a:t>
            </a:r>
            <a:endParaRPr lang="el-GR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Αντιμετώπιση της διάβρωσης στα μέταλλα</a:t>
            </a:r>
            <a:r>
              <a:rPr lang="en-US" altLang="el-GR" dirty="0" smtClean="0"/>
              <a:t>:</a:t>
            </a:r>
          </a:p>
          <a:p>
            <a:pPr lvl="1"/>
            <a:r>
              <a:rPr lang="el-GR" altLang="el-GR" dirty="0" smtClean="0"/>
              <a:t>Λακάρισμα, </a:t>
            </a:r>
          </a:p>
          <a:p>
            <a:pPr lvl="1"/>
            <a:r>
              <a:rPr lang="el-GR" altLang="el-GR" dirty="0" smtClean="0"/>
              <a:t>Κέρωμα.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23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Γυαλί </a:t>
            </a:r>
            <a:endParaRPr lang="el-G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96752"/>
            <a:ext cx="8352928" cy="5400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l-GR" altLang="el-GR" dirty="0" smtClean="0"/>
              <a:t>Αδιαπέραστο από υγρά και αέρια.</a:t>
            </a:r>
          </a:p>
          <a:p>
            <a:pPr eaLnBrk="1" hangingPunct="1"/>
            <a:r>
              <a:rPr lang="el-GR" altLang="el-GR" dirty="0" smtClean="0"/>
              <a:t>Ανθεκτικό στη διάβρωση.</a:t>
            </a:r>
          </a:p>
          <a:p>
            <a:pPr eaLnBrk="1" hangingPunct="1"/>
            <a:r>
              <a:rPr lang="el-GR" altLang="el-GR" dirty="0" smtClean="0"/>
              <a:t>Γυαλάδα και διαύγεια.</a:t>
            </a:r>
          </a:p>
          <a:p>
            <a:pPr eaLnBrk="1" hangingPunct="1"/>
            <a:r>
              <a:rPr lang="el-GR" altLang="el-GR" dirty="0" smtClean="0"/>
              <a:t>Άκαμπτο</a:t>
            </a:r>
            <a:r>
              <a:rPr lang="en-US" altLang="el-GR" dirty="0" smtClean="0"/>
              <a:t>:</a:t>
            </a:r>
            <a:r>
              <a:rPr lang="el-GR" altLang="el-GR" dirty="0" smtClean="0"/>
              <a:t> Αποκλείεται η χρήση μεγάλου ιξώδους γαλακτωματοποιημένων λοσιόν.</a:t>
            </a:r>
          </a:p>
          <a:p>
            <a:pPr eaLnBrk="1" hangingPunct="1"/>
            <a:r>
              <a:rPr lang="el-GR" altLang="el-GR" dirty="0" smtClean="0"/>
              <a:t>Σχεδόν αδρανές.</a:t>
            </a:r>
          </a:p>
          <a:p>
            <a:pPr eaLnBrk="1" hangingPunct="1"/>
            <a:r>
              <a:rPr lang="el-GR" altLang="el-GR" dirty="0" smtClean="0"/>
              <a:t>Κίνδυνος θρυμματισμού.</a:t>
            </a:r>
          </a:p>
          <a:p>
            <a:pPr eaLnBrk="1" hangingPunct="1"/>
            <a:r>
              <a:rPr lang="el-GR" altLang="el-GR" dirty="0" smtClean="0"/>
              <a:t>Μεγάλο Βάρος.</a:t>
            </a:r>
          </a:p>
          <a:p>
            <a:pPr eaLnBrk="1" hangingPunct="1"/>
            <a:r>
              <a:rPr lang="el-GR" altLang="el-GR" dirty="0" smtClean="0"/>
              <a:t>Ανταλλαγή θετικών ιόντων νατρίου.</a:t>
            </a:r>
          </a:p>
          <a:p>
            <a:pPr eaLnBrk="1" hangingPunct="1"/>
            <a:r>
              <a:rPr lang="el-GR" altLang="el-GR" dirty="0" smtClean="0"/>
              <a:t>Διαπερατότητα στην </a:t>
            </a:r>
            <a:r>
              <a:rPr lang="en-US" altLang="el-GR" dirty="0" smtClean="0"/>
              <a:t>UV </a:t>
            </a:r>
            <a:r>
              <a:rPr lang="el-GR" altLang="el-GR" dirty="0" smtClean="0"/>
              <a:t>ακτιν</a:t>
            </a:r>
            <a:r>
              <a:rPr lang="el-GR" altLang="el-GR" dirty="0"/>
              <a:t>ο</a:t>
            </a:r>
            <a:r>
              <a:rPr lang="el-GR" altLang="el-GR" dirty="0" smtClean="0"/>
              <a:t>βολία.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82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Αθανασία Βαρβαρέσου 2014. </a:t>
            </a:r>
            <a:r>
              <a:rPr lang="el-GR" sz="2000" dirty="0"/>
              <a:t>Αθανασία Βαρβαρέσου . </a:t>
            </a:r>
            <a:r>
              <a:rPr lang="el-GR" sz="2000" dirty="0" smtClean="0"/>
              <a:t>«Κοσμητολογία ΙΙ </a:t>
            </a:r>
            <a:r>
              <a:rPr lang="en-US" sz="2000" dirty="0" smtClean="0"/>
              <a:t>(</a:t>
            </a:r>
            <a:r>
              <a:rPr lang="el-GR" sz="2000" dirty="0"/>
              <a:t>Θ</a:t>
            </a:r>
            <a:r>
              <a:rPr lang="en-US" sz="2000" dirty="0" smtClean="0"/>
              <a:t>)</a:t>
            </a:r>
            <a:r>
              <a:rPr lang="el-GR" sz="2000" dirty="0" smtClean="0"/>
              <a:t>. Ενότητα </a:t>
            </a:r>
            <a:r>
              <a:rPr lang="en-US" sz="2000" dirty="0" smtClean="0"/>
              <a:t>5:</a:t>
            </a:r>
            <a:r>
              <a:rPr lang="el-GR" sz="2000" dirty="0"/>
              <a:t> Συσκευασία καλλυντικών προϊόντων». 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338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12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Πλαστικά </a:t>
            </a:r>
            <a:r>
              <a:rPr lang="el-GR" sz="3000" b="0" dirty="0" smtClean="0"/>
              <a:t>1/3</a:t>
            </a:r>
            <a:endParaRPr lang="el-GR" sz="3000" b="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96752"/>
            <a:ext cx="8352928" cy="5328592"/>
          </a:xfrm>
        </p:spPr>
        <p:txBody>
          <a:bodyPr>
            <a:noAutofit/>
          </a:bodyPr>
          <a:lstStyle/>
          <a:p>
            <a:pPr eaLnBrk="1" hangingPunct="1"/>
            <a:r>
              <a:rPr lang="el-GR" altLang="el-GR" dirty="0" smtClean="0"/>
              <a:t>Πλαστικά</a:t>
            </a:r>
          </a:p>
          <a:p>
            <a:pPr lvl="1"/>
            <a:r>
              <a:rPr lang="el-GR" altLang="el-GR" dirty="0" smtClean="0"/>
              <a:t>Ανθεκτικά,</a:t>
            </a:r>
          </a:p>
          <a:p>
            <a:pPr lvl="1"/>
            <a:r>
              <a:rPr lang="el-GR" altLang="el-GR" dirty="0" smtClean="0"/>
              <a:t>Ελαφρά.</a:t>
            </a:r>
          </a:p>
          <a:p>
            <a:r>
              <a:rPr lang="el-GR" altLang="el-GR" b="1" dirty="0" smtClean="0"/>
              <a:t>Θερμοπλαστικά</a:t>
            </a:r>
            <a:r>
              <a:rPr lang="en-US" altLang="el-GR" dirty="0" smtClean="0"/>
              <a:t>: </a:t>
            </a:r>
            <a:r>
              <a:rPr lang="el-GR" altLang="el-GR" dirty="0" smtClean="0"/>
              <a:t>Τήκονται με θέρμανση και στερεοποιούνται με ψύξη κατά τρόπο επαναλήψιμο και αντιστρεπτό</a:t>
            </a:r>
            <a:r>
              <a:rPr lang="en-US" altLang="el-GR" dirty="0" smtClean="0"/>
              <a:t>.</a:t>
            </a:r>
            <a:endParaRPr lang="el-GR" altLang="el-GR" dirty="0" smtClean="0"/>
          </a:p>
          <a:p>
            <a:pPr marL="355600" indent="0">
              <a:buNone/>
            </a:pPr>
            <a:r>
              <a:rPr lang="el-GR" altLang="el-GR" dirty="0" smtClean="0"/>
              <a:t>Πολυαιθυλένιο, πολυστυρολιο</a:t>
            </a:r>
            <a:r>
              <a:rPr lang="en-US" altLang="el-GR" dirty="0" smtClean="0"/>
              <a:t>.</a:t>
            </a:r>
            <a:endParaRPr lang="el-GR" altLang="el-GR" dirty="0" smtClean="0"/>
          </a:p>
          <a:p>
            <a:r>
              <a:rPr lang="el-GR" altLang="el-GR" b="1" dirty="0" smtClean="0"/>
              <a:t>Θερμοσκληραινόμενα: </a:t>
            </a:r>
            <a:r>
              <a:rPr lang="el-GR" altLang="el-GR" dirty="0" smtClean="0"/>
              <a:t>Τήκονται με θέρμανση, σκληραίνονται με παρατεταμένη θέρμανση και στερεοποιοιούνται με ψύξη αλλά όχι αντιστρεπτά.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51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dirty="0" smtClean="0"/>
              <a:t>Μειονεκτήματα  των πλαστικών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Διαπερατότητα</a:t>
            </a:r>
            <a:r>
              <a:rPr lang="en-US" dirty="0" smtClean="0"/>
              <a:t>.</a:t>
            </a:r>
            <a:endParaRPr lang="el-GR" dirty="0" smtClean="0"/>
          </a:p>
          <a:p>
            <a:r>
              <a:rPr lang="el-GR" altLang="el-GR" dirty="0" smtClean="0"/>
              <a:t>Προσροφητικότητα</a:t>
            </a:r>
            <a:r>
              <a:rPr lang="en-US" altLang="el-GR" dirty="0" smtClean="0"/>
              <a:t>.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21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prstClr val="black"/>
                </a:solidFill>
              </a:rPr>
              <a:t>Πλαστικά </a:t>
            </a:r>
            <a:r>
              <a:rPr lang="el-GR" sz="3000" b="0" dirty="0" smtClean="0">
                <a:solidFill>
                  <a:prstClr val="black"/>
                </a:solidFill>
              </a:rPr>
              <a:t>2/3</a:t>
            </a:r>
            <a:endParaRPr lang="el-GR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altLang="el-GR" dirty="0" smtClean="0"/>
              <a:t>Διαπερατότητα</a:t>
            </a:r>
          </a:p>
          <a:p>
            <a:pPr marL="355600" indent="0" eaLnBrk="1" hangingPunct="1">
              <a:buFontTx/>
              <a:buNone/>
            </a:pPr>
            <a:r>
              <a:rPr lang="el-GR" altLang="el-GR" b="1" dirty="0" smtClean="0"/>
              <a:t>Από το προϊόν στο περιβάλλον</a:t>
            </a:r>
            <a:r>
              <a:rPr lang="en-US" altLang="el-GR" dirty="0" smtClean="0"/>
              <a:t>: </a:t>
            </a:r>
            <a:r>
              <a:rPr lang="el-GR" altLang="el-GR" dirty="0" smtClean="0"/>
              <a:t>Νερό, λάδια, πτητικές ουσίες.</a:t>
            </a:r>
          </a:p>
          <a:p>
            <a:pPr marL="355600" indent="0" eaLnBrk="1" hangingPunct="1">
              <a:buFontTx/>
              <a:buNone/>
            </a:pPr>
            <a:r>
              <a:rPr lang="el-GR" altLang="el-GR" dirty="0" smtClean="0"/>
              <a:t>Απώλεια νερού</a:t>
            </a:r>
            <a:r>
              <a:rPr lang="en-US" altLang="el-GR" dirty="0" smtClean="0"/>
              <a:t>: </a:t>
            </a:r>
            <a:r>
              <a:rPr lang="el-GR" altLang="el-GR" dirty="0" smtClean="0"/>
              <a:t>Αναστροφή, διαχωρισμό, ξήρανση κρεμών, μείωση όγκου υδατικών διαλυμάτων.</a:t>
            </a:r>
          </a:p>
          <a:p>
            <a:pPr marL="355600" indent="0" eaLnBrk="1" hangingPunct="1">
              <a:buFontTx/>
              <a:buNone/>
            </a:pPr>
            <a:r>
              <a:rPr lang="el-GR" altLang="el-GR" dirty="0" smtClean="0"/>
              <a:t>Απώλεια λαδιών</a:t>
            </a:r>
            <a:r>
              <a:rPr lang="en-US" altLang="el-GR" dirty="0" smtClean="0"/>
              <a:t>: </a:t>
            </a:r>
            <a:r>
              <a:rPr lang="el-GR" altLang="el-GR" dirty="0" smtClean="0"/>
              <a:t>Αλλαγή της υφής, ίδρωμα δοχείου.</a:t>
            </a:r>
          </a:p>
          <a:p>
            <a:pPr marL="355600" indent="0" eaLnBrk="1" hangingPunct="1">
              <a:buFontTx/>
              <a:buNone/>
            </a:pPr>
            <a:r>
              <a:rPr lang="el-GR" altLang="el-GR" dirty="0" smtClean="0"/>
              <a:t>Απώλεια αρωμάτων</a:t>
            </a:r>
            <a:r>
              <a:rPr lang="en-US" altLang="el-GR" dirty="0" smtClean="0"/>
              <a:t>: </a:t>
            </a:r>
            <a:r>
              <a:rPr lang="el-GR" altLang="el-GR" dirty="0" smtClean="0"/>
              <a:t>Αλλαγή οσμής.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0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prstClr val="black"/>
                </a:solidFill>
              </a:rPr>
              <a:t>Πλαστικά </a:t>
            </a:r>
            <a:r>
              <a:rPr lang="el-GR" sz="3000" b="0" dirty="0" smtClean="0">
                <a:solidFill>
                  <a:prstClr val="black"/>
                </a:solidFill>
              </a:rPr>
              <a:t>3/3</a:t>
            </a:r>
            <a:endParaRPr lang="el-GR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b="1" dirty="0" smtClean="0"/>
              <a:t>Από το περιβάλλον στο προϊόν</a:t>
            </a:r>
            <a:r>
              <a:rPr lang="en-US" altLang="el-GR" b="1" dirty="0" smtClean="0"/>
              <a:t>:</a:t>
            </a:r>
          </a:p>
          <a:p>
            <a:pPr marL="355600" indent="0" eaLnBrk="1" hangingPunct="1">
              <a:buFontTx/>
              <a:buNone/>
            </a:pPr>
            <a:r>
              <a:rPr lang="el-GR" altLang="el-GR" dirty="0"/>
              <a:t>Ε</a:t>
            </a:r>
            <a:r>
              <a:rPr lang="el-GR" altLang="el-GR" dirty="0" smtClean="0"/>
              <a:t>ίσοδος οξυγόνου</a:t>
            </a:r>
            <a:r>
              <a:rPr lang="en-US" altLang="el-GR" dirty="0" smtClean="0"/>
              <a:t>:</a:t>
            </a:r>
            <a:r>
              <a:rPr lang="el-GR" altLang="el-GR" dirty="0" smtClean="0"/>
              <a:t> Τάγγιση λαδιών, οξείδωση βιταμινών και χρωμάτων.</a:t>
            </a:r>
          </a:p>
          <a:p>
            <a:pPr marL="355600" indent="0" eaLnBrk="1" hangingPunct="1">
              <a:buFontTx/>
              <a:buNone/>
            </a:pPr>
            <a:r>
              <a:rPr lang="el-GR" altLang="el-GR" dirty="0" smtClean="0"/>
              <a:t>Είσοδος διοξειδίου του άνθρακα</a:t>
            </a:r>
            <a:r>
              <a:rPr lang="en-US" altLang="el-GR" dirty="0" smtClean="0"/>
              <a:t>: </a:t>
            </a:r>
            <a:r>
              <a:rPr lang="el-GR" altLang="el-GR" dirty="0" smtClean="0"/>
              <a:t>Μεταβολή</a:t>
            </a:r>
            <a:r>
              <a:rPr lang="en-US" altLang="el-GR" dirty="0" smtClean="0"/>
              <a:t> pH</a:t>
            </a:r>
            <a:r>
              <a:rPr lang="el-GR" altLang="el-GR" dirty="0" smtClean="0"/>
              <a:t>.</a:t>
            </a:r>
            <a:endParaRPr lang="en-US" altLang="el-GR" dirty="0" smtClean="0"/>
          </a:p>
          <a:p>
            <a:pPr marL="355600" indent="0" eaLnBrk="1" hangingPunct="1">
              <a:buFontTx/>
              <a:buNone/>
            </a:pPr>
            <a:r>
              <a:rPr lang="el-GR" altLang="el-GR" dirty="0"/>
              <a:t>Ε</a:t>
            </a:r>
            <a:r>
              <a:rPr lang="el-GR" altLang="el-GR" dirty="0" smtClean="0"/>
              <a:t>ίσοδος νερού</a:t>
            </a:r>
            <a:r>
              <a:rPr lang="en-US" altLang="el-GR" dirty="0" smtClean="0"/>
              <a:t>: </a:t>
            </a:r>
            <a:r>
              <a:rPr lang="el-GR" altLang="el-GR" dirty="0" smtClean="0"/>
              <a:t>Υγροσκοπικές ουσίες.</a:t>
            </a:r>
            <a:r>
              <a:rPr lang="en-US" altLang="el-GR" dirty="0" smtClean="0"/>
              <a:t/>
            </a:r>
            <a:br>
              <a:rPr lang="en-US" altLang="el-GR" dirty="0" smtClean="0"/>
            </a:br>
            <a:endParaRPr lang="el-GR" altLang="el-GR" dirty="0" smtClean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71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16632"/>
            <a:ext cx="8352928" cy="1008112"/>
          </a:xfrm>
        </p:spPr>
        <p:txBody>
          <a:bodyPr>
            <a:noAutofit/>
          </a:bodyPr>
          <a:lstStyle/>
          <a:p>
            <a:pPr eaLnBrk="1" hangingPunct="1"/>
            <a:r>
              <a:rPr lang="el-GR" altLang="el-GR" dirty="0" smtClean="0"/>
              <a:t>Παράγοντες που επηρεάζουν τη διαπερατότητα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12776"/>
            <a:ext cx="8352928" cy="4824536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l-GR" altLang="el-GR" b="1" dirty="0" smtClean="0"/>
              <a:t>Φύση του πλαστικού</a:t>
            </a:r>
          </a:p>
          <a:p>
            <a:pPr eaLnBrk="1" hangingPunct="1"/>
            <a:r>
              <a:rPr lang="el-GR" altLang="el-GR" dirty="0" smtClean="0"/>
              <a:t>Μοριακό βάρος.</a:t>
            </a:r>
          </a:p>
          <a:p>
            <a:pPr eaLnBrk="1" hangingPunct="1"/>
            <a:r>
              <a:rPr lang="el-GR" altLang="el-GR" dirty="0" smtClean="0"/>
              <a:t>Κρυσταλλική δομή.</a:t>
            </a:r>
          </a:p>
          <a:p>
            <a:pPr eaLnBrk="1" hangingPunct="1"/>
            <a:r>
              <a:rPr lang="el-GR" altLang="el-GR" dirty="0" smtClean="0"/>
              <a:t>Συνεκτικότητα δομής.</a:t>
            </a:r>
          </a:p>
          <a:p>
            <a:pPr eaLnBrk="1" hangingPunct="1"/>
            <a:r>
              <a:rPr lang="el-GR" altLang="el-GR" dirty="0" smtClean="0"/>
              <a:t>Προσθετικά.</a:t>
            </a:r>
          </a:p>
          <a:p>
            <a:pPr eaLnBrk="1" hangingPunct="1"/>
            <a:r>
              <a:rPr lang="el-GR" altLang="el-GR" dirty="0" smtClean="0"/>
              <a:t>Αύξηση με την αύξηση της θερμοκρασίας.</a:t>
            </a:r>
          </a:p>
          <a:p>
            <a:pPr eaLnBrk="1" hangingPunct="1"/>
            <a:r>
              <a:rPr lang="el-GR" altLang="el-GR" dirty="0" smtClean="0"/>
              <a:t>Πιο μεγάλη για υγρά από ότι στα αέρια.</a:t>
            </a:r>
          </a:p>
          <a:p>
            <a:pPr eaLnBrk="1" hangingPunct="1"/>
            <a:r>
              <a:rPr lang="el-GR" altLang="el-GR" dirty="0" smtClean="0"/>
              <a:t>Δεν εξαρτάται από τη διαφορά πίεσης.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56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3600" dirty="0" smtClean="0"/>
              <a:t>Φύση του προϊόντος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Μέγεθος μορίων επηρεάζει την ταχύτητα διάχυσης.</a:t>
            </a:r>
          </a:p>
          <a:p>
            <a:pPr eaLnBrk="1" hangingPunct="1"/>
            <a:r>
              <a:rPr lang="el-GR" altLang="el-GR" dirty="0" smtClean="0"/>
              <a:t>Ομοιότητα πολικότητας.</a:t>
            </a:r>
          </a:p>
          <a:p>
            <a:pPr eaLnBrk="1" hangingPunct="1"/>
            <a:endParaRPr lang="el-GR" altLang="el-GR" dirty="0" smtClean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66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Προσροφητικότητα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b="1" dirty="0" smtClean="0"/>
              <a:t>Προσρόφηση συντηρητικών</a:t>
            </a:r>
          </a:p>
          <a:p>
            <a:pPr marL="355600" indent="0" eaLnBrk="1" hangingPunct="1">
              <a:buFontTx/>
              <a:buNone/>
            </a:pPr>
            <a:r>
              <a:rPr lang="el-GR" altLang="el-GR" dirty="0" smtClean="0"/>
              <a:t>Μείωση ενεργής συγκέντρωσης, αλλοίωση δοχείου συσκευασίας, μείωση μηχανικής αντοχής.</a:t>
            </a:r>
          </a:p>
          <a:p>
            <a:pPr marL="355600" indent="0" eaLnBrk="1" hangingPunct="1">
              <a:buFontTx/>
              <a:buNone/>
            </a:pPr>
            <a:r>
              <a:rPr lang="el-GR" altLang="el-GR" dirty="0" smtClean="0"/>
              <a:t>Παράγοντες</a:t>
            </a:r>
            <a:r>
              <a:rPr lang="en-US" altLang="el-GR" dirty="0" smtClean="0"/>
              <a:t>: </a:t>
            </a:r>
            <a:r>
              <a:rPr lang="el-GR" altLang="el-GR" dirty="0" smtClean="0"/>
              <a:t>χημική δομή πλαστικού, συγκέντρωση δραστικών, </a:t>
            </a:r>
            <a:r>
              <a:rPr lang="en-US" altLang="el-GR" dirty="0" smtClean="0"/>
              <a:t>pH, </a:t>
            </a:r>
            <a:r>
              <a:rPr lang="el-GR" altLang="el-GR" dirty="0" smtClean="0"/>
              <a:t>θερμοκρασία.</a:t>
            </a:r>
          </a:p>
          <a:p>
            <a:pPr marL="355600" indent="0" eaLnBrk="1" hangingPunct="1">
              <a:buFontTx/>
              <a:buNone/>
            </a:pPr>
            <a:r>
              <a:rPr lang="el-GR" altLang="el-GR" dirty="0" smtClean="0"/>
              <a:t>Αντιμετώπιση</a:t>
            </a:r>
            <a:r>
              <a:rPr lang="en-US" altLang="el-GR" dirty="0" smtClean="0"/>
              <a:t>: </a:t>
            </a:r>
            <a:r>
              <a:rPr lang="el-GR" altLang="el-GR" dirty="0" smtClean="0"/>
              <a:t>Επικάλυψη δοχείου συσκευασίας με </a:t>
            </a:r>
            <a:r>
              <a:rPr lang="en-US" altLang="el-GR" dirty="0" smtClean="0"/>
              <a:t>PVDC</a:t>
            </a:r>
            <a:r>
              <a:rPr lang="el-GR" altLang="el-GR" dirty="0" smtClean="0"/>
              <a:t>.</a:t>
            </a:r>
          </a:p>
          <a:p>
            <a:pPr marL="355600" indent="0" eaLnBrk="1" hangingPunct="1">
              <a:buFontTx/>
              <a:buNone/>
            </a:pPr>
            <a:endParaRPr lang="el-GR" altLang="el-GR" dirty="0" smtClean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15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late1">
  <a:themeElements>
    <a:clrScheme name="Προσαρμοσμένο 2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61</TotalTime>
  <Words>1249</Words>
  <Application>Microsoft Office PowerPoint</Application>
  <PresentationFormat>Προβολή στην οθόνη (4:3)</PresentationFormat>
  <Paragraphs>181</Paragraphs>
  <Slides>24</Slides>
  <Notes>9</Notes>
  <HiddenSlides>0</HiddenSlides>
  <MMClips>0</MMClips>
  <ScaleCrop>false</ScaleCrop>
  <HeadingPairs>
    <vt:vector size="4" baseType="variant">
      <vt:variant>
        <vt:lpstr>Θέμα</vt:lpstr>
      </vt:variant>
      <vt:variant>
        <vt:i4>4</vt:i4>
      </vt:variant>
      <vt:variant>
        <vt:lpstr>Τίτλοι διαφανειών</vt:lpstr>
      </vt:variant>
      <vt:variant>
        <vt:i4>24</vt:i4>
      </vt:variant>
    </vt:vector>
  </HeadingPairs>
  <TitlesOfParts>
    <vt:vector size="28" baseType="lpstr">
      <vt:lpstr>template</vt:lpstr>
      <vt:lpstr>1_temlate1</vt:lpstr>
      <vt:lpstr>temlate1</vt:lpstr>
      <vt:lpstr>OC_template_updated</vt:lpstr>
      <vt:lpstr>Κοσμητολογία ΙΙ (Θ)</vt:lpstr>
      <vt:lpstr>Γυαλί </vt:lpstr>
      <vt:lpstr>Πλαστικά 1/3</vt:lpstr>
      <vt:lpstr>Μειονεκτήματα  των πλαστικών</vt:lpstr>
      <vt:lpstr>Πλαστικά 2/3</vt:lpstr>
      <vt:lpstr>Πλαστικά 3/3</vt:lpstr>
      <vt:lpstr>Παράγοντες που επηρεάζουν τη διαπερατότητα</vt:lpstr>
      <vt:lpstr>Φύση του προϊόντος</vt:lpstr>
      <vt:lpstr>Προσροφητικότητα</vt:lpstr>
      <vt:lpstr>Είδη πλαστικών 1/5</vt:lpstr>
      <vt:lpstr>Είδη πλαστικών 2/5</vt:lpstr>
      <vt:lpstr>Είδη πλαστικών 3/5</vt:lpstr>
      <vt:lpstr>Είδη πλαστικών 4/5</vt:lpstr>
      <vt:lpstr>Είδη πλαστικών 5/5</vt:lpstr>
      <vt:lpstr>Μέταλλα 1/3</vt:lpstr>
      <vt:lpstr>Μέταλλα 2/3</vt:lpstr>
      <vt:lpstr>Μέταλλα 3/3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Κοσμητολογία ΙΙ (Θ)</dc:title>
  <dc:creator>opencourses@teiath.gr</dc:creator>
  <cp:lastModifiedBy>fkaram2</cp:lastModifiedBy>
  <cp:revision>9</cp:revision>
  <dcterms:created xsi:type="dcterms:W3CDTF">2015-05-06T11:33:59Z</dcterms:created>
  <dcterms:modified xsi:type="dcterms:W3CDTF">2015-07-22T06:00:23Z</dcterms:modified>
</cp:coreProperties>
</file>