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7"/>
  </p:notesMasterIdLst>
  <p:handoutMasterIdLst>
    <p:handoutMasterId r:id="rId48"/>
  </p:handoutMasterIdLst>
  <p:sldIdLst>
    <p:sldId id="29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301" r:id="rId42"/>
    <p:sldId id="302" r:id="rId43"/>
    <p:sldId id="303" r:id="rId44"/>
    <p:sldId id="299" r:id="rId45"/>
    <p:sldId id="305" r:id="rId46"/>
  </p:sldIdLst>
  <p:sldSz cx="9144000" cy="6858000" type="screen4x3"/>
  <p:notesSz cx="7104063" cy="10234613"/>
  <p:custDataLst>
    <p:tags r:id="rId4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075"/>
    <a:srgbClr val="095F19"/>
    <a:srgbClr val="820000"/>
    <a:srgbClr val="C00000"/>
    <a:srgbClr val="333399"/>
    <a:srgbClr val="4545C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9" autoAdjust="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5126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57613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89633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84395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5309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62564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6633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055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9258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8419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6741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59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027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8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13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17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9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53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6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13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41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0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76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1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3100" b="1" dirty="0" smtClean="0"/>
              <a:t>Ενότητα </a:t>
            </a:r>
            <a:r>
              <a:rPr lang="en-US" sz="3100" b="1" dirty="0" smtClean="0"/>
              <a:t>1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>
                <a:solidFill>
                  <a:sysClr val="windowText" lastClr="000000"/>
                </a:solidFill>
              </a:rPr>
              <a:t>Γέφυρες (γενικά)</a:t>
            </a: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077985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4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Αποκατάσταση σωστής λειτουργίας του ΣΓΣ </a:t>
            </a: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4)</a:t>
            </a:r>
            <a:endParaRPr lang="el-GR" sz="36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78" y="1316037"/>
            <a:ext cx="701284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707904" y="645333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11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Αποκατάσταση σωστής λειτουργίας του ΣΓΣ </a:t>
            </a: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054" y="1340768"/>
            <a:ext cx="6855893" cy="489632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707904" y="630932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01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Αποκατάσταση σωστής λειτουργίας του ΣΓΣ </a:t>
            </a: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4)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931" y="1412776"/>
            <a:ext cx="6346139" cy="471248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707904" y="616530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744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Αίτια απώλειας δοντιών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Οδοντική </a:t>
            </a:r>
            <a:r>
              <a:rPr lang="el-GR" sz="2400" dirty="0" smtClean="0"/>
              <a:t>τερηδόνα,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Φλεγμονή του </a:t>
            </a:r>
            <a:r>
              <a:rPr lang="el-GR" sz="2400" dirty="0" smtClean="0"/>
              <a:t>πολφού, 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Νόσοι του </a:t>
            </a:r>
            <a:r>
              <a:rPr lang="el-GR" sz="2400" dirty="0" smtClean="0"/>
              <a:t>περιοδοντίου,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Τραυματισμός δοντιών μετά από </a:t>
            </a:r>
            <a:r>
              <a:rPr lang="el-GR" sz="2400" dirty="0" smtClean="0"/>
              <a:t>ατύχημα,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Γενικότερη </a:t>
            </a:r>
            <a:r>
              <a:rPr lang="el-GR" sz="2400" dirty="0" smtClean="0"/>
              <a:t>νόσος.</a:t>
            </a:r>
            <a:endParaRPr lang="el-GR" sz="2400" dirty="0"/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2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Αίτια απώλειας δοντιών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167223"/>
            <a:ext cx="3384376" cy="240181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185991"/>
            <a:ext cx="3377063" cy="239662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613" y="3738066"/>
            <a:ext cx="3681461" cy="261265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455612" y="6352782"/>
            <a:ext cx="7860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44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(1 από </a:t>
            </a:r>
            <a:r>
              <a:rPr lang="el-GR" sz="3200" b="0" dirty="0">
                <a:solidFill>
                  <a:srgbClr val="075075"/>
                </a:solidFill>
              </a:rPr>
              <a:t>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180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ΑΠΑΡΑΙΤΗΤΗ ΠΡΟΥΠΟΘΕΣΗ </a:t>
            </a:r>
            <a:r>
              <a:rPr lang="el-GR" sz="2400" dirty="0"/>
              <a:t>για τη κατασκευή μιας γέφυρας είναι να υπάρχουν κατάλληλα για στήριξη φυσικά δόντια ή ρίζες και στα δύο άκρα του νωδού τμήματος της φατνιακής </a:t>
            </a:r>
            <a:r>
              <a:rPr lang="el-GR" sz="2400" dirty="0" smtClean="0"/>
              <a:t>ακρολοφίας.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890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204864"/>
            <a:ext cx="4111590" cy="251263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905" y="2204864"/>
            <a:ext cx="3850589" cy="24675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9102" y="4672366"/>
            <a:ext cx="1835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6506" y="4810865"/>
            <a:ext cx="1871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22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135" y="1196752"/>
            <a:ext cx="7156418" cy="468029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017948" y="5936736"/>
            <a:ext cx="7128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74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337" y="1170694"/>
            <a:ext cx="408601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566120" y="6242828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13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966" y="1170694"/>
            <a:ext cx="573475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702024" y="6309320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61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Γέφυρα </a:t>
            </a:r>
            <a:r>
              <a:rPr lang="el-GR" sz="3200" b="0" dirty="0" smtClean="0">
                <a:solidFill>
                  <a:srgbClr val="075075"/>
                </a:solidFill>
              </a:rPr>
              <a:t>(1 από 5)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1368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 smtClean="0"/>
              <a:t>Είναι </a:t>
            </a:r>
            <a:r>
              <a:rPr lang="el-GR" sz="2400" dirty="0"/>
              <a:t>η προσθετική κατασκευή που εφαρμόζεται μόνιμα και σταθερά σε φυσικά δόντια και αντικαθιστά ένα ή περισσότερα δόντια που έχουν χαθεί.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933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60" y="1170694"/>
            <a:ext cx="675676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18248" y="6190896"/>
            <a:ext cx="193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44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26" y="1170694"/>
            <a:ext cx="686123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718248" y="6190896"/>
            <a:ext cx="1861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40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316" y="1196752"/>
            <a:ext cx="6196057" cy="451333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718248" y="5805264"/>
            <a:ext cx="1861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94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(9 </a:t>
            </a:r>
            <a:r>
              <a:rPr lang="el-GR" sz="3200" b="0" dirty="0">
                <a:solidFill>
                  <a:srgbClr val="075075"/>
                </a:solidFill>
              </a:rPr>
              <a:t>από 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63151"/>
            <a:ext cx="3518219" cy="219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184298"/>
            <a:ext cx="314383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799" y="4221087"/>
            <a:ext cx="3043064" cy="250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Ορθογώνιο 7"/>
          <p:cNvSpPr/>
          <p:nvPr/>
        </p:nvSpPr>
        <p:spPr>
          <a:xfrm rot="16200000">
            <a:off x="6702116" y="3545753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539552" y="3704699"/>
            <a:ext cx="394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28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(10 </a:t>
            </a:r>
            <a:r>
              <a:rPr lang="el-GR" sz="3200" b="0" dirty="0">
                <a:solidFill>
                  <a:srgbClr val="075075"/>
                </a:solidFill>
              </a:rPr>
              <a:t>από 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96" y="1340768"/>
            <a:ext cx="5952497" cy="446437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2411760" y="584991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solidFill>
                  <a:prstClr val="black"/>
                </a:solidFill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9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11 </a:t>
            </a:r>
            <a:r>
              <a:rPr lang="el-GR" sz="3200" b="0" dirty="0">
                <a:solidFill>
                  <a:srgbClr val="075075"/>
                </a:solidFill>
              </a:rPr>
              <a:t>από 12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08" y="1340768"/>
            <a:ext cx="5736473" cy="430235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2411760" y="572770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solidFill>
                  <a:prstClr val="black"/>
                </a:solidFill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317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Κατασκευή γέφυρας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12)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084" y="1196752"/>
            <a:ext cx="6168521" cy="462639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2411760" y="581056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solidFill>
                  <a:prstClr val="black"/>
                </a:solidFill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80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Ορολογία ακίνητων γεφυρών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0"/>
              </a:spcBef>
            </a:pPr>
            <a:r>
              <a:rPr lang="el-GR" sz="2400" b="1" dirty="0">
                <a:solidFill>
                  <a:srgbClr val="075075"/>
                </a:solidFill>
              </a:rPr>
              <a:t>ΣΤΗΡΙΓΜΑ:</a:t>
            </a:r>
            <a:r>
              <a:rPr lang="el-GR" sz="2400" dirty="0"/>
              <a:t> τα φυσικά δόντια ή ρίζες που βρίσκονται  εκατέρωθεν της νωδής </a:t>
            </a:r>
            <a:r>
              <a:rPr lang="el-GR" sz="2400" dirty="0" smtClean="0"/>
              <a:t>περιοχής,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b="1" dirty="0">
                <a:solidFill>
                  <a:srgbClr val="075075"/>
                </a:solidFill>
              </a:rPr>
              <a:t>ΣΥΓΚΡΑΤΗΜΑ: </a:t>
            </a:r>
            <a:r>
              <a:rPr lang="el-GR" sz="2400" dirty="0"/>
              <a:t>το μέρος της γέφυρας που    εφαρμόζει πάνω στο δόντι </a:t>
            </a:r>
            <a:r>
              <a:rPr lang="el-GR" sz="2400" dirty="0" smtClean="0"/>
              <a:t>στήριγμα,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b="1" dirty="0">
                <a:solidFill>
                  <a:srgbClr val="075075"/>
                </a:solidFill>
              </a:rPr>
              <a:t>ΓΕΦΥΡΩΜΑ:</a:t>
            </a:r>
            <a:r>
              <a:rPr lang="el-GR" sz="2400" dirty="0"/>
              <a:t> το μέρος της γέφυρας που  αντικαθιστά ένα ή περισσότερα δόντια που έχουν </a:t>
            </a:r>
            <a:r>
              <a:rPr lang="el-GR" sz="2400" dirty="0" smtClean="0"/>
              <a:t>απολεσθεί,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b="1" dirty="0">
                <a:solidFill>
                  <a:srgbClr val="075075"/>
                </a:solidFill>
              </a:rPr>
              <a:t>ΣΥΝΔΕΣΜΟΣ:</a:t>
            </a:r>
            <a:r>
              <a:rPr lang="el-GR" sz="2400" dirty="0"/>
              <a:t> το μέρος της γέφυρας που ενώνει το γεφύρωμα με τα </a:t>
            </a:r>
            <a:r>
              <a:rPr lang="el-GR" sz="2400" dirty="0" smtClean="0"/>
              <a:t>συγκρατήματα.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8218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Ορολογία ακίνητων γεφυρών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844824"/>
            <a:ext cx="6858594" cy="396274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6" name="Line 7" title="βέλος"/>
          <p:cNvSpPr>
            <a:spLocks noChangeShapeType="1"/>
          </p:cNvSpPr>
          <p:nvPr/>
        </p:nvSpPr>
        <p:spPr bwMode="auto">
          <a:xfrm>
            <a:off x="1619672" y="1628800"/>
            <a:ext cx="838200" cy="838200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873696" y="122105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820000"/>
                </a:solidFill>
                <a:latin typeface="+mn-lt"/>
              </a:rPr>
              <a:t>Συγκράτημα</a:t>
            </a:r>
            <a:endParaRPr lang="el-GR" sz="2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8" name="Line 7" title="βέλος"/>
          <p:cNvSpPr>
            <a:spLocks noChangeShapeType="1"/>
          </p:cNvSpPr>
          <p:nvPr/>
        </p:nvSpPr>
        <p:spPr bwMode="auto">
          <a:xfrm flipH="1">
            <a:off x="3851920" y="1621162"/>
            <a:ext cx="864096" cy="1205878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Line 7" title="βέλος"/>
          <p:cNvSpPr>
            <a:spLocks noChangeShapeType="1"/>
          </p:cNvSpPr>
          <p:nvPr/>
        </p:nvSpPr>
        <p:spPr bwMode="auto">
          <a:xfrm>
            <a:off x="4716016" y="1628801"/>
            <a:ext cx="720080" cy="1368152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4067944" y="122869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075075"/>
                </a:solidFill>
                <a:latin typeface="+mn-lt"/>
              </a:rPr>
              <a:t>Σύνδεσμοι</a:t>
            </a:r>
            <a:endParaRPr lang="el-GR" sz="2000" b="1" dirty="0">
              <a:solidFill>
                <a:srgbClr val="075075"/>
              </a:solidFill>
              <a:latin typeface="+mn-lt"/>
            </a:endParaRPr>
          </a:p>
        </p:txBody>
      </p:sp>
      <p:sp>
        <p:nvSpPr>
          <p:cNvPr id="11" name="Line 7" title="βέλος"/>
          <p:cNvSpPr>
            <a:spLocks noChangeShapeType="1"/>
          </p:cNvSpPr>
          <p:nvPr/>
        </p:nvSpPr>
        <p:spPr bwMode="auto">
          <a:xfrm flipH="1">
            <a:off x="6229600" y="1700808"/>
            <a:ext cx="1078704" cy="1166564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6703805" y="130925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820000"/>
                </a:solidFill>
                <a:latin typeface="+mn-lt"/>
              </a:rPr>
              <a:t>Συγκράτημα</a:t>
            </a:r>
            <a:endParaRPr lang="el-GR" sz="2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13" name="Line 7" title="βέλος"/>
          <p:cNvSpPr>
            <a:spLocks noChangeShapeType="1"/>
          </p:cNvSpPr>
          <p:nvPr/>
        </p:nvSpPr>
        <p:spPr bwMode="auto">
          <a:xfrm flipV="1">
            <a:off x="1259632" y="3390155"/>
            <a:ext cx="3527122" cy="2641073"/>
          </a:xfrm>
          <a:prstGeom prst="line">
            <a:avLst/>
          </a:prstGeom>
          <a:noFill/>
          <a:ln w="38100">
            <a:solidFill>
              <a:srgbClr val="095F1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454596" y="5956240"/>
            <a:ext cx="138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095F19"/>
                </a:solidFill>
                <a:latin typeface="+mn-lt"/>
              </a:rPr>
              <a:t>Γεφύρωμα</a:t>
            </a:r>
            <a:endParaRPr lang="el-GR" sz="2000" b="1" dirty="0">
              <a:solidFill>
                <a:srgbClr val="095F19"/>
              </a:solidFill>
              <a:latin typeface="+mn-lt"/>
            </a:endParaRPr>
          </a:p>
        </p:txBody>
      </p:sp>
      <p:sp>
        <p:nvSpPr>
          <p:cNvPr id="15" name="Line 7" title="βέλος"/>
          <p:cNvSpPr>
            <a:spLocks noChangeShapeType="1"/>
          </p:cNvSpPr>
          <p:nvPr/>
        </p:nvSpPr>
        <p:spPr bwMode="auto">
          <a:xfrm flipH="1" flipV="1">
            <a:off x="3203848" y="4797152"/>
            <a:ext cx="1080120" cy="1403617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6" name="Line 7" title="βέλος"/>
          <p:cNvSpPr>
            <a:spLocks noChangeShapeType="1"/>
          </p:cNvSpPr>
          <p:nvPr/>
        </p:nvSpPr>
        <p:spPr bwMode="auto">
          <a:xfrm flipV="1">
            <a:off x="4283968" y="4758364"/>
            <a:ext cx="1484446" cy="1442404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7" name="TextBox 16"/>
          <p:cNvSpPr txBox="1"/>
          <p:nvPr/>
        </p:nvSpPr>
        <p:spPr>
          <a:xfrm>
            <a:off x="3593418" y="6194233"/>
            <a:ext cx="1554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7030A0"/>
                </a:solidFill>
                <a:latin typeface="+mn-lt"/>
              </a:rPr>
              <a:t>Στηρίγματα</a:t>
            </a:r>
            <a:endParaRPr lang="el-GR" sz="2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43462" y="5813083"/>
            <a:ext cx="1892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 Αριστείδης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57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Παράγοντες που καθορίζουν την τοποθέτηση μιας γέφυρας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400"/>
              </a:spcBef>
            </a:pPr>
            <a:r>
              <a:rPr lang="el-GR" sz="2400" dirty="0"/>
              <a:t>Ηλικία του </a:t>
            </a:r>
            <a:r>
              <a:rPr lang="el-GR" sz="2400" dirty="0" smtClean="0"/>
              <a:t>ατόμου,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Δυνατότητα καλής συνεργασίας μαζί </a:t>
            </a:r>
            <a:r>
              <a:rPr lang="el-GR" sz="2400" dirty="0" smtClean="0"/>
              <a:t>του,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 Επίπεδο στοματικής </a:t>
            </a:r>
            <a:r>
              <a:rPr lang="el-GR" sz="2400" dirty="0" smtClean="0"/>
              <a:t>υγιεινής,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Υγεία του </a:t>
            </a:r>
            <a:r>
              <a:rPr lang="el-GR" sz="2400" dirty="0" smtClean="0"/>
              <a:t>περιοδοντίου,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 smtClean="0"/>
              <a:t>Σύγκλειση, 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Έκταση της νωδής </a:t>
            </a:r>
            <a:r>
              <a:rPr lang="el-GR" sz="2400" dirty="0" smtClean="0"/>
              <a:t>περιοχής,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Θέση της νωδής περιοχής στο οδοντικό </a:t>
            </a:r>
            <a:r>
              <a:rPr lang="el-GR" sz="2400" dirty="0" smtClean="0"/>
              <a:t>τόξο,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Στηρικτική ικανότητα των δοντιών </a:t>
            </a:r>
            <a:r>
              <a:rPr lang="el-GR" sz="2400" dirty="0" smtClean="0"/>
              <a:t>στηριγμάτων.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47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Γέφυρα </a:t>
            </a:r>
            <a:r>
              <a:rPr lang="el-GR" sz="3200" b="0" dirty="0" smtClean="0">
                <a:solidFill>
                  <a:srgbClr val="075075"/>
                </a:solidFill>
              </a:rPr>
              <a:t>(</a:t>
            </a:r>
            <a:r>
              <a:rPr lang="el-GR" sz="3200" b="0" dirty="0">
                <a:solidFill>
                  <a:srgbClr val="075075"/>
                </a:solidFill>
              </a:rPr>
              <a:t>2</a:t>
            </a:r>
            <a:r>
              <a:rPr lang="el-GR" sz="3200" b="0" dirty="0" smtClean="0">
                <a:solidFill>
                  <a:srgbClr val="075075"/>
                </a:solidFill>
              </a:rPr>
              <a:t>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69" y="1170694"/>
            <a:ext cx="698195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089956" y="6309320"/>
            <a:ext cx="69847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l-GR" sz="11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100" dirty="0">
                <a:solidFill>
                  <a:prstClr val="black"/>
                </a:solidFill>
                <a:latin typeface="Calibri"/>
                <a:ea typeface="Times New Roman"/>
              </a:rPr>
              <a:t> </a:t>
            </a:r>
            <a:r>
              <a:rPr lang="el-GR" sz="11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100" dirty="0">
              <a:solidFill>
                <a:prstClr val="black"/>
              </a:solidFill>
              <a:latin typeface="Calibri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94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Στηρικτική ικανότητα δοντιών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76056" y="1412776"/>
            <a:ext cx="3322712" cy="4104456"/>
          </a:xfrm>
        </p:spPr>
        <p:txBody>
          <a:bodyPr/>
          <a:lstStyle/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Γομφίοι 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Κυνόδοντες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Προγόμφιοι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Κεντρικοί τομείς </a:t>
            </a:r>
            <a:r>
              <a:rPr lang="el-GR" sz="2400" dirty="0"/>
              <a:t>ά</a:t>
            </a:r>
            <a:r>
              <a:rPr lang="el-GR" sz="2400" dirty="0" smtClean="0"/>
              <a:t>νω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Πλάγιοι τομείς </a:t>
            </a:r>
            <a:r>
              <a:rPr lang="el-GR" sz="2400" dirty="0"/>
              <a:t>ά</a:t>
            </a:r>
            <a:r>
              <a:rPr lang="el-GR" sz="2400" dirty="0" smtClean="0"/>
              <a:t>νω 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Τομείς κάτω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961505"/>
            <a:ext cx="3390296" cy="2688856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899592" y="4660851"/>
            <a:ext cx="3390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85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Σύγκλειση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472076"/>
            <a:ext cx="3308965" cy="208823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441477"/>
            <a:ext cx="3205551" cy="211883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3806810"/>
            <a:ext cx="3757588" cy="2303038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827584" y="623731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612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24036" y="116632"/>
            <a:ext cx="8229600" cy="9087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Έκταση και θέση της νωδής περιοχής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6" y="2060848"/>
            <a:ext cx="8229600" cy="307434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462372" y="5229200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655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Υλικά κατασκευής γεφυρών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Οδοντιατρικά </a:t>
            </a:r>
            <a:r>
              <a:rPr lang="el-GR" sz="2400" dirty="0" smtClean="0"/>
              <a:t>κράματα,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Ακρυλική </a:t>
            </a:r>
            <a:r>
              <a:rPr lang="el-GR" sz="2400" dirty="0" smtClean="0"/>
              <a:t>ρητίνη,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Πολυμερή </a:t>
            </a:r>
            <a:r>
              <a:rPr lang="el-GR" sz="2400" dirty="0" smtClean="0"/>
              <a:t>υλικά,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 smtClean="0"/>
              <a:t>Πορσελάνη,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Συνδυασμοί των </a:t>
            </a:r>
            <a:r>
              <a:rPr lang="el-GR" sz="2400" dirty="0" smtClean="0"/>
              <a:t>ανωτέρω.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0483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Τύποι ακίνητων γεφυρών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Μεταλλική </a:t>
            </a:r>
            <a:r>
              <a:rPr lang="el-GR" sz="2400" dirty="0" smtClean="0"/>
              <a:t>γέφυρα,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Ολική χυτή με </a:t>
            </a:r>
            <a:r>
              <a:rPr lang="el-GR" sz="2400" dirty="0" smtClean="0"/>
              <a:t>όψη,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Ακρυλική </a:t>
            </a:r>
            <a:r>
              <a:rPr lang="el-GR" sz="2400" dirty="0" smtClean="0"/>
              <a:t>γέφυρα,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Μεταλλοπολυμερή </a:t>
            </a:r>
            <a:r>
              <a:rPr lang="el-GR" sz="2400" dirty="0" smtClean="0"/>
              <a:t>γέφυρα,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Μεταλλοκεραμική </a:t>
            </a:r>
            <a:r>
              <a:rPr lang="el-GR" sz="2400" dirty="0" smtClean="0"/>
              <a:t>γέφυρα,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Ολοκεραμική </a:t>
            </a:r>
            <a:r>
              <a:rPr lang="el-GR" sz="2400" dirty="0" smtClean="0"/>
              <a:t>γέφυρα.</a:t>
            </a:r>
            <a:endParaRPr lang="el-GR" sz="2400" dirty="0"/>
          </a:p>
          <a:p>
            <a:pPr>
              <a:spcBef>
                <a:spcPts val="3600"/>
              </a:spcBef>
            </a:pPr>
            <a:endParaRPr lang="el-GR" sz="2400" dirty="0"/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93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Τύποι ακίνητων γεφυρών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268760"/>
            <a:ext cx="6275040" cy="162702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2996952"/>
            <a:ext cx="6351425" cy="164229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848" y="4748732"/>
            <a:ext cx="6275040" cy="1607618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1513847" y="6380117"/>
            <a:ext cx="631323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1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100" dirty="0">
                <a:latin typeface="Calibri"/>
                <a:ea typeface="Times New Roman"/>
              </a:rPr>
              <a:t> </a:t>
            </a:r>
            <a:r>
              <a:rPr lang="el-GR" sz="11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1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36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Εργαστηριακά στάδια κατασκευής γεφυρώ</a:t>
            </a:r>
            <a:r>
              <a:rPr lang="el-GR" dirty="0" smtClean="0">
                <a:solidFill>
                  <a:srgbClr val="075075"/>
                </a:solidFill>
              </a:rPr>
              <a:t>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Κατασκευή </a:t>
            </a:r>
            <a:r>
              <a:rPr lang="el-GR" sz="2400" dirty="0" smtClean="0"/>
              <a:t>εκμαγείων,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Διαμόρφωση κέρινου </a:t>
            </a:r>
            <a:r>
              <a:rPr lang="el-GR" sz="2400" dirty="0" smtClean="0"/>
              <a:t>ομοιώματος,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Επένδυση με </a:t>
            </a:r>
            <a:r>
              <a:rPr lang="el-GR" sz="2400" dirty="0" smtClean="0"/>
              <a:t>πυρόχωμα,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Αποκήρωση και </a:t>
            </a:r>
            <a:r>
              <a:rPr lang="el-GR" sz="2400" dirty="0" smtClean="0"/>
              <a:t>προθέρμανση,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 smtClean="0"/>
              <a:t>Χύτευση,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/>
              <a:t>Λείανση και στίλβωση του </a:t>
            </a:r>
            <a:r>
              <a:rPr lang="el-GR" sz="2400" dirty="0" smtClean="0"/>
              <a:t>χυτού.</a:t>
            </a:r>
            <a:endParaRPr lang="el-GR" sz="2400" dirty="0"/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22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77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58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1</a:t>
            </a:r>
            <a:r>
              <a:rPr lang="en-US" sz="2000" dirty="0" smtClean="0"/>
              <a:t>:</a:t>
            </a:r>
            <a:r>
              <a:rPr lang="el-GR" sz="2000" dirty="0" smtClean="0"/>
              <a:t> Γέφυρες (γενικά)».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8330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Γέφυρα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15121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Οι γέφυρες στηρίζονται και συγκρατούνται στα φυσικά δόντια ή τις ρίζες που έχουν απομείνει στο φραγμό και μετά την κατασκευή τους συγκολλούνται μόνιμα σε αυτά.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501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514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5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81110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Τσούτσος Α, Ανδριτσάκης Δ. Ακίνητη κλινική Προσθετική – Έγχρωμος Άτλαντας. 1η  έκδοση, εκδόσεις Datamedica</a:t>
            </a:r>
            <a:r>
              <a:rPr lang="en-US" sz="2000" dirty="0"/>
              <a:t>, </a:t>
            </a:r>
            <a:r>
              <a:rPr lang="en-GB" sz="2000" dirty="0"/>
              <a:t>Αθήνα 1987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24523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Γέφυρα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04" y="1216240"/>
            <a:ext cx="3487800" cy="244312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140968"/>
            <a:ext cx="4399622" cy="2688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9908" y="3711753"/>
            <a:ext cx="1887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4128" y="602128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82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372" y="116632"/>
            <a:ext cx="8229600" cy="908720"/>
          </a:xfrm>
        </p:spPr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Γέφυρα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sz="3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72" y="1772816"/>
            <a:ext cx="8229600" cy="337413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084784" y="5229200"/>
            <a:ext cx="69847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l-GR" sz="11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100" dirty="0">
                <a:solidFill>
                  <a:prstClr val="black"/>
                </a:solidFill>
                <a:latin typeface="Calibri"/>
                <a:ea typeface="Times New Roman"/>
              </a:rPr>
              <a:t> </a:t>
            </a:r>
            <a:r>
              <a:rPr lang="el-GR" sz="11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100" dirty="0">
              <a:solidFill>
                <a:prstClr val="black"/>
              </a:solidFill>
              <a:latin typeface="Calibri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21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Σκοπός των γεφυρών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800"/>
              </a:spcBef>
            </a:pPr>
            <a:r>
              <a:rPr lang="el-GR" sz="2400" dirty="0"/>
              <a:t>Αποκατάσταση της αισθητικής </a:t>
            </a:r>
            <a:r>
              <a:rPr lang="el-GR" sz="2400" dirty="0" smtClean="0"/>
              <a:t>εμφάνισης </a:t>
            </a:r>
            <a:r>
              <a:rPr lang="el-GR" sz="2400" dirty="0"/>
              <a:t>του </a:t>
            </a:r>
            <a:r>
              <a:rPr lang="el-GR" sz="2400" dirty="0" smtClean="0"/>
              <a:t>ατόμου,</a:t>
            </a:r>
            <a:endParaRPr lang="el-GR" sz="2400" dirty="0"/>
          </a:p>
          <a:p>
            <a:pPr>
              <a:spcBef>
                <a:spcPts val="4800"/>
              </a:spcBef>
            </a:pPr>
            <a:r>
              <a:rPr lang="el-GR" sz="2400" dirty="0"/>
              <a:t>Αποκατάσταση των λειτουργιών της μάσησης και της </a:t>
            </a:r>
            <a:r>
              <a:rPr lang="el-GR" sz="2400" dirty="0" smtClean="0"/>
              <a:t>ομιλίας,</a:t>
            </a:r>
            <a:endParaRPr lang="el-GR" sz="2400" dirty="0"/>
          </a:p>
          <a:p>
            <a:pPr>
              <a:spcBef>
                <a:spcPts val="4800"/>
              </a:spcBef>
            </a:pPr>
            <a:r>
              <a:rPr lang="el-GR" sz="2400" dirty="0"/>
              <a:t>Αποκατάσταση της διαταραγμένης ισορροπίας του στοματογναθικού </a:t>
            </a:r>
            <a:r>
              <a:rPr lang="el-GR" sz="2400" dirty="0" smtClean="0"/>
              <a:t>συστήματος.</a:t>
            </a:r>
            <a:endParaRPr lang="el-GR" sz="2400" dirty="0"/>
          </a:p>
          <a:p>
            <a:pPr>
              <a:spcBef>
                <a:spcPts val="4800"/>
              </a:spcBef>
            </a:pP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40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Αποκατάσταση αισθητικής</a:t>
            </a:r>
            <a:endParaRPr lang="el-GR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64920"/>
            <a:ext cx="4032448" cy="252629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681" y="3284984"/>
            <a:ext cx="3977037" cy="2578124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971600" y="3927715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154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Αποκατάσταση σωστής λειτουργίας του ΣΓΣ </a:t>
            </a:r>
            <a:r>
              <a:rPr lang="el-GR" sz="3200" b="0" dirty="0" smtClean="0">
                <a:solidFill>
                  <a:srgbClr val="075075"/>
                </a:solidFill>
              </a:rPr>
              <a:t>(1 από 4)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63" y="1412776"/>
            <a:ext cx="6493474" cy="468029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707904" y="616530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42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129</TotalTime>
  <Words>1532</Words>
  <Application>Microsoft Office PowerPoint</Application>
  <PresentationFormat>Προβολή στην οθόνη (4:3)</PresentationFormat>
  <Paragraphs>236</Paragraphs>
  <Slides>44</Slides>
  <Notes>21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44</vt:i4>
      </vt:variant>
    </vt:vector>
  </HeadingPairs>
  <TitlesOfParts>
    <vt:vector size="46" baseType="lpstr">
      <vt:lpstr>OC_template_updated</vt:lpstr>
      <vt:lpstr>1_OC_template_updated</vt:lpstr>
      <vt:lpstr>Ακίνητη Προσθετική ΙI</vt:lpstr>
      <vt:lpstr>Γέφυρα (1 από 5)</vt:lpstr>
      <vt:lpstr>Γέφυρα (2 από 5)</vt:lpstr>
      <vt:lpstr>Γέφυρα (3 από 5)</vt:lpstr>
      <vt:lpstr>Γέφυρα (4 από 5)</vt:lpstr>
      <vt:lpstr>Γέφυρα (5 από 5)</vt:lpstr>
      <vt:lpstr>Σκοπός των γεφυρών</vt:lpstr>
      <vt:lpstr>Αποκατάσταση αισθητικής</vt:lpstr>
      <vt:lpstr>Αποκατάσταση σωστής λειτουργίας του ΣΓΣ (1 από 4)</vt:lpstr>
      <vt:lpstr>Αποκατάσταση σωστής λειτουργίας του ΣΓΣ (2 από 4)</vt:lpstr>
      <vt:lpstr>Αποκατάσταση σωστής λειτουργίας του ΣΓΣ (3 από 4)</vt:lpstr>
      <vt:lpstr>Αποκατάσταση σωστής λειτουργίας του ΣΓΣ (4 από 4)</vt:lpstr>
      <vt:lpstr>Αίτια απώλειας δοντιών (1 από 2)</vt:lpstr>
      <vt:lpstr>Αίτια απώλειας δοντιών (2 από 2)</vt:lpstr>
      <vt:lpstr>Κατασκευή γέφυρας (1 από 12)</vt:lpstr>
      <vt:lpstr>Κατασκευή γέφυρας (2 από 12)</vt:lpstr>
      <vt:lpstr>Κατασκευή γέφυρας (3 από 12)</vt:lpstr>
      <vt:lpstr>Κατασκευή γέφυρας (4 από 12)</vt:lpstr>
      <vt:lpstr>Κατασκευή γέφυρας (5 από 12)</vt:lpstr>
      <vt:lpstr>Κατασκευή γέφυρας (6 από 12)</vt:lpstr>
      <vt:lpstr>Κατασκευή γέφυρας (7 από 12)</vt:lpstr>
      <vt:lpstr>Κατασκευή γέφυρας (8 από 12)</vt:lpstr>
      <vt:lpstr>Κατασκευή γέφυρας (9 από 12)</vt:lpstr>
      <vt:lpstr>Κατασκευή γέφυρας (10 από 12)</vt:lpstr>
      <vt:lpstr>Κατασκευή γέφυρας (11 από 12)</vt:lpstr>
      <vt:lpstr>Κατασκευή γέφυρας (12 από 12)</vt:lpstr>
      <vt:lpstr>Ορολογία ακίνητων γεφυρών (1 από 2)</vt:lpstr>
      <vt:lpstr>Ορολογία ακίνητων γεφυρών (2 από 2)</vt:lpstr>
      <vt:lpstr>Παράγοντες που καθορίζουν την τοποθέτηση μιας γέφυρας</vt:lpstr>
      <vt:lpstr>Στηρικτική ικανότητα δοντιών</vt:lpstr>
      <vt:lpstr>Σύγκλειση</vt:lpstr>
      <vt:lpstr>Έκταση και θέση της νωδής περιοχής</vt:lpstr>
      <vt:lpstr>Υλικά κατασκευής γεφυρών</vt:lpstr>
      <vt:lpstr>Τύποι ακίνητων γεφυρών (1 από 2)</vt:lpstr>
      <vt:lpstr>Τύποι ακίνητων γεφυρών (2 από 2)</vt:lpstr>
      <vt:lpstr>Εργαστηριακά στάδια κατασκευής γεφυρών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ΙΙ</dc:title>
  <dc:creator>opencourses@teiath.gr</dc:creator>
  <cp:lastModifiedBy>fkaram2</cp:lastModifiedBy>
  <cp:revision>18</cp:revision>
  <dcterms:created xsi:type="dcterms:W3CDTF">2014-01-16T07:34:58Z</dcterms:created>
  <dcterms:modified xsi:type="dcterms:W3CDTF">2015-07-06T08:35:50Z</dcterms:modified>
</cp:coreProperties>
</file>