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21"/>
  </p:notesMasterIdLst>
  <p:handoutMasterIdLst>
    <p:handoutMasterId r:id="rId22"/>
  </p:handoutMasterIdLst>
  <p:sldIdLst>
    <p:sldId id="256" r:id="rId5"/>
    <p:sldId id="302" r:id="rId6"/>
    <p:sldId id="304" r:id="rId7"/>
    <p:sldId id="314" r:id="rId8"/>
    <p:sldId id="313" r:id="rId9"/>
    <p:sldId id="298" r:id="rId10"/>
    <p:sldId id="301" r:id="rId11"/>
    <p:sldId id="299" r:id="rId12"/>
    <p:sldId id="317" r:id="rId13"/>
    <p:sldId id="315" r:id="rId14"/>
    <p:sldId id="316" r:id="rId15"/>
    <p:sldId id="269" r:id="rId16"/>
    <p:sldId id="276" r:id="rId17"/>
    <p:sldId id="277" r:id="rId18"/>
    <p:sldId id="271" r:id="rId19"/>
    <p:sldId id="274"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76" d="100"/>
          <a:sy n="76" d="100"/>
        </p:scale>
        <p:origin x="-3978" y="-108"/>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6/8/2015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6/8/2015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6/8/2015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Κινησιοθεραπεία </a:t>
            </a:r>
            <a:r>
              <a:rPr lang="en-US" sz="3600" b="1" dirty="0" smtClean="0">
                <a:solidFill>
                  <a:schemeClr val="tx1"/>
                </a:solidFill>
                <a:latin typeface="+mn-lt"/>
              </a:rPr>
              <a:t>(E</a:t>
            </a:r>
            <a:r>
              <a:rPr lang="el-GR"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3</a:t>
            </a:r>
            <a:r>
              <a:rPr lang="el-GR" sz="2600" dirty="0" smtClean="0"/>
              <a:t>:</a:t>
            </a:r>
            <a:r>
              <a:rPr lang="en-US" sz="2600" dirty="0" smtClean="0"/>
              <a:t> </a:t>
            </a:r>
            <a:r>
              <a:rPr lang="el-GR" sz="2600" dirty="0" smtClean="0"/>
              <a:t>Ενεργητική Κίνηση - Υποστηριζόμενη άσκηση</a:t>
            </a:r>
            <a:endParaRPr lang="en-US" sz="2600" dirty="0" smtClean="0"/>
          </a:p>
          <a:p>
            <a:r>
              <a:rPr lang="el-GR" sz="2200" dirty="0" smtClean="0"/>
              <a:t>Δωροθέα </a:t>
            </a:r>
            <a:r>
              <a:rPr lang="el-GR" sz="2200" dirty="0"/>
              <a:t>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Βαρύτητα</a:t>
            </a:r>
            <a:endParaRPr lang="el-GR" sz="3600" dirty="0"/>
          </a:p>
        </p:txBody>
      </p:sp>
      <p:sp>
        <p:nvSpPr>
          <p:cNvPr id="3" name="2 - Θέση περιεχομένου"/>
          <p:cNvSpPr>
            <a:spLocks noGrp="1"/>
          </p:cNvSpPr>
          <p:nvPr>
            <p:ph idx="1"/>
          </p:nvPr>
        </p:nvSpPr>
        <p:spPr/>
        <p:txBody>
          <a:bodyPr/>
          <a:lstStyle/>
          <a:p>
            <a:r>
              <a:rPr lang="el-GR" dirty="0" smtClean="0"/>
              <a:t>Με κριτήριο την  επίδραση της βαρύτητας  στην πρωταγωνιστική μυϊκή ομάδα μιας κίνησης και κατά συνέπεια  στην δύναμη, που αναπτύσσεται, οι ενεργητικές κινήσεις διακρίνονται σε:</a:t>
            </a:r>
          </a:p>
          <a:p>
            <a:pPr lvl="1"/>
            <a:r>
              <a:rPr lang="el-GR" dirty="0" smtClean="0"/>
              <a:t>Υποστηριζόμενες </a:t>
            </a:r>
          </a:p>
          <a:p>
            <a:pPr lvl="1"/>
            <a:r>
              <a:rPr lang="el-GR" dirty="0" smtClean="0"/>
              <a:t>Υποβοηθούμενες και </a:t>
            </a:r>
          </a:p>
          <a:p>
            <a:pPr lvl="1"/>
            <a:r>
              <a:rPr lang="el-GR" dirty="0" smtClean="0"/>
              <a:t>Απλές  ενεργητικές.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Υποστηριζόμενη Ενεργητική Άσκηση</a:t>
            </a:r>
            <a:endParaRPr lang="el-GR" sz="3600" dirty="0"/>
          </a:p>
        </p:txBody>
      </p:sp>
      <p:sp>
        <p:nvSpPr>
          <p:cNvPr id="3" name="2 - Θέση περιεχομένου"/>
          <p:cNvSpPr>
            <a:spLocks noGrp="1"/>
          </p:cNvSpPr>
          <p:nvPr>
            <p:ph idx="1"/>
          </p:nvPr>
        </p:nvSpPr>
        <p:spPr>
          <a:xfrm>
            <a:off x="457200" y="1447800"/>
            <a:ext cx="8229600" cy="4789512"/>
          </a:xfrm>
        </p:spPr>
        <p:txBody>
          <a:bodyPr/>
          <a:lstStyle/>
          <a:p>
            <a:r>
              <a:rPr lang="el-GR" dirty="0" smtClean="0"/>
              <a:t>Οι </a:t>
            </a:r>
            <a:r>
              <a:rPr lang="el-GR" b="1" dirty="0" smtClean="0"/>
              <a:t>ενεργητικές  υποστηριζόμενες ασκήσεις</a:t>
            </a:r>
            <a:r>
              <a:rPr lang="el-GR" dirty="0" smtClean="0"/>
              <a:t>, γίνονται στο οριζόντιο επίπεδο.</a:t>
            </a:r>
          </a:p>
          <a:p>
            <a:pPr lvl="1"/>
            <a:r>
              <a:rPr lang="el-GR" dirty="0" smtClean="0"/>
              <a:t>Η προβολή του βάρους του κινούμενου μέλους στο επίπεδο της κίνησης είναι μηδέν, επομένως</a:t>
            </a:r>
          </a:p>
          <a:p>
            <a:pPr lvl="1"/>
            <a:r>
              <a:rPr lang="el-GR" dirty="0" smtClean="0"/>
              <a:t>Η ροπή του βάρους είναι μηδέν, άρα</a:t>
            </a:r>
          </a:p>
          <a:p>
            <a:pPr lvl="1"/>
            <a:r>
              <a:rPr lang="el-GR" dirty="0" smtClean="0"/>
              <a:t>Τα πρωταγωνιστικά μυϊκά συστήματα εργάζονται με εξουδετερωμένο το βάρος του μέλους που κινούν.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«Κινησιοθεραπεία (Ε). Ενότητα 3</a:t>
            </a:r>
            <a:r>
              <a:rPr lang="en-US" sz="2000" dirty="0" smtClean="0"/>
              <a:t>:</a:t>
            </a:r>
            <a:r>
              <a:rPr lang="el-GR" sz="2000" dirty="0"/>
              <a:t> Ενεργητική Κίνηση - Υποστηριζόμενη </a:t>
            </a:r>
            <a:r>
              <a:rPr lang="el-GR" sz="2000" dirty="0" smtClean="0"/>
              <a:t>άσκηση».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Μύες </a:t>
            </a:r>
            <a:endParaRPr lang="el-GR" sz="3600" dirty="0"/>
          </a:p>
        </p:txBody>
      </p:sp>
      <p:sp>
        <p:nvSpPr>
          <p:cNvPr id="3" name="2 - Θέση περιεχομένου"/>
          <p:cNvSpPr>
            <a:spLocks noGrp="1"/>
          </p:cNvSpPr>
          <p:nvPr>
            <p:ph idx="1"/>
          </p:nvPr>
        </p:nvSpPr>
        <p:spPr>
          <a:xfrm>
            <a:off x="457200" y="1066800"/>
            <a:ext cx="8001000" cy="5040560"/>
          </a:xfrm>
        </p:spPr>
        <p:txBody>
          <a:bodyPr>
            <a:normAutofit fontScale="92500"/>
          </a:bodyPr>
          <a:lstStyle/>
          <a:p>
            <a:r>
              <a:rPr lang="el-GR" dirty="0" smtClean="0"/>
              <a:t> Οι μύες:</a:t>
            </a:r>
          </a:p>
          <a:p>
            <a:pPr lvl="1"/>
            <a:r>
              <a:rPr lang="el-GR" dirty="0" smtClean="0"/>
              <a:t>Κινούν τις αρθρώσεις,</a:t>
            </a:r>
            <a:endParaRPr lang="en-US" dirty="0" smtClean="0"/>
          </a:p>
          <a:p>
            <a:pPr lvl="1"/>
            <a:r>
              <a:rPr lang="el-GR" dirty="0" smtClean="0"/>
              <a:t>Ελέγχουν την κίνηση στις αρθρώσεις,</a:t>
            </a:r>
          </a:p>
          <a:p>
            <a:pPr lvl="1"/>
            <a:r>
              <a:rPr lang="el-GR" dirty="0" smtClean="0"/>
              <a:t>Ασκούν περιοριστική δράση (βαρύτητα),</a:t>
            </a:r>
          </a:p>
          <a:p>
            <a:pPr lvl="1"/>
            <a:r>
              <a:rPr lang="el-GR" dirty="0" smtClean="0"/>
              <a:t>Ασκούν στηρικτική δράση (στάση).</a:t>
            </a:r>
          </a:p>
          <a:p>
            <a:r>
              <a:rPr lang="el-GR" dirty="0" smtClean="0"/>
              <a:t>Οι μυς </a:t>
            </a:r>
            <a:r>
              <a:rPr lang="el-GR" dirty="0" err="1" smtClean="0"/>
              <a:t>προσφύονται</a:t>
            </a:r>
            <a:r>
              <a:rPr lang="el-GR" dirty="0" smtClean="0"/>
              <a:t> στα οστά με τους </a:t>
            </a:r>
            <a:r>
              <a:rPr lang="el-GR" b="1" dirty="0" smtClean="0"/>
              <a:t>τένοντες</a:t>
            </a:r>
            <a:r>
              <a:rPr lang="el-GR" dirty="0" smtClean="0"/>
              <a:t>, μέσω των οποίων μεταφέρουν σε αυτά τις δυνάμεις,</a:t>
            </a:r>
            <a:r>
              <a:rPr lang="en-US" dirty="0" smtClean="0"/>
              <a:t> </a:t>
            </a:r>
            <a:r>
              <a:rPr lang="el-GR" dirty="0" smtClean="0"/>
              <a:t>που αναπτύσσουν. </a:t>
            </a:r>
          </a:p>
          <a:p>
            <a:r>
              <a:rPr lang="el-GR" dirty="0" smtClean="0"/>
              <a:t>Οι  τένοντες εκφράζουν μία ελαστική κατασκευή από συνδετικό ιστό τοποθετημένη σε σειρά με τους συσταλτούς παράγοντες του μυός. Συμπεριφέρονται ως ελατήριο.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Ροπή</a:t>
            </a:r>
            <a:endParaRPr lang="el-GR" sz="3600" dirty="0"/>
          </a:p>
        </p:txBody>
      </p:sp>
      <p:sp>
        <p:nvSpPr>
          <p:cNvPr id="3" name="2 - Θέση περιεχομένου"/>
          <p:cNvSpPr>
            <a:spLocks noGrp="1"/>
          </p:cNvSpPr>
          <p:nvPr>
            <p:ph idx="1"/>
          </p:nvPr>
        </p:nvSpPr>
        <p:spPr>
          <a:xfrm>
            <a:off x="457200" y="1143000"/>
            <a:ext cx="8001000" cy="5170512"/>
          </a:xfrm>
        </p:spPr>
        <p:txBody>
          <a:bodyPr>
            <a:normAutofit/>
          </a:bodyPr>
          <a:lstStyle/>
          <a:p>
            <a:r>
              <a:rPr lang="el-GR" dirty="0" smtClean="0"/>
              <a:t>Όταν ασκείται δύναμη (ή αντίσταση) σε μοχλό-ράβδο, προκαλείται στροφή γύρω από σταθερό άξονα, αναπτύσσεται ροπή. </a:t>
            </a:r>
          </a:p>
          <a:p>
            <a:r>
              <a:rPr lang="el-GR" dirty="0" smtClean="0"/>
              <a:t>Το μέτρο της ροπής, που αναπτύσσεται, είναι ίσο με το γινόμενο του μέτρου της δύναμης (ή αντίστασης) επί τον μοχλοβραχίονα δύναμης (ή αντίστασης).</a:t>
            </a:r>
          </a:p>
          <a:p>
            <a:r>
              <a:rPr lang="el-GR" dirty="0" smtClean="0"/>
              <a:t>Ως μοχλοβραχίονας καθορίζεται η απόσταση του σημείου εφαρμογής της δύναμης (ή αντίστασης) από τον άξονα της κίνησης.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Μειομετρική</a:t>
            </a:r>
            <a:r>
              <a:rPr lang="el-GR" sz="3600" dirty="0" smtClean="0"/>
              <a:t> - </a:t>
            </a:r>
            <a:r>
              <a:rPr lang="el-GR" sz="3600" dirty="0" err="1" smtClean="0"/>
              <a:t>Πλειομετρική</a:t>
            </a:r>
            <a:r>
              <a:rPr lang="el-GR" sz="3600" dirty="0" smtClean="0"/>
              <a:t> Κίνηση</a:t>
            </a:r>
            <a:endParaRPr lang="el-GR" sz="3600" dirty="0"/>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dirty="0" smtClean="0"/>
              <a:t>Μια κίνηση πραγματοποιείται εφ’ όσον:</a:t>
            </a:r>
          </a:p>
          <a:p>
            <a:pPr lvl="1"/>
            <a:r>
              <a:rPr lang="el-GR" dirty="0" smtClean="0"/>
              <a:t>Η συνισταμένη των ροπών των μυϊκών συστημάτων (δύναμη)  είναι μεγαλύτερη από την συνισταμένη των ροπών των αντιστάσεων (βαρύτητα, αντίσταση των ιστών </a:t>
            </a:r>
            <a:r>
              <a:rPr lang="el-GR" dirty="0" err="1" smtClean="0"/>
              <a:t>κ.λ.π</a:t>
            </a:r>
            <a:r>
              <a:rPr lang="el-GR" dirty="0" smtClean="0"/>
              <a:t>.). Η κίνηση είναι </a:t>
            </a:r>
            <a:r>
              <a:rPr lang="el-GR" dirty="0" err="1" smtClean="0"/>
              <a:t>μειομετρική</a:t>
            </a:r>
            <a:r>
              <a:rPr lang="el-GR" dirty="0" smtClean="0"/>
              <a:t>.</a:t>
            </a:r>
          </a:p>
          <a:p>
            <a:pPr lvl="1"/>
            <a:r>
              <a:rPr lang="el-GR" dirty="0" smtClean="0"/>
              <a:t>Η συνισταμένη των ροπών των μυϊκών συστημάτων (δύναμη)  είναι μικρότερη από την συνισταμένη των ροπών των αντιστάσεων (βαρύτητα, αντίσταση των ιστών </a:t>
            </a:r>
            <a:r>
              <a:rPr lang="el-GR" dirty="0" err="1" smtClean="0"/>
              <a:t>κ.λ.π</a:t>
            </a:r>
            <a:r>
              <a:rPr lang="el-GR" dirty="0" smtClean="0"/>
              <a:t>.). Η κίνηση είναι </a:t>
            </a:r>
            <a:r>
              <a:rPr lang="el-GR" dirty="0" err="1" smtClean="0"/>
              <a:t>πλειομετρική</a:t>
            </a:r>
            <a:r>
              <a:rPr lang="el-GR" dirty="0" smtClean="0"/>
              <a:t>.</a:t>
            </a:r>
          </a:p>
          <a:p>
            <a:r>
              <a:rPr lang="el-GR" dirty="0" smtClean="0"/>
              <a:t>Όταν υπάρχει ισορροπία, η συνισταμένη των ροπών είναι μηδέν. Η κίνηση είναι ισομετρική, στατική.</a:t>
            </a:r>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Επίπεδο Κίνησης</a:t>
            </a:r>
            <a:endParaRPr lang="el-GR" sz="3600" dirty="0"/>
          </a:p>
        </p:txBody>
      </p:sp>
      <p:sp>
        <p:nvSpPr>
          <p:cNvPr id="3" name="2 - Θέση περιεχομένου"/>
          <p:cNvSpPr>
            <a:spLocks noGrp="1"/>
          </p:cNvSpPr>
          <p:nvPr>
            <p:ph idx="1"/>
          </p:nvPr>
        </p:nvSpPr>
        <p:spPr/>
        <p:txBody>
          <a:bodyPr/>
          <a:lstStyle/>
          <a:p>
            <a:r>
              <a:rPr lang="el-GR" dirty="0" smtClean="0"/>
              <a:t>Το επίπεδο της κίνησης (νοητό ή πραγματικό) διαγράφεται μέσα στον χώρο καθώς το κινούμενο μέρος της άρθρωσης (στην οποία γίνεται η κίνηση) μετατοπίζεται από την αρχική προς την τελική του θέση.</a:t>
            </a:r>
          </a:p>
          <a:p>
            <a:r>
              <a:rPr lang="el-GR" dirty="0" smtClean="0"/>
              <a:t>Το επίπεδο κίνησης και η σχέση του με το κατακόρυφο επίπεδο (το επίπεδο της   βαρύτητας)  επηρεάζει  το μυϊκό έργο, την μυϊκή ενέργεια που απαιτείται, την  δύναμη που πρέπει να αναπτυχθεί από τα ανάλογα μυϊκά συστήματα για να γίνει συγκεκριμένη κίνηση.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Ενεργητική Άσκηση</a:t>
            </a:r>
            <a:endParaRPr lang="el-GR" sz="3600" dirty="0"/>
          </a:p>
        </p:txBody>
      </p:sp>
      <p:sp>
        <p:nvSpPr>
          <p:cNvPr id="3" name="2 - Θέση περιεχομένου"/>
          <p:cNvSpPr>
            <a:spLocks noGrp="1"/>
          </p:cNvSpPr>
          <p:nvPr>
            <p:ph idx="1"/>
          </p:nvPr>
        </p:nvSpPr>
        <p:spPr>
          <a:xfrm>
            <a:off x="457200" y="1196752"/>
            <a:ext cx="8458200" cy="5040560"/>
          </a:xfrm>
        </p:spPr>
        <p:txBody>
          <a:bodyPr>
            <a:normAutofit/>
          </a:bodyPr>
          <a:lstStyle/>
          <a:p>
            <a:r>
              <a:rPr lang="el-GR" dirty="0" smtClean="0"/>
              <a:t>Για να καθοριστεί  μια  ενεργητική άσκηση απαιτείται να καθοριστεί:</a:t>
            </a:r>
          </a:p>
          <a:p>
            <a:pPr lvl="1"/>
            <a:r>
              <a:rPr lang="el-GR" dirty="0" smtClean="0"/>
              <a:t>Το κινούμενο μέλος του σώματος και η θέση του.</a:t>
            </a:r>
          </a:p>
          <a:p>
            <a:pPr lvl="1"/>
            <a:r>
              <a:rPr lang="el-GR" dirty="0" smtClean="0"/>
              <a:t>Η άρθρωση στην οποία θα γίνει η κίνηση.</a:t>
            </a:r>
          </a:p>
          <a:p>
            <a:pPr lvl="1"/>
            <a:r>
              <a:rPr lang="el-GR" dirty="0" smtClean="0"/>
              <a:t>Τα μυϊκά συστήματα που θα εργαστούν και ο  τύπος της μυϊκής συστολής.</a:t>
            </a:r>
          </a:p>
          <a:p>
            <a:pPr lvl="1"/>
            <a:r>
              <a:rPr lang="el-GR" dirty="0" smtClean="0"/>
              <a:t>Το επίπεδο  και η  αρχική και τελική θέση της κίνησης.</a:t>
            </a:r>
          </a:p>
          <a:p>
            <a:r>
              <a:rPr lang="el-GR" dirty="0" smtClean="0"/>
              <a:t>Χρειάζεται  επίσης να καθοριστούν οι </a:t>
            </a:r>
            <a:r>
              <a:rPr lang="el-GR" dirty="0" err="1" smtClean="0"/>
              <a:t>σταθεροποιοί</a:t>
            </a:r>
            <a:r>
              <a:rPr lang="el-GR" dirty="0" smtClean="0"/>
              <a:t>, οι συνεργοί και οι ανταγωνιστές μύες.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Θέση της Άρθρωσης </a:t>
            </a:r>
            <a:endParaRPr lang="el-GR" sz="3600" dirty="0"/>
          </a:p>
        </p:txBody>
      </p:sp>
      <p:sp>
        <p:nvSpPr>
          <p:cNvPr id="3" name="2 - Θέση περιεχομένου"/>
          <p:cNvSpPr>
            <a:spLocks noGrp="1"/>
          </p:cNvSpPr>
          <p:nvPr>
            <p:ph idx="1"/>
          </p:nvPr>
        </p:nvSpPr>
        <p:spPr>
          <a:xfrm>
            <a:off x="457200" y="1371600"/>
            <a:ext cx="8229600" cy="4267200"/>
          </a:xfrm>
        </p:spPr>
        <p:txBody>
          <a:bodyPr/>
          <a:lstStyle/>
          <a:p>
            <a:r>
              <a:rPr lang="el-GR" dirty="0" smtClean="0"/>
              <a:t>Κλειδωμένη θέση(</a:t>
            </a:r>
            <a:r>
              <a:rPr lang="en-US" dirty="0" smtClean="0"/>
              <a:t>closed-packed</a:t>
            </a:r>
            <a:r>
              <a:rPr lang="el-GR" dirty="0" smtClean="0"/>
              <a:t>). Είναι  θέση σταθερότητας οι σύνδεσμοι και ο αρθρικός θύλακας είναι σε διάταση,.</a:t>
            </a:r>
            <a:r>
              <a:rPr lang="en-US" dirty="0" smtClean="0"/>
              <a:t> </a:t>
            </a:r>
            <a:endParaRPr lang="el-GR" dirty="0" smtClean="0"/>
          </a:p>
          <a:p>
            <a:r>
              <a:rPr lang="el-GR" dirty="0" smtClean="0"/>
              <a:t>Χαλαρή</a:t>
            </a:r>
            <a:r>
              <a:rPr lang="en-US" dirty="0" smtClean="0"/>
              <a:t> </a:t>
            </a:r>
            <a:r>
              <a:rPr lang="el-GR" dirty="0" smtClean="0"/>
              <a:t>θέση </a:t>
            </a:r>
            <a:r>
              <a:rPr lang="en-US" dirty="0" smtClean="0"/>
              <a:t>(loose-packed)</a:t>
            </a:r>
            <a:r>
              <a:rPr lang="el-GR" dirty="0" smtClean="0"/>
              <a:t>. Οι επιφάνειες είναι σχετικά ελεύθερες να κινηθούν μεταξύ τους. Οι σύνδεσμοι και ο αρθρικός θύλακας είναι χαλαροί.</a:t>
            </a:r>
          </a:p>
          <a:p>
            <a:r>
              <a:rPr lang="el-GR" b="1" dirty="0" err="1" smtClean="0"/>
              <a:t>Υπερκινητικότητα</a:t>
            </a:r>
            <a:r>
              <a:rPr lang="el-GR" b="1" dirty="0" smtClean="0"/>
              <a:t> - </a:t>
            </a:r>
            <a:r>
              <a:rPr lang="el-GR" b="1" dirty="0" err="1" smtClean="0"/>
              <a:t>Υποκινητικότητα</a:t>
            </a:r>
            <a:r>
              <a:rPr lang="el-GR" b="1" dirty="0" smtClean="0"/>
              <a:t>.</a:t>
            </a:r>
            <a:r>
              <a:rPr lang="el-GR" dirty="0" smtClean="0"/>
              <a:t> Πρόκειται για παθολογική τροχιά με συνέπειες όχι μόνο στην ίδια την άρθρωση αλλά και στις γειτονικές αρθρώσεις.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Τροχιά της Άρθρωσης </a:t>
            </a:r>
            <a:endParaRPr lang="el-GR" sz="3600" dirty="0"/>
          </a:p>
        </p:txBody>
      </p:sp>
      <p:sp>
        <p:nvSpPr>
          <p:cNvPr id="3" name="2 - Θέση περιεχομένου"/>
          <p:cNvSpPr>
            <a:spLocks noGrp="1"/>
          </p:cNvSpPr>
          <p:nvPr>
            <p:ph idx="1"/>
          </p:nvPr>
        </p:nvSpPr>
        <p:spPr>
          <a:xfrm>
            <a:off x="381000" y="1295400"/>
            <a:ext cx="8229600" cy="5040560"/>
          </a:xfrm>
        </p:spPr>
        <p:txBody>
          <a:bodyPr/>
          <a:lstStyle/>
          <a:p>
            <a:r>
              <a:rPr lang="el-GR" dirty="0" smtClean="0"/>
              <a:t>Φυσιολογική τροχιά άρθρωσης συνήθως καλείται η ανατομική. </a:t>
            </a:r>
          </a:p>
          <a:p>
            <a:r>
              <a:rPr lang="el-GR" dirty="0" smtClean="0"/>
              <a:t>Παράγοντες, που την επηρεάζουν είναι</a:t>
            </a:r>
            <a:r>
              <a:rPr lang="en-US" dirty="0" smtClean="0"/>
              <a:t>:</a:t>
            </a:r>
            <a:endParaRPr lang="el-GR" dirty="0" smtClean="0"/>
          </a:p>
          <a:p>
            <a:pPr lvl="1"/>
            <a:r>
              <a:rPr lang="el-GR" dirty="0" smtClean="0"/>
              <a:t>Το σχήμα της άρθρωσης</a:t>
            </a:r>
          </a:p>
          <a:p>
            <a:pPr lvl="1"/>
            <a:r>
              <a:rPr lang="el-GR" dirty="0" smtClean="0"/>
              <a:t>Ο αρθρικός θύλακας</a:t>
            </a:r>
          </a:p>
          <a:p>
            <a:pPr lvl="1"/>
            <a:r>
              <a:rPr lang="el-GR" dirty="0" smtClean="0"/>
              <a:t>Οι σύνδεσμοι</a:t>
            </a:r>
          </a:p>
          <a:p>
            <a:pPr lvl="1"/>
            <a:r>
              <a:rPr lang="el-GR" dirty="0" smtClean="0"/>
              <a:t>Οι </a:t>
            </a:r>
            <a:r>
              <a:rPr lang="el-GR" dirty="0" err="1" smtClean="0"/>
              <a:t>μυοτενόντιες</a:t>
            </a:r>
            <a:r>
              <a:rPr lang="el-GR" dirty="0" smtClean="0"/>
              <a:t> κατασκευές</a:t>
            </a:r>
          </a:p>
          <a:p>
            <a:pPr lvl="1"/>
            <a:r>
              <a:rPr lang="el-GR" dirty="0" smtClean="0"/>
              <a:t>Κατασκευές μαλακών μορίων (γόνατο)</a:t>
            </a:r>
          </a:p>
          <a:p>
            <a:pPr lvl="1"/>
            <a:r>
              <a:rPr lang="el-GR" dirty="0" smtClean="0"/>
              <a:t>Οστικές κατασκευές (αγκώνας)</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Παράγοντες </a:t>
            </a:r>
            <a:endParaRPr lang="el-GR" sz="3600" dirty="0"/>
          </a:p>
        </p:txBody>
      </p:sp>
      <p:sp>
        <p:nvSpPr>
          <p:cNvPr id="3" name="2 - Θέση περιεχομένου"/>
          <p:cNvSpPr>
            <a:spLocks noGrp="1"/>
          </p:cNvSpPr>
          <p:nvPr>
            <p:ph idx="1"/>
          </p:nvPr>
        </p:nvSpPr>
        <p:spPr/>
        <p:txBody>
          <a:bodyPr/>
          <a:lstStyle/>
          <a:p>
            <a:r>
              <a:rPr lang="el-GR" dirty="0" smtClean="0"/>
              <a:t>Οι παράγοντες που επηρεάζουν την μυϊκή δύναμη των πρωταγωνιστών μιας κίνησης είναι:</a:t>
            </a:r>
          </a:p>
          <a:p>
            <a:pPr lvl="1"/>
            <a:r>
              <a:rPr lang="el-GR" dirty="0" smtClean="0"/>
              <a:t>Το επίπεδο της κίνησης,</a:t>
            </a:r>
          </a:p>
          <a:p>
            <a:pPr lvl="1"/>
            <a:r>
              <a:rPr lang="el-GR" dirty="0" smtClean="0"/>
              <a:t>Η τριβή,</a:t>
            </a:r>
          </a:p>
          <a:p>
            <a:pPr lvl="1"/>
            <a:r>
              <a:rPr lang="el-GR" dirty="0" smtClean="0"/>
              <a:t>Οι </a:t>
            </a:r>
            <a:r>
              <a:rPr lang="el-GR" dirty="0" err="1" smtClean="0"/>
              <a:t>σταθεροποιοί</a:t>
            </a:r>
            <a:r>
              <a:rPr lang="el-GR" dirty="0" smtClean="0"/>
              <a:t>  και  συνεργοί μύες,</a:t>
            </a:r>
          </a:p>
          <a:p>
            <a:pPr lvl="1"/>
            <a:r>
              <a:rPr lang="el-GR" dirty="0" smtClean="0"/>
              <a:t>Το μηχανικό πλεονέκτημα εφόσον αναφερόμαστε σε μύες  δύο ή περισσοτέρων αρθρώσεων,</a:t>
            </a:r>
          </a:p>
          <a:p>
            <a:pPr lvl="1"/>
            <a:r>
              <a:rPr lang="el-GR" dirty="0" smtClean="0"/>
              <a:t>Η ταχύτητα  και  ο ρυθμός της κίνησης.</a:t>
            </a:r>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1.κινησιοθεραπεια">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1.κινησιοθεραπεια</Template>
  <TotalTime>527</TotalTime>
  <Words>1224</Words>
  <Application>Microsoft Office PowerPoint</Application>
  <PresentationFormat>Προβολή στην οθόνη (4:3)</PresentationFormat>
  <Paragraphs>128</Paragraphs>
  <Slides>16</Slides>
  <Notes>5</Notes>
  <HiddenSlides>0</HiddenSlides>
  <MMClips>0</MMClips>
  <ScaleCrop>false</ScaleCrop>
  <HeadingPairs>
    <vt:vector size="4" baseType="variant">
      <vt:variant>
        <vt:lpstr>Θέμα</vt:lpstr>
      </vt:variant>
      <vt:variant>
        <vt:i4>4</vt:i4>
      </vt:variant>
      <vt:variant>
        <vt:lpstr>Τίτλοι διαφανειών</vt:lpstr>
      </vt:variant>
      <vt:variant>
        <vt:i4>16</vt:i4>
      </vt:variant>
    </vt:vector>
  </HeadingPairs>
  <TitlesOfParts>
    <vt:vector size="20" baseType="lpstr">
      <vt:lpstr>template 1.κινησιοθεραπεια</vt:lpstr>
      <vt:lpstr>Προσαρμοσμένη σχεδίαση</vt:lpstr>
      <vt:lpstr>1_exo-opistho_simeiomata</vt:lpstr>
      <vt:lpstr>OC_template_updated</vt:lpstr>
      <vt:lpstr>Κινησιοθεραπεία (E)</vt:lpstr>
      <vt:lpstr>Μύες </vt:lpstr>
      <vt:lpstr>Ροπή</vt:lpstr>
      <vt:lpstr>Μειομετρική - Πλειομετρική Κίνηση</vt:lpstr>
      <vt:lpstr>Επίπεδο Κίνησης</vt:lpstr>
      <vt:lpstr>Ενεργητική Άσκηση</vt:lpstr>
      <vt:lpstr>Θέση της Άρθρωσης </vt:lpstr>
      <vt:lpstr>Τροχιά της Άρθρωσης </vt:lpstr>
      <vt:lpstr>Παράγοντες </vt:lpstr>
      <vt:lpstr>Βαρύτητα</vt:lpstr>
      <vt:lpstr>Υποστηριζόμενη Ενεργητική Άσκηση</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Κινησιοθεραπεία (E)</dc:title>
  <dc:creator>Your User Name</dc:creator>
  <cp:lastModifiedBy>fkaram2</cp:lastModifiedBy>
  <cp:revision>15</cp:revision>
  <dcterms:created xsi:type="dcterms:W3CDTF">2015-08-03T08:18:23Z</dcterms:created>
  <dcterms:modified xsi:type="dcterms:W3CDTF">2015-08-06T09:18:45Z</dcterms:modified>
</cp:coreProperties>
</file>