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719" r:id="rId3"/>
    <p:sldMasterId id="2147483730" r:id="rId4"/>
  </p:sldMasterIdLst>
  <p:notesMasterIdLst>
    <p:notesMasterId r:id="rId38"/>
  </p:notesMasterIdLst>
  <p:handoutMasterIdLst>
    <p:handoutMasterId r:id="rId39"/>
  </p:handoutMasterIdLst>
  <p:sldIdLst>
    <p:sldId id="28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82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4" r:id="rId31"/>
    <p:sldId id="285" r:id="rId32"/>
    <p:sldId id="286" r:id="rId33"/>
    <p:sldId id="290" r:id="rId34"/>
    <p:sldId id="291" r:id="rId35"/>
    <p:sldId id="288" r:id="rId36"/>
    <p:sldId id="289" r:id="rId37"/>
  </p:sldIdLst>
  <p:sldSz cx="9144000" cy="6858000" type="screen4x3"/>
  <p:notesSz cx="7104063" cy="10234613"/>
  <p:custDataLst>
    <p:tags r:id="rId40"/>
  </p:custDataLst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E1E"/>
    <a:srgbClr val="F8F8A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Σκούρο στυλ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660"/>
  </p:normalViewPr>
  <p:slideViewPr>
    <p:cSldViewPr>
      <p:cViewPr>
        <p:scale>
          <a:sx n="90" d="100"/>
          <a:sy n="90" d="100"/>
        </p:scale>
        <p:origin x="-243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24C8DDA-8893-4069-A88A-210DE8043691}" type="datetimeFigureOut">
              <a:rPr lang="el-GR"/>
              <a:pPr>
                <a:defRPr/>
              </a:pPr>
              <a:t>26/2/2015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 smtClean="0"/>
            </a:lvl1pPr>
          </a:lstStyle>
          <a:p>
            <a:pPr>
              <a:defRPr/>
            </a:pPr>
            <a:fld id="{EEA83063-883C-4711-9064-7F8F9B74C29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9841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0DA602E-2C61-425D-9E0F-202B75D6B625}" type="datetimeFigureOut">
              <a:rPr lang="el-GR"/>
              <a:pPr>
                <a:defRPr/>
              </a:pPr>
              <a:t>26/2/2015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17D92634-EE02-4E55-85F6-EF3B533ADB9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9891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9C50F-D876-4ECE-B37E-424C22F9741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585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E5AAE-F5DF-492B-B32E-6A4B6C96E0F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116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F3EE1E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rgbClr val="F3EE1E"/>
                </a:solidFill>
              </a:defRPr>
            </a:lvl1pPr>
            <a:lvl2pPr marL="742950" indent="-285750">
              <a:buFont typeface="Courier New" panose="02070309020205020404" pitchFamily="49" charset="0"/>
              <a:buChar char="o"/>
              <a:defRPr sz="2200">
                <a:solidFill>
                  <a:srgbClr val="F3EE1E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2000">
                <a:solidFill>
                  <a:srgbClr val="F3EE1E"/>
                </a:solidFill>
              </a:defRPr>
            </a:lvl3pPr>
            <a:lvl4pPr>
              <a:defRPr>
                <a:solidFill>
                  <a:srgbClr val="F3EE1E"/>
                </a:solidFill>
              </a:defRPr>
            </a:lvl4pPr>
            <a:lvl5pPr>
              <a:defRPr>
                <a:solidFill>
                  <a:srgbClr val="F3EE1E"/>
                </a:solidFill>
              </a:defRPr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3EE1E"/>
                </a:solidFill>
              </a:defRPr>
            </a:lvl1pPr>
          </a:lstStyle>
          <a:p>
            <a:pPr>
              <a:defRPr/>
            </a:pPr>
            <a:fld id="{75D3AB94-37AC-42B1-B991-684B2A59439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2072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3A7E5-4ECF-4F52-ACC5-3DB37B97B7A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681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9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5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2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3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37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5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8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64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E88E4-05C0-4FE4-A2EB-DBB99C380B6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6947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18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96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A0E5-BAEC-451C-B237-CBF32980B1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68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0459-2603-4DEF-8C7D-253CCE2B1FB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838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2A704-FBB4-4A76-AEA5-9021C199978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66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BEF69-64B3-43DA-A97E-83B6BFCF0BD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38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EC90-D865-488D-84EA-3D9A6668FC5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526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6FB562F-7A58-4B92-9B1A-2966BD28FED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6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9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ΠΑΡΑΣΙΤΟΛΟΓΙΑ- ΜΥΚΗΤΟΛΟΓΙΑ  (Ε)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2400" b="1" dirty="0" smtClean="0"/>
              <a:t>Ενότητα 12</a:t>
            </a:r>
            <a:r>
              <a:rPr lang="el-GR" altLang="el-GR" sz="2400" dirty="0" smtClean="0"/>
              <a:t>: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Μύκητες - Καλλιέργεια σε αντικειμενοφόρο πλάκα </a:t>
            </a:r>
            <a:endParaRPr lang="en-US" altLang="el-GR" sz="24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endParaRPr lang="en-US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1800" dirty="0" smtClean="0">
                <a:solidFill>
                  <a:prstClr val="black"/>
                </a:solidFill>
              </a:rPr>
              <a:t>Ανθούλα Νικολαΐδου</a:t>
            </a:r>
            <a:endParaRPr lang="en-US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n-US" altLang="el-GR" sz="1800" dirty="0" smtClean="0">
                <a:solidFill>
                  <a:prstClr val="black"/>
                </a:solidFill>
              </a:rPr>
              <a:t>T</a:t>
            </a:r>
            <a:r>
              <a:rPr lang="el-GR" altLang="el-GR" sz="1800" dirty="0" smtClean="0">
                <a:solidFill>
                  <a:prstClr val="black"/>
                </a:solidFill>
              </a:rPr>
              <a:t>εχνολόγος Ιατρικών Εργαστηρίων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n-US" altLang="el-GR" sz="1800" dirty="0" smtClean="0">
                <a:solidFill>
                  <a:prstClr val="black"/>
                </a:solidFill>
              </a:rPr>
              <a:t>Msc Medical Microbiology </a:t>
            </a:r>
            <a:endParaRPr lang="el-GR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1800" dirty="0" smtClean="0">
                <a:solidFill>
                  <a:prstClr val="black"/>
                </a:solidFill>
              </a:rPr>
              <a:t>Τμήμα Δημόσιας και Κοινοτικής Υγείας</a:t>
            </a:r>
            <a:endParaRPr lang="el-GR" altLang="el-GR" sz="1800" dirty="0" smtClean="0">
              <a:solidFill>
                <a:prstClr val="black"/>
              </a:solidFill>
            </a:endParaRP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Τοποθέτηση αντικειμενοφόρου πλάκας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4" b="13120"/>
          <a:stretch>
            <a:fillRect/>
          </a:stretch>
        </p:blipFill>
        <p:spPr bwMode="auto">
          <a:xfrm>
            <a:off x="2555875" y="1773238"/>
            <a:ext cx="437515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B278F3-C4AC-40EB-8F38-5AE23080D505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Κοπή του θρεπτικού υποστρώματος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436688"/>
            <a:ext cx="8229600" cy="13684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/>
              <a:t>Με το σωληνάριο πιέζεται το άγαρ ώστε να αποκοπεί ένα στρογγυλό κομμάτι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636838"/>
            <a:ext cx="2481263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636838"/>
            <a:ext cx="2481263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B59CF5-0B07-4E5C-B62D-C3634D103C89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Τοποθέτηση Θ.Υ. στην αντικειμενοφόρο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2625" y="1628775"/>
            <a:ext cx="8229600" cy="15128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/>
              <a:t>Ένα κομμάτι άγαρ στο κέντρο </a:t>
            </a:r>
            <a:r>
              <a:rPr lang="el-GR" dirty="0" smtClean="0"/>
              <a:t>ή </a:t>
            </a:r>
            <a:r>
              <a:rPr lang="el-GR" dirty="0"/>
              <a:t>δύο κομμάτια σε απόσταση μεταξύ τους όχι πολύ κοντά στις άκρες της πλάκας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2"/>
          <a:stretch>
            <a:fillRect/>
          </a:stretch>
        </p:blipFill>
        <p:spPr bwMode="auto">
          <a:xfrm>
            <a:off x="3203575" y="2852738"/>
            <a:ext cx="3186113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BD03F4-5A35-48C6-B44B-DE70443F4F1E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Θρεπτικά υλικά</a:t>
            </a:r>
          </a:p>
        </p:txBody>
      </p:sp>
      <p:sp>
        <p:nvSpPr>
          <p:cNvPr id="18435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535113"/>
            <a:ext cx="8229600" cy="1150937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l-GR" altLang="el-GR" dirty="0" smtClean="0"/>
              <a:t>Μπορεί στο ίδιο πλακάκι να τοποθετηθούν κομμάτια από διαφορετικά υλικά π.χ. από Sabouraux και από  Malt agar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l-GR" altLang="el-GR" dirty="0" smtClean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1"/>
          <a:stretch>
            <a:fillRect/>
          </a:stretch>
        </p:blipFill>
        <p:spPr bwMode="auto">
          <a:xfrm>
            <a:off x="2935288" y="2814638"/>
            <a:ext cx="3617912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86074C-63B1-49A7-8D24-03FDB6DB0734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Αποστείρωση στυλεού </a:t>
            </a:r>
          </a:p>
        </p:txBody>
      </p:sp>
      <p:sp>
        <p:nvSpPr>
          <p:cNvPr id="19459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2852738"/>
            <a:ext cx="8229600" cy="1008062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l-GR" altLang="el-GR" dirty="0" smtClean="0"/>
              <a:t>Αποστειρώνεται ο στυλεός  και ψύχεται ( μεταλλικός)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l-GR" altLang="el-GR" dirty="0" smtClean="0"/>
              <a:t>Οι στυλεοί μιας χρήσης δεν αποστειρώνονται</a:t>
            </a:r>
          </a:p>
        </p:txBody>
      </p:sp>
      <p:sp>
        <p:nvSpPr>
          <p:cNvPr id="1946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25DD0C-ADC7-4FBC-8762-580462CBC14F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Λήψη 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4398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/>
              <a:t>Με το στυλεό λαμβάνεται υλικό (σπόρια ή και μυκήλιο) από την περιοχή της αποικίας μεταξύ του κέντρου της και της περιφέρειας.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581275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511421-5332-4D71-96E5-C0E9DC998B50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Εμβολιασμός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01738"/>
            <a:ext cx="8229600" cy="122396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/>
              <a:t>Εμβολιάζεται το άγαρ σε τέσσερα σημεία διαμετρικά αντίθετα ανά δύο και σε ίσες αποστάσεις, με ελαφριά νύξη.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516188"/>
            <a:ext cx="2744787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505075"/>
            <a:ext cx="276225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78CC4C-E185-4C09-8B63-45133B48C7C8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Τοποθέτηση καλυπτρίδας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1081087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Με </a:t>
            </a:r>
            <a:r>
              <a:rPr lang="el-GR" dirty="0"/>
              <a:t>την λαβίδα τοποθετείται πάνω στο εμβολιασμένο άγαρ καλυπτρίδα προσεχτικά.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9" b="9203"/>
          <a:stretch>
            <a:fillRect/>
          </a:stretch>
        </p:blipFill>
        <p:spPr bwMode="auto">
          <a:xfrm>
            <a:off x="2795588" y="2528888"/>
            <a:ext cx="3781425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DE480F-1079-43AD-802F-65A7EE218901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Επώαση </a:t>
            </a:r>
          </a:p>
        </p:txBody>
      </p:sp>
      <p:sp>
        <p:nvSpPr>
          <p:cNvPr id="2355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178050"/>
            <a:ext cx="8229600" cy="1512888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Κλείνεται το καπάκι, 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Επώαση στους 26</a:t>
            </a:r>
            <a:r>
              <a:rPr lang="el-GR" altLang="el-GR" baseline="30000" dirty="0" smtClean="0"/>
              <a:t>ο</a:t>
            </a:r>
            <a:r>
              <a:rPr lang="el-GR" altLang="el-GR" dirty="0" smtClean="0"/>
              <a:t>  C ή σε θερμοκρασία δωματίου.</a:t>
            </a:r>
          </a:p>
          <a:p>
            <a:pPr eaLnBrk="1" hangingPunct="1">
              <a:spcBef>
                <a:spcPts val="2400"/>
              </a:spcBef>
            </a:pPr>
            <a:endParaRPr lang="el-GR" altLang="el-GR" dirty="0" smtClean="0"/>
          </a:p>
        </p:txBody>
      </p:sp>
      <p:sp>
        <p:nvSpPr>
          <p:cNvPr id="2355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C3C99E-68C6-4A43-B96A-F1E8A610F849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Σφράγισμα του τρυβλίου </a:t>
            </a:r>
          </a:p>
        </p:txBody>
      </p:sp>
      <p:sp>
        <p:nvSpPr>
          <p:cNvPr id="2457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31963"/>
            <a:ext cx="8229600" cy="3960812"/>
          </a:xfrm>
        </p:spPr>
        <p:txBody>
          <a:bodyPr/>
          <a:lstStyle/>
          <a:p>
            <a:pPr indent="0" eaLnBrk="1" hangingPunct="1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l-GR" altLang="el-GR" dirty="0" smtClean="0"/>
              <a:t>με κολλητική ταινία ή παραφίλμ όχι σε όλη την περιφέρεια  (αερισμός), 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αποφυγή μόλυνσης της καλλιέργειας και αντίστροφα του περιβάλλοντος,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διατήρηση της υγρασίας, 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ασφάλεια να μην ανοίγει το καπάκι κατά το χειρισμό.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458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C77944-8060-42EE-8B9D-7D8F0E2DE7DE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Καλλιέργεια υφομυκήτων σε αντικειμενοφόρο πλάκα </a:t>
            </a:r>
            <a:r>
              <a:rPr lang="el-GR" sz="3600" b="0" dirty="0"/>
              <a:t>(slide </a:t>
            </a:r>
            <a:r>
              <a:rPr lang="el-GR" sz="3600" b="0" dirty="0" smtClean="0"/>
              <a:t>culture technique)</a:t>
            </a:r>
            <a:endParaRPr lang="el-GR" sz="3600" b="0" dirty="0"/>
          </a:p>
        </p:txBody>
      </p:sp>
      <p:sp>
        <p:nvSpPr>
          <p:cNvPr id="717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447925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Μέθοδος για την μελέτη ανάπτυξης και  ταυτοποίησης υφομυκήτων,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Άθικτη η δομή της αποικίας.</a:t>
            </a:r>
          </a:p>
          <a:p>
            <a:pPr eaLnBrk="1" hangingPunct="1">
              <a:spcBef>
                <a:spcPts val="2400"/>
              </a:spcBef>
            </a:pPr>
            <a:endParaRPr lang="el-GR" altLang="el-GR" dirty="0" smtClean="0"/>
          </a:p>
        </p:txBody>
      </p:sp>
      <p:sp>
        <p:nvSpPr>
          <p:cNvPr id="717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C0F381-312F-4BA4-AADE-E115D9233E7B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Εξέταση τρυβλίου </a:t>
            </a:r>
          </a:p>
        </p:txBody>
      </p:sp>
      <p:sp>
        <p:nvSpPr>
          <p:cNvPr id="25603" name="Θέση περιεχομένου 2"/>
          <p:cNvSpPr>
            <a:spLocks noGrp="1"/>
          </p:cNvSpPr>
          <p:nvPr>
            <p:ph idx="1"/>
          </p:nvPr>
        </p:nvSpPr>
        <p:spPr>
          <a:xfrm>
            <a:off x="469900" y="1628775"/>
            <a:ext cx="8229600" cy="424815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Μετά από 48 h εξετάζεται το τρυβλίο κλειστό σε στερεοσκόπιο ή στο μικροσκόπιο με  φακό 5Χ,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Παρατήρηση της ανάπτυξης της υφής και παραγωγή σπορίων,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Αν δεν υπάρχει ανάπτυξη με παραγωγή σπορίων η επώαση συνεχίζεται μέχρι να παρατηρηθούν σπόρια,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Έλεγχος της υγρασίας.</a:t>
            </a:r>
          </a:p>
          <a:p>
            <a:pPr eaLnBrk="1" hangingPunct="1">
              <a:spcBef>
                <a:spcPts val="2400"/>
              </a:spcBef>
            </a:pPr>
            <a:endParaRPr lang="el-GR" altLang="el-GR" dirty="0" smtClean="0"/>
          </a:p>
        </p:txBody>
      </p:sp>
      <p:sp>
        <p:nvSpPr>
          <p:cNvPr id="2560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9D2DC5-0DCE-4095-877F-A2FC2BBDF817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Χρώση </a:t>
            </a:r>
          </a:p>
        </p:txBody>
      </p:sp>
      <p:sp>
        <p:nvSpPr>
          <p:cNvPr id="2662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46213"/>
            <a:ext cx="8229600" cy="12255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altLang="el-GR" dirty="0" smtClean="0"/>
              <a:t>Ενστάλαξη  lactophenol cotton blue  (λακτοφαινόλης με κυανό του βάμβακος) ή άλλη χρωστική σε καθαρή αντικειμενοφόρο.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l-GR" altLang="el-GR" dirty="0" smtClean="0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5" b="30894"/>
          <a:stretch>
            <a:fillRect/>
          </a:stretch>
        </p:blipFill>
        <p:spPr bwMode="auto">
          <a:xfrm>
            <a:off x="1912938" y="2697163"/>
            <a:ext cx="5715000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217698-514F-4B5A-9538-EE22191ED8F1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Απομάκρυνση της καλυπτρίδας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1871662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dirty="0" smtClean="0"/>
              <a:t>Απομάκρυνση της  καλυπτρίδας από το άγαρ με λαβίδα,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dirty="0" smtClean="0"/>
              <a:t>Ενστάλαξη 95% αιθυλικής αλκοόλης.</a:t>
            </a:r>
          </a:p>
          <a:p>
            <a:pPr eaLnBrk="1" hangingPunct="1"/>
            <a:endParaRPr lang="el-GR" altLang="el-GR" dirty="0" smtClean="0"/>
          </a:p>
        </p:txBody>
      </p:sp>
      <p:pic>
        <p:nvPicPr>
          <p:cNvPr id="27653" name="Picture 2" descr="\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9" b="19379"/>
          <a:stretch>
            <a:fillRect/>
          </a:stretch>
        </p:blipFill>
        <p:spPr bwMode="auto">
          <a:xfrm>
            <a:off x="2700338" y="2911475"/>
            <a:ext cx="397351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D7A777-C081-45DD-9314-9B4BC8D70CE7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Τοποθέτηση στη λακτοφαινόλη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79438" y="1484313"/>
            <a:ext cx="8229600" cy="100806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Η </a:t>
            </a:r>
            <a:r>
              <a:rPr lang="el-GR" dirty="0"/>
              <a:t>καλυπτρίδα με την επιφάνεια της καλλιέργειας προς τα κάτω τοποθετείται στην λακτοφαινόλη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3" b="13332"/>
          <a:stretch>
            <a:fillRect/>
          </a:stretch>
        </p:blipFill>
        <p:spPr bwMode="auto">
          <a:xfrm>
            <a:off x="2987675" y="2492375"/>
            <a:ext cx="377983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10DF99-AABD-4C80-8BC1-A292F187E0E1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Μικροσκόπηση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352901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/>
              <a:t>10Χ και </a:t>
            </a:r>
            <a:r>
              <a:rPr lang="el-GR" dirty="0" smtClean="0"/>
              <a:t>40Χ</a:t>
            </a:r>
            <a:endParaRPr lang="el-GR" dirty="0"/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/>
              <a:t>δομή του μύκητα, 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/>
              <a:t>τα σποροφόρα όργανα, 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/>
              <a:t>το είδος των σπορίων, 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/>
              <a:t>η διάταξη </a:t>
            </a:r>
            <a:r>
              <a:rPr lang="el-GR" dirty="0" smtClean="0"/>
              <a:t>κλπ. </a:t>
            </a:r>
            <a:endParaRPr lang="el-GR" dirty="0"/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2970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2E4A6A-935D-46FF-B100-5215D8FAD7EE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Μικροσκόπηση της αντικειμενοφόρου</a:t>
            </a:r>
          </a:p>
        </p:txBody>
      </p:sp>
      <p:sp>
        <p:nvSpPr>
          <p:cNvPr id="30723" name="Θέση περιεχομένου 2"/>
          <p:cNvSpPr>
            <a:spLocks noGrp="1"/>
          </p:cNvSpPr>
          <p:nvPr>
            <p:ph idx="1"/>
          </p:nvPr>
        </p:nvSpPr>
        <p:spPr>
          <a:xfrm>
            <a:off x="466725" y="1773238"/>
            <a:ext cx="8229600" cy="3311525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dirty="0" smtClean="0"/>
              <a:t>Το άγαρ απορρίπτεται με λαβίδα,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dirty="0" smtClean="0"/>
              <a:t>Μία σταγόνα lactophenol cotton blue στην αντικειμενοφόρο,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dirty="0" smtClean="0"/>
              <a:t>Κάλυψη  με καθαρή καλυπτρίδα,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dirty="0" smtClean="0"/>
              <a:t>Μικροσκόπηση.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3072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FF5E5D-59D0-418E-B3B2-1623EC92AD0F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Μόνιμο παρασκεύασμα</a:t>
            </a:r>
          </a:p>
        </p:txBody>
      </p:sp>
      <p:sp>
        <p:nvSpPr>
          <p:cNvPr id="31747" name="Θέση περιεχομένου 2"/>
          <p:cNvSpPr>
            <a:spLocks noGrp="1"/>
          </p:cNvSpPr>
          <p:nvPr>
            <p:ph idx="1"/>
          </p:nvPr>
        </p:nvSpPr>
        <p:spPr>
          <a:xfrm>
            <a:off x="473075" y="2492375"/>
            <a:ext cx="8229600" cy="144145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Κάλυψη των άκρων με μανό, 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Διατήρηση και μικροσκόπηση και με φακό 100Χ.</a:t>
            </a:r>
          </a:p>
          <a:p>
            <a:pPr eaLnBrk="1" hangingPunct="1">
              <a:spcBef>
                <a:spcPts val="2400"/>
              </a:spcBef>
            </a:pPr>
            <a:endParaRPr lang="el-GR" altLang="el-GR" dirty="0" smtClean="0"/>
          </a:p>
        </p:txBody>
      </p:sp>
      <p:sp>
        <p:nvSpPr>
          <p:cNvPr id="3174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8DD829-7F1D-4B31-9920-39875DC6ABD7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Ανθούλα Νικολαΐδου 2014. Ανθούλα Νικολαΐδου. «Παρασιτολογία - </a:t>
            </a:r>
            <a:r>
              <a:rPr lang="en-US" sz="2000" dirty="0" smtClean="0"/>
              <a:t>M</a:t>
            </a:r>
            <a:r>
              <a:rPr lang="el-GR" sz="2000" dirty="0" smtClean="0"/>
              <a:t>υκητολογία  </a:t>
            </a:r>
            <a:r>
              <a:rPr lang="en-US" sz="2000" dirty="0" smtClean="0"/>
              <a:t>(</a:t>
            </a:r>
            <a:r>
              <a:rPr lang="el-GR" sz="2000" dirty="0" smtClean="0"/>
              <a:t>Ε</a:t>
            </a:r>
            <a:r>
              <a:rPr lang="en-US" sz="2000" dirty="0" smtClean="0"/>
              <a:t>)</a:t>
            </a:r>
            <a:r>
              <a:rPr lang="el-GR" sz="2000" dirty="0" smtClean="0"/>
              <a:t>. Ενότητα 12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altLang="el-GR" sz="2000" dirty="0" smtClean="0"/>
              <a:t>Μύκητες - Καλλιέργεια σε αντικειμενοφόρο πλάκα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Καλλιέργεια σε πλάκα-σκοπός</a:t>
            </a:r>
          </a:p>
        </p:txBody>
      </p:sp>
      <p:sp>
        <p:nvSpPr>
          <p:cNvPr id="8195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916113"/>
            <a:ext cx="8229600" cy="3097212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Γρήγορη μέθοδος για την ανάπτυξη αποικιών υφομυκήτων, την μελέτη και την ταυτοποίηση.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Επιτρέπει να αναπτυχθεί η αποικία φυσικά και να παρατηρηθεί χωρίς να διαταραχθούν οι δομές.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Επιπλέον επιτρέπει την μελέτη όλης της πορείας ανάπτυξης του μύκητα καθώς η καλλιέργεια παρατηρείται καθημερινά.  </a:t>
            </a:r>
          </a:p>
          <a:p>
            <a:pPr eaLnBrk="1" hangingPunct="1">
              <a:spcBef>
                <a:spcPts val="2400"/>
              </a:spcBef>
            </a:pPr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819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A72D42-CF92-4725-8494-8CA4934117C9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4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eaLnBrk="1" hangingPunct="1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5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Σκεύη-Όργανα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5245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l-GR" dirty="0"/>
              <a:t>αποικία του υφομύκητα για </a:t>
            </a:r>
            <a:r>
              <a:rPr lang="el-GR" dirty="0" smtClean="0"/>
              <a:t>μελέτη, </a:t>
            </a:r>
            <a:endParaRPr lang="el-GR" dirty="0"/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l-GR" dirty="0"/>
              <a:t>θρεπτικό </a:t>
            </a:r>
            <a:r>
              <a:rPr lang="el-GR" dirty="0" smtClean="0"/>
              <a:t>υλικό,</a:t>
            </a:r>
            <a:endParaRPr lang="el-GR" dirty="0"/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l-GR" dirty="0"/>
              <a:t>τρυβλίο αποστειρωμένο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l-GR" dirty="0"/>
              <a:t>στηρίγματα της πλάκας 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l-GR" dirty="0"/>
              <a:t>διηθητικό χαρτί στρογγυλό 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l-GR" dirty="0"/>
              <a:t>αντικειμενοφόρες πλάκες -Καλυπτρίδες  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l-GR" dirty="0"/>
              <a:t>στυλεός -Λυχνία Bunsen  -αναπτήρας-Στατώ.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l-GR" dirty="0"/>
              <a:t>λαβίδες- σωληνάριο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l-GR" dirty="0"/>
              <a:t>A.D., 95% αιθυλικής αλκοόλης, χρωστική, Μανό νυχιών 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l-GR" dirty="0"/>
              <a:t>μικροσκόπιο 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l-GR" dirty="0"/>
              <a:t>δοχείο για την απόρριψη των μολυσμένων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922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41C0D4-ECAE-4007-A210-CBE62E622212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Συγκέντρωση των υλικών</a:t>
            </a:r>
          </a:p>
        </p:txBody>
      </p:sp>
      <p:sp>
        <p:nvSpPr>
          <p:cNvPr id="1024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2781300"/>
            <a:ext cx="8229600" cy="115252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l-GR" altLang="el-GR" dirty="0" smtClean="0"/>
              <a:t>Συγκεντρώνονται τα σκεύη, τα διαλύματα και ότι χρειάζεται για την άσκηση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l-GR" altLang="el-GR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l-GR" altLang="el-GR" dirty="0" smtClean="0"/>
          </a:p>
        </p:txBody>
      </p:sp>
      <p:sp>
        <p:nvSpPr>
          <p:cNvPr id="1024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0D519A-AD91-4234-97CA-C0F3CB2312A5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Σήμανση του τρυβλίου</a:t>
            </a:r>
          </a:p>
        </p:txBody>
      </p:sp>
      <p:sp>
        <p:nvSpPr>
          <p:cNvPr id="11267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400175"/>
            <a:ext cx="8229600" cy="7905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altLang="el-GR" dirty="0" smtClean="0"/>
              <a:t>Κωδικός ημερομηνία στο καπάκι ή στα τοιχώματα της βάσης.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l-GR" altLang="el-GR" dirty="0" smtClean="0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9" b="15775"/>
          <a:stretch>
            <a:fillRect/>
          </a:stretch>
        </p:blipFill>
        <p:spPr bwMode="auto">
          <a:xfrm>
            <a:off x="3348038" y="2492375"/>
            <a:ext cx="2303462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151A40-9F8C-4B56-9F4F-877F4911DD25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Τοποθέτηση διηθητικού χαρτιού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20813"/>
            <a:ext cx="8229600" cy="865187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Στον </a:t>
            </a:r>
            <a:r>
              <a:rPr lang="el-GR" dirty="0"/>
              <a:t>πυθμένα του αποστειρωμένου </a:t>
            </a:r>
            <a:r>
              <a:rPr lang="el-GR" dirty="0" smtClean="0"/>
              <a:t>τρυβλίου. </a:t>
            </a:r>
            <a:endParaRPr lang="el-GR" dirty="0"/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6" b="21259"/>
          <a:stretch>
            <a:fillRect/>
          </a:stretch>
        </p:blipFill>
        <p:spPr bwMode="auto">
          <a:xfrm>
            <a:off x="2865438" y="2420938"/>
            <a:ext cx="3671887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5745BE-E8C1-485A-878F-086225BAAD79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Διαβροχή με </a:t>
            </a:r>
            <a:r>
              <a:rPr lang="en-US" altLang="el-GR" dirty="0" smtClean="0"/>
              <a:t>A.D. </a:t>
            </a:r>
            <a:endParaRPr lang="el-GR" altLang="el-GR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/>
              <a:t>Υγρασία </a:t>
            </a:r>
          </a:p>
          <a:p>
            <a:pPr marL="0" indent="0" algn="ctr" eaLnBrk="1" fontAlgn="auto" hangingPunct="1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/>
              <a:t>Δ</a:t>
            </a:r>
            <a:r>
              <a:rPr lang="el-GR" dirty="0" smtClean="0"/>
              <a:t>ιαβρέχεται </a:t>
            </a:r>
            <a:r>
              <a:rPr lang="el-GR" dirty="0"/>
              <a:t>όλο το χαρτί με απιονισμένο –αποσταγμένο </a:t>
            </a:r>
            <a:r>
              <a:rPr lang="el-GR" dirty="0" smtClean="0"/>
              <a:t>νερό.</a:t>
            </a:r>
            <a:endParaRPr lang="el-GR" dirty="0"/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5" b="10706"/>
          <a:stretch>
            <a:fillRect/>
          </a:stretch>
        </p:blipFill>
        <p:spPr bwMode="auto">
          <a:xfrm>
            <a:off x="2987675" y="2636838"/>
            <a:ext cx="3411538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816FA1-B3AD-4535-9592-07B19646FCBE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Τοποθέτηση ιππέα ή στηριγμάτων </a:t>
            </a:r>
          </a:p>
        </p:txBody>
      </p:sp>
      <p:sp>
        <p:nvSpPr>
          <p:cNvPr id="1433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7488"/>
            <a:ext cx="8229600" cy="1439862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dirty="0" smtClean="0"/>
              <a:t>Στο κέντρο του τρυβλίου,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dirty="0" smtClean="0"/>
              <a:t>Τα ξύλινα στηρίγματα παράλληλα και σε απόσταση. </a:t>
            </a:r>
          </a:p>
          <a:p>
            <a:pPr eaLnBrk="1" hangingPunct="1">
              <a:spcBef>
                <a:spcPts val="3000"/>
              </a:spcBef>
            </a:pPr>
            <a:endParaRPr lang="el-GR" altLang="el-GR" dirty="0" smtClean="0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131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E3AE7B-CCF8-4C54-83EA-91F253A648E7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213cd5de55bf764525a7f8f619bbe5fb35ddfaf"/>
  <p:tag name="ISPRING_RESOURCE_PATHS_HASH_PRESENTER" val="ed70b9e25895cebf0a45b819f67736973e172"/>
</p:tagLst>
</file>

<file path=ppt/theme/theme1.xml><?xml version="1.0" encoding="utf-8"?>
<a:theme xmlns:a="http://schemas.openxmlformats.org/drawingml/2006/main" name="OC_template_updated">
  <a:themeElements>
    <a:clrScheme name="Προσαρμοσμένο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F8A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681</TotalTime>
  <Words>1170</Words>
  <Application>Microsoft Office PowerPoint</Application>
  <PresentationFormat>On-screen Show (4:3)</PresentationFormat>
  <Paragraphs>174</Paragraphs>
  <Slides>33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OC_template_updated</vt:lpstr>
      <vt:lpstr>1_OC_template_updated</vt:lpstr>
      <vt:lpstr>2_OC_template_updated</vt:lpstr>
      <vt:lpstr>3_OC_template_updated</vt:lpstr>
      <vt:lpstr>ΠΑΡΑΣΙΤΟΛΟΓΙΑ- ΜΥΚΗΤΟΛΟΓΙΑ  (Ε)</vt:lpstr>
      <vt:lpstr>Καλλιέργεια υφομυκήτων σε αντικειμενοφόρο πλάκα (slide culture technique)</vt:lpstr>
      <vt:lpstr>Καλλιέργεια σε πλάκα-σκοπός</vt:lpstr>
      <vt:lpstr>Σκεύη-Όργανα</vt:lpstr>
      <vt:lpstr>Συγκέντρωση των υλικών</vt:lpstr>
      <vt:lpstr>Σήμανση του τρυβλίου</vt:lpstr>
      <vt:lpstr>Τοποθέτηση διηθητικού χαρτιού </vt:lpstr>
      <vt:lpstr>Διαβροχή με A.D. </vt:lpstr>
      <vt:lpstr>Τοποθέτηση ιππέα ή στηριγμάτων </vt:lpstr>
      <vt:lpstr>Τοποθέτηση αντικειμενοφόρου πλάκας</vt:lpstr>
      <vt:lpstr>Κοπή του θρεπτικού υποστρώματος</vt:lpstr>
      <vt:lpstr>Τοποθέτηση Θ.Υ. στην αντικειμενοφόρο</vt:lpstr>
      <vt:lpstr>Θρεπτικά υλικά</vt:lpstr>
      <vt:lpstr>Αποστείρωση στυλεού </vt:lpstr>
      <vt:lpstr>Λήψη δείγματος</vt:lpstr>
      <vt:lpstr>Εμβολιασμός </vt:lpstr>
      <vt:lpstr>Τοποθέτηση καλυπτρίδας</vt:lpstr>
      <vt:lpstr>Επώαση </vt:lpstr>
      <vt:lpstr>Σφράγισμα του τρυβλίου </vt:lpstr>
      <vt:lpstr>Εξέταση τρυβλίου </vt:lpstr>
      <vt:lpstr>Χρώση </vt:lpstr>
      <vt:lpstr>Απομάκρυνση της καλυπτρίδας</vt:lpstr>
      <vt:lpstr>Τοποθέτηση στη λακτοφαινόλη</vt:lpstr>
      <vt:lpstr>Μικροσκόπηση </vt:lpstr>
      <vt:lpstr>Μικροσκόπηση της αντικειμενοφόρου</vt:lpstr>
      <vt:lpstr>Μόνιμο παρασκεύασμα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90</cp:revision>
  <dcterms:created xsi:type="dcterms:W3CDTF">2013-11-01T11:26:03Z</dcterms:created>
  <dcterms:modified xsi:type="dcterms:W3CDTF">2015-02-26T15:38:23Z</dcterms:modified>
</cp:coreProperties>
</file>