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3" r:id="rId4"/>
    <p:sldId id="280" r:id="rId5"/>
    <p:sldId id="282" r:id="rId6"/>
    <p:sldId id="283" r:id="rId7"/>
    <p:sldId id="281" r:id="rId8"/>
    <p:sldId id="284" r:id="rId9"/>
    <p:sldId id="257" r:id="rId10"/>
    <p:sldId id="262" r:id="rId11"/>
    <p:sldId id="264" r:id="rId12"/>
    <p:sldId id="269" r:id="rId13"/>
    <p:sldId id="270" r:id="rId14"/>
    <p:sldId id="266" r:id="rId15"/>
    <p:sldId id="261" r:id="rId16"/>
  </p:sldIdLst>
  <p:sldSz cx="9144000" cy="6858000" type="screen4x3"/>
  <p:notesSz cx="7104063" cy="10234613"/>
  <p:custDataLst>
    <p:tags r:id="rId1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143000" indent="-228600">
              <a:lnSpc>
                <a:spcPct val="112000"/>
              </a:lnSpc>
              <a:spcBef>
                <a:spcPts val="1200"/>
              </a:spcBef>
              <a:buFont typeface="Calibri" panose="020F0502020204030204" pitchFamily="34" charset="0"/>
              <a:buChar char="‒"/>
              <a:defRPr sz="22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Κοστολόγηση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Δρ. Αναστάσιος </a:t>
            </a:r>
            <a:r>
              <a:rPr lang="el-GR" sz="2200" dirty="0" smtClean="0"/>
              <a:t>Ε.</a:t>
            </a:r>
            <a:r>
              <a:rPr lang="en-US" sz="2200" dirty="0" smtClean="0"/>
              <a:t> </a:t>
            </a:r>
            <a:r>
              <a:rPr lang="el-GR" sz="2200" dirty="0" smtClean="0"/>
              <a:t>Πολίτης, Αναπληρωτής Καθηγητής</a:t>
            </a:r>
            <a:endParaRPr lang="en-US" sz="2200" dirty="0" smtClean="0"/>
          </a:p>
          <a:p>
            <a:pPr>
              <a:spcBef>
                <a:spcPts val="0"/>
              </a:spcBef>
            </a:pPr>
            <a:r>
              <a:rPr lang="el-GR" sz="2200" dirty="0"/>
              <a:t>Τεχνολογία Γραφικών </a:t>
            </a:r>
            <a:r>
              <a:rPr lang="el-GR" sz="2200" dirty="0" smtClean="0"/>
              <a:t>Τεχνών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Αναστάσιος Πολίτης 2014. </a:t>
            </a:r>
            <a:r>
              <a:rPr lang="el-GR" sz="2000" dirty="0"/>
              <a:t>Αναστάσιος Πολίτης. </a:t>
            </a:r>
            <a:r>
              <a:rPr lang="el-GR" sz="2000"/>
              <a:t>«</a:t>
            </a:r>
            <a:r>
              <a:rPr lang="el-GR" sz="2000" smtClean="0"/>
              <a:t>Κοστολόγηση.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/>
              <a:t> Εισαγωγή».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2 - Υπότιτλος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l-GR" altLang="el-GR" sz="2500" b="1" dirty="0" smtClean="0">
              <a:solidFill>
                <a:srgbClr val="898989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2500" dirty="0" smtClean="0">
              <a:solidFill>
                <a:srgbClr val="898989"/>
              </a:solidFill>
              <a:ea typeface="ＭＳ Ｐゴシック" pitchFamily="34" charset="-128"/>
            </a:endParaRPr>
          </a:p>
        </p:txBody>
      </p:sp>
      <p:pic>
        <p:nvPicPr>
          <p:cNvPr id="4101" name="Picture 5" descr="κκοστολόγηση-περίγραμμα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1"/>
            <a:ext cx="73183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Ταυτότητα και περίγραμμα </a:t>
            </a:r>
            <a:r>
              <a:rPr lang="el-GR" dirty="0" smtClean="0"/>
              <a:t>μαθήματος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868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Σκοπός και στόχοι διδασκαλίας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μαθήματος </a:t>
            </a:r>
            <a:r>
              <a:rPr lang="en-US" sz="3000" b="0" dirty="0" smtClean="0"/>
              <a:t>1/3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Κατανόηση των αρχών, τεχνικών και των </a:t>
            </a:r>
            <a:r>
              <a:rPr lang="el-GR" dirty="0" smtClean="0"/>
              <a:t>μεθόδων κοστολόγησης </a:t>
            </a:r>
            <a:r>
              <a:rPr lang="el-GR" dirty="0"/>
              <a:t>- Γενικές </a:t>
            </a:r>
            <a:r>
              <a:rPr lang="el-GR" dirty="0" smtClean="0"/>
              <a:t>έννοιες.</a:t>
            </a:r>
            <a:endParaRPr lang="el-GR" dirty="0"/>
          </a:p>
          <a:p>
            <a:r>
              <a:rPr lang="el-GR" dirty="0" smtClean="0"/>
              <a:t>Κατανόηση </a:t>
            </a:r>
            <a:r>
              <a:rPr lang="el-GR" dirty="0"/>
              <a:t>των βασικών παραμέτρων της οικονομικής διαχείρισης εργασιών γραφικών τεχνών και παραγωγής εντύπων </a:t>
            </a:r>
            <a:r>
              <a:rPr lang="el-GR" dirty="0" smtClean="0"/>
              <a:t>- </a:t>
            </a:r>
            <a:r>
              <a:rPr lang="el-GR" dirty="0"/>
              <a:t>μέσων οπτικής </a:t>
            </a:r>
            <a:r>
              <a:rPr lang="el-GR" dirty="0" smtClean="0"/>
              <a:t>επικοινωνίας.</a:t>
            </a:r>
            <a:endParaRPr lang="el-GR" dirty="0"/>
          </a:p>
          <a:p>
            <a:r>
              <a:rPr lang="el-GR" dirty="0" smtClean="0"/>
              <a:t>Απόκτηση </a:t>
            </a:r>
            <a:r>
              <a:rPr lang="el-GR" dirty="0"/>
              <a:t>γνώσεων στην διαμόρφωση των εξειδικευμένων παραγόντων και κοστολογικών δεδομένων των γραφικών τεχνών (διαμόρφωση στοιχείων κόστους, κέντρα κόστους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667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Σκοπός και στόχοι διδασκαλίας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μαθήματος </a:t>
            </a:r>
            <a:r>
              <a:rPr lang="en-US" sz="30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Απόκτηση γνώσεων στην κοστολόγηση εργασιών παραγωγής εντύπων (προκοστολόγηση, </a:t>
            </a:r>
            <a:r>
              <a:rPr lang="el-GR" dirty="0" smtClean="0"/>
              <a:t>έκδοση προσφοράς</a:t>
            </a:r>
            <a:r>
              <a:rPr lang="el-GR" dirty="0"/>
              <a:t>, προκοστολόγηση μετακοστολόγηση).</a:t>
            </a:r>
          </a:p>
          <a:p>
            <a:r>
              <a:rPr lang="el-GR" dirty="0" smtClean="0"/>
              <a:t>Κατανόηση </a:t>
            </a:r>
            <a:r>
              <a:rPr lang="el-GR" dirty="0"/>
              <a:t>της βασικής έννοιας της τιμολόγησης, των παραγόντων και των πολιτικών που επηρεάζουν τις τιμολογιακές αποφάσεις. </a:t>
            </a:r>
          </a:p>
          <a:p>
            <a:r>
              <a:rPr lang="el-GR" dirty="0" smtClean="0"/>
              <a:t>Σύνταξη </a:t>
            </a:r>
            <a:r>
              <a:rPr lang="el-GR" dirty="0"/>
              <a:t>κοστολογίου προϊόντων, υπηρεσιών, υλικών και εργασιών γραφικών </a:t>
            </a:r>
            <a:r>
              <a:rPr lang="el-GR" dirty="0" smtClean="0"/>
              <a:t>τεχνών.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5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Σκοπός και στόχοι διδασκαλίας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του </a:t>
            </a:r>
            <a:r>
              <a:rPr lang="el-GR" dirty="0"/>
              <a:t>μαθήματος </a:t>
            </a:r>
            <a:r>
              <a:rPr lang="en-US" sz="30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/>
              <a:t>Κοστολόγηση εργασιών γραφικών </a:t>
            </a:r>
            <a:r>
              <a:rPr lang="el-GR" dirty="0" smtClean="0"/>
              <a:t>τεχνών.</a:t>
            </a:r>
            <a:endParaRPr lang="el-GR" dirty="0"/>
          </a:p>
          <a:p>
            <a:r>
              <a:rPr lang="el-GR" dirty="0" smtClean="0"/>
              <a:t>Σύνταξη </a:t>
            </a:r>
            <a:r>
              <a:rPr lang="el-GR" dirty="0"/>
              <a:t>τεχνικών προδιαγραφών, οδηγιών και τεχνικών κειμένων και δεδομένων </a:t>
            </a:r>
            <a:r>
              <a:rPr lang="el-GR" dirty="0" smtClean="0"/>
              <a:t>κοστολόγησης.</a:t>
            </a:r>
            <a:endParaRPr lang="el-GR" dirty="0"/>
          </a:p>
          <a:p>
            <a:r>
              <a:rPr lang="el-GR" dirty="0" smtClean="0"/>
              <a:t>Εφαρμογές </a:t>
            </a:r>
            <a:r>
              <a:rPr lang="el-GR" dirty="0"/>
              <a:t>ειδικού λογισμικού κοστολόγησης </a:t>
            </a:r>
            <a:r>
              <a:rPr lang="el-GR" dirty="0" smtClean="0"/>
              <a:t>εντύπων.</a:t>
            </a:r>
            <a:endParaRPr lang="el-GR" dirty="0"/>
          </a:p>
          <a:p>
            <a:r>
              <a:rPr lang="el-GR" dirty="0" smtClean="0"/>
              <a:t>Ασκήσεις </a:t>
            </a:r>
            <a:r>
              <a:rPr lang="el-GR" dirty="0"/>
              <a:t>κοστολόγησης εντύπων και μέσων οπτικής </a:t>
            </a:r>
            <a:r>
              <a:rPr lang="el-GR" dirty="0" smtClean="0"/>
              <a:t>επικοινωνίας.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40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Μαθησιακά αποτελέσματα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Μετά το τέλος του της διδασκαλίας του μαθήματος οι φοιτητές/τριες θα πρέπει να έχουν αποκτήσει γνώση της διαδικασίας υπολογισμών κόστους των εντύπων και των διαδικασιών παραγωγής των εντύπων. </a:t>
            </a:r>
          </a:p>
          <a:p>
            <a:r>
              <a:rPr lang="el-GR" dirty="0"/>
              <a:t>Θα είναι επίσης σε θέση να </a:t>
            </a:r>
            <a:r>
              <a:rPr lang="el-GR" dirty="0" smtClean="0"/>
              <a:t>ορίσουν </a:t>
            </a:r>
            <a:r>
              <a:rPr lang="el-GR" dirty="0"/>
              <a:t>κέντρα κόστους και να διεξάγουν προκοστολόγηση, υπολογισμούς κόστους σε πρώτες ύλες, ημιπροϊόντα, διαδικασίες και υπηρεσίες παραγωγής και σε τελικά έντυπα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3141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Περιεχόμενα </a:t>
            </a:r>
            <a:r>
              <a:rPr lang="el-GR" dirty="0" smtClean="0"/>
              <a:t>παρουσιάσεων </a:t>
            </a:r>
            <a:r>
              <a:rPr lang="el-GR"/>
              <a:t>του </a:t>
            </a:r>
            <a:r>
              <a:rPr lang="el-GR" smtClean="0"/>
              <a:t>μαθήματος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l-GR" dirty="0"/>
              <a:t>Εισαγωγή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Δομή επιχειρήσεων γραφικών τεχνών και χαρακτηριστικά σύγχρονων τεχνολογιών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Ροή εργασιών γραφικών τεχνών – Χαρακτηριστικά σύγχρονων τεχνολογιών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Αρχές και έννοιες της κοστολόγησης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Στοιχεία κόστους και κοστολόγησης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Κοστολόγηση κατά δραστηριότητα (ABC – ACTIVITY BASED COSTING)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Δομή και συγκρότηση του κλάδου γραφικών τεχνών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Η διαχείριση της παραγωγής και η κοστολόγηση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Γενικά Βιομηχανικά Έξοδα και Κέντρα Κόστους</a:t>
            </a:r>
          </a:p>
          <a:p>
            <a:pPr marL="457200" lvl="0" indent="-457200">
              <a:buFont typeface="+mj-lt"/>
              <a:buAutoNum type="arabicPeriod"/>
            </a:pPr>
            <a:r>
              <a:rPr lang="el-GR" dirty="0"/>
              <a:t>Παράδειγμα εκτίμησης κόστους παραγωγής και κοστολόγησης εργασίας παραγωγής εντύπου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231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51</TotalTime>
  <Words>870</Words>
  <Application>Microsoft Office PowerPoint</Application>
  <PresentationFormat>Προβολή στην οθόνη (4:3)</PresentationFormat>
  <Paragraphs>99</Paragraphs>
  <Slides>14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template</vt:lpstr>
      <vt:lpstr>OC_template_updated</vt:lpstr>
      <vt:lpstr>Κοστολόγηση</vt:lpstr>
      <vt:lpstr>Ταυτότητα και περίγραμμα μαθήματος</vt:lpstr>
      <vt:lpstr>Σκοπός και στόχοι διδασκαλίας  του μαθήματος 1/3</vt:lpstr>
      <vt:lpstr>Σκοπός και στόχοι διδασκαλίας  του μαθήματος 2/3</vt:lpstr>
      <vt:lpstr>Σκοπός και στόχοι διδασκαλίας  του μαθήματος 3/3</vt:lpstr>
      <vt:lpstr>Μαθησιακά αποτελέσματα</vt:lpstr>
      <vt:lpstr>Περιεχόμενα παρουσιάσεων του μαθήματος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Κοστολόγηση έντυπου και μέσων οπτικής επικοινωνίας</dc:title>
  <dc:creator>opencourses@teiath.gr</dc:creator>
  <cp:lastModifiedBy>fkaram2</cp:lastModifiedBy>
  <cp:revision>9</cp:revision>
  <dcterms:created xsi:type="dcterms:W3CDTF">2015-05-29T12:06:18Z</dcterms:created>
  <dcterms:modified xsi:type="dcterms:W3CDTF">2015-12-14T12:47:23Z</dcterms:modified>
</cp:coreProperties>
</file>