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1</a:t>
            </a:r>
            <a:r>
              <a:rPr lang="el-GR" sz="2800" b="1" dirty="0" smtClean="0"/>
              <a:t>2</a:t>
            </a:r>
            <a:r>
              <a:rPr lang="el-GR" sz="2800" dirty="0" smtClean="0"/>
              <a:t>:</a:t>
            </a:r>
            <a:r>
              <a:rPr lang="en-US" sz="2800" dirty="0" smtClean="0"/>
              <a:t> </a:t>
            </a:r>
            <a:r>
              <a:rPr lang="el-GR" sz="2800" dirty="0" smtClean="0"/>
              <a:t>Επιστημονικές Εργασίες σε Επιστημονικές Εκδηλώσεις</a:t>
            </a:r>
          </a:p>
          <a:p>
            <a:pPr>
              <a:spcBef>
                <a:spcPts val="0"/>
              </a:spcBef>
              <a:spcAft>
                <a:spcPts val="1200"/>
              </a:spcAft>
            </a:pPr>
            <a:r>
              <a:rPr lang="el-GR" sz="2400" dirty="0"/>
              <a:t>Ελένη Ευαγγέλου, Ευγενία </a:t>
            </a:r>
            <a:r>
              <a:rPr lang="el-GR" sz="2400" dirty="0" err="1"/>
              <a:t>Βλάχου</a:t>
            </a:r>
            <a:endParaRPr lang="el-GR" sz="2400" dirty="0"/>
          </a:p>
          <a:p>
            <a:pPr>
              <a:spcBef>
                <a:spcPts val="0"/>
              </a:spcBef>
              <a:spcAft>
                <a:spcPts val="1200"/>
              </a:spcAft>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7/7</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004A82"/>
                </a:solidFill>
              </a:rPr>
              <a:t>Σεμινάριο - Κλινικό </a:t>
            </a:r>
            <a:r>
              <a:rPr lang="el-GR" b="1" dirty="0" smtClean="0">
                <a:solidFill>
                  <a:srgbClr val="004A82"/>
                </a:solidFill>
              </a:rPr>
              <a:t>φροντιστήριο-</a:t>
            </a:r>
            <a:r>
              <a:rPr lang="el-GR" b="1" dirty="0" err="1" smtClean="0">
                <a:solidFill>
                  <a:srgbClr val="004A82"/>
                </a:solidFill>
              </a:rPr>
              <a:t>workshop</a:t>
            </a:r>
            <a:endParaRPr lang="el-GR" b="1" dirty="0">
              <a:solidFill>
                <a:srgbClr val="004A82"/>
              </a:solidFill>
            </a:endParaRPr>
          </a:p>
          <a:p>
            <a:r>
              <a:rPr lang="el-GR" dirty="0" smtClean="0"/>
              <a:t>Το </a:t>
            </a:r>
            <a:r>
              <a:rPr lang="el-GR" dirty="0"/>
              <a:t>σεμινάριο έχει τη μορφή σειράς μαθημάτων, διαλέξεων, συζητήσεων και ασκήσεων με σκοπό την ενημέρωση των συμμετεχόντων για τις </a:t>
            </a:r>
            <a:r>
              <a:rPr lang="el-GR" dirty="0" err="1"/>
              <a:t>νεώτερες</a:t>
            </a:r>
            <a:r>
              <a:rPr lang="el-GR" dirty="0"/>
              <a:t> εξελίξεις πάνω σε ένα επιστημονικό, επαγγελματικό ή άλλο γνωστικό αντικείμενο. </a:t>
            </a:r>
          </a:p>
          <a:p>
            <a:r>
              <a:rPr lang="el-GR" dirty="0"/>
              <a:t>Η διάρκεια του σεμιναρίου ποικίλει, από δύο έως και περισσότερες ώρες. </a:t>
            </a:r>
          </a:p>
          <a:p>
            <a:r>
              <a:rPr lang="el-GR" dirty="0"/>
              <a:t>Επειδή διεξάγεται στο πλαίσιο ενός συνεδρίου, η οργανωτική επιτροπή του δεύτερου είναι αυτή που ορίζει τη θεματολογία και οργανώνει το πρόγραμμα, δηλαδή επιλέγει τους ομιλητές, γνωστοποιεί τη λειτουργία του σεμιναρίου και φροντίζει γενικά για την ομαλή διεξαγωγή του.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9023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εργασιών </a:t>
            </a:r>
            <a:r>
              <a:rPr lang="el-GR" sz="3200" b="0" dirty="0" smtClean="0"/>
              <a:t>1/3</a:t>
            </a:r>
            <a:endParaRPr lang="el-GR" sz="3200" b="0" dirty="0"/>
          </a:p>
        </p:txBody>
      </p:sp>
      <p:sp>
        <p:nvSpPr>
          <p:cNvPr id="3" name="Θέση περιεχομένου 2"/>
          <p:cNvSpPr>
            <a:spLocks noGrp="1"/>
          </p:cNvSpPr>
          <p:nvPr>
            <p:ph idx="1"/>
          </p:nvPr>
        </p:nvSpPr>
        <p:spPr/>
        <p:txBody>
          <a:bodyPr/>
          <a:lstStyle/>
          <a:p>
            <a:pPr marL="0" indent="0">
              <a:buNone/>
            </a:pPr>
            <a:r>
              <a:rPr lang="el-GR" dirty="0"/>
              <a:t>Στις προ-αναφερόμενες επιστημονικές εκδηλώσεις, οι Εισηγητές-Νοσηλευτές, έχουν τη δυνατότητα να παρουσιάσουν:</a:t>
            </a:r>
          </a:p>
          <a:p>
            <a:r>
              <a:rPr lang="el-GR" dirty="0"/>
              <a:t>Βιβλιογραφικές </a:t>
            </a:r>
            <a:r>
              <a:rPr lang="el-GR" dirty="0" smtClean="0"/>
              <a:t>ανασκοπήσεις,</a:t>
            </a:r>
            <a:endParaRPr lang="el-GR" dirty="0"/>
          </a:p>
          <a:p>
            <a:r>
              <a:rPr lang="el-GR" dirty="0" smtClean="0"/>
              <a:t>Ερευνητικές εργασίες,</a:t>
            </a:r>
            <a:endParaRPr lang="el-GR" dirty="0"/>
          </a:p>
          <a:p>
            <a:r>
              <a:rPr lang="el-GR" dirty="0"/>
              <a:t>Παρουσιάσεις </a:t>
            </a:r>
            <a:r>
              <a:rPr lang="el-GR" dirty="0" smtClean="0"/>
              <a:t>περιπτώσεων,</a:t>
            </a:r>
            <a:endParaRPr lang="el-GR" dirty="0"/>
          </a:p>
          <a:p>
            <a:r>
              <a:rPr lang="el-GR" dirty="0"/>
              <a:t>Γενικά </a:t>
            </a:r>
            <a:r>
              <a:rPr lang="el-GR" dirty="0" smtClean="0"/>
              <a:t>θέματα,</a:t>
            </a:r>
            <a:endParaRPr lang="el-GR" dirty="0"/>
          </a:p>
          <a:p>
            <a:r>
              <a:rPr lang="el-GR" dirty="0"/>
              <a:t>Επαγγελματικά </a:t>
            </a:r>
            <a:r>
              <a:rPr lang="el-GR" dirty="0" smtClean="0"/>
              <a:t>ζητήματα.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6987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εργασιών </a:t>
            </a:r>
            <a:r>
              <a:rPr lang="el-GR" sz="32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Βιβλιογραφικές ανασκοπήσεις- </a:t>
            </a:r>
            <a:r>
              <a:rPr lang="el-GR" dirty="0" err="1" smtClean="0"/>
              <a:t>Μετααναλύσεις</a:t>
            </a:r>
            <a:endParaRPr lang="el-GR" dirty="0"/>
          </a:p>
          <a:p>
            <a:r>
              <a:rPr lang="el-GR" dirty="0" smtClean="0"/>
              <a:t>Αφορούν </a:t>
            </a:r>
            <a:r>
              <a:rPr lang="el-GR" dirty="0"/>
              <a:t>τη συνθετική και κριτική παρουσίαση πρόσφατων συνήθως εξελίξεων σε σύγχρονα νοσηλευτικά θέματα ευρύτερου ενδιαφέροντος ή την παρουσίαση συμπερασμάτων μιας σειράς πρωτογενών/πρωτότυπων ερευνητικών μελετών.</a:t>
            </a:r>
          </a:p>
          <a:p>
            <a:r>
              <a:rPr lang="el-GR" dirty="0"/>
              <a:t>Έχουν ιδιαίτερη αξία, τόσο υπό την έννοια της απαρτίωσης της γνώσης, όσο και ως προς τη μεταφορά των δρώμενων της διεθνούς βιβλιογραφίας στο γνωστικό και πρακτικό πλαίσιο της ελληνικής νοσηλευτικής.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32328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εργασιών </a:t>
            </a:r>
            <a:r>
              <a:rPr lang="el-GR" sz="3200" b="0" dirty="0" smtClean="0"/>
              <a:t>3/3</a:t>
            </a:r>
            <a:endParaRPr lang="el-GR" dirty="0"/>
          </a:p>
        </p:txBody>
      </p:sp>
      <p:sp>
        <p:nvSpPr>
          <p:cNvPr id="3" name="Θέση περιεχομένου 2"/>
          <p:cNvSpPr>
            <a:spLocks noGrp="1"/>
          </p:cNvSpPr>
          <p:nvPr>
            <p:ph idx="1"/>
          </p:nvPr>
        </p:nvSpPr>
        <p:spPr/>
        <p:txBody>
          <a:bodyPr/>
          <a:lstStyle/>
          <a:p>
            <a:pPr marL="0" indent="0">
              <a:buNone/>
            </a:pPr>
            <a:r>
              <a:rPr lang="el-GR" dirty="0"/>
              <a:t>Οι παράγοντες που θα πρέπει να λαμβάνει υπόψη του κάθε ομιλητής που επιθυμεί να πραγματοποιήσει μια επιτυχημένη παρουσίαση αφορούν στα εξής:</a:t>
            </a:r>
          </a:p>
          <a:p>
            <a:r>
              <a:rPr lang="el-GR" b="1" dirty="0"/>
              <a:t>Το είδος της εργασίας </a:t>
            </a:r>
            <a:r>
              <a:rPr lang="el-GR" dirty="0"/>
              <a:t>(τι θα πω;)</a:t>
            </a:r>
          </a:p>
          <a:p>
            <a:r>
              <a:rPr lang="el-GR" b="1" dirty="0"/>
              <a:t>Τη μορφή της επιστημονικής εκδήλωσης </a:t>
            </a:r>
            <a:r>
              <a:rPr lang="el-GR" dirty="0"/>
              <a:t>(πού θα μιλήσω;)</a:t>
            </a:r>
          </a:p>
          <a:p>
            <a:r>
              <a:rPr lang="el-GR" b="1" dirty="0"/>
              <a:t>Το ακροατήριο </a:t>
            </a:r>
            <a:r>
              <a:rPr lang="el-GR" dirty="0"/>
              <a:t>(σε ποιον θα απευθυνθώ;)</a:t>
            </a:r>
          </a:p>
          <a:p>
            <a:r>
              <a:rPr lang="el-GR" b="1" dirty="0"/>
              <a:t>Τη διαθεσιμότητα των εποπτικών μέσων </a:t>
            </a:r>
            <a:r>
              <a:rPr lang="el-GR" dirty="0"/>
              <a:t>(πώς θα το πω;)</a:t>
            </a:r>
          </a:p>
          <a:p>
            <a:r>
              <a:rPr lang="el-GR" b="1" dirty="0"/>
              <a:t>Το διαθέσιμο χρόνο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53636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smtClean="0">
                <a:solidFill>
                  <a:srgbClr val="820000"/>
                </a:solidFill>
              </a:rPr>
              <a:t>Ευχαριστώ για την προσοχή σας!!!</a:t>
            </a:r>
            <a:endParaRPr lang="el-GR" b="1" dirty="0">
              <a:solidFill>
                <a:srgbClr val="820000"/>
              </a:solidFill>
            </a:endParaRP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12</a:t>
            </a:r>
            <a:r>
              <a:rPr lang="en-US" sz="2000" dirty="0" smtClean="0"/>
              <a:t>:</a:t>
            </a:r>
            <a:r>
              <a:rPr lang="el-GR" sz="2000" dirty="0"/>
              <a:t> Επιστημονικές Εργασίες σε Επιστημονικές Εκδηλώσεις».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Νοσηλευτική εκπαίδευση</a:t>
            </a:r>
            <a:endParaRPr lang="el-GR" dirty="0"/>
          </a:p>
        </p:txBody>
      </p:sp>
      <p:sp>
        <p:nvSpPr>
          <p:cNvPr id="3" name="Θέση περιεχομένου 2"/>
          <p:cNvSpPr>
            <a:spLocks noGrp="1"/>
          </p:cNvSpPr>
          <p:nvPr>
            <p:ph idx="1"/>
          </p:nvPr>
        </p:nvSpPr>
        <p:spPr/>
        <p:txBody>
          <a:bodyPr/>
          <a:lstStyle/>
          <a:p>
            <a:r>
              <a:rPr lang="el-GR" dirty="0"/>
              <a:t> Η νοσηλευτική εκπαίδευση δεν περιορίζεται μόνο στον κύκλο των βασικών σπουδών. </a:t>
            </a:r>
          </a:p>
          <a:p>
            <a:r>
              <a:rPr lang="el-GR" dirty="0"/>
              <a:t>Επεκτείνεται  και σε άλλες μορφές, με την οργάνωση διδακτικών δραστηριοτήτων τόσο σε ποικίλες ομάδες ατόμων στα πλαίσια της αγωγής υγείας, όσο και σε συναδέλφους από το χώρο της υγείας.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80082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Ν</a:t>
            </a:r>
            <a:r>
              <a:rPr lang="el-GR" dirty="0" smtClean="0"/>
              <a:t>οσηλευτής </a:t>
            </a:r>
            <a:endParaRPr lang="el-GR" dirty="0"/>
          </a:p>
        </p:txBody>
      </p:sp>
      <p:sp>
        <p:nvSpPr>
          <p:cNvPr id="3" name="Θέση περιεχομένου 2"/>
          <p:cNvSpPr>
            <a:spLocks noGrp="1"/>
          </p:cNvSpPr>
          <p:nvPr>
            <p:ph idx="1"/>
          </p:nvPr>
        </p:nvSpPr>
        <p:spPr/>
        <p:txBody>
          <a:bodyPr/>
          <a:lstStyle/>
          <a:p>
            <a:r>
              <a:rPr lang="el-GR" dirty="0"/>
              <a:t>Ο </a:t>
            </a:r>
            <a:r>
              <a:rPr lang="el-GR" dirty="0" smtClean="0"/>
              <a:t>Νοσηλευτής </a:t>
            </a:r>
            <a:r>
              <a:rPr lang="el-GR" dirty="0"/>
              <a:t>λοιπόν –εκτός των άλλων- θα πρέπει να κατέχει τουλάχιστον βασικές γνώσεις σχετικές με τις Αρχές και Μεθόδους Οργάνωσης της Διδασκαλίας.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506726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Μορφές επιστημονικών εκδηλώσεων </a:t>
            </a:r>
            <a:r>
              <a:rPr lang="el-GR" sz="3200" b="0" dirty="0" smtClean="0"/>
              <a:t>1/7</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Διάλεξη-Ομιλία</a:t>
            </a:r>
            <a:endParaRPr lang="el-GR" b="1" dirty="0">
              <a:solidFill>
                <a:srgbClr val="004A82"/>
              </a:solidFill>
            </a:endParaRPr>
          </a:p>
          <a:p>
            <a:r>
              <a:rPr lang="el-GR" dirty="0" smtClean="0"/>
              <a:t>Ο </a:t>
            </a:r>
            <a:r>
              <a:rPr lang="el-GR" dirty="0"/>
              <a:t>όρος </a:t>
            </a:r>
            <a:r>
              <a:rPr lang="el-GR" b="1" dirty="0">
                <a:solidFill>
                  <a:srgbClr val="004A82"/>
                </a:solidFill>
              </a:rPr>
              <a:t>διάλεξη</a:t>
            </a:r>
            <a:r>
              <a:rPr lang="el-GR" dirty="0"/>
              <a:t> χρησιμοποιείται συνήθως για την παρουσίαση επιστημονικού θέματος με την προσφορά επίκαιρης και σύγχρονης γνώσης σε συγκεκριμένο ακροατήριο</a:t>
            </a:r>
            <a:r>
              <a:rPr lang="el-GR" dirty="0" smtClean="0"/>
              <a:t>.</a:t>
            </a:r>
            <a:endParaRPr lang="el-GR" dirty="0"/>
          </a:p>
          <a:p>
            <a:r>
              <a:rPr lang="el-GR" dirty="0" smtClean="0"/>
              <a:t>Ο </a:t>
            </a:r>
            <a:r>
              <a:rPr lang="el-GR" dirty="0"/>
              <a:t>όρος </a:t>
            </a:r>
            <a:r>
              <a:rPr lang="el-GR" b="1" dirty="0">
                <a:solidFill>
                  <a:srgbClr val="004A82"/>
                </a:solidFill>
              </a:rPr>
              <a:t>ομιλία</a:t>
            </a:r>
            <a:r>
              <a:rPr lang="el-GR" dirty="0"/>
              <a:t> χρησιμοποιείται για την ανάπτυξη ενδιαφέροντος θέματος στο ευρύτερο κοινό. </a:t>
            </a:r>
          </a:p>
          <a:p>
            <a:r>
              <a:rPr lang="el-GR" dirty="0"/>
              <a:t>Αφορά στη μονολογική ανάπτυξη και παρουσίαση ενός θέματος από εξειδικευμένο ομιλητή στο συγκεκριμένο θέμα.</a:t>
            </a:r>
          </a:p>
          <a:p>
            <a:r>
              <a:rPr lang="el-GR" dirty="0"/>
              <a:t> Η χρονική της διάρκεια ποικίλει από 20 έως 45 λεπτά συνήθως.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56438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2/7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004A82"/>
                </a:solidFill>
              </a:rPr>
              <a:t>Στρογγυλό τραπέζι με ομάδα ομιλητών </a:t>
            </a:r>
          </a:p>
          <a:p>
            <a:r>
              <a:rPr lang="el-GR" dirty="0" smtClean="0"/>
              <a:t>Πρόκειται </a:t>
            </a:r>
            <a:r>
              <a:rPr lang="el-GR" dirty="0"/>
              <a:t>για συζήτηση μεταξύ εξειδικευμένων ομιλητών (από 3 έως 6) που διεξάγεται μετά από σύντομη εισήγηση ενός συντονιστή. </a:t>
            </a:r>
          </a:p>
          <a:p>
            <a:r>
              <a:rPr lang="el-GR" dirty="0"/>
              <a:t>Τα στρογγυλά τραπέζια υποβάλλονται από τους ομιλητές ή διοργανώνονται μετά από προτροπή της επιστημονικής επιτροπής ενός συνεδρίου.</a:t>
            </a:r>
          </a:p>
          <a:p>
            <a:r>
              <a:rPr lang="el-GR" dirty="0"/>
              <a:t>Οι εισηγήσεις των μελών της ομάδας πραγματοποιούνται συνολικά μέσα σε χρόνο 30-60 λεπτών.</a:t>
            </a:r>
          </a:p>
          <a:p>
            <a:r>
              <a:rPr lang="el-GR" dirty="0"/>
              <a:t> Ακολουθεί συζήτηση μεταξύ των ομιλητών, με τη συμμετοχή του ακροατηρίου.</a:t>
            </a:r>
          </a:p>
          <a:p>
            <a:r>
              <a:rPr lang="el-GR" dirty="0"/>
              <a:t> Στο τέλος ο συντονιστής προβαίνει σε διατύπωση των συμπερασμάτων.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8725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3/7</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004A82"/>
                </a:solidFill>
              </a:rPr>
              <a:t>Ελεύθερες </a:t>
            </a:r>
            <a:r>
              <a:rPr lang="el-GR" b="1" dirty="0" smtClean="0">
                <a:solidFill>
                  <a:srgbClr val="004A82"/>
                </a:solidFill>
              </a:rPr>
              <a:t>ανακοινώσεις</a:t>
            </a:r>
            <a:endParaRPr lang="el-GR" b="1" dirty="0">
              <a:solidFill>
                <a:srgbClr val="004A82"/>
              </a:solidFill>
            </a:endParaRPr>
          </a:p>
          <a:p>
            <a:r>
              <a:rPr lang="el-GR" dirty="0"/>
              <a:t>Οι ελεύθερες ανακοινώσεις είναι ομιλίες σύντομης διάρκειας 10 έως 15 </a:t>
            </a:r>
            <a:r>
              <a:rPr lang="el-GR" dirty="0" smtClean="0"/>
              <a:t>λεπτών. </a:t>
            </a:r>
            <a:endParaRPr lang="el-GR" dirty="0"/>
          </a:p>
          <a:p>
            <a:r>
              <a:rPr lang="el-GR" dirty="0"/>
              <a:t>Οι ανακοινώσεις δεν ομαδοποιούνται ώστε να οργανωθούν σε συζητήσεις στρογγυλού τραπεζιού, λόγω της διαφορετικής θεματολογίας τους. </a:t>
            </a:r>
          </a:p>
          <a:p>
            <a:r>
              <a:rPr lang="el-GR" dirty="0"/>
              <a:t>Το περιεχόμενό τους δε στερείται επιστημονικής αξίας συγκριτικά με τις εισηγήσεις των στρογγυλών τραπεζιών</a:t>
            </a:r>
            <a:r>
              <a:rPr lang="el-GR" dirty="0" smtClean="0"/>
              <a:t>.</a:t>
            </a:r>
            <a:endParaRPr lang="el-GR" dirty="0"/>
          </a:p>
          <a:p>
            <a:r>
              <a:rPr lang="el-GR" dirty="0"/>
              <a:t>Συχνά ο περιορισμός του χρόνου είναι αυτός που επιβάλλει τη διεξαγωγή τους ως ελεύθερες ανακοινώσεις για το λόγο ότι δεν ακολουθεί συζήτηση μεταξύ των ομιλητών.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92334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4/7</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solidFill>
                  <a:srgbClr val="004A82"/>
                </a:solidFill>
              </a:rPr>
              <a:t>Συνέδριο</a:t>
            </a:r>
            <a:endParaRPr lang="el-GR" b="1" dirty="0">
              <a:solidFill>
                <a:srgbClr val="004A82"/>
              </a:solidFill>
            </a:endParaRPr>
          </a:p>
          <a:p>
            <a:r>
              <a:rPr lang="el-GR" dirty="0" smtClean="0"/>
              <a:t>Το </a:t>
            </a:r>
            <a:r>
              <a:rPr lang="el-GR" dirty="0"/>
              <a:t>συνέδριο αφορά  μια επιστημονική εκδήλωση που οργανώνεται από επιστημονικές, επαγγελματικές ή άλλες οργανώσεις</a:t>
            </a:r>
            <a:r>
              <a:rPr lang="el-GR" dirty="0" smtClean="0"/>
              <a:t>.</a:t>
            </a:r>
            <a:endParaRPr lang="el-GR" dirty="0"/>
          </a:p>
          <a:p>
            <a:r>
              <a:rPr lang="el-GR" dirty="0"/>
              <a:t>Η χρονική διάρκεια του συνεδρίου ποικίλει από 3 έως 5 ημέρες.</a:t>
            </a:r>
          </a:p>
          <a:p>
            <a:r>
              <a:rPr lang="el-GR" dirty="0"/>
              <a:t>Τα θέματα του συνεδρίου επιλέγονται έτσι ώστε να έχουν ευρύτερο ενδιαφέρον για το ακροατήριο στο οποίο απευθύνονται</a:t>
            </a:r>
            <a:r>
              <a:rPr lang="el-GR" dirty="0" smtClean="0"/>
              <a:t>.</a:t>
            </a:r>
            <a:endParaRPr lang="el-GR" dirty="0"/>
          </a:p>
          <a:p>
            <a:r>
              <a:rPr lang="el-GR" dirty="0"/>
              <a:t>Ένα συνέδριο μπορεί να περιλαμβάνει διαλέξεις-ομιλίες, στρογγυλά τραπέζια, κλινικά φροντιστήρια, συμπόσια και ελεύθερες ανακοινώσεις.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834392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5/7</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Ημερίδα</a:t>
            </a:r>
            <a:endParaRPr lang="el-GR" dirty="0"/>
          </a:p>
          <a:p>
            <a:r>
              <a:rPr lang="el-GR" b="1" dirty="0"/>
              <a:t>Η ημερίδα είναι </a:t>
            </a:r>
            <a:r>
              <a:rPr lang="el-GR" dirty="0"/>
              <a:t>ένα «μικρό» συνέδριο το οποίο διαρκεί μια ημέρα.</a:t>
            </a:r>
          </a:p>
          <a:p>
            <a:r>
              <a:rPr lang="el-GR" b="1" dirty="0"/>
              <a:t>Περιλαμβάνει</a:t>
            </a:r>
            <a:r>
              <a:rPr lang="el-GR" dirty="0"/>
              <a:t> συζητήσεις ομιλητών γύρω από ένα θέμα, οργανωμένες σε στρογγυλά τραπέζια και διαλέξεις.</a:t>
            </a:r>
          </a:p>
          <a:p>
            <a:r>
              <a:rPr lang="el-GR" b="1" dirty="0"/>
              <a:t>Ο συντονιστής/τελετάρχης συντονίζει </a:t>
            </a:r>
            <a:r>
              <a:rPr lang="el-GR" dirty="0"/>
              <a:t>τη διεξαγωγή του προγράμματος.</a:t>
            </a:r>
          </a:p>
          <a:p>
            <a:r>
              <a:rPr lang="el-GR" b="1" dirty="0"/>
              <a:t>Στο τέλος γίνεται </a:t>
            </a:r>
            <a:r>
              <a:rPr lang="el-GR" dirty="0"/>
              <a:t>σύνοψη των συμπερασμάτων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09699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Μορφές επιστημονικών εκδηλώσεων </a:t>
            </a:r>
            <a:r>
              <a:rPr lang="el-GR" sz="3200" b="0" dirty="0" smtClean="0"/>
              <a:t>6/7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Συμπόσιο - </a:t>
            </a:r>
            <a:r>
              <a:rPr lang="el-GR" b="1" dirty="0" err="1">
                <a:solidFill>
                  <a:srgbClr val="004A82"/>
                </a:solidFill>
              </a:rPr>
              <a:t>State</a:t>
            </a:r>
            <a:r>
              <a:rPr lang="el-GR" b="1" dirty="0">
                <a:solidFill>
                  <a:srgbClr val="004A82"/>
                </a:solidFill>
              </a:rPr>
              <a:t> of the </a:t>
            </a:r>
            <a:r>
              <a:rPr lang="el-GR" b="1" dirty="0" err="1" smtClean="0">
                <a:solidFill>
                  <a:srgbClr val="004A82"/>
                </a:solidFill>
              </a:rPr>
              <a:t>Art</a:t>
            </a:r>
            <a:endParaRPr lang="el-GR" b="1" dirty="0">
              <a:solidFill>
                <a:srgbClr val="004A82"/>
              </a:solidFill>
            </a:endParaRPr>
          </a:p>
          <a:p>
            <a:r>
              <a:rPr lang="el-GR" b="1" dirty="0"/>
              <a:t>Το συμπόσιο περιλαμβάνει </a:t>
            </a:r>
            <a:r>
              <a:rPr lang="el-GR" dirty="0"/>
              <a:t>μικρό αριθμό εισηγήσεων από ειδικούς γύρω από ένα θέμα, με διάφορες απόψεις.</a:t>
            </a:r>
          </a:p>
          <a:p>
            <a:r>
              <a:rPr lang="el-GR" b="1" dirty="0"/>
              <a:t>Οι εισηγήσεις διαρκούν </a:t>
            </a:r>
            <a:r>
              <a:rPr lang="el-GR" dirty="0"/>
              <a:t>20-30 λεπτά ανάλογα με τον αριθμό των ομιλητών, ενώ μετά από αυτές ακολουθεί συζήτηση με τη συμμετοχή του ακροατηρίου.</a:t>
            </a:r>
          </a:p>
          <a:p>
            <a:r>
              <a:rPr lang="el-GR" dirty="0"/>
              <a:t>Το συμπόσιο βέβαια, μπορεί να διεξαχθεί τόσο στο πλαίσιο ενός συνεδρίου, όσο και αυτόνομα, αποτελώντας το ίδιο ένα «μικρό» συνέδριο με διαλέξεις, στρογγυλά τραπέζια κ.λπ. που απευθύνεται όμως σε πιο εξειδικευμένο ακροατήριο.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381574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5bb69cd3d63e342bdfa4a302866cc8deaaa79a"/>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1132</Words>
  <Application>Microsoft Office PowerPoint</Application>
  <PresentationFormat>Προβολή στην οθόνη (4:3)</PresentationFormat>
  <Paragraphs>116</Paragraphs>
  <Slides>19</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OC_template_updated</vt:lpstr>
      <vt:lpstr>Μέθοδοι Διδασκαλίας στη Νοσηλευτική</vt:lpstr>
      <vt:lpstr>Νοσηλευτική εκπαίδευση</vt:lpstr>
      <vt:lpstr>Ο Νοσηλευτής </vt:lpstr>
      <vt:lpstr>Μορφές επιστημονικών εκδηλώσεων 1/7</vt:lpstr>
      <vt:lpstr>Μορφές επιστημονικών εκδηλώσεων 2/7</vt:lpstr>
      <vt:lpstr>Μορφές επιστημονικών εκδηλώσεων 3/7</vt:lpstr>
      <vt:lpstr>Μορφές επιστημονικών εκδηλώσεων 4/7</vt:lpstr>
      <vt:lpstr>Μορφές επιστημονικών εκδηλώσεων 5/7</vt:lpstr>
      <vt:lpstr>Μορφές επιστημονικών εκδηλώσεων 6/7</vt:lpstr>
      <vt:lpstr>Μορφές επιστημονικών εκδηλώσεων 7/7</vt:lpstr>
      <vt:lpstr>Είδη εργασιών 1/3</vt:lpstr>
      <vt:lpstr>Είδη εργασιών 2/3</vt:lpstr>
      <vt:lpstr>Είδη εργασιών 3/3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44</cp:revision>
  <dcterms:created xsi:type="dcterms:W3CDTF">2013-03-04T13:35:19Z</dcterms:created>
  <dcterms:modified xsi:type="dcterms:W3CDTF">2015-11-24T13:29:29Z</dcterms:modified>
</cp:coreProperties>
</file>