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9" r:id="rId4"/>
    <p:sldId id="270" r:id="rId5"/>
    <p:sldId id="271" r:id="rId6"/>
    <p:sldId id="272" r:id="rId7"/>
    <p:sldId id="273" r:id="rId8"/>
    <p:sldId id="257" r:id="rId9"/>
    <p:sldId id="262" r:id="rId10"/>
    <p:sldId id="264" r:id="rId11"/>
    <p:sldId id="267" r:id="rId12"/>
    <p:sldId id="268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3D5272-46F1-471D-B224-A0B0CDE50A99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93715971"/>
      </p:ext>
    </p:extLst>
  </p:cSld>
  <p:clrMapOvr>
    <a:masterClrMapping/>
  </p:clrMapOvr>
  <p:transition advClick="0" advTm="20000">
    <p:pull dir="d"/>
    <p:sndAc>
      <p:stSnd>
        <p:snd r:embed="rId1" name="Γραφομηχανή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4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7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2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5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0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3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4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338138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0000"/>
              </a:lnSpc>
              <a:spcBef>
                <a:spcPts val="1000"/>
              </a:spcBef>
              <a:defRPr sz="2200"/>
            </a:lvl4pPr>
            <a:lvl5pPr>
              <a:lnSpc>
                <a:spcPct val="110000"/>
              </a:lnSpc>
              <a:spcBef>
                <a:spcPts val="10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8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1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Εφαρμοσμένη Ενζυμολογία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8722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Βασικά </a:t>
            </a:r>
            <a:r>
              <a:rPr lang="el-GR" sz="2600" dirty="0"/>
              <a:t>ένζυμα σακχαρομυκήτων και </a:t>
            </a:r>
            <a:r>
              <a:rPr lang="el-GR" sz="2600" dirty="0" smtClean="0"/>
              <a:t>η δράση τους - Βασικά </a:t>
            </a:r>
            <a:r>
              <a:rPr lang="el-GR" sz="2600" dirty="0"/>
              <a:t>ένζυμα της ωρίμανσης του σταφυλιού</a:t>
            </a:r>
            <a:endParaRPr lang="el-GR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Βασίλης Ντουρτόγλου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Οινολογίας και Τεχνολογίας Ποτών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4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160240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Άσκηση: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Πώς επηρεάζει η Km την ανάπτυξη των κυττάρων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043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rmAutofit/>
          </a:bodyPr>
          <a:lstStyle/>
          <a:p>
            <a:r>
              <a:rPr lang="el-GR" altLang="el-GR" dirty="0"/>
              <a:t>Έχουμε δύο τύπους σακχαρομυκητών, οι οποίοι έχουν διαφορετικά ζυμωτικά χαρακτηριστικά. </a:t>
            </a:r>
            <a:endParaRPr lang="el-GR" dirty="0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499708"/>
              </p:ext>
            </p:extLst>
          </p:nvPr>
        </p:nvGraphicFramePr>
        <p:xfrm>
          <a:off x="4027697" y="1701175"/>
          <a:ext cx="19716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3" imgW="1971950" imgH="1476190" progId="Paint.Picture">
                  <p:embed/>
                </p:oleObj>
              </mc:Choice>
              <mc:Fallback>
                <p:oleObj name="Bitmap Image" r:id="rId3" imgW="1971950" imgH="14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697" y="1701175"/>
                        <a:ext cx="1971675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FFCC"/>
                                </a:gs>
                                <a:gs pos="50000">
                                  <a:srgbClr val="CCFFCC">
                                    <a:gamma/>
                                    <a:shade val="46275"/>
                                    <a:invGamma/>
                                  </a:srgbClr>
                                </a:gs>
                                <a:gs pos="100000">
                                  <a:srgbClr val="CCFFCC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29257"/>
              </p:ext>
            </p:extLst>
          </p:nvPr>
        </p:nvGraphicFramePr>
        <p:xfrm>
          <a:off x="4680012" y="4856162"/>
          <a:ext cx="24384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5" imgW="2000000" imgH="1267002" progId="Paint.Picture">
                  <p:embed/>
                </p:oleObj>
              </mc:Choice>
              <mc:Fallback>
                <p:oleObj name="Bitmap Image" r:id="rId5" imgW="2000000" imgH="1267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12" y="4856162"/>
                        <a:ext cx="243840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AutoShape 10"/>
          <p:cNvSpPr>
            <a:spLocks/>
          </p:cNvSpPr>
          <p:nvPr/>
        </p:nvSpPr>
        <p:spPr bwMode="auto">
          <a:xfrm>
            <a:off x="4067944" y="5315335"/>
            <a:ext cx="457200" cy="914400"/>
          </a:xfrm>
          <a:prstGeom prst="lef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066800" y="5791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dirty="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763688" y="5361372"/>
            <a:ext cx="2209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Κυτταρική μεμβράνη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105400" y="4876800"/>
            <a:ext cx="42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dirty="0">
                <a:latin typeface="Bookman Old Style" pitchFamily="18" charset="0"/>
              </a:rPr>
              <a:t>G</a:t>
            </a:r>
            <a:endParaRPr lang="el-GR" altLang="el-GR" dirty="0">
              <a:latin typeface="Bookman Old Style" pitchFamily="18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848350" y="6403975"/>
            <a:ext cx="37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dirty="0">
                <a:latin typeface="Bookman Old Style" pitchFamily="18" charset="0"/>
              </a:rPr>
              <a:t>P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Ζυμωτικά </a:t>
            </a:r>
            <a:r>
              <a:rPr lang="el-GR" altLang="el-GR" dirty="0"/>
              <a:t>χαρακτηριστικά</a:t>
            </a:r>
            <a:r>
              <a:rPr lang="el-GR" dirty="0" smtClean="0"/>
              <a:t>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4" name="Ορθογώνιο 3"/>
          <p:cNvSpPr/>
          <p:nvPr/>
        </p:nvSpPr>
        <p:spPr>
          <a:xfrm>
            <a:off x="755576" y="3177550"/>
            <a:ext cx="7848872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H λειτουργία των σακχαρομυκητών αποτελείται από : την είσοδο σακχάρων από το περιβάλλον τους, τη ζύμωση τους στο εσωτερικό των κυττάρων &amp; την έξοδο του προϊόντος (αλκοόλη). Τη λειτουργία αυτή επιτελούν πρωτεΐνες (ένζυμα), οι οποίες ονομάζονται </a:t>
            </a: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>ST.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6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/>
              <a:t>Οι κινητικές παράμετροι των ενζύμων </a:t>
            </a:r>
            <a:r>
              <a:rPr lang="en-US" altLang="el-GR" sz="2400" dirty="0"/>
              <a:t>ST</a:t>
            </a:r>
            <a:r>
              <a:rPr lang="el-GR" altLang="el-GR" sz="2400" dirty="0"/>
              <a:t> για το σακχαρομύκητα Α </a:t>
            </a:r>
            <a:r>
              <a:rPr lang="el-GR" altLang="el-GR" sz="2400" dirty="0" smtClean="0"/>
              <a:t>είναι:</a:t>
            </a: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dirty="0"/>
              <a:t>Κ</a:t>
            </a:r>
            <a:r>
              <a:rPr lang="en-US" altLang="el-GR" sz="2400" dirty="0"/>
              <a:t>m</a:t>
            </a:r>
            <a:r>
              <a:rPr lang="en-US" altLang="el-GR" sz="2400" baseline="-25000" dirty="0"/>
              <a:t>Α</a:t>
            </a:r>
            <a:r>
              <a:rPr lang="en-US" altLang="el-GR" sz="2400" dirty="0"/>
              <a:t> = 1000mM </a:t>
            </a:r>
            <a:r>
              <a:rPr lang="el-GR" altLang="el-GR" sz="2400" dirty="0" smtClean="0"/>
              <a:t>και</a:t>
            </a:r>
            <a:r>
              <a:rPr lang="en-US" altLang="el-GR" sz="2400" dirty="0" smtClean="0"/>
              <a:t> </a:t>
            </a:r>
            <a:r>
              <a:rPr lang="en-US" altLang="el-GR" sz="2400" dirty="0"/>
              <a:t>Umax</a:t>
            </a:r>
            <a:r>
              <a:rPr lang="en-US" altLang="el-GR" sz="2400" baseline="-25000" dirty="0"/>
              <a:t>A</a:t>
            </a:r>
            <a:r>
              <a:rPr lang="en-US" altLang="el-GR" sz="2400" dirty="0"/>
              <a:t> = 1000mmol/min</a:t>
            </a:r>
            <a:br>
              <a:rPr lang="en-US" altLang="el-GR" sz="2400" dirty="0"/>
            </a:br>
            <a:r>
              <a:rPr lang="el-GR" altLang="el-GR" sz="2400" dirty="0"/>
              <a:t>ενώ για το Β </a:t>
            </a:r>
            <a:r>
              <a:rPr lang="el-GR" altLang="el-GR" sz="2400" dirty="0" smtClean="0"/>
              <a:t>αντίστοιχα:</a:t>
            </a: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dirty="0"/>
              <a:t>Κ</a:t>
            </a:r>
            <a:r>
              <a:rPr lang="en-US" altLang="el-GR" sz="2400" dirty="0"/>
              <a:t>m</a:t>
            </a:r>
            <a:r>
              <a:rPr lang="el-GR" altLang="el-GR" sz="2400" baseline="-25000" dirty="0"/>
              <a:t>Β</a:t>
            </a:r>
            <a:r>
              <a:rPr lang="en-US" altLang="el-GR" sz="2400" dirty="0"/>
              <a:t> = 10m</a:t>
            </a:r>
            <a:r>
              <a:rPr lang="el-GR" altLang="el-GR" sz="2400" dirty="0"/>
              <a:t>Μ &amp; Umax</a:t>
            </a:r>
            <a:r>
              <a:rPr lang="el-GR" altLang="el-GR" sz="2400" baseline="-25000" dirty="0"/>
              <a:t>B</a:t>
            </a:r>
            <a:r>
              <a:rPr lang="el-GR" altLang="el-GR" sz="2400" dirty="0"/>
              <a:t> = </a:t>
            </a:r>
            <a:r>
              <a:rPr lang="el-GR" altLang="el-GR" sz="2400" dirty="0" smtClean="0"/>
              <a:t>100mmol/min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Πού </a:t>
            </a:r>
            <a:r>
              <a:rPr lang="el-GR" altLang="el-GR" sz="2400" dirty="0"/>
              <a:t>θα αναπτυχθούν περισσότερο σε ένα υπόστρωμα με περιεκτικότητα σε </a:t>
            </a:r>
            <a:r>
              <a:rPr lang="el-GR" altLang="el-GR" sz="2400" dirty="0" smtClean="0"/>
              <a:t>σάκχαρα:</a:t>
            </a:r>
            <a:endParaRPr lang="el-GR" altLang="el-GR" sz="2400" dirty="0"/>
          </a:p>
          <a:p>
            <a:pPr lvl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/>
              <a:t>10m</a:t>
            </a:r>
            <a:r>
              <a:rPr lang="en-US" altLang="el-GR" sz="2400" dirty="0"/>
              <a:t>M</a:t>
            </a:r>
          </a:p>
          <a:p>
            <a:pPr lvl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/>
              <a:t>100mM</a:t>
            </a:r>
          </a:p>
          <a:p>
            <a:pPr lvl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1000mM;</a:t>
            </a:r>
            <a:endParaRPr lang="el-GR" alt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Ζυμωτικά </a:t>
            </a:r>
            <a:r>
              <a:rPr lang="el-GR" altLang="el-GR" dirty="0"/>
              <a:t>χαρακτηριστικά</a:t>
            </a:r>
            <a:r>
              <a:rPr lang="el-GR" dirty="0" smtClean="0"/>
              <a:t> </a:t>
            </a:r>
            <a:r>
              <a:rPr lang="el-GR" sz="3000" b="0" dirty="0" smtClean="0"/>
              <a:t>2/4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69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Ζυμωτικά </a:t>
            </a:r>
            <a:r>
              <a:rPr lang="el-GR" altLang="el-GR" dirty="0"/>
              <a:t>χαρακτηριστικά</a:t>
            </a:r>
            <a:r>
              <a:rPr lang="el-GR" dirty="0" smtClean="0"/>
              <a:t> </a:t>
            </a:r>
            <a:r>
              <a:rPr lang="el-GR" sz="3000" b="0" dirty="0" smtClean="0"/>
              <a:t>3/4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08912" cy="14401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Με βάση τον τύπο 	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</a:rPr>
                      <m:t>𝐔𝐨</m:t>
                    </m:r>
                    <m:r>
                      <a:rPr lang="en-US" sz="2600" b="1" i="0" smtClean="0">
                        <a:latin typeface="Cambria Math"/>
                      </a:rPr>
                      <m:t>=</m:t>
                    </m:r>
                    <m:r>
                      <a:rPr lang="en-US" sz="2600" b="1" i="0" smtClean="0">
                        <a:latin typeface="Cambria Math"/>
                      </a:rPr>
                      <m:t>𝐔𝐦𝐚𝐱</m:t>
                    </m:r>
                    <m:r>
                      <a:rPr lang="en-US" sz="2600" b="1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6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1" i="0" smtClean="0">
                                <a:latin typeface="Cambria Math"/>
                              </a:rPr>
                              <m:t>𝐒</m:t>
                            </m:r>
                          </m:e>
                        </m:d>
                      </m:num>
                      <m:den>
                        <m:r>
                          <a:rPr lang="en-US" sz="2600" b="1" i="0" smtClean="0">
                            <a:solidFill>
                              <a:srgbClr val="004A82"/>
                            </a:solidFill>
                            <a:latin typeface="Cambria Math"/>
                          </a:rPr>
                          <m:t>𝐊𝐦</m:t>
                        </m:r>
                        <m:r>
                          <a:rPr lang="en-US" sz="2600" b="1" i="0" smtClean="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1" i="0" smtClean="0">
                                <a:latin typeface="Cambria Math"/>
                              </a:rPr>
                              <m:t>𝐒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6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l-GR" dirty="0" smtClean="0"/>
                  <a:t>υπολογίζουμε την αρχική ταχύτητα </a:t>
                </a:r>
                <a:r>
                  <a:rPr lang="en-US" dirty="0" smtClean="0"/>
                  <a:t>Uo</a:t>
                </a:r>
                <a:r>
                  <a:rPr lang="el-GR" dirty="0" smtClean="0"/>
                  <a:t>:</a:t>
                </a:r>
                <a:endParaRPr lang="el-GR" dirty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08912" cy="1440160"/>
              </a:xfrm>
              <a:blipFill rotWithShape="1"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13206"/>
              </p:ext>
            </p:extLst>
          </p:nvPr>
        </p:nvGraphicFramePr>
        <p:xfrm>
          <a:off x="1383189" y="3140968"/>
          <a:ext cx="6377623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73493"/>
                <a:gridCol w="1446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S.C.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10mM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100mM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1000mM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Μονάδες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9,9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90,9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500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mmol/min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50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90,9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99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mmol/min</a:t>
                      </a:r>
                      <a:endParaRPr lang="el-GR" sz="2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88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Ζυμωτικά </a:t>
            </a:r>
            <a:r>
              <a:rPr lang="el-GR" altLang="el-GR" dirty="0"/>
              <a:t>χαρακτηριστικά</a:t>
            </a:r>
            <a:r>
              <a:rPr lang="el-GR" dirty="0" smtClean="0"/>
              <a:t>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1800"/>
              </a:spcBef>
              <a:buFont typeface="Monotype Sorts" pitchFamily="2" charset="2"/>
              <a:buNone/>
            </a:pPr>
            <a:r>
              <a:rPr lang="el-GR" altLang="el-GR" dirty="0"/>
              <a:t>Με βάση τα αποτελέσματα: </a:t>
            </a:r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altLang="el-GR" dirty="0"/>
              <a:t>Σε μεγαλύτερη συγκέντρωση σακχάρων περισσότερο αναπτύσσεται ο σακχαρομύκητας Α, ο οποίος έχει μεγαλύτερο Κ</a:t>
            </a:r>
            <a:r>
              <a:rPr lang="en-US" altLang="el-GR" dirty="0"/>
              <a:t>m.</a:t>
            </a:r>
            <a:r>
              <a:rPr lang="el-GR" altLang="el-GR" dirty="0"/>
              <a:t> </a:t>
            </a:r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altLang="el-GR" dirty="0"/>
              <a:t>Σε μικρότερη συγκέντρωση σακχάρων περισσότερο αναπτύσσεται ο σακχαρομύκητας Β, που έχει μικρότερο Κ</a:t>
            </a:r>
            <a:r>
              <a:rPr lang="en-US" altLang="el-GR" dirty="0"/>
              <a:t>m</a:t>
            </a:r>
            <a:r>
              <a:rPr lang="el-GR" altLang="el-GR" dirty="0"/>
              <a:t>.</a:t>
            </a:r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altLang="el-GR" dirty="0"/>
              <a:t>Σε ενδιάμεση συγκέντρωση αναπτύσσονται </a:t>
            </a:r>
            <a:r>
              <a:rPr lang="el-GR" altLang="el-GR" dirty="0" smtClean="0"/>
              <a:t>και </a:t>
            </a:r>
            <a:r>
              <a:rPr lang="el-GR" altLang="el-GR" dirty="0"/>
              <a:t>οι δύο το ίδιο.</a:t>
            </a:r>
          </a:p>
          <a:p>
            <a:pPr marL="0" indent="0">
              <a:lnSpc>
                <a:spcPct val="112000"/>
              </a:lnSpc>
              <a:spcBef>
                <a:spcPts val="1800"/>
              </a:spcBef>
              <a:buNone/>
            </a:pPr>
            <a:r>
              <a:rPr lang="el-GR" altLang="el-GR" b="1" dirty="0" smtClean="0"/>
              <a:t>Συμπέρασμα:</a:t>
            </a:r>
            <a:endParaRPr lang="el-GR" altLang="el-GR" b="1" dirty="0"/>
          </a:p>
          <a:p>
            <a:pPr marL="0" indent="0">
              <a:lnSpc>
                <a:spcPct val="112000"/>
              </a:lnSpc>
              <a:spcBef>
                <a:spcPts val="1800"/>
              </a:spcBef>
              <a:buFont typeface="Monotype Sorts" pitchFamily="2" charset="2"/>
              <a:buNone/>
            </a:pPr>
            <a:r>
              <a:rPr lang="el-GR" altLang="el-GR" b="1" dirty="0"/>
              <a:t>Σε μικρές συγκεντρώσεις σακχάρων, όσο πιο κοντά στο 1</a:t>
            </a:r>
            <a:r>
              <a:rPr lang="en-US" altLang="el-GR" b="1" dirty="0"/>
              <a:t>m</a:t>
            </a:r>
            <a:r>
              <a:rPr lang="el-GR" altLang="el-GR" b="1" dirty="0"/>
              <a:t>Μ είναι η </a:t>
            </a:r>
            <a:r>
              <a:rPr lang="el-GR" altLang="el-GR" b="1" dirty="0">
                <a:solidFill>
                  <a:srgbClr val="004A82"/>
                </a:solidFill>
              </a:rPr>
              <a:t>Κ</a:t>
            </a:r>
            <a:r>
              <a:rPr lang="en-US" altLang="el-GR" b="1" dirty="0">
                <a:solidFill>
                  <a:srgbClr val="004A82"/>
                </a:solidFill>
              </a:rPr>
              <a:t>m</a:t>
            </a:r>
            <a:r>
              <a:rPr lang="el-GR" altLang="el-GR" b="1" dirty="0">
                <a:solidFill>
                  <a:srgbClr val="004A82"/>
                </a:solidFill>
              </a:rPr>
              <a:t> </a:t>
            </a:r>
            <a:r>
              <a:rPr lang="el-GR" altLang="el-GR" b="1" dirty="0"/>
              <a:t>τόσο καλύτερα αναπτύσσεται ο μικροοργανισμός</a:t>
            </a:r>
            <a:r>
              <a:rPr lang="el-GR" altLang="el-GR" b="1" dirty="0" smtClean="0"/>
              <a:t>.</a:t>
            </a:r>
            <a:endParaRPr lang="el-GR" altLang="el-GR" b="1" dirty="0"/>
          </a:p>
        </p:txBody>
      </p:sp>
    </p:spTree>
    <p:extLst>
      <p:ext uri="{BB962C8B-B14F-4D97-AF65-F5344CB8AC3E}">
        <p14:creationId xmlns:p14="http://schemas.microsoft.com/office/powerpoint/2010/main" val="11426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Ντουρτόγλου 2014. </a:t>
            </a:r>
            <a:r>
              <a:rPr lang="el-GR" sz="2000" dirty="0"/>
              <a:t>Βασίλειος </a:t>
            </a:r>
            <a:r>
              <a:rPr lang="el-GR" sz="2000" dirty="0" smtClean="0"/>
              <a:t>Ντουρτόγλου</a:t>
            </a:r>
            <a:r>
              <a:rPr lang="el-GR" sz="2000" dirty="0"/>
              <a:t>. «Εφαρμοσμένη Ενζυμολογία (Θ).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Βασικά ένζυμα σακχαρομυκήτων και η δράση τους - Βασικά ένζυμα της ωρίμανσης του </a:t>
            </a:r>
            <a:r>
              <a:rPr lang="el-GR" sz="2000" dirty="0" smtClean="0"/>
              <a:t>σταφυλιού».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1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21</TotalTime>
  <Words>792</Words>
  <Application>Microsoft Office PowerPoint</Application>
  <PresentationFormat>Προβολή στην οθόνη (4:3)</PresentationFormat>
  <Paragraphs>104</Paragraphs>
  <Slides>13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exo-opistho_simeiomata</vt:lpstr>
      <vt:lpstr>OC_template_updated</vt:lpstr>
      <vt:lpstr>Bitmap Image</vt:lpstr>
      <vt:lpstr>Εφαρμοσμένη Ενζυμολογία (Θ)</vt:lpstr>
      <vt:lpstr>Άσκηση:  Πώς επηρεάζει η Km την ανάπτυξη των κυττάρων</vt:lpstr>
      <vt:lpstr>Ζυμωτικά χαρακτηριστικά 1/4</vt:lpstr>
      <vt:lpstr>Ζυμωτικά χαρακτηριστικά 2/4</vt:lpstr>
      <vt:lpstr>Ζυμωτικά χαρακτηριστικά 3/4</vt:lpstr>
      <vt:lpstr>Ζυμωτικά χαρακτηριστικά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Εφαρμοσμένη Ενζυμολογία (Θ)</dc:title>
  <dc:creator>opencourses@teiath.gr</dc:creator>
  <cp:lastModifiedBy>natasakar new</cp:lastModifiedBy>
  <cp:revision>6</cp:revision>
  <dcterms:created xsi:type="dcterms:W3CDTF">2015-03-18T14:57:09Z</dcterms:created>
  <dcterms:modified xsi:type="dcterms:W3CDTF">2015-07-20T13:00:10Z</dcterms:modified>
</cp:coreProperties>
</file>