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ctiveX/activeX1.xml" ContentType="application/vnd.ms-office.activeX+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4"/>
  </p:notesMasterIdLst>
  <p:handoutMasterIdLst>
    <p:handoutMasterId r:id="rId65"/>
  </p:handoutMasterIdLst>
  <p:sldIdLst>
    <p:sldId id="256" r:id="rId3"/>
    <p:sldId id="269" r:id="rId4"/>
    <p:sldId id="270" r:id="rId5"/>
    <p:sldId id="271" r:id="rId6"/>
    <p:sldId id="272" r:id="rId7"/>
    <p:sldId id="273" r:id="rId8"/>
    <p:sldId id="274" r:id="rId9"/>
    <p:sldId id="275" r:id="rId10"/>
    <p:sldId id="276" r:id="rId11"/>
    <p:sldId id="277" r:id="rId12"/>
    <p:sldId id="314" r:id="rId13"/>
    <p:sldId id="278" r:id="rId14"/>
    <p:sldId id="279" r:id="rId15"/>
    <p:sldId id="280"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20" r:id="rId37"/>
    <p:sldId id="302" r:id="rId38"/>
    <p:sldId id="321" r:id="rId39"/>
    <p:sldId id="303" r:id="rId40"/>
    <p:sldId id="318" r:id="rId41"/>
    <p:sldId id="304" r:id="rId42"/>
    <p:sldId id="319" r:id="rId43"/>
    <p:sldId id="305" r:id="rId44"/>
    <p:sldId id="306" r:id="rId45"/>
    <p:sldId id="322" r:id="rId46"/>
    <p:sldId id="307" r:id="rId47"/>
    <p:sldId id="308" r:id="rId48"/>
    <p:sldId id="309" r:id="rId49"/>
    <p:sldId id="310" r:id="rId50"/>
    <p:sldId id="311" r:id="rId51"/>
    <p:sldId id="312" r:id="rId52"/>
    <p:sldId id="315" r:id="rId53"/>
    <p:sldId id="313" r:id="rId54"/>
    <p:sldId id="316" r:id="rId55"/>
    <p:sldId id="323" r:id="rId56"/>
    <p:sldId id="257" r:id="rId57"/>
    <p:sldId id="262" r:id="rId58"/>
    <p:sldId id="264" r:id="rId59"/>
    <p:sldId id="324" r:id="rId60"/>
    <p:sldId id="325" r:id="rId61"/>
    <p:sldId id="266" r:id="rId62"/>
    <p:sldId id="261" r:id="rId63"/>
  </p:sldIdLst>
  <p:sldSz cx="9144000" cy="6858000" type="screen4x3"/>
  <p:notesSz cx="7104063" cy="10234613"/>
  <p:custDataLst>
    <p:tags r:id="rId6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3E901-89D1-4093-BF82-0DF54D1EE93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l-GR"/>
        </a:p>
      </dgm:t>
    </dgm:pt>
    <dgm:pt modelId="{5AF557D0-3C53-4138-A302-88B113E34075}">
      <dgm:prSet phldrT="[Text]" custT="1"/>
      <dgm:spPr>
        <a:solidFill>
          <a:schemeClr val="tx2">
            <a:lumMod val="25000"/>
            <a:lumOff val="75000"/>
            <a:alpha val="50000"/>
          </a:schemeClr>
        </a:solidFill>
      </dgm:spPr>
      <dgm:t>
        <a:bodyPr/>
        <a:lstStyle/>
        <a:p>
          <a:r>
            <a:rPr lang="el-GR" sz="1800" dirty="0" smtClean="0"/>
            <a:t>Διαθέσιμες </a:t>
          </a:r>
        </a:p>
        <a:p>
          <a:r>
            <a:rPr lang="el-GR" sz="1800" dirty="0" smtClean="0"/>
            <a:t>πηγές</a:t>
          </a:r>
          <a:endParaRPr lang="el-GR" sz="1800" dirty="0"/>
        </a:p>
      </dgm:t>
    </dgm:pt>
    <dgm:pt modelId="{F668CEA6-DDA4-402D-A6FF-5257D9F609DB}" type="parTrans" cxnId="{70B84217-2075-48DE-8F8B-228D45F76236}">
      <dgm:prSet/>
      <dgm:spPr/>
      <dgm:t>
        <a:bodyPr/>
        <a:lstStyle/>
        <a:p>
          <a:endParaRPr lang="el-GR"/>
        </a:p>
      </dgm:t>
    </dgm:pt>
    <dgm:pt modelId="{42D016A3-355F-4584-8D19-8AEA48E48A52}" type="sibTrans" cxnId="{70B84217-2075-48DE-8F8B-228D45F76236}">
      <dgm:prSet/>
      <dgm:spPr/>
      <dgm:t>
        <a:bodyPr/>
        <a:lstStyle/>
        <a:p>
          <a:endParaRPr lang="el-GR"/>
        </a:p>
      </dgm:t>
    </dgm:pt>
    <dgm:pt modelId="{5C3EA776-40FD-4DEA-9117-8FC03B1034D5}">
      <dgm:prSet phldrT="[Text]" custT="1"/>
      <dgm:spPr>
        <a:solidFill>
          <a:schemeClr val="accent5">
            <a:lumMod val="50000"/>
            <a:alpha val="50000"/>
          </a:schemeClr>
        </a:solidFill>
        <a:effectLst>
          <a:glow rad="228600">
            <a:schemeClr val="accent2">
              <a:satMod val="175000"/>
              <a:alpha val="40000"/>
            </a:schemeClr>
          </a:glow>
        </a:effectLst>
      </dgm:spPr>
      <dgm:t>
        <a:bodyPr>
          <a:scene3d>
            <a:camera prst="orthographicFront"/>
            <a:lightRig rig="sunset" dir="t"/>
          </a:scene3d>
        </a:bodyPr>
        <a:lstStyle/>
        <a:p>
          <a:r>
            <a:rPr lang="el-GR" sz="1400" dirty="0" smtClean="0">
              <a:solidFill>
                <a:schemeClr val="tx1"/>
              </a:solidFill>
              <a:effectLst>
                <a:glow rad="228600">
                  <a:schemeClr val="accent2">
                    <a:satMod val="175000"/>
                    <a:alpha val="40000"/>
                  </a:schemeClr>
                </a:glow>
              </a:effectLst>
            </a:rPr>
            <a:t>   </a:t>
          </a:r>
          <a:r>
            <a:rPr lang="el-GR" sz="1300" dirty="0" smtClean="0">
              <a:solidFill>
                <a:schemeClr val="tx1"/>
              </a:solidFill>
              <a:effectLst>
                <a:glow rad="228600">
                  <a:schemeClr val="accent2">
                    <a:satMod val="175000"/>
                    <a:alpha val="40000"/>
                  </a:schemeClr>
                </a:glow>
              </a:effectLst>
            </a:rPr>
            <a:t>Προσδοκίες Ασθενών</a:t>
          </a:r>
          <a:endParaRPr lang="el-GR" sz="1300" dirty="0">
            <a:solidFill>
              <a:schemeClr val="tx1"/>
            </a:solidFill>
            <a:effectLst>
              <a:glow rad="228600">
                <a:schemeClr val="accent2">
                  <a:satMod val="175000"/>
                  <a:alpha val="40000"/>
                </a:schemeClr>
              </a:glow>
            </a:effectLst>
          </a:endParaRPr>
        </a:p>
      </dgm:t>
    </dgm:pt>
    <dgm:pt modelId="{4F8125B3-C9C5-4299-8C7C-F4D6D3485907}" type="parTrans" cxnId="{D1B1B289-0EF9-4DF6-BCF1-1D7EE7CCF109}">
      <dgm:prSet/>
      <dgm:spPr/>
      <dgm:t>
        <a:bodyPr/>
        <a:lstStyle/>
        <a:p>
          <a:endParaRPr lang="el-GR"/>
        </a:p>
      </dgm:t>
    </dgm:pt>
    <dgm:pt modelId="{7526F681-2290-42C4-ADA5-3166F3A5DCFC}" type="sibTrans" cxnId="{D1B1B289-0EF9-4DF6-BCF1-1D7EE7CCF109}">
      <dgm:prSet/>
      <dgm:spPr/>
      <dgm:t>
        <a:bodyPr/>
        <a:lstStyle/>
        <a:p>
          <a:endParaRPr lang="el-GR"/>
        </a:p>
      </dgm:t>
    </dgm:pt>
    <dgm:pt modelId="{09B6C610-EF9F-41F3-9A64-C7F6F644A0E3}">
      <dgm:prSet phldrT="[Text]" custT="1"/>
      <dgm:spPr>
        <a:solidFill>
          <a:schemeClr val="accent2">
            <a:lumMod val="60000"/>
            <a:lumOff val="40000"/>
          </a:schemeClr>
        </a:solidFill>
      </dgm:spPr>
      <dgm:t>
        <a:bodyPr/>
        <a:lstStyle/>
        <a:p>
          <a:pPr>
            <a:lnSpc>
              <a:spcPct val="100000"/>
            </a:lnSpc>
          </a:pPr>
          <a:r>
            <a:rPr lang="el-GR" sz="1800" dirty="0" smtClean="0"/>
            <a:t>Ερευνητικά </a:t>
          </a:r>
        </a:p>
        <a:p>
          <a:pPr>
            <a:lnSpc>
              <a:spcPct val="100000"/>
            </a:lnSpc>
          </a:pPr>
          <a:r>
            <a:rPr lang="el-GR" sz="1800" dirty="0" smtClean="0"/>
            <a:t>Δεδομένα</a:t>
          </a:r>
        </a:p>
        <a:p>
          <a:pPr>
            <a:lnSpc>
              <a:spcPct val="100000"/>
            </a:lnSpc>
          </a:pPr>
          <a:r>
            <a:rPr lang="el-GR" sz="1800" dirty="0" smtClean="0"/>
            <a:t>(</a:t>
          </a:r>
          <a:r>
            <a:rPr lang="el-GR" sz="1800" b="1" dirty="0" smtClean="0"/>
            <a:t>Ενδείξεις</a:t>
          </a:r>
          <a:r>
            <a:rPr lang="el-GR" sz="1800" dirty="0" smtClean="0"/>
            <a:t>)</a:t>
          </a:r>
        </a:p>
      </dgm:t>
    </dgm:pt>
    <dgm:pt modelId="{3FF04A9D-390C-4290-A7A1-14AD7AB7251E}" type="parTrans" cxnId="{09794B37-E37C-4F51-A4EC-B21B53A2A899}">
      <dgm:prSet/>
      <dgm:spPr/>
      <dgm:t>
        <a:bodyPr/>
        <a:lstStyle/>
        <a:p>
          <a:endParaRPr lang="el-GR"/>
        </a:p>
      </dgm:t>
    </dgm:pt>
    <dgm:pt modelId="{27DD0631-4558-4E9C-A12A-F90CB819DEA9}" type="sibTrans" cxnId="{09794B37-E37C-4F51-A4EC-B21B53A2A899}">
      <dgm:prSet/>
      <dgm:spPr/>
      <dgm:t>
        <a:bodyPr/>
        <a:lstStyle/>
        <a:p>
          <a:endParaRPr lang="el-GR"/>
        </a:p>
      </dgm:t>
    </dgm:pt>
    <dgm:pt modelId="{CBF218F0-21D1-41F3-AB64-2458539EB47C}">
      <dgm:prSet phldrT="[Text]" custT="1"/>
      <dgm:spPr>
        <a:solidFill>
          <a:schemeClr val="tx2">
            <a:lumMod val="25000"/>
            <a:lumOff val="75000"/>
            <a:alpha val="50000"/>
          </a:schemeClr>
        </a:solidFill>
      </dgm:spPr>
      <dgm:t>
        <a:bodyPr/>
        <a:lstStyle/>
        <a:p>
          <a:pPr>
            <a:lnSpc>
              <a:spcPct val="100000"/>
            </a:lnSpc>
          </a:pPr>
          <a:r>
            <a:rPr lang="el-GR" sz="1600" dirty="0" smtClean="0"/>
            <a:t>Κλινική </a:t>
          </a:r>
        </a:p>
        <a:p>
          <a:pPr>
            <a:lnSpc>
              <a:spcPct val="100000"/>
            </a:lnSpc>
          </a:pPr>
          <a:r>
            <a:rPr lang="el-GR" sz="1600" dirty="0" smtClean="0"/>
            <a:t>Πρακτική</a:t>
          </a:r>
          <a:endParaRPr lang="el-GR" sz="1200" dirty="0"/>
        </a:p>
      </dgm:t>
    </dgm:pt>
    <dgm:pt modelId="{57553AB6-65B3-4511-AA4E-8E8006097542}" type="parTrans" cxnId="{9AFC14AD-22D1-4381-83D9-6AF0C272C85A}">
      <dgm:prSet/>
      <dgm:spPr/>
      <dgm:t>
        <a:bodyPr/>
        <a:lstStyle/>
        <a:p>
          <a:endParaRPr lang="el-GR"/>
        </a:p>
      </dgm:t>
    </dgm:pt>
    <dgm:pt modelId="{D2B08208-AA53-47C6-A9FC-67556FA6413B}" type="sibTrans" cxnId="{9AFC14AD-22D1-4381-83D9-6AF0C272C85A}">
      <dgm:prSet/>
      <dgm:spPr/>
      <dgm:t>
        <a:bodyPr/>
        <a:lstStyle/>
        <a:p>
          <a:endParaRPr lang="el-GR"/>
        </a:p>
      </dgm:t>
    </dgm:pt>
    <dgm:pt modelId="{E641D94C-2979-4E4E-A5AB-CC8A3FD45FD8}" type="pres">
      <dgm:prSet presAssocID="{A463E901-89D1-4093-BF82-0DF54D1EE932}" presName="compositeShape" presStyleCnt="0">
        <dgm:presLayoutVars>
          <dgm:chMax val="7"/>
          <dgm:dir/>
          <dgm:resizeHandles val="exact"/>
        </dgm:presLayoutVars>
      </dgm:prSet>
      <dgm:spPr/>
      <dgm:t>
        <a:bodyPr/>
        <a:lstStyle/>
        <a:p>
          <a:endParaRPr lang="el-GR"/>
        </a:p>
      </dgm:t>
    </dgm:pt>
    <dgm:pt modelId="{3D2FF9DB-EBCA-4CDF-A851-ED3A81A1921A}" type="pres">
      <dgm:prSet presAssocID="{5AF557D0-3C53-4138-A302-88B113E34075}" presName="circ1" presStyleLbl="vennNode1" presStyleIdx="0" presStyleCnt="4"/>
      <dgm:spPr/>
      <dgm:t>
        <a:bodyPr/>
        <a:lstStyle/>
        <a:p>
          <a:endParaRPr lang="el-GR"/>
        </a:p>
      </dgm:t>
    </dgm:pt>
    <dgm:pt modelId="{E47DA0DC-506E-4CE6-BD64-3ECF780CAE38}" type="pres">
      <dgm:prSet presAssocID="{5AF557D0-3C53-4138-A302-88B113E34075}" presName="circ1Tx" presStyleLbl="revTx" presStyleIdx="0" presStyleCnt="0">
        <dgm:presLayoutVars>
          <dgm:chMax val="0"/>
          <dgm:chPref val="0"/>
          <dgm:bulletEnabled val="1"/>
        </dgm:presLayoutVars>
      </dgm:prSet>
      <dgm:spPr/>
      <dgm:t>
        <a:bodyPr/>
        <a:lstStyle/>
        <a:p>
          <a:endParaRPr lang="el-GR"/>
        </a:p>
      </dgm:t>
    </dgm:pt>
    <dgm:pt modelId="{9AD95C40-114B-4903-B2F9-4967861F7A43}" type="pres">
      <dgm:prSet presAssocID="{5C3EA776-40FD-4DEA-9117-8FC03B1034D5}" presName="circ2" presStyleLbl="vennNode1" presStyleIdx="1" presStyleCnt="4"/>
      <dgm:spPr/>
      <dgm:t>
        <a:bodyPr/>
        <a:lstStyle/>
        <a:p>
          <a:endParaRPr lang="el-GR"/>
        </a:p>
      </dgm:t>
    </dgm:pt>
    <dgm:pt modelId="{C22DD622-2F51-413D-96FC-5967D00FF466}" type="pres">
      <dgm:prSet presAssocID="{5C3EA776-40FD-4DEA-9117-8FC03B1034D5}" presName="circ2Tx" presStyleLbl="revTx" presStyleIdx="0" presStyleCnt="0">
        <dgm:presLayoutVars>
          <dgm:chMax val="0"/>
          <dgm:chPref val="0"/>
          <dgm:bulletEnabled val="1"/>
        </dgm:presLayoutVars>
      </dgm:prSet>
      <dgm:spPr/>
      <dgm:t>
        <a:bodyPr/>
        <a:lstStyle/>
        <a:p>
          <a:endParaRPr lang="el-GR"/>
        </a:p>
      </dgm:t>
    </dgm:pt>
    <dgm:pt modelId="{FD1CA89C-8786-479F-9398-F876BEFD2985}" type="pres">
      <dgm:prSet presAssocID="{09B6C610-EF9F-41F3-9A64-C7F6F644A0E3}" presName="circ3" presStyleLbl="vennNode1" presStyleIdx="2" presStyleCnt="4"/>
      <dgm:spPr/>
      <dgm:t>
        <a:bodyPr/>
        <a:lstStyle/>
        <a:p>
          <a:endParaRPr lang="el-GR"/>
        </a:p>
      </dgm:t>
    </dgm:pt>
    <dgm:pt modelId="{82504F8F-1FDC-4B6F-AFB5-7354795E9C0C}" type="pres">
      <dgm:prSet presAssocID="{09B6C610-EF9F-41F3-9A64-C7F6F644A0E3}" presName="circ3Tx" presStyleLbl="revTx" presStyleIdx="0" presStyleCnt="0">
        <dgm:presLayoutVars>
          <dgm:chMax val="0"/>
          <dgm:chPref val="0"/>
          <dgm:bulletEnabled val="1"/>
        </dgm:presLayoutVars>
      </dgm:prSet>
      <dgm:spPr/>
      <dgm:t>
        <a:bodyPr/>
        <a:lstStyle/>
        <a:p>
          <a:endParaRPr lang="el-GR"/>
        </a:p>
      </dgm:t>
    </dgm:pt>
    <dgm:pt modelId="{64CC4E54-BEAC-40DE-A068-0C080AFDC0C8}" type="pres">
      <dgm:prSet presAssocID="{CBF218F0-21D1-41F3-AB64-2458539EB47C}" presName="circ4" presStyleLbl="vennNode1" presStyleIdx="3" presStyleCnt="4"/>
      <dgm:spPr/>
      <dgm:t>
        <a:bodyPr/>
        <a:lstStyle/>
        <a:p>
          <a:endParaRPr lang="el-GR"/>
        </a:p>
      </dgm:t>
    </dgm:pt>
    <dgm:pt modelId="{3800C075-D958-41EA-9909-6BB741D2B0AC}" type="pres">
      <dgm:prSet presAssocID="{CBF218F0-21D1-41F3-AB64-2458539EB47C}" presName="circ4Tx" presStyleLbl="revTx" presStyleIdx="0" presStyleCnt="0">
        <dgm:presLayoutVars>
          <dgm:chMax val="0"/>
          <dgm:chPref val="0"/>
          <dgm:bulletEnabled val="1"/>
        </dgm:presLayoutVars>
      </dgm:prSet>
      <dgm:spPr/>
      <dgm:t>
        <a:bodyPr/>
        <a:lstStyle/>
        <a:p>
          <a:endParaRPr lang="el-GR"/>
        </a:p>
      </dgm:t>
    </dgm:pt>
  </dgm:ptLst>
  <dgm:cxnLst>
    <dgm:cxn modelId="{30A8AE6B-9571-49C4-95A9-8F30AE523C6C}" type="presOf" srcId="{5AF557D0-3C53-4138-A302-88B113E34075}" destId="{3D2FF9DB-EBCA-4CDF-A851-ED3A81A1921A}" srcOrd="0" destOrd="0" presId="urn:microsoft.com/office/officeart/2005/8/layout/venn1"/>
    <dgm:cxn modelId="{D3428CA7-F625-4231-A3DE-80FE0FF00E6A}" type="presOf" srcId="{5C3EA776-40FD-4DEA-9117-8FC03B1034D5}" destId="{9AD95C40-114B-4903-B2F9-4967861F7A43}" srcOrd="0" destOrd="0" presId="urn:microsoft.com/office/officeart/2005/8/layout/venn1"/>
    <dgm:cxn modelId="{F1BF2D69-B4D1-4B27-8A8F-FA1D044C4E36}" type="presOf" srcId="{09B6C610-EF9F-41F3-9A64-C7F6F644A0E3}" destId="{82504F8F-1FDC-4B6F-AFB5-7354795E9C0C}" srcOrd="1" destOrd="0" presId="urn:microsoft.com/office/officeart/2005/8/layout/venn1"/>
    <dgm:cxn modelId="{09794B37-E37C-4F51-A4EC-B21B53A2A899}" srcId="{A463E901-89D1-4093-BF82-0DF54D1EE932}" destId="{09B6C610-EF9F-41F3-9A64-C7F6F644A0E3}" srcOrd="2" destOrd="0" parTransId="{3FF04A9D-390C-4290-A7A1-14AD7AB7251E}" sibTransId="{27DD0631-4558-4E9C-A12A-F90CB819DEA9}"/>
    <dgm:cxn modelId="{8A6E6397-337A-4CE9-8EFA-1C2FA60DAB0E}" type="presOf" srcId="{5AF557D0-3C53-4138-A302-88B113E34075}" destId="{E47DA0DC-506E-4CE6-BD64-3ECF780CAE38}" srcOrd="1" destOrd="0" presId="urn:microsoft.com/office/officeart/2005/8/layout/venn1"/>
    <dgm:cxn modelId="{D1B1B289-0EF9-4DF6-BCF1-1D7EE7CCF109}" srcId="{A463E901-89D1-4093-BF82-0DF54D1EE932}" destId="{5C3EA776-40FD-4DEA-9117-8FC03B1034D5}" srcOrd="1" destOrd="0" parTransId="{4F8125B3-C9C5-4299-8C7C-F4D6D3485907}" sibTransId="{7526F681-2290-42C4-ADA5-3166F3A5DCFC}"/>
    <dgm:cxn modelId="{2A71885D-D6C7-4AEF-8328-7472FD19DD5E}" type="presOf" srcId="{5C3EA776-40FD-4DEA-9117-8FC03B1034D5}" destId="{C22DD622-2F51-413D-96FC-5967D00FF466}" srcOrd="1" destOrd="0" presId="urn:microsoft.com/office/officeart/2005/8/layout/venn1"/>
    <dgm:cxn modelId="{70B84217-2075-48DE-8F8B-228D45F76236}" srcId="{A463E901-89D1-4093-BF82-0DF54D1EE932}" destId="{5AF557D0-3C53-4138-A302-88B113E34075}" srcOrd="0" destOrd="0" parTransId="{F668CEA6-DDA4-402D-A6FF-5257D9F609DB}" sibTransId="{42D016A3-355F-4584-8D19-8AEA48E48A52}"/>
    <dgm:cxn modelId="{371BBA87-A4C5-4E97-9575-D65E9FBD5394}" type="presOf" srcId="{A463E901-89D1-4093-BF82-0DF54D1EE932}" destId="{E641D94C-2979-4E4E-A5AB-CC8A3FD45FD8}" srcOrd="0" destOrd="0" presId="urn:microsoft.com/office/officeart/2005/8/layout/venn1"/>
    <dgm:cxn modelId="{43B3A5B9-4EEF-4F08-8AEC-6E098501E7B5}" type="presOf" srcId="{09B6C610-EF9F-41F3-9A64-C7F6F644A0E3}" destId="{FD1CA89C-8786-479F-9398-F876BEFD2985}" srcOrd="0" destOrd="0" presId="urn:microsoft.com/office/officeart/2005/8/layout/venn1"/>
    <dgm:cxn modelId="{848D52DB-2E28-4235-A4C5-20B181A3D0F7}" type="presOf" srcId="{CBF218F0-21D1-41F3-AB64-2458539EB47C}" destId="{3800C075-D958-41EA-9909-6BB741D2B0AC}" srcOrd="1" destOrd="0" presId="urn:microsoft.com/office/officeart/2005/8/layout/venn1"/>
    <dgm:cxn modelId="{C3FF48CC-CF87-4C17-ADC6-C03C16F2D03F}" type="presOf" srcId="{CBF218F0-21D1-41F3-AB64-2458539EB47C}" destId="{64CC4E54-BEAC-40DE-A068-0C080AFDC0C8}" srcOrd="0" destOrd="0" presId="urn:microsoft.com/office/officeart/2005/8/layout/venn1"/>
    <dgm:cxn modelId="{9AFC14AD-22D1-4381-83D9-6AF0C272C85A}" srcId="{A463E901-89D1-4093-BF82-0DF54D1EE932}" destId="{CBF218F0-21D1-41F3-AB64-2458539EB47C}" srcOrd="3" destOrd="0" parTransId="{57553AB6-65B3-4511-AA4E-8E8006097542}" sibTransId="{D2B08208-AA53-47C6-A9FC-67556FA6413B}"/>
    <dgm:cxn modelId="{8ACF649C-7599-49A4-9630-63DEC2AFA94E}" type="presParOf" srcId="{E641D94C-2979-4E4E-A5AB-CC8A3FD45FD8}" destId="{3D2FF9DB-EBCA-4CDF-A851-ED3A81A1921A}" srcOrd="0" destOrd="0" presId="urn:microsoft.com/office/officeart/2005/8/layout/venn1"/>
    <dgm:cxn modelId="{69E147E7-084F-4D42-8F83-41F5B4E905CD}" type="presParOf" srcId="{E641D94C-2979-4E4E-A5AB-CC8A3FD45FD8}" destId="{E47DA0DC-506E-4CE6-BD64-3ECF780CAE38}" srcOrd="1" destOrd="0" presId="urn:microsoft.com/office/officeart/2005/8/layout/venn1"/>
    <dgm:cxn modelId="{4077EA13-7754-4724-8061-6ABB05339608}" type="presParOf" srcId="{E641D94C-2979-4E4E-A5AB-CC8A3FD45FD8}" destId="{9AD95C40-114B-4903-B2F9-4967861F7A43}" srcOrd="2" destOrd="0" presId="urn:microsoft.com/office/officeart/2005/8/layout/venn1"/>
    <dgm:cxn modelId="{144F4764-E3AE-41EC-9AB9-B1A37518440B}" type="presParOf" srcId="{E641D94C-2979-4E4E-A5AB-CC8A3FD45FD8}" destId="{C22DD622-2F51-413D-96FC-5967D00FF466}" srcOrd="3" destOrd="0" presId="urn:microsoft.com/office/officeart/2005/8/layout/venn1"/>
    <dgm:cxn modelId="{2C69335C-DE5D-4EB6-84A0-79D700E528B7}" type="presParOf" srcId="{E641D94C-2979-4E4E-A5AB-CC8A3FD45FD8}" destId="{FD1CA89C-8786-479F-9398-F876BEFD2985}" srcOrd="4" destOrd="0" presId="urn:microsoft.com/office/officeart/2005/8/layout/venn1"/>
    <dgm:cxn modelId="{ADCA4289-128C-451B-9282-E00E7302833C}" type="presParOf" srcId="{E641D94C-2979-4E4E-A5AB-CC8A3FD45FD8}" destId="{82504F8F-1FDC-4B6F-AFB5-7354795E9C0C}" srcOrd="5" destOrd="0" presId="urn:microsoft.com/office/officeart/2005/8/layout/venn1"/>
    <dgm:cxn modelId="{BD6CBFAD-9AE0-4775-8239-82AC016067F4}" type="presParOf" srcId="{E641D94C-2979-4E4E-A5AB-CC8A3FD45FD8}" destId="{64CC4E54-BEAC-40DE-A068-0C080AFDC0C8}" srcOrd="6" destOrd="0" presId="urn:microsoft.com/office/officeart/2005/8/layout/venn1"/>
    <dgm:cxn modelId="{A6EC1CF8-16A6-4B40-8BF6-80B301BFF14B}" type="presParOf" srcId="{E641D94C-2979-4E4E-A5AB-CC8A3FD45FD8}" destId="{3800C075-D958-41EA-9909-6BB741D2B0AC}"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FF9DB-EBCA-4CDF-A851-ED3A81A1921A}">
      <dsp:nvSpPr>
        <dsp:cNvPr id="0" name=""/>
        <dsp:cNvSpPr/>
      </dsp:nvSpPr>
      <dsp:spPr>
        <a:xfrm>
          <a:off x="1103473" y="42484"/>
          <a:ext cx="2209205" cy="2209205"/>
        </a:xfrm>
        <a:prstGeom prst="ellipse">
          <a:avLst/>
        </a:prstGeom>
        <a:solidFill>
          <a:schemeClr val="tx2">
            <a:lumMod val="25000"/>
            <a:lumOff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l-GR" sz="1800" kern="1200" dirty="0" smtClean="0"/>
            <a:t>Διαθέσιμες </a:t>
          </a:r>
        </a:p>
        <a:p>
          <a:pPr lvl="0" algn="ctr" defTabSz="800100">
            <a:lnSpc>
              <a:spcPct val="90000"/>
            </a:lnSpc>
            <a:spcBef>
              <a:spcPct val="0"/>
            </a:spcBef>
            <a:spcAft>
              <a:spcPct val="35000"/>
            </a:spcAft>
          </a:pPr>
          <a:r>
            <a:rPr lang="el-GR" sz="1800" kern="1200" dirty="0" smtClean="0"/>
            <a:t>πηγές</a:t>
          </a:r>
          <a:endParaRPr lang="el-GR" sz="1800" kern="1200" dirty="0"/>
        </a:p>
      </dsp:txBody>
      <dsp:txXfrm>
        <a:off x="1358381" y="339877"/>
        <a:ext cx="1699388" cy="700997"/>
      </dsp:txXfrm>
    </dsp:sp>
    <dsp:sp modelId="{9AD95C40-114B-4903-B2F9-4967861F7A43}">
      <dsp:nvSpPr>
        <dsp:cNvPr id="0" name=""/>
        <dsp:cNvSpPr/>
      </dsp:nvSpPr>
      <dsp:spPr>
        <a:xfrm>
          <a:off x="2080621" y="1019633"/>
          <a:ext cx="2209205" cy="2209205"/>
        </a:xfrm>
        <a:prstGeom prst="ellipse">
          <a:avLst/>
        </a:prstGeom>
        <a:solidFill>
          <a:schemeClr val="accent5">
            <a:lumMod val="50000"/>
            <a:alpha val="50000"/>
          </a:schemeClr>
        </a:solidFill>
        <a:ln w="25400" cap="flat" cmpd="sng" algn="ctr">
          <a:solidFill>
            <a:schemeClr val="lt1">
              <a:hueOff val="0"/>
              <a:satOff val="0"/>
              <a:lumOff val="0"/>
              <a:alphaOff val="0"/>
            </a:schemeClr>
          </a:solidFill>
          <a:prstDash val="solid"/>
        </a:ln>
        <a:effectLst>
          <a:glow rad="228600">
            <a:schemeClr val="accent2">
              <a:satMod val="175000"/>
              <a:alpha val="40000"/>
            </a:schemeClr>
          </a:glow>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scene3d>
            <a:camera prst="orthographicFront"/>
            <a:lightRig rig="sunset" dir="t"/>
          </a:scene3d>
        </a:bodyPr>
        <a:lstStyle/>
        <a:p>
          <a:pPr lvl="0" algn="ctr" defTabSz="622300">
            <a:lnSpc>
              <a:spcPct val="90000"/>
            </a:lnSpc>
            <a:spcBef>
              <a:spcPct val="0"/>
            </a:spcBef>
            <a:spcAft>
              <a:spcPct val="35000"/>
            </a:spcAft>
          </a:pPr>
          <a:r>
            <a:rPr lang="el-GR" sz="1400" kern="1200" dirty="0" smtClean="0">
              <a:solidFill>
                <a:schemeClr val="tx1"/>
              </a:solidFill>
              <a:effectLst>
                <a:glow rad="228600">
                  <a:schemeClr val="accent2">
                    <a:satMod val="175000"/>
                    <a:alpha val="40000"/>
                  </a:schemeClr>
                </a:glow>
              </a:effectLst>
            </a:rPr>
            <a:t>   </a:t>
          </a:r>
          <a:r>
            <a:rPr lang="el-GR" sz="1300" kern="1200" dirty="0" smtClean="0">
              <a:solidFill>
                <a:schemeClr val="tx1"/>
              </a:solidFill>
              <a:effectLst>
                <a:glow rad="228600">
                  <a:schemeClr val="accent2">
                    <a:satMod val="175000"/>
                    <a:alpha val="40000"/>
                  </a:schemeClr>
                </a:glow>
              </a:effectLst>
            </a:rPr>
            <a:t>Προσδοκίες Ασθενών</a:t>
          </a:r>
          <a:endParaRPr lang="el-GR" sz="1300" kern="1200" dirty="0">
            <a:solidFill>
              <a:schemeClr val="tx1"/>
            </a:solidFill>
            <a:effectLst>
              <a:glow rad="228600">
                <a:schemeClr val="accent2">
                  <a:satMod val="175000"/>
                  <a:alpha val="40000"/>
                </a:schemeClr>
              </a:glow>
            </a:effectLst>
          </a:endParaRPr>
        </a:p>
      </dsp:txBody>
      <dsp:txXfrm>
        <a:off x="3270193" y="1274541"/>
        <a:ext cx="849694" cy="1699388"/>
      </dsp:txXfrm>
    </dsp:sp>
    <dsp:sp modelId="{FD1CA89C-8786-479F-9398-F876BEFD2985}">
      <dsp:nvSpPr>
        <dsp:cNvPr id="0" name=""/>
        <dsp:cNvSpPr/>
      </dsp:nvSpPr>
      <dsp:spPr>
        <a:xfrm>
          <a:off x="1103473" y="1996781"/>
          <a:ext cx="2209205" cy="2209205"/>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100000"/>
            </a:lnSpc>
            <a:spcBef>
              <a:spcPct val="0"/>
            </a:spcBef>
            <a:spcAft>
              <a:spcPct val="35000"/>
            </a:spcAft>
          </a:pPr>
          <a:r>
            <a:rPr lang="el-GR" sz="1800" kern="1200" dirty="0" smtClean="0"/>
            <a:t>Ερευνητικά </a:t>
          </a:r>
        </a:p>
        <a:p>
          <a:pPr lvl="0" algn="ctr" defTabSz="800100">
            <a:lnSpc>
              <a:spcPct val="100000"/>
            </a:lnSpc>
            <a:spcBef>
              <a:spcPct val="0"/>
            </a:spcBef>
            <a:spcAft>
              <a:spcPct val="35000"/>
            </a:spcAft>
          </a:pPr>
          <a:r>
            <a:rPr lang="el-GR" sz="1800" kern="1200" dirty="0" smtClean="0"/>
            <a:t>Δεδομένα</a:t>
          </a:r>
        </a:p>
        <a:p>
          <a:pPr lvl="0" algn="ctr" defTabSz="800100">
            <a:lnSpc>
              <a:spcPct val="100000"/>
            </a:lnSpc>
            <a:spcBef>
              <a:spcPct val="0"/>
            </a:spcBef>
            <a:spcAft>
              <a:spcPct val="35000"/>
            </a:spcAft>
          </a:pPr>
          <a:r>
            <a:rPr lang="el-GR" sz="1800" kern="1200" dirty="0" smtClean="0"/>
            <a:t>(</a:t>
          </a:r>
          <a:r>
            <a:rPr lang="el-GR" sz="1800" b="1" kern="1200" dirty="0" smtClean="0"/>
            <a:t>Ενδείξεις</a:t>
          </a:r>
          <a:r>
            <a:rPr lang="el-GR" sz="1800" kern="1200" dirty="0" smtClean="0"/>
            <a:t>)</a:t>
          </a:r>
        </a:p>
      </dsp:txBody>
      <dsp:txXfrm>
        <a:off x="1358381" y="3207596"/>
        <a:ext cx="1699388" cy="700997"/>
      </dsp:txXfrm>
    </dsp:sp>
    <dsp:sp modelId="{64CC4E54-BEAC-40DE-A068-0C080AFDC0C8}">
      <dsp:nvSpPr>
        <dsp:cNvPr id="0" name=""/>
        <dsp:cNvSpPr/>
      </dsp:nvSpPr>
      <dsp:spPr>
        <a:xfrm>
          <a:off x="126324" y="1019633"/>
          <a:ext cx="2209205" cy="2209205"/>
        </a:xfrm>
        <a:prstGeom prst="ellipse">
          <a:avLst/>
        </a:prstGeom>
        <a:solidFill>
          <a:schemeClr val="tx2">
            <a:lumMod val="25000"/>
            <a:lumOff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100000"/>
            </a:lnSpc>
            <a:spcBef>
              <a:spcPct val="0"/>
            </a:spcBef>
            <a:spcAft>
              <a:spcPct val="35000"/>
            </a:spcAft>
          </a:pPr>
          <a:r>
            <a:rPr lang="el-GR" sz="1600" kern="1200" dirty="0" smtClean="0"/>
            <a:t>Κλινική </a:t>
          </a:r>
        </a:p>
        <a:p>
          <a:pPr lvl="0" algn="ctr" defTabSz="711200">
            <a:lnSpc>
              <a:spcPct val="100000"/>
            </a:lnSpc>
            <a:spcBef>
              <a:spcPct val="0"/>
            </a:spcBef>
            <a:spcAft>
              <a:spcPct val="35000"/>
            </a:spcAft>
          </a:pPr>
          <a:r>
            <a:rPr lang="el-GR" sz="1600" kern="1200" dirty="0" smtClean="0"/>
            <a:t>Πρακτική</a:t>
          </a:r>
          <a:endParaRPr lang="el-GR" sz="1200" kern="1200" dirty="0"/>
        </a:p>
      </dsp:txBody>
      <dsp:txXfrm>
        <a:off x="296263" y="1274541"/>
        <a:ext cx="849694" cy="169938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8</a:t>
            </a:fld>
            <a:endParaRPr lang="el-GR" dirty="0"/>
          </a:p>
        </p:txBody>
      </p:sp>
    </p:spTree>
    <p:extLst>
      <p:ext uri="{BB962C8B-B14F-4D97-AF65-F5344CB8AC3E}">
        <p14:creationId xmlns:p14="http://schemas.microsoft.com/office/powerpoint/2010/main" val="84865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12</a:t>
            </a:fld>
            <a:endParaRPr lang="el-GR" dirty="0"/>
          </a:p>
        </p:txBody>
      </p:sp>
    </p:spTree>
    <p:extLst>
      <p:ext uri="{BB962C8B-B14F-4D97-AF65-F5344CB8AC3E}">
        <p14:creationId xmlns:p14="http://schemas.microsoft.com/office/powerpoint/2010/main" val="3436690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3948476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20</a:t>
            </a:fld>
            <a:endParaRPr lang="el-GR" dirty="0"/>
          </a:p>
        </p:txBody>
      </p:sp>
    </p:spTree>
    <p:extLst>
      <p:ext uri="{BB962C8B-B14F-4D97-AF65-F5344CB8AC3E}">
        <p14:creationId xmlns:p14="http://schemas.microsoft.com/office/powerpoint/2010/main" val="277122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5D08DD15-2269-4D23-AD31-48D7C59290F6}" type="slidenum">
              <a:rPr lang="en-US" smtClean="0">
                <a:latin typeface="Times New Roman" pitchFamily="18" charset="0"/>
              </a:rPr>
              <a:pPr>
                <a:defRPr/>
              </a:pPr>
              <a:t>24</a:t>
            </a:fld>
            <a:endParaRPr lang="en-US" dirty="0" smtClean="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l-GR" dirty="0" smtClean="0"/>
          </a:p>
        </p:txBody>
      </p:sp>
    </p:spTree>
    <p:extLst>
      <p:ext uri="{BB962C8B-B14F-4D97-AF65-F5344CB8AC3E}">
        <p14:creationId xmlns:p14="http://schemas.microsoft.com/office/powerpoint/2010/main" val="333099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endParaRPr lang="el-GR" dirty="0" smtClean="0"/>
          </a:p>
        </p:txBody>
      </p:sp>
      <p:sp>
        <p:nvSpPr>
          <p:cNvPr id="47108" name="Slide Number Placeholder 3"/>
          <p:cNvSpPr>
            <a:spLocks noGrp="1"/>
          </p:cNvSpPr>
          <p:nvPr>
            <p:ph type="sldNum" sz="quarter" idx="5"/>
          </p:nvPr>
        </p:nvSpPr>
        <p:spPr/>
        <p:txBody>
          <a:bodyPr/>
          <a:lstStyle/>
          <a:p>
            <a:pPr>
              <a:defRPr/>
            </a:pPr>
            <a:fld id="{EC4A7A99-6AC5-4F96-9BD5-821F72E899A1}" type="slidenum">
              <a:rPr lang="en-US" smtClean="0">
                <a:latin typeface="Times New Roman" pitchFamily="18" charset="0"/>
              </a:rPr>
              <a:pPr>
                <a:defRPr/>
              </a:pPr>
              <a:t>25</a:t>
            </a:fld>
            <a:endParaRPr lang="en-US" dirty="0" smtClean="0">
              <a:latin typeface="Times New Roman" pitchFamily="18" charset="0"/>
            </a:endParaRPr>
          </a:p>
        </p:txBody>
      </p:sp>
    </p:spTree>
    <p:extLst>
      <p:ext uri="{BB962C8B-B14F-4D97-AF65-F5344CB8AC3E}">
        <p14:creationId xmlns:p14="http://schemas.microsoft.com/office/powerpoint/2010/main" val="913346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32</a:t>
            </a:fld>
            <a:endParaRPr lang="el-GR" dirty="0"/>
          </a:p>
        </p:txBody>
      </p:sp>
    </p:spTree>
    <p:extLst>
      <p:ext uri="{BB962C8B-B14F-4D97-AF65-F5344CB8AC3E}">
        <p14:creationId xmlns:p14="http://schemas.microsoft.com/office/powerpoint/2010/main" val="588006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52</a:t>
            </a:fld>
            <a:endParaRPr lang="el-GR" dirty="0"/>
          </a:p>
        </p:txBody>
      </p:sp>
    </p:spTree>
    <p:extLst>
      <p:ext uri="{BB962C8B-B14F-4D97-AF65-F5344CB8AC3E}">
        <p14:creationId xmlns:p14="http://schemas.microsoft.com/office/powerpoint/2010/main" val="730097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831768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110246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361049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108944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447009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164229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764991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477655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038719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351667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457200" indent="-457200" algn="l" defTabSz="914400" rtl="0" eaLnBrk="1" latinLnBrk="0" hangingPunct="1">
        <a:spcBef>
          <a:spcPct val="20000"/>
        </a:spcBef>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913343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www.cancerresearchuk.org/cancer-info/cancerstats/incidence/risk/statistics-on-the-risk-of-developing-canc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ancerresearchuk.org/cancer-info/cancerstats/incidence/risk/statistics-on-the-risk-of-developing-cancer"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ience.education.nih.gov/supplements/nih1/cancer/guide/understanding1.ht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ublications.cancerresearchuk.org/downloads/Product/CS_KF_LUNG.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pixabay.com/en/photos/research/"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pixabay.com/go/?t=http://creativecommons.org/publicdomain/zero/1.0/deed.en" TargetMode="External"/><Relationship Id="rId4" Type="http://schemas.openxmlformats.org/officeDocument/2006/relationships/hyperlink" Target="http://pixabay.com/en/users/ErAnge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xml"/><Relationship Id="rId7" Type="http://schemas.openxmlformats.org/officeDocument/2006/relationships/hyperlink" Target="https://www.youtube.com/channel/UC01cT8kXmbVH6-mzwaa2qIQ" TargetMode="Externa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cancerresearchuk.org/cancer-info/cancerstats/mortality/cancerdeaths/"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cancerresearchuk.org/cancer-info/cancerstats/mortality/cancerdeaths/"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cancerresearchuk.org/cancer-info/cancerstats/mortality/cancerdeath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ww.cancerresearchuk.org/cancer-info/cancerstats/incidence/commoncancers/uk-cancer-incidence-statistics-for-common-cance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globocan.iarc.fr/Default.aspx"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Ογκολογική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20000"/>
          </a:bodyPr>
          <a:lstStyle/>
          <a:p>
            <a:pPr>
              <a:spcBef>
                <a:spcPts val="0"/>
              </a:spcBef>
              <a:spcAft>
                <a:spcPts val="1200"/>
              </a:spcAft>
            </a:pPr>
            <a:r>
              <a:rPr lang="el-GR" sz="2800" b="1" dirty="0" smtClean="0"/>
              <a:t>Ενότητα </a:t>
            </a:r>
            <a:r>
              <a:rPr lang="en-US" sz="2800" b="1" dirty="0" smtClean="0"/>
              <a:t>1</a:t>
            </a:r>
            <a:r>
              <a:rPr lang="el-GR" sz="2800" dirty="0" smtClean="0"/>
              <a:t>:</a:t>
            </a:r>
            <a:r>
              <a:rPr lang="en-US" sz="2800" dirty="0" smtClean="0"/>
              <a:t> </a:t>
            </a:r>
            <a:r>
              <a:rPr lang="el-GR" sz="2800" dirty="0" smtClean="0"/>
              <a:t>Εισαγωγή</a:t>
            </a:r>
            <a:endParaRPr lang="en-US" sz="2800" dirty="0" smtClean="0"/>
          </a:p>
          <a:p>
            <a:r>
              <a:rPr lang="el-GR" sz="2400" dirty="0" smtClean="0"/>
              <a:t>Ευάγγελος Δούσης, Καθηγητής Εφαρμογών</a:t>
            </a:r>
          </a:p>
          <a:p>
            <a:pPr>
              <a:spcBef>
                <a:spcPts val="0"/>
              </a:spcBef>
            </a:pPr>
            <a:r>
              <a:rPr lang="el-GR" sz="2400" dirty="0" smtClean="0"/>
              <a:t>Τμήμα Νοσηλευτικής</a:t>
            </a:r>
          </a:p>
          <a:p>
            <a:pPr>
              <a:spcBef>
                <a:spcPts val="0"/>
              </a:spcBef>
            </a:pPr>
            <a:r>
              <a:rPr lang="el-GR" sz="2400" dirty="0" smtClean="0"/>
              <a:t>Ουρανία Γκοβίνα, Επίκουρος Καθηγήτρια</a:t>
            </a:r>
          </a:p>
          <a:p>
            <a:pPr>
              <a:spcBef>
                <a:spcPts val="0"/>
              </a:spcBef>
            </a:pPr>
            <a:r>
              <a:rPr lang="el-GR" sz="2400" dirty="0" smtClean="0"/>
              <a:t>Τμήμα 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6632"/>
            <a:ext cx="9144000" cy="908720"/>
          </a:xfrm>
        </p:spPr>
        <p:txBody>
          <a:bodyPr>
            <a:noAutofit/>
          </a:bodyPr>
          <a:lstStyle/>
          <a:p>
            <a:r>
              <a:rPr lang="el-GR" sz="3200" dirty="0" smtClean="0"/>
              <a:t>Πιο κοινοί καρκίνοι – Κίνδυνος εμφάνισης καρκίνου κατά τη διάρκεια ζωής </a:t>
            </a:r>
            <a:r>
              <a:rPr lang="en-US" sz="3200" dirty="0" smtClean="0"/>
              <a:t>UK 2010 </a:t>
            </a:r>
            <a:r>
              <a:rPr lang="en-US" sz="2400" b="0" dirty="0" smtClean="0"/>
              <a:t>(1/2</a:t>
            </a:r>
            <a:r>
              <a:rPr lang="en-US" sz="2400" b="0" dirty="0"/>
              <a:t>)</a:t>
            </a:r>
            <a:endParaRPr lang="el-GR" sz="2400" dirty="0"/>
          </a:p>
        </p:txBody>
      </p:sp>
      <p:graphicFrame>
        <p:nvGraphicFramePr>
          <p:cNvPr id="4" name="Table 3"/>
          <p:cNvGraphicFramePr>
            <a:graphicFrameLocks noGrp="1"/>
          </p:cNvGraphicFramePr>
          <p:nvPr>
            <p:extLst>
              <p:ext uri="{D42A27DB-BD31-4B8C-83A1-F6EECF244321}">
                <p14:modId xmlns:p14="http://schemas.microsoft.com/office/powerpoint/2010/main" val="2608617866"/>
              </p:ext>
            </p:extLst>
          </p:nvPr>
        </p:nvGraphicFramePr>
        <p:xfrm>
          <a:off x="107504" y="1268760"/>
          <a:ext cx="8928993" cy="4697068"/>
        </p:xfrm>
        <a:graphic>
          <a:graphicData uri="http://schemas.openxmlformats.org/drawingml/2006/table">
            <a:tbl>
              <a:tblPr>
                <a:tableStyleId>{5C22544A-7EE6-4342-B048-85BDC9FD1C3A}</a:tableStyleId>
              </a:tblPr>
              <a:tblGrid>
                <a:gridCol w="2671263"/>
                <a:gridCol w="1042955"/>
                <a:gridCol w="966302"/>
                <a:gridCol w="1119608"/>
                <a:gridCol w="1042955"/>
                <a:gridCol w="933781"/>
                <a:gridCol w="1152129"/>
              </a:tblGrid>
              <a:tr h="348758">
                <a:tc>
                  <a:txBody>
                    <a:bodyPr/>
                    <a:lstStyle/>
                    <a:p>
                      <a:pPr algn="l" fontAlgn="ctr"/>
                      <a:r>
                        <a:rPr lang="en-US" sz="2000" u="none" strike="noStrike" dirty="0">
                          <a:effectLst/>
                        </a:rPr>
                        <a:t>Cancer Site</a:t>
                      </a:r>
                      <a:endParaRPr lang="en-US" sz="2000" b="1" i="0" u="none" strike="noStrike" dirty="0">
                        <a:solidFill>
                          <a:srgbClr val="FFFFFF"/>
                        </a:solidFill>
                        <a:effectLst/>
                        <a:latin typeface="Arial"/>
                      </a:endParaRPr>
                    </a:p>
                  </a:txBody>
                  <a:tcPr marL="8111" marR="8111" marT="8111" marB="0" anchor="ctr"/>
                </a:tc>
                <a:tc>
                  <a:txBody>
                    <a:bodyPr/>
                    <a:lstStyle/>
                    <a:p>
                      <a:pPr algn="ctr" fontAlgn="ctr"/>
                      <a:r>
                        <a:rPr lang="en-US" sz="2000" u="none" strike="noStrike" dirty="0">
                          <a:effectLst/>
                        </a:rPr>
                        <a:t>Male</a:t>
                      </a:r>
                      <a:endParaRPr lang="en-US" sz="2000" b="1" i="0" u="none" strike="noStrike" dirty="0">
                        <a:solidFill>
                          <a:srgbClr val="FFFFFF"/>
                        </a:solidFill>
                        <a:effectLst/>
                        <a:latin typeface="Arial"/>
                      </a:endParaRPr>
                    </a:p>
                  </a:txBody>
                  <a:tcPr marL="8111" marR="8111" marT="8111" marB="0" anchor="ctr"/>
                </a:tc>
                <a:tc>
                  <a:txBody>
                    <a:bodyPr/>
                    <a:lstStyle/>
                    <a:p>
                      <a:pPr algn="ctr" fontAlgn="ctr"/>
                      <a:r>
                        <a:rPr lang="el-GR" sz="2000" u="none" strike="noStrike" dirty="0">
                          <a:effectLst/>
                        </a:rPr>
                        <a:t> </a:t>
                      </a:r>
                      <a:endParaRPr lang="el-GR" sz="2000" b="1" i="0" u="none" strike="noStrike" dirty="0">
                        <a:solidFill>
                          <a:srgbClr val="FFFFFF"/>
                        </a:solidFill>
                        <a:effectLst/>
                        <a:latin typeface="Arial"/>
                      </a:endParaRPr>
                    </a:p>
                  </a:txBody>
                  <a:tcPr marL="8111" marR="8111" marT="8111" marB="0" anchor="ctr"/>
                </a:tc>
                <a:tc>
                  <a:txBody>
                    <a:bodyPr/>
                    <a:lstStyle/>
                    <a:p>
                      <a:pPr algn="ctr" fontAlgn="ctr"/>
                      <a:r>
                        <a:rPr lang="el-GR" sz="2000" u="none" strike="noStrike" dirty="0">
                          <a:effectLst/>
                        </a:rPr>
                        <a:t> </a:t>
                      </a:r>
                      <a:endParaRPr lang="el-GR" sz="2000" b="1" i="0" u="none" strike="noStrike" dirty="0">
                        <a:solidFill>
                          <a:srgbClr val="FFFFFF"/>
                        </a:solidFill>
                        <a:effectLst/>
                        <a:latin typeface="Arial"/>
                      </a:endParaRPr>
                    </a:p>
                  </a:txBody>
                  <a:tcPr marL="8111" marR="8111" marT="8111" marB="0" anchor="ctr"/>
                </a:tc>
                <a:tc>
                  <a:txBody>
                    <a:bodyPr/>
                    <a:lstStyle/>
                    <a:p>
                      <a:pPr algn="ctr" fontAlgn="ctr"/>
                      <a:r>
                        <a:rPr lang="en-US" sz="2000" u="none" strike="noStrike" dirty="0">
                          <a:effectLst/>
                        </a:rPr>
                        <a:t>Female</a:t>
                      </a:r>
                      <a:endParaRPr lang="en-US" sz="2000" b="1" i="0" u="none" strike="noStrike" dirty="0">
                        <a:solidFill>
                          <a:srgbClr val="FFFFFF"/>
                        </a:solidFill>
                        <a:effectLst/>
                        <a:latin typeface="Arial"/>
                      </a:endParaRPr>
                    </a:p>
                  </a:txBody>
                  <a:tcPr marL="8111" marR="8111" marT="8111" marB="0" anchor="ctr"/>
                </a:tc>
                <a:tc>
                  <a:txBody>
                    <a:bodyPr/>
                    <a:lstStyle/>
                    <a:p>
                      <a:pPr algn="ctr" fontAlgn="ctr"/>
                      <a:r>
                        <a:rPr lang="el-GR" sz="2000" u="none" strike="noStrike" dirty="0">
                          <a:effectLst/>
                        </a:rPr>
                        <a:t> </a:t>
                      </a:r>
                      <a:endParaRPr lang="el-GR" sz="2000" b="1" i="0" u="none" strike="noStrike" dirty="0">
                        <a:solidFill>
                          <a:srgbClr val="FFFFFF"/>
                        </a:solidFill>
                        <a:effectLst/>
                        <a:latin typeface="Arial"/>
                      </a:endParaRPr>
                    </a:p>
                  </a:txBody>
                  <a:tcPr marL="8111" marR="8111" marT="8111" marB="0" anchor="ctr"/>
                </a:tc>
                <a:tc>
                  <a:txBody>
                    <a:bodyPr/>
                    <a:lstStyle/>
                    <a:p>
                      <a:pPr algn="ctr" fontAlgn="ctr"/>
                      <a:r>
                        <a:rPr lang="el-GR" sz="2000" u="none" strike="noStrike" dirty="0">
                          <a:effectLst/>
                        </a:rPr>
                        <a:t> </a:t>
                      </a:r>
                      <a:endParaRPr lang="el-GR" sz="2000" b="1" i="0" u="none" strike="noStrike" dirty="0">
                        <a:solidFill>
                          <a:srgbClr val="FFFFFF"/>
                        </a:solidFill>
                        <a:effectLst/>
                        <a:latin typeface="Arial"/>
                      </a:endParaRPr>
                    </a:p>
                  </a:txBody>
                  <a:tcPr marL="8111" marR="8111" marT="8111" marB="0" anchor="ctr"/>
                </a:tc>
              </a:tr>
              <a:tr h="340647">
                <a:tc>
                  <a:txBody>
                    <a:bodyPr/>
                    <a:lstStyle/>
                    <a:p>
                      <a:pPr algn="l" fontAlgn="ctr"/>
                      <a:r>
                        <a:rPr lang="el-GR" sz="2000" u="none" strike="noStrike" dirty="0">
                          <a:effectLst/>
                        </a:rPr>
                        <a:t> </a:t>
                      </a:r>
                      <a:endParaRPr lang="el-GR" sz="2000" b="1" i="0" u="none" strike="noStrike" dirty="0">
                        <a:solidFill>
                          <a:srgbClr val="FFFFFF"/>
                        </a:solidFill>
                        <a:effectLst/>
                        <a:latin typeface="Arial"/>
                      </a:endParaRPr>
                    </a:p>
                  </a:txBody>
                  <a:tcPr marL="8111" marR="8111" marT="8111" marB="0" anchor="ctr"/>
                </a:tc>
                <a:tc>
                  <a:txBody>
                    <a:bodyPr/>
                    <a:lstStyle/>
                    <a:p>
                      <a:pPr algn="l" fontAlgn="t"/>
                      <a:r>
                        <a:rPr lang="en-US" sz="2000" u="none" strike="noStrike" dirty="0">
                          <a:effectLst/>
                        </a:rPr>
                        <a:t>Up to Age 64 (%)</a:t>
                      </a:r>
                      <a:endParaRPr lang="en-US" sz="2000" b="1" i="0" u="none" strike="noStrike" dirty="0">
                        <a:solidFill>
                          <a:srgbClr val="000000"/>
                        </a:solidFill>
                        <a:effectLst/>
                        <a:latin typeface="Arial"/>
                      </a:endParaRPr>
                    </a:p>
                  </a:txBody>
                  <a:tcPr marL="8111" marR="8111" marT="8111" marB="0"/>
                </a:tc>
                <a:tc>
                  <a:txBody>
                    <a:bodyPr/>
                    <a:lstStyle/>
                    <a:p>
                      <a:pPr algn="l" fontAlgn="t"/>
                      <a:r>
                        <a:rPr lang="en-US" sz="2000" u="none" strike="noStrike" dirty="0">
                          <a:effectLst/>
                        </a:rPr>
                        <a:t>Lifetime Risk (%)</a:t>
                      </a:r>
                      <a:endParaRPr lang="en-US" sz="2000" b="1" i="0" u="none" strike="noStrike" dirty="0">
                        <a:solidFill>
                          <a:srgbClr val="000000"/>
                        </a:solidFill>
                        <a:effectLst/>
                        <a:latin typeface="Arial"/>
                      </a:endParaRPr>
                    </a:p>
                  </a:txBody>
                  <a:tcPr marL="8111" marR="8111" marT="8111" marB="0"/>
                </a:tc>
                <a:tc>
                  <a:txBody>
                    <a:bodyPr/>
                    <a:lstStyle/>
                    <a:p>
                      <a:pPr algn="l" fontAlgn="t"/>
                      <a:r>
                        <a:rPr lang="en-US" sz="2000" u="none" strike="noStrike" dirty="0">
                          <a:effectLst/>
                        </a:rPr>
                        <a:t>Lifetime Risk (1 in X)</a:t>
                      </a:r>
                      <a:endParaRPr lang="en-US" sz="2000" b="1" i="0" u="none" strike="noStrike" dirty="0">
                        <a:solidFill>
                          <a:srgbClr val="000000"/>
                        </a:solidFill>
                        <a:effectLst/>
                        <a:latin typeface="Arial"/>
                      </a:endParaRPr>
                    </a:p>
                  </a:txBody>
                  <a:tcPr marL="8111" marR="8111" marT="8111" marB="0"/>
                </a:tc>
                <a:tc>
                  <a:txBody>
                    <a:bodyPr/>
                    <a:lstStyle/>
                    <a:p>
                      <a:pPr algn="l" fontAlgn="t"/>
                      <a:r>
                        <a:rPr lang="en-US" sz="2000" u="none" strike="noStrike" dirty="0">
                          <a:effectLst/>
                        </a:rPr>
                        <a:t>Up to Age 64 (%)</a:t>
                      </a:r>
                      <a:endParaRPr lang="en-US" sz="2000" b="1" i="0" u="none" strike="noStrike" dirty="0">
                        <a:solidFill>
                          <a:srgbClr val="000000"/>
                        </a:solidFill>
                        <a:effectLst/>
                        <a:latin typeface="Arial"/>
                      </a:endParaRPr>
                    </a:p>
                  </a:txBody>
                  <a:tcPr marL="8111" marR="8111" marT="8111" marB="0"/>
                </a:tc>
                <a:tc>
                  <a:txBody>
                    <a:bodyPr/>
                    <a:lstStyle/>
                    <a:p>
                      <a:pPr algn="l" fontAlgn="t"/>
                      <a:r>
                        <a:rPr lang="en-US" sz="2000" u="none" strike="noStrike" dirty="0">
                          <a:effectLst/>
                        </a:rPr>
                        <a:t>Lifetime Risk (%)</a:t>
                      </a:r>
                      <a:endParaRPr lang="en-US" sz="2000" b="1" i="0" u="none" strike="noStrike" dirty="0">
                        <a:solidFill>
                          <a:srgbClr val="000000"/>
                        </a:solidFill>
                        <a:effectLst/>
                        <a:latin typeface="Arial"/>
                      </a:endParaRPr>
                    </a:p>
                  </a:txBody>
                  <a:tcPr marL="8111" marR="8111" marT="8111" marB="0"/>
                </a:tc>
                <a:tc>
                  <a:txBody>
                    <a:bodyPr/>
                    <a:lstStyle/>
                    <a:p>
                      <a:pPr algn="l" fontAlgn="t"/>
                      <a:r>
                        <a:rPr lang="en-US" sz="2000" u="none" strike="noStrike" dirty="0">
                          <a:effectLst/>
                        </a:rPr>
                        <a:t>Lifetime Risk (1 in X)</a:t>
                      </a:r>
                      <a:endParaRPr lang="en-US" sz="2000" b="1" i="0" u="none" strike="noStrike" dirty="0">
                        <a:solidFill>
                          <a:srgbClr val="000000"/>
                        </a:solidFill>
                        <a:effectLst/>
                        <a:latin typeface="Arial"/>
                      </a:endParaRPr>
                    </a:p>
                  </a:txBody>
                  <a:tcPr marL="8111" marR="8111" marT="8111" marB="0"/>
                </a:tc>
              </a:tr>
              <a:tr h="170324">
                <a:tc>
                  <a:txBody>
                    <a:bodyPr/>
                    <a:lstStyle/>
                    <a:p>
                      <a:pPr algn="l" fontAlgn="ctr"/>
                      <a:r>
                        <a:rPr lang="en-US" sz="2000" u="none" strike="noStrike" dirty="0">
                          <a:effectLst/>
                        </a:rPr>
                        <a:t>Bladder (C67)</a:t>
                      </a:r>
                      <a:endParaRPr lang="en-US" sz="2000" b="1" i="0" u="none" strike="noStrike" dirty="0">
                        <a:solidFill>
                          <a:srgbClr val="FFFFFF"/>
                        </a:solidFill>
                        <a:effectLst/>
                        <a:latin typeface="Arial"/>
                      </a:endParaRPr>
                    </a:p>
                  </a:txBody>
                  <a:tcPr marL="8111" marR="8111" marT="8111" marB="0" anchor="ctr"/>
                </a:tc>
                <a:tc>
                  <a:txBody>
                    <a:bodyPr/>
                    <a:lstStyle/>
                    <a:p>
                      <a:pPr algn="r" fontAlgn="ctr"/>
                      <a:r>
                        <a:rPr lang="el-GR" sz="2000" u="none" strike="noStrike" dirty="0">
                          <a:effectLst/>
                        </a:rPr>
                        <a:t>0,34</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2,56</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40</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0,13</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0,94</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107</a:t>
                      </a:r>
                      <a:endParaRPr lang="el-GR" sz="2000" b="0" i="0" u="none" strike="noStrike" dirty="0">
                        <a:solidFill>
                          <a:srgbClr val="000000"/>
                        </a:solidFill>
                        <a:effectLst/>
                        <a:latin typeface="Arial"/>
                      </a:endParaRPr>
                    </a:p>
                  </a:txBody>
                  <a:tcPr marL="8111" marR="8111" marT="8111" marB="0" anchor="ctr"/>
                </a:tc>
              </a:tr>
              <a:tr h="332536">
                <a:tc>
                  <a:txBody>
                    <a:bodyPr/>
                    <a:lstStyle/>
                    <a:p>
                      <a:pPr algn="l" fontAlgn="ctr"/>
                      <a:r>
                        <a:rPr lang="en-US" sz="2000" u="none" strike="noStrike" dirty="0">
                          <a:effectLst/>
                        </a:rPr>
                        <a:t>Brain and Central Nervous System, Invasive (C70-C72)</a:t>
                      </a:r>
                      <a:endParaRPr lang="en-US" sz="2000" b="1" i="0" u="none" strike="noStrike" dirty="0">
                        <a:solidFill>
                          <a:srgbClr val="FFFFFF"/>
                        </a:solidFill>
                        <a:effectLst/>
                        <a:latin typeface="Arial"/>
                      </a:endParaRPr>
                    </a:p>
                  </a:txBody>
                  <a:tcPr marL="8111" marR="8111" marT="8111" marB="0" anchor="ctr"/>
                </a:tc>
                <a:tc>
                  <a:txBody>
                    <a:bodyPr/>
                    <a:lstStyle/>
                    <a:p>
                      <a:pPr algn="r" fontAlgn="ctr"/>
                      <a:r>
                        <a:rPr lang="el-GR" sz="2000" u="none" strike="noStrike" dirty="0">
                          <a:effectLst/>
                        </a:rPr>
                        <a:t>0,38</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0,81</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124</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0,27</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0,59</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170</a:t>
                      </a:r>
                      <a:endParaRPr lang="el-GR" sz="2000" b="0" i="0" u="none" strike="noStrike" dirty="0">
                        <a:solidFill>
                          <a:srgbClr val="000000"/>
                        </a:solidFill>
                        <a:effectLst/>
                        <a:latin typeface="Arial"/>
                      </a:endParaRPr>
                    </a:p>
                  </a:txBody>
                  <a:tcPr marL="8111" marR="8111" marT="8111" marB="0" anchor="ctr"/>
                </a:tc>
              </a:tr>
              <a:tr h="170324">
                <a:tc>
                  <a:txBody>
                    <a:bodyPr/>
                    <a:lstStyle/>
                    <a:p>
                      <a:pPr algn="l" fontAlgn="ctr"/>
                      <a:r>
                        <a:rPr lang="en-US" sz="2000" u="none" strike="noStrike" dirty="0">
                          <a:effectLst/>
                        </a:rPr>
                        <a:t>Breast (C50)*</a:t>
                      </a:r>
                      <a:endParaRPr lang="en-US" sz="2000" b="1" i="0" u="none" strike="noStrike" dirty="0">
                        <a:solidFill>
                          <a:srgbClr val="FFFFFF"/>
                        </a:solidFill>
                        <a:effectLst/>
                        <a:latin typeface="Arial"/>
                      </a:endParaRPr>
                    </a:p>
                  </a:txBody>
                  <a:tcPr marL="8111" marR="8111" marT="8111" marB="0" anchor="ctr"/>
                </a:tc>
                <a:tc>
                  <a:txBody>
                    <a:bodyPr/>
                    <a:lstStyle/>
                    <a:p>
                      <a:pPr algn="r" fontAlgn="ctr"/>
                      <a:r>
                        <a:rPr lang="el-GR" sz="2000" u="none" strike="noStrike" dirty="0">
                          <a:effectLst/>
                        </a:rPr>
                        <a:t>0,03</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0,12</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868</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6,22</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12,90</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8</a:t>
                      </a:r>
                      <a:endParaRPr lang="el-GR" sz="2000" b="0" i="0" u="none" strike="noStrike" dirty="0">
                        <a:solidFill>
                          <a:srgbClr val="000000"/>
                        </a:solidFill>
                        <a:effectLst/>
                        <a:latin typeface="Arial"/>
                      </a:endParaRPr>
                    </a:p>
                  </a:txBody>
                  <a:tcPr marL="8111" marR="8111" marT="8111" marB="0" anchor="ctr"/>
                </a:tc>
              </a:tr>
              <a:tr h="170324">
                <a:tc>
                  <a:txBody>
                    <a:bodyPr/>
                    <a:lstStyle/>
                    <a:p>
                      <a:pPr algn="l" fontAlgn="ctr"/>
                      <a:r>
                        <a:rPr lang="en-US" sz="2000" u="none" strike="noStrike" dirty="0">
                          <a:effectLst/>
                        </a:rPr>
                        <a:t>Bowel (C18-C20)</a:t>
                      </a:r>
                      <a:endParaRPr lang="en-US" sz="2000" b="1" i="0" u="none" strike="noStrike" dirty="0">
                        <a:solidFill>
                          <a:srgbClr val="FFFFFF"/>
                        </a:solidFill>
                        <a:effectLst/>
                        <a:latin typeface="Arial"/>
                      </a:endParaRPr>
                    </a:p>
                  </a:txBody>
                  <a:tcPr marL="8111" marR="8111" marT="8111" marB="0" anchor="ctr"/>
                </a:tc>
                <a:tc>
                  <a:txBody>
                    <a:bodyPr/>
                    <a:lstStyle/>
                    <a:p>
                      <a:pPr algn="r" fontAlgn="ctr"/>
                      <a:r>
                        <a:rPr lang="el-GR" sz="2000" u="none" strike="noStrike" dirty="0">
                          <a:effectLst/>
                        </a:rPr>
                        <a:t>1,58</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7,18</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14</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1,10</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5,43</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19</a:t>
                      </a:r>
                      <a:endParaRPr lang="el-GR" sz="2000" b="0" i="0" u="none" strike="noStrike" dirty="0">
                        <a:solidFill>
                          <a:srgbClr val="000000"/>
                        </a:solidFill>
                        <a:effectLst/>
                        <a:latin typeface="Arial"/>
                      </a:endParaRPr>
                    </a:p>
                  </a:txBody>
                  <a:tcPr marL="8111" marR="8111" marT="8111" marB="0" anchor="ctr"/>
                </a:tc>
              </a:tr>
              <a:tr h="170324">
                <a:tc>
                  <a:txBody>
                    <a:bodyPr/>
                    <a:lstStyle/>
                    <a:p>
                      <a:pPr algn="l" fontAlgn="ctr"/>
                      <a:r>
                        <a:rPr lang="en-US" sz="2000" u="none" strike="noStrike" dirty="0">
                          <a:effectLst/>
                        </a:rPr>
                        <a:t>Cervix (C53)</a:t>
                      </a:r>
                      <a:endParaRPr lang="en-US" sz="2000" b="1" i="0" u="none" strike="noStrike" dirty="0">
                        <a:solidFill>
                          <a:srgbClr val="FFFFFF"/>
                        </a:solidFill>
                        <a:effectLst/>
                        <a:latin typeface="Arial"/>
                      </a:endParaRPr>
                    </a:p>
                  </a:txBody>
                  <a:tcPr marL="8111" marR="8111" marT="8111" marB="0" anchor="ctr"/>
                </a:tc>
                <a:tc>
                  <a:txBody>
                    <a:bodyPr/>
                    <a:lstStyle/>
                    <a:p>
                      <a:pPr algn="r" fontAlgn="ctr"/>
                      <a:r>
                        <a:rPr lang="el-GR" sz="2000" u="none" strike="noStrike" dirty="0">
                          <a:effectLst/>
                        </a:rPr>
                        <a:t> </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 </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 </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0,54</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0,72</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139</a:t>
                      </a:r>
                      <a:endParaRPr lang="el-GR" sz="2000" b="0" i="0" u="none" strike="noStrike" dirty="0">
                        <a:solidFill>
                          <a:srgbClr val="000000"/>
                        </a:solidFill>
                        <a:effectLst/>
                        <a:latin typeface="Arial"/>
                      </a:endParaRPr>
                    </a:p>
                  </a:txBody>
                  <a:tcPr marL="8111" marR="8111" marT="8111" marB="0" anchor="ctr"/>
                </a:tc>
              </a:tr>
              <a:tr h="170324">
                <a:tc>
                  <a:txBody>
                    <a:bodyPr/>
                    <a:lstStyle/>
                    <a:p>
                      <a:pPr algn="l" fontAlgn="ctr"/>
                      <a:r>
                        <a:rPr lang="en-US" sz="2000" u="none" strike="noStrike" dirty="0">
                          <a:effectLst/>
                        </a:rPr>
                        <a:t>Kidney (C64-C66,C68)</a:t>
                      </a:r>
                      <a:endParaRPr lang="en-US" sz="2000" b="1" i="0" u="none" strike="noStrike" dirty="0">
                        <a:solidFill>
                          <a:srgbClr val="FFFFFF"/>
                        </a:solidFill>
                        <a:effectLst/>
                        <a:latin typeface="Arial"/>
                      </a:endParaRPr>
                    </a:p>
                  </a:txBody>
                  <a:tcPr marL="8111" marR="8111" marT="8111" marB="0" anchor="ctr"/>
                </a:tc>
                <a:tc>
                  <a:txBody>
                    <a:bodyPr/>
                    <a:lstStyle/>
                    <a:p>
                      <a:pPr algn="r" fontAlgn="ctr"/>
                      <a:r>
                        <a:rPr lang="el-GR" sz="2000" u="none" strike="noStrike" dirty="0">
                          <a:effectLst/>
                        </a:rPr>
                        <a:t>0,57</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1,81</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56</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0,32</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1,11</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90</a:t>
                      </a:r>
                      <a:endParaRPr lang="el-GR" sz="2000" b="0" i="0" u="none" strike="noStrike" dirty="0">
                        <a:solidFill>
                          <a:srgbClr val="000000"/>
                        </a:solidFill>
                        <a:effectLst/>
                        <a:latin typeface="Arial"/>
                      </a:endParaRPr>
                    </a:p>
                  </a:txBody>
                  <a:tcPr marL="8111" marR="8111" marT="8111" marB="0" anchor="ctr"/>
                </a:tc>
              </a:tr>
              <a:tr h="170324">
                <a:tc>
                  <a:txBody>
                    <a:bodyPr/>
                    <a:lstStyle/>
                    <a:p>
                      <a:pPr algn="l" fontAlgn="ctr"/>
                      <a:r>
                        <a:rPr lang="en-US" sz="2000" u="none" strike="noStrike" dirty="0">
                          <a:effectLst/>
                        </a:rPr>
                        <a:t>Leukaemia (C91-C95)</a:t>
                      </a:r>
                      <a:endParaRPr lang="en-US" sz="2000" b="1" i="0" u="none" strike="noStrike" dirty="0">
                        <a:solidFill>
                          <a:srgbClr val="FFFFFF"/>
                        </a:solidFill>
                        <a:effectLst/>
                        <a:latin typeface="Arial"/>
                      </a:endParaRPr>
                    </a:p>
                  </a:txBody>
                  <a:tcPr marL="8111" marR="8111" marT="8111" marB="0" anchor="ctr"/>
                </a:tc>
                <a:tc>
                  <a:txBody>
                    <a:bodyPr/>
                    <a:lstStyle/>
                    <a:p>
                      <a:pPr algn="r" fontAlgn="ctr"/>
                      <a:r>
                        <a:rPr lang="el-GR" sz="2000" u="none" strike="noStrike" dirty="0">
                          <a:effectLst/>
                        </a:rPr>
                        <a:t>0,46</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1,52</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66</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0,31</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1,04</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96</a:t>
                      </a:r>
                      <a:endParaRPr lang="el-GR" sz="2000" b="0" i="0" u="none" strike="noStrike" dirty="0">
                        <a:solidFill>
                          <a:srgbClr val="000000"/>
                        </a:solidFill>
                        <a:effectLst/>
                        <a:latin typeface="Arial"/>
                      </a:endParaRPr>
                    </a:p>
                  </a:txBody>
                  <a:tcPr marL="8111" marR="8111" marT="8111" marB="0" anchor="ctr"/>
                </a:tc>
              </a:tr>
              <a:tr h="170324">
                <a:tc>
                  <a:txBody>
                    <a:bodyPr/>
                    <a:lstStyle/>
                    <a:p>
                      <a:pPr algn="l" fontAlgn="ctr"/>
                      <a:r>
                        <a:rPr lang="en-US" sz="2000" u="none" strike="noStrike" dirty="0">
                          <a:effectLst/>
                        </a:rPr>
                        <a:t>Liver (C22)*</a:t>
                      </a:r>
                      <a:endParaRPr lang="en-US" sz="2000" b="1" i="0" u="none" strike="noStrike" dirty="0">
                        <a:solidFill>
                          <a:srgbClr val="FFFFFF"/>
                        </a:solidFill>
                        <a:effectLst/>
                        <a:latin typeface="Arial"/>
                      </a:endParaRPr>
                    </a:p>
                  </a:txBody>
                  <a:tcPr marL="8111" marR="8111" marT="8111" marB="0" anchor="ctr"/>
                </a:tc>
                <a:tc>
                  <a:txBody>
                    <a:bodyPr/>
                    <a:lstStyle/>
                    <a:p>
                      <a:pPr algn="r" fontAlgn="ctr"/>
                      <a:r>
                        <a:rPr lang="el-GR" sz="2000" u="none" strike="noStrike" dirty="0">
                          <a:effectLst/>
                        </a:rPr>
                        <a:t>0,22</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0,86</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117</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0,09</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0,47</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214</a:t>
                      </a:r>
                      <a:endParaRPr lang="el-GR" sz="2000" b="0" i="0" u="none" strike="noStrike" dirty="0">
                        <a:solidFill>
                          <a:srgbClr val="000000"/>
                        </a:solidFill>
                        <a:effectLst/>
                        <a:latin typeface="Arial"/>
                      </a:endParaRPr>
                    </a:p>
                  </a:txBody>
                  <a:tcPr marL="8111" marR="8111" marT="8111" marB="0" anchor="ctr"/>
                </a:tc>
              </a:tr>
              <a:tr h="170324">
                <a:tc>
                  <a:txBody>
                    <a:bodyPr/>
                    <a:lstStyle/>
                    <a:p>
                      <a:pPr algn="l" fontAlgn="ctr"/>
                      <a:r>
                        <a:rPr lang="en-US" sz="2000" u="none" strike="noStrike" dirty="0">
                          <a:effectLst/>
                        </a:rPr>
                        <a:t>Lung (C33-C34)</a:t>
                      </a:r>
                      <a:endParaRPr lang="en-US" sz="2000" b="1" i="0" u="none" strike="noStrike" dirty="0">
                        <a:solidFill>
                          <a:srgbClr val="FFFFFF"/>
                        </a:solidFill>
                        <a:effectLst/>
                        <a:latin typeface="Arial"/>
                      </a:endParaRPr>
                    </a:p>
                  </a:txBody>
                  <a:tcPr marL="8111" marR="8111" marT="8111" marB="0" anchor="ctr"/>
                </a:tc>
                <a:tc>
                  <a:txBody>
                    <a:bodyPr/>
                    <a:lstStyle/>
                    <a:p>
                      <a:pPr algn="r" fontAlgn="ctr"/>
                      <a:r>
                        <a:rPr lang="el-GR" sz="2000" u="none" strike="noStrike" dirty="0">
                          <a:effectLst/>
                        </a:rPr>
                        <a:t>1,36</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7,63</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14</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1,16</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5,77</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18</a:t>
                      </a:r>
                      <a:endParaRPr lang="el-GR" sz="2000" b="0" i="0" u="none" strike="noStrike" dirty="0">
                        <a:solidFill>
                          <a:srgbClr val="000000"/>
                        </a:solidFill>
                        <a:effectLst/>
                        <a:latin typeface="Arial"/>
                      </a:endParaRPr>
                    </a:p>
                  </a:txBody>
                  <a:tcPr marL="8111" marR="8111" marT="8111" marB="0" anchor="ctr"/>
                </a:tc>
              </a:tr>
            </a:tbl>
          </a:graphicData>
        </a:graphic>
      </p:graphicFrame>
      <p:sp>
        <p:nvSpPr>
          <p:cNvPr id="7" name="Rectangle 6"/>
          <p:cNvSpPr/>
          <p:nvPr/>
        </p:nvSpPr>
        <p:spPr>
          <a:xfrm>
            <a:off x="107504" y="6002343"/>
            <a:ext cx="8910736" cy="461665"/>
          </a:xfrm>
          <a:prstGeom prst="rect">
            <a:avLst/>
          </a:prstGeom>
        </p:spPr>
        <p:txBody>
          <a:bodyPr wrap="square">
            <a:spAutoFit/>
          </a:bodyPr>
          <a:lstStyle/>
          <a:p>
            <a:pPr algn="ctr"/>
            <a:r>
              <a:rPr lang="en-US" sz="1200" dirty="0">
                <a:solidFill>
                  <a:schemeClr val="tx1">
                    <a:lumMod val="75000"/>
                    <a:lumOff val="25000"/>
                  </a:schemeClr>
                </a:solidFill>
                <a:latin typeface="+mn-lt"/>
                <a:hlinkClick r:id="rId2"/>
              </a:rPr>
              <a:t>Table 5.1: 15 Most Common Male and Female Cancers, Risk of Being Diagnosed with Cancer by Age 65 and Over a Lifetime, UK, </a:t>
            </a:r>
            <a:r>
              <a:rPr lang="en-US" sz="1200" dirty="0" smtClean="0">
                <a:solidFill>
                  <a:schemeClr val="tx1">
                    <a:lumMod val="75000"/>
                    <a:lumOff val="25000"/>
                  </a:schemeClr>
                </a:solidFill>
                <a:latin typeface="+mn-lt"/>
                <a:hlinkClick r:id="rId2"/>
              </a:rPr>
              <a:t>2010</a:t>
            </a:r>
            <a:r>
              <a:rPr lang="el-GR" sz="1200" dirty="0" smtClean="0">
                <a:solidFill>
                  <a:schemeClr val="tx1">
                    <a:lumMod val="75000"/>
                    <a:lumOff val="25000"/>
                  </a:schemeClr>
                </a:solidFill>
                <a:latin typeface="+mn-lt"/>
              </a:rPr>
              <a:t> </a:t>
            </a:r>
          </a:p>
          <a:p>
            <a:pPr algn="ct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rPr>
              <a:t>cancerresearchuk.org</a:t>
            </a:r>
            <a:r>
              <a:rPr lang="el-GR" sz="1200" dirty="0" smtClean="0">
                <a:solidFill>
                  <a:schemeClr val="tx1">
                    <a:lumMod val="75000"/>
                    <a:lumOff val="25000"/>
                  </a:schemeClr>
                </a:solidFill>
                <a:latin typeface="+mn-lt"/>
              </a:rPr>
              <a:t> </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476969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6632"/>
            <a:ext cx="9144000" cy="908720"/>
          </a:xfrm>
        </p:spPr>
        <p:txBody>
          <a:bodyPr>
            <a:noAutofit/>
          </a:bodyPr>
          <a:lstStyle/>
          <a:p>
            <a:r>
              <a:rPr lang="el-GR" sz="3200" dirty="0"/>
              <a:t>Πιο κοινοί καρκίνοι – </a:t>
            </a:r>
            <a:r>
              <a:rPr lang="el-GR" sz="3200" dirty="0" smtClean="0"/>
              <a:t>Κίνδυνος </a:t>
            </a:r>
            <a:r>
              <a:rPr lang="el-GR" sz="3200" dirty="0"/>
              <a:t>εμφάνισης καρκίνου </a:t>
            </a:r>
            <a:r>
              <a:rPr lang="el-GR" sz="3200" dirty="0" smtClean="0"/>
              <a:t>κατά </a:t>
            </a:r>
            <a:r>
              <a:rPr lang="el-GR" sz="3200" dirty="0"/>
              <a:t>τη διάρκεια ζωής </a:t>
            </a:r>
            <a:r>
              <a:rPr lang="en-US" sz="3200" dirty="0" smtClean="0"/>
              <a:t>UK 2010 </a:t>
            </a:r>
            <a:r>
              <a:rPr lang="en-US" sz="2400" b="0" dirty="0" smtClean="0"/>
              <a:t>(2/2</a:t>
            </a:r>
            <a:r>
              <a:rPr lang="en-US" sz="2400" b="0" dirty="0"/>
              <a:t>)</a:t>
            </a:r>
            <a:endParaRPr lang="el-GR" sz="2400" dirty="0"/>
          </a:p>
        </p:txBody>
      </p:sp>
      <p:graphicFrame>
        <p:nvGraphicFramePr>
          <p:cNvPr id="4" name="Table 3"/>
          <p:cNvGraphicFramePr>
            <a:graphicFrameLocks noGrp="1"/>
          </p:cNvGraphicFramePr>
          <p:nvPr>
            <p:extLst>
              <p:ext uri="{D42A27DB-BD31-4B8C-83A1-F6EECF244321}">
                <p14:modId xmlns:p14="http://schemas.microsoft.com/office/powerpoint/2010/main" val="226053271"/>
              </p:ext>
            </p:extLst>
          </p:nvPr>
        </p:nvGraphicFramePr>
        <p:xfrm>
          <a:off x="107504" y="1124744"/>
          <a:ext cx="8928993" cy="5619579"/>
        </p:xfrm>
        <a:graphic>
          <a:graphicData uri="http://schemas.openxmlformats.org/drawingml/2006/table">
            <a:tbl>
              <a:tblPr>
                <a:tableStyleId>{5C22544A-7EE6-4342-B048-85BDC9FD1C3A}</a:tableStyleId>
              </a:tblPr>
              <a:tblGrid>
                <a:gridCol w="2671263"/>
                <a:gridCol w="1042955"/>
                <a:gridCol w="966302"/>
                <a:gridCol w="1119608"/>
                <a:gridCol w="1042955"/>
                <a:gridCol w="933781"/>
                <a:gridCol w="1152129"/>
              </a:tblGrid>
              <a:tr h="348758">
                <a:tc>
                  <a:txBody>
                    <a:bodyPr/>
                    <a:lstStyle/>
                    <a:p>
                      <a:pPr algn="l" fontAlgn="ctr"/>
                      <a:r>
                        <a:rPr lang="en-US" sz="2000" u="none" strike="noStrike" dirty="0">
                          <a:effectLst/>
                        </a:rPr>
                        <a:t>Cancer Site</a:t>
                      </a:r>
                      <a:endParaRPr lang="en-US" sz="2000" b="1" i="0" u="none" strike="noStrike" dirty="0">
                        <a:solidFill>
                          <a:srgbClr val="FFFFFF"/>
                        </a:solidFill>
                        <a:effectLst/>
                        <a:latin typeface="Arial"/>
                      </a:endParaRPr>
                    </a:p>
                  </a:txBody>
                  <a:tcPr marL="8111" marR="8111" marT="8111" marB="0" anchor="ctr"/>
                </a:tc>
                <a:tc>
                  <a:txBody>
                    <a:bodyPr/>
                    <a:lstStyle/>
                    <a:p>
                      <a:pPr algn="ctr" fontAlgn="ctr"/>
                      <a:r>
                        <a:rPr lang="en-US" sz="2000" u="none" strike="noStrike" dirty="0">
                          <a:effectLst/>
                        </a:rPr>
                        <a:t>Male</a:t>
                      </a:r>
                      <a:endParaRPr lang="en-US" sz="2000" b="1" i="0" u="none" strike="noStrike" dirty="0">
                        <a:solidFill>
                          <a:srgbClr val="FFFFFF"/>
                        </a:solidFill>
                        <a:effectLst/>
                        <a:latin typeface="Arial"/>
                      </a:endParaRPr>
                    </a:p>
                  </a:txBody>
                  <a:tcPr marL="8111" marR="8111" marT="8111" marB="0" anchor="ctr"/>
                </a:tc>
                <a:tc>
                  <a:txBody>
                    <a:bodyPr/>
                    <a:lstStyle/>
                    <a:p>
                      <a:pPr algn="ctr" fontAlgn="ctr"/>
                      <a:r>
                        <a:rPr lang="el-GR" sz="2000" u="none" strike="noStrike" dirty="0">
                          <a:effectLst/>
                        </a:rPr>
                        <a:t> </a:t>
                      </a:r>
                      <a:endParaRPr lang="el-GR" sz="2000" b="1" i="0" u="none" strike="noStrike" dirty="0">
                        <a:solidFill>
                          <a:srgbClr val="FFFFFF"/>
                        </a:solidFill>
                        <a:effectLst/>
                        <a:latin typeface="Arial"/>
                      </a:endParaRPr>
                    </a:p>
                  </a:txBody>
                  <a:tcPr marL="8111" marR="8111" marT="8111" marB="0" anchor="ctr"/>
                </a:tc>
                <a:tc>
                  <a:txBody>
                    <a:bodyPr/>
                    <a:lstStyle/>
                    <a:p>
                      <a:pPr algn="ctr" fontAlgn="ctr"/>
                      <a:r>
                        <a:rPr lang="el-GR" sz="2000" u="none" strike="noStrike" dirty="0">
                          <a:effectLst/>
                        </a:rPr>
                        <a:t> </a:t>
                      </a:r>
                      <a:endParaRPr lang="el-GR" sz="2000" b="1" i="0" u="none" strike="noStrike" dirty="0">
                        <a:solidFill>
                          <a:srgbClr val="FFFFFF"/>
                        </a:solidFill>
                        <a:effectLst/>
                        <a:latin typeface="Arial"/>
                      </a:endParaRPr>
                    </a:p>
                  </a:txBody>
                  <a:tcPr marL="8111" marR="8111" marT="8111" marB="0" anchor="ctr"/>
                </a:tc>
                <a:tc>
                  <a:txBody>
                    <a:bodyPr/>
                    <a:lstStyle/>
                    <a:p>
                      <a:pPr algn="ctr" fontAlgn="ctr"/>
                      <a:r>
                        <a:rPr lang="en-US" sz="2000" u="none" strike="noStrike" dirty="0">
                          <a:effectLst/>
                        </a:rPr>
                        <a:t>Female</a:t>
                      </a:r>
                      <a:endParaRPr lang="en-US" sz="2000" b="1" i="0" u="none" strike="noStrike" dirty="0">
                        <a:solidFill>
                          <a:srgbClr val="FFFFFF"/>
                        </a:solidFill>
                        <a:effectLst/>
                        <a:latin typeface="Arial"/>
                      </a:endParaRPr>
                    </a:p>
                  </a:txBody>
                  <a:tcPr marL="8111" marR="8111" marT="8111" marB="0" anchor="ctr"/>
                </a:tc>
                <a:tc>
                  <a:txBody>
                    <a:bodyPr/>
                    <a:lstStyle/>
                    <a:p>
                      <a:pPr algn="ctr" fontAlgn="ctr"/>
                      <a:r>
                        <a:rPr lang="el-GR" sz="2000" u="none" strike="noStrike" dirty="0">
                          <a:effectLst/>
                        </a:rPr>
                        <a:t> </a:t>
                      </a:r>
                      <a:endParaRPr lang="el-GR" sz="2000" b="1" i="0" u="none" strike="noStrike" dirty="0">
                        <a:solidFill>
                          <a:srgbClr val="FFFFFF"/>
                        </a:solidFill>
                        <a:effectLst/>
                        <a:latin typeface="Arial"/>
                      </a:endParaRPr>
                    </a:p>
                  </a:txBody>
                  <a:tcPr marL="8111" marR="8111" marT="8111" marB="0" anchor="ctr"/>
                </a:tc>
                <a:tc>
                  <a:txBody>
                    <a:bodyPr/>
                    <a:lstStyle/>
                    <a:p>
                      <a:pPr algn="ctr" fontAlgn="ctr"/>
                      <a:r>
                        <a:rPr lang="el-GR" sz="2000" u="none" strike="noStrike" dirty="0">
                          <a:effectLst/>
                        </a:rPr>
                        <a:t> </a:t>
                      </a:r>
                      <a:endParaRPr lang="el-GR" sz="2000" b="1" i="0" u="none" strike="noStrike" dirty="0">
                        <a:solidFill>
                          <a:srgbClr val="FFFFFF"/>
                        </a:solidFill>
                        <a:effectLst/>
                        <a:latin typeface="Arial"/>
                      </a:endParaRPr>
                    </a:p>
                  </a:txBody>
                  <a:tcPr marL="8111" marR="8111" marT="8111" marB="0" anchor="ctr"/>
                </a:tc>
              </a:tr>
              <a:tr h="340647">
                <a:tc>
                  <a:txBody>
                    <a:bodyPr/>
                    <a:lstStyle/>
                    <a:p>
                      <a:pPr algn="l" fontAlgn="ctr"/>
                      <a:r>
                        <a:rPr lang="el-GR" sz="2000" u="none" strike="noStrike" dirty="0">
                          <a:effectLst/>
                        </a:rPr>
                        <a:t> </a:t>
                      </a:r>
                      <a:endParaRPr lang="el-GR" sz="2000" b="1" i="0" u="none" strike="noStrike" dirty="0">
                        <a:solidFill>
                          <a:srgbClr val="FFFFFF"/>
                        </a:solidFill>
                        <a:effectLst/>
                        <a:latin typeface="Arial"/>
                      </a:endParaRPr>
                    </a:p>
                  </a:txBody>
                  <a:tcPr marL="8111" marR="8111" marT="8111" marB="0" anchor="ctr"/>
                </a:tc>
                <a:tc>
                  <a:txBody>
                    <a:bodyPr/>
                    <a:lstStyle/>
                    <a:p>
                      <a:pPr algn="l" fontAlgn="t"/>
                      <a:r>
                        <a:rPr lang="en-US" sz="2000" u="none" strike="noStrike" dirty="0">
                          <a:effectLst/>
                        </a:rPr>
                        <a:t>Up to Age 64 (%)</a:t>
                      </a:r>
                      <a:endParaRPr lang="en-US" sz="2000" b="1" i="0" u="none" strike="noStrike" dirty="0">
                        <a:solidFill>
                          <a:srgbClr val="000000"/>
                        </a:solidFill>
                        <a:effectLst/>
                        <a:latin typeface="Arial"/>
                      </a:endParaRPr>
                    </a:p>
                  </a:txBody>
                  <a:tcPr marL="8111" marR="8111" marT="8111" marB="0"/>
                </a:tc>
                <a:tc>
                  <a:txBody>
                    <a:bodyPr/>
                    <a:lstStyle/>
                    <a:p>
                      <a:pPr algn="l" fontAlgn="t"/>
                      <a:r>
                        <a:rPr lang="en-US" sz="2000" u="none" strike="noStrike" dirty="0">
                          <a:effectLst/>
                        </a:rPr>
                        <a:t>Lifetime Risk (%)</a:t>
                      </a:r>
                      <a:endParaRPr lang="en-US" sz="2000" b="1" i="0" u="none" strike="noStrike" dirty="0">
                        <a:solidFill>
                          <a:srgbClr val="000000"/>
                        </a:solidFill>
                        <a:effectLst/>
                        <a:latin typeface="Arial"/>
                      </a:endParaRPr>
                    </a:p>
                  </a:txBody>
                  <a:tcPr marL="8111" marR="8111" marT="8111" marB="0"/>
                </a:tc>
                <a:tc>
                  <a:txBody>
                    <a:bodyPr/>
                    <a:lstStyle/>
                    <a:p>
                      <a:pPr algn="l" fontAlgn="t"/>
                      <a:r>
                        <a:rPr lang="en-US" sz="2000" u="none" strike="noStrike" dirty="0">
                          <a:effectLst/>
                        </a:rPr>
                        <a:t>Lifetime Risk (1 in X)</a:t>
                      </a:r>
                      <a:endParaRPr lang="en-US" sz="2000" b="1" i="0" u="none" strike="noStrike" dirty="0">
                        <a:solidFill>
                          <a:srgbClr val="000000"/>
                        </a:solidFill>
                        <a:effectLst/>
                        <a:latin typeface="Arial"/>
                      </a:endParaRPr>
                    </a:p>
                  </a:txBody>
                  <a:tcPr marL="8111" marR="8111" marT="8111" marB="0"/>
                </a:tc>
                <a:tc>
                  <a:txBody>
                    <a:bodyPr/>
                    <a:lstStyle/>
                    <a:p>
                      <a:pPr algn="l" fontAlgn="t"/>
                      <a:r>
                        <a:rPr lang="en-US" sz="2000" u="none" strike="noStrike" dirty="0">
                          <a:effectLst/>
                        </a:rPr>
                        <a:t>Up to Age 64 (%)</a:t>
                      </a:r>
                      <a:endParaRPr lang="en-US" sz="2000" b="1" i="0" u="none" strike="noStrike" dirty="0">
                        <a:solidFill>
                          <a:srgbClr val="000000"/>
                        </a:solidFill>
                        <a:effectLst/>
                        <a:latin typeface="Arial"/>
                      </a:endParaRPr>
                    </a:p>
                  </a:txBody>
                  <a:tcPr marL="8111" marR="8111" marT="8111" marB="0"/>
                </a:tc>
                <a:tc>
                  <a:txBody>
                    <a:bodyPr/>
                    <a:lstStyle/>
                    <a:p>
                      <a:pPr algn="l" fontAlgn="t"/>
                      <a:r>
                        <a:rPr lang="en-US" sz="2000" u="none" strike="noStrike" dirty="0">
                          <a:effectLst/>
                        </a:rPr>
                        <a:t>Lifetime Risk (%)</a:t>
                      </a:r>
                      <a:endParaRPr lang="en-US" sz="2000" b="1" i="0" u="none" strike="noStrike" dirty="0">
                        <a:solidFill>
                          <a:srgbClr val="000000"/>
                        </a:solidFill>
                        <a:effectLst/>
                        <a:latin typeface="Arial"/>
                      </a:endParaRPr>
                    </a:p>
                  </a:txBody>
                  <a:tcPr marL="8111" marR="8111" marT="8111" marB="0"/>
                </a:tc>
                <a:tc>
                  <a:txBody>
                    <a:bodyPr/>
                    <a:lstStyle/>
                    <a:p>
                      <a:pPr algn="l" fontAlgn="t"/>
                      <a:r>
                        <a:rPr lang="en-US" sz="2000" u="none" strike="noStrike" dirty="0">
                          <a:effectLst/>
                        </a:rPr>
                        <a:t>Lifetime Risk (1 in X)</a:t>
                      </a:r>
                      <a:endParaRPr lang="en-US" sz="2000" b="1" i="0" u="none" strike="noStrike" dirty="0">
                        <a:solidFill>
                          <a:srgbClr val="000000"/>
                        </a:solidFill>
                        <a:effectLst/>
                        <a:latin typeface="Arial"/>
                      </a:endParaRPr>
                    </a:p>
                  </a:txBody>
                  <a:tcPr marL="8111" marR="8111" marT="8111" marB="0"/>
                </a:tc>
              </a:tr>
              <a:tr h="170324">
                <a:tc>
                  <a:txBody>
                    <a:bodyPr/>
                    <a:lstStyle/>
                    <a:p>
                      <a:pPr algn="l" fontAlgn="ctr"/>
                      <a:r>
                        <a:rPr lang="en-US" sz="2000" u="none" strike="noStrike" dirty="0">
                          <a:effectLst/>
                        </a:rPr>
                        <a:t>Malignant Melanoma (C43)</a:t>
                      </a:r>
                      <a:endParaRPr lang="en-US" sz="2000" b="1" i="0" u="none" strike="noStrike" dirty="0">
                        <a:solidFill>
                          <a:srgbClr val="FFFFFF"/>
                        </a:solidFill>
                        <a:effectLst/>
                        <a:latin typeface="Arial"/>
                      </a:endParaRPr>
                    </a:p>
                  </a:txBody>
                  <a:tcPr marL="8111" marR="8111" marT="8111" marB="0" anchor="ctr"/>
                </a:tc>
                <a:tc>
                  <a:txBody>
                    <a:bodyPr/>
                    <a:lstStyle/>
                    <a:p>
                      <a:pPr algn="r" fontAlgn="ctr"/>
                      <a:r>
                        <a:rPr lang="el-GR" sz="2000" u="none" strike="noStrike" dirty="0">
                          <a:effectLst/>
                        </a:rPr>
                        <a:t>0,73</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1,82</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55</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0,91</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1,80</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56</a:t>
                      </a:r>
                      <a:endParaRPr lang="el-GR" sz="2000" b="0" i="0" u="none" strike="noStrike" dirty="0">
                        <a:solidFill>
                          <a:srgbClr val="000000"/>
                        </a:solidFill>
                        <a:effectLst/>
                        <a:latin typeface="Arial"/>
                      </a:endParaRPr>
                    </a:p>
                  </a:txBody>
                  <a:tcPr marL="8111" marR="8111" marT="8111" marB="0" anchor="ctr"/>
                </a:tc>
              </a:tr>
              <a:tr h="170324">
                <a:tc>
                  <a:txBody>
                    <a:bodyPr/>
                    <a:lstStyle/>
                    <a:p>
                      <a:pPr algn="l" fontAlgn="ctr"/>
                      <a:r>
                        <a:rPr lang="en-US" sz="2000" u="none" strike="noStrike" dirty="0">
                          <a:effectLst/>
                        </a:rPr>
                        <a:t>Multiple Myeloma (C90)**</a:t>
                      </a:r>
                      <a:endParaRPr lang="en-US" sz="2000" b="1" i="0" u="none" strike="noStrike" dirty="0">
                        <a:solidFill>
                          <a:srgbClr val="FFFFFF"/>
                        </a:solidFill>
                        <a:effectLst/>
                        <a:latin typeface="Arial"/>
                      </a:endParaRPr>
                    </a:p>
                  </a:txBody>
                  <a:tcPr marL="8111" marR="8111" marT="8111" marB="0" anchor="ctr"/>
                </a:tc>
                <a:tc>
                  <a:txBody>
                    <a:bodyPr/>
                    <a:lstStyle/>
                    <a:p>
                      <a:pPr algn="r" fontAlgn="ctr"/>
                      <a:r>
                        <a:rPr lang="el-GR" sz="2000" u="none" strike="noStrike" dirty="0">
                          <a:effectLst/>
                        </a:rPr>
                        <a:t>0,18</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0,84</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119</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0,13</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0,65</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154</a:t>
                      </a:r>
                      <a:endParaRPr lang="el-GR" sz="2000" b="0" i="0" u="none" strike="noStrike" dirty="0">
                        <a:solidFill>
                          <a:srgbClr val="000000"/>
                        </a:solidFill>
                        <a:effectLst/>
                        <a:latin typeface="Arial"/>
                      </a:endParaRPr>
                    </a:p>
                  </a:txBody>
                  <a:tcPr marL="8111" marR="8111" marT="8111" marB="0" anchor="ctr"/>
                </a:tc>
              </a:tr>
              <a:tr h="170324">
                <a:tc>
                  <a:txBody>
                    <a:bodyPr/>
                    <a:lstStyle/>
                    <a:p>
                      <a:pPr algn="l" fontAlgn="ctr"/>
                      <a:r>
                        <a:rPr lang="en-US" sz="2000" u="none" strike="noStrike" dirty="0">
                          <a:effectLst/>
                        </a:rPr>
                        <a:t>Non-Hodgkin Lymphoma (C82-C85)</a:t>
                      </a:r>
                      <a:endParaRPr lang="en-US" sz="2000" b="1" i="0" u="none" strike="noStrike" dirty="0">
                        <a:solidFill>
                          <a:srgbClr val="FFFFFF"/>
                        </a:solidFill>
                        <a:effectLst/>
                        <a:latin typeface="Arial"/>
                      </a:endParaRPr>
                    </a:p>
                  </a:txBody>
                  <a:tcPr marL="8111" marR="8111" marT="8111" marB="0" anchor="ctr"/>
                </a:tc>
                <a:tc>
                  <a:txBody>
                    <a:bodyPr/>
                    <a:lstStyle/>
                    <a:p>
                      <a:pPr algn="r" fontAlgn="ctr"/>
                      <a:r>
                        <a:rPr lang="el-GR" sz="2000" u="none" strike="noStrike" dirty="0">
                          <a:effectLst/>
                        </a:rPr>
                        <a:t>0,67</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1,98</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51</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0,51</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1,66</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61</a:t>
                      </a:r>
                      <a:endParaRPr lang="el-GR" sz="2000" b="0" i="0" u="none" strike="noStrike" dirty="0">
                        <a:solidFill>
                          <a:srgbClr val="000000"/>
                        </a:solidFill>
                        <a:effectLst/>
                        <a:latin typeface="Arial"/>
                      </a:endParaRPr>
                    </a:p>
                  </a:txBody>
                  <a:tcPr marL="8111" marR="8111" marT="8111" marB="0" anchor="ctr"/>
                </a:tc>
              </a:tr>
              <a:tr h="170324">
                <a:tc>
                  <a:txBody>
                    <a:bodyPr/>
                    <a:lstStyle/>
                    <a:p>
                      <a:pPr algn="l" fontAlgn="ctr"/>
                      <a:r>
                        <a:rPr lang="en-US" sz="2000" u="none" strike="noStrike" dirty="0">
                          <a:effectLst/>
                        </a:rPr>
                        <a:t>Oesophagus (C15)</a:t>
                      </a:r>
                      <a:endParaRPr lang="en-US" sz="2000" b="1" i="0" u="none" strike="noStrike" dirty="0">
                        <a:solidFill>
                          <a:srgbClr val="FFFFFF"/>
                        </a:solidFill>
                        <a:effectLst/>
                        <a:latin typeface="Arial"/>
                      </a:endParaRPr>
                    </a:p>
                  </a:txBody>
                  <a:tcPr marL="8111" marR="8111" marT="8111" marB="0" anchor="ctr"/>
                </a:tc>
                <a:tc>
                  <a:txBody>
                    <a:bodyPr/>
                    <a:lstStyle/>
                    <a:p>
                      <a:pPr algn="r" fontAlgn="ctr"/>
                      <a:r>
                        <a:rPr lang="el-GR" sz="2000" u="none" strike="noStrike" dirty="0">
                          <a:effectLst/>
                        </a:rPr>
                        <a:t>0,46</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1,80</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56</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0,14</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0,91</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110</a:t>
                      </a:r>
                      <a:endParaRPr lang="el-GR" sz="2000" b="0" i="0" u="none" strike="noStrike" dirty="0">
                        <a:solidFill>
                          <a:srgbClr val="000000"/>
                        </a:solidFill>
                        <a:effectLst/>
                        <a:latin typeface="Arial"/>
                      </a:endParaRPr>
                    </a:p>
                  </a:txBody>
                  <a:tcPr marL="8111" marR="8111" marT="8111" marB="0" anchor="ctr"/>
                </a:tc>
              </a:tr>
              <a:tr h="170324">
                <a:tc>
                  <a:txBody>
                    <a:bodyPr/>
                    <a:lstStyle/>
                    <a:p>
                      <a:pPr algn="l" fontAlgn="ctr"/>
                      <a:r>
                        <a:rPr lang="en-US" sz="2000" u="none" strike="noStrike" dirty="0">
                          <a:effectLst/>
                        </a:rPr>
                        <a:t>Oral (C00-C06,C09-C10, C12-C14)</a:t>
                      </a:r>
                      <a:endParaRPr lang="en-US" sz="2000" b="1" i="0" u="none" strike="noStrike" dirty="0">
                        <a:solidFill>
                          <a:srgbClr val="FFFFFF"/>
                        </a:solidFill>
                        <a:effectLst/>
                        <a:latin typeface="Arial"/>
                      </a:endParaRPr>
                    </a:p>
                  </a:txBody>
                  <a:tcPr marL="8111" marR="8111" marT="8111" marB="0" anchor="ctr"/>
                </a:tc>
                <a:tc>
                  <a:txBody>
                    <a:bodyPr/>
                    <a:lstStyle/>
                    <a:p>
                      <a:pPr algn="r" fontAlgn="ctr"/>
                      <a:r>
                        <a:rPr lang="el-GR" sz="2000" u="none" strike="noStrike" dirty="0">
                          <a:effectLst/>
                        </a:rPr>
                        <a:t>0,62</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1,20</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84</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0,26</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0,64</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157</a:t>
                      </a:r>
                      <a:endParaRPr lang="el-GR" sz="2000" b="0" i="0" u="none" strike="noStrike" dirty="0">
                        <a:solidFill>
                          <a:srgbClr val="000000"/>
                        </a:solidFill>
                        <a:effectLst/>
                        <a:latin typeface="Arial"/>
                      </a:endParaRPr>
                    </a:p>
                  </a:txBody>
                  <a:tcPr marL="8111" marR="8111" marT="8111" marB="0" anchor="ctr"/>
                </a:tc>
              </a:tr>
              <a:tr h="170324">
                <a:tc>
                  <a:txBody>
                    <a:bodyPr/>
                    <a:lstStyle/>
                    <a:p>
                      <a:pPr algn="l" fontAlgn="ctr"/>
                      <a:r>
                        <a:rPr lang="en-US" sz="2000" u="none" strike="noStrike" dirty="0">
                          <a:effectLst/>
                        </a:rPr>
                        <a:t>Ovary (C56-C57)</a:t>
                      </a:r>
                      <a:endParaRPr lang="en-US" sz="2000" b="1" i="0" u="none" strike="noStrike" dirty="0">
                        <a:solidFill>
                          <a:srgbClr val="FFFFFF"/>
                        </a:solidFill>
                        <a:effectLst/>
                        <a:latin typeface="Arial"/>
                      </a:endParaRPr>
                    </a:p>
                  </a:txBody>
                  <a:tcPr marL="8111" marR="8111" marT="8111" marB="0" anchor="ctr"/>
                </a:tc>
                <a:tc>
                  <a:txBody>
                    <a:bodyPr/>
                    <a:lstStyle/>
                    <a:p>
                      <a:pPr algn="r" fontAlgn="ctr"/>
                      <a:r>
                        <a:rPr lang="el-GR" sz="2000" u="none" strike="noStrike" dirty="0">
                          <a:effectLst/>
                        </a:rPr>
                        <a:t> </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 </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 </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0,78</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2,00</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51</a:t>
                      </a:r>
                      <a:endParaRPr lang="el-GR" sz="2000" b="0" i="0" u="none" strike="noStrike" dirty="0">
                        <a:solidFill>
                          <a:srgbClr val="000000"/>
                        </a:solidFill>
                        <a:effectLst/>
                        <a:latin typeface="Arial"/>
                      </a:endParaRPr>
                    </a:p>
                  </a:txBody>
                  <a:tcPr marL="8111" marR="8111" marT="8111" marB="0" anchor="ctr"/>
                </a:tc>
              </a:tr>
              <a:tr h="170324">
                <a:tc>
                  <a:txBody>
                    <a:bodyPr/>
                    <a:lstStyle/>
                    <a:p>
                      <a:pPr algn="l" fontAlgn="ctr"/>
                      <a:r>
                        <a:rPr lang="en-US" sz="2000" u="none" strike="noStrike" dirty="0">
                          <a:effectLst/>
                        </a:rPr>
                        <a:t>Pancreas (C25)**</a:t>
                      </a:r>
                      <a:endParaRPr lang="en-US" sz="2000" b="1" i="0" u="none" strike="noStrike" dirty="0">
                        <a:solidFill>
                          <a:srgbClr val="FFFFFF"/>
                        </a:solidFill>
                        <a:effectLst/>
                        <a:latin typeface="Arial"/>
                      </a:endParaRPr>
                    </a:p>
                  </a:txBody>
                  <a:tcPr marL="8111" marR="8111" marT="8111" marB="0" anchor="ctr"/>
                </a:tc>
                <a:tc>
                  <a:txBody>
                    <a:bodyPr/>
                    <a:lstStyle/>
                    <a:p>
                      <a:pPr algn="r" fontAlgn="ctr"/>
                      <a:r>
                        <a:rPr lang="el-GR" sz="2000" u="none" strike="noStrike" dirty="0">
                          <a:effectLst/>
                        </a:rPr>
                        <a:t>0,29</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1,38</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73</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0,21</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1,36</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74</a:t>
                      </a:r>
                      <a:endParaRPr lang="el-GR" sz="2000" b="0" i="0" u="none" strike="noStrike" dirty="0">
                        <a:solidFill>
                          <a:srgbClr val="000000"/>
                        </a:solidFill>
                        <a:effectLst/>
                        <a:latin typeface="Arial"/>
                      </a:endParaRPr>
                    </a:p>
                  </a:txBody>
                  <a:tcPr marL="8111" marR="8111" marT="8111" marB="0" anchor="ctr"/>
                </a:tc>
              </a:tr>
              <a:tr h="170324">
                <a:tc>
                  <a:txBody>
                    <a:bodyPr/>
                    <a:lstStyle/>
                    <a:p>
                      <a:pPr algn="l" fontAlgn="ctr"/>
                      <a:r>
                        <a:rPr lang="en-US" sz="2000" u="none" strike="noStrike" dirty="0">
                          <a:effectLst/>
                        </a:rPr>
                        <a:t>Prostate (C61)**</a:t>
                      </a:r>
                      <a:endParaRPr lang="en-US" sz="2000" b="1" i="0" u="none" strike="noStrike" dirty="0">
                        <a:solidFill>
                          <a:srgbClr val="FFFFFF"/>
                        </a:solidFill>
                        <a:effectLst/>
                        <a:latin typeface="Arial"/>
                      </a:endParaRPr>
                    </a:p>
                  </a:txBody>
                  <a:tcPr marL="8111" marR="8111" marT="8111" marB="0" anchor="ctr"/>
                </a:tc>
                <a:tc>
                  <a:txBody>
                    <a:bodyPr/>
                    <a:lstStyle/>
                    <a:p>
                      <a:pPr algn="r" fontAlgn="ctr"/>
                      <a:r>
                        <a:rPr lang="el-GR" sz="2000" u="none" strike="noStrike" dirty="0">
                          <a:effectLst/>
                        </a:rPr>
                        <a:t>2,54</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13,24</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8</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 </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 </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 </a:t>
                      </a:r>
                      <a:endParaRPr lang="el-GR" sz="2000" b="0" i="0" u="none" strike="noStrike" dirty="0">
                        <a:solidFill>
                          <a:srgbClr val="000000"/>
                        </a:solidFill>
                        <a:effectLst/>
                        <a:latin typeface="Arial"/>
                      </a:endParaRPr>
                    </a:p>
                  </a:txBody>
                  <a:tcPr marL="8111" marR="8111" marT="8111" marB="0" anchor="ctr"/>
                </a:tc>
              </a:tr>
              <a:tr h="170324">
                <a:tc>
                  <a:txBody>
                    <a:bodyPr/>
                    <a:lstStyle/>
                    <a:p>
                      <a:pPr algn="l" fontAlgn="ctr"/>
                      <a:r>
                        <a:rPr lang="en-US" sz="2000" u="none" strike="noStrike" dirty="0">
                          <a:effectLst/>
                        </a:rPr>
                        <a:t>Stomach (C16)</a:t>
                      </a:r>
                      <a:endParaRPr lang="en-US" sz="2000" b="1" i="0" u="none" strike="noStrike" dirty="0">
                        <a:solidFill>
                          <a:srgbClr val="FFFFFF"/>
                        </a:solidFill>
                        <a:effectLst/>
                        <a:latin typeface="Arial"/>
                      </a:endParaRPr>
                    </a:p>
                  </a:txBody>
                  <a:tcPr marL="8111" marR="8111" marT="8111" marB="0" anchor="ctr"/>
                </a:tc>
                <a:tc>
                  <a:txBody>
                    <a:bodyPr/>
                    <a:lstStyle/>
                    <a:p>
                      <a:pPr algn="r" fontAlgn="ctr"/>
                      <a:r>
                        <a:rPr lang="el-GR" sz="2000" u="none" strike="noStrike" dirty="0">
                          <a:effectLst/>
                        </a:rPr>
                        <a:t>0,26</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1,57</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64</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0,13</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0,84</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120</a:t>
                      </a:r>
                      <a:endParaRPr lang="el-GR" sz="2000" b="0" i="0" u="none" strike="noStrike" dirty="0">
                        <a:solidFill>
                          <a:srgbClr val="000000"/>
                        </a:solidFill>
                        <a:effectLst/>
                        <a:latin typeface="Arial"/>
                      </a:endParaRPr>
                    </a:p>
                  </a:txBody>
                  <a:tcPr marL="8111" marR="8111" marT="8111" marB="0" anchor="ctr"/>
                </a:tc>
              </a:tr>
              <a:tr h="170324">
                <a:tc>
                  <a:txBody>
                    <a:bodyPr/>
                    <a:lstStyle/>
                    <a:p>
                      <a:pPr algn="l" fontAlgn="ctr"/>
                      <a:r>
                        <a:rPr lang="en-US" sz="2000" u="none" strike="noStrike" dirty="0">
                          <a:effectLst/>
                        </a:rPr>
                        <a:t>Uterus (C54-C55)</a:t>
                      </a:r>
                      <a:endParaRPr lang="en-US" sz="2000" b="1" i="0" u="none" strike="noStrike" dirty="0">
                        <a:solidFill>
                          <a:srgbClr val="FFFFFF"/>
                        </a:solidFill>
                        <a:effectLst/>
                        <a:latin typeface="Arial"/>
                      </a:endParaRPr>
                    </a:p>
                  </a:txBody>
                  <a:tcPr marL="8111" marR="8111" marT="8111" marB="0" anchor="ctr"/>
                </a:tc>
                <a:tc>
                  <a:txBody>
                    <a:bodyPr/>
                    <a:lstStyle/>
                    <a:p>
                      <a:pPr algn="r" fontAlgn="ctr"/>
                      <a:r>
                        <a:rPr lang="el-GR" sz="2000" u="none" strike="noStrike" dirty="0">
                          <a:effectLst/>
                        </a:rPr>
                        <a:t> </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 </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 </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0,89</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2,35</a:t>
                      </a:r>
                      <a:endParaRPr lang="el-GR" sz="2000" b="0" i="0" u="none" strike="noStrike" dirty="0">
                        <a:solidFill>
                          <a:srgbClr val="000000"/>
                        </a:solidFill>
                        <a:effectLst/>
                        <a:latin typeface="Arial"/>
                      </a:endParaRPr>
                    </a:p>
                  </a:txBody>
                  <a:tcPr marL="8111" marR="8111" marT="8111" marB="0" anchor="ctr"/>
                </a:tc>
                <a:tc>
                  <a:txBody>
                    <a:bodyPr/>
                    <a:lstStyle/>
                    <a:p>
                      <a:pPr algn="r" fontAlgn="ctr"/>
                      <a:r>
                        <a:rPr lang="el-GR" sz="2000" u="none" strike="noStrike" dirty="0">
                          <a:effectLst/>
                        </a:rPr>
                        <a:t>43</a:t>
                      </a:r>
                      <a:endParaRPr lang="el-GR" sz="2000" b="0" i="0" u="none" strike="noStrike" dirty="0">
                        <a:solidFill>
                          <a:srgbClr val="000000"/>
                        </a:solidFill>
                        <a:effectLst/>
                        <a:latin typeface="Arial"/>
                      </a:endParaRPr>
                    </a:p>
                  </a:txBody>
                  <a:tcPr marL="8111" marR="8111" marT="8111" marB="0" anchor="ctr"/>
                </a:tc>
              </a:tr>
            </a:tbl>
          </a:graphicData>
        </a:graphic>
      </p:graphicFrame>
    </p:spTree>
    <p:extLst>
      <p:ext uri="{BB962C8B-B14F-4D97-AF65-F5344CB8AC3E}">
        <p14:creationId xmlns:p14="http://schemas.microsoft.com/office/powerpoint/2010/main" val="1351884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Κίνδυνος </a:t>
            </a:r>
            <a:r>
              <a:rPr lang="el-GR" dirty="0"/>
              <a:t>εμφάνισης καρκίνου </a:t>
            </a:r>
            <a:r>
              <a:rPr lang="el-GR" dirty="0" smtClean="0"/>
              <a:t>κατά </a:t>
            </a:r>
            <a:r>
              <a:rPr lang="el-GR" dirty="0"/>
              <a:t>τη διάρκεια </a:t>
            </a:r>
            <a:r>
              <a:rPr lang="el-GR" dirty="0" smtClean="0"/>
              <a:t>ζωής </a:t>
            </a:r>
            <a:r>
              <a:rPr lang="en-US" dirty="0" smtClean="0"/>
              <a:t>UK 1975-2030</a:t>
            </a:r>
            <a:endParaRPr lang="el-GR" dirty="0"/>
          </a:p>
        </p:txBody>
      </p:sp>
      <p:pic>
        <p:nvPicPr>
          <p:cNvPr id="4098" name="Picture 2" descr="lifetime_risk_trend_allcanc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1516008"/>
            <a:ext cx="6153150" cy="45624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5516" y="6078484"/>
            <a:ext cx="8712968" cy="276999"/>
          </a:xfrm>
          <a:prstGeom prst="rect">
            <a:avLst/>
          </a:prstGeom>
        </p:spPr>
        <p:txBody>
          <a:bodyPr wrap="square">
            <a:spAutoFit/>
          </a:bodyPr>
          <a:lstStyle/>
          <a:p>
            <a:pPr algn="ctr"/>
            <a:r>
              <a:rPr lang="en-US" sz="1200" dirty="0">
                <a:latin typeface="+mn-lt"/>
                <a:hlinkClick r:id="rId3"/>
              </a:rPr>
              <a:t>Figure 5.1: The Lifetime Risk of Being Diagnosed with Cancer*, UK, </a:t>
            </a:r>
            <a:r>
              <a:rPr lang="en-US" sz="1200" dirty="0" smtClean="0">
                <a:latin typeface="+mn-lt"/>
                <a:hlinkClick r:id="rId3"/>
              </a:rPr>
              <a:t>1975-2030</a:t>
            </a:r>
            <a:r>
              <a:rPr lang="el-GR" sz="1200" dirty="0" smtClean="0">
                <a:latin typeface="+mn-lt"/>
              </a:rPr>
              <a:t> </a:t>
            </a:r>
            <a:r>
              <a:rPr lang="el-GR" sz="1200" dirty="0">
                <a:latin typeface="+mn-lt"/>
              </a:rPr>
              <a:t>από </a:t>
            </a:r>
            <a:r>
              <a:rPr lang="en-US" sz="1200" dirty="0" smtClean="0">
                <a:latin typeface="+mn-lt"/>
              </a:rPr>
              <a:t>cancerresearchuk.org</a:t>
            </a:r>
            <a:endParaRPr lang="en-US" sz="1200" dirty="0">
              <a:latin typeface="+mn-lt"/>
            </a:endParaRPr>
          </a:p>
        </p:txBody>
      </p:sp>
    </p:spTree>
    <p:extLst>
      <p:ext uri="{BB962C8B-B14F-4D97-AF65-F5344CB8AC3E}">
        <p14:creationId xmlns:p14="http://schemas.microsoft.com/office/powerpoint/2010/main" val="2154836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Table 43"/>
          <p:cNvGraphicFramePr>
            <a:graphicFrameLocks noGrp="1"/>
          </p:cNvGraphicFramePr>
          <p:nvPr>
            <p:extLst>
              <p:ext uri="{D42A27DB-BD31-4B8C-83A1-F6EECF244321}">
                <p14:modId xmlns:p14="http://schemas.microsoft.com/office/powerpoint/2010/main" val="3287447176"/>
              </p:ext>
            </p:extLst>
          </p:nvPr>
        </p:nvGraphicFramePr>
        <p:xfrm>
          <a:off x="-1" y="0"/>
          <a:ext cx="9144002" cy="6837656"/>
        </p:xfrm>
        <a:graphic>
          <a:graphicData uri="http://schemas.openxmlformats.org/drawingml/2006/table">
            <a:tbl>
              <a:tblPr/>
              <a:tblGrid>
                <a:gridCol w="78647"/>
                <a:gridCol w="1427514"/>
                <a:gridCol w="1185345"/>
                <a:gridCol w="716944"/>
                <a:gridCol w="716944"/>
                <a:gridCol w="716944"/>
                <a:gridCol w="716944"/>
                <a:gridCol w="716944"/>
                <a:gridCol w="716944"/>
                <a:gridCol w="716944"/>
                <a:gridCol w="716944"/>
                <a:gridCol w="716944"/>
              </a:tblGrid>
              <a:tr h="206313">
                <a:tc gridSpan="6">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2"/>
                          </a:solidFill>
                          <a:effectLst/>
                          <a:latin typeface="+mn-lt"/>
                        </a:rPr>
                        <a:t>ENGLAND AND WALES SURVIVAL (2010-2011) </a:t>
                      </a:r>
                      <a:r>
                        <a:rPr lang="en-US" sz="1400" b="1" i="0" u="none" strike="noStrike" dirty="0" smtClean="0">
                          <a:solidFill>
                            <a:schemeClr val="tx2"/>
                          </a:solidFill>
                          <a:effectLst/>
                          <a:latin typeface="+mn-lt"/>
                        </a:rPr>
                        <a:t>SUMMARY</a:t>
                      </a:r>
                      <a:r>
                        <a:rPr lang="el-GR" sz="1400" b="1" i="0" u="none" strike="noStrike" dirty="0" smtClean="0">
                          <a:solidFill>
                            <a:schemeClr val="tx2"/>
                          </a:solidFill>
                          <a:effectLst/>
                          <a:latin typeface="+mn-lt"/>
                        </a:rPr>
                        <a:t>, </a:t>
                      </a:r>
                      <a:r>
                        <a:rPr lang="en-US" sz="1400" b="1" i="0" u="none" strike="noStrike" dirty="0" smtClean="0">
                          <a:solidFill>
                            <a:schemeClr val="tx2"/>
                          </a:solidFill>
                          <a:effectLst/>
                          <a:latin typeface="+mn-lt"/>
                        </a:rPr>
                        <a:t>2014</a:t>
                      </a:r>
                      <a:endParaRPr lang="en-US" sz="1400" b="1" i="0" u="none" strike="noStrike" dirty="0">
                        <a:solidFill>
                          <a:schemeClr val="tx2"/>
                        </a:solidFill>
                        <a:effectLst/>
                        <a:latin typeface="+mn-lt"/>
                      </a:endParaRPr>
                    </a:p>
                  </a:txBody>
                  <a:tcPr marL="8596" marR="8596" marT="8596"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r" fontAlgn="b"/>
                      <a:endParaRPr lang="el-GR" sz="1400" b="0" i="0" u="none" strike="noStrike" dirty="0">
                        <a:solidFill>
                          <a:srgbClr val="000000"/>
                        </a:solidFill>
                        <a:effectLst/>
                        <a:latin typeface="+mn-lt"/>
                      </a:endParaRPr>
                    </a:p>
                  </a:txBody>
                  <a:tcPr marL="8596" marR="8596" marT="8596" marB="0" anchor="b">
                    <a:lnL>
                      <a:noFill/>
                    </a:lnL>
                    <a:lnR>
                      <a:noFill/>
                    </a:lnR>
                    <a:lnT>
                      <a:noFill/>
                    </a:lnT>
                    <a:lnB>
                      <a:noFill/>
                    </a:lnB>
                  </a:tcPr>
                </a:tc>
                <a:tc>
                  <a:txBody>
                    <a:bodyPr/>
                    <a:lstStyle/>
                    <a:p>
                      <a:pPr algn="r" fontAlgn="b"/>
                      <a:endParaRPr lang="el-GR" sz="1400" b="0" i="0" u="none" strike="noStrike" dirty="0">
                        <a:solidFill>
                          <a:srgbClr val="000000"/>
                        </a:solidFill>
                        <a:effectLst/>
                        <a:latin typeface="+mn-lt"/>
                      </a:endParaRPr>
                    </a:p>
                  </a:txBody>
                  <a:tcPr marL="8596" marR="8596" marT="8596" marB="0" anchor="b">
                    <a:lnL>
                      <a:noFill/>
                    </a:lnL>
                    <a:lnR>
                      <a:noFill/>
                    </a:lnR>
                    <a:lnT>
                      <a:noFill/>
                    </a:lnT>
                    <a:lnB>
                      <a:noFill/>
                    </a:lnB>
                  </a:tcPr>
                </a:tc>
                <a:tc>
                  <a:txBody>
                    <a:bodyPr/>
                    <a:lstStyle/>
                    <a:p>
                      <a:pPr algn="r" fontAlgn="b"/>
                      <a:endParaRPr lang="el-GR" sz="1400" b="0" i="0" u="none" strike="noStrike" dirty="0">
                        <a:solidFill>
                          <a:srgbClr val="000000"/>
                        </a:solidFill>
                        <a:effectLst/>
                        <a:latin typeface="+mn-lt"/>
                      </a:endParaRPr>
                    </a:p>
                  </a:txBody>
                  <a:tcPr marL="8596" marR="8596" marT="8596" marB="0" anchor="b">
                    <a:lnL>
                      <a:noFill/>
                    </a:lnL>
                    <a:lnR>
                      <a:noFill/>
                    </a:lnR>
                    <a:lnT>
                      <a:noFill/>
                    </a:lnT>
                    <a:lnB>
                      <a:noFill/>
                    </a:lnB>
                  </a:tcPr>
                </a:tc>
                <a:tc>
                  <a:txBody>
                    <a:bodyPr/>
                    <a:lstStyle/>
                    <a:p>
                      <a:pPr algn="l" fontAlgn="b"/>
                      <a:endParaRPr lang="el-GR" sz="1400" b="0" i="0" u="none" strike="noStrike" dirty="0">
                        <a:solidFill>
                          <a:srgbClr val="000000"/>
                        </a:solidFill>
                        <a:effectLst/>
                        <a:latin typeface="+mn-lt"/>
                      </a:endParaRPr>
                    </a:p>
                  </a:txBody>
                  <a:tcPr marL="8596" marR="8596" marT="8596" marB="0" anchor="b">
                    <a:lnL>
                      <a:noFill/>
                    </a:lnL>
                    <a:lnR>
                      <a:noFill/>
                    </a:lnR>
                    <a:lnT>
                      <a:noFill/>
                    </a:lnT>
                    <a:lnB>
                      <a:noFill/>
                    </a:lnB>
                  </a:tcPr>
                </a:tc>
                <a:tc>
                  <a:txBody>
                    <a:bodyPr/>
                    <a:lstStyle/>
                    <a:p>
                      <a:pPr algn="l" fontAlgn="b"/>
                      <a:endParaRPr lang="el-GR" sz="1400" b="0" i="0" u="none" strike="noStrike" dirty="0">
                        <a:solidFill>
                          <a:srgbClr val="000000"/>
                        </a:solidFill>
                        <a:effectLst/>
                        <a:latin typeface="+mn-lt"/>
                      </a:endParaRPr>
                    </a:p>
                  </a:txBody>
                  <a:tcPr marL="8596" marR="8596" marT="8596" marB="0" anchor="b">
                    <a:lnL>
                      <a:noFill/>
                    </a:lnL>
                    <a:lnR>
                      <a:noFill/>
                    </a:lnR>
                    <a:lnT>
                      <a:noFill/>
                    </a:lnT>
                    <a:lnB>
                      <a:noFill/>
                    </a:lnB>
                  </a:tcPr>
                </a:tc>
                <a:tc>
                  <a:txBody>
                    <a:bodyPr/>
                    <a:lstStyle/>
                    <a:p>
                      <a:pPr algn="l" fontAlgn="b"/>
                      <a:endParaRPr lang="el-GR" sz="1400" b="0" i="0" u="none" strike="noStrike" dirty="0">
                        <a:solidFill>
                          <a:srgbClr val="000000"/>
                        </a:solidFill>
                        <a:effectLst/>
                        <a:latin typeface="+mn-lt"/>
                      </a:endParaRPr>
                    </a:p>
                  </a:txBody>
                  <a:tcPr marL="8596" marR="8596" marT="8596" marB="0" anchor="b">
                    <a:lnL>
                      <a:noFill/>
                    </a:lnL>
                    <a:lnR>
                      <a:noFill/>
                    </a:lnR>
                    <a:lnT>
                      <a:noFill/>
                    </a:lnT>
                    <a:lnB>
                      <a:noFill/>
                    </a:lnB>
                  </a:tcPr>
                </a:tc>
              </a:tr>
              <a:tr h="292277">
                <a:tc>
                  <a:txBody>
                    <a:bodyPr/>
                    <a:lstStyle/>
                    <a:p>
                      <a:pPr algn="l" fontAlgn="b"/>
                      <a:endParaRPr lang="el-GR" sz="1400" b="0" i="0" u="none" strike="noStrike" dirty="0">
                        <a:solidFill>
                          <a:srgbClr val="000000"/>
                        </a:solidFill>
                        <a:effectLst/>
                        <a:latin typeface="+mn-lt"/>
                      </a:endParaRPr>
                    </a:p>
                  </a:txBody>
                  <a:tcPr marL="8596" marR="8596" marT="8596" marB="0" anchor="b">
                    <a:lnL>
                      <a:noFill/>
                    </a:lnL>
                    <a:lnR>
                      <a:noFill/>
                    </a:lnR>
                    <a:lnT>
                      <a:noFill/>
                    </a:lnT>
                    <a:lnB>
                      <a:noFill/>
                    </a:lnB>
                  </a:tcPr>
                </a:tc>
                <a:tc>
                  <a:txBody>
                    <a:bodyPr/>
                    <a:lstStyle/>
                    <a:p>
                      <a:pPr algn="l" fontAlgn="b"/>
                      <a:endParaRPr lang="el-GR" sz="1400" b="0" i="0" u="none" strike="noStrike" dirty="0">
                        <a:solidFill>
                          <a:srgbClr val="000000"/>
                        </a:solidFill>
                        <a:effectLst/>
                        <a:latin typeface="+mn-lt"/>
                      </a:endParaRPr>
                    </a:p>
                  </a:txBody>
                  <a:tcPr marL="8596" marR="8596" marT="8596" marB="0" anchor="b">
                    <a:lnL>
                      <a:noFill/>
                    </a:lnL>
                    <a:lnR>
                      <a:noFill/>
                    </a:lnR>
                    <a:lnT>
                      <a:noFill/>
                    </a:lnT>
                    <a:lnB>
                      <a:noFill/>
                    </a:lnB>
                  </a:tcPr>
                </a:tc>
                <a:tc>
                  <a:txBody>
                    <a:bodyPr/>
                    <a:lstStyle/>
                    <a:p>
                      <a:pPr algn="l" fontAlgn="b"/>
                      <a:r>
                        <a:rPr lang="el-GR" sz="1400" b="0" i="0" u="none" strike="noStrike" dirty="0">
                          <a:solidFill>
                            <a:srgbClr val="000000"/>
                          </a:solidFill>
                          <a:effectLst/>
                          <a:latin typeface="+mn-lt"/>
                        </a:rPr>
                        <a:t> </a:t>
                      </a:r>
                    </a:p>
                  </a:txBody>
                  <a:tcPr marL="8596" marR="8596" marT="8596" marB="0" anchor="b">
                    <a:lnL>
                      <a:noFill/>
                    </a:lnL>
                    <a:lnR w="6350" cap="flat" cmpd="sng" algn="ctr">
                      <a:solidFill>
                        <a:srgbClr val="6F6F6F"/>
                      </a:solidFill>
                      <a:prstDash val="solid"/>
                      <a:round/>
                      <a:headEnd type="none" w="med" len="med"/>
                      <a:tailEnd type="none" w="med" len="med"/>
                    </a:lnR>
                    <a:lnT>
                      <a:noFill/>
                    </a:lnT>
                    <a:lnB>
                      <a:noFill/>
                    </a:lnB>
                  </a:tcPr>
                </a:tc>
                <a:tc gridSpan="3">
                  <a:txBody>
                    <a:bodyPr/>
                    <a:lstStyle/>
                    <a:p>
                      <a:pPr algn="ctr" fontAlgn="b"/>
                      <a:r>
                        <a:rPr lang="en-US" sz="1400" b="1" i="0" u="none" strike="noStrike" dirty="0">
                          <a:solidFill>
                            <a:schemeClr val="tx1">
                              <a:lumMod val="95000"/>
                              <a:lumOff val="5000"/>
                            </a:schemeClr>
                          </a:solidFill>
                          <a:effectLst/>
                          <a:latin typeface="+mn-lt"/>
                        </a:rPr>
                        <a:t>One-Year Net Survival (%)</a:t>
                      </a:r>
                    </a:p>
                  </a:txBody>
                  <a:tcPr marL="8596" marR="8596" marT="8596" marB="0" anchor="b">
                    <a:lnL w="6350" cap="flat" cmpd="sng" algn="ctr">
                      <a:solidFill>
                        <a:srgbClr val="6F6F6F"/>
                      </a:solidFill>
                      <a:prstDash val="solid"/>
                      <a:round/>
                      <a:headEnd type="none" w="med" len="med"/>
                      <a:tailEnd type="none" w="med" len="med"/>
                    </a:lnL>
                    <a:lnR w="6350" cap="flat" cmpd="sng" algn="ctr">
                      <a:solidFill>
                        <a:srgbClr val="6F6F6F"/>
                      </a:solidFill>
                      <a:prstDash val="solid"/>
                      <a:round/>
                      <a:headEnd type="none" w="med" len="med"/>
                      <a:tailEnd type="none" w="med" len="med"/>
                    </a:lnR>
                    <a:lnT>
                      <a:noFill/>
                    </a:lnT>
                    <a:lnB>
                      <a:noFill/>
                    </a:lnB>
                  </a:tcPr>
                </a:tc>
                <a:tc hMerge="1">
                  <a:txBody>
                    <a:bodyPr/>
                    <a:lstStyle/>
                    <a:p>
                      <a:endParaRPr lang="el-GR"/>
                    </a:p>
                  </a:txBody>
                  <a:tcPr/>
                </a:tc>
                <a:tc hMerge="1">
                  <a:txBody>
                    <a:bodyPr/>
                    <a:lstStyle/>
                    <a:p>
                      <a:endParaRPr lang="el-GR"/>
                    </a:p>
                  </a:txBody>
                  <a:tcPr/>
                </a:tc>
                <a:tc gridSpan="3">
                  <a:txBody>
                    <a:bodyPr/>
                    <a:lstStyle/>
                    <a:p>
                      <a:pPr algn="ctr" fontAlgn="b"/>
                      <a:r>
                        <a:rPr lang="en-US" sz="1400" b="1" i="0" u="none" strike="noStrike" dirty="0">
                          <a:solidFill>
                            <a:schemeClr val="tx1">
                              <a:lumMod val="95000"/>
                              <a:lumOff val="5000"/>
                            </a:schemeClr>
                          </a:solidFill>
                          <a:effectLst/>
                          <a:latin typeface="+mn-lt"/>
                        </a:rPr>
                        <a:t>Five-Year Predicted Net Survival (%)</a:t>
                      </a:r>
                    </a:p>
                  </a:txBody>
                  <a:tcPr marL="8596" marR="8596" marT="8596" marB="0" anchor="b">
                    <a:lnL w="6350" cap="flat" cmpd="sng" algn="ctr">
                      <a:solidFill>
                        <a:srgbClr val="6F6F6F"/>
                      </a:solidFill>
                      <a:prstDash val="solid"/>
                      <a:round/>
                      <a:headEnd type="none" w="med" len="med"/>
                      <a:tailEnd type="none" w="med" len="med"/>
                    </a:lnL>
                    <a:lnR w="6350" cap="flat" cmpd="sng" algn="ctr">
                      <a:solidFill>
                        <a:srgbClr val="6F6F6F"/>
                      </a:solidFill>
                      <a:prstDash val="solid"/>
                      <a:round/>
                      <a:headEnd type="none" w="med" len="med"/>
                      <a:tailEnd type="none" w="med" len="med"/>
                    </a:lnR>
                    <a:lnT>
                      <a:noFill/>
                    </a:lnT>
                    <a:lnB>
                      <a:noFill/>
                    </a:lnB>
                  </a:tcPr>
                </a:tc>
                <a:tc hMerge="1">
                  <a:txBody>
                    <a:bodyPr/>
                    <a:lstStyle/>
                    <a:p>
                      <a:endParaRPr lang="el-GR"/>
                    </a:p>
                  </a:txBody>
                  <a:tcPr/>
                </a:tc>
                <a:tc hMerge="1">
                  <a:txBody>
                    <a:bodyPr/>
                    <a:lstStyle/>
                    <a:p>
                      <a:endParaRPr lang="el-GR"/>
                    </a:p>
                  </a:txBody>
                  <a:tcPr/>
                </a:tc>
                <a:tc gridSpan="3">
                  <a:txBody>
                    <a:bodyPr/>
                    <a:lstStyle/>
                    <a:p>
                      <a:pPr algn="ctr" fontAlgn="b"/>
                      <a:r>
                        <a:rPr lang="en-US" sz="1400" b="1" i="0" u="none" strike="noStrike" dirty="0">
                          <a:solidFill>
                            <a:schemeClr val="tx1">
                              <a:lumMod val="95000"/>
                              <a:lumOff val="5000"/>
                            </a:schemeClr>
                          </a:solidFill>
                          <a:effectLst/>
                          <a:latin typeface="+mn-lt"/>
                        </a:rPr>
                        <a:t>Ten-Year Predicted Net Survival (%)</a:t>
                      </a:r>
                    </a:p>
                  </a:txBody>
                  <a:tcPr marL="8596" marR="8596" marT="8596" marB="0" anchor="b">
                    <a:lnL w="6350" cap="flat" cmpd="sng" algn="ctr">
                      <a:solidFill>
                        <a:srgbClr val="6F6F6F"/>
                      </a:solidFill>
                      <a:prstDash val="solid"/>
                      <a:round/>
                      <a:headEnd type="none" w="med" len="med"/>
                      <a:tailEnd type="none" w="med" len="med"/>
                    </a:lnL>
                    <a:lnR>
                      <a:noFill/>
                    </a:lnR>
                    <a:lnT>
                      <a:noFill/>
                    </a:lnT>
                    <a:lnB>
                      <a:noFill/>
                    </a:lnB>
                  </a:tcPr>
                </a:tc>
                <a:tc hMerge="1">
                  <a:txBody>
                    <a:bodyPr/>
                    <a:lstStyle/>
                    <a:p>
                      <a:endParaRPr lang="el-GR"/>
                    </a:p>
                  </a:txBody>
                  <a:tcPr/>
                </a:tc>
                <a:tc hMerge="1">
                  <a:txBody>
                    <a:bodyPr/>
                    <a:lstStyle/>
                    <a:p>
                      <a:endParaRPr lang="el-GR"/>
                    </a:p>
                  </a:txBody>
                  <a:tcPr/>
                </a:tc>
              </a:tr>
              <a:tr h="214910">
                <a:tc gridSpan="2">
                  <a:txBody>
                    <a:bodyPr/>
                    <a:lstStyle/>
                    <a:p>
                      <a:pPr algn="l" fontAlgn="b"/>
                      <a:r>
                        <a:rPr lang="en-US" sz="1400" b="1" i="0" u="none" strike="noStrike" dirty="0">
                          <a:solidFill>
                            <a:schemeClr val="tx1">
                              <a:lumMod val="95000"/>
                              <a:lumOff val="5000"/>
                            </a:schemeClr>
                          </a:solidFill>
                          <a:effectLst/>
                          <a:latin typeface="+mn-lt"/>
                        </a:rPr>
                        <a:t>Cancer Type</a:t>
                      </a:r>
                    </a:p>
                  </a:txBody>
                  <a:tcPr marL="8596" marR="8596" marT="8596" marB="0" anchor="b">
                    <a:lnL>
                      <a:noFill/>
                    </a:lnL>
                    <a:lnR>
                      <a:noFill/>
                    </a:lnR>
                    <a:lnT>
                      <a:noFill/>
                    </a:lnT>
                    <a:lnB w="19050" cap="flat" cmpd="sng" algn="ctr">
                      <a:solidFill>
                        <a:srgbClr val="6F6F6F"/>
                      </a:solidFill>
                      <a:prstDash val="solid"/>
                      <a:round/>
                      <a:headEnd type="none" w="med" len="med"/>
                      <a:tailEnd type="none" w="med" len="med"/>
                    </a:lnB>
                  </a:tcPr>
                </a:tc>
                <a:tc hMerge="1">
                  <a:txBody>
                    <a:bodyPr/>
                    <a:lstStyle/>
                    <a:p>
                      <a:endParaRPr lang="el-GR"/>
                    </a:p>
                  </a:txBody>
                  <a:tcPr/>
                </a:tc>
                <a:tc>
                  <a:txBody>
                    <a:bodyPr/>
                    <a:lstStyle/>
                    <a:p>
                      <a:pPr algn="r" fontAlgn="b"/>
                      <a:r>
                        <a:rPr lang="en-US" sz="1400" b="0" i="0" u="none" strike="noStrike" dirty="0">
                          <a:solidFill>
                            <a:srgbClr val="2E008B"/>
                          </a:solidFill>
                          <a:effectLst/>
                          <a:latin typeface="+mn-lt"/>
                        </a:rPr>
                        <a:t>ICD-10 code/s</a:t>
                      </a:r>
                    </a:p>
                  </a:txBody>
                  <a:tcPr marL="8596" marR="8596" marT="8596" marB="0" anchor="b">
                    <a:lnL>
                      <a:noFill/>
                    </a:lnL>
                    <a:lnR w="6350" cap="flat" cmpd="sng" algn="ctr">
                      <a:solidFill>
                        <a:srgbClr val="6F6F6F"/>
                      </a:solidFill>
                      <a:prstDash val="solid"/>
                      <a:round/>
                      <a:headEnd type="none" w="med" len="med"/>
                      <a:tailEnd type="none" w="med" len="med"/>
                    </a:lnR>
                    <a:lnT>
                      <a:noFill/>
                    </a:lnT>
                    <a:lnB w="19050" cap="flat" cmpd="sng" algn="ctr">
                      <a:solidFill>
                        <a:srgbClr val="6F6F6F"/>
                      </a:solidFill>
                      <a:prstDash val="solid"/>
                      <a:round/>
                      <a:headEnd type="none" w="med" len="med"/>
                      <a:tailEnd type="none" w="med" len="med"/>
                    </a:lnB>
                  </a:tcPr>
                </a:tc>
                <a:tc>
                  <a:txBody>
                    <a:bodyPr/>
                    <a:lstStyle/>
                    <a:p>
                      <a:pPr algn="ctr" fontAlgn="ctr"/>
                      <a:r>
                        <a:rPr lang="en-US" sz="1400" b="1" i="0" u="none" strike="noStrike" dirty="0">
                          <a:solidFill>
                            <a:schemeClr val="tx2"/>
                          </a:solidFill>
                          <a:effectLst/>
                          <a:latin typeface="+mn-lt"/>
                        </a:rPr>
                        <a:t>Men</a:t>
                      </a:r>
                    </a:p>
                  </a:txBody>
                  <a:tcPr marL="8596" marR="8596" marT="8596" marB="0" anchor="ctr">
                    <a:lnL w="6350" cap="flat" cmpd="sng" algn="ctr">
                      <a:solidFill>
                        <a:srgbClr val="6F6F6F"/>
                      </a:solidFill>
                      <a:prstDash val="solid"/>
                      <a:round/>
                      <a:headEnd type="none" w="med" len="med"/>
                      <a:tailEnd type="none" w="med" len="med"/>
                    </a:lnL>
                    <a:lnR>
                      <a:noFill/>
                    </a:lnR>
                    <a:lnT>
                      <a:noFill/>
                    </a:lnT>
                    <a:lnB w="19050" cap="flat" cmpd="sng" algn="ctr">
                      <a:solidFill>
                        <a:srgbClr val="00B6ED"/>
                      </a:solidFill>
                      <a:prstDash val="solid"/>
                      <a:round/>
                      <a:headEnd type="none" w="med" len="med"/>
                      <a:tailEnd type="none" w="med" len="med"/>
                    </a:lnB>
                  </a:tcPr>
                </a:tc>
                <a:tc>
                  <a:txBody>
                    <a:bodyPr/>
                    <a:lstStyle/>
                    <a:p>
                      <a:pPr algn="ctr" fontAlgn="ctr"/>
                      <a:r>
                        <a:rPr lang="en-US" sz="1400" b="1" i="0" u="none" strike="noStrike" dirty="0">
                          <a:solidFill>
                            <a:schemeClr val="accent4">
                              <a:lumMod val="50000"/>
                            </a:schemeClr>
                          </a:solidFill>
                          <a:effectLst/>
                          <a:latin typeface="+mn-lt"/>
                        </a:rPr>
                        <a:t>Women</a:t>
                      </a:r>
                    </a:p>
                  </a:txBody>
                  <a:tcPr marL="8596" marR="8596" marT="8596" marB="0" anchor="ctr">
                    <a:lnL>
                      <a:noFill/>
                    </a:lnL>
                    <a:lnR>
                      <a:noFill/>
                    </a:lnR>
                    <a:lnT>
                      <a:noFill/>
                    </a:lnT>
                    <a:lnB w="19050" cap="flat" cmpd="sng" algn="ctr">
                      <a:solidFill>
                        <a:srgbClr val="EC008C"/>
                      </a:solidFill>
                      <a:prstDash val="solid"/>
                      <a:round/>
                      <a:headEnd type="none" w="med" len="med"/>
                      <a:tailEnd type="none" w="med" len="med"/>
                    </a:lnB>
                  </a:tcPr>
                </a:tc>
                <a:tc>
                  <a:txBody>
                    <a:bodyPr/>
                    <a:lstStyle/>
                    <a:p>
                      <a:pPr algn="ctr" fontAlgn="ctr"/>
                      <a:r>
                        <a:rPr lang="en-US" sz="1400" b="1" i="0" u="none" strike="noStrike" dirty="0">
                          <a:solidFill>
                            <a:schemeClr val="tx1">
                              <a:lumMod val="95000"/>
                              <a:lumOff val="5000"/>
                            </a:schemeClr>
                          </a:solidFill>
                          <a:effectLst/>
                          <a:latin typeface="+mn-lt"/>
                        </a:rPr>
                        <a:t>Adults</a:t>
                      </a:r>
                    </a:p>
                  </a:txBody>
                  <a:tcPr marL="8596" marR="8596" marT="8596" marB="0" anchor="ctr">
                    <a:lnL>
                      <a:noFill/>
                    </a:lnL>
                    <a:lnR w="6350" cap="flat" cmpd="sng" algn="ctr">
                      <a:solidFill>
                        <a:srgbClr val="6F6F6F"/>
                      </a:solidFill>
                      <a:prstDash val="solid"/>
                      <a:round/>
                      <a:headEnd type="none" w="med" len="med"/>
                      <a:tailEnd type="none" w="med" len="med"/>
                    </a:lnR>
                    <a:lnT>
                      <a:noFill/>
                    </a:lnT>
                    <a:lnB w="1905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chemeClr val="tx2"/>
                          </a:solidFill>
                          <a:effectLst/>
                          <a:latin typeface="+mn-lt"/>
                        </a:rPr>
                        <a:t>Men</a:t>
                      </a:r>
                    </a:p>
                  </a:txBody>
                  <a:tcPr marL="8596" marR="8596" marT="8596" marB="0" anchor="ctr">
                    <a:lnL w="6350" cap="flat" cmpd="sng" algn="ctr">
                      <a:solidFill>
                        <a:srgbClr val="6F6F6F"/>
                      </a:solidFill>
                      <a:prstDash val="solid"/>
                      <a:round/>
                      <a:headEnd type="none" w="med" len="med"/>
                      <a:tailEnd type="none" w="med" len="med"/>
                    </a:lnL>
                    <a:lnR>
                      <a:noFill/>
                    </a:lnR>
                    <a:lnT>
                      <a:noFill/>
                    </a:lnT>
                    <a:lnB w="19050" cap="flat" cmpd="sng" algn="ctr">
                      <a:solidFill>
                        <a:srgbClr val="00B6ED"/>
                      </a:solidFill>
                      <a:prstDash val="solid"/>
                      <a:round/>
                      <a:headEnd type="none" w="med" len="med"/>
                      <a:tailEnd type="none" w="med" len="med"/>
                    </a:lnB>
                  </a:tcPr>
                </a:tc>
                <a:tc>
                  <a:txBody>
                    <a:bodyPr/>
                    <a:lstStyle/>
                    <a:p>
                      <a:pPr algn="ctr" fontAlgn="ctr"/>
                      <a:r>
                        <a:rPr lang="en-US" sz="1400" b="1" i="0" u="none" strike="noStrike" dirty="0">
                          <a:solidFill>
                            <a:schemeClr val="accent4">
                              <a:lumMod val="50000"/>
                            </a:schemeClr>
                          </a:solidFill>
                          <a:effectLst/>
                          <a:latin typeface="+mn-lt"/>
                        </a:rPr>
                        <a:t>Women</a:t>
                      </a:r>
                    </a:p>
                  </a:txBody>
                  <a:tcPr marL="8596" marR="8596" marT="8596" marB="0" anchor="ctr">
                    <a:lnL>
                      <a:noFill/>
                    </a:lnL>
                    <a:lnR>
                      <a:noFill/>
                    </a:lnR>
                    <a:lnT>
                      <a:noFill/>
                    </a:lnT>
                    <a:lnB w="19050" cap="flat" cmpd="sng" algn="ctr">
                      <a:solidFill>
                        <a:srgbClr val="EC008C"/>
                      </a:solidFill>
                      <a:prstDash val="solid"/>
                      <a:round/>
                      <a:headEnd type="none" w="med" len="med"/>
                      <a:tailEnd type="none" w="med" len="med"/>
                    </a:lnB>
                  </a:tcPr>
                </a:tc>
                <a:tc>
                  <a:txBody>
                    <a:bodyPr/>
                    <a:lstStyle/>
                    <a:p>
                      <a:pPr algn="ctr" fontAlgn="ctr"/>
                      <a:r>
                        <a:rPr lang="en-US" sz="1400" b="1" i="0" u="none" strike="noStrike" dirty="0">
                          <a:solidFill>
                            <a:schemeClr val="tx1">
                              <a:lumMod val="95000"/>
                              <a:lumOff val="5000"/>
                            </a:schemeClr>
                          </a:solidFill>
                          <a:effectLst/>
                          <a:latin typeface="+mn-lt"/>
                        </a:rPr>
                        <a:t>Adults</a:t>
                      </a:r>
                    </a:p>
                  </a:txBody>
                  <a:tcPr marL="8596" marR="8596" marT="8596" marB="0" anchor="ctr">
                    <a:lnL>
                      <a:noFill/>
                    </a:lnL>
                    <a:lnR w="6350" cap="flat" cmpd="sng" algn="ctr">
                      <a:solidFill>
                        <a:srgbClr val="6F6F6F"/>
                      </a:solidFill>
                      <a:prstDash val="solid"/>
                      <a:round/>
                      <a:headEnd type="none" w="med" len="med"/>
                      <a:tailEnd type="none" w="med" len="med"/>
                    </a:lnR>
                    <a:lnT>
                      <a:noFill/>
                    </a:lnT>
                    <a:lnB w="19050" cap="flat" cmpd="sng" algn="ctr">
                      <a:solidFill>
                        <a:srgbClr val="808080"/>
                      </a:solidFill>
                      <a:prstDash val="solid"/>
                      <a:round/>
                      <a:headEnd type="none" w="med" len="med"/>
                      <a:tailEnd type="none" w="med" len="med"/>
                    </a:lnB>
                  </a:tcPr>
                </a:tc>
                <a:tc>
                  <a:txBody>
                    <a:bodyPr/>
                    <a:lstStyle/>
                    <a:p>
                      <a:pPr algn="ctr" fontAlgn="ctr"/>
                      <a:r>
                        <a:rPr lang="en-US" sz="1400" b="1" i="0" u="none" strike="noStrike" dirty="0">
                          <a:solidFill>
                            <a:schemeClr val="tx2"/>
                          </a:solidFill>
                          <a:effectLst/>
                          <a:latin typeface="+mn-lt"/>
                        </a:rPr>
                        <a:t>Men</a:t>
                      </a:r>
                    </a:p>
                  </a:txBody>
                  <a:tcPr marL="8596" marR="8596" marT="8596" marB="0" anchor="ctr">
                    <a:lnL w="6350" cap="flat" cmpd="sng" algn="ctr">
                      <a:solidFill>
                        <a:srgbClr val="6F6F6F"/>
                      </a:solidFill>
                      <a:prstDash val="solid"/>
                      <a:round/>
                      <a:headEnd type="none" w="med" len="med"/>
                      <a:tailEnd type="none" w="med" len="med"/>
                    </a:lnL>
                    <a:lnR>
                      <a:noFill/>
                    </a:lnR>
                    <a:lnT>
                      <a:noFill/>
                    </a:lnT>
                    <a:lnB w="19050" cap="flat" cmpd="sng" algn="ctr">
                      <a:solidFill>
                        <a:srgbClr val="00B6ED"/>
                      </a:solidFill>
                      <a:prstDash val="solid"/>
                      <a:round/>
                      <a:headEnd type="none" w="med" len="med"/>
                      <a:tailEnd type="none" w="med" len="med"/>
                    </a:lnB>
                  </a:tcPr>
                </a:tc>
                <a:tc>
                  <a:txBody>
                    <a:bodyPr/>
                    <a:lstStyle/>
                    <a:p>
                      <a:pPr algn="ctr" fontAlgn="ctr"/>
                      <a:r>
                        <a:rPr lang="en-US" sz="1400" b="1" i="0" u="none" strike="noStrike" dirty="0">
                          <a:solidFill>
                            <a:schemeClr val="accent4">
                              <a:lumMod val="50000"/>
                            </a:schemeClr>
                          </a:solidFill>
                          <a:effectLst/>
                          <a:latin typeface="+mn-lt"/>
                        </a:rPr>
                        <a:t>Women</a:t>
                      </a:r>
                    </a:p>
                  </a:txBody>
                  <a:tcPr marL="8596" marR="8596" marT="8596" marB="0" anchor="ctr">
                    <a:lnL>
                      <a:noFill/>
                    </a:lnL>
                    <a:lnR>
                      <a:noFill/>
                    </a:lnR>
                    <a:lnT>
                      <a:noFill/>
                    </a:lnT>
                    <a:lnB w="19050" cap="flat" cmpd="sng" algn="ctr">
                      <a:solidFill>
                        <a:srgbClr val="EC008C"/>
                      </a:solidFill>
                      <a:prstDash val="solid"/>
                      <a:round/>
                      <a:headEnd type="none" w="med" len="med"/>
                      <a:tailEnd type="none" w="med" len="med"/>
                    </a:lnB>
                  </a:tcPr>
                </a:tc>
                <a:tc>
                  <a:txBody>
                    <a:bodyPr/>
                    <a:lstStyle/>
                    <a:p>
                      <a:pPr algn="ctr" fontAlgn="ctr"/>
                      <a:r>
                        <a:rPr lang="en-US" sz="1400" b="1" i="0" u="none" strike="noStrike" dirty="0">
                          <a:solidFill>
                            <a:schemeClr val="tx1">
                              <a:lumMod val="95000"/>
                              <a:lumOff val="5000"/>
                            </a:schemeClr>
                          </a:solidFill>
                          <a:effectLst/>
                          <a:latin typeface="+mn-lt"/>
                        </a:rPr>
                        <a:t>Adults</a:t>
                      </a:r>
                    </a:p>
                  </a:txBody>
                  <a:tcPr marL="8596" marR="8596" marT="8596" marB="0" anchor="ctr">
                    <a:lnL>
                      <a:noFill/>
                    </a:lnL>
                    <a:lnR>
                      <a:noFill/>
                    </a:lnR>
                    <a:lnT>
                      <a:noFill/>
                    </a:lnT>
                    <a:lnB w="19050" cap="flat" cmpd="sng" algn="ctr">
                      <a:solidFill>
                        <a:srgbClr val="808080"/>
                      </a:solidFill>
                      <a:prstDash val="solid"/>
                      <a:round/>
                      <a:headEnd type="none" w="med" len="med"/>
                      <a:tailEnd type="none" w="med" len="med"/>
                    </a:lnB>
                  </a:tcPr>
                </a:tc>
              </a:tr>
              <a:tr h="146138">
                <a:tc gridSpan="2">
                  <a:txBody>
                    <a:bodyPr/>
                    <a:lstStyle/>
                    <a:p>
                      <a:pPr algn="l" fontAlgn="ctr"/>
                      <a:r>
                        <a:rPr lang="en-US" sz="1400" b="0" i="0" u="none" strike="noStrike" dirty="0">
                          <a:solidFill>
                            <a:schemeClr val="tx1">
                              <a:lumMod val="95000"/>
                              <a:lumOff val="5000"/>
                            </a:schemeClr>
                          </a:solidFill>
                          <a:effectLst/>
                          <a:latin typeface="+mn-lt"/>
                        </a:rPr>
                        <a:t>Bladder</a:t>
                      </a:r>
                    </a:p>
                  </a:txBody>
                  <a:tcPr marL="8596" marR="8596" marT="8596" marB="0" anchor="ctr">
                    <a:lnL>
                      <a:noFill/>
                    </a:lnL>
                    <a:lnR>
                      <a:noFill/>
                    </a:lnR>
                    <a:lnT w="19050" cap="flat" cmpd="sng" algn="ctr">
                      <a:solidFill>
                        <a:srgbClr val="6F6F6F"/>
                      </a:solidFill>
                      <a:prstDash val="solid"/>
                      <a:round/>
                      <a:headEnd type="none" w="med" len="med"/>
                      <a:tailEnd type="none" w="med" len="med"/>
                    </a:lnT>
                    <a:lnB>
                      <a:noFill/>
                    </a:lnB>
                    <a:solidFill>
                      <a:srgbClr val="F2F2F2"/>
                    </a:solidFill>
                  </a:tcPr>
                </a:tc>
                <a:tc hMerge="1">
                  <a:txBody>
                    <a:bodyPr/>
                    <a:lstStyle/>
                    <a:p>
                      <a:endParaRPr lang="el-GR"/>
                    </a:p>
                  </a:txBody>
                  <a:tcPr/>
                </a:tc>
                <a:tc>
                  <a:txBody>
                    <a:bodyPr/>
                    <a:lstStyle/>
                    <a:p>
                      <a:pPr algn="r" fontAlgn="ctr"/>
                      <a:r>
                        <a:rPr lang="en-US" sz="1400" b="0" i="0" u="none" strike="noStrike" dirty="0">
                          <a:solidFill>
                            <a:srgbClr val="2E008B"/>
                          </a:solidFill>
                          <a:effectLst/>
                          <a:latin typeface="+mn-lt"/>
                        </a:rPr>
                        <a:t>C67</a:t>
                      </a:r>
                    </a:p>
                  </a:txBody>
                  <a:tcPr marL="8596" marR="8596" marT="8596" marB="0" anchor="ctr">
                    <a:lnL>
                      <a:noFill/>
                    </a:lnL>
                    <a:lnR w="6350" cap="flat" cmpd="sng" algn="ctr">
                      <a:solidFill>
                        <a:srgbClr val="6F6F6F"/>
                      </a:solidFill>
                      <a:prstDash val="solid"/>
                      <a:round/>
                      <a:headEnd type="none" w="med" len="med"/>
                      <a:tailEnd type="none" w="med" len="med"/>
                    </a:lnR>
                    <a:lnT w="19050" cap="flat" cmpd="sng" algn="ctr">
                      <a:solidFill>
                        <a:srgbClr val="6F6F6F"/>
                      </a:solidFill>
                      <a:prstDash val="solid"/>
                      <a:round/>
                      <a:headEnd type="none" w="med" len="med"/>
                      <a:tailEnd type="none" w="med" len="med"/>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76,6 </a:t>
                      </a:r>
                    </a:p>
                  </a:txBody>
                  <a:tcPr marL="8596" marR="8596" marT="8596" marB="0" anchor="ctr">
                    <a:lnL w="6350" cap="flat" cmpd="sng" algn="ctr">
                      <a:solidFill>
                        <a:srgbClr val="6F6F6F"/>
                      </a:solidFill>
                      <a:prstDash val="solid"/>
                      <a:round/>
                      <a:headEnd type="none" w="med" len="med"/>
                      <a:tailEnd type="none" w="med" len="med"/>
                    </a:lnL>
                    <a:lnR>
                      <a:noFill/>
                    </a:lnR>
                    <a:lnT w="19050" cap="flat" cmpd="sng" algn="ctr">
                      <a:solidFill>
                        <a:srgbClr val="00B6ED"/>
                      </a:solidFill>
                      <a:prstDash val="solid"/>
                      <a:round/>
                      <a:headEnd type="none" w="med" len="med"/>
                      <a:tailEnd type="none" w="med" len="med"/>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61,6 </a:t>
                      </a:r>
                    </a:p>
                  </a:txBody>
                  <a:tcPr marL="8596" marR="8596" marT="8596" marB="0" anchor="ctr">
                    <a:lnL>
                      <a:noFill/>
                    </a:lnL>
                    <a:lnR>
                      <a:noFill/>
                    </a:lnR>
                    <a:lnT w="19050" cap="flat" cmpd="sng" algn="ctr">
                      <a:solidFill>
                        <a:srgbClr val="EC008C"/>
                      </a:solidFill>
                      <a:prstDash val="solid"/>
                      <a:round/>
                      <a:headEnd type="none" w="med" len="med"/>
                      <a:tailEnd type="none" w="med" len="med"/>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72,4 </a:t>
                      </a:r>
                    </a:p>
                  </a:txBody>
                  <a:tcPr marL="8596" marR="8596" marT="8596" marB="0" anchor="ctr">
                    <a:lnL>
                      <a:noFill/>
                    </a:lnL>
                    <a:lnR w="6350" cap="flat" cmpd="sng" algn="ctr">
                      <a:solidFill>
                        <a:srgbClr val="6F6F6F"/>
                      </a:solidFill>
                      <a:prstDash val="solid"/>
                      <a:round/>
                      <a:headEnd type="none" w="med" len="med"/>
                      <a:tailEnd type="none" w="med" len="med"/>
                    </a:lnR>
                    <a:lnT w="19050" cap="flat" cmpd="sng" algn="ctr">
                      <a:solidFill>
                        <a:srgbClr val="808080"/>
                      </a:solidFill>
                      <a:prstDash val="solid"/>
                      <a:round/>
                      <a:headEnd type="none" w="med" len="med"/>
                      <a:tailEnd type="none" w="med" len="med"/>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56,9 </a:t>
                      </a:r>
                    </a:p>
                  </a:txBody>
                  <a:tcPr marL="8596" marR="8596" marT="8596" marB="0" anchor="ctr">
                    <a:lnL w="6350" cap="flat" cmpd="sng" algn="ctr">
                      <a:solidFill>
                        <a:srgbClr val="6F6F6F"/>
                      </a:solidFill>
                      <a:prstDash val="solid"/>
                      <a:round/>
                      <a:headEnd type="none" w="med" len="med"/>
                      <a:tailEnd type="none" w="med" len="med"/>
                    </a:lnL>
                    <a:lnR>
                      <a:noFill/>
                    </a:lnR>
                    <a:lnT w="19050" cap="flat" cmpd="sng" algn="ctr">
                      <a:solidFill>
                        <a:srgbClr val="00B6ED"/>
                      </a:solidFill>
                      <a:prstDash val="solid"/>
                      <a:round/>
                      <a:headEnd type="none" w="med" len="med"/>
                      <a:tailEnd type="none" w="med" len="med"/>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45,6 </a:t>
                      </a:r>
                    </a:p>
                  </a:txBody>
                  <a:tcPr marL="8596" marR="8596" marT="8596" marB="0" anchor="ctr">
                    <a:lnL>
                      <a:noFill/>
                    </a:lnL>
                    <a:lnR>
                      <a:noFill/>
                    </a:lnR>
                    <a:lnT w="19050" cap="flat" cmpd="sng" algn="ctr">
                      <a:solidFill>
                        <a:srgbClr val="EC008C"/>
                      </a:solidFill>
                      <a:prstDash val="solid"/>
                      <a:round/>
                      <a:headEnd type="none" w="med" len="med"/>
                      <a:tailEnd type="none" w="med" len="med"/>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53,7 </a:t>
                      </a:r>
                    </a:p>
                  </a:txBody>
                  <a:tcPr marL="8596" marR="8596" marT="8596" marB="0" anchor="ctr">
                    <a:lnL>
                      <a:noFill/>
                    </a:lnL>
                    <a:lnR w="6350" cap="flat" cmpd="sng" algn="ctr">
                      <a:solidFill>
                        <a:srgbClr val="6F6F6F"/>
                      </a:solidFill>
                      <a:prstDash val="solid"/>
                      <a:round/>
                      <a:headEnd type="none" w="med" len="med"/>
                      <a:tailEnd type="none" w="med" len="med"/>
                    </a:lnR>
                    <a:lnT w="19050" cap="flat" cmpd="sng" algn="ctr">
                      <a:solidFill>
                        <a:srgbClr val="808080"/>
                      </a:solidFill>
                      <a:prstDash val="solid"/>
                      <a:round/>
                      <a:headEnd type="none" w="med" len="med"/>
                      <a:tailEnd type="none" w="med" len="med"/>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54,3 </a:t>
                      </a:r>
                    </a:p>
                  </a:txBody>
                  <a:tcPr marL="8596" marR="8596" marT="8596" marB="0" anchor="ctr">
                    <a:lnL w="6350" cap="flat" cmpd="sng" algn="ctr">
                      <a:solidFill>
                        <a:srgbClr val="6F6F6F"/>
                      </a:solidFill>
                      <a:prstDash val="solid"/>
                      <a:round/>
                      <a:headEnd type="none" w="med" len="med"/>
                      <a:tailEnd type="none" w="med" len="med"/>
                    </a:lnL>
                    <a:lnR>
                      <a:noFill/>
                    </a:lnR>
                    <a:lnT w="19050" cap="flat" cmpd="sng" algn="ctr">
                      <a:solidFill>
                        <a:srgbClr val="00B6ED"/>
                      </a:solidFill>
                      <a:prstDash val="solid"/>
                      <a:round/>
                      <a:headEnd type="none" w="med" len="med"/>
                      <a:tailEnd type="none" w="med" len="med"/>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39,5 </a:t>
                      </a:r>
                    </a:p>
                  </a:txBody>
                  <a:tcPr marL="8596" marR="8596" marT="8596" marB="0" anchor="ctr">
                    <a:lnL>
                      <a:noFill/>
                    </a:lnL>
                    <a:lnR>
                      <a:noFill/>
                    </a:lnR>
                    <a:lnT w="19050" cap="flat" cmpd="sng" algn="ctr">
                      <a:solidFill>
                        <a:srgbClr val="EC008C"/>
                      </a:solidFill>
                      <a:prstDash val="solid"/>
                      <a:round/>
                      <a:headEnd type="none" w="med" len="med"/>
                      <a:tailEnd type="none" w="med" len="med"/>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50,2 </a:t>
                      </a:r>
                    </a:p>
                  </a:txBody>
                  <a:tcPr marL="8596" marR="8596" marT="8596" marB="0" anchor="ctr">
                    <a:lnL>
                      <a:noFill/>
                    </a:lnL>
                    <a:lnR>
                      <a:noFill/>
                    </a:lnR>
                    <a:lnT w="19050" cap="flat" cmpd="sng" algn="ctr">
                      <a:solidFill>
                        <a:srgbClr val="808080"/>
                      </a:solidFill>
                      <a:prstDash val="solid"/>
                      <a:round/>
                      <a:headEnd type="none" w="med" len="med"/>
                      <a:tailEnd type="none" w="med" len="med"/>
                    </a:lnT>
                    <a:lnB>
                      <a:noFill/>
                    </a:lnB>
                    <a:solidFill>
                      <a:srgbClr val="F2F2F2"/>
                    </a:solidFill>
                  </a:tcPr>
                </a:tc>
              </a:tr>
              <a:tr h="154735">
                <a:tc gridSpan="2">
                  <a:txBody>
                    <a:bodyPr/>
                    <a:lstStyle/>
                    <a:p>
                      <a:pPr algn="l" fontAlgn="ctr"/>
                      <a:r>
                        <a:rPr lang="en-US" sz="1400" b="0" i="0" u="none" strike="noStrike" dirty="0">
                          <a:solidFill>
                            <a:schemeClr val="tx1">
                              <a:lumMod val="95000"/>
                              <a:lumOff val="5000"/>
                            </a:schemeClr>
                          </a:solidFill>
                          <a:effectLst/>
                          <a:latin typeface="+mn-lt"/>
                        </a:rPr>
                        <a:t>Brain</a:t>
                      </a:r>
                    </a:p>
                  </a:txBody>
                  <a:tcPr marL="8596" marR="8596" marT="8596" marB="0" anchor="ctr">
                    <a:lnL>
                      <a:noFill/>
                    </a:lnL>
                    <a:lnR>
                      <a:noFill/>
                    </a:lnR>
                    <a:lnT>
                      <a:noFill/>
                    </a:lnT>
                    <a:lnB>
                      <a:noFill/>
                    </a:lnB>
                  </a:tcPr>
                </a:tc>
                <a:tc hMerge="1">
                  <a:txBody>
                    <a:bodyPr/>
                    <a:lstStyle/>
                    <a:p>
                      <a:endParaRPr lang="el-GR"/>
                    </a:p>
                  </a:txBody>
                  <a:tcPr/>
                </a:tc>
                <a:tc>
                  <a:txBody>
                    <a:bodyPr/>
                    <a:lstStyle/>
                    <a:p>
                      <a:pPr algn="r" fontAlgn="ctr"/>
                      <a:r>
                        <a:rPr lang="en-US" sz="1400" b="0" i="0" u="none" strike="noStrike" dirty="0">
                          <a:solidFill>
                            <a:srgbClr val="2E008B"/>
                          </a:solidFill>
                          <a:effectLst/>
                          <a:latin typeface="+mn-lt"/>
                        </a:rPr>
                        <a:t>C71</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41,0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38,8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40,1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17,8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19,5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18,5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12,8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14,4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13,5 </a:t>
                      </a:r>
                    </a:p>
                  </a:txBody>
                  <a:tcPr marL="8596" marR="8596" marT="8596" marB="0" anchor="ctr">
                    <a:lnL>
                      <a:noFill/>
                    </a:lnL>
                    <a:lnR>
                      <a:noFill/>
                    </a:lnR>
                    <a:lnT>
                      <a:noFill/>
                    </a:lnT>
                    <a:lnB>
                      <a:noFill/>
                    </a:lnB>
                  </a:tcPr>
                </a:tc>
              </a:tr>
              <a:tr h="146138">
                <a:tc gridSpan="2">
                  <a:txBody>
                    <a:bodyPr/>
                    <a:lstStyle/>
                    <a:p>
                      <a:pPr algn="l" fontAlgn="ctr"/>
                      <a:r>
                        <a:rPr lang="en-US" sz="1400" b="0" i="0" u="none" strike="noStrike" dirty="0">
                          <a:solidFill>
                            <a:schemeClr val="tx1">
                              <a:lumMod val="95000"/>
                              <a:lumOff val="5000"/>
                            </a:schemeClr>
                          </a:solidFill>
                          <a:effectLst/>
                          <a:latin typeface="+mn-lt"/>
                        </a:rPr>
                        <a:t>Breast</a:t>
                      </a:r>
                    </a:p>
                  </a:txBody>
                  <a:tcPr marL="8596" marR="8596" marT="8596" marB="0" anchor="ctr">
                    <a:lnL>
                      <a:noFill/>
                    </a:lnL>
                    <a:lnR>
                      <a:noFill/>
                    </a:lnR>
                    <a:lnT>
                      <a:noFill/>
                    </a:lnT>
                    <a:lnB>
                      <a:noFill/>
                    </a:lnB>
                    <a:solidFill>
                      <a:srgbClr val="F2F2F2"/>
                    </a:solidFill>
                  </a:tcPr>
                </a:tc>
                <a:tc hMerge="1">
                  <a:txBody>
                    <a:bodyPr/>
                    <a:lstStyle/>
                    <a:p>
                      <a:endParaRPr lang="el-GR"/>
                    </a:p>
                  </a:txBody>
                  <a:tcPr/>
                </a:tc>
                <a:tc>
                  <a:txBody>
                    <a:bodyPr/>
                    <a:lstStyle/>
                    <a:p>
                      <a:pPr algn="r" fontAlgn="ctr"/>
                      <a:r>
                        <a:rPr lang="en-US" sz="1400" b="0" i="0" u="none" strike="noStrike" dirty="0">
                          <a:solidFill>
                            <a:srgbClr val="2E008B"/>
                          </a:solidFill>
                          <a:effectLst/>
                          <a:latin typeface="+mn-lt"/>
                        </a:rPr>
                        <a:t>C50</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96,0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86,6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78,4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a:noFill/>
                    </a:lnL>
                    <a:lnR>
                      <a:noFill/>
                    </a:lnR>
                    <a:lnT>
                      <a:noFill/>
                    </a:lnT>
                    <a:lnB>
                      <a:noFill/>
                    </a:lnB>
                    <a:solidFill>
                      <a:srgbClr val="F2F2F2"/>
                    </a:solidFill>
                  </a:tcPr>
                </a:tc>
              </a:tr>
              <a:tr h="154735">
                <a:tc gridSpan="2">
                  <a:txBody>
                    <a:bodyPr/>
                    <a:lstStyle/>
                    <a:p>
                      <a:pPr algn="l" fontAlgn="ctr"/>
                      <a:r>
                        <a:rPr lang="en-US" sz="1400" b="0" i="0" u="none" strike="noStrike" dirty="0">
                          <a:solidFill>
                            <a:schemeClr val="tx1">
                              <a:lumMod val="95000"/>
                              <a:lumOff val="5000"/>
                            </a:schemeClr>
                          </a:solidFill>
                          <a:effectLst/>
                          <a:latin typeface="+mn-lt"/>
                        </a:rPr>
                        <a:t>Cervix</a:t>
                      </a:r>
                    </a:p>
                  </a:txBody>
                  <a:tcPr marL="8596" marR="8596" marT="8596" marB="0" anchor="ctr">
                    <a:lnL>
                      <a:noFill/>
                    </a:lnL>
                    <a:lnR>
                      <a:noFill/>
                    </a:lnR>
                    <a:lnT>
                      <a:noFill/>
                    </a:lnT>
                    <a:lnB>
                      <a:noFill/>
                    </a:lnB>
                  </a:tcPr>
                </a:tc>
                <a:tc hMerge="1">
                  <a:txBody>
                    <a:bodyPr/>
                    <a:lstStyle/>
                    <a:p>
                      <a:endParaRPr lang="el-GR"/>
                    </a:p>
                  </a:txBody>
                  <a:tcPr/>
                </a:tc>
                <a:tc>
                  <a:txBody>
                    <a:bodyPr/>
                    <a:lstStyle/>
                    <a:p>
                      <a:pPr algn="r" fontAlgn="ctr"/>
                      <a:r>
                        <a:rPr lang="en-US" sz="1400" b="0" i="0" u="none" strike="noStrike" dirty="0">
                          <a:solidFill>
                            <a:srgbClr val="2E008B"/>
                          </a:solidFill>
                          <a:effectLst/>
                          <a:latin typeface="+mn-lt"/>
                        </a:rPr>
                        <a:t>C53</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endParaRPr lang="el-GR" sz="1400" b="0" i="0" u="none" strike="noStrike" dirty="0">
                        <a:solidFill>
                          <a:schemeClr val="tx1">
                            <a:lumMod val="95000"/>
                            <a:lumOff val="5000"/>
                          </a:schemeClr>
                        </a:solidFill>
                        <a:effectLst/>
                        <a:latin typeface="+mn-lt"/>
                      </a:endParaRP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82,8 </a:t>
                      </a:r>
                    </a:p>
                  </a:txBody>
                  <a:tcPr marL="8596" marR="8596" marT="8596" marB="0" anchor="ctr">
                    <a:lnL>
                      <a:noFill/>
                    </a:lnL>
                    <a:lnR>
                      <a:noFill/>
                    </a:lnR>
                    <a:lnT>
                      <a:noFill/>
                    </a:lnT>
                    <a:lnB>
                      <a:noFill/>
                    </a:lnB>
                  </a:tcPr>
                </a:tc>
                <a:tc>
                  <a:txBody>
                    <a:bodyPr/>
                    <a:lstStyle/>
                    <a:p>
                      <a:pPr algn="r" fontAlgn="ctr"/>
                      <a:endParaRPr lang="el-GR" sz="1400" b="0" i="0" u="none" strike="noStrike" dirty="0">
                        <a:solidFill>
                          <a:schemeClr val="tx1">
                            <a:lumMod val="95000"/>
                            <a:lumOff val="5000"/>
                          </a:schemeClr>
                        </a:solidFill>
                        <a:effectLst/>
                        <a:latin typeface="+mn-lt"/>
                      </a:endParaRP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67,4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endParaRPr lang="el-GR" sz="1400" b="0" i="0" u="none" strike="noStrike" dirty="0">
                        <a:solidFill>
                          <a:schemeClr val="tx1">
                            <a:lumMod val="95000"/>
                            <a:lumOff val="5000"/>
                          </a:schemeClr>
                        </a:solidFill>
                        <a:effectLst/>
                        <a:latin typeface="+mn-lt"/>
                      </a:endParaRP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63,0 </a:t>
                      </a:r>
                    </a:p>
                  </a:txBody>
                  <a:tcPr marL="8596" marR="8596" marT="8596" marB="0" anchor="ctr">
                    <a:lnL>
                      <a:noFill/>
                    </a:lnL>
                    <a:lnR>
                      <a:noFill/>
                    </a:lnR>
                    <a:lnT>
                      <a:noFill/>
                    </a:lnT>
                    <a:lnB>
                      <a:noFill/>
                    </a:lnB>
                  </a:tcPr>
                </a:tc>
                <a:tc>
                  <a:txBody>
                    <a:bodyPr/>
                    <a:lstStyle/>
                    <a:p>
                      <a:pPr algn="r" fontAlgn="ctr"/>
                      <a:endParaRPr lang="el-GR" sz="1400" b="0" i="0" u="none" strike="noStrike" dirty="0">
                        <a:solidFill>
                          <a:schemeClr val="tx1">
                            <a:lumMod val="95000"/>
                            <a:lumOff val="5000"/>
                          </a:schemeClr>
                        </a:solidFill>
                        <a:effectLst/>
                        <a:latin typeface="+mn-lt"/>
                      </a:endParaRPr>
                    </a:p>
                  </a:txBody>
                  <a:tcPr marL="8596" marR="8596" marT="8596" marB="0" anchor="ctr">
                    <a:lnL>
                      <a:noFill/>
                    </a:lnL>
                    <a:lnR>
                      <a:noFill/>
                    </a:lnR>
                    <a:lnT>
                      <a:noFill/>
                    </a:lnT>
                    <a:lnB>
                      <a:noFill/>
                    </a:lnB>
                  </a:tcPr>
                </a:tc>
              </a:tr>
              <a:tr h="146138">
                <a:tc gridSpan="2">
                  <a:txBody>
                    <a:bodyPr/>
                    <a:lstStyle/>
                    <a:p>
                      <a:pPr algn="l" fontAlgn="ctr"/>
                      <a:r>
                        <a:rPr lang="en-US" sz="1400" b="0" i="0" u="none" strike="noStrike" dirty="0">
                          <a:solidFill>
                            <a:schemeClr val="tx1">
                              <a:lumMod val="95000"/>
                              <a:lumOff val="5000"/>
                            </a:schemeClr>
                          </a:solidFill>
                          <a:effectLst/>
                          <a:latin typeface="+mn-lt"/>
                        </a:rPr>
                        <a:t>Bowel (inc anus)</a:t>
                      </a:r>
                    </a:p>
                  </a:txBody>
                  <a:tcPr marL="8596" marR="8596" marT="8596" marB="0" anchor="ctr">
                    <a:lnL>
                      <a:noFill/>
                    </a:lnL>
                    <a:lnR>
                      <a:noFill/>
                    </a:lnR>
                    <a:lnT>
                      <a:noFill/>
                    </a:lnT>
                    <a:lnB>
                      <a:noFill/>
                    </a:lnB>
                    <a:solidFill>
                      <a:srgbClr val="F2F2F2"/>
                    </a:solidFill>
                  </a:tcPr>
                </a:tc>
                <a:tc hMerge="1">
                  <a:txBody>
                    <a:bodyPr/>
                    <a:lstStyle/>
                    <a:p>
                      <a:endParaRPr lang="el-GR"/>
                    </a:p>
                  </a:txBody>
                  <a:tcPr/>
                </a:tc>
                <a:tc>
                  <a:txBody>
                    <a:bodyPr/>
                    <a:lstStyle/>
                    <a:p>
                      <a:pPr algn="r" fontAlgn="ctr"/>
                      <a:r>
                        <a:rPr lang="en-US" sz="1400" b="0" i="0" u="none" strike="noStrike" dirty="0">
                          <a:solidFill>
                            <a:srgbClr val="2E008B"/>
                          </a:solidFill>
                          <a:effectLst/>
                          <a:latin typeface="+mn-lt"/>
                        </a:rPr>
                        <a:t>(C18-C20 C21.8)</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77,4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73,9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75,7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59,2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58,2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58,7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56,0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57,2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56,6 </a:t>
                      </a:r>
                    </a:p>
                  </a:txBody>
                  <a:tcPr marL="8596" marR="8596" marT="8596" marB="0" anchor="ctr">
                    <a:lnL>
                      <a:noFill/>
                    </a:lnL>
                    <a:lnR>
                      <a:noFill/>
                    </a:lnR>
                    <a:lnT>
                      <a:noFill/>
                    </a:lnT>
                    <a:lnB>
                      <a:noFill/>
                    </a:lnB>
                    <a:solidFill>
                      <a:srgbClr val="F2F2F2"/>
                    </a:solidFill>
                  </a:tcPr>
                </a:tc>
              </a:tr>
              <a:tr h="154735">
                <a:tc>
                  <a:txBody>
                    <a:bodyPr/>
                    <a:lstStyle/>
                    <a:p>
                      <a:pPr algn="l" fontAlgn="ctr"/>
                      <a:endParaRPr lang="el-GR" sz="1400" b="0" i="0" u="none" strike="noStrike" dirty="0">
                        <a:solidFill>
                          <a:srgbClr val="6F6F6F"/>
                        </a:solidFill>
                        <a:effectLst/>
                        <a:latin typeface="+mn-lt"/>
                      </a:endParaRPr>
                    </a:p>
                  </a:txBody>
                  <a:tcPr marL="8596" marR="8596" marT="8596" marB="0" anchor="ctr">
                    <a:lnL>
                      <a:noFill/>
                    </a:lnL>
                    <a:lnR>
                      <a:noFill/>
                    </a:lnR>
                    <a:lnT>
                      <a:noFill/>
                    </a:lnT>
                    <a:lnB>
                      <a:noFill/>
                    </a:lnB>
                  </a:tcPr>
                </a:tc>
                <a:tc>
                  <a:txBody>
                    <a:bodyPr/>
                    <a:lstStyle/>
                    <a:p>
                      <a:pPr algn="l" fontAlgn="ctr"/>
                      <a:r>
                        <a:rPr lang="en-US" sz="1400" b="0" i="0" u="none" strike="noStrike" dirty="0">
                          <a:solidFill>
                            <a:schemeClr val="tx1">
                              <a:lumMod val="95000"/>
                              <a:lumOff val="5000"/>
                            </a:schemeClr>
                          </a:solidFill>
                          <a:effectLst/>
                          <a:latin typeface="+mn-lt"/>
                        </a:rPr>
                        <a:t>Colon</a:t>
                      </a:r>
                    </a:p>
                  </a:txBody>
                  <a:tcPr marL="8596" marR="8596" marT="8596" marB="0" anchor="ctr">
                    <a:lnL>
                      <a:noFill/>
                    </a:lnL>
                    <a:lnR>
                      <a:noFill/>
                    </a:lnR>
                    <a:lnT>
                      <a:noFill/>
                    </a:lnT>
                    <a:lnB>
                      <a:noFill/>
                    </a:lnB>
                  </a:tcPr>
                </a:tc>
                <a:tc>
                  <a:txBody>
                    <a:bodyPr/>
                    <a:lstStyle/>
                    <a:p>
                      <a:pPr algn="r" fontAlgn="ctr"/>
                      <a:r>
                        <a:rPr lang="en-US" sz="1400" b="0" i="0" u="none" strike="noStrike" dirty="0">
                          <a:solidFill>
                            <a:srgbClr val="2E008B"/>
                          </a:solidFill>
                          <a:effectLst/>
                          <a:latin typeface="+mn-lt"/>
                        </a:rPr>
                        <a:t>C18</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76,0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71,6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73,8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59,1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57,3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58,2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56,4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57,3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56,9 </a:t>
                      </a:r>
                    </a:p>
                  </a:txBody>
                  <a:tcPr marL="8596" marR="8596" marT="8596" marB="0" anchor="ctr">
                    <a:lnL>
                      <a:noFill/>
                    </a:lnL>
                    <a:lnR>
                      <a:noFill/>
                    </a:lnR>
                    <a:lnT>
                      <a:noFill/>
                    </a:lnT>
                    <a:lnB>
                      <a:noFill/>
                    </a:lnB>
                  </a:tcPr>
                </a:tc>
              </a:tr>
              <a:tr h="146138">
                <a:tc>
                  <a:txBody>
                    <a:bodyPr/>
                    <a:lstStyle/>
                    <a:p>
                      <a:pPr algn="l" fontAlgn="ctr"/>
                      <a:r>
                        <a:rPr lang="el-GR" sz="1400" b="0" i="0" u="none" strike="noStrike" dirty="0">
                          <a:solidFill>
                            <a:srgbClr val="6F6F6F"/>
                          </a:solidFill>
                          <a:effectLst/>
                          <a:latin typeface="+mn-lt"/>
                        </a:rPr>
                        <a:t> </a:t>
                      </a:r>
                    </a:p>
                  </a:txBody>
                  <a:tcPr marL="8596" marR="8596" marT="8596" marB="0" anchor="ctr">
                    <a:lnL>
                      <a:noFill/>
                    </a:lnL>
                    <a:lnR>
                      <a:noFill/>
                    </a:lnR>
                    <a:lnT>
                      <a:noFill/>
                    </a:lnT>
                    <a:lnB>
                      <a:noFill/>
                    </a:lnB>
                    <a:solidFill>
                      <a:srgbClr val="F2F2F2"/>
                    </a:solidFill>
                  </a:tcPr>
                </a:tc>
                <a:tc>
                  <a:txBody>
                    <a:bodyPr/>
                    <a:lstStyle/>
                    <a:p>
                      <a:pPr algn="l" fontAlgn="ctr"/>
                      <a:r>
                        <a:rPr lang="en-US" sz="1400" b="0" i="0" u="none" strike="noStrike" dirty="0">
                          <a:solidFill>
                            <a:schemeClr val="tx1">
                              <a:lumMod val="95000"/>
                              <a:lumOff val="5000"/>
                            </a:schemeClr>
                          </a:solidFill>
                          <a:effectLst/>
                          <a:latin typeface="+mn-lt"/>
                        </a:rPr>
                        <a:t>Rectum</a:t>
                      </a:r>
                    </a:p>
                  </a:txBody>
                  <a:tcPr marL="8596" marR="8596" marT="8596" marB="0" anchor="ctr">
                    <a:lnL>
                      <a:noFill/>
                    </a:lnL>
                    <a:lnR>
                      <a:noFill/>
                    </a:lnR>
                    <a:lnT>
                      <a:noFill/>
                    </a:lnT>
                    <a:lnB>
                      <a:noFill/>
                    </a:lnB>
                    <a:solidFill>
                      <a:srgbClr val="F2F2F2"/>
                    </a:solidFill>
                  </a:tcPr>
                </a:tc>
                <a:tc>
                  <a:txBody>
                    <a:bodyPr/>
                    <a:lstStyle/>
                    <a:p>
                      <a:pPr algn="r" fontAlgn="ctr"/>
                      <a:r>
                        <a:rPr lang="en-US" sz="1400" b="0" i="0" u="none" strike="noStrike" dirty="0">
                          <a:solidFill>
                            <a:srgbClr val="2E008B"/>
                          </a:solidFill>
                          <a:effectLst/>
                          <a:latin typeface="+mn-lt"/>
                        </a:rPr>
                        <a:t>C19-C20, C21.8</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79,8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78,0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79,1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59,5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59,7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59,6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55,4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56,9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56,0 </a:t>
                      </a:r>
                    </a:p>
                  </a:txBody>
                  <a:tcPr marL="8596" marR="8596" marT="8596" marB="0" anchor="ctr">
                    <a:lnL>
                      <a:noFill/>
                    </a:lnL>
                    <a:lnR>
                      <a:noFill/>
                    </a:lnR>
                    <a:lnT>
                      <a:noFill/>
                    </a:lnT>
                    <a:lnB>
                      <a:noFill/>
                    </a:lnB>
                    <a:solidFill>
                      <a:srgbClr val="F2F2F2"/>
                    </a:solidFill>
                  </a:tcPr>
                </a:tc>
              </a:tr>
              <a:tr h="154735">
                <a:tc gridSpan="2">
                  <a:txBody>
                    <a:bodyPr/>
                    <a:lstStyle/>
                    <a:p>
                      <a:pPr algn="l" fontAlgn="ctr"/>
                      <a:r>
                        <a:rPr lang="en-US" sz="1400" b="0" i="0" u="none" strike="noStrike" dirty="0">
                          <a:solidFill>
                            <a:schemeClr val="tx1">
                              <a:lumMod val="95000"/>
                              <a:lumOff val="5000"/>
                            </a:schemeClr>
                          </a:solidFill>
                          <a:effectLst/>
                          <a:latin typeface="+mn-lt"/>
                        </a:rPr>
                        <a:t>Hodgkin Lymphoma</a:t>
                      </a:r>
                    </a:p>
                  </a:txBody>
                  <a:tcPr marL="8596" marR="8596" marT="8596" marB="0" anchor="ctr">
                    <a:lnL>
                      <a:noFill/>
                    </a:lnL>
                    <a:lnR>
                      <a:noFill/>
                    </a:lnR>
                    <a:lnT>
                      <a:noFill/>
                    </a:lnT>
                    <a:lnB>
                      <a:noFill/>
                    </a:lnB>
                  </a:tcPr>
                </a:tc>
                <a:tc hMerge="1">
                  <a:txBody>
                    <a:bodyPr/>
                    <a:lstStyle/>
                    <a:p>
                      <a:endParaRPr lang="el-GR"/>
                    </a:p>
                  </a:txBody>
                  <a:tcPr/>
                </a:tc>
                <a:tc>
                  <a:txBody>
                    <a:bodyPr/>
                    <a:lstStyle/>
                    <a:p>
                      <a:pPr algn="r" fontAlgn="ctr"/>
                      <a:r>
                        <a:rPr lang="en-US" sz="1400" b="0" i="0" u="none" strike="noStrike" dirty="0">
                          <a:solidFill>
                            <a:srgbClr val="2E008B"/>
                          </a:solidFill>
                          <a:effectLst/>
                          <a:latin typeface="+mn-lt"/>
                        </a:rPr>
                        <a:t>C81</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90,7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92,2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91,4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84,2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86,0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85,0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78,5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82,9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80,4 </a:t>
                      </a:r>
                    </a:p>
                  </a:txBody>
                  <a:tcPr marL="8596" marR="8596" marT="8596" marB="0" anchor="ctr">
                    <a:lnL>
                      <a:noFill/>
                    </a:lnL>
                    <a:lnR>
                      <a:noFill/>
                    </a:lnR>
                    <a:lnT>
                      <a:noFill/>
                    </a:lnT>
                    <a:lnB>
                      <a:noFill/>
                    </a:lnB>
                  </a:tcPr>
                </a:tc>
              </a:tr>
              <a:tr h="146138">
                <a:tc gridSpan="2">
                  <a:txBody>
                    <a:bodyPr/>
                    <a:lstStyle/>
                    <a:p>
                      <a:pPr algn="l" fontAlgn="ctr"/>
                      <a:r>
                        <a:rPr lang="en-US" sz="1400" b="0" i="0" u="none" strike="noStrike" dirty="0">
                          <a:solidFill>
                            <a:schemeClr val="tx1">
                              <a:lumMod val="95000"/>
                              <a:lumOff val="5000"/>
                            </a:schemeClr>
                          </a:solidFill>
                          <a:effectLst/>
                          <a:latin typeface="+mn-lt"/>
                        </a:rPr>
                        <a:t>Kidney</a:t>
                      </a:r>
                    </a:p>
                  </a:txBody>
                  <a:tcPr marL="8596" marR="8596" marT="8596" marB="0" anchor="ctr">
                    <a:lnL>
                      <a:noFill/>
                    </a:lnL>
                    <a:lnR>
                      <a:noFill/>
                    </a:lnR>
                    <a:lnT>
                      <a:noFill/>
                    </a:lnT>
                    <a:lnB>
                      <a:noFill/>
                    </a:lnB>
                    <a:solidFill>
                      <a:srgbClr val="F2F2F2"/>
                    </a:solidFill>
                  </a:tcPr>
                </a:tc>
                <a:tc hMerge="1">
                  <a:txBody>
                    <a:bodyPr/>
                    <a:lstStyle/>
                    <a:p>
                      <a:endParaRPr lang="el-GR"/>
                    </a:p>
                  </a:txBody>
                  <a:tcPr/>
                </a:tc>
                <a:tc>
                  <a:txBody>
                    <a:bodyPr/>
                    <a:lstStyle/>
                    <a:p>
                      <a:pPr algn="r" fontAlgn="ctr"/>
                      <a:r>
                        <a:rPr lang="en-US" sz="1400" b="0" i="0" u="none" strike="noStrike" dirty="0">
                          <a:solidFill>
                            <a:srgbClr val="2E008B"/>
                          </a:solidFill>
                          <a:effectLst/>
                          <a:latin typeface="+mn-lt"/>
                        </a:rPr>
                        <a:t>C64-C66, C68</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73,1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71,1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72,4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56,5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55,7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56,2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49,8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49,0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49,5 </a:t>
                      </a:r>
                    </a:p>
                  </a:txBody>
                  <a:tcPr marL="8596" marR="8596" marT="8596" marB="0" anchor="ctr">
                    <a:lnL>
                      <a:noFill/>
                    </a:lnL>
                    <a:lnR>
                      <a:noFill/>
                    </a:lnR>
                    <a:lnT>
                      <a:noFill/>
                    </a:lnT>
                    <a:lnB>
                      <a:noFill/>
                    </a:lnB>
                    <a:solidFill>
                      <a:srgbClr val="F2F2F2"/>
                    </a:solidFill>
                  </a:tcPr>
                </a:tc>
              </a:tr>
              <a:tr h="154735">
                <a:tc gridSpan="2">
                  <a:txBody>
                    <a:bodyPr/>
                    <a:lstStyle/>
                    <a:p>
                      <a:pPr algn="l" fontAlgn="ctr"/>
                      <a:r>
                        <a:rPr lang="en-US" sz="1400" b="0" i="0" u="none" strike="noStrike" dirty="0">
                          <a:solidFill>
                            <a:schemeClr val="tx1">
                              <a:lumMod val="95000"/>
                              <a:lumOff val="5000"/>
                            </a:schemeClr>
                          </a:solidFill>
                          <a:effectLst/>
                          <a:latin typeface="+mn-lt"/>
                        </a:rPr>
                        <a:t>Larynx</a:t>
                      </a:r>
                    </a:p>
                  </a:txBody>
                  <a:tcPr marL="8596" marR="8596" marT="8596" marB="0" anchor="ctr">
                    <a:lnL>
                      <a:noFill/>
                    </a:lnL>
                    <a:lnR>
                      <a:noFill/>
                    </a:lnR>
                    <a:lnT>
                      <a:noFill/>
                    </a:lnT>
                    <a:lnB>
                      <a:noFill/>
                    </a:lnB>
                  </a:tcPr>
                </a:tc>
                <a:tc hMerge="1">
                  <a:txBody>
                    <a:bodyPr/>
                    <a:lstStyle/>
                    <a:p>
                      <a:endParaRPr lang="el-GR"/>
                    </a:p>
                  </a:txBody>
                  <a:tcPr/>
                </a:tc>
                <a:tc>
                  <a:txBody>
                    <a:bodyPr/>
                    <a:lstStyle/>
                    <a:p>
                      <a:pPr algn="r" fontAlgn="ctr"/>
                      <a:r>
                        <a:rPr lang="en-US" sz="1400" b="0" i="0" u="none" strike="noStrike" dirty="0">
                          <a:solidFill>
                            <a:srgbClr val="2E008B"/>
                          </a:solidFill>
                          <a:effectLst/>
                          <a:latin typeface="+mn-lt"/>
                        </a:rPr>
                        <a:t>C32</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85,7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endParaRPr lang="el-GR" sz="1400" b="0" i="0" u="none" strike="noStrike" dirty="0">
                        <a:solidFill>
                          <a:schemeClr val="tx1">
                            <a:lumMod val="95000"/>
                            <a:lumOff val="5000"/>
                          </a:schemeClr>
                        </a:solidFill>
                        <a:effectLst/>
                        <a:latin typeface="+mn-lt"/>
                      </a:endParaRPr>
                    </a:p>
                  </a:txBody>
                  <a:tcPr marL="8596" marR="8596" marT="8596" marB="0" anchor="ctr">
                    <a:lnL>
                      <a:noFill/>
                    </a:lnL>
                    <a:lnR>
                      <a:noFill/>
                    </a:lnR>
                    <a:lnT>
                      <a:noFill/>
                    </a:lnT>
                    <a:lnB>
                      <a:noFill/>
                    </a:lnB>
                  </a:tcPr>
                </a:tc>
                <a:tc>
                  <a:txBody>
                    <a:bodyPr/>
                    <a:lstStyle/>
                    <a:p>
                      <a:pPr algn="r" fontAlgn="ctr"/>
                      <a:endParaRPr lang="el-GR" sz="1400" b="0" i="0" u="none" strike="noStrike" dirty="0">
                        <a:solidFill>
                          <a:schemeClr val="tx1">
                            <a:lumMod val="95000"/>
                            <a:lumOff val="5000"/>
                          </a:schemeClr>
                        </a:solidFill>
                        <a:effectLst/>
                        <a:latin typeface="+mn-lt"/>
                      </a:endParaRP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69,8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endParaRPr lang="el-GR" sz="1400" b="0" i="0" u="none" strike="noStrike" dirty="0">
                        <a:solidFill>
                          <a:schemeClr val="tx1">
                            <a:lumMod val="95000"/>
                            <a:lumOff val="5000"/>
                          </a:schemeClr>
                        </a:solidFill>
                        <a:effectLst/>
                        <a:latin typeface="+mn-lt"/>
                      </a:endParaRP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62,0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endParaRPr lang="el-GR" sz="1400" b="0" i="0" u="none" strike="noStrike" dirty="0">
                        <a:solidFill>
                          <a:schemeClr val="tx1">
                            <a:lumMod val="95000"/>
                            <a:lumOff val="5000"/>
                          </a:schemeClr>
                        </a:solidFill>
                        <a:effectLst/>
                        <a:latin typeface="+mn-lt"/>
                      </a:endParaRPr>
                    </a:p>
                  </a:txBody>
                  <a:tcPr marL="8596" marR="8596" marT="8596" marB="0" anchor="ctr">
                    <a:lnL>
                      <a:noFill/>
                    </a:lnL>
                    <a:lnR>
                      <a:noFill/>
                    </a:lnR>
                    <a:lnT>
                      <a:noFill/>
                    </a:lnT>
                    <a:lnB>
                      <a:noFill/>
                    </a:lnB>
                  </a:tcPr>
                </a:tc>
                <a:tc>
                  <a:txBody>
                    <a:bodyPr/>
                    <a:lstStyle/>
                    <a:p>
                      <a:pPr algn="r" fontAlgn="ctr"/>
                      <a:endParaRPr lang="el-GR" sz="1400" b="0" i="0" u="none" strike="noStrike" dirty="0">
                        <a:solidFill>
                          <a:schemeClr val="tx1">
                            <a:lumMod val="95000"/>
                            <a:lumOff val="5000"/>
                          </a:schemeClr>
                        </a:solidFill>
                        <a:effectLst/>
                        <a:latin typeface="+mn-lt"/>
                      </a:endParaRPr>
                    </a:p>
                  </a:txBody>
                  <a:tcPr marL="8596" marR="8596" marT="8596" marB="0" anchor="ctr">
                    <a:lnL>
                      <a:noFill/>
                    </a:lnL>
                    <a:lnR>
                      <a:noFill/>
                    </a:lnR>
                    <a:lnT>
                      <a:noFill/>
                    </a:lnT>
                    <a:lnB>
                      <a:noFill/>
                    </a:lnB>
                  </a:tcPr>
                </a:tc>
              </a:tr>
              <a:tr h="146138">
                <a:tc gridSpan="2">
                  <a:txBody>
                    <a:bodyPr/>
                    <a:lstStyle/>
                    <a:p>
                      <a:pPr algn="l" fontAlgn="ctr"/>
                      <a:r>
                        <a:rPr lang="en-US" sz="1400" b="0" i="0" u="none" strike="noStrike" dirty="0">
                          <a:solidFill>
                            <a:schemeClr val="tx1">
                              <a:lumMod val="95000"/>
                              <a:lumOff val="5000"/>
                            </a:schemeClr>
                          </a:solidFill>
                          <a:effectLst/>
                          <a:latin typeface="+mn-lt"/>
                        </a:rPr>
                        <a:t>Leukaemia</a:t>
                      </a:r>
                    </a:p>
                  </a:txBody>
                  <a:tcPr marL="8596" marR="8596" marT="8596" marB="0" anchor="ctr">
                    <a:lnL>
                      <a:noFill/>
                    </a:lnL>
                    <a:lnR>
                      <a:noFill/>
                    </a:lnR>
                    <a:lnT>
                      <a:noFill/>
                    </a:lnT>
                    <a:lnB>
                      <a:noFill/>
                    </a:lnB>
                    <a:solidFill>
                      <a:srgbClr val="F2F2F2"/>
                    </a:solidFill>
                  </a:tcPr>
                </a:tc>
                <a:tc hMerge="1">
                  <a:txBody>
                    <a:bodyPr/>
                    <a:lstStyle/>
                    <a:p>
                      <a:endParaRPr lang="el-GR"/>
                    </a:p>
                  </a:txBody>
                  <a:tcPr/>
                </a:tc>
                <a:tc>
                  <a:txBody>
                    <a:bodyPr/>
                    <a:lstStyle/>
                    <a:p>
                      <a:pPr algn="r" fontAlgn="ctr"/>
                      <a:r>
                        <a:rPr lang="en-US" sz="1400" b="0" i="0" u="none" strike="noStrike" dirty="0">
                          <a:solidFill>
                            <a:srgbClr val="2E008B"/>
                          </a:solidFill>
                          <a:effectLst/>
                          <a:latin typeface="+mn-lt"/>
                        </a:rPr>
                        <a:t>C91-C95</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70,9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66,0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68,8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53,5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49,2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51,6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47,5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44,4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46,2 </a:t>
                      </a:r>
                    </a:p>
                  </a:txBody>
                  <a:tcPr marL="8596" marR="8596" marT="8596" marB="0" anchor="ctr">
                    <a:lnL>
                      <a:noFill/>
                    </a:lnL>
                    <a:lnR>
                      <a:noFill/>
                    </a:lnR>
                    <a:lnT>
                      <a:noFill/>
                    </a:lnT>
                    <a:lnB>
                      <a:noFill/>
                    </a:lnB>
                    <a:solidFill>
                      <a:srgbClr val="F2F2F2"/>
                    </a:solidFill>
                  </a:tcPr>
                </a:tc>
              </a:tr>
              <a:tr h="154735">
                <a:tc gridSpan="2">
                  <a:txBody>
                    <a:bodyPr/>
                    <a:lstStyle/>
                    <a:p>
                      <a:pPr algn="l" fontAlgn="ctr"/>
                      <a:r>
                        <a:rPr lang="en-US" sz="1400" b="0" i="0" u="none" strike="noStrike" dirty="0">
                          <a:solidFill>
                            <a:schemeClr val="tx1">
                              <a:lumMod val="95000"/>
                              <a:lumOff val="5000"/>
                            </a:schemeClr>
                          </a:solidFill>
                          <a:effectLst/>
                          <a:latin typeface="+mn-lt"/>
                        </a:rPr>
                        <a:t>Lung</a:t>
                      </a:r>
                    </a:p>
                  </a:txBody>
                  <a:tcPr marL="8596" marR="8596" marT="8596" marB="0" anchor="ctr">
                    <a:lnL>
                      <a:noFill/>
                    </a:lnL>
                    <a:lnR>
                      <a:noFill/>
                    </a:lnR>
                    <a:lnT>
                      <a:noFill/>
                    </a:lnT>
                    <a:lnB>
                      <a:noFill/>
                    </a:lnB>
                  </a:tcPr>
                </a:tc>
                <a:tc hMerge="1">
                  <a:txBody>
                    <a:bodyPr/>
                    <a:lstStyle/>
                    <a:p>
                      <a:endParaRPr lang="el-GR"/>
                    </a:p>
                  </a:txBody>
                  <a:tcPr/>
                </a:tc>
                <a:tc>
                  <a:txBody>
                    <a:bodyPr/>
                    <a:lstStyle/>
                    <a:p>
                      <a:pPr algn="r" fontAlgn="ctr"/>
                      <a:r>
                        <a:rPr lang="en-US" sz="1400" b="0" i="0" u="none" strike="noStrike" dirty="0">
                          <a:solidFill>
                            <a:srgbClr val="2E008B"/>
                          </a:solidFill>
                          <a:effectLst/>
                          <a:latin typeface="+mn-lt"/>
                        </a:rPr>
                        <a:t>C33-C34</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30,4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35,1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32,1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8,4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11,6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9,5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4,0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6,5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4,9 </a:t>
                      </a:r>
                    </a:p>
                  </a:txBody>
                  <a:tcPr marL="8596" marR="8596" marT="8596" marB="0" anchor="ctr">
                    <a:lnL>
                      <a:noFill/>
                    </a:lnL>
                    <a:lnR>
                      <a:noFill/>
                    </a:lnR>
                    <a:lnT>
                      <a:noFill/>
                    </a:lnT>
                    <a:lnB>
                      <a:noFill/>
                    </a:lnB>
                  </a:tcPr>
                </a:tc>
              </a:tr>
              <a:tr h="146138">
                <a:tc gridSpan="2">
                  <a:txBody>
                    <a:bodyPr/>
                    <a:lstStyle/>
                    <a:p>
                      <a:pPr algn="l" fontAlgn="ctr"/>
                      <a:r>
                        <a:rPr lang="en-US" sz="1400" b="0" i="0" u="none" strike="noStrike" dirty="0">
                          <a:solidFill>
                            <a:schemeClr val="tx1">
                              <a:lumMod val="95000"/>
                              <a:lumOff val="5000"/>
                            </a:schemeClr>
                          </a:solidFill>
                          <a:effectLst/>
                          <a:latin typeface="+mn-lt"/>
                        </a:rPr>
                        <a:t>Malignant Melanoma</a:t>
                      </a:r>
                    </a:p>
                  </a:txBody>
                  <a:tcPr marL="8596" marR="8596" marT="8596" marB="0" anchor="ctr">
                    <a:lnL>
                      <a:noFill/>
                    </a:lnL>
                    <a:lnR>
                      <a:noFill/>
                    </a:lnR>
                    <a:lnT>
                      <a:noFill/>
                    </a:lnT>
                    <a:lnB>
                      <a:noFill/>
                    </a:lnB>
                    <a:solidFill>
                      <a:srgbClr val="F2F2F2"/>
                    </a:solidFill>
                  </a:tcPr>
                </a:tc>
                <a:tc hMerge="1">
                  <a:txBody>
                    <a:bodyPr/>
                    <a:lstStyle/>
                    <a:p>
                      <a:endParaRPr lang="el-GR"/>
                    </a:p>
                  </a:txBody>
                  <a:tcPr/>
                </a:tc>
                <a:tc>
                  <a:txBody>
                    <a:bodyPr/>
                    <a:lstStyle/>
                    <a:p>
                      <a:pPr algn="r" fontAlgn="ctr"/>
                      <a:r>
                        <a:rPr lang="en-US" sz="1400" b="0" i="0" u="none" strike="noStrike" dirty="0">
                          <a:solidFill>
                            <a:srgbClr val="2E008B"/>
                          </a:solidFill>
                          <a:effectLst/>
                          <a:latin typeface="+mn-lt"/>
                        </a:rPr>
                        <a:t>C43</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96,5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97,9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97,3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87,6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92,4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90,4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86,0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92,1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89,5 </a:t>
                      </a:r>
                    </a:p>
                  </a:txBody>
                  <a:tcPr marL="8596" marR="8596" marT="8596" marB="0" anchor="ctr">
                    <a:lnL>
                      <a:noFill/>
                    </a:lnL>
                    <a:lnR>
                      <a:noFill/>
                    </a:lnR>
                    <a:lnT>
                      <a:noFill/>
                    </a:lnT>
                    <a:lnB>
                      <a:noFill/>
                    </a:lnB>
                    <a:solidFill>
                      <a:srgbClr val="F2F2F2"/>
                    </a:solidFill>
                  </a:tcPr>
                </a:tc>
              </a:tr>
              <a:tr h="154735">
                <a:tc gridSpan="2">
                  <a:txBody>
                    <a:bodyPr/>
                    <a:lstStyle/>
                    <a:p>
                      <a:pPr algn="l" fontAlgn="ctr"/>
                      <a:r>
                        <a:rPr lang="en-US" sz="1400" b="0" i="0" u="none" strike="noStrike" dirty="0">
                          <a:solidFill>
                            <a:schemeClr val="tx1">
                              <a:lumMod val="95000"/>
                              <a:lumOff val="5000"/>
                            </a:schemeClr>
                          </a:solidFill>
                          <a:effectLst/>
                          <a:latin typeface="+mn-lt"/>
                        </a:rPr>
                        <a:t>Myeloma</a:t>
                      </a:r>
                    </a:p>
                  </a:txBody>
                  <a:tcPr marL="8596" marR="8596" marT="8596" marB="0" anchor="ctr">
                    <a:lnL>
                      <a:noFill/>
                    </a:lnL>
                    <a:lnR>
                      <a:noFill/>
                    </a:lnR>
                    <a:lnT>
                      <a:noFill/>
                    </a:lnT>
                    <a:lnB>
                      <a:noFill/>
                    </a:lnB>
                  </a:tcPr>
                </a:tc>
                <a:tc hMerge="1">
                  <a:txBody>
                    <a:bodyPr/>
                    <a:lstStyle/>
                    <a:p>
                      <a:endParaRPr lang="el-GR"/>
                    </a:p>
                  </a:txBody>
                  <a:tcPr/>
                </a:tc>
                <a:tc>
                  <a:txBody>
                    <a:bodyPr/>
                    <a:lstStyle/>
                    <a:p>
                      <a:pPr algn="r" fontAlgn="ctr"/>
                      <a:r>
                        <a:rPr lang="en-US" sz="1400" b="0" i="0" u="none" strike="noStrike" dirty="0">
                          <a:solidFill>
                            <a:srgbClr val="2E008B"/>
                          </a:solidFill>
                          <a:effectLst/>
                          <a:latin typeface="+mn-lt"/>
                        </a:rPr>
                        <a:t>C90</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77,9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75,1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76,6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49,8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43,8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47,0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36,6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28,1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32,5 </a:t>
                      </a:r>
                    </a:p>
                  </a:txBody>
                  <a:tcPr marL="8596" marR="8596" marT="8596" marB="0" anchor="ctr">
                    <a:lnL>
                      <a:noFill/>
                    </a:lnL>
                    <a:lnR>
                      <a:noFill/>
                    </a:lnR>
                    <a:lnT>
                      <a:noFill/>
                    </a:lnT>
                    <a:lnB>
                      <a:noFill/>
                    </a:lnB>
                  </a:tcPr>
                </a:tc>
              </a:tr>
              <a:tr h="146138">
                <a:tc gridSpan="2">
                  <a:txBody>
                    <a:bodyPr/>
                    <a:lstStyle/>
                    <a:p>
                      <a:pPr algn="l" fontAlgn="ctr"/>
                      <a:r>
                        <a:rPr lang="en-US" sz="1400" b="0" i="0" u="none" strike="noStrike" dirty="0">
                          <a:solidFill>
                            <a:schemeClr val="tx1">
                              <a:lumMod val="95000"/>
                              <a:lumOff val="5000"/>
                            </a:schemeClr>
                          </a:solidFill>
                          <a:effectLst/>
                          <a:latin typeface="+mn-lt"/>
                        </a:rPr>
                        <a:t>Non-Hodgkin Lymphoma</a:t>
                      </a:r>
                    </a:p>
                  </a:txBody>
                  <a:tcPr marL="8596" marR="8596" marT="8596" marB="0" anchor="ctr">
                    <a:lnL>
                      <a:noFill/>
                    </a:lnL>
                    <a:lnR>
                      <a:noFill/>
                    </a:lnR>
                    <a:lnT>
                      <a:noFill/>
                    </a:lnT>
                    <a:lnB>
                      <a:noFill/>
                    </a:lnB>
                    <a:solidFill>
                      <a:srgbClr val="F2F2F2"/>
                    </a:solidFill>
                  </a:tcPr>
                </a:tc>
                <a:tc hMerge="1">
                  <a:txBody>
                    <a:bodyPr/>
                    <a:lstStyle/>
                    <a:p>
                      <a:endParaRPr lang="el-GR"/>
                    </a:p>
                  </a:txBody>
                  <a:tcPr/>
                </a:tc>
                <a:tc>
                  <a:txBody>
                    <a:bodyPr/>
                    <a:lstStyle/>
                    <a:p>
                      <a:pPr algn="r" fontAlgn="ctr"/>
                      <a:r>
                        <a:rPr lang="en-US" sz="1400" b="0" i="0" u="none" strike="noStrike" dirty="0">
                          <a:solidFill>
                            <a:srgbClr val="2E008B"/>
                          </a:solidFill>
                          <a:effectLst/>
                          <a:latin typeface="+mn-lt"/>
                        </a:rPr>
                        <a:t>C82-C85</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79,7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79,4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79,6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68,2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69,5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68,8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62,4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64,1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63,2 </a:t>
                      </a:r>
                    </a:p>
                  </a:txBody>
                  <a:tcPr marL="8596" marR="8596" marT="8596" marB="0" anchor="ctr">
                    <a:lnL>
                      <a:noFill/>
                    </a:lnL>
                    <a:lnR>
                      <a:noFill/>
                    </a:lnR>
                    <a:lnT>
                      <a:noFill/>
                    </a:lnT>
                    <a:lnB>
                      <a:noFill/>
                    </a:lnB>
                    <a:solidFill>
                      <a:srgbClr val="F2F2F2"/>
                    </a:solidFill>
                  </a:tcPr>
                </a:tc>
              </a:tr>
              <a:tr h="154735">
                <a:tc gridSpan="2">
                  <a:txBody>
                    <a:bodyPr/>
                    <a:lstStyle/>
                    <a:p>
                      <a:pPr algn="l" fontAlgn="ctr"/>
                      <a:r>
                        <a:rPr lang="en-US" sz="1400" b="0" i="0" u="none" strike="noStrike" dirty="0">
                          <a:solidFill>
                            <a:schemeClr val="tx1">
                              <a:lumMod val="95000"/>
                              <a:lumOff val="5000"/>
                            </a:schemeClr>
                          </a:solidFill>
                          <a:effectLst/>
                          <a:latin typeface="+mn-lt"/>
                        </a:rPr>
                        <a:t>Oesophagus</a:t>
                      </a:r>
                    </a:p>
                  </a:txBody>
                  <a:tcPr marL="8596" marR="8596" marT="8596" marB="0" anchor="ctr">
                    <a:lnL>
                      <a:noFill/>
                    </a:lnL>
                    <a:lnR>
                      <a:noFill/>
                    </a:lnR>
                    <a:lnT>
                      <a:noFill/>
                    </a:lnT>
                    <a:lnB>
                      <a:noFill/>
                    </a:lnB>
                  </a:tcPr>
                </a:tc>
                <a:tc hMerge="1">
                  <a:txBody>
                    <a:bodyPr/>
                    <a:lstStyle/>
                    <a:p>
                      <a:endParaRPr lang="el-GR"/>
                    </a:p>
                  </a:txBody>
                  <a:tcPr/>
                </a:tc>
                <a:tc>
                  <a:txBody>
                    <a:bodyPr/>
                    <a:lstStyle/>
                    <a:p>
                      <a:pPr algn="r" fontAlgn="ctr"/>
                      <a:r>
                        <a:rPr lang="en-US" sz="1400" b="0" i="0" u="none" strike="noStrike" dirty="0">
                          <a:solidFill>
                            <a:srgbClr val="2E008B"/>
                          </a:solidFill>
                          <a:effectLst/>
                          <a:latin typeface="+mn-lt"/>
                        </a:rPr>
                        <a:t>C15</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44,2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38,4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41,9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15,5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14,6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15,1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11,8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12,9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12,3 </a:t>
                      </a:r>
                    </a:p>
                  </a:txBody>
                  <a:tcPr marL="8596" marR="8596" marT="8596" marB="0" anchor="ctr">
                    <a:lnL>
                      <a:noFill/>
                    </a:lnL>
                    <a:lnR>
                      <a:noFill/>
                    </a:lnR>
                    <a:lnT>
                      <a:noFill/>
                    </a:lnT>
                    <a:lnB>
                      <a:noFill/>
                    </a:lnB>
                  </a:tcPr>
                </a:tc>
              </a:tr>
              <a:tr h="146138">
                <a:tc gridSpan="2">
                  <a:txBody>
                    <a:bodyPr/>
                    <a:lstStyle/>
                    <a:p>
                      <a:pPr algn="l" fontAlgn="ctr"/>
                      <a:r>
                        <a:rPr lang="en-US" sz="1400" b="0" i="0" u="none" strike="noStrike" dirty="0">
                          <a:solidFill>
                            <a:schemeClr val="tx1">
                              <a:lumMod val="95000"/>
                              <a:lumOff val="5000"/>
                            </a:schemeClr>
                          </a:solidFill>
                          <a:effectLst/>
                          <a:latin typeface="+mn-lt"/>
                        </a:rPr>
                        <a:t>Ovary</a:t>
                      </a:r>
                    </a:p>
                  </a:txBody>
                  <a:tcPr marL="8596" marR="8596" marT="8596" marB="0" anchor="ctr">
                    <a:lnL>
                      <a:noFill/>
                    </a:lnL>
                    <a:lnR>
                      <a:noFill/>
                    </a:lnR>
                    <a:lnT>
                      <a:noFill/>
                    </a:lnT>
                    <a:lnB>
                      <a:noFill/>
                    </a:lnB>
                    <a:solidFill>
                      <a:srgbClr val="F2F2F2"/>
                    </a:solidFill>
                  </a:tcPr>
                </a:tc>
                <a:tc hMerge="1">
                  <a:txBody>
                    <a:bodyPr/>
                    <a:lstStyle/>
                    <a:p>
                      <a:endParaRPr lang="el-GR"/>
                    </a:p>
                  </a:txBody>
                  <a:tcPr/>
                </a:tc>
                <a:tc>
                  <a:txBody>
                    <a:bodyPr/>
                    <a:lstStyle/>
                    <a:p>
                      <a:pPr algn="r" fontAlgn="ctr"/>
                      <a:r>
                        <a:rPr lang="en-US" sz="1400" b="0" i="0" u="none" strike="noStrike" dirty="0">
                          <a:solidFill>
                            <a:srgbClr val="2E008B"/>
                          </a:solidFill>
                          <a:effectLst/>
                          <a:latin typeface="+mn-lt"/>
                        </a:rPr>
                        <a:t>C56, C57.0-C57.7</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72,4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46,2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34,5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a:noFill/>
                    </a:lnL>
                    <a:lnR>
                      <a:noFill/>
                    </a:lnR>
                    <a:lnT>
                      <a:noFill/>
                    </a:lnT>
                    <a:lnB>
                      <a:noFill/>
                    </a:lnB>
                    <a:solidFill>
                      <a:srgbClr val="F2F2F2"/>
                    </a:solidFill>
                  </a:tcPr>
                </a:tc>
              </a:tr>
              <a:tr h="154735">
                <a:tc gridSpan="2">
                  <a:txBody>
                    <a:bodyPr/>
                    <a:lstStyle/>
                    <a:p>
                      <a:pPr algn="l" fontAlgn="ctr"/>
                      <a:r>
                        <a:rPr lang="en-US" sz="1400" b="0" i="0" u="none" strike="noStrike" dirty="0">
                          <a:solidFill>
                            <a:schemeClr val="tx1">
                              <a:lumMod val="95000"/>
                              <a:lumOff val="5000"/>
                            </a:schemeClr>
                          </a:solidFill>
                          <a:effectLst/>
                          <a:latin typeface="+mn-lt"/>
                        </a:rPr>
                        <a:t>Pancreas</a:t>
                      </a:r>
                    </a:p>
                  </a:txBody>
                  <a:tcPr marL="8596" marR="8596" marT="8596" marB="0" anchor="ctr">
                    <a:lnL>
                      <a:noFill/>
                    </a:lnL>
                    <a:lnR>
                      <a:noFill/>
                    </a:lnR>
                    <a:lnT>
                      <a:noFill/>
                    </a:lnT>
                    <a:lnB>
                      <a:noFill/>
                    </a:lnB>
                  </a:tcPr>
                </a:tc>
                <a:tc hMerge="1">
                  <a:txBody>
                    <a:bodyPr/>
                    <a:lstStyle/>
                    <a:p>
                      <a:endParaRPr lang="el-GR"/>
                    </a:p>
                  </a:txBody>
                  <a:tcPr/>
                </a:tc>
                <a:tc>
                  <a:txBody>
                    <a:bodyPr/>
                    <a:lstStyle/>
                    <a:p>
                      <a:pPr algn="r" fontAlgn="ctr"/>
                      <a:r>
                        <a:rPr lang="en-US" sz="1400" b="0" i="0" u="none" strike="noStrike" dirty="0">
                          <a:solidFill>
                            <a:srgbClr val="2E008B"/>
                          </a:solidFill>
                          <a:effectLst/>
                          <a:latin typeface="+mn-lt"/>
                        </a:rPr>
                        <a:t>C25</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21,6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20,1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20,8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3,5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3,1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3,3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1,1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1,1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1,1 </a:t>
                      </a:r>
                    </a:p>
                  </a:txBody>
                  <a:tcPr marL="8596" marR="8596" marT="8596" marB="0" anchor="ctr">
                    <a:lnL>
                      <a:noFill/>
                    </a:lnL>
                    <a:lnR>
                      <a:noFill/>
                    </a:lnR>
                    <a:lnT>
                      <a:noFill/>
                    </a:lnT>
                    <a:lnB>
                      <a:noFill/>
                    </a:lnB>
                  </a:tcPr>
                </a:tc>
              </a:tr>
              <a:tr h="146138">
                <a:tc gridSpan="2">
                  <a:txBody>
                    <a:bodyPr/>
                    <a:lstStyle/>
                    <a:p>
                      <a:pPr algn="l" fontAlgn="ctr"/>
                      <a:r>
                        <a:rPr lang="en-US" sz="1400" b="0" i="0" u="none" strike="noStrike" dirty="0">
                          <a:solidFill>
                            <a:schemeClr val="tx1">
                              <a:lumMod val="95000"/>
                              <a:lumOff val="5000"/>
                            </a:schemeClr>
                          </a:solidFill>
                          <a:effectLst/>
                          <a:latin typeface="+mn-lt"/>
                        </a:rPr>
                        <a:t>Prostate</a:t>
                      </a:r>
                    </a:p>
                  </a:txBody>
                  <a:tcPr marL="8596" marR="8596" marT="8596" marB="0" anchor="ctr">
                    <a:lnL>
                      <a:noFill/>
                    </a:lnL>
                    <a:lnR>
                      <a:noFill/>
                    </a:lnR>
                    <a:lnT>
                      <a:noFill/>
                    </a:lnT>
                    <a:lnB>
                      <a:noFill/>
                    </a:lnB>
                    <a:solidFill>
                      <a:srgbClr val="F2F2F2"/>
                    </a:solidFill>
                  </a:tcPr>
                </a:tc>
                <a:tc hMerge="1">
                  <a:txBody>
                    <a:bodyPr/>
                    <a:lstStyle/>
                    <a:p>
                      <a:endParaRPr lang="el-GR"/>
                    </a:p>
                  </a:txBody>
                  <a:tcPr/>
                </a:tc>
                <a:tc>
                  <a:txBody>
                    <a:bodyPr/>
                    <a:lstStyle/>
                    <a:p>
                      <a:pPr algn="r" fontAlgn="ctr"/>
                      <a:r>
                        <a:rPr lang="en-US" sz="1400" b="0" i="0" u="none" strike="noStrike" dirty="0">
                          <a:solidFill>
                            <a:srgbClr val="2E008B"/>
                          </a:solidFill>
                          <a:effectLst/>
                          <a:latin typeface="+mn-lt"/>
                        </a:rPr>
                        <a:t>C61</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94,0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84,8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83,8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a:noFill/>
                    </a:lnL>
                    <a:lnR>
                      <a:noFill/>
                    </a:lnR>
                    <a:lnT>
                      <a:noFill/>
                    </a:lnT>
                    <a:lnB>
                      <a:noFill/>
                    </a:lnB>
                    <a:solidFill>
                      <a:srgbClr val="F2F2F2"/>
                    </a:solidFill>
                  </a:tcPr>
                </a:tc>
              </a:tr>
              <a:tr h="154735">
                <a:tc gridSpan="2">
                  <a:txBody>
                    <a:bodyPr/>
                    <a:lstStyle/>
                    <a:p>
                      <a:pPr algn="l" fontAlgn="ctr"/>
                      <a:r>
                        <a:rPr lang="en-US" sz="1400" b="0" i="0" u="none" strike="noStrike" dirty="0">
                          <a:solidFill>
                            <a:schemeClr val="tx1">
                              <a:lumMod val="95000"/>
                              <a:lumOff val="5000"/>
                            </a:schemeClr>
                          </a:solidFill>
                          <a:effectLst/>
                          <a:latin typeface="+mn-lt"/>
                        </a:rPr>
                        <a:t>Stomach</a:t>
                      </a:r>
                    </a:p>
                  </a:txBody>
                  <a:tcPr marL="8596" marR="8596" marT="8596" marB="0" anchor="ctr">
                    <a:lnL>
                      <a:noFill/>
                    </a:lnL>
                    <a:lnR>
                      <a:noFill/>
                    </a:lnR>
                    <a:lnT>
                      <a:noFill/>
                    </a:lnT>
                    <a:lnB>
                      <a:noFill/>
                    </a:lnB>
                  </a:tcPr>
                </a:tc>
                <a:tc hMerge="1">
                  <a:txBody>
                    <a:bodyPr/>
                    <a:lstStyle/>
                    <a:p>
                      <a:endParaRPr lang="el-GR"/>
                    </a:p>
                  </a:txBody>
                  <a:tcPr/>
                </a:tc>
                <a:tc>
                  <a:txBody>
                    <a:bodyPr/>
                    <a:lstStyle/>
                    <a:p>
                      <a:pPr algn="r" fontAlgn="ctr"/>
                      <a:r>
                        <a:rPr lang="en-US" sz="1400" b="0" i="0" u="none" strike="noStrike" dirty="0">
                          <a:solidFill>
                            <a:srgbClr val="2E008B"/>
                          </a:solidFill>
                          <a:effectLst/>
                          <a:latin typeface="+mn-lt"/>
                        </a:rPr>
                        <a:t>C16</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43,9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38,0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41,8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19,5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17,9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18,9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15,3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14,6 </a:t>
                      </a:r>
                    </a:p>
                  </a:txBody>
                  <a:tcPr marL="8596" marR="8596" marT="8596" marB="0" anchor="ctr">
                    <a:lnL>
                      <a:noFill/>
                    </a:lnL>
                    <a:lnR>
                      <a:noFill/>
                    </a:lnR>
                    <a:lnT>
                      <a:noFill/>
                    </a:lnT>
                    <a:lnB>
                      <a:noFill/>
                    </a:lnB>
                  </a:tcPr>
                </a:tc>
                <a:tc>
                  <a:txBody>
                    <a:bodyPr/>
                    <a:lstStyle/>
                    <a:p>
                      <a:pPr algn="r" fontAlgn="ctr"/>
                      <a:r>
                        <a:rPr lang="el-GR" sz="1400" b="0" i="0" u="none" strike="noStrike" dirty="0">
                          <a:solidFill>
                            <a:schemeClr val="tx1">
                              <a:lumMod val="95000"/>
                              <a:lumOff val="5000"/>
                            </a:schemeClr>
                          </a:solidFill>
                          <a:effectLst/>
                          <a:latin typeface="+mn-lt"/>
                        </a:rPr>
                        <a:t>15,0 </a:t>
                      </a:r>
                    </a:p>
                  </a:txBody>
                  <a:tcPr marL="8596" marR="8596" marT="8596" marB="0" anchor="ctr">
                    <a:lnL>
                      <a:noFill/>
                    </a:lnL>
                    <a:lnR>
                      <a:noFill/>
                    </a:lnR>
                    <a:lnT>
                      <a:noFill/>
                    </a:lnT>
                    <a:lnB>
                      <a:noFill/>
                    </a:lnB>
                  </a:tcPr>
                </a:tc>
              </a:tr>
              <a:tr h="146138">
                <a:tc gridSpan="2">
                  <a:txBody>
                    <a:bodyPr/>
                    <a:lstStyle/>
                    <a:p>
                      <a:pPr algn="l" fontAlgn="ctr"/>
                      <a:r>
                        <a:rPr lang="en-US" sz="1400" b="0" i="0" u="none" strike="noStrike" dirty="0">
                          <a:solidFill>
                            <a:schemeClr val="tx1">
                              <a:lumMod val="95000"/>
                              <a:lumOff val="5000"/>
                            </a:schemeClr>
                          </a:solidFill>
                          <a:effectLst/>
                          <a:latin typeface="+mn-lt"/>
                        </a:rPr>
                        <a:t>Testis</a:t>
                      </a:r>
                    </a:p>
                  </a:txBody>
                  <a:tcPr marL="8596" marR="8596" marT="8596" marB="0" anchor="ctr">
                    <a:lnL>
                      <a:noFill/>
                    </a:lnL>
                    <a:lnR>
                      <a:noFill/>
                    </a:lnR>
                    <a:lnT>
                      <a:noFill/>
                    </a:lnT>
                    <a:lnB>
                      <a:noFill/>
                    </a:lnB>
                    <a:solidFill>
                      <a:srgbClr val="F2F2F2"/>
                    </a:solidFill>
                  </a:tcPr>
                </a:tc>
                <a:tc hMerge="1">
                  <a:txBody>
                    <a:bodyPr/>
                    <a:lstStyle/>
                    <a:p>
                      <a:endParaRPr lang="el-GR"/>
                    </a:p>
                  </a:txBody>
                  <a:tcPr/>
                </a:tc>
                <a:tc>
                  <a:txBody>
                    <a:bodyPr/>
                    <a:lstStyle/>
                    <a:p>
                      <a:pPr algn="r" fontAlgn="ctr"/>
                      <a:r>
                        <a:rPr lang="en-US" sz="1400" b="0" i="0" u="none" strike="noStrike" dirty="0">
                          <a:solidFill>
                            <a:srgbClr val="2E008B"/>
                          </a:solidFill>
                          <a:effectLst/>
                          <a:latin typeface="+mn-lt"/>
                        </a:rPr>
                        <a:t>C62</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99,1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98,3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a:noFill/>
                    </a:lnL>
                    <a:lnR w="6350" cap="flat" cmpd="sng" algn="ctr">
                      <a:solidFill>
                        <a:srgbClr val="6F6F6F"/>
                      </a:solidFill>
                      <a:prstDash val="solid"/>
                      <a:round/>
                      <a:headEnd type="none" w="med" len="med"/>
                      <a:tailEnd type="none" w="med" len="med"/>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98,2 </a:t>
                      </a:r>
                    </a:p>
                  </a:txBody>
                  <a:tcPr marL="8596" marR="8596" marT="8596" marB="0" anchor="ctr">
                    <a:lnL w="6350" cap="flat" cmpd="sng" algn="ctr">
                      <a:solidFill>
                        <a:srgbClr val="6F6F6F"/>
                      </a:solidFill>
                      <a:prstDash val="solid"/>
                      <a:round/>
                      <a:headEnd type="none" w="med" len="med"/>
                      <a:tailEnd type="none" w="med" len="med"/>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a:noFill/>
                    </a:lnL>
                    <a:lnR>
                      <a:noFill/>
                    </a:lnR>
                    <a:lnT>
                      <a:noFill/>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a:noFill/>
                    </a:lnL>
                    <a:lnR>
                      <a:noFill/>
                    </a:lnR>
                    <a:lnT>
                      <a:noFill/>
                    </a:lnT>
                    <a:lnB>
                      <a:noFill/>
                    </a:lnB>
                    <a:solidFill>
                      <a:srgbClr val="F2F2F2"/>
                    </a:solidFill>
                  </a:tcPr>
                </a:tc>
              </a:tr>
              <a:tr h="154735">
                <a:tc gridSpan="2">
                  <a:txBody>
                    <a:bodyPr/>
                    <a:lstStyle/>
                    <a:p>
                      <a:pPr algn="l" fontAlgn="ctr"/>
                      <a:r>
                        <a:rPr lang="en-US" sz="1400" b="0" i="0" u="none" strike="noStrike" dirty="0">
                          <a:solidFill>
                            <a:schemeClr val="tx1">
                              <a:lumMod val="95000"/>
                              <a:lumOff val="5000"/>
                            </a:schemeClr>
                          </a:solidFill>
                          <a:effectLst/>
                          <a:latin typeface="+mn-lt"/>
                        </a:rPr>
                        <a:t>Uterus</a:t>
                      </a:r>
                    </a:p>
                  </a:txBody>
                  <a:tcPr marL="8596" marR="8596" marT="8596" marB="0" anchor="ctr">
                    <a:lnL>
                      <a:noFill/>
                    </a:lnL>
                    <a:lnR>
                      <a:noFill/>
                    </a:lnR>
                    <a:lnT>
                      <a:noFill/>
                    </a:lnT>
                    <a:lnB w="19050" cap="flat" cmpd="sng" algn="ctr">
                      <a:solidFill>
                        <a:srgbClr val="6F6F6F"/>
                      </a:solidFill>
                      <a:prstDash val="solid"/>
                      <a:round/>
                      <a:headEnd type="none" w="med" len="med"/>
                      <a:tailEnd type="none" w="med" len="med"/>
                    </a:lnB>
                  </a:tcPr>
                </a:tc>
                <a:tc hMerge="1">
                  <a:txBody>
                    <a:bodyPr/>
                    <a:lstStyle/>
                    <a:p>
                      <a:endParaRPr lang="el-GR"/>
                    </a:p>
                  </a:txBody>
                  <a:tcPr/>
                </a:tc>
                <a:tc>
                  <a:txBody>
                    <a:bodyPr/>
                    <a:lstStyle/>
                    <a:p>
                      <a:pPr algn="r" fontAlgn="ctr"/>
                      <a:r>
                        <a:rPr lang="en-US" sz="1400" b="0" i="0" u="none" strike="noStrike" dirty="0">
                          <a:solidFill>
                            <a:srgbClr val="2E008B"/>
                          </a:solidFill>
                          <a:effectLst/>
                          <a:latin typeface="+mn-lt"/>
                        </a:rPr>
                        <a:t>C54-C55</a:t>
                      </a:r>
                    </a:p>
                  </a:txBody>
                  <a:tcPr marL="8596" marR="8596" marT="8596" marB="0" anchor="ctr">
                    <a:lnL>
                      <a:noFill/>
                    </a:lnL>
                    <a:lnR w="6350" cap="flat" cmpd="sng" algn="ctr">
                      <a:solidFill>
                        <a:srgbClr val="6F6F6F"/>
                      </a:solidFill>
                      <a:prstDash val="solid"/>
                      <a:round/>
                      <a:headEnd type="none" w="med" len="med"/>
                      <a:tailEnd type="none" w="med" len="med"/>
                    </a:lnR>
                    <a:lnT>
                      <a:noFill/>
                    </a:lnT>
                    <a:lnB w="19050" cap="flat" cmpd="sng" algn="ctr">
                      <a:solidFill>
                        <a:srgbClr val="6F6F6F"/>
                      </a:solidFill>
                      <a:prstDash val="solid"/>
                      <a:round/>
                      <a:headEnd type="none" w="med" len="med"/>
                      <a:tailEnd type="none" w="med" len="med"/>
                    </a:lnB>
                  </a:tcPr>
                </a:tc>
                <a:tc>
                  <a:txBody>
                    <a:bodyPr/>
                    <a:lstStyle/>
                    <a:p>
                      <a:pPr algn="r" fontAlgn="ctr"/>
                      <a:endParaRPr lang="el-GR" sz="1400" b="0" i="0" u="none" strike="noStrike" dirty="0">
                        <a:solidFill>
                          <a:schemeClr val="tx1">
                            <a:lumMod val="95000"/>
                            <a:lumOff val="5000"/>
                          </a:schemeClr>
                        </a:solidFill>
                        <a:effectLst/>
                        <a:latin typeface="+mn-lt"/>
                      </a:endParaRPr>
                    </a:p>
                  </a:txBody>
                  <a:tcPr marL="8596" marR="8596" marT="8596" marB="0" anchor="ctr">
                    <a:lnL w="6350" cap="flat" cmpd="sng" algn="ctr">
                      <a:solidFill>
                        <a:srgbClr val="6F6F6F"/>
                      </a:solidFill>
                      <a:prstDash val="solid"/>
                      <a:round/>
                      <a:headEnd type="none" w="med" len="med"/>
                      <a:tailEnd type="none" w="med" len="med"/>
                    </a:lnL>
                    <a:lnR>
                      <a:noFill/>
                    </a:lnR>
                    <a:lnT>
                      <a:noFill/>
                    </a:lnT>
                    <a:lnB w="19050" cap="flat" cmpd="sng" algn="ctr">
                      <a:solidFill>
                        <a:srgbClr val="6F6F6F"/>
                      </a:solidFill>
                      <a:prstDash val="solid"/>
                      <a:round/>
                      <a:headEnd type="none" w="med" len="med"/>
                      <a:tailEnd type="none" w="med" len="med"/>
                    </a:lnB>
                  </a:tcPr>
                </a:tc>
                <a:tc>
                  <a:txBody>
                    <a:bodyPr/>
                    <a:lstStyle/>
                    <a:p>
                      <a:pPr algn="r" fontAlgn="ctr"/>
                      <a:r>
                        <a:rPr lang="el-GR" sz="1400" b="0" i="0" u="none" strike="noStrike" dirty="0">
                          <a:solidFill>
                            <a:schemeClr val="tx1">
                              <a:lumMod val="95000"/>
                              <a:lumOff val="5000"/>
                            </a:schemeClr>
                          </a:solidFill>
                          <a:effectLst/>
                          <a:latin typeface="+mn-lt"/>
                        </a:rPr>
                        <a:t>90,3 </a:t>
                      </a:r>
                    </a:p>
                  </a:txBody>
                  <a:tcPr marL="8596" marR="8596" marT="8596" marB="0" anchor="ctr">
                    <a:lnL>
                      <a:noFill/>
                    </a:lnL>
                    <a:lnR>
                      <a:noFill/>
                    </a:lnR>
                    <a:lnT>
                      <a:noFill/>
                    </a:lnT>
                    <a:lnB w="19050" cap="flat" cmpd="sng" algn="ctr">
                      <a:solidFill>
                        <a:srgbClr val="6F6F6F"/>
                      </a:solidFill>
                      <a:prstDash val="solid"/>
                      <a:round/>
                      <a:headEnd type="none" w="med" len="med"/>
                      <a:tailEnd type="none" w="med" len="med"/>
                    </a:lnB>
                  </a:tcPr>
                </a:tc>
                <a:tc>
                  <a:txBody>
                    <a:bodyPr/>
                    <a:lstStyle/>
                    <a:p>
                      <a:pPr algn="r" fontAlgn="ctr"/>
                      <a:endParaRPr lang="el-GR" sz="1400" b="0" i="0" u="none" strike="noStrike" dirty="0">
                        <a:solidFill>
                          <a:schemeClr val="tx1">
                            <a:lumMod val="95000"/>
                            <a:lumOff val="5000"/>
                          </a:schemeClr>
                        </a:solidFill>
                        <a:effectLst/>
                        <a:latin typeface="+mn-lt"/>
                      </a:endParaRPr>
                    </a:p>
                  </a:txBody>
                  <a:tcPr marL="8596" marR="8596" marT="8596" marB="0" anchor="ctr">
                    <a:lnL>
                      <a:noFill/>
                    </a:lnL>
                    <a:lnR w="6350" cap="flat" cmpd="sng" algn="ctr">
                      <a:solidFill>
                        <a:srgbClr val="6F6F6F"/>
                      </a:solidFill>
                      <a:prstDash val="solid"/>
                      <a:round/>
                      <a:headEnd type="none" w="med" len="med"/>
                      <a:tailEnd type="none" w="med" len="med"/>
                    </a:lnR>
                    <a:lnT>
                      <a:noFill/>
                    </a:lnT>
                    <a:lnB w="19050" cap="flat" cmpd="sng" algn="ctr">
                      <a:solidFill>
                        <a:srgbClr val="6F6F6F"/>
                      </a:solidFill>
                      <a:prstDash val="solid"/>
                      <a:round/>
                      <a:headEnd type="none" w="med" len="med"/>
                      <a:tailEnd type="none" w="med" len="med"/>
                    </a:lnB>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w="6350" cap="flat" cmpd="sng" algn="ctr">
                      <a:solidFill>
                        <a:srgbClr val="6F6F6F"/>
                      </a:solidFill>
                      <a:prstDash val="solid"/>
                      <a:round/>
                      <a:headEnd type="none" w="med" len="med"/>
                      <a:tailEnd type="none" w="med" len="med"/>
                    </a:lnL>
                    <a:lnR>
                      <a:noFill/>
                    </a:lnR>
                    <a:lnT>
                      <a:noFill/>
                    </a:lnT>
                    <a:lnB w="19050" cap="flat" cmpd="sng" algn="ctr">
                      <a:solidFill>
                        <a:srgbClr val="6F6F6F"/>
                      </a:solidFill>
                      <a:prstDash val="solid"/>
                      <a:round/>
                      <a:headEnd type="none" w="med" len="med"/>
                      <a:tailEnd type="none" w="med" len="med"/>
                    </a:lnB>
                  </a:tcPr>
                </a:tc>
                <a:tc>
                  <a:txBody>
                    <a:bodyPr/>
                    <a:lstStyle/>
                    <a:p>
                      <a:pPr algn="r" fontAlgn="ctr"/>
                      <a:r>
                        <a:rPr lang="el-GR" sz="1400" b="0" i="0" u="none" strike="noStrike" dirty="0">
                          <a:solidFill>
                            <a:schemeClr val="tx1">
                              <a:lumMod val="95000"/>
                              <a:lumOff val="5000"/>
                            </a:schemeClr>
                          </a:solidFill>
                          <a:effectLst/>
                          <a:latin typeface="+mn-lt"/>
                        </a:rPr>
                        <a:t>79,0 </a:t>
                      </a:r>
                    </a:p>
                  </a:txBody>
                  <a:tcPr marL="8596" marR="8596" marT="8596" marB="0" anchor="ctr">
                    <a:lnL>
                      <a:noFill/>
                    </a:lnL>
                    <a:lnR>
                      <a:noFill/>
                    </a:lnR>
                    <a:lnT>
                      <a:noFill/>
                    </a:lnT>
                    <a:lnB w="19050" cap="flat" cmpd="sng" algn="ctr">
                      <a:solidFill>
                        <a:srgbClr val="6F6F6F"/>
                      </a:solidFill>
                      <a:prstDash val="solid"/>
                      <a:round/>
                      <a:headEnd type="none" w="med" len="med"/>
                      <a:tailEnd type="none" w="med" len="med"/>
                    </a:lnB>
                  </a:tcPr>
                </a:tc>
                <a:tc>
                  <a:txBody>
                    <a:bodyPr/>
                    <a:lstStyle/>
                    <a:p>
                      <a:pPr algn="r" fontAlgn="ctr"/>
                      <a:r>
                        <a:rPr lang="el-GR" sz="1400" b="0" i="0" u="none" strike="noStrike" dirty="0">
                          <a:solidFill>
                            <a:schemeClr val="tx1">
                              <a:lumMod val="95000"/>
                              <a:lumOff val="5000"/>
                            </a:schemeClr>
                          </a:solidFill>
                          <a:effectLst/>
                          <a:latin typeface="+mn-lt"/>
                        </a:rPr>
                        <a:t> </a:t>
                      </a:r>
                    </a:p>
                  </a:txBody>
                  <a:tcPr marL="8596" marR="8596" marT="8596" marB="0" anchor="ctr">
                    <a:lnL>
                      <a:noFill/>
                    </a:lnL>
                    <a:lnR w="6350" cap="flat" cmpd="sng" algn="ctr">
                      <a:solidFill>
                        <a:srgbClr val="6F6F6F"/>
                      </a:solidFill>
                      <a:prstDash val="solid"/>
                      <a:round/>
                      <a:headEnd type="none" w="med" len="med"/>
                      <a:tailEnd type="none" w="med" len="med"/>
                    </a:lnR>
                    <a:lnT>
                      <a:noFill/>
                    </a:lnT>
                    <a:lnB w="19050" cap="flat" cmpd="sng" algn="ctr">
                      <a:solidFill>
                        <a:srgbClr val="6F6F6F"/>
                      </a:solidFill>
                      <a:prstDash val="solid"/>
                      <a:round/>
                      <a:headEnd type="none" w="med" len="med"/>
                      <a:tailEnd type="none" w="med" len="med"/>
                    </a:lnB>
                  </a:tcPr>
                </a:tc>
                <a:tc>
                  <a:txBody>
                    <a:bodyPr/>
                    <a:lstStyle/>
                    <a:p>
                      <a:pPr algn="r" fontAlgn="ctr"/>
                      <a:endParaRPr lang="el-GR" sz="1400" b="0" i="0" u="none" strike="noStrike" dirty="0">
                        <a:solidFill>
                          <a:schemeClr val="tx1">
                            <a:lumMod val="95000"/>
                            <a:lumOff val="5000"/>
                          </a:schemeClr>
                        </a:solidFill>
                        <a:effectLst/>
                        <a:latin typeface="+mn-lt"/>
                      </a:endParaRPr>
                    </a:p>
                  </a:txBody>
                  <a:tcPr marL="8596" marR="8596" marT="8596" marB="0" anchor="ctr">
                    <a:lnL w="6350" cap="flat" cmpd="sng" algn="ctr">
                      <a:solidFill>
                        <a:srgbClr val="6F6F6F"/>
                      </a:solidFill>
                      <a:prstDash val="solid"/>
                      <a:round/>
                      <a:headEnd type="none" w="med" len="med"/>
                      <a:tailEnd type="none" w="med" len="med"/>
                    </a:lnL>
                    <a:lnR>
                      <a:noFill/>
                    </a:lnR>
                    <a:lnT>
                      <a:noFill/>
                    </a:lnT>
                    <a:lnB w="19050" cap="flat" cmpd="sng" algn="ctr">
                      <a:solidFill>
                        <a:srgbClr val="6F6F6F"/>
                      </a:solidFill>
                      <a:prstDash val="solid"/>
                      <a:round/>
                      <a:headEnd type="none" w="med" len="med"/>
                      <a:tailEnd type="none" w="med" len="med"/>
                    </a:lnB>
                  </a:tcPr>
                </a:tc>
                <a:tc>
                  <a:txBody>
                    <a:bodyPr/>
                    <a:lstStyle/>
                    <a:p>
                      <a:pPr algn="r" fontAlgn="ctr"/>
                      <a:r>
                        <a:rPr lang="el-GR" sz="1400" b="0" i="0" u="none" strike="noStrike" dirty="0">
                          <a:solidFill>
                            <a:schemeClr val="tx1">
                              <a:lumMod val="95000"/>
                              <a:lumOff val="5000"/>
                            </a:schemeClr>
                          </a:solidFill>
                          <a:effectLst/>
                          <a:latin typeface="+mn-lt"/>
                        </a:rPr>
                        <a:t>77,5 </a:t>
                      </a:r>
                    </a:p>
                  </a:txBody>
                  <a:tcPr marL="8596" marR="8596" marT="8596" marB="0" anchor="ctr">
                    <a:lnL>
                      <a:noFill/>
                    </a:lnL>
                    <a:lnR>
                      <a:noFill/>
                    </a:lnR>
                    <a:lnT>
                      <a:noFill/>
                    </a:lnT>
                    <a:lnB w="19050" cap="flat" cmpd="sng" algn="ctr">
                      <a:solidFill>
                        <a:srgbClr val="6F6F6F"/>
                      </a:solidFill>
                      <a:prstDash val="solid"/>
                      <a:round/>
                      <a:headEnd type="none" w="med" len="med"/>
                      <a:tailEnd type="none" w="med" len="med"/>
                    </a:lnB>
                  </a:tcPr>
                </a:tc>
                <a:tc>
                  <a:txBody>
                    <a:bodyPr/>
                    <a:lstStyle/>
                    <a:p>
                      <a:pPr algn="r" fontAlgn="ctr"/>
                      <a:endParaRPr lang="el-GR" sz="1400" b="0" i="0" u="none" strike="noStrike" dirty="0">
                        <a:solidFill>
                          <a:schemeClr val="tx1">
                            <a:lumMod val="95000"/>
                            <a:lumOff val="5000"/>
                          </a:schemeClr>
                        </a:solidFill>
                        <a:effectLst/>
                        <a:latin typeface="+mn-lt"/>
                      </a:endParaRPr>
                    </a:p>
                  </a:txBody>
                  <a:tcPr marL="8596" marR="8596" marT="8596" marB="0" anchor="ctr">
                    <a:lnL>
                      <a:noFill/>
                    </a:lnL>
                    <a:lnR>
                      <a:noFill/>
                    </a:lnR>
                    <a:lnT>
                      <a:noFill/>
                    </a:lnT>
                    <a:lnB w="19050" cap="flat" cmpd="sng" algn="ctr">
                      <a:solidFill>
                        <a:srgbClr val="6F6F6F"/>
                      </a:solidFill>
                      <a:prstDash val="solid"/>
                      <a:round/>
                      <a:headEnd type="none" w="med" len="med"/>
                      <a:tailEnd type="none" w="med" len="med"/>
                    </a:lnB>
                  </a:tcPr>
                </a:tc>
              </a:tr>
              <a:tr h="146138">
                <a:tc gridSpan="2">
                  <a:txBody>
                    <a:bodyPr/>
                    <a:lstStyle/>
                    <a:p>
                      <a:pPr algn="l" fontAlgn="ctr"/>
                      <a:r>
                        <a:rPr lang="en-US" sz="1400" b="0" i="0" u="none" strike="noStrike" dirty="0">
                          <a:solidFill>
                            <a:schemeClr val="tx1">
                              <a:lumMod val="95000"/>
                              <a:lumOff val="5000"/>
                            </a:schemeClr>
                          </a:solidFill>
                          <a:effectLst/>
                          <a:latin typeface="+mn-lt"/>
                        </a:rPr>
                        <a:t>All Cancers excluding NMSC</a:t>
                      </a:r>
                    </a:p>
                  </a:txBody>
                  <a:tcPr marL="8596" marR="8596" marT="8596" marB="0" anchor="ctr">
                    <a:lnL>
                      <a:noFill/>
                    </a:lnL>
                    <a:lnR>
                      <a:noFill/>
                    </a:lnR>
                    <a:lnT w="19050" cap="flat" cmpd="sng" algn="ctr">
                      <a:solidFill>
                        <a:srgbClr val="6F6F6F"/>
                      </a:solidFill>
                      <a:prstDash val="solid"/>
                      <a:round/>
                      <a:headEnd type="none" w="med" len="med"/>
                      <a:tailEnd type="none" w="med" len="med"/>
                    </a:lnT>
                    <a:lnB>
                      <a:noFill/>
                    </a:lnB>
                    <a:solidFill>
                      <a:srgbClr val="F2F2F2"/>
                    </a:solidFill>
                  </a:tcPr>
                </a:tc>
                <a:tc hMerge="1">
                  <a:txBody>
                    <a:bodyPr/>
                    <a:lstStyle/>
                    <a:p>
                      <a:endParaRPr lang="el-GR"/>
                    </a:p>
                  </a:txBody>
                  <a:tcPr/>
                </a:tc>
                <a:tc>
                  <a:txBody>
                    <a:bodyPr/>
                    <a:lstStyle/>
                    <a:p>
                      <a:pPr algn="r" fontAlgn="ctr"/>
                      <a:r>
                        <a:rPr lang="en-US" sz="1400" b="0" i="0" u="none" strike="noStrike" dirty="0">
                          <a:solidFill>
                            <a:srgbClr val="2E008B"/>
                          </a:solidFill>
                          <a:effectLst/>
                          <a:latin typeface="+mn-lt"/>
                        </a:rPr>
                        <a:t>C00-C97 excl C44</a:t>
                      </a:r>
                    </a:p>
                  </a:txBody>
                  <a:tcPr marL="8596" marR="8596" marT="8596" marB="0" anchor="ctr">
                    <a:lnL>
                      <a:noFill/>
                    </a:lnL>
                    <a:lnR w="6350" cap="flat" cmpd="sng" algn="ctr">
                      <a:solidFill>
                        <a:srgbClr val="6F6F6F"/>
                      </a:solidFill>
                      <a:prstDash val="solid"/>
                      <a:round/>
                      <a:headEnd type="none" w="med" len="med"/>
                      <a:tailEnd type="none" w="med" len="med"/>
                    </a:lnR>
                    <a:lnT w="19050" cap="flat" cmpd="sng" algn="ctr">
                      <a:solidFill>
                        <a:srgbClr val="6F6F6F"/>
                      </a:solidFill>
                      <a:prstDash val="solid"/>
                      <a:round/>
                      <a:headEnd type="none" w="med" len="med"/>
                      <a:tailEnd type="none" w="med" len="med"/>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66,7 </a:t>
                      </a:r>
                    </a:p>
                  </a:txBody>
                  <a:tcPr marL="8596" marR="8596" marT="8596" marB="0" anchor="ctr">
                    <a:lnL w="6350" cap="flat" cmpd="sng" algn="ctr">
                      <a:solidFill>
                        <a:srgbClr val="6F6F6F"/>
                      </a:solidFill>
                      <a:prstDash val="solid"/>
                      <a:round/>
                      <a:headEnd type="none" w="med" len="med"/>
                      <a:tailEnd type="none" w="med" len="med"/>
                    </a:lnL>
                    <a:lnR>
                      <a:noFill/>
                    </a:lnR>
                    <a:lnT w="19050" cap="flat" cmpd="sng" algn="ctr">
                      <a:solidFill>
                        <a:srgbClr val="6F6F6F"/>
                      </a:solidFill>
                      <a:prstDash val="solid"/>
                      <a:round/>
                      <a:headEnd type="none" w="med" len="med"/>
                      <a:tailEnd type="none" w="med" len="med"/>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74,1 </a:t>
                      </a:r>
                    </a:p>
                  </a:txBody>
                  <a:tcPr marL="8596" marR="8596" marT="8596" marB="0" anchor="ctr">
                    <a:lnL>
                      <a:noFill/>
                    </a:lnL>
                    <a:lnR>
                      <a:noFill/>
                    </a:lnR>
                    <a:lnT w="19050" cap="flat" cmpd="sng" algn="ctr">
                      <a:solidFill>
                        <a:srgbClr val="6F6F6F"/>
                      </a:solidFill>
                      <a:prstDash val="solid"/>
                      <a:round/>
                      <a:headEnd type="none" w="med" len="med"/>
                      <a:tailEnd type="none" w="med" len="med"/>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70,4 </a:t>
                      </a:r>
                    </a:p>
                  </a:txBody>
                  <a:tcPr marL="8596" marR="8596" marT="8596" marB="0" anchor="ctr">
                    <a:lnL>
                      <a:noFill/>
                    </a:lnL>
                    <a:lnR w="6350" cap="flat" cmpd="sng" algn="ctr">
                      <a:solidFill>
                        <a:srgbClr val="6F6F6F"/>
                      </a:solidFill>
                      <a:prstDash val="solid"/>
                      <a:round/>
                      <a:headEnd type="none" w="med" len="med"/>
                      <a:tailEnd type="none" w="med" len="med"/>
                    </a:lnR>
                    <a:lnT w="19050" cap="flat" cmpd="sng" algn="ctr">
                      <a:solidFill>
                        <a:srgbClr val="6F6F6F"/>
                      </a:solidFill>
                      <a:prstDash val="solid"/>
                      <a:round/>
                      <a:headEnd type="none" w="med" len="med"/>
                      <a:tailEnd type="none" w="med" len="med"/>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49,3 </a:t>
                      </a:r>
                    </a:p>
                  </a:txBody>
                  <a:tcPr marL="8596" marR="8596" marT="8596" marB="0" anchor="ctr">
                    <a:lnL w="6350" cap="flat" cmpd="sng" algn="ctr">
                      <a:solidFill>
                        <a:srgbClr val="6F6F6F"/>
                      </a:solidFill>
                      <a:prstDash val="solid"/>
                      <a:round/>
                      <a:headEnd type="none" w="med" len="med"/>
                      <a:tailEnd type="none" w="med" len="med"/>
                    </a:lnL>
                    <a:lnR>
                      <a:noFill/>
                    </a:lnR>
                    <a:lnT w="19050" cap="flat" cmpd="sng" algn="ctr">
                      <a:solidFill>
                        <a:srgbClr val="6F6F6F"/>
                      </a:solidFill>
                      <a:prstDash val="solid"/>
                      <a:round/>
                      <a:headEnd type="none" w="med" len="med"/>
                      <a:tailEnd type="none" w="med" len="med"/>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59,2 </a:t>
                      </a:r>
                    </a:p>
                  </a:txBody>
                  <a:tcPr marL="8596" marR="8596" marT="8596" marB="0" anchor="ctr">
                    <a:lnL>
                      <a:noFill/>
                    </a:lnL>
                    <a:lnR>
                      <a:noFill/>
                    </a:lnR>
                    <a:lnT w="19050" cap="flat" cmpd="sng" algn="ctr">
                      <a:solidFill>
                        <a:srgbClr val="6F6F6F"/>
                      </a:solidFill>
                      <a:prstDash val="solid"/>
                      <a:round/>
                      <a:headEnd type="none" w="med" len="med"/>
                      <a:tailEnd type="none" w="med" len="med"/>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54,3 </a:t>
                      </a:r>
                    </a:p>
                  </a:txBody>
                  <a:tcPr marL="8596" marR="8596" marT="8596" marB="0" anchor="ctr">
                    <a:lnL>
                      <a:noFill/>
                    </a:lnL>
                    <a:lnR w="6350" cap="flat" cmpd="sng" algn="ctr">
                      <a:solidFill>
                        <a:srgbClr val="6F6F6F"/>
                      </a:solidFill>
                      <a:prstDash val="solid"/>
                      <a:round/>
                      <a:headEnd type="none" w="med" len="med"/>
                      <a:tailEnd type="none" w="med" len="med"/>
                    </a:lnR>
                    <a:lnT w="19050" cap="flat" cmpd="sng" algn="ctr">
                      <a:solidFill>
                        <a:srgbClr val="6F6F6F"/>
                      </a:solidFill>
                      <a:prstDash val="solid"/>
                      <a:round/>
                      <a:headEnd type="none" w="med" len="med"/>
                      <a:tailEnd type="none" w="med" len="med"/>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45,8 </a:t>
                      </a:r>
                    </a:p>
                  </a:txBody>
                  <a:tcPr marL="8596" marR="8596" marT="8596" marB="0" anchor="ctr">
                    <a:lnL w="6350" cap="flat" cmpd="sng" algn="ctr">
                      <a:solidFill>
                        <a:srgbClr val="6F6F6F"/>
                      </a:solidFill>
                      <a:prstDash val="solid"/>
                      <a:round/>
                      <a:headEnd type="none" w="med" len="med"/>
                      <a:tailEnd type="none" w="med" len="med"/>
                    </a:lnL>
                    <a:lnR>
                      <a:noFill/>
                    </a:lnR>
                    <a:lnT w="19050" cap="flat" cmpd="sng" algn="ctr">
                      <a:solidFill>
                        <a:srgbClr val="6F6F6F"/>
                      </a:solidFill>
                      <a:prstDash val="solid"/>
                      <a:round/>
                      <a:headEnd type="none" w="med" len="med"/>
                      <a:tailEnd type="none" w="med" len="med"/>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53,7 </a:t>
                      </a:r>
                    </a:p>
                  </a:txBody>
                  <a:tcPr marL="8596" marR="8596" marT="8596" marB="0" anchor="ctr">
                    <a:lnL>
                      <a:noFill/>
                    </a:lnL>
                    <a:lnR>
                      <a:noFill/>
                    </a:lnR>
                    <a:lnT w="19050" cap="flat" cmpd="sng" algn="ctr">
                      <a:solidFill>
                        <a:srgbClr val="6F6F6F"/>
                      </a:solidFill>
                      <a:prstDash val="solid"/>
                      <a:round/>
                      <a:headEnd type="none" w="med" len="med"/>
                      <a:tailEnd type="none" w="med" len="med"/>
                    </a:lnT>
                    <a:lnB>
                      <a:noFill/>
                    </a:lnB>
                    <a:solidFill>
                      <a:srgbClr val="F2F2F2"/>
                    </a:solidFill>
                  </a:tcPr>
                </a:tc>
                <a:tc>
                  <a:txBody>
                    <a:bodyPr/>
                    <a:lstStyle/>
                    <a:p>
                      <a:pPr algn="r" fontAlgn="ctr"/>
                      <a:r>
                        <a:rPr lang="el-GR" sz="1400" b="0" i="0" u="none" strike="noStrike" dirty="0">
                          <a:solidFill>
                            <a:schemeClr val="tx1">
                              <a:lumMod val="95000"/>
                              <a:lumOff val="5000"/>
                            </a:schemeClr>
                          </a:solidFill>
                          <a:effectLst/>
                          <a:latin typeface="+mn-lt"/>
                        </a:rPr>
                        <a:t>49,8 </a:t>
                      </a:r>
                    </a:p>
                  </a:txBody>
                  <a:tcPr marL="8596" marR="8596" marT="8596" marB="0" anchor="ctr">
                    <a:lnL>
                      <a:noFill/>
                    </a:lnL>
                    <a:lnR>
                      <a:noFill/>
                    </a:lnR>
                    <a:lnT w="19050" cap="flat" cmpd="sng" algn="ctr">
                      <a:solidFill>
                        <a:srgbClr val="6F6F6F"/>
                      </a:solidFill>
                      <a:prstDash val="solid"/>
                      <a:round/>
                      <a:headEnd type="none" w="med" len="med"/>
                      <a:tailEnd type="none" w="med" len="med"/>
                    </a:lnT>
                    <a:lnB>
                      <a:noFill/>
                    </a:lnB>
                    <a:solidFill>
                      <a:srgbClr val="F2F2F2"/>
                    </a:solidFill>
                  </a:tcPr>
                </a:tc>
              </a:tr>
            </a:tbl>
          </a:graphicData>
        </a:graphic>
      </p:graphicFrame>
    </p:spTree>
    <p:extLst>
      <p:ext uri="{BB962C8B-B14F-4D97-AF65-F5344CB8AC3E}">
        <p14:creationId xmlns:p14="http://schemas.microsoft.com/office/powerpoint/2010/main" val="3231154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Ανάπτυξη ενός όγκου κατά στάδια</a:t>
            </a:r>
            <a:endParaRPr lang="el-GR" dirty="0"/>
          </a:p>
        </p:txBody>
      </p:sp>
      <p:pic>
        <p:nvPicPr>
          <p:cNvPr id="7170" name="Picture 2" descr="fig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186" y="1772816"/>
            <a:ext cx="6467628" cy="27363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6337" y="4484736"/>
            <a:ext cx="6731325" cy="646331"/>
          </a:xfrm>
          <a:prstGeom prst="rect">
            <a:avLst/>
          </a:prstGeom>
          <a:noFill/>
        </p:spPr>
        <p:txBody>
          <a:bodyPr wrap="square" rtlCol="0">
            <a:spAutoFit/>
          </a:bodyPr>
          <a:lstStyle/>
          <a:p>
            <a:pPr algn="ctr"/>
            <a:r>
              <a:rPr lang="el-GR" dirty="0" smtClean="0">
                <a:latin typeface="+mn-lt"/>
              </a:rPr>
              <a:t>Σχηματική απεικόνιση της δημιουργίας ενός επιθηλιακού ιστού. Οι επιθυλιακοί όγκοι είναι οι συχνότερες κακοήθειες. </a:t>
            </a:r>
            <a:endParaRPr lang="el-GR" dirty="0">
              <a:latin typeface="+mn-lt"/>
            </a:endParaRPr>
          </a:p>
        </p:txBody>
      </p:sp>
      <p:sp>
        <p:nvSpPr>
          <p:cNvPr id="4" name="Rectangle 3"/>
          <p:cNvSpPr/>
          <p:nvPr/>
        </p:nvSpPr>
        <p:spPr>
          <a:xfrm>
            <a:off x="2286000" y="5372800"/>
            <a:ext cx="4572000" cy="307777"/>
          </a:xfrm>
          <a:prstGeom prst="rect">
            <a:avLst/>
          </a:prstGeom>
        </p:spPr>
        <p:txBody>
          <a:bodyPr>
            <a:spAutoFit/>
          </a:bodyPr>
          <a:lstStyle/>
          <a:p>
            <a:pPr algn="ctr"/>
            <a:r>
              <a:rPr lang="en-US" sz="1400" dirty="0" smtClean="0">
                <a:latin typeface="+mn-lt"/>
                <a:hlinkClick r:id="rId4"/>
              </a:rPr>
              <a:t>science.education.nih.gov</a:t>
            </a:r>
            <a:endParaRPr lang="el-GR" sz="1400" dirty="0">
              <a:latin typeface="+mn-lt"/>
            </a:endParaRPr>
          </a:p>
        </p:txBody>
      </p:sp>
    </p:spTree>
    <p:extLst>
      <p:ext uri="{BB962C8B-B14F-4D97-AF65-F5344CB8AC3E}">
        <p14:creationId xmlns:p14="http://schemas.microsoft.com/office/powerpoint/2010/main" val="1140263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Καρκίνος &amp; Επιδημιολογία</a:t>
            </a:r>
            <a:endParaRPr lang="el-GR" dirty="0"/>
          </a:p>
        </p:txBody>
      </p:sp>
      <p:sp>
        <p:nvSpPr>
          <p:cNvPr id="3" name="Content Placeholder 2"/>
          <p:cNvSpPr>
            <a:spLocks noGrp="1"/>
          </p:cNvSpPr>
          <p:nvPr>
            <p:ph idx="1"/>
          </p:nvPr>
        </p:nvSpPr>
        <p:spPr/>
        <p:txBody>
          <a:bodyPr>
            <a:normAutofit/>
          </a:bodyPr>
          <a:lstStyle/>
          <a:p>
            <a:r>
              <a:rPr lang="el-GR" sz="2400" dirty="0" smtClean="0"/>
              <a:t>Επιδημιολογία είναι η μελέτη της κατανομής της συχνότητας των νοσημάτων και στοχεύει στην πρόληψη των νόσων (ή συμβάντων υγείας).</a:t>
            </a:r>
          </a:p>
          <a:p>
            <a:endParaRPr lang="el-GR" sz="2400" dirty="0" smtClean="0"/>
          </a:p>
          <a:p>
            <a:r>
              <a:rPr lang="el-GR" sz="2400" dirty="0" smtClean="0"/>
              <a:t>Η Επιδημιολογία του καρκίνου είναι «η μελέτη της κατανομής της συχνότητας του καρκίνου και της σχέσης αυτής προς τα χαρακτηριστικά των ατόμων (προσδιοριστές).</a:t>
            </a:r>
          </a:p>
          <a:p>
            <a:endParaRPr lang="el-GR" sz="2400" dirty="0" smtClean="0"/>
          </a:p>
          <a:p>
            <a:r>
              <a:rPr lang="el-GR" sz="2400" dirty="0" smtClean="0"/>
              <a:t>Προσδιοριστές είναι οι παράγοντες που θεωρούνται «αιτίες» μιας νόσου σε μια συγκεκριμένη γεωγραφική περιοχή. Από τους προσδιοριστές εξαρτάται η συχνότητα ενός νοσήματος.</a:t>
            </a:r>
            <a:endParaRPr lang="el-GR" sz="2400" dirty="0"/>
          </a:p>
        </p:txBody>
      </p:sp>
    </p:spTree>
    <p:extLst>
      <p:ext uri="{BB962C8B-B14F-4D97-AF65-F5344CB8AC3E}">
        <p14:creationId xmlns:p14="http://schemas.microsoft.com/office/powerpoint/2010/main" val="2469009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Συχνότητα </a:t>
            </a:r>
            <a:endParaRPr lang="el-GR" dirty="0"/>
          </a:p>
        </p:txBody>
      </p:sp>
      <p:sp>
        <p:nvSpPr>
          <p:cNvPr id="3" name="Content Placeholder 2"/>
          <p:cNvSpPr>
            <a:spLocks noGrp="1"/>
          </p:cNvSpPr>
          <p:nvPr>
            <p:ph idx="1"/>
          </p:nvPr>
        </p:nvSpPr>
        <p:spPr/>
        <p:txBody>
          <a:bodyPr/>
          <a:lstStyle/>
          <a:p>
            <a:r>
              <a:rPr lang="el-GR" dirty="0" smtClean="0"/>
              <a:t>Η συχνότητα περιλαμβάνει την ποσοτικοποίηση της εμφάνισης μιας νόσου.</a:t>
            </a:r>
            <a:endParaRPr lang="el-GR" dirty="0"/>
          </a:p>
        </p:txBody>
      </p:sp>
    </p:spTree>
    <p:extLst>
      <p:ext uri="{BB962C8B-B14F-4D97-AF65-F5344CB8AC3E}">
        <p14:creationId xmlns:p14="http://schemas.microsoft.com/office/powerpoint/2010/main" val="1759270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Επιπολασμός </a:t>
            </a:r>
            <a:endParaRPr lang="el-GR" dirty="0"/>
          </a:p>
        </p:txBody>
      </p:sp>
      <p:sp>
        <p:nvSpPr>
          <p:cNvPr id="4" name="TextBox 3"/>
          <p:cNvSpPr txBox="1"/>
          <p:nvPr/>
        </p:nvSpPr>
        <p:spPr>
          <a:xfrm>
            <a:off x="557522" y="2705435"/>
            <a:ext cx="2016224" cy="461665"/>
          </a:xfrm>
          <a:prstGeom prst="rect">
            <a:avLst/>
          </a:prstGeom>
          <a:noFill/>
        </p:spPr>
        <p:txBody>
          <a:bodyPr wrap="square" rtlCol="0">
            <a:spAutoFit/>
          </a:bodyPr>
          <a:lstStyle/>
          <a:p>
            <a:r>
              <a:rPr lang="el-GR" sz="2400" b="1" dirty="0" smtClean="0">
                <a:latin typeface="+mn-lt"/>
              </a:rPr>
              <a:t>Επιπολασμός</a:t>
            </a:r>
            <a:endParaRPr lang="el-GR" sz="2400" b="1" dirty="0">
              <a:latin typeface="+mn-lt"/>
            </a:endParaRPr>
          </a:p>
        </p:txBody>
      </p:sp>
      <p:sp>
        <p:nvSpPr>
          <p:cNvPr id="6" name="TextBox 5"/>
          <p:cNvSpPr txBox="1"/>
          <p:nvPr/>
        </p:nvSpPr>
        <p:spPr>
          <a:xfrm>
            <a:off x="2944378" y="1735940"/>
            <a:ext cx="5396422" cy="1200329"/>
          </a:xfrm>
          <a:prstGeom prst="rect">
            <a:avLst/>
          </a:prstGeom>
          <a:noFill/>
        </p:spPr>
        <p:txBody>
          <a:bodyPr wrap="square" rtlCol="0">
            <a:spAutoFit/>
          </a:bodyPr>
          <a:lstStyle/>
          <a:p>
            <a:r>
              <a:rPr lang="el-GR" sz="2400" dirty="0" smtClean="0">
                <a:latin typeface="+mn-lt"/>
              </a:rPr>
              <a:t>Αριθμός των ατόμων που έχουν τη νόσο σε μια συγκεκριμένη χρονική στιγμή (ή υπάρχουσες καταστάσεις νοσήματος)</a:t>
            </a:r>
            <a:endParaRPr lang="el-GR" sz="2400" dirty="0">
              <a:latin typeface="+mn-lt"/>
            </a:endParaRPr>
          </a:p>
        </p:txBody>
      </p:sp>
      <p:sp>
        <p:nvSpPr>
          <p:cNvPr id="7" name="TextBox 6"/>
          <p:cNvSpPr txBox="1"/>
          <p:nvPr/>
        </p:nvSpPr>
        <p:spPr>
          <a:xfrm>
            <a:off x="2944378" y="3056185"/>
            <a:ext cx="5056184" cy="830997"/>
          </a:xfrm>
          <a:prstGeom prst="rect">
            <a:avLst/>
          </a:prstGeom>
          <a:noFill/>
        </p:spPr>
        <p:txBody>
          <a:bodyPr wrap="square" rtlCol="0">
            <a:spAutoFit/>
          </a:bodyPr>
          <a:lstStyle/>
          <a:p>
            <a:r>
              <a:rPr lang="el-GR" sz="2400" dirty="0" smtClean="0">
                <a:latin typeface="+mn-lt"/>
              </a:rPr>
              <a:t>Αριθμός των ατόμων του πληθυσμού την ίδια χρονική στιγμή</a:t>
            </a:r>
            <a:endParaRPr lang="el-GR" sz="2400" dirty="0">
              <a:latin typeface="+mn-lt"/>
            </a:endParaRPr>
          </a:p>
        </p:txBody>
      </p:sp>
      <p:cxnSp>
        <p:nvCxnSpPr>
          <p:cNvPr id="8" name="Straight Connector 7"/>
          <p:cNvCxnSpPr/>
          <p:nvPr/>
        </p:nvCxnSpPr>
        <p:spPr>
          <a:xfrm>
            <a:off x="2944378" y="2962665"/>
            <a:ext cx="5184576"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2512330" y="2613103"/>
            <a:ext cx="588680" cy="646331"/>
          </a:xfrm>
          <a:prstGeom prst="rect">
            <a:avLst/>
          </a:prstGeom>
          <a:noFill/>
        </p:spPr>
        <p:txBody>
          <a:bodyPr wrap="square" rtlCol="0">
            <a:spAutoFit/>
          </a:bodyPr>
          <a:lstStyle/>
          <a:p>
            <a:r>
              <a:rPr lang="el-GR" sz="3600" dirty="0" smtClean="0">
                <a:latin typeface="+mn-lt"/>
              </a:rPr>
              <a:t>=</a:t>
            </a:r>
            <a:endParaRPr lang="el-GR" sz="3600" dirty="0">
              <a:latin typeface="+mn-lt"/>
            </a:endParaRPr>
          </a:p>
        </p:txBody>
      </p:sp>
    </p:spTree>
    <p:extLst>
      <p:ext uri="{BB962C8B-B14F-4D97-AF65-F5344CB8AC3E}">
        <p14:creationId xmlns:p14="http://schemas.microsoft.com/office/powerpoint/2010/main" val="812043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Επίπτωση-ποσοστό </a:t>
            </a:r>
            <a:r>
              <a:rPr lang="el-GR" sz="2800" b="0" dirty="0" smtClean="0"/>
              <a:t>(1/3)</a:t>
            </a:r>
            <a:endParaRPr lang="el-GR" sz="2800" b="0" dirty="0"/>
          </a:p>
        </p:txBody>
      </p:sp>
      <p:sp>
        <p:nvSpPr>
          <p:cNvPr id="3" name="Content Placeholder 2"/>
          <p:cNvSpPr>
            <a:spLocks noGrp="1"/>
          </p:cNvSpPr>
          <p:nvPr>
            <p:ph idx="1"/>
          </p:nvPr>
        </p:nvSpPr>
        <p:spPr/>
        <p:txBody>
          <a:bodyPr>
            <a:normAutofit/>
          </a:bodyPr>
          <a:lstStyle/>
          <a:p>
            <a:r>
              <a:rPr lang="el-GR" sz="2400" dirty="0" smtClean="0"/>
              <a:t>Η επίπτωση-ποσοστό εκφράζει το ποσοστό του πληθυσμού που εμφανίζει τις περιπτώσεις νόσου σε μια καθορισμένη χρονική στιγμή</a:t>
            </a:r>
          </a:p>
          <a:p>
            <a:r>
              <a:rPr lang="el-GR" sz="2400" dirty="0" smtClean="0"/>
              <a:t>Η επίπτωση-ποσοστό σε επίπεδο ατόμου (θεωρητική επίπτωση-ποσοστό) εκφράζει κίνδυνο εμφάνισης νόσου σε μια δεδομένη χρονική περίοδο.</a:t>
            </a:r>
            <a:endParaRPr lang="el-GR" sz="2400" dirty="0"/>
          </a:p>
        </p:txBody>
      </p:sp>
      <p:sp>
        <p:nvSpPr>
          <p:cNvPr id="5" name="TextBox 4"/>
          <p:cNvSpPr txBox="1"/>
          <p:nvPr/>
        </p:nvSpPr>
        <p:spPr>
          <a:xfrm>
            <a:off x="153950" y="4568907"/>
            <a:ext cx="2733158" cy="461665"/>
          </a:xfrm>
          <a:prstGeom prst="rect">
            <a:avLst/>
          </a:prstGeom>
          <a:noFill/>
        </p:spPr>
        <p:txBody>
          <a:bodyPr wrap="square" rtlCol="0">
            <a:spAutoFit/>
          </a:bodyPr>
          <a:lstStyle/>
          <a:p>
            <a:r>
              <a:rPr lang="el-GR" sz="2400" b="1" dirty="0" smtClean="0">
                <a:latin typeface="+mn-lt"/>
              </a:rPr>
              <a:t>Επίπτωση-ποσοστό</a:t>
            </a:r>
            <a:endParaRPr lang="el-GR" sz="2400" b="1" dirty="0">
              <a:latin typeface="+mn-lt"/>
            </a:endParaRPr>
          </a:p>
        </p:txBody>
      </p:sp>
      <p:sp>
        <p:nvSpPr>
          <p:cNvPr id="6" name="TextBox 5"/>
          <p:cNvSpPr txBox="1"/>
          <p:nvPr/>
        </p:nvSpPr>
        <p:spPr>
          <a:xfrm>
            <a:off x="3131472" y="3599411"/>
            <a:ext cx="5805590" cy="1200329"/>
          </a:xfrm>
          <a:prstGeom prst="rect">
            <a:avLst/>
          </a:prstGeom>
          <a:noFill/>
        </p:spPr>
        <p:txBody>
          <a:bodyPr wrap="square" rtlCol="0">
            <a:spAutoFit/>
          </a:bodyPr>
          <a:lstStyle/>
          <a:p>
            <a:r>
              <a:rPr lang="el-GR" sz="2400" dirty="0" smtClean="0">
                <a:latin typeface="+mn-lt"/>
              </a:rPr>
              <a:t>Αριθμός των ατόμων που προσβλήθηκαν από τη νόσο κατά τη διάρκεια μιας χρονικής περιόδου (ή νέες περιπτώσεις νόσου)</a:t>
            </a:r>
            <a:endParaRPr lang="el-GR" sz="2400" dirty="0">
              <a:latin typeface="+mn-lt"/>
            </a:endParaRPr>
          </a:p>
        </p:txBody>
      </p:sp>
      <p:sp>
        <p:nvSpPr>
          <p:cNvPr id="7" name="TextBox 6"/>
          <p:cNvSpPr txBox="1"/>
          <p:nvPr/>
        </p:nvSpPr>
        <p:spPr>
          <a:xfrm>
            <a:off x="3131471" y="4919656"/>
            <a:ext cx="5667749" cy="1569660"/>
          </a:xfrm>
          <a:prstGeom prst="rect">
            <a:avLst/>
          </a:prstGeom>
          <a:noFill/>
        </p:spPr>
        <p:txBody>
          <a:bodyPr wrap="square" rtlCol="0">
            <a:spAutoFit/>
          </a:bodyPr>
          <a:lstStyle/>
          <a:p>
            <a:r>
              <a:rPr lang="el-GR" sz="2400" dirty="0" smtClean="0">
                <a:latin typeface="+mn-lt"/>
              </a:rPr>
              <a:t>Αριθμός των ατόμων του πληθυσμού στην αρχή της παρακολούθησης που ήταν ελεύθερα νόσου και υποψήφια να νοσήσουν </a:t>
            </a:r>
            <a:endParaRPr lang="el-GR" sz="2400" dirty="0">
              <a:latin typeface="+mn-lt"/>
            </a:endParaRPr>
          </a:p>
        </p:txBody>
      </p:sp>
      <p:cxnSp>
        <p:nvCxnSpPr>
          <p:cNvPr id="8" name="Straight Connector 7"/>
          <p:cNvCxnSpPr/>
          <p:nvPr/>
        </p:nvCxnSpPr>
        <p:spPr>
          <a:xfrm>
            <a:off x="3131472" y="4826136"/>
            <a:ext cx="5184576" cy="0"/>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746238" y="4477760"/>
            <a:ext cx="588680" cy="646331"/>
          </a:xfrm>
          <a:prstGeom prst="rect">
            <a:avLst/>
          </a:prstGeom>
          <a:noFill/>
        </p:spPr>
        <p:txBody>
          <a:bodyPr wrap="square" rtlCol="0">
            <a:spAutoFit/>
          </a:bodyPr>
          <a:lstStyle/>
          <a:p>
            <a:r>
              <a:rPr lang="el-GR" sz="3600" dirty="0" smtClean="0">
                <a:latin typeface="+mn-lt"/>
              </a:rPr>
              <a:t>=</a:t>
            </a:r>
            <a:endParaRPr lang="el-GR" sz="3600" dirty="0">
              <a:latin typeface="+mn-lt"/>
            </a:endParaRPr>
          </a:p>
        </p:txBody>
      </p:sp>
    </p:spTree>
    <p:extLst>
      <p:ext uri="{BB962C8B-B14F-4D97-AF65-F5344CB8AC3E}">
        <p14:creationId xmlns:p14="http://schemas.microsoft.com/office/powerpoint/2010/main" val="3538530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Προτυπωμένα κατά ηλικία μέτρα επίπτωσης του καρκίνου του μαστού </a:t>
            </a:r>
            <a:r>
              <a:rPr lang="el-GR" sz="3100" b="0" dirty="0" smtClean="0"/>
              <a:t>(2/3)</a:t>
            </a:r>
            <a:endParaRPr lang="el-GR" sz="3100" b="0" dirty="0"/>
          </a:p>
        </p:txBody>
      </p:sp>
      <p:sp>
        <p:nvSpPr>
          <p:cNvPr id="5" name="Content Placeholder 2"/>
          <p:cNvSpPr>
            <a:spLocks noGrp="1"/>
          </p:cNvSpPr>
          <p:nvPr>
            <p:ph idx="1"/>
          </p:nvPr>
        </p:nvSpPr>
        <p:spPr>
          <a:xfrm>
            <a:off x="457200" y="5157192"/>
            <a:ext cx="8229600" cy="1296144"/>
          </a:xfrm>
        </p:spPr>
        <p:txBody>
          <a:bodyPr>
            <a:normAutofit/>
          </a:bodyPr>
          <a:lstStyle/>
          <a:p>
            <a:r>
              <a:rPr lang="el-GR" sz="2400" dirty="0" smtClean="0"/>
              <a:t>Χρησιμοποιώντας τον καρκίνο του μαστού ως παράδειγμα, παρουσιάζονται παραπάνω η προτυπωμένη κατά ηλικία επίπτωση-ποσοστό ανά 100.000 άτομα.</a:t>
            </a:r>
            <a:endParaRPr lang="el-GR" sz="2400" dirty="0"/>
          </a:p>
        </p:txBody>
      </p:sp>
      <p:graphicFrame>
        <p:nvGraphicFramePr>
          <p:cNvPr id="3" name="Table 2"/>
          <p:cNvGraphicFramePr>
            <a:graphicFrameLocks noGrp="1"/>
          </p:cNvGraphicFramePr>
          <p:nvPr>
            <p:extLst>
              <p:ext uri="{D42A27DB-BD31-4B8C-83A1-F6EECF244321}">
                <p14:modId xmlns:p14="http://schemas.microsoft.com/office/powerpoint/2010/main" val="3800215113"/>
              </p:ext>
            </p:extLst>
          </p:nvPr>
        </p:nvGraphicFramePr>
        <p:xfrm>
          <a:off x="1727684" y="1700808"/>
          <a:ext cx="5688632" cy="2966720"/>
        </p:xfrm>
        <a:graphic>
          <a:graphicData uri="http://schemas.openxmlformats.org/drawingml/2006/table">
            <a:tbl>
              <a:tblPr firstRow="1" bandRow="1">
                <a:tableStyleId>{BC89EF96-8CEA-46FF-86C4-4CE0E7609802}</a:tableStyleId>
              </a:tblPr>
              <a:tblGrid>
                <a:gridCol w="4536504"/>
                <a:gridCol w="1152128"/>
              </a:tblGrid>
              <a:tr h="370840">
                <a:tc>
                  <a:txBody>
                    <a:bodyPr/>
                    <a:lstStyle/>
                    <a:p>
                      <a:r>
                        <a:rPr lang="el-GR" b="0" dirty="0" smtClean="0"/>
                        <a:t>ΗΠΑ, Λος Άντζελες</a:t>
                      </a:r>
                      <a:r>
                        <a:rPr lang="en-US" b="0" dirty="0" smtClean="0"/>
                        <a:t>:</a:t>
                      </a:r>
                      <a:r>
                        <a:rPr lang="el-GR" b="0" baseline="0" dirty="0" smtClean="0"/>
                        <a:t> Λευκοί όχι ισπανόφωνοι</a:t>
                      </a:r>
                      <a:endParaRPr lang="el-GR" b="0" dirty="0"/>
                    </a:p>
                  </a:txBody>
                  <a:tcPr/>
                </a:tc>
                <a:tc>
                  <a:txBody>
                    <a:bodyPr/>
                    <a:lstStyle/>
                    <a:p>
                      <a:r>
                        <a:rPr lang="el-GR" b="0" dirty="0" smtClean="0"/>
                        <a:t>103,7</a:t>
                      </a:r>
                      <a:endParaRPr lang="el-GR"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0" dirty="0" smtClean="0"/>
                        <a:t>ΗΠΑ, Λος Άντζελες</a:t>
                      </a:r>
                      <a:r>
                        <a:rPr lang="en-US" b="0" dirty="0" smtClean="0"/>
                        <a:t>:</a:t>
                      </a:r>
                      <a:r>
                        <a:rPr lang="el-GR" b="0" baseline="0" dirty="0" smtClean="0"/>
                        <a:t> Λευκοί ισπανόφωνοι</a:t>
                      </a:r>
                      <a:endParaRPr lang="el-GR" dirty="0"/>
                    </a:p>
                  </a:txBody>
                  <a:tcPr/>
                </a:tc>
                <a:tc>
                  <a:txBody>
                    <a:bodyPr/>
                    <a:lstStyle/>
                    <a:p>
                      <a:r>
                        <a:rPr lang="el-GR" dirty="0" smtClean="0"/>
                        <a:t>57,4</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0" dirty="0" smtClean="0"/>
                        <a:t>ΗΠΑ, Κονέκτικατ</a:t>
                      </a:r>
                      <a:r>
                        <a:rPr lang="en-US" b="0" dirty="0" smtClean="0"/>
                        <a:t>:</a:t>
                      </a:r>
                      <a:r>
                        <a:rPr lang="en-US" b="0" baseline="0" dirty="0" smtClean="0"/>
                        <a:t> </a:t>
                      </a:r>
                      <a:r>
                        <a:rPr lang="el-GR" b="0" baseline="0" dirty="0" smtClean="0"/>
                        <a:t>Λευκοί </a:t>
                      </a:r>
                      <a:endParaRPr lang="el-GR" dirty="0"/>
                    </a:p>
                  </a:txBody>
                  <a:tcPr/>
                </a:tc>
                <a:tc>
                  <a:txBody>
                    <a:bodyPr/>
                    <a:lstStyle/>
                    <a:p>
                      <a:r>
                        <a:rPr lang="el-GR" dirty="0" smtClean="0"/>
                        <a:t>93,3</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0" dirty="0" smtClean="0"/>
                        <a:t>ΗΠΑ, Κονέκτικατ</a:t>
                      </a:r>
                      <a:r>
                        <a:rPr lang="en-US" b="0" dirty="0" smtClean="0"/>
                        <a:t>:</a:t>
                      </a:r>
                      <a:r>
                        <a:rPr lang="en-US" b="0" baseline="0" dirty="0" smtClean="0"/>
                        <a:t> </a:t>
                      </a:r>
                      <a:r>
                        <a:rPr lang="el-GR" b="0" baseline="0" dirty="0" smtClean="0"/>
                        <a:t>Μαύροι</a:t>
                      </a:r>
                      <a:endParaRPr lang="el-GR" dirty="0"/>
                    </a:p>
                  </a:txBody>
                  <a:tcPr/>
                </a:tc>
                <a:tc>
                  <a:txBody>
                    <a:bodyPr/>
                    <a:lstStyle/>
                    <a:p>
                      <a:r>
                        <a:rPr lang="el-GR" dirty="0" smtClean="0"/>
                        <a:t>84,5</a:t>
                      </a:r>
                      <a:endParaRPr lang="el-GR" dirty="0"/>
                    </a:p>
                  </a:txBody>
                  <a:tcPr/>
                </a:tc>
              </a:tr>
              <a:tr h="370840">
                <a:tc>
                  <a:txBody>
                    <a:bodyPr/>
                    <a:lstStyle/>
                    <a:p>
                      <a:r>
                        <a:rPr lang="el-GR" dirty="0" smtClean="0"/>
                        <a:t>Ιαπωνία</a:t>
                      </a:r>
                      <a:r>
                        <a:rPr lang="el-GR" baseline="0" dirty="0" smtClean="0"/>
                        <a:t>, Χιροσίμα </a:t>
                      </a:r>
                      <a:endParaRPr lang="el-GR" dirty="0"/>
                    </a:p>
                  </a:txBody>
                  <a:tcPr/>
                </a:tc>
                <a:tc>
                  <a:txBody>
                    <a:bodyPr/>
                    <a:lstStyle/>
                    <a:p>
                      <a:r>
                        <a:rPr lang="el-GR" dirty="0" smtClean="0"/>
                        <a:t>33,4</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Ιαπωνία</a:t>
                      </a:r>
                      <a:r>
                        <a:rPr lang="el-GR" baseline="0" dirty="0" smtClean="0"/>
                        <a:t>, Σάγκα</a:t>
                      </a:r>
                      <a:endParaRPr lang="el-GR" dirty="0"/>
                    </a:p>
                  </a:txBody>
                  <a:tcPr/>
                </a:tc>
                <a:tc>
                  <a:txBody>
                    <a:bodyPr/>
                    <a:lstStyle/>
                    <a:p>
                      <a:r>
                        <a:rPr lang="el-GR" dirty="0" smtClean="0"/>
                        <a:t>19,1</a:t>
                      </a:r>
                      <a:endParaRPr lang="el-GR" dirty="0"/>
                    </a:p>
                  </a:txBody>
                  <a:tcPr/>
                </a:tc>
              </a:tr>
              <a:tr h="370840">
                <a:tc>
                  <a:txBody>
                    <a:bodyPr/>
                    <a:lstStyle/>
                    <a:p>
                      <a:r>
                        <a:rPr lang="el-GR" dirty="0" smtClean="0"/>
                        <a:t>Σουηδία</a:t>
                      </a:r>
                      <a:endParaRPr lang="el-GR" dirty="0"/>
                    </a:p>
                  </a:txBody>
                  <a:tcPr/>
                </a:tc>
                <a:tc>
                  <a:txBody>
                    <a:bodyPr/>
                    <a:lstStyle/>
                    <a:p>
                      <a:r>
                        <a:rPr lang="el-GR" dirty="0" smtClean="0"/>
                        <a:t>72,9</a:t>
                      </a:r>
                      <a:endParaRPr lang="el-GR" dirty="0"/>
                    </a:p>
                  </a:txBody>
                  <a:tcPr/>
                </a:tc>
              </a:tr>
              <a:tr h="370840">
                <a:tc>
                  <a:txBody>
                    <a:bodyPr/>
                    <a:lstStyle/>
                    <a:p>
                      <a:r>
                        <a:rPr lang="el-GR" dirty="0" smtClean="0"/>
                        <a:t>Ηνωμένο Βασίλειο (Αγγλία και Ουαλία)</a:t>
                      </a:r>
                      <a:endParaRPr lang="el-GR" dirty="0"/>
                    </a:p>
                  </a:txBody>
                  <a:tcPr/>
                </a:tc>
                <a:tc>
                  <a:txBody>
                    <a:bodyPr/>
                    <a:lstStyle/>
                    <a:p>
                      <a:r>
                        <a:rPr lang="el-GR" dirty="0" smtClean="0"/>
                        <a:t>68,8</a:t>
                      </a:r>
                      <a:endParaRPr lang="el-GR" dirty="0"/>
                    </a:p>
                  </a:txBody>
                  <a:tcPr/>
                </a:tc>
              </a:tr>
            </a:tbl>
          </a:graphicData>
        </a:graphic>
      </p:graphicFrame>
      <p:sp>
        <p:nvSpPr>
          <p:cNvPr id="4" name="TextBox 3"/>
          <p:cNvSpPr txBox="1"/>
          <p:nvPr/>
        </p:nvSpPr>
        <p:spPr>
          <a:xfrm>
            <a:off x="1691680" y="4653136"/>
            <a:ext cx="5760640" cy="276999"/>
          </a:xfrm>
          <a:prstGeom prst="rect">
            <a:avLst/>
          </a:prstGeom>
          <a:noFill/>
        </p:spPr>
        <p:txBody>
          <a:bodyPr wrap="square" rtlCol="0">
            <a:spAutoFit/>
          </a:bodyPr>
          <a:lstStyle/>
          <a:p>
            <a:pPr algn="ctr"/>
            <a:r>
              <a:rPr lang="en-US" sz="1200" dirty="0" smtClean="0">
                <a:solidFill>
                  <a:schemeClr val="tx1">
                    <a:lumMod val="75000"/>
                    <a:lumOff val="25000"/>
                  </a:schemeClr>
                </a:solidFill>
                <a:latin typeface="+mn-lt"/>
              </a:rPr>
              <a:t>Parkin D.M. et al (eds) (1997). Cancer Incidence in Five Continents, Vol. VII. Lyon:IARC)</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863699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noAutofit/>
          </a:bodyPr>
          <a:lstStyle/>
          <a:p>
            <a:pPr algn="ctr" eaLnBrk="1" hangingPunct="1"/>
            <a:r>
              <a:rPr lang="el-GR" sz="3600" dirty="0" smtClean="0"/>
              <a:t>Διαταραχές κυτταρικής αύξησης &amp; διαφοροποίησης</a:t>
            </a:r>
            <a:r>
              <a:rPr lang="en-US" sz="3600" dirty="0" smtClean="0"/>
              <a:t> </a:t>
            </a:r>
            <a:r>
              <a:rPr lang="en-US" sz="2800" b="0" dirty="0" smtClean="0"/>
              <a:t>(1/2)</a:t>
            </a:r>
            <a:endParaRPr lang="el-GR" sz="2800" b="0" dirty="0" smtClean="0"/>
          </a:p>
        </p:txBody>
      </p:sp>
      <p:sp>
        <p:nvSpPr>
          <p:cNvPr id="3" name="2 - Θέση περιεχομένου"/>
          <p:cNvSpPr>
            <a:spLocks noGrp="1"/>
          </p:cNvSpPr>
          <p:nvPr>
            <p:ph idx="1"/>
          </p:nvPr>
        </p:nvSpPr>
        <p:spPr/>
        <p:txBody>
          <a:bodyPr>
            <a:noAutofit/>
          </a:bodyPr>
          <a:lstStyle/>
          <a:p>
            <a:pPr>
              <a:lnSpc>
                <a:spcPct val="120000"/>
              </a:lnSpc>
              <a:defRPr/>
            </a:pPr>
            <a:r>
              <a:rPr lang="el-GR" sz="2400" dirty="0" smtClean="0"/>
              <a:t>Η ισορροπία μεταξύ των φυσιολογικών κυττάρων στον πολλαπλασιασμό και τη λειτουργική τους δραστηριότητα, είναι δυνατόν να διαταραχθεί με την επίδραση </a:t>
            </a:r>
            <a:r>
              <a:rPr lang="el-GR" sz="2400" b="1" dirty="0" smtClean="0"/>
              <a:t>εξωγενών και ενδογενών </a:t>
            </a:r>
            <a:r>
              <a:rPr lang="el-GR" sz="2400" dirty="0" smtClean="0"/>
              <a:t>παραγόντων.</a:t>
            </a:r>
          </a:p>
          <a:p>
            <a:pPr>
              <a:lnSpc>
                <a:spcPct val="120000"/>
              </a:lnSpc>
              <a:defRPr/>
            </a:pPr>
            <a:r>
              <a:rPr lang="el-GR" sz="2400" dirty="0" smtClean="0"/>
              <a:t>Διαταραχές που υπόκεινται σε μηχανισμούς ρύθμισης και ελέγχου από τον οργανισμό: </a:t>
            </a:r>
            <a:r>
              <a:rPr lang="el-GR" sz="2400" b="1" dirty="0" smtClean="0"/>
              <a:t>Υπερπλασία, Μετάπλαση και Δυσπλασία</a:t>
            </a:r>
          </a:p>
          <a:p>
            <a:pPr>
              <a:lnSpc>
                <a:spcPct val="120000"/>
              </a:lnSpc>
              <a:defRPr/>
            </a:pPr>
            <a:r>
              <a:rPr lang="el-GR" sz="2400" dirty="0" smtClean="0"/>
              <a:t>Διαταραχές που δεν υπακούουν στην ιστική νομοθεσία: </a:t>
            </a:r>
            <a:r>
              <a:rPr lang="el-GR" sz="2400" b="1" dirty="0" smtClean="0"/>
              <a:t>Νεοπλάσματα</a:t>
            </a:r>
            <a:endParaRPr lang="el-GR" sz="2400" b="1" dirty="0"/>
          </a:p>
        </p:txBody>
      </p:sp>
    </p:spTree>
    <p:extLst>
      <p:ext uri="{BB962C8B-B14F-4D97-AF65-F5344CB8AC3E}">
        <p14:creationId xmlns:p14="http://schemas.microsoft.com/office/powerpoint/2010/main" val="3820584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Επίπτωση-ποσοστό </a:t>
            </a:r>
            <a:r>
              <a:rPr lang="el-GR" sz="2800" b="0" dirty="0" smtClean="0"/>
              <a:t>(3/3</a:t>
            </a:r>
            <a:r>
              <a:rPr lang="el-GR" sz="2800" b="0" dirty="0"/>
              <a:t>)</a:t>
            </a:r>
            <a:endParaRPr lang="el-GR" dirty="0"/>
          </a:p>
        </p:txBody>
      </p:sp>
      <p:sp>
        <p:nvSpPr>
          <p:cNvPr id="6" name="Content Placeholder 2"/>
          <p:cNvSpPr>
            <a:spLocks noGrp="1"/>
          </p:cNvSpPr>
          <p:nvPr>
            <p:ph idx="1"/>
          </p:nvPr>
        </p:nvSpPr>
        <p:spPr>
          <a:xfrm>
            <a:off x="457200" y="2737380"/>
            <a:ext cx="8229600" cy="3499931"/>
          </a:xfrm>
        </p:spPr>
        <p:txBody>
          <a:bodyPr>
            <a:normAutofit/>
          </a:bodyPr>
          <a:lstStyle/>
          <a:p>
            <a:pPr marL="0" indent="0">
              <a:buNone/>
            </a:pPr>
            <a:r>
              <a:rPr lang="el-GR" sz="2400" dirty="0" smtClean="0"/>
              <a:t>Ο λόγος των επιπτώσεων-ποσοστό (δηλαδή ο σχετικός κίνδυνος) εκτιμά τη βαρύτητα της σχέσης μεταξύ έκθεσης (προσδιοριστή) και νόσου και συγκρίνει τη νοσηρότητα ή θνησιμότητα μιας νόσου στους εκτεθειμένους σε σχέση με τους μη εκτεθειμένους.</a:t>
            </a:r>
            <a:endParaRPr lang="el-GR" sz="2400" dirty="0"/>
          </a:p>
        </p:txBody>
      </p:sp>
      <p:sp>
        <p:nvSpPr>
          <p:cNvPr id="7" name="TextBox 6"/>
          <p:cNvSpPr txBox="1"/>
          <p:nvPr/>
        </p:nvSpPr>
        <p:spPr>
          <a:xfrm>
            <a:off x="421196" y="5604879"/>
            <a:ext cx="8229600" cy="1200329"/>
          </a:xfrm>
          <a:prstGeom prst="rect">
            <a:avLst/>
          </a:prstGeom>
          <a:noFill/>
        </p:spPr>
        <p:txBody>
          <a:bodyPr wrap="square" rtlCol="0">
            <a:spAutoFit/>
          </a:bodyPr>
          <a:lstStyle/>
          <a:p>
            <a:r>
              <a:rPr lang="el-GR" sz="2400" dirty="0" smtClean="0">
                <a:latin typeface="+mn-lt"/>
              </a:rPr>
              <a:t>Η διαφορά επιπτώσεων-ποσοστό εκφράζει το μέρος της συχνότητας της νόσου στους εκτεθειμένους που οφείλεται στην έκθεσή τους στον παράγοντα που εξετάζεται.</a:t>
            </a:r>
            <a:endParaRPr lang="el-GR" sz="2400" dirty="0">
              <a:latin typeface="+mn-lt"/>
            </a:endParaRPr>
          </a:p>
        </p:txBody>
      </p:sp>
      <p:sp>
        <p:nvSpPr>
          <p:cNvPr id="8" name="TextBox 7"/>
          <p:cNvSpPr txBox="1"/>
          <p:nvPr/>
        </p:nvSpPr>
        <p:spPr>
          <a:xfrm>
            <a:off x="746096" y="1299915"/>
            <a:ext cx="1993954" cy="1200329"/>
          </a:xfrm>
          <a:prstGeom prst="rect">
            <a:avLst/>
          </a:prstGeom>
          <a:noFill/>
        </p:spPr>
        <p:txBody>
          <a:bodyPr wrap="square" rtlCol="0">
            <a:spAutoFit/>
          </a:bodyPr>
          <a:lstStyle/>
          <a:p>
            <a:r>
              <a:rPr lang="el-GR" sz="2400" b="1" dirty="0" smtClean="0">
                <a:latin typeface="+mn-lt"/>
              </a:rPr>
              <a:t>Λόγος επιπτώσεων-ποσοστό</a:t>
            </a:r>
            <a:endParaRPr lang="el-GR" sz="2400" b="1" dirty="0">
              <a:latin typeface="+mn-lt"/>
            </a:endParaRPr>
          </a:p>
        </p:txBody>
      </p:sp>
      <p:sp>
        <p:nvSpPr>
          <p:cNvPr id="9" name="TextBox 8"/>
          <p:cNvSpPr txBox="1"/>
          <p:nvPr/>
        </p:nvSpPr>
        <p:spPr>
          <a:xfrm>
            <a:off x="3091530" y="1022162"/>
            <a:ext cx="5396422" cy="830997"/>
          </a:xfrm>
          <a:prstGeom prst="rect">
            <a:avLst/>
          </a:prstGeom>
          <a:noFill/>
        </p:spPr>
        <p:txBody>
          <a:bodyPr wrap="square" rtlCol="0">
            <a:spAutoFit/>
          </a:bodyPr>
          <a:lstStyle/>
          <a:p>
            <a:r>
              <a:rPr lang="el-GR" sz="2400" dirty="0" smtClean="0">
                <a:latin typeface="+mn-lt"/>
              </a:rPr>
              <a:t>Επίπτωση-ποσοστό της νόσου στους εκτειθέμενους</a:t>
            </a:r>
            <a:endParaRPr lang="el-GR" sz="2400" dirty="0">
              <a:latin typeface="+mn-lt"/>
            </a:endParaRPr>
          </a:p>
        </p:txBody>
      </p:sp>
      <p:sp>
        <p:nvSpPr>
          <p:cNvPr id="10" name="TextBox 9"/>
          <p:cNvSpPr txBox="1"/>
          <p:nvPr/>
        </p:nvSpPr>
        <p:spPr>
          <a:xfrm>
            <a:off x="3091530" y="1906384"/>
            <a:ext cx="5056184" cy="830997"/>
          </a:xfrm>
          <a:prstGeom prst="rect">
            <a:avLst/>
          </a:prstGeom>
          <a:noFill/>
        </p:spPr>
        <p:txBody>
          <a:bodyPr wrap="square" rtlCol="0">
            <a:spAutoFit/>
          </a:bodyPr>
          <a:lstStyle/>
          <a:p>
            <a:r>
              <a:rPr lang="el-GR" sz="2400" dirty="0" smtClean="0">
                <a:latin typeface="+mn-lt"/>
              </a:rPr>
              <a:t>Επίπτωση-ποσοστό της νόσου στυος μη εκτειθέμενους</a:t>
            </a:r>
            <a:endParaRPr lang="el-GR" sz="2400" dirty="0">
              <a:latin typeface="+mn-lt"/>
            </a:endParaRPr>
          </a:p>
        </p:txBody>
      </p:sp>
      <p:cxnSp>
        <p:nvCxnSpPr>
          <p:cNvPr id="11" name="Straight Connector 10"/>
          <p:cNvCxnSpPr/>
          <p:nvPr/>
        </p:nvCxnSpPr>
        <p:spPr>
          <a:xfrm>
            <a:off x="3091530" y="1900080"/>
            <a:ext cx="5184576"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2659482" y="1550518"/>
            <a:ext cx="588680" cy="646331"/>
          </a:xfrm>
          <a:prstGeom prst="rect">
            <a:avLst/>
          </a:prstGeom>
          <a:noFill/>
        </p:spPr>
        <p:txBody>
          <a:bodyPr wrap="square" rtlCol="0">
            <a:spAutoFit/>
          </a:bodyPr>
          <a:lstStyle/>
          <a:p>
            <a:r>
              <a:rPr lang="el-GR" sz="3600" dirty="0" smtClean="0">
                <a:latin typeface="+mn-lt"/>
              </a:rPr>
              <a:t>=</a:t>
            </a:r>
            <a:endParaRPr lang="el-GR" sz="3600" dirty="0">
              <a:latin typeface="+mn-lt"/>
            </a:endParaRPr>
          </a:p>
        </p:txBody>
      </p:sp>
      <p:sp>
        <p:nvSpPr>
          <p:cNvPr id="13" name="TextBox 12"/>
          <p:cNvSpPr txBox="1"/>
          <p:nvPr/>
        </p:nvSpPr>
        <p:spPr>
          <a:xfrm>
            <a:off x="667382" y="4391775"/>
            <a:ext cx="1993954" cy="1200329"/>
          </a:xfrm>
          <a:prstGeom prst="rect">
            <a:avLst/>
          </a:prstGeom>
          <a:noFill/>
        </p:spPr>
        <p:txBody>
          <a:bodyPr wrap="square" rtlCol="0">
            <a:spAutoFit/>
          </a:bodyPr>
          <a:lstStyle/>
          <a:p>
            <a:r>
              <a:rPr lang="el-GR" sz="2400" b="1" dirty="0" smtClean="0">
                <a:latin typeface="+mn-lt"/>
              </a:rPr>
              <a:t>Διαφορά επιπτώσεων-ποσοστό</a:t>
            </a:r>
            <a:endParaRPr lang="el-GR" sz="2400" b="1" dirty="0">
              <a:latin typeface="+mn-lt"/>
            </a:endParaRPr>
          </a:p>
        </p:txBody>
      </p:sp>
      <p:sp>
        <p:nvSpPr>
          <p:cNvPr id="14" name="TextBox 13"/>
          <p:cNvSpPr txBox="1"/>
          <p:nvPr/>
        </p:nvSpPr>
        <p:spPr>
          <a:xfrm>
            <a:off x="5996407" y="4391775"/>
            <a:ext cx="2486365" cy="1200329"/>
          </a:xfrm>
          <a:prstGeom prst="rect">
            <a:avLst/>
          </a:prstGeom>
          <a:noFill/>
        </p:spPr>
        <p:txBody>
          <a:bodyPr wrap="square" rtlCol="0">
            <a:spAutoFit/>
          </a:bodyPr>
          <a:lstStyle/>
          <a:p>
            <a:r>
              <a:rPr lang="el-GR" sz="2400" dirty="0" smtClean="0">
                <a:latin typeface="+mn-lt"/>
              </a:rPr>
              <a:t>επίπτωση ποσοστό στους με εκτειθέμενους</a:t>
            </a:r>
            <a:endParaRPr lang="el-GR" sz="2400" dirty="0">
              <a:latin typeface="+mn-lt"/>
            </a:endParaRPr>
          </a:p>
        </p:txBody>
      </p:sp>
      <p:sp>
        <p:nvSpPr>
          <p:cNvPr id="17" name="TextBox 16"/>
          <p:cNvSpPr txBox="1"/>
          <p:nvPr/>
        </p:nvSpPr>
        <p:spPr>
          <a:xfrm>
            <a:off x="2580768" y="4668774"/>
            <a:ext cx="588680" cy="646331"/>
          </a:xfrm>
          <a:prstGeom prst="rect">
            <a:avLst/>
          </a:prstGeom>
          <a:noFill/>
        </p:spPr>
        <p:txBody>
          <a:bodyPr wrap="square" rtlCol="0">
            <a:spAutoFit/>
          </a:bodyPr>
          <a:lstStyle/>
          <a:p>
            <a:r>
              <a:rPr lang="el-GR" sz="3600" dirty="0" smtClean="0">
                <a:latin typeface="+mn-lt"/>
              </a:rPr>
              <a:t>=</a:t>
            </a:r>
            <a:endParaRPr lang="el-GR" sz="3600" dirty="0">
              <a:latin typeface="+mn-lt"/>
            </a:endParaRPr>
          </a:p>
        </p:txBody>
      </p:sp>
      <p:sp>
        <p:nvSpPr>
          <p:cNvPr id="3" name="Rectangle 2"/>
          <p:cNvSpPr/>
          <p:nvPr/>
        </p:nvSpPr>
        <p:spPr>
          <a:xfrm>
            <a:off x="2963514" y="4391775"/>
            <a:ext cx="2650928" cy="1200329"/>
          </a:xfrm>
          <a:prstGeom prst="rect">
            <a:avLst/>
          </a:prstGeom>
        </p:spPr>
        <p:txBody>
          <a:bodyPr wrap="square">
            <a:spAutoFit/>
          </a:bodyPr>
          <a:lstStyle/>
          <a:p>
            <a:r>
              <a:rPr lang="el-GR" sz="2400" dirty="0">
                <a:latin typeface="+mn-lt"/>
              </a:rPr>
              <a:t>Επίπτωση-ποσοστό της νόσου στους εκτειθέμενους </a:t>
            </a:r>
          </a:p>
        </p:txBody>
      </p:sp>
      <p:sp>
        <p:nvSpPr>
          <p:cNvPr id="4" name="Rectangle 3"/>
          <p:cNvSpPr/>
          <p:nvPr/>
        </p:nvSpPr>
        <p:spPr>
          <a:xfrm>
            <a:off x="5449248" y="4699552"/>
            <a:ext cx="458780" cy="584775"/>
          </a:xfrm>
          <a:prstGeom prst="rect">
            <a:avLst/>
          </a:prstGeom>
        </p:spPr>
        <p:txBody>
          <a:bodyPr wrap="none">
            <a:spAutoFit/>
          </a:bodyPr>
          <a:lstStyle/>
          <a:p>
            <a:r>
              <a:rPr lang="el-GR" sz="3200" dirty="0">
                <a:latin typeface="+mn-lt"/>
              </a:rPr>
              <a:t>–</a:t>
            </a:r>
            <a:r>
              <a:rPr lang="el-GR" sz="2400" dirty="0">
                <a:latin typeface="+mn-lt"/>
              </a:rPr>
              <a:t> </a:t>
            </a:r>
            <a:endParaRPr lang="el-GR" dirty="0">
              <a:latin typeface="+mn-lt"/>
            </a:endParaRPr>
          </a:p>
        </p:txBody>
      </p:sp>
      <p:cxnSp>
        <p:nvCxnSpPr>
          <p:cNvPr id="18" name="Straight Connector 17"/>
          <p:cNvCxnSpPr/>
          <p:nvPr/>
        </p:nvCxnSpPr>
        <p:spPr>
          <a:xfrm>
            <a:off x="200718" y="4293096"/>
            <a:ext cx="871296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543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Στατιστικά για τον καρκίνο του πνεύμονα</a:t>
            </a:r>
            <a:endParaRPr lang="el-GR" dirty="0"/>
          </a:p>
        </p:txBody>
      </p:sp>
      <p:pic>
        <p:nvPicPr>
          <p:cNvPr id="6146" name="Picture 2" descr="C:\Users\alex\Desktop\4-9-2014 1-46-09 μμ.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9" y="1068368"/>
            <a:ext cx="9022243" cy="44544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0" y="5522793"/>
            <a:ext cx="4572000" cy="523220"/>
          </a:xfrm>
          <a:prstGeom prst="rect">
            <a:avLst/>
          </a:prstGeom>
        </p:spPr>
        <p:txBody>
          <a:bodyPr>
            <a:spAutoFit/>
          </a:bodyPr>
          <a:lstStyle/>
          <a:p>
            <a:pPr algn="ctr"/>
            <a:r>
              <a:rPr lang="el-GR" sz="1400" dirty="0" smtClean="0">
                <a:solidFill>
                  <a:schemeClr val="tx1">
                    <a:lumMod val="75000"/>
                    <a:lumOff val="25000"/>
                  </a:schemeClr>
                </a:solidFill>
                <a:latin typeface="+mn-lt"/>
              </a:rPr>
              <a:t>«</a:t>
            </a:r>
            <a:r>
              <a:rPr lang="en-US" sz="1400" dirty="0" smtClean="0">
                <a:solidFill>
                  <a:schemeClr val="tx1">
                    <a:lumMod val="75000"/>
                    <a:lumOff val="25000"/>
                  </a:schemeClr>
                </a:solidFill>
                <a:latin typeface="+mn-lt"/>
                <a:hlinkClick r:id="rId4"/>
              </a:rPr>
              <a:t>lung cancer</a:t>
            </a:r>
            <a:r>
              <a:rPr lang="el-GR" sz="1400" dirty="0" smtClean="0">
                <a:solidFill>
                  <a:schemeClr val="tx1">
                    <a:lumMod val="75000"/>
                    <a:lumOff val="25000"/>
                  </a:schemeClr>
                </a:solidFill>
                <a:latin typeface="+mn-lt"/>
                <a:hlinkClick r:id="rId4"/>
              </a:rPr>
              <a:t>, </a:t>
            </a:r>
            <a:r>
              <a:rPr lang="en-US" sz="1400" dirty="0" smtClean="0">
                <a:solidFill>
                  <a:schemeClr val="tx1">
                    <a:lumMod val="75000"/>
                    <a:lumOff val="25000"/>
                  </a:schemeClr>
                </a:solidFill>
                <a:latin typeface="+mn-lt"/>
                <a:hlinkClick r:id="rId4"/>
              </a:rPr>
              <a:t>May 2014</a:t>
            </a:r>
            <a:r>
              <a:rPr lang="el-GR" sz="1400" dirty="0" smtClean="0">
                <a:solidFill>
                  <a:schemeClr val="tx1">
                    <a:lumMod val="75000"/>
                    <a:lumOff val="25000"/>
                  </a:schemeClr>
                </a:solidFill>
                <a:latin typeface="+mn-lt"/>
              </a:rPr>
              <a:t>»,</a:t>
            </a:r>
            <a:r>
              <a:rPr lang="en-US" sz="1400" dirty="0" smtClean="0">
                <a:solidFill>
                  <a:schemeClr val="tx1">
                    <a:lumMod val="75000"/>
                    <a:lumOff val="25000"/>
                  </a:schemeClr>
                </a:solidFill>
                <a:latin typeface="+mn-lt"/>
              </a:rPr>
              <a:t> </a:t>
            </a:r>
            <a:r>
              <a:rPr lang="en-US" sz="1400" dirty="0">
                <a:solidFill>
                  <a:schemeClr val="tx1">
                    <a:lumMod val="75000"/>
                    <a:lumOff val="25000"/>
                  </a:schemeClr>
                </a:solidFill>
                <a:latin typeface="+mn-lt"/>
              </a:rPr>
              <a:t>Cancer Research UK’s </a:t>
            </a:r>
            <a:r>
              <a:rPr lang="el-GR" sz="1400" dirty="0" smtClean="0">
                <a:solidFill>
                  <a:schemeClr val="tx1">
                    <a:lumMod val="75000"/>
                    <a:lumOff val="25000"/>
                  </a:schemeClr>
                </a:solidFill>
                <a:latin typeface="+mn-lt"/>
              </a:rPr>
              <a:t> </a:t>
            </a:r>
            <a:r>
              <a:rPr lang="en-US" sz="1400" dirty="0" smtClean="0">
                <a:solidFill>
                  <a:schemeClr val="tx1">
                    <a:lumMod val="75000"/>
                    <a:lumOff val="25000"/>
                  </a:schemeClr>
                </a:solidFill>
                <a:latin typeface="+mn-lt"/>
              </a:rPr>
              <a:t>Statistical </a:t>
            </a:r>
            <a:r>
              <a:rPr lang="en-US" sz="1400" dirty="0">
                <a:solidFill>
                  <a:schemeClr val="tx1">
                    <a:lumMod val="75000"/>
                    <a:lumOff val="25000"/>
                  </a:schemeClr>
                </a:solidFill>
                <a:latin typeface="+mn-lt"/>
              </a:rPr>
              <a:t>Information </a:t>
            </a:r>
            <a:r>
              <a:rPr lang="en-US" sz="1400" dirty="0" smtClean="0">
                <a:solidFill>
                  <a:schemeClr val="tx1">
                    <a:lumMod val="75000"/>
                    <a:lumOff val="25000"/>
                  </a:schemeClr>
                </a:solidFill>
                <a:latin typeface="+mn-lt"/>
              </a:rPr>
              <a:t>Team</a:t>
            </a:r>
            <a:r>
              <a:rPr lang="el-GR" sz="1400" dirty="0" smtClean="0">
                <a:solidFill>
                  <a:schemeClr val="tx1">
                    <a:lumMod val="75000"/>
                    <a:lumOff val="25000"/>
                  </a:schemeClr>
                </a:solidFill>
                <a:latin typeface="+mn-lt"/>
              </a:rPr>
              <a:t>, </a:t>
            </a:r>
            <a:r>
              <a:rPr lang="en-US" sz="1400" dirty="0">
                <a:solidFill>
                  <a:schemeClr val="tx1">
                    <a:lumMod val="75000"/>
                    <a:lumOff val="25000"/>
                  </a:schemeClr>
                </a:solidFill>
                <a:latin typeface="+mn-lt"/>
              </a:rPr>
              <a:t>Cancer Research UK</a:t>
            </a:r>
            <a:endParaRPr lang="el-GR" sz="1400" dirty="0">
              <a:solidFill>
                <a:schemeClr val="tx1">
                  <a:lumMod val="75000"/>
                  <a:lumOff val="25000"/>
                </a:schemeClr>
              </a:solidFill>
              <a:latin typeface="+mn-lt"/>
            </a:endParaRPr>
          </a:p>
        </p:txBody>
      </p:sp>
    </p:spTree>
    <p:extLst>
      <p:ext uri="{BB962C8B-B14F-4D97-AF65-F5344CB8AC3E}">
        <p14:creationId xmlns:p14="http://schemas.microsoft.com/office/powerpoint/2010/main" val="3691577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Προτυπωμένο πηλίκο θνησιμότητας</a:t>
            </a:r>
            <a:endParaRPr lang="el-GR" dirty="0"/>
          </a:p>
        </p:txBody>
      </p:sp>
      <p:sp>
        <p:nvSpPr>
          <p:cNvPr id="5" name="Content Placeholder 2"/>
          <p:cNvSpPr>
            <a:spLocks noGrp="1"/>
          </p:cNvSpPr>
          <p:nvPr>
            <p:ph idx="1"/>
          </p:nvPr>
        </p:nvSpPr>
        <p:spPr>
          <a:xfrm>
            <a:off x="457200" y="1196752"/>
            <a:ext cx="8229600" cy="2304256"/>
          </a:xfrm>
        </p:spPr>
        <p:txBody>
          <a:bodyPr>
            <a:normAutofit/>
          </a:bodyPr>
          <a:lstStyle/>
          <a:p>
            <a:r>
              <a:rPr lang="el-GR" sz="2400" dirty="0" smtClean="0"/>
              <a:t>Το προτυπωμένο πηλίκο θνησιμότητας (ή νοσηρότητας) </a:t>
            </a:r>
            <a:r>
              <a:rPr lang="en-US" sz="2400" dirty="0" smtClean="0"/>
              <a:t>SMR</a:t>
            </a:r>
            <a:r>
              <a:rPr lang="el-GR" sz="2400" dirty="0" smtClean="0"/>
              <a:t> χρησιμοποιείται για να δείξει, εάν ο παρατηρούμενος αριθμός των περιπτώσεων της νόσου ή του θανάτου στον εκτεθειμένο πληθυσμό είναι μεγαλύτερος ή μικρότερος από τον αναμενόμενο (στο γενικό πληθυσμό)</a:t>
            </a:r>
            <a:endParaRPr lang="el-GR" sz="2400" dirty="0"/>
          </a:p>
        </p:txBody>
      </p:sp>
      <p:sp>
        <p:nvSpPr>
          <p:cNvPr id="6" name="TextBox 5"/>
          <p:cNvSpPr txBox="1"/>
          <p:nvPr/>
        </p:nvSpPr>
        <p:spPr>
          <a:xfrm>
            <a:off x="872108" y="3848472"/>
            <a:ext cx="1993954" cy="461665"/>
          </a:xfrm>
          <a:prstGeom prst="rect">
            <a:avLst/>
          </a:prstGeom>
          <a:noFill/>
        </p:spPr>
        <p:txBody>
          <a:bodyPr wrap="square" rtlCol="0">
            <a:spAutoFit/>
          </a:bodyPr>
          <a:lstStyle/>
          <a:p>
            <a:r>
              <a:rPr lang="en-US" sz="2400" b="1" dirty="0" smtClean="0">
                <a:latin typeface="+mn-lt"/>
              </a:rPr>
              <a:t>SMR</a:t>
            </a:r>
            <a:endParaRPr lang="el-GR" sz="2400" b="1" dirty="0">
              <a:latin typeface="+mn-lt"/>
            </a:endParaRPr>
          </a:p>
        </p:txBody>
      </p:sp>
      <p:sp>
        <p:nvSpPr>
          <p:cNvPr id="7" name="TextBox 6"/>
          <p:cNvSpPr txBox="1"/>
          <p:nvPr/>
        </p:nvSpPr>
        <p:spPr>
          <a:xfrm>
            <a:off x="2059854" y="3201387"/>
            <a:ext cx="5396422" cy="830997"/>
          </a:xfrm>
          <a:prstGeom prst="rect">
            <a:avLst/>
          </a:prstGeom>
          <a:noFill/>
        </p:spPr>
        <p:txBody>
          <a:bodyPr wrap="square" rtlCol="0">
            <a:spAutoFit/>
          </a:bodyPr>
          <a:lstStyle/>
          <a:p>
            <a:r>
              <a:rPr lang="el-GR" sz="2400" dirty="0" smtClean="0">
                <a:latin typeface="+mn-lt"/>
              </a:rPr>
              <a:t>Αριθμός παρατηρούμενων περιπτώσεων (</a:t>
            </a:r>
            <a:r>
              <a:rPr lang="en-US" sz="2400" dirty="0" smtClean="0">
                <a:latin typeface="+mn-lt"/>
              </a:rPr>
              <a:t>observed</a:t>
            </a:r>
            <a:r>
              <a:rPr lang="el-GR" sz="2400" dirty="0" smtClean="0">
                <a:latin typeface="+mn-lt"/>
              </a:rPr>
              <a:t>, Ο)</a:t>
            </a:r>
            <a:endParaRPr lang="el-GR" sz="2400" dirty="0">
              <a:latin typeface="+mn-lt"/>
            </a:endParaRPr>
          </a:p>
        </p:txBody>
      </p:sp>
      <p:sp>
        <p:nvSpPr>
          <p:cNvPr id="8" name="TextBox 7"/>
          <p:cNvSpPr txBox="1"/>
          <p:nvPr/>
        </p:nvSpPr>
        <p:spPr>
          <a:xfrm>
            <a:off x="2059854" y="4085609"/>
            <a:ext cx="5056184" cy="830997"/>
          </a:xfrm>
          <a:prstGeom prst="rect">
            <a:avLst/>
          </a:prstGeom>
          <a:noFill/>
        </p:spPr>
        <p:txBody>
          <a:bodyPr wrap="square" rtlCol="0">
            <a:spAutoFit/>
          </a:bodyPr>
          <a:lstStyle/>
          <a:p>
            <a:r>
              <a:rPr lang="el-GR" sz="2400" dirty="0">
                <a:latin typeface="+mn-lt"/>
              </a:rPr>
              <a:t>Αριθμός </a:t>
            </a:r>
            <a:r>
              <a:rPr lang="el-GR" sz="2400" dirty="0" smtClean="0">
                <a:latin typeface="+mn-lt"/>
              </a:rPr>
              <a:t>αναμενόμενων περιπτώσεων (</a:t>
            </a:r>
            <a:r>
              <a:rPr lang="en-US" sz="2400" dirty="0" smtClean="0">
                <a:latin typeface="+mn-lt"/>
              </a:rPr>
              <a:t>expected</a:t>
            </a:r>
            <a:r>
              <a:rPr lang="el-GR" sz="2400" dirty="0">
                <a:latin typeface="+mn-lt"/>
              </a:rPr>
              <a:t>, </a:t>
            </a:r>
            <a:r>
              <a:rPr lang="en-US" sz="2400" dirty="0" smtClean="0">
                <a:latin typeface="+mn-lt"/>
              </a:rPr>
              <a:t>E</a:t>
            </a:r>
            <a:r>
              <a:rPr lang="el-GR" sz="2400" dirty="0" smtClean="0">
                <a:latin typeface="+mn-lt"/>
              </a:rPr>
              <a:t>)</a:t>
            </a:r>
            <a:endParaRPr lang="el-GR" sz="2400" dirty="0">
              <a:latin typeface="+mn-lt"/>
            </a:endParaRPr>
          </a:p>
        </p:txBody>
      </p:sp>
      <p:cxnSp>
        <p:nvCxnSpPr>
          <p:cNvPr id="9" name="Straight Connector 8"/>
          <p:cNvCxnSpPr/>
          <p:nvPr/>
        </p:nvCxnSpPr>
        <p:spPr>
          <a:xfrm>
            <a:off x="2059854" y="4079305"/>
            <a:ext cx="518457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627806" y="3729743"/>
            <a:ext cx="588680" cy="646331"/>
          </a:xfrm>
          <a:prstGeom prst="rect">
            <a:avLst/>
          </a:prstGeom>
          <a:noFill/>
        </p:spPr>
        <p:txBody>
          <a:bodyPr wrap="square" rtlCol="0">
            <a:spAutoFit/>
          </a:bodyPr>
          <a:lstStyle/>
          <a:p>
            <a:r>
              <a:rPr lang="el-GR" sz="3600" dirty="0" smtClean="0">
                <a:latin typeface="+mn-lt"/>
              </a:rPr>
              <a:t>=</a:t>
            </a:r>
            <a:endParaRPr lang="el-GR" sz="3600" dirty="0">
              <a:latin typeface="+mn-lt"/>
            </a:endParaRPr>
          </a:p>
        </p:txBody>
      </p:sp>
      <p:sp>
        <p:nvSpPr>
          <p:cNvPr id="11" name="TextBox 10"/>
          <p:cNvSpPr txBox="1"/>
          <p:nvPr/>
        </p:nvSpPr>
        <p:spPr>
          <a:xfrm>
            <a:off x="7244430" y="3786917"/>
            <a:ext cx="588680" cy="523220"/>
          </a:xfrm>
          <a:prstGeom prst="rect">
            <a:avLst/>
          </a:prstGeom>
          <a:noFill/>
        </p:spPr>
        <p:txBody>
          <a:bodyPr wrap="square" rtlCol="0">
            <a:spAutoFit/>
          </a:bodyPr>
          <a:lstStyle/>
          <a:p>
            <a:r>
              <a:rPr lang="en-US" sz="2800" dirty="0" smtClean="0">
                <a:latin typeface="+mn-lt"/>
              </a:rPr>
              <a:t>X</a:t>
            </a:r>
            <a:endParaRPr lang="el-GR" sz="2800" dirty="0">
              <a:latin typeface="+mn-lt"/>
            </a:endParaRPr>
          </a:p>
        </p:txBody>
      </p:sp>
      <p:sp>
        <p:nvSpPr>
          <p:cNvPr id="12" name="TextBox 11"/>
          <p:cNvSpPr txBox="1"/>
          <p:nvPr/>
        </p:nvSpPr>
        <p:spPr>
          <a:xfrm>
            <a:off x="7668344" y="3822075"/>
            <a:ext cx="1304278" cy="461665"/>
          </a:xfrm>
          <a:prstGeom prst="rect">
            <a:avLst/>
          </a:prstGeom>
          <a:noFill/>
        </p:spPr>
        <p:txBody>
          <a:bodyPr wrap="square" rtlCol="0">
            <a:spAutoFit/>
          </a:bodyPr>
          <a:lstStyle/>
          <a:p>
            <a:r>
              <a:rPr lang="en-US" sz="2400" dirty="0" smtClean="0">
                <a:latin typeface="+mn-lt"/>
              </a:rPr>
              <a:t>100%</a:t>
            </a:r>
            <a:endParaRPr lang="el-GR" sz="2400" dirty="0">
              <a:latin typeface="+mn-lt"/>
            </a:endParaRPr>
          </a:p>
        </p:txBody>
      </p:sp>
    </p:spTree>
    <p:extLst>
      <p:ext uri="{BB962C8B-B14F-4D97-AF65-F5344CB8AC3E}">
        <p14:creationId xmlns:p14="http://schemas.microsoft.com/office/powerpoint/2010/main" val="1484116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Είδη επιδημιολογικών μελετών</a:t>
            </a:r>
            <a:endParaRPr lang="el-GR" dirty="0"/>
          </a:p>
        </p:txBody>
      </p:sp>
      <p:sp>
        <p:nvSpPr>
          <p:cNvPr id="3" name="Content Placeholder 2"/>
          <p:cNvSpPr>
            <a:spLocks noGrp="1"/>
          </p:cNvSpPr>
          <p:nvPr>
            <p:ph idx="1"/>
          </p:nvPr>
        </p:nvSpPr>
        <p:spPr/>
        <p:txBody>
          <a:bodyPr/>
          <a:lstStyle/>
          <a:p>
            <a:r>
              <a:rPr lang="el-GR" dirty="0" smtClean="0"/>
              <a:t>Πειραματικές</a:t>
            </a:r>
          </a:p>
          <a:p>
            <a:r>
              <a:rPr lang="el-GR" dirty="0" smtClean="0"/>
              <a:t>Μη πειραματικές (παρατήρησης)</a:t>
            </a:r>
          </a:p>
          <a:p>
            <a:endParaRPr lang="el-GR" dirty="0" smtClean="0"/>
          </a:p>
          <a:p>
            <a:r>
              <a:rPr lang="el-GR" dirty="0" smtClean="0"/>
              <a:t>Μελέτες κοορτών</a:t>
            </a:r>
          </a:p>
          <a:p>
            <a:r>
              <a:rPr lang="el-GR" dirty="0" smtClean="0"/>
              <a:t>Μελέτες ασθενών μαρτύρων</a:t>
            </a:r>
            <a:endParaRPr lang="el-GR" dirty="0"/>
          </a:p>
        </p:txBody>
      </p:sp>
    </p:spTree>
    <p:extLst>
      <p:ext uri="{BB962C8B-B14F-4D97-AF65-F5344CB8AC3E}">
        <p14:creationId xmlns:p14="http://schemas.microsoft.com/office/powerpoint/2010/main" val="251082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smtClean="0"/>
              <a:t>Βασισμένη σε ενδείξεις νοσηλευτική &amp; ανάπτυξη κατευθυντηρίων οδηγιών</a:t>
            </a:r>
            <a:endParaRPr lang="el-GR" dirty="0"/>
          </a:p>
        </p:txBody>
      </p:sp>
    </p:spTree>
    <p:extLst>
      <p:ext uri="{BB962C8B-B14F-4D97-AF65-F5344CB8AC3E}">
        <p14:creationId xmlns:p14="http://schemas.microsoft.com/office/powerpoint/2010/main" val="965905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16632"/>
            <a:ext cx="9144000" cy="908720"/>
          </a:xfrm>
        </p:spPr>
        <p:txBody>
          <a:bodyPr>
            <a:normAutofit fontScale="90000"/>
          </a:bodyPr>
          <a:lstStyle/>
          <a:p>
            <a:pPr algn="ctr" eaLnBrk="1" hangingPunct="1"/>
            <a:r>
              <a:rPr lang="el-GR" sz="3600" b="1" dirty="0" smtClean="0"/>
              <a:t>Νοσηλευτική Φροντίδα Βασισμένη σε Ενδείξεις </a:t>
            </a:r>
            <a:r>
              <a:rPr lang="el-GR" sz="3100" b="0" dirty="0" smtClean="0"/>
              <a:t>(1/3)</a:t>
            </a:r>
          </a:p>
        </p:txBody>
      </p:sp>
      <p:sp>
        <p:nvSpPr>
          <p:cNvPr id="4099" name="Rectangle 3"/>
          <p:cNvSpPr>
            <a:spLocks noGrp="1" noChangeArrowheads="1"/>
          </p:cNvSpPr>
          <p:nvPr>
            <p:ph idx="1"/>
          </p:nvPr>
        </p:nvSpPr>
        <p:spPr/>
        <p:txBody>
          <a:bodyPr/>
          <a:lstStyle/>
          <a:p>
            <a:pPr eaLnBrk="1" hangingPunct="1">
              <a:lnSpc>
                <a:spcPct val="90000"/>
              </a:lnSpc>
              <a:defRPr/>
            </a:pPr>
            <a:r>
              <a:rPr lang="el-GR" sz="2400" dirty="0" smtClean="0"/>
              <a:t>Η Νοσηλευτική Φροντίδα Βασισμένη σε Ενδείξεις (ΝΦΒΕ), είναι ένα νέο μοντέλο άσκησης της Νοσηλευτικής, μια προσέγγιση επίλυσης κλινικών προβλημάτων</a:t>
            </a:r>
            <a:r>
              <a:rPr lang="en-US" sz="2400" dirty="0" smtClean="0"/>
              <a:t> </a:t>
            </a:r>
            <a:r>
              <a:rPr lang="el-GR" sz="2400" dirty="0" smtClean="0"/>
              <a:t>που δημιουργήθηκε λόγω:</a:t>
            </a:r>
          </a:p>
          <a:p>
            <a:pPr eaLnBrk="1" hangingPunct="1">
              <a:lnSpc>
                <a:spcPct val="90000"/>
              </a:lnSpc>
              <a:defRPr/>
            </a:pPr>
            <a:endParaRPr lang="el-GR" sz="1000" dirty="0" smtClean="0"/>
          </a:p>
          <a:p>
            <a:pPr lvl="1" eaLnBrk="1" hangingPunct="1">
              <a:lnSpc>
                <a:spcPct val="90000"/>
              </a:lnSpc>
              <a:defRPr/>
            </a:pPr>
            <a:r>
              <a:rPr lang="el-GR" sz="2400" dirty="0" smtClean="0">
                <a:ea typeface="+mn-ea"/>
                <a:cs typeface="+mn-cs"/>
              </a:rPr>
              <a:t>της ανάγκης για αποτελεσματική χρήση περιορισμένων πόρων</a:t>
            </a:r>
          </a:p>
          <a:p>
            <a:pPr lvl="1" eaLnBrk="1" hangingPunct="1">
              <a:lnSpc>
                <a:spcPct val="90000"/>
              </a:lnSpc>
              <a:defRPr/>
            </a:pPr>
            <a:r>
              <a:rPr lang="el-GR" sz="2400" dirty="0" smtClean="0"/>
              <a:t>της ανάγκης για ε</a:t>
            </a:r>
            <a:r>
              <a:rPr lang="el-GR" sz="2400" dirty="0" smtClean="0">
                <a:ea typeface="+mn-ea"/>
                <a:cs typeface="+mn-cs"/>
              </a:rPr>
              <a:t>πιστημονική υποστήριξη επαγγελματικών επιλογών</a:t>
            </a:r>
          </a:p>
          <a:p>
            <a:pPr lvl="1" eaLnBrk="1" hangingPunct="1">
              <a:lnSpc>
                <a:spcPct val="90000"/>
              </a:lnSpc>
              <a:defRPr/>
            </a:pPr>
            <a:r>
              <a:rPr lang="el-GR" sz="2400" dirty="0" smtClean="0"/>
              <a:t>της ανάγκης για έ</a:t>
            </a:r>
            <a:r>
              <a:rPr lang="el-GR" sz="2400" dirty="0" smtClean="0">
                <a:ea typeface="+mn-ea"/>
                <a:cs typeface="+mn-cs"/>
              </a:rPr>
              <a:t>λεγχο του αυξανόμενου καταναλωτισμού προϊόντων</a:t>
            </a:r>
          </a:p>
          <a:p>
            <a:pPr lvl="1" eaLnBrk="1" hangingPunct="1">
              <a:lnSpc>
                <a:spcPct val="90000"/>
              </a:lnSpc>
              <a:defRPr/>
            </a:pPr>
            <a:r>
              <a:rPr lang="el-GR" sz="2400" dirty="0" smtClean="0">
                <a:ea typeface="+mn-ea"/>
                <a:cs typeface="+mn-cs"/>
              </a:rPr>
              <a:t>Εύκολης πρόσβασης σε πληροφορίες</a:t>
            </a:r>
          </a:p>
          <a:p>
            <a:pPr lvl="1" eaLnBrk="1" hangingPunct="1">
              <a:lnSpc>
                <a:spcPct val="90000"/>
              </a:lnSpc>
              <a:defRPr/>
            </a:pPr>
            <a:r>
              <a:rPr lang="el-GR" sz="2400" dirty="0" smtClean="0">
                <a:ea typeface="+mn-ea"/>
                <a:cs typeface="+mn-cs"/>
              </a:rPr>
              <a:t>Ευμετάβλητης κοινωνικής πραγματικότητας</a:t>
            </a:r>
            <a:endParaRPr lang="en-US" sz="2400" dirty="0" smtClean="0">
              <a:ea typeface="+mn-ea"/>
              <a:cs typeface="+mn-cs"/>
            </a:endParaRPr>
          </a:p>
        </p:txBody>
      </p:sp>
      <p:sp>
        <p:nvSpPr>
          <p:cNvPr id="22532" name="TextBox 4"/>
          <p:cNvSpPr txBox="1">
            <a:spLocks noChangeArrowheads="1"/>
          </p:cNvSpPr>
          <p:nvPr/>
        </p:nvSpPr>
        <p:spPr bwMode="auto">
          <a:xfrm>
            <a:off x="2843808" y="5786735"/>
            <a:ext cx="5527402" cy="461665"/>
          </a:xfrm>
          <a:prstGeom prst="rect">
            <a:avLst/>
          </a:prstGeom>
          <a:noFill/>
          <a:ln w="9525">
            <a:noFill/>
            <a:miter lim="800000"/>
            <a:headEnd/>
            <a:tailEnd/>
          </a:ln>
        </p:spPr>
        <p:txBody>
          <a:bodyPr wrap="square">
            <a:spAutoFit/>
          </a:bodyPr>
          <a:lstStyle/>
          <a:p>
            <a:pPr algn="r">
              <a:spcBef>
                <a:spcPct val="50000"/>
              </a:spcBef>
            </a:pPr>
            <a:r>
              <a:rPr lang="en-US" sz="1200" dirty="0">
                <a:solidFill>
                  <a:schemeClr val="tx1">
                    <a:lumMod val="75000"/>
                    <a:lumOff val="25000"/>
                  </a:schemeClr>
                </a:solidFill>
                <a:latin typeface="+mn-lt"/>
              </a:rPr>
              <a:t>Kitson A. Recognising relationships: reflections on Evidence-based practice. Nurs Inq . 2002</a:t>
            </a:r>
            <a:r>
              <a:rPr lang="el-GR" sz="1200" dirty="0">
                <a:solidFill>
                  <a:schemeClr val="tx1">
                    <a:lumMod val="75000"/>
                    <a:lumOff val="25000"/>
                  </a:schemeClr>
                </a:solidFill>
                <a:latin typeface="+mn-lt"/>
              </a:rPr>
              <a:t>  </a:t>
            </a:r>
            <a:r>
              <a:rPr lang="en-US" sz="1200" dirty="0">
                <a:solidFill>
                  <a:schemeClr val="tx1">
                    <a:lumMod val="75000"/>
                    <a:lumOff val="25000"/>
                  </a:schemeClr>
                </a:solidFill>
                <a:latin typeface="+mn-lt"/>
              </a:rPr>
              <a:t>Trinder L., Reynolds S., 2000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7396966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16632"/>
            <a:ext cx="9144000" cy="908720"/>
          </a:xfrm>
        </p:spPr>
        <p:txBody>
          <a:bodyPr>
            <a:normAutofit fontScale="90000"/>
          </a:bodyPr>
          <a:lstStyle/>
          <a:p>
            <a:r>
              <a:rPr lang="el-GR" sz="3600" b="1" dirty="0" smtClean="0"/>
              <a:t>Νοσηλευτική Φροντίδα Βασισμένη σε Ενδείξεις </a:t>
            </a:r>
            <a:r>
              <a:rPr lang="el-GR" sz="3100" b="0" dirty="0" smtClean="0"/>
              <a:t>(2/3)</a:t>
            </a:r>
            <a:endParaRPr lang="el-GR" sz="3100" b="1" dirty="0" smtClean="0"/>
          </a:p>
        </p:txBody>
      </p:sp>
      <p:sp>
        <p:nvSpPr>
          <p:cNvPr id="23555" name="Content Placeholder 2"/>
          <p:cNvSpPr>
            <a:spLocks noGrp="1"/>
          </p:cNvSpPr>
          <p:nvPr>
            <p:ph idx="1"/>
          </p:nvPr>
        </p:nvSpPr>
        <p:spPr>
          <a:xfrm>
            <a:off x="457200" y="1196752"/>
            <a:ext cx="4546848" cy="5040560"/>
          </a:xfrm>
        </p:spPr>
        <p:txBody>
          <a:bodyPr>
            <a:normAutofit/>
          </a:bodyPr>
          <a:lstStyle/>
          <a:p>
            <a:r>
              <a:rPr kumimoji="1" lang="el-GR" sz="2400" dirty="0" smtClean="0"/>
              <a:t>Διαδικασία με την οποία οι νοσηλευτές λαμβάνουν κλινικές αποφάσεις χρησιμοποιώντας τα καλύτερα διαθέσιμα </a:t>
            </a:r>
            <a:r>
              <a:rPr kumimoji="1" lang="el-GR" sz="2400" b="1" dirty="0" smtClean="0"/>
              <a:t>ερευνητικά δεδομένα</a:t>
            </a:r>
            <a:r>
              <a:rPr kumimoji="1" lang="el-GR" sz="2400" dirty="0" smtClean="0"/>
              <a:t>, την καλύτερη </a:t>
            </a:r>
            <a:r>
              <a:rPr kumimoji="1" lang="el-GR" sz="2400" b="1" dirty="0" smtClean="0"/>
              <a:t>κλινική πρακτική</a:t>
            </a:r>
            <a:r>
              <a:rPr kumimoji="1" lang="el-GR" sz="2400" dirty="0" smtClean="0"/>
              <a:t>, την </a:t>
            </a:r>
            <a:r>
              <a:rPr kumimoji="1" lang="el-GR" sz="2400" b="1" dirty="0" smtClean="0"/>
              <a:t>κλινική εμπειρία</a:t>
            </a:r>
            <a:r>
              <a:rPr kumimoji="1" lang="el-GR" sz="2400" dirty="0" smtClean="0"/>
              <a:t> και τις </a:t>
            </a:r>
            <a:r>
              <a:rPr kumimoji="1" lang="el-GR" sz="2400" b="1" dirty="0" smtClean="0"/>
              <a:t>προσδοκίες του ασθενούς </a:t>
            </a:r>
            <a:r>
              <a:rPr kumimoji="1" lang="el-GR" sz="2400" dirty="0" smtClean="0"/>
              <a:t>μέσα στα πλαίσια των </a:t>
            </a:r>
            <a:r>
              <a:rPr kumimoji="1" lang="el-GR" sz="2400" b="1" i="1" dirty="0" smtClean="0"/>
              <a:t>διαθέσιμων πηγών</a:t>
            </a:r>
            <a:r>
              <a:rPr kumimoji="1" lang="el-GR" sz="2400" dirty="0" smtClean="0"/>
              <a:t>.</a:t>
            </a:r>
          </a:p>
          <a:p>
            <a:pPr>
              <a:buFontTx/>
              <a:buNone/>
            </a:pPr>
            <a:r>
              <a:rPr lang="el-GR" sz="1600" dirty="0" smtClean="0"/>
              <a:t>   (</a:t>
            </a:r>
            <a:r>
              <a:rPr lang="en-US" sz="1600" dirty="0" smtClean="0"/>
              <a:t>Sackett, et al., 2000)</a:t>
            </a:r>
            <a:endParaRPr lang="el-GR" sz="1600" dirty="0" smtClean="0"/>
          </a:p>
        </p:txBody>
      </p:sp>
      <p:graphicFrame>
        <p:nvGraphicFramePr>
          <p:cNvPr id="4" name="Diagram 3"/>
          <p:cNvGraphicFramePr/>
          <p:nvPr>
            <p:extLst>
              <p:ext uri="{D42A27DB-BD31-4B8C-83A1-F6EECF244321}">
                <p14:modId xmlns:p14="http://schemas.microsoft.com/office/powerpoint/2010/main" val="4111714936"/>
              </p:ext>
            </p:extLst>
          </p:nvPr>
        </p:nvGraphicFramePr>
        <p:xfrm>
          <a:off x="4595949" y="1124744"/>
          <a:ext cx="4416152"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bwMode="auto">
          <a:xfrm>
            <a:off x="6012904" y="2557263"/>
            <a:ext cx="1872208" cy="1152128"/>
          </a:xfrm>
          <a:prstGeom prst="ellipse">
            <a:avLst/>
          </a:prstGeom>
          <a:noFill/>
          <a:ln w="88900" cap="rnd" cmpd="sng" algn="ctr">
            <a:solidFill>
              <a:srgbClr val="FF0000"/>
            </a:solidFill>
            <a:prstDash val="dash"/>
            <a:round/>
            <a:headEnd type="none" w="med" len="med"/>
            <a:tailEnd type="none" w="med" len="med"/>
          </a:ln>
          <a:effectLst>
            <a:innerShdw dir="16200000">
              <a:schemeClr val="tx1">
                <a:alpha val="84000"/>
              </a:schemeClr>
            </a:innerShdw>
          </a:effectLst>
          <a:scene3d>
            <a:camera prst="orthographicFront"/>
            <a:lightRig rig="threePt" dir="t"/>
          </a:scene3d>
          <a:sp3d prstMaterial="matte">
            <a:bevelT prst="slope"/>
          </a:sp3d>
        </p:spPr>
        <p:txBody>
          <a:bodyPr/>
          <a:lstStyle/>
          <a:p>
            <a:pPr algn="ctr">
              <a:spcBef>
                <a:spcPct val="50000"/>
              </a:spcBef>
              <a:defRPr/>
            </a:pPr>
            <a:endParaRPr lang="el-GR" dirty="0">
              <a:latin typeface="Times New Roman" charset="0"/>
              <a:cs typeface="+mn-cs"/>
            </a:endParaRPr>
          </a:p>
        </p:txBody>
      </p:sp>
      <p:sp>
        <p:nvSpPr>
          <p:cNvPr id="7" name="Rectangle 6"/>
          <p:cNvSpPr/>
          <p:nvPr/>
        </p:nvSpPr>
        <p:spPr bwMode="auto">
          <a:xfrm>
            <a:off x="6379641" y="2810161"/>
            <a:ext cx="1152525" cy="646331"/>
          </a:xfrm>
          <a:prstGeom prst="rect">
            <a:avLst/>
          </a:prstGeom>
          <a:solidFill>
            <a:schemeClr val="bg1">
              <a:lumMod val="85000"/>
              <a:alpha val="46000"/>
            </a:schemeClr>
          </a:solidFill>
          <a:ln w="9525" cap="flat" cmpd="sng" algn="ctr">
            <a:noFill/>
            <a:prstDash val="solid"/>
            <a:round/>
            <a:headEnd type="none" w="med" len="med"/>
            <a:tailEnd type="none" w="med" len="med"/>
          </a:ln>
          <a:effectLst/>
        </p:spPr>
        <p:txBody>
          <a:bodyPr>
            <a:spAutoFit/>
          </a:bodyPr>
          <a:lstStyle/>
          <a:p>
            <a:pPr algn="ctr">
              <a:spcBef>
                <a:spcPct val="50000"/>
              </a:spcBef>
              <a:defRPr/>
            </a:pPr>
            <a:r>
              <a:rPr lang="el-GR" dirty="0">
                <a:latin typeface="+mn-lt"/>
                <a:cs typeface="+mn-cs"/>
              </a:rPr>
              <a:t>Κλινική εμπειρία</a:t>
            </a:r>
            <a:endParaRPr lang="en-US" dirty="0">
              <a:latin typeface="+mn-lt"/>
              <a:cs typeface="+mn-cs"/>
            </a:endParaRPr>
          </a:p>
        </p:txBody>
      </p:sp>
      <p:sp>
        <p:nvSpPr>
          <p:cNvPr id="9" name="Line Callout 1 8"/>
          <p:cNvSpPr/>
          <p:nvPr/>
        </p:nvSpPr>
        <p:spPr bwMode="auto">
          <a:xfrm>
            <a:off x="2061197" y="5949280"/>
            <a:ext cx="4895850" cy="368300"/>
          </a:xfrm>
          <a:prstGeom prst="borderCallout1">
            <a:avLst>
              <a:gd name="adj1" fmla="val -697538"/>
              <a:gd name="adj2" fmla="val 100485"/>
              <a:gd name="adj3" fmla="val 88418"/>
              <a:gd name="adj4" fmla="val 100466"/>
            </a:avLst>
          </a:prstGeom>
          <a:solidFill>
            <a:schemeClr val="tx2">
              <a:lumMod val="10000"/>
              <a:lumOff val="90000"/>
            </a:schemeClr>
          </a:solidFill>
          <a:ln w="22225" cap="flat" cmpd="sng" algn="ctr">
            <a:solidFill>
              <a:schemeClr val="tx1"/>
            </a:solidFill>
            <a:prstDash val="sysDash"/>
            <a:round/>
            <a:headEnd type="none" w="med" len="med"/>
            <a:tailEnd type="none" w="med" len="med"/>
          </a:ln>
          <a:effectLst/>
        </p:spPr>
        <p:txBody>
          <a:bodyPr>
            <a:spAutoFit/>
          </a:bodyPr>
          <a:lstStyle/>
          <a:p>
            <a:pPr algn="ctr">
              <a:spcBef>
                <a:spcPct val="50000"/>
              </a:spcBef>
              <a:defRPr/>
            </a:pPr>
            <a:r>
              <a:rPr lang="el-GR" b="1" dirty="0">
                <a:solidFill>
                  <a:schemeClr val="accent2">
                    <a:lumMod val="75000"/>
                  </a:schemeClr>
                </a:solidFill>
                <a:latin typeface="+mn-lt"/>
                <a:cs typeface="+mn-cs"/>
              </a:rPr>
              <a:t>Νοσηλευτική Φροντίδα Βασισμένη σε Ενδείξεις</a:t>
            </a:r>
          </a:p>
        </p:txBody>
      </p:sp>
    </p:spTree>
    <p:extLst>
      <p:ext uri="{BB962C8B-B14F-4D97-AF65-F5344CB8AC3E}">
        <p14:creationId xmlns:p14="http://schemas.microsoft.com/office/powerpoint/2010/main" val="309992195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16632"/>
            <a:ext cx="9144000" cy="908720"/>
          </a:xfrm>
        </p:spPr>
        <p:txBody>
          <a:bodyPr>
            <a:normAutofit fontScale="90000"/>
          </a:bodyPr>
          <a:lstStyle/>
          <a:p>
            <a:r>
              <a:rPr lang="el-GR" sz="3600" b="1" dirty="0" smtClean="0"/>
              <a:t>Νοσηλευτική Φροντίδα Βασισμένη σε Ενδείξεις </a:t>
            </a:r>
            <a:r>
              <a:rPr lang="el-GR" sz="3100" b="0" dirty="0" smtClean="0"/>
              <a:t>(3/3)</a:t>
            </a:r>
            <a:endParaRPr lang="el-GR" sz="3100" b="1" dirty="0" smtClean="0"/>
          </a:p>
        </p:txBody>
      </p:sp>
      <p:sp>
        <p:nvSpPr>
          <p:cNvPr id="24579" name="Content Placeholder 2"/>
          <p:cNvSpPr>
            <a:spLocks noGrp="1"/>
          </p:cNvSpPr>
          <p:nvPr>
            <p:ph idx="1"/>
          </p:nvPr>
        </p:nvSpPr>
        <p:spPr/>
        <p:txBody>
          <a:bodyPr>
            <a:normAutofit/>
          </a:bodyPr>
          <a:lstStyle/>
          <a:p>
            <a:pPr marL="0" indent="0">
              <a:buNone/>
            </a:pPr>
            <a:r>
              <a:rPr lang="el-GR" sz="2800" dirty="0" smtClean="0"/>
              <a:t>Είναι κάτι πολύ περισσότερο από τη χρήση των ερευνητικών δεδομένων σε όλες τις διαστάσεις της εργασίας ενός νοσηλευτή</a:t>
            </a:r>
            <a:r>
              <a:rPr lang="en-US" sz="2800" dirty="0" smtClean="0"/>
              <a:t> </a:t>
            </a:r>
            <a:r>
              <a:rPr lang="el-GR" sz="2800" dirty="0" smtClean="0"/>
              <a:t>γιατί περιλαμβάνει και άλλες διαστάσεις της διαδικασίας λήψης κλινικών αποφάσεων όπως η κλινική εμπειρία, οι αξίες των ασθενών και οι πόροι για τη φροντίδα υγείας.</a:t>
            </a:r>
          </a:p>
        </p:txBody>
      </p:sp>
    </p:spTree>
    <p:extLst>
      <p:ext uri="{BB962C8B-B14F-4D97-AF65-F5344CB8AC3E}">
        <p14:creationId xmlns:p14="http://schemas.microsoft.com/office/powerpoint/2010/main" val="167893721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l-GR" sz="3600" b="1" dirty="0" smtClean="0"/>
              <a:t>Διαδικασία ΝΦΒΕ </a:t>
            </a:r>
            <a:r>
              <a:rPr lang="el-GR" sz="2800" b="0" dirty="0"/>
              <a:t>(1/3)</a:t>
            </a:r>
            <a:endParaRPr lang="el-GR" sz="2800" b="1" dirty="0" smtClean="0"/>
          </a:p>
        </p:txBody>
      </p:sp>
      <p:sp>
        <p:nvSpPr>
          <p:cNvPr id="25603" name="Content Placeholder 2"/>
          <p:cNvSpPr>
            <a:spLocks noGrp="1"/>
          </p:cNvSpPr>
          <p:nvPr>
            <p:ph idx="1"/>
          </p:nvPr>
        </p:nvSpPr>
        <p:spPr/>
        <p:txBody>
          <a:bodyPr>
            <a:normAutofit/>
          </a:bodyPr>
          <a:lstStyle/>
          <a:p>
            <a:r>
              <a:rPr lang="el-GR" sz="2800" b="1" dirty="0" smtClean="0"/>
              <a:t>Καθορισμός του προβλήματος</a:t>
            </a:r>
            <a:r>
              <a:rPr lang="el-GR" sz="2800" dirty="0" smtClean="0"/>
              <a:t> του ασθενή ή μιας ομάδας ασθενών, όσον αφορά την φροντίδα υγείας τους &amp; </a:t>
            </a:r>
            <a:r>
              <a:rPr lang="el-GR" sz="2800" b="1" dirty="0" smtClean="0"/>
              <a:t>Δημιουργία μιας ερώτησης που μπορεί να απαντηθεί</a:t>
            </a:r>
            <a:r>
              <a:rPr lang="el-GR" sz="2800" dirty="0" smtClean="0"/>
              <a:t>, που μπορεί να έχει σχέση με τη διάγνωση, την πρόγνωση, τη θεραπεία ή την αιτιολογία.</a:t>
            </a:r>
          </a:p>
          <a:p>
            <a:endParaRPr lang="el-GR" sz="2800" dirty="0" smtClean="0"/>
          </a:p>
          <a:p>
            <a:r>
              <a:rPr lang="el-GR" sz="2800" b="1" dirty="0" smtClean="0"/>
              <a:t>Αναζήτηση</a:t>
            </a:r>
            <a:r>
              <a:rPr lang="el-GR" sz="2800" dirty="0" smtClean="0"/>
              <a:t>, όσο το δυνατόν πιο αποτελεσματικά, </a:t>
            </a:r>
            <a:r>
              <a:rPr lang="el-GR" sz="2800" b="1" dirty="0" smtClean="0"/>
              <a:t>της καλύτερης Τεκμηριωμένης Πληροφορίας </a:t>
            </a:r>
            <a:r>
              <a:rPr lang="el-GR" sz="2800" dirty="0" smtClean="0"/>
              <a:t>για να απαντηθεί αυτή η ερώτηση.</a:t>
            </a:r>
          </a:p>
        </p:txBody>
      </p:sp>
    </p:spTree>
    <p:extLst>
      <p:ext uri="{BB962C8B-B14F-4D97-AF65-F5344CB8AC3E}">
        <p14:creationId xmlns:p14="http://schemas.microsoft.com/office/powerpoint/2010/main" val="222264502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l-GR" sz="3600" b="1" dirty="0" smtClean="0"/>
              <a:t>Διαδικασία ΝΦΒΕ </a:t>
            </a:r>
            <a:r>
              <a:rPr lang="el-GR" sz="2800" b="0" dirty="0" smtClean="0"/>
              <a:t>(2/3</a:t>
            </a:r>
            <a:r>
              <a:rPr lang="el-GR" sz="2800" b="0" dirty="0"/>
              <a:t>)</a:t>
            </a:r>
            <a:endParaRPr lang="el-GR" sz="2800" b="1" dirty="0" smtClean="0"/>
          </a:p>
        </p:txBody>
      </p:sp>
      <p:sp>
        <p:nvSpPr>
          <p:cNvPr id="26627" name="Content Placeholder 2"/>
          <p:cNvSpPr>
            <a:spLocks noGrp="1"/>
          </p:cNvSpPr>
          <p:nvPr>
            <p:ph idx="1"/>
          </p:nvPr>
        </p:nvSpPr>
        <p:spPr/>
        <p:txBody>
          <a:bodyPr>
            <a:normAutofit/>
          </a:bodyPr>
          <a:lstStyle/>
          <a:p>
            <a:r>
              <a:rPr lang="el-GR" sz="2800" b="1" dirty="0" smtClean="0"/>
              <a:t>Κριτική αξιολόγηση της πληροφορίας</a:t>
            </a:r>
            <a:r>
              <a:rPr lang="el-GR" sz="2800" dirty="0" smtClean="0"/>
              <a:t> αναφορικά με την εγκυρότητά της, τις επιπτώσεις της και την εφαρμοσιμότητά της (κατά πόσο προσεγγίζει την αλήθεια), το μέγεθος της επίδρασής της και την χρησιμότητά της στην κλινική πράξη αντίστοιχα.</a:t>
            </a:r>
          </a:p>
          <a:p>
            <a:endParaRPr lang="el-GR" sz="2800" dirty="0" smtClean="0"/>
          </a:p>
          <a:p>
            <a:r>
              <a:rPr lang="el-GR" sz="2800" b="1" dirty="0" smtClean="0"/>
              <a:t>Εφαρμογή των αποτελεσμάτων στον άρρωστο</a:t>
            </a:r>
            <a:r>
              <a:rPr lang="el-GR" sz="2800" dirty="0" smtClean="0"/>
              <a:t> ή σε μια ομάδα ασθενών ενσωματώνοντας τα ευρήματα της κριτικής αξιολόγησης στην</a:t>
            </a:r>
            <a:r>
              <a:rPr kumimoji="1" lang="el-GR" sz="2800" dirty="0" smtClean="0"/>
              <a:t> λήψη κλινικών αποφάσεων</a:t>
            </a:r>
            <a:r>
              <a:rPr lang="el-GR" sz="2800" dirty="0" smtClean="0"/>
              <a:t>.</a:t>
            </a:r>
          </a:p>
        </p:txBody>
      </p:sp>
    </p:spTree>
    <p:extLst>
      <p:ext uri="{BB962C8B-B14F-4D97-AF65-F5344CB8AC3E}">
        <p14:creationId xmlns:p14="http://schemas.microsoft.com/office/powerpoint/2010/main" val="180693569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Διαταραχές κυτταρικής αύξησης &amp; </a:t>
            </a:r>
            <a:r>
              <a:rPr lang="el-GR" dirty="0" smtClean="0"/>
              <a:t>διαφοροποίησης</a:t>
            </a:r>
            <a:r>
              <a:rPr lang="en-US" dirty="0"/>
              <a:t> </a:t>
            </a:r>
            <a:r>
              <a:rPr lang="en-US" sz="3100" b="0" dirty="0" smtClean="0"/>
              <a:t>(2/2</a:t>
            </a:r>
            <a:r>
              <a:rPr lang="en-US" sz="3100" b="0" dirty="0"/>
              <a:t>)</a:t>
            </a:r>
            <a:endParaRPr lang="el-GR" sz="3100" b="0" dirty="0"/>
          </a:p>
        </p:txBody>
      </p:sp>
      <p:sp>
        <p:nvSpPr>
          <p:cNvPr id="3" name="Content Placeholder 2"/>
          <p:cNvSpPr>
            <a:spLocks noGrp="1"/>
          </p:cNvSpPr>
          <p:nvPr>
            <p:ph idx="1"/>
          </p:nvPr>
        </p:nvSpPr>
        <p:spPr/>
        <p:txBody>
          <a:bodyPr>
            <a:noAutofit/>
          </a:bodyPr>
          <a:lstStyle/>
          <a:p>
            <a:pPr>
              <a:spcBef>
                <a:spcPts val="600"/>
              </a:spcBef>
              <a:defRPr/>
            </a:pPr>
            <a:r>
              <a:rPr lang="el-GR" sz="2400" b="1" dirty="0" smtClean="0">
                <a:solidFill>
                  <a:schemeClr val="tx2"/>
                </a:solidFill>
              </a:rPr>
              <a:t>Υπερπλασία</a:t>
            </a:r>
            <a:r>
              <a:rPr lang="el-GR" sz="2400" dirty="0" smtClean="0">
                <a:solidFill>
                  <a:schemeClr val="tx2"/>
                </a:solidFill>
              </a:rPr>
              <a:t> </a:t>
            </a:r>
            <a:r>
              <a:rPr lang="el-GR" sz="2400" dirty="0" smtClean="0"/>
              <a:t>καλείται η αύξηση του μεγέθους ενός οργάνου ή ιστού λόγω αύξησης του αριθμού των κυττάρων, σε αντίθεση με την </a:t>
            </a:r>
            <a:r>
              <a:rPr lang="el-GR" sz="2400" b="1" dirty="0" smtClean="0">
                <a:solidFill>
                  <a:schemeClr val="accent2">
                    <a:lumMod val="50000"/>
                  </a:schemeClr>
                </a:solidFill>
              </a:rPr>
              <a:t>υπερτροφία</a:t>
            </a:r>
            <a:r>
              <a:rPr lang="el-GR" sz="2400" dirty="0" smtClean="0"/>
              <a:t> όπου η αύξηση του μεγέθους ενός οργάνου ή ιστού οφείλεται στην αύξηση του μεγέθους των κυττάρων που τον αποτελούν</a:t>
            </a:r>
          </a:p>
          <a:p>
            <a:pPr>
              <a:spcBef>
                <a:spcPts val="600"/>
              </a:spcBef>
              <a:defRPr/>
            </a:pPr>
            <a:r>
              <a:rPr lang="el-GR" sz="2400" b="1" dirty="0" smtClean="0">
                <a:solidFill>
                  <a:schemeClr val="tx2"/>
                </a:solidFill>
              </a:rPr>
              <a:t>Μετάπλαση</a:t>
            </a:r>
            <a:r>
              <a:rPr lang="el-GR" sz="2400" dirty="0" smtClean="0"/>
              <a:t> καλείται η αλλαγή του πρότυπου διαφοροποίησης ενός ιστού, δηλαδή η μετάπτωση ενός διαφοροποιημένου ιστού σε άλλον.</a:t>
            </a:r>
          </a:p>
          <a:p>
            <a:pPr>
              <a:spcBef>
                <a:spcPts val="600"/>
              </a:spcBef>
              <a:defRPr/>
            </a:pPr>
            <a:r>
              <a:rPr lang="el-GR" sz="2400" b="1" dirty="0" smtClean="0">
                <a:solidFill>
                  <a:schemeClr val="tx2"/>
                </a:solidFill>
              </a:rPr>
              <a:t>Δυσπλασία</a:t>
            </a:r>
            <a:r>
              <a:rPr lang="el-GR" sz="2400" dirty="0" smtClean="0"/>
              <a:t> καλούνται οι παθολογικές αλλοιώσεις του επιθηλιακού ιστού, που χαρακτηρίζονται από υπερπλαστικές διαδικασίες σε συνδυασμό με αρχιτεκτονικές και κυτταρικές ανωμαλίες.   </a:t>
            </a:r>
            <a:endParaRPr lang="el-GR" sz="2400" dirty="0"/>
          </a:p>
        </p:txBody>
      </p:sp>
    </p:spTree>
    <p:extLst>
      <p:ext uri="{BB962C8B-B14F-4D97-AF65-F5344CB8AC3E}">
        <p14:creationId xmlns:p14="http://schemas.microsoft.com/office/powerpoint/2010/main" val="2477113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l-GR" sz="3600" b="1" dirty="0" smtClean="0"/>
              <a:t>Διαδικασία ΝΦΒΕ </a:t>
            </a:r>
            <a:r>
              <a:rPr lang="el-GR" sz="2800" b="0" dirty="0" smtClean="0"/>
              <a:t>(3/3</a:t>
            </a:r>
            <a:r>
              <a:rPr lang="el-GR" sz="2800" b="0" dirty="0"/>
              <a:t>)</a:t>
            </a:r>
            <a:endParaRPr lang="el-GR" sz="2800" b="1" dirty="0" smtClean="0"/>
          </a:p>
        </p:txBody>
      </p:sp>
      <p:sp>
        <p:nvSpPr>
          <p:cNvPr id="27651" name="Content Placeholder 2"/>
          <p:cNvSpPr>
            <a:spLocks noGrp="1"/>
          </p:cNvSpPr>
          <p:nvPr>
            <p:ph idx="1"/>
          </p:nvPr>
        </p:nvSpPr>
        <p:spPr/>
        <p:txBody>
          <a:bodyPr>
            <a:normAutofit/>
          </a:bodyPr>
          <a:lstStyle/>
          <a:p>
            <a:r>
              <a:rPr lang="el-GR" sz="2800" b="1" dirty="0" smtClean="0"/>
              <a:t>Αξιολόγηση της έκβασης</a:t>
            </a:r>
            <a:r>
              <a:rPr lang="el-GR" sz="2800" dirty="0" smtClean="0"/>
              <a:t> &amp; της αποτελεσματικότητας της παρέμβασης, της επάρκειας των πόρων για την εκτέλεση των παραπάνω βημάτων και αναζήτηση τρόπων βελτίωσης.</a:t>
            </a:r>
          </a:p>
          <a:p>
            <a:endParaRPr lang="el-GR" dirty="0" smtClean="0"/>
          </a:p>
        </p:txBody>
      </p:sp>
      <p:pic>
        <p:nvPicPr>
          <p:cNvPr id="2050" name="Picture 2" descr="Research, Science, Explore, Microscope, Exam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614510"/>
            <a:ext cx="3863752" cy="25657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29864" y="6182452"/>
            <a:ext cx="2492040"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u="sng" dirty="0" smtClean="0">
                <a:solidFill>
                  <a:schemeClr val="tx1">
                    <a:lumMod val="75000"/>
                    <a:lumOff val="25000"/>
                  </a:schemeClr>
                </a:solidFill>
                <a:latin typeface="+mn-lt"/>
                <a:hlinkClick r:id="rId3"/>
              </a:rPr>
              <a:t>Research</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4"/>
              </a:rPr>
              <a:t>ErAnger</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  </a:t>
            </a:r>
            <a:r>
              <a:rPr lang="en-US" sz="1200" dirty="0">
                <a:solidFill>
                  <a:schemeClr val="tx1">
                    <a:lumMod val="75000"/>
                    <a:lumOff val="25000"/>
                  </a:schemeClr>
                </a:solidFill>
                <a:latin typeface="+mn-lt"/>
                <a:hlinkClick r:id="rId5"/>
              </a:rPr>
              <a:t>Public Domain CC0</a:t>
            </a:r>
            <a:r>
              <a:rPr lang="el-GR" sz="1200" dirty="0" smtClean="0">
                <a:solidFill>
                  <a:schemeClr val="tx1">
                    <a:lumMod val="75000"/>
                    <a:lumOff val="25000"/>
                  </a:schemeClr>
                </a:solidFill>
                <a:latin typeface="+mn-lt"/>
              </a:rPr>
              <a:t> </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94928629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Κλινικές προσεγγίσεις του καρκίνου</a:t>
            </a:r>
            <a:r>
              <a:rPr lang="en-US" dirty="0" smtClean="0"/>
              <a:t> </a:t>
            </a:r>
            <a:r>
              <a:rPr lang="el-GR" sz="2800" b="0" dirty="0" smtClean="0">
                <a:solidFill>
                  <a:prstClr val="black"/>
                </a:solidFill>
              </a:rPr>
              <a:t>(</a:t>
            </a:r>
            <a:r>
              <a:rPr lang="en-US" sz="2800" b="0" dirty="0" smtClean="0">
                <a:solidFill>
                  <a:prstClr val="black"/>
                </a:solidFill>
              </a:rPr>
              <a:t>1</a:t>
            </a:r>
            <a:r>
              <a:rPr lang="el-GR" sz="2800" b="0" dirty="0" smtClean="0">
                <a:solidFill>
                  <a:prstClr val="black"/>
                </a:solidFill>
              </a:rPr>
              <a:t>/</a:t>
            </a:r>
            <a:r>
              <a:rPr lang="en-US" sz="2800" b="0" dirty="0" smtClean="0">
                <a:solidFill>
                  <a:prstClr val="black"/>
                </a:solidFill>
              </a:rPr>
              <a:t>2</a:t>
            </a:r>
            <a:r>
              <a:rPr lang="el-GR" sz="2800" b="0" dirty="0" smtClean="0">
                <a:solidFill>
                  <a:prstClr val="black"/>
                </a:solidFill>
              </a:rPr>
              <a:t>)</a:t>
            </a:r>
            <a:endParaRPr lang="el-GR" dirty="0"/>
          </a:p>
        </p:txBody>
      </p:sp>
      <p:sp>
        <p:nvSpPr>
          <p:cNvPr id="3" name="Content Placeholder 2"/>
          <p:cNvSpPr>
            <a:spLocks noGrp="1"/>
          </p:cNvSpPr>
          <p:nvPr>
            <p:ph idx="1"/>
          </p:nvPr>
        </p:nvSpPr>
        <p:spPr/>
        <p:txBody>
          <a:bodyPr>
            <a:normAutofit/>
          </a:bodyPr>
          <a:lstStyle/>
          <a:p>
            <a:r>
              <a:rPr lang="el-GR" sz="2800" b="1" dirty="0" smtClean="0"/>
              <a:t>Γενετική διαλογή</a:t>
            </a:r>
            <a:r>
              <a:rPr lang="el-GR" sz="2800" dirty="0" smtClean="0"/>
              <a:t>: χρησιμοποιείται για την εύρεση ατόμων υψηλού κινδύνου που έχουν κληρονομική προδιάθεση για καρκίνο</a:t>
            </a:r>
          </a:p>
          <a:p>
            <a:r>
              <a:rPr lang="el-GR" sz="2800" b="1" dirty="0" smtClean="0"/>
              <a:t>Πρωτογενής πρόληψη</a:t>
            </a:r>
            <a:r>
              <a:rPr lang="el-GR" sz="2800" dirty="0" smtClean="0"/>
              <a:t>: προλαμβάνει την εμφάνιση της ασθένειας και επικεντρώνεται στην αποφυγή έκθεσης σε συγκεκριμένους προσδιοριστές της συχνότητας της νόσου, ή στην ισχυροποίηση του οργανισμού με γενικά ή ειδικά μέτρα (π.χ. φυσική άσκηση, εμβολιασμοί).</a:t>
            </a:r>
            <a:endParaRPr lang="el-GR" sz="2800" dirty="0"/>
          </a:p>
        </p:txBody>
      </p:sp>
    </p:spTree>
    <p:extLst>
      <p:ext uri="{BB962C8B-B14F-4D97-AF65-F5344CB8AC3E}">
        <p14:creationId xmlns:p14="http://schemas.microsoft.com/office/powerpoint/2010/main" val="14624251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Κλινικές προσεγγίσεις του καρκίνου</a:t>
            </a:r>
            <a:r>
              <a:rPr lang="en-US" dirty="0" smtClean="0"/>
              <a:t> </a:t>
            </a:r>
            <a:r>
              <a:rPr lang="el-GR" sz="2800" b="0" dirty="0" smtClean="0">
                <a:solidFill>
                  <a:prstClr val="black"/>
                </a:solidFill>
              </a:rPr>
              <a:t>(</a:t>
            </a:r>
            <a:r>
              <a:rPr lang="en-US" sz="2800" b="0" dirty="0" smtClean="0">
                <a:solidFill>
                  <a:prstClr val="black"/>
                </a:solidFill>
              </a:rPr>
              <a:t>2</a:t>
            </a:r>
            <a:r>
              <a:rPr lang="el-GR" sz="2800" b="0" dirty="0" smtClean="0">
                <a:solidFill>
                  <a:prstClr val="black"/>
                </a:solidFill>
              </a:rPr>
              <a:t>/</a:t>
            </a:r>
            <a:r>
              <a:rPr lang="en-US" sz="2800" b="0" dirty="0" smtClean="0">
                <a:solidFill>
                  <a:prstClr val="black"/>
                </a:solidFill>
              </a:rPr>
              <a:t>2</a:t>
            </a:r>
            <a:r>
              <a:rPr lang="el-GR" sz="2800" b="0" dirty="0" smtClean="0">
                <a:solidFill>
                  <a:prstClr val="black"/>
                </a:solidFill>
              </a:rPr>
              <a:t>)</a:t>
            </a:r>
            <a:endParaRPr lang="el-GR" dirty="0"/>
          </a:p>
        </p:txBody>
      </p:sp>
      <p:sp>
        <p:nvSpPr>
          <p:cNvPr id="3" name="Content Placeholder 2"/>
          <p:cNvSpPr>
            <a:spLocks noGrp="1"/>
          </p:cNvSpPr>
          <p:nvPr>
            <p:ph idx="1"/>
          </p:nvPr>
        </p:nvSpPr>
        <p:spPr/>
        <p:txBody>
          <a:bodyPr>
            <a:noAutofit/>
          </a:bodyPr>
          <a:lstStyle/>
          <a:p>
            <a:r>
              <a:rPr lang="el-GR" sz="2400" b="1" dirty="0" smtClean="0"/>
              <a:t>Δευτερογενής πρόληψη</a:t>
            </a:r>
            <a:r>
              <a:rPr lang="el-GR" sz="2400" dirty="0" smtClean="0"/>
              <a:t>: βασίζεται στην προσυμπτωματική και στην κατά το δυνατόν πρωιμότερη διάγνωση της προκλινικής νόσου, περιλαμβάνει διαλογή (</a:t>
            </a:r>
            <a:r>
              <a:rPr lang="en-US" sz="2400" dirty="0" smtClean="0"/>
              <a:t>screening), </a:t>
            </a:r>
            <a:r>
              <a:rPr lang="el-GR" sz="2400" dirty="0" smtClean="0"/>
              <a:t>αναζήτηση των στενών επαφών μολυσμένων ατόμων και επιδημιολογική επιτήρηση.</a:t>
            </a:r>
          </a:p>
          <a:p>
            <a:endParaRPr lang="el-GR" sz="2400" dirty="0" smtClean="0"/>
          </a:p>
          <a:p>
            <a:r>
              <a:rPr lang="el-GR" sz="2400" b="1" dirty="0" smtClean="0"/>
              <a:t>Τριτογενής πρόληψη</a:t>
            </a:r>
            <a:r>
              <a:rPr lang="el-GR" sz="2400" dirty="0" smtClean="0"/>
              <a:t>: εφαρμόζεται μετά την έναρξη των συμπτωμάτων της νόσου και περιλαμβάνει αναγνώριση συμπτωμάτων, διάγνωση και θεραπεία με στόχο την πρόληψη του θανάτου από την ασθένεια. Τριτογενής πρόληψη αποτελεί κάθε παρέμβαση που περιορίζει τις επιπλοκές του καρκίνου στο συμπτωματικό στάδιο της νόσου</a:t>
            </a:r>
            <a:endParaRPr lang="el-GR" sz="2400" dirty="0"/>
          </a:p>
        </p:txBody>
      </p:sp>
    </p:spTree>
    <p:extLst>
      <p:ext uri="{BB962C8B-B14F-4D97-AF65-F5344CB8AC3E}">
        <p14:creationId xmlns:p14="http://schemas.microsoft.com/office/powerpoint/2010/main" val="3361352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16632"/>
            <a:ext cx="3600400" cy="2880320"/>
          </a:xfrm>
        </p:spPr>
        <p:txBody>
          <a:bodyPr anchor="t">
            <a:normAutofit/>
          </a:bodyPr>
          <a:lstStyle/>
          <a:p>
            <a:pPr algn="l"/>
            <a:r>
              <a:rPr lang="el-GR" sz="2800" dirty="0" smtClean="0"/>
              <a:t>Καρκίνοι στους οποίους είναι εφικτή η πρόληψη με αποφυγή έκθεσης σε συγκεκριμένους προσδιοριστές</a:t>
            </a:r>
            <a:endParaRPr lang="el-GR" sz="2800" dirty="0"/>
          </a:p>
        </p:txBody>
      </p:sp>
      <p:pic>
        <p:nvPicPr>
          <p:cNvPr id="1026" name="Picture 2" descr="C:\Users\alex\Desktop\CS_INFOG_PREVENTABLE CANCERS POSTER IN-DEPT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0030" y="0"/>
            <a:ext cx="484998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8248" y="6440845"/>
            <a:ext cx="4680520"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“Healthy </a:t>
            </a:r>
            <a:r>
              <a:rPr lang="en-US" sz="1200" dirty="0">
                <a:solidFill>
                  <a:schemeClr val="tx1">
                    <a:lumMod val="75000"/>
                    <a:lumOff val="25000"/>
                  </a:schemeClr>
                </a:solidFill>
                <a:latin typeface="+mn-lt"/>
              </a:rPr>
              <a:t>lifestyles - Cancer Research </a:t>
            </a:r>
            <a:r>
              <a:rPr lang="en-US" sz="1200" dirty="0" smtClean="0">
                <a:solidFill>
                  <a:schemeClr val="tx1">
                    <a:lumMod val="75000"/>
                    <a:lumOff val="25000"/>
                  </a:schemeClr>
                </a:solidFill>
                <a:latin typeface="+mn-lt"/>
              </a:rPr>
              <a:t>UK”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hlinkClick r:id="rId7"/>
              </a:rPr>
              <a:t>Cancer Research </a:t>
            </a:r>
            <a:r>
              <a:rPr lang="en-US" sz="1200" dirty="0" smtClean="0">
                <a:solidFill>
                  <a:schemeClr val="tx1">
                    <a:lumMod val="75000"/>
                    <a:lumOff val="25000"/>
                  </a:schemeClr>
                </a:solidFill>
                <a:latin typeface="+mn-lt"/>
                <a:hlinkClick r:id="rId7"/>
              </a:rPr>
              <a:t>UK</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rPr>
              <a:t>Standard YouTube License</a:t>
            </a:r>
          </a:p>
          <a:p>
            <a:pPr algn="ctr"/>
            <a:r>
              <a:rPr lang="en-US" sz="1200" dirty="0" smtClean="0">
                <a:solidFill>
                  <a:schemeClr val="tx1">
                    <a:lumMod val="75000"/>
                    <a:lumOff val="25000"/>
                  </a:schemeClr>
                </a:solidFill>
                <a:latin typeface="+mn-lt"/>
              </a:rPr>
              <a:t> </a:t>
            </a:r>
            <a:endParaRPr lang="en-US" sz="1200" dirty="0">
              <a:solidFill>
                <a:schemeClr val="tx1">
                  <a:lumMod val="75000"/>
                  <a:lumOff val="25000"/>
                </a:schemeClr>
              </a:solidFill>
              <a:latin typeface="+mn-lt"/>
            </a:endParaRPr>
          </a:p>
        </p:txBody>
      </p:sp>
    </p:spTree>
    <p:controls>
      <mc:AlternateContent xmlns:mc="http://schemas.openxmlformats.org/markup-compatibility/2006">
        <mc:Choice xmlns:v="urn:schemas-microsoft-com:vml" Requires="v">
          <p:control spid="1037" name="ShockwaveFlash1" r:id="rId2" imgW="3762360" imgH="2624040"/>
        </mc:Choice>
        <mc:Fallback>
          <p:control name="ShockwaveFlash1" r:id="rId2" imgW="3762360" imgH="2624040">
            <p:pic>
              <p:nvPicPr>
                <p:cNvPr id="0" name="ShockwaveFlash1"/>
                <p:cNvPicPr preferRelativeResize="0">
                  <a:picLocks noChangeArrowheads="1" noChangeShapeType="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250825" y="3860800"/>
                  <a:ext cx="3762375" cy="26241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508064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6632"/>
            <a:ext cx="9144000" cy="908720"/>
          </a:xfrm>
        </p:spPr>
        <p:txBody>
          <a:bodyPr>
            <a:normAutofit fontScale="90000"/>
          </a:bodyPr>
          <a:lstStyle/>
          <a:p>
            <a:r>
              <a:rPr lang="el-GR" dirty="0" smtClean="0"/>
              <a:t>Εφαρμοσιμότητα προγραμμάτων διαλογής για τον καρκίνο του παχέος εντέρου </a:t>
            </a:r>
            <a:r>
              <a:rPr lang="el-GR" sz="3100" b="0" dirty="0" smtClean="0"/>
              <a:t>(1/4)</a:t>
            </a:r>
            <a:endParaRPr lang="el-GR" sz="3100" b="0" dirty="0"/>
          </a:p>
        </p:txBody>
      </p:sp>
      <p:sp>
        <p:nvSpPr>
          <p:cNvPr id="4" name="Content Placeholder 3"/>
          <p:cNvSpPr>
            <a:spLocks noGrp="1"/>
          </p:cNvSpPr>
          <p:nvPr>
            <p:ph idx="1"/>
          </p:nvPr>
        </p:nvSpPr>
        <p:spPr/>
        <p:txBody>
          <a:bodyPr>
            <a:normAutofit/>
          </a:bodyPr>
          <a:lstStyle/>
          <a:p>
            <a:pPr>
              <a:spcBef>
                <a:spcPts val="600"/>
              </a:spcBef>
            </a:pPr>
            <a:r>
              <a:rPr lang="el-GR" sz="2400" b="1" dirty="0" smtClean="0">
                <a:solidFill>
                  <a:schemeClr val="tx2"/>
                </a:solidFill>
              </a:rPr>
              <a:t>Είναι ο καρκίνος παχέος εντέρου σοβαρή νόσος</a:t>
            </a:r>
            <a:r>
              <a:rPr lang="en-US" sz="2400" b="1" dirty="0" smtClean="0">
                <a:solidFill>
                  <a:schemeClr val="tx2"/>
                </a:solidFill>
              </a:rPr>
              <a:t>;</a:t>
            </a:r>
            <a:endParaRPr lang="el-GR" sz="2400" b="1" dirty="0" smtClean="0">
              <a:solidFill>
                <a:schemeClr val="tx2"/>
              </a:solidFill>
            </a:endParaRPr>
          </a:p>
          <a:p>
            <a:pPr marL="450850" indent="0">
              <a:spcBef>
                <a:spcPts val="0"/>
              </a:spcBef>
              <a:spcAft>
                <a:spcPts val="600"/>
              </a:spcAft>
              <a:buNone/>
            </a:pPr>
            <a:r>
              <a:rPr lang="el-GR" sz="2400" dirty="0" smtClean="0"/>
              <a:t>Ναι είναι η 3</a:t>
            </a:r>
            <a:r>
              <a:rPr lang="el-GR" sz="2400" baseline="30000" dirty="0" smtClean="0"/>
              <a:t>η</a:t>
            </a:r>
            <a:r>
              <a:rPr lang="el-GR" sz="2400" dirty="0" smtClean="0"/>
              <a:t> σημαντικότερη αιτία θνησιμότητας από καρκίνο με περίπου 394.000 θανάτους παγκοσμίως το 1985.</a:t>
            </a:r>
          </a:p>
          <a:p>
            <a:pPr marL="450850" indent="-450850">
              <a:spcBef>
                <a:spcPts val="600"/>
              </a:spcBef>
            </a:pPr>
            <a:r>
              <a:rPr lang="el-GR" sz="2400" b="1" dirty="0" smtClean="0">
                <a:solidFill>
                  <a:schemeClr val="tx2"/>
                </a:solidFill>
              </a:rPr>
              <a:t>Είναι η φυσική ιστορία του καρκίνου παχέος εντέρου αρκετά γνωστή</a:t>
            </a:r>
            <a:r>
              <a:rPr lang="en-US" sz="2400" b="1" dirty="0" smtClean="0">
                <a:solidFill>
                  <a:schemeClr val="tx2"/>
                </a:solidFill>
              </a:rPr>
              <a:t>;</a:t>
            </a:r>
            <a:endParaRPr lang="el-GR" sz="2400" b="1" dirty="0" smtClean="0">
              <a:solidFill>
                <a:schemeClr val="tx2"/>
              </a:solidFill>
            </a:endParaRPr>
          </a:p>
          <a:p>
            <a:pPr marL="0" indent="450850">
              <a:spcBef>
                <a:spcPts val="0"/>
              </a:spcBef>
              <a:spcAft>
                <a:spcPts val="600"/>
              </a:spcAft>
              <a:buNone/>
            </a:pPr>
            <a:r>
              <a:rPr lang="el-GR" sz="2400" dirty="0" smtClean="0"/>
              <a:t>Ναι </a:t>
            </a:r>
          </a:p>
          <a:p>
            <a:pPr marL="450850" indent="-450850">
              <a:spcBef>
                <a:spcPts val="600"/>
              </a:spcBef>
            </a:pPr>
            <a:r>
              <a:rPr lang="el-GR" sz="2400" b="1" dirty="0" smtClean="0">
                <a:solidFill>
                  <a:schemeClr val="tx2"/>
                </a:solidFill>
              </a:rPr>
              <a:t>Υπάρχει στον καρκίνο του παχέους εντέρου διαπιστώσιμο προκλινικό (προσυμπτωματικό) στάδιο</a:t>
            </a:r>
            <a:r>
              <a:rPr lang="en-US" sz="2400" b="1" dirty="0" smtClean="0">
                <a:solidFill>
                  <a:schemeClr val="tx2"/>
                </a:solidFill>
              </a:rPr>
              <a:t>;</a:t>
            </a:r>
            <a:endParaRPr lang="el-GR" sz="2400" b="1" dirty="0" smtClean="0">
              <a:solidFill>
                <a:schemeClr val="tx2"/>
              </a:solidFill>
            </a:endParaRPr>
          </a:p>
          <a:p>
            <a:pPr marL="450850" indent="0">
              <a:spcBef>
                <a:spcPts val="0"/>
              </a:spcBef>
              <a:spcAft>
                <a:spcPts val="600"/>
              </a:spcAft>
              <a:buNone/>
            </a:pPr>
            <a:r>
              <a:rPr lang="el-GR" sz="2400" dirty="0" smtClean="0"/>
              <a:t>Ναι, οι περισσότεροι καρκίνοι παχέος εντέρου εξελίσσονται από το καλοήθες αδένωμα στον καρκίνο. </a:t>
            </a:r>
            <a:endParaRPr lang="el-GR" sz="2400" dirty="0"/>
          </a:p>
        </p:txBody>
      </p:sp>
    </p:spTree>
    <p:extLst>
      <p:ext uri="{BB962C8B-B14F-4D97-AF65-F5344CB8AC3E}">
        <p14:creationId xmlns:p14="http://schemas.microsoft.com/office/powerpoint/2010/main" val="2900757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6632"/>
            <a:ext cx="9144000" cy="908720"/>
          </a:xfrm>
        </p:spPr>
        <p:txBody>
          <a:bodyPr>
            <a:normAutofit fontScale="90000"/>
          </a:bodyPr>
          <a:lstStyle/>
          <a:p>
            <a:r>
              <a:rPr lang="el-GR" dirty="0" smtClean="0"/>
              <a:t>Εφαρμοσιμότητα προγραμμάτων διαλογής για τον καρκίνο του παχέος εντέρου </a:t>
            </a:r>
            <a:r>
              <a:rPr lang="el-GR" sz="3100" b="0" dirty="0" smtClean="0"/>
              <a:t>(2/4</a:t>
            </a:r>
            <a:r>
              <a:rPr lang="el-GR" sz="3100" b="0" dirty="0"/>
              <a:t>)</a:t>
            </a:r>
            <a:endParaRPr lang="el-GR" sz="3100" dirty="0"/>
          </a:p>
        </p:txBody>
      </p:sp>
      <p:sp>
        <p:nvSpPr>
          <p:cNvPr id="4" name="Content Placeholder 3"/>
          <p:cNvSpPr>
            <a:spLocks noGrp="1"/>
          </p:cNvSpPr>
          <p:nvPr>
            <p:ph idx="1"/>
          </p:nvPr>
        </p:nvSpPr>
        <p:spPr>
          <a:xfrm>
            <a:off x="457200" y="1196752"/>
            <a:ext cx="8363272" cy="5328592"/>
          </a:xfrm>
        </p:spPr>
        <p:txBody>
          <a:bodyPr>
            <a:normAutofit fontScale="92500"/>
          </a:bodyPr>
          <a:lstStyle/>
          <a:p>
            <a:pPr>
              <a:lnSpc>
                <a:spcPct val="110000"/>
              </a:lnSpc>
            </a:pPr>
            <a:r>
              <a:rPr lang="el-GR" sz="2400" b="1" dirty="0" smtClean="0">
                <a:solidFill>
                  <a:schemeClr val="tx2"/>
                </a:solidFill>
              </a:rPr>
              <a:t>Υπάρχει αποδεκτή και αποτελεσματική θεραπεία για ασθενείς με καρκίνο παχέος εντέρου</a:t>
            </a:r>
            <a:r>
              <a:rPr lang="en-US" sz="2400" b="1" dirty="0" smtClean="0">
                <a:solidFill>
                  <a:schemeClr val="tx2"/>
                </a:solidFill>
              </a:rPr>
              <a:t>;</a:t>
            </a:r>
            <a:endParaRPr lang="el-GR" sz="2400" b="1" dirty="0" smtClean="0">
              <a:solidFill>
                <a:schemeClr val="tx2"/>
              </a:solidFill>
            </a:endParaRPr>
          </a:p>
          <a:p>
            <a:pPr marL="450850" indent="0">
              <a:lnSpc>
                <a:spcPct val="110000"/>
              </a:lnSpc>
              <a:buNone/>
            </a:pPr>
            <a:r>
              <a:rPr lang="el-GR" sz="2400" dirty="0" smtClean="0"/>
              <a:t>Ναι, τα καλοήθη αδενώματα θεραπεύονται σε μεγάλο βαθμό με χειρουργική εκτομή, αλλά από τη στιγμή της έναρξη; Των μεταστάσεων στα γύρω όργανα, ελάχιστοι ασθενείς επιβιώνουν.</a:t>
            </a:r>
          </a:p>
          <a:p>
            <a:pPr>
              <a:lnSpc>
                <a:spcPct val="110000"/>
              </a:lnSpc>
            </a:pPr>
            <a:r>
              <a:rPr lang="el-GR" sz="2400" b="1" dirty="0" smtClean="0">
                <a:solidFill>
                  <a:schemeClr val="tx2"/>
                </a:solidFill>
              </a:rPr>
              <a:t>Υπάρχουν ειδικά κέντρα για τη διάγνωση και τη θεραπεία του καρκίνου του παχέος εντέρου</a:t>
            </a:r>
            <a:r>
              <a:rPr lang="en-US" sz="2400" b="1" dirty="0">
                <a:solidFill>
                  <a:schemeClr val="tx2"/>
                </a:solidFill>
              </a:rPr>
              <a:t>;</a:t>
            </a:r>
            <a:endParaRPr lang="el-GR" sz="2400" b="1" dirty="0" smtClean="0">
              <a:solidFill>
                <a:schemeClr val="tx2"/>
              </a:solidFill>
            </a:endParaRPr>
          </a:p>
          <a:p>
            <a:pPr marL="450850" indent="0">
              <a:lnSpc>
                <a:spcPct val="110000"/>
              </a:lnSpc>
              <a:buNone/>
            </a:pPr>
            <a:r>
              <a:rPr lang="el-GR" sz="2400" dirty="0" smtClean="0"/>
              <a:t>Ναι. </a:t>
            </a:r>
          </a:p>
          <a:p>
            <a:pPr>
              <a:lnSpc>
                <a:spcPct val="110000"/>
              </a:lnSpc>
            </a:pPr>
            <a:r>
              <a:rPr lang="el-GR" sz="2400" b="1" dirty="0" smtClean="0">
                <a:solidFill>
                  <a:schemeClr val="tx2"/>
                </a:solidFill>
              </a:rPr>
              <a:t>Είναι διαθέσιμη κατάλληλη δοκιμασία διαλογής</a:t>
            </a:r>
            <a:r>
              <a:rPr lang="en-US" sz="2400" b="1" dirty="0" smtClean="0">
                <a:solidFill>
                  <a:schemeClr val="tx2"/>
                </a:solidFill>
              </a:rPr>
              <a:t>;</a:t>
            </a:r>
            <a:endParaRPr lang="el-GR" sz="2400" b="1" dirty="0" smtClean="0">
              <a:solidFill>
                <a:schemeClr val="tx2"/>
              </a:solidFill>
            </a:endParaRPr>
          </a:p>
          <a:p>
            <a:pPr marL="450850" indent="0">
              <a:lnSpc>
                <a:spcPct val="110000"/>
              </a:lnSpc>
              <a:buNone/>
            </a:pPr>
            <a:r>
              <a:rPr lang="el-GR" sz="2400" dirty="0" smtClean="0"/>
              <a:t>Ναι, η ανίχνευση αίματος στα κόπρανα είναι εύκολη και η αποτελεσματικότητά της έχει εκτιμηθεί από τυχαιοποιημένες ελεγχόμενες δοκιμές. Επιπρόσθετα, η σιγμοειδοσκόπηση έχει βρεθεί αποτελεσματική.</a:t>
            </a:r>
          </a:p>
          <a:p>
            <a:pPr marL="0" indent="0">
              <a:lnSpc>
                <a:spcPct val="110000"/>
              </a:lnSpc>
              <a:buNone/>
            </a:pPr>
            <a:endParaRPr lang="el-GR" sz="2400" dirty="0"/>
          </a:p>
        </p:txBody>
      </p:sp>
    </p:spTree>
    <p:extLst>
      <p:ext uri="{BB962C8B-B14F-4D97-AF65-F5344CB8AC3E}">
        <p14:creationId xmlns:p14="http://schemas.microsoft.com/office/powerpoint/2010/main" val="33385224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6632"/>
            <a:ext cx="9144000" cy="908720"/>
          </a:xfrm>
        </p:spPr>
        <p:txBody>
          <a:bodyPr>
            <a:normAutofit fontScale="90000"/>
          </a:bodyPr>
          <a:lstStyle/>
          <a:p>
            <a:r>
              <a:rPr lang="el-GR" dirty="0"/>
              <a:t>Εφαρμοσιμότητα προγραμμάτων διαλογής για τον καρκίνο του παχέος </a:t>
            </a:r>
            <a:r>
              <a:rPr lang="el-GR" dirty="0" smtClean="0"/>
              <a:t>εντέρου </a:t>
            </a:r>
            <a:r>
              <a:rPr lang="el-GR" sz="3100" b="0" dirty="0" smtClean="0"/>
              <a:t>(3/4</a:t>
            </a:r>
            <a:r>
              <a:rPr lang="el-GR" sz="3100" b="0" dirty="0"/>
              <a:t>)</a:t>
            </a:r>
            <a:endParaRPr lang="el-GR" sz="3100" dirty="0"/>
          </a:p>
        </p:txBody>
      </p:sp>
      <p:sp>
        <p:nvSpPr>
          <p:cNvPr id="4" name="Content Placeholder 3"/>
          <p:cNvSpPr>
            <a:spLocks noGrp="1"/>
          </p:cNvSpPr>
          <p:nvPr>
            <p:ph idx="1"/>
          </p:nvPr>
        </p:nvSpPr>
        <p:spPr>
          <a:xfrm>
            <a:off x="457200" y="1196752"/>
            <a:ext cx="8229600" cy="5544616"/>
          </a:xfrm>
        </p:spPr>
        <p:txBody>
          <a:bodyPr>
            <a:noAutofit/>
          </a:bodyPr>
          <a:lstStyle/>
          <a:p>
            <a:pPr>
              <a:lnSpc>
                <a:spcPct val="110000"/>
              </a:lnSpc>
            </a:pPr>
            <a:r>
              <a:rPr lang="el-GR" sz="2200" b="1" dirty="0" smtClean="0">
                <a:solidFill>
                  <a:schemeClr val="tx2"/>
                </a:solidFill>
              </a:rPr>
              <a:t>Είναι η δοκιμασία αποδεκτή τόσο από το κοινό όσο και από τους ειδικούς</a:t>
            </a:r>
            <a:r>
              <a:rPr lang="en-US" sz="2200" b="1" dirty="0" smtClean="0">
                <a:solidFill>
                  <a:schemeClr val="tx2"/>
                </a:solidFill>
              </a:rPr>
              <a:t>;</a:t>
            </a:r>
            <a:endParaRPr lang="el-GR" sz="2200" b="1" dirty="0">
              <a:solidFill>
                <a:schemeClr val="tx2"/>
              </a:solidFill>
            </a:endParaRPr>
          </a:p>
          <a:p>
            <a:pPr marL="450850" indent="0">
              <a:lnSpc>
                <a:spcPct val="110000"/>
              </a:lnSpc>
              <a:buNone/>
            </a:pPr>
            <a:r>
              <a:rPr lang="el-GR" sz="2200" dirty="0"/>
              <a:t>Ναι, </a:t>
            </a:r>
            <a:r>
              <a:rPr lang="el-GR" sz="2200" dirty="0" smtClean="0"/>
              <a:t>η δοκιμασία ανίχνευσης αίματος στα κόπρανα είναι μη επεμβατική και σιγμοειδοσκόπηση αν και επεμβατική και είναι αποδεκτή</a:t>
            </a:r>
            <a:endParaRPr lang="el-GR" sz="2200" dirty="0"/>
          </a:p>
          <a:p>
            <a:pPr>
              <a:lnSpc>
                <a:spcPct val="110000"/>
              </a:lnSpc>
            </a:pPr>
            <a:r>
              <a:rPr lang="el-GR" sz="2200" b="1" dirty="0" smtClean="0">
                <a:solidFill>
                  <a:schemeClr val="tx2"/>
                </a:solidFill>
              </a:rPr>
              <a:t>Υπάρχει αποδεκτή πολιτική θεραπείας των ασθενών, συμπεριλαμβανομένης της θεραπείας οριακών περιπτώσεων νόσου</a:t>
            </a:r>
            <a:r>
              <a:rPr lang="en-US" sz="2200" b="1" dirty="0" smtClean="0">
                <a:solidFill>
                  <a:schemeClr val="tx2"/>
                </a:solidFill>
              </a:rPr>
              <a:t>;</a:t>
            </a:r>
            <a:endParaRPr lang="el-GR" sz="2200" b="1" dirty="0">
              <a:solidFill>
                <a:schemeClr val="tx2"/>
              </a:solidFill>
            </a:endParaRPr>
          </a:p>
          <a:p>
            <a:pPr marL="450850" indent="0">
              <a:lnSpc>
                <a:spcPct val="110000"/>
              </a:lnSpc>
              <a:buNone/>
            </a:pPr>
            <a:r>
              <a:rPr lang="el-GR" sz="2200" dirty="0"/>
              <a:t>Ναι, εάν βρεθούν πολύποδες αφαιρούνται σε κάθε στάδιο (ακόμα και πολύ προχωρημένο) της νόσου, ξεκινώντας από το </a:t>
            </a:r>
            <a:r>
              <a:rPr lang="en-US" sz="2200" dirty="0"/>
              <a:t>in situ </a:t>
            </a:r>
            <a:r>
              <a:rPr lang="el-GR" sz="2200" dirty="0"/>
              <a:t>(</a:t>
            </a:r>
            <a:r>
              <a:rPr lang="en-US" sz="2200" dirty="0"/>
              <a:t>Duke’s A) </a:t>
            </a:r>
            <a:r>
              <a:rPr lang="el-GR" sz="2200" dirty="0"/>
              <a:t>στάδιο.</a:t>
            </a:r>
          </a:p>
          <a:p>
            <a:pPr>
              <a:lnSpc>
                <a:spcPct val="110000"/>
              </a:lnSpc>
            </a:pPr>
            <a:r>
              <a:rPr lang="el-GR" sz="2200" b="1" dirty="0" smtClean="0">
                <a:solidFill>
                  <a:schemeClr val="tx2"/>
                </a:solidFill>
              </a:rPr>
              <a:t>Μπορεί η διαλογή να αποτελέσει συνεχή διαδικασία</a:t>
            </a:r>
            <a:r>
              <a:rPr lang="en-US" sz="2200" b="1" dirty="0" smtClean="0">
                <a:solidFill>
                  <a:schemeClr val="tx2"/>
                </a:solidFill>
              </a:rPr>
              <a:t>;</a:t>
            </a:r>
            <a:endParaRPr lang="el-GR" sz="2200" b="1" dirty="0">
              <a:solidFill>
                <a:schemeClr val="tx2"/>
              </a:solidFill>
            </a:endParaRPr>
          </a:p>
          <a:p>
            <a:pPr marL="450850" indent="0">
              <a:lnSpc>
                <a:spcPct val="110000"/>
              </a:lnSpc>
              <a:buNone/>
            </a:pPr>
            <a:r>
              <a:rPr lang="el-GR" sz="2200" dirty="0" smtClean="0"/>
              <a:t>Ναι.</a:t>
            </a:r>
            <a:endParaRPr lang="el-GR" sz="2200" dirty="0"/>
          </a:p>
          <a:p>
            <a:pPr marL="0" indent="0">
              <a:lnSpc>
                <a:spcPct val="110000"/>
              </a:lnSpc>
              <a:buNone/>
            </a:pPr>
            <a:endParaRPr lang="el-GR" sz="2200" dirty="0"/>
          </a:p>
          <a:p>
            <a:endParaRPr lang="el-GR" sz="2200" dirty="0"/>
          </a:p>
        </p:txBody>
      </p:sp>
    </p:spTree>
    <p:extLst>
      <p:ext uri="{BB962C8B-B14F-4D97-AF65-F5344CB8AC3E}">
        <p14:creationId xmlns:p14="http://schemas.microsoft.com/office/powerpoint/2010/main" val="39330040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6632"/>
            <a:ext cx="9144000" cy="908720"/>
          </a:xfrm>
        </p:spPr>
        <p:txBody>
          <a:bodyPr>
            <a:normAutofit fontScale="90000"/>
          </a:bodyPr>
          <a:lstStyle/>
          <a:p>
            <a:r>
              <a:rPr lang="el-GR" dirty="0"/>
              <a:t>Εφαρμοσιμότητα προγραμμάτων διαλογής για τον καρκίνο του παχέος </a:t>
            </a:r>
            <a:r>
              <a:rPr lang="el-GR" dirty="0" smtClean="0"/>
              <a:t>εντέρου </a:t>
            </a:r>
            <a:r>
              <a:rPr lang="el-GR" sz="3100" b="0" dirty="0" smtClean="0"/>
              <a:t>(4/4</a:t>
            </a:r>
            <a:r>
              <a:rPr lang="el-GR" sz="3100" b="0" dirty="0"/>
              <a:t>)</a:t>
            </a:r>
            <a:endParaRPr lang="el-GR" sz="3100" dirty="0"/>
          </a:p>
        </p:txBody>
      </p:sp>
      <p:sp>
        <p:nvSpPr>
          <p:cNvPr id="4" name="Content Placeholder 3"/>
          <p:cNvSpPr>
            <a:spLocks noGrp="1"/>
          </p:cNvSpPr>
          <p:nvPr>
            <p:ph idx="1"/>
          </p:nvPr>
        </p:nvSpPr>
        <p:spPr>
          <a:xfrm>
            <a:off x="457200" y="1196752"/>
            <a:ext cx="8229600" cy="5544616"/>
          </a:xfrm>
        </p:spPr>
        <p:txBody>
          <a:bodyPr>
            <a:noAutofit/>
          </a:bodyPr>
          <a:lstStyle/>
          <a:p>
            <a:pPr>
              <a:lnSpc>
                <a:spcPct val="110000"/>
              </a:lnSpc>
            </a:pPr>
            <a:r>
              <a:rPr lang="el-GR" sz="2200" b="1" dirty="0" smtClean="0">
                <a:solidFill>
                  <a:schemeClr val="tx2"/>
                </a:solidFill>
              </a:rPr>
              <a:t>Είναι το κόστος της προσυμπρωματικής διάγνωσης και θεραπείας του καρκίνου του παχέος εντέρου σε ισορροπία με τις συνολικές δαπάνες για την υγεία</a:t>
            </a:r>
            <a:r>
              <a:rPr lang="en-US" sz="2200" b="1" dirty="0" smtClean="0">
                <a:solidFill>
                  <a:schemeClr val="tx2"/>
                </a:solidFill>
              </a:rPr>
              <a:t>;</a:t>
            </a:r>
            <a:endParaRPr lang="el-GR" sz="2200" b="1" dirty="0">
              <a:solidFill>
                <a:schemeClr val="tx2"/>
              </a:solidFill>
            </a:endParaRPr>
          </a:p>
          <a:p>
            <a:pPr marL="450850" indent="0">
              <a:lnSpc>
                <a:spcPct val="110000"/>
              </a:lnSpc>
              <a:buNone/>
            </a:pPr>
            <a:r>
              <a:rPr lang="el-GR" sz="2200" dirty="0"/>
              <a:t>Ναι, </a:t>
            </a:r>
            <a:r>
              <a:rPr lang="el-GR" sz="2200" dirty="0" smtClean="0"/>
              <a:t>θεωρείται ότι βρίσκεται εντός των ορίων του λογικού κόστους.</a:t>
            </a:r>
            <a:endParaRPr lang="el-GR" sz="2200" dirty="0"/>
          </a:p>
          <a:p>
            <a:pPr>
              <a:lnSpc>
                <a:spcPct val="110000"/>
              </a:lnSpc>
            </a:pPr>
            <a:r>
              <a:rPr lang="el-GR" sz="2200" b="1" dirty="0" smtClean="0">
                <a:solidFill>
                  <a:schemeClr val="tx2"/>
                </a:solidFill>
              </a:rPr>
              <a:t>Συνολικά, έχοντας αξιολογήσει τη νόσο σε συνάρτηση με τα παραπάνω κριτήρια εφαρμογής της διαλογής, θεωρείτε εφικτή την εφαρμογή του προγράμματος διαλογής για τον καρκίνο του παχέος εντέρου</a:t>
            </a:r>
            <a:r>
              <a:rPr lang="en-US" sz="2200" b="1" dirty="0" smtClean="0">
                <a:solidFill>
                  <a:schemeClr val="tx2"/>
                </a:solidFill>
              </a:rPr>
              <a:t>;</a:t>
            </a:r>
            <a:endParaRPr lang="el-GR" sz="2200" b="1" dirty="0" smtClean="0">
              <a:solidFill>
                <a:schemeClr val="tx2"/>
              </a:solidFill>
            </a:endParaRPr>
          </a:p>
          <a:p>
            <a:pPr marL="450850" indent="0">
              <a:lnSpc>
                <a:spcPct val="110000"/>
              </a:lnSpc>
              <a:buNone/>
            </a:pPr>
            <a:r>
              <a:rPr lang="el-GR" sz="2200" dirty="0" smtClean="0"/>
              <a:t>Ναι</a:t>
            </a:r>
            <a:r>
              <a:rPr lang="el-GR" sz="2200" dirty="0"/>
              <a:t>, </a:t>
            </a:r>
            <a:r>
              <a:rPr lang="el-GR" sz="2200" dirty="0" smtClean="0"/>
              <a:t>έχει εφαρμοστεί επιτυχώς σε πολλές χώρες. </a:t>
            </a:r>
            <a:endParaRPr lang="el-GR" sz="2200" dirty="0"/>
          </a:p>
          <a:p>
            <a:endParaRPr lang="el-GR" sz="2200" dirty="0"/>
          </a:p>
        </p:txBody>
      </p:sp>
    </p:spTree>
    <p:extLst>
      <p:ext uri="{BB962C8B-B14F-4D97-AF65-F5344CB8AC3E}">
        <p14:creationId xmlns:p14="http://schemas.microsoft.com/office/powerpoint/2010/main" val="3857819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Πλεονεκτήματα και μειονεκτήματα της διαλογής για τον καρκίνο του μαστού </a:t>
            </a:r>
            <a:r>
              <a:rPr lang="el-GR" sz="3100" b="0" dirty="0"/>
              <a:t>(</a:t>
            </a:r>
            <a:r>
              <a:rPr lang="el-GR" sz="3100" b="0" dirty="0" smtClean="0"/>
              <a:t>1/2)</a:t>
            </a:r>
            <a:endParaRPr lang="el-GR" sz="3100" dirty="0"/>
          </a:p>
        </p:txBody>
      </p:sp>
      <p:sp>
        <p:nvSpPr>
          <p:cNvPr id="4" name="Content Placeholder 3"/>
          <p:cNvSpPr>
            <a:spLocks noGrp="1"/>
          </p:cNvSpPr>
          <p:nvPr>
            <p:ph idx="1"/>
          </p:nvPr>
        </p:nvSpPr>
        <p:spPr/>
        <p:txBody>
          <a:bodyPr>
            <a:normAutofit/>
          </a:bodyPr>
          <a:lstStyle/>
          <a:p>
            <a:pPr marL="0" indent="0">
              <a:buNone/>
            </a:pPr>
            <a:r>
              <a:rPr lang="el-GR" sz="2400" dirty="0" smtClean="0"/>
              <a:t>Αναμενόμενα </a:t>
            </a:r>
            <a:r>
              <a:rPr lang="el-GR" sz="2400" b="1" dirty="0" smtClean="0">
                <a:solidFill>
                  <a:schemeClr val="tx2"/>
                </a:solidFill>
              </a:rPr>
              <a:t>πλεονεκτήματα</a:t>
            </a:r>
            <a:r>
              <a:rPr lang="el-GR" sz="2400" dirty="0" smtClean="0"/>
              <a:t> από τη διαλογή γυναικών για τον καρκίνο του μαστού</a:t>
            </a:r>
          </a:p>
          <a:p>
            <a:pPr>
              <a:buAutoNum type="arabicPeriod"/>
            </a:pPr>
            <a:r>
              <a:rPr lang="el-GR" sz="2400" dirty="0" smtClean="0"/>
              <a:t>Μείωση θνησιμότητας</a:t>
            </a:r>
          </a:p>
          <a:p>
            <a:pPr>
              <a:buAutoNum type="arabicPeriod"/>
            </a:pPr>
            <a:r>
              <a:rPr lang="el-GR" sz="2400" dirty="0" smtClean="0"/>
              <a:t>Επανεξέταση γυναικών με αρνητικά αποτελέσματα</a:t>
            </a:r>
          </a:p>
          <a:p>
            <a:pPr>
              <a:buAutoNum type="arabicPeriod"/>
            </a:pPr>
            <a:r>
              <a:rPr lang="el-GR" sz="2400" dirty="0" smtClean="0"/>
              <a:t>Λιγότερο επιθετική θεραπεία, όσο νωρίτερα διαγνωσθεί ο καρκίνος</a:t>
            </a:r>
          </a:p>
          <a:p>
            <a:pPr>
              <a:buAutoNum type="arabicPeriod"/>
            </a:pPr>
            <a:r>
              <a:rPr lang="el-GR" sz="2400" dirty="0" smtClean="0"/>
              <a:t>Αποφυγή των εξόδων των προχωρημένων σταδίων του καρκίνου</a:t>
            </a:r>
          </a:p>
          <a:p>
            <a:endParaRPr lang="el-GR" sz="2400" dirty="0"/>
          </a:p>
        </p:txBody>
      </p:sp>
    </p:spTree>
    <p:extLst>
      <p:ext uri="{BB962C8B-B14F-4D97-AF65-F5344CB8AC3E}">
        <p14:creationId xmlns:p14="http://schemas.microsoft.com/office/powerpoint/2010/main" val="5478501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Πλεονεκτήματα και μειονεκτήματα της διαλογής για τον καρκίνο του μαστού </a:t>
            </a:r>
            <a:r>
              <a:rPr lang="el-GR" sz="3100" b="0" dirty="0" smtClean="0"/>
              <a:t>(2/2)</a:t>
            </a:r>
            <a:endParaRPr lang="el-GR" sz="3100" dirty="0"/>
          </a:p>
        </p:txBody>
      </p:sp>
      <p:sp>
        <p:nvSpPr>
          <p:cNvPr id="4" name="Content Placeholder 3"/>
          <p:cNvSpPr>
            <a:spLocks noGrp="1"/>
          </p:cNvSpPr>
          <p:nvPr>
            <p:ph idx="1"/>
          </p:nvPr>
        </p:nvSpPr>
        <p:spPr/>
        <p:txBody>
          <a:bodyPr>
            <a:normAutofit/>
          </a:bodyPr>
          <a:lstStyle/>
          <a:p>
            <a:pPr marL="0" indent="0">
              <a:buNone/>
            </a:pPr>
            <a:r>
              <a:rPr lang="el-GR" sz="2400" b="1" dirty="0" smtClean="0">
                <a:solidFill>
                  <a:schemeClr val="accent2">
                    <a:lumMod val="50000"/>
                  </a:schemeClr>
                </a:solidFill>
              </a:rPr>
              <a:t>Μειονεκτήματα</a:t>
            </a:r>
            <a:r>
              <a:rPr lang="el-GR" sz="2400" dirty="0" smtClean="0"/>
              <a:t> της διαλογής για τον καρκίνο του μαστού</a:t>
            </a:r>
          </a:p>
          <a:p>
            <a:pPr>
              <a:buAutoNum type="arabicPeriod"/>
            </a:pPr>
            <a:r>
              <a:rPr lang="el-GR" sz="2400" dirty="0" smtClean="0"/>
              <a:t>Ψευδώς θετικά αποτελέσματα (οδηγούν σε περιττές διαδικασίες επανεξέτασης, αυξάνουν το κόστος και επιβαρύνουν συναισθηματικά)</a:t>
            </a:r>
          </a:p>
          <a:p>
            <a:pPr>
              <a:buAutoNum type="arabicPeriod"/>
            </a:pPr>
            <a:r>
              <a:rPr lang="el-GR" sz="2400" dirty="0" smtClean="0"/>
              <a:t>Ψευδώς αρνητικά αποτελέσματα (περιπτώσεις καρκίνου που δεν ανευρίσκονται κατά τη διαλογή)</a:t>
            </a:r>
          </a:p>
          <a:p>
            <a:pPr>
              <a:buAutoNum type="arabicPeriod"/>
            </a:pPr>
            <a:r>
              <a:rPr lang="el-GR" sz="2400" dirty="0" smtClean="0"/>
              <a:t>Συμπτωματική εμφάνιση του καρκίνου στα μεσοδιαστήματα μεταξύ των επαναλήψεων των δοκιμασιών διαλογής</a:t>
            </a:r>
          </a:p>
          <a:p>
            <a:pPr>
              <a:buAutoNum type="arabicPeriod"/>
            </a:pPr>
            <a:r>
              <a:rPr lang="el-GR" sz="2400" dirty="0" smtClean="0"/>
              <a:t>Έκθεση σε ακτινοβολία</a:t>
            </a:r>
          </a:p>
          <a:p>
            <a:pPr>
              <a:buAutoNum type="arabicPeriod"/>
            </a:pPr>
            <a:r>
              <a:rPr lang="el-GR" sz="2400" dirty="0" smtClean="0"/>
              <a:t>Συναισθηματικοί παράγοντες</a:t>
            </a:r>
          </a:p>
          <a:p>
            <a:endParaRPr lang="el-GR" sz="2400" dirty="0"/>
          </a:p>
        </p:txBody>
      </p:sp>
    </p:spTree>
    <p:extLst>
      <p:ext uri="{BB962C8B-B14F-4D97-AF65-F5344CB8AC3E}">
        <p14:creationId xmlns:p14="http://schemas.microsoft.com/office/powerpoint/2010/main" val="3075647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Νεοπλάσματα </a:t>
            </a:r>
            <a:endParaRPr lang="el-GR" dirty="0"/>
          </a:p>
        </p:txBody>
      </p:sp>
      <p:sp>
        <p:nvSpPr>
          <p:cNvPr id="3" name="Content Placeholder 2"/>
          <p:cNvSpPr>
            <a:spLocks noGrp="1"/>
          </p:cNvSpPr>
          <p:nvPr>
            <p:ph idx="1"/>
          </p:nvPr>
        </p:nvSpPr>
        <p:spPr/>
        <p:txBody>
          <a:bodyPr>
            <a:normAutofit/>
          </a:bodyPr>
          <a:lstStyle/>
          <a:p>
            <a:pPr>
              <a:lnSpc>
                <a:spcPct val="150000"/>
              </a:lnSpc>
            </a:pPr>
            <a:r>
              <a:rPr lang="el-GR" sz="2400" b="1" dirty="0" smtClean="0">
                <a:solidFill>
                  <a:schemeClr val="accent2">
                    <a:lumMod val="50000"/>
                  </a:schemeClr>
                </a:solidFill>
              </a:rPr>
              <a:t>Νεόπλασμα</a:t>
            </a:r>
            <a:r>
              <a:rPr lang="el-GR" sz="2400" dirty="0" smtClean="0"/>
              <a:t> ή </a:t>
            </a:r>
            <a:r>
              <a:rPr lang="el-GR" sz="2400" b="1" dirty="0" smtClean="0">
                <a:solidFill>
                  <a:schemeClr val="accent2">
                    <a:lumMod val="50000"/>
                  </a:schemeClr>
                </a:solidFill>
              </a:rPr>
              <a:t>Νεοπλασία</a:t>
            </a:r>
            <a:r>
              <a:rPr lang="el-GR" sz="2400" dirty="0" smtClean="0"/>
              <a:t> ονομάζεται μια επεξεργασία που χαρακτηρίζεται από </a:t>
            </a:r>
            <a:r>
              <a:rPr lang="el-GR" sz="2400" b="1" dirty="0" smtClean="0"/>
              <a:t>αυτοδύναμο</a:t>
            </a:r>
            <a:r>
              <a:rPr lang="el-GR" sz="2400" dirty="0" smtClean="0"/>
              <a:t> και </a:t>
            </a:r>
            <a:r>
              <a:rPr lang="el-GR" sz="2400" b="1" dirty="0" smtClean="0"/>
              <a:t>αυταρχικό πολλαπλασιασμό….</a:t>
            </a:r>
          </a:p>
          <a:p>
            <a:pPr>
              <a:lnSpc>
                <a:spcPct val="150000"/>
              </a:lnSpc>
            </a:pPr>
            <a:r>
              <a:rPr lang="el-GR" sz="2400" dirty="0" smtClean="0"/>
              <a:t>Διακρίνονται σε </a:t>
            </a:r>
            <a:r>
              <a:rPr lang="el-GR" sz="2400" b="1" dirty="0" smtClean="0"/>
              <a:t>Κακοήθη</a:t>
            </a:r>
            <a:r>
              <a:rPr lang="el-GR" sz="2400" dirty="0" smtClean="0"/>
              <a:t> και </a:t>
            </a:r>
            <a:r>
              <a:rPr lang="el-GR" sz="2400" b="1" dirty="0" smtClean="0"/>
              <a:t>Καλοήθη</a:t>
            </a:r>
          </a:p>
          <a:p>
            <a:endParaRPr lang="el-GR" sz="2400" dirty="0"/>
          </a:p>
        </p:txBody>
      </p:sp>
    </p:spTree>
    <p:extLst>
      <p:ext uri="{BB962C8B-B14F-4D97-AF65-F5344CB8AC3E}">
        <p14:creationId xmlns:p14="http://schemas.microsoft.com/office/powerpoint/2010/main" val="4063926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Νοσολογική ευαισθησία &amp; ειδικότητα</a:t>
            </a:r>
            <a:endParaRPr lang="el-GR" dirty="0"/>
          </a:p>
        </p:txBody>
      </p:sp>
      <p:sp>
        <p:nvSpPr>
          <p:cNvPr id="3" name="Content Placeholder 2"/>
          <p:cNvSpPr>
            <a:spLocks noGrp="1"/>
          </p:cNvSpPr>
          <p:nvPr>
            <p:ph idx="1"/>
          </p:nvPr>
        </p:nvSpPr>
        <p:spPr>
          <a:xfrm>
            <a:off x="457200" y="1196752"/>
            <a:ext cx="8229600" cy="5184576"/>
          </a:xfrm>
        </p:spPr>
        <p:txBody>
          <a:bodyPr>
            <a:normAutofit lnSpcReduction="10000"/>
          </a:bodyPr>
          <a:lstStyle/>
          <a:p>
            <a:pPr>
              <a:lnSpc>
                <a:spcPct val="110000"/>
              </a:lnSpc>
            </a:pPr>
            <a:r>
              <a:rPr lang="el-GR" sz="2400" b="1" dirty="0" smtClean="0">
                <a:solidFill>
                  <a:schemeClr val="tx2"/>
                </a:solidFill>
              </a:rPr>
              <a:t>Η νοσολογική ευαισθησία </a:t>
            </a:r>
            <a:r>
              <a:rPr lang="el-GR" sz="2400" dirty="0" smtClean="0"/>
              <a:t>μπορεί να ορισθεί ως η ικανότητα εύρεσης όλων όσων έχουν την ασθένεια (με άλλα λόγια το ποσοστό των πασχόντων που έχει θετική τη δοκιμασία).</a:t>
            </a:r>
          </a:p>
          <a:p>
            <a:pPr>
              <a:lnSpc>
                <a:spcPct val="110000"/>
              </a:lnSpc>
            </a:pPr>
            <a:r>
              <a:rPr lang="el-GR" sz="2400" b="1" dirty="0" smtClean="0">
                <a:solidFill>
                  <a:schemeClr val="accent2">
                    <a:lumMod val="50000"/>
                  </a:schemeClr>
                </a:solidFill>
              </a:rPr>
              <a:t>Η νοσολογική ειδικότητα </a:t>
            </a:r>
            <a:r>
              <a:rPr lang="el-GR" sz="2400" dirty="0" smtClean="0"/>
              <a:t>μπορεί να ορισθεί ως η ικανότητα εύρεσης όλων όσων δεν έχουν την ασθένεια (με άλλα λόγια, το ποσοστό των μη πασχόντων που παρουσιάσει αρνητικό το αποτέλεσμα της δοκιμασίας).</a:t>
            </a:r>
          </a:p>
          <a:p>
            <a:pPr>
              <a:lnSpc>
                <a:spcPct val="110000"/>
              </a:lnSpc>
            </a:pPr>
            <a:r>
              <a:rPr lang="el-GR" sz="2400" dirty="0" smtClean="0"/>
              <a:t>Η νοσολογική ευαισθησία και ειδικότητα σχετίζονται έτσι ώστε όταν η ευαισθησία αυξάνει η ειδικότητα μειώνεται και αντίστροφα. Ο υπολογισμός τους είναι εύκολος με τη χρήση τετράπτυχου πίνακα της δοκιμασίας, όπως και η πληροφορία για την ύπαρξη ή μη της νόσου.</a:t>
            </a:r>
            <a:endParaRPr lang="el-GR" sz="2400" dirty="0"/>
          </a:p>
        </p:txBody>
      </p:sp>
    </p:spTree>
    <p:extLst>
      <p:ext uri="{BB962C8B-B14F-4D97-AF65-F5344CB8AC3E}">
        <p14:creationId xmlns:p14="http://schemas.microsoft.com/office/powerpoint/2010/main" val="22354877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Υπολογισμός νοσολογικής ευαισθησίας </a:t>
            </a:r>
            <a:br>
              <a:rPr lang="el-GR" dirty="0" smtClean="0"/>
            </a:br>
            <a:r>
              <a:rPr lang="el-GR" dirty="0" smtClean="0"/>
              <a:t>&amp; ειδικότητας</a:t>
            </a:r>
            <a:endParaRPr lang="el-GR" dirty="0"/>
          </a:p>
        </p:txBody>
      </p:sp>
      <p:graphicFrame>
        <p:nvGraphicFramePr>
          <p:cNvPr id="6" name="Table 5"/>
          <p:cNvGraphicFramePr>
            <a:graphicFrameLocks noGrp="1"/>
          </p:cNvGraphicFramePr>
          <p:nvPr>
            <p:extLst>
              <p:ext uri="{D42A27DB-BD31-4B8C-83A1-F6EECF244321}">
                <p14:modId xmlns:p14="http://schemas.microsoft.com/office/powerpoint/2010/main" val="1146507537"/>
              </p:ext>
            </p:extLst>
          </p:nvPr>
        </p:nvGraphicFramePr>
        <p:xfrm>
          <a:off x="503548" y="1772816"/>
          <a:ext cx="8136904" cy="2651760"/>
        </p:xfrm>
        <a:graphic>
          <a:graphicData uri="http://schemas.openxmlformats.org/drawingml/2006/table">
            <a:tbl>
              <a:tblPr firstRow="1" bandRow="1">
                <a:tableStyleId>{5C22544A-7EE6-4342-B048-85BDC9FD1C3A}</a:tableStyleId>
              </a:tblPr>
              <a:tblGrid>
                <a:gridCol w="2880320"/>
                <a:gridCol w="2016224"/>
                <a:gridCol w="1872208"/>
                <a:gridCol w="1368152"/>
              </a:tblGrid>
              <a:tr h="370840">
                <a:tc>
                  <a:txBody>
                    <a:bodyPr/>
                    <a:lstStyle/>
                    <a:p>
                      <a:endParaRPr lang="el-GR" sz="2000" b="1" dirty="0"/>
                    </a:p>
                  </a:txBody>
                  <a:tcPr/>
                </a:tc>
                <a:tc>
                  <a:txBody>
                    <a:bodyPr/>
                    <a:lstStyle/>
                    <a:p>
                      <a:r>
                        <a:rPr lang="el-GR" sz="2000" dirty="0" smtClean="0"/>
                        <a:t>Νόσημα</a:t>
                      </a:r>
                      <a:endParaRPr lang="el-GR" sz="2000" dirty="0"/>
                    </a:p>
                  </a:txBody>
                  <a:tcPr/>
                </a:tc>
                <a:tc>
                  <a:txBody>
                    <a:bodyPr/>
                    <a:lstStyle/>
                    <a:p>
                      <a:endParaRPr lang="el-GR" sz="2000" dirty="0"/>
                    </a:p>
                  </a:txBody>
                  <a:tcPr/>
                </a:tc>
                <a:tc>
                  <a:txBody>
                    <a:bodyPr/>
                    <a:lstStyle/>
                    <a:p>
                      <a:r>
                        <a:rPr lang="el-GR" sz="2000" dirty="0" smtClean="0"/>
                        <a:t>Σύνολο</a:t>
                      </a:r>
                      <a:endParaRPr lang="el-GR" sz="2000" dirty="0"/>
                    </a:p>
                  </a:txBody>
                  <a:tcPr/>
                </a:tc>
              </a:tr>
              <a:tr h="370840">
                <a:tc>
                  <a:txBody>
                    <a:bodyPr/>
                    <a:lstStyle/>
                    <a:p>
                      <a:r>
                        <a:rPr lang="el-GR" sz="2000" b="1" dirty="0" smtClean="0"/>
                        <a:t>Αποτέλεσμα δοκιμασίας</a:t>
                      </a:r>
                      <a:endParaRPr lang="el-GR" sz="2000" b="1" dirty="0"/>
                    </a:p>
                  </a:txBody>
                  <a:tcPr/>
                </a:tc>
                <a:tc>
                  <a:txBody>
                    <a:bodyPr/>
                    <a:lstStyle/>
                    <a:p>
                      <a:r>
                        <a:rPr lang="el-GR" sz="2400" dirty="0" smtClean="0"/>
                        <a:t>+</a:t>
                      </a:r>
                      <a:endParaRPr lang="el-GR" sz="2400" dirty="0"/>
                    </a:p>
                  </a:txBody>
                  <a:tcPr/>
                </a:tc>
                <a:tc>
                  <a:txBody>
                    <a:bodyPr/>
                    <a:lstStyle/>
                    <a:p>
                      <a:r>
                        <a:rPr lang="el-GR" sz="2400" dirty="0" smtClean="0"/>
                        <a:t>-</a:t>
                      </a:r>
                      <a:endParaRPr lang="el-GR" sz="2400" dirty="0"/>
                    </a:p>
                  </a:txBody>
                  <a:tcPr/>
                </a:tc>
                <a:tc>
                  <a:txBody>
                    <a:bodyPr/>
                    <a:lstStyle/>
                    <a:p>
                      <a:endParaRPr lang="el-GR" dirty="0"/>
                    </a:p>
                  </a:txBody>
                  <a:tcPr/>
                </a:tc>
              </a:tr>
              <a:tr h="370840">
                <a:tc>
                  <a:txBody>
                    <a:bodyPr/>
                    <a:lstStyle/>
                    <a:p>
                      <a:r>
                        <a:rPr lang="el-GR" sz="2400" dirty="0" smtClean="0"/>
                        <a:t>+</a:t>
                      </a:r>
                      <a:endParaRPr lang="el-GR" sz="2400" dirty="0"/>
                    </a:p>
                  </a:txBody>
                  <a:tcPr/>
                </a:tc>
                <a:tc>
                  <a:txBody>
                    <a:bodyPr/>
                    <a:lstStyle/>
                    <a:p>
                      <a:r>
                        <a:rPr lang="el-GR" sz="2000" dirty="0" smtClean="0"/>
                        <a:t>Αληθώς θετικό ΑΘ (</a:t>
                      </a:r>
                      <a:r>
                        <a:rPr lang="en-US" sz="2000" dirty="0" smtClean="0"/>
                        <a:t>a)</a:t>
                      </a:r>
                      <a:endParaRPr lang="el-GR" sz="2000" dirty="0"/>
                    </a:p>
                  </a:txBody>
                  <a:tcPr/>
                </a:tc>
                <a:tc>
                  <a:txBody>
                    <a:bodyPr/>
                    <a:lstStyle/>
                    <a:p>
                      <a:r>
                        <a:rPr lang="el-GR" sz="2000" dirty="0" smtClean="0"/>
                        <a:t>Ψευδώς θετικό ΨΘ (</a:t>
                      </a:r>
                      <a:r>
                        <a:rPr lang="en-US" sz="2000" dirty="0" smtClean="0"/>
                        <a:t>b)</a:t>
                      </a:r>
                      <a:endParaRPr lang="el-GR" sz="2000" dirty="0"/>
                    </a:p>
                  </a:txBody>
                  <a:tcPr/>
                </a:tc>
                <a:tc>
                  <a:txBody>
                    <a:bodyPr/>
                    <a:lstStyle/>
                    <a:p>
                      <a:endParaRPr lang="el-GR" sz="2000" dirty="0"/>
                    </a:p>
                  </a:txBody>
                  <a:tcPr/>
                </a:tc>
              </a:tr>
              <a:tr h="370840">
                <a:tc>
                  <a:txBody>
                    <a:bodyPr/>
                    <a:lstStyle/>
                    <a:p>
                      <a:r>
                        <a:rPr lang="el-GR" sz="2400" dirty="0" smtClean="0"/>
                        <a:t>_</a:t>
                      </a:r>
                      <a:endParaRPr lang="el-GR" sz="2400" dirty="0"/>
                    </a:p>
                  </a:txBody>
                  <a:tcPr/>
                </a:tc>
                <a:tc>
                  <a:txBody>
                    <a:bodyPr/>
                    <a:lstStyle/>
                    <a:p>
                      <a:r>
                        <a:rPr lang="el-GR" sz="2000" dirty="0" smtClean="0"/>
                        <a:t>Ψευδώς αρνητικό ΨΑ (</a:t>
                      </a:r>
                      <a:r>
                        <a:rPr lang="en-US" sz="2000" dirty="0" smtClean="0"/>
                        <a:t>c)</a:t>
                      </a:r>
                      <a:endParaRPr lang="el-GR" sz="2000" dirty="0"/>
                    </a:p>
                  </a:txBody>
                  <a:tcPr/>
                </a:tc>
                <a:tc>
                  <a:txBody>
                    <a:bodyPr/>
                    <a:lstStyle/>
                    <a:p>
                      <a:r>
                        <a:rPr lang="el-GR" sz="2000" dirty="0" smtClean="0"/>
                        <a:t>Αληθώς αρνητικό ΑΑ (</a:t>
                      </a:r>
                      <a:r>
                        <a:rPr lang="en-US" sz="2000" dirty="0" smtClean="0"/>
                        <a:t>d)</a:t>
                      </a:r>
                      <a:endParaRPr lang="el-GR" sz="2000" dirty="0"/>
                    </a:p>
                  </a:txBody>
                  <a:tcPr/>
                </a:tc>
                <a:tc>
                  <a:txBody>
                    <a:bodyPr/>
                    <a:lstStyle/>
                    <a:p>
                      <a:endParaRPr lang="el-GR" sz="2000" dirty="0"/>
                    </a:p>
                  </a:txBody>
                  <a:tcPr/>
                </a:tc>
              </a:tr>
              <a:tr h="370840">
                <a:tc>
                  <a:txBody>
                    <a:bodyPr/>
                    <a:lstStyle/>
                    <a:p>
                      <a:r>
                        <a:rPr lang="el-GR" sz="2000" b="1" dirty="0" smtClean="0"/>
                        <a:t>Σύνολο</a:t>
                      </a:r>
                      <a:endParaRPr lang="el-GR" sz="2000" b="1" dirty="0"/>
                    </a:p>
                  </a:txBody>
                  <a:tcPr/>
                </a:tc>
                <a:tc>
                  <a:txBody>
                    <a:bodyPr/>
                    <a:lstStyle/>
                    <a:p>
                      <a:endParaRPr lang="el-GR" sz="2000" dirty="0"/>
                    </a:p>
                  </a:txBody>
                  <a:tcPr/>
                </a:tc>
                <a:tc>
                  <a:txBody>
                    <a:bodyPr/>
                    <a:lstStyle/>
                    <a:p>
                      <a:endParaRPr lang="el-GR" sz="2000" dirty="0"/>
                    </a:p>
                  </a:txBody>
                  <a:tcPr/>
                </a:tc>
                <a:tc>
                  <a:txBody>
                    <a:bodyPr/>
                    <a:lstStyle/>
                    <a:p>
                      <a:endParaRPr lang="el-GR" sz="2000" dirty="0"/>
                    </a:p>
                  </a:txBody>
                  <a:tcPr/>
                </a:tc>
              </a:tr>
            </a:tbl>
          </a:graphicData>
        </a:graphic>
      </p:graphicFrame>
    </p:spTree>
    <p:extLst>
      <p:ext uri="{BB962C8B-B14F-4D97-AF65-F5344CB8AC3E}">
        <p14:creationId xmlns:p14="http://schemas.microsoft.com/office/powerpoint/2010/main" val="27669913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Ευαισθησία </a:t>
            </a:r>
            <a:r>
              <a:rPr lang="el-GR" dirty="0" smtClean="0">
                <a:solidFill>
                  <a:schemeClr val="tx2"/>
                </a:solidFill>
              </a:rPr>
              <a:t>% ΑΘ </a:t>
            </a:r>
            <a:r>
              <a:rPr lang="el-GR" dirty="0" smtClean="0"/>
              <a:t>και &amp; </a:t>
            </a:r>
            <a:r>
              <a:rPr lang="el-GR" dirty="0" smtClean="0">
                <a:solidFill>
                  <a:schemeClr val="tx2"/>
                </a:solidFill>
              </a:rPr>
              <a:t>ΑΑ</a:t>
            </a:r>
            <a:endParaRPr lang="el-GR" dirty="0">
              <a:solidFill>
                <a:schemeClr val="tx2"/>
              </a:solidFill>
            </a:endParaRPr>
          </a:p>
        </p:txBody>
      </p:sp>
      <p:sp>
        <p:nvSpPr>
          <p:cNvPr id="5" name="TextBox 4"/>
          <p:cNvSpPr txBox="1"/>
          <p:nvPr/>
        </p:nvSpPr>
        <p:spPr>
          <a:xfrm>
            <a:off x="341376" y="1991565"/>
            <a:ext cx="2734472" cy="461665"/>
          </a:xfrm>
          <a:prstGeom prst="rect">
            <a:avLst/>
          </a:prstGeom>
          <a:noFill/>
        </p:spPr>
        <p:txBody>
          <a:bodyPr wrap="square" rtlCol="0">
            <a:spAutoFit/>
          </a:bodyPr>
          <a:lstStyle/>
          <a:p>
            <a:r>
              <a:rPr lang="el-GR" sz="2400" b="1" dirty="0" smtClean="0">
                <a:latin typeface="+mn-lt"/>
              </a:rPr>
              <a:t>Ευαισθησία (% ΑΘ)</a:t>
            </a:r>
            <a:endParaRPr lang="el-GR" sz="2400" b="1" dirty="0">
              <a:latin typeface="+mn-lt"/>
            </a:endParaRPr>
          </a:p>
        </p:txBody>
      </p:sp>
      <p:sp>
        <p:nvSpPr>
          <p:cNvPr id="6" name="TextBox 5"/>
          <p:cNvSpPr txBox="1"/>
          <p:nvPr/>
        </p:nvSpPr>
        <p:spPr>
          <a:xfrm>
            <a:off x="3419016" y="1700808"/>
            <a:ext cx="5396422" cy="461665"/>
          </a:xfrm>
          <a:prstGeom prst="rect">
            <a:avLst/>
          </a:prstGeom>
          <a:noFill/>
        </p:spPr>
        <p:txBody>
          <a:bodyPr wrap="square" rtlCol="0">
            <a:spAutoFit/>
          </a:bodyPr>
          <a:lstStyle/>
          <a:p>
            <a:r>
              <a:rPr lang="el-GR" sz="2400" dirty="0" smtClean="0">
                <a:latin typeface="+mn-lt"/>
              </a:rPr>
              <a:t>Αληθώς θετικά αποτελέσματα</a:t>
            </a:r>
            <a:endParaRPr lang="el-GR" sz="2400" dirty="0">
              <a:latin typeface="+mn-lt"/>
            </a:endParaRPr>
          </a:p>
        </p:txBody>
      </p:sp>
      <p:sp>
        <p:nvSpPr>
          <p:cNvPr id="7" name="TextBox 6"/>
          <p:cNvSpPr txBox="1"/>
          <p:nvPr/>
        </p:nvSpPr>
        <p:spPr>
          <a:xfrm>
            <a:off x="3386264" y="2307933"/>
            <a:ext cx="5056184" cy="830997"/>
          </a:xfrm>
          <a:prstGeom prst="rect">
            <a:avLst/>
          </a:prstGeom>
          <a:noFill/>
        </p:spPr>
        <p:txBody>
          <a:bodyPr wrap="square" rtlCol="0">
            <a:spAutoFit/>
          </a:bodyPr>
          <a:lstStyle/>
          <a:p>
            <a:r>
              <a:rPr lang="el-GR" sz="2400" dirty="0" smtClean="0">
                <a:latin typeface="+mn-lt"/>
              </a:rPr>
              <a:t>Αληθώς θετικά + ψευδώς αρνητικά </a:t>
            </a:r>
            <a:r>
              <a:rPr lang="el-GR" sz="2400" dirty="0">
                <a:latin typeface="+mn-lt"/>
              </a:rPr>
              <a:t>αποτελέσματα</a:t>
            </a:r>
            <a:r>
              <a:rPr lang="el-GR" sz="2400" dirty="0" smtClean="0">
                <a:latin typeface="+mn-lt"/>
              </a:rPr>
              <a:t> </a:t>
            </a:r>
            <a:endParaRPr lang="el-GR" sz="2400" dirty="0">
              <a:latin typeface="+mn-lt"/>
            </a:endParaRPr>
          </a:p>
        </p:txBody>
      </p:sp>
      <p:cxnSp>
        <p:nvCxnSpPr>
          <p:cNvPr id="8" name="Straight Connector 7"/>
          <p:cNvCxnSpPr/>
          <p:nvPr/>
        </p:nvCxnSpPr>
        <p:spPr>
          <a:xfrm>
            <a:off x="3386264" y="2214413"/>
            <a:ext cx="5184576" cy="0"/>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943752" y="1899233"/>
            <a:ext cx="588680" cy="646331"/>
          </a:xfrm>
          <a:prstGeom prst="rect">
            <a:avLst/>
          </a:prstGeom>
          <a:noFill/>
        </p:spPr>
        <p:txBody>
          <a:bodyPr wrap="square" rtlCol="0">
            <a:spAutoFit/>
          </a:bodyPr>
          <a:lstStyle/>
          <a:p>
            <a:r>
              <a:rPr lang="el-GR" sz="3600" dirty="0" smtClean="0">
                <a:latin typeface="+mn-lt"/>
              </a:rPr>
              <a:t>=</a:t>
            </a:r>
            <a:endParaRPr lang="el-GR" sz="3600" dirty="0">
              <a:latin typeface="+mn-lt"/>
            </a:endParaRPr>
          </a:p>
        </p:txBody>
      </p:sp>
      <p:sp>
        <p:nvSpPr>
          <p:cNvPr id="10" name="TextBox 9"/>
          <p:cNvSpPr txBox="1"/>
          <p:nvPr/>
        </p:nvSpPr>
        <p:spPr>
          <a:xfrm>
            <a:off x="3419016" y="3650777"/>
            <a:ext cx="5396422" cy="461665"/>
          </a:xfrm>
          <a:prstGeom prst="rect">
            <a:avLst/>
          </a:prstGeom>
          <a:noFill/>
        </p:spPr>
        <p:txBody>
          <a:bodyPr wrap="square" rtlCol="0">
            <a:spAutoFit/>
          </a:bodyPr>
          <a:lstStyle/>
          <a:p>
            <a:r>
              <a:rPr lang="el-GR" sz="2400" dirty="0" smtClean="0">
                <a:latin typeface="+mn-lt"/>
              </a:rPr>
              <a:t>Αληθώς αρνητικά αποτελέσματα</a:t>
            </a:r>
            <a:endParaRPr lang="el-GR" sz="2400" dirty="0">
              <a:latin typeface="+mn-lt"/>
            </a:endParaRPr>
          </a:p>
        </p:txBody>
      </p:sp>
      <p:sp>
        <p:nvSpPr>
          <p:cNvPr id="11" name="TextBox 10"/>
          <p:cNvSpPr txBox="1"/>
          <p:nvPr/>
        </p:nvSpPr>
        <p:spPr>
          <a:xfrm>
            <a:off x="3419016" y="4122341"/>
            <a:ext cx="5056184" cy="830997"/>
          </a:xfrm>
          <a:prstGeom prst="rect">
            <a:avLst/>
          </a:prstGeom>
          <a:noFill/>
        </p:spPr>
        <p:txBody>
          <a:bodyPr wrap="square" rtlCol="0">
            <a:spAutoFit/>
          </a:bodyPr>
          <a:lstStyle/>
          <a:p>
            <a:r>
              <a:rPr lang="el-GR" sz="2400" dirty="0" smtClean="0">
                <a:latin typeface="+mn-lt"/>
              </a:rPr>
              <a:t>Αληθώς αρνητικά + ψευδώς θετικά αποτελέσματα </a:t>
            </a:r>
            <a:endParaRPr lang="el-GR" sz="2400" dirty="0">
              <a:latin typeface="+mn-lt"/>
            </a:endParaRPr>
          </a:p>
        </p:txBody>
      </p:sp>
      <p:cxnSp>
        <p:nvCxnSpPr>
          <p:cNvPr id="12" name="Straight Connector 11"/>
          <p:cNvCxnSpPr/>
          <p:nvPr/>
        </p:nvCxnSpPr>
        <p:spPr>
          <a:xfrm>
            <a:off x="3419016" y="4122341"/>
            <a:ext cx="5184576" cy="0"/>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976504" y="3789276"/>
            <a:ext cx="588680" cy="646331"/>
          </a:xfrm>
          <a:prstGeom prst="rect">
            <a:avLst/>
          </a:prstGeom>
          <a:noFill/>
        </p:spPr>
        <p:txBody>
          <a:bodyPr wrap="square" rtlCol="0">
            <a:spAutoFit/>
          </a:bodyPr>
          <a:lstStyle/>
          <a:p>
            <a:r>
              <a:rPr lang="el-GR" sz="3600" dirty="0" smtClean="0">
                <a:latin typeface="+mn-lt"/>
              </a:rPr>
              <a:t>=</a:t>
            </a:r>
            <a:endParaRPr lang="el-GR" sz="3600" dirty="0">
              <a:latin typeface="+mn-lt"/>
            </a:endParaRPr>
          </a:p>
        </p:txBody>
      </p:sp>
      <p:sp>
        <p:nvSpPr>
          <p:cNvPr id="14" name="TextBox 13"/>
          <p:cNvSpPr txBox="1"/>
          <p:nvPr/>
        </p:nvSpPr>
        <p:spPr>
          <a:xfrm>
            <a:off x="341376" y="3875251"/>
            <a:ext cx="2734472" cy="461665"/>
          </a:xfrm>
          <a:prstGeom prst="rect">
            <a:avLst/>
          </a:prstGeom>
          <a:noFill/>
        </p:spPr>
        <p:txBody>
          <a:bodyPr wrap="square" rtlCol="0">
            <a:spAutoFit/>
          </a:bodyPr>
          <a:lstStyle/>
          <a:p>
            <a:r>
              <a:rPr lang="el-GR" sz="2400" b="1" dirty="0" smtClean="0">
                <a:latin typeface="+mn-lt"/>
              </a:rPr>
              <a:t>Ευαισθησία (% ΑΑ)</a:t>
            </a:r>
            <a:endParaRPr lang="el-GR" sz="2400" b="1" dirty="0">
              <a:latin typeface="+mn-lt"/>
            </a:endParaRPr>
          </a:p>
        </p:txBody>
      </p:sp>
    </p:spTree>
    <p:extLst>
      <p:ext uri="{BB962C8B-B14F-4D97-AF65-F5344CB8AC3E}">
        <p14:creationId xmlns:p14="http://schemas.microsoft.com/office/powerpoint/2010/main" val="27850973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Παράδειγμα</a:t>
            </a:r>
            <a:endParaRPr lang="el-GR" dirty="0"/>
          </a:p>
        </p:txBody>
      </p:sp>
      <p:sp>
        <p:nvSpPr>
          <p:cNvPr id="4" name="Content Placeholder 3"/>
          <p:cNvSpPr>
            <a:spLocks noGrp="1"/>
          </p:cNvSpPr>
          <p:nvPr>
            <p:ph idx="1"/>
          </p:nvPr>
        </p:nvSpPr>
        <p:spPr/>
        <p:txBody>
          <a:bodyPr>
            <a:normAutofit/>
          </a:bodyPr>
          <a:lstStyle/>
          <a:p>
            <a:r>
              <a:rPr lang="el-GR" sz="2400" dirty="0" smtClean="0"/>
              <a:t>Ας υποθέσουμε ότι έχουμε έναν πληθυσμό 1000 ατόμων, από τους οποίους 100 έχουν τη νόσο (και 900 δεν την έχουν). Μια δοκιμασία διαλογής εφαρμόστηκε στον πληθυσμό, για να ανακαλυφθούν οι 100 με τη νόσο</a:t>
            </a:r>
            <a:endParaRPr lang="el-GR" sz="2400" dirty="0"/>
          </a:p>
        </p:txBody>
      </p:sp>
      <p:sp>
        <p:nvSpPr>
          <p:cNvPr id="5" name="Content Placeholder 3"/>
          <p:cNvSpPr txBox="1">
            <a:spLocks/>
          </p:cNvSpPr>
          <p:nvPr/>
        </p:nvSpPr>
        <p:spPr>
          <a:xfrm>
            <a:off x="424056" y="2852936"/>
            <a:ext cx="8229600" cy="5040560"/>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l-GR" sz="2400" dirty="0" smtClean="0"/>
              <a:t>Υπολογισμός νοσολογικής ευαισθησίας και ειδικότητας για έναν πληθυσμό 100.000 ατόμων</a:t>
            </a:r>
            <a:endParaRPr lang="el-GR" sz="2400" dirty="0"/>
          </a:p>
        </p:txBody>
      </p:sp>
      <p:graphicFrame>
        <p:nvGraphicFramePr>
          <p:cNvPr id="6" name="Table 5"/>
          <p:cNvGraphicFramePr>
            <a:graphicFrameLocks noGrp="1"/>
          </p:cNvGraphicFramePr>
          <p:nvPr>
            <p:extLst>
              <p:ext uri="{D42A27DB-BD31-4B8C-83A1-F6EECF244321}">
                <p14:modId xmlns:p14="http://schemas.microsoft.com/office/powerpoint/2010/main" val="3949746836"/>
              </p:ext>
            </p:extLst>
          </p:nvPr>
        </p:nvGraphicFramePr>
        <p:xfrm>
          <a:off x="470404" y="3717032"/>
          <a:ext cx="8136904" cy="2164080"/>
        </p:xfrm>
        <a:graphic>
          <a:graphicData uri="http://schemas.openxmlformats.org/drawingml/2006/table">
            <a:tbl>
              <a:tblPr firstRow="1" bandRow="1">
                <a:tableStyleId>{5C22544A-7EE6-4342-B048-85BDC9FD1C3A}</a:tableStyleId>
              </a:tblPr>
              <a:tblGrid>
                <a:gridCol w="3096344"/>
                <a:gridCol w="1800200"/>
                <a:gridCol w="1584176"/>
                <a:gridCol w="1656184"/>
              </a:tblGrid>
              <a:tr h="370840">
                <a:tc>
                  <a:txBody>
                    <a:bodyPr/>
                    <a:lstStyle/>
                    <a:p>
                      <a:endParaRPr lang="el-GR" sz="2000" b="1" dirty="0"/>
                    </a:p>
                  </a:txBody>
                  <a:tcPr/>
                </a:tc>
                <a:tc>
                  <a:txBody>
                    <a:bodyPr/>
                    <a:lstStyle/>
                    <a:p>
                      <a:r>
                        <a:rPr lang="el-GR" sz="2000" dirty="0" smtClean="0"/>
                        <a:t>Νόσημα</a:t>
                      </a:r>
                      <a:endParaRPr lang="el-GR" sz="2000" dirty="0"/>
                    </a:p>
                  </a:txBody>
                  <a:tcPr/>
                </a:tc>
                <a:tc>
                  <a:txBody>
                    <a:bodyPr/>
                    <a:lstStyle/>
                    <a:p>
                      <a:endParaRPr lang="el-GR" sz="2000" dirty="0"/>
                    </a:p>
                  </a:txBody>
                  <a:tcPr/>
                </a:tc>
                <a:tc>
                  <a:txBody>
                    <a:bodyPr/>
                    <a:lstStyle/>
                    <a:p>
                      <a:r>
                        <a:rPr lang="el-GR" sz="2000" dirty="0" smtClean="0"/>
                        <a:t>Σύνολο</a:t>
                      </a:r>
                      <a:endParaRPr lang="el-GR" sz="2000" dirty="0"/>
                    </a:p>
                  </a:txBody>
                  <a:tcPr/>
                </a:tc>
              </a:tr>
              <a:tr h="370840">
                <a:tc>
                  <a:txBody>
                    <a:bodyPr/>
                    <a:lstStyle/>
                    <a:p>
                      <a:r>
                        <a:rPr lang="el-GR" sz="2000" b="1" dirty="0" smtClean="0"/>
                        <a:t>Αποτέλεσμα δοκιμασίας</a:t>
                      </a:r>
                      <a:endParaRPr lang="el-GR" sz="2000" b="1" dirty="0"/>
                    </a:p>
                  </a:txBody>
                  <a:tcPr/>
                </a:tc>
                <a:tc>
                  <a:txBody>
                    <a:bodyPr/>
                    <a:lstStyle/>
                    <a:p>
                      <a:r>
                        <a:rPr lang="el-GR" sz="2400" dirty="0" smtClean="0"/>
                        <a:t>+</a:t>
                      </a:r>
                      <a:endParaRPr lang="el-GR" sz="2400" dirty="0"/>
                    </a:p>
                  </a:txBody>
                  <a:tcPr/>
                </a:tc>
                <a:tc>
                  <a:txBody>
                    <a:bodyPr/>
                    <a:lstStyle/>
                    <a:p>
                      <a:r>
                        <a:rPr lang="el-GR" sz="2400" dirty="0" smtClean="0"/>
                        <a:t>-</a:t>
                      </a:r>
                      <a:endParaRPr lang="el-GR" sz="2400" dirty="0"/>
                    </a:p>
                  </a:txBody>
                  <a:tcPr/>
                </a:tc>
                <a:tc>
                  <a:txBody>
                    <a:bodyPr/>
                    <a:lstStyle/>
                    <a:p>
                      <a:endParaRPr lang="el-GR" dirty="0"/>
                    </a:p>
                  </a:txBody>
                  <a:tcPr/>
                </a:tc>
              </a:tr>
              <a:tr h="370840">
                <a:tc>
                  <a:txBody>
                    <a:bodyPr/>
                    <a:lstStyle/>
                    <a:p>
                      <a:r>
                        <a:rPr lang="el-GR" sz="2400" dirty="0" smtClean="0"/>
                        <a:t>+</a:t>
                      </a:r>
                      <a:endParaRPr lang="el-GR" sz="2400" dirty="0"/>
                    </a:p>
                  </a:txBody>
                  <a:tcPr/>
                </a:tc>
                <a:tc>
                  <a:txBody>
                    <a:bodyPr/>
                    <a:lstStyle/>
                    <a:p>
                      <a:r>
                        <a:rPr lang="el-GR" sz="2000" dirty="0" smtClean="0"/>
                        <a:t>80</a:t>
                      </a:r>
                      <a:endParaRPr lang="el-GR" sz="2000" dirty="0"/>
                    </a:p>
                  </a:txBody>
                  <a:tcPr/>
                </a:tc>
                <a:tc>
                  <a:txBody>
                    <a:bodyPr/>
                    <a:lstStyle/>
                    <a:p>
                      <a:r>
                        <a:rPr lang="el-GR" sz="2000" dirty="0" smtClean="0"/>
                        <a:t>100</a:t>
                      </a:r>
                      <a:endParaRPr lang="el-GR" sz="2000" dirty="0"/>
                    </a:p>
                  </a:txBody>
                  <a:tcPr/>
                </a:tc>
                <a:tc>
                  <a:txBody>
                    <a:bodyPr/>
                    <a:lstStyle/>
                    <a:p>
                      <a:r>
                        <a:rPr lang="el-GR" sz="2000" dirty="0" smtClean="0"/>
                        <a:t>180</a:t>
                      </a:r>
                      <a:endParaRPr lang="el-GR" sz="2000" dirty="0"/>
                    </a:p>
                  </a:txBody>
                  <a:tcPr/>
                </a:tc>
              </a:tr>
              <a:tr h="370840">
                <a:tc>
                  <a:txBody>
                    <a:bodyPr/>
                    <a:lstStyle/>
                    <a:p>
                      <a:r>
                        <a:rPr lang="el-GR" sz="2400" dirty="0" smtClean="0"/>
                        <a:t>_</a:t>
                      </a:r>
                      <a:endParaRPr lang="el-GR" sz="2400" dirty="0"/>
                    </a:p>
                  </a:txBody>
                  <a:tcPr/>
                </a:tc>
                <a:tc>
                  <a:txBody>
                    <a:bodyPr/>
                    <a:lstStyle/>
                    <a:p>
                      <a:r>
                        <a:rPr lang="el-GR" sz="2000" dirty="0" smtClean="0"/>
                        <a:t>20</a:t>
                      </a:r>
                      <a:endParaRPr lang="el-GR" sz="2000" dirty="0"/>
                    </a:p>
                  </a:txBody>
                  <a:tcPr/>
                </a:tc>
                <a:tc>
                  <a:txBody>
                    <a:bodyPr/>
                    <a:lstStyle/>
                    <a:p>
                      <a:r>
                        <a:rPr lang="el-GR" sz="2000" dirty="0" smtClean="0"/>
                        <a:t>800</a:t>
                      </a:r>
                      <a:endParaRPr lang="el-GR" sz="2000" dirty="0"/>
                    </a:p>
                  </a:txBody>
                  <a:tcPr/>
                </a:tc>
                <a:tc>
                  <a:txBody>
                    <a:bodyPr/>
                    <a:lstStyle/>
                    <a:p>
                      <a:r>
                        <a:rPr lang="el-GR" sz="2000" dirty="0" smtClean="0"/>
                        <a:t>820</a:t>
                      </a:r>
                      <a:endParaRPr lang="el-GR" sz="2000" dirty="0"/>
                    </a:p>
                  </a:txBody>
                  <a:tcPr/>
                </a:tc>
              </a:tr>
              <a:tr h="370840">
                <a:tc>
                  <a:txBody>
                    <a:bodyPr/>
                    <a:lstStyle/>
                    <a:p>
                      <a:r>
                        <a:rPr lang="el-GR" sz="2000" b="1" dirty="0" smtClean="0"/>
                        <a:t>Σύνολο</a:t>
                      </a:r>
                      <a:endParaRPr lang="el-GR" sz="2000" b="1" dirty="0"/>
                    </a:p>
                  </a:txBody>
                  <a:tcPr/>
                </a:tc>
                <a:tc>
                  <a:txBody>
                    <a:bodyPr/>
                    <a:lstStyle/>
                    <a:p>
                      <a:r>
                        <a:rPr lang="el-GR" sz="2000" dirty="0" smtClean="0"/>
                        <a:t>100</a:t>
                      </a:r>
                      <a:endParaRPr lang="el-GR" sz="2000" dirty="0"/>
                    </a:p>
                  </a:txBody>
                  <a:tcPr/>
                </a:tc>
                <a:tc>
                  <a:txBody>
                    <a:bodyPr/>
                    <a:lstStyle/>
                    <a:p>
                      <a:r>
                        <a:rPr lang="el-GR" sz="2000" dirty="0" smtClean="0"/>
                        <a:t>900</a:t>
                      </a:r>
                      <a:endParaRPr lang="el-GR" sz="2000" dirty="0"/>
                    </a:p>
                  </a:txBody>
                  <a:tcPr/>
                </a:tc>
                <a:tc>
                  <a:txBody>
                    <a:bodyPr/>
                    <a:lstStyle/>
                    <a:p>
                      <a:r>
                        <a:rPr lang="el-GR" sz="2000" dirty="0" smtClean="0"/>
                        <a:t>1000</a:t>
                      </a:r>
                      <a:endParaRPr lang="el-GR" sz="2000" dirty="0"/>
                    </a:p>
                  </a:txBody>
                  <a:tcPr/>
                </a:tc>
              </a:tr>
            </a:tbl>
          </a:graphicData>
        </a:graphic>
      </p:graphicFrame>
      <p:sp>
        <p:nvSpPr>
          <p:cNvPr id="7" name="TextBox 6"/>
          <p:cNvSpPr txBox="1"/>
          <p:nvPr/>
        </p:nvSpPr>
        <p:spPr>
          <a:xfrm>
            <a:off x="369712" y="5879941"/>
            <a:ext cx="6969600" cy="830997"/>
          </a:xfrm>
          <a:prstGeom prst="rect">
            <a:avLst/>
          </a:prstGeom>
          <a:noFill/>
        </p:spPr>
        <p:txBody>
          <a:bodyPr wrap="none" rtlCol="0">
            <a:spAutoFit/>
          </a:bodyPr>
          <a:lstStyle/>
          <a:p>
            <a:r>
              <a:rPr lang="el-GR" sz="2400" dirty="0" smtClean="0">
                <a:latin typeface="+mn-lt"/>
              </a:rPr>
              <a:t>Νοσολογική ευαισθησία (% ΑΘ) = 80/(80 + 20) = 80%</a:t>
            </a:r>
          </a:p>
          <a:p>
            <a:r>
              <a:rPr lang="el-GR" sz="2400" dirty="0" smtClean="0">
                <a:latin typeface="+mn-lt"/>
              </a:rPr>
              <a:t>Νοσολογική ειδικότητα (% ΑΑ) = 800/(800+100) = 89%</a:t>
            </a:r>
          </a:p>
        </p:txBody>
      </p:sp>
    </p:spTree>
    <p:extLst>
      <p:ext uri="{BB962C8B-B14F-4D97-AF65-F5344CB8AC3E}">
        <p14:creationId xmlns:p14="http://schemas.microsoft.com/office/powerpoint/2010/main" val="36929979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Θετική διαγνωστική αξία </a:t>
            </a:r>
            <a:r>
              <a:rPr lang="el-GR" sz="2800" b="0" dirty="0" smtClean="0"/>
              <a:t>(1/2)</a:t>
            </a:r>
            <a:endParaRPr lang="el-GR" sz="2800" b="0" dirty="0"/>
          </a:p>
        </p:txBody>
      </p:sp>
      <p:sp>
        <p:nvSpPr>
          <p:cNvPr id="4" name="Content Placeholder 3"/>
          <p:cNvSpPr>
            <a:spLocks noGrp="1"/>
          </p:cNvSpPr>
          <p:nvPr>
            <p:ph idx="1"/>
          </p:nvPr>
        </p:nvSpPr>
        <p:spPr/>
        <p:txBody>
          <a:bodyPr>
            <a:normAutofit/>
          </a:bodyPr>
          <a:lstStyle/>
          <a:p>
            <a:r>
              <a:rPr lang="el-GR" sz="2400" dirty="0" smtClean="0"/>
              <a:t>Αντιπροσωπεύει την πιθανότητα ενός ατόμου να έχει τη νόσο δεδομένου ότι έχει θετική τη δοκιμασία. Όταν μια νόσος έχει χαμηλό επιπολασμό τα αληθώς αρνητικά αποτελέσματα είναι περισσότερα από τα αληθώς θετικά αποτελέσματα, ενώ όταν ο επιπολασμός είναι μεγάλος, τα ψευδώς θετικά αποτελέσματα είναι περισσότερα από τα ψευδώς αρνητικά. </a:t>
            </a:r>
            <a:endParaRPr lang="el-GR" sz="2400" dirty="0"/>
          </a:p>
        </p:txBody>
      </p:sp>
      <p:sp>
        <p:nvSpPr>
          <p:cNvPr id="6" name="TextBox 5"/>
          <p:cNvSpPr txBox="1"/>
          <p:nvPr/>
        </p:nvSpPr>
        <p:spPr>
          <a:xfrm>
            <a:off x="167744" y="3946035"/>
            <a:ext cx="2734472" cy="830997"/>
          </a:xfrm>
          <a:prstGeom prst="rect">
            <a:avLst/>
          </a:prstGeom>
          <a:noFill/>
        </p:spPr>
        <p:txBody>
          <a:bodyPr wrap="square" rtlCol="0">
            <a:spAutoFit/>
          </a:bodyPr>
          <a:lstStyle/>
          <a:p>
            <a:r>
              <a:rPr lang="el-GR" sz="2400" b="1" dirty="0" smtClean="0">
                <a:latin typeface="+mn-lt"/>
              </a:rPr>
              <a:t>Θετική Διαγνωστική Αξία </a:t>
            </a:r>
            <a:endParaRPr lang="el-GR" sz="2400" b="1" dirty="0">
              <a:latin typeface="+mn-lt"/>
            </a:endParaRPr>
          </a:p>
        </p:txBody>
      </p:sp>
      <p:sp>
        <p:nvSpPr>
          <p:cNvPr id="7" name="TextBox 6"/>
          <p:cNvSpPr txBox="1"/>
          <p:nvPr/>
        </p:nvSpPr>
        <p:spPr>
          <a:xfrm>
            <a:off x="3305600" y="3839944"/>
            <a:ext cx="5396422" cy="461665"/>
          </a:xfrm>
          <a:prstGeom prst="rect">
            <a:avLst/>
          </a:prstGeom>
          <a:noFill/>
        </p:spPr>
        <p:txBody>
          <a:bodyPr wrap="square" rtlCol="0">
            <a:spAutoFit/>
          </a:bodyPr>
          <a:lstStyle/>
          <a:p>
            <a:r>
              <a:rPr lang="el-GR" sz="2400" dirty="0" smtClean="0">
                <a:latin typeface="+mn-lt"/>
              </a:rPr>
              <a:t>Αληθώς θετικά αποτελέσματα</a:t>
            </a:r>
            <a:endParaRPr lang="el-GR" sz="2400" dirty="0">
              <a:latin typeface="+mn-lt"/>
            </a:endParaRPr>
          </a:p>
        </p:txBody>
      </p:sp>
      <p:sp>
        <p:nvSpPr>
          <p:cNvPr id="8" name="TextBox 7"/>
          <p:cNvSpPr txBox="1"/>
          <p:nvPr/>
        </p:nvSpPr>
        <p:spPr>
          <a:xfrm>
            <a:off x="3272848" y="4447069"/>
            <a:ext cx="5056184" cy="830997"/>
          </a:xfrm>
          <a:prstGeom prst="rect">
            <a:avLst/>
          </a:prstGeom>
          <a:noFill/>
        </p:spPr>
        <p:txBody>
          <a:bodyPr wrap="square" rtlCol="0">
            <a:spAutoFit/>
          </a:bodyPr>
          <a:lstStyle/>
          <a:p>
            <a:r>
              <a:rPr lang="el-GR" sz="2400" dirty="0" smtClean="0">
                <a:latin typeface="+mn-lt"/>
              </a:rPr>
              <a:t>Αληθώς θετικά + ψευδώς θετικά </a:t>
            </a:r>
            <a:r>
              <a:rPr lang="el-GR" sz="2400" dirty="0">
                <a:latin typeface="+mn-lt"/>
              </a:rPr>
              <a:t>αποτελέσματα</a:t>
            </a:r>
            <a:r>
              <a:rPr lang="el-GR" sz="2400" dirty="0" smtClean="0">
                <a:latin typeface="+mn-lt"/>
              </a:rPr>
              <a:t> </a:t>
            </a:r>
            <a:endParaRPr lang="el-GR" sz="2400" dirty="0">
              <a:latin typeface="+mn-lt"/>
            </a:endParaRPr>
          </a:p>
        </p:txBody>
      </p:sp>
      <p:cxnSp>
        <p:nvCxnSpPr>
          <p:cNvPr id="9" name="Straight Connector 8"/>
          <p:cNvCxnSpPr/>
          <p:nvPr/>
        </p:nvCxnSpPr>
        <p:spPr>
          <a:xfrm>
            <a:off x="3272848" y="4353549"/>
            <a:ext cx="518457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2830336" y="4038369"/>
            <a:ext cx="588680" cy="646331"/>
          </a:xfrm>
          <a:prstGeom prst="rect">
            <a:avLst/>
          </a:prstGeom>
          <a:noFill/>
        </p:spPr>
        <p:txBody>
          <a:bodyPr wrap="square" rtlCol="0">
            <a:spAutoFit/>
          </a:bodyPr>
          <a:lstStyle/>
          <a:p>
            <a:r>
              <a:rPr lang="el-GR" sz="3600" dirty="0" smtClean="0">
                <a:latin typeface="+mn-lt"/>
              </a:rPr>
              <a:t>=</a:t>
            </a:r>
            <a:endParaRPr lang="el-GR" sz="3600" dirty="0">
              <a:latin typeface="+mn-lt"/>
            </a:endParaRPr>
          </a:p>
        </p:txBody>
      </p:sp>
      <p:sp>
        <p:nvSpPr>
          <p:cNvPr id="11" name="TextBox 10"/>
          <p:cNvSpPr txBox="1"/>
          <p:nvPr/>
        </p:nvSpPr>
        <p:spPr>
          <a:xfrm>
            <a:off x="160908" y="5267838"/>
            <a:ext cx="2734472" cy="830997"/>
          </a:xfrm>
          <a:prstGeom prst="rect">
            <a:avLst/>
          </a:prstGeom>
          <a:noFill/>
        </p:spPr>
        <p:txBody>
          <a:bodyPr wrap="square" rtlCol="0">
            <a:spAutoFit/>
          </a:bodyPr>
          <a:lstStyle/>
          <a:p>
            <a:r>
              <a:rPr lang="el-GR" sz="2400" b="1" dirty="0" smtClean="0">
                <a:latin typeface="+mn-lt"/>
              </a:rPr>
              <a:t>Αρνητική Διαγνωστική Αξία </a:t>
            </a:r>
            <a:endParaRPr lang="el-GR" sz="2400" b="1" dirty="0">
              <a:latin typeface="+mn-lt"/>
            </a:endParaRPr>
          </a:p>
        </p:txBody>
      </p:sp>
      <p:sp>
        <p:nvSpPr>
          <p:cNvPr id="12" name="TextBox 11"/>
          <p:cNvSpPr txBox="1"/>
          <p:nvPr/>
        </p:nvSpPr>
        <p:spPr>
          <a:xfrm>
            <a:off x="3266012" y="5405708"/>
            <a:ext cx="5396422" cy="461665"/>
          </a:xfrm>
          <a:prstGeom prst="rect">
            <a:avLst/>
          </a:prstGeom>
          <a:noFill/>
        </p:spPr>
        <p:txBody>
          <a:bodyPr wrap="square" rtlCol="0">
            <a:spAutoFit/>
          </a:bodyPr>
          <a:lstStyle/>
          <a:p>
            <a:r>
              <a:rPr lang="el-GR" sz="2400" dirty="0" smtClean="0">
                <a:latin typeface="+mn-lt"/>
              </a:rPr>
              <a:t>Αληθώς αρνητικά αποτελέσματα</a:t>
            </a:r>
            <a:endParaRPr lang="el-GR" sz="2400" dirty="0">
              <a:latin typeface="+mn-lt"/>
            </a:endParaRPr>
          </a:p>
        </p:txBody>
      </p:sp>
      <p:sp>
        <p:nvSpPr>
          <p:cNvPr id="13" name="TextBox 12"/>
          <p:cNvSpPr txBox="1"/>
          <p:nvPr/>
        </p:nvSpPr>
        <p:spPr>
          <a:xfrm>
            <a:off x="3266012" y="5877272"/>
            <a:ext cx="5056184" cy="830997"/>
          </a:xfrm>
          <a:prstGeom prst="rect">
            <a:avLst/>
          </a:prstGeom>
          <a:noFill/>
        </p:spPr>
        <p:txBody>
          <a:bodyPr wrap="square" rtlCol="0">
            <a:spAutoFit/>
          </a:bodyPr>
          <a:lstStyle/>
          <a:p>
            <a:r>
              <a:rPr lang="el-GR" sz="2400" dirty="0" smtClean="0">
                <a:latin typeface="+mn-lt"/>
              </a:rPr>
              <a:t>Αληθώς αρνητικά + ψευδώς αρνητικά αποτελέσματα </a:t>
            </a:r>
            <a:endParaRPr lang="el-GR" sz="2400" dirty="0">
              <a:latin typeface="+mn-lt"/>
            </a:endParaRPr>
          </a:p>
        </p:txBody>
      </p:sp>
      <p:cxnSp>
        <p:nvCxnSpPr>
          <p:cNvPr id="14" name="Straight Connector 13"/>
          <p:cNvCxnSpPr/>
          <p:nvPr/>
        </p:nvCxnSpPr>
        <p:spPr>
          <a:xfrm>
            <a:off x="3266012" y="5877272"/>
            <a:ext cx="5184576" cy="0"/>
          </a:xfrm>
          <a:prstGeom prst="line">
            <a:avLst/>
          </a:prstGeom>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823500" y="5360172"/>
            <a:ext cx="588680" cy="646331"/>
          </a:xfrm>
          <a:prstGeom prst="rect">
            <a:avLst/>
          </a:prstGeom>
          <a:noFill/>
        </p:spPr>
        <p:txBody>
          <a:bodyPr wrap="square" rtlCol="0">
            <a:spAutoFit/>
          </a:bodyPr>
          <a:lstStyle/>
          <a:p>
            <a:r>
              <a:rPr lang="el-GR" sz="3600" dirty="0" smtClean="0">
                <a:latin typeface="+mn-lt"/>
              </a:rPr>
              <a:t>=</a:t>
            </a:r>
            <a:endParaRPr lang="el-GR" sz="3600" dirty="0">
              <a:latin typeface="+mn-lt"/>
            </a:endParaRPr>
          </a:p>
        </p:txBody>
      </p:sp>
      <p:sp>
        <p:nvSpPr>
          <p:cNvPr id="2" name="Rectangle 1"/>
          <p:cNvSpPr/>
          <p:nvPr/>
        </p:nvSpPr>
        <p:spPr>
          <a:xfrm>
            <a:off x="246509" y="887616"/>
            <a:ext cx="8650982" cy="295232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a:r>
              <a:rPr lang="el-GR" sz="2400" dirty="0" smtClean="0">
                <a:solidFill>
                  <a:schemeClr val="tx1"/>
                </a:solidFill>
              </a:rPr>
              <a:t>Η θετική διαγνωστική αξία (ΘΔΑ, </a:t>
            </a:r>
            <a:r>
              <a:rPr lang="en-US" sz="2400" dirty="0" smtClean="0">
                <a:solidFill>
                  <a:schemeClr val="tx1"/>
                </a:solidFill>
              </a:rPr>
              <a:t>positive diagnostic value</a:t>
            </a:r>
            <a:r>
              <a:rPr lang="el-GR" sz="2400" dirty="0" smtClean="0">
                <a:solidFill>
                  <a:schemeClr val="tx1"/>
                </a:solidFill>
              </a:rPr>
              <a:t>) αντιπροσωπεύει την πιθανότητα ενός ατόμου να έχει τη νόσο δεδομένου ότι έχει θετική τη δοκιμασία. Όταν μια νόσος έχει χαμηλό επιπολασμό (είναι δηλ σπάνια), τα αληθώς αρνητικά αποτελέσματα είναι περισσότερα από τα αληθώς θετικά αποτελέσματα, ενώ όταν ο επιπολασμός είναι μεγάλος, τα ψευδώς θετικά αποτελέσματα είναι περισσότερα από τα ψευδώς αρνητικά. </a:t>
            </a:r>
            <a:endParaRPr lang="el-GR" sz="2400" dirty="0">
              <a:solidFill>
                <a:schemeClr val="tx1"/>
              </a:solidFill>
            </a:endParaRPr>
          </a:p>
        </p:txBody>
      </p:sp>
    </p:spTree>
    <p:extLst>
      <p:ext uri="{BB962C8B-B14F-4D97-AF65-F5344CB8AC3E}">
        <p14:creationId xmlns:p14="http://schemas.microsoft.com/office/powerpoint/2010/main" val="92198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Θετική διαγνωστική αξία </a:t>
            </a:r>
            <a:r>
              <a:rPr lang="el-GR" sz="2800" b="0" dirty="0" smtClean="0"/>
              <a:t>(2/2</a:t>
            </a:r>
            <a:r>
              <a:rPr lang="el-GR" sz="2800" b="0" dirty="0"/>
              <a:t>)</a:t>
            </a:r>
            <a:endParaRPr lang="el-GR" sz="2800" dirty="0"/>
          </a:p>
        </p:txBody>
      </p:sp>
      <p:sp>
        <p:nvSpPr>
          <p:cNvPr id="4" name="Content Placeholder 3"/>
          <p:cNvSpPr>
            <a:spLocks noGrp="1"/>
          </p:cNvSpPr>
          <p:nvPr>
            <p:ph idx="1"/>
          </p:nvPr>
        </p:nvSpPr>
        <p:spPr/>
        <p:txBody>
          <a:bodyPr>
            <a:normAutofit/>
          </a:bodyPr>
          <a:lstStyle/>
          <a:p>
            <a:r>
              <a:rPr lang="el-GR" sz="2400" dirty="0" smtClean="0"/>
              <a:t>Αντιπροσωπεύει την πιθανότητα ενός ατόμου να έχει τη νόσο δεδομένου ότι έχει θετική τη δοκιμασία. Όταν μια νόσος έχει χαμηλό επιπολασμό τα αληθώς αρνητικά αποτελέσματα είναι περισσότερα από τα αληθώς θετικά αποτελέσματα, ενώ όταν ο επιπολασμός είναι μεγάλος, τα ψευδώς θετικά αποτελέσματα είναι περισσότερα από τα ψευδώς αρνητικά. </a:t>
            </a:r>
            <a:endParaRPr lang="el-GR" sz="2400" dirty="0"/>
          </a:p>
        </p:txBody>
      </p:sp>
      <p:sp>
        <p:nvSpPr>
          <p:cNvPr id="6" name="TextBox 5"/>
          <p:cNvSpPr txBox="1"/>
          <p:nvPr/>
        </p:nvSpPr>
        <p:spPr>
          <a:xfrm>
            <a:off x="167744" y="3946035"/>
            <a:ext cx="2734472" cy="830997"/>
          </a:xfrm>
          <a:prstGeom prst="rect">
            <a:avLst/>
          </a:prstGeom>
          <a:noFill/>
        </p:spPr>
        <p:txBody>
          <a:bodyPr wrap="square" rtlCol="0">
            <a:spAutoFit/>
          </a:bodyPr>
          <a:lstStyle/>
          <a:p>
            <a:r>
              <a:rPr lang="el-GR" sz="2400" b="1" dirty="0" smtClean="0">
                <a:latin typeface="+mn-lt"/>
              </a:rPr>
              <a:t>Θετική Διαγνωστική Αξία </a:t>
            </a:r>
            <a:endParaRPr lang="el-GR" sz="2400" b="1" dirty="0">
              <a:latin typeface="+mn-lt"/>
            </a:endParaRPr>
          </a:p>
        </p:txBody>
      </p:sp>
      <p:sp>
        <p:nvSpPr>
          <p:cNvPr id="7" name="TextBox 6"/>
          <p:cNvSpPr txBox="1"/>
          <p:nvPr/>
        </p:nvSpPr>
        <p:spPr>
          <a:xfrm>
            <a:off x="3305600" y="3839944"/>
            <a:ext cx="5396422" cy="461665"/>
          </a:xfrm>
          <a:prstGeom prst="rect">
            <a:avLst/>
          </a:prstGeom>
          <a:noFill/>
        </p:spPr>
        <p:txBody>
          <a:bodyPr wrap="square" rtlCol="0">
            <a:spAutoFit/>
          </a:bodyPr>
          <a:lstStyle/>
          <a:p>
            <a:r>
              <a:rPr lang="el-GR" sz="2400" dirty="0" smtClean="0">
                <a:latin typeface="+mn-lt"/>
              </a:rPr>
              <a:t>Αληθώς θετικά αποτελέσματα</a:t>
            </a:r>
            <a:endParaRPr lang="el-GR" sz="2400" dirty="0">
              <a:latin typeface="+mn-lt"/>
            </a:endParaRPr>
          </a:p>
        </p:txBody>
      </p:sp>
      <p:sp>
        <p:nvSpPr>
          <p:cNvPr id="8" name="TextBox 7"/>
          <p:cNvSpPr txBox="1"/>
          <p:nvPr/>
        </p:nvSpPr>
        <p:spPr>
          <a:xfrm>
            <a:off x="3272848" y="4447069"/>
            <a:ext cx="5056184" cy="830997"/>
          </a:xfrm>
          <a:prstGeom prst="rect">
            <a:avLst/>
          </a:prstGeom>
          <a:noFill/>
        </p:spPr>
        <p:txBody>
          <a:bodyPr wrap="square" rtlCol="0">
            <a:spAutoFit/>
          </a:bodyPr>
          <a:lstStyle/>
          <a:p>
            <a:r>
              <a:rPr lang="el-GR" sz="2400" dirty="0" smtClean="0">
                <a:latin typeface="+mn-lt"/>
              </a:rPr>
              <a:t>Αληθώς θετικά + ψευδώς θετικά </a:t>
            </a:r>
            <a:r>
              <a:rPr lang="el-GR" sz="2400" dirty="0">
                <a:latin typeface="+mn-lt"/>
              </a:rPr>
              <a:t>αποτελέσματα</a:t>
            </a:r>
            <a:r>
              <a:rPr lang="el-GR" sz="2400" dirty="0" smtClean="0">
                <a:latin typeface="+mn-lt"/>
              </a:rPr>
              <a:t> </a:t>
            </a:r>
            <a:endParaRPr lang="el-GR" sz="2400" dirty="0">
              <a:latin typeface="+mn-lt"/>
            </a:endParaRPr>
          </a:p>
        </p:txBody>
      </p:sp>
      <p:cxnSp>
        <p:nvCxnSpPr>
          <p:cNvPr id="9" name="Straight Connector 8"/>
          <p:cNvCxnSpPr/>
          <p:nvPr/>
        </p:nvCxnSpPr>
        <p:spPr>
          <a:xfrm>
            <a:off x="3272848" y="4353549"/>
            <a:ext cx="518457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2830336" y="4038369"/>
            <a:ext cx="588680" cy="646331"/>
          </a:xfrm>
          <a:prstGeom prst="rect">
            <a:avLst/>
          </a:prstGeom>
          <a:noFill/>
        </p:spPr>
        <p:txBody>
          <a:bodyPr wrap="square" rtlCol="0">
            <a:spAutoFit/>
          </a:bodyPr>
          <a:lstStyle/>
          <a:p>
            <a:r>
              <a:rPr lang="el-GR" sz="3600" dirty="0" smtClean="0">
                <a:latin typeface="+mn-lt"/>
              </a:rPr>
              <a:t>=</a:t>
            </a:r>
            <a:endParaRPr lang="el-GR" sz="3600" dirty="0">
              <a:latin typeface="+mn-lt"/>
            </a:endParaRPr>
          </a:p>
        </p:txBody>
      </p:sp>
      <p:sp>
        <p:nvSpPr>
          <p:cNvPr id="11" name="TextBox 10"/>
          <p:cNvSpPr txBox="1"/>
          <p:nvPr/>
        </p:nvSpPr>
        <p:spPr>
          <a:xfrm>
            <a:off x="160908" y="5267838"/>
            <a:ext cx="2734472" cy="830997"/>
          </a:xfrm>
          <a:prstGeom prst="rect">
            <a:avLst/>
          </a:prstGeom>
          <a:noFill/>
        </p:spPr>
        <p:txBody>
          <a:bodyPr wrap="square" rtlCol="0">
            <a:spAutoFit/>
          </a:bodyPr>
          <a:lstStyle/>
          <a:p>
            <a:r>
              <a:rPr lang="el-GR" sz="2400" b="1" dirty="0" smtClean="0">
                <a:latin typeface="+mn-lt"/>
              </a:rPr>
              <a:t>Αρνητική Διαγνωστική Αξία </a:t>
            </a:r>
            <a:endParaRPr lang="el-GR" sz="2400" b="1" dirty="0">
              <a:latin typeface="+mn-lt"/>
            </a:endParaRPr>
          </a:p>
        </p:txBody>
      </p:sp>
      <p:sp>
        <p:nvSpPr>
          <p:cNvPr id="12" name="TextBox 11"/>
          <p:cNvSpPr txBox="1"/>
          <p:nvPr/>
        </p:nvSpPr>
        <p:spPr>
          <a:xfrm>
            <a:off x="3266012" y="5405708"/>
            <a:ext cx="5396422" cy="461665"/>
          </a:xfrm>
          <a:prstGeom prst="rect">
            <a:avLst/>
          </a:prstGeom>
          <a:noFill/>
        </p:spPr>
        <p:txBody>
          <a:bodyPr wrap="square" rtlCol="0">
            <a:spAutoFit/>
          </a:bodyPr>
          <a:lstStyle/>
          <a:p>
            <a:r>
              <a:rPr lang="el-GR" sz="2400" dirty="0" smtClean="0">
                <a:latin typeface="+mn-lt"/>
              </a:rPr>
              <a:t>Αληθώς αρνητικά αποτελέσματα</a:t>
            </a:r>
            <a:endParaRPr lang="el-GR" sz="2400" dirty="0">
              <a:latin typeface="+mn-lt"/>
            </a:endParaRPr>
          </a:p>
        </p:txBody>
      </p:sp>
      <p:sp>
        <p:nvSpPr>
          <p:cNvPr id="13" name="TextBox 12"/>
          <p:cNvSpPr txBox="1"/>
          <p:nvPr/>
        </p:nvSpPr>
        <p:spPr>
          <a:xfrm>
            <a:off x="3266012" y="5877272"/>
            <a:ext cx="5056184" cy="830997"/>
          </a:xfrm>
          <a:prstGeom prst="rect">
            <a:avLst/>
          </a:prstGeom>
          <a:noFill/>
        </p:spPr>
        <p:txBody>
          <a:bodyPr wrap="square" rtlCol="0">
            <a:spAutoFit/>
          </a:bodyPr>
          <a:lstStyle/>
          <a:p>
            <a:r>
              <a:rPr lang="el-GR" sz="2400" dirty="0" smtClean="0">
                <a:latin typeface="+mn-lt"/>
              </a:rPr>
              <a:t>Αληθώς αρνητικά + ψευδώς αρνητικά αποτελέσματα </a:t>
            </a:r>
            <a:endParaRPr lang="el-GR" sz="2400" dirty="0">
              <a:latin typeface="+mn-lt"/>
            </a:endParaRPr>
          </a:p>
        </p:txBody>
      </p:sp>
      <p:cxnSp>
        <p:nvCxnSpPr>
          <p:cNvPr id="14" name="Straight Connector 13"/>
          <p:cNvCxnSpPr/>
          <p:nvPr/>
        </p:nvCxnSpPr>
        <p:spPr>
          <a:xfrm>
            <a:off x="3266012" y="5877272"/>
            <a:ext cx="5184576" cy="0"/>
          </a:xfrm>
          <a:prstGeom prst="line">
            <a:avLst/>
          </a:prstGeom>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823500" y="5360172"/>
            <a:ext cx="588680" cy="646331"/>
          </a:xfrm>
          <a:prstGeom prst="rect">
            <a:avLst/>
          </a:prstGeom>
          <a:noFill/>
        </p:spPr>
        <p:txBody>
          <a:bodyPr wrap="square" rtlCol="0">
            <a:spAutoFit/>
          </a:bodyPr>
          <a:lstStyle/>
          <a:p>
            <a:r>
              <a:rPr lang="el-GR" sz="3600" dirty="0" smtClean="0">
                <a:latin typeface="+mn-lt"/>
              </a:rPr>
              <a:t>=</a:t>
            </a:r>
            <a:endParaRPr lang="el-GR" sz="3600" dirty="0">
              <a:latin typeface="+mn-lt"/>
            </a:endParaRPr>
          </a:p>
        </p:txBody>
      </p:sp>
      <p:sp>
        <p:nvSpPr>
          <p:cNvPr id="2" name="Rectangle 1"/>
          <p:cNvSpPr/>
          <p:nvPr/>
        </p:nvSpPr>
        <p:spPr>
          <a:xfrm>
            <a:off x="246509" y="887616"/>
            <a:ext cx="8650982" cy="295232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a:r>
              <a:rPr lang="el-GR" sz="2400" dirty="0" smtClean="0">
                <a:solidFill>
                  <a:schemeClr val="tx1"/>
                </a:solidFill>
              </a:rPr>
              <a:t>Η διαγνωστική αξία (θετική, αρνητική) σχετίζεται με τον επιπολασμό του νοσήματος. Για παράδειγμα, μια δοκιμασία με 99% %ΑΘ και 95% %ΑΑ θα έχει θετική διαγνωστική αξία 17% εάν</a:t>
            </a:r>
          </a:p>
          <a:p>
            <a:pPr marL="182563"/>
            <a:r>
              <a:rPr lang="el-GR" sz="2400" dirty="0" smtClean="0">
                <a:solidFill>
                  <a:schemeClr val="tx1"/>
                </a:solidFill>
              </a:rPr>
              <a:t>ο επιπολασμός είναι 1%, 29% με επιπολασμό 2% και 51% με επιπολασμό 5%</a:t>
            </a:r>
            <a:endParaRPr lang="el-GR" sz="2400" dirty="0">
              <a:solidFill>
                <a:schemeClr val="tx1"/>
              </a:solidFill>
            </a:endParaRPr>
          </a:p>
        </p:txBody>
      </p:sp>
    </p:spTree>
    <p:extLst>
      <p:ext uri="{BB962C8B-B14F-4D97-AF65-F5344CB8AC3E}">
        <p14:creationId xmlns:p14="http://schemas.microsoft.com/office/powerpoint/2010/main" val="160896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6632"/>
            <a:ext cx="9144000" cy="908720"/>
          </a:xfrm>
        </p:spPr>
        <p:txBody>
          <a:bodyPr>
            <a:normAutofit/>
          </a:bodyPr>
          <a:lstStyle/>
          <a:p>
            <a:r>
              <a:rPr lang="el-GR" dirty="0" smtClean="0"/>
              <a:t>Νοσολογική ευαισθησία και ειδικότητα </a:t>
            </a:r>
            <a:endParaRPr lang="el-GR" dirty="0"/>
          </a:p>
        </p:txBody>
      </p:sp>
      <p:sp>
        <p:nvSpPr>
          <p:cNvPr id="4" name="Content Placeholder 3"/>
          <p:cNvSpPr>
            <a:spLocks noGrp="1"/>
          </p:cNvSpPr>
          <p:nvPr>
            <p:ph idx="1"/>
          </p:nvPr>
        </p:nvSpPr>
        <p:spPr/>
        <p:txBody>
          <a:bodyPr>
            <a:normAutofit/>
          </a:bodyPr>
          <a:lstStyle/>
          <a:p>
            <a:r>
              <a:rPr lang="el-GR" sz="2400" dirty="0" smtClean="0"/>
              <a:t>Υπολογισμός νοσολογικής ευαισθησίας και ειδικότητας για έναν πληθυσμό 100.000 ατόμων</a:t>
            </a:r>
            <a:endParaRPr lang="el-GR" sz="2400" dirty="0"/>
          </a:p>
        </p:txBody>
      </p:sp>
      <p:graphicFrame>
        <p:nvGraphicFramePr>
          <p:cNvPr id="5" name="Table 4"/>
          <p:cNvGraphicFramePr>
            <a:graphicFrameLocks noGrp="1"/>
          </p:cNvGraphicFramePr>
          <p:nvPr>
            <p:extLst>
              <p:ext uri="{D42A27DB-BD31-4B8C-83A1-F6EECF244321}">
                <p14:modId xmlns:p14="http://schemas.microsoft.com/office/powerpoint/2010/main" val="4014037769"/>
              </p:ext>
            </p:extLst>
          </p:nvPr>
        </p:nvGraphicFramePr>
        <p:xfrm>
          <a:off x="503548" y="2060848"/>
          <a:ext cx="8136904" cy="2164080"/>
        </p:xfrm>
        <a:graphic>
          <a:graphicData uri="http://schemas.openxmlformats.org/drawingml/2006/table">
            <a:tbl>
              <a:tblPr firstRow="1" bandRow="1">
                <a:tableStyleId>{5C22544A-7EE6-4342-B048-85BDC9FD1C3A}</a:tableStyleId>
              </a:tblPr>
              <a:tblGrid>
                <a:gridCol w="3096344"/>
                <a:gridCol w="1800200"/>
                <a:gridCol w="1584176"/>
                <a:gridCol w="1656184"/>
              </a:tblGrid>
              <a:tr h="370840">
                <a:tc>
                  <a:txBody>
                    <a:bodyPr/>
                    <a:lstStyle/>
                    <a:p>
                      <a:endParaRPr lang="el-GR" sz="2000" b="1" dirty="0"/>
                    </a:p>
                  </a:txBody>
                  <a:tcPr/>
                </a:tc>
                <a:tc>
                  <a:txBody>
                    <a:bodyPr/>
                    <a:lstStyle/>
                    <a:p>
                      <a:r>
                        <a:rPr lang="el-GR" sz="2000" dirty="0" smtClean="0"/>
                        <a:t>Νόσημα</a:t>
                      </a:r>
                      <a:endParaRPr lang="el-GR" sz="2000" dirty="0"/>
                    </a:p>
                  </a:txBody>
                  <a:tcPr/>
                </a:tc>
                <a:tc>
                  <a:txBody>
                    <a:bodyPr/>
                    <a:lstStyle/>
                    <a:p>
                      <a:endParaRPr lang="el-GR" sz="2000" dirty="0"/>
                    </a:p>
                  </a:txBody>
                  <a:tcPr/>
                </a:tc>
                <a:tc>
                  <a:txBody>
                    <a:bodyPr/>
                    <a:lstStyle/>
                    <a:p>
                      <a:r>
                        <a:rPr lang="el-GR" sz="2000" dirty="0" smtClean="0"/>
                        <a:t>Σύνολο</a:t>
                      </a:r>
                      <a:endParaRPr lang="el-GR" sz="2000" dirty="0"/>
                    </a:p>
                  </a:txBody>
                  <a:tcPr/>
                </a:tc>
              </a:tr>
              <a:tr h="370840">
                <a:tc>
                  <a:txBody>
                    <a:bodyPr/>
                    <a:lstStyle/>
                    <a:p>
                      <a:r>
                        <a:rPr lang="el-GR" sz="2000" b="1" dirty="0" smtClean="0"/>
                        <a:t>Αποτέλεσμα δοκιμασίας</a:t>
                      </a:r>
                      <a:endParaRPr lang="el-GR" sz="2000" b="1" dirty="0"/>
                    </a:p>
                  </a:txBody>
                  <a:tcPr/>
                </a:tc>
                <a:tc>
                  <a:txBody>
                    <a:bodyPr/>
                    <a:lstStyle/>
                    <a:p>
                      <a:r>
                        <a:rPr lang="el-GR" sz="2400" dirty="0" smtClean="0"/>
                        <a:t>+</a:t>
                      </a:r>
                      <a:endParaRPr lang="el-GR" sz="2400" dirty="0"/>
                    </a:p>
                  </a:txBody>
                  <a:tcPr/>
                </a:tc>
                <a:tc>
                  <a:txBody>
                    <a:bodyPr/>
                    <a:lstStyle/>
                    <a:p>
                      <a:r>
                        <a:rPr lang="el-GR" sz="2400" dirty="0" smtClean="0"/>
                        <a:t>-</a:t>
                      </a:r>
                      <a:endParaRPr lang="el-GR" sz="2400" dirty="0"/>
                    </a:p>
                  </a:txBody>
                  <a:tcPr/>
                </a:tc>
                <a:tc>
                  <a:txBody>
                    <a:bodyPr/>
                    <a:lstStyle/>
                    <a:p>
                      <a:endParaRPr lang="el-GR" dirty="0"/>
                    </a:p>
                  </a:txBody>
                  <a:tcPr/>
                </a:tc>
              </a:tr>
              <a:tr h="370840">
                <a:tc>
                  <a:txBody>
                    <a:bodyPr/>
                    <a:lstStyle/>
                    <a:p>
                      <a:r>
                        <a:rPr lang="el-GR" sz="2400" dirty="0" smtClean="0"/>
                        <a:t>+</a:t>
                      </a:r>
                      <a:endParaRPr lang="el-GR" sz="2400" dirty="0"/>
                    </a:p>
                  </a:txBody>
                  <a:tcPr/>
                </a:tc>
                <a:tc>
                  <a:txBody>
                    <a:bodyPr/>
                    <a:lstStyle/>
                    <a:p>
                      <a:r>
                        <a:rPr lang="el-GR" sz="2000" dirty="0" smtClean="0"/>
                        <a:t>990</a:t>
                      </a:r>
                      <a:endParaRPr lang="el-GR" sz="2000" dirty="0"/>
                    </a:p>
                  </a:txBody>
                  <a:tcPr/>
                </a:tc>
                <a:tc>
                  <a:txBody>
                    <a:bodyPr/>
                    <a:lstStyle/>
                    <a:p>
                      <a:r>
                        <a:rPr lang="el-GR" sz="2000" dirty="0" smtClean="0"/>
                        <a:t>4950</a:t>
                      </a:r>
                      <a:endParaRPr lang="el-GR" sz="2000" dirty="0"/>
                    </a:p>
                  </a:txBody>
                  <a:tcPr/>
                </a:tc>
                <a:tc>
                  <a:txBody>
                    <a:bodyPr/>
                    <a:lstStyle/>
                    <a:p>
                      <a:r>
                        <a:rPr lang="el-GR" sz="2000" dirty="0" smtClean="0"/>
                        <a:t>5940</a:t>
                      </a:r>
                      <a:endParaRPr lang="el-GR" sz="2000" dirty="0"/>
                    </a:p>
                  </a:txBody>
                  <a:tcPr/>
                </a:tc>
              </a:tr>
              <a:tr h="370840">
                <a:tc>
                  <a:txBody>
                    <a:bodyPr/>
                    <a:lstStyle/>
                    <a:p>
                      <a:r>
                        <a:rPr lang="el-GR" sz="2400" dirty="0" smtClean="0"/>
                        <a:t>_</a:t>
                      </a:r>
                      <a:endParaRPr lang="el-GR" sz="2400" dirty="0"/>
                    </a:p>
                  </a:txBody>
                  <a:tcPr/>
                </a:tc>
                <a:tc>
                  <a:txBody>
                    <a:bodyPr/>
                    <a:lstStyle/>
                    <a:p>
                      <a:r>
                        <a:rPr lang="el-GR" sz="2000" dirty="0" smtClean="0"/>
                        <a:t>10</a:t>
                      </a:r>
                      <a:endParaRPr lang="el-GR" sz="2000" dirty="0"/>
                    </a:p>
                  </a:txBody>
                  <a:tcPr/>
                </a:tc>
                <a:tc>
                  <a:txBody>
                    <a:bodyPr/>
                    <a:lstStyle/>
                    <a:p>
                      <a:r>
                        <a:rPr lang="el-GR" sz="2000" dirty="0" smtClean="0"/>
                        <a:t>94050</a:t>
                      </a:r>
                      <a:endParaRPr lang="el-GR" sz="2000" dirty="0"/>
                    </a:p>
                  </a:txBody>
                  <a:tcPr/>
                </a:tc>
                <a:tc>
                  <a:txBody>
                    <a:bodyPr/>
                    <a:lstStyle/>
                    <a:p>
                      <a:r>
                        <a:rPr lang="el-GR" sz="2000" dirty="0" smtClean="0"/>
                        <a:t>94060</a:t>
                      </a:r>
                      <a:endParaRPr lang="el-GR" sz="2000" dirty="0"/>
                    </a:p>
                  </a:txBody>
                  <a:tcPr/>
                </a:tc>
              </a:tr>
              <a:tr h="370840">
                <a:tc>
                  <a:txBody>
                    <a:bodyPr/>
                    <a:lstStyle/>
                    <a:p>
                      <a:r>
                        <a:rPr lang="el-GR" sz="2000" b="1" dirty="0" smtClean="0"/>
                        <a:t>Σύνολο</a:t>
                      </a:r>
                      <a:endParaRPr lang="el-GR" sz="2000" b="1" dirty="0"/>
                    </a:p>
                  </a:txBody>
                  <a:tcPr/>
                </a:tc>
                <a:tc>
                  <a:txBody>
                    <a:bodyPr/>
                    <a:lstStyle/>
                    <a:p>
                      <a:r>
                        <a:rPr lang="el-GR" sz="2000" dirty="0" smtClean="0"/>
                        <a:t>1000</a:t>
                      </a:r>
                      <a:endParaRPr lang="el-GR" sz="2000" dirty="0"/>
                    </a:p>
                  </a:txBody>
                  <a:tcPr/>
                </a:tc>
                <a:tc>
                  <a:txBody>
                    <a:bodyPr/>
                    <a:lstStyle/>
                    <a:p>
                      <a:r>
                        <a:rPr lang="el-GR" sz="2000" dirty="0" smtClean="0"/>
                        <a:t>99000</a:t>
                      </a:r>
                      <a:endParaRPr lang="el-GR" sz="2000" dirty="0"/>
                    </a:p>
                  </a:txBody>
                  <a:tcPr/>
                </a:tc>
                <a:tc>
                  <a:txBody>
                    <a:bodyPr/>
                    <a:lstStyle/>
                    <a:p>
                      <a:r>
                        <a:rPr lang="el-GR" sz="2000" dirty="0" smtClean="0"/>
                        <a:t>100000</a:t>
                      </a:r>
                      <a:endParaRPr lang="el-GR" sz="2000" dirty="0"/>
                    </a:p>
                  </a:txBody>
                  <a:tcPr/>
                </a:tc>
              </a:tr>
            </a:tbl>
          </a:graphicData>
        </a:graphic>
      </p:graphicFrame>
      <p:sp>
        <p:nvSpPr>
          <p:cNvPr id="6" name="TextBox 5"/>
          <p:cNvSpPr txBox="1"/>
          <p:nvPr/>
        </p:nvSpPr>
        <p:spPr>
          <a:xfrm>
            <a:off x="395536" y="4365104"/>
            <a:ext cx="6785255" cy="2308324"/>
          </a:xfrm>
          <a:prstGeom prst="rect">
            <a:avLst/>
          </a:prstGeom>
          <a:noFill/>
        </p:spPr>
        <p:txBody>
          <a:bodyPr wrap="none" rtlCol="0">
            <a:spAutoFit/>
          </a:bodyPr>
          <a:lstStyle/>
          <a:p>
            <a:r>
              <a:rPr lang="el-GR" sz="2400" dirty="0" smtClean="0">
                <a:latin typeface="+mn-lt"/>
              </a:rPr>
              <a:t>Νοσολογική ευαισθησία (% ΑΘ) = 990/1000 = 99%</a:t>
            </a:r>
          </a:p>
          <a:p>
            <a:r>
              <a:rPr lang="el-GR" sz="2400" dirty="0" smtClean="0">
                <a:latin typeface="+mn-lt"/>
              </a:rPr>
              <a:t>Νοσολογική ειδικότητα (% ΑΑ) = 94050/99000 = 95%</a:t>
            </a:r>
          </a:p>
          <a:p>
            <a:r>
              <a:rPr lang="el-GR" sz="2400" dirty="0" smtClean="0">
                <a:latin typeface="+mn-lt"/>
              </a:rPr>
              <a:t>Επιπολασμός (Ρ) = 1000/100000 = 1%</a:t>
            </a:r>
          </a:p>
          <a:p>
            <a:r>
              <a:rPr lang="el-GR" sz="2400" dirty="0" smtClean="0">
                <a:latin typeface="+mn-lt"/>
              </a:rPr>
              <a:t>Θετική Διαγνωστική Αξία = 990/5940 = 16,6%</a:t>
            </a:r>
          </a:p>
          <a:p>
            <a:r>
              <a:rPr lang="el-GR" sz="2400" dirty="0" smtClean="0">
                <a:latin typeface="+mn-lt"/>
              </a:rPr>
              <a:t>Αρνητική Διαγνωστική Αξία = 94050/94060 = 99,8%</a:t>
            </a:r>
          </a:p>
          <a:p>
            <a:endParaRPr lang="el-GR" sz="2400" dirty="0">
              <a:latin typeface="+mn-lt"/>
            </a:endParaRPr>
          </a:p>
        </p:txBody>
      </p:sp>
    </p:spTree>
    <p:extLst>
      <p:ext uri="{BB962C8B-B14F-4D97-AF65-F5344CB8AC3E}">
        <p14:creationId xmlns:p14="http://schemas.microsoft.com/office/powerpoint/2010/main" val="39298473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t="9927"/>
          <a:stretch/>
        </p:blipFill>
        <p:spPr bwMode="auto">
          <a:xfrm>
            <a:off x="1167986" y="908720"/>
            <a:ext cx="6808029" cy="518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l-GR" dirty="0" smtClean="0"/>
              <a:t>Οι 20 συνηθέστεροι θάνατοι </a:t>
            </a:r>
            <a:r>
              <a:rPr lang="en-US" dirty="0" smtClean="0"/>
              <a:t>UK 2011</a:t>
            </a:r>
            <a:endParaRPr lang="el-GR" dirty="0"/>
          </a:p>
        </p:txBody>
      </p:sp>
      <p:sp>
        <p:nvSpPr>
          <p:cNvPr id="6" name="Rectangle 5"/>
          <p:cNvSpPr/>
          <p:nvPr/>
        </p:nvSpPr>
        <p:spPr>
          <a:xfrm>
            <a:off x="2190460" y="6079677"/>
            <a:ext cx="4763080"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Figure 2.1: The 20 Most Common Causes of Cancer Deaths, UK, </a:t>
            </a:r>
            <a:r>
              <a:rPr lang="en-US" sz="1200" dirty="0" smtClean="0">
                <a:solidFill>
                  <a:schemeClr val="tx1">
                    <a:lumMod val="75000"/>
                    <a:lumOff val="25000"/>
                  </a:schemeClr>
                </a:solidFill>
                <a:latin typeface="+mn-lt"/>
                <a:hlinkClick r:id="rId3"/>
              </a:rPr>
              <a:t>2011</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rPr>
              <a:t>Cancer Reasearch UK </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00542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Οι </a:t>
            </a:r>
            <a:r>
              <a:rPr lang="en-US" dirty="0"/>
              <a:t>1</a:t>
            </a:r>
            <a:r>
              <a:rPr lang="el-GR" dirty="0"/>
              <a:t>0 συνηθέστεροι θάνατοι</a:t>
            </a:r>
            <a:r>
              <a:rPr lang="en-US" dirty="0"/>
              <a:t> </a:t>
            </a:r>
            <a:r>
              <a:rPr lang="el-GR" dirty="0"/>
              <a:t>σε άνδρες </a:t>
            </a:r>
            <a:r>
              <a:rPr lang="en-US" dirty="0"/>
              <a:t>UK 2011</a:t>
            </a:r>
            <a:endParaRPr lang="el-GR" dirty="0"/>
          </a:p>
        </p:txBody>
      </p:sp>
      <p:pic>
        <p:nvPicPr>
          <p:cNvPr id="5" name="Picture 5"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t="7992"/>
          <a:stretch/>
        </p:blipFill>
        <p:spPr bwMode="auto">
          <a:xfrm>
            <a:off x="1148019" y="1124744"/>
            <a:ext cx="6847962"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57386" y="6100085"/>
            <a:ext cx="5229229"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Figure 2.2: The 10 Most Common Causes of Cancer Death in Males, UK, </a:t>
            </a:r>
            <a:r>
              <a:rPr lang="en-US" sz="1200" dirty="0" smtClean="0">
                <a:solidFill>
                  <a:schemeClr val="tx1">
                    <a:lumMod val="75000"/>
                    <a:lumOff val="25000"/>
                  </a:schemeClr>
                </a:solidFill>
                <a:latin typeface="+mn-lt"/>
                <a:hlinkClick r:id="rId3"/>
              </a:rPr>
              <a:t>2011</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rPr>
              <a:t>Cancer Reasearch UK </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4273614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Οι </a:t>
            </a:r>
            <a:r>
              <a:rPr lang="en-US" dirty="0"/>
              <a:t>1</a:t>
            </a:r>
            <a:r>
              <a:rPr lang="el-GR" dirty="0"/>
              <a:t>0 συνηθέστεροι θάνατοι</a:t>
            </a:r>
            <a:r>
              <a:rPr lang="en-US" dirty="0"/>
              <a:t> </a:t>
            </a:r>
            <a:r>
              <a:rPr lang="el-GR" dirty="0"/>
              <a:t>σε </a:t>
            </a:r>
            <a:r>
              <a:rPr lang="el-GR" dirty="0" smtClean="0"/>
              <a:t>γυναίκες </a:t>
            </a:r>
            <a:r>
              <a:rPr lang="en-US" dirty="0" smtClean="0"/>
              <a:t>UK </a:t>
            </a:r>
            <a:r>
              <a:rPr lang="en-US" dirty="0"/>
              <a:t>2011</a:t>
            </a:r>
            <a:endParaRPr lang="el-GR" dirty="0"/>
          </a:p>
        </p:txBody>
      </p:sp>
      <p:pic>
        <p:nvPicPr>
          <p:cNvPr id="5" name="Picture 6"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t="9479"/>
          <a:stretch/>
        </p:blipFill>
        <p:spPr bwMode="auto">
          <a:xfrm>
            <a:off x="1055946" y="1196752"/>
            <a:ext cx="7032108"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31640" y="6093295"/>
            <a:ext cx="6480720"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Figure 2.4: The 10 Most Common Causes of Cancer Death in Females, UK, </a:t>
            </a:r>
            <a:r>
              <a:rPr lang="en-US" sz="1200" dirty="0" smtClean="0">
                <a:solidFill>
                  <a:schemeClr val="tx1">
                    <a:lumMod val="75000"/>
                    <a:lumOff val="25000"/>
                  </a:schemeClr>
                </a:solidFill>
                <a:latin typeface="+mn-lt"/>
                <a:hlinkClick r:id="rId3"/>
              </a:rPr>
              <a:t>2011</a:t>
            </a:r>
            <a:r>
              <a:rPr lang="en-US" sz="1200" dirty="0" smtClean="0">
                <a:solidFill>
                  <a:schemeClr val="tx1">
                    <a:lumMod val="75000"/>
                    <a:lumOff val="25000"/>
                  </a:schemeClr>
                </a:solidFill>
                <a:latin typeface="+mn-lt"/>
              </a:rPr>
              <a:t>” </a:t>
            </a:r>
            <a:endParaRPr lang="el-GR" sz="1200" dirty="0" smtClean="0">
              <a:solidFill>
                <a:schemeClr val="tx1">
                  <a:lumMod val="75000"/>
                  <a:lumOff val="25000"/>
                </a:schemeClr>
              </a:solidFill>
              <a:latin typeface="+mn-lt"/>
            </a:endParaRPr>
          </a:p>
          <a:p>
            <a:pPr algn="ct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rPr>
              <a:t>Cancer Reasearch UK </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710384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Ονομασία νεοπλασμάτων</a:t>
            </a:r>
            <a:endParaRPr lang="el-GR" dirty="0"/>
          </a:p>
        </p:txBody>
      </p:sp>
      <p:sp>
        <p:nvSpPr>
          <p:cNvPr id="3" name="Content Placeholder 2"/>
          <p:cNvSpPr>
            <a:spLocks noGrp="1"/>
          </p:cNvSpPr>
          <p:nvPr>
            <p:ph idx="1"/>
          </p:nvPr>
        </p:nvSpPr>
        <p:spPr>
          <a:xfrm>
            <a:off x="457200" y="1196752"/>
            <a:ext cx="8229600" cy="5400600"/>
          </a:xfrm>
        </p:spPr>
        <p:txBody>
          <a:bodyPr>
            <a:noAutofit/>
          </a:bodyPr>
          <a:lstStyle/>
          <a:p>
            <a:pPr>
              <a:spcBef>
                <a:spcPts val="600"/>
              </a:spcBef>
            </a:pPr>
            <a:r>
              <a:rPr lang="el-GR" sz="2300" b="1" dirty="0" smtClean="0"/>
              <a:t>Καλοήθη νεοπλάσματα-επιθηλιακού ιστού</a:t>
            </a:r>
            <a:r>
              <a:rPr lang="el-GR" sz="2300" dirty="0" smtClean="0"/>
              <a:t>: Αδενικό Επιθήλιο (Αδενώματα, κυσταδενώματα, ινοαδενώματα), Σκληρά και Μαλακά Θηλώματα</a:t>
            </a:r>
          </a:p>
          <a:p>
            <a:pPr>
              <a:spcBef>
                <a:spcPts val="600"/>
              </a:spcBef>
            </a:pPr>
            <a:r>
              <a:rPr lang="el-GR" sz="2300" b="1" dirty="0" smtClean="0"/>
              <a:t>Κακοήθη νεοπλάσματα-επιθηλιακού ιστού</a:t>
            </a:r>
            <a:r>
              <a:rPr lang="el-GR" sz="2300" dirty="0" smtClean="0"/>
              <a:t>: Καρκινώματα (Καρκινώματα του Καλυπτικού Επιθηλίου – Αδενοκαρκινώματα)</a:t>
            </a:r>
          </a:p>
          <a:p>
            <a:pPr>
              <a:spcBef>
                <a:spcPts val="600"/>
              </a:spcBef>
            </a:pPr>
            <a:r>
              <a:rPr lang="el-GR" sz="2300" b="1" dirty="0" smtClean="0"/>
              <a:t>Ευρύτερος επιθηλιακός ιστός</a:t>
            </a:r>
            <a:r>
              <a:rPr lang="el-GR" sz="2300" dirty="0" smtClean="0"/>
              <a:t>: Καλοήθες (σπίλοι) Κακόηθες (Μελάνωμα) </a:t>
            </a:r>
          </a:p>
          <a:p>
            <a:pPr>
              <a:spcBef>
                <a:spcPts val="600"/>
              </a:spcBef>
            </a:pPr>
            <a:r>
              <a:rPr lang="el-GR" sz="2300" b="1" dirty="0" smtClean="0"/>
              <a:t>Καλοήθεις όγκοι-μεσεγχυματικού ιστού</a:t>
            </a:r>
            <a:r>
              <a:rPr lang="el-GR" sz="2300" dirty="0" smtClean="0"/>
              <a:t>: -ωμα (ινώματα, λιπώματα, αιμαγγειώματα)</a:t>
            </a:r>
          </a:p>
          <a:p>
            <a:pPr>
              <a:spcBef>
                <a:spcPts val="600"/>
              </a:spcBef>
            </a:pPr>
            <a:r>
              <a:rPr lang="el-GR" sz="2300" b="1" dirty="0" smtClean="0"/>
              <a:t>Κακοήθεις όγκοι-μεσεγχυματικού ιστού</a:t>
            </a:r>
            <a:r>
              <a:rPr lang="el-GR" sz="2300" dirty="0" smtClean="0"/>
              <a:t>: Σαρκώματα (Ινοσάρκωμα, λιποσάρκωμα, οστεοσάρκωμα)</a:t>
            </a:r>
          </a:p>
          <a:p>
            <a:pPr>
              <a:spcBef>
                <a:spcPts val="600"/>
              </a:spcBef>
            </a:pPr>
            <a:r>
              <a:rPr lang="el-GR" sz="2300" b="1" dirty="0" smtClean="0"/>
              <a:t>Μεσοδερμική προέλευση έχει και ο λεμφικός-αιμοποιητικός ιστός</a:t>
            </a:r>
            <a:r>
              <a:rPr lang="el-GR" sz="2300" dirty="0" smtClean="0"/>
              <a:t>: Λευχαιμίες, Λεμφώματα (</a:t>
            </a:r>
            <a:r>
              <a:rPr lang="en-US" sz="2300" dirty="0" smtClean="0"/>
              <a:t>Hodgkin – non Hodgkin)</a:t>
            </a:r>
            <a:endParaRPr lang="el-GR" sz="2300" dirty="0"/>
          </a:p>
        </p:txBody>
      </p:sp>
    </p:spTree>
    <p:extLst>
      <p:ext uri="{BB962C8B-B14F-4D97-AF65-F5344CB8AC3E}">
        <p14:creationId xmlns:p14="http://schemas.microsoft.com/office/powerpoint/2010/main" val="40935509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Ευρωπαϊκός κώδικας κατά του καρκίνου</a:t>
            </a:r>
            <a:endParaRPr lang="el-GR" dirty="0"/>
          </a:p>
        </p:txBody>
      </p:sp>
      <p:sp>
        <p:nvSpPr>
          <p:cNvPr id="4" name="Content Placeholder 3"/>
          <p:cNvSpPr>
            <a:spLocks noGrp="1"/>
          </p:cNvSpPr>
          <p:nvPr>
            <p:ph idx="1"/>
          </p:nvPr>
        </p:nvSpPr>
        <p:spPr/>
        <p:txBody>
          <a:bodyPr>
            <a:normAutofit/>
          </a:bodyPr>
          <a:lstStyle/>
          <a:p>
            <a:r>
              <a:rPr lang="el-GR" sz="2800" dirty="0" smtClean="0"/>
              <a:t>Ο ευρωπαϊκός κώδικας κατά του καρκίνου αποτελεί εκστρατεία ενθάρρυνσης των ατόμων να αναλάβουν δράση, για να μειωθεί ο αριθμός των θανάτων από καρκίνο κατά 15. Ένας κώδικας 10 σημείων που συνοψίζει τις διαθέσιμες οδηγίες για τη μείωση του κινδύνου για καρκίνο δημοσιεύθηκε από ευρωπαϊκές χώρες, βασισμένος στη σύγχρονη γνώση για την πρόληψη (πρωτογενή και δευτερογενή) και την έγκαιρη διάγνωση του καρκίνου.</a:t>
            </a:r>
            <a:endParaRPr lang="el-GR" sz="2800" dirty="0"/>
          </a:p>
        </p:txBody>
      </p:sp>
    </p:spTree>
    <p:extLst>
      <p:ext uri="{BB962C8B-B14F-4D97-AF65-F5344CB8AC3E}">
        <p14:creationId xmlns:p14="http://schemas.microsoft.com/office/powerpoint/2010/main" val="5353768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Ευρωπαϊκός κώδικας κατά του καρκίνου</a:t>
            </a:r>
            <a:br>
              <a:rPr lang="el-GR" dirty="0"/>
            </a:br>
            <a:r>
              <a:rPr lang="el-GR" dirty="0"/>
              <a:t>Πρόληψη</a:t>
            </a:r>
          </a:p>
        </p:txBody>
      </p:sp>
      <p:sp>
        <p:nvSpPr>
          <p:cNvPr id="4" name="Content Placeholder 3"/>
          <p:cNvSpPr>
            <a:spLocks noGrp="1"/>
          </p:cNvSpPr>
          <p:nvPr>
            <p:ph idx="1"/>
          </p:nvPr>
        </p:nvSpPr>
        <p:spPr/>
        <p:txBody>
          <a:bodyPr>
            <a:normAutofit/>
          </a:bodyPr>
          <a:lstStyle/>
          <a:p>
            <a:pPr>
              <a:buAutoNum type="arabicPeriod"/>
            </a:pPr>
            <a:r>
              <a:rPr lang="el-GR" sz="2800" dirty="0" smtClean="0"/>
              <a:t>Μην καπνίζετε</a:t>
            </a:r>
          </a:p>
          <a:p>
            <a:pPr>
              <a:buAutoNum type="arabicPeriod"/>
            </a:pPr>
            <a:r>
              <a:rPr lang="el-GR" sz="2800" dirty="0" smtClean="0"/>
              <a:t>Μετριάστε την κατανάλωση αλκοόλ</a:t>
            </a:r>
          </a:p>
          <a:p>
            <a:pPr>
              <a:buAutoNum type="arabicPeriod"/>
            </a:pPr>
            <a:r>
              <a:rPr lang="el-GR" sz="2800" dirty="0" smtClean="0"/>
              <a:t>Αποφύγετε την υπερβολική έκθεση στον ήλιο</a:t>
            </a:r>
          </a:p>
          <a:p>
            <a:pPr>
              <a:buAutoNum type="arabicPeriod"/>
            </a:pPr>
            <a:r>
              <a:rPr lang="el-GR" sz="2800" dirty="0" smtClean="0"/>
              <a:t>Ακολουθείστε τις οδηγίες υγείας και ασφάλειας στην εργασία σας</a:t>
            </a:r>
          </a:p>
          <a:p>
            <a:pPr>
              <a:buAutoNum type="arabicPeriod"/>
            </a:pPr>
            <a:r>
              <a:rPr lang="el-GR" sz="2800" dirty="0" smtClean="0"/>
              <a:t>Τρώτε φρέσκα φρούτα, λαχανικά και άλλα τρόφιμα υψηλής περιεκτικότητας σε φυτικές ίνες</a:t>
            </a:r>
          </a:p>
          <a:p>
            <a:pPr>
              <a:buAutoNum type="arabicPeriod"/>
            </a:pPr>
            <a:r>
              <a:rPr lang="el-GR" sz="2800" dirty="0" smtClean="0"/>
              <a:t>Αποφύγετε την παχυσαρκία και περιορίστε την κατανάλωση λιπαρών τροφών</a:t>
            </a:r>
          </a:p>
          <a:p>
            <a:pPr>
              <a:buAutoNum type="arabicPeriod"/>
            </a:pPr>
            <a:endParaRPr lang="el-GR" sz="2800" dirty="0"/>
          </a:p>
        </p:txBody>
      </p:sp>
    </p:spTree>
    <p:extLst>
      <p:ext uri="{BB962C8B-B14F-4D97-AF65-F5344CB8AC3E}">
        <p14:creationId xmlns:p14="http://schemas.microsoft.com/office/powerpoint/2010/main" val="6503061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Ευρωπαϊκός κώδικας κατά του καρκίνου</a:t>
            </a:r>
            <a:br>
              <a:rPr lang="el-GR" dirty="0"/>
            </a:br>
            <a:r>
              <a:rPr lang="el-GR" dirty="0"/>
              <a:t>Έγκαιρη </a:t>
            </a:r>
            <a:r>
              <a:rPr lang="el-GR" dirty="0" smtClean="0"/>
              <a:t>διάγνωση</a:t>
            </a:r>
            <a:endParaRPr lang="el-GR" dirty="0"/>
          </a:p>
        </p:txBody>
      </p:sp>
      <p:sp>
        <p:nvSpPr>
          <p:cNvPr id="5" name="Content Placeholder 4"/>
          <p:cNvSpPr>
            <a:spLocks noGrp="1"/>
          </p:cNvSpPr>
          <p:nvPr>
            <p:ph idx="1"/>
          </p:nvPr>
        </p:nvSpPr>
        <p:spPr>
          <a:xfrm>
            <a:off x="457200" y="1196752"/>
            <a:ext cx="8229600" cy="1872208"/>
          </a:xfrm>
        </p:spPr>
        <p:txBody>
          <a:bodyPr>
            <a:noAutofit/>
          </a:bodyPr>
          <a:lstStyle/>
          <a:p>
            <a:pPr marL="514350" indent="-514350">
              <a:buFont typeface="+mj-lt"/>
              <a:buAutoNum type="arabicPeriod" startAt="7"/>
            </a:pPr>
            <a:r>
              <a:rPr lang="el-GR" sz="2800" dirty="0" smtClean="0"/>
              <a:t>Επισκεφθείτε ιατρό και παρατηρήστε νέους όγκους, αλλαγές σε σημεία του σώματος ή ασυνήθιστη αιμοραγία </a:t>
            </a:r>
          </a:p>
          <a:p>
            <a:pPr marL="514350" indent="-514350">
              <a:buFont typeface="+mj-lt"/>
              <a:buAutoNum type="arabicPeriod" startAt="7"/>
            </a:pPr>
            <a:r>
              <a:rPr lang="el-GR" sz="2800" dirty="0" smtClean="0"/>
              <a:t>Επισκεφθείτε ιατρό για συνεχιζόμενα προβλήματα υγείας, όπως βράγχος φωνής, αλλαγή στις συνήθειες του εντέρου. </a:t>
            </a:r>
          </a:p>
        </p:txBody>
      </p:sp>
    </p:spTree>
    <p:extLst>
      <p:ext uri="{BB962C8B-B14F-4D97-AF65-F5344CB8AC3E}">
        <p14:creationId xmlns:p14="http://schemas.microsoft.com/office/powerpoint/2010/main" val="5392013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Ευρωπαϊκός κώδικας κατά του καρκίνου</a:t>
            </a:r>
            <a:br>
              <a:rPr lang="el-GR" dirty="0"/>
            </a:br>
            <a:r>
              <a:rPr lang="el-GR" dirty="0"/>
              <a:t>Για </a:t>
            </a:r>
            <a:r>
              <a:rPr lang="el-GR" dirty="0" smtClean="0"/>
              <a:t>γυναίκες</a:t>
            </a:r>
            <a:endParaRPr lang="el-GR" dirty="0"/>
          </a:p>
        </p:txBody>
      </p:sp>
      <p:sp>
        <p:nvSpPr>
          <p:cNvPr id="5" name="Content Placeholder 4"/>
          <p:cNvSpPr>
            <a:spLocks noGrp="1"/>
          </p:cNvSpPr>
          <p:nvPr>
            <p:ph idx="1"/>
          </p:nvPr>
        </p:nvSpPr>
        <p:spPr>
          <a:xfrm>
            <a:off x="457200" y="1196752"/>
            <a:ext cx="8229600" cy="1872208"/>
          </a:xfrm>
        </p:spPr>
        <p:txBody>
          <a:bodyPr>
            <a:noAutofit/>
          </a:bodyPr>
          <a:lstStyle/>
          <a:p>
            <a:pPr marL="514350" indent="-514350">
              <a:buFont typeface="+mj-lt"/>
              <a:buAutoNum type="arabicPeriod" startAt="9"/>
            </a:pPr>
            <a:r>
              <a:rPr lang="el-GR" sz="2800" dirty="0" smtClean="0"/>
              <a:t>Κάνετε συχνά δοκιμασίες τραχήλου της μήτρας κατά Παπανικολάου</a:t>
            </a:r>
            <a:endParaRPr lang="en-US" sz="2800" dirty="0" smtClean="0"/>
          </a:p>
          <a:p>
            <a:pPr marL="514350" indent="-514350">
              <a:buFont typeface="+mj-lt"/>
              <a:buAutoNum type="arabicPeriod" startAt="9"/>
            </a:pPr>
            <a:r>
              <a:rPr lang="el-GR" sz="2800" dirty="0" smtClean="0"/>
              <a:t>Κάνετε μαστογραφίες σε τακτά διαστήματα πάνω από την ηλικία των 50 ετών </a:t>
            </a:r>
          </a:p>
          <a:p>
            <a:pPr marL="0" indent="0">
              <a:buNone/>
            </a:pPr>
            <a:r>
              <a:rPr lang="el-GR" sz="2800" dirty="0" smtClean="0"/>
              <a:t>Κάθε ένα από τα παραπάνω σημεία συνοδεύεται από την εξήγηση της σχέσης της συμπεριφοράς με το συγκεκριμένο </a:t>
            </a:r>
            <a:r>
              <a:rPr lang="el-GR" sz="2800" dirty="0"/>
              <a:t>είδος ή είδη καρκίνου. </a:t>
            </a:r>
            <a:endParaRPr lang="el-GR" sz="2800" dirty="0" smtClean="0"/>
          </a:p>
          <a:p>
            <a:pPr marL="0" indent="0">
              <a:buNone/>
            </a:pPr>
            <a:r>
              <a:rPr lang="el-GR" sz="2800" dirty="0" smtClean="0"/>
              <a:t>Επίσης </a:t>
            </a:r>
            <a:r>
              <a:rPr lang="el-GR" sz="2800" dirty="0"/>
              <a:t>παρέχονται, συστάσεις για την κατάλληλη τροποποίηση της συμπεριφοράς (π.χ. Πόσο αλκοόλ επιτρέπεται την εβδομαδα, το περιεχόμενο μιας λογικής δίαιτας, οι προτεινόμενες μέθοδοι μαγειρέματος</a:t>
            </a:r>
          </a:p>
          <a:p>
            <a:pPr marL="514350" indent="-514350">
              <a:buFont typeface="+mj-lt"/>
              <a:buAutoNum type="arabicPeriod" startAt="9"/>
            </a:pPr>
            <a:endParaRPr lang="el-GR" sz="2800" dirty="0"/>
          </a:p>
        </p:txBody>
      </p:sp>
    </p:spTree>
    <p:extLst>
      <p:ext uri="{BB962C8B-B14F-4D97-AF65-F5344CB8AC3E}">
        <p14:creationId xmlns:p14="http://schemas.microsoft.com/office/powerpoint/2010/main" val="20846241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Βιβλιογραφία</a:t>
            </a:r>
          </a:p>
        </p:txBody>
      </p:sp>
      <p:sp>
        <p:nvSpPr>
          <p:cNvPr id="3" name="Content Placeholder 2"/>
          <p:cNvSpPr>
            <a:spLocks noGrp="1"/>
          </p:cNvSpPr>
          <p:nvPr>
            <p:ph idx="1"/>
          </p:nvPr>
        </p:nvSpPr>
        <p:spPr/>
        <p:txBody>
          <a:bodyPr/>
          <a:lstStyle/>
          <a:p>
            <a:r>
              <a:rPr lang="en-US" sz="2400" dirty="0">
                <a:cs typeface="Arial" pitchFamily="34" charset="0"/>
              </a:rPr>
              <a:t>Jessica Corner &amp; Christopher </a:t>
            </a:r>
            <a:r>
              <a:rPr lang="en-US" sz="2400" dirty="0" smtClean="0">
                <a:cs typeface="Arial" pitchFamily="34" charset="0"/>
              </a:rPr>
              <a:t>Bailey, </a:t>
            </a:r>
            <a:r>
              <a:rPr lang="el-GR" sz="2400" dirty="0" smtClean="0">
                <a:cs typeface="Arial" pitchFamily="34" charset="0"/>
              </a:rPr>
              <a:t>Νοσηλευτική Ογκολογία</a:t>
            </a:r>
            <a:r>
              <a:rPr lang="en-US" sz="2400" dirty="0" smtClean="0">
                <a:cs typeface="Arial" pitchFamily="34" charset="0"/>
              </a:rPr>
              <a:t>, </a:t>
            </a:r>
            <a:r>
              <a:rPr lang="el-GR" sz="2400" dirty="0" smtClean="0">
                <a:cs typeface="Arial" pitchFamily="34" charset="0"/>
              </a:rPr>
              <a:t>Το </a:t>
            </a:r>
            <a:r>
              <a:rPr lang="el-GR" sz="2400" dirty="0">
                <a:cs typeface="Arial" pitchFamily="34" charset="0"/>
              </a:rPr>
              <a:t>πλαίσιο </a:t>
            </a:r>
            <a:r>
              <a:rPr lang="el-GR" sz="2400" dirty="0" smtClean="0">
                <a:cs typeface="Arial" pitchFamily="34" charset="0"/>
              </a:rPr>
              <a:t>φροντίδας</a:t>
            </a:r>
            <a:r>
              <a:rPr lang="en-US" sz="2400" dirty="0" smtClean="0">
                <a:cs typeface="Arial" pitchFamily="34" charset="0"/>
              </a:rPr>
              <a:t>, </a:t>
            </a:r>
            <a:r>
              <a:rPr lang="el-GR" sz="2400" dirty="0" smtClean="0">
                <a:cs typeface="Arial" pitchFamily="34" charset="0"/>
              </a:rPr>
              <a:t>Επιμέλεια</a:t>
            </a:r>
            <a:r>
              <a:rPr lang="el-GR" sz="2400" dirty="0">
                <a:cs typeface="Arial" pitchFamily="34" charset="0"/>
              </a:rPr>
              <a:t>: Ελισάβετ </a:t>
            </a:r>
            <a:r>
              <a:rPr lang="el-GR" sz="2400" dirty="0" smtClean="0">
                <a:cs typeface="Arial" pitchFamily="34" charset="0"/>
              </a:rPr>
              <a:t>Πατηράκη-</a:t>
            </a:r>
            <a:r>
              <a:rPr lang="el-GR" sz="2400" dirty="0" err="1" smtClean="0">
                <a:cs typeface="Arial" pitchFamily="34" charset="0"/>
              </a:rPr>
              <a:t>Κουρμπάνη</a:t>
            </a:r>
            <a:r>
              <a:rPr lang="en-US" sz="2400" dirty="0" smtClean="0">
                <a:cs typeface="Arial" pitchFamily="34" charset="0"/>
              </a:rPr>
              <a:t>, </a:t>
            </a:r>
            <a:r>
              <a:rPr lang="el-GR" sz="2400" dirty="0" smtClean="0">
                <a:cs typeface="Arial" pitchFamily="34" charset="0"/>
              </a:rPr>
              <a:t>Εκδόσεις</a:t>
            </a:r>
            <a:r>
              <a:rPr lang="el-GR" sz="2400" dirty="0">
                <a:cs typeface="Arial" pitchFamily="34" charset="0"/>
              </a:rPr>
              <a:t>: Π.Χ. Πασχαλίδης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8705783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3" name="Subtitle 2"/>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Ευάγγελος </a:t>
            </a:r>
            <a:r>
              <a:rPr lang="el-GR" sz="2000" dirty="0" smtClean="0"/>
              <a:t>Δούσης</a:t>
            </a:r>
            <a:r>
              <a:rPr lang="en-US" sz="2000" dirty="0" smtClean="0"/>
              <a:t>,</a:t>
            </a:r>
            <a:r>
              <a:rPr lang="el-GR" sz="2000" dirty="0"/>
              <a:t> Ουρανία </a:t>
            </a:r>
            <a:r>
              <a:rPr lang="el-GR" sz="2000" dirty="0" smtClean="0"/>
              <a:t>Γκοβίνα</a:t>
            </a:r>
            <a:r>
              <a:rPr lang="en-US" sz="2000" dirty="0" smtClean="0"/>
              <a:t>,</a:t>
            </a:r>
            <a:r>
              <a:rPr lang="el-GR" sz="2000" dirty="0" smtClean="0"/>
              <a:t> </a:t>
            </a:r>
            <a:r>
              <a:rPr lang="el-GR" sz="2000" dirty="0"/>
              <a:t>2014</a:t>
            </a:r>
            <a:r>
              <a:rPr lang="el-GR" sz="2000" dirty="0" smtClean="0"/>
              <a:t>. Ευάγγελος Δούσης</a:t>
            </a:r>
            <a:r>
              <a:rPr lang="en-US" sz="2000" dirty="0" smtClean="0"/>
              <a:t>, </a:t>
            </a:r>
            <a:r>
              <a:rPr lang="el-GR" sz="2000" dirty="0"/>
              <a:t>Ουρανία Γκοβίνα. </a:t>
            </a:r>
            <a:r>
              <a:rPr lang="el-GR" sz="2000" dirty="0" smtClean="0"/>
              <a:t>«Ογκολογική Νοσηλευτική. Ενότητα 1</a:t>
            </a:r>
            <a:r>
              <a:rPr lang="en-US" sz="2000" dirty="0" smtClean="0"/>
              <a:t>:</a:t>
            </a:r>
            <a:r>
              <a:rPr lang="el-GR" sz="2000" dirty="0" smtClean="0"/>
              <a:t> Εισαγωγή».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8356374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060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Διαφοροποίηση νεοπλασμάτων</a:t>
            </a:r>
            <a:endParaRPr lang="el-GR" dirty="0"/>
          </a:p>
        </p:txBody>
      </p:sp>
      <p:sp>
        <p:nvSpPr>
          <p:cNvPr id="3" name="Content Placeholder 2"/>
          <p:cNvSpPr>
            <a:spLocks noGrp="1"/>
          </p:cNvSpPr>
          <p:nvPr>
            <p:ph idx="1"/>
          </p:nvPr>
        </p:nvSpPr>
        <p:spPr/>
        <p:txBody>
          <a:bodyPr>
            <a:normAutofit fontScale="92500" lnSpcReduction="10000"/>
          </a:bodyPr>
          <a:lstStyle/>
          <a:p>
            <a:pPr marL="0" indent="0" algn="ctr">
              <a:lnSpc>
                <a:spcPct val="150000"/>
              </a:lnSpc>
              <a:buNone/>
            </a:pPr>
            <a:r>
              <a:rPr lang="el-GR" dirty="0" smtClean="0"/>
              <a:t>Τα νεοπλάσματα μιμούνται κάποιο φυσιολογικό κύτταρο. Εάν το μιμούνται με επιτυχία, χαρακτηρίζεται </a:t>
            </a:r>
            <a:r>
              <a:rPr lang="el-GR" b="1" dirty="0" smtClean="0">
                <a:solidFill>
                  <a:schemeClr val="tx2"/>
                </a:solidFill>
              </a:rPr>
              <a:t>καλή διαφοροποίηση</a:t>
            </a:r>
            <a:r>
              <a:rPr lang="el-GR" dirty="0" smtClean="0"/>
              <a:t>. </a:t>
            </a:r>
          </a:p>
          <a:p>
            <a:pPr marL="0" indent="0" algn="ctr">
              <a:lnSpc>
                <a:spcPct val="150000"/>
              </a:lnSpc>
              <a:buNone/>
            </a:pPr>
            <a:endParaRPr lang="el-GR" dirty="0" smtClean="0"/>
          </a:p>
          <a:p>
            <a:pPr marL="0" indent="0" algn="ctr">
              <a:lnSpc>
                <a:spcPct val="150000"/>
              </a:lnSpc>
              <a:buNone/>
            </a:pPr>
            <a:endParaRPr lang="el-GR" dirty="0" smtClean="0"/>
          </a:p>
          <a:p>
            <a:pPr marL="0" indent="0" algn="ctr">
              <a:lnSpc>
                <a:spcPct val="150000"/>
              </a:lnSpc>
              <a:buNone/>
            </a:pPr>
            <a:r>
              <a:rPr lang="el-GR" dirty="0" smtClean="0"/>
              <a:t>Όσο η ομοιότητα χάνεται, μειώνεται ο βαθμός διαφοροποίησης (</a:t>
            </a:r>
            <a:r>
              <a:rPr lang="el-GR" b="1" dirty="0" smtClean="0">
                <a:solidFill>
                  <a:schemeClr val="tx2"/>
                </a:solidFill>
              </a:rPr>
              <a:t>μέτρια έως χαμηλή</a:t>
            </a:r>
            <a:r>
              <a:rPr lang="el-GR" dirty="0" smtClean="0"/>
              <a:t>)</a:t>
            </a:r>
          </a:p>
          <a:p>
            <a:endParaRPr lang="el-GR" dirty="0"/>
          </a:p>
        </p:txBody>
      </p:sp>
    </p:spTree>
    <p:extLst>
      <p:ext uri="{BB962C8B-B14F-4D97-AF65-F5344CB8AC3E}">
        <p14:creationId xmlns:p14="http://schemas.microsoft.com/office/powerpoint/2010/main" val="33295260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Βαθμολόγηση νεοπλασμάτων</a:t>
            </a:r>
            <a:endParaRPr lang="el-GR" dirty="0"/>
          </a:p>
        </p:txBody>
      </p:sp>
      <p:sp>
        <p:nvSpPr>
          <p:cNvPr id="3" name="Content Placeholder 2"/>
          <p:cNvSpPr>
            <a:spLocks noGrp="1"/>
          </p:cNvSpPr>
          <p:nvPr>
            <p:ph idx="1"/>
          </p:nvPr>
        </p:nvSpPr>
        <p:spPr/>
        <p:txBody>
          <a:bodyPr>
            <a:normAutofit fontScale="85000" lnSpcReduction="10000"/>
          </a:bodyPr>
          <a:lstStyle/>
          <a:p>
            <a:pPr>
              <a:lnSpc>
                <a:spcPct val="150000"/>
              </a:lnSpc>
            </a:pPr>
            <a:r>
              <a:rPr lang="el-GR" dirty="0" smtClean="0"/>
              <a:t>Έχουν δημιουργηθεί </a:t>
            </a:r>
            <a:r>
              <a:rPr lang="el-GR" b="1" dirty="0" smtClean="0">
                <a:solidFill>
                  <a:schemeClr val="tx2"/>
                </a:solidFill>
              </a:rPr>
              <a:t>συστήματα βαθμολόγησης </a:t>
            </a:r>
            <a:r>
              <a:rPr lang="el-GR" dirty="0" smtClean="0"/>
              <a:t>των όγκων για κάθε όργανο, με συγκεκριμένα κριτήρια.</a:t>
            </a:r>
          </a:p>
          <a:p>
            <a:pPr>
              <a:lnSpc>
                <a:spcPct val="150000"/>
              </a:lnSpc>
            </a:pPr>
            <a:r>
              <a:rPr lang="el-GR" dirty="0" smtClean="0"/>
              <a:t>Για το καρκίνωμα της ουροδόχου κύστεως υπάρχουν 4 βαθμοί κακοήθειας (</a:t>
            </a:r>
            <a:r>
              <a:rPr lang="en-US" dirty="0" smtClean="0"/>
              <a:t>Grade I-IV)</a:t>
            </a:r>
          </a:p>
          <a:p>
            <a:pPr>
              <a:lnSpc>
                <a:spcPct val="150000"/>
              </a:lnSpc>
            </a:pPr>
            <a:r>
              <a:rPr lang="el-GR" dirty="0" smtClean="0"/>
              <a:t>Για τον καρκίνο του μαστού 3 βαθμοί</a:t>
            </a:r>
          </a:p>
          <a:p>
            <a:pPr>
              <a:lnSpc>
                <a:spcPct val="150000"/>
              </a:lnSpc>
            </a:pPr>
            <a:r>
              <a:rPr lang="el-GR" dirty="0" smtClean="0"/>
              <a:t>Για τον καρκίνο του προστάτη υπάρχει το σύστημα </a:t>
            </a:r>
            <a:r>
              <a:rPr lang="en-US" dirty="0" smtClean="0"/>
              <a:t>Gleason </a:t>
            </a:r>
            <a:r>
              <a:rPr lang="el-GR" dirty="0" smtClean="0"/>
              <a:t>με 5 βαθμούς κακοήθειας</a:t>
            </a:r>
          </a:p>
          <a:p>
            <a:endParaRPr lang="el-GR" dirty="0"/>
          </a:p>
        </p:txBody>
      </p:sp>
    </p:spTree>
    <p:extLst>
      <p:ext uri="{BB962C8B-B14F-4D97-AF65-F5344CB8AC3E}">
        <p14:creationId xmlns:p14="http://schemas.microsoft.com/office/powerpoint/2010/main" val="1885947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20 συνηθέστεροι τύποι καρκίνου </a:t>
            </a:r>
            <a:r>
              <a:rPr lang="en-US" dirty="0" smtClean="0"/>
              <a:t>UK 2011</a:t>
            </a:r>
            <a:endParaRPr lang="el-GR" dirty="0"/>
          </a:p>
        </p:txBody>
      </p:sp>
      <p:pic>
        <p:nvPicPr>
          <p:cNvPr id="5" name="Picture 1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9453"/>
          <a:stretch/>
        </p:blipFill>
        <p:spPr bwMode="auto">
          <a:xfrm>
            <a:off x="1547664" y="908720"/>
            <a:ext cx="6048672" cy="547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67826" y="6419533"/>
            <a:ext cx="5208349" cy="276999"/>
          </a:xfrm>
          <a:prstGeom prst="rect">
            <a:avLst/>
          </a:prstGeom>
        </p:spPr>
        <p:txBody>
          <a:bodyPr wrap="non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Figure </a:t>
            </a:r>
            <a:r>
              <a:rPr lang="en-US" sz="1200" dirty="0">
                <a:solidFill>
                  <a:schemeClr val="tx1">
                    <a:lumMod val="75000"/>
                    <a:lumOff val="25000"/>
                  </a:schemeClr>
                </a:solidFill>
                <a:latin typeface="+mn-lt"/>
                <a:hlinkClick r:id="rId4"/>
              </a:rPr>
              <a:t>2.1: The 20 Most Common Cancers, UK, </a:t>
            </a:r>
            <a:r>
              <a:rPr lang="en-US" sz="1200" dirty="0" smtClean="0">
                <a:solidFill>
                  <a:schemeClr val="tx1">
                    <a:lumMod val="75000"/>
                    <a:lumOff val="25000"/>
                  </a:schemeClr>
                </a:solidFill>
                <a:latin typeface="+mn-lt"/>
                <a:hlinkClick r:id="rId4"/>
              </a:rPr>
              <a:t>2011</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rPr>
              <a:t>Cancer Research UK </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607380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Εμφανίσεις μορφών καρκίνου σε ανεπτυγμένες &amp; αναπτυσσόμενες χώρες</a:t>
            </a:r>
            <a:endParaRPr lang="el-GR" dirty="0"/>
          </a:p>
        </p:txBody>
      </p:sp>
      <p:pic>
        <p:nvPicPr>
          <p:cNvPr id="1026" name="Picture 2" descr="C:\Users\alex\Desktop\3-9-2014 3-20-44 μμ.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48" y="1815480"/>
            <a:ext cx="4608512" cy="38042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ex\Desktop\3-9-2014 3-20-28 μμ.png"/>
          <p:cNvPicPr>
            <a:picLocks noChangeAspect="1" noChangeArrowheads="1"/>
          </p:cNvPicPr>
          <p:nvPr/>
        </p:nvPicPr>
        <p:blipFill rotWithShape="1">
          <a:blip r:embed="rId4">
            <a:extLst>
              <a:ext uri="{28A0092B-C50C-407E-A947-70E740481C1C}">
                <a14:useLocalDpi xmlns:a14="http://schemas.microsoft.com/office/drawing/2010/main" val="0"/>
              </a:ext>
            </a:extLst>
          </a:blip>
          <a:srcRect l="2601"/>
          <a:stretch/>
        </p:blipFill>
        <p:spPr bwMode="auto">
          <a:xfrm>
            <a:off x="4532121" y="1834904"/>
            <a:ext cx="4480051" cy="34215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95625" y="5352240"/>
            <a:ext cx="1152751" cy="276999"/>
          </a:xfrm>
          <a:prstGeom prst="rect">
            <a:avLst/>
          </a:prstGeom>
        </p:spPr>
        <p:txBody>
          <a:bodyPr wrap="none">
            <a:spAutoFit/>
          </a:bodyPr>
          <a:lstStyle/>
          <a:p>
            <a:r>
              <a:rPr lang="en-US" sz="1200" dirty="0" smtClean="0">
                <a:latin typeface="+mn-lt"/>
                <a:hlinkClick r:id="rId5"/>
              </a:rPr>
              <a:t>globocan.iarc.fr</a:t>
            </a:r>
            <a:endParaRPr lang="el-GR" sz="1200" dirty="0">
              <a:latin typeface="+mn-lt"/>
            </a:endParaRPr>
          </a:p>
        </p:txBody>
      </p:sp>
    </p:spTree>
    <p:extLst>
      <p:ext uri="{BB962C8B-B14F-4D97-AF65-F5344CB8AC3E}">
        <p14:creationId xmlns:p14="http://schemas.microsoft.com/office/powerpoint/2010/main" val="40566696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4537321a2b248e1ea2e96912efbdca4f164edac"/>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9LgncSc36PY"/>
</p:tagLst>
</file>

<file path=ppt/theme/theme1.xml><?xml version="1.0" encoding="utf-8"?>
<a:theme xmlns:a="http://schemas.openxmlformats.org/drawingml/2006/main" name="OC_template_updated">
  <a:themeElements>
    <a:clrScheme name="Custom 1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662</TotalTime>
  <Words>4151</Words>
  <Application>Microsoft Office PowerPoint</Application>
  <PresentationFormat>Προβολή στην οθόνη (4:3)</PresentationFormat>
  <Paragraphs>809</Paragraphs>
  <Slides>61</Slides>
  <Notes>15</Notes>
  <HiddenSlides>0</HiddenSlides>
  <MMClips>0</MMClips>
  <ScaleCrop>false</ScaleCrop>
  <HeadingPairs>
    <vt:vector size="4" baseType="variant">
      <vt:variant>
        <vt:lpstr>Θέμα</vt:lpstr>
      </vt:variant>
      <vt:variant>
        <vt:i4>2</vt:i4>
      </vt:variant>
      <vt:variant>
        <vt:lpstr>Τίτλοι διαφανειών</vt:lpstr>
      </vt:variant>
      <vt:variant>
        <vt:i4>61</vt:i4>
      </vt:variant>
    </vt:vector>
  </HeadingPairs>
  <TitlesOfParts>
    <vt:vector size="63" baseType="lpstr">
      <vt:lpstr>OC_template_updated</vt:lpstr>
      <vt:lpstr>1_OC_template_updated</vt:lpstr>
      <vt:lpstr>Ογκολογική Νοσηλευτική</vt:lpstr>
      <vt:lpstr>Διαταραχές κυτταρικής αύξησης &amp; διαφοροποίησης (1/2)</vt:lpstr>
      <vt:lpstr>Διαταραχές κυτταρικής αύξησης &amp; διαφοροποίησης (2/2)</vt:lpstr>
      <vt:lpstr>Νεοπλάσματα </vt:lpstr>
      <vt:lpstr>Ονομασία νεοπλασμάτων</vt:lpstr>
      <vt:lpstr>Διαφοροποίηση νεοπλασμάτων</vt:lpstr>
      <vt:lpstr>Βαθμολόγηση νεοπλασμάτων</vt:lpstr>
      <vt:lpstr>20 συνηθέστεροι τύποι καρκίνου UK 2011</vt:lpstr>
      <vt:lpstr>Εμφανίσεις μορφών καρκίνου σε ανεπτυγμένες &amp; αναπτυσσόμενες χώρες</vt:lpstr>
      <vt:lpstr>Πιο κοινοί καρκίνοι – Κίνδυνος εμφάνισης καρκίνου κατά τη διάρκεια ζωής UK 2010 (1/2)</vt:lpstr>
      <vt:lpstr>Πιο κοινοί καρκίνοι – Κίνδυνος εμφάνισης καρκίνου κατά τη διάρκεια ζωής UK 2010 (2/2)</vt:lpstr>
      <vt:lpstr>Κίνδυνος εμφάνισης καρκίνου κατά τη διάρκεια ζωής UK 1975-2030</vt:lpstr>
      <vt:lpstr>Παρουσίαση του PowerPoint</vt:lpstr>
      <vt:lpstr>Ανάπτυξη ενός όγκου κατά στάδια</vt:lpstr>
      <vt:lpstr>Καρκίνος &amp; Επιδημιολογία</vt:lpstr>
      <vt:lpstr>Συχνότητα </vt:lpstr>
      <vt:lpstr>Επιπολασμός </vt:lpstr>
      <vt:lpstr>Επίπτωση-ποσοστό (1/3)</vt:lpstr>
      <vt:lpstr>Προτυπωμένα κατά ηλικία μέτρα επίπτωσης του καρκίνου του μαστού (2/3)</vt:lpstr>
      <vt:lpstr>Επίπτωση-ποσοστό (3/3)</vt:lpstr>
      <vt:lpstr>Στατιστικά για τον καρκίνο του πνεύμονα</vt:lpstr>
      <vt:lpstr>Προτυπωμένο πηλίκο θνησιμότητας</vt:lpstr>
      <vt:lpstr>Είδη επιδημιολογικών μελετών</vt:lpstr>
      <vt:lpstr>Βασισμένη σε ενδείξεις νοσηλευτική &amp; ανάπτυξη κατευθυντηρίων οδηγιών</vt:lpstr>
      <vt:lpstr>Νοσηλευτική Φροντίδα Βασισμένη σε Ενδείξεις (1/3)</vt:lpstr>
      <vt:lpstr>Νοσηλευτική Φροντίδα Βασισμένη σε Ενδείξεις (2/3)</vt:lpstr>
      <vt:lpstr>Νοσηλευτική Φροντίδα Βασισμένη σε Ενδείξεις (3/3)</vt:lpstr>
      <vt:lpstr>Διαδικασία ΝΦΒΕ (1/3)</vt:lpstr>
      <vt:lpstr>Διαδικασία ΝΦΒΕ (2/3)</vt:lpstr>
      <vt:lpstr>Διαδικασία ΝΦΒΕ (3/3)</vt:lpstr>
      <vt:lpstr>Κλινικές προσεγγίσεις του καρκίνου (1/2)</vt:lpstr>
      <vt:lpstr>Κλινικές προσεγγίσεις του καρκίνου (2/2)</vt:lpstr>
      <vt:lpstr>Καρκίνοι στους οποίους είναι εφικτή η πρόληψη με αποφυγή έκθεσης σε συγκεκριμένους προσδιοριστές</vt:lpstr>
      <vt:lpstr>Εφαρμοσιμότητα προγραμμάτων διαλογής για τον καρκίνο του παχέος εντέρου (1/4)</vt:lpstr>
      <vt:lpstr>Εφαρμοσιμότητα προγραμμάτων διαλογής για τον καρκίνο του παχέος εντέρου (2/4)</vt:lpstr>
      <vt:lpstr>Εφαρμοσιμότητα προγραμμάτων διαλογής για τον καρκίνο του παχέος εντέρου (3/4)</vt:lpstr>
      <vt:lpstr>Εφαρμοσιμότητα προγραμμάτων διαλογής για τον καρκίνο του παχέος εντέρου (4/4)</vt:lpstr>
      <vt:lpstr>Πλεονεκτήματα και μειονεκτήματα της διαλογής για τον καρκίνο του μαστού (1/2)</vt:lpstr>
      <vt:lpstr>Πλεονεκτήματα και μειονεκτήματα της διαλογής για τον καρκίνο του μαστού (2/2)</vt:lpstr>
      <vt:lpstr>Νοσολογική ευαισθησία &amp; ειδικότητα</vt:lpstr>
      <vt:lpstr>Υπολογισμός νοσολογικής ευαισθησίας  &amp; ειδικότητας</vt:lpstr>
      <vt:lpstr>Ευαισθησία % ΑΘ και &amp; ΑΑ</vt:lpstr>
      <vt:lpstr>Παράδειγμα</vt:lpstr>
      <vt:lpstr>Θετική διαγνωστική αξία (1/2)</vt:lpstr>
      <vt:lpstr>Θετική διαγνωστική αξία (2/2)</vt:lpstr>
      <vt:lpstr>Νοσολογική ευαισθησία και ειδικότητα </vt:lpstr>
      <vt:lpstr>Οι 20 συνηθέστεροι θάνατοι UK 2011</vt:lpstr>
      <vt:lpstr>Οι 10 συνηθέστεροι θάνατοι σε άνδρες UK 2011</vt:lpstr>
      <vt:lpstr>Οι 10 συνηθέστεροι θάνατοι σε γυναίκες UK 2011</vt:lpstr>
      <vt:lpstr>Ευρωπαϊκός κώδικας κατά του καρκίνου</vt:lpstr>
      <vt:lpstr>Ευρωπαϊκός κώδικας κατά του καρκίνου Πρόληψη</vt:lpstr>
      <vt:lpstr>Ευρωπαϊκός κώδικας κατά του καρκίνου Έγκαιρη διάγνωση</vt:lpstr>
      <vt:lpstr>Ευρωπαϊκός κώδικας κατά του καρκίνου Για γυναίκες</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75</cp:revision>
  <dcterms:created xsi:type="dcterms:W3CDTF">2013-03-04T13:35:19Z</dcterms:created>
  <dcterms:modified xsi:type="dcterms:W3CDTF">2015-05-29T08:48:43Z</dcterms:modified>
</cp:coreProperties>
</file>