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61"/>
  </p:notesMasterIdLst>
  <p:handoutMasterIdLst>
    <p:handoutMasterId r:id="rId62"/>
  </p:handoutMasterIdLst>
  <p:sldIdLst>
    <p:sldId id="256" r:id="rId3"/>
    <p:sldId id="327" r:id="rId4"/>
    <p:sldId id="335" r:id="rId5"/>
    <p:sldId id="336" r:id="rId6"/>
    <p:sldId id="337" r:id="rId7"/>
    <p:sldId id="276" r:id="rId8"/>
    <p:sldId id="277" r:id="rId9"/>
    <p:sldId id="297" r:id="rId10"/>
    <p:sldId id="278" r:id="rId11"/>
    <p:sldId id="298" r:id="rId12"/>
    <p:sldId id="328" r:id="rId13"/>
    <p:sldId id="338" r:id="rId14"/>
    <p:sldId id="339" r:id="rId15"/>
    <p:sldId id="340" r:id="rId16"/>
    <p:sldId id="329" r:id="rId17"/>
    <p:sldId id="330" r:id="rId18"/>
    <p:sldId id="331" r:id="rId19"/>
    <p:sldId id="332" r:id="rId20"/>
    <p:sldId id="341" r:id="rId21"/>
    <p:sldId id="342" r:id="rId22"/>
    <p:sldId id="343" r:id="rId23"/>
    <p:sldId id="333" r:id="rId24"/>
    <p:sldId id="334" r:id="rId25"/>
    <p:sldId id="326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257" r:id="rId54"/>
    <p:sldId id="262" r:id="rId55"/>
    <p:sldId id="264" r:id="rId56"/>
    <p:sldId id="344" r:id="rId57"/>
    <p:sldId id="345" r:id="rId58"/>
    <p:sldId id="266" r:id="rId59"/>
    <p:sldId id="261" r:id="rId60"/>
  </p:sldIdLst>
  <p:sldSz cx="9144000" cy="6858000" type="screen4x3"/>
  <p:notesSz cx="7104063" cy="10234613"/>
  <p:custDataLst>
    <p:tags r:id="rId6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0033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89108" autoAdjust="0"/>
  </p:normalViewPr>
  <p:slideViewPr>
    <p:cSldViewPr>
      <p:cViewPr>
        <p:scale>
          <a:sx n="100" d="100"/>
          <a:sy n="100" d="100"/>
        </p:scale>
        <p:origin x="-21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4968A-551F-4B9B-8D4F-BB12EF1D35C9}" type="slidenum">
              <a:rPr lang="el-GR" altLang="el-GR" smtClean="0"/>
              <a:pPr eaLnBrk="1" hangingPunct="1"/>
              <a:t>41</a:t>
            </a:fld>
            <a:endParaRPr lang="el-GR" altLang="el-GR" dirty="0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C76A62-DABE-4263-B0EB-4E785C64EE47}" type="slidenum">
              <a:rPr lang="el-GR" altLang="el-GR" sz="1300"/>
              <a:pPr algn="r" eaLnBrk="1" hangingPunct="1"/>
              <a:t>41</a:t>
            </a:fld>
            <a:endParaRPr lang="el-GR" altLang="el-GR" sz="1300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33CE8D-19EE-4F89-946D-95A6AD1D1F2D}" type="slidenum">
              <a:rPr lang="el-GR" altLang="el-GR" smtClean="0"/>
              <a:pPr eaLnBrk="1" hangingPunct="1"/>
              <a:t>42</a:t>
            </a:fld>
            <a:endParaRPr lang="el-GR" altLang="el-GR" dirty="0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F7EA84C-3731-4032-9051-ED6A3FC81C72}" type="slidenum">
              <a:rPr lang="el-GR" altLang="el-GR" sz="1300"/>
              <a:pPr algn="r" eaLnBrk="1" hangingPunct="1"/>
              <a:t>42</a:t>
            </a:fld>
            <a:endParaRPr lang="el-GR" altLang="el-GR" sz="1300" dirty="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BD51DD-300C-4713-ACEE-6B081774BC10}" type="slidenum">
              <a:rPr lang="el-GR" altLang="el-GR" smtClean="0"/>
              <a:pPr eaLnBrk="1" hangingPunct="1"/>
              <a:t>43</a:t>
            </a:fld>
            <a:endParaRPr lang="el-GR" altLang="el-GR" dirty="0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79CBC31-2FC5-4E84-9C29-6A95355B2FA9}" type="slidenum">
              <a:rPr lang="el-GR" altLang="el-GR" sz="1300"/>
              <a:pPr algn="r" eaLnBrk="1" hangingPunct="1"/>
              <a:t>43</a:t>
            </a:fld>
            <a:endParaRPr lang="el-GR" altLang="el-GR" sz="1300" dirty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4E422-05D1-4C01-BB6D-1FFD5AD7BEA1}" type="slidenum">
              <a:rPr lang="el-GR" altLang="el-GR" smtClean="0"/>
              <a:pPr eaLnBrk="1" hangingPunct="1"/>
              <a:t>44</a:t>
            </a:fld>
            <a:endParaRPr lang="el-GR" altLang="el-GR" dirty="0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735F34E-299B-4A12-80DA-2E5525B95434}" type="slidenum">
              <a:rPr lang="el-GR" altLang="el-GR" sz="1300"/>
              <a:pPr algn="r" eaLnBrk="1" hangingPunct="1"/>
              <a:t>44</a:t>
            </a:fld>
            <a:endParaRPr lang="el-GR" altLang="el-GR" sz="1300" dirty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3579-6D48-4CFE-A7B0-87CF50F4D7B7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A44-4478-47C0-AB62-BB3A827614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38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extww02a.cardinal.com/us/en/distributedproducts/ASP/U2239-1.asp?cat=laboratory" TargetMode="External"/><Relationship Id="rId3" Type="http://schemas.openxmlformats.org/officeDocument/2006/relationships/hyperlink" Target="http://www.alibaba.com/product-gs/208740891/Urine_Analyzer_equipment.html" TargetMode="External"/><Relationship Id="rId7" Type="http://schemas.openxmlformats.org/officeDocument/2006/relationships/hyperlink" Target="http://www.cccme.org.cn/shop/first/offer-18.aspx" TargetMode="External"/><Relationship Id="rId12" Type="http://schemas.openxmlformats.org/officeDocument/2006/relationships/hyperlink" Target="http://xzhddz.en.alibaba.com/product/438384645-212456027/Automated_urinalysis_analyzer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0" Type="http://schemas.openxmlformats.org/officeDocument/2006/relationships/hyperlink" Target="http://blog.4mdmedical.com/2012/07/get-a-free-urine-analyzer-450-value-with-purchase-of-parameter-urine-reagent-strips/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pacific.net/iChem100_Urine_Chemistry_Analyzer.html" TargetMode="External"/><Relationship Id="rId3" Type="http://schemas.openxmlformats.org/officeDocument/2006/relationships/image" Target="../media/image37.jpeg"/><Relationship Id="rId7" Type="http://schemas.openxmlformats.org/officeDocument/2006/relationships/hyperlink" Target="http://www.chinamedevice.com/Suppliers/4932/Uritest300UrineAnalyzer-450326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gif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.siemens.com/urinalysis/systems/clinitek-atlas-auto-urine-chem-analyzer-rack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-ave.com/producte/06/2012-5-15/125154752472.html" TargetMode="Externa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illium_Poncho_cat_dog.jpg" TargetMode="External"/><Relationship Id="rId7" Type="http://schemas.openxmlformats.org/officeDocument/2006/relationships/hyperlink" Target="http://veterinarynews.dvm360.com/idexx-laboratories-launch-new-urine-pc-ratio-vettest-0?rel=canonical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creativecommons.org/licenses/by/2.5" TargetMode="External"/><Relationship Id="rId4" Type="http://schemas.openxmlformats.org/officeDocument/2006/relationships/hyperlink" Target="http://commons.wikimedia.org/wiki/User:Ohnoitsjam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exchange.com/products/technical/8830%20IrisDiagnostic%20iQ%20200.htm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ysmex.com/us/en/Products/Urinalysis/Pages/Sysmex-Urinalysis-Overview.aspx" TargetMode="Externa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exchange.com/products/technical/8830%20IrisDiagnostic%20iQ%20200.htm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althcare.siemens.com/urinalysis/systems/clinitek-auwi-system" TargetMode="External"/><Relationship Id="rId4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Βιολογικών Υγρών &amp; Εκκριμάτων (Ε)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Προσδιορισμός κετονών και χολερυθρίνης στα ούρα, αναλυτές ούρων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l-GR" dirty="0" smtClean="0"/>
              <a:t>θετικό αποτέλεσμα </a:t>
            </a:r>
            <a:r>
              <a:rPr lang="en-US" dirty="0" smtClean="0"/>
              <a:t>Ross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4465883" cy="303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Autofit/>
          </a:bodyPr>
          <a:lstStyle/>
          <a:p>
            <a:r>
              <a:rPr lang="el-GR" sz="4800" dirty="0" smtClean="0"/>
              <a:t>Ο προσδιορισμός  της χολερυθρίνης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400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44327" y="1833075"/>
            <a:ext cx="8075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2000" dirty="0">
                <a:latin typeface="+mn-lt"/>
                <a:ea typeface="Times New Roman" pitchFamily="18" charset="0"/>
                <a:cs typeface="Arial" charset="0"/>
              </a:rPr>
              <a:t>2-Μεθυλ-5-νιτροανιλίνη + νιτρώδες </a:t>
            </a:r>
            <a:r>
              <a:rPr lang="el-GR" sz="2000" dirty="0" smtClean="0">
                <a:latin typeface="+mn-lt"/>
                <a:ea typeface="Times New Roman" pitchFamily="18" charset="0"/>
                <a:cs typeface="Arial" charset="0"/>
              </a:rPr>
              <a:t>νάτριο                         </a:t>
            </a:r>
            <a:r>
              <a:rPr lang="el-GR" sz="2000" dirty="0">
                <a:latin typeface="+mn-lt"/>
                <a:ea typeface="Times New Roman" pitchFamily="18" charset="0"/>
                <a:cs typeface="Arial" charset="0"/>
              </a:rPr>
              <a:t>Διαζωτωμένο άλας</a:t>
            </a:r>
          </a:p>
          <a:p>
            <a:pPr eaLnBrk="0" hangingPunct="0"/>
            <a:endParaRPr lang="el-GR" sz="2000" dirty="0"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95536" y="2708551"/>
            <a:ext cx="670439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l-GR" sz="2100" dirty="0"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US" sz="2000" dirty="0">
                <a:latin typeface="+mn-lt"/>
                <a:ea typeface="Times New Roman" pitchFamily="18" charset="0"/>
                <a:cs typeface="Arial" charset="0"/>
              </a:rPr>
              <a:t>   </a:t>
            </a:r>
            <a:r>
              <a:rPr lang="el-GR" sz="2000" dirty="0">
                <a:latin typeface="+mn-lt"/>
                <a:ea typeface="Times New Roman" pitchFamily="18" charset="0"/>
                <a:cs typeface="Arial" charset="0"/>
              </a:rPr>
              <a:t>Χολερυθρίνη +  διαζωτωμένο άλας    </a:t>
            </a:r>
            <a:r>
              <a:rPr lang="el-GR" sz="2000" dirty="0" smtClean="0">
                <a:latin typeface="+mn-lt"/>
                <a:ea typeface="Times New Roman" pitchFamily="18" charset="0"/>
                <a:cs typeface="Arial" charset="0"/>
              </a:rPr>
              <a:t>                        Αζώχρωμα</a:t>
            </a:r>
            <a:endParaRPr lang="el-GR" sz="2000" dirty="0"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44327" y="3560078"/>
            <a:ext cx="792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+mn-lt"/>
              </a:rPr>
              <a:t>Η ευαισθησία της μεθόδου είναι 0,4 – 0,8 </a:t>
            </a:r>
            <a:r>
              <a:rPr lang="en-US" dirty="0" smtClean="0">
                <a:latin typeface="+mn-lt"/>
              </a:rPr>
              <a:t>mg/dL.</a:t>
            </a:r>
            <a:endParaRPr lang="el-GR" dirty="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468863" y="2052204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676775" y="29163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756895" y="1692164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H</a:t>
            </a:r>
            <a:r>
              <a:rPr lang="en-US" baseline="30000" dirty="0">
                <a:latin typeface="+mn-lt"/>
              </a:rPr>
              <a:t>+</a:t>
            </a:r>
            <a:endParaRPr lang="el-GR" baseline="30000" dirty="0">
              <a:latin typeface="+mn-lt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036815" y="2484252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H</a:t>
            </a:r>
            <a:r>
              <a:rPr lang="en-US" baseline="30000" dirty="0">
                <a:latin typeface="+mn-lt"/>
              </a:rPr>
              <a:t>+</a:t>
            </a:r>
            <a:endParaRPr lang="el-GR" baseline="30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1F497D"/>
                </a:solidFill>
              </a:rPr>
              <a:t>Προσδιορισμός χολερυθρίνης με την μέθοδο της </a:t>
            </a:r>
            <a:r>
              <a:rPr lang="el-GR" dirty="0" smtClean="0">
                <a:solidFill>
                  <a:srgbClr val="1F497D"/>
                </a:solidFill>
              </a:rPr>
              <a:t>διαζώτωσης</a:t>
            </a:r>
            <a:r>
              <a:rPr lang="en-US" dirty="0" smtClean="0">
                <a:solidFill>
                  <a:srgbClr val="1F497D"/>
                </a:solidFill>
              </a:rPr>
              <a:t> (</a:t>
            </a:r>
            <a:r>
              <a:rPr lang="el-GR" dirty="0" smtClean="0">
                <a:solidFill>
                  <a:srgbClr val="1F497D"/>
                </a:solidFill>
              </a:rPr>
              <a:t>ταινία ούρων)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65393"/>
            <a:ext cx="3672408" cy="111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691680" y="145342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Compur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33546"/>
            <a:ext cx="3960440" cy="134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691680" y="282157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Dirui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973705"/>
            <a:ext cx="3456384" cy="9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691680" y="426173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Medi-Test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387554"/>
            <a:ext cx="3816424" cy="13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1691680" y="54858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Urit-Test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</a:t>
            </a:r>
            <a:r>
              <a:rPr lang="el-GR" dirty="0" smtClean="0">
                <a:solidFill>
                  <a:srgbClr val="1F497D"/>
                </a:solidFill>
              </a:rPr>
              <a:t>χολερυθρίνης </a:t>
            </a:r>
            <a:r>
              <a:rPr lang="el-GR" dirty="0">
                <a:solidFill>
                  <a:srgbClr val="1F497D"/>
                </a:solidFill>
              </a:rPr>
              <a:t>με διάφορες ταινίες </a:t>
            </a:r>
            <a:r>
              <a:rPr 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Εσφαλμένα αποτελέσματα κατά την μέτρηση </a:t>
            </a:r>
            <a:r>
              <a:rPr lang="el-GR" dirty="0" smtClean="0">
                <a:solidFill>
                  <a:srgbClr val="1F497D"/>
                </a:solidFill>
              </a:rPr>
              <a:t>χολερυθρίνης </a:t>
            </a:r>
            <a:r>
              <a:rPr lang="el-GR" dirty="0">
                <a:solidFill>
                  <a:srgbClr val="1F497D"/>
                </a:solidFill>
              </a:rPr>
              <a:t>με ταινίες </a:t>
            </a:r>
            <a:r>
              <a:rPr 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5000"/>
              </a:lnSpc>
              <a:spcBef>
                <a:spcPct val="35000"/>
              </a:spcBef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Ψευδώς </a:t>
            </a:r>
            <a:r>
              <a:rPr lang="el-GR" sz="2400" b="1" dirty="0">
                <a:solidFill>
                  <a:srgbClr val="004B82"/>
                </a:solidFill>
              </a:rPr>
              <a:t>θετικά αποτελέσματα </a:t>
            </a:r>
            <a:r>
              <a:rPr lang="el-GR" sz="2400" dirty="0"/>
              <a:t>δίδουν μεγάλες ποσότητες φαινοθειαζίνης, χλωροπρασίνης και ινδικάνης</a:t>
            </a:r>
            <a:r>
              <a:rPr lang="el-GR" sz="2400" dirty="0" smtClean="0"/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Ψευδώς </a:t>
            </a:r>
            <a:r>
              <a:rPr lang="el-GR" sz="2400" b="1" dirty="0">
                <a:solidFill>
                  <a:srgbClr val="004B82"/>
                </a:solidFill>
              </a:rPr>
              <a:t>αρνητικά αποτελέσματα </a:t>
            </a:r>
            <a:r>
              <a:rPr lang="el-GR" sz="2400" dirty="0"/>
              <a:t>παρατηρούνται σε</a:t>
            </a:r>
            <a:r>
              <a:rPr lang="en-US" sz="2400" dirty="0"/>
              <a:t>:</a:t>
            </a:r>
          </a:p>
          <a:p>
            <a:pPr>
              <a:spcBef>
                <a:spcPct val="35000"/>
              </a:spcBef>
            </a:pPr>
            <a:r>
              <a:rPr lang="el-GR" sz="2400" b="1" dirty="0" smtClean="0">
                <a:solidFill>
                  <a:srgbClr val="004B82"/>
                </a:solidFill>
              </a:rPr>
              <a:t>έκθεση </a:t>
            </a:r>
            <a:r>
              <a:rPr lang="el-GR" sz="2400" b="1" dirty="0">
                <a:solidFill>
                  <a:srgbClr val="004B82"/>
                </a:solidFill>
              </a:rPr>
              <a:t>των ούρων στο φως</a:t>
            </a:r>
            <a:endParaRPr lang="en-US" sz="2400" b="1" dirty="0">
              <a:solidFill>
                <a:srgbClr val="004B82"/>
              </a:solidFill>
            </a:endParaRPr>
          </a:p>
          <a:p>
            <a:pPr>
              <a:spcBef>
                <a:spcPct val="35000"/>
              </a:spcBef>
            </a:pPr>
            <a:r>
              <a:rPr lang="el-GR" sz="2400" dirty="0" smtClean="0"/>
              <a:t>σε </a:t>
            </a:r>
            <a:r>
              <a:rPr lang="el-GR" sz="2400" dirty="0"/>
              <a:t>παρουσία ασκορβικού οξέος &gt; 50 </a:t>
            </a:r>
            <a:r>
              <a:rPr lang="en-US" sz="2400" dirty="0"/>
              <a:t>mg</a:t>
            </a:r>
            <a:r>
              <a:rPr lang="el-GR" sz="2400" dirty="0"/>
              <a:t>/</a:t>
            </a:r>
            <a:r>
              <a:rPr lang="en-US" sz="2400" dirty="0" smtClean="0"/>
              <a:t>dL</a:t>
            </a:r>
            <a:endParaRPr lang="en-US" sz="2400" dirty="0"/>
          </a:p>
          <a:p>
            <a:pPr>
              <a:spcBef>
                <a:spcPct val="35000"/>
              </a:spcBef>
            </a:pPr>
            <a:r>
              <a:rPr lang="el-GR" sz="2400" dirty="0" smtClean="0"/>
              <a:t>σε </a:t>
            </a:r>
            <a:r>
              <a:rPr lang="el-GR" sz="2400" dirty="0"/>
              <a:t>παρουσία νιτρωδών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359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700213"/>
            <a:ext cx="74453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700213"/>
            <a:ext cx="952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Μέθοδος νιτρικού </a:t>
            </a:r>
            <a:r>
              <a:rPr lang="el-GR" dirty="0" smtClean="0"/>
              <a:t>οξέος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131024" cy="50405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7000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el-GR" sz="2400" dirty="0"/>
              <a:t>Σε 5 - 6 </a:t>
            </a:r>
            <a:r>
              <a:rPr lang="en-US" sz="2400" dirty="0" smtClean="0"/>
              <a:t>mL </a:t>
            </a:r>
            <a:r>
              <a:rPr lang="el-GR" sz="2400" dirty="0"/>
              <a:t>ούρα επιστιβάζουμε λίγες σταγόνες </a:t>
            </a:r>
            <a:r>
              <a:rPr lang="el-GR" sz="2400" b="1" dirty="0">
                <a:solidFill>
                  <a:srgbClr val="004B82"/>
                </a:solidFill>
              </a:rPr>
              <a:t>νιτρικού οξέος</a:t>
            </a:r>
            <a:r>
              <a:rPr lang="el-GR" sz="2400" dirty="0">
                <a:solidFill>
                  <a:srgbClr val="004B82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7000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el-GR" sz="2400" dirty="0"/>
              <a:t>Σε θετική αντίδραση εμφανίζεται σειρά από χρωματιστούς δακτυλίους από τους οποίους ο </a:t>
            </a:r>
            <a:r>
              <a:rPr lang="el-GR" sz="2400" b="1" dirty="0">
                <a:solidFill>
                  <a:srgbClr val="004B82"/>
                </a:solidFill>
              </a:rPr>
              <a:t>πράσινος και ο ιώδες </a:t>
            </a:r>
            <a:r>
              <a:rPr lang="el-GR" sz="2400" dirty="0"/>
              <a:t>αντιστοιχεί στην χολερυθρίνη και ο γαλάζιος στην ουροχολίνη.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40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377" y="2067975"/>
            <a:ext cx="74453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377" y="2067975"/>
            <a:ext cx="7921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l-GR" dirty="0" smtClean="0"/>
              <a:t>ιωδίου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851104" cy="5040560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7000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el-GR" sz="2400" dirty="0"/>
              <a:t>Σε 2 - 3 </a:t>
            </a:r>
            <a:r>
              <a:rPr lang="en-US" sz="2400" dirty="0" smtClean="0"/>
              <a:t>mL</a:t>
            </a:r>
            <a:r>
              <a:rPr lang="el-GR" sz="2400" dirty="0" smtClean="0"/>
              <a:t> </a:t>
            </a:r>
            <a:r>
              <a:rPr lang="el-GR" sz="2400" dirty="0"/>
              <a:t>ουρών επιστιβάζουμε μερικές σταγόνες διαλύματος</a:t>
            </a:r>
            <a:r>
              <a:rPr lang="el-GR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lugol</a:t>
            </a:r>
            <a:r>
              <a:rPr lang="el-GR" sz="2400" dirty="0"/>
              <a:t>.</a:t>
            </a:r>
          </a:p>
          <a:p>
            <a:pPr marL="514350" indent="-514350">
              <a:spcBef>
                <a:spcPct val="7000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el-GR" sz="2400" dirty="0"/>
              <a:t>Σε θετική αντίδραση σχηματίζεται πράσινος δακτύλιος.</a:t>
            </a:r>
          </a:p>
          <a:p>
            <a:pPr marL="514350" indent="-514350">
              <a:buFont typeface="+mj-lt"/>
              <a:buAutoNum type="arabicPeriod"/>
            </a:pPr>
            <a:endParaRPr lang="el-G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Μέθοδος Αφρού</a:t>
            </a:r>
          </a:p>
          <a:p>
            <a:pPr marL="0" indent="0" algn="ctr">
              <a:buNone/>
            </a:pPr>
            <a:endParaRPr lang="el-GR" sz="2400" b="1" dirty="0">
              <a:solidFill>
                <a:srgbClr val="004B8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400" dirty="0"/>
              <a:t>Με ζωηρή ανακίνηση δοχείου ή σωληναρίου μισογεμάτου με ούρα, παράγεται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004B82"/>
                </a:solidFill>
              </a:rPr>
              <a:t>κίτρινος συμπαγής αφρός</a:t>
            </a:r>
            <a:r>
              <a:rPr lang="el-GR" sz="2400" dirty="0">
                <a:solidFill>
                  <a:srgbClr val="004B82"/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263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700" y="1916832"/>
            <a:ext cx="54006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Μέθοδος δισκίων </a:t>
            </a:r>
            <a:r>
              <a:rPr lang="en-US" dirty="0" smtClean="0"/>
              <a:t>ictotest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40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 προσδιορισμός του </a:t>
            </a:r>
            <a:r>
              <a:rPr lang="en-US" dirty="0" smtClean="0"/>
              <a:t>o</a:t>
            </a:r>
            <a:r>
              <a:rPr lang="el-GR" dirty="0" smtClean="0"/>
              <a:t>υροχολινογόνου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13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1520" y="2020659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υροχολινογόνο + </a:t>
            </a:r>
            <a:r>
              <a:rPr lang="en-US" sz="2000" dirty="0">
                <a:latin typeface="+mn-lt"/>
              </a:rPr>
              <a:t>p</a:t>
            </a:r>
            <a:r>
              <a:rPr lang="el-GR" sz="2000" dirty="0">
                <a:latin typeface="+mn-lt"/>
              </a:rPr>
              <a:t>-</a:t>
            </a:r>
            <a:r>
              <a:rPr lang="el-GR" sz="2000" dirty="0">
                <a:latin typeface="+mn-lt"/>
              </a:rPr>
              <a:t>διμεθυλοαμινοβενζαλδεύδη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────</a:t>
            </a:r>
            <a:r>
              <a:rPr lang="el-GR" sz="2000" dirty="0">
                <a:latin typeface="+mn-lt"/>
              </a:rPr>
              <a:t>&gt; έγχρωμο σύμπλοκο </a:t>
            </a:r>
          </a:p>
          <a:p>
            <a:pPr algn="just" eaLnBrk="0" hangingPunct="0"/>
            <a:r>
              <a:rPr lang="el-GR" sz="2000" dirty="0">
                <a:latin typeface="+mn-lt"/>
              </a:rPr>
              <a:t>                                                                                            ουροχολινογόνου - δείκτη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1520" y="1622127"/>
            <a:ext cx="4033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004B82"/>
                </a:solidFill>
                <a:latin typeface="+mn-lt"/>
              </a:rPr>
              <a:t>Μέθοδος </a:t>
            </a:r>
            <a:r>
              <a:rPr lang="en-US" sz="2000" b="1" dirty="0">
                <a:solidFill>
                  <a:srgbClr val="004B82"/>
                </a:solidFill>
                <a:latin typeface="+mn-lt"/>
              </a:rPr>
              <a:t>Erlich</a:t>
            </a:r>
            <a:r>
              <a:rPr lang="el-GR" sz="2000" dirty="0">
                <a:solidFill>
                  <a:srgbClr val="004B82"/>
                </a:solidFill>
                <a:latin typeface="+mn-lt"/>
              </a:rPr>
              <a:t> (</a:t>
            </a:r>
            <a:r>
              <a:rPr lang="en-US" sz="2000" dirty="0">
                <a:solidFill>
                  <a:srgbClr val="004B82"/>
                </a:solidFill>
                <a:latin typeface="+mn-lt"/>
              </a:rPr>
              <a:t>Units Erlich/</a:t>
            </a:r>
            <a:r>
              <a:rPr lang="el-GR" sz="2000" dirty="0">
                <a:solidFill>
                  <a:srgbClr val="004B82"/>
                </a:solidFill>
                <a:latin typeface="+mn-lt"/>
              </a:rPr>
              <a:t>μ</a:t>
            </a:r>
            <a:r>
              <a:rPr lang="en-US" sz="2000" dirty="0">
                <a:solidFill>
                  <a:srgbClr val="004B82"/>
                </a:solidFill>
                <a:latin typeface="+mn-lt"/>
              </a:rPr>
              <a:t>l)</a:t>
            </a:r>
            <a:endParaRPr lang="el-GR" sz="2000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51520" y="3621554"/>
            <a:ext cx="7085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υροχολινογόνο + άλας διαζωνίου  ──&gt; έγχρωμο αζω-σύμπλεγμα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1520" y="3206452"/>
            <a:ext cx="4033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1F497D"/>
                </a:solidFill>
                <a:latin typeface="+mn-lt"/>
              </a:rPr>
              <a:t>Μέθοδος Διαζώτωσης</a:t>
            </a:r>
            <a:r>
              <a:rPr lang="en-US" sz="2000" b="1" dirty="0">
                <a:solidFill>
                  <a:srgbClr val="1F497D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(mg/dl)</a:t>
            </a:r>
            <a:endParaRPr lang="el-GR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ουροχολινογόνου με ταινία </a:t>
            </a:r>
            <a:r>
              <a:rPr 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Autofit/>
          </a:bodyPr>
          <a:lstStyle/>
          <a:p>
            <a:r>
              <a:rPr lang="el-GR" sz="4800" dirty="0" smtClean="0"/>
              <a:t>Ο προσδιορισμός των κετονών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400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1847" y="1114336"/>
            <a:ext cx="5213504" cy="13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301687" y="12583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Compur</a:t>
            </a:r>
            <a:endParaRPr lang="el-G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856" y="2626504"/>
            <a:ext cx="493748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373695" y="28425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Dirui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373695" y="44267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Medi-Test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1849" y="4138672"/>
            <a:ext cx="475252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3855" y="5434816"/>
            <a:ext cx="42484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1373695" y="5650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Urit-Test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</a:t>
            </a:r>
            <a:r>
              <a:rPr lang="el-GR" dirty="0" smtClean="0">
                <a:solidFill>
                  <a:srgbClr val="1F497D"/>
                </a:solidFill>
              </a:rPr>
              <a:t>ουροχολινογόνου </a:t>
            </a:r>
            <a:r>
              <a:rPr lang="el-GR" dirty="0">
                <a:solidFill>
                  <a:srgbClr val="1F497D"/>
                </a:solidFill>
              </a:rPr>
              <a:t>με διάφορες ταινίες </a:t>
            </a:r>
            <a:r>
              <a:rPr 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1F497D"/>
                </a:solidFill>
              </a:rPr>
              <a:t>Εσφαλμένα αποτελέσματα κατά την μέτρηση </a:t>
            </a:r>
            <a:r>
              <a:rPr lang="el-GR" dirty="0" smtClean="0">
                <a:solidFill>
                  <a:srgbClr val="1F497D"/>
                </a:solidFill>
              </a:rPr>
              <a:t>ουροχολινογόνου </a:t>
            </a:r>
            <a:r>
              <a:rPr lang="el-GR" dirty="0">
                <a:solidFill>
                  <a:srgbClr val="1F497D"/>
                </a:solidFill>
              </a:rPr>
              <a:t>με ταινίες ούρων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004B82"/>
                </a:solidFill>
              </a:rPr>
              <a:t>Ψευδώς θετικά αποτελέσματα παρατηρούνται σε</a:t>
            </a:r>
            <a:r>
              <a:rPr lang="en-US" sz="2400" b="1" dirty="0">
                <a:solidFill>
                  <a:srgbClr val="004B82"/>
                </a:solidFill>
              </a:rPr>
              <a:t>:</a:t>
            </a:r>
          </a:p>
          <a:p>
            <a:r>
              <a:rPr lang="el-GR" sz="2400" dirty="0" smtClean="0"/>
              <a:t>σουλφοναμίδες</a:t>
            </a:r>
            <a:r>
              <a:rPr lang="el-GR" sz="2400" dirty="0"/>
              <a:t>, </a:t>
            </a:r>
            <a:endParaRPr lang="en-US" sz="2400" dirty="0"/>
          </a:p>
          <a:p>
            <a:r>
              <a:rPr lang="el-GR" sz="2400" dirty="0" smtClean="0"/>
              <a:t>το </a:t>
            </a:r>
            <a:r>
              <a:rPr lang="el-GR" sz="2400" dirty="0"/>
              <a:t>π-αμινοσαλικυλικό οξύ, </a:t>
            </a:r>
            <a:endParaRPr lang="en-US" sz="2400" dirty="0"/>
          </a:p>
          <a:p>
            <a:r>
              <a:rPr lang="el-GR" sz="2400" dirty="0" smtClean="0"/>
              <a:t>η </a:t>
            </a:r>
            <a:r>
              <a:rPr lang="el-GR" sz="2400" dirty="0" smtClean="0"/>
              <a:t>προκαΐνη</a:t>
            </a:r>
            <a:r>
              <a:rPr lang="el-GR" sz="2400" dirty="0"/>
              <a:t>, </a:t>
            </a:r>
            <a:endParaRPr lang="en-US" sz="2400" dirty="0"/>
          </a:p>
          <a:p>
            <a:r>
              <a:rPr lang="el-GR" sz="2400" dirty="0" smtClean="0"/>
              <a:t>το </a:t>
            </a:r>
            <a:r>
              <a:rPr lang="el-GR" sz="2400" dirty="0"/>
              <a:t>5-υδροξυινδολικοοξεικό οξύ, </a:t>
            </a:r>
            <a:endParaRPr lang="en-US" sz="2400" dirty="0"/>
          </a:p>
          <a:p>
            <a:r>
              <a:rPr lang="el-GR" sz="2400" dirty="0" smtClean="0"/>
              <a:t>η </a:t>
            </a:r>
            <a:r>
              <a:rPr lang="el-GR" sz="2400" dirty="0"/>
              <a:t>αυξημένη θερμοκρασία (π.χ. 37</a:t>
            </a:r>
            <a:r>
              <a:rPr lang="en-US" sz="2400" baseline="30000" dirty="0"/>
              <a:t>o</a:t>
            </a:r>
            <a:r>
              <a:rPr lang="en-US" sz="2400" dirty="0"/>
              <a:t>C</a:t>
            </a:r>
            <a:r>
              <a:rPr lang="el-GR" sz="2400" dirty="0" smtClean="0"/>
              <a:t>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004B82"/>
                </a:solidFill>
              </a:rPr>
              <a:t>Ψευδώς αρνητικά αποτελέσματα παρατηρούνται σε</a:t>
            </a:r>
            <a:r>
              <a:rPr lang="en-US" sz="2400" b="1" dirty="0">
                <a:solidFill>
                  <a:srgbClr val="004B82"/>
                </a:solidFill>
              </a:rPr>
              <a:t>:</a:t>
            </a:r>
          </a:p>
          <a:p>
            <a:r>
              <a:rPr lang="el-GR" sz="2400" b="1" dirty="0" smtClean="0">
                <a:solidFill>
                  <a:srgbClr val="004B82"/>
                </a:solidFill>
              </a:rPr>
              <a:t>έκθεση </a:t>
            </a:r>
            <a:r>
              <a:rPr lang="el-GR" sz="2400" b="1" dirty="0">
                <a:solidFill>
                  <a:srgbClr val="004B82"/>
                </a:solidFill>
              </a:rPr>
              <a:t>στο ηλιακό φως</a:t>
            </a:r>
            <a:r>
              <a:rPr lang="en-US" sz="2400" dirty="0">
                <a:solidFill>
                  <a:srgbClr val="004B82"/>
                </a:solidFill>
              </a:rPr>
              <a:t>,</a:t>
            </a:r>
            <a:r>
              <a:rPr lang="el-GR" sz="2400" dirty="0">
                <a:solidFill>
                  <a:srgbClr val="004B82"/>
                </a:solidFill>
              </a:rPr>
              <a:t> </a:t>
            </a:r>
            <a:endParaRPr lang="en-US" sz="2400" dirty="0">
              <a:solidFill>
                <a:srgbClr val="004B82"/>
              </a:solidFill>
            </a:endParaRPr>
          </a:p>
          <a:p>
            <a:r>
              <a:rPr lang="el-GR" sz="2400" dirty="0" smtClean="0"/>
              <a:t>προσθήκη </a:t>
            </a:r>
            <a:r>
              <a:rPr lang="el-GR" sz="2400" dirty="0"/>
              <a:t>φορμόλης για συντήρηση</a:t>
            </a:r>
            <a:r>
              <a:rPr lang="en-US" sz="2400" dirty="0"/>
              <a:t>,</a:t>
            </a:r>
            <a:r>
              <a:rPr lang="el-GR" sz="2400" dirty="0"/>
              <a:t> </a:t>
            </a:r>
            <a:endParaRPr lang="en-US" sz="2400" dirty="0"/>
          </a:p>
          <a:p>
            <a:r>
              <a:rPr lang="el-GR" sz="2400" dirty="0" smtClean="0"/>
              <a:t>παρουσία </a:t>
            </a:r>
            <a:r>
              <a:rPr lang="el-GR" sz="2400" dirty="0"/>
              <a:t>υψηλής συγκέντρωσης ασκορβικού οξέος (αν η μέθοδος είναι η μέθοδος ανίχνευσης είναι το άλας του διαζωνίου).</a:t>
            </a:r>
          </a:p>
          <a:p>
            <a:pPr>
              <a:buFontTx/>
              <a:buChar char="-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482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276475"/>
            <a:ext cx="684213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2276475"/>
            <a:ext cx="600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Μέθοδος </a:t>
            </a:r>
            <a:r>
              <a:rPr lang="en-US" dirty="0" smtClean="0"/>
              <a:t>Ehrlich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139136" cy="55446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Αρχή: </a:t>
            </a:r>
            <a:r>
              <a:rPr lang="el-GR" sz="2400" dirty="0" smtClean="0"/>
              <a:t>Διαζωτοαντίδραση με </a:t>
            </a:r>
            <a:r>
              <a:rPr lang="el-GR" sz="2400" dirty="0"/>
              <a:t>το αντιδραστήριο </a:t>
            </a:r>
            <a:r>
              <a:rPr lang="en-US" sz="2400" dirty="0"/>
              <a:t>Ehrlich</a:t>
            </a:r>
            <a:r>
              <a:rPr lang="el-GR" sz="2400" dirty="0"/>
              <a:t>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Αντιδραστήριο </a:t>
            </a:r>
            <a:r>
              <a:rPr lang="en-US" sz="2400" b="1" dirty="0" smtClean="0">
                <a:solidFill>
                  <a:srgbClr val="004B82"/>
                </a:solidFill>
              </a:rPr>
              <a:t>Ehrlich</a:t>
            </a:r>
            <a:endParaRPr lang="el-GR" sz="2400" b="1" dirty="0" smtClean="0">
              <a:solidFill>
                <a:srgbClr val="004B82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l-GR" sz="2400" b="1" dirty="0">
              <a:solidFill>
                <a:srgbClr val="004B8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Παρα-διμεθυλο-αμινο-βενζαλδεύδη   0,7</a:t>
            </a:r>
            <a:r>
              <a:rPr lang="en-US" sz="2400" dirty="0"/>
              <a:t> </a:t>
            </a:r>
            <a:r>
              <a:rPr lang="en-US" sz="2400" dirty="0" smtClean="0"/>
              <a:t>g</a:t>
            </a:r>
            <a:endParaRPr lang="el-GR" sz="2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Πυκνό υδροχλωρικό οξύ (Η</a:t>
            </a:r>
            <a:r>
              <a:rPr lang="en-US" sz="2400" dirty="0"/>
              <a:t>Cl)</a:t>
            </a:r>
            <a:r>
              <a:rPr lang="el-GR" sz="2400" dirty="0"/>
              <a:t>	 </a:t>
            </a:r>
            <a:r>
              <a:rPr lang="en-US" sz="2400" dirty="0"/>
              <a:t>       </a:t>
            </a:r>
            <a:r>
              <a:rPr lang="el-GR" sz="2400" dirty="0"/>
              <a:t>150 </a:t>
            </a:r>
            <a:r>
              <a:rPr lang="en-US" sz="2400" dirty="0" smtClean="0"/>
              <a:t>mL</a:t>
            </a:r>
            <a:endParaRPr lang="el-GR" sz="2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Νερό απιονισμένο		 </a:t>
            </a:r>
            <a:r>
              <a:rPr lang="en-US" sz="2400" dirty="0"/>
              <a:t>       </a:t>
            </a:r>
            <a:r>
              <a:rPr lang="el-GR" sz="2400" dirty="0"/>
              <a:t>100 </a:t>
            </a:r>
            <a:r>
              <a:rPr lang="el-GR" sz="2400" dirty="0" smtClean="0"/>
              <a:t>m</a:t>
            </a:r>
            <a:r>
              <a:rPr lang="en-US" sz="2400" dirty="0" smtClean="0"/>
              <a:t>L</a:t>
            </a:r>
            <a:endParaRPr lang="el-GR" sz="2400" dirty="0"/>
          </a:p>
          <a:p>
            <a:pPr eaLnBrk="0" hangingPunct="0">
              <a:lnSpc>
                <a:spcPct val="120000"/>
              </a:lnSpc>
              <a:spcBef>
                <a:spcPts val="0"/>
              </a:spcBef>
            </a:pPr>
            <a:endParaRPr lang="el-GR" sz="2400" dirty="0"/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Tx/>
              <a:buAutoNum type="arabicPeriod"/>
            </a:pPr>
            <a:r>
              <a:rPr lang="el-GR" sz="2400" dirty="0"/>
              <a:t>Βάζουμε σε σωληνάριο 5 </a:t>
            </a:r>
            <a:r>
              <a:rPr lang="en-US" sz="2400" dirty="0"/>
              <a:t>ml </a:t>
            </a:r>
            <a:r>
              <a:rPr lang="el-GR" sz="2400" dirty="0"/>
              <a:t>πρόσφατα φυγοκεντρημένα ούρα.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Tx/>
              <a:buAutoNum type="arabicPeriod"/>
            </a:pPr>
            <a:r>
              <a:rPr lang="el-GR" sz="2400" dirty="0"/>
              <a:t>Ρίχνουμε μερικές σταγόνες αντιδραστηρίου </a:t>
            </a:r>
            <a:r>
              <a:rPr lang="en-US" sz="2400" dirty="0"/>
              <a:t>Ehrlich </a:t>
            </a:r>
            <a:r>
              <a:rPr lang="el-GR" sz="2400" dirty="0"/>
              <a:t>και ανακινούμε.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Tx/>
              <a:buAutoNum type="arabicPeriod"/>
            </a:pPr>
            <a:r>
              <a:rPr lang="el-GR" sz="2400" dirty="0"/>
              <a:t>Σε θετικό αποτέλεσμα, αμέσως ή σε λίγα λεπτά τα </a:t>
            </a:r>
            <a:r>
              <a:rPr lang="el-GR" sz="2400" b="1" dirty="0">
                <a:solidFill>
                  <a:srgbClr val="004B82"/>
                </a:solidFill>
              </a:rPr>
              <a:t>ούρα κοκκινίζουν</a:t>
            </a:r>
            <a:r>
              <a:rPr lang="el-GR" sz="2400" dirty="0">
                <a:solidFill>
                  <a:srgbClr val="004B82"/>
                </a:solidFill>
              </a:rPr>
              <a:t>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Tx/>
              <a:buAutoNum type="arabicPeriod"/>
            </a:pPr>
            <a:r>
              <a:rPr lang="el-GR" sz="2400" dirty="0"/>
              <a:t>Ανάλογα με την ένταση του χρώματος το αποτέλεσμα εκφράζεται σε σταυρούς, από έναν μέχρι τέσσερις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37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2276475"/>
            <a:ext cx="684213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2349500"/>
            <a:ext cx="792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2420938"/>
            <a:ext cx="863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2349500"/>
            <a:ext cx="6492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Ehrlich με διάκριση ουροχολινογόνου και </a:t>
            </a:r>
            <a:r>
              <a:rPr lang="el-GR" dirty="0" smtClean="0"/>
              <a:t>πορφοχολινογόνου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416824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/>
              <a:t>Αρχή: Διαζωτοαντίδραση με το αντιδραστήριο </a:t>
            </a:r>
            <a:r>
              <a:rPr lang="en-US" sz="2400" dirty="0"/>
              <a:t>Ehrlich</a:t>
            </a:r>
            <a:r>
              <a:rPr lang="el-GR" sz="2400" dirty="0"/>
              <a:t>. </a:t>
            </a:r>
          </a:p>
          <a:p>
            <a:pPr marL="357188" indent="-357188">
              <a:spcBef>
                <a:spcPct val="70000"/>
              </a:spcBef>
              <a:buFontTx/>
              <a:buAutoNum type="arabicPeriod"/>
            </a:pPr>
            <a:r>
              <a:rPr lang="el-GR" sz="2400" dirty="0"/>
              <a:t>Ανακατεύουμε ίσα μέρη ούρων και αντιδραστηρίου </a:t>
            </a:r>
            <a:r>
              <a:rPr lang="en-US" sz="2400" dirty="0"/>
              <a:t>Ehrlich</a:t>
            </a:r>
            <a:r>
              <a:rPr lang="el-GR" sz="2400" dirty="0"/>
              <a:t>.</a:t>
            </a:r>
            <a:r>
              <a:rPr lang="en-US" sz="2400" dirty="0"/>
              <a:t> </a:t>
            </a:r>
            <a:endParaRPr lang="el-GR" sz="2400" dirty="0"/>
          </a:p>
          <a:p>
            <a:pPr marL="357188" indent="-357188">
              <a:spcBef>
                <a:spcPct val="70000"/>
              </a:spcBef>
              <a:buFontTx/>
              <a:buAutoNum type="arabicPeriod"/>
            </a:pPr>
            <a:r>
              <a:rPr lang="el-GR" sz="2400" dirty="0"/>
              <a:t>Προσθέτουμε 2 μέρη διαλύματος οξεικού νατρίου.</a:t>
            </a:r>
          </a:p>
          <a:p>
            <a:pPr marL="357188" indent="-357188">
              <a:spcBef>
                <a:spcPct val="70000"/>
              </a:spcBef>
              <a:buFontTx/>
              <a:buAutoNum type="arabicPeriod"/>
            </a:pPr>
            <a:r>
              <a:rPr lang="el-GR" sz="2400" dirty="0"/>
              <a:t>Εμφανίζεται ρόδινη χροιά αν υπάρχει ουροχολινογόνο ή πορφοχολινογόνο.</a:t>
            </a:r>
          </a:p>
          <a:p>
            <a:pPr marL="357188" indent="-357188">
              <a:spcBef>
                <a:spcPct val="70000"/>
              </a:spcBef>
              <a:buFontTx/>
              <a:buAutoNum type="arabicPeriod"/>
            </a:pPr>
            <a:r>
              <a:rPr lang="el-GR" sz="2400" dirty="0"/>
              <a:t>Προσθέτουμε χλωροφόρμιο. Αν χρωματιστεί η στιβάδα του τότε στα ούρα υπάρχει ουροχολινογόνο.</a:t>
            </a:r>
          </a:p>
          <a:p>
            <a:pPr marL="357188" indent="-357188" algn="ctr" eaLnBrk="0" hangingPunct="0"/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980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Autofit/>
          </a:bodyPr>
          <a:lstStyle/>
          <a:p>
            <a:r>
              <a:rPr lang="el-GR" sz="4800" dirty="0" smtClean="0"/>
              <a:t>Οι αναλυτές ούρων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400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400" dirty="0" smtClean="0">
                <a:solidFill>
                  <a:srgbClr val="1F497D"/>
                </a:solidFill>
              </a:rPr>
              <a:t>Κατηγορίες</a:t>
            </a:r>
            <a:r>
              <a:rPr lang="el-GR" altLang="el-GR" sz="3600" dirty="0" smtClean="0">
                <a:solidFill>
                  <a:srgbClr val="1F497D"/>
                </a:solidFill>
              </a:rPr>
              <a:t> </a:t>
            </a:r>
            <a:r>
              <a:rPr lang="el-GR" altLang="el-GR" sz="4400" dirty="0" smtClean="0">
                <a:solidFill>
                  <a:srgbClr val="1F497D"/>
                </a:solidFill>
              </a:rPr>
              <a:t>αναλυτές ούρων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65000"/>
              </a:spcBef>
            </a:pPr>
            <a:r>
              <a:rPr lang="el-GR" altLang="el-GR" sz="2800" dirty="0" smtClean="0"/>
              <a:t>Αναγνώστες ταινιών ούρων</a:t>
            </a:r>
          </a:p>
          <a:p>
            <a:pPr eaLnBrk="1" hangingPunct="1">
              <a:spcBef>
                <a:spcPct val="65000"/>
              </a:spcBef>
            </a:pPr>
            <a:r>
              <a:rPr lang="el-GR" altLang="el-GR" sz="2800" dirty="0" smtClean="0"/>
              <a:t>Αναλυτές βιοχημικών – μακροσκοπικών παραμέτρων</a:t>
            </a:r>
          </a:p>
          <a:p>
            <a:pPr eaLnBrk="1" hangingPunct="1">
              <a:spcBef>
                <a:spcPct val="65000"/>
              </a:spcBef>
            </a:pPr>
            <a:r>
              <a:rPr lang="el-GR" altLang="el-GR" sz="2800" dirty="0" smtClean="0"/>
              <a:t>Αναλυτές μικροσκόπησης ούρων</a:t>
            </a:r>
          </a:p>
        </p:txBody>
      </p:sp>
    </p:spTree>
    <p:extLst>
      <p:ext uri="{BB962C8B-B14F-4D97-AF65-F5344CB8AC3E}">
        <p14:creationId xmlns:p14="http://schemas.microsoft.com/office/powerpoint/2010/main" val="33164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Δυνατότητες αναγνωστών ταινιών </a:t>
            </a:r>
            <a:r>
              <a:rPr 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tabLst>
                <a:tab pos="6107113" algn="l"/>
              </a:tabLst>
              <a:defRPr/>
            </a:pPr>
            <a:r>
              <a:rPr lang="el-GR" sz="4400" dirty="0" smtClean="0"/>
              <a:t>Απαιτούν </a:t>
            </a:r>
            <a:r>
              <a:rPr lang="el-GR" sz="4400" dirty="0"/>
              <a:t>εξαιρετικά μικρή ποσότητα ούρων</a:t>
            </a:r>
            <a:r>
              <a:rPr lang="el-GR" sz="4400" b="1" dirty="0"/>
              <a:t> </a:t>
            </a:r>
            <a:r>
              <a:rPr lang="el-GR" sz="4400" dirty="0"/>
              <a:t>(από 1,5 </a:t>
            </a:r>
            <a:r>
              <a:rPr lang="en-US" sz="4400" dirty="0" smtClean="0"/>
              <a:t>mL</a:t>
            </a:r>
            <a:r>
              <a:rPr lang="el-GR" sz="4400" dirty="0" smtClean="0"/>
              <a:t>).</a:t>
            </a:r>
            <a:endParaRPr lang="el-GR" sz="4400" dirty="0"/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6107113" algn="l"/>
              </a:tabLst>
              <a:defRPr/>
            </a:pPr>
            <a:r>
              <a:rPr lang="el-GR" sz="4400" dirty="0" smtClean="0"/>
              <a:t>Προσδιορίζουν </a:t>
            </a:r>
            <a:r>
              <a:rPr lang="el-GR" sz="4400" dirty="0"/>
              <a:t>αυτόματα την όψη (θολερότητα) των ούρων.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6107113" algn="l"/>
              </a:tabLst>
              <a:defRPr/>
            </a:pPr>
            <a:r>
              <a:rPr lang="el-GR" sz="4400" dirty="0" smtClean="0"/>
              <a:t>Προσδιορίζουν </a:t>
            </a:r>
            <a:r>
              <a:rPr lang="el-GR" sz="4400" dirty="0"/>
              <a:t>αυτόματα την </a:t>
            </a:r>
            <a:r>
              <a:rPr lang="el-GR" sz="4400" b="1" dirty="0"/>
              <a:t>χροιά</a:t>
            </a:r>
            <a:r>
              <a:rPr lang="el-GR" sz="4400" dirty="0"/>
              <a:t> (χρώμα) των ούρων (μπορούν να προσδιορίσουν μέχρι και 23 διαφορετικά χρώματα).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6107113" algn="l"/>
              </a:tabLst>
              <a:defRPr/>
            </a:pPr>
            <a:r>
              <a:rPr lang="el-GR" sz="4400" dirty="0" smtClean="0"/>
              <a:t>Διαθέτουν </a:t>
            </a:r>
            <a:r>
              <a:rPr lang="el-GR" sz="4400" dirty="0"/>
              <a:t>συστήματα για την εξάλειψη της παρεμβολής του </a:t>
            </a:r>
            <a:r>
              <a:rPr lang="el-GR" sz="4400" b="1" dirty="0"/>
              <a:t>έντονου χρώματος</a:t>
            </a:r>
            <a:r>
              <a:rPr lang="el-GR" sz="4400" dirty="0"/>
              <a:t> των ούρων (λόγω φαρμακευτικής αγωγής ή χρωστικών τροφίμων).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6107113" algn="l"/>
              </a:tabLst>
              <a:defRPr/>
            </a:pPr>
            <a:r>
              <a:rPr lang="el-GR" sz="4400" dirty="0" smtClean="0"/>
              <a:t>Προσδιορίζουν </a:t>
            </a:r>
            <a:r>
              <a:rPr lang="el-GR" sz="4400" dirty="0"/>
              <a:t>αυτόματα το</a:t>
            </a:r>
            <a:r>
              <a:rPr lang="el-GR" sz="4400" b="1" dirty="0"/>
              <a:t> ειδικό βάρος </a:t>
            </a:r>
            <a:r>
              <a:rPr lang="el-GR" sz="4400" dirty="0"/>
              <a:t>των ούρων και διορθώνουν την τιμή του ανάλογα με την θερμοκρασία και το </a:t>
            </a:r>
            <a:r>
              <a:rPr lang="en-US" sz="4400" dirty="0"/>
              <a:t>pH</a:t>
            </a:r>
            <a:r>
              <a:rPr lang="el-GR" sz="44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6107113" algn="l"/>
              </a:tabLst>
              <a:defRPr/>
            </a:pPr>
            <a:r>
              <a:rPr lang="el-GR" sz="4400" dirty="0" smtClean="0"/>
              <a:t>Προσδιορίζουν </a:t>
            </a:r>
            <a:r>
              <a:rPr lang="el-GR" sz="4400" dirty="0"/>
              <a:t>αυτόματα όλους τους </a:t>
            </a:r>
            <a:r>
              <a:rPr lang="el-GR" sz="4400" b="1" dirty="0"/>
              <a:t>χημικούς χαρακτήρες</a:t>
            </a:r>
            <a:r>
              <a:rPr lang="el-GR" sz="4400" dirty="0"/>
              <a:t> των ούρων  ρυθμίζοντας τον χρόνο μέτρηση κάθε αντιδραστήριας επιφάνειας της ταινίας.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6107113" algn="l"/>
              </a:tabLst>
              <a:defRPr/>
            </a:pPr>
            <a:r>
              <a:rPr lang="el-GR" sz="4400" dirty="0" smtClean="0"/>
              <a:t>Οι </a:t>
            </a:r>
            <a:r>
              <a:rPr lang="el-GR" sz="4400" dirty="0"/>
              <a:t>υπολογισμοί της γλυκόζης και της αιμοσφαιρίνης είναι </a:t>
            </a:r>
            <a:r>
              <a:rPr lang="el-GR" sz="4400" b="1" dirty="0"/>
              <a:t>ανεπηρέαστες από την συγκέντρωση του ασκορβικού οξέος.</a:t>
            </a:r>
            <a:endParaRPr lang="el-GR" sz="4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1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>
                <a:solidFill>
                  <a:srgbClr val="1F497D"/>
                </a:solidFill>
              </a:rPr>
              <a:t>Αναγνώστες ταινιών ούρων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2873554"/>
            <a:ext cx="1522512" cy="86409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l-GR" sz="2400" b="1" dirty="0" smtClean="0"/>
              <a:t>Μετράνε</a:t>
            </a:r>
            <a:r>
              <a:rPr lang="en-US" sz="2400" b="1" dirty="0" smtClean="0"/>
              <a:t>: </a:t>
            </a:r>
            <a:r>
              <a:rPr lang="el-GR" sz="2400" b="1" dirty="0" smtClean="0"/>
              <a:t>        </a:t>
            </a:r>
          </a:p>
          <a:p>
            <a:pPr marL="2384425" lvl="4" indent="-506413" eaLnBrk="1" hangingPunct="1">
              <a:defRPr/>
            </a:pPr>
            <a:endParaRPr lang="el-GR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491880" y="141277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Χολερυθρίνη</a:t>
            </a:r>
          </a:p>
          <a:p>
            <a:pPr marL="342900" lvl="4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Ουροχολινογόνο</a:t>
            </a:r>
          </a:p>
          <a:p>
            <a:pPr marL="342900" lvl="4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Γλυκόζη</a:t>
            </a:r>
          </a:p>
          <a:p>
            <a:pPr marL="342900" lvl="4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Κετόνες</a:t>
            </a:r>
          </a:p>
          <a:p>
            <a:pPr marL="342900" lvl="4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Λεύκωμα</a:t>
            </a:r>
          </a:p>
          <a:p>
            <a:pPr marL="342900" lvl="4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Νιτρικά</a:t>
            </a:r>
          </a:p>
          <a:p>
            <a:pPr marL="342900" lvl="4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Εστεράση λευκοκυττάρων</a:t>
            </a:r>
          </a:p>
          <a:p>
            <a:pPr marL="342900" lvl="4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pH</a:t>
            </a:r>
          </a:p>
          <a:p>
            <a:pPr marL="342900" lvl="4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Ειδικό βάρος</a:t>
            </a:r>
          </a:p>
          <a:p>
            <a:pPr marL="342900" lvl="4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Αίμα</a:t>
            </a:r>
          </a:p>
        </p:txBody>
      </p:sp>
    </p:spTree>
    <p:extLst>
      <p:ext uri="{BB962C8B-B14F-4D97-AF65-F5344CB8AC3E}">
        <p14:creationId xmlns:p14="http://schemas.microsoft.com/office/powerpoint/2010/main" val="8314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dirty="0" smtClean="0">
                <a:solidFill>
                  <a:srgbClr val="1F497D"/>
                </a:solidFill>
              </a:rPr>
              <a:t>Ανακλασιμετρία σε αναγνώστες ταινιών ούρων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835150" y="5229225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2051050" y="3789363"/>
            <a:ext cx="5400675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1835150" y="3502025"/>
            <a:ext cx="5329238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7164388" y="3502025"/>
            <a:ext cx="28733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rot="-1077566">
            <a:off x="2627313" y="4870450"/>
            <a:ext cx="712787" cy="285750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-1077566">
            <a:off x="4211638" y="4365625"/>
            <a:ext cx="712787" cy="285750"/>
          </a:xfrm>
          <a:prstGeom prst="flowChartProcess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-1077566">
            <a:off x="5795963" y="3862388"/>
            <a:ext cx="712787" cy="28575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268538" y="2781300"/>
            <a:ext cx="2374900" cy="151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4572000" y="2133600"/>
            <a:ext cx="360363" cy="2087563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900113" y="3646488"/>
            <a:ext cx="2016125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2843213" y="3213100"/>
            <a:ext cx="1584325" cy="16557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3924300" y="2205038"/>
            <a:ext cx="2232025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6084888" y="2854325"/>
            <a:ext cx="2016125" cy="935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924300" y="5516563"/>
            <a:ext cx="4897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Μέτρηση χημικών παραμέτρων</a:t>
            </a:r>
          </a:p>
        </p:txBody>
      </p:sp>
    </p:spTree>
    <p:extLst>
      <p:ext uri="{BB962C8B-B14F-4D97-AF65-F5344CB8AC3E}">
        <p14:creationId xmlns:p14="http://schemas.microsoft.com/office/powerpoint/2010/main" val="15508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dirty="0" smtClean="0">
                <a:solidFill>
                  <a:srgbClr val="1F497D"/>
                </a:solidFill>
              </a:rPr>
              <a:t>Αναλυτές χημικών και φυσικών χαρακτήρων ούρων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1988840"/>
            <a:ext cx="1654049" cy="72008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l-GR" sz="2400" b="1" dirty="0" smtClean="0"/>
              <a:t>Μετράνε</a:t>
            </a:r>
            <a:r>
              <a:rPr lang="en-US" sz="2400" b="1" dirty="0" smtClean="0"/>
              <a:t>:</a:t>
            </a:r>
            <a:endParaRPr lang="el-GR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4268434" y="1988840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defRPr/>
            </a:pPr>
            <a:r>
              <a:rPr lang="el-GR" sz="2400" dirty="0">
                <a:latin typeface="+mn-lt"/>
              </a:rPr>
              <a:t>Χολερυθρίνη</a:t>
            </a:r>
          </a:p>
          <a:p>
            <a:pPr marL="0" lvl="4" eaLnBrk="1" hangingPunct="1">
              <a:buFontTx/>
              <a:buNone/>
              <a:defRPr/>
            </a:pPr>
            <a:r>
              <a:rPr lang="el-GR" sz="2400" dirty="0" smtClean="0">
                <a:latin typeface="+mn-lt"/>
              </a:rPr>
              <a:t>Ουροχολινογόνο</a:t>
            </a:r>
            <a:endParaRPr lang="el-GR" sz="2400" dirty="0">
              <a:latin typeface="+mn-lt"/>
            </a:endParaRPr>
          </a:p>
          <a:p>
            <a:pPr marL="0" lvl="4" eaLnBrk="1" hangingPunct="1">
              <a:buFontTx/>
              <a:buNone/>
              <a:defRPr/>
            </a:pPr>
            <a:r>
              <a:rPr lang="el-GR" sz="2400" dirty="0" smtClean="0">
                <a:latin typeface="+mn-lt"/>
              </a:rPr>
              <a:t>Γλυκόζη</a:t>
            </a:r>
            <a:endParaRPr lang="el-GR" sz="2400" dirty="0">
              <a:latin typeface="+mn-lt"/>
            </a:endParaRPr>
          </a:p>
          <a:p>
            <a:pPr marL="0" lvl="4" eaLnBrk="1" hangingPunct="1">
              <a:buFontTx/>
              <a:buNone/>
              <a:defRPr/>
            </a:pPr>
            <a:r>
              <a:rPr lang="el-GR" sz="2400" dirty="0" smtClean="0">
                <a:latin typeface="+mn-lt"/>
              </a:rPr>
              <a:t>Κετόνες</a:t>
            </a:r>
            <a:endParaRPr lang="el-GR" sz="2400" dirty="0">
              <a:latin typeface="+mn-lt"/>
            </a:endParaRPr>
          </a:p>
          <a:p>
            <a:pPr marL="0" lvl="4" eaLnBrk="1" hangingPunct="1">
              <a:buFontTx/>
              <a:buNone/>
              <a:defRPr/>
            </a:pPr>
            <a:r>
              <a:rPr lang="el-GR" sz="2400" dirty="0" smtClean="0">
                <a:latin typeface="+mn-lt"/>
              </a:rPr>
              <a:t>Λεύκωμα</a:t>
            </a:r>
            <a:endParaRPr lang="el-GR" sz="2400" dirty="0">
              <a:latin typeface="+mn-lt"/>
            </a:endParaRPr>
          </a:p>
          <a:p>
            <a:pPr marL="0" lvl="4" eaLnBrk="1" hangingPunct="1">
              <a:buFontTx/>
              <a:buNone/>
              <a:defRPr/>
            </a:pPr>
            <a:r>
              <a:rPr lang="el-GR" sz="2400" dirty="0" smtClean="0">
                <a:latin typeface="+mn-lt"/>
              </a:rPr>
              <a:t>Νιτρικά</a:t>
            </a:r>
            <a:endParaRPr lang="el-GR" sz="2400" dirty="0">
              <a:latin typeface="+mn-lt"/>
            </a:endParaRPr>
          </a:p>
          <a:p>
            <a:pPr marL="0" lvl="4" eaLnBrk="1" hangingPunct="1">
              <a:buFontTx/>
              <a:buNone/>
              <a:defRPr/>
            </a:pPr>
            <a:r>
              <a:rPr lang="el-GR" sz="2400" dirty="0" smtClean="0">
                <a:latin typeface="+mn-lt"/>
              </a:rPr>
              <a:t>Εστεράση </a:t>
            </a:r>
            <a:r>
              <a:rPr lang="el-GR" sz="2400" dirty="0">
                <a:latin typeface="+mn-lt"/>
              </a:rPr>
              <a:t>λευκοκυττάρων</a:t>
            </a:r>
          </a:p>
          <a:p>
            <a:pPr marL="0" lvl="4" eaLnBrk="1" hangingPunct="1">
              <a:buFontTx/>
              <a:buNone/>
              <a:defRPr/>
            </a:pPr>
            <a:r>
              <a:rPr lang="en-US" sz="2400" dirty="0" smtClean="0">
                <a:latin typeface="+mn-lt"/>
              </a:rPr>
              <a:t>pH</a:t>
            </a:r>
            <a:endParaRPr lang="en-US" sz="2400" dirty="0">
              <a:latin typeface="+mn-lt"/>
            </a:endParaRPr>
          </a:p>
          <a:p>
            <a:pPr marL="0" lvl="4" eaLnBrk="1" hangingPunct="1">
              <a:buFontTx/>
              <a:buNone/>
              <a:defRPr/>
            </a:pPr>
            <a:r>
              <a:rPr lang="el-GR" sz="2400" dirty="0" smtClean="0">
                <a:latin typeface="+mn-lt"/>
              </a:rPr>
              <a:t>Ειδικό </a:t>
            </a:r>
            <a:r>
              <a:rPr lang="el-GR" sz="2400" dirty="0">
                <a:latin typeface="+mn-lt"/>
              </a:rPr>
              <a:t>βάρος</a:t>
            </a:r>
          </a:p>
          <a:p>
            <a:pPr marL="0" lvl="4" eaLnBrk="1" hangingPunct="1">
              <a:buFontTx/>
              <a:buNone/>
              <a:defRPr/>
            </a:pPr>
            <a:r>
              <a:rPr lang="el-GR" sz="2400" dirty="0" smtClean="0">
                <a:latin typeface="+mn-lt"/>
              </a:rPr>
              <a:t>Αίμα</a:t>
            </a:r>
            <a:endParaRPr lang="el-GR" sz="2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5" y="1988840"/>
            <a:ext cx="992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l-GR" sz="2400" dirty="0">
                <a:latin typeface="+mn-lt"/>
              </a:rPr>
              <a:t>Χροιά </a:t>
            </a:r>
            <a:endParaRPr lang="el-GR" sz="2400" dirty="0" smtClean="0">
              <a:latin typeface="+mn-lt"/>
            </a:endParaRPr>
          </a:p>
          <a:p>
            <a:pPr eaLnBrk="1" hangingPunct="1">
              <a:buFontTx/>
              <a:buNone/>
              <a:defRPr/>
            </a:pPr>
            <a:r>
              <a:rPr lang="el-GR" sz="2400" dirty="0" smtClean="0">
                <a:latin typeface="+mn-lt"/>
              </a:rPr>
              <a:t>Όψη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3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5916" y="1516176"/>
            <a:ext cx="827067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2400" dirty="0">
                <a:latin typeface="+mn-lt"/>
              </a:rPr>
              <a:t>        </a:t>
            </a:r>
            <a:r>
              <a:rPr lang="en-US" sz="2400" dirty="0">
                <a:latin typeface="+mn-lt"/>
              </a:rPr>
              <a:t>N</a:t>
            </a:r>
            <a:r>
              <a:rPr lang="el-GR" sz="2400" dirty="0">
                <a:latin typeface="+mn-lt"/>
              </a:rPr>
              <a:t>ιτροπρωσικό νάτριο + Ακετοξεικό οξύ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────</a:t>
            </a:r>
            <a:r>
              <a:rPr lang="el-GR" sz="2400" dirty="0">
                <a:latin typeface="+mn-lt"/>
              </a:rPr>
              <a:t>&gt; Χρώμα</a:t>
            </a:r>
          </a:p>
          <a:p>
            <a:pPr algn="ctr"/>
            <a:endParaRPr lang="el-GR" sz="2400" baseline="-25000" dirty="0">
              <a:latin typeface="+mn-lt"/>
            </a:endParaRPr>
          </a:p>
          <a:p>
            <a:pPr algn="ctr"/>
            <a:r>
              <a:rPr lang="el-GR" sz="2400" dirty="0">
                <a:latin typeface="+mn-lt"/>
              </a:rPr>
              <a:t>					</a:t>
            </a:r>
          </a:p>
          <a:p>
            <a:r>
              <a:rPr lang="el-GR" sz="2400" dirty="0">
                <a:latin typeface="+mn-lt"/>
              </a:rPr>
              <a:t>        </a:t>
            </a:r>
            <a:r>
              <a:rPr lang="en-US" sz="2400" dirty="0">
                <a:latin typeface="+mn-lt"/>
              </a:rPr>
              <a:t>N</a:t>
            </a:r>
            <a:r>
              <a:rPr lang="el-GR" sz="2400" dirty="0">
                <a:latin typeface="+mn-lt"/>
              </a:rPr>
              <a:t>ιτροπρωσικό νάτριο + Ακετόνη + Γλυκίνη  </a:t>
            </a:r>
            <a:r>
              <a:rPr lang="el-GR" sz="2400" dirty="0">
                <a:latin typeface="+mn-lt"/>
              </a:rPr>
              <a:t>────</a:t>
            </a:r>
            <a:r>
              <a:rPr lang="el-GR" sz="2400" dirty="0">
                <a:latin typeface="+mn-lt"/>
              </a:rPr>
              <a:t>&gt;  Χρώμα</a:t>
            </a:r>
            <a:endParaRPr lang="en-US" sz="2400" dirty="0">
              <a:latin typeface="+mn-lt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29444" y="3433762"/>
            <a:ext cx="87145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3525">
              <a:buFontTx/>
              <a:buChar char="•"/>
            </a:pPr>
            <a:r>
              <a:rPr lang="el-GR" sz="2400" dirty="0">
                <a:latin typeface="+mn-lt"/>
              </a:rPr>
              <a:t>Το β-υδροξυβουτυρικό οξύ δεν ανιχνεύεται.</a:t>
            </a:r>
          </a:p>
          <a:p>
            <a:pPr indent="263525">
              <a:buFontTx/>
              <a:buChar char="•"/>
            </a:pPr>
            <a:endParaRPr lang="el-GR" sz="2400" dirty="0">
              <a:latin typeface="+mn-lt"/>
            </a:endParaRPr>
          </a:p>
          <a:p>
            <a:pPr indent="263525">
              <a:buFontTx/>
              <a:buChar char="•"/>
            </a:pPr>
            <a:r>
              <a:rPr lang="el-GR" sz="2400" dirty="0">
                <a:latin typeface="+mn-lt"/>
              </a:rPr>
              <a:t>Η χρωματική ποικιλία στις ταινίες οφείλεται στο ακετοξεικό οξύ.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465345" y="1316121"/>
            <a:ext cx="1083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   </a:t>
            </a:r>
            <a:r>
              <a:rPr lang="el-GR" sz="2000" dirty="0" smtClean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ΟΗ</a:t>
            </a:r>
            <a:r>
              <a:rPr lang="el-GR" sz="2000" baseline="30000" dirty="0">
                <a:latin typeface="+mn-lt"/>
              </a:rPr>
              <a:t>-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6025006" y="2279806"/>
            <a:ext cx="1083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 ΟΗ</a:t>
            </a:r>
            <a:r>
              <a:rPr lang="el-GR" sz="2000" baseline="30000" dirty="0">
                <a:latin typeface="+mn-lt"/>
              </a:rPr>
              <a:t>-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κετονών με μέθοδο </a:t>
            </a:r>
            <a:r>
              <a:rPr lang="en-US" dirty="0" smtClean="0">
                <a:solidFill>
                  <a:srgbClr val="1F497D"/>
                </a:solidFill>
              </a:rPr>
              <a:t>Legal</a:t>
            </a:r>
            <a:r>
              <a:rPr lang="el-GR" dirty="0" smtClean="0">
                <a:solidFill>
                  <a:srgbClr val="1F497D"/>
                </a:solidFill>
              </a:rPr>
              <a:t> (ταινία ούρων)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dirty="0" smtClean="0">
                <a:solidFill>
                  <a:srgbClr val="1F497D"/>
                </a:solidFill>
              </a:rPr>
              <a:t>Ανακλασιμετρία σε αναλυτές ταινιών </a:t>
            </a:r>
            <a:r>
              <a:rPr lang="el-GR" altLang="el-GR" sz="3600" dirty="0" smtClean="0">
                <a:solidFill>
                  <a:srgbClr val="1F497D"/>
                </a:solidFill>
              </a:rPr>
              <a:t>ούρων </a:t>
            </a:r>
            <a:r>
              <a:rPr lang="el-GR" altLang="el-GR" sz="3600" b="0" dirty="0" smtClean="0">
                <a:solidFill>
                  <a:srgbClr val="1F497D"/>
                </a:solidFill>
              </a:rPr>
              <a:t>(1/2)</a:t>
            </a:r>
            <a:endParaRPr lang="el-GR" altLang="el-GR" sz="3600" b="0" dirty="0" smtClean="0">
              <a:solidFill>
                <a:srgbClr val="1F497D"/>
              </a:solidFill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827088" y="5445125"/>
            <a:ext cx="2159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1042988" y="3502025"/>
            <a:ext cx="6913562" cy="2163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827088" y="3213100"/>
            <a:ext cx="6840537" cy="2216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7596188" y="32131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-1077566">
            <a:off x="2986088" y="4652963"/>
            <a:ext cx="712787" cy="285750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-1077566">
            <a:off x="4570413" y="4148138"/>
            <a:ext cx="712787" cy="285750"/>
          </a:xfrm>
          <a:prstGeom prst="flowChartProcess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-1077566">
            <a:off x="6154738" y="3644900"/>
            <a:ext cx="712787" cy="28575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627313" y="2563813"/>
            <a:ext cx="2374900" cy="151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4932363" y="1771650"/>
            <a:ext cx="358775" cy="237807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1258888" y="3429000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3201988" y="2995613"/>
            <a:ext cx="1584325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283075" y="1987550"/>
            <a:ext cx="2232025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6443663" y="2493963"/>
            <a:ext cx="1944687" cy="1079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211638" y="4725988"/>
            <a:ext cx="464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Μέτρηση χημικών παραμέτρων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50825" y="39338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2195513" y="3068638"/>
            <a:ext cx="215900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619250" y="5661025"/>
            <a:ext cx="489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Προσδιορισμός χροιάς</a:t>
            </a:r>
          </a:p>
        </p:txBody>
      </p:sp>
    </p:spTree>
    <p:extLst>
      <p:ext uri="{BB962C8B-B14F-4D97-AF65-F5344CB8AC3E}">
        <p14:creationId xmlns:p14="http://schemas.microsoft.com/office/powerpoint/2010/main" val="360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/>
      <p:bldP spid="11281" grpId="0" animBg="1"/>
      <p:bldP spid="11282" grpId="0" animBg="1"/>
      <p:bldP spid="112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908050"/>
            <a:ext cx="2376487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476375" y="1773238"/>
            <a:ext cx="2087563" cy="0"/>
          </a:xfrm>
          <a:prstGeom prst="line">
            <a:avLst/>
          </a:prstGeom>
          <a:noFill/>
          <a:ln w="76200">
            <a:solidFill>
              <a:srgbClr val="1F497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951559" y="2903672"/>
            <a:ext cx="3601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Ηλεκτρικά ουδέτερο άτομο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30940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6227763" y="3500438"/>
            <a:ext cx="1152525" cy="649287"/>
          </a:xfrm>
          <a:prstGeom prst="line">
            <a:avLst/>
          </a:prstGeom>
          <a:noFill/>
          <a:ln w="57150">
            <a:solidFill>
              <a:srgbClr val="1F497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6659563" y="4652963"/>
            <a:ext cx="1368425" cy="0"/>
          </a:xfrm>
          <a:prstGeom prst="line">
            <a:avLst/>
          </a:prstGeom>
          <a:noFill/>
          <a:ln w="57150">
            <a:solidFill>
              <a:srgbClr val="1F497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227763" y="5084763"/>
            <a:ext cx="1296987" cy="576262"/>
          </a:xfrm>
          <a:prstGeom prst="line">
            <a:avLst/>
          </a:prstGeom>
          <a:noFill/>
          <a:ln w="57150">
            <a:solidFill>
              <a:srgbClr val="1F497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096021" y="5640522"/>
            <a:ext cx="3601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Ηλεκτρικό δίπολο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843213" y="4437063"/>
            <a:ext cx="719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dirty="0"/>
              <a:t>+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084888" y="4365625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dirty="0"/>
              <a:t>-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1F497D"/>
                </a:solidFill>
              </a:rPr>
              <a:t>Ανακλασιμετρία σε αναλυτές ταινιών </a:t>
            </a:r>
            <a:r>
              <a:rPr lang="el-GR" altLang="el-GR" dirty="0" smtClean="0">
                <a:solidFill>
                  <a:srgbClr val="1F497D"/>
                </a:solidFill>
              </a:rPr>
              <a:t>ούρων </a:t>
            </a:r>
            <a:r>
              <a:rPr lang="el-GR" altLang="el-GR" b="0" dirty="0" smtClean="0">
                <a:solidFill>
                  <a:srgbClr val="1F497D"/>
                </a:solidFill>
              </a:rPr>
              <a:t>(2/2)</a:t>
            </a:r>
            <a:endParaRPr lang="el-GR" b="0" dirty="0"/>
          </a:p>
        </p:txBody>
      </p:sp>
    </p:spTree>
    <p:extLst>
      <p:ext uri="{BB962C8B-B14F-4D97-AF65-F5344CB8AC3E}">
        <p14:creationId xmlns:p14="http://schemas.microsoft.com/office/powerpoint/2010/main" val="37505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51" grpId="0" animBg="1"/>
      <p:bldP spid="35852" grpId="0" animBg="1"/>
      <p:bldP spid="35853" grpId="0" animBg="1"/>
      <p:bldP spid="35854" grpId="0"/>
      <p:bldP spid="35855" grpId="0"/>
      <p:bldP spid="358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tabLst>
                <a:tab pos="6808788" algn="l"/>
              </a:tabLst>
            </a:pPr>
            <a:r>
              <a:rPr lang="el-GR" altLang="el-GR" sz="3600" dirty="0" smtClean="0">
                <a:solidFill>
                  <a:srgbClr val="1F497D"/>
                </a:solidFill>
              </a:rPr>
              <a:t>Προσδιορισμός όψης με </a:t>
            </a:r>
            <a:r>
              <a:rPr lang="el-GR" altLang="el-GR" sz="3600" dirty="0" smtClean="0">
                <a:solidFill>
                  <a:srgbClr val="1F497D"/>
                </a:solidFill>
              </a:rPr>
              <a:t>νεφελομετρία</a:t>
            </a:r>
            <a:endParaRPr lang="el-GR" altLang="el-GR" sz="3600" dirty="0" smtClean="0">
              <a:solidFill>
                <a:srgbClr val="1F497D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700213"/>
            <a:ext cx="8820150" cy="4752975"/>
          </a:xfrm>
          <a:prstGeom prst="rect">
            <a:avLst/>
          </a:prstGeom>
          <a:solidFill>
            <a:schemeClr val="accent1">
              <a:alpha val="2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427538" y="2709863"/>
            <a:ext cx="144462" cy="1444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4284663" y="3717925"/>
            <a:ext cx="431800" cy="431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4140200" y="5013325"/>
            <a:ext cx="647700" cy="6477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042988" y="2781300"/>
            <a:ext cx="331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187450" y="393382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042988" y="5302250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716463" y="24939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4643438" y="2636838"/>
            <a:ext cx="5048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643438" y="2781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643438" y="2781300"/>
            <a:ext cx="5048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643438" y="278130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4643438" y="2420938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4572000" y="2276475"/>
            <a:ext cx="714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 flipV="1">
            <a:off x="4356100" y="2349500"/>
            <a:ext cx="1444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 flipV="1">
            <a:off x="4211638" y="242093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4572000" y="2852738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4572000" y="2852738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>
            <a:off x="4427538" y="2852738"/>
            <a:ext cx="1444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>
            <a:off x="4211638" y="28527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4067175" y="2781300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 flipV="1">
            <a:off x="4067175" y="2565400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>
            <a:off x="4284663" y="2852738"/>
            <a:ext cx="1428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H="1">
            <a:off x="4067175" y="2852738"/>
            <a:ext cx="21748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4643438" y="2276475"/>
            <a:ext cx="1444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 flipV="1">
            <a:off x="3924300" y="2636838"/>
            <a:ext cx="3603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H="1">
            <a:off x="4067175" y="2925763"/>
            <a:ext cx="2889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4716463" y="3429000"/>
            <a:ext cx="7191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4787900" y="3644900"/>
            <a:ext cx="7207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4787900" y="3933825"/>
            <a:ext cx="6477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4787900" y="3789363"/>
            <a:ext cx="6477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716463" y="4005263"/>
            <a:ext cx="5032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4716463" y="407670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V="1">
            <a:off x="4643438" y="3357563"/>
            <a:ext cx="5762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V="1">
            <a:off x="4643438" y="3357563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4643438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572000" y="4149725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>
            <a:off x="4427538" y="42211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 flipV="1">
            <a:off x="4500563" y="3429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 flipH="1" flipV="1">
            <a:off x="4284663" y="3573463"/>
            <a:ext cx="730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 flipH="1">
            <a:off x="4284663" y="4149725"/>
            <a:ext cx="714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 flipH="1" flipV="1">
            <a:off x="4067175" y="3789363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 flipH="1">
            <a:off x="4140200" y="4076700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 flipV="1">
            <a:off x="4716463" y="4510088"/>
            <a:ext cx="14398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 flipV="1">
            <a:off x="4716463" y="4797425"/>
            <a:ext cx="15113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>
            <a:off x="4716463" y="5300663"/>
            <a:ext cx="15843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 flipV="1">
            <a:off x="4787900" y="5084763"/>
            <a:ext cx="15128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>
            <a:off x="4787900" y="5445125"/>
            <a:ext cx="13684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39" name="Line 51"/>
          <p:cNvSpPr>
            <a:spLocks noChangeShapeType="1"/>
          </p:cNvSpPr>
          <p:nvPr/>
        </p:nvSpPr>
        <p:spPr bwMode="auto">
          <a:xfrm>
            <a:off x="4716463" y="5589588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>
            <a:off x="4643438" y="5589588"/>
            <a:ext cx="12969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>
            <a:off x="4643438" y="5661025"/>
            <a:ext cx="12239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42" name="Line 54"/>
          <p:cNvSpPr>
            <a:spLocks noChangeShapeType="1"/>
          </p:cNvSpPr>
          <p:nvPr/>
        </p:nvSpPr>
        <p:spPr bwMode="auto">
          <a:xfrm flipV="1">
            <a:off x="4643438" y="4508500"/>
            <a:ext cx="12239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43" name="Line 55"/>
          <p:cNvSpPr>
            <a:spLocks noChangeShapeType="1"/>
          </p:cNvSpPr>
          <p:nvPr/>
        </p:nvSpPr>
        <p:spPr bwMode="auto">
          <a:xfrm flipV="1">
            <a:off x="4716463" y="4581525"/>
            <a:ext cx="15843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44" name="Line 56"/>
          <p:cNvSpPr>
            <a:spLocks noChangeShapeType="1"/>
          </p:cNvSpPr>
          <p:nvPr/>
        </p:nvSpPr>
        <p:spPr bwMode="auto">
          <a:xfrm flipV="1">
            <a:off x="4859338" y="4941888"/>
            <a:ext cx="14414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45" name="Line 57"/>
          <p:cNvSpPr>
            <a:spLocks noChangeShapeType="1"/>
          </p:cNvSpPr>
          <p:nvPr/>
        </p:nvSpPr>
        <p:spPr bwMode="auto">
          <a:xfrm>
            <a:off x="4859338" y="5518150"/>
            <a:ext cx="12255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46" name="Line 58"/>
          <p:cNvSpPr>
            <a:spLocks noChangeShapeType="1"/>
          </p:cNvSpPr>
          <p:nvPr/>
        </p:nvSpPr>
        <p:spPr bwMode="auto">
          <a:xfrm>
            <a:off x="4787900" y="5373688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47" name="Line 59"/>
          <p:cNvSpPr>
            <a:spLocks noChangeShapeType="1"/>
          </p:cNvSpPr>
          <p:nvPr/>
        </p:nvSpPr>
        <p:spPr bwMode="auto">
          <a:xfrm>
            <a:off x="4859338" y="5229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2411413" y="234950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latin typeface="Book Antiqua" pitchFamily="18" charset="0"/>
              </a:rPr>
              <a:t>Διαφανή</a:t>
            </a:r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2484438" y="3502025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latin typeface="Book Antiqua" pitchFamily="18" charset="0"/>
              </a:rPr>
              <a:t>Θολά</a:t>
            </a:r>
          </a:p>
        </p:txBody>
      </p:sp>
      <p:sp>
        <p:nvSpPr>
          <p:cNvPr id="11326" name="Text Box 62"/>
          <p:cNvSpPr txBox="1">
            <a:spLocks noChangeArrowheads="1"/>
          </p:cNvSpPr>
          <p:nvPr/>
        </p:nvSpPr>
        <p:spPr bwMode="auto">
          <a:xfrm>
            <a:off x="2411413" y="4797425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latin typeface="Book Antiqua" pitchFamily="18" charset="0"/>
              </a:rPr>
              <a:t>Έντονα θολά</a:t>
            </a:r>
          </a:p>
        </p:txBody>
      </p:sp>
      <p:sp>
        <p:nvSpPr>
          <p:cNvPr id="12351" name="Line 63"/>
          <p:cNvSpPr>
            <a:spLocks noChangeShapeType="1"/>
          </p:cNvSpPr>
          <p:nvPr/>
        </p:nvSpPr>
        <p:spPr bwMode="auto">
          <a:xfrm flipV="1">
            <a:off x="4572000" y="3429000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5580063" y="2636838"/>
            <a:ext cx="23050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latin typeface="Book Antiqua" pitchFamily="18" charset="0"/>
              </a:rPr>
              <a:t>Σκέδαση </a:t>
            </a:r>
            <a:r>
              <a:rPr lang="en-US" altLang="el-GR" dirty="0">
                <a:latin typeface="Book Antiqua" pitchFamily="18" charset="0"/>
              </a:rPr>
              <a:t>Rayleigh</a:t>
            </a:r>
            <a:endParaRPr lang="el-GR" altLang="el-GR" dirty="0">
              <a:latin typeface="Book Antiqu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l-GR" dirty="0">
                <a:latin typeface="Book Antiqua" pitchFamily="18" charset="0"/>
              </a:rPr>
              <a:t>d &lt; 1/10 </a:t>
            </a:r>
            <a:r>
              <a:rPr lang="el-GR" altLang="el-GR" dirty="0">
                <a:latin typeface="Book Antiqua" pitchFamily="18" charset="0"/>
              </a:rPr>
              <a:t>λ</a:t>
            </a:r>
          </a:p>
        </p:txBody>
      </p:sp>
      <p:sp>
        <p:nvSpPr>
          <p:cNvPr id="12353" name="Text Box 65"/>
          <p:cNvSpPr txBox="1">
            <a:spLocks noChangeArrowheads="1"/>
          </p:cNvSpPr>
          <p:nvPr/>
        </p:nvSpPr>
        <p:spPr bwMode="auto">
          <a:xfrm>
            <a:off x="5580063" y="3573463"/>
            <a:ext cx="29527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latin typeface="Book Antiqua" pitchFamily="18" charset="0"/>
              </a:rPr>
              <a:t>Σκέδαση </a:t>
            </a:r>
            <a:r>
              <a:rPr lang="en-US" altLang="el-GR" dirty="0">
                <a:latin typeface="Book Antiqua" pitchFamily="18" charset="0"/>
              </a:rPr>
              <a:t>Rayleigh – Debye</a:t>
            </a:r>
            <a:endParaRPr lang="el-GR" altLang="el-GR" dirty="0">
              <a:latin typeface="Book Antiqu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l-GR" dirty="0">
                <a:latin typeface="Book Antiqua" pitchFamily="18" charset="0"/>
              </a:rPr>
              <a:t>d &gt; 1/10 </a:t>
            </a:r>
            <a:r>
              <a:rPr lang="el-GR" altLang="el-GR" dirty="0">
                <a:latin typeface="Book Antiqua" pitchFamily="18" charset="0"/>
              </a:rPr>
              <a:t>λ</a:t>
            </a:r>
            <a:r>
              <a:rPr lang="en-US" altLang="el-GR" dirty="0">
                <a:latin typeface="Book Antiqua" pitchFamily="18" charset="0"/>
              </a:rPr>
              <a:t> </a:t>
            </a:r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6372225" y="4941888"/>
            <a:ext cx="172878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latin typeface="Book Antiqua" pitchFamily="18" charset="0"/>
              </a:rPr>
              <a:t>Σκέδαση </a:t>
            </a:r>
            <a:r>
              <a:rPr lang="en-US" altLang="el-GR" dirty="0">
                <a:latin typeface="Book Antiqua" pitchFamily="18" charset="0"/>
              </a:rPr>
              <a:t>Mie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l-GR" dirty="0">
                <a:latin typeface="Book Antiqua" pitchFamily="18" charset="0"/>
              </a:rPr>
              <a:t>d &gt;&gt; </a:t>
            </a:r>
            <a:r>
              <a:rPr lang="el-GR" altLang="el-GR" dirty="0">
                <a:latin typeface="Book Antiqua" pitchFamily="18" charset="0"/>
              </a:rPr>
              <a:t>λ</a:t>
            </a:r>
          </a:p>
          <a:p>
            <a:pPr eaLnBrk="1" hangingPunct="1">
              <a:spcBef>
                <a:spcPct val="50000"/>
              </a:spcBef>
            </a:pPr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1331" name="Rectangle 67"/>
          <p:cNvSpPr>
            <a:spLocks noChangeArrowheads="1"/>
          </p:cNvSpPr>
          <p:nvPr/>
        </p:nvSpPr>
        <p:spPr bwMode="auto">
          <a:xfrm>
            <a:off x="8532813" y="1700213"/>
            <a:ext cx="611187" cy="47529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1332" name="Text Box 68"/>
          <p:cNvSpPr txBox="1">
            <a:spLocks noChangeArrowheads="1"/>
          </p:cNvSpPr>
          <p:nvPr/>
        </p:nvSpPr>
        <p:spPr bwMode="auto">
          <a:xfrm rot="-5400000">
            <a:off x="-239713" y="3705226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Book Antiqua" pitchFamily="18" charset="0"/>
              </a:rPr>
              <a:t>Κυβέττα</a:t>
            </a: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 rot="-5400000">
            <a:off x="6960393" y="3704432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dirty="0">
                <a:latin typeface="Book Antiqua" pitchFamily="18" charset="0"/>
              </a:rPr>
              <a:t>Φωτοανιχνευτής</a:t>
            </a:r>
          </a:p>
        </p:txBody>
      </p:sp>
    </p:spTree>
    <p:extLst>
      <p:ext uri="{BB962C8B-B14F-4D97-AF65-F5344CB8AC3E}">
        <p14:creationId xmlns:p14="http://schemas.microsoft.com/office/powerpoint/2010/main" val="33059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4" grpId="0" animBg="1"/>
      <p:bldP spid="12325" grpId="0" animBg="1"/>
      <p:bldP spid="12326" grpId="0" animBg="1"/>
      <p:bldP spid="12327" grpId="0" animBg="1"/>
      <p:bldP spid="12328" grpId="0" animBg="1"/>
      <p:bldP spid="12329" grpId="0" animBg="1"/>
      <p:bldP spid="12330" grpId="0" animBg="1"/>
      <p:bldP spid="12331" grpId="0" animBg="1"/>
      <p:bldP spid="12332" grpId="0" animBg="1"/>
      <p:bldP spid="12333" grpId="0" animBg="1"/>
      <p:bldP spid="12334" grpId="0" animBg="1"/>
      <p:bldP spid="12335" grpId="0" animBg="1"/>
      <p:bldP spid="12336" grpId="0" animBg="1"/>
      <p:bldP spid="12337" grpId="0" animBg="1"/>
      <p:bldP spid="12338" grpId="0" animBg="1"/>
      <p:bldP spid="12339" grpId="0" animBg="1"/>
      <p:bldP spid="12340" grpId="0" animBg="1"/>
      <p:bldP spid="12341" grpId="0" animBg="1"/>
      <p:bldP spid="12342" grpId="0" animBg="1"/>
      <p:bldP spid="12343" grpId="0" animBg="1"/>
      <p:bldP spid="12344" grpId="0" animBg="1"/>
      <p:bldP spid="12345" grpId="0" animBg="1"/>
      <p:bldP spid="12346" grpId="0" animBg="1"/>
      <p:bldP spid="12347" grpId="0" animBg="1"/>
      <p:bldP spid="12351" grpId="0" animBg="1"/>
      <p:bldP spid="12352" grpId="0"/>
      <p:bldP spid="123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>
                <a:solidFill>
                  <a:srgbClr val="1F497D"/>
                </a:solidFill>
              </a:rPr>
              <a:t>Προσδιορισμός χροιάς με φωτομετρία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140200" y="1916113"/>
            <a:ext cx="863600" cy="1727200"/>
          </a:xfrm>
          <a:prstGeom prst="rect">
            <a:avLst/>
          </a:prstGeom>
          <a:solidFill>
            <a:srgbClr val="FEFDE6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476375" y="2708275"/>
            <a:ext cx="2590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148263" y="2708275"/>
            <a:ext cx="18716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140200" y="4508500"/>
            <a:ext cx="863600" cy="1727200"/>
          </a:xfrm>
          <a:prstGeom prst="rect">
            <a:avLst/>
          </a:prstGeom>
          <a:solidFill>
            <a:srgbClr val="FCF9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547813" y="5229225"/>
            <a:ext cx="2519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5148263" y="5229225"/>
            <a:ext cx="1296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292725" y="5445125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Μεγάλη απορρόφηση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64163" y="2852738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Μικρή απορρόφηση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284663" y="1341438"/>
            <a:ext cx="865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dirty="0">
                <a:latin typeface="Book Antiqua" pitchFamily="18" charset="0"/>
              </a:rPr>
              <a:t>Α</a:t>
            </a:r>
            <a:r>
              <a:rPr lang="el-GR" altLang="el-GR" sz="2000" dirty="0">
                <a:latin typeface="Book Antiqua" pitchFamily="18" charset="0"/>
              </a:rPr>
              <a:t>1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11638" y="3933825"/>
            <a:ext cx="865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dirty="0">
                <a:latin typeface="Book Antiqua" pitchFamily="18" charset="0"/>
              </a:rPr>
              <a:t>Α</a:t>
            </a:r>
            <a:r>
              <a:rPr lang="el-GR" altLang="el-GR" sz="2000" dirty="0">
                <a:latin typeface="Book Antiqua" pitchFamily="18" charset="0"/>
              </a:rPr>
              <a:t>2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724525" y="4076700"/>
            <a:ext cx="2592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3200" dirty="0">
                <a:latin typeface="Book Antiqua" pitchFamily="18" charset="0"/>
              </a:rPr>
              <a:t>Α</a:t>
            </a:r>
            <a:r>
              <a:rPr lang="el-GR" altLang="el-GR" sz="2000" dirty="0">
                <a:latin typeface="Book Antiqua" pitchFamily="18" charset="0"/>
              </a:rPr>
              <a:t>1</a:t>
            </a:r>
            <a:r>
              <a:rPr lang="el-GR" altLang="el-GR" sz="3200" dirty="0">
                <a:latin typeface="Book Antiqua" pitchFamily="18" charset="0"/>
              </a:rPr>
              <a:t> &lt; Α</a:t>
            </a:r>
            <a:r>
              <a:rPr lang="el-GR" altLang="el-GR" sz="2000" dirty="0">
                <a:latin typeface="Book Antiqua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56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9" grpId="0" animBg="1"/>
      <p:bldP spid="13320" grpId="0" animBg="1"/>
      <p:bldP spid="13321" grpId="0"/>
      <p:bldP spid="13322" grpId="0"/>
      <p:bldP spid="13323" grpId="0"/>
      <p:bldP spid="13324" grpId="0"/>
      <p:bldP spid="133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>
                <a:solidFill>
                  <a:srgbClr val="1F497D"/>
                </a:solidFill>
              </a:rPr>
              <a:t>Προσδιορισμός ΕΒ με διάθλαση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4067175" y="1628775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067175" y="37163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5148263" y="1628775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067175" y="2205038"/>
            <a:ext cx="1081088" cy="1512887"/>
          </a:xfrm>
          <a:prstGeom prst="rect">
            <a:avLst/>
          </a:prstGeom>
          <a:solidFill>
            <a:srgbClr val="F9F26B">
              <a:alpha val="85881"/>
            </a:srgbClr>
          </a:solidFill>
          <a:ln w="9525">
            <a:solidFill>
              <a:srgbClr val="FCF98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771775" y="1844675"/>
            <a:ext cx="18002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563938" y="1485900"/>
            <a:ext cx="2160587" cy="309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708400" y="2420938"/>
            <a:ext cx="2808288" cy="187325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292725" y="36449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Book Antiqua" pitchFamily="18" charset="0"/>
              </a:rPr>
              <a:t>θ</a:t>
            </a:r>
            <a:r>
              <a:rPr lang="el-GR" altLang="el-GR" sz="1600" dirty="0">
                <a:latin typeface="Book Antiqua" pitchFamily="18" charset="0"/>
              </a:rPr>
              <a:t>1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635375" y="1916113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Book Antiqua" pitchFamily="18" charset="0"/>
              </a:rPr>
              <a:t>θ</a:t>
            </a:r>
            <a:r>
              <a:rPr lang="el-GR" altLang="el-GR" sz="1600" dirty="0">
                <a:latin typeface="Book Antiqua" pitchFamily="18" charset="0"/>
              </a:rPr>
              <a:t>2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635375" y="4868863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dirty="0">
                <a:latin typeface="Book Antiqua" pitchFamily="18" charset="0"/>
              </a:rPr>
              <a:t>n</a:t>
            </a:r>
            <a:r>
              <a:rPr lang="en-US" altLang="el-GR" sz="1600" dirty="0">
                <a:latin typeface="Book Antiqua" pitchFamily="18" charset="0"/>
              </a:rPr>
              <a:t>2 =               </a:t>
            </a:r>
            <a:r>
              <a:rPr lang="el-GR" altLang="el-GR" sz="1600" dirty="0">
                <a:latin typeface="Book Antiqua" pitchFamily="18" charset="0"/>
              </a:rPr>
              <a:t>    </a:t>
            </a:r>
            <a:r>
              <a:rPr lang="en-US" altLang="el-GR" sz="2400" dirty="0">
                <a:latin typeface="Book Antiqua" pitchFamily="18" charset="0"/>
              </a:rPr>
              <a:t>n</a:t>
            </a:r>
            <a:r>
              <a:rPr lang="en-US" altLang="el-GR" sz="1600" dirty="0">
                <a:latin typeface="Book Antiqua" pitchFamily="18" charset="0"/>
              </a:rPr>
              <a:t>1</a:t>
            </a:r>
            <a:endParaRPr lang="el-GR" altLang="el-GR" sz="1600" dirty="0">
              <a:latin typeface="Book Antiqua" pitchFamily="18" charset="0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284663" y="50847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211638" y="4581525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Book Antiqua" pitchFamily="18" charset="0"/>
              </a:rPr>
              <a:t>ημθ</a:t>
            </a:r>
            <a:r>
              <a:rPr lang="el-GR" altLang="el-GR" dirty="0">
                <a:latin typeface="Book Antiqua" pitchFamily="18" charset="0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211638" y="5084763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Book Antiqua" pitchFamily="18" charset="0"/>
              </a:rPr>
              <a:t>ημθ</a:t>
            </a:r>
            <a:r>
              <a:rPr lang="el-GR" altLang="el-GR" dirty="0">
                <a:latin typeface="Book Antiqua" pitchFamily="18" charset="0"/>
              </a:rPr>
              <a:t>2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987675" y="5734050"/>
            <a:ext cx="39243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15000"/>
              </a:spcBef>
            </a:pPr>
            <a:r>
              <a:rPr lang="en-US" altLang="el-GR" sz="2000" dirty="0">
                <a:latin typeface="+mn-lt"/>
              </a:rPr>
              <a:t>n</a:t>
            </a:r>
            <a:r>
              <a:rPr lang="el-GR" altLang="el-GR" sz="2000" dirty="0">
                <a:latin typeface="+mn-lt"/>
              </a:rPr>
              <a:t>2</a:t>
            </a:r>
            <a:r>
              <a:rPr lang="en-US" altLang="el-GR" sz="2000" dirty="0">
                <a:latin typeface="+mn-lt"/>
              </a:rPr>
              <a:t>: </a:t>
            </a:r>
            <a:r>
              <a:rPr lang="el-GR" altLang="el-GR" sz="2000" dirty="0">
                <a:latin typeface="+mn-lt"/>
              </a:rPr>
              <a:t>δείκτης διάθλασης ούρων</a:t>
            </a:r>
          </a:p>
          <a:p>
            <a:pPr eaLnBrk="1" hangingPunct="1">
              <a:lnSpc>
                <a:spcPct val="140000"/>
              </a:lnSpc>
              <a:spcBef>
                <a:spcPct val="15000"/>
              </a:spcBef>
            </a:pPr>
            <a:r>
              <a:rPr lang="en-US" altLang="el-GR" sz="2000" dirty="0">
                <a:latin typeface="+mn-lt"/>
              </a:rPr>
              <a:t>n1: </a:t>
            </a:r>
            <a:r>
              <a:rPr lang="el-GR" altLang="el-GR" sz="2000" dirty="0">
                <a:latin typeface="+mn-lt"/>
              </a:rPr>
              <a:t>δείκτης διάθλασης κενού</a:t>
            </a:r>
          </a:p>
        </p:txBody>
      </p:sp>
    </p:spTree>
    <p:extLst>
      <p:ext uri="{BB962C8B-B14F-4D97-AF65-F5344CB8AC3E}">
        <p14:creationId xmlns:p14="http://schemas.microsoft.com/office/powerpoint/2010/main" val="30272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  <p:bldP spid="14345" grpId="0" animBg="1"/>
      <p:bldP spid="14346" grpId="0"/>
      <p:bldP spid="14347" grpId="0"/>
      <p:bldP spid="14348" grpId="0"/>
      <p:bldP spid="14349" grpId="0" animBg="1"/>
      <p:bldP spid="14350" grpId="0"/>
      <p:bldP spid="14351" grpId="0"/>
      <p:bldP spid="143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>
                <a:solidFill>
                  <a:srgbClr val="1F497D"/>
                </a:solidFill>
              </a:rPr>
              <a:t>Προσδιορισμός όψης με διάθλαση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4067175" y="1484313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067175" y="35734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5148263" y="1484313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067175" y="2060575"/>
            <a:ext cx="1081088" cy="1512888"/>
          </a:xfrm>
          <a:prstGeom prst="rect">
            <a:avLst/>
          </a:prstGeom>
          <a:solidFill>
            <a:srgbClr val="F9F26B"/>
          </a:solidFill>
          <a:ln w="9525">
            <a:solidFill>
              <a:srgbClr val="FCF98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5148263" y="4292600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067175" y="4724400"/>
            <a:ext cx="1081088" cy="1512888"/>
          </a:xfrm>
          <a:prstGeom prst="rect">
            <a:avLst/>
          </a:prstGeom>
          <a:solidFill>
            <a:schemeClr val="tx2">
              <a:alpha val="41176"/>
            </a:schemeClr>
          </a:solidFill>
          <a:ln w="9525">
            <a:solidFill>
              <a:srgbClr val="FCF98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 flipV="1">
            <a:off x="4067175" y="4219575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771775" y="1700213"/>
            <a:ext cx="18002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700338" y="4365625"/>
            <a:ext cx="18002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4500563" y="2781300"/>
            <a:ext cx="1223962" cy="165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4427538" y="5445125"/>
            <a:ext cx="1223962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708400" y="2276475"/>
            <a:ext cx="2808288" cy="187325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580063" y="2565400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Θολά ούρα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795963" y="5013325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Διαυγή ούρα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3276600" y="4724400"/>
            <a:ext cx="2735263" cy="1800225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292725" y="350043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Book Antiqua" pitchFamily="18" charset="0"/>
              </a:rPr>
              <a:t>θ</a:t>
            </a:r>
            <a:r>
              <a:rPr lang="el-GR" altLang="el-GR" sz="1600" dirty="0">
                <a:latin typeface="Book Antiqua" pitchFamily="18" charset="0"/>
              </a:rPr>
              <a:t>1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292725" y="6092825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Book Antiqua" pitchFamily="18" charset="0"/>
              </a:rPr>
              <a:t>θ</a:t>
            </a:r>
            <a:r>
              <a:rPr lang="el-GR" altLang="el-GR" sz="1600" dirty="0">
                <a:latin typeface="Book Antiqua" pitchFamily="18" charset="0"/>
              </a:rPr>
              <a:t>2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092950" y="3789363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Book Antiqua" pitchFamily="18" charset="0"/>
              </a:rPr>
              <a:t>θ</a:t>
            </a:r>
            <a:r>
              <a:rPr lang="el-GR" altLang="el-GR" sz="1600" dirty="0">
                <a:latin typeface="Book Antiqua" pitchFamily="18" charset="0"/>
              </a:rPr>
              <a:t>1</a:t>
            </a:r>
            <a:r>
              <a:rPr lang="el-GR" altLang="el-GR" sz="2400" dirty="0">
                <a:latin typeface="Book Antiqua" pitchFamily="18" charset="0"/>
              </a:rPr>
              <a:t> &gt; θ</a:t>
            </a:r>
            <a:r>
              <a:rPr lang="el-GR" altLang="el-GR" sz="1600" dirty="0">
                <a:latin typeface="Book Antiqua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30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/>
      <p:bldP spid="15376" grpId="0"/>
      <p:bldP spid="15377" grpId="0" animBg="1"/>
      <p:bldP spid="15378" grpId="0"/>
      <p:bldP spid="15379" grpId="0"/>
      <p:bldP spid="1538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Urine_Analyz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052689"/>
            <a:ext cx="251936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6" descr="Urine  Analyzer equipmen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18013" y="2987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5367" name="AutoShape 7" descr="Urine  Analyzer equipmen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18013" y="2987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pic>
        <p:nvPicPr>
          <p:cNvPr id="15369" name="Picture 9" descr="Urine  Analyzer(China)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9906" y="4121892"/>
            <a:ext cx="19709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1F497D"/>
                </a:solidFill>
              </a:rPr>
              <a:t>Ημιαυτόματοι αναγνώστες ταινιών </a:t>
            </a:r>
            <a:r>
              <a:rPr lang="el-GR" alt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  <p:pic>
        <p:nvPicPr>
          <p:cNvPr id="20482" name="Picture 2" descr="https://encrypted-tbn0.gstatic.com/images?q=tbn:ANd9GcRtYwaGYOWSZn1pYQ8eelHjKLdzo90Biu_L-yteL1deSBIWYK2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1917700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http://extww02a.cardinal.com/us/en/distributedproducts/images/U/U2239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1969432" cy="18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08649" y="3571359"/>
            <a:ext cx="1637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cccme.org.cn</a:t>
            </a:r>
            <a:endParaRPr lang="el-GR" sz="12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4586" y="3557200"/>
            <a:ext cx="2741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8"/>
              </a:rPr>
              <a:t>extww02a.cardinal.com</a:t>
            </a:r>
            <a:endParaRPr lang="el-GR" sz="1200" dirty="0">
              <a:latin typeface="+mn-lt"/>
            </a:endParaRPr>
          </a:p>
        </p:txBody>
      </p:sp>
      <p:pic>
        <p:nvPicPr>
          <p:cNvPr id="20496" name="Picture 16" descr="http://blog.4mdmedical.com/wp-content/uploads/2012/07/urinalysi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152002"/>
            <a:ext cx="2576652" cy="17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77093" y="6031267"/>
            <a:ext cx="2563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0"/>
              </a:rPr>
              <a:t>blog.4mdmedical.com</a:t>
            </a:r>
            <a:endParaRPr lang="el-GR" sz="1200" dirty="0">
              <a:latin typeface="+mn-lt"/>
            </a:endParaRPr>
          </a:p>
        </p:txBody>
      </p:sp>
      <p:pic>
        <p:nvPicPr>
          <p:cNvPr id="20498" name="Picture 18" descr="http://i00.i.aliimg.com/img/pb/213/048/295/295048213_9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26" y="1552378"/>
            <a:ext cx="32289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1775" y="3555357"/>
            <a:ext cx="29272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2"/>
              </a:rPr>
              <a:t>xzhddz.en.alibaba.com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4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ichem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789363"/>
            <a:ext cx="67151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972284"/>
              </p:ext>
            </p:extLst>
          </p:nvPr>
        </p:nvGraphicFramePr>
        <p:xfrm>
          <a:off x="4878388" y="1412875"/>
          <a:ext cx="317023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4" imgW="11810880" imgH="8172360" progId="PBrush">
                  <p:embed/>
                </p:oleObj>
              </mc:Choice>
              <mc:Fallback>
                <p:oleObj name="Bitmap Image" r:id="rId4" imgW="11810880" imgH="817236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1412875"/>
                        <a:ext cx="3170237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1F497D"/>
                </a:solidFill>
              </a:rPr>
              <a:t>Αυτόματοι αναγνώστες ταινιών </a:t>
            </a:r>
            <a:r>
              <a:rPr lang="el-GR" alt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  <p:pic>
        <p:nvPicPr>
          <p:cNvPr id="4" name="Picture 5" descr="http://img.chinamedevice.com/product/326/14503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2943200" cy="17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4216" y="3184277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chinamedevice.com</a:t>
            </a:r>
            <a:endParaRPr lang="el-GR" sz="1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3968" y="6459150"/>
            <a:ext cx="15904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8"/>
              </a:rPr>
              <a:t>biopacific.net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4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19250" y="5949950"/>
            <a:ext cx="5832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Μοντέλα μέτρησης φυσικών και χημικών χαρακτήρων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Aυτόματοι αναλυτές </a:t>
            </a:r>
            <a:r>
              <a:rPr lang="el-GR" dirty="0" smtClean="0">
                <a:solidFill>
                  <a:srgbClr val="1F497D"/>
                </a:solidFill>
              </a:rPr>
              <a:t>χημικών </a:t>
            </a:r>
            <a:r>
              <a:rPr lang="el-GR" dirty="0">
                <a:solidFill>
                  <a:srgbClr val="1F497D"/>
                </a:solidFill>
              </a:rPr>
              <a:t>και φυσικών χαρακτήρων </a:t>
            </a:r>
            <a:r>
              <a:rPr 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  <p:pic>
        <p:nvPicPr>
          <p:cNvPr id="19458" name="Picture 2" descr="http://www.healthcare.siemens.com/siemens_hwem-hwem_ssxa_websites-context-root/wcm/idc/groups/public/@global/@lab/@corelab/documents/image/mdaw/mtc4/~edisp/med_dx_clinitekatlas_rack_960x720-00132503/~renditions/med_dx_clinitekatlas_rack_960x720-00132503~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62" y="1628800"/>
            <a:ext cx="4083725" cy="306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3464" y="4688935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healthcare.siemens.com</a:t>
            </a:r>
            <a:endParaRPr lang="el-GR" sz="1200" dirty="0">
              <a:latin typeface="+mn-lt"/>
            </a:endParaRPr>
          </a:p>
        </p:txBody>
      </p:sp>
      <p:pic>
        <p:nvPicPr>
          <p:cNvPr id="19460" name="Picture 4" descr="http://c-ave.com/up_files/752-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1403" y="1628800"/>
            <a:ext cx="4448175" cy="31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70062" y="4713496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c-ave.com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2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ct val="100000"/>
              </a:spcBef>
            </a:pPr>
            <a:r>
              <a:rPr lang="en-US" altLang="el-GR" dirty="0">
                <a:solidFill>
                  <a:srgbClr val="1F497D"/>
                </a:solidFill>
              </a:rPr>
              <a:t>A</a:t>
            </a:r>
            <a:r>
              <a:rPr lang="el-GR" altLang="el-GR" dirty="0">
                <a:solidFill>
                  <a:srgbClr val="1F497D"/>
                </a:solidFill>
              </a:rPr>
              <a:t>ναλυτής</a:t>
            </a:r>
            <a:r>
              <a:rPr lang="el-GR" altLang="el-GR" dirty="0">
                <a:solidFill>
                  <a:srgbClr val="1F497D"/>
                </a:solidFill>
              </a:rPr>
              <a:t> </a:t>
            </a:r>
            <a:r>
              <a:rPr lang="el-GR" altLang="el-GR" dirty="0" smtClean="0">
                <a:solidFill>
                  <a:srgbClr val="1F497D"/>
                </a:solidFill>
              </a:rPr>
              <a:t>για </a:t>
            </a:r>
            <a:r>
              <a:rPr lang="el-GR" altLang="el-GR" dirty="0">
                <a:solidFill>
                  <a:srgbClr val="1F497D"/>
                </a:solidFill>
              </a:rPr>
              <a:t>τον υπολογισμό του λόγου</a:t>
            </a:r>
            <a:r>
              <a:rPr lang="en-US" altLang="el-GR" dirty="0">
                <a:solidFill>
                  <a:srgbClr val="1F497D"/>
                </a:solidFill>
              </a:rPr>
              <a:t>: </a:t>
            </a:r>
            <a:r>
              <a:rPr lang="el-GR" altLang="el-GR" dirty="0">
                <a:solidFill>
                  <a:srgbClr val="1F497D"/>
                </a:solidFill>
              </a:rPr>
              <a:t>Πρωτεΐνης / </a:t>
            </a:r>
            <a:r>
              <a:rPr lang="el-GR" altLang="el-GR" dirty="0" smtClean="0">
                <a:solidFill>
                  <a:srgbClr val="1F497D"/>
                </a:solidFill>
              </a:rPr>
              <a:t>Κρεατινίνης για </a:t>
            </a:r>
            <a:r>
              <a:rPr lang="el-GR" altLang="el-GR" dirty="0">
                <a:solidFill>
                  <a:srgbClr val="1F497D"/>
                </a:solidFill>
              </a:rPr>
              <a:t>κατοικίδια</a:t>
            </a:r>
            <a:endParaRPr lang="el-GR" dirty="0">
              <a:solidFill>
                <a:srgbClr val="1F497D"/>
              </a:solidFill>
            </a:endParaRPr>
          </a:p>
        </p:txBody>
      </p:sp>
      <p:pic>
        <p:nvPicPr>
          <p:cNvPr id="18434" name="Picture 2" descr="http://upload.wikimedia.org/wikipedia/commons/7/79/Trillium_Poncho_cat_do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623814"/>
            <a:ext cx="4410075" cy="42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1796" y="5908433"/>
            <a:ext cx="3238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Trillium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Poncho cat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dog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Ohnoitsjamie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2.5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8436" name="Picture 4" descr="http://files.dvm360.com/alfresco_images/DVM360/2013/11/18/e12652d0-a1b8-4899-8a88-d8b9e4d19354/i1_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98" y="220486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2410" y="4806412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veterinarynews.dvm360.com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30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94681"/>
            <a:ext cx="3888432" cy="121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763688" y="173869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Compur</a:t>
            </a:r>
            <a:endParaRPr lang="el-G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818817"/>
            <a:ext cx="5328592" cy="100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763688" y="303484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Dirui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691680" y="425897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Medi-Test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14961"/>
            <a:ext cx="30243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1691680" y="555512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Urit-Test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411105"/>
            <a:ext cx="46805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</a:t>
            </a:r>
            <a:r>
              <a:rPr lang="el-GR" dirty="0" smtClean="0">
                <a:solidFill>
                  <a:srgbClr val="1F497D"/>
                </a:solidFill>
              </a:rPr>
              <a:t>κετονών </a:t>
            </a:r>
            <a:r>
              <a:rPr lang="el-GR" dirty="0">
                <a:solidFill>
                  <a:srgbClr val="1F497D"/>
                </a:solidFill>
              </a:rPr>
              <a:t>με διάφορες ταινίες ούρων</a:t>
            </a:r>
          </a:p>
        </p:txBody>
      </p:sp>
    </p:spTree>
    <p:extLst>
      <p:ext uri="{BB962C8B-B14F-4D97-AF65-F5344CB8AC3E}">
        <p14:creationId xmlns:p14="http://schemas.microsoft.com/office/powerpoint/2010/main" val="23238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dirty="0" smtClean="0">
                <a:solidFill>
                  <a:srgbClr val="1F497D"/>
                </a:solidFill>
              </a:rPr>
              <a:t>Προσδιορισμός έμμορφων στοιχείων των ούρων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sz="2800" dirty="0" smtClean="0"/>
              <a:t>Δύο τεχνολογίες</a:t>
            </a:r>
            <a:r>
              <a:rPr lang="en-US" altLang="el-GR" sz="2800" dirty="0" smtClean="0"/>
              <a:t>:</a:t>
            </a:r>
            <a:r>
              <a:rPr lang="el-GR" altLang="el-GR" sz="2800" dirty="0" smtClean="0"/>
              <a:t> </a:t>
            </a:r>
            <a:endParaRPr lang="en-US" altLang="el-GR" sz="2800" dirty="0" smtClean="0"/>
          </a:p>
          <a:p>
            <a:pPr eaLnBrk="1" hangingPunct="1">
              <a:lnSpc>
                <a:spcPct val="145000"/>
              </a:lnSpc>
            </a:pPr>
            <a:r>
              <a:rPr lang="el-GR" altLang="el-GR" sz="2800" dirty="0" smtClean="0"/>
              <a:t>Κυτταρομετρία ροής</a:t>
            </a:r>
          </a:p>
          <a:p>
            <a:pPr eaLnBrk="1" hangingPunct="1">
              <a:lnSpc>
                <a:spcPct val="145000"/>
              </a:lnSpc>
            </a:pPr>
            <a:r>
              <a:rPr lang="el-GR" altLang="el-GR" sz="2800" dirty="0" smtClean="0"/>
              <a:t>Απεικονιστική κυτταρομετρία</a:t>
            </a:r>
          </a:p>
        </p:txBody>
      </p:sp>
    </p:spTree>
    <p:extLst>
      <p:ext uri="{BB962C8B-B14F-4D97-AF65-F5344CB8AC3E}">
        <p14:creationId xmlns:p14="http://schemas.microsoft.com/office/powerpoint/2010/main" val="353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>
                <a:solidFill>
                  <a:srgbClr val="1F497D"/>
                </a:solidFill>
              </a:rPr>
              <a:t>Δυνατότητες κυτταρομετρητών ούρων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66124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altLang="el-GR" sz="2400" b="1" dirty="0" smtClean="0"/>
              <a:t>Χρησιμοποιούν μη φυγοκεντρημένα ούρα.</a:t>
            </a:r>
            <a:endParaRPr lang="el-GR" altLang="el-GR" sz="2400" dirty="0" smtClean="0"/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Μετρούν αυτόματα όλα τα </a:t>
            </a:r>
            <a:r>
              <a:rPr lang="el-GR" altLang="el-GR" sz="2400" b="1" dirty="0" smtClean="0"/>
              <a:t>έμμορφα στοιχεία</a:t>
            </a:r>
            <a:r>
              <a:rPr lang="el-GR" altLang="el-GR" sz="2400" dirty="0" smtClean="0"/>
              <a:t> των ούρων (λευκοκύτταρα, ερυθροκύτταρα, επιθηλιακά κύτταρα, βακτήρια, κυλίνδρους, κρυστάλλους, άλατα, σπερματοζωάρια, μύκητες).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Έχουν την δυνατότητα έκφρασης του αριθμού των έμμορφων στοιχείων είτε σε αριθμό ανά μ</a:t>
            </a:r>
            <a:r>
              <a:rPr lang="en-US" altLang="el-GR" sz="2400" dirty="0" smtClean="0"/>
              <a:t>l</a:t>
            </a:r>
            <a:r>
              <a:rPr lang="en-US" altLang="el-GR" sz="2400" b="1" dirty="0" smtClean="0"/>
              <a:t> </a:t>
            </a:r>
            <a:r>
              <a:rPr lang="el-GR" altLang="el-GR" sz="2400" dirty="0" smtClean="0"/>
              <a:t>είτε σε </a:t>
            </a:r>
            <a:r>
              <a:rPr lang="el-GR" altLang="el-GR" sz="2400" b="1" dirty="0" smtClean="0"/>
              <a:t>αριθμό ανά οπτικό πεδίο</a:t>
            </a:r>
            <a:r>
              <a:rPr lang="el-GR" altLang="el-GR" sz="2400" dirty="0" smtClean="0"/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Έχουν την δυνατότητα προσδιορισμού της μορφολογίας των ερυθρών κυττάρων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(τυπικά ερυθροκύτταρα, δύσμορφα, ακανθοκύτταρα).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Εφαρμόζουν μεθόδους στατιστικού ελέγχου ποιότητας.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Έχουν μικρό χρόνο απόδοσης αποτελέσματος (κάτω από </a:t>
            </a:r>
            <a:r>
              <a:rPr lang="el-GR" altLang="el-GR" sz="2400" b="1" dirty="0" smtClean="0"/>
              <a:t>40’’</a:t>
            </a:r>
            <a:r>
              <a:rPr lang="el-GR" altLang="el-GR" sz="2400" dirty="0" smtClean="0"/>
              <a:t>).</a:t>
            </a:r>
          </a:p>
          <a:p>
            <a:pPr eaLnBrk="1" hangingPunct="1">
              <a:spcBef>
                <a:spcPts val="600"/>
              </a:spcBef>
            </a:pPr>
            <a:endParaRPr lang="el-GR" alt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23874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1188" y="3789363"/>
            <a:ext cx="482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820000"/>
                </a:solidFill>
                <a:latin typeface="+mn-lt"/>
              </a:rPr>
              <a:t>2.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Οπτικές μέθοδοι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539750" y="2060575"/>
            <a:ext cx="453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b="1" dirty="0">
                <a:solidFill>
                  <a:srgbClr val="820000"/>
                </a:solidFill>
                <a:latin typeface="+mn-lt"/>
              </a:rPr>
              <a:t>1. 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Ηλεκτρικές μέθοδοι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5580063" y="184626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/>
              <a:t>Είσοδος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5651500" y="566261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/>
              <a:t>Έξοδος</a:t>
            </a:r>
          </a:p>
        </p:txBody>
      </p:sp>
      <p:sp>
        <p:nvSpPr>
          <p:cNvPr id="20487" name="Line 11"/>
          <p:cNvSpPr>
            <a:spLocks noChangeShapeType="1"/>
          </p:cNvSpPr>
          <p:nvPr/>
        </p:nvSpPr>
        <p:spPr bwMode="auto">
          <a:xfrm>
            <a:off x="5364163" y="1773238"/>
            <a:ext cx="503237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 flipV="1">
            <a:off x="6300788" y="1630363"/>
            <a:ext cx="503237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5867400" y="2997200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>
            <a:off x="6300788" y="2925763"/>
            <a:ext cx="0" cy="2087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 flipH="1">
            <a:off x="5435600" y="5013325"/>
            <a:ext cx="43180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492" name="Line 16"/>
          <p:cNvSpPr>
            <a:spLocks noChangeShapeType="1"/>
          </p:cNvSpPr>
          <p:nvPr/>
        </p:nvSpPr>
        <p:spPr bwMode="auto">
          <a:xfrm>
            <a:off x="6300788" y="5013325"/>
            <a:ext cx="503237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6011863" y="14859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>
            <a:off x="6372225" y="38623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 flipH="1">
            <a:off x="4500563" y="38623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496" name="Text Box 23"/>
          <p:cNvSpPr txBox="1">
            <a:spLocks noChangeArrowheads="1"/>
          </p:cNvSpPr>
          <p:nvPr/>
        </p:nvSpPr>
        <p:spPr bwMode="auto">
          <a:xfrm>
            <a:off x="1042988" y="4365625"/>
            <a:ext cx="29527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l-GR" altLang="el-GR" b="1" dirty="0">
                <a:solidFill>
                  <a:srgbClr val="1F497D"/>
                </a:solidFill>
                <a:latin typeface="+mn-lt"/>
              </a:rPr>
              <a:t>Σκέδαση</a:t>
            </a:r>
            <a:endParaRPr lang="en-US" altLang="el-GR" b="1" dirty="0">
              <a:solidFill>
                <a:srgbClr val="1F497D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l-GR" altLang="el-GR" b="1" dirty="0">
                <a:solidFill>
                  <a:srgbClr val="1F497D"/>
                </a:solidFill>
                <a:latin typeface="+mn-lt"/>
              </a:rPr>
              <a:t>Απορρόφηση</a:t>
            </a:r>
            <a:endParaRPr lang="en-US" altLang="el-GR" b="1" dirty="0">
              <a:solidFill>
                <a:srgbClr val="1F497D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l-GR" altLang="el-GR" b="1" dirty="0">
                <a:solidFill>
                  <a:srgbClr val="1F497D"/>
                </a:solidFill>
                <a:latin typeface="+mn-lt"/>
              </a:rPr>
              <a:t>Φθορισμός</a:t>
            </a:r>
            <a:endParaRPr lang="en-US" altLang="el-GR" b="1" dirty="0">
              <a:solidFill>
                <a:srgbClr val="1F497D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endParaRPr lang="el-GR" altLang="el-GR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0497" name="Text Box 24"/>
          <p:cNvSpPr txBox="1">
            <a:spLocks noChangeArrowheads="1"/>
          </p:cNvSpPr>
          <p:nvPr/>
        </p:nvSpPr>
        <p:spPr bwMode="auto">
          <a:xfrm>
            <a:off x="971550" y="2636838"/>
            <a:ext cx="29527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l-GR" altLang="el-GR" b="1" dirty="0">
                <a:solidFill>
                  <a:srgbClr val="1F497D"/>
                </a:solidFill>
                <a:latin typeface="+mn-lt"/>
              </a:rPr>
              <a:t>Σταθερό ρεύμα</a:t>
            </a:r>
            <a:endParaRPr lang="en-US" altLang="el-GR" b="1" dirty="0">
              <a:solidFill>
                <a:srgbClr val="1F497D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l-GR" altLang="el-GR" b="1" dirty="0">
                <a:solidFill>
                  <a:srgbClr val="1F497D"/>
                </a:solidFill>
                <a:latin typeface="+mn-lt"/>
              </a:rPr>
              <a:t>Εναλλασσόμενο ρεύμα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1F497D"/>
                </a:solidFill>
              </a:rPr>
              <a:t>Κυτταρομετρία </a:t>
            </a:r>
            <a:r>
              <a:rPr lang="el-GR" sz="3600" dirty="0" smtClean="0">
                <a:solidFill>
                  <a:srgbClr val="1F497D"/>
                </a:solidFill>
              </a:rPr>
              <a:t>ροής</a:t>
            </a:r>
            <a:endParaRPr lang="el-GR" sz="3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532 C -0.00139 0.15352 -0.00069 0.30196 -0.00139 0.40508 C -0.00156 0.5089 0.00087 0.58173 -0.00226 0.62705 C -0.00434 0.67283 -0.01146 0.67283 -0.0118 0.681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971550" y="6381750"/>
            <a:ext cx="712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Κυψελίδα ροής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187450" y="3644900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1187450" y="37893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1187450" y="393382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1187450" y="4078288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1187450" y="42211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1187450" y="350202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1187450" y="436562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1187450" y="4510088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1187450" y="249237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1187450" y="2636838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1187450" y="2781300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1187450" y="29257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1187450" y="3068638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1187450" y="2349500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1187450" y="3213100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1187450" y="33575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1526" name="Text Box 31"/>
          <p:cNvSpPr txBox="1">
            <a:spLocks noChangeArrowheads="1"/>
          </p:cNvSpPr>
          <p:nvPr/>
        </p:nvSpPr>
        <p:spPr bwMode="auto">
          <a:xfrm>
            <a:off x="3708400" y="4941888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dirty="0">
                <a:latin typeface="+mn-lt"/>
              </a:rPr>
              <a:t>V = I   x  R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1527" name="Text Box 32"/>
          <p:cNvSpPr txBox="1">
            <a:spLocks noChangeArrowheads="1"/>
          </p:cNvSpPr>
          <p:nvPr/>
        </p:nvSpPr>
        <p:spPr bwMode="auto">
          <a:xfrm>
            <a:off x="3132138" y="1412875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dirty="0">
                <a:latin typeface="+mn-lt"/>
              </a:rPr>
              <a:t>Direct Current (DC)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894" y="2714625"/>
            <a:ext cx="1828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srgbClr val="1F497D"/>
                </a:solidFill>
              </a:rPr>
              <a:t>Ηλεκτρικές </a:t>
            </a:r>
            <a:r>
              <a:rPr lang="el-GR" altLang="el-GR" sz="3600" dirty="0" smtClean="0">
                <a:solidFill>
                  <a:srgbClr val="1F497D"/>
                </a:solidFill>
              </a:rPr>
              <a:t>μέθοδοι</a:t>
            </a:r>
            <a:endParaRPr lang="el-GR" sz="3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33333 L 1.38889E-6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5723E-6 L 0.29549 -3.7572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21965E-6 L 0.3033 -0.005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8208E-6 L 0.35052 -0.005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5549E-6 L 0.74427 -0.00532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-2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9306E-6 L 0.74427 -4.3930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0867E-6 L 0.27969 -4.5086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5549E-6 L 0.74427 -4.8554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68208E-6 L 0.74427 0.00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2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8555E-6 L 0.74427 -0.005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-2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4798E-6 L 0.74427 -0.005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-2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4104E-6 L 0.31111 -0.005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25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87283E-6 L 0.29549 -3.8728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2139E-6 L 0.27969 0.005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27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3699E-6 L 0.74427 -0.005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-2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8382E-6 L 0.27969 -3.5838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4624E-6 L 0.27969 -4.0462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71550" y="6381750"/>
            <a:ext cx="712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Κυψελίδα ροής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1187450" y="3644900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187450" y="37893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1187450" y="393382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1187450" y="4078288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1187450" y="42211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1187450" y="350202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1187450" y="436562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1187450" y="4510088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1187450" y="249237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1187450" y="2636838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1187450" y="2781300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1187450" y="29257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1187450" y="3068638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1187450" y="2349500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1187450" y="3213100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1187450" y="33575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3708400" y="4941888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dirty="0">
                <a:latin typeface="+mn-lt"/>
              </a:rPr>
              <a:t>V = I   x  Z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2916238" y="1412875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400" dirty="0">
                <a:latin typeface="+mn-lt"/>
              </a:rPr>
              <a:t>Radio Frequency (RF)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709863"/>
            <a:ext cx="1828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srgbClr val="1F497D"/>
                </a:solidFill>
              </a:rPr>
              <a:t>Ηλεκτρικές </a:t>
            </a:r>
            <a:r>
              <a:rPr lang="el-GR" altLang="el-GR" sz="3600" dirty="0" smtClean="0">
                <a:solidFill>
                  <a:srgbClr val="1F497D"/>
                </a:solidFill>
              </a:rPr>
              <a:t>μέθοδοι</a:t>
            </a:r>
            <a:endParaRPr lang="el-GR" sz="3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3 L 0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5723E-6 L 0.3349 -3.7572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21965E-6 L 0.74427 -4.2196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8208E-6 L 0.74427 -4.6820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5549E-6 L 0.74427 0.005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2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9306E-6 L 0.74427 -4.3930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0867E-6 L 0.31111 -4.5086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5549E-6 L 0.74427 -4.8554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68208E-6 L 0.74427 0.00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2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8555E-6 L 0.74427 -0.005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-2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4798E-6 L 0.74427 -0.005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-2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4104E-6 L 0.74427 -3.410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35851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2139E-6 L 0.35052 -0.005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5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3699E-6 L 0.74427 -3.23699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8382E-6 L 0.35851 -3.5838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4624E-6 L 0.34271 -4.0462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0" name="AutoShape 4"/>
          <p:cNvCxnSpPr>
            <a:cxnSpLocks noChangeShapeType="1"/>
          </p:cNvCxnSpPr>
          <p:nvPr/>
        </p:nvCxnSpPr>
        <p:spPr bwMode="auto">
          <a:xfrm>
            <a:off x="0" y="4071938"/>
            <a:ext cx="27368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5076825" y="2200275"/>
            <a:ext cx="12954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5148263" y="2489200"/>
            <a:ext cx="12239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4932363" y="1984375"/>
            <a:ext cx="1439862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5148263" y="385603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5148263" y="407193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5148263" y="42894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5148263" y="4721225"/>
            <a:ext cx="11525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003800" y="4864100"/>
            <a:ext cx="1296988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643438" y="4864100"/>
            <a:ext cx="165735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804025" y="3497263"/>
            <a:ext cx="2159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443663" y="1624013"/>
            <a:ext cx="2159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6372225" y="5008563"/>
            <a:ext cx="21590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795963" y="1047750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Φωτο-ανιχνευτές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6804025" y="1768475"/>
            <a:ext cx="1150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dirty="0">
                <a:latin typeface="Book Antiqua" pitchFamily="18" charset="0"/>
              </a:rPr>
              <a:t>5 - 15</a:t>
            </a:r>
            <a:r>
              <a:rPr lang="en-US" altLang="el-GR" baseline="30000" dirty="0">
                <a:latin typeface="Book Antiqua" pitchFamily="18" charset="0"/>
              </a:rPr>
              <a:t>o</a:t>
            </a:r>
            <a:endParaRPr lang="el-GR" altLang="el-GR" baseline="30000" dirty="0">
              <a:latin typeface="Book Antiqua" pitchFamily="18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877050" y="5368925"/>
            <a:ext cx="1150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dirty="0">
                <a:latin typeface="Book Antiqua" pitchFamily="18" charset="0"/>
              </a:rPr>
              <a:t>5 - 15</a:t>
            </a:r>
            <a:r>
              <a:rPr lang="en-US" altLang="el-GR" baseline="30000" dirty="0">
                <a:latin typeface="Book Antiqua" pitchFamily="18" charset="0"/>
              </a:rPr>
              <a:t>o</a:t>
            </a:r>
            <a:endParaRPr lang="el-GR" altLang="el-GR" baseline="30000" dirty="0">
              <a:latin typeface="Book Antiqua" pitchFamily="18" charset="0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7164388" y="3784600"/>
            <a:ext cx="1150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dirty="0">
                <a:latin typeface="Book Antiqua" pitchFamily="18" charset="0"/>
              </a:rPr>
              <a:t>2 - 3</a:t>
            </a:r>
            <a:r>
              <a:rPr lang="en-US" altLang="el-GR" baseline="30000" dirty="0">
                <a:latin typeface="Book Antiqua" pitchFamily="18" charset="0"/>
              </a:rPr>
              <a:t>o</a:t>
            </a:r>
            <a:endParaRPr lang="el-GR" altLang="el-GR" baseline="30000" dirty="0">
              <a:latin typeface="Book Antiqua" pitchFamily="18" charset="0"/>
            </a:endParaRPr>
          </a:p>
        </p:txBody>
      </p:sp>
      <p:sp>
        <p:nvSpPr>
          <p:cNvPr id="23573" name="Rectangle 26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3574" name="Rectangle 27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3575" name="Text Box 29"/>
          <p:cNvSpPr txBox="1">
            <a:spLocks noChangeArrowheads="1"/>
          </p:cNvSpPr>
          <p:nvPr/>
        </p:nvSpPr>
        <p:spPr bwMode="auto">
          <a:xfrm>
            <a:off x="971550" y="6381750"/>
            <a:ext cx="712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Κυψελίδα ροής</a:t>
            </a:r>
          </a:p>
        </p:txBody>
      </p:sp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3213100"/>
            <a:ext cx="1828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schemeClr val="tx2"/>
                </a:solidFill>
              </a:rPr>
              <a:t>Οπτικές </a:t>
            </a:r>
            <a:r>
              <a:rPr lang="el-GR" altLang="el-GR" sz="3600" dirty="0" smtClean="0">
                <a:solidFill>
                  <a:schemeClr val="tx2"/>
                </a:solidFill>
              </a:rPr>
              <a:t>μέθοδοι - Σκέδαση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983763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3331 L -2.77778E-7 2.2692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1.6763E-6 L 0.06302 -1.676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14346" grpId="0" animBg="1"/>
      <p:bldP spid="14346" grpId="1" animBg="1"/>
      <p:bldP spid="14346" grpId="2" animBg="1"/>
      <p:bldP spid="14346" grpId="3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8" grpId="0"/>
      <p:bldP spid="14359" grpId="0"/>
      <p:bldP spid="14360" grpId="0"/>
      <p:bldP spid="1436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4572000" y="285273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4716463" y="2852738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4857750" y="2708275"/>
            <a:ext cx="219075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076825" y="2565400"/>
            <a:ext cx="144463" cy="144463"/>
          </a:xfrm>
          <a:prstGeom prst="ellipse">
            <a:avLst/>
          </a:prstGeom>
          <a:solidFill>
            <a:srgbClr val="FCF98F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4859338" y="3357563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5003800" y="3357563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5075238" y="3213100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5291138" y="3140075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1547813" y="3429000"/>
            <a:ext cx="2232025" cy="0"/>
          </a:xfrm>
          <a:prstGeom prst="line">
            <a:avLst/>
          </a:prstGeom>
          <a:noFill/>
          <a:ln w="76200">
            <a:solidFill>
              <a:srgbClr val="1F497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5580063" y="3357563"/>
            <a:ext cx="2016125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435600" y="2492375"/>
            <a:ext cx="1439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FITC</a:t>
            </a:r>
            <a:endParaRPr lang="el-GR" altLang="el-GR" sz="2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5292725" y="3141663"/>
            <a:ext cx="144463" cy="1444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5076825" y="2565400"/>
            <a:ext cx="144463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651500" y="3644900"/>
            <a:ext cx="1871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Εκπεμπόμενη ακτινοβολία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619250" y="3644900"/>
            <a:ext cx="1871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solidFill>
                  <a:srgbClr val="1F497D"/>
                </a:solidFill>
                <a:latin typeface="+mn-lt"/>
              </a:rPr>
              <a:t>Διεγείρουσα ακτινοβολία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7812088" y="2708275"/>
            <a:ext cx="2159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4595" name="Text Box 20"/>
          <p:cNvSpPr txBox="1">
            <a:spLocks noChangeArrowheads="1"/>
          </p:cNvSpPr>
          <p:nvPr/>
        </p:nvSpPr>
        <p:spPr bwMode="auto">
          <a:xfrm>
            <a:off x="3276600" y="53736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4596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4597" name="Rectangle 26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4598" name="Text Box 5"/>
          <p:cNvSpPr txBox="1">
            <a:spLocks noChangeArrowheads="1"/>
          </p:cNvSpPr>
          <p:nvPr/>
        </p:nvSpPr>
        <p:spPr bwMode="auto">
          <a:xfrm>
            <a:off x="971550" y="6381750"/>
            <a:ext cx="712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Κυψελίδα ροής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6084888" y="1989138"/>
            <a:ext cx="2376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Φωτοανιχνευτής</a:t>
            </a:r>
          </a:p>
        </p:txBody>
      </p:sp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2786063"/>
            <a:ext cx="12763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>
                <a:solidFill>
                  <a:srgbClr val="1F497D"/>
                </a:solidFill>
                <a:latin typeface="+mn-lt"/>
              </a:rPr>
              <a:t>Φθορισμός</a:t>
            </a:r>
            <a:endParaRPr lang="el-GR" sz="36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74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33333 L -2.5E-6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/>
      <p:bldP spid="30735" grpId="0" animBg="1"/>
      <p:bldP spid="30735" grpId="1" animBg="1"/>
      <p:bldP spid="30736" grpId="0" animBg="1"/>
      <p:bldP spid="30736" grpId="1" animBg="1"/>
      <p:bldP spid="30737" grpId="0"/>
      <p:bldP spid="30738" grpId="0"/>
      <p:bldP spid="14354" grpId="0" animBg="1"/>
      <p:bldP spid="3074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>
                <a:solidFill>
                  <a:srgbClr val="1F497D"/>
                </a:solidFill>
              </a:rPr>
              <a:t>Απεικονιστική κυτταρομετρία</a:t>
            </a: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+mn-lt"/>
            </a:endParaRP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8172450" y="0"/>
            <a:ext cx="97155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>
              <a:latin typeface="Book Antiqua" pitchFamily="18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3068638"/>
            <a:ext cx="1979613" cy="720725"/>
          </a:xfrm>
          <a:prstGeom prst="rect">
            <a:avLst/>
          </a:prstGeom>
          <a:solidFill>
            <a:srgbClr val="FCF98F"/>
          </a:solidFill>
          <a:ln w="9525">
            <a:solidFill>
              <a:srgbClr val="FCF98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1763713" y="3068638"/>
            <a:ext cx="360362" cy="720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7164388" y="2924175"/>
            <a:ext cx="1979612" cy="720725"/>
          </a:xfrm>
          <a:prstGeom prst="rect">
            <a:avLst/>
          </a:prstGeom>
          <a:solidFill>
            <a:srgbClr val="FCF98F"/>
          </a:solidFill>
          <a:ln w="9525">
            <a:solidFill>
              <a:srgbClr val="FCF98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7019925" y="2924175"/>
            <a:ext cx="360363" cy="720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2268538" y="2420938"/>
            <a:ext cx="10080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2339975" y="2708275"/>
            <a:ext cx="10795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2411413" y="2997200"/>
            <a:ext cx="11525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2411413" y="35004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2339975" y="3573463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2268538" y="3716338"/>
            <a:ext cx="93503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 flipV="1">
            <a:off x="6011863" y="2492375"/>
            <a:ext cx="8651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 flipV="1">
            <a:off x="5795963" y="2708275"/>
            <a:ext cx="10810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5651500" y="2997200"/>
            <a:ext cx="12255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 flipV="1">
            <a:off x="5651500" y="3357563"/>
            <a:ext cx="12255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5724525" y="37163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>
            <a:off x="6011863" y="3789363"/>
            <a:ext cx="8651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 rot="-5400000">
            <a:off x="-931069" y="1254919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+mn-lt"/>
              </a:rPr>
              <a:t>Κάμερα </a:t>
            </a:r>
            <a:r>
              <a:rPr lang="en-US" altLang="el-GR" sz="2000" b="1" dirty="0">
                <a:latin typeface="+mn-lt"/>
              </a:rPr>
              <a:t>Video </a:t>
            </a:r>
            <a:r>
              <a:rPr lang="el-GR" altLang="el-GR" sz="2000" b="1" dirty="0">
                <a:latin typeface="+mn-lt"/>
              </a:rPr>
              <a:t>ή </a:t>
            </a:r>
            <a:r>
              <a:rPr lang="en-US" altLang="el-GR" sz="2000" b="1" dirty="0">
                <a:latin typeface="+mn-lt"/>
              </a:rPr>
              <a:t>Photo</a:t>
            </a:r>
            <a:endParaRPr lang="el-GR" altLang="el-GR" sz="2000" b="1" dirty="0">
              <a:latin typeface="+mn-lt"/>
            </a:endParaRPr>
          </a:p>
        </p:txBody>
      </p:sp>
      <p:sp>
        <p:nvSpPr>
          <p:cNvPr id="25622" name="Text Box 11"/>
          <p:cNvSpPr txBox="1">
            <a:spLocks noChangeArrowheads="1"/>
          </p:cNvSpPr>
          <p:nvPr/>
        </p:nvSpPr>
        <p:spPr bwMode="auto">
          <a:xfrm>
            <a:off x="971550" y="6381750"/>
            <a:ext cx="712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Κυψελίδα ροής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 rot="-5400000">
            <a:off x="7204869" y="1254919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+mn-lt"/>
              </a:rPr>
              <a:t>Κάμερα </a:t>
            </a:r>
            <a:r>
              <a:rPr lang="en-US" altLang="el-GR" sz="2000" b="1" dirty="0">
                <a:latin typeface="+mn-lt"/>
              </a:rPr>
              <a:t>Video </a:t>
            </a:r>
            <a:r>
              <a:rPr lang="el-GR" altLang="el-GR" sz="2000" b="1" dirty="0">
                <a:latin typeface="+mn-lt"/>
              </a:rPr>
              <a:t>ή </a:t>
            </a:r>
            <a:r>
              <a:rPr lang="en-US" altLang="el-GR" sz="2000" b="1" dirty="0">
                <a:latin typeface="+mn-lt"/>
              </a:rPr>
              <a:t>Photo</a:t>
            </a:r>
            <a:endParaRPr lang="el-GR" altLang="el-GR" sz="2000" b="1" dirty="0">
              <a:latin typeface="+mn-lt"/>
            </a:endParaRPr>
          </a:p>
        </p:txBody>
      </p:sp>
      <p:pic>
        <p:nvPicPr>
          <p:cNvPr id="25625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709863"/>
            <a:ext cx="1828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6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3 L 0 -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 animBg="1"/>
      <p:bldP spid="31763" grpId="0" animBg="1"/>
      <p:bldP spid="31764" grpId="0" animBg="1"/>
      <p:bldP spid="3176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1F497D"/>
                </a:solidFill>
              </a:rPr>
              <a:t>Μοντέλα αναλυτών μέτρησης έμμορφων στοιχείων των </a:t>
            </a:r>
            <a:r>
              <a:rPr lang="el-GR" alt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  <p:pic>
        <p:nvPicPr>
          <p:cNvPr id="5124" name="Picture 4" descr="http://www.labexchange.com/products/technical/8830%20IrisDiagnostic%20iQ%20200-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959" y="3833812"/>
            <a:ext cx="6695231" cy="26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8458" y="6306452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labexchange.com</a:t>
            </a:r>
            <a:endParaRPr lang="el-GR" sz="1200" dirty="0">
              <a:latin typeface="+mn-lt"/>
            </a:endParaRPr>
          </a:p>
        </p:txBody>
      </p:sp>
      <p:pic>
        <p:nvPicPr>
          <p:cNvPr id="5126" name="Picture 6" descr="https://www.sysmex.com/us/en/PublishingImages/UF_1000_2_360X2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97181"/>
            <a:ext cx="4032448" cy="32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6244" y="3695312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sysmex.com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4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688012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1 - Τίτλος"/>
          <p:cNvSpPr txBox="1">
            <a:spLocks/>
          </p:cNvSpPr>
          <p:nvPr/>
        </p:nvSpPr>
        <p:spPr bwMode="auto">
          <a:xfrm>
            <a:off x="303213" y="5805488"/>
            <a:ext cx="88407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400" dirty="0">
                <a:latin typeface="+mn-lt"/>
                <a:cs typeface="Arial" charset="0"/>
              </a:rPr>
              <a:t>Μύκητες  Μικροοργανισμοί  Πυοσφαίρια </a:t>
            </a:r>
            <a:r>
              <a:rPr lang="el-GR" altLang="el-GR" sz="2400" dirty="0">
                <a:latin typeface="+mn-lt"/>
              </a:rPr>
              <a:t>Επιθηλιακά κύτταρα 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1763713" y="3286125"/>
            <a:ext cx="360362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3276600" y="4294188"/>
            <a:ext cx="107950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 flipV="1">
            <a:off x="4716463" y="3573463"/>
            <a:ext cx="792162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7162800" y="3141663"/>
            <a:ext cx="73025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Οθόνη αναλυτή μέτρησης έμμορφων </a:t>
            </a:r>
            <a:r>
              <a:rPr lang="el-GR" dirty="0" smtClean="0">
                <a:solidFill>
                  <a:srgbClr val="1F497D"/>
                </a:solidFill>
              </a:rPr>
              <a:t>στοιχείων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1F497D"/>
                </a:solidFill>
              </a:rPr>
              <a:t>Εσφαλμένα αποτελέσματα </a:t>
            </a:r>
            <a:r>
              <a:rPr lang="en-US" sz="3600" dirty="0" smtClean="0">
                <a:solidFill>
                  <a:srgbClr val="1F497D"/>
                </a:solidFill>
              </a:rPr>
              <a:t>Legal</a:t>
            </a:r>
            <a:endParaRPr lang="el-GR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400" b="1" dirty="0">
                <a:solidFill>
                  <a:srgbClr val="004B82"/>
                </a:solidFill>
              </a:rPr>
              <a:t>Ψευδώς θετικά αποτελέσματα</a:t>
            </a:r>
            <a:r>
              <a:rPr lang="en-US" sz="2400" b="1" dirty="0">
                <a:solidFill>
                  <a:srgbClr val="004B82"/>
                </a:solidFill>
              </a:rPr>
              <a:t>:</a:t>
            </a:r>
            <a:endParaRPr lang="el-GR" sz="2400" b="1" dirty="0">
              <a:solidFill>
                <a:srgbClr val="004B8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/>
              <a:t>A</a:t>
            </a:r>
            <a:r>
              <a:rPr lang="el-GR" sz="2400" dirty="0"/>
              <a:t>ν έχει προηγηθεί στον εξεταζόμενο δοκιμασία απέκκρισης της βρωμοσουλφοφθαλείνης (</a:t>
            </a:r>
            <a:r>
              <a:rPr lang="en-US" sz="2400" dirty="0"/>
              <a:t>BSP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Όταν τα </a:t>
            </a:r>
            <a:r>
              <a:rPr lang="el-GR" sz="2400" dirty="0" smtClean="0"/>
              <a:t>ούρα είναι </a:t>
            </a:r>
            <a:r>
              <a:rPr lang="el-GR" sz="2400" b="1" dirty="0" smtClean="0">
                <a:solidFill>
                  <a:srgbClr val="004B82"/>
                </a:solidFill>
              </a:rPr>
              <a:t>έντονα χρωματισμένα</a:t>
            </a:r>
            <a:r>
              <a:rPr lang="el-GR" sz="2400" dirty="0" smtClean="0">
                <a:solidFill>
                  <a:srgbClr val="004B82"/>
                </a:solidFill>
              </a:rPr>
              <a:t>.</a:t>
            </a:r>
            <a:endParaRPr lang="el-GR" sz="2400" dirty="0">
              <a:solidFill>
                <a:srgbClr val="004B82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400" dirty="0"/>
              <a:t>Παρουσία μεταβολιτών της </a:t>
            </a:r>
            <a:r>
              <a:rPr lang="en-US" sz="2400" dirty="0"/>
              <a:t>L</a:t>
            </a:r>
            <a:r>
              <a:rPr lang="el-GR" sz="2400" dirty="0"/>
              <a:t>-ντοπαμίνης και ουσιών που περιέχουν σουλφυδρυλικές ομάδες</a:t>
            </a:r>
            <a:r>
              <a:rPr lang="en-US" sz="2400" dirty="0"/>
              <a:t>.</a:t>
            </a:r>
            <a:r>
              <a:rPr lang="el-GR" sz="2400" b="1" dirty="0">
                <a:solidFill>
                  <a:schemeClr val="tx2"/>
                </a:solidFill>
              </a:rPr>
              <a:t>	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004B82"/>
                </a:solidFill>
              </a:rPr>
              <a:t>Ψευδώς αρνητικά αποτελέσματα</a:t>
            </a:r>
            <a:r>
              <a:rPr lang="en-US" sz="2400" b="1" dirty="0">
                <a:solidFill>
                  <a:srgbClr val="004B82"/>
                </a:solidFill>
              </a:rPr>
              <a:t>:</a:t>
            </a:r>
            <a:endParaRPr lang="el-GR" sz="2400" b="1" dirty="0">
              <a:solidFill>
                <a:srgbClr val="004B82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400" dirty="0"/>
              <a:t>Όταν ο ασθενής έχει λάβει ασπιρίνη.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Σε </a:t>
            </a:r>
            <a:r>
              <a:rPr lang="el-GR" sz="2400" b="1" dirty="0">
                <a:solidFill>
                  <a:srgbClr val="004B82"/>
                </a:solidFill>
              </a:rPr>
              <a:t>παρατεταμένη παραμονή των ούρων </a:t>
            </a:r>
            <a:r>
              <a:rPr lang="el-GR" sz="2400" dirty="0"/>
              <a:t>οπότε οι μικροοργανισμοί καταναλώνουν τις κετόνες.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Όταν </a:t>
            </a:r>
            <a:r>
              <a:rPr lang="el-GR" sz="2400" b="1" dirty="0">
                <a:solidFill>
                  <a:srgbClr val="004B82"/>
                </a:solidFill>
              </a:rPr>
              <a:t>υπερτερεί το β-υδροξυβουτυρικό οξύ στα ούρα</a:t>
            </a:r>
            <a:r>
              <a:rPr lang="el-GR" sz="2400" dirty="0"/>
              <a:t>, το οποίο και δεν μπορεί να ανιχνευτεί.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206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Οθόνη αναλυτή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11" y="620688"/>
            <a:ext cx="7151294" cy="56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>
              <a:spcBef>
                <a:spcPct val="15000"/>
              </a:spcBef>
            </a:pPr>
            <a:r>
              <a:rPr lang="el-GR" altLang="el-GR" sz="3200" dirty="0">
                <a:solidFill>
                  <a:srgbClr val="1F497D"/>
                </a:solidFill>
              </a:rPr>
              <a:t>Αναλυτές που μετρούν</a:t>
            </a:r>
            <a:r>
              <a:rPr lang="en-US" altLang="el-GR" sz="3200" dirty="0" smtClean="0">
                <a:solidFill>
                  <a:srgbClr val="1F497D"/>
                </a:solidFill>
              </a:rPr>
              <a:t>:</a:t>
            </a:r>
            <a:r>
              <a:rPr lang="el-GR" altLang="el-GR" sz="3200" dirty="0" smtClean="0">
                <a:solidFill>
                  <a:srgbClr val="1F497D"/>
                </a:solidFill>
              </a:rPr>
              <a:t> φυσικούς</a:t>
            </a:r>
            <a:r>
              <a:rPr lang="el-GR" altLang="el-GR" sz="3200" dirty="0">
                <a:solidFill>
                  <a:srgbClr val="1F497D"/>
                </a:solidFill>
              </a:rPr>
              <a:t>, χημικούς </a:t>
            </a:r>
            <a:r>
              <a:rPr lang="el-GR" altLang="el-GR" sz="3200" dirty="0" smtClean="0">
                <a:solidFill>
                  <a:srgbClr val="1F497D"/>
                </a:solidFill>
              </a:rPr>
              <a:t>&amp; μικροσκοπικούς </a:t>
            </a:r>
            <a:r>
              <a:rPr lang="el-GR" altLang="el-GR" sz="3200" dirty="0">
                <a:solidFill>
                  <a:srgbClr val="1F497D"/>
                </a:solidFill>
              </a:rPr>
              <a:t>χαρακτήρες</a:t>
            </a:r>
          </a:p>
        </p:txBody>
      </p:sp>
      <p:pic>
        <p:nvPicPr>
          <p:cNvPr id="7" name="Picture 4" descr="http://www.labexchange.com/products/technical/8830%20IrisDiagnostic%20iQ%20200-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320" y="4070439"/>
            <a:ext cx="6695231" cy="26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5819" y="6543079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labexchange.com</a:t>
            </a:r>
            <a:endParaRPr lang="el-GR" sz="1200" dirty="0">
              <a:latin typeface="+mn-lt"/>
            </a:endParaRPr>
          </a:p>
        </p:txBody>
      </p:sp>
      <p:pic>
        <p:nvPicPr>
          <p:cNvPr id="2050" name="Picture 2" descr="http://www.healthcare.siemens.com/siemens_hwem-hwem_ssxa_websites-context-root/wcm/idc/groups/public/@global/@lab/@corelab/documents/image/mdaw/mtc4/~edisp/med_dx_auwi_960x720-00132507/~renditions/med_dx_auwi_960x720-00132507~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0642" y="1340768"/>
            <a:ext cx="5458585" cy="25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6522" y="3793440"/>
            <a:ext cx="288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healthcare.siemens.com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3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«Ανάλυση Βιολογικών Υγρών &amp; Εκκριμάτων (Ε). </a:t>
            </a:r>
            <a:r>
              <a:rPr lang="el-GR" sz="2000" dirty="0"/>
              <a:t>Ενότητα </a:t>
            </a:r>
            <a:r>
              <a:rPr lang="en-US" sz="2000" dirty="0" smtClean="0"/>
              <a:t>5</a:t>
            </a:r>
            <a:r>
              <a:rPr lang="el-GR" sz="2000" dirty="0" smtClean="0"/>
              <a:t>: Προσδιορισμός κετονών στα ούρα, αναλυτές ούρων».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-1189038" y="3678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κετονών με χημική </a:t>
            </a:r>
            <a:r>
              <a:rPr lang="el-GR" dirty="0" smtClean="0"/>
              <a:t>μέθοδο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rgbClr val="004B82"/>
                </a:solidFill>
              </a:rPr>
              <a:t>Μέθοδος </a:t>
            </a:r>
            <a:r>
              <a:rPr lang="en-US" sz="2400" b="1" dirty="0">
                <a:solidFill>
                  <a:srgbClr val="004B82"/>
                </a:solidFill>
              </a:rPr>
              <a:t>Rothera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Arial" charset="0"/>
              </a:rPr>
              <a:t>To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Arial" charset="0"/>
              </a:rPr>
              <a:t> ακετοξεικό οξύ και η ακετόνη σχηματίζουν με το </a:t>
            </a:r>
            <a:r>
              <a:rPr lang="el-GR" sz="2400" b="1" dirty="0">
                <a:solidFill>
                  <a:srgbClr val="004B82"/>
                </a:solidFill>
                <a:ea typeface="Times New Roman" pitchFamily="18" charset="0"/>
                <a:cs typeface="Arial" charset="0"/>
              </a:rPr>
              <a:t>νιτροπρωσσικό νάτριο </a:t>
            </a:r>
            <a:r>
              <a:rPr lang="el-GR" sz="2400" dirty="0">
                <a:ea typeface="Times New Roman" pitchFamily="18" charset="0"/>
                <a:cs typeface="Arial" charset="0"/>
              </a:rPr>
              <a:t>μία ένωση που έχει χρώμα ιώδες (</a:t>
            </a:r>
            <a:r>
              <a:rPr lang="el-GR" sz="2400" b="1" dirty="0">
                <a:solidFill>
                  <a:srgbClr val="004B82"/>
                </a:solidFill>
                <a:ea typeface="Times New Roman" pitchFamily="18" charset="0"/>
                <a:cs typeface="Arial" charset="0"/>
              </a:rPr>
              <a:t>ακετοξεικό οξύ</a:t>
            </a:r>
            <a:r>
              <a:rPr lang="el-GR" sz="2400" dirty="0">
                <a:solidFill>
                  <a:srgbClr val="004B82"/>
                </a:solidFill>
                <a:ea typeface="Times New Roman" pitchFamily="18" charset="0"/>
                <a:cs typeface="Arial" charset="0"/>
              </a:rPr>
              <a:t>) </a:t>
            </a:r>
            <a:r>
              <a:rPr lang="el-GR" sz="2400" dirty="0">
                <a:ea typeface="Times New Roman" pitchFamily="18" charset="0"/>
                <a:cs typeface="Arial" charset="0"/>
              </a:rPr>
              <a:t>ή ιωδέρυθρο (</a:t>
            </a:r>
            <a:r>
              <a:rPr lang="el-GR" sz="2400" b="1" dirty="0">
                <a:solidFill>
                  <a:srgbClr val="004B82"/>
                </a:solidFill>
                <a:ea typeface="Times New Roman" pitchFamily="18" charset="0"/>
                <a:cs typeface="Arial" charset="0"/>
              </a:rPr>
              <a:t>ακετόνη</a:t>
            </a:r>
            <a:r>
              <a:rPr lang="el-GR" sz="2400" dirty="0" smtClean="0">
                <a:ea typeface="Times New Roman" pitchFamily="18" charset="0"/>
                <a:cs typeface="Arial" charset="0"/>
              </a:rPr>
              <a:t>).</a:t>
            </a:r>
          </a:p>
          <a:p>
            <a:pPr marL="0" indent="0">
              <a:buNone/>
            </a:pPr>
            <a:endParaRPr lang="el-GR" sz="2400" dirty="0">
              <a:ea typeface="Times New Roman" pitchFamily="18" charset="0"/>
              <a:cs typeface="Arial" charset="0"/>
            </a:endParaRP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Μέθοδος </a:t>
            </a:r>
            <a:r>
              <a:rPr lang="el-GR" sz="2400" b="1" dirty="0">
                <a:solidFill>
                  <a:srgbClr val="004B82"/>
                </a:solidFill>
              </a:rPr>
              <a:t>με ταμπλέτα </a:t>
            </a:r>
            <a:r>
              <a:rPr lang="en-US" sz="2400" b="1" dirty="0" smtClean="0">
                <a:solidFill>
                  <a:srgbClr val="004B82"/>
                </a:solidFill>
              </a:rPr>
              <a:t>Acetest</a:t>
            </a:r>
            <a:endParaRPr lang="el-GR" sz="2400" b="1" dirty="0" smtClean="0">
              <a:solidFill>
                <a:srgbClr val="004B82"/>
              </a:solidFill>
            </a:endParaRPr>
          </a:p>
          <a:p>
            <a:r>
              <a:rPr lang="en-US" sz="2400" dirty="0"/>
              <a:t>H</a:t>
            </a:r>
            <a:r>
              <a:rPr lang="el-GR" sz="2400" dirty="0"/>
              <a:t> ταμπλέτα περιέχει νιτροπρωσσικό άλας, αλκαλικά και γλυκίνη. </a:t>
            </a:r>
          </a:p>
          <a:p>
            <a:r>
              <a:rPr lang="el-GR" sz="2400" dirty="0" smtClean="0"/>
              <a:t>Προστίθεται </a:t>
            </a:r>
            <a:r>
              <a:rPr lang="el-GR" sz="2400" dirty="0" smtClean="0"/>
              <a:t>μία </a:t>
            </a:r>
            <a:r>
              <a:rPr lang="el-GR" sz="2400" dirty="0"/>
              <a:t>σταγόνα ούρων και αμέσως εμφανίζεται το χαρακτηριστικό φούξια χρώμα της οξόνης εφόσον υπάρχουν στα ούρα οξονικά σώματα.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32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n-US" dirty="0"/>
              <a:t>Rothera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defTabSz="449263">
              <a:lnSpc>
                <a:spcPct val="140000"/>
              </a:lnSpc>
              <a:spcBef>
                <a:spcPct val="35000"/>
              </a:spcBef>
              <a:buFontTx/>
              <a:buAutoNum type="arabicPeriod"/>
              <a:tabLst>
                <a:tab pos="0" algn="l"/>
              </a:tabLst>
            </a:pPr>
            <a:r>
              <a:rPr lang="en-US" sz="3600" dirty="0"/>
              <a:t> </a:t>
            </a:r>
            <a:r>
              <a:rPr lang="el-GR" dirty="0"/>
              <a:t>Με μια μικρή σπάτουλα βάζουμε ποσότητα αντιδραστηρίου πάνω σ’ ένα λευκό διηθητικό χαρτί και προσθέτουμε </a:t>
            </a:r>
            <a:r>
              <a:rPr lang="el-GR" b="1" dirty="0">
                <a:solidFill>
                  <a:srgbClr val="004B82"/>
                </a:solidFill>
              </a:rPr>
              <a:t>1</a:t>
            </a:r>
            <a:r>
              <a:rPr lang="en-US" b="1" dirty="0">
                <a:solidFill>
                  <a:srgbClr val="004B82"/>
                </a:solidFill>
              </a:rPr>
              <a:t> </a:t>
            </a:r>
            <a:r>
              <a:rPr lang="el-GR" b="1" dirty="0">
                <a:solidFill>
                  <a:srgbClr val="004B82"/>
                </a:solidFill>
              </a:rPr>
              <a:t>-</a:t>
            </a:r>
            <a:r>
              <a:rPr lang="en-US" b="1" dirty="0">
                <a:solidFill>
                  <a:srgbClr val="004B82"/>
                </a:solidFill>
              </a:rPr>
              <a:t> </a:t>
            </a:r>
            <a:r>
              <a:rPr lang="el-GR" b="1" dirty="0">
                <a:solidFill>
                  <a:srgbClr val="004B82"/>
                </a:solidFill>
              </a:rPr>
              <a:t>2 σταγόνες ούρα</a:t>
            </a:r>
            <a:r>
              <a:rPr lang="el-GR" dirty="0">
                <a:solidFill>
                  <a:srgbClr val="004B82"/>
                </a:solidFill>
              </a:rPr>
              <a:t>.</a:t>
            </a:r>
          </a:p>
          <a:p>
            <a:pPr defTabSz="449263">
              <a:lnSpc>
                <a:spcPct val="140000"/>
              </a:lnSpc>
              <a:spcBef>
                <a:spcPct val="35000"/>
              </a:spcBef>
              <a:buFontTx/>
              <a:buAutoNum type="arabicPeriod"/>
              <a:tabLst>
                <a:tab pos="0" algn="l"/>
              </a:tabLst>
            </a:pPr>
            <a:r>
              <a:rPr lang="en-US" dirty="0"/>
              <a:t> </a:t>
            </a:r>
            <a:r>
              <a:rPr lang="el-GR" dirty="0"/>
              <a:t>Σε θετικό αποτέλεσμα παρατηρείται </a:t>
            </a:r>
            <a:r>
              <a:rPr lang="el-GR" b="1" dirty="0">
                <a:solidFill>
                  <a:srgbClr val="004B82"/>
                </a:solidFill>
              </a:rPr>
              <a:t>ιωδέρυθρο χρώμα </a:t>
            </a:r>
            <a:r>
              <a:rPr lang="el-GR" dirty="0"/>
              <a:t>αμέσως ή το πολύ σε 3 </a:t>
            </a:r>
            <a:r>
              <a:rPr lang="en-US" dirty="0"/>
              <a:t>min</a:t>
            </a:r>
            <a:r>
              <a:rPr lang="el-GR" dirty="0"/>
              <a:t>.</a:t>
            </a:r>
          </a:p>
          <a:p>
            <a:pPr defTabSz="449263">
              <a:lnSpc>
                <a:spcPct val="140000"/>
              </a:lnSpc>
              <a:tabLst>
                <a:tab pos="0" algn="l"/>
              </a:tabLst>
            </a:pPr>
            <a:endParaRPr lang="en-US" dirty="0"/>
          </a:p>
          <a:p>
            <a:pPr defTabSz="449263">
              <a:lnSpc>
                <a:spcPct val="140000"/>
              </a:lnSpc>
              <a:tabLst>
                <a:tab pos="0" algn="l"/>
              </a:tabLst>
            </a:pPr>
            <a:r>
              <a:rPr lang="el-GR" dirty="0"/>
              <a:t>Ανάλογα με την ένταση του χρώματος που εμφανίζεται, εκφράζουμε το αποτέλεσμα σε σταυρούς, από έναν μέχρι τέσσερις.</a:t>
            </a:r>
          </a:p>
          <a:p>
            <a:pPr defTabSz="449263">
              <a:lnSpc>
                <a:spcPct val="140000"/>
              </a:lnSpc>
              <a:tabLst>
                <a:tab pos="0" algn="l"/>
              </a:tabLst>
            </a:pPr>
            <a:r>
              <a:rPr lang="el-GR" dirty="0"/>
              <a:t>Σε αρνητικό αποτέλεσμα δεν εμφανίζεται κανένα χρώμα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1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l-GR" dirty="0" smtClean="0"/>
              <a:t>θετικό αποτέλεσμα στη </a:t>
            </a:r>
            <a:r>
              <a:rPr lang="en-US" dirty="0" smtClean="0"/>
              <a:t>Rothera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3745542" cy="229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43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55514"/>
              </p:ext>
            </p:extLst>
          </p:nvPr>
        </p:nvGraphicFramePr>
        <p:xfrm>
          <a:off x="1331640" y="4077072"/>
          <a:ext cx="6408712" cy="22850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24136"/>
                <a:gridCol w="1909450"/>
                <a:gridCol w="1568413"/>
                <a:gridCol w="1706713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Σταυροί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Χρώμα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Ακετόνη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Ακετοξεικό οξύ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Ροζ-μωβ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– 40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mg/dl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mg/dl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1+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Ροζ-μωβ έντονο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mg/dl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mg/dl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2+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ώδες κοκκινωπό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250-500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mg/dl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mg/dl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3+ έως 4-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Ερυθροϊώδες βαθύ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800-3000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mg/dl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100-300 mg/dl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Τεχνική </a:t>
            </a:r>
            <a:r>
              <a:rPr lang="en-US" dirty="0" smtClean="0"/>
              <a:t>Ross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sz="2400" dirty="0" smtClean="0"/>
              <a:t>Σε </a:t>
            </a:r>
            <a:r>
              <a:rPr lang="el-GR" sz="2400" dirty="0"/>
              <a:t>5 </a:t>
            </a:r>
            <a:r>
              <a:rPr lang="en-US" sz="2400" dirty="0" smtClean="0"/>
              <a:t>mL</a:t>
            </a:r>
            <a:r>
              <a:rPr lang="el-GR" sz="2400" dirty="0" smtClean="0"/>
              <a:t> </a:t>
            </a:r>
            <a:r>
              <a:rPr lang="el-GR" sz="2400" dirty="0"/>
              <a:t>ούρων προσθέτουμε 1 </a:t>
            </a:r>
            <a:r>
              <a:rPr lang="el-GR" sz="2400" b="1" dirty="0">
                <a:solidFill>
                  <a:srgbClr val="004B82"/>
                </a:solidFill>
              </a:rPr>
              <a:t>γραμμάριο νιτροπρωσσικού νατρίου.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sz="2400" dirty="0" smtClean="0"/>
              <a:t>Επιστοιβάζουμε </a:t>
            </a:r>
            <a:r>
              <a:rPr lang="el-GR" sz="2400" dirty="0"/>
              <a:t>2 - 3 </a:t>
            </a:r>
            <a:r>
              <a:rPr lang="en-US" sz="2400" dirty="0" smtClean="0"/>
              <a:t>mL</a:t>
            </a:r>
            <a:r>
              <a:rPr lang="el-GR" sz="2400" dirty="0" smtClean="0"/>
              <a:t> </a:t>
            </a:r>
            <a:r>
              <a:rPr lang="el-GR" sz="2400" b="1" dirty="0">
                <a:solidFill>
                  <a:srgbClr val="004B82"/>
                </a:solidFill>
              </a:rPr>
              <a:t>πυκνής αμμωνίας.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l-GR" sz="2400" dirty="0"/>
              <a:t>Σε θετικό αποτέλεσμα εμφανίζεται δακτύλιος με χρώμα ροζ μέχρι </a:t>
            </a:r>
            <a:r>
              <a:rPr lang="el-GR" sz="2400" dirty="0" smtClean="0"/>
              <a:t>ιωδέρυθρος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6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afa1498b4d74f34756d09691193eeacf177"/>
  <p:tag name="ISPRING_RESOURCE_PATHS_HASH_PRESENTER" val="381eeae52984cb493fca81085f53eace53765b2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1866</Words>
  <Application>Microsoft Office PowerPoint</Application>
  <PresentationFormat>Προβολή στην οθόνη (4:3)</PresentationFormat>
  <Paragraphs>360</Paragraphs>
  <Slides>58</Slides>
  <Notes>11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58</vt:i4>
      </vt:variant>
    </vt:vector>
  </HeadingPairs>
  <TitlesOfParts>
    <vt:vector size="61" baseType="lpstr">
      <vt:lpstr>OC_template_updated</vt:lpstr>
      <vt:lpstr>1_OC_template_updated</vt:lpstr>
      <vt:lpstr>Bitmap Image</vt:lpstr>
      <vt:lpstr>Ανάλυση Βιολογικών Υγρών &amp; Εκκριμάτων (Ε)</vt:lpstr>
      <vt:lpstr>Ο προσδιορισμός των κετονών</vt:lpstr>
      <vt:lpstr>Προσδιορισμός κετονών με μέθοδο Legal (ταινία ούρων)</vt:lpstr>
      <vt:lpstr>Προσδιορισμός κετονών με διάφορες ταινίες ούρων</vt:lpstr>
      <vt:lpstr>Εσφαλμένα αποτελέσματα Legal</vt:lpstr>
      <vt:lpstr>Προσδιορισμός κετονών με χημική μέθοδο</vt:lpstr>
      <vt:lpstr>Τεχνική Rothera</vt:lpstr>
      <vt:lpstr>To θετικό αποτέλεσμα στη Rothera</vt:lpstr>
      <vt:lpstr>Τεχνική Ross</vt:lpstr>
      <vt:lpstr>To θετικό αποτέλεσμα Ross</vt:lpstr>
      <vt:lpstr>Ο προσδιορισμός  της χολερυθρίνης</vt:lpstr>
      <vt:lpstr>Προσδιορισμός χολερυθρίνης με την μέθοδο της διαζώτωσης (ταινία ούρων)</vt:lpstr>
      <vt:lpstr>Προσδιορισμός χολερυθρίνης με διάφορες ταινίες ούρων</vt:lpstr>
      <vt:lpstr>Εσφαλμένα αποτελέσματα κατά την μέτρηση χολερυθρίνης με ταινίες ούρων</vt:lpstr>
      <vt:lpstr>Μέθοδος νιτρικού οξέος</vt:lpstr>
      <vt:lpstr>Μέθοδος ιωδίου</vt:lpstr>
      <vt:lpstr>Μέθοδος δισκίων ictotest</vt:lpstr>
      <vt:lpstr>Ο προσδιορισμός του oυροχολινογόνου</vt:lpstr>
      <vt:lpstr>Προσδιορισμός ουροχολινογόνου με ταινία ούρων</vt:lpstr>
      <vt:lpstr>Προσδιορισμός ουροχολινογόνου με διάφορες ταινίες ούρων</vt:lpstr>
      <vt:lpstr>Εσφαλμένα αποτελέσματα κατά την μέτρηση ουροχολινογόνου με ταινίες ούρων </vt:lpstr>
      <vt:lpstr>Μέθοδος Ehrlich</vt:lpstr>
      <vt:lpstr>Μέθοδος Ehrlich με διάκριση ουροχολινογόνου και πορφοχολινογόνου</vt:lpstr>
      <vt:lpstr>Οι αναλυτές ούρων</vt:lpstr>
      <vt:lpstr>Κατηγορίες αναλυτές ούρων</vt:lpstr>
      <vt:lpstr>Δυνατότητες αναγνωστών ταινιών ούρων</vt:lpstr>
      <vt:lpstr>Αναγνώστες ταινιών ούρων</vt:lpstr>
      <vt:lpstr>Ανακλασιμετρία σε αναγνώστες ταινιών ούρων</vt:lpstr>
      <vt:lpstr>Αναλυτές χημικών και φυσικών χαρακτήρων ούρων</vt:lpstr>
      <vt:lpstr>Ανακλασιμετρία σε αναλυτές ταινιών ούρων (1/2)</vt:lpstr>
      <vt:lpstr>Ανακλασιμετρία σε αναλυτές ταινιών ούρων (2/2)</vt:lpstr>
      <vt:lpstr>Προσδιορισμός όψης με νεφελομετρία</vt:lpstr>
      <vt:lpstr>Προσδιορισμός χροιάς με φωτομετρία</vt:lpstr>
      <vt:lpstr>Προσδιορισμός ΕΒ με διάθλαση</vt:lpstr>
      <vt:lpstr>Προσδιορισμός όψης με διάθλαση</vt:lpstr>
      <vt:lpstr>Ημιαυτόματοι αναγνώστες ταινιών ούρων</vt:lpstr>
      <vt:lpstr>Αυτόματοι αναγνώστες ταινιών ούρων</vt:lpstr>
      <vt:lpstr>Aυτόματοι αναλυτές χημικών και φυσικών χαρακτήρων ούρων</vt:lpstr>
      <vt:lpstr>Aναλυτής για τον υπολογισμό του λόγου: Πρωτεΐνης / Κρεατινίνης για κατοικίδια</vt:lpstr>
      <vt:lpstr>Προσδιορισμός έμμορφων στοιχείων των ούρων</vt:lpstr>
      <vt:lpstr>Δυνατότητες κυτταρομετρητών ούρων</vt:lpstr>
      <vt:lpstr>Κυτταρομετρία ροής</vt:lpstr>
      <vt:lpstr>Ηλεκτρικές μέθοδοι</vt:lpstr>
      <vt:lpstr>Ηλεκτρικές μέθοδοι</vt:lpstr>
      <vt:lpstr>Οπτικές μέθοδοι - Σκέδαση</vt:lpstr>
      <vt:lpstr>Φθορισμός</vt:lpstr>
      <vt:lpstr>Απεικονιστική κυτταρομετρία</vt:lpstr>
      <vt:lpstr>Μοντέλα αναλυτών μέτρησης έμμορφων στοιχείων των ούρων</vt:lpstr>
      <vt:lpstr>Οθόνη αναλυτή μέτρησης έμμορφων στοιχείων</vt:lpstr>
      <vt:lpstr>Παρουσίαση του PowerPoint</vt:lpstr>
      <vt:lpstr>Αναλυτές που μετρούν: φυσικούς, χημικούς &amp; μικροσκοπικούς χαρακτήρες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63</cp:revision>
  <dcterms:created xsi:type="dcterms:W3CDTF">2013-03-04T13:35:19Z</dcterms:created>
  <dcterms:modified xsi:type="dcterms:W3CDTF">2015-03-26T09:26:54Z</dcterms:modified>
</cp:coreProperties>
</file>