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0" r:id="rId3"/>
  </p:sldMasterIdLst>
  <p:notesMasterIdLst>
    <p:notesMasterId r:id="rId83"/>
  </p:notesMasterIdLst>
  <p:handoutMasterIdLst>
    <p:handoutMasterId r:id="rId8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257" r:id="rId76"/>
    <p:sldId id="262" r:id="rId77"/>
    <p:sldId id="264" r:id="rId78"/>
    <p:sldId id="338" r:id="rId79"/>
    <p:sldId id="339" r:id="rId80"/>
    <p:sldId id="340" r:id="rId81"/>
    <p:sldId id="341" r:id="rId82"/>
  </p:sldIdLst>
  <p:sldSz cx="9144000" cy="6858000" type="screen4x3"/>
  <p:notesSz cx="7104063" cy="10234613"/>
  <p:custDataLst>
    <p:tags r:id="rId8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118"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eaLnBrk="1" fontAlgn="auto" hangingPunct="1">
              <a:spcBef>
                <a:spcPts val="0"/>
              </a:spcBef>
              <a:spcAft>
                <a:spcPts val="0"/>
              </a:spcAft>
              <a:defRPr/>
            </a:pPr>
            <a:r>
              <a:rPr lang="el-GR" b="1" dirty="0" smtClean="0"/>
              <a:t>Αριστερά</a:t>
            </a:r>
            <a:r>
              <a:rPr lang="el-GR" dirty="0" smtClean="0"/>
              <a:t>:</a:t>
            </a:r>
            <a:r>
              <a:rPr lang="el-GR" baseline="0" dirty="0" smtClean="0"/>
              <a:t> </a:t>
            </a:r>
            <a:r>
              <a:rPr lang="en-US" sz="1300" dirty="0"/>
              <a:t>Angelos Akotantos - The Virgin Cardiotissa </a:t>
            </a:r>
            <a:r>
              <a:rPr lang="el-GR" sz="1300" dirty="0"/>
              <a:t>(Βυζαντινό και Χριστιανικό Μουσείο</a:t>
            </a:r>
            <a:r>
              <a:rPr lang="el-GR" sz="1300" dirty="0" smtClean="0"/>
              <a:t>)</a:t>
            </a:r>
            <a:endParaRPr lang="en-US" sz="1300" dirty="0"/>
          </a:p>
          <a:p>
            <a:pPr defTabSz="990752" eaLnBrk="1" fontAlgn="auto" hangingPunct="1">
              <a:spcBef>
                <a:spcPts val="0"/>
              </a:spcBef>
              <a:spcAft>
                <a:spcPts val="0"/>
              </a:spcAft>
              <a:defRPr/>
            </a:pPr>
            <a:r>
              <a:rPr lang="el-GR" b="1" dirty="0" smtClean="0"/>
              <a:t>Δεξιά</a:t>
            </a:r>
            <a:r>
              <a:rPr lang="el-GR" dirty="0" smtClean="0"/>
              <a:t>: </a:t>
            </a:r>
            <a:r>
              <a:rPr lang="el-GR" sz="1300" dirty="0"/>
              <a:t>Η εικόνα του Αγίου Ιωάννου του Προδρόμου Κρανιδίου </a:t>
            </a:r>
            <a:r>
              <a:rPr lang="en-US" sz="1300" dirty="0"/>
              <a:t>by Emmanouel Tzanes</a:t>
            </a:r>
          </a:p>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45908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92594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36293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88648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247508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eaLnBrk="1" fontAlgn="auto" hangingPunct="1">
              <a:spcBef>
                <a:spcPts val="0"/>
              </a:spcBef>
              <a:spcAft>
                <a:spcPts val="0"/>
              </a:spcAft>
              <a:defRPr/>
            </a:pPr>
            <a:r>
              <a:rPr lang="el-GR" sz="1300" b="1" dirty="0"/>
              <a:t>Ανιλίνη + νιτρώδες οξύ </a:t>
            </a:r>
            <a:r>
              <a:rPr lang="el-GR" sz="1300" b="1" dirty="0">
                <a:sym typeface="Wingdings" panose="05000000000000000000" pitchFamily="2" charset="2"/>
              </a:rPr>
              <a:t> </a:t>
            </a:r>
            <a:r>
              <a:rPr lang="el-GR" sz="1300" b="1" dirty="0"/>
              <a:t>αζωενώσεις</a:t>
            </a:r>
          </a:p>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151418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FD19B3D-77D4-4ADB-9939-02BEEFB0EBF1}" type="slidenum">
              <a:rPr lang="el-GR" smtClean="0">
                <a:solidFill>
                  <a:prstClr val="black"/>
                </a:solidFill>
              </a:rPr>
              <a:pPr/>
              <a:t>2</a:t>
            </a:fld>
            <a:endParaRPr lang="el-GR" dirty="0">
              <a:solidFill>
                <a:prstClr val="black"/>
              </a:solidFill>
            </a:endParaRPr>
          </a:p>
        </p:txBody>
      </p:sp>
    </p:spTree>
    <p:extLst>
      <p:ext uri="{BB962C8B-B14F-4D97-AF65-F5344CB8AC3E}">
        <p14:creationId xmlns:p14="http://schemas.microsoft.com/office/powerpoint/2010/main" val="134009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TextEdit="1"/>
          </p:cNvSpPr>
          <p:nvPr>
            <p:ph type="sldImg"/>
          </p:nvPr>
        </p:nvSpPr>
        <p:spPr>
          <a:ln/>
        </p:spPr>
      </p:sp>
      <p:sp>
        <p:nvSpPr>
          <p:cNvPr id="1064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dirty="0" smtClean="0"/>
          </a:p>
        </p:txBody>
      </p:sp>
      <p:sp>
        <p:nvSpPr>
          <p:cNvPr id="106500" name="3 - Θέση ημερομηνίας"/>
          <p:cNvSpPr>
            <a:spLocks noGrp="1"/>
          </p:cNvSpPr>
          <p:nvPr>
            <p:ph type="dt" sz="quarter" idx="1"/>
          </p:nvPr>
        </p:nvSpPr>
        <p:spPr/>
        <p:txBody>
          <a:bodyPr/>
          <a:lstStyle/>
          <a:p>
            <a:pPr>
              <a:defRPr/>
            </a:pPr>
            <a:fld id="{2ADBDEA8-8F64-4560-A13E-AAE41FA03841}" type="datetime1">
              <a:rPr lang="en-GB" smtClean="0">
                <a:solidFill>
                  <a:prstClr val="black"/>
                </a:solidFill>
              </a:rPr>
              <a:pPr>
                <a:defRPr/>
              </a:pPr>
              <a:t>15/09/2015</a:t>
            </a:fld>
            <a:endParaRPr lang="el-GR" dirty="0" smtClean="0">
              <a:solidFill>
                <a:prstClr val="black"/>
              </a:solidFill>
            </a:endParaRPr>
          </a:p>
        </p:txBody>
      </p:sp>
      <p:sp>
        <p:nvSpPr>
          <p:cNvPr id="106501" name="4 - Θέση υποσέλιδου"/>
          <p:cNvSpPr>
            <a:spLocks noGrp="1"/>
          </p:cNvSpPr>
          <p:nvPr>
            <p:ph type="ftr" sz="quarter" idx="4"/>
          </p:nvPr>
        </p:nvSpPr>
        <p:spPr/>
        <p:txBody>
          <a:bodyPr/>
          <a:lstStyle/>
          <a:p>
            <a:pPr>
              <a:defRPr/>
            </a:pPr>
            <a:r>
              <a:rPr lang="el-GR" dirty="0" smtClean="0">
                <a:solidFill>
                  <a:prstClr val="black"/>
                </a:solidFill>
              </a:rPr>
              <a:t>, Department of  Conservation of Antiquities and Works of Art</a:t>
            </a:r>
          </a:p>
        </p:txBody>
      </p:sp>
      <p:sp>
        <p:nvSpPr>
          <p:cNvPr id="106502" name="5 - Θέση αριθμού διαφάνειας"/>
          <p:cNvSpPr>
            <a:spLocks noGrp="1"/>
          </p:cNvSpPr>
          <p:nvPr>
            <p:ph type="sldNum" sz="quarter" idx="5"/>
          </p:nvPr>
        </p:nvSpPr>
        <p:spPr/>
        <p:txBody>
          <a:bodyPr/>
          <a:lstStyle>
            <a:lvl1pPr eaLnBrk="0" hangingPunct="0">
              <a:defRPr sz="2600">
                <a:solidFill>
                  <a:schemeClr val="tx1"/>
                </a:solidFill>
                <a:latin typeface="Arial" panose="020B0604020202020204" pitchFamily="34" charset="0"/>
                <a:cs typeface="Arial" panose="020B0604020202020204" pitchFamily="34" charset="0"/>
              </a:defRPr>
            </a:lvl1pPr>
            <a:lvl2pPr marL="804986" indent="-309610" eaLnBrk="0" hangingPunct="0">
              <a:defRPr sz="2600">
                <a:solidFill>
                  <a:schemeClr val="tx1"/>
                </a:solidFill>
                <a:latin typeface="Arial" panose="020B0604020202020204" pitchFamily="34" charset="0"/>
                <a:cs typeface="Arial" panose="020B0604020202020204" pitchFamily="34" charset="0"/>
              </a:defRPr>
            </a:lvl2pPr>
            <a:lvl3pPr marL="1238441" indent="-247688" eaLnBrk="0" hangingPunct="0">
              <a:defRPr sz="2600">
                <a:solidFill>
                  <a:schemeClr val="tx1"/>
                </a:solidFill>
                <a:latin typeface="Arial" panose="020B0604020202020204" pitchFamily="34" charset="0"/>
                <a:cs typeface="Arial" panose="020B0604020202020204" pitchFamily="34" charset="0"/>
              </a:defRPr>
            </a:lvl3pPr>
            <a:lvl4pPr marL="1733817" indent="-247688" eaLnBrk="0" hangingPunct="0">
              <a:defRPr sz="2600">
                <a:solidFill>
                  <a:schemeClr val="tx1"/>
                </a:solidFill>
                <a:latin typeface="Arial" panose="020B0604020202020204" pitchFamily="34" charset="0"/>
                <a:cs typeface="Arial" panose="020B0604020202020204" pitchFamily="34" charset="0"/>
              </a:defRPr>
            </a:lvl4pPr>
            <a:lvl5pPr marL="2229193" indent="-247688" eaLnBrk="0" hangingPunct="0">
              <a:defRPr sz="2600">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fld id="{B1E7FC73-5D39-42B6-8313-63C21500AA55}" type="slidenum">
              <a:rPr lang="el-GR" sz="1300">
                <a:solidFill>
                  <a:prstClr val="black"/>
                </a:solidFill>
                <a:latin typeface="Times New Roman" panose="02020603050405020304" pitchFamily="18" charset="0"/>
              </a:rPr>
              <a:pPr eaLnBrk="1" hangingPunct="1"/>
              <a:t>12</a:t>
            </a:fld>
            <a:endParaRPr lang="el-GR" sz="13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51349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a:ln/>
        </p:spPr>
      </p:sp>
      <p:sp>
        <p:nvSpPr>
          <p:cNvPr id="1157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dirty="0" smtClean="0"/>
          </a:p>
        </p:txBody>
      </p:sp>
      <p:sp>
        <p:nvSpPr>
          <p:cNvPr id="115716" name="3 - Θέση ημερομηνίας"/>
          <p:cNvSpPr>
            <a:spLocks noGrp="1"/>
          </p:cNvSpPr>
          <p:nvPr>
            <p:ph type="dt" sz="quarter" idx="1"/>
          </p:nvPr>
        </p:nvSpPr>
        <p:spPr/>
        <p:txBody>
          <a:bodyPr/>
          <a:lstStyle/>
          <a:p>
            <a:pPr>
              <a:defRPr/>
            </a:pPr>
            <a:fld id="{6FFDB051-7139-4D50-9918-30B04D1AAE3C}" type="datetime1">
              <a:rPr lang="en-GB" smtClean="0">
                <a:solidFill>
                  <a:prstClr val="black"/>
                </a:solidFill>
              </a:rPr>
              <a:pPr>
                <a:defRPr/>
              </a:pPr>
              <a:t>15/09/2015</a:t>
            </a:fld>
            <a:endParaRPr lang="el-GR" dirty="0" smtClean="0">
              <a:solidFill>
                <a:prstClr val="black"/>
              </a:solidFill>
            </a:endParaRPr>
          </a:p>
        </p:txBody>
      </p:sp>
      <p:sp>
        <p:nvSpPr>
          <p:cNvPr id="115717" name="4 - Θέση υποσέλιδου"/>
          <p:cNvSpPr>
            <a:spLocks noGrp="1"/>
          </p:cNvSpPr>
          <p:nvPr>
            <p:ph type="ftr" sz="quarter" idx="4"/>
          </p:nvPr>
        </p:nvSpPr>
        <p:spPr/>
        <p:txBody>
          <a:bodyPr/>
          <a:lstStyle/>
          <a:p>
            <a:pPr>
              <a:defRPr/>
            </a:pPr>
            <a:r>
              <a:rPr lang="el-GR" dirty="0" smtClean="0">
                <a:solidFill>
                  <a:prstClr val="black"/>
                </a:solidFill>
              </a:rPr>
              <a:t>, Department of  Conservation of Antiquities and Works of Art</a:t>
            </a:r>
          </a:p>
        </p:txBody>
      </p:sp>
      <p:sp>
        <p:nvSpPr>
          <p:cNvPr id="115718" name="5 - Θέση αριθμού διαφάνειας"/>
          <p:cNvSpPr>
            <a:spLocks noGrp="1"/>
          </p:cNvSpPr>
          <p:nvPr>
            <p:ph type="sldNum" sz="quarter" idx="5"/>
          </p:nvPr>
        </p:nvSpPr>
        <p:spPr/>
        <p:txBody>
          <a:bodyPr/>
          <a:lstStyle>
            <a:lvl1pPr eaLnBrk="0" hangingPunct="0">
              <a:defRPr sz="2600">
                <a:solidFill>
                  <a:schemeClr val="tx1"/>
                </a:solidFill>
                <a:latin typeface="Arial" panose="020B0604020202020204" pitchFamily="34" charset="0"/>
                <a:cs typeface="Arial" panose="020B0604020202020204" pitchFamily="34" charset="0"/>
              </a:defRPr>
            </a:lvl1pPr>
            <a:lvl2pPr marL="804986" indent="-309610" eaLnBrk="0" hangingPunct="0">
              <a:defRPr sz="2600">
                <a:solidFill>
                  <a:schemeClr val="tx1"/>
                </a:solidFill>
                <a:latin typeface="Arial" panose="020B0604020202020204" pitchFamily="34" charset="0"/>
                <a:cs typeface="Arial" panose="020B0604020202020204" pitchFamily="34" charset="0"/>
              </a:defRPr>
            </a:lvl2pPr>
            <a:lvl3pPr marL="1238441" indent="-247688" eaLnBrk="0" hangingPunct="0">
              <a:defRPr sz="2600">
                <a:solidFill>
                  <a:schemeClr val="tx1"/>
                </a:solidFill>
                <a:latin typeface="Arial" panose="020B0604020202020204" pitchFamily="34" charset="0"/>
                <a:cs typeface="Arial" panose="020B0604020202020204" pitchFamily="34" charset="0"/>
              </a:defRPr>
            </a:lvl3pPr>
            <a:lvl4pPr marL="1733817" indent="-247688" eaLnBrk="0" hangingPunct="0">
              <a:defRPr sz="2600">
                <a:solidFill>
                  <a:schemeClr val="tx1"/>
                </a:solidFill>
                <a:latin typeface="Arial" panose="020B0604020202020204" pitchFamily="34" charset="0"/>
                <a:cs typeface="Arial" panose="020B0604020202020204" pitchFamily="34" charset="0"/>
              </a:defRPr>
            </a:lvl4pPr>
            <a:lvl5pPr marL="2229193" indent="-247688" eaLnBrk="0" hangingPunct="0">
              <a:defRPr sz="2600">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fld id="{8B918A6D-5C37-40B3-ABD5-C5D4A44783B7}" type="slidenum">
              <a:rPr lang="el-GR" sz="1300">
                <a:solidFill>
                  <a:prstClr val="black"/>
                </a:solidFill>
                <a:latin typeface="Times New Roman" panose="02020603050405020304" pitchFamily="18" charset="0"/>
              </a:rPr>
              <a:pPr eaLnBrk="1" hangingPunct="1"/>
              <a:t>13</a:t>
            </a:fld>
            <a:endParaRPr lang="el-GR" sz="13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8394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300" i="1" dirty="0"/>
              <a:t>Λάκα από κέρμη και ριζάρι: </a:t>
            </a:r>
            <a:r>
              <a:rPr lang="en-US" sz="1300" i="1" dirty="0"/>
              <a:t>Albrecht Durer, The Virgin and Child (1500-10).</a:t>
            </a:r>
            <a:r>
              <a:rPr lang="el-GR" sz="1300" i="1" dirty="0"/>
              <a:t> </a:t>
            </a:r>
            <a:r>
              <a:rPr lang="en-US" sz="1300" i="1" dirty="0"/>
              <a:t>http://www.webexhibits.org/pigments/indiv/overview/carmine.html</a:t>
            </a:r>
            <a:r>
              <a:rPr lang="el-GR" sz="1300" i="1" dirty="0"/>
              <a:t> </a:t>
            </a:r>
          </a:p>
          <a:p>
            <a:r>
              <a:rPr lang="el-GR" sz="1300" i="1" dirty="0"/>
              <a:t> </a:t>
            </a:r>
          </a:p>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148669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21180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t>Θηλυκά</a:t>
            </a:r>
            <a:r>
              <a:rPr lang="el-GR" dirty="0" smtClean="0"/>
              <a:t> </a:t>
            </a:r>
            <a:r>
              <a:rPr lang="el-GR" b="1" dirty="0" smtClean="0"/>
              <a:t>έντομα</a:t>
            </a:r>
            <a:r>
              <a:rPr lang="el-GR" dirty="0" smtClean="0"/>
              <a:t> </a:t>
            </a:r>
          </a:p>
          <a:p>
            <a:r>
              <a:rPr lang="en-US" i="1" dirty="0" smtClean="0"/>
              <a:t>Quercus coccifera</a:t>
            </a:r>
            <a:r>
              <a:rPr lang="el-GR" i="1" dirty="0" smtClean="0"/>
              <a:t> </a:t>
            </a:r>
            <a:r>
              <a:rPr lang="el-GR" dirty="0" smtClean="0"/>
              <a:t>(=</a:t>
            </a:r>
            <a:r>
              <a:rPr lang="el-GR" b="1" dirty="0" smtClean="0"/>
              <a:t>πρίνος</a:t>
            </a:r>
            <a:r>
              <a:rPr lang="el-GR" dirty="0" smtClean="0"/>
              <a:t>): δέντρο του 2014 στην Κυπριακή</a:t>
            </a:r>
            <a:r>
              <a:rPr lang="el-GR" baseline="0" dirty="0" smtClean="0"/>
              <a:t> Δημοκρατία</a:t>
            </a:r>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134847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56996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1868: </a:t>
            </a:r>
            <a:r>
              <a:rPr lang="el-GR" dirty="0" smtClean="0"/>
              <a:t>έγινε η εργαστηριακή της σύνθεση από τον </a:t>
            </a:r>
            <a:r>
              <a:rPr lang="en-US" dirty="0" smtClean="0"/>
              <a:t>Carl Grabe </a:t>
            </a:r>
            <a:endParaRPr lang="el-GR" dirty="0"/>
          </a:p>
        </p:txBody>
      </p:sp>
      <p:sp>
        <p:nvSpPr>
          <p:cNvPr id="4" name="Slide Number Placeholder 3"/>
          <p:cNvSpPr>
            <a:spLocks noGrp="1"/>
          </p:cNvSpPr>
          <p:nvPr>
            <p:ph type="sldNum" sz="quarter" idx="10"/>
          </p:nvPr>
        </p:nvSpPr>
        <p:spPr/>
        <p:txBody>
          <a:bodyPr/>
          <a:lstStyle/>
          <a:p>
            <a:fld id="{6FD19B3D-77D4-4ADB-9939-02BEEFB0EBF1}"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174381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4638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56837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62096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78908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13222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41484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81093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79533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63530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29684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851689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fld id="{18FE1A50-9577-462E-88F8-CAE25BBA79B8}" type="slidenum">
              <a:rPr lang="el-GR">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789883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CD246B-9C0B-45F8-9749-811F4F1F3B0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57097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5280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50230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20261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65348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5430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8273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19937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012413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07890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87573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7209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5930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creativecommons.org/licenses/by-nc-sa/2.0/" TargetMode="External"/><Relationship Id="rId3" Type="http://schemas.openxmlformats.org/officeDocument/2006/relationships/hyperlink" Target="http://commons.wikimedia.org/wiki/File:Naturally_dyed_skeins.jpg" TargetMode="External"/><Relationship Id="rId7" Type="http://schemas.openxmlformats.org/officeDocument/2006/relationships/hyperlink" Target="http://www.fotopedia.com/items/flickr-6966810435" TargetMode="Externa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Madison60&amp;action=edit&amp;redlink=1"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Simple_reflectance.svg"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commons.wikimedia.org/wiki/User:Phidaue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Vermeer_-_Girl_with_a_Red_Hat.JPG"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commons.wikimedia.org/wiki/User:Hohu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nlinelibrary.wiley.com/doi/10.1002/anie.200905131/full#fig3" TargetMode="External"/><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AltamiraBison.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ndex.php?title=User:Ramessos&amp;action=edit&amp;redlink=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daydaypaint.com/blog/waves-breaking-against-the-wind-painting-by-joseph-mallord-william-turner.html"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commons.wikimedia.org/wiki/File:Quercus_coccifera.jpg" TargetMode="External"/><Relationship Id="rId3" Type="http://schemas.openxmlformats.org/officeDocument/2006/relationships/notesSlide" Target="../notesSlides/notesSlide7.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wmf"/><Relationship Id="rId10" Type="http://schemas.openxmlformats.org/officeDocument/2006/relationships/hyperlink" Target="http://creativecommons.org/licenses/by-sa/3.0/deed.en" TargetMode="External"/><Relationship Id="rId4" Type="http://schemas.openxmlformats.org/officeDocument/2006/relationships/oleObject" Target="../embeddings/oleObject3.bin"/><Relationship Id="rId9" Type="http://schemas.openxmlformats.org/officeDocument/2006/relationships/hyperlink" Target="http://commons.wikimedia.org/wiki/User:Carlosblh"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hyperlink" Target="http://commons.wikimedia.org/wiki/File:Dactylopius_coccus_02.jpg" TargetMode="External"/><Relationship Id="rId3" Type="http://schemas.openxmlformats.org/officeDocument/2006/relationships/hyperlink" Target="http://commons.wikimedia.org/wiki/File:Cochineal_drawing.jpg" TargetMode="External"/><Relationship Id="rId7"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DariusMazeika&amp;action=edit&amp;redlink=1" TargetMode="External"/><Relationship Id="rId9" Type="http://schemas.openxmlformats.org/officeDocument/2006/relationships/hyperlink" Target="http://commons.wikimedia.org/wiki/User:Llez"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commons.wikimedia.org/wiki/User:Rotatebot" TargetMode="External"/><Relationship Id="rId3" Type="http://schemas.openxmlformats.org/officeDocument/2006/relationships/notesSlide" Target="../notesSlides/notesSlide8.xml"/><Relationship Id="rId7" Type="http://schemas.openxmlformats.org/officeDocument/2006/relationships/hyperlink" Target="http://commons.wikimedia.org/wiki/File:Dactylopius_coccus_05.JPG,"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oleObject" Target="../embeddings/oleObject4.bin"/><Relationship Id="rId9" Type="http://schemas.openxmlformats.org/officeDocument/2006/relationships/hyperlink" Target="http://creativecommons.org/licenses/by-sa/3.0/deed.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ommons.wikimedia.org/wiki/User:Zserghei" TargetMode="External"/><Relationship Id="rId4" Type="http://schemas.openxmlformats.org/officeDocument/2006/relationships/hyperlink" Target="http://commons.wikimedia.org/wiki/File:Nefertiti_berlin.jpg"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commons.wikimedia.org/wiki/User:Benjah-bmm27" TargetMode="External"/><Relationship Id="rId3" Type="http://schemas.openxmlformats.org/officeDocument/2006/relationships/notesSlide" Target="../notesSlides/notesSlide9.xml"/><Relationship Id="rId7" Type="http://schemas.openxmlformats.org/officeDocument/2006/relationships/hyperlink" Target="http://commons.wikimedia.org/wiki/File:Alizarin-sample.jpg" TargetMode="Externa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1.jpeg"/><Relationship Id="rId5" Type="http://schemas.openxmlformats.org/officeDocument/2006/relationships/image" Target="../media/image20.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Lothian_Buses_bus_285_Volvo_Olympian_Alexander_Royale_P285_PSX_Madder_and_White_livery,_3_June_2010.jpg" TargetMode="External"/><Relationship Id="rId3" Type="http://schemas.openxmlformats.org/officeDocument/2006/relationships/image" Target="../media/image33.jpeg"/><Relationship Id="rId7" Type="http://schemas.openxmlformats.org/officeDocument/2006/relationships/image" Target="../media/image34.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hyperlink" Target="http://creativecommons.org/licenses/by-sa/3.0/deed.en" TargetMode="External"/><Relationship Id="rId11" Type="http://schemas.openxmlformats.org/officeDocument/2006/relationships/image" Target="../media/image32.wmf"/><Relationship Id="rId5" Type="http://schemas.openxmlformats.org/officeDocument/2006/relationships/hyperlink" Target="http://commons.wikimedia.org/wiki/User:Wyrdlight" TargetMode="External"/><Relationship Id="rId10" Type="http://schemas.openxmlformats.org/officeDocument/2006/relationships/oleObject" Target="../embeddings/oleObject6.bin"/><Relationship Id="rId4" Type="http://schemas.openxmlformats.org/officeDocument/2006/relationships/hyperlink" Target="http://commons.wikimedia.org/wiki/File:Wellingtons33rd.jpg" TargetMode="External"/><Relationship Id="rId9" Type="http://schemas.openxmlformats.org/officeDocument/2006/relationships/hyperlink" Target="http://commons.wikimedia.org/w/index.php?title=User:Ultra7&amp;action=edit&amp;redlink=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Alizarin-sample.jp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User:File_Upload_Bot_(Magnus_Manske)" TargetMode="External"/><Relationship Id="rId3" Type="http://schemas.openxmlformats.org/officeDocument/2006/relationships/image" Target="../media/image41.jpeg"/><Relationship Id="rId7" Type="http://schemas.openxmlformats.org/officeDocument/2006/relationships/hyperlink" Target="http://commons.wikimedia.org/wiki/File:Icon_of_John_Baptist_by_Emmanouel_Tzanes.jp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hyperlink" Target="http://commons.wikimedia.org/wiki/User:JarektUploadBot" TargetMode="External"/><Relationship Id="rId4" Type="http://schemas.openxmlformats.org/officeDocument/2006/relationships/hyperlink" Target="http://commons.wikimedia.org/wiki/File:Angelos_Akotantos_-_The_Virgin_Cardiotissa_-_WGA00097.j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Brazilin.pn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commons.wikimedia.org/wiki/File:Johannes_Vermeer_(1632-1675)_-_The_Girl_With_The_Pearl_Earring_(1665).jpg" TargetMode="External"/><Relationship Id="rId3" Type="http://schemas.openxmlformats.org/officeDocument/2006/relationships/oleObject" Target="../embeddings/oleObject12.bin"/><Relationship Id="rId7"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5.png"/><Relationship Id="rId5" Type="http://schemas.openxmlformats.org/officeDocument/2006/relationships/oleObject" Target="../embeddings/oleObject13.bin"/><Relationship Id="rId10" Type="http://schemas.openxmlformats.org/officeDocument/2006/relationships/hyperlink" Target="http://commons.wikimedia.org/wiki/User:JarektUploadBot" TargetMode="External"/><Relationship Id="rId4" Type="http://schemas.openxmlformats.org/officeDocument/2006/relationships/image" Target="../media/image44.wmf"/><Relationship Id="rId9" Type="http://schemas.openxmlformats.org/officeDocument/2006/relationships/hyperlink" Target="http://commons.wikimedia.org/w/index.php?title=User:Thebrid&amp;action=edit&amp;redlink=1"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hyperlink" Target="http://commons.wikimedia.org/wiki/User:Saravask" TargetMode="Externa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hyperlink" Target="http://commons.wikimedia.org/wiki/File:Iran_saffron_threads.jpg" TargetMode="External"/><Relationship Id="rId5" Type="http://schemas.openxmlformats.org/officeDocument/2006/relationships/image" Target="../media/image48.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oleObject" Target="../embeddings/oleObject16.bin"/><Relationship Id="rId7" Type="http://schemas.openxmlformats.org/officeDocument/2006/relationships/hyperlink" Target="http://commons.wikimedia.org/wiki/User:Upload_Bot_(Rich_Smith)" TargetMode="Externa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hyperlink" Target="http://commons.wikimedia.org/wiki/File:Ajahn_Outhai.jpg" TargetMode="External"/><Relationship Id="rId5" Type="http://schemas.openxmlformats.org/officeDocument/2006/relationships/image" Target="../media/image51.jpe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oleObject" Target="../embeddings/oleObject17.bin"/><Relationship Id="rId7" Type="http://schemas.openxmlformats.org/officeDocument/2006/relationships/hyperlink" Target="http://commons.wikimedia.org/wiki/User:Shisha-Tom" TargetMode="Externa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hyperlink" Target="http://commons.wikimedia.org/wiki/File:Indigo-Historische_Farbstoffsammlung.jpg" TargetMode="External"/><Relationship Id="rId5" Type="http://schemas.openxmlformats.org/officeDocument/2006/relationships/image" Target="../media/image53.jpeg"/><Relationship Id="rId4" Type="http://schemas.openxmlformats.org/officeDocument/2006/relationships/image" Target="../media/image52.wmf"/></Relationships>
</file>

<file path=ppt/slides/_rels/slide42.xml.rels><?xml version="1.0" encoding="UTF-8" standalone="yes"?>
<Relationships xmlns="http://schemas.openxmlformats.org/package/2006/relationships"><Relationship Id="rId8" Type="http://schemas.openxmlformats.org/officeDocument/2006/relationships/hyperlink" Target="http://commons.wikimedia.org/wiki/File:Indigo_plant_extract_sample.jpg" TargetMode="External"/><Relationship Id="rId3" Type="http://schemas.openxmlformats.org/officeDocument/2006/relationships/image" Target="../media/image54.png"/><Relationship Id="rId7"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Boonekamp" TargetMode="External"/><Relationship Id="rId4" Type="http://schemas.openxmlformats.org/officeDocument/2006/relationships/hyperlink" Target="http://commons.wikimedia.org/wiki/File:Purpur-mit-Ausfaerbung.png" TargetMode="External"/><Relationship Id="rId9" Type="http://schemas.openxmlformats.org/officeDocument/2006/relationships/hyperlink" Target="http://commons.wikimedia.org/wiki/User:Ras67" TargetMode="Externa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57.emf"/><Relationship Id="rId4" Type="http://schemas.openxmlformats.org/officeDocument/2006/relationships/image" Target="../media/image56.wmf"/></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58.wmf"/><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File:Indigo-Historische_Farbstoffsammlung.jpg" TargetMode="External"/><Relationship Id="rId2" Type="http://schemas.openxmlformats.org/officeDocument/2006/relationships/image" Target="../media/image61.jpeg"/><Relationship Id="rId1" Type="http://schemas.openxmlformats.org/officeDocument/2006/relationships/slideLayout" Target="../slideLayouts/slideLayout12.xml"/><Relationship Id="rId6" Type="http://schemas.openxmlformats.org/officeDocument/2006/relationships/image" Target="../media/image57.emf"/><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hisha-T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Empress_Theodora.jpg" TargetMode="External"/><Relationship Id="rId7" Type="http://schemas.openxmlformats.org/officeDocument/2006/relationships/hyperlink" Target="http://commons.wikimedia.org/wiki/User:Strangerer" TargetMode="External"/><Relationship Id="rId2" Type="http://schemas.openxmlformats.org/officeDocument/2006/relationships/image" Target="../media/image62.jpeg"/><Relationship Id="rId1" Type="http://schemas.openxmlformats.org/officeDocument/2006/relationships/slideLayout" Target="../slideLayouts/slideLayout12.xml"/><Relationship Id="rId6" Type="http://schemas.openxmlformats.org/officeDocument/2006/relationships/hyperlink" Target="http://commons.wikimedia.org/wiki/File:Justinian.jpg" TargetMode="External"/><Relationship Id="rId5" Type="http://schemas.openxmlformats.org/officeDocument/2006/relationships/image" Target="../media/image63.jpeg"/><Relationship Id="rId4" Type="http://schemas.openxmlformats.org/officeDocument/2006/relationships/hyperlink" Target="http://commons.wikimedia.org/wiki/User:Bogdan"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oleObject" Target="../embeddings/oleObject21.bin"/><Relationship Id="rId7" Type="http://schemas.openxmlformats.org/officeDocument/2006/relationships/hyperlink" Target="http://commons.wikimedia.org/wiki/User:M.violante" TargetMode="Externa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hyperlink" Target="http://commons.wikimedia.org/wiki/File:Haustellum_brandaris_000.jpg" TargetMode="External"/><Relationship Id="rId5" Type="http://schemas.openxmlformats.org/officeDocument/2006/relationships/image" Target="../media/image65.jpeg"/><Relationship Id="rId4" Type="http://schemas.openxmlformats.org/officeDocument/2006/relationships/image" Target="../media/image6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creativecommons.org/licenses/by-sa/2.5/deed.en" TargetMode="External"/><Relationship Id="rId5" Type="http://schemas.openxmlformats.org/officeDocument/2006/relationships/hyperlink" Target="http://commons.wikimedia.org/wiki/User:Vladsinger" TargetMode="External"/><Relationship Id="rId4" Type="http://schemas.openxmlformats.org/officeDocument/2006/relationships/hyperlink" Target="http://commons.wikimedia.org/wiki/File:Strahlung.sv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hyperlink" Target="http://commons.wikimedia.org/wiki/User:Vladsinger" TargetMode="External"/><Relationship Id="rId3" Type="http://schemas.openxmlformats.org/officeDocument/2006/relationships/image" Target="../media/image68.jpeg"/><Relationship Id="rId7" Type="http://schemas.openxmlformats.org/officeDocument/2006/relationships/hyperlink" Target="http://commons.wikimedia.org/wiki/File:Strahlung.svg" TargetMode="External"/><Relationship Id="rId2"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hyperlink" Target="http://creativecommons.org/licenses/by-sa/2.5/deed.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wmf"/><Relationship Id="rId1" Type="http://schemas.openxmlformats.org/officeDocument/2006/relationships/slideLayout" Target="../slideLayouts/slideLayout12.xml"/><Relationship Id="rId5" Type="http://schemas.openxmlformats.org/officeDocument/2006/relationships/hyperlink" Target="http://commons.wikimedia.org/wiki/User:Phidauex" TargetMode="External"/><Relationship Id="rId4" Type="http://schemas.openxmlformats.org/officeDocument/2006/relationships/hyperlink" Target="http://commons.wikimedia.org/wiki/File:Simple_reflectance.sv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3.bin"/><Relationship Id="rId5" Type="http://schemas.openxmlformats.org/officeDocument/2006/relationships/image" Target="../media/image74.wmf"/><Relationship Id="rId4" Type="http://schemas.openxmlformats.org/officeDocument/2006/relationships/oleObject" Target="../embeddings/oleObject2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78.wmf"/><Relationship Id="rId5" Type="http://schemas.openxmlformats.org/officeDocument/2006/relationships/oleObject" Target="../embeddings/oleObject25.bin"/><Relationship Id="rId4" Type="http://schemas.openxmlformats.org/officeDocument/2006/relationships/image" Target="../media/image7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commons.wikimedia.org/wiki/User:Ineuw" TargetMode="External"/><Relationship Id="rId5" Type="http://schemas.openxmlformats.org/officeDocument/2006/relationships/hyperlink" Target="http://commons.wikimedia.org/wiki/File:William_Henry_Perkin.jpg" TargetMode="External"/><Relationship Id="rId4" Type="http://schemas.openxmlformats.org/officeDocument/2006/relationships/image" Target="../media/image80.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2.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81.wmf"/><Relationship Id="rId4" Type="http://schemas.openxmlformats.org/officeDocument/2006/relationships/oleObject" Target="../embeddings/oleObject26.bin"/></Relationships>
</file>

<file path=ppt/slides/_rels/slide66.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oleObject" Target="../embeddings/oleObject28.bin"/><Relationship Id="rId7" Type="http://schemas.openxmlformats.org/officeDocument/2006/relationships/hyperlink" Target="http://commons.wikimedia.org/wiki/User:Smokefoot" TargetMode="External"/><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hyperlink" Target="http://commons.wikimedia.org/wiki/File:HansaYellowPigmentsCorrected.png" TargetMode="External"/><Relationship Id="rId5" Type="http://schemas.openxmlformats.org/officeDocument/2006/relationships/image" Target="../media/image84.png"/><Relationship Id="rId4" Type="http://schemas.openxmlformats.org/officeDocument/2006/relationships/image" Target="../media/image83.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itian_Bacchus_and_Ariadne.jpg"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commons.wikimedia.org/wiki/User:Oursana"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commons.wikimedia.org/w/index.php?title=User:Choij&amp;action=edit&amp;redlink=1" TargetMode="External"/><Relationship Id="rId2" Type="http://schemas.openxmlformats.org/officeDocument/2006/relationships/hyperlink" Target="http://commons.wikimedia.org/wiki/File:Phthalocyanine.svg" TargetMode="External"/><Relationship Id="rId1" Type="http://schemas.openxmlformats.org/officeDocument/2006/relationships/slideLayout" Target="../slideLayouts/slideLayout12.xml"/><Relationship Id="rId4" Type="http://schemas.openxmlformats.org/officeDocument/2006/relationships/image" Target="../media/image85.emf"/></Relationships>
</file>

<file path=ppt/slides/_rels/slide71.xml.rels><?xml version="1.0" encoding="UTF-8" standalone="yes"?>
<Relationships xmlns="http://schemas.openxmlformats.org/package/2006/relationships"><Relationship Id="rId3" Type="http://schemas.openxmlformats.org/officeDocument/2006/relationships/hyperlink" Target="http://commons.wikimedia.org/wiki/User:Leyo" TargetMode="External"/><Relationship Id="rId2"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hyperlink" Target="http://commons.wikimedia.org/wiki/User:Pngbot" TargetMode="External"/><Relationship Id="rId5" Type="http://schemas.openxmlformats.org/officeDocument/2006/relationships/hyperlink" Target="http://commons.wikimedia.org/wiki/File:Phthalocyanine_Green_G.png" TargetMode="External"/><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Wool_skein_coloured_with_natural_dyes_indigo,_lac,_madder_and_tesu_by_Himalayan_Weavers_in_Mussoorie.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MGA73bo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smtClean="0"/>
              <a:t>Οργανικές Χρωστικές και Βαφές</a:t>
            </a:r>
            <a:endParaRPr lang="en-US" sz="2800" dirty="0" smtClean="0"/>
          </a:p>
          <a:p>
            <a:pPr>
              <a:spcBef>
                <a:spcPts val="0"/>
              </a:spcBef>
            </a:pPr>
            <a:r>
              <a:rPr lang="el-GR" sz="2400" dirty="0"/>
              <a:t>Σταμάτης 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Πού χρησιμοποιούνται οι οργανικές χρωστικές;</a:t>
            </a:r>
            <a:endParaRPr lang="el-GR" dirty="0"/>
          </a:p>
        </p:txBody>
      </p:sp>
      <p:sp>
        <p:nvSpPr>
          <p:cNvPr id="3" name="2 - Θέση περιεχομένου"/>
          <p:cNvSpPr>
            <a:spLocks noGrp="1"/>
          </p:cNvSpPr>
          <p:nvPr>
            <p:ph idx="1"/>
          </p:nvPr>
        </p:nvSpPr>
        <p:spPr>
          <a:xfrm>
            <a:off x="395536" y="1628800"/>
            <a:ext cx="4296121" cy="4752528"/>
          </a:xfrm>
        </p:spPr>
        <p:txBody>
          <a:bodyPr>
            <a:normAutofit/>
          </a:bodyPr>
          <a:lstStyle/>
          <a:p>
            <a:pPr>
              <a:spcBef>
                <a:spcPts val="1800"/>
              </a:spcBef>
            </a:pPr>
            <a:r>
              <a:rPr lang="el-GR" sz="2400" dirty="0" smtClean="0"/>
              <a:t>Βαφή υφασμάτων.</a:t>
            </a:r>
          </a:p>
          <a:p>
            <a:pPr>
              <a:spcBef>
                <a:spcPts val="1800"/>
              </a:spcBef>
            </a:pPr>
            <a:r>
              <a:rPr lang="el-GR" sz="2400" dirty="0" smtClean="0"/>
              <a:t>Βαφή άλλων οργανικών υλικών (ξύλο - χαρτί).</a:t>
            </a:r>
          </a:p>
          <a:p>
            <a:pPr>
              <a:spcBef>
                <a:spcPts val="1800"/>
              </a:spcBef>
            </a:pPr>
            <a:r>
              <a:rPr lang="el-GR" sz="2400" dirty="0" smtClean="0"/>
              <a:t>Βαφή τροφών.</a:t>
            </a:r>
          </a:p>
          <a:p>
            <a:pPr>
              <a:spcBef>
                <a:spcPts val="1800"/>
              </a:spcBef>
            </a:pPr>
            <a:r>
              <a:rPr lang="el-GR" sz="2400" dirty="0" smtClean="0"/>
              <a:t>Τέχνη (ζωγραφική).</a:t>
            </a:r>
            <a:endParaRPr lang="el-GR" sz="2400" dirty="0"/>
          </a:p>
          <a:p>
            <a:pPr>
              <a:spcBef>
                <a:spcPts val="1800"/>
              </a:spcBef>
            </a:pPr>
            <a:r>
              <a:rPr lang="el-GR" sz="2400" dirty="0" smtClean="0"/>
              <a:t>Ζωγραφική δέρματος.</a:t>
            </a:r>
            <a:endParaRPr lang="el-GR" sz="2400" dirty="0"/>
          </a:p>
        </p:txBody>
      </p:sp>
      <p:pic>
        <p:nvPicPr>
          <p:cNvPr id="449538" name="Picture 2" descr="νήματα βαμμένα με φυσικές βαφές"/>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39952" y="1719139"/>
            <a:ext cx="4366026" cy="2097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895175" y="3824657"/>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Naturally dyed </a:t>
            </a:r>
            <a:r>
              <a:rPr lang="en-US" sz="1200" dirty="0" smtClean="0">
                <a:solidFill>
                  <a:prstClr val="black"/>
                </a:solidFill>
                <a:latin typeface="Calibri"/>
                <a:hlinkClick r:id="rId3"/>
              </a:rPr>
              <a:t>skeins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Madison60 (page does not exist)"/>
              </a:rPr>
              <a:t>Madison60</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pic>
        <p:nvPicPr>
          <p:cNvPr id="37893" name="Picture 5" descr="ζωγραφική προσώπου με οργανικές βαφέ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9952" y="4286322"/>
            <a:ext cx="2311030" cy="2311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6477625" y="6021287"/>
            <a:ext cx="2376264" cy="461665"/>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Ethiopian Tribes, </a:t>
            </a:r>
            <a:r>
              <a:rPr lang="en-US" sz="1200" dirty="0" smtClean="0">
                <a:solidFill>
                  <a:prstClr val="black"/>
                </a:solidFill>
                <a:latin typeface="Calibri"/>
                <a:hlinkClick r:id="rId7"/>
              </a:rPr>
              <a:t>Suri</a:t>
            </a:r>
            <a:r>
              <a:rPr lang="en-US" sz="1200" dirty="0" smtClean="0">
                <a:solidFill>
                  <a:prstClr val="black">
                    <a:lumMod val="65000"/>
                    <a:lumOff val="35000"/>
                  </a:prstClr>
                </a:solidFill>
                <a:latin typeface="Calibri"/>
              </a:rPr>
              <a:t>”,</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CC BY-NC-SA 2.0</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56216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Πιγμέντα στη ζωγραφική </a:t>
            </a:r>
            <a:r>
              <a:rPr lang="el-GR" sz="3200" b="0" dirty="0" smtClean="0"/>
              <a:t>(1 από 2)</a:t>
            </a:r>
            <a:endParaRPr lang="el-GR" sz="3200" b="0" dirty="0"/>
          </a:p>
        </p:txBody>
      </p:sp>
      <p:sp>
        <p:nvSpPr>
          <p:cNvPr id="3" name="2 - Θέση περιεχομένου"/>
          <p:cNvSpPr>
            <a:spLocks noGrp="1"/>
          </p:cNvSpPr>
          <p:nvPr>
            <p:ph idx="1"/>
          </p:nvPr>
        </p:nvSpPr>
        <p:spPr/>
        <p:txBody>
          <a:bodyPr>
            <a:normAutofit/>
          </a:bodyPr>
          <a:lstStyle/>
          <a:p>
            <a:pPr>
              <a:spcBef>
                <a:spcPts val="1200"/>
              </a:spcBef>
            </a:pPr>
            <a:r>
              <a:rPr lang="el-GR" sz="2400" dirty="0" smtClean="0"/>
              <a:t>Με τον όρο </a:t>
            </a:r>
            <a:r>
              <a:rPr lang="el-GR" sz="2400" dirty="0" err="1" smtClean="0"/>
              <a:t>πιγμέντα</a:t>
            </a:r>
            <a:r>
              <a:rPr lang="el-GR" sz="2400" dirty="0" smtClean="0"/>
              <a:t>, (</a:t>
            </a:r>
            <a:r>
              <a:rPr lang="en-US" sz="2400" b="1" dirty="0" smtClean="0"/>
              <a:t>pigments</a:t>
            </a:r>
            <a:r>
              <a:rPr lang="en-US" sz="2400" dirty="0" smtClean="0"/>
              <a:t>) </a:t>
            </a:r>
            <a:r>
              <a:rPr lang="el-GR" sz="2400" dirty="0" smtClean="0"/>
              <a:t>εννοούμε υλικά που «αλλάζουν» το χρώμα της ακτινοβολίας που προσπίπτει σε αυτά μέσω </a:t>
            </a:r>
            <a:r>
              <a:rPr lang="el-GR" sz="2400" b="1" dirty="0" smtClean="0"/>
              <a:t>ανάκλασης</a:t>
            </a:r>
            <a:r>
              <a:rPr lang="el-GR" sz="2400" dirty="0" smtClean="0"/>
              <a:t> ή </a:t>
            </a:r>
            <a:r>
              <a:rPr lang="el-GR" sz="2400" b="1" dirty="0" smtClean="0"/>
              <a:t>διέλευσης.</a:t>
            </a:r>
          </a:p>
          <a:p>
            <a:pPr>
              <a:spcBef>
                <a:spcPts val="1200"/>
              </a:spcBef>
            </a:pPr>
            <a:r>
              <a:rPr lang="el-GR" sz="2400" dirty="0" smtClean="0"/>
              <a:t>Τα </a:t>
            </a:r>
            <a:r>
              <a:rPr lang="el-GR" sz="2400" dirty="0" err="1" smtClean="0"/>
              <a:t>πιγμέντα</a:t>
            </a:r>
            <a:r>
              <a:rPr lang="el-GR" sz="2400" dirty="0" smtClean="0"/>
              <a:t> απαντώνται υπό μορφή κόκκων </a:t>
            </a:r>
            <a:r>
              <a:rPr lang="el-GR" sz="2400" dirty="0"/>
              <a:t>χρωστικής (</a:t>
            </a:r>
            <a:r>
              <a:rPr lang="el-GR" sz="2400" dirty="0" smtClean="0"/>
              <a:t>συσσωματωμάτων μορίων ή ιόντων κρυσταλλικής δομής).</a:t>
            </a:r>
          </a:p>
          <a:p>
            <a:pPr lvl="1">
              <a:spcBef>
                <a:spcPts val="1200"/>
              </a:spcBef>
            </a:pPr>
            <a:r>
              <a:rPr lang="el-GR" sz="2200" dirty="0"/>
              <a:t>Στον </a:t>
            </a:r>
            <a:r>
              <a:rPr lang="el-GR" sz="2200" b="1" dirty="0"/>
              <a:t>φυσικό κόσμο</a:t>
            </a:r>
            <a:r>
              <a:rPr lang="el-GR" sz="2200" dirty="0"/>
              <a:t>: π.χ. στα </a:t>
            </a:r>
            <a:r>
              <a:rPr lang="el-GR" sz="2200" dirty="0" smtClean="0"/>
              <a:t>άνθη και στο τρίχωμα, δέρμα και φτερά ζώων.</a:t>
            </a:r>
            <a:endParaRPr lang="el-GR" sz="2200" dirty="0"/>
          </a:p>
          <a:p>
            <a:pPr lvl="1">
              <a:spcBef>
                <a:spcPts val="1200"/>
              </a:spcBef>
            </a:pPr>
            <a:r>
              <a:rPr lang="el-GR" sz="2200" dirty="0" smtClean="0"/>
              <a:t>Στα έργα </a:t>
            </a:r>
            <a:r>
              <a:rPr lang="el-GR" sz="2200" b="1" dirty="0" smtClean="0"/>
              <a:t>ζωγραφικής.</a:t>
            </a:r>
          </a:p>
          <a:p>
            <a:pPr lvl="1">
              <a:spcBef>
                <a:spcPts val="1200"/>
              </a:spcBef>
            </a:pPr>
            <a:r>
              <a:rPr lang="el-GR" sz="2200" dirty="0" smtClean="0"/>
              <a:t>Σε </a:t>
            </a:r>
            <a:r>
              <a:rPr lang="el-GR" sz="2200" b="1" dirty="0" smtClean="0"/>
              <a:t>βιομηχανικά</a:t>
            </a:r>
            <a:r>
              <a:rPr lang="el-GR" sz="2200" dirty="0" smtClean="0"/>
              <a:t> αντικείμενα.</a:t>
            </a:r>
          </a:p>
          <a:p>
            <a:pPr lvl="1">
              <a:spcBef>
                <a:spcPts val="1200"/>
              </a:spcBef>
            </a:pPr>
            <a:r>
              <a:rPr lang="el-GR" sz="2200" b="1" dirty="0" smtClean="0"/>
              <a:t>Τροφές.</a:t>
            </a:r>
            <a:endParaRPr lang="el-GR" sz="2200" b="1" dirty="0"/>
          </a:p>
          <a:p>
            <a:pPr lvl="1">
              <a:spcBef>
                <a:spcPts val="1200"/>
              </a:spcBef>
            </a:pPr>
            <a:r>
              <a:rPr lang="el-GR" sz="2200" b="1" dirty="0" smtClean="0"/>
              <a:t>Καλλυντικά.</a:t>
            </a:r>
            <a:endParaRPr lang="el-GR" sz="2400" dirty="0"/>
          </a:p>
        </p:txBody>
      </p:sp>
      <p:pic>
        <p:nvPicPr>
          <p:cNvPr id="4" name="Picture 2" descr="Simple reflectance"/>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3383360" y="5465039"/>
            <a:ext cx="5760640" cy="1132313"/>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86782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Πιγμέντα στη ζωγραφική </a:t>
            </a:r>
            <a:r>
              <a:rPr lang="el-GR" sz="3200" b="0" dirty="0" smtClean="0"/>
              <a:t>(2 </a:t>
            </a:r>
            <a:r>
              <a:rPr lang="el-GR" sz="3200" b="0" dirty="0"/>
              <a:t>από 2)</a:t>
            </a:r>
            <a:endParaRPr lang="el-GR" dirty="0"/>
          </a:p>
        </p:txBody>
      </p:sp>
      <p:sp>
        <p:nvSpPr>
          <p:cNvPr id="3" name="2 - Θέση περιεχομένου"/>
          <p:cNvSpPr>
            <a:spLocks noGrp="1"/>
          </p:cNvSpPr>
          <p:nvPr>
            <p:ph idx="1"/>
          </p:nvPr>
        </p:nvSpPr>
        <p:spPr>
          <a:xfrm>
            <a:off x="107504" y="1268760"/>
            <a:ext cx="4042792" cy="5040560"/>
          </a:xfrm>
        </p:spPr>
        <p:txBody>
          <a:bodyPr>
            <a:noAutofit/>
          </a:bodyPr>
          <a:lstStyle/>
          <a:p>
            <a:pPr>
              <a:lnSpc>
                <a:spcPct val="120000"/>
              </a:lnSpc>
              <a:spcBef>
                <a:spcPts val="1200"/>
              </a:spcBef>
            </a:pPr>
            <a:r>
              <a:rPr lang="el-GR" sz="2400" dirty="0" smtClean="0"/>
              <a:t>Στην περίπτωση ανακλώμενης ακτινοβολίας, το παρατηρούμενο </a:t>
            </a:r>
            <a:r>
              <a:rPr lang="el-GR" sz="2400" b="1" dirty="0" smtClean="0"/>
              <a:t>χρώμα</a:t>
            </a:r>
            <a:r>
              <a:rPr lang="el-GR" sz="2400" dirty="0" smtClean="0"/>
              <a:t> είναι εκείνο που </a:t>
            </a:r>
            <a:r>
              <a:rPr lang="el-GR" sz="2400" b="1" dirty="0" smtClean="0"/>
              <a:t>δεν απορροφάται</a:t>
            </a:r>
            <a:r>
              <a:rPr lang="el-GR" sz="2400" dirty="0" smtClean="0"/>
              <a:t>. </a:t>
            </a:r>
          </a:p>
          <a:p>
            <a:pPr>
              <a:lnSpc>
                <a:spcPct val="120000"/>
              </a:lnSpc>
              <a:spcBef>
                <a:spcPts val="1200"/>
              </a:spcBef>
            </a:pPr>
            <a:r>
              <a:rPr lang="el-GR" sz="2400" dirty="0" smtClean="0"/>
              <a:t>Ο </a:t>
            </a:r>
            <a:r>
              <a:rPr lang="el-GR" sz="2400" b="1" dirty="0" smtClean="0"/>
              <a:t>δείκτης διάθλασης </a:t>
            </a:r>
            <a:r>
              <a:rPr lang="el-GR" sz="2400" dirty="0" smtClean="0"/>
              <a:t>κάθε </a:t>
            </a:r>
            <a:r>
              <a:rPr lang="el-GR" sz="2400" dirty="0"/>
              <a:t>κόκκου ως </a:t>
            </a:r>
            <a:r>
              <a:rPr lang="el-GR" sz="2400" dirty="0" smtClean="0"/>
              <a:t>προς τον αέρα είναι μεγαλύτερος</a:t>
            </a:r>
            <a:r>
              <a:rPr lang="en-US" sz="2400" dirty="0" smtClean="0"/>
              <a:t>,</a:t>
            </a:r>
            <a:r>
              <a:rPr lang="el-GR" sz="2400" dirty="0" smtClean="0"/>
              <a:t> όσο πιο αδιαφανής είναι, δηλαδή όσο μεγαλύτερη </a:t>
            </a:r>
            <a:r>
              <a:rPr lang="el-GR" sz="2400" b="1" dirty="0" smtClean="0"/>
              <a:t>καλυπτική ικανότητα</a:t>
            </a:r>
            <a:r>
              <a:rPr lang="el-GR" sz="2400" dirty="0" smtClean="0"/>
              <a:t> έχει.</a:t>
            </a:r>
            <a:endParaRPr lang="el-GR" sz="2400" dirty="0"/>
          </a:p>
        </p:txBody>
      </p:sp>
      <p:pic>
        <p:nvPicPr>
          <p:cNvPr id="38914" name="Picture 2" descr="Simple reflect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1844824"/>
            <a:ext cx="5257940"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p:nvPr/>
        </p:nvSpPr>
        <p:spPr>
          <a:xfrm>
            <a:off x="5076056" y="5085184"/>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Simple </a:t>
            </a:r>
            <a:r>
              <a:rPr lang="en-US" sz="1200" dirty="0" smtClean="0">
                <a:solidFill>
                  <a:prstClr val="black"/>
                </a:solidFill>
                <a:latin typeface="Calibri"/>
                <a:hlinkClick r:id="rId3"/>
              </a:rPr>
              <a:t>reflectance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Phidauex"/>
              </a:rPr>
              <a:t>Phidauex</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578318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0" y="116632"/>
            <a:ext cx="9144000" cy="908720"/>
          </a:xfrm>
        </p:spPr>
        <p:txBody>
          <a:bodyPr>
            <a:normAutofit fontScale="90000"/>
          </a:bodyPr>
          <a:lstStyle/>
          <a:p>
            <a:r>
              <a:rPr lang="el-GR" sz="4400" dirty="0"/>
              <a:t>Χρωματικό στρώμα </a:t>
            </a:r>
            <a:r>
              <a:rPr lang="el-GR" sz="4400" dirty="0" smtClean="0"/>
              <a:t>τοιχογραφίας </a:t>
            </a:r>
            <a:r>
              <a:rPr lang="el-GR" sz="3600" b="0" dirty="0" smtClean="0"/>
              <a:t>(1 από 2)</a:t>
            </a:r>
            <a:endParaRPr lang="el-GR" sz="3600" b="0" dirty="0"/>
          </a:p>
        </p:txBody>
      </p:sp>
      <p:sp>
        <p:nvSpPr>
          <p:cNvPr id="6" name="TextBox 5"/>
          <p:cNvSpPr txBox="1"/>
          <p:nvPr/>
        </p:nvSpPr>
        <p:spPr>
          <a:xfrm>
            <a:off x="971600" y="1321209"/>
            <a:ext cx="619080" cy="461665"/>
          </a:xfrm>
          <a:prstGeom prst="rect">
            <a:avLst/>
          </a:prstGeom>
          <a:noFill/>
        </p:spPr>
        <p:txBody>
          <a:bodyPr wrap="none" rtlCol="0">
            <a:spAutoFit/>
          </a:bodyPr>
          <a:lstStyle/>
          <a:p>
            <a:r>
              <a:rPr lang="en-US" sz="2400" b="1" dirty="0" smtClean="0">
                <a:solidFill>
                  <a:prstClr val="black"/>
                </a:solidFill>
                <a:latin typeface="Calibri"/>
              </a:rPr>
              <a:t>W2</a:t>
            </a:r>
            <a:endParaRPr lang="el-GR" sz="2400" b="1" dirty="0">
              <a:solidFill>
                <a:prstClr val="black"/>
              </a:solidFill>
              <a:latin typeface="Calibri"/>
            </a:endParaRPr>
          </a:p>
        </p:txBody>
      </p:sp>
      <p:grpSp>
        <p:nvGrpSpPr>
          <p:cNvPr id="2" name="Ομάδα 1"/>
          <p:cNvGrpSpPr/>
          <p:nvPr/>
        </p:nvGrpSpPr>
        <p:grpSpPr>
          <a:xfrm>
            <a:off x="1619672" y="1308695"/>
            <a:ext cx="7272808" cy="5040885"/>
            <a:chOff x="1619672" y="1308695"/>
            <a:chExt cx="7429500" cy="5040885"/>
          </a:xfrm>
        </p:grpSpPr>
        <p:grpSp>
          <p:nvGrpSpPr>
            <p:cNvPr id="16" name="Ομάδα 15"/>
            <p:cNvGrpSpPr/>
            <p:nvPr/>
          </p:nvGrpSpPr>
          <p:grpSpPr>
            <a:xfrm>
              <a:off x="1619672" y="1308695"/>
              <a:ext cx="7429500" cy="5000625"/>
              <a:chOff x="1619672" y="1308695"/>
              <a:chExt cx="7429500" cy="5000625"/>
            </a:xfrm>
          </p:grpSpPr>
          <p:pic>
            <p:nvPicPr>
              <p:cNvPr id="5" name="Picture 18" descr="BAN Db X 50 visible copy"/>
              <p:cNvPicPr>
                <a:picLocks noChangeAspect="1" noChangeArrowheads="1"/>
              </p:cNvPicPr>
              <p:nvPr/>
            </p:nvPicPr>
            <p:blipFill>
              <a:blip r:embed="rId3"/>
              <a:srcRect/>
              <a:stretch>
                <a:fillRect/>
              </a:stretch>
            </p:blipFill>
            <p:spPr bwMode="auto">
              <a:xfrm>
                <a:off x="1619672" y="1308695"/>
                <a:ext cx="7429500" cy="5000625"/>
              </a:xfrm>
              <a:prstGeom prst="rect">
                <a:avLst/>
              </a:prstGeom>
              <a:ln w="12700">
                <a:solidFill>
                  <a:schemeClr val="tx1"/>
                </a:solidFill>
                <a:headEnd/>
                <a:tailEnd/>
              </a:ln>
              <a:effectLst>
                <a:outerShdw blurRad="254000" dist="190500" dir="720000" sx="103000" sy="103000" algn="ctr" rotWithShape="0">
                  <a:schemeClr val="bg1">
                    <a:alpha val="90000"/>
                  </a:schemeClr>
                </a:outerShdw>
              </a:effectLst>
            </p:spPr>
            <p:style>
              <a:lnRef idx="2">
                <a:schemeClr val="dk1">
                  <a:shade val="50000"/>
                </a:schemeClr>
              </a:lnRef>
              <a:fillRef idx="1">
                <a:schemeClr val="dk1"/>
              </a:fillRef>
              <a:effectRef idx="0">
                <a:schemeClr val="dk1"/>
              </a:effectRef>
              <a:fontRef idx="minor">
                <a:schemeClr val="lt1"/>
              </a:fontRef>
            </p:style>
          </p:pic>
          <p:sp>
            <p:nvSpPr>
              <p:cNvPr id="13" name="12 - TextBox"/>
              <p:cNvSpPr txBox="1"/>
              <p:nvPr/>
            </p:nvSpPr>
            <p:spPr>
              <a:xfrm>
                <a:off x="7429500" y="4857750"/>
                <a:ext cx="865622" cy="369332"/>
              </a:xfrm>
              <a:prstGeom prst="rect">
                <a:avLst/>
              </a:prstGeom>
              <a:noFill/>
            </p:spPr>
            <p:txBody>
              <a:bodyPr wrap="none">
                <a:spAutoFit/>
              </a:bodyPr>
              <a:lstStyle/>
              <a:p>
                <a:pPr>
                  <a:defRPr/>
                </a:pPr>
                <a:r>
                  <a:rPr lang="en-US" b="1" dirty="0">
                    <a:solidFill>
                      <a:prstClr val="black"/>
                    </a:solidFill>
                    <a:latin typeface="Calibri"/>
                  </a:rPr>
                  <a:t>Layer 1</a:t>
                </a:r>
                <a:endParaRPr lang="el-GR" b="1" dirty="0">
                  <a:solidFill>
                    <a:prstClr val="black"/>
                  </a:solidFill>
                  <a:latin typeface="Calibri"/>
                </a:endParaRPr>
              </a:p>
            </p:txBody>
          </p:sp>
          <p:sp>
            <p:nvSpPr>
              <p:cNvPr id="14" name="13 - TextBox"/>
              <p:cNvSpPr txBox="1"/>
              <p:nvPr/>
            </p:nvSpPr>
            <p:spPr>
              <a:xfrm>
                <a:off x="7429500" y="3429000"/>
                <a:ext cx="865622" cy="369332"/>
              </a:xfrm>
              <a:prstGeom prst="rect">
                <a:avLst/>
              </a:prstGeom>
              <a:noFill/>
            </p:spPr>
            <p:txBody>
              <a:bodyPr wrap="none">
                <a:spAutoFit/>
              </a:bodyPr>
              <a:lstStyle/>
              <a:p>
                <a:pPr>
                  <a:defRPr/>
                </a:pPr>
                <a:r>
                  <a:rPr lang="en-US" b="1" dirty="0">
                    <a:solidFill>
                      <a:prstClr val="black"/>
                    </a:solidFill>
                    <a:latin typeface="Calibri"/>
                  </a:rPr>
                  <a:t>Layer 2</a:t>
                </a:r>
                <a:endParaRPr lang="el-GR" b="1" dirty="0">
                  <a:solidFill>
                    <a:prstClr val="black"/>
                  </a:solidFill>
                  <a:latin typeface="Calibri"/>
                </a:endParaRPr>
              </a:p>
            </p:txBody>
          </p:sp>
          <p:sp>
            <p:nvSpPr>
              <p:cNvPr id="15" name="14 - TextBox"/>
              <p:cNvSpPr txBox="1"/>
              <p:nvPr/>
            </p:nvSpPr>
            <p:spPr>
              <a:xfrm>
                <a:off x="7429500" y="2500313"/>
                <a:ext cx="865622" cy="369332"/>
              </a:xfrm>
              <a:prstGeom prst="rect">
                <a:avLst/>
              </a:prstGeom>
              <a:noFill/>
            </p:spPr>
            <p:txBody>
              <a:bodyPr wrap="none">
                <a:spAutoFit/>
              </a:bodyPr>
              <a:lstStyle/>
              <a:p>
                <a:pPr>
                  <a:defRPr/>
                </a:pPr>
                <a:r>
                  <a:rPr lang="en-US" b="1" dirty="0">
                    <a:solidFill>
                      <a:prstClr val="black"/>
                    </a:solidFill>
                    <a:latin typeface="Calibri"/>
                  </a:rPr>
                  <a:t>Layer 3</a:t>
                </a:r>
                <a:endParaRPr lang="el-GR" b="1" dirty="0">
                  <a:solidFill>
                    <a:prstClr val="black"/>
                  </a:solidFill>
                  <a:latin typeface="Calibri"/>
                </a:endParaRPr>
              </a:p>
            </p:txBody>
          </p:sp>
        </p:grpSp>
        <p:sp>
          <p:nvSpPr>
            <p:cNvPr id="17" name="Rectangle 3"/>
            <p:cNvSpPr txBox="1">
              <a:spLocks noChangeArrowheads="1"/>
            </p:cNvSpPr>
            <p:nvPr/>
          </p:nvSpPr>
          <p:spPr>
            <a:xfrm>
              <a:off x="5739001" y="5992392"/>
              <a:ext cx="2942375" cy="357188"/>
            </a:xfrm>
            <a:prstGeom prst="rect">
              <a:avLst/>
            </a:prstGeom>
          </p:spPr>
          <p:txBody>
            <a:bodyPr>
              <a:noAutofit/>
            </a:bodyPr>
            <a:lstStyle/>
            <a:p>
              <a:pPr marL="420624" indent="-384048" fontAlgn="auto">
                <a:spcBef>
                  <a:spcPct val="20000"/>
                </a:spcBef>
                <a:spcAft>
                  <a:spcPts val="0"/>
                </a:spcAft>
                <a:buClr>
                  <a:srgbClr val="4F81BD"/>
                </a:buClr>
                <a:buSzPct val="80000"/>
                <a:buFont typeface="Wingdings 2"/>
                <a:buNone/>
                <a:defRPr/>
              </a:pPr>
              <a:r>
                <a:rPr lang="en-US" dirty="0">
                  <a:solidFill>
                    <a:prstClr val="black">
                      <a:lumMod val="75000"/>
                      <a:lumOff val="25000"/>
                    </a:prstClr>
                  </a:solidFill>
                  <a:latin typeface="Calibri"/>
                </a:rPr>
                <a:t>500x original magnification</a:t>
              </a:r>
              <a:endParaRPr lang="el-GR" dirty="0">
                <a:solidFill>
                  <a:prstClr val="black">
                    <a:lumMod val="75000"/>
                    <a:lumOff val="25000"/>
                  </a:prstClr>
                </a:solidFill>
                <a:latin typeface="Calibri"/>
              </a:endParaRPr>
            </a:p>
          </p:txBody>
        </p:sp>
        <p:sp>
          <p:nvSpPr>
            <p:cNvPr id="20" name="TextBox 19"/>
            <p:cNvSpPr txBox="1"/>
            <p:nvPr/>
          </p:nvSpPr>
          <p:spPr>
            <a:xfrm>
              <a:off x="3973574" y="5634553"/>
              <a:ext cx="4707802" cy="369332"/>
            </a:xfrm>
            <a:prstGeom prst="rect">
              <a:avLst/>
            </a:prstGeom>
            <a:noFill/>
          </p:spPr>
          <p:txBody>
            <a:bodyPr wrap="square" rtlCol="0">
              <a:spAutoFit/>
            </a:bodyPr>
            <a:lstStyle/>
            <a:p>
              <a:r>
                <a:rPr lang="en-US" dirty="0" smtClean="0">
                  <a:solidFill>
                    <a:prstClr val="black">
                      <a:lumMod val="75000"/>
                      <a:lumOff val="25000"/>
                    </a:prstClr>
                  </a:solidFill>
                  <a:latin typeface="Calibri"/>
                </a:rPr>
                <a:t>Boyatzis, Ioakimoglou, et al., TECHNART, 2009</a:t>
              </a:r>
              <a:endParaRPr lang="el-GR" dirty="0">
                <a:solidFill>
                  <a:prstClr val="black">
                    <a:lumMod val="75000"/>
                    <a:lumOff val="25000"/>
                  </a:prstClr>
                </a:solidFill>
                <a:latin typeface="Calibri"/>
              </a:endParaRPr>
            </a:p>
          </p:txBody>
        </p:sp>
      </p:grpSp>
      <p:grpSp>
        <p:nvGrpSpPr>
          <p:cNvPr id="10" name="Group 9"/>
          <p:cNvGrpSpPr/>
          <p:nvPr/>
        </p:nvGrpSpPr>
        <p:grpSpPr>
          <a:xfrm>
            <a:off x="273843" y="4206438"/>
            <a:ext cx="3002013" cy="1907946"/>
            <a:chOff x="273843" y="3897868"/>
            <a:chExt cx="3002013" cy="1907946"/>
          </a:xfrm>
        </p:grpSpPr>
        <p:pic>
          <p:nvPicPr>
            <p:cNvPr id="408580" name="Picture 4" descr="st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3843" y="3897868"/>
              <a:ext cx="3002013" cy="1907946"/>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Oval 8"/>
            <p:cNvSpPr/>
            <p:nvPr/>
          </p:nvSpPr>
          <p:spPr>
            <a:xfrm>
              <a:off x="2483768" y="5165725"/>
              <a:ext cx="360040" cy="468828"/>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97BFB5D-8D4E-42D4-BF11-EC6545CB3EB7}" type="slidenum">
              <a:rPr lang="el-GR" sz="1200">
                <a:solidFill>
                  <a:prstClr val="black"/>
                </a:solidFill>
              </a:rPr>
              <a:pPr eaLnBrk="1" hangingPunct="1"/>
              <a:t>12</a:t>
            </a:fld>
            <a:endParaRPr lang="el-GR" sz="1200" dirty="0">
              <a:solidFill>
                <a:prstClr val="black"/>
              </a:solidFill>
            </a:endParaRPr>
          </a:p>
        </p:txBody>
      </p:sp>
    </p:spTree>
    <p:extLst>
      <p:ext uri="{BB962C8B-B14F-4D97-AF65-F5344CB8AC3E}">
        <p14:creationId xmlns:p14="http://schemas.microsoft.com/office/powerpoint/2010/main" val="3088988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1 - Τίτλος"/>
          <p:cNvSpPr>
            <a:spLocks noGrp="1"/>
          </p:cNvSpPr>
          <p:nvPr>
            <p:ph type="title"/>
          </p:nvPr>
        </p:nvSpPr>
        <p:spPr>
          <a:xfrm>
            <a:off x="0" y="116632"/>
            <a:ext cx="9144000" cy="908720"/>
          </a:xfrm>
        </p:spPr>
        <p:txBody>
          <a:bodyPr/>
          <a:lstStyle/>
          <a:p>
            <a:pPr>
              <a:defRPr/>
            </a:pPr>
            <a:r>
              <a:rPr lang="el-GR" dirty="0"/>
              <a:t>Χρωματικό στρώμα τοιχογραφίας </a:t>
            </a:r>
            <a:r>
              <a:rPr lang="el-GR" sz="3200" b="0" dirty="0" smtClean="0"/>
              <a:t>(2 </a:t>
            </a:r>
            <a:r>
              <a:rPr lang="el-GR" sz="3200" b="0" dirty="0"/>
              <a:t>από 2)</a:t>
            </a:r>
            <a:endParaRPr lang="el-GR" dirty="0"/>
          </a:p>
        </p:txBody>
      </p:sp>
      <p:grpSp>
        <p:nvGrpSpPr>
          <p:cNvPr id="3" name="Ομάδα 2"/>
          <p:cNvGrpSpPr/>
          <p:nvPr/>
        </p:nvGrpSpPr>
        <p:grpSpPr>
          <a:xfrm>
            <a:off x="1680840" y="1076956"/>
            <a:ext cx="7322343" cy="5448388"/>
            <a:chOff x="1680840" y="1076956"/>
            <a:chExt cx="7322343" cy="5448388"/>
          </a:xfrm>
        </p:grpSpPr>
        <p:grpSp>
          <p:nvGrpSpPr>
            <p:cNvPr id="8" name="Ομάδα 7"/>
            <p:cNvGrpSpPr/>
            <p:nvPr/>
          </p:nvGrpSpPr>
          <p:grpSpPr>
            <a:xfrm>
              <a:off x="1680840" y="1076956"/>
              <a:ext cx="7322343" cy="5448388"/>
              <a:chOff x="1680840" y="1076956"/>
              <a:chExt cx="7322343" cy="5448388"/>
            </a:xfrm>
          </p:grpSpPr>
          <p:grpSp>
            <p:nvGrpSpPr>
              <p:cNvPr id="2" name="39 - Ομάδα"/>
              <p:cNvGrpSpPr>
                <a:grpSpLocks/>
              </p:cNvGrpSpPr>
              <p:nvPr/>
            </p:nvGrpSpPr>
            <p:grpSpPr bwMode="auto">
              <a:xfrm>
                <a:off x="1680840" y="1076956"/>
                <a:ext cx="7322343" cy="5448388"/>
                <a:chOff x="1285852" y="824698"/>
                <a:chExt cx="7072362" cy="5603204"/>
              </a:xfrm>
            </p:grpSpPr>
            <p:pic>
              <p:nvPicPr>
                <p:cNvPr id="4713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5852" y="824698"/>
                  <a:ext cx="7072362" cy="56032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7137" name="38 - Ομάδα"/>
                <p:cNvGrpSpPr>
                  <a:grpSpLocks/>
                </p:cNvGrpSpPr>
                <p:nvPr/>
              </p:nvGrpSpPr>
              <p:grpSpPr bwMode="auto">
                <a:xfrm>
                  <a:off x="4000496" y="3000899"/>
                  <a:ext cx="1500198" cy="816061"/>
                  <a:chOff x="4000496" y="3000899"/>
                  <a:chExt cx="1500198" cy="816061"/>
                </a:xfrm>
              </p:grpSpPr>
              <p:cxnSp>
                <p:nvCxnSpPr>
                  <p:cNvPr id="30" name="29 - Ευθεία γραμμή σύνδεσης"/>
                  <p:cNvCxnSpPr/>
                  <p:nvPr/>
                </p:nvCxnSpPr>
                <p:spPr>
                  <a:xfrm>
                    <a:off x="4000496" y="3500902"/>
                    <a:ext cx="1214446" cy="15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a:off x="4000496" y="3786618"/>
                    <a:ext cx="1214446" cy="15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4286248" y="3000899"/>
                    <a:ext cx="1214446"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7141" name="32 - TextBox"/>
                  <p:cNvSpPr txBox="1">
                    <a:spLocks noChangeArrowheads="1"/>
                  </p:cNvSpPr>
                  <p:nvPr/>
                </p:nvSpPr>
                <p:spPr bwMode="auto">
                  <a:xfrm>
                    <a:off x="4286248" y="3071810"/>
                    <a:ext cx="627362" cy="3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prstClr val="black"/>
                        </a:solidFill>
                        <a:latin typeface="Calibri"/>
                      </a:rPr>
                      <a:t>10 </a:t>
                    </a:r>
                    <a:r>
                      <a:rPr lang="el-GR" sz="1400" b="1" dirty="0">
                        <a:solidFill>
                          <a:prstClr val="black"/>
                        </a:solidFill>
                        <a:latin typeface="Calibri"/>
                      </a:rPr>
                      <a:t>μ</a:t>
                    </a:r>
                    <a:r>
                      <a:rPr lang="en-US" sz="1400" b="1" dirty="0">
                        <a:solidFill>
                          <a:prstClr val="black"/>
                        </a:solidFill>
                        <a:latin typeface="Calibri"/>
                      </a:rPr>
                      <a:t>m</a:t>
                    </a:r>
                    <a:endParaRPr lang="el-GR" sz="1400" b="1" dirty="0">
                      <a:solidFill>
                        <a:prstClr val="black"/>
                      </a:solidFill>
                      <a:latin typeface="Calibri"/>
                    </a:endParaRPr>
                  </a:p>
                </p:txBody>
              </p:sp>
              <p:cxnSp>
                <p:nvCxnSpPr>
                  <p:cNvPr id="35" name="34 - Ευθύγραμμο βέλος σύνδεσης"/>
                  <p:cNvCxnSpPr/>
                  <p:nvPr/>
                </p:nvCxnSpPr>
                <p:spPr>
                  <a:xfrm rot="5400000">
                    <a:off x="4750628" y="3250900"/>
                    <a:ext cx="500002" cy="3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143" name="35 - TextBox"/>
                  <p:cNvSpPr txBox="1">
                    <a:spLocks noChangeArrowheads="1"/>
                  </p:cNvSpPr>
                  <p:nvPr/>
                </p:nvSpPr>
                <p:spPr bwMode="auto">
                  <a:xfrm>
                    <a:off x="4143372" y="3500438"/>
                    <a:ext cx="625814" cy="3165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prstClr val="black"/>
                        </a:solidFill>
                        <a:latin typeface="Calibri"/>
                      </a:rPr>
                      <a:t>~5 </a:t>
                    </a:r>
                    <a:r>
                      <a:rPr lang="el-GR" sz="1400" b="1" dirty="0">
                        <a:solidFill>
                          <a:prstClr val="black"/>
                        </a:solidFill>
                        <a:latin typeface="Calibri"/>
                      </a:rPr>
                      <a:t>μ</a:t>
                    </a:r>
                    <a:r>
                      <a:rPr lang="en-US" sz="1400" b="1" dirty="0">
                        <a:solidFill>
                          <a:prstClr val="black"/>
                        </a:solidFill>
                        <a:latin typeface="Calibri"/>
                      </a:rPr>
                      <a:t>m</a:t>
                    </a:r>
                    <a:endParaRPr lang="el-GR" sz="1400" b="1" dirty="0">
                      <a:solidFill>
                        <a:prstClr val="black"/>
                      </a:solidFill>
                      <a:latin typeface="Calibri"/>
                    </a:endParaRPr>
                  </a:p>
                </p:txBody>
              </p:sp>
              <p:cxnSp>
                <p:nvCxnSpPr>
                  <p:cNvPr id="37" name="36 - Ευθύγραμμο βέλος σύνδεσης"/>
                  <p:cNvCxnSpPr/>
                  <p:nvPr/>
                </p:nvCxnSpPr>
                <p:spPr>
                  <a:xfrm rot="5400000">
                    <a:off x="4644250" y="3642966"/>
                    <a:ext cx="285716"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1" name="10 - TextBox"/>
              <p:cNvSpPr txBox="1"/>
              <p:nvPr/>
            </p:nvSpPr>
            <p:spPr>
              <a:xfrm>
                <a:off x="7305711" y="4820369"/>
                <a:ext cx="865622" cy="369332"/>
              </a:xfrm>
              <a:prstGeom prst="rect">
                <a:avLst/>
              </a:prstGeom>
              <a:noFill/>
            </p:spPr>
            <p:txBody>
              <a:bodyPr wrap="none">
                <a:spAutoFit/>
              </a:bodyPr>
              <a:lstStyle/>
              <a:p>
                <a:pPr algn="r">
                  <a:defRPr/>
                </a:pPr>
                <a:r>
                  <a:rPr lang="en-US" b="1" dirty="0">
                    <a:solidFill>
                      <a:prstClr val="black"/>
                    </a:solidFill>
                    <a:latin typeface="Calibri"/>
                  </a:rPr>
                  <a:t>Layer 1</a:t>
                </a:r>
                <a:endParaRPr lang="el-GR" b="1" dirty="0">
                  <a:solidFill>
                    <a:prstClr val="black"/>
                  </a:solidFill>
                  <a:latin typeface="Calibri"/>
                </a:endParaRPr>
              </a:p>
            </p:txBody>
          </p:sp>
          <p:sp>
            <p:nvSpPr>
              <p:cNvPr id="12" name="11 - TextBox"/>
              <p:cNvSpPr txBox="1"/>
              <p:nvPr/>
            </p:nvSpPr>
            <p:spPr>
              <a:xfrm>
                <a:off x="7305711" y="3534494"/>
                <a:ext cx="865622" cy="369332"/>
              </a:xfrm>
              <a:prstGeom prst="rect">
                <a:avLst/>
              </a:prstGeom>
              <a:noFill/>
            </p:spPr>
            <p:txBody>
              <a:bodyPr wrap="none">
                <a:spAutoFit/>
              </a:bodyPr>
              <a:lstStyle/>
              <a:p>
                <a:pPr algn="r">
                  <a:defRPr/>
                </a:pPr>
                <a:r>
                  <a:rPr lang="en-US" b="1" dirty="0">
                    <a:solidFill>
                      <a:prstClr val="black"/>
                    </a:solidFill>
                    <a:latin typeface="Calibri"/>
                  </a:rPr>
                  <a:t>Layer 2</a:t>
                </a:r>
                <a:endParaRPr lang="el-GR" b="1" dirty="0">
                  <a:solidFill>
                    <a:prstClr val="black"/>
                  </a:solidFill>
                  <a:latin typeface="Calibri"/>
                </a:endParaRPr>
              </a:p>
            </p:txBody>
          </p:sp>
          <p:cxnSp>
            <p:nvCxnSpPr>
              <p:cNvPr id="14" name="13 - Ευθύγραμμο βέλος σύνδεσης"/>
              <p:cNvCxnSpPr/>
              <p:nvPr/>
            </p:nvCxnSpPr>
            <p:spPr>
              <a:xfrm rot="10800000">
                <a:off x="5788496" y="3748806"/>
                <a:ext cx="135731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7305711" y="3105869"/>
                <a:ext cx="865622" cy="369332"/>
              </a:xfrm>
              <a:prstGeom prst="rect">
                <a:avLst/>
              </a:prstGeom>
              <a:noFill/>
            </p:spPr>
            <p:txBody>
              <a:bodyPr wrap="none">
                <a:spAutoFit/>
              </a:bodyPr>
              <a:lstStyle/>
              <a:p>
                <a:pPr algn="r">
                  <a:defRPr/>
                </a:pPr>
                <a:r>
                  <a:rPr lang="en-US" b="1" dirty="0">
                    <a:solidFill>
                      <a:prstClr val="black"/>
                    </a:solidFill>
                    <a:latin typeface="Calibri"/>
                  </a:rPr>
                  <a:t>Layer 3</a:t>
                </a:r>
                <a:endParaRPr lang="el-GR" b="1" dirty="0">
                  <a:solidFill>
                    <a:prstClr val="black"/>
                  </a:solidFill>
                  <a:latin typeface="Calibri"/>
                </a:endParaRPr>
              </a:p>
            </p:txBody>
          </p:sp>
          <p:cxnSp>
            <p:nvCxnSpPr>
              <p:cNvPr id="18" name="17 - Ευθύγραμμο βέλος σύνδεσης"/>
              <p:cNvCxnSpPr/>
              <p:nvPr/>
            </p:nvCxnSpPr>
            <p:spPr>
              <a:xfrm rot="10800000">
                <a:off x="6717183" y="3320181"/>
                <a:ext cx="50006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35485" y="5797340"/>
                <a:ext cx="4467698" cy="369332"/>
              </a:xfrm>
              <a:prstGeom prst="rect">
                <a:avLst/>
              </a:prstGeom>
              <a:noFill/>
            </p:spPr>
            <p:txBody>
              <a:bodyPr wrap="none" rtlCol="0">
                <a:spAutoFit/>
              </a:bodyPr>
              <a:lstStyle/>
              <a:p>
                <a:r>
                  <a:rPr lang="en-US" dirty="0" smtClean="0">
                    <a:solidFill>
                      <a:prstClr val="black">
                        <a:lumMod val="75000"/>
                        <a:lumOff val="25000"/>
                      </a:prstClr>
                    </a:solidFill>
                    <a:latin typeface="Calibri"/>
                  </a:rPr>
                  <a:t>Boyatzis, Ioakimoglou, et al., TECHNART, 2009</a:t>
                </a:r>
                <a:endParaRPr lang="el-GR" dirty="0">
                  <a:solidFill>
                    <a:prstClr val="black">
                      <a:lumMod val="75000"/>
                      <a:lumOff val="25000"/>
                    </a:prstClr>
                  </a:solidFill>
                  <a:latin typeface="Calibri"/>
                </a:endParaRPr>
              </a:p>
            </p:txBody>
          </p:sp>
        </p:grpSp>
        <p:sp>
          <p:nvSpPr>
            <p:cNvPr id="47129" name="46 - Ορθογώνιο"/>
            <p:cNvSpPr>
              <a:spLocks noChangeArrowheads="1"/>
            </p:cNvSpPr>
            <p:nvPr/>
          </p:nvSpPr>
          <p:spPr bwMode="auto">
            <a:xfrm>
              <a:off x="5605719" y="6132715"/>
              <a:ext cx="272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800" dirty="0">
                  <a:solidFill>
                    <a:prstClr val="black">
                      <a:lumMod val="75000"/>
                      <a:lumOff val="25000"/>
                    </a:prstClr>
                  </a:solidFill>
                  <a:latin typeface="Calibri"/>
                </a:rPr>
                <a:t>500x original magnification</a:t>
              </a:r>
              <a:endParaRPr lang="el-GR" sz="1800" dirty="0">
                <a:solidFill>
                  <a:prstClr val="black">
                    <a:lumMod val="75000"/>
                    <a:lumOff val="25000"/>
                  </a:prstClr>
                </a:solidFill>
                <a:latin typeface="Calibri"/>
              </a:endParaRPr>
            </a:p>
          </p:txBody>
        </p:sp>
      </p:grpSp>
      <p:sp>
        <p:nvSpPr>
          <p:cNvPr id="47107" name="2 - Θέση κειμένου"/>
          <p:cNvSpPr>
            <a:spLocks noGrp="1"/>
          </p:cNvSpPr>
          <p:nvPr>
            <p:ph idx="1"/>
          </p:nvPr>
        </p:nvSpPr>
        <p:spPr>
          <a:xfrm>
            <a:off x="1157838" y="1076956"/>
            <a:ext cx="507207" cy="504056"/>
          </a:xfrm>
        </p:spPr>
        <p:txBody>
          <a:bodyPr>
            <a:normAutofit/>
          </a:bodyPr>
          <a:lstStyle/>
          <a:p>
            <a:pPr marL="0" indent="0">
              <a:buNone/>
            </a:pPr>
            <a:r>
              <a:rPr lang="en-US" sz="2400" b="1" dirty="0"/>
              <a:t>S3</a:t>
            </a:r>
            <a:endParaRPr lang="el-GR" sz="2400" b="1" dirty="0" smtClean="0"/>
          </a:p>
        </p:txBody>
      </p:sp>
      <p:grpSp>
        <p:nvGrpSpPr>
          <p:cNvPr id="9" name="Ομάδα 8"/>
          <p:cNvGrpSpPr/>
          <p:nvPr/>
        </p:nvGrpSpPr>
        <p:grpSpPr>
          <a:xfrm>
            <a:off x="323528" y="4243327"/>
            <a:ext cx="3357562" cy="2074054"/>
            <a:chOff x="323528" y="4243327"/>
            <a:chExt cx="3357562" cy="2074054"/>
          </a:xfrm>
        </p:grpSpPr>
        <p:grpSp>
          <p:nvGrpSpPr>
            <p:cNvPr id="4" name="16 - Ομάδα"/>
            <p:cNvGrpSpPr>
              <a:grpSpLocks/>
            </p:cNvGrpSpPr>
            <p:nvPr/>
          </p:nvGrpSpPr>
          <p:grpSpPr bwMode="auto">
            <a:xfrm>
              <a:off x="323528" y="4245693"/>
              <a:ext cx="3357562" cy="2071688"/>
              <a:chOff x="5610135" y="-39438"/>
              <a:chExt cx="4071934" cy="2357454"/>
            </a:xfrm>
          </p:grpSpPr>
          <p:pic>
            <p:nvPicPr>
              <p:cNvPr id="47134" name="Picture 2" descr="st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0135" y="-39438"/>
                <a:ext cx="4071934" cy="2357454"/>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7135" name="15 - TextBox"/>
              <p:cNvSpPr txBox="1">
                <a:spLocks noChangeArrowheads="1"/>
              </p:cNvSpPr>
              <p:nvPr/>
            </p:nvSpPr>
            <p:spPr bwMode="auto">
              <a:xfrm>
                <a:off x="8697352" y="610894"/>
                <a:ext cx="984090" cy="3502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srgbClr val="FFFF00"/>
                    </a:solidFill>
                  </a:rPr>
                  <a:t>Layer 2</a:t>
                </a:r>
                <a:endParaRPr lang="el-GR" sz="1400" b="1" dirty="0">
                  <a:solidFill>
                    <a:srgbClr val="FFFF00"/>
                  </a:solidFill>
                </a:endParaRPr>
              </a:p>
            </p:txBody>
          </p:sp>
        </p:grpSp>
        <p:sp>
          <p:nvSpPr>
            <p:cNvPr id="25" name="24 - Έλλειψη"/>
            <p:cNvSpPr/>
            <p:nvPr/>
          </p:nvSpPr>
          <p:spPr>
            <a:xfrm>
              <a:off x="979539" y="4749749"/>
              <a:ext cx="214313" cy="214313"/>
            </a:xfrm>
            <a:prstGeom prst="ellipse">
              <a:avLst/>
            </a:prstGeom>
            <a:solidFill>
              <a:schemeClr val="accent2">
                <a:lumMod val="20000"/>
                <a:lumOff val="80000"/>
                <a:alpha val="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8" name="27 - Έλλειψη"/>
            <p:cNvSpPr/>
            <p:nvPr/>
          </p:nvSpPr>
          <p:spPr>
            <a:xfrm>
              <a:off x="826445" y="4243327"/>
              <a:ext cx="214313" cy="214313"/>
            </a:xfrm>
            <a:prstGeom prst="ellipse">
              <a:avLst/>
            </a:prstGeom>
            <a:solidFill>
              <a:schemeClr val="accent2">
                <a:lumMod val="20000"/>
                <a:lumOff val="80000"/>
                <a:alpha val="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grpSp>
      <p:sp>
        <p:nvSpPr>
          <p:cNvPr id="7" name="6 - Θέση αριθμού διαφάνειας"/>
          <p:cNvSpPr>
            <a:spLocks noGrp="1"/>
          </p:cNvSpPr>
          <p:nvPr>
            <p:ph type="sldNum" sz="quarter" idx="12"/>
          </p:nvPr>
        </p:nvSpPr>
        <p:spPr>
          <a:xfrm>
            <a:off x="6553200" y="6448251"/>
            <a:ext cx="2133600" cy="365125"/>
          </a:xfr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A135227-E0CE-4E94-AA98-E278E1733A2B}" type="slidenum">
              <a:rPr lang="el-GR" sz="1200">
                <a:solidFill>
                  <a:prstClr val="black"/>
                </a:solidFill>
              </a:rPr>
              <a:pPr eaLnBrk="1" hangingPunct="1"/>
              <a:t>13</a:t>
            </a:fld>
            <a:endParaRPr lang="el-GR" sz="1200" dirty="0">
              <a:solidFill>
                <a:prstClr val="black"/>
              </a:solidFill>
            </a:endParaRPr>
          </a:p>
        </p:txBody>
      </p:sp>
    </p:spTree>
    <p:extLst>
      <p:ext uri="{BB962C8B-B14F-4D97-AF65-F5344CB8AC3E}">
        <p14:creationId xmlns:p14="http://schemas.microsoft.com/office/powerpoint/2010/main" val="92365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Λάκες </a:t>
            </a:r>
            <a:r>
              <a:rPr lang="el-GR" sz="3200" b="0" dirty="0" smtClean="0"/>
              <a:t>(1 από 2) </a:t>
            </a:r>
            <a:endParaRPr lang="el-GR" sz="3200" b="0" dirty="0"/>
          </a:p>
        </p:txBody>
      </p:sp>
      <p:sp>
        <p:nvSpPr>
          <p:cNvPr id="3" name="2 - Θέση περιεχομένου"/>
          <p:cNvSpPr>
            <a:spLocks noGrp="1"/>
          </p:cNvSpPr>
          <p:nvPr>
            <p:ph idx="1"/>
          </p:nvPr>
        </p:nvSpPr>
        <p:spPr>
          <a:xfrm>
            <a:off x="395536" y="1196752"/>
            <a:ext cx="8640960" cy="5472608"/>
          </a:xfrm>
        </p:spPr>
        <p:txBody>
          <a:bodyPr>
            <a:noAutofit/>
          </a:bodyPr>
          <a:lstStyle/>
          <a:p>
            <a:pPr>
              <a:lnSpc>
                <a:spcPct val="114000"/>
              </a:lnSpc>
              <a:spcBef>
                <a:spcPts val="1200"/>
              </a:spcBef>
            </a:pPr>
            <a:r>
              <a:rPr lang="el-GR" sz="2200" dirty="0" smtClean="0"/>
              <a:t>Οι </a:t>
            </a:r>
            <a:r>
              <a:rPr lang="el-GR" sz="2200" b="1" dirty="0" smtClean="0"/>
              <a:t>οργανικές χρωστικές</a:t>
            </a:r>
            <a:r>
              <a:rPr lang="el-GR" sz="2200" dirty="0" smtClean="0"/>
              <a:t>: προκειμένου να χρησιμοποιηθούν στη ζωγραφική, έχουν ένα σοβαρό μειονέκτημα σε σύγκριση με τις ανόργανες:</a:t>
            </a:r>
          </a:p>
          <a:p>
            <a:pPr>
              <a:lnSpc>
                <a:spcPct val="114000"/>
              </a:lnSpc>
              <a:spcBef>
                <a:spcPts val="1200"/>
              </a:spcBef>
            </a:pPr>
            <a:r>
              <a:rPr lang="el-GR" sz="2200" dirty="0" smtClean="0"/>
              <a:t>Δεν μπορούν να σχηματίσουν «μεγάλους» κρυσταλλικούς κόκκους, και συνεπώς όταν διασπείρονται μέσα στο συνδετικό υλικό,  δεν δίνουν οπτικό χρωματικό αποτέλεσμα όμοιο με εκείνων των ανόργανων.</a:t>
            </a:r>
          </a:p>
          <a:p>
            <a:pPr>
              <a:lnSpc>
                <a:spcPct val="114000"/>
              </a:lnSpc>
              <a:spcBef>
                <a:spcPts val="1200"/>
              </a:spcBef>
            </a:pPr>
            <a:r>
              <a:rPr lang="el-GR" sz="2200" dirty="0" smtClean="0"/>
              <a:t>Οι πρώτες λάκες παρασκευάστηκαν με τις χρωστικές:</a:t>
            </a:r>
          </a:p>
          <a:p>
            <a:pPr lvl="1">
              <a:lnSpc>
                <a:spcPct val="114000"/>
              </a:lnSpc>
              <a:spcBef>
                <a:spcPts val="1200"/>
              </a:spcBef>
            </a:pPr>
            <a:r>
              <a:rPr lang="el-GR" sz="2200" dirty="0" smtClean="0"/>
              <a:t>Ινδικό (</a:t>
            </a:r>
            <a:r>
              <a:rPr lang="en-US" sz="2200" dirty="0" smtClean="0"/>
              <a:t>indigo)</a:t>
            </a:r>
            <a:r>
              <a:rPr lang="el-GR" sz="2200" dirty="0" smtClean="0"/>
              <a:t>,</a:t>
            </a:r>
            <a:endParaRPr lang="en-US" sz="2200" dirty="0" smtClean="0"/>
          </a:p>
          <a:p>
            <a:pPr lvl="1">
              <a:lnSpc>
                <a:spcPct val="114000"/>
              </a:lnSpc>
              <a:spcBef>
                <a:spcPts val="1200"/>
              </a:spcBef>
            </a:pPr>
            <a:r>
              <a:rPr lang="el-GR" sz="2200" dirty="0" smtClean="0"/>
              <a:t>Κέρμης και Κοχενίλλη,</a:t>
            </a:r>
          </a:p>
          <a:p>
            <a:pPr lvl="1">
              <a:lnSpc>
                <a:spcPct val="114000"/>
              </a:lnSpc>
              <a:spcBef>
                <a:spcPts val="1200"/>
              </a:spcBef>
            </a:pPr>
            <a:r>
              <a:rPr lang="el-GR" sz="2200" dirty="0" smtClean="0"/>
              <a:t>Αλιζαρίνη,</a:t>
            </a:r>
          </a:p>
          <a:p>
            <a:pPr lvl="1">
              <a:lnSpc>
                <a:spcPct val="114000"/>
              </a:lnSpc>
              <a:spcBef>
                <a:spcPts val="1200"/>
              </a:spcBef>
            </a:pPr>
            <a:r>
              <a:rPr lang="el-GR" sz="2200" dirty="0" smtClean="0"/>
              <a:t>Λουτεολίνη (ή κίτρινη λάκα).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56735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prstClr val="black"/>
                </a:solidFill>
              </a:rPr>
              <a:t>Λάκες </a:t>
            </a:r>
            <a:r>
              <a:rPr lang="el-GR" sz="3200" b="0" dirty="0" smtClean="0">
                <a:solidFill>
                  <a:prstClr val="black"/>
                </a:solidFill>
              </a:rPr>
              <a:t>(2 </a:t>
            </a:r>
            <a:r>
              <a:rPr lang="el-GR" sz="3200" b="0" dirty="0">
                <a:solidFill>
                  <a:prstClr val="black"/>
                </a:solidFill>
              </a:rPr>
              <a:t>από 2) </a:t>
            </a:r>
            <a:endParaRPr lang="el-GR" dirty="0"/>
          </a:p>
        </p:txBody>
      </p:sp>
      <p:sp>
        <p:nvSpPr>
          <p:cNvPr id="3" name="2 - Θέση περιεχομένου"/>
          <p:cNvSpPr>
            <a:spLocks noGrp="1"/>
          </p:cNvSpPr>
          <p:nvPr>
            <p:ph idx="1"/>
          </p:nvPr>
        </p:nvSpPr>
        <p:spPr/>
        <p:txBody>
          <a:bodyPr>
            <a:normAutofit/>
          </a:bodyPr>
          <a:lstStyle/>
          <a:p>
            <a:pPr marL="0" indent="0">
              <a:spcBef>
                <a:spcPts val="1800"/>
              </a:spcBef>
              <a:buNone/>
            </a:pPr>
            <a:r>
              <a:rPr lang="el-GR" sz="2400" b="1" dirty="0" smtClean="0"/>
              <a:t>Υποστρώματα λάκας:</a:t>
            </a:r>
          </a:p>
          <a:p>
            <a:pPr>
              <a:spcBef>
                <a:spcPts val="1800"/>
              </a:spcBef>
            </a:pPr>
            <a:r>
              <a:rPr lang="el-GR" sz="2400" dirty="0" smtClean="0"/>
              <a:t>Κιμωλία (</a:t>
            </a:r>
            <a:r>
              <a:rPr lang="en-US" sz="2400" dirty="0" smtClean="0"/>
              <a:t>CaCO</a:t>
            </a:r>
            <a:r>
              <a:rPr lang="en-US" sz="2400" baseline="-25000" dirty="0" smtClean="0"/>
              <a:t>3</a:t>
            </a:r>
            <a:r>
              <a:rPr lang="en-US" sz="2400" dirty="0" smtClean="0"/>
              <a:t>)</a:t>
            </a:r>
            <a:r>
              <a:rPr lang="el-GR" sz="2400" dirty="0" smtClean="0"/>
              <a:t>.</a:t>
            </a:r>
            <a:endParaRPr lang="en-US" sz="2400" dirty="0" smtClean="0"/>
          </a:p>
          <a:p>
            <a:pPr>
              <a:spcBef>
                <a:spcPts val="1800"/>
              </a:spcBef>
            </a:pPr>
            <a:r>
              <a:rPr lang="el-GR" sz="2400" dirty="0" smtClean="0"/>
              <a:t>Στυπτηρία καλίου </a:t>
            </a:r>
            <a:r>
              <a:rPr lang="en-US" sz="2400" dirty="0" smtClean="0"/>
              <a:t>K</a:t>
            </a:r>
            <a:r>
              <a:rPr lang="el-GR" sz="2400" dirty="0" smtClean="0"/>
              <a:t> </a:t>
            </a:r>
            <a:r>
              <a:rPr lang="en-US" sz="2400" dirty="0" smtClean="0"/>
              <a:t>Al</a:t>
            </a:r>
            <a:r>
              <a:rPr lang="el-GR" sz="2400" dirty="0" smtClean="0"/>
              <a:t> </a:t>
            </a:r>
            <a:r>
              <a:rPr lang="en-US" sz="2400" dirty="0" smtClean="0"/>
              <a:t>(SO</a:t>
            </a:r>
            <a:r>
              <a:rPr lang="en-US" sz="2400" baseline="-25000" dirty="0" smtClean="0"/>
              <a:t>4</a:t>
            </a:r>
            <a:r>
              <a:rPr lang="en-US" sz="2400" dirty="0" smtClean="0"/>
              <a:t>)</a:t>
            </a:r>
            <a:r>
              <a:rPr lang="en-US" sz="2400" baseline="-25000" dirty="0" smtClean="0"/>
              <a:t>2</a:t>
            </a:r>
            <a:r>
              <a:rPr lang="el-GR" sz="2400" baseline="-25000" dirty="0" smtClean="0"/>
              <a:t>.</a:t>
            </a:r>
          </a:p>
          <a:p>
            <a:pPr>
              <a:spcBef>
                <a:spcPts val="1800"/>
              </a:spcBef>
            </a:pPr>
            <a:r>
              <a:rPr lang="en-US" sz="2400" dirty="0" smtClean="0"/>
              <a:t>Al(OH</a:t>
            </a:r>
            <a:r>
              <a:rPr lang="el-GR" sz="2400" dirty="0" smtClean="0"/>
              <a:t>)</a:t>
            </a:r>
            <a:r>
              <a:rPr lang="el-GR" sz="2400" baseline="-25000" dirty="0" smtClean="0"/>
              <a:t>3.</a:t>
            </a:r>
            <a:endParaRPr lang="en-US" sz="2400" baseline="-25000" dirty="0" smtClean="0"/>
          </a:p>
          <a:p>
            <a:pPr>
              <a:spcBef>
                <a:spcPts val="1800"/>
              </a:spcBef>
            </a:pPr>
            <a:r>
              <a:rPr lang="en-US" sz="2400" dirty="0" smtClean="0"/>
              <a:t>BaSO</a:t>
            </a:r>
            <a:r>
              <a:rPr lang="en-US" sz="2400" baseline="-25000" dirty="0" smtClean="0"/>
              <a:t>4</a:t>
            </a:r>
            <a:r>
              <a:rPr lang="el-GR" sz="2400" dirty="0" smtClean="0"/>
              <a:t> (βαρίτης, </a:t>
            </a:r>
            <a:r>
              <a:rPr lang="en-US" sz="2400" dirty="0" smtClean="0"/>
              <a:t>blanc fixe)</a:t>
            </a:r>
            <a:r>
              <a:rPr lang="el-GR" sz="2400" dirty="0" smtClean="0"/>
              <a:t>.</a:t>
            </a:r>
            <a:endParaRPr lang="en-US" sz="2400" dirty="0" smtClean="0"/>
          </a:p>
          <a:p>
            <a:pPr>
              <a:spcBef>
                <a:spcPts val="1800"/>
              </a:spcBef>
            </a:pPr>
            <a:r>
              <a:rPr lang="el-GR" sz="2400" dirty="0" smtClean="0"/>
              <a:t>Καολίνης (πορσελάνη </a:t>
            </a:r>
            <a:r>
              <a:rPr lang="en-US" sz="2400" dirty="0" smtClean="0"/>
              <a:t>Al</a:t>
            </a:r>
            <a:r>
              <a:rPr lang="en-US" sz="2400" baseline="-25000" dirty="0" smtClean="0"/>
              <a:t>2</a:t>
            </a:r>
            <a:r>
              <a:rPr lang="en-US" sz="2400" dirty="0" smtClean="0"/>
              <a:t>(SiO4)</a:t>
            </a:r>
            <a:r>
              <a:rPr lang="en-US" sz="2400" baseline="-25000" dirty="0" smtClean="0"/>
              <a:t>3</a:t>
            </a:r>
            <a:r>
              <a:rPr lang="en-US" sz="2400" dirty="0" smtClean="0"/>
              <a:t>.xH2O)</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713002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Λάκες στη ζωγραφική</a:t>
            </a:r>
            <a:endParaRPr lang="el-GR" dirty="0"/>
          </a:p>
        </p:txBody>
      </p:sp>
      <p:sp>
        <p:nvSpPr>
          <p:cNvPr id="3" name="Content Placeholder 2"/>
          <p:cNvSpPr>
            <a:spLocks noGrp="1"/>
          </p:cNvSpPr>
          <p:nvPr>
            <p:ph idx="1"/>
          </p:nvPr>
        </p:nvSpPr>
        <p:spPr>
          <a:xfrm>
            <a:off x="179512" y="1196752"/>
            <a:ext cx="4320480" cy="5040560"/>
          </a:xfrm>
        </p:spPr>
        <p:txBody>
          <a:bodyPr>
            <a:normAutofit/>
          </a:bodyPr>
          <a:lstStyle/>
          <a:p>
            <a:pPr>
              <a:lnSpc>
                <a:spcPct val="114000"/>
              </a:lnSpc>
              <a:spcBef>
                <a:spcPts val="1200"/>
              </a:spcBef>
            </a:pPr>
            <a:r>
              <a:rPr lang="en-US" sz="2400" dirty="0" smtClean="0"/>
              <a:t>Johannes Vermeer: </a:t>
            </a:r>
            <a:r>
              <a:rPr lang="el-GR" sz="2400" dirty="0" smtClean="0"/>
              <a:t>το κορίτσι με το κόκκινο καπέλλο.</a:t>
            </a:r>
          </a:p>
          <a:p>
            <a:pPr>
              <a:lnSpc>
                <a:spcPct val="114000"/>
              </a:lnSpc>
              <a:spcBef>
                <a:spcPts val="1200"/>
              </a:spcBef>
            </a:pPr>
            <a:r>
              <a:rPr lang="el-GR" sz="2400" dirty="0" smtClean="0"/>
              <a:t>Κόκκινη λαζούρα στο καπέλλο: από καθαρή </a:t>
            </a:r>
            <a:r>
              <a:rPr lang="el-GR" sz="2400" b="1" dirty="0" smtClean="0"/>
              <a:t>λάκα αλιζαρίνης </a:t>
            </a:r>
            <a:r>
              <a:rPr lang="el-GR" sz="2400" dirty="0" smtClean="0"/>
              <a:t>επάνω στο χρωματικό στρώμα από </a:t>
            </a:r>
            <a:r>
              <a:rPr lang="en-US" sz="2400" dirty="0" smtClean="0"/>
              <a:t>vermillion (HgS)</a:t>
            </a:r>
            <a:r>
              <a:rPr lang="el-GR" sz="2400" dirty="0" smtClean="0"/>
              <a:t>.</a:t>
            </a:r>
            <a:endParaRPr lang="el-GR" sz="2400" dirty="0"/>
          </a:p>
        </p:txBody>
      </p:sp>
      <p:pic>
        <p:nvPicPr>
          <p:cNvPr id="466946" name="Picture 2" descr="πίνακας του Vermeer &quot;το κορίτσι με το κόκκινο καπέλο&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268760"/>
            <a:ext cx="3935411" cy="49523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5233748" y="6279703"/>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Vermeer - Girl with a Red </a:t>
            </a:r>
            <a:r>
              <a:rPr lang="en-US" sz="1200" dirty="0" smtClean="0">
                <a:solidFill>
                  <a:prstClr val="black"/>
                </a:solidFill>
                <a:latin typeface="Calibri"/>
                <a:hlinkClick r:id="rId3"/>
              </a:rPr>
              <a:t>Hat</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Hohum"/>
              </a:rPr>
              <a:t>Hohum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22379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Λάκες στα βιολιά </a:t>
            </a:r>
            <a:r>
              <a:rPr lang="en-US" dirty="0"/>
              <a:t>Stradivarius</a:t>
            </a:r>
            <a:endParaRPr lang="el-GR" dirty="0"/>
          </a:p>
        </p:txBody>
      </p:sp>
      <p:sp>
        <p:nvSpPr>
          <p:cNvPr id="3" name="Θέση περιεχομένου 2"/>
          <p:cNvSpPr>
            <a:spLocks noGrp="1"/>
          </p:cNvSpPr>
          <p:nvPr>
            <p:ph idx="1"/>
          </p:nvPr>
        </p:nvSpPr>
        <p:spPr>
          <a:xfrm>
            <a:off x="467544" y="1196752"/>
            <a:ext cx="4392488" cy="3024336"/>
          </a:xfrm>
        </p:spPr>
        <p:txBody>
          <a:bodyPr>
            <a:normAutofit/>
          </a:bodyPr>
          <a:lstStyle/>
          <a:p>
            <a:pPr marL="0" indent="0">
              <a:buNone/>
            </a:pPr>
            <a:r>
              <a:rPr lang="el-GR" sz="2400" dirty="0"/>
              <a:t>Κόκκινη λάκα καρμινικού οξέος σε υπόστρωμα αλουμίνας (</a:t>
            </a:r>
            <a:r>
              <a:rPr lang="en-US" sz="2400" dirty="0"/>
              <a:t>Al</a:t>
            </a:r>
            <a:r>
              <a:rPr lang="en-US" sz="2400" baseline="-25000" dirty="0"/>
              <a:t>2</a:t>
            </a:r>
            <a:r>
              <a:rPr lang="en-US" sz="2400" dirty="0"/>
              <a:t>O</a:t>
            </a:r>
            <a:r>
              <a:rPr lang="en-US" sz="2400" baseline="-25000" dirty="0"/>
              <a:t>3</a:t>
            </a:r>
            <a:r>
              <a:rPr lang="en-US" sz="2400" dirty="0"/>
              <a:t>) </a:t>
            </a:r>
            <a:r>
              <a:rPr lang="el-GR" sz="2400" dirty="0"/>
              <a:t>ανιχνεύθηκε με τη μορφή διαφανών κόκκων στο επιφανειακό στρώμα του βερνικιού στο βιολί </a:t>
            </a:r>
            <a:r>
              <a:rPr lang="en-US" sz="2400" dirty="0"/>
              <a:t>“Davidoff”, </a:t>
            </a:r>
            <a:r>
              <a:rPr lang="el-GR" sz="2400" dirty="0"/>
              <a:t>του Αντόνιο Στραντιβάρι (</a:t>
            </a:r>
            <a:r>
              <a:rPr lang="en-US" sz="2400" dirty="0"/>
              <a:t>1708</a:t>
            </a:r>
            <a:r>
              <a:rPr lang="el-GR" sz="2400" dirty="0"/>
              <a:t>)</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pic>
        <p:nvPicPr>
          <p:cNvPr id="5" name="Picture 7" descr="Link to full-size graphical abstract"/>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12255"/>
            <a:ext cx="3909120" cy="5157192"/>
          </a:xfrm>
          <a:prstGeom prst="rect">
            <a:avLst/>
          </a:prstGeom>
          <a:noFill/>
          <a:ln>
            <a:noFill/>
          </a:ln>
        </p:spPr>
      </p:pic>
      <p:sp>
        <p:nvSpPr>
          <p:cNvPr id="6" name="Ορθογώνιο 5"/>
          <p:cNvSpPr/>
          <p:nvPr/>
        </p:nvSpPr>
        <p:spPr>
          <a:xfrm>
            <a:off x="5489102" y="6278575"/>
            <a:ext cx="2794996" cy="276999"/>
          </a:xfrm>
          <a:prstGeom prst="rect">
            <a:avLst/>
          </a:prstGeom>
        </p:spPr>
        <p:txBody>
          <a:bodyPr wrap="none">
            <a:spAutoFit/>
          </a:bodyPr>
          <a:lstStyle/>
          <a:p>
            <a:r>
              <a:rPr lang="en-US" sz="1200" dirty="0">
                <a:solidFill>
                  <a:prstClr val="black"/>
                </a:solidFill>
                <a:latin typeface="Calibri"/>
                <a:hlinkClick r:id="rId3"/>
              </a:rPr>
              <a:t>Angewandte Chemie International Edition</a:t>
            </a:r>
            <a:endParaRPr lang="el-GR" sz="1200" dirty="0">
              <a:solidFill>
                <a:prstClr val="black"/>
              </a:solidFill>
              <a:latin typeface="Calibri"/>
            </a:endParaRPr>
          </a:p>
        </p:txBody>
      </p:sp>
    </p:spTree>
    <p:extLst>
      <p:ext uri="{BB962C8B-B14F-4D97-AF65-F5344CB8AC3E}">
        <p14:creationId xmlns:p14="http://schemas.microsoft.com/office/powerpoint/2010/main" val="3378601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Φωτοσταθερότητα (</a:t>
            </a:r>
            <a:r>
              <a:rPr lang="en-US" dirty="0" smtClean="0"/>
              <a:t>lightfastness)</a:t>
            </a:r>
            <a:endParaRPr lang="el-GR" dirty="0"/>
          </a:p>
        </p:txBody>
      </p:sp>
      <p:sp>
        <p:nvSpPr>
          <p:cNvPr id="3" name="2 - Θέση περιεχομένου"/>
          <p:cNvSpPr>
            <a:spLocks noGrp="1"/>
          </p:cNvSpPr>
          <p:nvPr>
            <p:ph idx="1"/>
          </p:nvPr>
        </p:nvSpPr>
        <p:spPr/>
        <p:txBody>
          <a:bodyPr>
            <a:noAutofit/>
          </a:bodyPr>
          <a:lstStyle/>
          <a:p>
            <a:pPr>
              <a:lnSpc>
                <a:spcPct val="114000"/>
              </a:lnSpc>
              <a:spcBef>
                <a:spcPts val="1200"/>
              </a:spcBef>
            </a:pPr>
            <a:r>
              <a:rPr lang="el-GR" sz="2400" dirty="0" smtClean="0"/>
              <a:t>Το </a:t>
            </a:r>
            <a:r>
              <a:rPr lang="el-GR" sz="2400" b="1" dirty="0" smtClean="0"/>
              <a:t>ηλιακό φως </a:t>
            </a:r>
            <a:r>
              <a:rPr lang="el-GR" sz="2400" dirty="0" smtClean="0"/>
              <a:t>(ή φως από οποιαδήποτε πηγή που εκπέμπει σημαντικό ποσοστό υπεριώδους ακτινοβολίας) είναι ο «μεγάλος εχθρός» των χρωστικών.</a:t>
            </a:r>
          </a:p>
          <a:p>
            <a:pPr>
              <a:lnSpc>
                <a:spcPct val="114000"/>
              </a:lnSpc>
              <a:spcBef>
                <a:spcPts val="1200"/>
              </a:spcBef>
            </a:pPr>
            <a:r>
              <a:rPr lang="el-GR" sz="2400" dirty="0" smtClean="0"/>
              <a:t>Βάσει φωτοχημικών μηχανισμών αλλοιώνεται η χημική σύσταση σε μοριακό επίπεδο.</a:t>
            </a:r>
          </a:p>
          <a:p>
            <a:pPr>
              <a:lnSpc>
                <a:spcPct val="114000"/>
              </a:lnSpc>
              <a:spcBef>
                <a:spcPts val="1200"/>
              </a:spcBef>
            </a:pPr>
            <a:r>
              <a:rPr lang="el-GR" sz="2400" dirty="0" smtClean="0"/>
              <a:t>Αποτέλεσμα: το αρχικό χρώμα εξασθενεί (</a:t>
            </a:r>
            <a:r>
              <a:rPr lang="en-US" sz="2400" dirty="0" smtClean="0"/>
              <a:t>fading), </a:t>
            </a:r>
            <a:r>
              <a:rPr lang="el-GR" sz="2400" dirty="0" smtClean="0"/>
              <a:t>σκουραίνει (</a:t>
            </a:r>
            <a:r>
              <a:rPr lang="en-US" sz="2400" dirty="0" smtClean="0"/>
              <a:t>darkening) </a:t>
            </a:r>
            <a:r>
              <a:rPr lang="el-GR" sz="2400" dirty="0" smtClean="0"/>
              <a:t>ή απλά αλλάζει (</a:t>
            </a:r>
            <a:r>
              <a:rPr lang="en-US" sz="2400" dirty="0" smtClean="0"/>
              <a:t>discoloration).</a:t>
            </a:r>
            <a:endParaRPr lang="el-GR" sz="2400" dirty="0" smtClean="0"/>
          </a:p>
          <a:p>
            <a:pPr>
              <a:lnSpc>
                <a:spcPct val="114000"/>
              </a:lnSpc>
              <a:spcBef>
                <a:spcPts val="1200"/>
              </a:spcBef>
            </a:pPr>
            <a:r>
              <a:rPr lang="el-GR" sz="2400" dirty="0" smtClean="0"/>
              <a:t>Η ανθεκτικότητα έναντι του συνόλου των αλλοιώσεων αποδίδεται με τον εμπειρικό όρο «</a:t>
            </a:r>
            <a:r>
              <a:rPr lang="en-US" sz="2400" b="1" dirty="0" smtClean="0"/>
              <a:t>lightfastness</a:t>
            </a:r>
            <a:r>
              <a:rPr lang="en-US" sz="2400" dirty="0" smtClean="0"/>
              <a:t>”</a:t>
            </a:r>
            <a:r>
              <a:rPr lang="el-GR" sz="2400" dirty="0" smtClean="0"/>
              <a:t> (=φωτοσταθερότητα).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87758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χρώμα</a:t>
            </a:r>
            <a:endParaRPr lang="el-GR" dirty="0"/>
          </a:p>
        </p:txBody>
      </p:sp>
      <p:sp>
        <p:nvSpPr>
          <p:cNvPr id="3" name="2 - Θέση περιεχομένου"/>
          <p:cNvSpPr>
            <a:spLocks noGrp="1"/>
          </p:cNvSpPr>
          <p:nvPr>
            <p:ph idx="1"/>
          </p:nvPr>
        </p:nvSpPr>
        <p:spPr>
          <a:xfrm>
            <a:off x="179512" y="1340768"/>
            <a:ext cx="4042792" cy="2304256"/>
          </a:xfrm>
        </p:spPr>
        <p:txBody>
          <a:bodyPr>
            <a:normAutofit/>
          </a:bodyPr>
          <a:lstStyle/>
          <a:p>
            <a:r>
              <a:rPr lang="el-GR" sz="2400" dirty="0" smtClean="0"/>
              <a:t>Το χρώμα έπαιξε σημαντικό ρόλο στις ανθρώπινες κοινωνίες από τα προϊστορικά χρόνια.</a:t>
            </a:r>
            <a:endParaRPr lang="el-GR" sz="2400" dirty="0"/>
          </a:p>
        </p:txBody>
      </p:sp>
      <p:pic>
        <p:nvPicPr>
          <p:cNvPr id="179202" name="Picture 2" descr="τοιχογραφία σε σπήλαιο"/>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5211" y="1484784"/>
            <a:ext cx="4627565" cy="3755978"/>
          </a:xfrm>
          <a:prstGeom prst="rect">
            <a:avLst/>
          </a:prstGeom>
          <a:noFill/>
          <a:ln>
            <a:solidFill>
              <a:schemeClr val="tx1"/>
            </a:solidFill>
          </a:ln>
        </p:spPr>
      </p:pic>
      <p:sp>
        <p:nvSpPr>
          <p:cNvPr id="7" name="6 - TextBox"/>
          <p:cNvSpPr txBox="1"/>
          <p:nvPr/>
        </p:nvSpPr>
        <p:spPr>
          <a:xfrm>
            <a:off x="971600" y="4577110"/>
            <a:ext cx="3293610" cy="646331"/>
          </a:xfrm>
          <a:prstGeom prst="rect">
            <a:avLst/>
          </a:prstGeom>
          <a:noFill/>
        </p:spPr>
        <p:txBody>
          <a:bodyPr wrap="square" rtlCol="0">
            <a:spAutoFit/>
          </a:bodyPr>
          <a:lstStyle/>
          <a:p>
            <a:pPr algn="ctr"/>
            <a:r>
              <a:rPr lang="el-GR" dirty="0" smtClean="0">
                <a:solidFill>
                  <a:prstClr val="black"/>
                </a:solidFill>
                <a:latin typeface="Calibri"/>
              </a:rPr>
              <a:t>Κόκκινη ώχρα (σπηλαιογραφία, Αλταμίρα της Ισπανίας</a:t>
            </a:r>
            <a:endParaRPr lang="el-GR" dirty="0">
              <a:solidFill>
                <a:prstClr val="black"/>
              </a:solidFill>
              <a:latin typeface="Calibri"/>
            </a:endParaRPr>
          </a:p>
        </p:txBody>
      </p:sp>
      <p:sp>
        <p:nvSpPr>
          <p:cNvPr id="8" name="Rectangle 8"/>
          <p:cNvSpPr/>
          <p:nvPr/>
        </p:nvSpPr>
        <p:spPr>
          <a:xfrm>
            <a:off x="5580112" y="5336890"/>
            <a:ext cx="238334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AltamiraBison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Ramessos (page does not exist)"/>
              </a:rPr>
              <a:t>Ramessos</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740030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Κλίμακα φωτοσταθερότητας</a:t>
            </a:r>
            <a:endParaRPr lang="el-GR" dirty="0"/>
          </a:p>
        </p:txBody>
      </p:sp>
      <p:sp>
        <p:nvSpPr>
          <p:cNvPr id="3" name="2 - Θέση περιεχομένου"/>
          <p:cNvSpPr>
            <a:spLocks noGrp="1"/>
          </p:cNvSpPr>
          <p:nvPr>
            <p:ph idx="1"/>
          </p:nvPr>
        </p:nvSpPr>
        <p:spPr>
          <a:xfrm>
            <a:off x="457200" y="1196752"/>
            <a:ext cx="8507288" cy="1584176"/>
          </a:xfrm>
        </p:spPr>
        <p:txBody>
          <a:bodyPr>
            <a:normAutofit/>
          </a:bodyPr>
          <a:lstStyle/>
          <a:p>
            <a:r>
              <a:rPr lang="el-GR" sz="2400" dirty="0" smtClean="0"/>
              <a:t>Η φωτοσταθερότητα κάθε χρωστικής μπορεί να μετρηθεί μέσω συγκεκριμένων τεστ και αφορά στο χρόνο (σε </a:t>
            </a:r>
            <a:r>
              <a:rPr lang="el-GR" sz="2400" b="1" dirty="0" smtClean="0"/>
              <a:t>έτη</a:t>
            </a:r>
            <a:r>
              <a:rPr lang="el-GR" sz="2400" dirty="0" smtClean="0"/>
              <a:t> έκθεσης) που απαιτείται μέχρι να διαπιστωθεί χρωματική αλλοίωση.</a:t>
            </a:r>
            <a:endParaRPr lang="el-GR" sz="2400" dirty="0"/>
          </a:p>
        </p:txBody>
      </p:sp>
      <p:graphicFrame>
        <p:nvGraphicFramePr>
          <p:cNvPr id="4" name="3 - Πίνακας"/>
          <p:cNvGraphicFramePr>
            <a:graphicFrameLocks noGrp="1"/>
          </p:cNvGraphicFramePr>
          <p:nvPr>
            <p:extLst/>
          </p:nvPr>
        </p:nvGraphicFramePr>
        <p:xfrm>
          <a:off x="355329" y="2545984"/>
          <a:ext cx="8433342" cy="4123376"/>
        </p:xfrm>
        <a:graphic>
          <a:graphicData uri="http://schemas.openxmlformats.org/drawingml/2006/table">
            <a:tbl>
              <a:tblPr firstRow="1"/>
              <a:tblGrid>
                <a:gridCol w="515620"/>
                <a:gridCol w="2912618"/>
                <a:gridCol w="2228593"/>
                <a:gridCol w="2776511"/>
              </a:tblGrid>
              <a:tr h="500066">
                <a:tc>
                  <a:txBody>
                    <a:bodyPr/>
                    <a:lstStyle/>
                    <a:p>
                      <a:pPr marL="36000" algn="ctr" fontAlgn="ctr">
                        <a:spcBef>
                          <a:spcPts val="200"/>
                        </a:spcBef>
                        <a:spcAft>
                          <a:spcPts val="200"/>
                        </a:spcAft>
                      </a:pPr>
                      <a:r>
                        <a:rPr lang="el-GR" sz="1800" b="1" i="0" u="none" strike="noStrike" dirty="0">
                          <a:solidFill>
                            <a:srgbClr val="000000"/>
                          </a:solidFill>
                          <a:latin typeface="+mn-lt"/>
                        </a:rPr>
                        <a:t>τιμή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marL="36000" algn="l" fontAlgn="ctr">
                        <a:spcBef>
                          <a:spcPts val="200"/>
                        </a:spcBef>
                        <a:spcAft>
                          <a:spcPts val="200"/>
                        </a:spcAft>
                      </a:pPr>
                      <a:r>
                        <a:rPr lang="el-GR" sz="1800" b="1" i="0" u="none" strike="noStrike" dirty="0">
                          <a:solidFill>
                            <a:srgbClr val="000000"/>
                          </a:solidFill>
                          <a:latin typeface="+mn-lt"/>
                        </a:rPr>
                        <a:t>χαρακτηρισμός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marL="36000" algn="l" fontAlgn="ctr">
                        <a:spcBef>
                          <a:spcPts val="200"/>
                        </a:spcBef>
                        <a:spcAft>
                          <a:spcPts val="200"/>
                        </a:spcAft>
                      </a:pPr>
                      <a:r>
                        <a:rPr lang="el-GR" sz="1800" b="1" i="0" u="none" strike="noStrike" dirty="0">
                          <a:solidFill>
                            <a:srgbClr val="000000"/>
                          </a:solidFill>
                          <a:latin typeface="+mn-lt"/>
                        </a:rPr>
                        <a:t>τι σημαίνει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marL="36000" algn="l" fontAlgn="ctr">
                        <a:spcBef>
                          <a:spcPts val="200"/>
                        </a:spcBef>
                        <a:spcAft>
                          <a:spcPts val="200"/>
                        </a:spcAft>
                      </a:pPr>
                      <a:r>
                        <a:rPr lang="el-GR" sz="1800" b="1" i="0" u="none" strike="noStrike" dirty="0">
                          <a:solidFill>
                            <a:srgbClr val="000000"/>
                          </a:solidFill>
                          <a:latin typeface="+mn-lt"/>
                        </a:rPr>
                        <a:t>σχόλιο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36000" algn="l" fontAlgn="ctr">
                        <a:spcBef>
                          <a:spcPts val="300"/>
                        </a:spcBef>
                        <a:spcAft>
                          <a:spcPts val="300"/>
                        </a:spcAft>
                      </a:pPr>
                      <a:r>
                        <a:rPr lang="el-GR" sz="1800" b="0" i="0" u="none" strike="noStrike" dirty="0">
                          <a:solidFill>
                            <a:srgbClr val="000000"/>
                          </a:solidFill>
                          <a:latin typeface="+mn-lt"/>
                        </a:rPr>
                        <a:t>πολύ φωτοσταθερό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για τουλάχιστον </a:t>
                      </a:r>
                      <a:r>
                        <a:rPr lang="el-GR" sz="1800" b="1" i="0" u="none" strike="noStrike" dirty="0">
                          <a:solidFill>
                            <a:srgbClr val="000000"/>
                          </a:solidFill>
                          <a:latin typeface="+mn-lt"/>
                        </a:rPr>
                        <a:t>200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rgbClr val="008000"/>
                          </a:solidFill>
                          <a:latin typeface="+mn-lt"/>
                        </a:rPr>
                        <a:t>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marL="36000" algn="l" fontAlgn="ctr">
                        <a:spcBef>
                          <a:spcPts val="300"/>
                        </a:spcBef>
                        <a:spcAft>
                          <a:spcPts val="300"/>
                        </a:spcAft>
                      </a:pPr>
                      <a:r>
                        <a:rPr lang="el-GR" sz="1800" b="0" i="0" u="none" strike="noStrike" dirty="0">
                          <a:solidFill>
                            <a:srgbClr val="000000"/>
                          </a:solidFill>
                          <a:latin typeface="+mn-lt"/>
                        </a:rPr>
                        <a:t>φωτοσταθερό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για </a:t>
                      </a:r>
                      <a:r>
                        <a:rPr lang="el-GR" sz="1800" b="1" i="0" u="none" strike="noStrike" dirty="0">
                          <a:solidFill>
                            <a:srgbClr val="000000"/>
                          </a:solidFill>
                          <a:latin typeface="+mn-lt"/>
                        </a:rPr>
                        <a:t>100-200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rgbClr val="008000"/>
                          </a:solidFill>
                          <a:latin typeface="+mn-lt"/>
                        </a:rPr>
                        <a:t>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marL="36000" algn="l" fontAlgn="ctr">
                        <a:spcBef>
                          <a:spcPts val="300"/>
                        </a:spcBef>
                        <a:spcAft>
                          <a:spcPts val="300"/>
                        </a:spcAft>
                      </a:pPr>
                      <a:r>
                        <a:rPr lang="el-GR" sz="1800" b="0" i="0" u="none" strike="noStrike" dirty="0">
                          <a:solidFill>
                            <a:srgbClr val="000000"/>
                          </a:solidFill>
                          <a:latin typeface="+mn-lt"/>
                        </a:rPr>
                        <a:t>οριακά φωτοσταθερό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για </a:t>
                      </a:r>
                      <a:r>
                        <a:rPr lang="el-GR" sz="1800" b="1" i="0" u="none" strike="noStrike" dirty="0">
                          <a:solidFill>
                            <a:srgbClr val="000000"/>
                          </a:solidFill>
                          <a:latin typeface="+mn-lt"/>
                        </a:rPr>
                        <a:t>50-100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chemeClr val="accent3">
                              <a:lumMod val="50000"/>
                            </a:schemeClr>
                          </a:solidFill>
                          <a:latin typeface="+mn-lt"/>
                        </a:rPr>
                        <a:t>οριακά 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36000" algn="l" fontAlgn="ctr">
                        <a:spcBef>
                          <a:spcPts val="300"/>
                        </a:spcBef>
                        <a:spcAft>
                          <a:spcPts val="300"/>
                        </a:spcAft>
                      </a:pPr>
                      <a:r>
                        <a:rPr lang="el-GR" sz="1800" b="0" i="0" u="none" strike="noStrike" dirty="0">
                          <a:solidFill>
                            <a:srgbClr val="000000"/>
                          </a:solidFill>
                          <a:latin typeface="+mn-lt"/>
                        </a:rPr>
                        <a:t>ασταθές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για </a:t>
                      </a:r>
                      <a:r>
                        <a:rPr lang="el-GR" sz="1800" b="1" i="0" u="none" strike="noStrike" dirty="0">
                          <a:solidFill>
                            <a:srgbClr val="000000"/>
                          </a:solidFill>
                          <a:latin typeface="+mn-lt"/>
                        </a:rPr>
                        <a:t>15-50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rgbClr val="C00000"/>
                          </a:solidFill>
                          <a:latin typeface="+mn-lt"/>
                        </a:rPr>
                        <a:t>ακατάλληλο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36000" algn="l" fontAlgn="ctr">
                        <a:spcBef>
                          <a:spcPts val="300"/>
                        </a:spcBef>
                        <a:spcAft>
                          <a:spcPts val="300"/>
                        </a:spcAft>
                      </a:pPr>
                      <a:r>
                        <a:rPr lang="el-GR" sz="1800" b="0" i="0" u="none" strike="noStrike" dirty="0">
                          <a:solidFill>
                            <a:srgbClr val="000000"/>
                          </a:solidFill>
                          <a:latin typeface="+mn-lt"/>
                        </a:rPr>
                        <a:t>φευγαλέο (</a:t>
                      </a:r>
                      <a:r>
                        <a:rPr lang="en-GB" sz="1800" b="0" i="0" u="none" strike="noStrike" dirty="0">
                          <a:solidFill>
                            <a:srgbClr val="000000"/>
                          </a:solidFill>
                          <a:latin typeface="+mn-lt"/>
                        </a:rPr>
                        <a:t>fugitive)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για </a:t>
                      </a:r>
                      <a:r>
                        <a:rPr lang="el-GR" sz="1800" b="1" i="0" u="none" strike="noStrike" dirty="0">
                          <a:solidFill>
                            <a:srgbClr val="000000"/>
                          </a:solidFill>
                          <a:latin typeface="+mn-lt"/>
                        </a:rPr>
                        <a:t>2-15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rgbClr val="C00000"/>
                          </a:solidFill>
                          <a:latin typeface="+mn-lt"/>
                        </a:rPr>
                        <a:t>ακατάλληλο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marL="36000" algn="ctr" fontAlgn="ctr">
                        <a:spcBef>
                          <a:spcPts val="200"/>
                        </a:spcBef>
                        <a:spcAft>
                          <a:spcPts val="200"/>
                        </a:spcAft>
                      </a:pPr>
                      <a:r>
                        <a:rPr lang="el-GR" sz="1800" b="1" i="0" u="none" strike="noStrike" dirty="0">
                          <a:solidFill>
                            <a:srgbClr val="000000"/>
                          </a:solidFill>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πολύ φευγαλέο (</a:t>
                      </a:r>
                      <a:r>
                        <a:rPr lang="en-GB" sz="1800" b="0" i="0" u="none" strike="noStrike" dirty="0">
                          <a:solidFill>
                            <a:srgbClr val="000000"/>
                          </a:solidFill>
                          <a:latin typeface="+mn-lt"/>
                        </a:rPr>
                        <a:t>very fugitive)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0" i="0" u="none" strike="noStrike" dirty="0">
                          <a:solidFill>
                            <a:srgbClr val="000000"/>
                          </a:solidFill>
                          <a:latin typeface="+mn-lt"/>
                        </a:rPr>
                        <a:t>αναλλοίωτο μόνο για </a:t>
                      </a:r>
                      <a:r>
                        <a:rPr lang="el-GR" sz="1800" b="1" i="0" u="none" strike="noStrike" dirty="0">
                          <a:solidFill>
                            <a:srgbClr val="000000"/>
                          </a:solidFill>
                          <a:latin typeface="+mn-lt"/>
                        </a:rPr>
                        <a:t>2 χρόνια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spcBef>
                          <a:spcPts val="300"/>
                        </a:spcBef>
                        <a:spcAft>
                          <a:spcPts val="300"/>
                        </a:spcAft>
                      </a:pPr>
                      <a:r>
                        <a:rPr lang="el-GR" sz="1800" b="1" i="0" u="none" strike="noStrike" dirty="0">
                          <a:solidFill>
                            <a:srgbClr val="C00000"/>
                          </a:solidFill>
                          <a:latin typeface="+mn-lt"/>
                        </a:rPr>
                        <a:t>ακατάλληλο για ζωγραφική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Θέση αριθμού διαφάνειας 4"/>
          <p:cNvSpPr>
            <a:spLocks noGrp="1"/>
          </p:cNvSpPr>
          <p:nvPr>
            <p:ph type="sldNum" sz="quarter" idx="12"/>
          </p:nvPr>
        </p:nvSpPr>
        <p:spPr>
          <a:xfrm>
            <a:off x="7010400" y="6381328"/>
            <a:ext cx="2133600" cy="365125"/>
          </a:xfrm>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015061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9128000" cy="1008112"/>
          </a:xfrm>
        </p:spPr>
        <p:txBody>
          <a:bodyPr>
            <a:noAutofit/>
          </a:bodyPr>
          <a:lstStyle/>
          <a:p>
            <a:r>
              <a:rPr lang="el-GR" dirty="0" smtClean="0"/>
              <a:t>Η φωτοσταθερότητα της τέχνης του </a:t>
            </a:r>
            <a:r>
              <a:rPr lang="en-US" dirty="0" smtClean="0"/>
              <a:t>Turner</a:t>
            </a:r>
            <a:endParaRPr lang="el-GR" dirty="0"/>
          </a:p>
        </p:txBody>
      </p:sp>
      <p:sp>
        <p:nvSpPr>
          <p:cNvPr id="3" name="Content Placeholder 2"/>
          <p:cNvSpPr>
            <a:spLocks noGrp="1"/>
          </p:cNvSpPr>
          <p:nvPr>
            <p:ph idx="1"/>
          </p:nvPr>
        </p:nvSpPr>
        <p:spPr>
          <a:xfrm>
            <a:off x="179512" y="1436583"/>
            <a:ext cx="4536504" cy="4104456"/>
          </a:xfrm>
        </p:spPr>
        <p:txBody>
          <a:bodyPr>
            <a:normAutofit/>
          </a:bodyPr>
          <a:lstStyle/>
          <a:p>
            <a:pPr>
              <a:spcBef>
                <a:spcPts val="1200"/>
              </a:spcBef>
            </a:pPr>
            <a:r>
              <a:rPr lang="en-US" sz="2400" dirty="0" smtClean="0"/>
              <a:t>O Turner </a:t>
            </a:r>
            <a:r>
              <a:rPr lang="el-GR" sz="2400" dirty="0" smtClean="0"/>
              <a:t>έχει περάσει στη μνήμη των φιλότεχνων ως μεγάλος καινοτόμος του χρώματος.</a:t>
            </a:r>
          </a:p>
          <a:p>
            <a:pPr>
              <a:spcBef>
                <a:spcPts val="1200"/>
              </a:spcBef>
            </a:pPr>
            <a:r>
              <a:rPr lang="el-GR" sz="2400" dirty="0" smtClean="0"/>
              <a:t>Πειραματίστηκε με υλικά και συνδυασμούς χρωστικών με σκοπό να αποδώσει εξωτικές αποχρώσεις στα έργα του που κανείς μέχρι τότε δεν είχε δει στην τέχνη.</a:t>
            </a:r>
          </a:p>
        </p:txBody>
      </p:sp>
      <p:sp>
        <p:nvSpPr>
          <p:cNvPr id="7" name="Ορθογώνιο 6"/>
          <p:cNvSpPr/>
          <p:nvPr/>
        </p:nvSpPr>
        <p:spPr>
          <a:xfrm>
            <a:off x="107504" y="5397023"/>
            <a:ext cx="8424937" cy="1200329"/>
          </a:xfrm>
          <a:prstGeom prst="rect">
            <a:avLst/>
          </a:prstGeom>
        </p:spPr>
        <p:txBody>
          <a:bodyPr wrap="square">
            <a:spAutoFit/>
          </a:bodyPr>
          <a:lstStyle/>
          <a:p>
            <a:pPr marL="342900" indent="-342900" fontAlgn="auto">
              <a:spcBef>
                <a:spcPct val="20000"/>
              </a:spcBef>
              <a:spcAft>
                <a:spcPts val="0"/>
              </a:spcAft>
              <a:buFont typeface="Arial" pitchFamily="34" charset="0"/>
              <a:buChar char="•"/>
            </a:pPr>
            <a:r>
              <a:rPr lang="el-GR" sz="2400" dirty="0">
                <a:solidFill>
                  <a:prstClr val="black"/>
                </a:solidFill>
                <a:latin typeface="Calibri"/>
              </a:rPr>
              <a:t>Στο έργο «Κύματα κόντρα στον άνεμο» (1835) το κόκκινο καρμίν που χρησιμοποίησε έχασε σύντομα τη αρχική του απόχρωση</a:t>
            </a:r>
          </a:p>
        </p:txBody>
      </p:sp>
      <p:pic>
        <p:nvPicPr>
          <p:cNvPr id="37890" name="Picture 2" descr="πίνακας του Turner &quot;κύματα κόντρα στον άνεμο&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3664" y="1782688"/>
            <a:ext cx="4646675" cy="30167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680877" y="4873452"/>
            <a:ext cx="2232248" cy="276999"/>
          </a:xfrm>
          <a:prstGeom prst="rect">
            <a:avLst/>
          </a:prstGeom>
        </p:spPr>
        <p:txBody>
          <a:bodyPr wrap="square">
            <a:spAutoFit/>
          </a:bodyPr>
          <a:lstStyle/>
          <a:p>
            <a:pPr algn="ctr"/>
            <a:r>
              <a:rPr lang="en-US" sz="1200" dirty="0" smtClean="0">
                <a:solidFill>
                  <a:prstClr val="black"/>
                </a:solidFill>
                <a:latin typeface="Calibri"/>
                <a:hlinkClick r:id="rId3"/>
              </a:rPr>
              <a:t>daydaypaint.com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38233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Πόσο αξιόπιστη είναι η εκτίμηση της φωτοσταθερότητας;</a:t>
            </a:r>
            <a:endParaRPr lang="el-GR" dirty="0"/>
          </a:p>
        </p:txBody>
      </p:sp>
      <p:sp>
        <p:nvSpPr>
          <p:cNvPr id="3" name="2 - Θέση περιεχομένου"/>
          <p:cNvSpPr>
            <a:spLocks noGrp="1"/>
          </p:cNvSpPr>
          <p:nvPr>
            <p:ph idx="1"/>
          </p:nvPr>
        </p:nvSpPr>
        <p:spPr>
          <a:xfrm>
            <a:off x="457200" y="1484784"/>
            <a:ext cx="8507288" cy="5112568"/>
          </a:xfrm>
        </p:spPr>
        <p:txBody>
          <a:bodyPr>
            <a:normAutofit/>
          </a:bodyPr>
          <a:lstStyle/>
          <a:p>
            <a:pPr>
              <a:lnSpc>
                <a:spcPct val="110000"/>
              </a:lnSpc>
              <a:spcBef>
                <a:spcPts val="1200"/>
              </a:spcBef>
            </a:pPr>
            <a:r>
              <a:rPr lang="el-GR" sz="2400" dirty="0" smtClean="0"/>
              <a:t>Τα ίδια τεστ μπορούν να δώσουν διαφορετικές τιμές σε πατενταρισμένες χρωστικές ή του εμπορίου.</a:t>
            </a:r>
          </a:p>
          <a:p>
            <a:pPr>
              <a:lnSpc>
                <a:spcPct val="110000"/>
              </a:lnSpc>
              <a:spcBef>
                <a:spcPts val="1200"/>
              </a:spcBef>
            </a:pPr>
            <a:r>
              <a:rPr lang="el-GR" sz="2400" dirty="0" smtClean="0"/>
              <a:t>Αιτία: </a:t>
            </a:r>
            <a:endParaRPr lang="en-US" sz="2400" dirty="0" smtClean="0"/>
          </a:p>
          <a:p>
            <a:pPr lvl="1">
              <a:lnSpc>
                <a:spcPct val="110000"/>
              </a:lnSpc>
              <a:spcBef>
                <a:spcPts val="1200"/>
              </a:spcBef>
            </a:pPr>
            <a:r>
              <a:rPr lang="el-GR" sz="2400" dirty="0" smtClean="0"/>
              <a:t>Η</a:t>
            </a:r>
            <a:r>
              <a:rPr lang="en-US" sz="2400" dirty="0" smtClean="0"/>
              <a:t> </a:t>
            </a:r>
            <a:r>
              <a:rPr lang="el-GR" sz="2400" dirty="0" smtClean="0"/>
              <a:t>φωτοχημική αλλοίωση μπορεί να διαφοροποιηθεί δραματικά αν υπάρχουν προσμίξεις που δρουν ως φωτοευαισθητοποιητές, ή φωτοσταθεροποιητές.</a:t>
            </a:r>
            <a:endParaRPr lang="en-US" sz="2400" dirty="0" smtClean="0"/>
          </a:p>
          <a:p>
            <a:pPr lvl="1">
              <a:lnSpc>
                <a:spcPct val="110000"/>
              </a:lnSpc>
              <a:spcBef>
                <a:spcPts val="1200"/>
              </a:spcBef>
            </a:pPr>
            <a:r>
              <a:rPr lang="el-GR" sz="2400" dirty="0" smtClean="0"/>
              <a:t>Το μέγεθος των κρυστάλλων, </a:t>
            </a:r>
          </a:p>
          <a:p>
            <a:pPr lvl="1">
              <a:lnSpc>
                <a:spcPct val="110000"/>
              </a:lnSpc>
              <a:spcBef>
                <a:spcPts val="1200"/>
              </a:spcBef>
            </a:pPr>
            <a:r>
              <a:rPr lang="el-GR" sz="2400" dirty="0" smtClean="0"/>
              <a:t>Το </a:t>
            </a:r>
            <a:r>
              <a:rPr lang="en-US" sz="2400" dirty="0" smtClean="0"/>
              <a:t>pH </a:t>
            </a:r>
            <a:r>
              <a:rPr lang="el-GR" sz="2400" dirty="0" smtClean="0"/>
              <a:t>του υλικού.</a:t>
            </a:r>
          </a:p>
          <a:p>
            <a:pPr>
              <a:lnSpc>
                <a:spcPct val="110000"/>
              </a:lnSpc>
              <a:spcBef>
                <a:spcPts val="1200"/>
              </a:spcBef>
            </a:pPr>
            <a:r>
              <a:rPr lang="el-GR" sz="2400" dirty="0" smtClean="0"/>
              <a:t>Συνεπώς: οι τιμές φωτοσταθερότητας (</a:t>
            </a:r>
            <a:r>
              <a:rPr lang="en-US" sz="2400" dirty="0" smtClean="0"/>
              <a:t>lightfastness) </a:t>
            </a:r>
            <a:r>
              <a:rPr lang="el-GR" sz="2400" dirty="0" smtClean="0"/>
              <a:t>λαμβάνονται υπόψη </a:t>
            </a:r>
            <a:r>
              <a:rPr lang="el-GR" sz="2400" b="1" dirty="0" smtClean="0"/>
              <a:t>μόνο συμβουλευτικά</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50690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κωδικοποιούνται οι χρωστικές</a:t>
            </a:r>
            <a:endParaRPr lang="el-GR" dirty="0"/>
          </a:p>
        </p:txBody>
      </p:sp>
      <p:sp>
        <p:nvSpPr>
          <p:cNvPr id="3" name="2 - Θέση περιεχομένου"/>
          <p:cNvSpPr>
            <a:spLocks noGrp="1"/>
          </p:cNvSpPr>
          <p:nvPr>
            <p:ph idx="1"/>
          </p:nvPr>
        </p:nvSpPr>
        <p:spPr/>
        <p:txBody>
          <a:bodyPr>
            <a:normAutofit/>
          </a:bodyPr>
          <a:lstStyle/>
          <a:p>
            <a:pPr>
              <a:buNone/>
            </a:pPr>
            <a:r>
              <a:rPr lang="en-US" sz="2400" b="1" dirty="0" smtClean="0"/>
              <a:t>Color Index (C.I.)</a:t>
            </a:r>
          </a:p>
          <a:p>
            <a:r>
              <a:rPr lang="el-GR" sz="2400" b="1" dirty="0" smtClean="0"/>
              <a:t>Ν</a:t>
            </a:r>
            <a:r>
              <a:rPr lang="en-US" sz="2400" dirty="0" smtClean="0"/>
              <a:t> (= natural / </a:t>
            </a:r>
            <a:r>
              <a:rPr lang="el-GR" sz="2400" dirty="0" smtClean="0"/>
              <a:t>φυσική χρωστική),</a:t>
            </a:r>
            <a:endParaRPr lang="en-US" sz="2400" dirty="0" smtClean="0"/>
          </a:p>
          <a:p>
            <a:r>
              <a:rPr lang="en-US" sz="2400" b="1" dirty="0" smtClean="0"/>
              <a:t>P</a:t>
            </a:r>
            <a:r>
              <a:rPr lang="en-US" sz="2400" dirty="0" smtClean="0"/>
              <a:t> (= pigment / </a:t>
            </a:r>
            <a:r>
              <a:rPr lang="el-GR" sz="2400" dirty="0" smtClean="0"/>
              <a:t>πιγμέντο),</a:t>
            </a:r>
          </a:p>
          <a:p>
            <a:pPr marL="1528763" lvl="1">
              <a:buFont typeface="Courier New" pitchFamily="49" charset="0"/>
              <a:buChar char="o"/>
            </a:pPr>
            <a:r>
              <a:rPr lang="en-US" sz="2400" dirty="0" smtClean="0"/>
              <a:t>R (red, </a:t>
            </a:r>
            <a:r>
              <a:rPr lang="el-GR" sz="2400" dirty="0" smtClean="0"/>
              <a:t>κόκκινο),</a:t>
            </a:r>
          </a:p>
          <a:p>
            <a:pPr marL="1528763" lvl="1">
              <a:buFont typeface="Courier New" pitchFamily="49" charset="0"/>
              <a:buChar char="o"/>
            </a:pPr>
            <a:r>
              <a:rPr lang="en-US" sz="2400" dirty="0" smtClean="0"/>
              <a:t>O (orange, </a:t>
            </a:r>
            <a:r>
              <a:rPr lang="el-GR" sz="2400" dirty="0" smtClean="0"/>
              <a:t>πορτοκαλί),</a:t>
            </a:r>
          </a:p>
          <a:p>
            <a:pPr marL="1528763" lvl="1">
              <a:buFont typeface="Courier New" pitchFamily="49" charset="0"/>
              <a:buChar char="o"/>
            </a:pPr>
            <a:r>
              <a:rPr lang="en-US" sz="2400" dirty="0" smtClean="0"/>
              <a:t>Y (yellow, </a:t>
            </a:r>
            <a:r>
              <a:rPr lang="el-GR" sz="2400" dirty="0" smtClean="0"/>
              <a:t>κίτρινο),</a:t>
            </a:r>
          </a:p>
          <a:p>
            <a:pPr marL="1528763" lvl="1">
              <a:buFont typeface="Courier New" pitchFamily="49" charset="0"/>
              <a:buChar char="o"/>
            </a:pPr>
            <a:r>
              <a:rPr lang="en-US" sz="2400" dirty="0" smtClean="0"/>
              <a:t>B (blue)</a:t>
            </a:r>
            <a:r>
              <a:rPr lang="el-GR" sz="2400" dirty="0" smtClean="0"/>
              <a:t>,</a:t>
            </a:r>
            <a:endParaRPr lang="en-US" sz="2400" dirty="0" smtClean="0"/>
          </a:p>
          <a:p>
            <a:pPr marL="1528763" lvl="1">
              <a:buFont typeface="Courier New" pitchFamily="49" charset="0"/>
              <a:buChar char="o"/>
            </a:pPr>
            <a:r>
              <a:rPr lang="en-US" sz="2400" dirty="0" smtClean="0"/>
              <a:t>G (green)</a:t>
            </a:r>
            <a:r>
              <a:rPr lang="el-GR" sz="2400" dirty="0" smtClean="0"/>
              <a:t>,</a:t>
            </a:r>
            <a:endParaRPr lang="en-US" sz="2400" dirty="0" smtClean="0"/>
          </a:p>
          <a:p>
            <a:pPr marL="1528763" lvl="1">
              <a:buFont typeface="Courier New" pitchFamily="49" charset="0"/>
              <a:buChar char="o"/>
            </a:pPr>
            <a:r>
              <a:rPr lang="en-US" sz="2400" dirty="0" smtClean="0"/>
              <a:t>V (violet)</a:t>
            </a:r>
            <a:r>
              <a:rPr lang="el-GR" sz="2400" dirty="0" smtClean="0"/>
              <a:t>,</a:t>
            </a:r>
            <a:endParaRPr lang="en-US" sz="2400" dirty="0" smtClean="0"/>
          </a:p>
          <a:p>
            <a:pPr marL="1528763" lvl="1">
              <a:buFont typeface="Courier New" pitchFamily="49" charset="0"/>
              <a:buChar char="o"/>
            </a:pPr>
            <a:r>
              <a:rPr lang="en-US" sz="2400" dirty="0" smtClean="0"/>
              <a:t>W (white)</a:t>
            </a:r>
            <a:r>
              <a:rPr lang="el-GR" sz="2400" dirty="0" smtClean="0"/>
              <a:t>,</a:t>
            </a:r>
            <a:endParaRPr lang="en-US" sz="2400" dirty="0" smtClean="0"/>
          </a:p>
          <a:p>
            <a:pPr marL="1528763" lvl="1">
              <a:buFont typeface="Courier New" pitchFamily="49" charset="0"/>
              <a:buChar char="o"/>
            </a:pPr>
            <a:r>
              <a:rPr lang="en-US" sz="2400" dirty="0" smtClean="0"/>
              <a:t>B (black)</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65244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Παραδείγματα </a:t>
            </a:r>
            <a:r>
              <a:rPr lang="en-US" dirty="0" smtClean="0"/>
              <a:t>C. I.</a:t>
            </a:r>
            <a:endParaRPr lang="el-GR" dirty="0"/>
          </a:p>
        </p:txBody>
      </p:sp>
      <p:sp>
        <p:nvSpPr>
          <p:cNvPr id="3" name="2 - Θέση περιεχομένου"/>
          <p:cNvSpPr>
            <a:spLocks noGrp="1"/>
          </p:cNvSpPr>
          <p:nvPr>
            <p:ph idx="1"/>
          </p:nvPr>
        </p:nvSpPr>
        <p:spPr>
          <a:xfrm>
            <a:off x="467544" y="1340768"/>
            <a:ext cx="8229600" cy="5040560"/>
          </a:xfrm>
        </p:spPr>
        <p:txBody>
          <a:bodyPr>
            <a:normAutofit/>
          </a:bodyPr>
          <a:lstStyle/>
          <a:p>
            <a:pPr>
              <a:spcBef>
                <a:spcPts val="1200"/>
              </a:spcBef>
            </a:pPr>
            <a:r>
              <a:rPr lang="el-GR" sz="2400" dirty="0" smtClean="0"/>
              <a:t>Η ίδια χημική ένωση:</a:t>
            </a:r>
          </a:p>
          <a:p>
            <a:pPr lvl="1">
              <a:spcBef>
                <a:spcPts val="1200"/>
              </a:spcBef>
            </a:pPr>
            <a:r>
              <a:rPr lang="el-GR" sz="2400" dirty="0" smtClean="0"/>
              <a:t>Ριζάρι (</a:t>
            </a:r>
            <a:r>
              <a:rPr lang="en-US" sz="2400" b="1" dirty="0" smtClean="0"/>
              <a:t>NR9</a:t>
            </a:r>
            <a:r>
              <a:rPr lang="en-US" sz="2400" dirty="0" smtClean="0"/>
              <a:t>)</a:t>
            </a:r>
            <a:endParaRPr lang="el-GR" sz="2400" dirty="0" smtClean="0"/>
          </a:p>
          <a:p>
            <a:pPr lvl="1">
              <a:spcBef>
                <a:spcPts val="1200"/>
              </a:spcBef>
              <a:spcAft>
                <a:spcPts val="12000"/>
              </a:spcAft>
            </a:pPr>
            <a:r>
              <a:rPr lang="el-GR" sz="2400" dirty="0" smtClean="0"/>
              <a:t>Αλιζαρίνη</a:t>
            </a:r>
            <a:r>
              <a:rPr lang="en-US" sz="2400" dirty="0" smtClean="0"/>
              <a:t> (</a:t>
            </a:r>
            <a:r>
              <a:rPr lang="en-US" sz="2400" b="1" dirty="0" smtClean="0"/>
              <a:t>PR83</a:t>
            </a:r>
            <a:r>
              <a:rPr lang="el-GR" sz="2400" b="1" dirty="0" smtClean="0"/>
              <a:t>)</a:t>
            </a:r>
          </a:p>
          <a:p>
            <a:pPr lvl="1">
              <a:spcBef>
                <a:spcPts val="1200"/>
              </a:spcBef>
            </a:pPr>
            <a:r>
              <a:rPr lang="el-GR" sz="2400" dirty="0" smtClean="0"/>
              <a:t>Κοχενίλλη </a:t>
            </a:r>
            <a:r>
              <a:rPr lang="en-US" sz="2400" b="1" dirty="0" smtClean="0"/>
              <a:t>NR4</a:t>
            </a:r>
            <a:endParaRPr lang="el-GR" sz="2400" b="1" dirty="0" smtClean="0"/>
          </a:p>
          <a:p>
            <a:pPr lvl="1">
              <a:spcBef>
                <a:spcPts val="1200"/>
              </a:spcBef>
            </a:pPr>
            <a:r>
              <a:rPr lang="el-GR" sz="2400" dirty="0" smtClean="0"/>
              <a:t>Κέρμης</a:t>
            </a:r>
            <a:r>
              <a:rPr lang="en-US" sz="2400" dirty="0" smtClean="0"/>
              <a:t> </a:t>
            </a:r>
            <a:r>
              <a:rPr lang="en-US" sz="2400" b="1" dirty="0" smtClean="0"/>
              <a:t>NR3</a:t>
            </a:r>
            <a:endParaRPr lang="el-GR" sz="2400" b="1" dirty="0"/>
          </a:p>
        </p:txBody>
      </p:sp>
      <p:graphicFrame>
        <p:nvGraphicFramePr>
          <p:cNvPr id="254978" name="Object 4"/>
          <p:cNvGraphicFramePr>
            <a:graphicFrameLocks noChangeAspect="1"/>
          </p:cNvGraphicFramePr>
          <p:nvPr>
            <p:extLst/>
          </p:nvPr>
        </p:nvGraphicFramePr>
        <p:xfrm>
          <a:off x="4499992" y="1509140"/>
          <a:ext cx="3096344" cy="1900150"/>
        </p:xfrm>
        <a:graphic>
          <a:graphicData uri="http://schemas.openxmlformats.org/presentationml/2006/ole">
            <mc:AlternateContent xmlns:mc="http://schemas.openxmlformats.org/markup-compatibility/2006">
              <mc:Choice xmlns:v="urn:schemas-microsoft-com:vml" Requires="v">
                <p:oleObj spid="_x0000_s1042" name="ChemSketch" r:id="rId3" imgW="1749552" imgH="1072896" progId="ACD.ChemSketch.20">
                  <p:embed/>
                </p:oleObj>
              </mc:Choice>
              <mc:Fallback>
                <p:oleObj name="ChemSketch" r:id="rId3" imgW="1749552" imgH="1072896"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09140"/>
                        <a:ext cx="3096344" cy="19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79" name="Object 7"/>
          <p:cNvGraphicFramePr>
            <a:graphicFrameLocks noChangeAspect="1"/>
          </p:cNvGraphicFramePr>
          <p:nvPr>
            <p:extLst/>
          </p:nvPr>
        </p:nvGraphicFramePr>
        <p:xfrm>
          <a:off x="3765422" y="4005064"/>
          <a:ext cx="4965946" cy="1732182"/>
        </p:xfrm>
        <a:graphic>
          <a:graphicData uri="http://schemas.openxmlformats.org/presentationml/2006/ole">
            <mc:AlternateContent xmlns:mc="http://schemas.openxmlformats.org/markup-compatibility/2006">
              <mc:Choice xmlns:v="urn:schemas-microsoft-com:vml" Requires="v">
                <p:oleObj spid="_x0000_s1043" name="ChemSketch" r:id="rId5" imgW="3136392" imgH="1094232" progId="ACD.ChemSketch.20">
                  <p:embed/>
                </p:oleObj>
              </mc:Choice>
              <mc:Fallback>
                <p:oleObj name="ChemSketch" r:id="rId5" imgW="3136392" imgH="1094232"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5422" y="4005064"/>
                        <a:ext cx="4965946" cy="1732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64127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80120"/>
          </a:xfrm>
        </p:spPr>
        <p:txBody>
          <a:bodyPr>
            <a:noAutofit/>
          </a:bodyPr>
          <a:lstStyle/>
          <a:p>
            <a:r>
              <a:rPr lang="el-GR" dirty="0" smtClean="0"/>
              <a:t>Τι απαιτείται σε μια οργανική ένωση, προκειμένου να απορροφά στο ορατό;</a:t>
            </a:r>
            <a:endParaRPr lang="el-GR" dirty="0"/>
          </a:p>
        </p:txBody>
      </p:sp>
      <p:sp>
        <p:nvSpPr>
          <p:cNvPr id="3" name="2 - Θέση περιεχομένου"/>
          <p:cNvSpPr>
            <a:spLocks noGrp="1"/>
          </p:cNvSpPr>
          <p:nvPr>
            <p:ph idx="1"/>
          </p:nvPr>
        </p:nvSpPr>
        <p:spPr>
          <a:xfrm>
            <a:off x="647328" y="3077225"/>
            <a:ext cx="3394720" cy="2868661"/>
          </a:xfrm>
          <a:noFill/>
        </p:spPr>
        <p:txBody>
          <a:bodyPr>
            <a:normAutofit/>
          </a:bodyPr>
          <a:lstStyle/>
          <a:p>
            <a:pPr>
              <a:spcBef>
                <a:spcPts val="800"/>
              </a:spcBef>
            </a:pPr>
            <a:r>
              <a:rPr lang="el-GR" sz="2400" dirty="0" smtClean="0"/>
              <a:t>Χρωμοφόρες ομάδες</a:t>
            </a:r>
          </a:p>
          <a:p>
            <a:pPr marL="450850" indent="0">
              <a:spcBef>
                <a:spcPts val="800"/>
              </a:spcBef>
              <a:buNone/>
            </a:pPr>
            <a:r>
              <a:rPr lang="en-US" sz="2400" b="1" dirty="0"/>
              <a:t>C=C</a:t>
            </a:r>
          </a:p>
          <a:p>
            <a:pPr marL="450850" indent="0">
              <a:spcBef>
                <a:spcPts val="800"/>
              </a:spcBef>
              <a:buNone/>
            </a:pPr>
            <a:r>
              <a:rPr lang="en-US" sz="2400" b="1" dirty="0"/>
              <a:t>C=O</a:t>
            </a:r>
          </a:p>
          <a:p>
            <a:pPr marL="450850" indent="0">
              <a:spcBef>
                <a:spcPts val="800"/>
              </a:spcBef>
              <a:buNone/>
            </a:pPr>
            <a:r>
              <a:rPr lang="en-US" sz="2400" b="1" dirty="0"/>
              <a:t>C=N</a:t>
            </a:r>
          </a:p>
          <a:p>
            <a:pPr marL="450850" indent="0">
              <a:spcBef>
                <a:spcPts val="800"/>
              </a:spcBef>
              <a:buNone/>
            </a:pPr>
            <a:r>
              <a:rPr lang="en-US" sz="2400" b="1" dirty="0" smtClean="0"/>
              <a:t>N=N</a:t>
            </a:r>
            <a:endParaRPr lang="el-GR" sz="2400" b="1" dirty="0" smtClean="0"/>
          </a:p>
        </p:txBody>
      </p:sp>
      <p:sp>
        <p:nvSpPr>
          <p:cNvPr id="4" name="Ορθογώνιο 3"/>
          <p:cNvSpPr/>
          <p:nvPr/>
        </p:nvSpPr>
        <p:spPr>
          <a:xfrm>
            <a:off x="4978152" y="3124602"/>
            <a:ext cx="3294112" cy="2349361"/>
          </a:xfrm>
          <a:prstGeom prst="rect">
            <a:avLst/>
          </a:prstGeom>
          <a:noFill/>
        </p:spPr>
        <p:txBody>
          <a:bodyPr wrap="square">
            <a:spAutoFit/>
          </a:bodyPr>
          <a:lstStyle/>
          <a:p>
            <a:pPr marL="342900" indent="-342900" fontAlgn="auto">
              <a:spcBef>
                <a:spcPts val="800"/>
              </a:spcBef>
              <a:spcAft>
                <a:spcPts val="0"/>
              </a:spcAft>
              <a:buFont typeface="Arial" pitchFamily="34" charset="0"/>
              <a:buChar char="•"/>
            </a:pPr>
            <a:r>
              <a:rPr lang="el-GR" sz="2400" dirty="0">
                <a:solidFill>
                  <a:prstClr val="black"/>
                </a:solidFill>
                <a:latin typeface="Calibri"/>
              </a:rPr>
              <a:t>Αυξόχρωμες ομάδες</a:t>
            </a:r>
          </a:p>
          <a:p>
            <a:pPr marL="450850" fontAlgn="auto">
              <a:spcBef>
                <a:spcPts val="800"/>
              </a:spcBef>
              <a:spcAft>
                <a:spcPts val="0"/>
              </a:spcAft>
            </a:pPr>
            <a:r>
              <a:rPr lang="en-US" sz="2400" b="1" dirty="0">
                <a:solidFill>
                  <a:prstClr val="black"/>
                </a:solidFill>
                <a:latin typeface="Calibri"/>
              </a:rPr>
              <a:t>-OH</a:t>
            </a:r>
          </a:p>
          <a:p>
            <a:pPr marL="450850" fontAlgn="auto">
              <a:spcBef>
                <a:spcPts val="800"/>
              </a:spcBef>
              <a:spcAft>
                <a:spcPts val="0"/>
              </a:spcAft>
            </a:pPr>
            <a:r>
              <a:rPr lang="en-US" sz="2400" b="1" dirty="0" smtClean="0">
                <a:solidFill>
                  <a:prstClr val="black"/>
                </a:solidFill>
                <a:latin typeface="Calibri"/>
              </a:rPr>
              <a:t>-Cl, -Br</a:t>
            </a:r>
            <a:endParaRPr lang="el-GR" sz="2400" b="1" dirty="0" smtClean="0">
              <a:solidFill>
                <a:prstClr val="black"/>
              </a:solidFill>
              <a:latin typeface="Calibri"/>
            </a:endParaRPr>
          </a:p>
          <a:p>
            <a:pPr marL="450850" fontAlgn="auto">
              <a:spcBef>
                <a:spcPts val="800"/>
              </a:spcBef>
              <a:spcAft>
                <a:spcPts val="0"/>
              </a:spcAft>
            </a:pPr>
            <a:r>
              <a:rPr lang="en-US" sz="2400" b="1" dirty="0" smtClean="0">
                <a:solidFill>
                  <a:prstClr val="black"/>
                </a:solidFill>
                <a:latin typeface="Calibri"/>
              </a:rPr>
              <a:t>-</a:t>
            </a:r>
            <a:r>
              <a:rPr lang="en-US" sz="2400" b="1" dirty="0">
                <a:solidFill>
                  <a:prstClr val="black"/>
                </a:solidFill>
                <a:latin typeface="Calibri"/>
              </a:rPr>
              <a:t>NH</a:t>
            </a:r>
            <a:r>
              <a:rPr lang="en-US" sz="2400" b="1" baseline="-25000" dirty="0">
                <a:solidFill>
                  <a:prstClr val="black"/>
                </a:solidFill>
                <a:latin typeface="Calibri"/>
              </a:rPr>
              <a:t>2</a:t>
            </a:r>
          </a:p>
          <a:p>
            <a:pPr marL="450850" fontAlgn="auto">
              <a:spcBef>
                <a:spcPts val="800"/>
              </a:spcBef>
              <a:spcAft>
                <a:spcPts val="0"/>
              </a:spcAft>
            </a:pPr>
            <a:r>
              <a:rPr lang="en-US" sz="2400" b="1" dirty="0">
                <a:solidFill>
                  <a:prstClr val="black"/>
                </a:solidFill>
                <a:latin typeface="Calibri"/>
              </a:rPr>
              <a:t>-</a:t>
            </a:r>
            <a:r>
              <a:rPr lang="en-US" sz="2400" b="1" dirty="0" smtClean="0">
                <a:solidFill>
                  <a:prstClr val="black"/>
                </a:solidFill>
                <a:latin typeface="Calibri"/>
              </a:rPr>
              <a:t>NH-</a:t>
            </a:r>
            <a:endParaRPr lang="en-US" sz="2400" b="1" dirty="0">
              <a:solidFill>
                <a:prstClr val="black"/>
              </a:solidFill>
              <a:latin typeface="Calibri"/>
            </a:endParaRPr>
          </a:p>
        </p:txBody>
      </p:sp>
      <p:cxnSp>
        <p:nvCxnSpPr>
          <p:cNvPr id="7" name="Ευθεία γραμμή σύνδεσης 6"/>
          <p:cNvCxnSpPr/>
          <p:nvPr/>
        </p:nvCxnSpPr>
        <p:spPr>
          <a:xfrm>
            <a:off x="4463752" y="3254061"/>
            <a:ext cx="0" cy="209044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Θέση αριθμού διαφάνειας 5"/>
          <p:cNvSpPr>
            <a:spLocks noGrp="1"/>
          </p:cNvSpPr>
          <p:nvPr>
            <p:ph type="sldNum" sz="quarter" idx="12"/>
          </p:nvPr>
        </p:nvSpPr>
        <p:spPr>
          <a:xfrm>
            <a:off x="6625208" y="6638372"/>
            <a:ext cx="2133600" cy="365125"/>
          </a:xfrm>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5" name="TextBox 4"/>
          <p:cNvSpPr txBox="1"/>
          <p:nvPr/>
        </p:nvSpPr>
        <p:spPr>
          <a:xfrm>
            <a:off x="575048" y="1536824"/>
            <a:ext cx="8568952" cy="1200329"/>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solidFill>
                  <a:prstClr val="black"/>
                </a:solidFill>
                <a:latin typeface="Calibri"/>
              </a:rPr>
              <a:t>Στο μόριο των οργανικών ενώσεων πρέπει να υπάρχουν </a:t>
            </a:r>
            <a:r>
              <a:rPr lang="el-GR" sz="2400" b="1" dirty="0" smtClean="0">
                <a:solidFill>
                  <a:prstClr val="black"/>
                </a:solidFill>
                <a:latin typeface="Calibri"/>
              </a:rPr>
              <a:t>χρωμοφόρες</a:t>
            </a:r>
            <a:r>
              <a:rPr lang="el-GR" sz="2400" dirty="0" smtClean="0">
                <a:solidFill>
                  <a:prstClr val="black"/>
                </a:solidFill>
                <a:latin typeface="Calibri"/>
              </a:rPr>
              <a:t> ομάδες σε κατάλληλη διάταξη και πλήθος.</a:t>
            </a:r>
          </a:p>
          <a:p>
            <a:pPr marL="342900" indent="-342900">
              <a:buFont typeface="Arial" panose="020B0604020202020204" pitchFamily="34" charset="0"/>
              <a:buChar char="•"/>
            </a:pPr>
            <a:r>
              <a:rPr lang="el-GR" sz="2400" dirty="0" smtClean="0">
                <a:solidFill>
                  <a:prstClr val="black"/>
                </a:solidFill>
                <a:latin typeface="Calibri"/>
              </a:rPr>
              <a:t>Στο χρώμα συχνά συνεισφέρουν και οι </a:t>
            </a:r>
            <a:r>
              <a:rPr lang="el-GR" sz="2400" b="1" dirty="0" smtClean="0">
                <a:solidFill>
                  <a:prstClr val="black"/>
                </a:solidFill>
                <a:latin typeface="Calibri"/>
              </a:rPr>
              <a:t>αυξόχρωμες</a:t>
            </a:r>
            <a:r>
              <a:rPr lang="el-GR" sz="2400" dirty="0" smtClean="0">
                <a:solidFill>
                  <a:prstClr val="black"/>
                </a:solidFill>
                <a:latin typeface="Calibri"/>
              </a:rPr>
              <a:t> ομάδες.</a:t>
            </a:r>
            <a:endParaRPr lang="el-GR" sz="2400" dirty="0">
              <a:solidFill>
                <a:prstClr val="black"/>
              </a:solidFill>
              <a:latin typeface="Calibri"/>
            </a:endParaRPr>
          </a:p>
        </p:txBody>
      </p:sp>
    </p:spTree>
    <p:extLst>
      <p:ext uri="{BB962C8B-B14F-4D97-AF65-F5344CB8AC3E}">
        <p14:creationId xmlns:p14="http://schemas.microsoft.com/office/powerpoint/2010/main" val="472508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Φυσικές οργανικές κόκκινες χρωστικές </a:t>
            </a:r>
            <a:br>
              <a:rPr lang="el-GR" dirty="0" smtClean="0"/>
            </a:br>
            <a:r>
              <a:rPr lang="el-GR" sz="3200" b="0" dirty="0" smtClean="0"/>
              <a:t>(1 από 5)</a:t>
            </a:r>
            <a:endParaRPr lang="el-GR" sz="3200" b="0" dirty="0"/>
          </a:p>
        </p:txBody>
      </p:sp>
      <p:sp>
        <p:nvSpPr>
          <p:cNvPr id="3" name="2 - Θέση περιεχομένου"/>
          <p:cNvSpPr>
            <a:spLocks noGrp="1"/>
          </p:cNvSpPr>
          <p:nvPr>
            <p:ph idx="1"/>
          </p:nvPr>
        </p:nvSpPr>
        <p:spPr>
          <a:xfrm>
            <a:off x="457200" y="1196752"/>
            <a:ext cx="4963846" cy="5400600"/>
          </a:xfrm>
        </p:spPr>
        <p:txBody>
          <a:bodyPr>
            <a:noAutofit/>
          </a:bodyPr>
          <a:lstStyle/>
          <a:p>
            <a:pPr>
              <a:lnSpc>
                <a:spcPct val="110000"/>
              </a:lnSpc>
              <a:spcAft>
                <a:spcPts val="13200"/>
              </a:spcAft>
            </a:pPr>
            <a:r>
              <a:rPr lang="el-GR" sz="2400" dirty="0" smtClean="0"/>
              <a:t>Κερμεσικό οξύ (</a:t>
            </a:r>
            <a:r>
              <a:rPr lang="en-US" sz="2400" dirty="0" smtClean="0"/>
              <a:t>crimson)</a:t>
            </a:r>
            <a:endParaRPr lang="el-GR" sz="2400" dirty="0" smtClean="0"/>
          </a:p>
          <a:p>
            <a:pPr>
              <a:lnSpc>
                <a:spcPct val="110000"/>
              </a:lnSpc>
            </a:pPr>
            <a:r>
              <a:rPr lang="en-US" sz="2400" dirty="0"/>
              <a:t>NR</a:t>
            </a:r>
            <a:r>
              <a:rPr lang="el-GR" sz="2400" dirty="0"/>
              <a:t>3. Από </a:t>
            </a:r>
            <a:r>
              <a:rPr lang="el-GR" sz="2400" dirty="0" smtClean="0"/>
              <a:t>τα θηλυκά </a:t>
            </a:r>
            <a:r>
              <a:rPr lang="el-GR" sz="2400" b="1" dirty="0"/>
              <a:t>έντομα</a:t>
            </a:r>
            <a:r>
              <a:rPr lang="el-GR" sz="2400" dirty="0"/>
              <a:t> </a:t>
            </a:r>
            <a:r>
              <a:rPr lang="en-US" sz="2400" i="1" dirty="0"/>
              <a:t>Kermes vermilio</a:t>
            </a:r>
            <a:r>
              <a:rPr lang="el-GR" sz="2400" dirty="0"/>
              <a:t> και </a:t>
            </a:r>
            <a:r>
              <a:rPr lang="en-US" sz="2400" i="1" dirty="0"/>
              <a:t>Kermes ilicis</a:t>
            </a:r>
            <a:r>
              <a:rPr lang="en-US" sz="2400" dirty="0"/>
              <a:t> </a:t>
            </a:r>
            <a:r>
              <a:rPr lang="el-GR" sz="2400" dirty="0"/>
              <a:t>που παρασιτούν </a:t>
            </a:r>
            <a:r>
              <a:rPr lang="el-GR" sz="2400" dirty="0" smtClean="0"/>
              <a:t>στον </a:t>
            </a:r>
            <a:r>
              <a:rPr lang="el-GR" sz="2400" dirty="0"/>
              <a:t>αειθαλή </a:t>
            </a:r>
            <a:r>
              <a:rPr lang="el-GR" sz="2400" dirty="0" smtClean="0"/>
              <a:t>θάμνο </a:t>
            </a:r>
            <a:r>
              <a:rPr lang="en-US" sz="2400" i="1" dirty="0" smtClean="0"/>
              <a:t>Quercus coccifera</a:t>
            </a:r>
            <a:r>
              <a:rPr lang="el-GR" sz="2400" i="1" dirty="0" smtClean="0"/>
              <a:t> </a:t>
            </a:r>
            <a:r>
              <a:rPr lang="el-GR" sz="2400" dirty="0" smtClean="0"/>
              <a:t>(=</a:t>
            </a:r>
            <a:r>
              <a:rPr lang="el-GR" sz="2400" b="1" dirty="0" smtClean="0"/>
              <a:t>πρίνος</a:t>
            </a:r>
            <a:r>
              <a:rPr lang="el-GR" sz="2400" dirty="0" smtClean="0"/>
              <a:t>).</a:t>
            </a:r>
            <a:endParaRPr lang="el-GR" sz="2400" dirty="0"/>
          </a:p>
          <a:p>
            <a:pPr>
              <a:lnSpc>
                <a:spcPct val="110000"/>
              </a:lnSpc>
            </a:pPr>
            <a:r>
              <a:rPr lang="el-GR" sz="2400" dirty="0"/>
              <a:t>Ελληνικά: </a:t>
            </a:r>
            <a:r>
              <a:rPr lang="el-GR" sz="2400" i="1" dirty="0"/>
              <a:t>κόκκος βαφικός </a:t>
            </a:r>
            <a:r>
              <a:rPr lang="el-GR" sz="2400" dirty="0"/>
              <a:t>ή «</a:t>
            </a:r>
            <a:r>
              <a:rPr lang="el-GR" sz="2400" i="1" dirty="0"/>
              <a:t>κρεμέζι</a:t>
            </a:r>
            <a:r>
              <a:rPr lang="el-GR" sz="2400" dirty="0"/>
              <a:t>». Γνωστό στους αρχαίους Αιγύπτιους και τους Έλληνες</a:t>
            </a:r>
            <a:r>
              <a:rPr lang="el-GR" sz="2400" dirty="0" smtClean="0"/>
              <a:t>.</a:t>
            </a:r>
          </a:p>
        </p:txBody>
      </p:sp>
      <p:graphicFrame>
        <p:nvGraphicFramePr>
          <p:cNvPr id="9" name="Object 7" descr="χημική δομή του κερμεσικού οξέως"/>
          <p:cNvGraphicFramePr>
            <a:graphicFrameLocks noChangeAspect="1"/>
          </p:cNvGraphicFramePr>
          <p:nvPr>
            <p:extLst/>
          </p:nvPr>
        </p:nvGraphicFramePr>
        <p:xfrm>
          <a:off x="971600" y="1844824"/>
          <a:ext cx="2969360" cy="1450996"/>
        </p:xfrm>
        <a:graphic>
          <a:graphicData uri="http://schemas.openxmlformats.org/presentationml/2006/ole">
            <mc:AlternateContent xmlns:mc="http://schemas.openxmlformats.org/markup-compatibility/2006">
              <mc:Choice xmlns:v="urn:schemas-microsoft-com:vml" Requires="v">
                <p:oleObj spid="_x0000_s2058" name="ChemSketch" r:id="rId4" imgW="2237400" imgH="1094400" progId="ACD.ChemSketch.20">
                  <p:embed/>
                </p:oleObj>
              </mc:Choice>
              <mc:Fallback>
                <p:oleObj name="ChemSketch" r:id="rId4" imgW="2237400" imgH="1094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844824"/>
                        <a:ext cx="2969360" cy="14509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591" name="Picture 31" descr="Disc Plain crims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11423" y="1532855"/>
            <a:ext cx="1896145" cy="1896145"/>
          </a:xfrm>
          <a:prstGeom prst="rect">
            <a:avLst/>
          </a:prstGeom>
          <a:noFill/>
          <a:extLst>
            <a:ext uri="{909E8E84-426E-40DD-AFC4-6F175D3DCCD1}">
              <a14:hiddenFill xmlns:a14="http://schemas.microsoft.com/office/drawing/2010/main">
                <a:solidFill>
                  <a:srgbClr val="FFFFFF"/>
                </a:solidFill>
              </a14:hiddenFill>
            </a:ext>
          </a:extLst>
        </p:spPr>
      </p:pic>
      <p:pic>
        <p:nvPicPr>
          <p:cNvPr id="450570" name="Picture 10" descr="θάμνος πρίνος"/>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85706" y="3933056"/>
            <a:ext cx="3147583" cy="1957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5881532" y="5962216"/>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Quercus </a:t>
            </a:r>
            <a:r>
              <a:rPr lang="en-US" sz="1200" dirty="0" smtClean="0">
                <a:solidFill>
                  <a:prstClr val="black"/>
                </a:solidFill>
                <a:latin typeface="Calibri"/>
                <a:hlinkClick r:id="rId8"/>
              </a:rPr>
              <a:t>coccifera</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Carlosblh"/>
              </a:rPr>
              <a:t>Carlosblh</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516183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Οικογένεια της ανθρακινόνης</a:t>
            </a:r>
            <a:endParaRPr lang="el-GR" dirty="0"/>
          </a:p>
        </p:txBody>
      </p:sp>
      <p:sp>
        <p:nvSpPr>
          <p:cNvPr id="3" name="2 - Θέση περιεχομένου"/>
          <p:cNvSpPr>
            <a:spLocks noGrp="1"/>
          </p:cNvSpPr>
          <p:nvPr>
            <p:ph idx="1"/>
          </p:nvPr>
        </p:nvSpPr>
        <p:spPr>
          <a:xfrm>
            <a:off x="457200" y="1196752"/>
            <a:ext cx="8229600" cy="2017934"/>
          </a:xfrm>
        </p:spPr>
        <p:txBody>
          <a:bodyPr>
            <a:noAutofit/>
          </a:bodyPr>
          <a:lstStyle/>
          <a:p>
            <a:r>
              <a:rPr lang="el-GR" sz="2400" dirty="0" smtClean="0"/>
              <a:t>Οι διπλοί δεσμοί </a:t>
            </a:r>
            <a:r>
              <a:rPr lang="en-US" sz="2400" dirty="0" smtClean="0"/>
              <a:t>C=C</a:t>
            </a:r>
            <a:r>
              <a:rPr lang="el-GR" sz="2400" dirty="0" smtClean="0"/>
              <a:t> (οι οπ[οίοι μάλιστα βρίσκονται σε συζυγία) είναι </a:t>
            </a:r>
            <a:r>
              <a:rPr lang="el-GR" sz="2400" b="1" dirty="0" smtClean="0"/>
              <a:t>χρωμοφόρες</a:t>
            </a:r>
            <a:r>
              <a:rPr lang="el-GR" sz="2400" dirty="0" smtClean="0"/>
              <a:t> ομάδες</a:t>
            </a:r>
          </a:p>
          <a:p>
            <a:r>
              <a:rPr lang="el-GR" sz="2400" dirty="0" smtClean="0"/>
              <a:t>Τα υδροξύλια είναι </a:t>
            </a:r>
            <a:r>
              <a:rPr lang="el-GR" sz="2400" b="1" dirty="0" smtClean="0"/>
              <a:t>αυξόχρωμες</a:t>
            </a:r>
            <a:r>
              <a:rPr lang="el-GR" sz="2400" dirty="0" smtClean="0"/>
              <a:t> ομάδες</a:t>
            </a:r>
            <a:endParaRPr lang="en-US" sz="2400" dirty="0" smtClean="0"/>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5" name="4 - Εικόνα"/>
          <p:cNvPicPr/>
          <p:nvPr/>
        </p:nvPicPr>
        <p:blipFill>
          <a:blip r:embed="rId2"/>
          <a:srcRect/>
          <a:stretch>
            <a:fillRect/>
          </a:stretch>
        </p:blipFill>
        <p:spPr bwMode="auto">
          <a:xfrm>
            <a:off x="1547664" y="2564904"/>
            <a:ext cx="5616624" cy="3888432"/>
          </a:xfrm>
          <a:prstGeom prst="rect">
            <a:avLst/>
          </a:prstGeom>
          <a:noFill/>
          <a:ln w="9525">
            <a:noFill/>
            <a:miter lim="800000"/>
            <a:headEnd/>
            <a:tailEnd/>
          </a:ln>
        </p:spPr>
      </p:pic>
    </p:spTree>
    <p:extLst>
      <p:ext uri="{BB962C8B-B14F-4D97-AF65-F5344CB8AC3E}">
        <p14:creationId xmlns:p14="http://schemas.microsoft.com/office/powerpoint/2010/main" val="3142260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a:solidFill>
                  <a:prstClr val="black"/>
                </a:solidFill>
              </a:rPr>
              <a:t>Φυσικές οργανικές κόκκινες χρωστικές </a:t>
            </a:r>
            <a:br>
              <a:rPr lang="el-GR" dirty="0">
                <a:solidFill>
                  <a:prstClr val="black"/>
                </a:solidFill>
              </a:rPr>
            </a:br>
            <a:r>
              <a:rPr lang="el-GR" sz="3200" b="0" dirty="0" smtClean="0">
                <a:solidFill>
                  <a:prstClr val="black"/>
                </a:solidFill>
              </a:rPr>
              <a:t>(2 </a:t>
            </a:r>
            <a:r>
              <a:rPr lang="el-GR" sz="3200" b="0" dirty="0">
                <a:solidFill>
                  <a:prstClr val="black"/>
                </a:solidFill>
              </a:rPr>
              <a:t>από 5)</a:t>
            </a:r>
            <a:endParaRPr lang="el-GR" dirty="0"/>
          </a:p>
        </p:txBody>
      </p:sp>
      <p:sp>
        <p:nvSpPr>
          <p:cNvPr id="3" name="2 - Θέση περιεχομένου"/>
          <p:cNvSpPr>
            <a:spLocks noGrp="1"/>
          </p:cNvSpPr>
          <p:nvPr>
            <p:ph idx="1"/>
          </p:nvPr>
        </p:nvSpPr>
        <p:spPr>
          <a:xfrm>
            <a:off x="179512" y="1258242"/>
            <a:ext cx="4032448" cy="2578485"/>
          </a:xfrm>
        </p:spPr>
        <p:txBody>
          <a:bodyPr>
            <a:normAutofit/>
          </a:bodyPr>
          <a:lstStyle/>
          <a:p>
            <a:pPr>
              <a:lnSpc>
                <a:spcPct val="110000"/>
              </a:lnSpc>
              <a:spcBef>
                <a:spcPts val="1200"/>
              </a:spcBef>
            </a:pPr>
            <a:r>
              <a:rPr lang="el-GR" sz="2400" dirty="0" smtClean="0"/>
              <a:t>Κοχενίλλη (</a:t>
            </a:r>
            <a:r>
              <a:rPr lang="en-US" sz="2400" dirty="0" smtClean="0"/>
              <a:t>carmine</a:t>
            </a:r>
            <a:r>
              <a:rPr lang="el-GR" sz="2400" dirty="0" smtClean="0"/>
              <a:t>)</a:t>
            </a:r>
            <a:r>
              <a:rPr lang="en-US" sz="2400" dirty="0" smtClean="0"/>
              <a:t>, NR4.</a:t>
            </a:r>
          </a:p>
          <a:p>
            <a:pPr>
              <a:lnSpc>
                <a:spcPct val="110000"/>
              </a:lnSpc>
              <a:spcBef>
                <a:spcPts val="1200"/>
              </a:spcBef>
            </a:pPr>
            <a:r>
              <a:rPr lang="el-GR" sz="2400" dirty="0" smtClean="0"/>
              <a:t>Από τα αποξηραμένα σώματα του εντόμου </a:t>
            </a:r>
            <a:r>
              <a:rPr lang="en-US" sz="2400" i="1" dirty="0" smtClean="0"/>
              <a:t>dactylopius coccus </a:t>
            </a:r>
            <a:r>
              <a:rPr lang="en-US" sz="2400" dirty="0" smtClean="0"/>
              <a:t>(</a:t>
            </a:r>
            <a:r>
              <a:rPr lang="el-GR" sz="2400" dirty="0" smtClean="0"/>
              <a:t>Κεντρική Αμερική, Μεξικό</a:t>
            </a:r>
            <a:r>
              <a:rPr lang="en-US" sz="2400" dirty="0" smtClean="0"/>
              <a:t>)</a:t>
            </a:r>
            <a:r>
              <a:rPr lang="el-GR" sz="2400" dirty="0" smtClean="0"/>
              <a:t>.</a:t>
            </a:r>
          </a:p>
        </p:txBody>
      </p:sp>
      <p:pic>
        <p:nvPicPr>
          <p:cNvPr id="251909" name="Picture 5" descr="το έντομο dactylopiuw coccus"/>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9952" y="1592615"/>
            <a:ext cx="2301705" cy="3564577"/>
          </a:xfrm>
          <a:prstGeom prst="rect">
            <a:avLst/>
          </a:prstGeom>
          <a:noFill/>
        </p:spPr>
      </p:pic>
      <p:sp>
        <p:nvSpPr>
          <p:cNvPr id="14" name="Rectangle 8"/>
          <p:cNvSpPr/>
          <p:nvPr/>
        </p:nvSpPr>
        <p:spPr>
          <a:xfrm>
            <a:off x="3676396" y="5382660"/>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Cochineal </a:t>
            </a:r>
            <a:r>
              <a:rPr lang="en-US" sz="1200" dirty="0" smtClean="0">
                <a:solidFill>
                  <a:prstClr val="black"/>
                </a:solidFill>
                <a:latin typeface="Calibri"/>
                <a:hlinkClick r:id="rId3"/>
              </a:rPr>
              <a:t>drawing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DariusMazeika (page does not exist)"/>
              </a:rPr>
              <a:t>DariusMazeika</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251969" name="Picture 65" descr="κοχενίλλη σε υγρή μορφ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6266" y="1585079"/>
            <a:ext cx="2630334" cy="3785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1976" name="Picture 72" descr="κοχενίλλη"/>
          <p:cNvPicPr>
            <a:picLocks noChangeAspect="1" noChangeArrowheads="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9000"/>
                    </a14:imgEffect>
                  </a14:imgLayer>
                </a14:imgProps>
              </a:ext>
              <a:ext uri="{28A0092B-C50C-407E-A947-70E740481C1C}">
                <a14:useLocalDpi xmlns:a14="http://schemas.microsoft.com/office/drawing/2010/main"/>
              </a:ext>
            </a:extLst>
          </a:blip>
          <a:srcRect/>
          <a:stretch>
            <a:fillRect/>
          </a:stretch>
        </p:blipFill>
        <p:spPr bwMode="auto">
          <a:xfrm>
            <a:off x="1097885" y="3897747"/>
            <a:ext cx="1979525" cy="19795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p:cNvSpPr/>
          <p:nvPr/>
        </p:nvSpPr>
        <p:spPr>
          <a:xfrm>
            <a:off x="6540330" y="5382660"/>
            <a:ext cx="242220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Dactylopius coccus </a:t>
            </a:r>
            <a:r>
              <a:rPr lang="en-US" sz="1200" dirty="0" smtClean="0">
                <a:solidFill>
                  <a:prstClr val="black"/>
                </a:solidFill>
                <a:latin typeface="Calibri"/>
                <a:hlinkClick r:id="rId8"/>
              </a:rPr>
              <a:t>02</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Llez"/>
              </a:rPr>
              <a:t>Llez</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CC BY-SA 3.0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793793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r>
              <a:rPr lang="el-GR" sz="4400" dirty="0">
                <a:solidFill>
                  <a:prstClr val="black"/>
                </a:solidFill>
              </a:rPr>
              <a:t>Φυσικές οργανικές κόκκινες χρωστικές </a:t>
            </a:r>
            <a:r>
              <a:rPr lang="el-GR" dirty="0">
                <a:solidFill>
                  <a:prstClr val="black"/>
                </a:solidFill>
              </a:rPr>
              <a:t/>
            </a:r>
            <a:br>
              <a:rPr lang="el-GR" dirty="0">
                <a:solidFill>
                  <a:prstClr val="black"/>
                </a:solidFill>
              </a:rPr>
            </a:br>
            <a:r>
              <a:rPr lang="el-GR" sz="3600" b="0" dirty="0" smtClean="0">
                <a:solidFill>
                  <a:prstClr val="black"/>
                </a:solidFill>
              </a:rPr>
              <a:t>(3 </a:t>
            </a:r>
            <a:r>
              <a:rPr lang="el-GR" sz="3600" b="0" dirty="0">
                <a:solidFill>
                  <a:prstClr val="black"/>
                </a:solidFill>
              </a:rPr>
              <a:t>από 5)</a:t>
            </a:r>
            <a:endParaRPr lang="el-GR" sz="3600" dirty="0"/>
          </a:p>
        </p:txBody>
      </p:sp>
      <p:sp>
        <p:nvSpPr>
          <p:cNvPr id="3" name="2 - Θέση περιεχομένου"/>
          <p:cNvSpPr>
            <a:spLocks noGrp="1"/>
          </p:cNvSpPr>
          <p:nvPr>
            <p:ph idx="1"/>
          </p:nvPr>
        </p:nvSpPr>
        <p:spPr>
          <a:xfrm>
            <a:off x="457200" y="1340768"/>
            <a:ext cx="5354356" cy="4896544"/>
          </a:xfrm>
        </p:spPr>
        <p:txBody>
          <a:bodyPr>
            <a:noAutofit/>
          </a:bodyPr>
          <a:lstStyle/>
          <a:p>
            <a:r>
              <a:rPr lang="el-GR" sz="2400" dirty="0" smtClean="0"/>
              <a:t>Τον 16</a:t>
            </a:r>
            <a:r>
              <a:rPr lang="el-GR" sz="2400" baseline="30000" dirty="0" smtClean="0"/>
              <a:t>ο</a:t>
            </a:r>
            <a:r>
              <a:rPr lang="el-GR" sz="2400" dirty="0" smtClean="0"/>
              <a:t> αιώνα το κερμεσικό οξύ αντικαταστάθηκε πλήρως από το </a:t>
            </a:r>
            <a:r>
              <a:rPr lang="el-GR" sz="2400" b="1" dirty="0" smtClean="0"/>
              <a:t>καρμινικό οξύ</a:t>
            </a:r>
            <a:r>
              <a:rPr lang="el-GR" sz="2400" dirty="0" smtClean="0"/>
              <a:t>, που εισαγόταν από το Μεξικό.</a:t>
            </a:r>
            <a:endParaRPr lang="en-US" sz="2400" dirty="0" smtClean="0"/>
          </a:p>
          <a:p>
            <a:r>
              <a:rPr lang="el-GR" sz="2400" dirty="0" smtClean="0"/>
              <a:t>Εξάγεται από το έντομο κοχενίλλη (</a:t>
            </a:r>
            <a:r>
              <a:rPr lang="en-US" sz="2400" i="1" dirty="0" smtClean="0"/>
              <a:t>Dactylopius coccus</a:t>
            </a:r>
            <a:r>
              <a:rPr lang="el-GR" sz="2400" i="1" dirty="0" smtClean="0"/>
              <a:t>) </a:t>
            </a:r>
            <a:r>
              <a:rPr lang="el-GR" sz="2400" dirty="0" smtClean="0"/>
              <a:t>που παρασιτεί στον κάκτο </a:t>
            </a:r>
            <a:r>
              <a:rPr lang="en-US" sz="2400" i="1" dirty="0" smtClean="0"/>
              <a:t>ficus indica</a:t>
            </a:r>
            <a:r>
              <a:rPr lang="el-GR" sz="2400" i="1" dirty="0" smtClean="0"/>
              <a:t>.</a:t>
            </a:r>
            <a:endParaRPr lang="el-GR" sz="2400" dirty="0"/>
          </a:p>
        </p:txBody>
      </p:sp>
      <p:graphicFrame>
        <p:nvGraphicFramePr>
          <p:cNvPr id="5" name="Object 4" descr="χημική δομή καρμινικού οξέος"/>
          <p:cNvGraphicFramePr>
            <a:graphicFrameLocks noChangeAspect="1"/>
          </p:cNvGraphicFramePr>
          <p:nvPr>
            <p:extLst/>
          </p:nvPr>
        </p:nvGraphicFramePr>
        <p:xfrm>
          <a:off x="251520" y="4233815"/>
          <a:ext cx="5347443" cy="2016598"/>
        </p:xfrm>
        <a:graphic>
          <a:graphicData uri="http://schemas.openxmlformats.org/presentationml/2006/ole">
            <mc:AlternateContent xmlns:mc="http://schemas.openxmlformats.org/markup-compatibility/2006">
              <mc:Choice xmlns:v="urn:schemas-microsoft-com:vml" Requires="v">
                <p:oleObj spid="_x0000_s3082" name="ChemSketch" r:id="rId4" imgW="3191400" imgH="1203840" progId="ACD.ChemSketch.20">
                  <p:embed/>
                </p:oleObj>
              </mc:Choice>
              <mc:Fallback>
                <p:oleObj name="ChemSketch" r:id="rId4" imgW="3191400" imgH="120384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233815"/>
                        <a:ext cx="5347443" cy="2016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Ορθογώνιο 6"/>
          <p:cNvSpPr/>
          <p:nvPr/>
        </p:nvSpPr>
        <p:spPr>
          <a:xfrm>
            <a:off x="1331640" y="6292418"/>
            <a:ext cx="2652457" cy="369332"/>
          </a:xfrm>
          <a:prstGeom prst="rect">
            <a:avLst/>
          </a:prstGeom>
        </p:spPr>
        <p:txBody>
          <a:bodyPr wrap="none">
            <a:spAutoFit/>
          </a:bodyPr>
          <a:lstStyle/>
          <a:p>
            <a:r>
              <a:rPr lang="el-GR" dirty="0">
                <a:solidFill>
                  <a:prstClr val="black"/>
                </a:solidFill>
              </a:rPr>
              <a:t>Καρμινικό οξύ</a:t>
            </a:r>
            <a:r>
              <a:rPr lang="en-US" dirty="0">
                <a:solidFill>
                  <a:prstClr val="black"/>
                </a:solidFill>
              </a:rPr>
              <a:t> (carmine)</a:t>
            </a:r>
            <a:endParaRPr lang="el-GR" dirty="0">
              <a:solidFill>
                <a:prstClr val="black"/>
              </a:solidFill>
            </a:endParaRPr>
          </a:p>
        </p:txBody>
      </p:sp>
      <p:pic>
        <p:nvPicPr>
          <p:cNvPr id="451595" name="Picture 11" descr="κάκτος ficus indic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1340768"/>
            <a:ext cx="3332444" cy="44432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997729" y="5830753"/>
            <a:ext cx="278524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Dactylopius coccus </a:t>
            </a:r>
            <a:r>
              <a:rPr lang="en-US" sz="1200" dirty="0" smtClean="0">
                <a:solidFill>
                  <a:prstClr val="black"/>
                </a:solidFill>
                <a:latin typeface="Calibri"/>
                <a:hlinkClick r:id="rId7"/>
              </a:rPr>
              <a:t>05</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tooltip="User:Rotatebot"/>
              </a:rPr>
              <a:t>Rotatebot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a:rPr>
              <a:t>CC BY-SA 3.0</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97684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4000" dirty="0" smtClean="0"/>
              <a:t>Ποια χρώματα άρχισαν να χρησιμοποιούνται στην προϊστορία;</a:t>
            </a:r>
            <a:endParaRPr lang="el-GR" sz="4000" dirty="0"/>
          </a:p>
        </p:txBody>
      </p:sp>
      <p:sp>
        <p:nvSpPr>
          <p:cNvPr id="3" name="2 - Θέση περιεχομένου"/>
          <p:cNvSpPr>
            <a:spLocks noGrp="1"/>
          </p:cNvSpPr>
          <p:nvPr>
            <p:ph idx="1"/>
          </p:nvPr>
        </p:nvSpPr>
        <p:spPr>
          <a:xfrm>
            <a:off x="467544" y="1484784"/>
            <a:ext cx="5338936" cy="5040560"/>
          </a:xfrm>
        </p:spPr>
        <p:txBody>
          <a:bodyPr>
            <a:normAutofit/>
          </a:bodyPr>
          <a:lstStyle/>
          <a:p>
            <a:pPr>
              <a:spcBef>
                <a:spcPts val="1200"/>
              </a:spcBef>
              <a:buNone/>
            </a:pPr>
            <a:r>
              <a:rPr lang="el-GR" sz="2200" b="1" dirty="0" smtClean="0"/>
              <a:t>Αρχαία Αίγυπτος: το κεφάλι της Νεφερτίτης</a:t>
            </a:r>
          </a:p>
          <a:p>
            <a:pPr>
              <a:spcBef>
                <a:spcPts val="1200"/>
              </a:spcBef>
              <a:buNone/>
            </a:pPr>
            <a:r>
              <a:rPr lang="el-GR" sz="2200" b="1" dirty="0" smtClean="0"/>
              <a:t>Μπλε</a:t>
            </a:r>
            <a:r>
              <a:rPr lang="en-US" sz="2200" dirty="0" smtClean="0"/>
              <a:t>: </a:t>
            </a:r>
            <a:r>
              <a:rPr lang="el-GR" sz="2200" dirty="0" smtClean="0"/>
              <a:t>κονιοποιημένο Αιγυπτιακό μπλε.</a:t>
            </a:r>
            <a:endParaRPr lang="en-US" sz="2200" dirty="0" smtClean="0"/>
          </a:p>
          <a:p>
            <a:pPr>
              <a:spcBef>
                <a:spcPts val="1200"/>
              </a:spcBef>
              <a:buNone/>
            </a:pPr>
            <a:r>
              <a:rPr lang="el-GR" sz="2200" b="1" dirty="0" smtClean="0"/>
              <a:t>Χρώμα δέρματος</a:t>
            </a:r>
            <a:r>
              <a:rPr lang="en-US" sz="2200" dirty="0" smtClean="0"/>
              <a:t>: </a:t>
            </a:r>
            <a:r>
              <a:rPr lang="el-GR" sz="2200" dirty="0"/>
              <a:t>κιμωλία (</a:t>
            </a:r>
            <a:r>
              <a:rPr lang="en-US" sz="2200" dirty="0" smtClean="0"/>
              <a:t>CaCO</a:t>
            </a:r>
            <a:r>
              <a:rPr lang="en-US" sz="2200" baseline="-25000" dirty="0" smtClean="0"/>
              <a:t>3</a:t>
            </a:r>
            <a:r>
              <a:rPr lang="en-US" sz="2200" dirty="0" smtClean="0"/>
              <a:t>, </a:t>
            </a:r>
            <a:r>
              <a:rPr lang="el-GR" sz="2200" dirty="0" smtClean="0"/>
              <a:t>ανθρακικό ασβέστιο</a:t>
            </a:r>
            <a:r>
              <a:rPr lang="en-US" sz="2200" dirty="0" smtClean="0"/>
              <a:t>)</a:t>
            </a:r>
            <a:r>
              <a:rPr lang="el-GR" sz="2200" dirty="0" smtClean="0"/>
              <a:t> και ώχρα.</a:t>
            </a:r>
            <a:endParaRPr lang="en-US" sz="2200" dirty="0" smtClean="0"/>
          </a:p>
          <a:p>
            <a:pPr>
              <a:spcBef>
                <a:spcPts val="1200"/>
              </a:spcBef>
              <a:buNone/>
            </a:pPr>
            <a:r>
              <a:rPr lang="el-GR" sz="2200" b="1" dirty="0" smtClean="0"/>
              <a:t>Κίτρινο</a:t>
            </a:r>
            <a:r>
              <a:rPr lang="en-US" sz="2200" dirty="0" smtClean="0"/>
              <a:t>: As</a:t>
            </a:r>
            <a:r>
              <a:rPr lang="en-US" sz="2200" baseline="-25000" dirty="0" smtClean="0"/>
              <a:t>2</a:t>
            </a:r>
            <a:r>
              <a:rPr lang="en-US" sz="2200" dirty="0" smtClean="0"/>
              <a:t>S</a:t>
            </a:r>
            <a:r>
              <a:rPr lang="en-US" sz="2200" baseline="-25000" dirty="0" smtClean="0"/>
              <a:t>3</a:t>
            </a:r>
            <a:r>
              <a:rPr lang="en-US" sz="2200" dirty="0" smtClean="0"/>
              <a:t> (</a:t>
            </a:r>
            <a:r>
              <a:rPr lang="el-GR" sz="2200" dirty="0" smtClean="0"/>
              <a:t>κίτρινο του αρσενικού, </a:t>
            </a:r>
            <a:r>
              <a:rPr lang="en-US" sz="2200" dirty="0" smtClean="0"/>
              <a:t>orpiment)</a:t>
            </a:r>
            <a:r>
              <a:rPr lang="el-GR" sz="2200" dirty="0" smtClean="0"/>
              <a:t>.</a:t>
            </a:r>
            <a:endParaRPr lang="en-US" sz="2200" dirty="0" smtClean="0"/>
          </a:p>
          <a:p>
            <a:pPr>
              <a:spcBef>
                <a:spcPts val="1200"/>
              </a:spcBef>
              <a:buNone/>
            </a:pPr>
            <a:r>
              <a:rPr lang="el-GR" sz="2200" b="1" dirty="0" smtClean="0"/>
              <a:t>Πράσινο</a:t>
            </a:r>
            <a:r>
              <a:rPr lang="en-US" sz="2200" dirty="0" smtClean="0"/>
              <a:t>: </a:t>
            </a:r>
            <a:r>
              <a:rPr lang="el-GR" sz="2200" dirty="0" smtClean="0"/>
              <a:t>κονιοποιημένο Αιγυπτιακό μπλε</a:t>
            </a:r>
            <a:r>
              <a:rPr lang="en-US" sz="2200" dirty="0" smtClean="0"/>
              <a:t>, </a:t>
            </a:r>
            <a:r>
              <a:rPr lang="el-GR" sz="2200" dirty="0" smtClean="0"/>
              <a:t>οξείδια χαλκού και σιδήρου.</a:t>
            </a:r>
            <a:endParaRPr lang="en-US" sz="2200" dirty="0" smtClean="0"/>
          </a:p>
          <a:p>
            <a:pPr>
              <a:spcBef>
                <a:spcPts val="1200"/>
              </a:spcBef>
              <a:buNone/>
            </a:pPr>
            <a:r>
              <a:rPr lang="el-GR" sz="2200" b="1" dirty="0" smtClean="0"/>
              <a:t>Μαύρο</a:t>
            </a:r>
            <a:r>
              <a:rPr lang="en-US" sz="2200" dirty="0" smtClean="0"/>
              <a:t>: </a:t>
            </a:r>
            <a:r>
              <a:rPr lang="el-GR" sz="2200" dirty="0" smtClean="0"/>
              <a:t>άνθρακας (συνδετικό μέσο: κερί).</a:t>
            </a:r>
            <a:endParaRPr lang="en-US" sz="2200" dirty="0" smtClean="0"/>
          </a:p>
          <a:p>
            <a:pPr>
              <a:spcBef>
                <a:spcPts val="1200"/>
              </a:spcBef>
              <a:buNone/>
            </a:pPr>
            <a:r>
              <a:rPr lang="el-GR" sz="2200" b="1" dirty="0" smtClean="0"/>
              <a:t>Λευκό</a:t>
            </a:r>
            <a:r>
              <a:rPr lang="en-US" sz="2200" dirty="0" smtClean="0"/>
              <a:t>: </a:t>
            </a:r>
            <a:r>
              <a:rPr lang="el-GR" sz="2200" dirty="0" smtClean="0"/>
              <a:t>κιμωλία (</a:t>
            </a:r>
            <a:r>
              <a:rPr lang="en-US" sz="2200" dirty="0" smtClean="0"/>
              <a:t>CaCO</a:t>
            </a:r>
            <a:r>
              <a:rPr lang="en-US" sz="2200" baseline="-25000" dirty="0" smtClean="0"/>
              <a:t>3</a:t>
            </a:r>
            <a:r>
              <a:rPr lang="en-US" sz="2200" dirty="0" smtClean="0"/>
              <a:t>)</a:t>
            </a:r>
            <a:r>
              <a:rPr lang="el-GR" sz="2200" dirty="0" smtClean="0"/>
              <a:t>.</a:t>
            </a:r>
            <a:endParaRPr lang="el-GR" sz="2200" dirty="0"/>
          </a:p>
        </p:txBody>
      </p:sp>
      <p:pic>
        <p:nvPicPr>
          <p:cNvPr id="178178" name="Picture 2" descr="αρχαία προτομή της Νεφερτίτης"/>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41507" y="1481092"/>
            <a:ext cx="3160450" cy="4714884"/>
          </a:xfrm>
          <a:prstGeom prst="rect">
            <a:avLst/>
          </a:prstGeom>
          <a:noFill/>
          <a:ln>
            <a:solidFill>
              <a:schemeClr val="tx1"/>
            </a:solidFill>
          </a:ln>
        </p:spPr>
      </p:pic>
      <p:sp>
        <p:nvSpPr>
          <p:cNvPr id="6" name="Rectangle 8"/>
          <p:cNvSpPr/>
          <p:nvPr/>
        </p:nvSpPr>
        <p:spPr>
          <a:xfrm>
            <a:off x="6230057" y="6195976"/>
            <a:ext cx="238334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Nefertiti </a:t>
            </a:r>
            <a:r>
              <a:rPr lang="en-US" sz="1200" dirty="0" smtClean="0">
                <a:solidFill>
                  <a:prstClr val="black"/>
                </a:solidFill>
                <a:latin typeface="Calibri"/>
                <a:hlinkClick r:id="rId4"/>
              </a:rPr>
              <a:t>berlin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tooltip="User:Zserghei"/>
              </a:rPr>
              <a:t>Zserghei</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67378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r>
              <a:rPr lang="el-GR" sz="4400" dirty="0">
                <a:solidFill>
                  <a:prstClr val="black"/>
                </a:solidFill>
              </a:rPr>
              <a:t>Φυσικές οργανικές κόκκινες χρωστικές </a:t>
            </a:r>
            <a:r>
              <a:rPr lang="el-GR" dirty="0">
                <a:solidFill>
                  <a:prstClr val="black"/>
                </a:solidFill>
              </a:rPr>
              <a:t/>
            </a:r>
            <a:br>
              <a:rPr lang="el-GR" dirty="0">
                <a:solidFill>
                  <a:prstClr val="black"/>
                </a:solidFill>
              </a:rPr>
            </a:br>
            <a:r>
              <a:rPr lang="el-GR" sz="3600" b="0" dirty="0" smtClean="0">
                <a:solidFill>
                  <a:prstClr val="black"/>
                </a:solidFill>
              </a:rPr>
              <a:t>(4 </a:t>
            </a:r>
            <a:r>
              <a:rPr lang="el-GR" sz="3600" b="0" dirty="0">
                <a:solidFill>
                  <a:prstClr val="black"/>
                </a:solidFill>
              </a:rPr>
              <a:t>από 5)</a:t>
            </a:r>
            <a:endParaRPr lang="el-GR" sz="3600" dirty="0"/>
          </a:p>
        </p:txBody>
      </p:sp>
      <p:sp>
        <p:nvSpPr>
          <p:cNvPr id="3" name="2 - Θέση περιεχομένου"/>
          <p:cNvSpPr>
            <a:spLocks noGrp="1"/>
          </p:cNvSpPr>
          <p:nvPr>
            <p:ph idx="1"/>
          </p:nvPr>
        </p:nvSpPr>
        <p:spPr>
          <a:xfrm>
            <a:off x="251520" y="1537373"/>
            <a:ext cx="4767331" cy="883515"/>
          </a:xfrm>
        </p:spPr>
        <p:txBody>
          <a:bodyPr>
            <a:noAutofit/>
          </a:bodyPr>
          <a:lstStyle/>
          <a:p>
            <a:r>
              <a:rPr lang="el-GR" sz="2400" dirty="0" smtClean="0"/>
              <a:t>Ριζάρι (αλιζαρίνη) </a:t>
            </a:r>
            <a:r>
              <a:rPr lang="en-US" sz="2400" dirty="0" smtClean="0"/>
              <a:t>madder root</a:t>
            </a:r>
            <a:r>
              <a:rPr lang="el-GR" sz="2400" dirty="0"/>
              <a:t>.</a:t>
            </a:r>
            <a:endParaRPr lang="el-GR" sz="2400" dirty="0" smtClean="0"/>
          </a:p>
        </p:txBody>
      </p:sp>
      <p:sp>
        <p:nvSpPr>
          <p:cNvPr id="5" name="TextBox 4"/>
          <p:cNvSpPr txBox="1"/>
          <p:nvPr/>
        </p:nvSpPr>
        <p:spPr>
          <a:xfrm>
            <a:off x="467544" y="2420888"/>
            <a:ext cx="832279" cy="461665"/>
          </a:xfrm>
          <a:prstGeom prst="rect">
            <a:avLst/>
          </a:prstGeom>
          <a:noFill/>
        </p:spPr>
        <p:txBody>
          <a:bodyPr wrap="none" rtlCol="0">
            <a:spAutoFit/>
          </a:bodyPr>
          <a:lstStyle/>
          <a:p>
            <a:r>
              <a:rPr lang="en-US" sz="2400" b="1" dirty="0" smtClean="0">
                <a:solidFill>
                  <a:prstClr val="black"/>
                </a:solidFill>
              </a:rPr>
              <a:t>PR83</a:t>
            </a:r>
            <a:endParaRPr lang="el-GR" sz="2400" b="1" dirty="0">
              <a:solidFill>
                <a:prstClr val="black"/>
              </a:solidFill>
            </a:endParaRPr>
          </a:p>
        </p:txBody>
      </p:sp>
      <p:graphicFrame>
        <p:nvGraphicFramePr>
          <p:cNvPr id="203779" name="Object 4" descr="χημική δομή αλιζαρίνης"/>
          <p:cNvGraphicFramePr>
            <a:graphicFrameLocks noChangeAspect="1"/>
          </p:cNvGraphicFramePr>
          <p:nvPr>
            <p:extLst/>
          </p:nvPr>
        </p:nvGraphicFramePr>
        <p:xfrm>
          <a:off x="697584" y="2736098"/>
          <a:ext cx="3386168" cy="2078041"/>
        </p:xfrm>
        <a:graphic>
          <a:graphicData uri="http://schemas.openxmlformats.org/presentationml/2006/ole">
            <mc:AlternateContent xmlns:mc="http://schemas.openxmlformats.org/markup-compatibility/2006">
              <mc:Choice xmlns:v="urn:schemas-microsoft-com:vml" Requires="v">
                <p:oleObj spid="_x0000_s4106" name="ChemSketch" r:id="rId4" imgW="1749552" imgH="1072896" progId="ACD.ChemSketch.20">
                  <p:embed/>
                </p:oleObj>
              </mc:Choice>
              <mc:Fallback>
                <p:oleObj name="ChemSketch" r:id="rId4" imgW="1749552" imgH="1072896"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584" y="2736098"/>
                        <a:ext cx="3386168" cy="2078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3782" name="Picture 6" descr="αλιζαρινη"/>
          <p:cNvPicPr>
            <a:picLocks noChangeAspect="1" noChangeArrowheads="1"/>
          </p:cNvPicPr>
          <p:nvPr/>
        </p:nvPicPr>
        <p:blipFill rotWithShape="1">
          <a:blip r:embed="rId6" cstate="email">
            <a:lum contrast="11000"/>
            <a:extLst>
              <a:ext uri="{28A0092B-C50C-407E-A947-70E740481C1C}">
                <a14:useLocalDpi xmlns:a14="http://schemas.microsoft.com/office/drawing/2010/main"/>
              </a:ext>
            </a:extLst>
          </a:blip>
          <a:srcRect/>
          <a:stretch/>
        </p:blipFill>
        <p:spPr bwMode="auto">
          <a:xfrm>
            <a:off x="4757457" y="1916832"/>
            <a:ext cx="4172506" cy="2760955"/>
          </a:xfrm>
          <a:prstGeom prst="rect">
            <a:avLst/>
          </a:prstGeom>
          <a:noFill/>
          <a:ln>
            <a:noFill/>
          </a:ln>
        </p:spPr>
      </p:pic>
      <p:sp>
        <p:nvSpPr>
          <p:cNvPr id="11" name="Rectangle 8"/>
          <p:cNvSpPr/>
          <p:nvPr/>
        </p:nvSpPr>
        <p:spPr>
          <a:xfrm>
            <a:off x="5465745" y="4677787"/>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7"/>
              </a:rPr>
              <a:t>Alizarin-sample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tooltip="User:Benjah-bmm27"/>
              </a:rPr>
              <a:t>Benjah-bmm27</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7" name="Ορθογώνιο 6"/>
          <p:cNvSpPr/>
          <p:nvPr/>
        </p:nvSpPr>
        <p:spPr>
          <a:xfrm>
            <a:off x="395536" y="5139452"/>
            <a:ext cx="8534427" cy="830997"/>
          </a:xfrm>
          <a:prstGeom prst="rect">
            <a:avLst/>
          </a:prstGeom>
        </p:spPr>
        <p:txBody>
          <a:bodyPr wrap="square">
            <a:spAutoFit/>
          </a:bodyPr>
          <a:lstStyle/>
          <a:p>
            <a:pPr fontAlgn="auto">
              <a:spcBef>
                <a:spcPct val="20000"/>
              </a:spcBef>
              <a:spcAft>
                <a:spcPts val="0"/>
              </a:spcAft>
            </a:pPr>
            <a:r>
              <a:rPr lang="el-GR" sz="2400" dirty="0">
                <a:solidFill>
                  <a:prstClr val="black"/>
                </a:solidFill>
                <a:latin typeface="Calibri"/>
              </a:rPr>
              <a:t>Το 19</a:t>
            </a:r>
            <a:r>
              <a:rPr lang="el-GR" sz="2400" baseline="30000" dirty="0">
                <a:solidFill>
                  <a:prstClr val="black"/>
                </a:solidFill>
                <a:latin typeface="Calibri"/>
              </a:rPr>
              <a:t>ο</a:t>
            </a:r>
            <a:r>
              <a:rPr lang="el-GR" sz="2400" dirty="0">
                <a:solidFill>
                  <a:prstClr val="black"/>
                </a:solidFill>
                <a:latin typeface="Calibri"/>
              </a:rPr>
              <a:t> αιώνα η εντατική καλλιέργεια του ριζαριού </a:t>
            </a:r>
            <a:r>
              <a:rPr lang="en-US" sz="2400" dirty="0">
                <a:solidFill>
                  <a:prstClr val="black"/>
                </a:solidFill>
                <a:latin typeface="Calibri"/>
              </a:rPr>
              <a:t>(madder root) </a:t>
            </a:r>
            <a:r>
              <a:rPr lang="el-GR" sz="2400" dirty="0">
                <a:solidFill>
                  <a:prstClr val="black"/>
                </a:solidFill>
                <a:latin typeface="Calibri"/>
              </a:rPr>
              <a:t>στην Ινδία πρακτικά εξαφάνισε την κοχενίλλη</a:t>
            </a:r>
            <a:r>
              <a:rPr lang="el-GR" sz="2400" dirty="0" smtClean="0">
                <a:solidFill>
                  <a:prstClr val="black"/>
                </a:solidFill>
                <a:latin typeface="Calibri"/>
              </a:rPr>
              <a:t>.</a:t>
            </a:r>
            <a:endParaRPr lang="el-GR" sz="24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266145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r>
              <a:rPr lang="el-GR" sz="4400" dirty="0">
                <a:solidFill>
                  <a:prstClr val="black"/>
                </a:solidFill>
              </a:rPr>
              <a:t>Φυσικές οργανικές κόκκινες χρωστικές </a:t>
            </a:r>
            <a:r>
              <a:rPr lang="el-GR" dirty="0">
                <a:solidFill>
                  <a:prstClr val="black"/>
                </a:solidFill>
              </a:rPr>
              <a:t/>
            </a:r>
            <a:br>
              <a:rPr lang="el-GR" dirty="0">
                <a:solidFill>
                  <a:prstClr val="black"/>
                </a:solidFill>
              </a:rPr>
            </a:br>
            <a:r>
              <a:rPr lang="el-GR" sz="3600" b="0" dirty="0" smtClean="0">
                <a:solidFill>
                  <a:prstClr val="black"/>
                </a:solidFill>
              </a:rPr>
              <a:t>(5 </a:t>
            </a:r>
            <a:r>
              <a:rPr lang="el-GR" sz="3600" b="0" dirty="0">
                <a:solidFill>
                  <a:prstClr val="black"/>
                </a:solidFill>
              </a:rPr>
              <a:t>από 5)</a:t>
            </a:r>
            <a:endParaRPr lang="el-GR" sz="3600" dirty="0"/>
          </a:p>
        </p:txBody>
      </p:sp>
      <p:sp>
        <p:nvSpPr>
          <p:cNvPr id="3" name="2 - Θέση περιεχομένου"/>
          <p:cNvSpPr>
            <a:spLocks noGrp="1"/>
          </p:cNvSpPr>
          <p:nvPr>
            <p:ph idx="1"/>
          </p:nvPr>
        </p:nvSpPr>
        <p:spPr>
          <a:xfrm>
            <a:off x="323528" y="1196752"/>
            <a:ext cx="8229600" cy="720080"/>
          </a:xfrm>
        </p:spPr>
        <p:txBody>
          <a:bodyPr>
            <a:normAutofit/>
          </a:bodyPr>
          <a:lstStyle/>
          <a:p>
            <a:r>
              <a:rPr lang="el-GR" sz="2400" dirty="0" smtClean="0"/>
              <a:t>Ριζάρι (αλιζαρίνη) </a:t>
            </a:r>
            <a:r>
              <a:rPr lang="en-US" sz="2400" dirty="0" smtClean="0"/>
              <a:t>madder root</a:t>
            </a:r>
            <a:r>
              <a:rPr lang="el-GR" sz="2400" dirty="0" smtClean="0"/>
              <a:t>.</a:t>
            </a:r>
          </a:p>
        </p:txBody>
      </p:sp>
      <p:pic>
        <p:nvPicPr>
          <p:cNvPr id="454660" name="Picture 4" descr="στρατιωτικές στολές"/>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465" y="1795772"/>
            <a:ext cx="5220072" cy="3167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3189075" y="4962835"/>
            <a:ext cx="236933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Wellingtons33rd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Wyrdlight"/>
              </a:rPr>
              <a:t>Wyrdlight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pic>
        <p:nvPicPr>
          <p:cNvPr id="454658" name="Picture 2" descr="λεωφορείο"/>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25768" y="1785173"/>
            <a:ext cx="2850688" cy="3177662"/>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11" name="Rectangle 8"/>
          <p:cNvSpPr/>
          <p:nvPr/>
        </p:nvSpPr>
        <p:spPr>
          <a:xfrm>
            <a:off x="5825769" y="4962835"/>
            <a:ext cx="2850688"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Lothian Buses bus 285 Volvo Olympian Alexander Royale P285 PSX Madder and White livery, 3 June </a:t>
            </a:r>
            <a:r>
              <a:rPr lang="en-US" sz="1200" dirty="0" smtClean="0">
                <a:solidFill>
                  <a:prstClr val="black"/>
                </a:solidFill>
                <a:latin typeface="Calibri"/>
                <a:hlinkClick r:id="rId8"/>
              </a:rPr>
              <a:t>2010</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Ultra7 (page does not exist)"/>
              </a:rPr>
              <a:t>Ultra7</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graphicFrame>
        <p:nvGraphicFramePr>
          <p:cNvPr id="203779" name="Object 4" descr="χημική δομή αλιζαρίνης"/>
          <p:cNvGraphicFramePr>
            <a:graphicFrameLocks noChangeAspect="1"/>
          </p:cNvGraphicFramePr>
          <p:nvPr>
            <p:extLst/>
          </p:nvPr>
        </p:nvGraphicFramePr>
        <p:xfrm>
          <a:off x="475465" y="5082460"/>
          <a:ext cx="2691207" cy="1658908"/>
        </p:xfrm>
        <a:graphic>
          <a:graphicData uri="http://schemas.openxmlformats.org/presentationml/2006/ole">
            <mc:AlternateContent xmlns:mc="http://schemas.openxmlformats.org/markup-compatibility/2006">
              <mc:Choice xmlns:v="urn:schemas-microsoft-com:vml" Requires="v">
                <p:oleObj spid="_x0000_s5130" name="ChemSketch" r:id="rId10" imgW="1511640" imgH="929520" progId="ACD.ChemSketch.20">
                  <p:embed/>
                </p:oleObj>
              </mc:Choice>
              <mc:Fallback>
                <p:oleObj name="ChemSketch" r:id="rId10" imgW="1511640" imgH="929520" progId="ACD.ChemSketch.2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465" y="5082460"/>
                        <a:ext cx="2691207" cy="1658908"/>
                      </a:xfrm>
                      <a:prstGeom prst="rect">
                        <a:avLst/>
                      </a:prstGeom>
                      <a:solidFill>
                        <a:srgbClr val="B82C00"/>
                      </a:solidFill>
                      <a:ln w="9525">
                        <a:solidFill>
                          <a:schemeClr val="tx1"/>
                        </a:solidFill>
                        <a:miter lim="800000"/>
                        <a:headEnd/>
                        <a:tailEnd/>
                      </a:ln>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68890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Ανθρακινόνες</a:t>
            </a:r>
            <a:endParaRPr lang="el-GR" dirty="0"/>
          </a:p>
        </p:txBody>
      </p:sp>
      <p:sp>
        <p:nvSpPr>
          <p:cNvPr id="3" name="2 - Θέση περιεχομένου"/>
          <p:cNvSpPr>
            <a:spLocks noGrp="1"/>
          </p:cNvSpPr>
          <p:nvPr>
            <p:ph idx="1"/>
          </p:nvPr>
        </p:nvSpPr>
        <p:spPr>
          <a:xfrm>
            <a:off x="414589" y="1988840"/>
            <a:ext cx="2242592" cy="576064"/>
          </a:xfrm>
        </p:spPr>
        <p:txBody>
          <a:bodyPr>
            <a:normAutofit/>
          </a:bodyPr>
          <a:lstStyle/>
          <a:p>
            <a:pPr algn="ctr">
              <a:buNone/>
            </a:pPr>
            <a:r>
              <a:rPr lang="el-GR" sz="2400" b="1" dirty="0" smtClean="0"/>
              <a:t>ανθρακένιο</a:t>
            </a:r>
            <a:endParaRPr lang="el-GR" sz="2400" b="1" dirty="0"/>
          </a:p>
        </p:txBody>
      </p:sp>
      <p:graphicFrame>
        <p:nvGraphicFramePr>
          <p:cNvPr id="33798" name="Object 6" descr="χημική δομή ανθρακένιου"/>
          <p:cNvGraphicFramePr>
            <a:graphicFrameLocks noChangeAspect="1"/>
          </p:cNvGraphicFramePr>
          <p:nvPr>
            <p:extLst/>
          </p:nvPr>
        </p:nvGraphicFramePr>
        <p:xfrm>
          <a:off x="375455" y="1052736"/>
          <a:ext cx="2535237" cy="1185863"/>
        </p:xfrm>
        <a:graphic>
          <a:graphicData uri="http://schemas.openxmlformats.org/presentationml/2006/ole">
            <mc:AlternateContent xmlns:mc="http://schemas.openxmlformats.org/markup-compatibility/2006">
              <mc:Choice xmlns:v="urn:schemas-microsoft-com:vml" Requires="v">
                <p:oleObj spid="_x0000_s6186" name="ChemSketch" r:id="rId3" imgW="2535936" imgH="1185672" progId="ACD.ChemSketch.20">
                  <p:embed/>
                </p:oleObj>
              </mc:Choice>
              <mc:Fallback>
                <p:oleObj name="ChemSketch" r:id="rId3" imgW="2535936" imgH="1185672"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55" y="1052736"/>
                        <a:ext cx="2535237"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2 - Θέση περιεχομένου"/>
          <p:cNvSpPr txBox="1">
            <a:spLocks/>
          </p:cNvSpPr>
          <p:nvPr/>
        </p:nvSpPr>
        <p:spPr>
          <a:xfrm>
            <a:off x="0" y="2928933"/>
            <a:ext cx="1643074" cy="571504"/>
          </a:xfrm>
          <a:prstGeom prst="rect">
            <a:avLst/>
          </a:prstGeom>
        </p:spPr>
        <p:txBody>
          <a:bodyPr vert="horz" lIns="91440" tIns="45720" rIns="91440" bIns="45720" rtlCol="0">
            <a:normAutofit/>
          </a:bodyPr>
          <a:lstStyle/>
          <a:p>
            <a:pPr marL="342900" indent="-342900" algn="ctr" fontAlgn="auto">
              <a:spcBef>
                <a:spcPct val="20000"/>
              </a:spcBef>
              <a:spcAft>
                <a:spcPts val="0"/>
              </a:spcAft>
              <a:buFont typeface="Arial" pitchFamily="34" charset="0"/>
              <a:buNone/>
              <a:defRPr/>
            </a:pPr>
            <a:r>
              <a:rPr lang="el-GR" sz="2400" b="1" dirty="0" smtClean="0">
                <a:solidFill>
                  <a:prstClr val="black"/>
                </a:solidFill>
                <a:latin typeface="Calibri"/>
              </a:rPr>
              <a:t>οξείδωση</a:t>
            </a:r>
            <a:endParaRPr lang="el-GR" sz="2400" b="1" dirty="0">
              <a:solidFill>
                <a:prstClr val="black"/>
              </a:solidFill>
              <a:latin typeface="Calibri"/>
            </a:endParaRPr>
          </a:p>
        </p:txBody>
      </p:sp>
      <p:sp>
        <p:nvSpPr>
          <p:cNvPr id="10" name="9 - Βέλος προς τα κάτω"/>
          <p:cNvSpPr/>
          <p:nvPr/>
        </p:nvSpPr>
        <p:spPr>
          <a:xfrm>
            <a:off x="1285884" y="2786058"/>
            <a:ext cx="714380" cy="1143008"/>
          </a:xfrm>
          <a:prstGeom prst="down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3797" name="Object 5" descr="χημική δομή ανθρακινόνης"/>
          <p:cNvGraphicFramePr>
            <a:graphicFrameLocks noChangeAspect="1"/>
          </p:cNvGraphicFramePr>
          <p:nvPr>
            <p:extLst/>
          </p:nvPr>
        </p:nvGraphicFramePr>
        <p:xfrm>
          <a:off x="375455" y="4037954"/>
          <a:ext cx="2535237" cy="1868487"/>
        </p:xfrm>
        <a:graphic>
          <a:graphicData uri="http://schemas.openxmlformats.org/presentationml/2006/ole">
            <mc:AlternateContent xmlns:mc="http://schemas.openxmlformats.org/markup-compatibility/2006">
              <mc:Choice xmlns:v="urn:schemas-microsoft-com:vml" Requires="v">
                <p:oleObj spid="_x0000_s6187" name="ChemSketch" r:id="rId5" imgW="2535936" imgH="1868424" progId="ACD.ChemSketch.20">
                  <p:embed/>
                </p:oleObj>
              </mc:Choice>
              <mc:Fallback>
                <p:oleObj name="ChemSketch" r:id="rId5" imgW="2535936" imgH="1868424"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55" y="4037954"/>
                        <a:ext cx="2535237"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2 - Θέση περιεχομένου"/>
          <p:cNvSpPr txBox="1">
            <a:spLocks/>
          </p:cNvSpPr>
          <p:nvPr/>
        </p:nvSpPr>
        <p:spPr>
          <a:xfrm>
            <a:off x="607223" y="5929330"/>
            <a:ext cx="2071702" cy="571504"/>
          </a:xfrm>
          <a:prstGeom prst="rect">
            <a:avLst/>
          </a:prstGeom>
        </p:spPr>
        <p:txBody>
          <a:bodyPr vert="horz" lIns="91440" tIns="45720" rIns="91440" bIns="45720" rtlCol="0">
            <a:noAutofit/>
          </a:bodyPr>
          <a:lstStyle/>
          <a:p>
            <a:pPr marL="342900" indent="-342900" algn="ctr" fontAlgn="auto">
              <a:spcBef>
                <a:spcPct val="20000"/>
              </a:spcBef>
              <a:spcAft>
                <a:spcPts val="0"/>
              </a:spcAft>
              <a:buFont typeface="Arial" pitchFamily="34" charset="0"/>
              <a:buNone/>
              <a:defRPr/>
            </a:pPr>
            <a:r>
              <a:rPr lang="el-GR" sz="2400" b="1" dirty="0" smtClean="0">
                <a:solidFill>
                  <a:prstClr val="black"/>
                </a:solidFill>
                <a:latin typeface="Calibri"/>
              </a:rPr>
              <a:t>ανθρακινόνη</a:t>
            </a:r>
            <a:endParaRPr lang="el-GR" sz="2400" b="1" dirty="0">
              <a:solidFill>
                <a:prstClr val="black"/>
              </a:solidFill>
              <a:latin typeface="Calibri"/>
            </a:endParaRPr>
          </a:p>
        </p:txBody>
      </p:sp>
      <p:sp>
        <p:nvSpPr>
          <p:cNvPr id="11" name="10 - Βέλος προς τα κάτω"/>
          <p:cNvSpPr/>
          <p:nvPr/>
        </p:nvSpPr>
        <p:spPr>
          <a:xfrm rot="13633456">
            <a:off x="2609868" y="3530729"/>
            <a:ext cx="714380" cy="1000132"/>
          </a:xfrm>
          <a:prstGeom prst="down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3793" name="Object 4" descr="χημική δομή αλίζαρίνης"/>
          <p:cNvGraphicFramePr>
            <a:graphicFrameLocks noChangeAspect="1"/>
          </p:cNvGraphicFramePr>
          <p:nvPr>
            <p:extLst/>
          </p:nvPr>
        </p:nvGraphicFramePr>
        <p:xfrm>
          <a:off x="3150308" y="2357430"/>
          <a:ext cx="2843384" cy="1785950"/>
        </p:xfrm>
        <a:graphic>
          <a:graphicData uri="http://schemas.openxmlformats.org/presentationml/2006/ole">
            <mc:AlternateContent xmlns:mc="http://schemas.openxmlformats.org/markup-compatibility/2006">
              <mc:Choice xmlns:v="urn:schemas-microsoft-com:vml" Requires="v">
                <p:oleObj spid="_x0000_s6188" name="ChemSketch" r:id="rId7" imgW="2139696" imgH="1344168" progId="ACD.ChemSketch.20">
                  <p:embed/>
                </p:oleObj>
              </mc:Choice>
              <mc:Fallback>
                <p:oleObj name="ChemSketch" r:id="rId7" imgW="2139696" imgH="1344168"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0308" y="2357430"/>
                        <a:ext cx="2843384" cy="17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2 - Θέση περιεχομένου"/>
          <p:cNvSpPr txBox="1">
            <a:spLocks/>
          </p:cNvSpPr>
          <p:nvPr/>
        </p:nvSpPr>
        <p:spPr>
          <a:xfrm>
            <a:off x="3839760" y="4071942"/>
            <a:ext cx="1464479" cy="571504"/>
          </a:xfrm>
          <a:prstGeom prst="rect">
            <a:avLst/>
          </a:prstGeom>
        </p:spPr>
        <p:txBody>
          <a:bodyPr vert="horz" lIns="91440" tIns="45720" rIns="91440" bIns="45720" rtlCol="0">
            <a:noAutofit/>
          </a:bodyPr>
          <a:lstStyle/>
          <a:p>
            <a:pPr marL="342900" indent="-342900" algn="ctr" fontAlgn="auto">
              <a:spcBef>
                <a:spcPct val="20000"/>
              </a:spcBef>
              <a:spcAft>
                <a:spcPts val="0"/>
              </a:spcAft>
              <a:buFont typeface="Arial" pitchFamily="34" charset="0"/>
              <a:buNone/>
              <a:defRPr/>
            </a:pPr>
            <a:r>
              <a:rPr lang="el-GR" sz="2400" b="1" dirty="0" smtClean="0">
                <a:solidFill>
                  <a:prstClr val="black"/>
                </a:solidFill>
                <a:latin typeface="Calibri"/>
              </a:rPr>
              <a:t>αλιζαρίνη</a:t>
            </a:r>
            <a:endParaRPr lang="el-GR" sz="2400" b="1" dirty="0">
              <a:solidFill>
                <a:prstClr val="black"/>
              </a:solidFill>
              <a:latin typeface="Calibri"/>
            </a:endParaRPr>
          </a:p>
        </p:txBody>
      </p:sp>
      <p:sp>
        <p:nvSpPr>
          <p:cNvPr id="12" name="11 - Βέλος προς τα κάτω"/>
          <p:cNvSpPr/>
          <p:nvPr/>
        </p:nvSpPr>
        <p:spPr>
          <a:xfrm rot="14898568">
            <a:off x="5775090" y="2018703"/>
            <a:ext cx="714380" cy="767751"/>
          </a:xfrm>
          <a:prstGeom prst="down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3795" name="Object 3"/>
          <p:cNvGraphicFramePr>
            <a:graphicFrameLocks noChangeAspect="1"/>
          </p:cNvGraphicFramePr>
          <p:nvPr>
            <p:extLst/>
          </p:nvPr>
        </p:nvGraphicFramePr>
        <p:xfrm>
          <a:off x="6121370" y="857232"/>
          <a:ext cx="3022630" cy="1682368"/>
        </p:xfrm>
        <a:graphic>
          <a:graphicData uri="http://schemas.openxmlformats.org/presentationml/2006/ole">
            <mc:AlternateContent xmlns:mc="http://schemas.openxmlformats.org/markup-compatibility/2006">
              <mc:Choice xmlns:v="urn:schemas-microsoft-com:vml" Requires="v">
                <p:oleObj spid="_x0000_s6189" name="ChemSketch" r:id="rId9" imgW="2218944" imgH="1234440" progId="ACD.ChemSketch.20">
                  <p:embed/>
                </p:oleObj>
              </mc:Choice>
              <mc:Fallback>
                <p:oleObj name="ChemSketch" r:id="rId9" imgW="2218944" imgH="1234440" progId="ACD.ChemSketch.2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1370" y="857232"/>
                        <a:ext cx="3022630" cy="168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12 - Βέλος προς τα κάτω"/>
          <p:cNvSpPr/>
          <p:nvPr/>
        </p:nvSpPr>
        <p:spPr>
          <a:xfrm>
            <a:off x="7286644" y="2928934"/>
            <a:ext cx="714380" cy="1571636"/>
          </a:xfrm>
          <a:prstGeom prst="down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3794" name="Object 7"/>
          <p:cNvGraphicFramePr>
            <a:graphicFrameLocks noChangeAspect="1"/>
          </p:cNvGraphicFramePr>
          <p:nvPr>
            <p:extLst/>
          </p:nvPr>
        </p:nvGraphicFramePr>
        <p:xfrm>
          <a:off x="4427984" y="4632589"/>
          <a:ext cx="4557326" cy="1722454"/>
        </p:xfrm>
        <a:graphic>
          <a:graphicData uri="http://schemas.openxmlformats.org/presentationml/2006/ole">
            <mc:AlternateContent xmlns:mc="http://schemas.openxmlformats.org/markup-compatibility/2006">
              <mc:Choice xmlns:v="urn:schemas-microsoft-com:vml" Requires="v">
                <p:oleObj spid="_x0000_s6190" name="ChemSketch" r:id="rId11" imgW="2648712" imgH="999744" progId="ACD.ChemSketch.20">
                  <p:embed/>
                </p:oleObj>
              </mc:Choice>
              <mc:Fallback>
                <p:oleObj name="ChemSketch" r:id="rId11" imgW="2648712" imgH="999744" progId="ACD.ChemSketch.2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984" y="4632589"/>
                        <a:ext cx="4557326" cy="172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401165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έγχρωμες οργανικές ενώσεις </a:t>
            </a:r>
            <a:endParaRPr lang="el-GR" dirty="0"/>
          </a:p>
        </p:txBody>
      </p:sp>
      <p:sp>
        <p:nvSpPr>
          <p:cNvPr id="3" name="2 - Θέση περιεχομένου"/>
          <p:cNvSpPr>
            <a:spLocks noGrp="1"/>
          </p:cNvSpPr>
          <p:nvPr>
            <p:ph idx="1"/>
          </p:nvPr>
        </p:nvSpPr>
        <p:spPr/>
        <p:txBody>
          <a:bodyPr>
            <a:normAutofit/>
          </a:bodyPr>
          <a:lstStyle/>
          <a:p>
            <a:pPr>
              <a:lnSpc>
                <a:spcPct val="150000"/>
              </a:lnSpc>
            </a:pPr>
            <a:r>
              <a:rPr lang="el-GR" sz="2400" dirty="0" smtClean="0"/>
              <a:t>Το χρώμα στις οργανικές ενώσεις εμφανίζεται όταν υπάρχουν χρωμοφόρες  </a:t>
            </a:r>
            <a:r>
              <a:rPr lang="el-GR" sz="2400" b="1" dirty="0" smtClean="0"/>
              <a:t>συζυγιακοί</a:t>
            </a:r>
            <a:r>
              <a:rPr lang="el-GR" sz="2400" dirty="0" smtClean="0"/>
              <a:t> διπλοί δεσμοί.</a:t>
            </a:r>
            <a:endParaRPr lang="el-GR" sz="2400" dirty="0"/>
          </a:p>
        </p:txBody>
      </p:sp>
      <p:pic>
        <p:nvPicPr>
          <p:cNvPr id="7" name="Picture 6" descr="η χρωστική αλιζαρίνη"/>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5000" contrast="11000"/>
                    </a14:imgEffect>
                  </a14:imgLayer>
                </a14:imgProps>
              </a:ext>
              <a:ext uri="{28A0092B-C50C-407E-A947-70E740481C1C}">
                <a14:useLocalDpi xmlns:a14="http://schemas.microsoft.com/office/drawing/2010/main"/>
              </a:ext>
            </a:extLst>
          </a:blip>
          <a:srcRect/>
          <a:stretch/>
        </p:blipFill>
        <p:spPr bwMode="auto">
          <a:xfrm>
            <a:off x="359827" y="4321629"/>
            <a:ext cx="3040562" cy="1806248"/>
          </a:xfrm>
          <a:prstGeom prst="rect">
            <a:avLst/>
          </a:prstGeom>
          <a:noFill/>
        </p:spPr>
      </p:pic>
      <p:sp>
        <p:nvSpPr>
          <p:cNvPr id="10" name="Rectangle 8"/>
          <p:cNvSpPr/>
          <p:nvPr/>
        </p:nvSpPr>
        <p:spPr>
          <a:xfrm>
            <a:off x="899592" y="6223907"/>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Alizarin-sample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Benjah-bmm27"/>
              </a:rPr>
              <a:t>Benjah-bmm27</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5" name="4 - TextBox"/>
          <p:cNvSpPr txBox="1"/>
          <p:nvPr/>
        </p:nvSpPr>
        <p:spPr>
          <a:xfrm>
            <a:off x="132160" y="2636912"/>
            <a:ext cx="4143383" cy="461665"/>
          </a:xfrm>
          <a:prstGeom prst="rect">
            <a:avLst/>
          </a:prstGeom>
          <a:noFill/>
        </p:spPr>
        <p:txBody>
          <a:bodyPr wrap="square" rtlCol="0">
            <a:spAutoFit/>
          </a:bodyPr>
          <a:lstStyle/>
          <a:p>
            <a:r>
              <a:rPr lang="el-GR" sz="2400" dirty="0" smtClean="0">
                <a:solidFill>
                  <a:prstClr val="black"/>
                </a:solidFill>
                <a:latin typeface="Calibri"/>
              </a:rPr>
              <a:t>Αλιζαρίνη (κόκκινη χρωστική)</a:t>
            </a:r>
            <a:endParaRPr lang="el-GR" sz="2400" dirty="0">
              <a:solidFill>
                <a:prstClr val="black"/>
              </a:solidFill>
              <a:latin typeface="Calibri"/>
            </a:endParaRPr>
          </a:p>
        </p:txBody>
      </p:sp>
      <p:pic>
        <p:nvPicPr>
          <p:cNvPr id="4" name="3 - Εικόνα" descr="χημική μορφή αλιζαρίνης"/>
          <p:cNvPicPr/>
          <p:nvPr/>
        </p:nvPicPr>
        <p:blipFill>
          <a:blip r:embed="rId6"/>
          <a:srcRect/>
          <a:stretch>
            <a:fillRect/>
          </a:stretch>
        </p:blipFill>
        <p:spPr bwMode="auto">
          <a:xfrm>
            <a:off x="3857588" y="2357430"/>
            <a:ext cx="5286412" cy="3857652"/>
          </a:xfrm>
          <a:prstGeom prst="rect">
            <a:avLst/>
          </a:prstGeom>
          <a:noFill/>
          <a:ln w="9525">
            <a:noFill/>
            <a:miter lim="800000"/>
            <a:headEnd/>
            <a:tailEnd/>
          </a:ln>
        </p:spPr>
      </p:pic>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860608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Κρητική σχολή εικονογραφίας</a:t>
            </a:r>
            <a:endParaRPr lang="el-GR" dirty="0"/>
          </a:p>
        </p:txBody>
      </p:sp>
      <p:pic>
        <p:nvPicPr>
          <p:cNvPr id="448516" name="Picture 4" descr="αγιογραφί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22" y="1148555"/>
            <a:ext cx="4012154" cy="5006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01652" y="6155390"/>
            <a:ext cx="389649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Angelos Akotantos - The Virgin Cardiotissa - </a:t>
            </a:r>
            <a:r>
              <a:rPr lang="en-US" sz="1200" dirty="0" smtClean="0">
                <a:solidFill>
                  <a:prstClr val="black"/>
                </a:solidFill>
                <a:latin typeface="Calibri"/>
                <a:hlinkClick r:id="rId4"/>
              </a:rPr>
              <a:t>WGA00097</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JarektUploadBot"/>
              </a:rPr>
              <a:t>JarektUploadBot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448514" name="Picture 2" descr="Η εικόνα του Αγίου Ιωάννου του Προδρόμου Κρανιδίου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9992" y="1148556"/>
            <a:ext cx="4348857" cy="49776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4499991" y="6155390"/>
            <a:ext cx="434885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Icon of John Baptist </a:t>
            </a:r>
            <a:r>
              <a:rPr lang="en-US" sz="1200" dirty="0" smtClean="0">
                <a:solidFill>
                  <a:prstClr val="black"/>
                </a:solidFill>
                <a:latin typeface="Calibri"/>
                <a:hlinkClick r:id="rId7"/>
              </a:rPr>
              <a:t>by </a:t>
            </a:r>
            <a:r>
              <a:rPr lang="en-US" sz="1200" dirty="0">
                <a:solidFill>
                  <a:prstClr val="black"/>
                </a:solidFill>
                <a:latin typeface="Calibri"/>
                <a:hlinkClick r:id="rId7"/>
              </a:rPr>
              <a:t>Emmanouel </a:t>
            </a:r>
            <a:r>
              <a:rPr lang="en-US" sz="1200" dirty="0" smtClean="0">
                <a:solidFill>
                  <a:prstClr val="black"/>
                </a:solidFill>
                <a:latin typeface="Calibri"/>
                <a:hlinkClick r:id="rId7"/>
              </a:rPr>
              <a:t>Tzanes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tooltip="User:File Upload Bot (Magnus Manske)"/>
              </a:rPr>
              <a:t>File Upload Bot (Magnus Manske)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252909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Οργανικές χρωστικές στη ζωγραφική της Κρητικής σχολής</a:t>
            </a:r>
            <a:r>
              <a:rPr lang="en-US" dirty="0" smtClean="0"/>
              <a:t> </a:t>
            </a:r>
            <a:endParaRPr lang="el-GR" dirty="0"/>
          </a:p>
        </p:txBody>
      </p:sp>
      <p:graphicFrame>
        <p:nvGraphicFramePr>
          <p:cNvPr id="9" name="8 - Θέση περιεχομένου"/>
          <p:cNvGraphicFramePr>
            <a:graphicFrameLocks noGrp="1"/>
          </p:cNvGraphicFramePr>
          <p:nvPr>
            <p:ph idx="1"/>
            <p:extLst/>
          </p:nvPr>
        </p:nvGraphicFramePr>
        <p:xfrm>
          <a:off x="485521" y="1626879"/>
          <a:ext cx="8229867" cy="4559398"/>
        </p:xfrm>
        <a:graphic>
          <a:graphicData uri="http://schemas.openxmlformats.org/drawingml/2006/table">
            <a:tbl>
              <a:tblPr/>
              <a:tblGrid>
                <a:gridCol w="992510"/>
                <a:gridCol w="2708940"/>
                <a:gridCol w="4528417"/>
              </a:tblGrid>
              <a:tr h="585177">
                <a:tc>
                  <a:txBody>
                    <a:bodyPr/>
                    <a:lstStyle/>
                    <a:p>
                      <a:pPr marL="72000" indent="0" algn="l" fontAlgn="ctr">
                        <a:spcBef>
                          <a:spcPts val="600"/>
                        </a:spcBef>
                        <a:spcAft>
                          <a:spcPts val="600"/>
                        </a:spcAft>
                      </a:pPr>
                      <a:r>
                        <a:rPr lang="el-GR" sz="1800" b="1" i="0" u="none" strike="noStrike" dirty="0">
                          <a:solidFill>
                            <a:srgbClr val="C00000"/>
                          </a:solidFill>
                          <a:latin typeface="Calibri"/>
                        </a:rPr>
                        <a:t> 2975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Περίγραμμα από τον χιτώνα της Παναγίας</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Ινδιγοτίνη, ινδιρουβίνη</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177">
                <a:tc>
                  <a:txBody>
                    <a:bodyPr/>
                    <a:lstStyle/>
                    <a:p>
                      <a:pPr marL="72000" indent="0" algn="l" fontAlgn="ctr">
                        <a:spcBef>
                          <a:spcPts val="600"/>
                        </a:spcBef>
                        <a:spcAft>
                          <a:spcPts val="600"/>
                        </a:spcAft>
                      </a:pPr>
                      <a:r>
                        <a:rPr lang="el-GR" sz="1800" b="1" i="0" u="none" strike="noStrike" dirty="0">
                          <a:solidFill>
                            <a:srgbClr val="C00000"/>
                          </a:solidFill>
                          <a:latin typeface="Calibri"/>
                        </a:rPr>
                        <a:t> 3050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Μανδύας της</a:t>
                      </a:r>
                      <a:r>
                        <a:rPr lang="el-GR" sz="1800" b="0" i="0" u="none" strike="noStrike" baseline="0" dirty="0" smtClean="0">
                          <a:solidFill>
                            <a:srgbClr val="000000"/>
                          </a:solidFill>
                          <a:latin typeface="Calibri"/>
                        </a:rPr>
                        <a:t> Παναγίας</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Κερμεσικό οξύ, φλαβοκερμεσικό οξύ</a:t>
                      </a:r>
                      <a:r>
                        <a:rPr lang="en-US" sz="1800" b="0" i="0" u="none" strike="noStrike" dirty="0" smtClean="0">
                          <a:solidFill>
                            <a:srgbClr val="000000"/>
                          </a:solidFill>
                          <a:latin typeface="Calibri"/>
                        </a:rPr>
                        <a:t>, </a:t>
                      </a:r>
                      <a:r>
                        <a:rPr lang="el-GR" sz="1800" b="0" i="0" u="none" strike="noStrike" dirty="0" smtClean="0">
                          <a:solidFill>
                            <a:srgbClr val="000000"/>
                          </a:solidFill>
                          <a:latin typeface="Calibri"/>
                        </a:rPr>
                        <a:t>ινδιγοτίνη</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708">
                <a:tc>
                  <a:txBody>
                    <a:bodyPr/>
                    <a:lstStyle/>
                    <a:p>
                      <a:pPr marL="72000" indent="0" algn="l" fontAlgn="ctr">
                        <a:spcBef>
                          <a:spcPts val="600"/>
                        </a:spcBef>
                        <a:spcAft>
                          <a:spcPts val="600"/>
                        </a:spcAft>
                      </a:pPr>
                      <a:r>
                        <a:rPr lang="el-GR" sz="1800" b="1" i="0" u="none" strike="noStrike" dirty="0">
                          <a:solidFill>
                            <a:srgbClr val="C00000"/>
                          </a:solidFill>
                          <a:latin typeface="Calibri"/>
                        </a:rPr>
                        <a:t> 29537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Μανδύας του Αγίου Ιωάννη του Θεολόγου</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Αλιζαρίνη, ινδιγοτίνη</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177">
                <a:tc>
                  <a:txBody>
                    <a:bodyPr/>
                    <a:lstStyle/>
                    <a:p>
                      <a:pPr marL="72000" indent="0" algn="l" fontAlgn="ctr">
                        <a:spcBef>
                          <a:spcPts val="600"/>
                        </a:spcBef>
                        <a:spcAft>
                          <a:spcPts val="600"/>
                        </a:spcAft>
                      </a:pPr>
                      <a:r>
                        <a:rPr lang="el-GR" sz="1800" b="1" i="0" u="none" strike="noStrike" dirty="0">
                          <a:solidFill>
                            <a:srgbClr val="C00000"/>
                          </a:solidFill>
                          <a:latin typeface="Calibri"/>
                        </a:rPr>
                        <a:t> 27875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mn-lt"/>
                        </a:rPr>
                        <a:t>Μανδύας της</a:t>
                      </a:r>
                      <a:r>
                        <a:rPr lang="el-GR" sz="1800" b="0" i="0" u="none" strike="noStrike" baseline="0" dirty="0" smtClean="0">
                          <a:solidFill>
                            <a:srgbClr val="000000"/>
                          </a:solidFill>
                          <a:latin typeface="+mn-lt"/>
                        </a:rPr>
                        <a:t> Παναγίας</a:t>
                      </a:r>
                      <a:endParaRPr lang="en-US" sz="1800" b="0" i="0" u="none" strike="noStrike" dirty="0">
                        <a:solidFill>
                          <a:srgbClr val="000000"/>
                        </a:solidFill>
                        <a:latin typeface="+mn-lt"/>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Αλιζαρίνη (ίχνη), πουρπουρίνη (ίχνη), ινδιγοτίνη  </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80">
                <a:tc>
                  <a:txBody>
                    <a:bodyPr/>
                    <a:lstStyle/>
                    <a:p>
                      <a:pPr marL="72000" indent="0" algn="l" fontAlgn="ctr">
                        <a:spcBef>
                          <a:spcPts val="600"/>
                        </a:spcBef>
                        <a:spcAft>
                          <a:spcPts val="600"/>
                        </a:spcAft>
                      </a:pPr>
                      <a:r>
                        <a:rPr lang="el-GR" sz="1800" b="1" i="0" u="none" strike="noStrike" dirty="0">
                          <a:solidFill>
                            <a:srgbClr val="C00000"/>
                          </a:solidFill>
                          <a:latin typeface="Calibri"/>
                        </a:rPr>
                        <a:t> 2978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mn-lt"/>
                        </a:rPr>
                        <a:t>Μανδύας της</a:t>
                      </a:r>
                      <a:r>
                        <a:rPr lang="el-GR" sz="1800" b="0" i="0" u="none" strike="noStrike" baseline="0" dirty="0" smtClean="0">
                          <a:solidFill>
                            <a:srgbClr val="000000"/>
                          </a:solidFill>
                          <a:latin typeface="+mn-lt"/>
                        </a:rPr>
                        <a:t> Παναγίας</a:t>
                      </a:r>
                      <a:endParaRPr lang="en-US" sz="1800" b="0" i="0" u="none" strike="noStrike" dirty="0">
                        <a:solidFill>
                          <a:srgbClr val="000000"/>
                        </a:solidFill>
                        <a:latin typeface="+mn-lt"/>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Καρμινικό οξύ</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1708">
                <a:tc>
                  <a:txBody>
                    <a:bodyPr/>
                    <a:lstStyle/>
                    <a:p>
                      <a:pPr marL="72000" indent="0" algn="l" fontAlgn="ctr">
                        <a:spcBef>
                          <a:spcPts val="600"/>
                        </a:spcBef>
                        <a:spcAft>
                          <a:spcPts val="600"/>
                        </a:spcAft>
                      </a:pPr>
                      <a:r>
                        <a:rPr lang="el-GR" sz="1800" b="1" i="0" u="none" strike="noStrike" dirty="0">
                          <a:solidFill>
                            <a:srgbClr val="C00000"/>
                          </a:solidFill>
                          <a:latin typeface="Calibri"/>
                        </a:rPr>
                        <a:t> 2988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Κόκκινος χιτώνας</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Καρμινικό οξύ, κερμεσικό οξύ</a:t>
                      </a:r>
                      <a:r>
                        <a:rPr lang="en-US" sz="1800" b="0" i="0" u="none" strike="noStrike" dirty="0" smtClean="0">
                          <a:solidFill>
                            <a:srgbClr val="000000"/>
                          </a:solidFill>
                          <a:latin typeface="Calibri"/>
                        </a:rPr>
                        <a:t>,  </a:t>
                      </a:r>
                      <a:r>
                        <a:rPr lang="el-GR" sz="1800" b="0" i="0" u="none" strike="noStrike" dirty="0" smtClean="0">
                          <a:solidFill>
                            <a:srgbClr val="000000"/>
                          </a:solidFill>
                          <a:latin typeface="Calibri"/>
                        </a:rPr>
                        <a:t>φλαβοκερμεσικό οξύ</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5371">
                <a:tc>
                  <a:txBody>
                    <a:bodyPr/>
                    <a:lstStyle/>
                    <a:p>
                      <a:pPr marL="72000" indent="0" algn="l" fontAlgn="ctr">
                        <a:spcBef>
                          <a:spcPts val="600"/>
                        </a:spcBef>
                        <a:spcAft>
                          <a:spcPts val="600"/>
                        </a:spcAft>
                      </a:pPr>
                      <a:r>
                        <a:rPr lang="el-GR" sz="1800" b="1" i="0" u="none" strike="noStrike" dirty="0">
                          <a:solidFill>
                            <a:srgbClr val="C00000"/>
                          </a:solidFill>
                          <a:latin typeface="Calibri"/>
                        </a:rPr>
                        <a:t> 3012 </a:t>
                      </a: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Calibri"/>
                        </a:rPr>
                        <a:t>Επιτραχήλιο: σκίαση του κόκκινου φόντου του προφήτη Σολομώντα</a:t>
                      </a:r>
                      <a:endParaRPr lang="en-US" sz="1800" b="0" i="0" u="none" strike="noStrike" dirty="0">
                        <a:solidFill>
                          <a:srgbClr val="000000"/>
                        </a:solidFill>
                        <a:latin typeface="Calibri"/>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indent="0" algn="l" fontAlgn="ctr">
                        <a:spcBef>
                          <a:spcPts val="600"/>
                        </a:spcBef>
                        <a:spcAft>
                          <a:spcPts val="600"/>
                        </a:spcAft>
                      </a:pPr>
                      <a:r>
                        <a:rPr lang="el-GR" sz="1800" b="0" i="0" u="none" strike="noStrike" dirty="0" smtClean="0">
                          <a:solidFill>
                            <a:srgbClr val="000000"/>
                          </a:solidFill>
                          <a:latin typeface="+mn-lt"/>
                        </a:rPr>
                        <a:t>Καρμινικό οξύ, κερμεσικό οξύ</a:t>
                      </a:r>
                      <a:r>
                        <a:rPr lang="en-US" sz="1800" b="0" i="0" u="none" strike="noStrike" dirty="0" smtClean="0">
                          <a:solidFill>
                            <a:srgbClr val="000000"/>
                          </a:solidFill>
                          <a:latin typeface="+mn-lt"/>
                        </a:rPr>
                        <a:t>,  </a:t>
                      </a:r>
                      <a:r>
                        <a:rPr lang="el-GR" sz="1800" b="0" i="0" u="none" strike="noStrike" dirty="0" smtClean="0">
                          <a:solidFill>
                            <a:srgbClr val="000000"/>
                          </a:solidFill>
                          <a:latin typeface="+mn-lt"/>
                        </a:rPr>
                        <a:t>φλαβοκερμεσικό οξύ</a:t>
                      </a:r>
                      <a:endParaRPr lang="en-US" sz="1800" b="0" i="0" u="none" strike="noStrike" dirty="0">
                        <a:solidFill>
                          <a:srgbClr val="000000"/>
                        </a:solidFill>
                        <a:latin typeface="+mn-lt"/>
                      </a:endParaRPr>
                    </a:p>
                  </a:txBody>
                  <a:tcPr marL="5038" marR="503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6897" name="Rectangle 1"/>
          <p:cNvSpPr>
            <a:spLocks noChangeArrowheads="1"/>
          </p:cNvSpPr>
          <p:nvPr/>
        </p:nvSpPr>
        <p:spPr bwMode="auto">
          <a:xfrm>
            <a:off x="1043608" y="6259810"/>
            <a:ext cx="68407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solidFill>
                  <a:srgbClr val="000000"/>
                </a:solidFill>
                <a:latin typeface="+mn-lt"/>
                <a:cs typeface="Arial" pitchFamily="34" charset="0"/>
              </a:rPr>
              <a:t>L.</a:t>
            </a:r>
            <a:r>
              <a:rPr lang="el-GR" sz="1200" dirty="0" smtClean="0">
                <a:solidFill>
                  <a:srgbClr val="000000"/>
                </a:solidFill>
                <a:latin typeface="+mn-lt"/>
                <a:cs typeface="Arial" pitchFamily="34" charset="0"/>
              </a:rPr>
              <a:t> Valianou, </a:t>
            </a:r>
            <a:r>
              <a:rPr lang="en-US" sz="1200" dirty="0" smtClean="0">
                <a:solidFill>
                  <a:srgbClr val="000000"/>
                </a:solidFill>
                <a:latin typeface="+mn-lt"/>
                <a:cs typeface="Arial" pitchFamily="34" charset="0"/>
              </a:rPr>
              <a:t>et al</a:t>
            </a:r>
            <a:r>
              <a:rPr lang="el-GR" sz="1200" dirty="0" smtClean="0">
                <a:solidFill>
                  <a:srgbClr val="000000"/>
                </a:solidFill>
                <a:latin typeface="+mn-lt"/>
                <a:cs typeface="Arial" pitchFamily="34" charset="0"/>
              </a:rPr>
              <a:t>, Identification of organic </a:t>
            </a:r>
            <a:r>
              <a:rPr lang="el-GR" sz="1200" dirty="0" smtClean="0">
                <a:solidFill>
                  <a:prstClr val="black"/>
                </a:solidFill>
                <a:latin typeface="+mn-lt"/>
                <a:cs typeface="Arial" pitchFamily="34" charset="0"/>
              </a:rPr>
              <a:t>materials in icons of the Cretan School of iconography, Journal of Archaeological Science, 38, 2, 2011, 246-254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117244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Άλλες οργανικές κόκκινες χρωστικές</a:t>
            </a:r>
            <a:endParaRPr lang="el-GR" dirty="0"/>
          </a:p>
        </p:txBody>
      </p:sp>
      <p:sp>
        <p:nvSpPr>
          <p:cNvPr id="3" name="2 - Θέση περιεχομένου"/>
          <p:cNvSpPr>
            <a:spLocks noGrp="1"/>
          </p:cNvSpPr>
          <p:nvPr>
            <p:ph idx="1"/>
          </p:nvPr>
        </p:nvSpPr>
        <p:spPr>
          <a:xfrm>
            <a:off x="457200" y="1340768"/>
            <a:ext cx="8219256" cy="4896544"/>
          </a:xfrm>
        </p:spPr>
        <p:txBody>
          <a:bodyPr>
            <a:normAutofit/>
          </a:bodyPr>
          <a:lstStyle/>
          <a:p>
            <a:pPr>
              <a:lnSpc>
                <a:spcPct val="110000"/>
              </a:lnSpc>
              <a:spcBef>
                <a:spcPts val="1200"/>
              </a:spcBef>
            </a:pPr>
            <a:r>
              <a:rPr lang="en-US" sz="2400" dirty="0" smtClean="0"/>
              <a:t>Brazilwood</a:t>
            </a:r>
            <a:r>
              <a:rPr lang="el-GR" sz="2400" dirty="0" smtClean="0"/>
              <a:t>.</a:t>
            </a:r>
          </a:p>
          <a:p>
            <a:pPr>
              <a:lnSpc>
                <a:spcPct val="110000"/>
              </a:lnSpc>
              <a:spcBef>
                <a:spcPts val="1200"/>
              </a:spcBef>
            </a:pPr>
            <a:r>
              <a:rPr lang="el-GR" sz="2400" dirty="0"/>
              <a:t>Το 1500 οι Πορτογάλοι εξερευνητές όταν έφτασαν στη σημερινή Βραζιλία εντόπισαν τα δέντρα του γένους </a:t>
            </a:r>
            <a:r>
              <a:rPr lang="en-GB" sz="2400" i="1" dirty="0"/>
              <a:t>caesalpinia </a:t>
            </a:r>
            <a:r>
              <a:rPr lang="el-GR" sz="2400" dirty="0"/>
              <a:t>που τους ήταν ήδη γνωστά από την Ν. Α. Ασία. </a:t>
            </a:r>
            <a:endParaRPr lang="en-US" sz="2400" dirty="0"/>
          </a:p>
          <a:p>
            <a:pPr>
              <a:lnSpc>
                <a:spcPct val="110000"/>
              </a:lnSpc>
              <a:spcBef>
                <a:spcPts val="1200"/>
              </a:spcBef>
            </a:pPr>
            <a:r>
              <a:rPr lang="el-GR" sz="2400" dirty="0"/>
              <a:t>Από αυτό το δέντρο πήρε το όνομά της η χώρα (Βραζιλία</a:t>
            </a:r>
            <a:r>
              <a:rPr lang="el-GR" sz="2400" dirty="0" smtClean="0"/>
              <a:t>).</a:t>
            </a:r>
          </a:p>
        </p:txBody>
      </p:sp>
      <p:pic>
        <p:nvPicPr>
          <p:cNvPr id="462850" name="Picture 2" descr="χημική δομή μπραζιλίνης"/>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2025" y="4028662"/>
            <a:ext cx="4311617" cy="2177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7014" y="5502422"/>
            <a:ext cx="1714508" cy="461665"/>
          </a:xfrm>
          <a:prstGeom prst="rect">
            <a:avLst/>
          </a:prstGeom>
          <a:noFill/>
        </p:spPr>
        <p:txBody>
          <a:bodyPr wrap="none" rtlCol="0">
            <a:spAutoFit/>
          </a:bodyPr>
          <a:lstStyle/>
          <a:p>
            <a:r>
              <a:rPr lang="el-GR" sz="2400" dirty="0" smtClean="0">
                <a:solidFill>
                  <a:prstClr val="black"/>
                </a:solidFill>
                <a:latin typeface="Calibri"/>
              </a:rPr>
              <a:t>Μπραζιλίνη</a:t>
            </a:r>
            <a:endParaRPr lang="el-GR" sz="24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
        <p:nvSpPr>
          <p:cNvPr id="7" name="Rectangle 8"/>
          <p:cNvSpPr/>
          <p:nvPr/>
        </p:nvSpPr>
        <p:spPr>
          <a:xfrm>
            <a:off x="2766628" y="6237312"/>
            <a:ext cx="36004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Brazilin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File Upload Bot (Magnus Manske</a:t>
            </a:r>
            <a:r>
              <a:rPr lang="en-US" sz="1200" dirty="0" smtClean="0">
                <a:solidFill>
                  <a:prstClr val="black"/>
                </a:solidFill>
                <a:latin typeface="Calibri"/>
                <a:hlinkClick r:id="rId5"/>
              </a:rPr>
              <a:t>)</a:t>
            </a:r>
            <a:r>
              <a:rPr lang="el-GR" sz="1200" dirty="0" smtClean="0">
                <a:solidFill>
                  <a:prstClr val="black"/>
                </a:solidFill>
                <a:latin typeface="Calibri"/>
              </a:rPr>
              <a:t> 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1125726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Ιστορικές κίτρινες οργανικές χρωστικές</a:t>
            </a:r>
            <a:r>
              <a:rPr lang="en-US" dirty="0" smtClean="0"/>
              <a:t> </a:t>
            </a:r>
            <a:r>
              <a:rPr lang="el-GR" dirty="0" smtClean="0"/>
              <a:t/>
            </a:r>
            <a:br>
              <a:rPr lang="el-GR" dirty="0" smtClean="0"/>
            </a:br>
            <a:r>
              <a:rPr lang="el-GR" sz="3200" b="0" dirty="0" smtClean="0"/>
              <a:t>(1 από 3)</a:t>
            </a:r>
            <a:endParaRPr lang="el-GR" sz="3200" b="0" dirty="0"/>
          </a:p>
        </p:txBody>
      </p:sp>
      <p:sp>
        <p:nvSpPr>
          <p:cNvPr id="3" name="2 - Θέση περιεχομένου"/>
          <p:cNvSpPr>
            <a:spLocks noGrp="1"/>
          </p:cNvSpPr>
          <p:nvPr>
            <p:ph idx="1"/>
          </p:nvPr>
        </p:nvSpPr>
        <p:spPr>
          <a:xfrm>
            <a:off x="5949" y="1484784"/>
            <a:ext cx="5256584" cy="5256584"/>
          </a:xfrm>
        </p:spPr>
        <p:txBody>
          <a:bodyPr>
            <a:noAutofit/>
          </a:bodyPr>
          <a:lstStyle/>
          <a:p>
            <a:r>
              <a:rPr lang="el-GR" sz="2400" b="1" dirty="0" smtClean="0"/>
              <a:t>Κίτρινο της Ινδίας</a:t>
            </a:r>
            <a:endParaRPr lang="en-US" sz="2400" b="1" dirty="0" smtClean="0"/>
          </a:p>
          <a:p>
            <a:r>
              <a:rPr lang="el-GR" sz="2400" dirty="0" smtClean="0"/>
              <a:t>Από ούρα αγελάδας που τρέφονται αποκλειστικά με μάνγκο.</a:t>
            </a:r>
          </a:p>
          <a:p>
            <a:r>
              <a:rPr lang="el-GR" sz="2400" dirty="0" smtClean="0"/>
              <a:t>Χρησιμοποιήθηκε σε χειρόγραφα των Μογγόλων της Νότιας Ασίας μέχρι τον 19</a:t>
            </a:r>
            <a:r>
              <a:rPr lang="el-GR" sz="2400" baseline="30000" dirty="0" smtClean="0"/>
              <a:t>ο</a:t>
            </a:r>
            <a:r>
              <a:rPr lang="el-GR" sz="2400" dirty="0" smtClean="0"/>
              <a:t> αι.</a:t>
            </a:r>
          </a:p>
          <a:p>
            <a:r>
              <a:rPr lang="el-GR" sz="2400" dirty="0" smtClean="0"/>
              <a:t>Σαν χρωστική για υδατογραφίες στην Αγγλία από τον 18</a:t>
            </a:r>
            <a:r>
              <a:rPr lang="el-GR" sz="2400" baseline="30000" dirty="0" smtClean="0"/>
              <a:t>ο</a:t>
            </a:r>
            <a:r>
              <a:rPr lang="el-GR" sz="2400" dirty="0" smtClean="0"/>
              <a:t> αιώνα μέχρι το 1921.</a:t>
            </a:r>
          </a:p>
          <a:p>
            <a:r>
              <a:rPr lang="el-GR" sz="2400" dirty="0" smtClean="0"/>
              <a:t>Μπορούσε ο </a:t>
            </a:r>
            <a:r>
              <a:rPr lang="el-GR" sz="2400" b="1" dirty="0" smtClean="0"/>
              <a:t>Βερμέερ</a:t>
            </a:r>
            <a:r>
              <a:rPr lang="el-GR" sz="2400" dirty="0" smtClean="0"/>
              <a:t> (17</a:t>
            </a:r>
            <a:r>
              <a:rPr lang="el-GR" sz="2400" baseline="30000" dirty="0" smtClean="0"/>
              <a:t>ος</a:t>
            </a:r>
            <a:r>
              <a:rPr lang="el-GR" sz="2400" dirty="0" smtClean="0"/>
              <a:t> αι.) να γνώριζε αυτή τη χρωστική, όπως αναφέρεται στην ταινία «</a:t>
            </a:r>
            <a:r>
              <a:rPr lang="el-GR" sz="2400" b="1" dirty="0" smtClean="0"/>
              <a:t>Το κορίτσι με το μαργαριταρένιο σκουλαρίκι</a:t>
            </a:r>
            <a:r>
              <a:rPr lang="el-GR" sz="2400" dirty="0" smtClean="0"/>
              <a:t>»;</a:t>
            </a:r>
            <a:endParaRPr lang="el-GR" sz="2400" dirty="0"/>
          </a:p>
        </p:txBody>
      </p:sp>
      <p:graphicFrame>
        <p:nvGraphicFramePr>
          <p:cNvPr id="243714" name="Object 2" descr="χημική δομή του κίτρινου της Ινδίας"/>
          <p:cNvGraphicFramePr>
            <a:graphicFrameLocks noChangeAspect="1"/>
          </p:cNvGraphicFramePr>
          <p:nvPr>
            <p:extLst/>
          </p:nvPr>
        </p:nvGraphicFramePr>
        <p:xfrm>
          <a:off x="5315678" y="1844824"/>
          <a:ext cx="3648810" cy="1656184"/>
        </p:xfrm>
        <a:graphic>
          <a:graphicData uri="http://schemas.openxmlformats.org/presentationml/2006/ole">
            <mc:AlternateContent xmlns:mc="http://schemas.openxmlformats.org/markup-compatibility/2006">
              <mc:Choice xmlns:v="urn:schemas-microsoft-com:vml" Requires="v">
                <p:oleObj spid="_x0000_s7186" name="ChemSketch" r:id="rId3" imgW="2892552" imgH="1313688" progId="ACD.ChemSketch.20">
                  <p:embed/>
                </p:oleObj>
              </mc:Choice>
              <mc:Fallback>
                <p:oleObj name="ChemSketch" r:id="rId3" imgW="2892552" imgH="131368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5678" y="1844824"/>
                        <a:ext cx="3648810" cy="1656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descr="κίτρινο της Ινδίας"/>
          <p:cNvGraphicFramePr>
            <a:graphicFrameLocks noChangeAspect="1"/>
          </p:cNvGraphicFramePr>
          <p:nvPr>
            <p:extLst/>
          </p:nvPr>
        </p:nvGraphicFramePr>
        <p:xfrm>
          <a:off x="2843808" y="1268760"/>
          <a:ext cx="1944216" cy="746669"/>
        </p:xfrm>
        <a:graphic>
          <a:graphicData uri="http://schemas.openxmlformats.org/presentationml/2006/ole">
            <mc:AlternateContent xmlns:mc="http://schemas.openxmlformats.org/markup-compatibility/2006">
              <mc:Choice xmlns:v="urn:schemas-microsoft-com:vml" Requires="v">
                <p:oleObj spid="_x0000_s7187" name="Image" r:id="rId5" imgW="1801372" imgH="1801372" progId="">
                  <p:embed/>
                </p:oleObj>
              </mc:Choice>
              <mc:Fallback>
                <p:oleObj name="Image" r:id="rId5" imgW="1801372" imgH="180137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268760"/>
                        <a:ext cx="1944216" cy="746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3965" name="Picture 253" descr="πίνακας &quot;το κορίτσι με το μαργαριταρένιο σκουλαρίκι&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64088" y="1009601"/>
            <a:ext cx="3600400" cy="51557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p:nvPr/>
        </p:nvSpPr>
        <p:spPr>
          <a:xfrm>
            <a:off x="5140003" y="6207695"/>
            <a:ext cx="389649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Johannes Vermeer (1632-1675) - The Girl With The Pearl Earring (1665</a:t>
            </a:r>
            <a:r>
              <a:rPr lang="en-US" sz="1200" dirty="0" smtClean="0">
                <a:solidFill>
                  <a:prstClr val="black"/>
                </a:solidFill>
                <a:latin typeface="Calibri"/>
                <a:hlinkClick r:id="rId8"/>
              </a:rPr>
              <a:t>)</a:t>
            </a:r>
            <a:r>
              <a:rPr lang="en-US" sz="1200" dirty="0" smtClean="0">
                <a:solidFill>
                  <a:prstClr val="black">
                    <a:lumMod val="65000"/>
                    <a:lumOff val="35000"/>
                  </a:prstClr>
                </a:solidFill>
                <a:latin typeface="Calibri"/>
                <a:hlinkClick r:id="rId8"/>
              </a:rPr>
              <a:t>”,</a:t>
            </a:r>
            <a:r>
              <a:rPr lang="el-GR" sz="1200" dirty="0" smtClean="0">
                <a:solidFill>
                  <a:prstClr val="black">
                    <a:lumMod val="65000"/>
                    <a:lumOff val="35000"/>
                  </a:prstClr>
                </a:solidFill>
                <a:latin typeface="Calibri"/>
                <a:hlinkClick r:id="rId8"/>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9" tooltip="User:Thebrid (page does not exist)"/>
              </a:rPr>
              <a:t>Thebrid</a:t>
            </a:r>
            <a:r>
              <a:rPr lang="en-US" sz="1200" dirty="0" smtClean="0">
                <a:solidFill>
                  <a:prstClr val="black"/>
                </a:solidFill>
                <a:latin typeface="Calibri"/>
                <a:hlinkClick r:id="rId10" tooltip="User:JarektUploadBot"/>
              </a:rPr>
              <a:t>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a:xfrm>
            <a:off x="6732240" y="6492875"/>
            <a:ext cx="2133600" cy="365125"/>
          </a:xfrm>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5429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3965"/>
                                        </p:tgtEl>
                                        <p:attrNameLst>
                                          <p:attrName>style.visibility</p:attrName>
                                        </p:attrNameLst>
                                      </p:cBhvr>
                                      <p:to>
                                        <p:strVal val="visible"/>
                                      </p:to>
                                    </p:set>
                                    <p:anim calcmode="lin" valueType="num">
                                      <p:cBhvr>
                                        <p:cTn id="7" dur="500" fill="hold"/>
                                        <p:tgtEl>
                                          <p:spTgt spid="243965"/>
                                        </p:tgtEl>
                                        <p:attrNameLst>
                                          <p:attrName>ppt_w</p:attrName>
                                        </p:attrNameLst>
                                      </p:cBhvr>
                                      <p:tavLst>
                                        <p:tav tm="0">
                                          <p:val>
                                            <p:fltVal val="0"/>
                                          </p:val>
                                        </p:tav>
                                        <p:tav tm="100000">
                                          <p:val>
                                            <p:strVal val="#ppt_w"/>
                                          </p:val>
                                        </p:tav>
                                      </p:tavLst>
                                    </p:anim>
                                    <p:anim calcmode="lin" valueType="num">
                                      <p:cBhvr>
                                        <p:cTn id="8" dur="500" fill="hold"/>
                                        <p:tgtEl>
                                          <p:spTgt spid="243965"/>
                                        </p:tgtEl>
                                        <p:attrNameLst>
                                          <p:attrName>ppt_h</p:attrName>
                                        </p:attrNameLst>
                                      </p:cBhvr>
                                      <p:tavLst>
                                        <p:tav tm="0">
                                          <p:val>
                                            <p:fltVal val="0"/>
                                          </p:val>
                                        </p:tav>
                                        <p:tav tm="100000">
                                          <p:val>
                                            <p:strVal val="#ppt_h"/>
                                          </p:val>
                                        </p:tav>
                                      </p:tavLst>
                                    </p:anim>
                                    <p:animEffect transition="in" filter="fade">
                                      <p:cBhvr>
                                        <p:cTn id="9" dur="500"/>
                                        <p:tgtEl>
                                          <p:spTgt spid="2439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Λουτεολίνη</a:t>
            </a:r>
            <a:endParaRPr lang="el-GR" dirty="0"/>
          </a:p>
        </p:txBody>
      </p:sp>
      <p:sp>
        <p:nvSpPr>
          <p:cNvPr id="3" name="Content Placeholder 2"/>
          <p:cNvSpPr>
            <a:spLocks noGrp="1"/>
          </p:cNvSpPr>
          <p:nvPr>
            <p:ph idx="1"/>
          </p:nvPr>
        </p:nvSpPr>
        <p:spPr>
          <a:xfrm>
            <a:off x="457200" y="1196752"/>
            <a:ext cx="8229600" cy="2088232"/>
          </a:xfrm>
        </p:spPr>
        <p:txBody>
          <a:bodyPr>
            <a:normAutofit/>
          </a:bodyPr>
          <a:lstStyle/>
          <a:p>
            <a:pPr>
              <a:lnSpc>
                <a:spcPct val="110000"/>
              </a:lnSpc>
            </a:pPr>
            <a:r>
              <a:rPr lang="el-GR" sz="2400" dirty="0" smtClean="0"/>
              <a:t>Η λουτεολίνη χρησιμοποιήθηκε εκτενώς από τον </a:t>
            </a:r>
            <a:r>
              <a:rPr lang="en-US" sz="2400" dirty="0" smtClean="0"/>
              <a:t>Vermeer</a:t>
            </a:r>
            <a:r>
              <a:rPr lang="el-GR" sz="2400" dirty="0" smtClean="0"/>
              <a:t>.</a:t>
            </a:r>
          </a:p>
          <a:p>
            <a:pPr>
              <a:lnSpc>
                <a:spcPct val="110000"/>
              </a:lnSpc>
            </a:pPr>
            <a:r>
              <a:rPr lang="el-GR" sz="2400" dirty="0" smtClean="0"/>
              <a:t>Προέρχεται από φυτά: </a:t>
            </a:r>
            <a:r>
              <a:rPr lang="en-US" sz="2400" i="1" dirty="0" smtClean="0"/>
              <a:t>reseda luteola</a:t>
            </a:r>
            <a:r>
              <a:rPr lang="en-US" sz="2400" dirty="0" smtClean="0"/>
              <a:t>, </a:t>
            </a:r>
            <a:r>
              <a:rPr lang="el-GR" sz="2400" dirty="0" smtClean="0"/>
              <a:t>σέλερι, μπρόκολο, θυμάρι, χαμομήλι.</a:t>
            </a:r>
          </a:p>
        </p:txBody>
      </p:sp>
      <p:graphicFrame>
        <p:nvGraphicFramePr>
          <p:cNvPr id="5" name="Object 4" descr="χημική δομή λουτεολίνης"/>
          <p:cNvGraphicFramePr>
            <a:graphicFrameLocks noChangeAspect="1"/>
          </p:cNvGraphicFramePr>
          <p:nvPr>
            <p:extLst/>
          </p:nvPr>
        </p:nvGraphicFramePr>
        <p:xfrm>
          <a:off x="2836975" y="2780928"/>
          <a:ext cx="3470049" cy="2512987"/>
        </p:xfrm>
        <a:graphic>
          <a:graphicData uri="http://schemas.openxmlformats.org/presentationml/2006/ole">
            <mc:AlternateContent xmlns:mc="http://schemas.openxmlformats.org/markup-compatibility/2006">
              <mc:Choice xmlns:v="urn:schemas-microsoft-com:vml" Requires="v">
                <p:oleObj spid="_x0000_s8202" name="ChemSketch" r:id="rId3" imgW="1968840" imgH="1426320" progId="ACD.ChemSketch.20">
                  <p:embed/>
                </p:oleObj>
              </mc:Choice>
              <mc:Fallback>
                <p:oleObj name="ChemSketch" r:id="rId3" imgW="1968840" imgH="14263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975" y="2780928"/>
                        <a:ext cx="3470049" cy="25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083528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736" name="Picture 128" descr="κρόκος (σαφράν)"/>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48064" y="2996952"/>
            <a:ext cx="3240360" cy="3227010"/>
          </a:xfrm>
          <a:prstGeom prst="rect">
            <a:avLst/>
          </a:prstGeom>
          <a:noFill/>
          <a:extLst>
            <a:ext uri="{909E8E84-426E-40DD-AFC4-6F175D3DCCD1}">
              <a14:hiddenFill xmlns:a14="http://schemas.microsoft.com/office/drawing/2010/main">
                <a:solidFill>
                  <a:srgbClr val="FFFFFF"/>
                </a:solidFill>
              </a14:hiddenFill>
            </a:ext>
          </a:extLst>
        </p:spPr>
      </p:pic>
      <p:sp>
        <p:nvSpPr>
          <p:cNvPr id="2" name="1 - Τίτλος"/>
          <p:cNvSpPr>
            <a:spLocks noGrp="1"/>
          </p:cNvSpPr>
          <p:nvPr>
            <p:ph type="title"/>
          </p:nvPr>
        </p:nvSpPr>
        <p:spPr>
          <a:xfrm>
            <a:off x="0" y="116632"/>
            <a:ext cx="9144000" cy="908720"/>
          </a:xfrm>
        </p:spPr>
        <p:txBody>
          <a:bodyPr>
            <a:noAutofit/>
          </a:bodyPr>
          <a:lstStyle/>
          <a:p>
            <a:r>
              <a:rPr lang="el-GR" dirty="0" smtClean="0"/>
              <a:t>Ιστορικές κίτρινες οργανικές χρωστικές </a:t>
            </a:r>
            <a:br>
              <a:rPr lang="el-GR" dirty="0" smtClean="0"/>
            </a:br>
            <a:r>
              <a:rPr lang="el-GR" sz="3200" b="0" dirty="0" smtClean="0"/>
              <a:t>(2 από 3)</a:t>
            </a:r>
            <a:endParaRPr lang="el-GR" sz="3200" b="0" dirty="0"/>
          </a:p>
        </p:txBody>
      </p:sp>
      <p:sp>
        <p:nvSpPr>
          <p:cNvPr id="3" name="2 - Θέση περιεχομένου"/>
          <p:cNvSpPr>
            <a:spLocks noGrp="1"/>
          </p:cNvSpPr>
          <p:nvPr>
            <p:ph idx="1"/>
          </p:nvPr>
        </p:nvSpPr>
        <p:spPr>
          <a:xfrm>
            <a:off x="457200" y="1196752"/>
            <a:ext cx="8229600" cy="2388793"/>
          </a:xfrm>
        </p:spPr>
        <p:txBody>
          <a:bodyPr>
            <a:normAutofit/>
          </a:bodyPr>
          <a:lstStyle/>
          <a:p>
            <a:r>
              <a:rPr lang="el-GR" sz="2400" dirty="0" smtClean="0"/>
              <a:t>Κρόκος (σαφράν).</a:t>
            </a:r>
            <a:endParaRPr lang="el-GR" sz="2400" dirty="0"/>
          </a:p>
        </p:txBody>
      </p:sp>
      <p:graphicFrame>
        <p:nvGraphicFramePr>
          <p:cNvPr id="243713" name="Object 4" descr="χημική δομή κροκετίνης"/>
          <p:cNvGraphicFramePr>
            <a:graphicFrameLocks noChangeAspect="1"/>
          </p:cNvGraphicFramePr>
          <p:nvPr>
            <p:extLst/>
          </p:nvPr>
        </p:nvGraphicFramePr>
        <p:xfrm>
          <a:off x="683568" y="1916832"/>
          <a:ext cx="7802004" cy="1137601"/>
        </p:xfrm>
        <a:graphic>
          <a:graphicData uri="http://schemas.openxmlformats.org/presentationml/2006/ole">
            <mc:AlternateContent xmlns:mc="http://schemas.openxmlformats.org/markup-compatibility/2006">
              <mc:Choice xmlns:v="urn:schemas-microsoft-com:vml" Requires="v">
                <p:oleObj spid="_x0000_s9226" name="ChemSketch" r:id="rId4" imgW="4660560" imgH="679680" progId="ACD.ChemSketch.20">
                  <p:embed/>
                </p:oleObj>
              </mc:Choice>
              <mc:Fallback>
                <p:oleObj name="ChemSketch" r:id="rId4" imgW="4660560" imgH="67968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916832"/>
                        <a:ext cx="7802004" cy="1137601"/>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033735" y="3123880"/>
            <a:ext cx="1417632" cy="461665"/>
          </a:xfrm>
          <a:prstGeom prst="rect">
            <a:avLst/>
          </a:prstGeom>
          <a:noFill/>
        </p:spPr>
        <p:txBody>
          <a:bodyPr wrap="none" rtlCol="0">
            <a:spAutoFit/>
          </a:bodyPr>
          <a:lstStyle/>
          <a:p>
            <a:r>
              <a:rPr lang="el-GR" sz="2400" dirty="0" smtClean="0">
                <a:solidFill>
                  <a:prstClr val="black"/>
                </a:solidFill>
                <a:latin typeface="Calibri"/>
              </a:rPr>
              <a:t>κροκετίνη</a:t>
            </a:r>
            <a:endParaRPr lang="el-GR" sz="2400" dirty="0">
              <a:solidFill>
                <a:prstClr val="black"/>
              </a:solidFill>
              <a:latin typeface="Calibri"/>
            </a:endParaRPr>
          </a:p>
        </p:txBody>
      </p:sp>
      <p:sp>
        <p:nvSpPr>
          <p:cNvPr id="9" name="Rectangle 8"/>
          <p:cNvSpPr/>
          <p:nvPr/>
        </p:nvSpPr>
        <p:spPr>
          <a:xfrm>
            <a:off x="5261518" y="6122646"/>
            <a:ext cx="270820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Iran saffron </a:t>
            </a:r>
            <a:r>
              <a:rPr lang="en-US" sz="1200" dirty="0" smtClean="0">
                <a:solidFill>
                  <a:prstClr val="black"/>
                </a:solidFill>
                <a:latin typeface="Calibri"/>
                <a:hlinkClick r:id="rId6"/>
              </a:rPr>
              <a:t>threads</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tooltip="User:Saravask"/>
              </a:rPr>
              <a:t>Saravask</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
        <p:nvSpPr>
          <p:cNvPr id="5" name="TextBox 4"/>
          <p:cNvSpPr txBox="1"/>
          <p:nvPr/>
        </p:nvSpPr>
        <p:spPr>
          <a:xfrm>
            <a:off x="1834554" y="4769518"/>
            <a:ext cx="3229987" cy="461665"/>
          </a:xfrm>
          <a:prstGeom prst="rect">
            <a:avLst/>
          </a:prstGeom>
          <a:noFill/>
        </p:spPr>
        <p:txBody>
          <a:bodyPr wrap="none" rtlCol="0">
            <a:spAutoFit/>
          </a:bodyPr>
          <a:lstStyle/>
          <a:p>
            <a:r>
              <a:rPr lang="el-GR" sz="2400" dirty="0" smtClean="0">
                <a:solidFill>
                  <a:prstClr val="black"/>
                </a:solidFill>
                <a:latin typeface="Calibri"/>
              </a:rPr>
              <a:t>Ξηραμένα ινίδια κρόκου</a:t>
            </a:r>
            <a:endParaRPr lang="el-GR" sz="2400" dirty="0">
              <a:solidFill>
                <a:prstClr val="black"/>
              </a:solidFill>
              <a:latin typeface="Calibri"/>
            </a:endParaRPr>
          </a:p>
        </p:txBody>
      </p:sp>
    </p:spTree>
    <p:extLst>
      <p:ext uri="{BB962C8B-B14F-4D97-AF65-F5344CB8AC3E}">
        <p14:creationId xmlns:p14="http://schemas.microsoft.com/office/powerpoint/2010/main" val="2978243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Ανόργανες χρωστικές στην προϊστορία και την αρχαιότητα</a:t>
            </a:r>
          </a:p>
        </p:txBody>
      </p:sp>
      <p:sp>
        <p:nvSpPr>
          <p:cNvPr id="3" name="2 - Θέση περιεχομένου"/>
          <p:cNvSpPr>
            <a:spLocks noGrp="1"/>
          </p:cNvSpPr>
          <p:nvPr>
            <p:ph idx="1"/>
          </p:nvPr>
        </p:nvSpPr>
        <p:spPr>
          <a:xfrm>
            <a:off x="467544" y="1484784"/>
            <a:ext cx="8064896" cy="5040560"/>
          </a:xfrm>
        </p:spPr>
        <p:txBody>
          <a:bodyPr>
            <a:noAutofit/>
          </a:bodyPr>
          <a:lstStyle/>
          <a:p>
            <a:pPr marL="0" lvl="1" indent="3175">
              <a:spcBef>
                <a:spcPts val="1800"/>
              </a:spcBef>
              <a:buNone/>
            </a:pPr>
            <a:r>
              <a:rPr lang="el-GR" sz="2400" b="1" dirty="0" smtClean="0"/>
              <a:t>Λευκό</a:t>
            </a:r>
            <a:r>
              <a:rPr lang="en-US" sz="2400" dirty="0" smtClean="0"/>
              <a:t> [</a:t>
            </a:r>
            <a:r>
              <a:rPr lang="el-GR" sz="2400" dirty="0" smtClean="0"/>
              <a:t>κιμωλία, </a:t>
            </a:r>
            <a:r>
              <a:rPr lang="en-US" sz="2400" dirty="0" smtClean="0"/>
              <a:t>bone white]</a:t>
            </a:r>
            <a:r>
              <a:rPr lang="el-GR" sz="2400" dirty="0" smtClean="0"/>
              <a:t>.</a:t>
            </a:r>
          </a:p>
          <a:p>
            <a:pPr marL="0" lvl="1" indent="3175">
              <a:spcBef>
                <a:spcPts val="1800"/>
              </a:spcBef>
              <a:buNone/>
            </a:pPr>
            <a:r>
              <a:rPr lang="el-GR" sz="2400" b="1" dirty="0" smtClean="0"/>
              <a:t>Μαύρο</a:t>
            </a:r>
            <a:r>
              <a:rPr lang="el-GR" sz="2400" dirty="0" smtClean="0"/>
              <a:t> [</a:t>
            </a:r>
            <a:r>
              <a:rPr lang="en-US" sz="2400" dirty="0" smtClean="0"/>
              <a:t>ivory black, lamp black]</a:t>
            </a:r>
            <a:r>
              <a:rPr lang="el-GR" sz="2400" dirty="0" smtClean="0"/>
              <a:t>.</a:t>
            </a:r>
          </a:p>
          <a:p>
            <a:pPr marL="0" lvl="1" indent="3175">
              <a:spcBef>
                <a:spcPts val="1800"/>
              </a:spcBef>
              <a:buNone/>
            </a:pPr>
            <a:r>
              <a:rPr lang="el-GR" sz="2400" b="1" dirty="0" smtClean="0"/>
              <a:t>Κόκκινο</a:t>
            </a:r>
            <a:r>
              <a:rPr lang="en-US" sz="2400" dirty="0" smtClean="0"/>
              <a:t> [</a:t>
            </a:r>
            <a:r>
              <a:rPr lang="el-GR" sz="2400" dirty="0" smtClean="0"/>
              <a:t>ώχρα</a:t>
            </a:r>
            <a:r>
              <a:rPr lang="en-US" sz="2400" dirty="0" smtClean="0"/>
              <a:t> (Fe2O3/FeOOH)</a:t>
            </a:r>
            <a:r>
              <a:rPr lang="el-GR" sz="2400" dirty="0" smtClean="0"/>
              <a:t>, </a:t>
            </a:r>
            <a:r>
              <a:rPr lang="el-GR" sz="2400" dirty="0" smtClean="0">
                <a:solidFill>
                  <a:schemeClr val="bg1">
                    <a:lumMod val="50000"/>
                  </a:schemeClr>
                </a:solidFill>
              </a:rPr>
              <a:t>κιννάβαρι</a:t>
            </a:r>
            <a:r>
              <a:rPr lang="en-US" sz="2400" dirty="0" smtClean="0">
                <a:solidFill>
                  <a:schemeClr val="bg1">
                    <a:lumMod val="50000"/>
                  </a:schemeClr>
                </a:solidFill>
              </a:rPr>
              <a:t> (HgS)</a:t>
            </a:r>
            <a:r>
              <a:rPr lang="el-GR" sz="2400" dirty="0" smtClean="0"/>
              <a:t>].</a:t>
            </a:r>
          </a:p>
          <a:p>
            <a:pPr marL="1074738" lvl="1" indent="-1071563">
              <a:spcBef>
                <a:spcPts val="1800"/>
              </a:spcBef>
              <a:buNone/>
            </a:pPr>
            <a:r>
              <a:rPr lang="el-GR" sz="2400" b="1" dirty="0" smtClean="0"/>
              <a:t>Κίτρινο</a:t>
            </a:r>
            <a:r>
              <a:rPr lang="el-GR" sz="2400" dirty="0" smtClean="0"/>
              <a:t> [</a:t>
            </a:r>
            <a:r>
              <a:rPr lang="en-US" sz="2400" dirty="0" smtClean="0"/>
              <a:t>orpiment As</a:t>
            </a:r>
            <a:r>
              <a:rPr lang="en-US" sz="2400" baseline="-25000" dirty="0" smtClean="0"/>
              <a:t>2</a:t>
            </a:r>
            <a:r>
              <a:rPr lang="en-US" sz="2400" dirty="0" smtClean="0"/>
              <a:t>S</a:t>
            </a:r>
            <a:r>
              <a:rPr lang="en-US" sz="2400" baseline="-25000" dirty="0" smtClean="0"/>
              <a:t>3</a:t>
            </a:r>
            <a:r>
              <a:rPr lang="en-US" sz="2400" dirty="0" smtClean="0"/>
              <a:t>, </a:t>
            </a:r>
            <a:r>
              <a:rPr lang="el-GR" sz="2400" dirty="0" smtClean="0"/>
              <a:t>κίτρινο μολύβδου </a:t>
            </a:r>
            <a:r>
              <a:rPr lang="en-US" sz="2400" dirty="0" smtClean="0"/>
              <a:t>Pb</a:t>
            </a:r>
            <a:r>
              <a:rPr lang="en-US" sz="2400" baseline="-25000" dirty="0" smtClean="0"/>
              <a:t>2</a:t>
            </a:r>
            <a:r>
              <a:rPr lang="en-US" sz="2400" dirty="0" smtClean="0"/>
              <a:t>Sb</a:t>
            </a:r>
            <a:r>
              <a:rPr lang="en-US" sz="2400" baseline="-25000" dirty="0" smtClean="0"/>
              <a:t>2</a:t>
            </a:r>
            <a:r>
              <a:rPr lang="en-US" sz="2400" dirty="0" smtClean="0"/>
              <a:t>O</a:t>
            </a:r>
            <a:r>
              <a:rPr lang="en-US" sz="2400" baseline="-25000" dirty="0" smtClean="0"/>
              <a:t>7</a:t>
            </a:r>
            <a:r>
              <a:rPr lang="el-GR" sz="2400" dirty="0" smtClean="0"/>
              <a:t>, λιθάργυρος </a:t>
            </a:r>
            <a:r>
              <a:rPr lang="en-US" sz="2400" dirty="0" smtClean="0"/>
              <a:t>PbO</a:t>
            </a:r>
            <a:r>
              <a:rPr lang="el-GR" sz="2400" dirty="0" smtClean="0"/>
              <a:t>].</a:t>
            </a:r>
          </a:p>
          <a:p>
            <a:pPr marL="0" lvl="1" indent="3175">
              <a:spcBef>
                <a:spcPts val="1800"/>
              </a:spcBef>
              <a:buNone/>
            </a:pPr>
            <a:r>
              <a:rPr lang="el-GR" sz="2400" b="1" dirty="0" smtClean="0"/>
              <a:t>Πράσινο</a:t>
            </a:r>
            <a:r>
              <a:rPr lang="el-GR" sz="2400" dirty="0" smtClean="0"/>
              <a:t>  [πράσινη γη, </a:t>
            </a:r>
            <a:r>
              <a:rPr lang="en-US" sz="2400" dirty="0" smtClean="0"/>
              <a:t>verdigris</a:t>
            </a:r>
            <a:r>
              <a:rPr lang="el-GR" sz="2400" dirty="0" smtClean="0"/>
              <a:t>].</a:t>
            </a:r>
          </a:p>
          <a:p>
            <a:pPr marL="896938" lvl="1" indent="-893763">
              <a:spcBef>
                <a:spcPts val="1800"/>
              </a:spcBef>
              <a:buNone/>
            </a:pPr>
            <a:r>
              <a:rPr lang="el-GR" sz="2400" b="1" dirty="0" smtClean="0"/>
              <a:t>Μπλε</a:t>
            </a:r>
            <a:r>
              <a:rPr lang="el-GR" sz="2400" dirty="0" smtClean="0"/>
              <a:t> [Αιγυπτιακό μπλε, αζουρίτης, μαλαχίτης].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6913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Ιστορικές κίτρινες οργανικές χρωστικές</a:t>
            </a:r>
            <a:br>
              <a:rPr lang="el-GR" dirty="0" smtClean="0"/>
            </a:br>
            <a:r>
              <a:rPr lang="el-GR" sz="3200" b="0" dirty="0" smtClean="0"/>
              <a:t>(3 από 3)</a:t>
            </a:r>
            <a:endParaRPr lang="el-GR" sz="3200" b="0" dirty="0"/>
          </a:p>
        </p:txBody>
      </p:sp>
      <p:sp>
        <p:nvSpPr>
          <p:cNvPr id="3" name="2 - Θέση περιεχομένου"/>
          <p:cNvSpPr>
            <a:spLocks noGrp="1"/>
          </p:cNvSpPr>
          <p:nvPr>
            <p:ph idx="1"/>
          </p:nvPr>
        </p:nvSpPr>
        <p:spPr>
          <a:xfrm>
            <a:off x="457200" y="1412776"/>
            <a:ext cx="4726360" cy="1224136"/>
          </a:xfrm>
        </p:spPr>
        <p:txBody>
          <a:bodyPr>
            <a:normAutofit/>
          </a:bodyPr>
          <a:lstStyle/>
          <a:p>
            <a:r>
              <a:rPr lang="en-US" sz="2400" dirty="0" smtClean="0"/>
              <a:t>Gamboge (</a:t>
            </a:r>
            <a:r>
              <a:rPr lang="en-US" sz="2400" i="1" dirty="0" smtClean="0"/>
              <a:t>garcinia tinctoria</a:t>
            </a:r>
            <a:r>
              <a:rPr lang="en-US" sz="2400" dirty="0" smtClean="0"/>
              <a:t>, </a:t>
            </a:r>
            <a:r>
              <a:rPr lang="el-GR" sz="2400" dirty="0" smtClean="0"/>
              <a:t>κίτρινο των Βουδιστών μοναχών</a:t>
            </a:r>
            <a:r>
              <a:rPr lang="en-US" sz="2400" dirty="0" smtClean="0"/>
              <a:t>).</a:t>
            </a:r>
            <a:endParaRPr lang="el-GR" sz="2400" dirty="0"/>
          </a:p>
        </p:txBody>
      </p:sp>
      <p:graphicFrame>
        <p:nvGraphicFramePr>
          <p:cNvPr id="4" name="Object 3" descr="κίτρινο gamboge"/>
          <p:cNvGraphicFramePr>
            <a:graphicFrameLocks noChangeAspect="1"/>
          </p:cNvGraphicFramePr>
          <p:nvPr>
            <p:extLst/>
          </p:nvPr>
        </p:nvGraphicFramePr>
        <p:xfrm>
          <a:off x="1763688" y="2708920"/>
          <a:ext cx="1801813" cy="858837"/>
        </p:xfrm>
        <a:graphic>
          <a:graphicData uri="http://schemas.openxmlformats.org/presentationml/2006/ole">
            <mc:AlternateContent xmlns:mc="http://schemas.openxmlformats.org/markup-compatibility/2006">
              <mc:Choice xmlns:v="urn:schemas-microsoft-com:vml" Requires="v">
                <p:oleObj spid="_x0000_s10250" name="Image" r:id="rId3" imgW="1801372" imgH="859538" progId="">
                  <p:embed/>
                </p:oleObj>
              </mc:Choice>
              <mc:Fallback>
                <p:oleObj name="Image" r:id="rId3" imgW="1801372" imgH="8595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708920"/>
                        <a:ext cx="1801813"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3716" name="Picture 4" descr="βουδιστής μοναχός"/>
          <p:cNvPicPr>
            <a:picLocks noChangeAspect="1" noChangeArrowheads="1"/>
          </p:cNvPicPr>
          <p:nvPr/>
        </p:nvPicPr>
        <p:blipFill>
          <a:blip r:embed="rId5"/>
          <a:srcRect/>
          <a:stretch>
            <a:fillRect/>
          </a:stretch>
        </p:blipFill>
        <p:spPr bwMode="auto">
          <a:xfrm>
            <a:off x="5292080" y="1260176"/>
            <a:ext cx="3637940" cy="4816428"/>
          </a:xfrm>
          <a:prstGeom prst="rect">
            <a:avLst/>
          </a:prstGeom>
          <a:noFill/>
          <a:ln>
            <a:solidFill>
              <a:schemeClr val="tx1"/>
            </a:solidFill>
          </a:ln>
        </p:spPr>
      </p:pic>
      <p:sp>
        <p:nvSpPr>
          <p:cNvPr id="8" name="Rectangle 8"/>
          <p:cNvSpPr/>
          <p:nvPr/>
        </p:nvSpPr>
        <p:spPr>
          <a:xfrm>
            <a:off x="5719484" y="6076604"/>
            <a:ext cx="278313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Ajahn </a:t>
            </a:r>
            <a:r>
              <a:rPr lang="en-US" sz="1200" dirty="0" smtClean="0">
                <a:solidFill>
                  <a:prstClr val="black"/>
                </a:solidFill>
                <a:latin typeface="Calibri"/>
                <a:hlinkClick r:id="rId6"/>
              </a:rPr>
              <a:t>Outhai</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tooltip="User:Upload Bot (Rich Smith)"/>
              </a:rPr>
              <a:t>Upload Bot (Rich Smith)</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146729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Ιστορικές μπλε οργανικές χρωστικές</a:t>
            </a:r>
            <a:endParaRPr lang="el-GR" dirty="0"/>
          </a:p>
        </p:txBody>
      </p:sp>
      <p:sp>
        <p:nvSpPr>
          <p:cNvPr id="3" name="2 - Θέση περιεχομένου"/>
          <p:cNvSpPr>
            <a:spLocks noGrp="1"/>
          </p:cNvSpPr>
          <p:nvPr>
            <p:ph idx="1"/>
          </p:nvPr>
        </p:nvSpPr>
        <p:spPr>
          <a:xfrm>
            <a:off x="457200" y="1196752"/>
            <a:ext cx="4690864" cy="2232248"/>
          </a:xfrm>
        </p:spPr>
        <p:txBody>
          <a:bodyPr>
            <a:normAutofit/>
          </a:bodyPr>
          <a:lstStyle/>
          <a:p>
            <a:pPr>
              <a:spcBef>
                <a:spcPts val="1200"/>
              </a:spcBef>
            </a:pPr>
            <a:r>
              <a:rPr lang="el-GR" sz="2400" dirty="0" smtClean="0"/>
              <a:t>Μπλε χρωστικές: ινδιγοειδή.</a:t>
            </a:r>
          </a:p>
          <a:p>
            <a:pPr>
              <a:spcBef>
                <a:spcPts val="1200"/>
              </a:spcBef>
            </a:pPr>
            <a:r>
              <a:rPr lang="el-GR" sz="2400" dirty="0" smtClean="0"/>
              <a:t>Ινδικό.</a:t>
            </a:r>
          </a:p>
          <a:p>
            <a:pPr>
              <a:spcBef>
                <a:spcPts val="1200"/>
              </a:spcBef>
            </a:pPr>
            <a:r>
              <a:rPr lang="en-US" sz="2400" dirty="0" smtClean="0"/>
              <a:t>Tekhelet</a:t>
            </a:r>
            <a:r>
              <a:rPr lang="el-GR" sz="2400" dirty="0" smtClean="0"/>
              <a:t>.</a:t>
            </a:r>
            <a:endParaRPr lang="en-US" sz="2400" dirty="0" smtClean="0"/>
          </a:p>
          <a:p>
            <a:pPr>
              <a:spcBef>
                <a:spcPts val="1200"/>
              </a:spcBef>
            </a:pPr>
            <a:r>
              <a:rPr lang="el-GR" sz="2400" dirty="0" smtClean="0"/>
              <a:t>Πορφύρα.</a:t>
            </a:r>
            <a:endParaRPr lang="el-GR" sz="2400" dirty="0"/>
          </a:p>
        </p:txBody>
      </p:sp>
      <p:graphicFrame>
        <p:nvGraphicFramePr>
          <p:cNvPr id="5" name="Object 4"/>
          <p:cNvGraphicFramePr>
            <a:graphicFrameLocks noChangeAspect="1"/>
          </p:cNvGraphicFramePr>
          <p:nvPr>
            <p:extLst/>
          </p:nvPr>
        </p:nvGraphicFramePr>
        <p:xfrm>
          <a:off x="4917842" y="1340768"/>
          <a:ext cx="3988135" cy="1902946"/>
        </p:xfrm>
        <a:graphic>
          <a:graphicData uri="http://schemas.openxmlformats.org/presentationml/2006/ole">
            <mc:AlternateContent xmlns:mc="http://schemas.openxmlformats.org/markup-compatibility/2006">
              <mc:Choice xmlns:v="urn:schemas-microsoft-com:vml" Requires="v">
                <p:oleObj spid="_x0000_s11274" name="ChemSketch" r:id="rId3" imgW="1493640" imgH="713160" progId="ACD.ChemSketch.20">
                  <p:embed/>
                </p:oleObj>
              </mc:Choice>
              <mc:Fallback>
                <p:oleObj name="ChemSketch" r:id="rId3" imgW="1493640" imgH="7131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842" y="1340768"/>
                        <a:ext cx="3988135" cy="1902946"/>
                      </a:xfrm>
                      <a:prstGeom prst="rect">
                        <a:avLst/>
                      </a:prstGeom>
                      <a:solidFill>
                        <a:srgbClr val="1B2D65"/>
                      </a:solidFill>
                      <a:ln w="9525">
                        <a:solidFill>
                          <a:schemeClr val="tx1"/>
                        </a:solidFill>
                        <a:miter lim="800000"/>
                        <a:headEnd/>
                        <a:tailEnd/>
                      </a:ln>
                    </p:spPr>
                  </p:pic>
                </p:oleObj>
              </mc:Fallback>
            </mc:AlternateContent>
          </a:graphicData>
        </a:graphic>
      </p:graphicFrame>
      <p:pic>
        <p:nvPicPr>
          <p:cNvPr id="244741" name="Picture 5" descr="χρωστική inti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3429000"/>
            <a:ext cx="5588819" cy="2902268"/>
          </a:xfrm>
          <a:prstGeom prst="rect">
            <a:avLst/>
          </a:prstGeom>
          <a:noFill/>
          <a:ln>
            <a:solidFill>
              <a:schemeClr val="tx1"/>
            </a:solidFill>
          </a:ln>
        </p:spPr>
      </p:pic>
      <p:sp>
        <p:nvSpPr>
          <p:cNvPr id="9" name="Rectangle 8"/>
          <p:cNvSpPr/>
          <p:nvPr/>
        </p:nvSpPr>
        <p:spPr>
          <a:xfrm>
            <a:off x="6111623" y="5869603"/>
            <a:ext cx="292487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Indigo-Historische </a:t>
            </a:r>
            <a:r>
              <a:rPr lang="en-US" sz="1200" dirty="0" smtClean="0">
                <a:solidFill>
                  <a:prstClr val="black"/>
                </a:solidFill>
                <a:latin typeface="Calibri"/>
                <a:hlinkClick r:id="rId6"/>
              </a:rPr>
              <a:t>Farbstoffsammlung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tooltip="User:Shisha-Tom"/>
              </a:rPr>
              <a:t>Shisha-Tom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8060074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Μπλε και πορφυρές οργανικές χρωστικές</a:t>
            </a:r>
            <a:endParaRPr lang="el-GR" dirty="0"/>
          </a:p>
        </p:txBody>
      </p:sp>
      <p:sp>
        <p:nvSpPr>
          <p:cNvPr id="3" name="2 - Θέση περιεχομένου"/>
          <p:cNvSpPr>
            <a:spLocks noGrp="1"/>
          </p:cNvSpPr>
          <p:nvPr>
            <p:ph idx="1"/>
          </p:nvPr>
        </p:nvSpPr>
        <p:spPr>
          <a:xfrm>
            <a:off x="467544" y="1324731"/>
            <a:ext cx="3970784" cy="2088232"/>
          </a:xfrm>
        </p:spPr>
        <p:txBody>
          <a:bodyPr>
            <a:normAutofit/>
          </a:bodyPr>
          <a:lstStyle/>
          <a:p>
            <a:r>
              <a:rPr lang="en-US" sz="2400" dirty="0" smtClean="0"/>
              <a:t>Indigo (</a:t>
            </a:r>
            <a:r>
              <a:rPr lang="el-GR" sz="2400" dirty="0" smtClean="0"/>
              <a:t>ινδικό),</a:t>
            </a:r>
          </a:p>
          <a:p>
            <a:r>
              <a:rPr lang="el-GR" sz="2400" dirty="0" smtClean="0"/>
              <a:t>Πορφύρα,</a:t>
            </a:r>
          </a:p>
          <a:p>
            <a:r>
              <a:rPr lang="el-GR" sz="2400" dirty="0" smtClean="0"/>
              <a:t>Και οι δυο έχουν ως βασική δομή την ινδιγοτίνη.</a:t>
            </a:r>
            <a:endParaRPr lang="el-GR" sz="2400" dirty="0"/>
          </a:p>
        </p:txBody>
      </p:sp>
      <p:pic>
        <p:nvPicPr>
          <p:cNvPr id="40970" name="Picture 10" descr="χρωστική πορφύρ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268760"/>
            <a:ext cx="3448950" cy="4302224"/>
          </a:xfrm>
          <a:prstGeom prst="rect">
            <a:avLst/>
          </a:prstGeom>
          <a:noFill/>
          <a:ln>
            <a:noFill/>
          </a:ln>
        </p:spPr>
      </p:pic>
      <p:sp>
        <p:nvSpPr>
          <p:cNvPr id="7" name="Rectangle 8"/>
          <p:cNvSpPr/>
          <p:nvPr/>
        </p:nvSpPr>
        <p:spPr>
          <a:xfrm>
            <a:off x="5194078" y="5631631"/>
            <a:ext cx="292487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Purpur-mit-Ausfaerbung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Boonekamp"/>
              </a:rPr>
              <a:t>Boonekamp</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pic>
        <p:nvPicPr>
          <p:cNvPr id="40964" name="Picture 4" descr="χρωστική intigo"/>
          <p:cNvPicPr>
            <a:picLocks noChangeAspect="1" noChangeArrowheads="1"/>
          </p:cNvPicPr>
          <p:nvPr/>
        </p:nvPicPr>
        <p:blipFill>
          <a:blip r:embed="rId7"/>
          <a:srcRect/>
          <a:stretch>
            <a:fillRect/>
          </a:stretch>
        </p:blipFill>
        <p:spPr bwMode="auto">
          <a:xfrm>
            <a:off x="1187624" y="3399283"/>
            <a:ext cx="2190750" cy="2171701"/>
          </a:xfrm>
          <a:prstGeom prst="rect">
            <a:avLst/>
          </a:prstGeom>
          <a:noFill/>
        </p:spPr>
      </p:pic>
      <p:sp>
        <p:nvSpPr>
          <p:cNvPr id="8" name="Rectangle 8"/>
          <p:cNvSpPr/>
          <p:nvPr/>
        </p:nvSpPr>
        <p:spPr>
          <a:xfrm>
            <a:off x="928897" y="5631631"/>
            <a:ext cx="270820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Indigo plant extract </a:t>
            </a:r>
            <a:r>
              <a:rPr lang="en-US" sz="1200" dirty="0" smtClean="0">
                <a:solidFill>
                  <a:prstClr val="black"/>
                </a:solidFill>
                <a:latin typeface="Calibri"/>
                <a:hlinkClick r:id="rId8"/>
              </a:rPr>
              <a:t>sample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9" tooltip="User:Ras67"/>
              </a:rPr>
              <a:t>Ras67</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067604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ινδιγοτίνη</a:t>
            </a:r>
            <a:endParaRPr lang="el-GR" dirty="0"/>
          </a:p>
        </p:txBody>
      </p:sp>
      <p:graphicFrame>
        <p:nvGraphicFramePr>
          <p:cNvPr id="46083" name="Object 3" descr="χημική δομή ινδιγοτίνης"/>
          <p:cNvGraphicFramePr>
            <a:graphicFrameLocks noChangeAspect="1"/>
          </p:cNvGraphicFramePr>
          <p:nvPr>
            <p:extLst/>
          </p:nvPr>
        </p:nvGraphicFramePr>
        <p:xfrm>
          <a:off x="3553544" y="2060848"/>
          <a:ext cx="5133256" cy="2443022"/>
        </p:xfrm>
        <a:graphic>
          <a:graphicData uri="http://schemas.openxmlformats.org/presentationml/2006/ole">
            <mc:AlternateContent xmlns:mc="http://schemas.openxmlformats.org/markup-compatibility/2006">
              <mc:Choice xmlns:v="urn:schemas-microsoft-com:vml" Requires="v">
                <p:oleObj spid="_x0000_s12298" name="ChemSketch" r:id="rId3" imgW="4483608" imgH="2133600" progId="ACD.ChemSketch.20">
                  <p:embed/>
                </p:oleObj>
              </mc:Choice>
              <mc:Fallback>
                <p:oleObj name="ChemSketch" r:id="rId3" imgW="4483608" imgH="21336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544" y="2060848"/>
                        <a:ext cx="5133256" cy="2443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
        <p:nvSpPr>
          <p:cNvPr id="3" name="Rectangle 2"/>
          <p:cNvSpPr/>
          <p:nvPr/>
        </p:nvSpPr>
        <p:spPr>
          <a:xfrm>
            <a:off x="179512" y="1349056"/>
            <a:ext cx="3384376" cy="4308872"/>
          </a:xfrm>
          <a:prstGeom prst="rect">
            <a:avLst/>
          </a:prstGeom>
        </p:spPr>
        <p:txBody>
          <a:bodyPr wrap="square">
            <a:spAutoFit/>
          </a:bodyPr>
          <a:lstStyle/>
          <a:p>
            <a:pPr marL="285750" indent="-285750">
              <a:lnSpc>
                <a:spcPct val="110000"/>
              </a:lnSpc>
              <a:spcBef>
                <a:spcPts val="1200"/>
              </a:spcBef>
              <a:buFont typeface="Arial" panose="020B0604020202020204" pitchFamily="34" charset="0"/>
              <a:buChar char="•"/>
            </a:pPr>
            <a:r>
              <a:rPr lang="el-GR" sz="2400" dirty="0">
                <a:solidFill>
                  <a:prstClr val="black"/>
                </a:solidFill>
              </a:rPr>
              <a:t>Οι διπλοί δεσμοί </a:t>
            </a:r>
            <a:r>
              <a:rPr lang="en-US" sz="2400" dirty="0">
                <a:solidFill>
                  <a:prstClr val="black"/>
                </a:solidFill>
              </a:rPr>
              <a:t>C=C</a:t>
            </a:r>
            <a:r>
              <a:rPr lang="el-GR" sz="2400" dirty="0">
                <a:solidFill>
                  <a:prstClr val="black"/>
                </a:solidFill>
              </a:rPr>
              <a:t> και </a:t>
            </a:r>
            <a:r>
              <a:rPr lang="en-US" sz="2400" dirty="0">
                <a:solidFill>
                  <a:prstClr val="black"/>
                </a:solidFill>
              </a:rPr>
              <a:t>C=O </a:t>
            </a:r>
            <a:r>
              <a:rPr lang="el-GR" sz="2400" dirty="0">
                <a:solidFill>
                  <a:prstClr val="black"/>
                </a:solidFill>
              </a:rPr>
              <a:t>(οι οποίοι μάλιστα βρίσκονται σε συζυγία) είναι </a:t>
            </a:r>
            <a:r>
              <a:rPr lang="el-GR" sz="2400" b="1" dirty="0">
                <a:solidFill>
                  <a:prstClr val="black"/>
                </a:solidFill>
              </a:rPr>
              <a:t>χρωμοφόρες</a:t>
            </a:r>
            <a:r>
              <a:rPr lang="el-GR" sz="2400" dirty="0">
                <a:solidFill>
                  <a:prstClr val="black"/>
                </a:solidFill>
              </a:rPr>
              <a:t> ομάδες.</a:t>
            </a:r>
          </a:p>
          <a:p>
            <a:pPr marL="285750" indent="-285750">
              <a:lnSpc>
                <a:spcPct val="110000"/>
              </a:lnSpc>
              <a:spcBef>
                <a:spcPts val="1200"/>
              </a:spcBef>
              <a:buFont typeface="Arial" panose="020B0604020202020204" pitchFamily="34" charset="0"/>
              <a:buChar char="•"/>
            </a:pPr>
            <a:r>
              <a:rPr lang="el-GR" sz="2400" dirty="0">
                <a:solidFill>
                  <a:prstClr val="black"/>
                </a:solidFill>
              </a:rPr>
              <a:t>Οι αμινομάδες (-ΝΗ-) είναι </a:t>
            </a:r>
            <a:r>
              <a:rPr lang="el-GR" sz="2400" b="1" dirty="0">
                <a:solidFill>
                  <a:prstClr val="black"/>
                </a:solidFill>
              </a:rPr>
              <a:t>αυξόχρωμες</a:t>
            </a:r>
            <a:r>
              <a:rPr lang="el-GR" sz="2400" dirty="0">
                <a:solidFill>
                  <a:prstClr val="black"/>
                </a:solidFill>
              </a:rPr>
              <a:t> ομάδες.</a:t>
            </a:r>
          </a:p>
        </p:txBody>
      </p:sp>
      <p:pic>
        <p:nvPicPr>
          <p:cNvPr id="6" name="5 - Εικόνα"/>
          <p:cNvPicPr/>
          <p:nvPr/>
        </p:nvPicPr>
        <p:blipFill>
          <a:blip r:embed="rId5"/>
          <a:srcRect/>
          <a:stretch>
            <a:fillRect/>
          </a:stretch>
        </p:blipFill>
        <p:spPr bwMode="auto">
          <a:xfrm>
            <a:off x="3504928" y="1307248"/>
            <a:ext cx="5181872" cy="4642032"/>
          </a:xfrm>
          <a:prstGeom prst="rect">
            <a:avLst/>
          </a:prstGeom>
          <a:solidFill>
            <a:schemeClr val="bg1"/>
          </a:solidFill>
          <a:ln w="9525">
            <a:noFill/>
            <a:miter lim="800000"/>
            <a:headEnd/>
            <a:tailEnd/>
          </a:ln>
          <a:effectLst>
            <a:outerShdw blurRad="152400" dist="50800" dir="2700000" algn="tl" rotWithShape="0">
              <a:prstClr val="black">
                <a:alpha val="40000"/>
              </a:prstClr>
            </a:outerShdw>
          </a:effectLst>
        </p:spPr>
      </p:pic>
    </p:spTree>
    <p:extLst>
      <p:ext uri="{BB962C8B-B14F-4D97-AF65-F5344CB8AC3E}">
        <p14:creationId xmlns:p14="http://schemas.microsoft.com/office/powerpoint/2010/main" val="38523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Indigo (</a:t>
            </a:r>
            <a:r>
              <a:rPr lang="el-GR" dirty="0" smtClean="0"/>
              <a:t>ινδικό)</a:t>
            </a:r>
          </a:p>
        </p:txBody>
      </p:sp>
      <p:sp>
        <p:nvSpPr>
          <p:cNvPr id="3" name="2 - Θέση περιεχομένου"/>
          <p:cNvSpPr>
            <a:spLocks noGrp="1"/>
          </p:cNvSpPr>
          <p:nvPr>
            <p:ph idx="1"/>
          </p:nvPr>
        </p:nvSpPr>
        <p:spPr>
          <a:xfrm>
            <a:off x="457200" y="1196752"/>
            <a:ext cx="5915000" cy="1224136"/>
          </a:xfrm>
        </p:spPr>
        <p:txBody>
          <a:bodyPr>
            <a:normAutofit/>
          </a:bodyPr>
          <a:lstStyle/>
          <a:p>
            <a:r>
              <a:rPr lang="el-GR" sz="2600" dirty="0" smtClean="0"/>
              <a:t>Το </a:t>
            </a:r>
            <a:r>
              <a:rPr lang="en-US" sz="2600" dirty="0" smtClean="0"/>
              <a:t>indigo </a:t>
            </a:r>
            <a:r>
              <a:rPr lang="el-GR" sz="2600" dirty="0" smtClean="0"/>
              <a:t>και η πορφύρα έχουν ως βασική δομή την ινδιγοτίνη.</a:t>
            </a:r>
            <a:endParaRPr lang="el-GR" sz="2600" dirty="0"/>
          </a:p>
        </p:txBody>
      </p:sp>
      <p:pic>
        <p:nvPicPr>
          <p:cNvPr id="40964" name="Picture 4" descr="χρωστική inti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3785" y="1196752"/>
            <a:ext cx="1643042" cy="1628755"/>
          </a:xfrm>
          <a:prstGeom prst="rect">
            <a:avLst/>
          </a:prstGeom>
          <a:noFill/>
        </p:spPr>
      </p:pic>
      <p:graphicFrame>
        <p:nvGraphicFramePr>
          <p:cNvPr id="36868" name="Object 4" descr="χημική δομή της ινδιγοτίνης"/>
          <p:cNvGraphicFramePr>
            <a:graphicFrameLocks noChangeAspect="1"/>
          </p:cNvGraphicFramePr>
          <p:nvPr>
            <p:extLst/>
          </p:nvPr>
        </p:nvGraphicFramePr>
        <p:xfrm>
          <a:off x="0" y="3429000"/>
          <a:ext cx="3641725" cy="1679575"/>
        </p:xfrm>
        <a:graphic>
          <a:graphicData uri="http://schemas.openxmlformats.org/presentationml/2006/ole">
            <mc:AlternateContent xmlns:mc="http://schemas.openxmlformats.org/markup-compatibility/2006">
              <mc:Choice xmlns:v="urn:schemas-microsoft-com:vml" Requires="v">
                <p:oleObj spid="_x0000_s13330" name="ChemSketch" r:id="rId4" imgW="3642360" imgH="1679448" progId="ACD.ChemSketch.20">
                  <p:embed/>
                </p:oleObj>
              </mc:Choice>
              <mc:Fallback>
                <p:oleObj name="ChemSketch" r:id="rId4" imgW="3642360" imgH="1679448"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364172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TextBox"/>
          <p:cNvSpPr txBox="1"/>
          <p:nvPr/>
        </p:nvSpPr>
        <p:spPr>
          <a:xfrm>
            <a:off x="1357290" y="5429264"/>
            <a:ext cx="1159998" cy="369332"/>
          </a:xfrm>
          <a:prstGeom prst="rect">
            <a:avLst/>
          </a:prstGeom>
          <a:noFill/>
        </p:spPr>
        <p:txBody>
          <a:bodyPr wrap="none" rtlCol="0">
            <a:spAutoFit/>
          </a:bodyPr>
          <a:lstStyle/>
          <a:p>
            <a:r>
              <a:rPr lang="el-GR" b="1" dirty="0" smtClean="0">
                <a:solidFill>
                  <a:prstClr val="black"/>
                </a:solidFill>
              </a:rPr>
              <a:t>ινδιγοτίνη</a:t>
            </a:r>
            <a:endParaRPr lang="el-GR" b="1" dirty="0">
              <a:solidFill>
                <a:prstClr val="black"/>
              </a:solidFill>
            </a:endParaRPr>
          </a:p>
        </p:txBody>
      </p:sp>
      <p:sp>
        <p:nvSpPr>
          <p:cNvPr id="10" name="9 - TextBox"/>
          <p:cNvSpPr txBox="1"/>
          <p:nvPr/>
        </p:nvSpPr>
        <p:spPr>
          <a:xfrm>
            <a:off x="3857620" y="3857628"/>
            <a:ext cx="1067985" cy="369332"/>
          </a:xfrm>
          <a:prstGeom prst="rect">
            <a:avLst/>
          </a:prstGeom>
          <a:noFill/>
        </p:spPr>
        <p:txBody>
          <a:bodyPr wrap="none" rtlCol="0">
            <a:spAutoFit/>
          </a:bodyPr>
          <a:lstStyle/>
          <a:p>
            <a:r>
              <a:rPr lang="el-GR" b="1" dirty="0" smtClean="0">
                <a:solidFill>
                  <a:prstClr val="black"/>
                </a:solidFill>
              </a:rPr>
              <a:t>αναγωγή</a:t>
            </a:r>
            <a:endParaRPr lang="el-GR" b="1" dirty="0">
              <a:solidFill>
                <a:prstClr val="black"/>
              </a:solidFill>
            </a:endParaRPr>
          </a:p>
        </p:txBody>
      </p:sp>
      <p:sp>
        <p:nvSpPr>
          <p:cNvPr id="9" name="8 - Δεξιό βέλος"/>
          <p:cNvSpPr/>
          <p:nvPr/>
        </p:nvSpPr>
        <p:spPr>
          <a:xfrm>
            <a:off x="3786182" y="4071942"/>
            <a:ext cx="1428760" cy="571504"/>
          </a:xfrm>
          <a:prstGeom prst="rightArrow">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5" name="Ομάδα 4" descr="χημική δομή της λευκό-ινδιγοτίνης"/>
          <p:cNvGrpSpPr/>
          <p:nvPr/>
        </p:nvGrpSpPr>
        <p:grpSpPr>
          <a:xfrm>
            <a:off x="5286380" y="3286124"/>
            <a:ext cx="3641725" cy="2000264"/>
            <a:chOff x="5286380" y="3286124"/>
            <a:chExt cx="3641725" cy="2000264"/>
          </a:xfrm>
        </p:grpSpPr>
        <p:sp>
          <p:nvSpPr>
            <p:cNvPr id="11" name="10 - Έλλειψη"/>
            <p:cNvSpPr/>
            <p:nvPr/>
          </p:nvSpPr>
          <p:spPr>
            <a:xfrm>
              <a:off x="6142055" y="3286124"/>
              <a:ext cx="714380"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Έλλειψη"/>
            <p:cNvSpPr/>
            <p:nvPr/>
          </p:nvSpPr>
          <p:spPr>
            <a:xfrm>
              <a:off x="7427939" y="4643446"/>
              <a:ext cx="714380" cy="642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36869" name="Object 5"/>
            <p:cNvGraphicFramePr>
              <a:graphicFrameLocks noChangeAspect="1"/>
            </p:cNvGraphicFramePr>
            <p:nvPr>
              <p:extLst/>
            </p:nvPr>
          </p:nvGraphicFramePr>
          <p:xfrm>
            <a:off x="5286380" y="3429000"/>
            <a:ext cx="3641725" cy="1649413"/>
          </p:xfrm>
          <a:graphic>
            <a:graphicData uri="http://schemas.openxmlformats.org/presentationml/2006/ole">
              <mc:AlternateContent xmlns:mc="http://schemas.openxmlformats.org/markup-compatibility/2006">
                <mc:Choice xmlns:v="urn:schemas-microsoft-com:vml" Requires="v">
                  <p:oleObj spid="_x0000_s13331" name="ChemSketch" r:id="rId6" imgW="3642360" imgH="1648968" progId="ACD.ChemSketch.20">
                    <p:embed/>
                  </p:oleObj>
                </mc:Choice>
                <mc:Fallback>
                  <p:oleObj name="ChemSketch" r:id="rId6" imgW="3642360" imgH="1648968"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0" y="3429000"/>
                          <a:ext cx="3641725" cy="164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7 - TextBox"/>
          <p:cNvSpPr txBox="1"/>
          <p:nvPr/>
        </p:nvSpPr>
        <p:spPr>
          <a:xfrm>
            <a:off x="6070617" y="5429264"/>
            <a:ext cx="2317807" cy="369332"/>
          </a:xfrm>
          <a:prstGeom prst="rect">
            <a:avLst/>
          </a:prstGeom>
          <a:noFill/>
        </p:spPr>
        <p:txBody>
          <a:bodyPr wrap="square" rtlCol="0">
            <a:spAutoFit/>
          </a:bodyPr>
          <a:lstStyle/>
          <a:p>
            <a:r>
              <a:rPr lang="el-GR" b="1" dirty="0" smtClean="0">
                <a:solidFill>
                  <a:prstClr val="black"/>
                </a:solidFill>
              </a:rPr>
              <a:t>Λευκο-ινδιγοτίνη</a:t>
            </a:r>
            <a:endParaRPr lang="el-GR" b="1"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4390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χρώμα στις οργανικές ενώσεις</a:t>
            </a:r>
            <a:endParaRPr lang="el-GR" dirty="0"/>
          </a:p>
        </p:txBody>
      </p:sp>
      <p:sp>
        <p:nvSpPr>
          <p:cNvPr id="3" name="2 - Θέση περιεχομένου"/>
          <p:cNvSpPr>
            <a:spLocks noGrp="1"/>
          </p:cNvSpPr>
          <p:nvPr>
            <p:ph idx="1"/>
          </p:nvPr>
        </p:nvSpPr>
        <p:spPr>
          <a:xfrm>
            <a:off x="457200" y="1196752"/>
            <a:ext cx="8229600" cy="946364"/>
          </a:xfrm>
        </p:spPr>
        <p:txBody>
          <a:bodyPr>
            <a:normAutofit/>
          </a:bodyPr>
          <a:lstStyle/>
          <a:p>
            <a:r>
              <a:rPr lang="el-GR" sz="2400" dirty="0" smtClean="0"/>
              <a:t>Το χρώμα στις οργανικές ενώσεις εμφανίζεται όταν υπάρχουν συγκεντρωμένοι συζυγιακοί διπλοί δεσμοί.</a:t>
            </a:r>
            <a:endParaRPr lang="el-GR" sz="2400" dirty="0"/>
          </a:p>
        </p:txBody>
      </p:sp>
      <p:pic>
        <p:nvPicPr>
          <p:cNvPr id="8" name="Picture 5" descr="χρωστική ινδιγοτίν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733" y="2143116"/>
            <a:ext cx="3593180" cy="3480899"/>
          </a:xfrm>
          <a:prstGeom prst="rect">
            <a:avLst/>
          </a:prstGeom>
          <a:noFill/>
          <a:ln>
            <a:solidFill>
              <a:schemeClr val="tx1"/>
            </a:solidFill>
          </a:ln>
        </p:spPr>
      </p:pic>
      <p:sp>
        <p:nvSpPr>
          <p:cNvPr id="6" name="5 - TextBox"/>
          <p:cNvSpPr txBox="1"/>
          <p:nvPr/>
        </p:nvSpPr>
        <p:spPr>
          <a:xfrm>
            <a:off x="974898" y="2127513"/>
            <a:ext cx="3619788" cy="461665"/>
          </a:xfrm>
          <a:prstGeom prst="rect">
            <a:avLst/>
          </a:prstGeom>
          <a:noFill/>
        </p:spPr>
        <p:txBody>
          <a:bodyPr wrap="square" rtlCol="0">
            <a:spAutoFit/>
          </a:bodyPr>
          <a:lstStyle/>
          <a:p>
            <a:r>
              <a:rPr lang="el-GR" sz="2400" dirty="0" smtClean="0">
                <a:solidFill>
                  <a:prstClr val="white"/>
                </a:solidFill>
                <a:latin typeface="Calibri"/>
              </a:rPr>
              <a:t>Ινδιγοτίνη (μπλε χρωστική)</a:t>
            </a:r>
            <a:endParaRPr lang="el-GR" sz="2400" dirty="0">
              <a:solidFill>
                <a:prstClr val="white"/>
              </a:solidFill>
              <a:latin typeface="Calibri"/>
            </a:endParaRPr>
          </a:p>
        </p:txBody>
      </p:sp>
      <p:sp>
        <p:nvSpPr>
          <p:cNvPr id="10" name="Rectangle 8"/>
          <p:cNvSpPr/>
          <p:nvPr/>
        </p:nvSpPr>
        <p:spPr>
          <a:xfrm>
            <a:off x="380531" y="5733256"/>
            <a:ext cx="37995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Indigo-Historische </a:t>
            </a:r>
            <a:r>
              <a:rPr lang="en-US" sz="1200" dirty="0" smtClean="0">
                <a:solidFill>
                  <a:prstClr val="black"/>
                </a:solidFill>
                <a:latin typeface="Calibri"/>
                <a:hlinkClick r:id="rId3"/>
              </a:rPr>
              <a:t>Farbstoffsammlung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Shisha-Tom"/>
              </a:rPr>
              <a:t>Shisha-Tom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pic>
        <p:nvPicPr>
          <p:cNvPr id="5" name="4 - Εικόνα"/>
          <p:cNvPicPr/>
          <p:nvPr/>
        </p:nvPicPr>
        <p:blipFill>
          <a:blip r:embed="rId6"/>
          <a:srcRect/>
          <a:stretch>
            <a:fillRect/>
          </a:stretch>
        </p:blipFill>
        <p:spPr bwMode="auto">
          <a:xfrm>
            <a:off x="4524207" y="2121751"/>
            <a:ext cx="4643470" cy="4500594"/>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830100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dirty="0" smtClean="0"/>
              <a:t>Το έπος της πορφύρας</a:t>
            </a:r>
            <a:endParaRPr lang="el-GR" dirty="0"/>
          </a:p>
        </p:txBody>
      </p:sp>
      <p:sp>
        <p:nvSpPr>
          <p:cNvPr id="3" name="2 - Θέση περιεχομένου"/>
          <p:cNvSpPr>
            <a:spLocks noGrp="1"/>
          </p:cNvSpPr>
          <p:nvPr>
            <p:ph idx="1"/>
          </p:nvPr>
        </p:nvSpPr>
        <p:spPr>
          <a:xfrm>
            <a:off x="457200" y="1196752"/>
            <a:ext cx="3970784" cy="5040560"/>
          </a:xfrm>
        </p:spPr>
        <p:txBody>
          <a:bodyPr>
            <a:normAutofit/>
          </a:bodyPr>
          <a:lstStyle/>
          <a:p>
            <a:r>
              <a:rPr lang="el-GR" sz="2400" dirty="0" smtClean="0"/>
              <a:t>Η πορφύρα απέκτησε συμβολικό χαρακτήρα για την ισχύ στη </a:t>
            </a:r>
            <a:r>
              <a:rPr lang="el-GR" sz="2400" b="1" dirty="0" smtClean="0"/>
              <a:t>Ρωμαϊκή</a:t>
            </a:r>
            <a:r>
              <a:rPr lang="el-GR" sz="2400" dirty="0" smtClean="0"/>
              <a:t> και </a:t>
            </a:r>
            <a:r>
              <a:rPr lang="el-GR" sz="2400" b="1" dirty="0" smtClean="0"/>
              <a:t>Βυζαντινή</a:t>
            </a:r>
            <a:r>
              <a:rPr lang="el-GR" sz="2400" dirty="0" smtClean="0"/>
              <a:t> αυτοκρατορία: το εμβληματικό χρώμα των αυτοκρατόρων.</a:t>
            </a:r>
            <a:endParaRPr lang="el-GR" sz="2400" dirty="0"/>
          </a:p>
        </p:txBody>
      </p:sp>
      <p:pic>
        <p:nvPicPr>
          <p:cNvPr id="38916" name="Picture 4" descr="βυζαντινό ψηφιδωτό"/>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8048" y="1209885"/>
            <a:ext cx="4009837" cy="5137603"/>
          </a:xfrm>
          <a:prstGeom prst="rect">
            <a:avLst/>
          </a:prstGeom>
          <a:noFill/>
          <a:ln>
            <a:solidFill>
              <a:schemeClr val="tx1"/>
            </a:solidFill>
          </a:ln>
        </p:spPr>
      </p:pic>
      <p:sp>
        <p:nvSpPr>
          <p:cNvPr id="9" name="Rectangle 8"/>
          <p:cNvSpPr/>
          <p:nvPr/>
        </p:nvSpPr>
        <p:spPr>
          <a:xfrm rot="16200000">
            <a:off x="3170979" y="5079613"/>
            <a:ext cx="2219367"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Empress </a:t>
            </a:r>
            <a:r>
              <a:rPr lang="en-US" sz="1200" dirty="0" smtClean="0">
                <a:solidFill>
                  <a:prstClr val="black"/>
                </a:solidFill>
                <a:latin typeface="Calibri"/>
                <a:hlinkClick r:id="rId3"/>
              </a:rPr>
              <a:t>Theodora</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Bogdan"/>
              </a:rPr>
              <a:t>Bogdan</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38914" name="Picture 2" descr="βυζαντινό ψηφιδωτό"/>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592" y="3778687"/>
            <a:ext cx="1912498" cy="2435391"/>
          </a:xfrm>
          <a:prstGeom prst="rect">
            <a:avLst/>
          </a:prstGeom>
          <a:noFill/>
          <a:ln>
            <a:solidFill>
              <a:schemeClr val="tx1"/>
            </a:solidFill>
          </a:ln>
        </p:spPr>
      </p:pic>
      <p:sp>
        <p:nvSpPr>
          <p:cNvPr id="8" name="Rectangle 8"/>
          <p:cNvSpPr/>
          <p:nvPr/>
        </p:nvSpPr>
        <p:spPr>
          <a:xfrm>
            <a:off x="611560" y="6214078"/>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Justinian</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tooltip="User:Strangerer"/>
              </a:rPr>
              <a:t>Strangerer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876256" y="6492875"/>
            <a:ext cx="2133600" cy="365125"/>
          </a:xfrm>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369808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πορφύρα</a:t>
            </a:r>
            <a:endParaRPr lang="el-GR" dirty="0"/>
          </a:p>
        </p:txBody>
      </p:sp>
      <p:sp>
        <p:nvSpPr>
          <p:cNvPr id="3" name="2 - Θέση περιεχομένου"/>
          <p:cNvSpPr>
            <a:spLocks noGrp="1"/>
          </p:cNvSpPr>
          <p:nvPr>
            <p:ph idx="1"/>
          </p:nvPr>
        </p:nvSpPr>
        <p:spPr>
          <a:xfrm>
            <a:off x="471189" y="2114520"/>
            <a:ext cx="3754760" cy="1584176"/>
          </a:xfrm>
        </p:spPr>
        <p:txBody>
          <a:bodyPr>
            <a:normAutofit/>
          </a:bodyPr>
          <a:lstStyle/>
          <a:p>
            <a:r>
              <a:rPr lang="el-GR" sz="2400" dirty="0" smtClean="0"/>
              <a:t>Το έγχρωμο συστατικό της πορφύρας είναι η 6,6΄-διβρωμο-ινδιγοτίνη.</a:t>
            </a:r>
            <a:endParaRPr lang="el-GR" sz="2400" dirty="0"/>
          </a:p>
        </p:txBody>
      </p:sp>
      <p:grpSp>
        <p:nvGrpSpPr>
          <p:cNvPr id="6" name="Ομάδα 5" descr="χημική δομή πορφύρας"/>
          <p:cNvGrpSpPr/>
          <p:nvPr/>
        </p:nvGrpSpPr>
        <p:grpSpPr>
          <a:xfrm>
            <a:off x="107504" y="4797153"/>
            <a:ext cx="5256584" cy="1959568"/>
            <a:chOff x="524294" y="3861049"/>
            <a:chExt cx="5385342" cy="2000996"/>
          </a:xfrm>
        </p:grpSpPr>
        <p:graphicFrame>
          <p:nvGraphicFramePr>
            <p:cNvPr id="34819" name="Object 3"/>
            <p:cNvGraphicFramePr>
              <a:graphicFrameLocks noChangeAspect="1"/>
            </p:cNvGraphicFramePr>
            <p:nvPr>
              <p:extLst/>
            </p:nvPr>
          </p:nvGraphicFramePr>
          <p:xfrm>
            <a:off x="728672" y="3861049"/>
            <a:ext cx="5040560" cy="2000996"/>
          </p:xfrm>
          <a:graphic>
            <a:graphicData uri="http://schemas.openxmlformats.org/presentationml/2006/ole">
              <mc:AlternateContent xmlns:mc="http://schemas.openxmlformats.org/markup-compatibility/2006">
                <mc:Choice xmlns:v="urn:schemas-microsoft-com:vml" Requires="v">
                  <p:oleObj spid="_x0000_s14346" name="ChemSketch" r:id="rId3" imgW="4099560" imgH="1627632" progId="ACD.ChemSketch.20">
                    <p:embed/>
                  </p:oleObj>
                </mc:Choice>
                <mc:Fallback>
                  <p:oleObj name="ChemSketch" r:id="rId3" imgW="4099560" imgH="1627632"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72" y="3861049"/>
                          <a:ext cx="5040560" cy="20009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Έλλειψη"/>
            <p:cNvSpPr/>
            <p:nvPr/>
          </p:nvSpPr>
          <p:spPr>
            <a:xfrm>
              <a:off x="5276822" y="4046492"/>
              <a:ext cx="632814" cy="671812"/>
            </a:xfrm>
            <a:prstGeom prst="ellipse">
              <a:avLst/>
            </a:prstGeom>
            <a:noFill/>
            <a:ln>
              <a:solidFill>
                <a:srgbClr val="A927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524294" y="4982596"/>
              <a:ext cx="688980" cy="695408"/>
            </a:xfrm>
            <a:prstGeom prst="ellipse">
              <a:avLst/>
            </a:prstGeom>
            <a:noFill/>
            <a:ln>
              <a:solidFill>
                <a:srgbClr val="A9279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pic>
        <p:nvPicPr>
          <p:cNvPr id="14350" name="Picture 14" descr="κοχύλια από όπου βγαίνει η χρωστική πορφύρα"/>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92846" y="1196752"/>
            <a:ext cx="3471642" cy="39965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5766230" y="5277074"/>
            <a:ext cx="292487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Haustellum brandaris </a:t>
            </a:r>
            <a:r>
              <a:rPr lang="en-US" sz="1200" dirty="0" smtClean="0">
                <a:solidFill>
                  <a:prstClr val="black"/>
                </a:solidFill>
                <a:latin typeface="Calibri"/>
                <a:hlinkClick r:id="rId6"/>
              </a:rPr>
              <a:t>000</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tooltip="User:M.violante"/>
              </a:rPr>
              <a:t>M.violante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438476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Γιατί εμφανίζεται το χρώμα στα μόρια</a:t>
            </a:r>
            <a:r>
              <a:rPr lang="en-US" dirty="0" smtClean="0"/>
              <a:t>;</a:t>
            </a:r>
            <a:r>
              <a:rPr lang="el-GR" dirty="0" smtClean="0"/>
              <a:t> </a:t>
            </a:r>
            <a:br>
              <a:rPr lang="el-GR" dirty="0" smtClean="0"/>
            </a:br>
            <a:r>
              <a:rPr lang="el-GR" sz="3200" b="0" dirty="0" smtClean="0"/>
              <a:t>(1 από 2)</a:t>
            </a:r>
            <a:endParaRPr lang="el-GR" sz="3200" b="0" dirty="0"/>
          </a:p>
        </p:txBody>
      </p:sp>
      <p:sp>
        <p:nvSpPr>
          <p:cNvPr id="3" name="2 - Θέση περιεχομένου"/>
          <p:cNvSpPr>
            <a:spLocks noGrp="1"/>
          </p:cNvSpPr>
          <p:nvPr>
            <p:ph idx="1"/>
          </p:nvPr>
        </p:nvSpPr>
        <p:spPr/>
        <p:txBody>
          <a:bodyPr>
            <a:normAutofit/>
          </a:bodyPr>
          <a:lstStyle/>
          <a:p>
            <a:pPr>
              <a:lnSpc>
                <a:spcPct val="114000"/>
              </a:lnSpc>
              <a:spcBef>
                <a:spcPts val="1800"/>
              </a:spcBef>
            </a:pPr>
            <a:r>
              <a:rPr lang="el-GR" sz="2400" b="1" dirty="0" smtClean="0"/>
              <a:t>Αίτιο 1:  </a:t>
            </a:r>
            <a:r>
              <a:rPr lang="el-GR" sz="2400" dirty="0" smtClean="0"/>
              <a:t>η ύπαρξη της κατάλληλης ακτινοβολίας ικανή να διεγείρει μια κατηγορία χημικών μορίων.</a:t>
            </a:r>
          </a:p>
          <a:p>
            <a:pPr>
              <a:lnSpc>
                <a:spcPct val="114000"/>
              </a:lnSpc>
              <a:spcBef>
                <a:spcPts val="1800"/>
              </a:spcBef>
            </a:pPr>
            <a:r>
              <a:rPr lang="el-GR" sz="2400" b="1" dirty="0" smtClean="0"/>
              <a:t>Αίτιο 2: </a:t>
            </a:r>
            <a:r>
              <a:rPr lang="el-GR" sz="2400" dirty="0" smtClean="0"/>
              <a:t>η ύπαρξη κατάλληλων μορίων, ικανών να υφίστανται ηλεκτρονιακή διέγερση (τα οργανικά μόρια φέρουν χρωμοφόρες και αυξόχρωμες ομάδες).</a:t>
            </a:r>
          </a:p>
          <a:p>
            <a:pPr>
              <a:lnSpc>
                <a:spcPct val="114000"/>
              </a:lnSpc>
              <a:spcBef>
                <a:spcPts val="1800"/>
              </a:spcBef>
            </a:pPr>
            <a:r>
              <a:rPr lang="el-GR" sz="2400" b="1" dirty="0" smtClean="0"/>
              <a:t>Αποτέλεσμα: </a:t>
            </a:r>
            <a:r>
              <a:rPr lang="el-GR" sz="2400" dirty="0" smtClean="0"/>
              <a:t>ύπαρξη κατάλληλου αισθητήριου (μάτι, τα κονία</a:t>
            </a:r>
            <a:r>
              <a:rPr lang="en-US" sz="2400" dirty="0" smtClean="0"/>
              <a:t>,</a:t>
            </a:r>
            <a:r>
              <a:rPr lang="el-GR" sz="2400" dirty="0" smtClean="0"/>
              <a:t> 3 ειδών: </a:t>
            </a:r>
            <a:r>
              <a:rPr lang="en-US" sz="2400" dirty="0" smtClean="0"/>
              <a:t>R G B)</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301107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a:spcBef>
                <a:spcPct val="50000"/>
              </a:spcBef>
            </a:pPr>
            <a:r>
              <a:rPr lang="el-GR" dirty="0" smtClean="0"/>
              <a:t>Το ηλεκτρομαγνητικό φάσμα</a:t>
            </a:r>
          </a:p>
        </p:txBody>
      </p:sp>
      <p:sp>
        <p:nvSpPr>
          <p:cNvPr id="25605" name="Text Box 4"/>
          <p:cNvSpPr txBox="1">
            <a:spLocks noChangeArrowheads="1"/>
          </p:cNvSpPr>
          <p:nvPr/>
        </p:nvSpPr>
        <p:spPr bwMode="auto">
          <a:xfrm>
            <a:off x="642910" y="1142984"/>
            <a:ext cx="7858180" cy="830997"/>
          </a:xfrm>
          <a:prstGeom prst="rect">
            <a:avLst/>
          </a:prstGeom>
          <a:noFill/>
          <a:ln w="9525">
            <a:noFill/>
            <a:miter lim="800000"/>
            <a:headEnd/>
            <a:tailEnd/>
          </a:ln>
        </p:spPr>
        <p:txBody>
          <a:bodyPr wrap="square">
            <a:spAutoFit/>
          </a:bodyPr>
          <a:lstStyle/>
          <a:p>
            <a:pPr>
              <a:spcBef>
                <a:spcPct val="50000"/>
              </a:spcBef>
            </a:pPr>
            <a:r>
              <a:rPr lang="el-GR" sz="2400" b="1" dirty="0" smtClean="0">
                <a:solidFill>
                  <a:prstClr val="black"/>
                </a:solidFill>
                <a:latin typeface="Calibri"/>
              </a:rPr>
              <a:t>Ορατή περιοχή</a:t>
            </a:r>
            <a:r>
              <a:rPr lang="en-US" sz="2400" b="1" dirty="0" smtClean="0">
                <a:solidFill>
                  <a:prstClr val="black"/>
                </a:solidFill>
                <a:latin typeface="Calibri"/>
              </a:rPr>
              <a:t>:</a:t>
            </a:r>
            <a:r>
              <a:rPr lang="el-GR" sz="2400" b="1" dirty="0" smtClean="0">
                <a:solidFill>
                  <a:prstClr val="black"/>
                </a:solidFill>
                <a:latin typeface="Calibri"/>
              </a:rPr>
              <a:t> </a:t>
            </a:r>
            <a:r>
              <a:rPr lang="el-GR" sz="2400" dirty="0">
                <a:solidFill>
                  <a:prstClr val="black"/>
                </a:solidFill>
                <a:latin typeface="Calibri"/>
              </a:rPr>
              <a:t>μικρή περιοχή μεταξύ της υπεριώδους (</a:t>
            </a:r>
            <a:r>
              <a:rPr lang="en-US" sz="2400" dirty="0">
                <a:solidFill>
                  <a:prstClr val="black"/>
                </a:solidFill>
                <a:latin typeface="Calibri"/>
              </a:rPr>
              <a:t>UV) </a:t>
            </a:r>
            <a:r>
              <a:rPr lang="el-GR" sz="2400" dirty="0">
                <a:solidFill>
                  <a:prstClr val="black"/>
                </a:solidFill>
                <a:latin typeface="Calibri"/>
              </a:rPr>
              <a:t>περιοχής του φάσματος και της περιοχής υπερύθρου</a:t>
            </a:r>
            <a:r>
              <a:rPr lang="en-US" sz="2400" dirty="0">
                <a:solidFill>
                  <a:prstClr val="black"/>
                </a:solidFill>
                <a:latin typeface="Calibri"/>
              </a:rPr>
              <a:t> (IR)</a:t>
            </a:r>
            <a:r>
              <a:rPr lang="el-GR" sz="2400" dirty="0">
                <a:solidFill>
                  <a:prstClr val="black"/>
                </a:solidFill>
                <a:latin typeface="Calibri"/>
              </a:rPr>
              <a:t>.</a:t>
            </a:r>
          </a:p>
        </p:txBody>
      </p:sp>
      <p:grpSp>
        <p:nvGrpSpPr>
          <p:cNvPr id="5" name="Ομάδα 4"/>
          <p:cNvGrpSpPr/>
          <p:nvPr/>
        </p:nvGrpSpPr>
        <p:grpSpPr>
          <a:xfrm>
            <a:off x="357158" y="2000240"/>
            <a:ext cx="7143800" cy="4143404"/>
            <a:chOff x="357158" y="2000240"/>
            <a:chExt cx="7143800" cy="4143404"/>
          </a:xfrm>
        </p:grpSpPr>
        <p:grpSp>
          <p:nvGrpSpPr>
            <p:cNvPr id="4" name="Ομάδα 3"/>
            <p:cNvGrpSpPr/>
            <p:nvPr/>
          </p:nvGrpSpPr>
          <p:grpSpPr>
            <a:xfrm>
              <a:off x="642910" y="2000240"/>
              <a:ext cx="6858048" cy="3908158"/>
              <a:chOff x="642910" y="2000240"/>
              <a:chExt cx="6858048" cy="3908158"/>
            </a:xfrm>
          </p:grpSpPr>
          <p:pic>
            <p:nvPicPr>
              <p:cNvPr id="64514" name="Picture 2" descr="D:\Dropbox\TEI\ΜΑΘΗΜΑΤΑ-ΕΡΓΑΣΤΗΡΙΑ\CHEM IMAGES_WIKIMEDIA COMMONS\Spectre électromagnétiq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117855" y="525295"/>
                <a:ext cx="3908158" cy="6858048"/>
              </a:xfrm>
              <a:prstGeom prst="rect">
                <a:avLst/>
              </a:prstGeom>
              <a:noFill/>
            </p:spPr>
          </p:pic>
          <p:sp>
            <p:nvSpPr>
              <p:cNvPr id="25606" name="AutoShape 5"/>
              <p:cNvSpPr>
                <a:spLocks noChangeArrowheads="1"/>
              </p:cNvSpPr>
              <p:nvPr/>
            </p:nvSpPr>
            <p:spPr bwMode="auto">
              <a:xfrm>
                <a:off x="4572000" y="2071678"/>
                <a:ext cx="214314" cy="1006476"/>
              </a:xfrm>
              <a:prstGeom prst="downArrow">
                <a:avLst>
                  <a:gd name="adj1" fmla="val 50000"/>
                  <a:gd name="adj2" fmla="val 45864"/>
                </a:avLst>
              </a:prstGeom>
              <a:solidFill>
                <a:schemeClr val="bg1">
                  <a:lumMod val="75000"/>
                </a:schemeClr>
              </a:solidFill>
              <a:ln w="9525">
                <a:noFill/>
                <a:miter lim="800000"/>
                <a:headEnd/>
                <a:tailEnd/>
              </a:ln>
            </p:spPr>
            <p:txBody>
              <a:bodyPr wrap="none" anchor="ctr"/>
              <a:lstStyle/>
              <a:p>
                <a:endParaRPr lang="el-GR" dirty="0">
                  <a:solidFill>
                    <a:prstClr val="black"/>
                  </a:solidFill>
                </a:endParaRPr>
              </a:p>
            </p:txBody>
          </p:sp>
        </p:grpSp>
        <p:sp>
          <p:nvSpPr>
            <p:cNvPr id="7" name="6 - Δεξιό βέλος"/>
            <p:cNvSpPr/>
            <p:nvPr/>
          </p:nvSpPr>
          <p:spPr>
            <a:xfrm>
              <a:off x="4000496" y="5643578"/>
              <a:ext cx="1571636" cy="500066"/>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Ορθογώνιο"/>
            <p:cNvSpPr/>
            <p:nvPr/>
          </p:nvSpPr>
          <p:spPr>
            <a:xfrm>
              <a:off x="4786314" y="3429000"/>
              <a:ext cx="2571768" cy="1357322"/>
            </a:xfrm>
            <a:prstGeom prst="rect">
              <a:avLst/>
            </a:prstGeom>
            <a:solidFill>
              <a:schemeClr val="accent5">
                <a:lumMod val="20000"/>
                <a:lumOff val="80000"/>
                <a:alpha val="26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Ορθογώνιο"/>
            <p:cNvSpPr/>
            <p:nvPr/>
          </p:nvSpPr>
          <p:spPr>
            <a:xfrm>
              <a:off x="357158" y="3429000"/>
              <a:ext cx="4214842" cy="1357322"/>
            </a:xfrm>
            <a:prstGeom prst="rect">
              <a:avLst/>
            </a:prstGeom>
            <a:solidFill>
              <a:schemeClr val="accent2">
                <a:lumMod val="20000"/>
                <a:lumOff val="80000"/>
                <a:alpha val="26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8" name="7 - TextBox"/>
          <p:cNvSpPr txBox="1"/>
          <p:nvPr/>
        </p:nvSpPr>
        <p:spPr>
          <a:xfrm>
            <a:off x="3857620" y="6114735"/>
            <a:ext cx="4096250" cy="646331"/>
          </a:xfrm>
          <a:prstGeom prst="rect">
            <a:avLst/>
          </a:prstGeom>
          <a:noFill/>
        </p:spPr>
        <p:txBody>
          <a:bodyPr wrap="none" rtlCol="0">
            <a:spAutoFit/>
          </a:bodyPr>
          <a:lstStyle/>
          <a:p>
            <a:r>
              <a:rPr lang="el-GR" dirty="0" smtClean="0">
                <a:solidFill>
                  <a:prstClr val="black"/>
                </a:solidFill>
                <a:latin typeface="Calibri"/>
              </a:rPr>
              <a:t>Αύξηση μήκους κύματος (λ)</a:t>
            </a:r>
          </a:p>
          <a:p>
            <a:r>
              <a:rPr lang="el-GR" dirty="0" smtClean="0">
                <a:solidFill>
                  <a:prstClr val="black"/>
                </a:solidFill>
                <a:latin typeface="Calibri"/>
              </a:rPr>
              <a:t>Μείωση ενέργειας (Ε) και συχνότητας (ν)</a:t>
            </a:r>
            <a:endParaRPr lang="el-GR" dirty="0">
              <a:solidFill>
                <a:prstClr val="black"/>
              </a:solidFill>
              <a:latin typeface="Calibri"/>
            </a:endParaRPr>
          </a:p>
        </p:txBody>
      </p:sp>
      <p:sp>
        <p:nvSpPr>
          <p:cNvPr id="25602" name="5 - Θέση αριθμού διαφάνειας"/>
          <p:cNvSpPr>
            <a:spLocks noGrp="1"/>
          </p:cNvSpPr>
          <p:nvPr>
            <p:ph type="sldNum" sz="quarter" idx="12"/>
          </p:nvPr>
        </p:nvSpPr>
        <p:spPr>
          <a:noFill/>
        </p:spPr>
        <p:txBody>
          <a:bodyPr/>
          <a:lstStyle/>
          <a:p>
            <a:fld id="{C216E2A9-88ED-4FD1-A475-5C296238E9C0}" type="slidenum">
              <a:rPr lang="el-GR" smtClean="0">
                <a:solidFill>
                  <a:prstClr val="black"/>
                </a:solidFill>
              </a:rPr>
              <a:pPr/>
              <a:t>48</a:t>
            </a:fld>
            <a:endParaRPr lang="el-GR" dirty="0" smtClean="0">
              <a:solidFill>
                <a:prstClr val="black"/>
              </a:solidFill>
            </a:endParaRPr>
          </a:p>
        </p:txBody>
      </p:sp>
      <p:sp>
        <p:nvSpPr>
          <p:cNvPr id="14" name="Rectangle 8"/>
          <p:cNvSpPr/>
          <p:nvPr/>
        </p:nvSpPr>
        <p:spPr>
          <a:xfrm>
            <a:off x="642910" y="5008678"/>
            <a:ext cx="292487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Strahlung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Vladsinger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6"/>
              </a:rPr>
              <a:t>CC </a:t>
            </a:r>
            <a:r>
              <a:rPr lang="en-US" sz="1200" dirty="0">
                <a:solidFill>
                  <a:prstClr val="black"/>
                </a:solidFill>
                <a:latin typeface="Calibri"/>
                <a:hlinkClick r:id="rId6"/>
              </a:rPr>
              <a:t>BY-SA 2.5</a:t>
            </a:r>
            <a:endParaRPr lang="en-US" sz="1200" dirty="0">
              <a:solidFill>
                <a:prstClr val="black"/>
              </a:solidFill>
              <a:latin typeface="Calibri"/>
            </a:endParaRPr>
          </a:p>
        </p:txBody>
      </p:sp>
    </p:spTree>
    <p:extLst>
      <p:ext uri="{BB962C8B-B14F-4D97-AF65-F5344CB8AC3E}">
        <p14:creationId xmlns:p14="http://schemas.microsoft.com/office/powerpoint/2010/main" val="27314448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Χρωστικές στον Μεσαίωνα</a:t>
            </a:r>
            <a:endParaRPr lang="el-GR" dirty="0"/>
          </a:p>
        </p:txBody>
      </p:sp>
      <p:sp>
        <p:nvSpPr>
          <p:cNvPr id="3" name="2 - Θέση περιεχομένου"/>
          <p:cNvSpPr>
            <a:spLocks noGrp="1"/>
          </p:cNvSpPr>
          <p:nvPr>
            <p:ph idx="1"/>
          </p:nvPr>
        </p:nvSpPr>
        <p:spPr/>
        <p:txBody>
          <a:bodyPr>
            <a:normAutofit/>
          </a:bodyPr>
          <a:lstStyle/>
          <a:p>
            <a:pPr marL="177800" lvl="1" indent="-14288">
              <a:spcBef>
                <a:spcPts val="1800"/>
              </a:spcBef>
              <a:buNone/>
            </a:pPr>
            <a:r>
              <a:rPr lang="el-GR" sz="2400" b="1" dirty="0" smtClean="0"/>
              <a:t>Λευκό</a:t>
            </a:r>
            <a:r>
              <a:rPr lang="en-US" sz="2400" dirty="0" smtClean="0"/>
              <a:t> [</a:t>
            </a:r>
            <a:r>
              <a:rPr lang="el-GR" sz="2400" dirty="0" smtClean="0"/>
              <a:t>λευκό του μολύβδου</a:t>
            </a:r>
            <a:r>
              <a:rPr lang="en-US" sz="2400" dirty="0" smtClean="0"/>
              <a:t>]</a:t>
            </a:r>
            <a:r>
              <a:rPr lang="el-GR" sz="2400" dirty="0" smtClean="0"/>
              <a:t>.</a:t>
            </a:r>
          </a:p>
          <a:p>
            <a:pPr marL="177800" lvl="1" indent="-14288">
              <a:spcBef>
                <a:spcPts val="1800"/>
              </a:spcBef>
              <a:buNone/>
            </a:pPr>
            <a:r>
              <a:rPr lang="el-GR" sz="2400" b="1" dirty="0" smtClean="0"/>
              <a:t>Κόκκινο</a:t>
            </a:r>
            <a:r>
              <a:rPr lang="en-US" sz="2400" dirty="0" smtClean="0"/>
              <a:t> [</a:t>
            </a:r>
            <a:r>
              <a:rPr lang="el-GR" sz="2400" dirty="0" smtClean="0"/>
              <a:t>μίνιο</a:t>
            </a:r>
            <a:r>
              <a:rPr lang="en-US" sz="2400" dirty="0" smtClean="0"/>
              <a:t> Pb3O4</a:t>
            </a:r>
            <a:r>
              <a:rPr lang="el-GR" sz="2400" dirty="0" smtClean="0"/>
              <a:t>, κιννάβαρι (</a:t>
            </a:r>
            <a:r>
              <a:rPr lang="en-US" sz="2400" dirty="0" smtClean="0"/>
              <a:t>HgS, vermillion)</a:t>
            </a:r>
            <a:r>
              <a:rPr lang="el-GR" sz="2400" dirty="0" smtClean="0"/>
              <a:t>].</a:t>
            </a:r>
          </a:p>
          <a:p>
            <a:pPr marL="177800" lvl="1" indent="-14288">
              <a:spcBef>
                <a:spcPts val="1800"/>
              </a:spcBef>
              <a:buNone/>
            </a:pPr>
            <a:r>
              <a:rPr lang="el-GR" sz="2400" b="1" dirty="0" smtClean="0"/>
              <a:t>Κίτρινο</a:t>
            </a:r>
            <a:r>
              <a:rPr lang="el-GR" sz="2400" dirty="0" smtClean="0"/>
              <a:t> [λιθάργυρος </a:t>
            </a:r>
            <a:r>
              <a:rPr lang="en-US" sz="2400" dirty="0" smtClean="0"/>
              <a:t>PbO, </a:t>
            </a:r>
            <a:r>
              <a:rPr lang="el-GR" sz="2400" dirty="0" smtClean="0"/>
              <a:t>φύλλο χρυσού].</a:t>
            </a:r>
          </a:p>
          <a:p>
            <a:pPr marL="177800" lvl="1" indent="-14288">
              <a:spcBef>
                <a:spcPts val="1800"/>
              </a:spcBef>
              <a:buNone/>
            </a:pPr>
            <a:r>
              <a:rPr lang="el-GR" sz="2400" b="1" dirty="0" smtClean="0"/>
              <a:t>Πράσινο</a:t>
            </a:r>
            <a:r>
              <a:rPr lang="el-GR" sz="2400" dirty="0" smtClean="0"/>
              <a:t>  [πράσινη γη, </a:t>
            </a:r>
            <a:r>
              <a:rPr lang="en-US" sz="2400" dirty="0" smtClean="0"/>
              <a:t>verdigris</a:t>
            </a:r>
            <a:r>
              <a:rPr lang="el-GR" sz="2400" dirty="0" smtClean="0"/>
              <a:t>].</a:t>
            </a:r>
          </a:p>
          <a:p>
            <a:pPr marL="177800" lvl="1" indent="-14288">
              <a:spcBef>
                <a:spcPts val="1800"/>
              </a:spcBef>
              <a:buNone/>
            </a:pPr>
            <a:r>
              <a:rPr lang="el-GR" sz="2400" b="1" dirty="0" smtClean="0"/>
              <a:t>Μπλε</a:t>
            </a:r>
            <a:r>
              <a:rPr lang="el-GR" sz="2400" dirty="0" smtClean="0"/>
              <a:t> [μπλε </a:t>
            </a:r>
            <a:r>
              <a:rPr lang="en-US" sz="2400" dirty="0" smtClean="0"/>
              <a:t>Ultramarine</a:t>
            </a:r>
            <a:r>
              <a:rPr lang="el-GR"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668055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Γιατί εμφανίζεται το χρώμα στα μόρια</a:t>
            </a:r>
            <a:r>
              <a:rPr lang="en-US" dirty="0" smtClean="0"/>
              <a:t>;</a:t>
            </a:r>
            <a:r>
              <a:rPr lang="el-GR" dirty="0" smtClean="0"/>
              <a:t/>
            </a:r>
            <a:br>
              <a:rPr lang="el-GR" dirty="0" smtClean="0"/>
            </a:br>
            <a:r>
              <a:rPr lang="el-GR" sz="3200" b="0" dirty="0" smtClean="0">
                <a:solidFill>
                  <a:prstClr val="black"/>
                </a:solidFill>
              </a:rPr>
              <a:t>(2 </a:t>
            </a:r>
            <a:r>
              <a:rPr lang="el-GR" sz="3200" b="0" dirty="0">
                <a:solidFill>
                  <a:prstClr val="black"/>
                </a:solidFill>
              </a:rPr>
              <a:t>από 2)</a:t>
            </a:r>
            <a:endParaRPr lang="el-GR" sz="3200" dirty="0"/>
          </a:p>
        </p:txBody>
      </p:sp>
      <p:sp>
        <p:nvSpPr>
          <p:cNvPr id="3" name="2 - Θέση περιεχομένου"/>
          <p:cNvSpPr>
            <a:spLocks noGrp="1"/>
          </p:cNvSpPr>
          <p:nvPr>
            <p:ph idx="1"/>
          </p:nvPr>
        </p:nvSpPr>
        <p:spPr>
          <a:xfrm>
            <a:off x="174581" y="1772816"/>
            <a:ext cx="3707905" cy="2160240"/>
          </a:xfrm>
        </p:spPr>
        <p:txBody>
          <a:bodyPr>
            <a:normAutofit/>
          </a:bodyPr>
          <a:lstStyle/>
          <a:p>
            <a:pPr>
              <a:lnSpc>
                <a:spcPct val="110000"/>
              </a:lnSpc>
              <a:spcBef>
                <a:spcPts val="1200"/>
              </a:spcBef>
            </a:pPr>
            <a:r>
              <a:rPr lang="el-GR" sz="2400" b="1" dirty="0" smtClean="0"/>
              <a:t>Αίτιο 1:  </a:t>
            </a:r>
            <a:r>
              <a:rPr lang="el-GR" sz="2400" dirty="0" smtClean="0"/>
              <a:t>η ύπαρξη της κατάλληλης ακτινοβολίας ικανή να διεγείρει μια κατηγορία χημικών μορίων.</a:t>
            </a:r>
          </a:p>
        </p:txBody>
      </p:sp>
      <p:sp>
        <p:nvSpPr>
          <p:cNvPr id="15" name="Ορθογώνιο 14"/>
          <p:cNvSpPr/>
          <p:nvPr/>
        </p:nvSpPr>
        <p:spPr>
          <a:xfrm>
            <a:off x="81917" y="4159339"/>
            <a:ext cx="5400600" cy="1717393"/>
          </a:xfrm>
          <a:prstGeom prst="rect">
            <a:avLst/>
          </a:prstGeom>
        </p:spPr>
        <p:txBody>
          <a:bodyPr wrap="square">
            <a:spAutoFit/>
          </a:bodyPr>
          <a:lstStyle/>
          <a:p>
            <a:pPr marL="342900" indent="-342900" fontAlgn="auto">
              <a:lnSpc>
                <a:spcPct val="110000"/>
              </a:lnSpc>
              <a:spcBef>
                <a:spcPts val="1200"/>
              </a:spcBef>
              <a:spcAft>
                <a:spcPts val="0"/>
              </a:spcAft>
              <a:buFont typeface="Arial" pitchFamily="34" charset="0"/>
              <a:buChar char="•"/>
            </a:pPr>
            <a:r>
              <a:rPr lang="el-GR" sz="2400" b="1" dirty="0">
                <a:solidFill>
                  <a:prstClr val="black"/>
                </a:solidFill>
                <a:latin typeface="Calibri"/>
              </a:rPr>
              <a:t>Αίτιο 2: </a:t>
            </a:r>
            <a:r>
              <a:rPr lang="el-GR" sz="2400" dirty="0">
                <a:solidFill>
                  <a:prstClr val="black"/>
                </a:solidFill>
                <a:latin typeface="Calibri"/>
              </a:rPr>
              <a:t>η ύπαρξη κατάλληλων μορίων, ικανών να υφίστανται ηλεκτρονιακή διέγερση (τα οργανικά μόρια φέρουν χρωμοφόρες και αυξόχρωμες ομάδες).</a:t>
            </a:r>
          </a:p>
        </p:txBody>
      </p:sp>
      <p:grpSp>
        <p:nvGrpSpPr>
          <p:cNvPr id="14" name="Ομάδα 13"/>
          <p:cNvGrpSpPr/>
          <p:nvPr/>
        </p:nvGrpSpPr>
        <p:grpSpPr>
          <a:xfrm>
            <a:off x="3573963" y="882254"/>
            <a:ext cx="5534541" cy="5848788"/>
            <a:chOff x="1142976" y="-428652"/>
            <a:chExt cx="7858180" cy="7213219"/>
          </a:xfrm>
        </p:grpSpPr>
        <p:grpSp>
          <p:nvGrpSpPr>
            <p:cNvPr id="4" name="13 - Ομάδα"/>
            <p:cNvGrpSpPr/>
            <p:nvPr/>
          </p:nvGrpSpPr>
          <p:grpSpPr>
            <a:xfrm>
              <a:off x="1142976" y="-428652"/>
              <a:ext cx="7858180" cy="4572008"/>
              <a:chOff x="642910" y="2143116"/>
              <a:chExt cx="6858048" cy="3908158"/>
            </a:xfrm>
          </p:grpSpPr>
          <p:pic>
            <p:nvPicPr>
              <p:cNvPr id="5" name="Picture 2" descr="D:\Dropbox\TEI\ΜΑΘΗΜΑΤΑ-ΕΡΓΑΣΤΗΡΙΑ\CHEM IMAGES_WIKIMEDIA COMMONS\Spectre électromagnétique.png"/>
              <p:cNvPicPr>
                <a:picLocks noChangeAspect="1" noChangeArrowheads="1"/>
              </p:cNvPicPr>
              <p:nvPr/>
            </p:nvPicPr>
            <p:blipFill>
              <a:blip r:embed="rId2" cstate="email">
                <a:lum bright="22000" contrast="-18000"/>
                <a:extLst>
                  <a:ext uri="{28A0092B-C50C-407E-A947-70E740481C1C}">
                    <a14:useLocalDpi xmlns:a14="http://schemas.microsoft.com/office/drawing/2010/main"/>
                  </a:ext>
                </a:extLst>
              </a:blip>
              <a:srcRect/>
              <a:stretch>
                <a:fillRect/>
              </a:stretch>
            </p:blipFill>
            <p:spPr bwMode="auto">
              <a:xfrm rot="5400000">
                <a:off x="2117855" y="668171"/>
                <a:ext cx="3908158" cy="6858048"/>
              </a:xfrm>
              <a:prstGeom prst="rect">
                <a:avLst/>
              </a:prstGeom>
              <a:noFill/>
            </p:spPr>
          </p:pic>
          <p:sp>
            <p:nvSpPr>
              <p:cNvPr id="6" name="AutoShape 5"/>
              <p:cNvSpPr>
                <a:spLocks noChangeArrowheads="1"/>
              </p:cNvSpPr>
              <p:nvPr/>
            </p:nvSpPr>
            <p:spPr bwMode="auto">
              <a:xfrm>
                <a:off x="4572000" y="2214554"/>
                <a:ext cx="214314" cy="1006476"/>
              </a:xfrm>
              <a:prstGeom prst="downArrow">
                <a:avLst>
                  <a:gd name="adj1" fmla="val 50000"/>
                  <a:gd name="adj2" fmla="val 45864"/>
                </a:avLst>
              </a:prstGeom>
              <a:solidFill>
                <a:schemeClr val="bg1">
                  <a:lumMod val="75000"/>
                </a:schemeClr>
              </a:solidFill>
              <a:ln w="9525">
                <a:noFill/>
                <a:miter lim="800000"/>
                <a:headEnd/>
                <a:tailEnd/>
              </a:ln>
            </p:spPr>
            <p:txBody>
              <a:bodyPr wrap="none" anchor="ctr"/>
              <a:lstStyle/>
              <a:p>
                <a:endParaRPr lang="el-GR" dirty="0">
                  <a:solidFill>
                    <a:prstClr val="black"/>
                  </a:solidFill>
                </a:endParaRPr>
              </a:p>
            </p:txBody>
          </p:sp>
        </p:grpSp>
        <p:sp>
          <p:nvSpPr>
            <p:cNvPr id="7" name="6 - Ορθογώνιο"/>
            <p:cNvSpPr/>
            <p:nvPr/>
          </p:nvSpPr>
          <p:spPr>
            <a:xfrm>
              <a:off x="4929190" y="5143512"/>
              <a:ext cx="2000264" cy="64294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317442" name="Picture 2" descr="C:\Documents and Settings\user\My Documents\Dropbox\TEI\ΜΑΘΗΜΑΤΑ-ΕΡΓΑΣΤΗΡΙΑ\CHEM IMAGES_WIKIMEDIA COMMONS\2000px-Strahlung.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542775">
              <a:off x="3697551" y="3920316"/>
              <a:ext cx="2341358" cy="751383"/>
            </a:xfrm>
            <a:prstGeom prst="rect">
              <a:avLst/>
            </a:prstGeom>
            <a:noFill/>
          </p:spPr>
        </p:pic>
        <p:pic>
          <p:nvPicPr>
            <p:cNvPr id="10" name="Picture 2" descr="C:\Documents and Settings\user\My Documents\Dropbox\TEI\ΜΑΘΗΜΑΤΑ-ΕΡΓΑΣΤΗΡΙΑ\CHEM IMAGES_WIKIMEDIA COMMONS\2000px-Strahlung.svg.png"/>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162411">
              <a:off x="5505920" y="4275600"/>
              <a:ext cx="1505253" cy="792687"/>
            </a:xfrm>
            <a:prstGeom prst="rect">
              <a:avLst/>
            </a:prstGeom>
            <a:noFill/>
          </p:spPr>
        </p:pic>
        <p:pic>
          <p:nvPicPr>
            <p:cNvPr id="11" name="Picture 2" descr="C:\Documents and Settings\user\My Documents\Dropbox\TEI\ΜΑΘΗΜΑΤΑ-ΕΡΓΑΣΤΗΡΙΑ\CHEM IMAGES_WIKIMEDIA COMMONS\2000px-Strahlung.svg.pn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4184480">
              <a:off x="5257153" y="5928638"/>
              <a:ext cx="1092529" cy="619330"/>
            </a:xfrm>
            <a:prstGeom prst="rect">
              <a:avLst/>
            </a:prstGeom>
            <a:noFill/>
          </p:spPr>
        </p:pic>
        <p:sp>
          <p:nvSpPr>
            <p:cNvPr id="12" name="11 - TextBox"/>
            <p:cNvSpPr txBox="1"/>
            <p:nvPr/>
          </p:nvSpPr>
          <p:spPr>
            <a:xfrm>
              <a:off x="6786578" y="4286256"/>
              <a:ext cx="2017765" cy="791656"/>
            </a:xfrm>
            <a:prstGeom prst="rect">
              <a:avLst/>
            </a:prstGeom>
            <a:noFill/>
          </p:spPr>
          <p:txBody>
            <a:bodyPr wrap="none" rtlCol="0">
              <a:spAutoFit/>
            </a:bodyPr>
            <a:lstStyle/>
            <a:p>
              <a:r>
                <a:rPr lang="el-GR" sz="2000" b="1" dirty="0" smtClean="0">
                  <a:solidFill>
                    <a:prstClr val="black"/>
                  </a:solidFill>
                  <a:latin typeface="Calibri"/>
                </a:rPr>
                <a:t>Ανακλώμενη </a:t>
              </a:r>
            </a:p>
            <a:p>
              <a:r>
                <a:rPr lang="el-GR" sz="2000" b="1" dirty="0" smtClean="0">
                  <a:solidFill>
                    <a:prstClr val="black"/>
                  </a:solidFill>
                  <a:latin typeface="Calibri"/>
                </a:rPr>
                <a:t>δέσμη</a:t>
              </a:r>
              <a:endParaRPr lang="el-GR" sz="2000" b="1" dirty="0">
                <a:solidFill>
                  <a:prstClr val="black"/>
                </a:solidFill>
                <a:latin typeface="Calibri"/>
              </a:endParaRPr>
            </a:p>
          </p:txBody>
        </p:sp>
        <p:sp>
          <p:nvSpPr>
            <p:cNvPr id="13" name="12 - TextBox"/>
            <p:cNvSpPr txBox="1"/>
            <p:nvPr/>
          </p:nvSpPr>
          <p:spPr>
            <a:xfrm>
              <a:off x="6000759" y="5929330"/>
              <a:ext cx="1849690" cy="791656"/>
            </a:xfrm>
            <a:prstGeom prst="rect">
              <a:avLst/>
            </a:prstGeom>
            <a:noFill/>
          </p:spPr>
          <p:txBody>
            <a:bodyPr wrap="none" rtlCol="0">
              <a:spAutoFit/>
            </a:bodyPr>
            <a:lstStyle/>
            <a:p>
              <a:r>
                <a:rPr lang="el-GR" sz="2000" b="1" dirty="0" smtClean="0">
                  <a:solidFill>
                    <a:prstClr val="black"/>
                  </a:solidFill>
                  <a:latin typeface="Calibri"/>
                </a:rPr>
                <a:t>Διερχόμενη </a:t>
              </a:r>
            </a:p>
            <a:p>
              <a:r>
                <a:rPr lang="el-GR" sz="2000" b="1" dirty="0" smtClean="0">
                  <a:solidFill>
                    <a:prstClr val="black"/>
                  </a:solidFill>
                  <a:latin typeface="Calibri"/>
                </a:rPr>
                <a:t>δέσμη</a:t>
              </a:r>
              <a:endParaRPr lang="el-GR" sz="2000" b="1" dirty="0">
                <a:solidFill>
                  <a:prstClr val="black"/>
                </a:solidFill>
                <a:latin typeface="Calibri"/>
              </a:endParaRPr>
            </a:p>
          </p:txBody>
        </p:sp>
      </p:gr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
        <p:nvSpPr>
          <p:cNvPr id="16" name="Rectangle 8"/>
          <p:cNvSpPr/>
          <p:nvPr/>
        </p:nvSpPr>
        <p:spPr>
          <a:xfrm>
            <a:off x="3144463" y="3563975"/>
            <a:ext cx="292487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Strahlung</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Vladsinger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9"/>
              </a:rPr>
              <a:t>CC </a:t>
            </a:r>
            <a:r>
              <a:rPr lang="en-US" sz="1200" dirty="0">
                <a:solidFill>
                  <a:prstClr val="black"/>
                </a:solidFill>
                <a:latin typeface="Calibri"/>
                <a:hlinkClick r:id="rId9"/>
              </a:rPr>
              <a:t>BY-SA 2.5</a:t>
            </a:r>
            <a:endParaRPr lang="en-US" sz="1200" dirty="0">
              <a:solidFill>
                <a:prstClr val="black"/>
              </a:solidFill>
              <a:latin typeface="Calibri"/>
            </a:endParaRPr>
          </a:p>
        </p:txBody>
      </p:sp>
    </p:spTree>
    <p:extLst>
      <p:ext uri="{BB962C8B-B14F-4D97-AF65-F5344CB8AC3E}">
        <p14:creationId xmlns:p14="http://schemas.microsoft.com/office/powerpoint/2010/main" val="2910073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4000" dirty="0" smtClean="0"/>
              <a:t>Με ποιους φυσικούς μηχανισμούς εμφανίζεται το χρώμα;</a:t>
            </a:r>
            <a:endParaRPr lang="el-GR" sz="4000" dirty="0"/>
          </a:p>
        </p:txBody>
      </p:sp>
      <p:sp>
        <p:nvSpPr>
          <p:cNvPr id="3" name="2 - Θέση περιεχομένου"/>
          <p:cNvSpPr>
            <a:spLocks noGrp="1"/>
          </p:cNvSpPr>
          <p:nvPr>
            <p:ph idx="1"/>
          </p:nvPr>
        </p:nvSpPr>
        <p:spPr>
          <a:xfrm>
            <a:off x="457200" y="1556792"/>
            <a:ext cx="4114800" cy="4680520"/>
          </a:xfrm>
        </p:spPr>
        <p:txBody>
          <a:bodyPr>
            <a:normAutofit/>
          </a:bodyPr>
          <a:lstStyle/>
          <a:p>
            <a:pPr>
              <a:lnSpc>
                <a:spcPct val="114000"/>
              </a:lnSpc>
              <a:spcBef>
                <a:spcPts val="1200"/>
              </a:spcBef>
            </a:pPr>
            <a:r>
              <a:rPr lang="el-GR" sz="2400" dirty="0" smtClean="0"/>
              <a:t>Μοριακός Μηχανισμός - απορρόφηση ακτινοβολίας: </a:t>
            </a:r>
            <a:r>
              <a:rPr lang="el-GR" sz="2400" b="1" dirty="0" smtClean="0"/>
              <a:t>διέλευση</a:t>
            </a:r>
            <a:r>
              <a:rPr lang="el-GR" sz="2400" dirty="0" smtClean="0"/>
              <a:t> (διαπερατότητα) και </a:t>
            </a:r>
            <a:r>
              <a:rPr lang="el-GR" sz="2400" b="1" dirty="0" smtClean="0"/>
              <a:t>ανάκλαση.</a:t>
            </a:r>
            <a:endParaRPr lang="el-GR" sz="2400" dirty="0" smtClean="0"/>
          </a:p>
          <a:p>
            <a:pPr>
              <a:lnSpc>
                <a:spcPct val="114000"/>
              </a:lnSpc>
              <a:spcBef>
                <a:spcPts val="1200"/>
              </a:spcBef>
            </a:pPr>
            <a:r>
              <a:rPr lang="el-GR" sz="2400" dirty="0" smtClean="0"/>
              <a:t>Φυσικός μηχανισμός: </a:t>
            </a:r>
            <a:r>
              <a:rPr lang="el-GR" sz="2400" b="1" dirty="0" smtClean="0">
                <a:solidFill>
                  <a:srgbClr val="AC0000"/>
                </a:solidFill>
              </a:rPr>
              <a:t>περίθλαση.</a:t>
            </a:r>
            <a:endParaRPr lang="el-GR" sz="2400" b="1" dirty="0">
              <a:solidFill>
                <a:srgbClr val="AC0000"/>
              </a:solidFill>
            </a:endParaRPr>
          </a:p>
        </p:txBody>
      </p:sp>
      <p:pic>
        <p:nvPicPr>
          <p:cNvPr id="59" name="58 - Εικόνα"/>
          <p:cNvPicPr/>
          <p:nvPr/>
        </p:nvPicPr>
        <p:blipFill>
          <a:blip r:embed="rId2"/>
          <a:srcRect/>
          <a:stretch>
            <a:fillRect/>
          </a:stretch>
        </p:blipFill>
        <p:spPr bwMode="auto">
          <a:xfrm>
            <a:off x="4499992" y="1409738"/>
            <a:ext cx="4644008" cy="3099382"/>
          </a:xfrm>
          <a:prstGeom prst="rect">
            <a:avLst/>
          </a:prstGeom>
          <a:noFill/>
          <a:ln w="9525">
            <a:noFill/>
            <a:miter lim="800000"/>
            <a:headEnd/>
            <a:tailEnd/>
          </a:ln>
        </p:spPr>
      </p:pic>
      <p:pic>
        <p:nvPicPr>
          <p:cNvPr id="107576" name="Picture 56" descr="σχηματικά η απορρόφηση ακτινοβολίας σε υλικό"/>
          <p:cNvPicPr>
            <a:picLocks noChangeAspect="1" noChangeArrowheads="1"/>
          </p:cNvPicPr>
          <p:nvPr/>
        </p:nvPicPr>
        <p:blipFill>
          <a:blip r:embed="rId3"/>
          <a:srcRect/>
          <a:stretch>
            <a:fillRect/>
          </a:stretch>
        </p:blipFill>
        <p:spPr bwMode="auto">
          <a:xfrm>
            <a:off x="2915816" y="4272553"/>
            <a:ext cx="3453062" cy="2036767"/>
          </a:xfrm>
          <a:prstGeom prst="rect">
            <a:avLst/>
          </a:prstGeom>
          <a:noFill/>
        </p:spPr>
      </p:pic>
      <p:sp>
        <p:nvSpPr>
          <p:cNvPr id="7" name="Rectangle 8"/>
          <p:cNvSpPr/>
          <p:nvPr/>
        </p:nvSpPr>
        <p:spPr>
          <a:xfrm>
            <a:off x="3264382" y="6351711"/>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Simple </a:t>
            </a:r>
            <a:r>
              <a:rPr lang="en-US" sz="1200" dirty="0" smtClean="0">
                <a:solidFill>
                  <a:prstClr val="black"/>
                </a:solidFill>
                <a:latin typeface="Calibri"/>
                <a:hlinkClick r:id="rId4"/>
              </a:rPr>
              <a:t>reflectance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Phidauex"/>
              </a:rPr>
              <a:t>Phidauex</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429737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Autofit/>
          </a:bodyPr>
          <a:lstStyle/>
          <a:p>
            <a:r>
              <a:rPr lang="el-GR" dirty="0" smtClean="0"/>
              <a:t>Ο μοριακός μηχανισμός της δημιουργίας χρώματος </a:t>
            </a:r>
            <a:endParaRPr lang="el-GR" dirty="0"/>
          </a:p>
        </p:txBody>
      </p:sp>
      <p:sp>
        <p:nvSpPr>
          <p:cNvPr id="3" name="Content Placeholder 2"/>
          <p:cNvSpPr>
            <a:spLocks noGrp="1"/>
          </p:cNvSpPr>
          <p:nvPr>
            <p:ph idx="1"/>
          </p:nvPr>
        </p:nvSpPr>
        <p:spPr>
          <a:xfrm>
            <a:off x="467544" y="1556792"/>
            <a:ext cx="8229600" cy="4824536"/>
          </a:xfrm>
        </p:spPr>
        <p:txBody>
          <a:bodyPr>
            <a:noAutofit/>
          </a:bodyPr>
          <a:lstStyle/>
          <a:p>
            <a:pPr>
              <a:lnSpc>
                <a:spcPct val="114000"/>
              </a:lnSpc>
              <a:spcBef>
                <a:spcPts val="1200"/>
              </a:spcBef>
            </a:pPr>
            <a:r>
              <a:rPr lang="el-GR" sz="2400" dirty="0" smtClean="0"/>
              <a:t>Το χρώμα των οργανικών ενώσεων και των υλικών στα οποία αυτές απαντώνται οφείλεται στην </a:t>
            </a:r>
            <a:r>
              <a:rPr lang="el-GR" sz="2400" b="1" dirty="0" smtClean="0"/>
              <a:t>απορρόφηση</a:t>
            </a:r>
            <a:r>
              <a:rPr lang="el-GR" sz="2400" dirty="0" smtClean="0"/>
              <a:t> τμήματος της </a:t>
            </a:r>
            <a:r>
              <a:rPr lang="el-GR" sz="2400" b="1" dirty="0" smtClean="0"/>
              <a:t>ορατής</a:t>
            </a:r>
            <a:r>
              <a:rPr lang="el-GR" sz="2400" dirty="0" smtClean="0"/>
              <a:t> περιοχής της ηλεκτρομαγνητικής ακτινοβολίας. </a:t>
            </a:r>
          </a:p>
          <a:p>
            <a:pPr>
              <a:lnSpc>
                <a:spcPct val="114000"/>
              </a:lnSpc>
              <a:spcBef>
                <a:spcPts val="1200"/>
              </a:spcBef>
            </a:pPr>
            <a:r>
              <a:rPr lang="el-GR" sz="2400" dirty="0" smtClean="0"/>
              <a:t>Όταν απορροφά μόνο στο υπεριώδες (</a:t>
            </a:r>
            <a:r>
              <a:rPr lang="en-US" sz="2400" dirty="0" smtClean="0"/>
              <a:t>UV</a:t>
            </a:r>
            <a:r>
              <a:rPr lang="el-GR" sz="2400" dirty="0" smtClean="0"/>
              <a:t>), τότε η ένωση εμφανίζεται </a:t>
            </a:r>
            <a:r>
              <a:rPr lang="el-GR" sz="2400" b="1" dirty="0" smtClean="0"/>
              <a:t>άχρωμη</a:t>
            </a:r>
            <a:r>
              <a:rPr lang="el-GR" sz="2400" dirty="0" smtClean="0"/>
              <a:t> (αν το υλικό είναι διαφανές) ή </a:t>
            </a:r>
            <a:r>
              <a:rPr lang="el-GR" sz="2400" b="1" dirty="0" smtClean="0"/>
              <a:t>λευκή</a:t>
            </a:r>
            <a:r>
              <a:rPr lang="el-GR" sz="2400" dirty="0" smtClean="0"/>
              <a:t> (αν το υλικό είναι αδιαφανές).</a:t>
            </a:r>
          </a:p>
          <a:p>
            <a:pPr>
              <a:lnSpc>
                <a:spcPct val="114000"/>
              </a:lnSpc>
              <a:spcBef>
                <a:spcPts val="1200"/>
              </a:spcBef>
            </a:pPr>
            <a:r>
              <a:rPr lang="el-GR" sz="2400" dirty="0" smtClean="0"/>
              <a:t>Η συστηματική μελέτη του χρώματος των διαφόρων υλικών γίνεται με την καταγραφή-αποτύπωση και μελέτη των </a:t>
            </a:r>
            <a:r>
              <a:rPr lang="el-GR" sz="2400" b="1" dirty="0" smtClean="0"/>
              <a:t>φασμάτων απορρόφησης </a:t>
            </a:r>
            <a:r>
              <a:rPr lang="el-GR" sz="2400" dirty="0" smtClean="0"/>
              <a:t>στο υπεριώδες και το ορατό (</a:t>
            </a:r>
            <a:r>
              <a:rPr lang="en-US" sz="2400" dirty="0" smtClean="0"/>
              <a:t>UV</a:t>
            </a:r>
            <a:r>
              <a:rPr lang="el-GR" sz="2400" dirty="0" smtClean="0"/>
              <a:t>-</a:t>
            </a:r>
            <a:r>
              <a:rPr lang="en-US" sz="2400" dirty="0" err="1" smtClean="0"/>
              <a:t>vis</a:t>
            </a:r>
            <a:r>
              <a:rPr lang="el-GR" sz="2400" dirty="0" smtClean="0"/>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048320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χρώμα των δεικτών</a:t>
            </a:r>
            <a:endParaRPr lang="el-GR" dirty="0"/>
          </a:p>
        </p:txBody>
      </p:sp>
      <p:sp>
        <p:nvSpPr>
          <p:cNvPr id="3" name="2 - Θέση περιεχομένου"/>
          <p:cNvSpPr>
            <a:spLocks noGrp="1"/>
          </p:cNvSpPr>
          <p:nvPr>
            <p:ph idx="1"/>
          </p:nvPr>
        </p:nvSpPr>
        <p:spPr>
          <a:xfrm>
            <a:off x="611560" y="1196752"/>
            <a:ext cx="8075240" cy="5040560"/>
          </a:xfrm>
        </p:spPr>
        <p:txBody>
          <a:bodyPr>
            <a:normAutofit/>
          </a:bodyPr>
          <a:lstStyle/>
          <a:p>
            <a:pPr marL="0" indent="0" algn="ctr">
              <a:buNone/>
            </a:pPr>
            <a:r>
              <a:rPr lang="el-GR" sz="2400" dirty="0" smtClean="0"/>
              <a:t>Το μπλε της βρωμοφαινόλης.</a:t>
            </a:r>
            <a:endParaRPr lang="el-GR" sz="2400" dirty="0"/>
          </a:p>
        </p:txBody>
      </p:sp>
      <p:pic>
        <p:nvPicPr>
          <p:cNvPr id="447490" name="Picture 2" descr="File:Bromphenolblau Absorption.svg"/>
          <p:cNvPicPr>
            <a:picLocks noChangeAspect="1" noChangeArrowheads="1"/>
          </p:cNvPicPr>
          <p:nvPr/>
        </p:nvPicPr>
        <p:blipFill>
          <a:blip r:embed="rId3" cstate="email">
            <a:extLst>
              <a:ext uri="{28A0092B-C50C-407E-A947-70E740481C1C}">
                <a14:useLocalDpi xmlns:a14="http://schemas.microsoft.com/office/drawing/2010/main"/>
              </a:ext>
            </a:extLst>
          </a:blip>
          <a:srcRect l="625" t="5505" b="3669"/>
          <a:stretch>
            <a:fillRect/>
          </a:stretch>
        </p:blipFill>
        <p:spPr bwMode="auto">
          <a:xfrm>
            <a:off x="3000363" y="2000240"/>
            <a:ext cx="6080863" cy="4143404"/>
          </a:xfrm>
          <a:prstGeom prst="rect">
            <a:avLst/>
          </a:prstGeom>
          <a:noFill/>
        </p:spPr>
      </p:pic>
      <p:graphicFrame>
        <p:nvGraphicFramePr>
          <p:cNvPr id="447492" name="Object 4"/>
          <p:cNvGraphicFramePr>
            <a:graphicFrameLocks noChangeAspect="1"/>
          </p:cNvGraphicFramePr>
          <p:nvPr>
            <p:extLst/>
          </p:nvPr>
        </p:nvGraphicFramePr>
        <p:xfrm>
          <a:off x="306155" y="1412776"/>
          <a:ext cx="2377013" cy="2373413"/>
        </p:xfrm>
        <a:graphic>
          <a:graphicData uri="http://schemas.openxmlformats.org/presentationml/2006/ole">
            <mc:AlternateContent xmlns:mc="http://schemas.openxmlformats.org/markup-compatibility/2006">
              <mc:Choice xmlns:v="urn:schemas-microsoft-com:vml" Requires="v">
                <p:oleObj spid="_x0000_s15378" name="ChemSketch" r:id="rId4" imgW="2097024" imgH="2093976" progId="ACD.ChemSketch.20">
                  <p:embed/>
                </p:oleObj>
              </mc:Choice>
              <mc:Fallback>
                <p:oleObj name="ChemSketch" r:id="rId4" imgW="2097024" imgH="2093976"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55" y="1412776"/>
                        <a:ext cx="2377013" cy="237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 Βέλος προς τα κάτω"/>
          <p:cNvSpPr/>
          <p:nvPr/>
        </p:nvSpPr>
        <p:spPr>
          <a:xfrm>
            <a:off x="1071538" y="3857628"/>
            <a:ext cx="500066" cy="642942"/>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8 - TextBox"/>
          <p:cNvSpPr txBox="1"/>
          <p:nvPr/>
        </p:nvSpPr>
        <p:spPr>
          <a:xfrm>
            <a:off x="1571604" y="3857628"/>
            <a:ext cx="643125" cy="461665"/>
          </a:xfrm>
          <a:prstGeom prst="rect">
            <a:avLst/>
          </a:prstGeom>
          <a:noFill/>
        </p:spPr>
        <p:txBody>
          <a:bodyPr wrap="none" rtlCol="0">
            <a:spAutoFit/>
          </a:bodyPr>
          <a:lstStyle/>
          <a:p>
            <a:r>
              <a:rPr lang="el-GR" sz="2400" dirty="0" smtClean="0">
                <a:solidFill>
                  <a:prstClr val="black"/>
                </a:solidFill>
              </a:rPr>
              <a:t>ΟΗ</a:t>
            </a:r>
            <a:r>
              <a:rPr lang="el-GR" sz="2400" baseline="30000" dirty="0" smtClean="0">
                <a:solidFill>
                  <a:prstClr val="black"/>
                </a:solidFill>
              </a:rPr>
              <a:t>-</a:t>
            </a:r>
            <a:endParaRPr lang="el-GR" sz="2400" baseline="30000" dirty="0">
              <a:solidFill>
                <a:prstClr val="black"/>
              </a:solidFill>
            </a:endParaRPr>
          </a:p>
        </p:txBody>
      </p:sp>
      <p:graphicFrame>
        <p:nvGraphicFramePr>
          <p:cNvPr id="447494" name="Object 6"/>
          <p:cNvGraphicFramePr>
            <a:graphicFrameLocks noChangeAspect="1"/>
          </p:cNvGraphicFramePr>
          <p:nvPr>
            <p:extLst>
              <p:ext uri="{D42A27DB-BD31-4B8C-83A1-F6EECF244321}">
                <p14:modId xmlns:p14="http://schemas.microsoft.com/office/powerpoint/2010/main" val="60898909"/>
              </p:ext>
            </p:extLst>
          </p:nvPr>
        </p:nvGraphicFramePr>
        <p:xfrm>
          <a:off x="285720" y="4468154"/>
          <a:ext cx="1929009" cy="2081676"/>
        </p:xfrm>
        <a:graphic>
          <a:graphicData uri="http://schemas.openxmlformats.org/presentationml/2006/ole">
            <mc:AlternateContent xmlns:mc="http://schemas.openxmlformats.org/markup-compatibility/2006">
              <mc:Choice xmlns:v="urn:schemas-microsoft-com:vml" Requires="v">
                <p:oleObj spid="_x0000_s15379" name="ChemSketch" r:id="rId6" imgW="1926336" imgH="2078736" progId="ACD.ChemSketch.20">
                  <p:embed/>
                </p:oleObj>
              </mc:Choice>
              <mc:Fallback>
                <p:oleObj name="ChemSketch" r:id="rId6" imgW="1926336" imgH="2078736"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4468154"/>
                        <a:ext cx="1929009" cy="2081676"/>
                      </a:xfrm>
                      <a:prstGeom prst="rect">
                        <a:avLst/>
                      </a:prstGeom>
                      <a:noFill/>
                      <a:ln>
                        <a:noFill/>
                      </a:ln>
                      <a:effectLs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806538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Οργανικές χρωστικές (Βαφές)</a:t>
            </a:r>
            <a:endParaRPr lang="el-GR" dirty="0"/>
          </a:p>
        </p:txBody>
      </p:sp>
      <p:sp>
        <p:nvSpPr>
          <p:cNvPr id="3" name="Content Placeholder 2"/>
          <p:cNvSpPr>
            <a:spLocks noGrp="1"/>
          </p:cNvSpPr>
          <p:nvPr>
            <p:ph idx="1"/>
          </p:nvPr>
        </p:nvSpPr>
        <p:spPr>
          <a:xfrm>
            <a:off x="457200" y="1340768"/>
            <a:ext cx="8229600" cy="4896544"/>
          </a:xfrm>
        </p:spPr>
        <p:txBody>
          <a:bodyPr>
            <a:noAutofit/>
          </a:bodyPr>
          <a:lstStyle/>
          <a:p>
            <a:pPr>
              <a:lnSpc>
                <a:spcPct val="114000"/>
              </a:lnSpc>
              <a:spcBef>
                <a:spcPts val="1200"/>
              </a:spcBef>
            </a:pPr>
            <a:r>
              <a:rPr lang="el-GR" sz="2400" dirty="0" smtClean="0"/>
              <a:t>Οι βαφές οι οποίες από τα αρχαιότατα χρόνια είχαν χρησιμοποιηθεί στην βαφή των υφασμάτων είναι οργανικές χημικές ενώσεις που απορροφούν την ορατή ακτινοβολία σε περιοχές αντίστοιχες με το χρώμα που κατέχουν.</a:t>
            </a:r>
          </a:p>
          <a:p>
            <a:pPr>
              <a:lnSpc>
                <a:spcPct val="114000"/>
              </a:lnSpc>
              <a:spcBef>
                <a:spcPts val="1200"/>
              </a:spcBef>
            </a:pPr>
            <a:r>
              <a:rPr lang="el-GR" sz="2400" dirty="0" smtClean="0"/>
              <a:t>Παράδειγμα: αν μια χρωστική εμφανίζεται κόκκινη, τότε απορροφά στο μπλε-πράσινο τμήμα της ορατής περιοχής (μέγιστο απορρόφησης περίπου στα 500</a:t>
            </a:r>
            <a:r>
              <a:rPr lang="en-US" sz="2400" dirty="0" smtClean="0"/>
              <a:t>nm</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66675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dirty="0" smtClean="0"/>
              <a:t>Το χρώμα στις οργανικές χημικές ενώσεις </a:t>
            </a:r>
            <a:r>
              <a:rPr lang="el-GR" sz="3200" b="0" dirty="0" smtClean="0"/>
              <a:t>(1 από 2)</a:t>
            </a:r>
            <a:endParaRPr lang="el-GR" sz="3200" b="0" dirty="0"/>
          </a:p>
        </p:txBody>
      </p:sp>
      <p:sp>
        <p:nvSpPr>
          <p:cNvPr id="3" name="2 - Θέση περιεχομένου"/>
          <p:cNvSpPr>
            <a:spLocks noGrp="1"/>
          </p:cNvSpPr>
          <p:nvPr>
            <p:ph idx="1"/>
          </p:nvPr>
        </p:nvSpPr>
        <p:spPr/>
        <p:txBody>
          <a:bodyPr>
            <a:normAutofit/>
          </a:bodyPr>
          <a:lstStyle/>
          <a:p>
            <a:pPr>
              <a:lnSpc>
                <a:spcPct val="114000"/>
              </a:lnSpc>
              <a:spcBef>
                <a:spcPts val="1200"/>
              </a:spcBef>
            </a:pPr>
            <a:r>
              <a:rPr lang="el-GR" sz="2400" dirty="0" smtClean="0"/>
              <a:t>Η απορρόφηση της ακτινοβολίας στο υπεριώδες και το ορατό παρατηρείται επειδή συμβαίνει μια εσωτερική διαδικασία σε κάθε μόριο που καλείται </a:t>
            </a:r>
            <a:r>
              <a:rPr lang="el-GR" sz="2400" b="1" dirty="0" smtClean="0"/>
              <a:t>ηλεκτρονιακή μετάπτωση</a:t>
            </a:r>
            <a:r>
              <a:rPr lang="el-GR" sz="2400" dirty="0" smtClean="0"/>
              <a:t>. </a:t>
            </a:r>
          </a:p>
          <a:p>
            <a:pPr>
              <a:lnSpc>
                <a:spcPct val="114000"/>
              </a:lnSpc>
              <a:spcBef>
                <a:spcPts val="1200"/>
              </a:spcBef>
            </a:pPr>
            <a:r>
              <a:rPr lang="el-GR" sz="2400" dirty="0" smtClean="0"/>
              <a:t>Όλες οι χημικές ενώσεις απορροφούν σε κάποια περιοχή του υπεριώδους. </a:t>
            </a:r>
          </a:p>
          <a:p>
            <a:pPr>
              <a:lnSpc>
                <a:spcPct val="114000"/>
              </a:lnSpc>
              <a:spcBef>
                <a:spcPts val="1200"/>
              </a:spcBef>
            </a:pPr>
            <a:r>
              <a:rPr lang="el-GR" sz="2400" dirty="0" smtClean="0"/>
              <a:t>Όταν συντρέχουν επιπλέον παράγοντες ώστε ένα μόριο να απορροφά και στο ορατό, τότε αυτό εμφανίζεται έγχρωμο.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913329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r>
              <a:rPr lang="el-GR" sz="4400" dirty="0" smtClean="0"/>
              <a:t>Το χρώμα στις οργανικές χημικές ενώσεις </a:t>
            </a:r>
            <a:r>
              <a:rPr lang="el-GR" sz="3600" b="0" dirty="0" smtClean="0"/>
              <a:t>(2 από 2)</a:t>
            </a:r>
            <a:endParaRPr lang="el-GR" sz="3600" b="0" dirty="0"/>
          </a:p>
        </p:txBody>
      </p:sp>
      <p:sp>
        <p:nvSpPr>
          <p:cNvPr id="3" name="2 - Θέση περιεχομένου"/>
          <p:cNvSpPr>
            <a:spLocks noGrp="1"/>
          </p:cNvSpPr>
          <p:nvPr>
            <p:ph idx="1"/>
          </p:nvPr>
        </p:nvSpPr>
        <p:spPr/>
        <p:txBody>
          <a:bodyPr>
            <a:normAutofit/>
          </a:bodyPr>
          <a:lstStyle/>
          <a:p>
            <a:pPr>
              <a:lnSpc>
                <a:spcPct val="114000"/>
              </a:lnSpc>
              <a:spcBef>
                <a:spcPts val="1200"/>
              </a:spcBef>
            </a:pPr>
            <a:r>
              <a:rPr lang="el-GR" sz="2400" dirty="0" smtClean="0"/>
              <a:t>Ένα </a:t>
            </a:r>
            <a:r>
              <a:rPr lang="el-GR" sz="2400" b="1" dirty="0" smtClean="0"/>
              <a:t>κόκκινο</a:t>
            </a:r>
            <a:r>
              <a:rPr lang="el-GR" sz="2400" dirty="0" smtClean="0"/>
              <a:t> διαφανές αντικείμενο έχει το συγκεκριμένο χρώμα επειδή από το λευκό προσπίπτον φως απορροφάται επιλεκτικά η </a:t>
            </a:r>
            <a:r>
              <a:rPr lang="el-GR" sz="2400" b="1" dirty="0" smtClean="0"/>
              <a:t>μπλε-πράσινη</a:t>
            </a:r>
            <a:r>
              <a:rPr lang="el-GR" sz="2400" dirty="0" smtClean="0"/>
              <a:t> συνιστώσα (περιοχή από 450-620 </a:t>
            </a:r>
            <a:r>
              <a:rPr lang="en-US" sz="2400" dirty="0" smtClean="0"/>
              <a:t>nm</a:t>
            </a:r>
            <a:r>
              <a:rPr lang="el-GR" sz="2400" dirty="0" smtClean="0"/>
              <a:t>) και εξέρχονται οι συνιστώσες που δεν απορροφώνται (</a:t>
            </a:r>
            <a:r>
              <a:rPr lang="el-GR" sz="2400" b="1" dirty="0" smtClean="0"/>
              <a:t>ιώδης</a:t>
            </a:r>
            <a:r>
              <a:rPr lang="el-GR" sz="2400" dirty="0" smtClean="0"/>
              <a:t>, </a:t>
            </a:r>
            <a:r>
              <a:rPr lang="el-GR" sz="2400" b="1" dirty="0" smtClean="0"/>
              <a:t>πορτοκαλί</a:t>
            </a:r>
            <a:r>
              <a:rPr lang="el-GR" sz="2400" dirty="0" smtClean="0"/>
              <a:t> και </a:t>
            </a:r>
            <a:r>
              <a:rPr lang="el-GR" sz="2400" b="1" dirty="0" smtClean="0"/>
              <a:t>κόκκινη</a:t>
            </a:r>
            <a:r>
              <a:rPr lang="el-GR" sz="2400" dirty="0" smtClean="0"/>
              <a:t>) των οποίων η σύνθεση δίνει την απόχρωση του </a:t>
            </a:r>
            <a:r>
              <a:rPr lang="el-GR" sz="2400" b="1" dirty="0" smtClean="0"/>
              <a:t>κόκκινου</a:t>
            </a:r>
            <a:r>
              <a:rPr lang="el-GR" sz="2400" dirty="0" smtClean="0"/>
              <a:t>.</a:t>
            </a:r>
            <a:endParaRPr lang="el-GR" sz="2400" dirty="0"/>
          </a:p>
        </p:txBody>
      </p:sp>
      <p:pic>
        <p:nvPicPr>
          <p:cNvPr id="5" name="4 - Εικόνα"/>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08" y="3929042"/>
            <a:ext cx="4286280" cy="292895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984591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Παρατηρούμενο χρώμα λόγω απορρόφησης</a:t>
            </a:r>
            <a:endParaRPr lang="el-GR" dirty="0"/>
          </a:p>
        </p:txBody>
      </p:sp>
      <p:grpSp>
        <p:nvGrpSpPr>
          <p:cNvPr id="14" name="Ομάδα 13"/>
          <p:cNvGrpSpPr/>
          <p:nvPr/>
        </p:nvGrpSpPr>
        <p:grpSpPr>
          <a:xfrm>
            <a:off x="171419" y="1564903"/>
            <a:ext cx="7999906" cy="3357586"/>
            <a:chOff x="-187546" y="1500174"/>
            <a:chExt cx="7999906" cy="3357586"/>
          </a:xfrm>
        </p:grpSpPr>
        <p:sp>
          <p:nvSpPr>
            <p:cNvPr id="5" name="4 - Δεξιό βέλος"/>
            <p:cNvSpPr/>
            <p:nvPr/>
          </p:nvSpPr>
          <p:spPr>
            <a:xfrm>
              <a:off x="3857620" y="2821777"/>
              <a:ext cx="642942" cy="1214446"/>
            </a:xfrm>
            <a:prstGeom prst="rightArrow">
              <a:avLst>
                <a:gd name="adj1" fmla="val 50000"/>
                <a:gd name="adj2" fmla="val 0"/>
              </a:avLst>
            </a:prstGeom>
            <a:gradFill flip="none" rotWithShape="1">
              <a:gsLst>
                <a:gs pos="0">
                  <a:srgbClr val="1EB1B8">
                    <a:tint val="66000"/>
                    <a:satMod val="160000"/>
                  </a:srgbClr>
                </a:gs>
                <a:gs pos="50000">
                  <a:srgbClr val="1EB1B8">
                    <a:tint val="44500"/>
                    <a:satMod val="160000"/>
                  </a:srgbClr>
                </a:gs>
                <a:gs pos="100000">
                  <a:srgbClr val="1EB1B8">
                    <a:tint val="23500"/>
                    <a:satMod val="160000"/>
                  </a:srgb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6 - Ορθογώνιο"/>
            <p:cNvSpPr/>
            <p:nvPr/>
          </p:nvSpPr>
          <p:spPr>
            <a:xfrm>
              <a:off x="1619672" y="3107529"/>
              <a:ext cx="2237947" cy="642942"/>
            </a:xfrm>
            <a:prstGeom prst="rect">
              <a:avLst/>
            </a:prstGeom>
            <a:gradFill flip="none" rotWithShape="1">
              <a:gsLst>
                <a:gs pos="0">
                  <a:schemeClr val="bg1">
                    <a:lumMod val="95000"/>
                    <a:shade val="30000"/>
                    <a:satMod val="115000"/>
                  </a:schemeClr>
                </a:gs>
                <a:gs pos="47000">
                  <a:schemeClr val="bg1">
                    <a:lumMod val="95000"/>
                    <a:shade val="67500"/>
                    <a:satMod val="115000"/>
                  </a:schemeClr>
                </a:gs>
                <a:gs pos="98000">
                  <a:schemeClr val="bg1">
                    <a:lumMod val="85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prstClr val="white"/>
                  </a:solidFill>
                </a:rPr>
                <a:t>    Λευκό φως  </a:t>
              </a:r>
              <a:endParaRPr lang="el-GR" sz="2000" b="1" dirty="0">
                <a:solidFill>
                  <a:prstClr val="white"/>
                </a:solidFill>
              </a:endParaRPr>
            </a:p>
          </p:txBody>
        </p:sp>
        <p:sp>
          <p:nvSpPr>
            <p:cNvPr id="9" name="8 - TextBox"/>
            <p:cNvSpPr txBox="1"/>
            <p:nvPr/>
          </p:nvSpPr>
          <p:spPr>
            <a:xfrm>
              <a:off x="-187546" y="3121223"/>
              <a:ext cx="1837489" cy="707886"/>
            </a:xfrm>
            <a:prstGeom prst="rect">
              <a:avLst/>
            </a:prstGeom>
            <a:noFill/>
          </p:spPr>
          <p:txBody>
            <a:bodyPr wrap="square" rtlCol="0">
              <a:spAutoFit/>
            </a:bodyPr>
            <a:lstStyle/>
            <a:p>
              <a:r>
                <a:rPr lang="el-GR" sz="2000" dirty="0" smtClean="0">
                  <a:solidFill>
                    <a:prstClr val="black"/>
                  </a:solidFill>
                  <a:latin typeface="Calibri"/>
                </a:rPr>
                <a:t>Προσπίπτουσα ακτινοβολία</a:t>
              </a:r>
              <a:endParaRPr lang="el-GR" sz="2000" dirty="0">
                <a:solidFill>
                  <a:prstClr val="black"/>
                </a:solidFill>
                <a:latin typeface="Calibri"/>
              </a:endParaRPr>
            </a:p>
          </p:txBody>
        </p:sp>
        <p:sp>
          <p:nvSpPr>
            <p:cNvPr id="10" name="9 - TextBox"/>
            <p:cNvSpPr txBox="1"/>
            <p:nvPr/>
          </p:nvSpPr>
          <p:spPr>
            <a:xfrm>
              <a:off x="1895437" y="1618791"/>
              <a:ext cx="1960595" cy="1015663"/>
            </a:xfrm>
            <a:prstGeom prst="rect">
              <a:avLst/>
            </a:prstGeom>
            <a:noFill/>
          </p:spPr>
          <p:txBody>
            <a:bodyPr wrap="square" rtlCol="0">
              <a:spAutoFit/>
            </a:bodyPr>
            <a:lstStyle/>
            <a:p>
              <a:pPr algn="ctr"/>
              <a:r>
                <a:rPr lang="el-GR" sz="2000" dirty="0" smtClean="0">
                  <a:solidFill>
                    <a:prstClr val="black"/>
                  </a:solidFill>
                  <a:latin typeface="Calibri"/>
                </a:rPr>
                <a:t>Απορροφούμενη ακτινοβολία (πράσινη-μπλε)</a:t>
              </a:r>
              <a:endParaRPr lang="el-GR" sz="2000" dirty="0">
                <a:solidFill>
                  <a:prstClr val="black"/>
                </a:solidFill>
                <a:latin typeface="Calibri"/>
              </a:endParaRPr>
            </a:p>
          </p:txBody>
        </p:sp>
        <p:sp>
          <p:nvSpPr>
            <p:cNvPr id="11" name="10 - TextBox"/>
            <p:cNvSpPr txBox="1"/>
            <p:nvPr/>
          </p:nvSpPr>
          <p:spPr>
            <a:xfrm>
              <a:off x="6357950" y="2967335"/>
              <a:ext cx="1454410" cy="1015663"/>
            </a:xfrm>
            <a:prstGeom prst="rect">
              <a:avLst/>
            </a:prstGeom>
            <a:noFill/>
          </p:spPr>
          <p:txBody>
            <a:bodyPr wrap="square" rtlCol="0">
              <a:spAutoFit/>
            </a:bodyPr>
            <a:lstStyle/>
            <a:p>
              <a:r>
                <a:rPr lang="el-GR" sz="2000" dirty="0" smtClean="0">
                  <a:solidFill>
                    <a:prstClr val="black"/>
                  </a:solidFill>
                  <a:latin typeface="Calibri"/>
                </a:rPr>
                <a:t>Εξερχόμενη ακτινοβολία (κόκκινη)</a:t>
              </a:r>
              <a:endParaRPr lang="el-GR" sz="2000" dirty="0">
                <a:solidFill>
                  <a:prstClr val="black"/>
                </a:solidFill>
                <a:latin typeface="Calibri"/>
              </a:endParaRPr>
            </a:p>
          </p:txBody>
        </p:sp>
        <p:grpSp>
          <p:nvGrpSpPr>
            <p:cNvPr id="3" name="21 - Ομάδα"/>
            <p:cNvGrpSpPr/>
            <p:nvPr/>
          </p:nvGrpSpPr>
          <p:grpSpPr>
            <a:xfrm>
              <a:off x="3857620" y="1500174"/>
              <a:ext cx="1144596" cy="3357586"/>
              <a:chOff x="3857620" y="1500174"/>
              <a:chExt cx="1144596" cy="3357586"/>
            </a:xfrm>
          </p:grpSpPr>
          <p:sp>
            <p:nvSpPr>
              <p:cNvPr id="16" name="15 - Παραλληλόγραμμο"/>
              <p:cNvSpPr/>
              <p:nvPr/>
            </p:nvSpPr>
            <p:spPr>
              <a:xfrm>
                <a:off x="3857620" y="4000504"/>
                <a:ext cx="1143008" cy="857256"/>
              </a:xfrm>
              <a:prstGeom prst="parallelogram">
                <a:avLst>
                  <a:gd name="adj" fmla="val 57592"/>
                </a:avLst>
              </a:prstGeom>
              <a:gradFill flip="none" rotWithShape="1">
                <a:gsLst>
                  <a:gs pos="0">
                    <a:srgbClr val="C4C4C4">
                      <a:shade val="30000"/>
                      <a:satMod val="115000"/>
                    </a:srgbClr>
                  </a:gs>
                  <a:gs pos="50000">
                    <a:srgbClr val="C4C4C4">
                      <a:shade val="67500"/>
                      <a:satMod val="115000"/>
                    </a:srgbClr>
                  </a:gs>
                  <a:gs pos="100000">
                    <a:srgbClr val="C4C4C4">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 name="20 - Ευθεία γραμμή σύνδεσης"/>
              <p:cNvCxnSpPr/>
              <p:nvPr/>
            </p:nvCxnSpPr>
            <p:spPr>
              <a:xfrm rot="5400000">
                <a:off x="3751257" y="2749545"/>
                <a:ext cx="2500330" cy="158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3857620" y="2357430"/>
                <a:ext cx="642942" cy="2500330"/>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4 - Παραλληλόγραμμο"/>
              <p:cNvSpPr/>
              <p:nvPr/>
            </p:nvSpPr>
            <p:spPr>
              <a:xfrm>
                <a:off x="3857620" y="1500174"/>
                <a:ext cx="1143008" cy="857256"/>
              </a:xfrm>
              <a:prstGeom prst="parallelogram">
                <a:avLst>
                  <a:gd name="adj" fmla="val 57592"/>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8" name="7 - Δεξιό βέλος"/>
            <p:cNvSpPr/>
            <p:nvPr/>
          </p:nvSpPr>
          <p:spPr>
            <a:xfrm>
              <a:off x="4714874" y="2821777"/>
              <a:ext cx="1500199" cy="1214446"/>
            </a:xfrm>
            <a:prstGeom prst="rightArrow">
              <a:avLst>
                <a:gd name="adj1" fmla="val 50000"/>
                <a:gd name="adj2" fmla="val 6050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6 - Ορθογώνιο"/>
            <p:cNvSpPr/>
            <p:nvPr/>
          </p:nvSpPr>
          <p:spPr>
            <a:xfrm>
              <a:off x="3857620" y="3107529"/>
              <a:ext cx="642942" cy="642942"/>
            </a:xfrm>
            <a:prstGeom prst="rect">
              <a:avLst/>
            </a:prstGeom>
            <a:gradFill flip="none" rotWithShape="1">
              <a:gsLst>
                <a:gs pos="0">
                  <a:srgbClr val="08B00C">
                    <a:tint val="66000"/>
                    <a:satMod val="160000"/>
                  </a:srgbClr>
                </a:gs>
                <a:gs pos="50000">
                  <a:srgbClr val="08B00C">
                    <a:tint val="44500"/>
                    <a:satMod val="160000"/>
                  </a:srgbClr>
                </a:gs>
                <a:gs pos="100000">
                  <a:srgbClr val="08B00C">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3" name="Θέση αριθμού διαφάνειας 1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cxnSp>
        <p:nvCxnSpPr>
          <p:cNvPr id="18" name="Elbow Connector 17"/>
          <p:cNvCxnSpPr>
            <a:stCxn id="10" idx="2"/>
            <a:endCxn id="17" idx="0"/>
          </p:cNvCxnSpPr>
          <p:nvPr/>
        </p:nvCxnSpPr>
        <p:spPr>
          <a:xfrm rot="16200000" flipH="1">
            <a:off x="3649841" y="2284042"/>
            <a:ext cx="473075" cy="1303356"/>
          </a:xfrm>
          <a:prstGeom prst="bentConnector3">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10 - TextBox"/>
          <p:cNvSpPr txBox="1"/>
          <p:nvPr/>
        </p:nvSpPr>
        <p:spPr>
          <a:xfrm>
            <a:off x="3699473" y="4978791"/>
            <a:ext cx="1765742" cy="1631216"/>
          </a:xfrm>
          <a:prstGeom prst="rect">
            <a:avLst/>
          </a:prstGeom>
          <a:noFill/>
        </p:spPr>
        <p:txBody>
          <a:bodyPr wrap="square" rtlCol="0">
            <a:spAutoFit/>
          </a:bodyPr>
          <a:lstStyle/>
          <a:p>
            <a:pPr algn="ctr"/>
            <a:r>
              <a:rPr lang="el-GR" sz="2000" dirty="0" smtClean="0">
                <a:solidFill>
                  <a:prstClr val="black"/>
                </a:solidFill>
                <a:latin typeface="Calibri"/>
              </a:rPr>
              <a:t>Έγχρωμο διαφανές αντικείμενο (λεπτό υμένιο, ή διάλυμα)</a:t>
            </a:r>
            <a:endParaRPr lang="el-GR" sz="2000" dirty="0">
              <a:solidFill>
                <a:prstClr val="black"/>
              </a:solidFill>
              <a:latin typeface="Calibri"/>
            </a:endParaRPr>
          </a:p>
        </p:txBody>
      </p:sp>
    </p:spTree>
    <p:extLst>
      <p:ext uri="{BB962C8B-B14F-4D97-AF65-F5344CB8AC3E}">
        <p14:creationId xmlns:p14="http://schemas.microsoft.com/office/powerpoint/2010/main" val="1202225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Απορρόφηση της ακτινοβολίας στο </a:t>
            </a:r>
            <a:r>
              <a:rPr lang="en-US" dirty="0" smtClean="0"/>
              <a:t>UV-</a:t>
            </a:r>
            <a:r>
              <a:rPr lang="el-GR" dirty="0" smtClean="0"/>
              <a:t>ορατό:</a:t>
            </a:r>
            <a:r>
              <a:rPr lang="en-US" dirty="0" smtClean="0"/>
              <a:t> </a:t>
            </a:r>
            <a:r>
              <a:rPr lang="el-GR" dirty="0" smtClean="0"/>
              <a:t>μοριακός μηχανισμός</a:t>
            </a:r>
            <a:endParaRPr lang="el-GR" dirty="0"/>
          </a:p>
        </p:txBody>
      </p:sp>
      <p:sp>
        <p:nvSpPr>
          <p:cNvPr id="3" name="2 - Θέση περιεχομένου"/>
          <p:cNvSpPr>
            <a:spLocks noGrp="1"/>
          </p:cNvSpPr>
          <p:nvPr>
            <p:ph idx="1"/>
          </p:nvPr>
        </p:nvSpPr>
        <p:spPr>
          <a:xfrm>
            <a:off x="251519" y="1484784"/>
            <a:ext cx="5212215" cy="5256584"/>
          </a:xfrm>
        </p:spPr>
        <p:txBody>
          <a:bodyPr>
            <a:normAutofit/>
          </a:bodyPr>
          <a:lstStyle/>
          <a:p>
            <a:pPr>
              <a:spcBef>
                <a:spcPts val="600"/>
              </a:spcBef>
              <a:spcAft>
                <a:spcPts val="1200"/>
              </a:spcAft>
            </a:pPr>
            <a:r>
              <a:rPr lang="el-GR" sz="2200" dirty="0" smtClean="0"/>
              <a:t>Τα μόρια </a:t>
            </a:r>
            <a:r>
              <a:rPr lang="el-GR" sz="2200" b="1" dirty="0" smtClean="0"/>
              <a:t>όλων</a:t>
            </a:r>
            <a:r>
              <a:rPr lang="el-GR" sz="2200" dirty="0" smtClean="0"/>
              <a:t> των χημικών ενώσεων (οργανικών και ανοργάνων) απορροφούν στο υπεριώδες και ορισμένα από αυτά στο ορατό, με ένα κοινό μηχανισμό:</a:t>
            </a:r>
          </a:p>
          <a:p>
            <a:pPr>
              <a:spcBef>
                <a:spcPts val="600"/>
              </a:spcBef>
              <a:spcAft>
                <a:spcPts val="1200"/>
              </a:spcAft>
            </a:pPr>
            <a:r>
              <a:rPr lang="el-GR" sz="2200" dirty="0" smtClean="0"/>
              <a:t>Σε αυτές, ένα </a:t>
            </a:r>
            <a:r>
              <a:rPr lang="el-GR" sz="2200" b="1" dirty="0" smtClean="0"/>
              <a:t>ηλεκτρόνιο</a:t>
            </a:r>
            <a:r>
              <a:rPr lang="el-GR" sz="2200" dirty="0" smtClean="0"/>
              <a:t> απορροφά την ακτινοβολία στο </a:t>
            </a:r>
            <a:r>
              <a:rPr lang="en-US" sz="2200" dirty="0" smtClean="0"/>
              <a:t>UV </a:t>
            </a:r>
            <a:r>
              <a:rPr lang="el-GR" sz="2200" dirty="0" smtClean="0"/>
              <a:t>ή το ορατό και μεταπηδά σε άλλο τροχιακό με ψηλότερη ενεργειακή στάθμη.</a:t>
            </a:r>
          </a:p>
          <a:p>
            <a:pPr>
              <a:spcBef>
                <a:spcPts val="600"/>
              </a:spcBef>
              <a:spcAft>
                <a:spcPts val="1200"/>
              </a:spcAft>
            </a:pPr>
            <a:r>
              <a:rPr lang="el-GR" sz="2200" dirty="0" smtClean="0"/>
              <a:t>Σαν αποτέλεσμα όλη η </a:t>
            </a:r>
            <a:r>
              <a:rPr lang="el-GR" sz="2200" b="1" dirty="0" smtClean="0"/>
              <a:t>ενέργεια του μορίου</a:t>
            </a:r>
            <a:r>
              <a:rPr lang="el-GR" sz="2200" dirty="0" smtClean="0"/>
              <a:t> στο σύνολό της αυξάνεται και λέμε ότι αυτό μεταπίπτει στη </a:t>
            </a:r>
            <a:r>
              <a:rPr lang="el-GR" sz="2200" b="1" dirty="0" smtClean="0"/>
              <a:t>διεγερμένη</a:t>
            </a:r>
            <a:r>
              <a:rPr lang="el-GR" sz="2200" dirty="0" smtClean="0"/>
              <a:t> κατάσταση.</a:t>
            </a:r>
            <a:endParaRPr lang="el-GR" sz="2200" dirty="0"/>
          </a:p>
        </p:txBody>
      </p:sp>
      <p:grpSp>
        <p:nvGrpSpPr>
          <p:cNvPr id="5" name="Ομάδα 4"/>
          <p:cNvGrpSpPr/>
          <p:nvPr/>
        </p:nvGrpSpPr>
        <p:grpSpPr>
          <a:xfrm>
            <a:off x="5220072" y="1600200"/>
            <a:ext cx="3923928" cy="4540366"/>
            <a:chOff x="5220072" y="1600200"/>
            <a:chExt cx="3923928" cy="4540366"/>
          </a:xfrm>
        </p:grpSpPr>
        <p:grpSp>
          <p:nvGrpSpPr>
            <p:cNvPr id="18" name="17 - Ομάδα"/>
            <p:cNvGrpSpPr/>
            <p:nvPr/>
          </p:nvGrpSpPr>
          <p:grpSpPr>
            <a:xfrm>
              <a:off x="5220072" y="1600200"/>
              <a:ext cx="3923928" cy="4540366"/>
              <a:chOff x="5286380" y="1428736"/>
              <a:chExt cx="3500462" cy="4231655"/>
            </a:xfrm>
          </p:grpSpPr>
          <p:sp>
            <p:nvSpPr>
              <p:cNvPr id="10" name="9 - Ορθογώνιο"/>
              <p:cNvSpPr/>
              <p:nvPr/>
            </p:nvSpPr>
            <p:spPr>
              <a:xfrm>
                <a:off x="5929322" y="1714488"/>
                <a:ext cx="357190" cy="3429024"/>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10 - Ορθογώνιο"/>
              <p:cNvSpPr/>
              <p:nvPr/>
            </p:nvSpPr>
            <p:spPr>
              <a:xfrm>
                <a:off x="6286512" y="2071678"/>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11 - Ορθογώνιο"/>
              <p:cNvSpPr/>
              <p:nvPr/>
            </p:nvSpPr>
            <p:spPr>
              <a:xfrm>
                <a:off x="6286512" y="4857760"/>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12 - TextBox"/>
              <p:cNvSpPr txBox="1"/>
              <p:nvPr/>
            </p:nvSpPr>
            <p:spPr>
              <a:xfrm>
                <a:off x="6357950" y="5000636"/>
                <a:ext cx="2428892" cy="659755"/>
              </a:xfrm>
              <a:prstGeom prst="rect">
                <a:avLst/>
              </a:prstGeom>
              <a:noFill/>
            </p:spPr>
            <p:txBody>
              <a:bodyPr wrap="square" rtlCol="0">
                <a:spAutoFit/>
              </a:bodyPr>
              <a:lstStyle/>
              <a:p>
                <a:r>
                  <a:rPr lang="el-GR" sz="2000" dirty="0" smtClean="0">
                    <a:solidFill>
                      <a:prstClr val="black"/>
                    </a:solidFill>
                    <a:latin typeface="Calibri"/>
                  </a:rPr>
                  <a:t>Θεμελιώδης ενεργειακή στάθμη</a:t>
                </a:r>
                <a:endParaRPr lang="el-GR" sz="2000" dirty="0">
                  <a:solidFill>
                    <a:prstClr val="black"/>
                  </a:solidFill>
                  <a:latin typeface="Calibri"/>
                </a:endParaRPr>
              </a:p>
            </p:txBody>
          </p:sp>
          <p:sp>
            <p:nvSpPr>
              <p:cNvPr id="14" name="13 - TextBox"/>
              <p:cNvSpPr txBox="1"/>
              <p:nvPr/>
            </p:nvSpPr>
            <p:spPr>
              <a:xfrm>
                <a:off x="6357950" y="1428736"/>
                <a:ext cx="2286016" cy="646331"/>
              </a:xfrm>
              <a:prstGeom prst="rect">
                <a:avLst/>
              </a:prstGeom>
              <a:noFill/>
            </p:spPr>
            <p:txBody>
              <a:bodyPr wrap="square" rtlCol="0">
                <a:spAutoFit/>
              </a:bodyPr>
              <a:lstStyle/>
              <a:p>
                <a:r>
                  <a:rPr lang="el-GR" dirty="0" smtClean="0">
                    <a:solidFill>
                      <a:prstClr val="black"/>
                    </a:solidFill>
                  </a:rPr>
                  <a:t>Διεγερμένη ενεργειακή στάθμη</a:t>
                </a:r>
                <a:endParaRPr lang="el-GR" dirty="0">
                  <a:solidFill>
                    <a:prstClr val="black"/>
                  </a:solidFill>
                </a:endParaRPr>
              </a:p>
            </p:txBody>
          </p:sp>
          <p:sp>
            <p:nvSpPr>
              <p:cNvPr id="15" name="14 - TextBox"/>
              <p:cNvSpPr txBox="1"/>
              <p:nvPr/>
            </p:nvSpPr>
            <p:spPr>
              <a:xfrm>
                <a:off x="5286380" y="3075057"/>
                <a:ext cx="434734" cy="707886"/>
              </a:xfrm>
              <a:prstGeom prst="rect">
                <a:avLst/>
              </a:prstGeom>
              <a:noFill/>
            </p:spPr>
            <p:txBody>
              <a:bodyPr wrap="none" rtlCol="0">
                <a:spAutoFit/>
              </a:bodyPr>
              <a:lstStyle/>
              <a:p>
                <a:r>
                  <a:rPr lang="el-GR" sz="4000" i="1" dirty="0" smtClean="0">
                    <a:solidFill>
                      <a:srgbClr val="4F81BD">
                        <a:lumMod val="60000"/>
                        <a:lumOff val="40000"/>
                      </a:srgbClr>
                    </a:solidFill>
                  </a:rPr>
                  <a:t>Ε</a:t>
                </a:r>
                <a:endParaRPr lang="el-GR" i="1" dirty="0">
                  <a:solidFill>
                    <a:srgbClr val="4F81BD">
                      <a:lumMod val="60000"/>
                      <a:lumOff val="40000"/>
                    </a:srgbClr>
                  </a:solidFill>
                </a:endParaRPr>
              </a:p>
            </p:txBody>
          </p:sp>
          <p:cxnSp>
            <p:nvCxnSpPr>
              <p:cNvPr id="17" name="16 - Ευθύγραμμο βέλος σύνδεσης"/>
              <p:cNvCxnSpPr/>
              <p:nvPr/>
            </p:nvCxnSpPr>
            <p:spPr>
              <a:xfrm rot="5400000" flipH="1" flipV="1">
                <a:off x="5143504" y="2643182"/>
                <a:ext cx="857256" cy="1588"/>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 name="20 - Βέλος επάνω-κάτω"/>
            <p:cNvSpPr/>
            <p:nvPr/>
          </p:nvSpPr>
          <p:spPr>
            <a:xfrm>
              <a:off x="6831956" y="2366696"/>
              <a:ext cx="880882" cy="2899880"/>
            </a:xfrm>
            <a:prstGeom prst="upDown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3" name="22 - TextBox"/>
            <p:cNvSpPr txBox="1"/>
            <p:nvPr/>
          </p:nvSpPr>
          <p:spPr>
            <a:xfrm>
              <a:off x="7622458" y="3472064"/>
              <a:ext cx="753272" cy="661025"/>
            </a:xfrm>
            <a:prstGeom prst="rect">
              <a:avLst/>
            </a:prstGeom>
            <a:noFill/>
          </p:spPr>
          <p:txBody>
            <a:bodyPr wrap="square" rtlCol="0">
              <a:spAutoFit/>
            </a:bodyPr>
            <a:lstStyle/>
            <a:p>
              <a:r>
                <a:rPr lang="el-GR" sz="3600" b="1" dirty="0" smtClean="0">
                  <a:solidFill>
                    <a:prstClr val="black"/>
                  </a:solidFill>
                </a:rPr>
                <a:t>Δ</a:t>
              </a:r>
              <a:r>
                <a:rPr lang="el-GR" sz="3600" b="1" i="1" dirty="0" smtClean="0">
                  <a:solidFill>
                    <a:prstClr val="black"/>
                  </a:solidFill>
                </a:rPr>
                <a:t>Ε</a:t>
              </a:r>
              <a:endParaRPr lang="el-GR" b="1" i="1" dirty="0">
                <a:solidFill>
                  <a:prstClr val="black"/>
                </a:solidFill>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606281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Η διαδικασία της ηλεκτρονιακής μετάπτωσης</a:t>
            </a:r>
            <a:endParaRPr lang="el-GR" dirty="0"/>
          </a:p>
        </p:txBody>
      </p:sp>
      <p:grpSp>
        <p:nvGrpSpPr>
          <p:cNvPr id="25" name="Ομάδα 24"/>
          <p:cNvGrpSpPr/>
          <p:nvPr/>
        </p:nvGrpSpPr>
        <p:grpSpPr>
          <a:xfrm>
            <a:off x="500034" y="1233208"/>
            <a:ext cx="3639918" cy="4761066"/>
            <a:chOff x="500034" y="1233208"/>
            <a:chExt cx="3639918" cy="4761066"/>
          </a:xfrm>
        </p:grpSpPr>
        <p:grpSp>
          <p:nvGrpSpPr>
            <p:cNvPr id="13" name="12 - Ομάδα"/>
            <p:cNvGrpSpPr/>
            <p:nvPr/>
          </p:nvGrpSpPr>
          <p:grpSpPr>
            <a:xfrm>
              <a:off x="500034" y="1233208"/>
              <a:ext cx="3639918" cy="4761066"/>
              <a:chOff x="5286380" y="1118222"/>
              <a:chExt cx="3639918" cy="4761066"/>
            </a:xfrm>
          </p:grpSpPr>
          <p:sp>
            <p:nvSpPr>
              <p:cNvPr id="15" name="14 - Ορθογώνιο"/>
              <p:cNvSpPr/>
              <p:nvPr/>
            </p:nvSpPr>
            <p:spPr>
              <a:xfrm>
                <a:off x="5929322" y="1714488"/>
                <a:ext cx="357190" cy="3429024"/>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16" name="15 - Ορθογώνιο"/>
              <p:cNvSpPr/>
              <p:nvPr/>
            </p:nvSpPr>
            <p:spPr>
              <a:xfrm>
                <a:off x="6286512" y="2071678"/>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17" name="16 - Ορθογώνιο"/>
              <p:cNvSpPr/>
              <p:nvPr/>
            </p:nvSpPr>
            <p:spPr>
              <a:xfrm>
                <a:off x="6286512" y="4857760"/>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18" name="17 - TextBox"/>
              <p:cNvSpPr txBox="1"/>
              <p:nvPr/>
            </p:nvSpPr>
            <p:spPr>
              <a:xfrm>
                <a:off x="6348426" y="5171402"/>
                <a:ext cx="2428892" cy="707886"/>
              </a:xfrm>
              <a:prstGeom prst="rect">
                <a:avLst/>
              </a:prstGeom>
              <a:noFill/>
            </p:spPr>
            <p:txBody>
              <a:bodyPr wrap="square" rtlCol="0">
                <a:spAutoFit/>
              </a:bodyPr>
              <a:lstStyle/>
              <a:p>
                <a:r>
                  <a:rPr lang="el-GR" sz="2000" dirty="0" smtClean="0">
                    <a:solidFill>
                      <a:prstClr val="black"/>
                    </a:solidFill>
                    <a:latin typeface="Calibri"/>
                  </a:rPr>
                  <a:t>ενεργειακή στάθμη δεσμικού τροχιακού</a:t>
                </a:r>
                <a:endParaRPr lang="el-GR" sz="2000" dirty="0">
                  <a:solidFill>
                    <a:prstClr val="black"/>
                  </a:solidFill>
                  <a:latin typeface="Calibri"/>
                </a:endParaRPr>
              </a:p>
            </p:txBody>
          </p:sp>
          <p:sp>
            <p:nvSpPr>
              <p:cNvPr id="19" name="18 - TextBox"/>
              <p:cNvSpPr txBox="1"/>
              <p:nvPr/>
            </p:nvSpPr>
            <p:spPr>
              <a:xfrm>
                <a:off x="6419864" y="1118222"/>
                <a:ext cx="2506434" cy="1015663"/>
              </a:xfrm>
              <a:prstGeom prst="rect">
                <a:avLst/>
              </a:prstGeom>
              <a:noFill/>
            </p:spPr>
            <p:txBody>
              <a:bodyPr wrap="square" rtlCol="0">
                <a:spAutoFit/>
              </a:bodyPr>
              <a:lstStyle/>
              <a:p>
                <a:r>
                  <a:rPr lang="el-GR" sz="2000" dirty="0">
                    <a:solidFill>
                      <a:prstClr val="black"/>
                    </a:solidFill>
                    <a:latin typeface="Calibri"/>
                  </a:rPr>
                  <a:t>ενεργειακή στάθμη </a:t>
                </a:r>
                <a:r>
                  <a:rPr lang="el-GR" sz="2000" dirty="0" smtClean="0">
                    <a:solidFill>
                      <a:prstClr val="black"/>
                    </a:solidFill>
                    <a:latin typeface="Calibri"/>
                  </a:rPr>
                  <a:t>αντιδεσμικού </a:t>
                </a:r>
                <a:r>
                  <a:rPr lang="el-GR" sz="2000" dirty="0">
                    <a:solidFill>
                      <a:prstClr val="black"/>
                    </a:solidFill>
                    <a:latin typeface="Calibri"/>
                  </a:rPr>
                  <a:t>τροχιακού</a:t>
                </a:r>
              </a:p>
            </p:txBody>
          </p:sp>
          <p:sp>
            <p:nvSpPr>
              <p:cNvPr id="20" name="19 - TextBox"/>
              <p:cNvSpPr txBox="1"/>
              <p:nvPr/>
            </p:nvSpPr>
            <p:spPr>
              <a:xfrm>
                <a:off x="5286380" y="3075057"/>
                <a:ext cx="309700" cy="400110"/>
              </a:xfrm>
              <a:prstGeom prst="rect">
                <a:avLst/>
              </a:prstGeom>
              <a:noFill/>
            </p:spPr>
            <p:txBody>
              <a:bodyPr wrap="none" rtlCol="0">
                <a:spAutoFit/>
              </a:bodyPr>
              <a:lstStyle/>
              <a:p>
                <a:r>
                  <a:rPr lang="el-GR" sz="2000" dirty="0" smtClean="0">
                    <a:solidFill>
                      <a:srgbClr val="4F81BD">
                        <a:lumMod val="60000"/>
                        <a:lumOff val="40000"/>
                      </a:srgbClr>
                    </a:solidFill>
                    <a:latin typeface="Calibri"/>
                  </a:rPr>
                  <a:t>Ε</a:t>
                </a:r>
                <a:endParaRPr lang="el-GR" sz="2000" dirty="0">
                  <a:solidFill>
                    <a:srgbClr val="4F81BD">
                      <a:lumMod val="60000"/>
                      <a:lumOff val="40000"/>
                    </a:srgbClr>
                  </a:solidFill>
                  <a:latin typeface="Calibri"/>
                </a:endParaRPr>
              </a:p>
            </p:txBody>
          </p:sp>
          <p:cxnSp>
            <p:nvCxnSpPr>
              <p:cNvPr id="21" name="20 - Ευθύγραμμο βέλος σύνδεσης"/>
              <p:cNvCxnSpPr/>
              <p:nvPr/>
            </p:nvCxnSpPr>
            <p:spPr>
              <a:xfrm rot="5400000" flipH="1" flipV="1">
                <a:off x="5143504" y="2643182"/>
                <a:ext cx="857256" cy="1588"/>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22 - Ευθύγραμμο βέλος σύνδεσης"/>
            <p:cNvCxnSpPr/>
            <p:nvPr/>
          </p:nvCxnSpPr>
          <p:spPr>
            <a:xfrm rot="5400000">
              <a:off x="2107389" y="4822041"/>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5400000" flipH="1" flipV="1">
              <a:off x="1750199" y="4822041"/>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 Έλλειψη"/>
            <p:cNvSpPr/>
            <p:nvPr/>
          </p:nvSpPr>
          <p:spPr>
            <a:xfrm>
              <a:off x="1714480" y="4357694"/>
              <a:ext cx="1071570" cy="100013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3" name="2 - Θέση περιεχομένου"/>
          <p:cNvSpPr>
            <a:spLocks noGrp="1"/>
          </p:cNvSpPr>
          <p:nvPr>
            <p:ph idx="1"/>
          </p:nvPr>
        </p:nvSpPr>
        <p:spPr>
          <a:xfrm>
            <a:off x="1120310" y="5994274"/>
            <a:ext cx="1826622" cy="458362"/>
          </a:xfrm>
        </p:spPr>
        <p:txBody>
          <a:bodyPr>
            <a:normAutofit/>
          </a:bodyPr>
          <a:lstStyle/>
          <a:p>
            <a:r>
              <a:rPr lang="el-GR" sz="2400" dirty="0" smtClean="0"/>
              <a:t>Αρχικά</a:t>
            </a:r>
            <a:endParaRPr lang="el-GR" sz="2400" dirty="0"/>
          </a:p>
        </p:txBody>
      </p:sp>
      <p:sp>
        <p:nvSpPr>
          <p:cNvPr id="32" name="31 - Δεξιό βέλος"/>
          <p:cNvSpPr/>
          <p:nvPr/>
        </p:nvSpPr>
        <p:spPr>
          <a:xfrm>
            <a:off x="3131840" y="3082258"/>
            <a:ext cx="2143140" cy="1071570"/>
          </a:xfrm>
          <a:prstGeom prst="rightArrow">
            <a:avLst>
              <a:gd name="adj1" fmla="val 50000"/>
              <a:gd name="adj2" fmla="val 42359"/>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black"/>
                </a:solidFill>
              </a:rPr>
              <a:t>Πρόσπτωση φωτός</a:t>
            </a:r>
            <a:endParaRPr lang="el-GR" dirty="0">
              <a:solidFill>
                <a:prstClr val="black"/>
              </a:solidFill>
            </a:endParaRPr>
          </a:p>
        </p:txBody>
      </p:sp>
      <p:grpSp>
        <p:nvGrpSpPr>
          <p:cNvPr id="22" name="Ομάδα 21"/>
          <p:cNvGrpSpPr/>
          <p:nvPr/>
        </p:nvGrpSpPr>
        <p:grpSpPr>
          <a:xfrm>
            <a:off x="5357818" y="1052736"/>
            <a:ext cx="3537190" cy="4941538"/>
            <a:chOff x="5357818" y="1052736"/>
            <a:chExt cx="3537190" cy="4941538"/>
          </a:xfrm>
        </p:grpSpPr>
        <p:grpSp>
          <p:nvGrpSpPr>
            <p:cNvPr id="4" name="3 - Ομάδα"/>
            <p:cNvGrpSpPr/>
            <p:nvPr/>
          </p:nvGrpSpPr>
          <p:grpSpPr>
            <a:xfrm>
              <a:off x="5357818" y="1052736"/>
              <a:ext cx="3537190" cy="4941538"/>
              <a:chOff x="5286380" y="909860"/>
              <a:chExt cx="3537190" cy="4941538"/>
            </a:xfrm>
          </p:grpSpPr>
          <p:sp>
            <p:nvSpPr>
              <p:cNvPr id="5" name="AutoShape 5"/>
              <p:cNvSpPr>
                <a:spLocks noChangeArrowheads="1"/>
              </p:cNvSpPr>
              <p:nvPr/>
            </p:nvSpPr>
            <p:spPr bwMode="auto">
              <a:xfrm>
                <a:off x="6786578" y="2143116"/>
                <a:ext cx="857256" cy="2709079"/>
              </a:xfrm>
              <a:prstGeom prst="upArrow">
                <a:avLst>
                  <a:gd name="adj1" fmla="val 50000"/>
                  <a:gd name="adj2" fmla="val 834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175">
                <a:noFill/>
                <a:miter lim="800000"/>
                <a:headEnd/>
                <a:tailEnd/>
              </a:ln>
            </p:spPr>
            <p:txBody>
              <a:bodyPr wrap="none" anchor="ctr"/>
              <a:lstStyle/>
              <a:p>
                <a:endParaRPr lang="el-GR" sz="2000" dirty="0">
                  <a:solidFill>
                    <a:prstClr val="black"/>
                  </a:solidFill>
                  <a:latin typeface="Calibri"/>
                </a:endParaRPr>
              </a:p>
            </p:txBody>
          </p:sp>
          <p:sp>
            <p:nvSpPr>
              <p:cNvPr id="6" name="5 - Ορθογώνιο"/>
              <p:cNvSpPr/>
              <p:nvPr/>
            </p:nvSpPr>
            <p:spPr>
              <a:xfrm>
                <a:off x="5929322" y="1714488"/>
                <a:ext cx="357190" cy="3429024"/>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7" name="6 - Ορθογώνιο"/>
              <p:cNvSpPr/>
              <p:nvPr/>
            </p:nvSpPr>
            <p:spPr>
              <a:xfrm>
                <a:off x="6286512" y="2071678"/>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8" name="7 - Ορθογώνιο"/>
              <p:cNvSpPr/>
              <p:nvPr/>
            </p:nvSpPr>
            <p:spPr>
              <a:xfrm>
                <a:off x="6286512" y="4857760"/>
                <a:ext cx="1500198" cy="714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prstClr val="white"/>
                  </a:solidFill>
                </a:endParaRPr>
              </a:p>
            </p:txBody>
          </p:sp>
          <p:sp>
            <p:nvSpPr>
              <p:cNvPr id="9" name="8 - TextBox"/>
              <p:cNvSpPr txBox="1"/>
              <p:nvPr/>
            </p:nvSpPr>
            <p:spPr>
              <a:xfrm>
                <a:off x="6357950" y="5143512"/>
                <a:ext cx="2428892" cy="707886"/>
              </a:xfrm>
              <a:prstGeom prst="rect">
                <a:avLst/>
              </a:prstGeom>
              <a:noFill/>
            </p:spPr>
            <p:txBody>
              <a:bodyPr wrap="square" rtlCol="0">
                <a:spAutoFit/>
              </a:bodyPr>
              <a:lstStyle/>
              <a:p>
                <a:r>
                  <a:rPr lang="el-GR" sz="2000" dirty="0">
                    <a:solidFill>
                      <a:prstClr val="black"/>
                    </a:solidFill>
                    <a:latin typeface="Calibri"/>
                  </a:rPr>
                  <a:t>ενεργειακή στάθμη δεσμικού τροχιακού</a:t>
                </a:r>
              </a:p>
            </p:txBody>
          </p:sp>
          <p:sp>
            <p:nvSpPr>
              <p:cNvPr id="10" name="9 - TextBox"/>
              <p:cNvSpPr txBox="1"/>
              <p:nvPr/>
            </p:nvSpPr>
            <p:spPr>
              <a:xfrm>
                <a:off x="6357950" y="909860"/>
                <a:ext cx="2465620" cy="1015663"/>
              </a:xfrm>
              <a:prstGeom prst="rect">
                <a:avLst/>
              </a:prstGeom>
              <a:noFill/>
            </p:spPr>
            <p:txBody>
              <a:bodyPr wrap="square" rtlCol="0">
                <a:spAutoFit/>
              </a:bodyPr>
              <a:lstStyle/>
              <a:p>
                <a:pPr algn="r"/>
                <a:r>
                  <a:rPr lang="el-GR" sz="2000" dirty="0">
                    <a:solidFill>
                      <a:prstClr val="black"/>
                    </a:solidFill>
                    <a:latin typeface="Calibri"/>
                  </a:rPr>
                  <a:t>ενεργειακή στάθμη αντιδεσμικού τροχιακού</a:t>
                </a:r>
              </a:p>
            </p:txBody>
          </p:sp>
          <p:sp>
            <p:nvSpPr>
              <p:cNvPr id="11" name="10 - TextBox"/>
              <p:cNvSpPr txBox="1"/>
              <p:nvPr/>
            </p:nvSpPr>
            <p:spPr>
              <a:xfrm>
                <a:off x="5286380" y="3075057"/>
                <a:ext cx="309700" cy="400110"/>
              </a:xfrm>
              <a:prstGeom prst="rect">
                <a:avLst/>
              </a:prstGeom>
              <a:noFill/>
            </p:spPr>
            <p:txBody>
              <a:bodyPr wrap="none" rtlCol="0">
                <a:spAutoFit/>
              </a:bodyPr>
              <a:lstStyle/>
              <a:p>
                <a:r>
                  <a:rPr lang="el-GR" sz="2000" dirty="0" smtClean="0">
                    <a:solidFill>
                      <a:srgbClr val="4F81BD">
                        <a:lumMod val="60000"/>
                        <a:lumOff val="40000"/>
                      </a:srgbClr>
                    </a:solidFill>
                    <a:latin typeface="Calibri"/>
                  </a:rPr>
                  <a:t>Ε</a:t>
                </a:r>
                <a:endParaRPr lang="el-GR" sz="2000" dirty="0">
                  <a:solidFill>
                    <a:srgbClr val="4F81BD">
                      <a:lumMod val="60000"/>
                      <a:lumOff val="40000"/>
                    </a:srgbClr>
                  </a:solidFill>
                  <a:latin typeface="Calibri"/>
                </a:endParaRPr>
              </a:p>
            </p:txBody>
          </p:sp>
          <p:cxnSp>
            <p:nvCxnSpPr>
              <p:cNvPr id="12" name="11 - Ευθύγραμμο βέλος σύνδεσης"/>
              <p:cNvCxnSpPr/>
              <p:nvPr/>
            </p:nvCxnSpPr>
            <p:spPr>
              <a:xfrm rot="5400000" flipH="1" flipV="1">
                <a:off x="5143504" y="2643182"/>
                <a:ext cx="857256" cy="1588"/>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28 - Ευθύγραμμο βέλος σύνδεσης"/>
            <p:cNvCxnSpPr/>
            <p:nvPr/>
          </p:nvCxnSpPr>
          <p:spPr>
            <a:xfrm rot="5400000">
              <a:off x="6823091" y="2249479"/>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rot="5400000" flipH="1" flipV="1">
              <a:off x="6465901" y="4892685"/>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5 - Έλλειψη"/>
            <p:cNvSpPr/>
            <p:nvPr/>
          </p:nvSpPr>
          <p:spPr>
            <a:xfrm>
              <a:off x="6215074" y="4429132"/>
              <a:ext cx="1071570" cy="1000132"/>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7" name="36 - Έλλειψη"/>
            <p:cNvSpPr/>
            <p:nvPr/>
          </p:nvSpPr>
          <p:spPr>
            <a:xfrm>
              <a:off x="6643702" y="1714488"/>
              <a:ext cx="1071570" cy="1000132"/>
            </a:xfrm>
            <a:prstGeom prst="ellipse">
              <a:avLst/>
            </a:prstGeom>
            <a:solidFill>
              <a:schemeClr val="bg1">
                <a:alpha val="7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31" name="2 - Θέση περιεχομένου"/>
          <p:cNvSpPr txBox="1">
            <a:spLocks/>
          </p:cNvSpPr>
          <p:nvPr/>
        </p:nvSpPr>
        <p:spPr>
          <a:xfrm>
            <a:off x="6357950" y="6013623"/>
            <a:ext cx="1971660" cy="455606"/>
          </a:xfrm>
          <a:prstGeom prst="rect">
            <a:avLst/>
          </a:prstGeom>
        </p:spPr>
        <p:txBody>
          <a:bodyPr vert="horz" lIns="91440" tIns="45720" rIns="91440" bIns="45720" rtlCol="0">
            <a:normAutofit lnSpcReduction="10000"/>
          </a:bodyPr>
          <a:lstStyle/>
          <a:p>
            <a:pPr marL="342900" indent="-342900" fontAlgn="auto">
              <a:spcBef>
                <a:spcPct val="20000"/>
              </a:spcBef>
              <a:spcAft>
                <a:spcPts val="0"/>
              </a:spcAft>
              <a:buFont typeface="Arial" pitchFamily="34" charset="0"/>
              <a:buChar char="•"/>
              <a:defRPr/>
            </a:pPr>
            <a:r>
              <a:rPr lang="el-GR" sz="2400" dirty="0" smtClean="0">
                <a:solidFill>
                  <a:prstClr val="black"/>
                </a:solidFill>
                <a:latin typeface="Calibri"/>
              </a:rPr>
              <a:t>Τελικά</a:t>
            </a:r>
            <a:endParaRPr lang="el-GR" sz="2400" dirty="0">
              <a:solidFill>
                <a:prstClr val="black"/>
              </a:solidFill>
              <a:latin typeface="Calibri"/>
            </a:endParaRPr>
          </a:p>
        </p:txBody>
      </p:sp>
      <p:sp>
        <p:nvSpPr>
          <p:cNvPr id="14" name="Θέση αριθμού διαφάνειας 1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20073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Χρωστικές στην Αναγέννηση</a:t>
            </a:r>
            <a:endParaRPr lang="el-GR" dirty="0"/>
          </a:p>
        </p:txBody>
      </p:sp>
      <p:sp>
        <p:nvSpPr>
          <p:cNvPr id="3" name="2 - Θέση περιεχομένου"/>
          <p:cNvSpPr>
            <a:spLocks noGrp="1"/>
          </p:cNvSpPr>
          <p:nvPr>
            <p:ph idx="1"/>
          </p:nvPr>
        </p:nvSpPr>
        <p:spPr>
          <a:xfrm>
            <a:off x="457200" y="1556792"/>
            <a:ext cx="8229600" cy="4680520"/>
          </a:xfrm>
        </p:spPr>
        <p:txBody>
          <a:bodyPr>
            <a:normAutofit/>
          </a:bodyPr>
          <a:lstStyle/>
          <a:p>
            <a:pPr lvl="1">
              <a:spcBef>
                <a:spcPts val="2400"/>
              </a:spcBef>
              <a:buNone/>
            </a:pPr>
            <a:r>
              <a:rPr lang="el-GR" sz="2400" b="1" dirty="0" smtClean="0"/>
              <a:t>Κόκκινο</a:t>
            </a:r>
            <a:r>
              <a:rPr lang="en-US" sz="2400" dirty="0" smtClean="0"/>
              <a:t> [</a:t>
            </a:r>
            <a:r>
              <a:rPr lang="el-GR" sz="2400" dirty="0" smtClean="0"/>
              <a:t>λάκκες: ριζάρι (αλιζαρίνη), κοχενίλη].</a:t>
            </a:r>
            <a:endParaRPr lang="en-US" sz="2400" dirty="0" smtClean="0"/>
          </a:p>
          <a:p>
            <a:pPr lvl="1">
              <a:spcBef>
                <a:spcPts val="2400"/>
              </a:spcBef>
              <a:buNone/>
            </a:pPr>
            <a:r>
              <a:rPr lang="el-GR" sz="2400" b="1" dirty="0" smtClean="0"/>
              <a:t>Πορτοκαλί</a:t>
            </a:r>
            <a:r>
              <a:rPr lang="el-GR" sz="2400" dirty="0" smtClean="0"/>
              <a:t> [</a:t>
            </a:r>
            <a:r>
              <a:rPr lang="en-US" sz="2400" dirty="0" smtClean="0"/>
              <a:t>realgar As</a:t>
            </a:r>
            <a:r>
              <a:rPr lang="en-US" sz="2400" baseline="-25000" dirty="0" smtClean="0"/>
              <a:t>4</a:t>
            </a:r>
            <a:r>
              <a:rPr lang="en-US" sz="2400" dirty="0" smtClean="0"/>
              <a:t>S</a:t>
            </a:r>
            <a:r>
              <a:rPr lang="en-US" sz="2400" baseline="-25000" dirty="0" smtClean="0"/>
              <a:t>4</a:t>
            </a:r>
            <a:r>
              <a:rPr lang="el-GR" sz="2400" dirty="0" smtClean="0"/>
              <a:t>].</a:t>
            </a:r>
          </a:p>
          <a:p>
            <a:pPr lvl="1">
              <a:spcBef>
                <a:spcPts val="2400"/>
              </a:spcBef>
              <a:buNone/>
            </a:pPr>
            <a:r>
              <a:rPr lang="el-GR" sz="2400" b="1" dirty="0" smtClean="0"/>
              <a:t>Κίτρινο</a:t>
            </a:r>
            <a:r>
              <a:rPr lang="el-GR" sz="2400" dirty="0" smtClean="0"/>
              <a:t> [</a:t>
            </a:r>
            <a:r>
              <a:rPr lang="en-US" sz="2400" dirty="0" smtClean="0"/>
              <a:t>orpiment As</a:t>
            </a:r>
            <a:r>
              <a:rPr lang="en-US" sz="2400" baseline="-25000" dirty="0" smtClean="0"/>
              <a:t>2</a:t>
            </a:r>
            <a:r>
              <a:rPr lang="en-US" sz="2400" dirty="0" smtClean="0"/>
              <a:t>S</a:t>
            </a:r>
            <a:r>
              <a:rPr lang="en-US" sz="2400" baseline="-25000" dirty="0" smtClean="0"/>
              <a:t>3</a:t>
            </a:r>
            <a:r>
              <a:rPr lang="el-GR" sz="2400" dirty="0" smtClean="0"/>
              <a:t> (συνθετικό)].</a:t>
            </a:r>
          </a:p>
        </p:txBody>
      </p:sp>
      <p:sp>
        <p:nvSpPr>
          <p:cNvPr id="4" name="Oval 3"/>
          <p:cNvSpPr/>
          <p:nvPr/>
        </p:nvSpPr>
        <p:spPr>
          <a:xfrm>
            <a:off x="3131840" y="1268760"/>
            <a:ext cx="3816424" cy="1008112"/>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Right Arrow 4"/>
          <p:cNvSpPr/>
          <p:nvPr/>
        </p:nvSpPr>
        <p:spPr>
          <a:xfrm rot="14208582">
            <a:off x="6227718" y="2514545"/>
            <a:ext cx="1215089" cy="52477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TextBox 5"/>
          <p:cNvSpPr txBox="1"/>
          <p:nvPr/>
        </p:nvSpPr>
        <p:spPr>
          <a:xfrm>
            <a:off x="6588224" y="3356992"/>
            <a:ext cx="1944216" cy="923330"/>
          </a:xfrm>
          <a:prstGeom prst="rect">
            <a:avLst/>
          </a:prstGeom>
          <a:noFill/>
          <a:ln>
            <a:solidFill>
              <a:schemeClr val="accent1">
                <a:lumMod val="60000"/>
                <a:lumOff val="40000"/>
              </a:schemeClr>
            </a:solidFill>
            <a:prstDash val="dash"/>
          </a:ln>
        </p:spPr>
        <p:txBody>
          <a:bodyPr wrap="square" rtlCol="0">
            <a:spAutoFit/>
          </a:bodyPr>
          <a:lstStyle/>
          <a:p>
            <a:r>
              <a:rPr lang="el-GR" dirty="0" smtClean="0">
                <a:solidFill>
                  <a:srgbClr val="4F81BD">
                    <a:lumMod val="75000"/>
                  </a:srgbClr>
                </a:solidFill>
              </a:rPr>
              <a:t>Οργανικές χρωστικές στη ζωγραφική</a:t>
            </a:r>
            <a:endParaRPr lang="el-GR" dirty="0">
              <a:solidFill>
                <a:srgbClr val="4F81BD">
                  <a:lumMod val="75000"/>
                </a:srgbClr>
              </a:solidFill>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873166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Χρωμοφόρες ομάδες</a:t>
            </a:r>
            <a:endParaRPr lang="el-GR" dirty="0"/>
          </a:p>
        </p:txBody>
      </p:sp>
      <p:sp>
        <p:nvSpPr>
          <p:cNvPr id="3" name="2 - Θέση περιεχομένου"/>
          <p:cNvSpPr>
            <a:spLocks noGrp="1"/>
          </p:cNvSpPr>
          <p:nvPr>
            <p:ph idx="1"/>
          </p:nvPr>
        </p:nvSpPr>
        <p:spPr/>
        <p:txBody>
          <a:bodyPr>
            <a:noAutofit/>
          </a:bodyPr>
          <a:lstStyle/>
          <a:p>
            <a:pPr>
              <a:lnSpc>
                <a:spcPct val="114000"/>
              </a:lnSpc>
              <a:spcBef>
                <a:spcPts val="1200"/>
              </a:spcBef>
            </a:pPr>
            <a:r>
              <a:rPr lang="el-GR" sz="2400" dirty="0" smtClean="0"/>
              <a:t>Η απορρόφηση στο </a:t>
            </a:r>
            <a:r>
              <a:rPr lang="el-GR" sz="2400" b="1" dirty="0" smtClean="0"/>
              <a:t>ορατό</a:t>
            </a:r>
            <a:r>
              <a:rPr lang="el-GR" sz="2400" dirty="0" smtClean="0"/>
              <a:t> δεν είναι πολύ συνηθισμένο φαινόμενο.</a:t>
            </a:r>
          </a:p>
          <a:p>
            <a:pPr>
              <a:lnSpc>
                <a:spcPct val="114000"/>
              </a:lnSpc>
              <a:spcBef>
                <a:spcPts val="1200"/>
              </a:spcBef>
            </a:pPr>
            <a:r>
              <a:rPr lang="el-GR" sz="2400" dirty="0" smtClean="0"/>
              <a:t>Οι περισσότερες οργανικές χημικές ενώσεις απορροφούν στο υπεριώδες (</a:t>
            </a:r>
            <a:r>
              <a:rPr lang="en-US" sz="2400" dirty="0" smtClean="0"/>
              <a:t>UV</a:t>
            </a:r>
            <a:r>
              <a:rPr lang="el-GR" sz="2400" dirty="0" smtClean="0"/>
              <a:t>) και συνεπώς φαίνονται </a:t>
            </a:r>
            <a:r>
              <a:rPr lang="el-GR" sz="2400" i="1" dirty="0" smtClean="0"/>
              <a:t>άχρωμες</a:t>
            </a:r>
            <a:r>
              <a:rPr lang="el-GR" sz="2400" dirty="0" smtClean="0"/>
              <a:t> (λόγω διαπερατότητας) ή </a:t>
            </a:r>
            <a:r>
              <a:rPr lang="el-GR" sz="2400" i="1" dirty="0" smtClean="0"/>
              <a:t>λευκές</a:t>
            </a:r>
            <a:r>
              <a:rPr lang="el-GR" sz="2400" dirty="0" smtClean="0"/>
              <a:t> λόγω ανάκλασης.</a:t>
            </a:r>
          </a:p>
          <a:p>
            <a:pPr>
              <a:lnSpc>
                <a:spcPct val="114000"/>
              </a:lnSpc>
              <a:spcBef>
                <a:spcPts val="1200"/>
              </a:spcBef>
            </a:pPr>
            <a:r>
              <a:rPr lang="el-GR" sz="2400" dirty="0" smtClean="0"/>
              <a:t>Μόνο όταν υπάρχουν </a:t>
            </a:r>
            <a:r>
              <a:rPr lang="el-GR" sz="2400" b="1" dirty="0" smtClean="0"/>
              <a:t>χρωμοφόρες</a:t>
            </a:r>
            <a:r>
              <a:rPr lang="el-GR" sz="2400" dirty="0" smtClean="0"/>
              <a:t> ομάδες (δηλαδή διπλοί δεσμοί </a:t>
            </a:r>
            <a:r>
              <a:rPr lang="en-US" sz="2400" dirty="0" smtClean="0"/>
              <a:t>C</a:t>
            </a:r>
            <a:r>
              <a:rPr lang="el-GR" sz="2400" dirty="0" smtClean="0"/>
              <a:t>=</a:t>
            </a:r>
            <a:r>
              <a:rPr lang="en-US" sz="2400" dirty="0" smtClean="0"/>
              <a:t>C</a:t>
            </a:r>
            <a:r>
              <a:rPr lang="el-GR" sz="2400" dirty="0" smtClean="0"/>
              <a:t>, </a:t>
            </a:r>
            <a:r>
              <a:rPr lang="en-US" dirty="0" smtClean="0"/>
              <a:t>C=O, C=S, </a:t>
            </a:r>
            <a:r>
              <a:rPr lang="en-US" sz="2400" dirty="0" smtClean="0"/>
              <a:t>C</a:t>
            </a:r>
            <a:r>
              <a:rPr lang="el-GR" sz="2400" dirty="0" smtClean="0"/>
              <a:t>=</a:t>
            </a:r>
            <a:r>
              <a:rPr lang="en-US" sz="2400" dirty="0" smtClean="0"/>
              <a:t>N</a:t>
            </a:r>
            <a:r>
              <a:rPr lang="el-GR" sz="2400" dirty="0" smtClean="0"/>
              <a:t>, </a:t>
            </a:r>
            <a:r>
              <a:rPr lang="en-US" sz="2400" dirty="0" smtClean="0"/>
              <a:t>N</a:t>
            </a:r>
            <a:r>
              <a:rPr lang="el-GR" sz="2400" dirty="0" smtClean="0"/>
              <a:t>=</a:t>
            </a:r>
            <a:r>
              <a:rPr lang="en-US" sz="2400" dirty="0" smtClean="0"/>
              <a:t>N</a:t>
            </a:r>
            <a:r>
              <a:rPr lang="el-GR" sz="2400" dirty="0" smtClean="0"/>
              <a:t>) και μάλιστα, σε συζυγία το μέγιστο του φάσματος απορρόφησης βρίσκεται σε επαρκώς χαμηλές ενέργειες που να αντιστοιχούν στο ορατό.</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12535202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Αυξόχρωμες ομάδες </a:t>
            </a:r>
            <a:r>
              <a:rPr lang="el-GR" sz="3200" b="0" dirty="0" smtClean="0"/>
              <a:t>(1 από 2)</a:t>
            </a:r>
            <a:endParaRPr lang="el-GR" sz="3200" b="0" dirty="0"/>
          </a:p>
        </p:txBody>
      </p:sp>
      <p:sp>
        <p:nvSpPr>
          <p:cNvPr id="3" name="2 - Θέση περιεχομένου"/>
          <p:cNvSpPr>
            <a:spLocks noGrp="1"/>
          </p:cNvSpPr>
          <p:nvPr>
            <p:ph idx="1"/>
          </p:nvPr>
        </p:nvSpPr>
        <p:spPr/>
        <p:txBody>
          <a:bodyPr>
            <a:normAutofit lnSpcReduction="10000"/>
          </a:bodyPr>
          <a:lstStyle/>
          <a:p>
            <a:pPr>
              <a:lnSpc>
                <a:spcPct val="114000"/>
              </a:lnSpc>
              <a:spcBef>
                <a:spcPts val="1200"/>
              </a:spcBef>
            </a:pPr>
            <a:r>
              <a:rPr lang="el-GR" sz="2400" dirty="0" smtClean="0"/>
              <a:t>Εκτός από τις χρωμοφόρες ομάδες, η βαθυχρωμική μετατόπιση εντείνεται και από την παρουσία </a:t>
            </a:r>
            <a:r>
              <a:rPr lang="el-GR" sz="2400" b="1" dirty="0" smtClean="0"/>
              <a:t>αυξόχρωμων</a:t>
            </a:r>
            <a:r>
              <a:rPr lang="el-GR" sz="2400" dirty="0" smtClean="0"/>
              <a:t> ομάδων.</a:t>
            </a:r>
          </a:p>
          <a:p>
            <a:pPr>
              <a:lnSpc>
                <a:spcPct val="114000"/>
              </a:lnSpc>
              <a:spcBef>
                <a:spcPts val="1200"/>
              </a:spcBef>
            </a:pPr>
            <a:r>
              <a:rPr lang="el-GR" sz="2400" dirty="0" smtClean="0"/>
              <a:t>Αυξόχρωμες ομάδες: -</a:t>
            </a:r>
            <a:r>
              <a:rPr lang="en-US" sz="2400" b="1" dirty="0" smtClean="0"/>
              <a:t>OH</a:t>
            </a:r>
            <a:r>
              <a:rPr lang="el-GR" sz="2400" dirty="0" smtClean="0"/>
              <a:t>,-</a:t>
            </a:r>
            <a:r>
              <a:rPr lang="en-US" sz="2400" b="1" dirty="0" smtClean="0"/>
              <a:t>NH</a:t>
            </a:r>
            <a:r>
              <a:rPr lang="el-GR" sz="2400" b="1" baseline="-25000" dirty="0" smtClean="0"/>
              <a:t>2</a:t>
            </a:r>
            <a:r>
              <a:rPr lang="el-GR" sz="2400" dirty="0" smtClean="0"/>
              <a:t>, οι οποίες μετατοπίζουν την απορρόφηση δεξιά, και -</a:t>
            </a:r>
            <a:r>
              <a:rPr lang="en-US" sz="2400" b="1" dirty="0" smtClean="0"/>
              <a:t>Cl</a:t>
            </a:r>
            <a:r>
              <a:rPr lang="el-GR" sz="2400" dirty="0" smtClean="0"/>
              <a:t>, -</a:t>
            </a:r>
            <a:r>
              <a:rPr lang="en-US" sz="2400" b="1" dirty="0" smtClean="0"/>
              <a:t>Br </a:t>
            </a:r>
            <a:r>
              <a:rPr lang="el-GR" sz="2400" dirty="0" smtClean="0"/>
              <a:t>οι οποίες μετατοπίζουν την απορρόφηση αριστερά). </a:t>
            </a:r>
          </a:p>
          <a:p>
            <a:pPr>
              <a:lnSpc>
                <a:spcPct val="114000"/>
              </a:lnSpc>
              <a:spcBef>
                <a:spcPts val="1200"/>
              </a:spcBef>
            </a:pPr>
            <a:r>
              <a:rPr lang="el-GR" sz="2400" dirty="0" smtClean="0"/>
              <a:t>Με ελάχιστες αλλαγές στον αριθμό των συζυγιακών χρωμοφόρων ομάδων και των αυξόχρωμων ομάδων είναι δυνατή η απορρόφηση σε κάθε δυνατό μήκος κύματος. </a:t>
            </a:r>
          </a:p>
          <a:p>
            <a:pPr>
              <a:lnSpc>
                <a:spcPct val="114000"/>
              </a:lnSpc>
              <a:spcBef>
                <a:spcPts val="1200"/>
              </a:spcBef>
            </a:pPr>
            <a:r>
              <a:rPr lang="el-GR" sz="2400" dirty="0" smtClean="0"/>
              <a:t>Αυτό έχει σαν αποτέλεσμα να μπορούν τα οργανικά μόρια να αποκτούν κάθε δυνατή απόχρωση.</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583146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Αυξόχρωμες ομάδες </a:t>
            </a:r>
            <a:r>
              <a:rPr lang="el-GR" sz="3200" b="0" dirty="0" smtClean="0"/>
              <a:t>(2 </a:t>
            </a:r>
            <a:r>
              <a:rPr lang="el-GR" sz="3200" b="0" dirty="0"/>
              <a:t>από 2)</a:t>
            </a:r>
            <a:endParaRPr lang="el-GR" dirty="0"/>
          </a:p>
        </p:txBody>
      </p:sp>
      <p:sp>
        <p:nvSpPr>
          <p:cNvPr id="3" name="2 - Θέση περιεχομένου"/>
          <p:cNvSpPr>
            <a:spLocks noGrp="1"/>
          </p:cNvSpPr>
          <p:nvPr>
            <p:ph idx="1"/>
          </p:nvPr>
        </p:nvSpPr>
        <p:spPr>
          <a:xfrm>
            <a:off x="179512" y="1340768"/>
            <a:ext cx="5112568" cy="5040560"/>
          </a:xfrm>
        </p:spPr>
        <p:txBody>
          <a:bodyPr>
            <a:normAutofit/>
          </a:bodyPr>
          <a:lstStyle/>
          <a:p>
            <a:pPr>
              <a:lnSpc>
                <a:spcPct val="114000"/>
              </a:lnSpc>
              <a:spcBef>
                <a:spcPts val="2400"/>
              </a:spcBef>
              <a:spcAft>
                <a:spcPts val="1200"/>
              </a:spcAft>
            </a:pPr>
            <a:r>
              <a:rPr lang="el-GR" sz="2400" dirty="0" smtClean="0"/>
              <a:t>Οι ομάδες </a:t>
            </a:r>
            <a:r>
              <a:rPr lang="el-GR" sz="2400" b="1" dirty="0" smtClean="0">
                <a:solidFill>
                  <a:srgbClr val="CC3300"/>
                </a:solidFill>
              </a:rPr>
              <a:t>ΟΗ</a:t>
            </a:r>
            <a:r>
              <a:rPr lang="el-GR" sz="2400" dirty="0" smtClean="0">
                <a:solidFill>
                  <a:srgbClr val="CC3300"/>
                </a:solidFill>
              </a:rPr>
              <a:t>, </a:t>
            </a:r>
            <a:r>
              <a:rPr lang="el-GR" sz="2400" b="1" dirty="0" smtClean="0">
                <a:solidFill>
                  <a:srgbClr val="CC3300"/>
                </a:solidFill>
              </a:rPr>
              <a:t>ΝΗ</a:t>
            </a:r>
            <a:r>
              <a:rPr lang="el-GR" sz="2400" b="1" baseline="-12000" dirty="0" smtClean="0">
                <a:solidFill>
                  <a:srgbClr val="CC3300"/>
                </a:solidFill>
              </a:rPr>
              <a:t>2</a:t>
            </a:r>
            <a:r>
              <a:rPr lang="el-GR" sz="2400" dirty="0" smtClean="0">
                <a:solidFill>
                  <a:srgbClr val="CC3300"/>
                </a:solidFill>
              </a:rPr>
              <a:t>, </a:t>
            </a:r>
            <a:r>
              <a:rPr lang="en-US" sz="2400" b="1" dirty="0" smtClean="0">
                <a:solidFill>
                  <a:srgbClr val="CC3300"/>
                </a:solidFill>
              </a:rPr>
              <a:t>Cl</a:t>
            </a:r>
            <a:r>
              <a:rPr lang="en-US" sz="2400" dirty="0" smtClean="0">
                <a:solidFill>
                  <a:srgbClr val="CC3300"/>
                </a:solidFill>
              </a:rPr>
              <a:t>, </a:t>
            </a:r>
            <a:r>
              <a:rPr lang="en-US" sz="2400" b="1" dirty="0" smtClean="0">
                <a:solidFill>
                  <a:srgbClr val="CC3300"/>
                </a:solidFill>
              </a:rPr>
              <a:t>Br</a:t>
            </a:r>
            <a:r>
              <a:rPr lang="en-US" sz="2400" dirty="0" smtClean="0">
                <a:solidFill>
                  <a:srgbClr val="CC3300"/>
                </a:solidFill>
              </a:rPr>
              <a:t>, </a:t>
            </a:r>
            <a:r>
              <a:rPr lang="en-US" sz="2400" b="1" dirty="0" smtClean="0">
                <a:solidFill>
                  <a:srgbClr val="CC3300"/>
                </a:solidFill>
              </a:rPr>
              <a:t>I</a:t>
            </a:r>
            <a:r>
              <a:rPr lang="en-US" sz="2400" dirty="0" smtClean="0">
                <a:solidFill>
                  <a:srgbClr val="CC3300"/>
                </a:solidFill>
              </a:rPr>
              <a:t>,</a:t>
            </a:r>
            <a:r>
              <a:rPr lang="en-US" sz="2400" dirty="0" smtClean="0"/>
              <a:t> </a:t>
            </a:r>
            <a:r>
              <a:rPr lang="el-GR" sz="2400" dirty="0" smtClean="0"/>
              <a:t>που συνδέονται με χρωμοφόρες ομάδες σε ένα μόριο</a:t>
            </a:r>
            <a:r>
              <a:rPr lang="en-US" sz="2400" dirty="0" smtClean="0"/>
              <a:t> </a:t>
            </a:r>
            <a:r>
              <a:rPr lang="el-GR" sz="2400" dirty="0" smtClean="0"/>
              <a:t>ονομάζονται </a:t>
            </a:r>
            <a:r>
              <a:rPr lang="el-GR" sz="2400" b="1" dirty="0" smtClean="0"/>
              <a:t>αυξόχρωμες.</a:t>
            </a:r>
            <a:endParaRPr lang="el-GR" sz="2400" u="sng" dirty="0" smtClean="0"/>
          </a:p>
          <a:p>
            <a:pPr>
              <a:lnSpc>
                <a:spcPct val="114000"/>
              </a:lnSpc>
              <a:spcBef>
                <a:spcPts val="2400"/>
              </a:spcBef>
            </a:pPr>
            <a:r>
              <a:rPr lang="el-GR" sz="2400" dirty="0" smtClean="0"/>
              <a:t>Προκαλούν μετατόπιση του μεγίστου απορρόφησης σε</a:t>
            </a:r>
            <a:r>
              <a:rPr lang="el-GR" sz="2400" b="1" dirty="0" smtClean="0"/>
              <a:t> μεγαλύτερα </a:t>
            </a:r>
            <a:r>
              <a:rPr lang="el-GR" sz="2400" b="1" i="1" dirty="0" smtClean="0"/>
              <a:t>λ</a:t>
            </a:r>
            <a:r>
              <a:rPr lang="el-GR" sz="2400" dirty="0" smtClean="0"/>
              <a:t> (προς τα δεξιά)</a:t>
            </a:r>
            <a:r>
              <a:rPr lang="en-US" sz="2400" dirty="0" smtClean="0"/>
              <a:t>: </a:t>
            </a:r>
            <a:r>
              <a:rPr lang="el-GR" sz="2400" dirty="0" smtClean="0"/>
              <a:t>δηλαδή </a:t>
            </a:r>
            <a:r>
              <a:rPr lang="el-GR" sz="2400" b="1" dirty="0" smtClean="0">
                <a:solidFill>
                  <a:srgbClr val="990099"/>
                </a:solidFill>
              </a:rPr>
              <a:t>βαθυχρωμική</a:t>
            </a:r>
            <a:r>
              <a:rPr lang="el-GR" sz="2400" dirty="0" smtClean="0">
                <a:solidFill>
                  <a:srgbClr val="990099"/>
                </a:solidFill>
              </a:rPr>
              <a:t> μετατόπιση.</a:t>
            </a:r>
            <a:endParaRPr lang="el-GR" sz="2400" dirty="0"/>
          </a:p>
        </p:txBody>
      </p:sp>
      <p:graphicFrame>
        <p:nvGraphicFramePr>
          <p:cNvPr id="4" name="Object 4"/>
          <p:cNvGraphicFramePr>
            <a:graphicFrameLocks noChangeAspect="1"/>
          </p:cNvGraphicFramePr>
          <p:nvPr>
            <p:extLst/>
          </p:nvPr>
        </p:nvGraphicFramePr>
        <p:xfrm>
          <a:off x="5686814" y="1412776"/>
          <a:ext cx="2985346" cy="1228696"/>
        </p:xfrm>
        <a:graphic>
          <a:graphicData uri="http://schemas.openxmlformats.org/presentationml/2006/ole">
            <mc:AlternateContent xmlns:mc="http://schemas.openxmlformats.org/markup-compatibility/2006">
              <mc:Choice xmlns:v="urn:schemas-microsoft-com:vml" Requires="v">
                <p:oleObj spid="_x0000_s16402" name="ChemSketch" r:id="rId3" imgW="1481328" imgH="609600" progId="ACD.ChemSketch.20">
                  <p:embed/>
                </p:oleObj>
              </mc:Choice>
              <mc:Fallback>
                <p:oleObj name="ChemSketch" r:id="rId3" imgW="1481328" imgH="6096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814" y="1412776"/>
                        <a:ext cx="2985346" cy="1228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 Βέλος προς τα κάτω"/>
          <p:cNvSpPr/>
          <p:nvPr/>
        </p:nvSpPr>
        <p:spPr>
          <a:xfrm>
            <a:off x="6858015" y="2852936"/>
            <a:ext cx="669919" cy="933254"/>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5" name="Group 9"/>
          <p:cNvGrpSpPr>
            <a:grpSpLocks/>
          </p:cNvGrpSpPr>
          <p:nvPr/>
        </p:nvGrpSpPr>
        <p:grpSpPr bwMode="auto">
          <a:xfrm>
            <a:off x="5796136" y="3779827"/>
            <a:ext cx="2592288" cy="2025437"/>
            <a:chOff x="3733" y="2626"/>
            <a:chExt cx="1370" cy="940"/>
          </a:xfrm>
        </p:grpSpPr>
        <p:graphicFrame>
          <p:nvGraphicFramePr>
            <p:cNvPr id="6" name="Object 6"/>
            <p:cNvGraphicFramePr>
              <a:graphicFrameLocks noChangeAspect="1"/>
            </p:cNvGraphicFramePr>
            <p:nvPr/>
          </p:nvGraphicFramePr>
          <p:xfrm>
            <a:off x="3733" y="2626"/>
            <a:ext cx="1370" cy="824"/>
          </p:xfrm>
          <a:graphic>
            <a:graphicData uri="http://schemas.openxmlformats.org/presentationml/2006/ole">
              <mc:AlternateContent xmlns:mc="http://schemas.openxmlformats.org/markup-compatibility/2006">
                <mc:Choice xmlns:v="urn:schemas-microsoft-com:vml" Requires="v">
                  <p:oleObj spid="_x0000_s16403" name="ChemSketch" r:id="rId5" imgW="1481328" imgH="890016" progId="ACD.ChemSketch.20">
                    <p:embed/>
                  </p:oleObj>
                </mc:Choice>
                <mc:Fallback>
                  <p:oleObj name="ChemSketch" r:id="rId5" imgW="1481328" imgH="890016"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 y="2626"/>
                          <a:ext cx="1370" cy="82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8"/>
            <p:cNvSpPr>
              <a:spLocks noChangeArrowheads="1"/>
            </p:cNvSpPr>
            <p:nvPr/>
          </p:nvSpPr>
          <p:spPr bwMode="auto">
            <a:xfrm>
              <a:off x="4332" y="3249"/>
              <a:ext cx="408" cy="317"/>
            </a:xfrm>
            <a:prstGeom prst="ellipse">
              <a:avLst/>
            </a:prstGeom>
            <a:noFill/>
            <a:ln w="28575">
              <a:solidFill>
                <a:srgbClr val="EE0000"/>
              </a:solidFill>
              <a:round/>
              <a:headEnd/>
              <a:tailEnd/>
            </a:ln>
          </p:spPr>
          <p:txBody>
            <a:bodyPr wrap="none" anchor="ctr"/>
            <a:lstStyle/>
            <a:p>
              <a:endParaRPr lang="el-GR" dirty="0">
                <a:solidFill>
                  <a:prstClr val="black"/>
                </a:solidFill>
              </a:endParaRPr>
            </a:p>
          </p:txBody>
        </p:sp>
      </p:gr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0655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dirty="0" smtClean="0"/>
              <a:t>Συνθετικές οργανικές χρωστικές </a:t>
            </a:r>
            <a:r>
              <a:rPr lang="el-GR" sz="3200" b="0" dirty="0" smtClean="0"/>
              <a:t>(1 από 4)</a:t>
            </a:r>
            <a:endParaRPr lang="el-GR" sz="3200" b="0" dirty="0"/>
          </a:p>
        </p:txBody>
      </p:sp>
      <p:sp>
        <p:nvSpPr>
          <p:cNvPr id="3" name="2 - Θέση περιεχομένου"/>
          <p:cNvSpPr>
            <a:spLocks noGrp="1"/>
          </p:cNvSpPr>
          <p:nvPr>
            <p:ph idx="1"/>
          </p:nvPr>
        </p:nvSpPr>
        <p:spPr>
          <a:xfrm>
            <a:off x="457200" y="1196752"/>
            <a:ext cx="8507288" cy="5328592"/>
          </a:xfrm>
        </p:spPr>
        <p:txBody>
          <a:bodyPr>
            <a:noAutofit/>
          </a:bodyPr>
          <a:lstStyle/>
          <a:p>
            <a:pPr>
              <a:lnSpc>
                <a:spcPct val="110000"/>
              </a:lnSpc>
              <a:spcBef>
                <a:spcPts val="600"/>
              </a:spcBef>
            </a:pPr>
            <a:r>
              <a:rPr lang="el-GR" sz="2400" dirty="0" smtClean="0"/>
              <a:t>Με την έκρηξη της χημείας από τις αρχές του εικοστού αιώνα, έγινε προσπάθεια να συντεθούν χρωστικές, και μάλιστα με μεγαλύτερη ποικιλία και ευφάνταστα χρώματα, ώστε να δώσουν πλούτο στις βιομηχανίες χημικών κυρίως της Γερμανίας, της Αγγλίας και πιο πρόσφατα των ΗΠΑ και να χρωματίσουν την καθημερινότητα των ανθρώπων. </a:t>
            </a:r>
          </a:p>
          <a:p>
            <a:pPr>
              <a:lnSpc>
                <a:spcPct val="110000"/>
              </a:lnSpc>
              <a:spcBef>
                <a:spcPts val="600"/>
              </a:spcBef>
            </a:pPr>
            <a:r>
              <a:rPr lang="el-GR" sz="2400" dirty="0" smtClean="0"/>
              <a:t>Η </a:t>
            </a:r>
            <a:r>
              <a:rPr lang="el-GR" sz="2400" b="1" dirty="0" err="1" smtClean="0"/>
              <a:t>μωβεΐνη</a:t>
            </a:r>
            <a:r>
              <a:rPr lang="el-GR" sz="2400" dirty="0" smtClean="0"/>
              <a:t> (ή ματζέντα), ήταν η πρώτη συνθετική βαφή που ανακαλύφθηκε (δηλαδή συντέθηκε στο εργαστήριο, και μάλιστα κατά λάθος!), και έδωσε πλούτο στον Άγγλο χημικό </a:t>
            </a:r>
            <a:r>
              <a:rPr lang="en-US" sz="2400" dirty="0" smtClean="0"/>
              <a:t>Perkins</a:t>
            </a:r>
            <a:r>
              <a:rPr lang="el-GR" sz="2400" dirty="0" smtClean="0"/>
              <a:t>. </a:t>
            </a:r>
          </a:p>
          <a:p>
            <a:pPr>
              <a:lnSpc>
                <a:spcPct val="110000"/>
              </a:lnSpc>
              <a:spcBef>
                <a:spcPts val="600"/>
              </a:spcBef>
            </a:pPr>
            <a:r>
              <a:rPr lang="el-GR" sz="2400" dirty="0" smtClean="0"/>
              <a:t>Έκτοτε, πολλές βαφές συντέθηκαν στο εργαστήριο, με σημαντικότερο παράδειγμα εκείνο του </a:t>
            </a:r>
            <a:r>
              <a:rPr lang="el-GR" sz="2400" b="1" dirty="0" smtClean="0"/>
              <a:t>ινδικού</a:t>
            </a:r>
            <a:r>
              <a:rPr lang="el-GR" sz="2400" dirty="0" smtClean="0"/>
              <a:t> (</a:t>
            </a:r>
            <a:r>
              <a:rPr lang="en-US" sz="2400" dirty="0" smtClean="0"/>
              <a:t>indigo</a:t>
            </a:r>
            <a:r>
              <a:rPr lang="el-GR" sz="2400" dirty="0" smtClean="0"/>
              <a:t>).</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7444040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lstStyle/>
          <a:p>
            <a:r>
              <a:rPr lang="el-GR" dirty="0">
                <a:solidFill>
                  <a:prstClr val="black"/>
                </a:solidFill>
              </a:rPr>
              <a:t>Συνθετικές οργανικές χρωστικές </a:t>
            </a:r>
            <a:r>
              <a:rPr lang="el-GR" sz="3200" b="0" dirty="0" smtClean="0">
                <a:solidFill>
                  <a:prstClr val="black"/>
                </a:solidFill>
              </a:rPr>
              <a:t>(2 </a:t>
            </a:r>
            <a:r>
              <a:rPr lang="el-GR" sz="3200" b="0" dirty="0">
                <a:solidFill>
                  <a:prstClr val="black"/>
                </a:solidFill>
              </a:rPr>
              <a:t>από </a:t>
            </a:r>
            <a:r>
              <a:rPr lang="el-GR" sz="3200" b="0" dirty="0" smtClean="0">
                <a:solidFill>
                  <a:prstClr val="black"/>
                </a:solidFill>
              </a:rPr>
              <a:t>4)</a:t>
            </a:r>
            <a:endParaRPr lang="el-GR" dirty="0"/>
          </a:p>
        </p:txBody>
      </p:sp>
      <p:sp>
        <p:nvSpPr>
          <p:cNvPr id="3" name="2 - Θέση περιεχομένου"/>
          <p:cNvSpPr>
            <a:spLocks noGrp="1"/>
          </p:cNvSpPr>
          <p:nvPr>
            <p:ph idx="1"/>
          </p:nvPr>
        </p:nvSpPr>
        <p:spPr>
          <a:xfrm>
            <a:off x="457200" y="1196752"/>
            <a:ext cx="5425855" cy="5040560"/>
          </a:xfrm>
        </p:spPr>
        <p:txBody>
          <a:bodyPr>
            <a:normAutofit/>
          </a:bodyPr>
          <a:lstStyle/>
          <a:p>
            <a:r>
              <a:rPr lang="el-GR" sz="2400" dirty="0" smtClean="0"/>
              <a:t>Μωβεΐνη.</a:t>
            </a:r>
          </a:p>
          <a:p>
            <a:r>
              <a:rPr lang="el-GR" sz="2400" dirty="0" smtClean="0"/>
              <a:t>Συντέθηκε τυχαία το 1856 από τον </a:t>
            </a:r>
            <a:r>
              <a:rPr lang="en-US" sz="2400" dirty="0" smtClean="0"/>
              <a:t>Perkin</a:t>
            </a:r>
            <a:r>
              <a:rPr lang="el-GR" sz="2400" dirty="0" smtClean="0"/>
              <a:t> στην προσπάθειά του να συνθέσει την κινίνη (ένα πανάκριβο τότε φάρμακο για την ελονοσία).</a:t>
            </a:r>
            <a:endParaRPr lang="el-GR" sz="2400" dirty="0"/>
          </a:p>
        </p:txBody>
      </p:sp>
      <p:grpSp>
        <p:nvGrpSpPr>
          <p:cNvPr id="6" name="Group 5"/>
          <p:cNvGrpSpPr/>
          <p:nvPr/>
        </p:nvGrpSpPr>
        <p:grpSpPr>
          <a:xfrm>
            <a:off x="1178010" y="3628379"/>
            <a:ext cx="3164348" cy="2731617"/>
            <a:chOff x="827584" y="2924944"/>
            <a:chExt cx="3164348" cy="2731617"/>
          </a:xfrm>
        </p:grpSpPr>
        <p:pic>
          <p:nvPicPr>
            <p:cNvPr id="460802" name="Picture 2" descr="File:Mauveine a skeletal org.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2924944"/>
              <a:ext cx="3164348" cy="2262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1720" y="5287229"/>
              <a:ext cx="1272913" cy="369332"/>
            </a:xfrm>
            <a:prstGeom prst="rect">
              <a:avLst/>
            </a:prstGeom>
            <a:noFill/>
          </p:spPr>
          <p:txBody>
            <a:bodyPr wrap="none" rtlCol="0">
              <a:spAutoFit/>
            </a:bodyPr>
            <a:lstStyle/>
            <a:p>
              <a:r>
                <a:rPr lang="el-GR" b="1" dirty="0" smtClean="0">
                  <a:solidFill>
                    <a:prstClr val="black"/>
                  </a:solidFill>
                  <a:latin typeface="Calibri"/>
                </a:rPr>
                <a:t>Μωβεΐνη Α</a:t>
              </a:r>
              <a:endParaRPr lang="el-GR" b="1" dirty="0">
                <a:solidFill>
                  <a:prstClr val="black"/>
                </a:solidFill>
                <a:latin typeface="Calibri"/>
              </a:endParaRPr>
            </a:p>
          </p:txBody>
        </p:sp>
      </p:grpSp>
      <p:pic>
        <p:nvPicPr>
          <p:cNvPr id="460804" name="Picture 4" descr="William Perkin&#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1484784"/>
            <a:ext cx="3266200" cy="44438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092280" y="5528483"/>
            <a:ext cx="1692771" cy="400110"/>
          </a:xfrm>
          <a:prstGeom prst="rect">
            <a:avLst/>
          </a:prstGeom>
        </p:spPr>
        <p:txBody>
          <a:bodyPr wrap="none">
            <a:spAutoFit/>
          </a:bodyPr>
          <a:lstStyle/>
          <a:p>
            <a:r>
              <a:rPr lang="en-US" sz="2000" dirty="0" smtClean="0">
                <a:solidFill>
                  <a:prstClr val="white"/>
                </a:solidFill>
              </a:rPr>
              <a:t>William Perkin</a:t>
            </a:r>
            <a:endParaRPr lang="el-GR" sz="2000" dirty="0">
              <a:solidFill>
                <a:prstClr val="white"/>
              </a:solidFill>
            </a:endParaRPr>
          </a:p>
        </p:txBody>
      </p:sp>
      <p:sp>
        <p:nvSpPr>
          <p:cNvPr id="10" name="Rectangle 8"/>
          <p:cNvSpPr/>
          <p:nvPr/>
        </p:nvSpPr>
        <p:spPr>
          <a:xfrm>
            <a:off x="5989076" y="5948467"/>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William Henry </a:t>
            </a:r>
            <a:r>
              <a:rPr lang="en-US" sz="1200" dirty="0" smtClean="0">
                <a:solidFill>
                  <a:prstClr val="black"/>
                </a:solidFill>
                <a:latin typeface="Calibri"/>
                <a:hlinkClick r:id="rId5"/>
              </a:rPr>
              <a:t>Perkin</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tooltip="User:Ineuw"/>
              </a:rPr>
              <a:t>Ineuw</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1265059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dirty="0" smtClean="0"/>
              <a:t>Συνθετικές οργανικές χρωστικές </a:t>
            </a:r>
            <a:r>
              <a:rPr lang="el-GR" sz="3200" b="0" dirty="0" smtClean="0"/>
              <a:t>(3 από 4)</a:t>
            </a:r>
            <a:endParaRPr lang="el-GR" sz="3200" b="0" dirty="0"/>
          </a:p>
        </p:txBody>
      </p:sp>
      <p:sp>
        <p:nvSpPr>
          <p:cNvPr id="3" name="2 - Θέση περιεχομένου"/>
          <p:cNvSpPr>
            <a:spLocks noGrp="1"/>
          </p:cNvSpPr>
          <p:nvPr>
            <p:ph idx="1"/>
          </p:nvPr>
        </p:nvSpPr>
        <p:spPr>
          <a:xfrm>
            <a:off x="457200" y="1196752"/>
            <a:ext cx="8229600" cy="1584176"/>
          </a:xfrm>
        </p:spPr>
        <p:txBody>
          <a:bodyPr>
            <a:normAutofit/>
          </a:bodyPr>
          <a:lstStyle/>
          <a:p>
            <a:r>
              <a:rPr lang="el-GR" sz="2400" dirty="0" smtClean="0"/>
              <a:t>Χρώματα ανιλίνης / αζωχρώματα.</a:t>
            </a:r>
          </a:p>
          <a:p>
            <a:r>
              <a:rPr lang="el-GR" sz="2400" dirty="0" smtClean="0"/>
              <a:t>Γερμανία: Δημιούργησαν τη μεγάλη έκρηξη στη βιομηχανία χρωμάτων και τη χημική βιομηχανία εν γένει.</a:t>
            </a:r>
            <a:endParaRPr lang="el-GR" sz="2400" dirty="0"/>
          </a:p>
        </p:txBody>
      </p:sp>
      <p:graphicFrame>
        <p:nvGraphicFramePr>
          <p:cNvPr id="7" name="Object 6"/>
          <p:cNvGraphicFramePr>
            <a:graphicFrameLocks noChangeAspect="1"/>
          </p:cNvGraphicFramePr>
          <p:nvPr>
            <p:extLst/>
          </p:nvPr>
        </p:nvGraphicFramePr>
        <p:xfrm>
          <a:off x="1115616" y="3068960"/>
          <a:ext cx="6582936" cy="1090141"/>
        </p:xfrm>
        <a:graphic>
          <a:graphicData uri="http://schemas.openxmlformats.org/presentationml/2006/ole">
            <mc:AlternateContent xmlns:mc="http://schemas.openxmlformats.org/markup-compatibility/2006">
              <mc:Choice xmlns:v="urn:schemas-microsoft-com:vml" Requires="v">
                <p:oleObj spid="_x0000_s17426" name="ChemSketch" r:id="rId4" imgW="4965120" imgH="822960" progId="ACD.ChemSketch.20">
                  <p:embed/>
                </p:oleObj>
              </mc:Choice>
              <mc:Fallback>
                <p:oleObj name="ChemSketch" r:id="rId4" imgW="4965120" imgH="82296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068960"/>
                        <a:ext cx="6582936" cy="1090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Ομάδα 4"/>
          <p:cNvGrpSpPr/>
          <p:nvPr/>
        </p:nvGrpSpPr>
        <p:grpSpPr>
          <a:xfrm>
            <a:off x="323528" y="4363687"/>
            <a:ext cx="8719900" cy="1996266"/>
            <a:chOff x="457200" y="4563742"/>
            <a:chExt cx="8719900" cy="1996266"/>
          </a:xfrm>
        </p:grpSpPr>
        <p:graphicFrame>
          <p:nvGraphicFramePr>
            <p:cNvPr id="11" name="Object 10"/>
            <p:cNvGraphicFramePr>
              <a:graphicFrameLocks noChangeAspect="1"/>
            </p:cNvGraphicFramePr>
            <p:nvPr>
              <p:extLst/>
            </p:nvPr>
          </p:nvGraphicFramePr>
          <p:xfrm>
            <a:off x="457200" y="4563742"/>
            <a:ext cx="8719900" cy="1961602"/>
          </p:xfrm>
          <a:graphic>
            <a:graphicData uri="http://schemas.openxmlformats.org/presentationml/2006/ole">
              <mc:AlternateContent xmlns:mc="http://schemas.openxmlformats.org/markup-compatibility/2006">
                <mc:Choice xmlns:v="urn:schemas-microsoft-com:vml" Requires="v">
                  <p:oleObj spid="_x0000_s17427" name="ChemSketch" r:id="rId6" imgW="6449400" imgH="1450800" progId="ACD.ChemSketch.20">
                    <p:embed/>
                  </p:oleObj>
                </mc:Choice>
                <mc:Fallback>
                  <p:oleObj name="ChemSketch" r:id="rId6" imgW="6449400" imgH="145080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563742"/>
                          <a:ext cx="8719900" cy="1961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732240" y="6159898"/>
              <a:ext cx="1291764" cy="400110"/>
            </a:xfrm>
            <a:prstGeom prst="rect">
              <a:avLst/>
            </a:prstGeom>
            <a:noFill/>
          </p:spPr>
          <p:txBody>
            <a:bodyPr wrap="none" rtlCol="0">
              <a:spAutoFit/>
            </a:bodyPr>
            <a:lstStyle/>
            <a:p>
              <a:r>
                <a:rPr lang="el-GR" sz="2000" dirty="0" smtClean="0">
                  <a:solidFill>
                    <a:srgbClr val="6600CC"/>
                  </a:solidFill>
                </a:rPr>
                <a:t>αζώχρωμα</a:t>
              </a:r>
              <a:endParaRPr lang="el-GR" sz="2000" dirty="0">
                <a:solidFill>
                  <a:srgbClr val="6600CC"/>
                </a:solidFill>
              </a:endParaRPr>
            </a:p>
          </p:txBody>
        </p:sp>
        <p:sp>
          <p:nvSpPr>
            <p:cNvPr id="13" name="TextBox 12"/>
            <p:cNvSpPr txBox="1"/>
            <p:nvPr/>
          </p:nvSpPr>
          <p:spPr>
            <a:xfrm>
              <a:off x="2915816" y="5929354"/>
              <a:ext cx="3113545" cy="461665"/>
            </a:xfrm>
            <a:prstGeom prst="rect">
              <a:avLst/>
            </a:prstGeom>
            <a:noFill/>
          </p:spPr>
          <p:txBody>
            <a:bodyPr wrap="none" rtlCol="0">
              <a:spAutoFit/>
            </a:bodyPr>
            <a:lstStyle/>
            <a:p>
              <a:r>
                <a:rPr lang="el-GR" sz="2400" dirty="0" smtClean="0">
                  <a:solidFill>
                    <a:prstClr val="black"/>
                  </a:solidFill>
                  <a:latin typeface="Calibri"/>
                </a:rPr>
                <a:t>Αντίδραση διαζώτωσης</a:t>
              </a:r>
              <a:endParaRPr lang="el-GR" sz="2400" dirty="0">
                <a:solidFill>
                  <a:prstClr val="black"/>
                </a:solidFill>
                <a:latin typeface="Calibri"/>
              </a:endParaRPr>
            </a:p>
          </p:txBody>
        </p:sp>
      </p:grpSp>
      <p:sp>
        <p:nvSpPr>
          <p:cNvPr id="4" name="Θέση αριθμού διαφάνειας 3"/>
          <p:cNvSpPr>
            <a:spLocks noGrp="1"/>
          </p:cNvSpPr>
          <p:nvPr>
            <p:ph type="sldNum" sz="quarter" idx="12"/>
          </p:nvPr>
        </p:nvSpPr>
        <p:spPr>
          <a:xfrm>
            <a:off x="6588224" y="6468472"/>
            <a:ext cx="2133600" cy="365125"/>
          </a:xfrm>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518089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lstStyle/>
          <a:p>
            <a:r>
              <a:rPr lang="el-GR" dirty="0"/>
              <a:t>Συνθετικές οργανικές χρωστικές </a:t>
            </a:r>
            <a:r>
              <a:rPr lang="el-GR" sz="3200" b="0" dirty="0" smtClean="0"/>
              <a:t>(4 </a:t>
            </a:r>
            <a:r>
              <a:rPr lang="el-GR" sz="3200" b="0" dirty="0"/>
              <a:t>από </a:t>
            </a:r>
            <a:r>
              <a:rPr lang="el-GR" sz="3200" b="0" dirty="0" smtClean="0"/>
              <a:t>4)</a:t>
            </a:r>
            <a:endParaRPr lang="el-GR" dirty="0"/>
          </a:p>
        </p:txBody>
      </p:sp>
      <p:sp>
        <p:nvSpPr>
          <p:cNvPr id="3" name="2 - Θέση περιεχομένου"/>
          <p:cNvSpPr>
            <a:spLocks noGrp="1"/>
          </p:cNvSpPr>
          <p:nvPr>
            <p:ph idx="1"/>
          </p:nvPr>
        </p:nvSpPr>
        <p:spPr>
          <a:xfrm>
            <a:off x="457200" y="1196752"/>
            <a:ext cx="8229600" cy="864096"/>
          </a:xfrm>
        </p:spPr>
        <p:txBody>
          <a:bodyPr>
            <a:noAutofit/>
          </a:bodyPr>
          <a:lstStyle/>
          <a:p>
            <a:pPr marL="0" indent="0">
              <a:buNone/>
            </a:pPr>
            <a:r>
              <a:rPr lang="el-GR" sz="2400" dirty="0" smtClean="0"/>
              <a:t>Κίτρινο ανιλίνης</a:t>
            </a:r>
            <a:endParaRPr lang="el-GR" sz="2400" dirty="0"/>
          </a:p>
        </p:txBody>
      </p:sp>
      <p:graphicFrame>
        <p:nvGraphicFramePr>
          <p:cNvPr id="5" name="Object 4"/>
          <p:cNvGraphicFramePr>
            <a:graphicFrameLocks noChangeAspect="1"/>
          </p:cNvGraphicFramePr>
          <p:nvPr>
            <p:extLst/>
          </p:nvPr>
        </p:nvGraphicFramePr>
        <p:xfrm>
          <a:off x="3203848" y="1424754"/>
          <a:ext cx="3063875" cy="1660525"/>
        </p:xfrm>
        <a:graphic>
          <a:graphicData uri="http://schemas.openxmlformats.org/presentationml/2006/ole">
            <mc:AlternateContent xmlns:mc="http://schemas.openxmlformats.org/markup-compatibility/2006">
              <mc:Choice xmlns:v="urn:schemas-microsoft-com:vml" Requires="v">
                <p:oleObj spid="_x0000_s18442" name="ChemSketch" r:id="rId3" imgW="3063240" imgH="1661040" progId="ACD.ChemSketch.20">
                  <p:embed/>
                </p:oleObj>
              </mc:Choice>
              <mc:Fallback>
                <p:oleObj name="ChemSketch" r:id="rId3" imgW="3063240" imgH="16610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424754"/>
                        <a:ext cx="3063875" cy="166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18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3344946"/>
            <a:ext cx="8232849" cy="25341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9552" y="5648230"/>
            <a:ext cx="4370492" cy="461665"/>
          </a:xfrm>
          <a:prstGeom prst="rect">
            <a:avLst/>
          </a:prstGeom>
          <a:noFill/>
        </p:spPr>
        <p:txBody>
          <a:bodyPr wrap="none" rtlCol="0">
            <a:spAutoFit/>
          </a:bodyPr>
          <a:lstStyle/>
          <a:p>
            <a:r>
              <a:rPr lang="el-GR" sz="2400" dirty="0" smtClean="0">
                <a:solidFill>
                  <a:prstClr val="black"/>
                </a:solidFill>
                <a:latin typeface="Calibri"/>
              </a:rPr>
              <a:t>Σ</a:t>
            </a:r>
            <a:r>
              <a:rPr lang="el-GR" sz="2400" dirty="0">
                <a:solidFill>
                  <a:prstClr val="black"/>
                </a:solidFill>
                <a:latin typeface="Calibri"/>
              </a:rPr>
              <a:t>ύ</a:t>
            </a:r>
            <a:r>
              <a:rPr lang="el-GR" sz="2400" dirty="0" smtClean="0">
                <a:solidFill>
                  <a:prstClr val="black"/>
                </a:solidFill>
                <a:latin typeface="Calibri"/>
              </a:rPr>
              <a:t>νθεση της σειράς </a:t>
            </a:r>
            <a:r>
              <a:rPr lang="en-US" sz="2400" dirty="0" smtClean="0">
                <a:solidFill>
                  <a:prstClr val="black"/>
                </a:solidFill>
                <a:latin typeface="Calibri"/>
              </a:rPr>
              <a:t>Hansa yellow</a:t>
            </a:r>
            <a:endParaRPr lang="el-GR" sz="2400" dirty="0">
              <a:solidFill>
                <a:prstClr val="black"/>
              </a:solidFill>
              <a:latin typeface="Calibri"/>
            </a:endParaRPr>
          </a:p>
        </p:txBody>
      </p:sp>
      <p:sp>
        <p:nvSpPr>
          <p:cNvPr id="9" name="Rectangle 8"/>
          <p:cNvSpPr/>
          <p:nvPr/>
        </p:nvSpPr>
        <p:spPr>
          <a:xfrm>
            <a:off x="5508104" y="5882827"/>
            <a:ext cx="292487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mn-lt"/>
                <a:hlinkClick r:id="rId6"/>
              </a:rPr>
              <a:t>HansaYellowPigmentsCorrected</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a:solidFill>
                  <a:prstClr val="black"/>
                </a:solidFill>
                <a:latin typeface="+mn-lt"/>
                <a:hlinkClick r:id="rId7" tooltip="User:Smokefoot"/>
              </a:rPr>
              <a:t>Smokefoot</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8"/>
              </a:rPr>
              <a:t>CC BY-SA 3.0</a:t>
            </a:r>
            <a:endParaRPr lang="en-US" sz="1200" dirty="0">
              <a:solidFill>
                <a:prstClr val="black"/>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7242668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Συνθετικές Βαφές </a:t>
            </a:r>
            <a:r>
              <a:rPr lang="el-GR" sz="3200" b="0" dirty="0" smtClean="0"/>
              <a:t>(1 από 2)</a:t>
            </a:r>
            <a:endParaRPr lang="el-GR" sz="3200" b="0" dirty="0"/>
          </a:p>
        </p:txBody>
      </p:sp>
      <p:sp>
        <p:nvSpPr>
          <p:cNvPr id="3" name="2 - Θέση περιεχομένου"/>
          <p:cNvSpPr>
            <a:spLocks noGrp="1"/>
          </p:cNvSpPr>
          <p:nvPr>
            <p:ph idx="1"/>
          </p:nvPr>
        </p:nvSpPr>
        <p:spPr>
          <a:xfrm>
            <a:off x="457200" y="1340768"/>
            <a:ext cx="8435280" cy="4248472"/>
          </a:xfrm>
        </p:spPr>
        <p:txBody>
          <a:bodyPr>
            <a:noAutofit/>
          </a:bodyPr>
          <a:lstStyle/>
          <a:p>
            <a:pPr>
              <a:spcBef>
                <a:spcPts val="1200"/>
              </a:spcBef>
            </a:pPr>
            <a:r>
              <a:rPr lang="el-GR" sz="2400" dirty="0" smtClean="0"/>
              <a:t>Οργανικές χρωστικές που συνδέονται μέσω προσρόφησης, ή σχηματισμού δεσμών με υποστρώματα: </a:t>
            </a:r>
          </a:p>
          <a:p>
            <a:pPr lvl="1">
              <a:spcBef>
                <a:spcPts val="1200"/>
              </a:spcBef>
            </a:pPr>
            <a:r>
              <a:rPr lang="el-GR" sz="2400" dirty="0" smtClean="0"/>
              <a:t>Υφάσματα (βαμβακερό, λινό, μαλλί, συνθετικά υφάσματα), </a:t>
            </a:r>
          </a:p>
          <a:p>
            <a:pPr lvl="1">
              <a:spcBef>
                <a:spcPts val="1200"/>
              </a:spcBef>
            </a:pPr>
            <a:r>
              <a:rPr lang="el-GR" sz="2400" dirty="0" smtClean="0"/>
              <a:t>Χαρτί,</a:t>
            </a:r>
          </a:p>
          <a:p>
            <a:pPr lvl="1">
              <a:spcBef>
                <a:spcPts val="1200"/>
              </a:spcBef>
            </a:pPr>
            <a:r>
              <a:rPr lang="el-GR" sz="2400" dirty="0" smtClean="0"/>
              <a:t>Πλαστικές ύλες,</a:t>
            </a:r>
            <a:endParaRPr lang="en-US" sz="2400" dirty="0" smtClean="0"/>
          </a:p>
          <a:p>
            <a:pPr lvl="1">
              <a:spcBef>
                <a:spcPts val="1200"/>
              </a:spcBef>
            </a:pPr>
            <a:r>
              <a:rPr lang="el-GR" sz="2400" dirty="0" smtClean="0"/>
              <a:t>Καλλυντικά,</a:t>
            </a:r>
            <a:endParaRPr lang="en-US" sz="2400" dirty="0" smtClean="0"/>
          </a:p>
          <a:p>
            <a:pPr lvl="1">
              <a:spcBef>
                <a:spcPts val="1200"/>
              </a:spcBef>
            </a:pPr>
            <a:r>
              <a:rPr lang="el-GR" sz="2400" dirty="0" smtClean="0"/>
              <a:t>Τροφές.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24196618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Συνθετικές Βαφές </a:t>
            </a:r>
            <a:r>
              <a:rPr lang="el-GR" sz="3200" b="0" dirty="0" smtClean="0"/>
              <a:t>(2 από 2)</a:t>
            </a:r>
            <a:endParaRPr lang="el-GR" sz="3200" b="0" dirty="0"/>
          </a:p>
        </p:txBody>
      </p:sp>
      <p:sp>
        <p:nvSpPr>
          <p:cNvPr id="3" name="2 - Θέση περιεχομένου"/>
          <p:cNvSpPr>
            <a:spLocks noGrp="1"/>
          </p:cNvSpPr>
          <p:nvPr>
            <p:ph idx="1"/>
          </p:nvPr>
        </p:nvSpPr>
        <p:spPr>
          <a:xfrm>
            <a:off x="457200" y="1340768"/>
            <a:ext cx="8435280" cy="3744416"/>
          </a:xfrm>
        </p:spPr>
        <p:txBody>
          <a:bodyPr>
            <a:noAutofit/>
          </a:bodyPr>
          <a:lstStyle/>
          <a:p>
            <a:pPr>
              <a:spcBef>
                <a:spcPts val="1200"/>
              </a:spcBef>
            </a:pPr>
            <a:r>
              <a:rPr lang="el-GR" sz="2400" dirty="0" smtClean="0"/>
              <a:t>Οι περισσότεροι τύποι βαφών είχαν ήδη συντεθεί κατά τον 19</a:t>
            </a:r>
            <a:r>
              <a:rPr lang="el-GR" sz="2400" baseline="30000" dirty="0" smtClean="0"/>
              <a:t>ο</a:t>
            </a:r>
            <a:r>
              <a:rPr lang="el-GR" sz="2400" dirty="0" smtClean="0"/>
              <a:t> αιώνα.</a:t>
            </a:r>
          </a:p>
          <a:p>
            <a:pPr lvl="1">
              <a:spcBef>
                <a:spcPts val="1200"/>
              </a:spcBef>
            </a:pPr>
            <a:r>
              <a:rPr lang="el-GR" sz="2400" dirty="0" smtClean="0"/>
              <a:t>Σύνθεση της μωβεΐνη</a:t>
            </a:r>
            <a:r>
              <a:rPr lang="el-GR" sz="2400" dirty="0"/>
              <a:t>ς</a:t>
            </a:r>
            <a:r>
              <a:rPr lang="el-GR" sz="2400" dirty="0" smtClean="0"/>
              <a:t> </a:t>
            </a:r>
            <a:r>
              <a:rPr lang="en-US" sz="2400" dirty="0" smtClean="0"/>
              <a:t>(Perkin)</a:t>
            </a:r>
            <a:r>
              <a:rPr lang="el-GR" sz="2400" dirty="0" smtClean="0"/>
              <a:t>,</a:t>
            </a:r>
          </a:p>
          <a:p>
            <a:pPr lvl="1">
              <a:spcBef>
                <a:spcPts val="1200"/>
              </a:spcBef>
            </a:pPr>
            <a:r>
              <a:rPr lang="el-GR" sz="2400" dirty="0" smtClean="0"/>
              <a:t>Σύνθεση αζωχρωμάτων,</a:t>
            </a:r>
          </a:p>
          <a:p>
            <a:pPr lvl="1">
              <a:spcBef>
                <a:spcPts val="1200"/>
              </a:spcBef>
            </a:pPr>
            <a:r>
              <a:rPr lang="el-GR" sz="2400" dirty="0" smtClean="0"/>
              <a:t>Σύνθεση της ινδιγοτίνης,</a:t>
            </a:r>
          </a:p>
          <a:p>
            <a:pPr lvl="1">
              <a:spcBef>
                <a:spcPts val="1200"/>
              </a:spcBef>
            </a:pPr>
            <a:r>
              <a:rPr lang="el-GR" sz="2400" dirty="0" smtClean="0"/>
              <a:t>Σύνθεση της ανθρακινόνης.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516923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δεδομένα του 20</a:t>
            </a:r>
            <a:r>
              <a:rPr lang="el-GR" baseline="30000" dirty="0" smtClean="0"/>
              <a:t>ου</a:t>
            </a:r>
            <a:r>
              <a:rPr lang="el-GR" dirty="0" smtClean="0"/>
              <a:t> αιώνα</a:t>
            </a:r>
            <a:endParaRPr lang="el-GR" dirty="0"/>
          </a:p>
        </p:txBody>
      </p:sp>
      <p:sp>
        <p:nvSpPr>
          <p:cNvPr id="3" name="2 - Θέση περιεχομένου"/>
          <p:cNvSpPr>
            <a:spLocks noGrp="1"/>
          </p:cNvSpPr>
          <p:nvPr>
            <p:ph idx="1"/>
          </p:nvPr>
        </p:nvSpPr>
        <p:spPr/>
        <p:txBody>
          <a:bodyPr>
            <a:normAutofit/>
          </a:bodyPr>
          <a:lstStyle/>
          <a:p>
            <a:pPr>
              <a:lnSpc>
                <a:spcPct val="114000"/>
              </a:lnSpc>
              <a:spcBef>
                <a:spcPts val="1200"/>
              </a:spcBef>
            </a:pPr>
            <a:r>
              <a:rPr lang="el-GR" sz="2400" dirty="0" smtClean="0"/>
              <a:t>Τις δεκαετίες 1930-1950 εισήχθησαν στην αγορά συνθετικές ίνες όπως νάιλον, πολυεστερικές, πολυακρυλονιτριλικές.</a:t>
            </a:r>
          </a:p>
          <a:p>
            <a:pPr>
              <a:lnSpc>
                <a:spcPct val="114000"/>
              </a:lnSpc>
              <a:spcBef>
                <a:spcPts val="1200"/>
              </a:spcBef>
            </a:pPr>
            <a:r>
              <a:rPr lang="el-GR" sz="2400" dirty="0" smtClean="0"/>
              <a:t>Η οικονομική κρίση του 1970 αύξησε σημαντικά τις τιμές των πρώτων υλών, οπότε αναζητήθηκαν νέες βαφές χαμηλότερου κόστους:</a:t>
            </a:r>
          </a:p>
          <a:p>
            <a:pPr>
              <a:lnSpc>
                <a:spcPct val="114000"/>
              </a:lnSpc>
              <a:spcBef>
                <a:spcPts val="1200"/>
              </a:spcBef>
            </a:pPr>
            <a:r>
              <a:rPr lang="el-GR" sz="2400" dirty="0" smtClean="0"/>
              <a:t>Οι ανθρακινόνες αντικαταστάθηκαν από ετεροκυκλικά αζωχρώματα και βενζο-διφουρανόνες</a:t>
            </a:r>
            <a:r>
              <a:rPr lang="el-GR" sz="2400" dirty="0"/>
              <a:t>,</a:t>
            </a:r>
            <a:endParaRPr lang="el-GR" sz="2400" dirty="0" smtClean="0"/>
          </a:p>
          <a:p>
            <a:pPr>
              <a:lnSpc>
                <a:spcPct val="114000"/>
              </a:lnSpc>
              <a:spcBef>
                <a:spcPts val="1200"/>
              </a:spcBef>
            </a:pPr>
            <a:r>
              <a:rPr lang="el-GR" sz="2400" dirty="0" smtClean="0"/>
              <a:t>Από τη δεκαετία του 1990, τα πιο σημαντικά (οικονομικά) υφάσματα είναι τα βαμβακερά και τα πολυεστερικά.</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58594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08112"/>
          </a:xfrm>
        </p:spPr>
        <p:txBody>
          <a:bodyPr>
            <a:noAutofit/>
          </a:bodyPr>
          <a:lstStyle/>
          <a:p>
            <a:r>
              <a:rPr lang="el-GR" dirty="0" smtClean="0"/>
              <a:t>Χρωστικές στην Αναγεννησιακή ζωγραφική</a:t>
            </a:r>
            <a:endParaRPr lang="el-GR" dirty="0"/>
          </a:p>
        </p:txBody>
      </p:sp>
      <p:sp>
        <p:nvSpPr>
          <p:cNvPr id="3" name="2 - Θέση περιεχομένου"/>
          <p:cNvSpPr>
            <a:spLocks noGrp="1"/>
          </p:cNvSpPr>
          <p:nvPr>
            <p:ph idx="1"/>
          </p:nvPr>
        </p:nvSpPr>
        <p:spPr>
          <a:xfrm>
            <a:off x="35496" y="1196752"/>
            <a:ext cx="3096344" cy="5040560"/>
          </a:xfrm>
        </p:spPr>
        <p:txBody>
          <a:bodyPr>
            <a:normAutofit/>
          </a:bodyPr>
          <a:lstStyle/>
          <a:p>
            <a:pPr marL="88900" lvl="1" indent="0">
              <a:spcBef>
                <a:spcPts val="300"/>
              </a:spcBef>
              <a:spcAft>
                <a:spcPts val="300"/>
              </a:spcAft>
              <a:buNone/>
            </a:pPr>
            <a:r>
              <a:rPr lang="el-GR" sz="2400" dirty="0" smtClean="0"/>
              <a:t>Τισιάνο: Βάκχος και Αριάδνη (1520-1523, </a:t>
            </a:r>
            <a:r>
              <a:rPr lang="en-US" sz="2400" dirty="0" smtClean="0"/>
              <a:t>National Gallery, </a:t>
            </a:r>
            <a:r>
              <a:rPr lang="el-GR" sz="2400" dirty="0" smtClean="0"/>
              <a:t>Λονδίνο)</a:t>
            </a:r>
          </a:p>
        </p:txBody>
      </p:sp>
      <p:grpSp>
        <p:nvGrpSpPr>
          <p:cNvPr id="4" name="Ομάδα 3" descr="ο πίνακας του Τισιάνο &quot;Βάκχος και Αριάδνη&quot;"/>
          <p:cNvGrpSpPr/>
          <p:nvPr/>
        </p:nvGrpSpPr>
        <p:grpSpPr>
          <a:xfrm>
            <a:off x="0" y="1298148"/>
            <a:ext cx="9144000" cy="5559852"/>
            <a:chOff x="0" y="1298148"/>
            <a:chExt cx="9144000" cy="5559852"/>
          </a:xfrm>
        </p:grpSpPr>
        <p:pic>
          <p:nvPicPr>
            <p:cNvPr id="312322" name="Picture 2" descr="ο πίνακας του Τισιάνο &quot;Βάκχος και Αριάδνη&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0364" y="1298148"/>
              <a:ext cx="6143636" cy="5559852"/>
            </a:xfrm>
            <a:prstGeom prst="rect">
              <a:avLst/>
            </a:prstGeom>
            <a:noFill/>
            <a:ln>
              <a:solidFill>
                <a:schemeClr val="tx1"/>
              </a:solidFill>
            </a:ln>
          </p:spPr>
        </p:pic>
        <p:sp>
          <p:nvSpPr>
            <p:cNvPr id="6" name="5 - TextBox"/>
            <p:cNvSpPr txBox="1"/>
            <p:nvPr/>
          </p:nvSpPr>
          <p:spPr>
            <a:xfrm>
              <a:off x="467544" y="3857628"/>
              <a:ext cx="1905652" cy="369332"/>
            </a:xfrm>
            <a:prstGeom prst="rect">
              <a:avLst/>
            </a:prstGeom>
            <a:noFill/>
          </p:spPr>
          <p:txBody>
            <a:bodyPr wrap="square" rtlCol="0">
              <a:spAutoFit/>
            </a:bodyPr>
            <a:lstStyle/>
            <a:p>
              <a:r>
                <a:rPr lang="el-GR" b="1" dirty="0" smtClean="0">
                  <a:solidFill>
                    <a:srgbClr val="000099"/>
                  </a:solidFill>
                  <a:latin typeface="Calibri"/>
                </a:rPr>
                <a:t>Μπλε </a:t>
              </a:r>
              <a:r>
                <a:rPr lang="en-US" b="1" dirty="0" smtClean="0">
                  <a:solidFill>
                    <a:srgbClr val="000099"/>
                  </a:solidFill>
                  <a:latin typeface="Calibri"/>
                </a:rPr>
                <a:t>ultramarine</a:t>
              </a:r>
              <a:endParaRPr lang="el-GR" b="1" dirty="0">
                <a:solidFill>
                  <a:srgbClr val="000099"/>
                </a:solidFill>
                <a:latin typeface="Calibri"/>
              </a:endParaRPr>
            </a:p>
          </p:txBody>
        </p:sp>
        <p:cxnSp>
          <p:nvCxnSpPr>
            <p:cNvPr id="8" name="7 - Ευθύγραμμο βέλος σύνδεσης"/>
            <p:cNvCxnSpPr>
              <a:stCxn id="6" idx="3"/>
            </p:cNvCxnSpPr>
            <p:nvPr/>
          </p:nvCxnSpPr>
          <p:spPr>
            <a:xfrm>
              <a:off x="2373196" y="4042294"/>
              <a:ext cx="1357322" cy="529714"/>
            </a:xfrm>
            <a:prstGeom prst="straightConnector1">
              <a:avLst/>
            </a:prstGeom>
            <a:ln w="22225">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a:stCxn id="6" idx="3"/>
            </p:cNvCxnSpPr>
            <p:nvPr/>
          </p:nvCxnSpPr>
          <p:spPr>
            <a:xfrm flipV="1">
              <a:off x="2373196" y="2143116"/>
              <a:ext cx="2357454" cy="1899178"/>
            </a:xfrm>
            <a:prstGeom prst="straightConnector1">
              <a:avLst/>
            </a:prstGeom>
            <a:ln w="22225">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071538" y="4357694"/>
              <a:ext cx="1149482" cy="369332"/>
            </a:xfrm>
            <a:prstGeom prst="rect">
              <a:avLst/>
            </a:prstGeom>
            <a:noFill/>
          </p:spPr>
          <p:txBody>
            <a:bodyPr wrap="none" rtlCol="0">
              <a:spAutoFit/>
            </a:bodyPr>
            <a:lstStyle/>
            <a:p>
              <a:r>
                <a:rPr lang="el-GR" b="1" dirty="0" smtClean="0">
                  <a:solidFill>
                    <a:srgbClr val="0070C0"/>
                  </a:solidFill>
                  <a:latin typeface="Calibri"/>
                </a:rPr>
                <a:t>αζουρίτης</a:t>
              </a:r>
              <a:endParaRPr lang="el-GR" b="1" dirty="0">
                <a:solidFill>
                  <a:srgbClr val="0070C0"/>
                </a:solidFill>
                <a:latin typeface="Calibri"/>
              </a:endParaRPr>
            </a:p>
          </p:txBody>
        </p:sp>
        <p:cxnSp>
          <p:nvCxnSpPr>
            <p:cNvPr id="13" name="12 - Ευθύγραμμο βέλος σύνδεσης"/>
            <p:cNvCxnSpPr/>
            <p:nvPr/>
          </p:nvCxnSpPr>
          <p:spPr>
            <a:xfrm flipV="1">
              <a:off x="2143108" y="4357694"/>
              <a:ext cx="1785950" cy="214314"/>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0" y="5072074"/>
              <a:ext cx="2339551" cy="369332"/>
            </a:xfrm>
            <a:prstGeom prst="rect">
              <a:avLst/>
            </a:prstGeom>
            <a:noFill/>
          </p:spPr>
          <p:txBody>
            <a:bodyPr wrap="none" rtlCol="0">
              <a:spAutoFit/>
            </a:bodyPr>
            <a:lstStyle/>
            <a:p>
              <a:r>
                <a:rPr lang="el-GR" b="1" dirty="0" smtClean="0">
                  <a:solidFill>
                    <a:srgbClr val="FF0000"/>
                  </a:solidFill>
                  <a:latin typeface="Calibri"/>
                </a:rPr>
                <a:t>Κιννάβαρι (</a:t>
              </a:r>
              <a:r>
                <a:rPr lang="en-US" b="1" dirty="0" smtClean="0">
                  <a:solidFill>
                    <a:srgbClr val="FF0000"/>
                  </a:solidFill>
                  <a:latin typeface="Calibri"/>
                </a:rPr>
                <a:t>vermillion)</a:t>
              </a:r>
              <a:endParaRPr lang="el-GR" b="1" dirty="0">
                <a:solidFill>
                  <a:srgbClr val="FF0000"/>
                </a:solidFill>
                <a:latin typeface="Calibri"/>
              </a:endParaRPr>
            </a:p>
          </p:txBody>
        </p:sp>
        <p:cxnSp>
          <p:nvCxnSpPr>
            <p:cNvPr id="16" name="15 - Ευθύγραμμο βέλος σύνδεσης"/>
            <p:cNvCxnSpPr/>
            <p:nvPr/>
          </p:nvCxnSpPr>
          <p:spPr>
            <a:xfrm flipV="1">
              <a:off x="2214546" y="5143512"/>
              <a:ext cx="1500198" cy="14287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0" y="5715016"/>
              <a:ext cx="2756076" cy="369332"/>
            </a:xfrm>
            <a:prstGeom prst="rect">
              <a:avLst/>
            </a:prstGeom>
            <a:noFill/>
          </p:spPr>
          <p:txBody>
            <a:bodyPr wrap="none" rtlCol="0">
              <a:spAutoFit/>
            </a:bodyPr>
            <a:lstStyle/>
            <a:p>
              <a:r>
                <a:rPr lang="el-GR" b="1" dirty="0" smtClean="0">
                  <a:solidFill>
                    <a:srgbClr val="C00000"/>
                  </a:solidFill>
                  <a:latin typeface="Calibri"/>
                </a:rPr>
                <a:t>Κόκκινη λάκκα (κοχενίλλη)</a:t>
              </a:r>
              <a:endParaRPr lang="el-GR" b="1" dirty="0">
                <a:solidFill>
                  <a:srgbClr val="C00000"/>
                </a:solidFill>
                <a:latin typeface="Calibri"/>
              </a:endParaRPr>
            </a:p>
          </p:txBody>
        </p:sp>
        <p:cxnSp>
          <p:nvCxnSpPr>
            <p:cNvPr id="19" name="18 - Ευθύγραμμο βέλος σύνδεσης"/>
            <p:cNvCxnSpPr/>
            <p:nvPr/>
          </p:nvCxnSpPr>
          <p:spPr>
            <a:xfrm flipV="1">
              <a:off x="2627784" y="3000372"/>
              <a:ext cx="3230100" cy="289931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5357818" y="1571612"/>
              <a:ext cx="2343911" cy="369332"/>
            </a:xfrm>
            <a:prstGeom prst="rect">
              <a:avLst/>
            </a:prstGeom>
            <a:noFill/>
          </p:spPr>
          <p:txBody>
            <a:bodyPr wrap="none" rtlCol="0">
              <a:spAutoFit/>
            </a:bodyPr>
            <a:lstStyle/>
            <a:p>
              <a:r>
                <a:rPr lang="el-GR" b="1" dirty="0" smtClean="0">
                  <a:solidFill>
                    <a:srgbClr val="FFC000"/>
                  </a:solidFill>
                  <a:latin typeface="Calibri"/>
                </a:rPr>
                <a:t>Κίτρινο του αρσενικού</a:t>
              </a:r>
              <a:endParaRPr lang="el-GR" b="1" dirty="0">
                <a:solidFill>
                  <a:srgbClr val="FFC000"/>
                </a:solidFill>
                <a:latin typeface="Calibri"/>
              </a:endParaRPr>
            </a:p>
          </p:txBody>
        </p:sp>
        <p:cxnSp>
          <p:nvCxnSpPr>
            <p:cNvPr id="23" name="22 - Ευθύγραμμο βέλος σύνδεσης"/>
            <p:cNvCxnSpPr/>
            <p:nvPr/>
          </p:nvCxnSpPr>
          <p:spPr>
            <a:xfrm rot="5400000">
              <a:off x="5393537" y="3178967"/>
              <a:ext cx="2643206" cy="142876"/>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8"/>
          <p:cNvSpPr/>
          <p:nvPr/>
        </p:nvSpPr>
        <p:spPr>
          <a:xfrm>
            <a:off x="208716" y="6309320"/>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Titian Bacchus and </a:t>
            </a:r>
            <a:r>
              <a:rPr lang="en-US" sz="1200" dirty="0" smtClean="0">
                <a:solidFill>
                  <a:prstClr val="black"/>
                </a:solidFill>
                <a:latin typeface="Calibri"/>
                <a:hlinkClick r:id="rId3"/>
              </a:rPr>
              <a:t>Ariadne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Oursana"/>
              </a:rPr>
              <a:t>Oursana</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17" name="Θέση αριθμού διαφάνειας 1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9823637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Φθαλοκυανίνες</a:t>
            </a:r>
            <a:r>
              <a:rPr lang="en-US" dirty="0" smtClean="0"/>
              <a:t> </a:t>
            </a:r>
            <a:r>
              <a:rPr lang="el-GR" sz="3600" b="0" dirty="0" smtClean="0"/>
              <a:t>(</a:t>
            </a:r>
            <a:r>
              <a:rPr lang="en-US" sz="3600" b="0" dirty="0" smtClean="0"/>
              <a:t>1</a:t>
            </a:r>
            <a:r>
              <a:rPr lang="el-GR" sz="3600" b="0" dirty="0" smtClean="0"/>
              <a:t> </a:t>
            </a:r>
            <a:r>
              <a:rPr lang="el-GR" sz="3600" b="0" dirty="0"/>
              <a:t>από 2)</a:t>
            </a:r>
            <a:r>
              <a:rPr lang="el-GR" sz="3600" dirty="0" smtClean="0"/>
              <a:t> </a:t>
            </a:r>
            <a:endParaRPr lang="el-GR" sz="3600" dirty="0"/>
          </a:p>
        </p:txBody>
      </p:sp>
      <p:sp>
        <p:nvSpPr>
          <p:cNvPr id="3" name="Content Placeholder 2"/>
          <p:cNvSpPr>
            <a:spLocks noGrp="1"/>
          </p:cNvSpPr>
          <p:nvPr>
            <p:ph idx="1"/>
          </p:nvPr>
        </p:nvSpPr>
        <p:spPr>
          <a:xfrm>
            <a:off x="827584" y="2921853"/>
            <a:ext cx="2242592" cy="768997"/>
          </a:xfrm>
        </p:spPr>
        <p:txBody>
          <a:bodyPr>
            <a:normAutofit/>
          </a:bodyPr>
          <a:lstStyle/>
          <a:p>
            <a:pPr marL="0" indent="0">
              <a:buNone/>
            </a:pPr>
            <a:r>
              <a:rPr lang="el-GR" sz="2200" dirty="0" smtClean="0"/>
              <a:t>Μητρική ένωση: φθαλοκυανίνη</a:t>
            </a:r>
            <a:endParaRPr lang="el-GR" sz="2200" dirty="0"/>
          </a:p>
        </p:txBody>
      </p:sp>
      <p:sp>
        <p:nvSpPr>
          <p:cNvPr id="13" name="Rectangle 8"/>
          <p:cNvSpPr/>
          <p:nvPr/>
        </p:nvSpPr>
        <p:spPr>
          <a:xfrm>
            <a:off x="3635896" y="5373216"/>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2"/>
              </a:rPr>
              <a:t>Phthalocyanine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3" tooltip="User:Choij (page does not exist)"/>
              </a:rPr>
              <a:t>Choij</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pic>
        <p:nvPicPr>
          <p:cNvPr id="4" name="Picture 3"/>
          <p:cNvPicPr>
            <a:picLocks noChangeAspect="1"/>
          </p:cNvPicPr>
          <p:nvPr/>
        </p:nvPicPr>
        <p:blipFill>
          <a:blip r:embed="rId4"/>
          <a:stretch>
            <a:fillRect/>
          </a:stretch>
        </p:blipFill>
        <p:spPr>
          <a:xfrm>
            <a:off x="3411999" y="2258610"/>
            <a:ext cx="2340690" cy="2340780"/>
          </a:xfrm>
          <a:prstGeom prst="rect">
            <a:avLst/>
          </a:prstGeom>
        </p:spPr>
      </p:pic>
    </p:spTree>
    <p:extLst>
      <p:ext uri="{BB962C8B-B14F-4D97-AF65-F5344CB8AC3E}">
        <p14:creationId xmlns:p14="http://schemas.microsoft.com/office/powerpoint/2010/main" val="14242196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Φθαλοκυανίνες</a:t>
            </a:r>
            <a:r>
              <a:rPr lang="en-US" dirty="0" smtClean="0"/>
              <a:t> </a:t>
            </a:r>
            <a:r>
              <a:rPr lang="el-GR" sz="3600" b="0" dirty="0"/>
              <a:t>(2 από 2)</a:t>
            </a:r>
            <a:r>
              <a:rPr lang="el-GR" sz="3600" dirty="0" smtClean="0"/>
              <a:t> </a:t>
            </a:r>
            <a:endParaRPr lang="el-GR" sz="3600" dirty="0"/>
          </a:p>
        </p:txBody>
      </p:sp>
      <p:pic>
        <p:nvPicPr>
          <p:cNvPr id="462852" name="Picture 4" descr="χημική δομή φθαλοκυανίνης χαλκού"/>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769" y="2318352"/>
            <a:ext cx="2669813" cy="26698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p:nvPr/>
        </p:nvSpPr>
        <p:spPr>
          <a:xfrm>
            <a:off x="684770" y="5085184"/>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rPr>
              <a:t>Copper </a:t>
            </a:r>
            <a:r>
              <a:rPr lang="en-US" sz="1200" dirty="0" smtClean="0">
                <a:solidFill>
                  <a:prstClr val="black"/>
                </a:solidFill>
                <a:latin typeface="Calibri"/>
              </a:rPr>
              <a:t>phthalocyanine”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3" tooltip="User:Leyo"/>
              </a:rPr>
              <a:t>Leyo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5" name="TextBox 4"/>
          <p:cNvSpPr txBox="1"/>
          <p:nvPr/>
        </p:nvSpPr>
        <p:spPr>
          <a:xfrm>
            <a:off x="3090041" y="3212976"/>
            <a:ext cx="2376264" cy="1107996"/>
          </a:xfrm>
          <a:prstGeom prst="rect">
            <a:avLst/>
          </a:prstGeom>
          <a:noFill/>
        </p:spPr>
        <p:txBody>
          <a:bodyPr wrap="square" rtlCol="0">
            <a:spAutoFit/>
          </a:bodyPr>
          <a:lstStyle/>
          <a:p>
            <a:r>
              <a:rPr lang="en-US" sz="2200" dirty="0" smtClean="0">
                <a:solidFill>
                  <a:prstClr val="black"/>
                </a:solidFill>
                <a:latin typeface="Calibri"/>
              </a:rPr>
              <a:t>“Phthalo Blue”</a:t>
            </a:r>
          </a:p>
          <a:p>
            <a:r>
              <a:rPr lang="el-GR" sz="2200" dirty="0" smtClean="0">
                <a:solidFill>
                  <a:prstClr val="black"/>
                </a:solidFill>
                <a:latin typeface="Calibri"/>
              </a:rPr>
              <a:t>Φθαλοκυανίνη χαλκού </a:t>
            </a:r>
            <a:r>
              <a:rPr lang="en-US" sz="2200" dirty="0" smtClean="0">
                <a:solidFill>
                  <a:prstClr val="black"/>
                </a:solidFill>
                <a:latin typeface="Calibri"/>
              </a:rPr>
              <a:t>(</a:t>
            </a:r>
            <a:r>
              <a:rPr lang="en-US" sz="2200" b="1" dirty="0" smtClean="0">
                <a:solidFill>
                  <a:prstClr val="black"/>
                </a:solidFill>
                <a:latin typeface="Calibri"/>
              </a:rPr>
              <a:t>PB15</a:t>
            </a:r>
            <a:r>
              <a:rPr lang="en-US" sz="2200" dirty="0" smtClean="0">
                <a:solidFill>
                  <a:prstClr val="black"/>
                </a:solidFill>
                <a:latin typeface="Calibri"/>
              </a:rPr>
              <a:t>)</a:t>
            </a:r>
            <a:endParaRPr lang="el-GR" sz="2200" dirty="0">
              <a:solidFill>
                <a:prstClr val="black"/>
              </a:solidFill>
              <a:latin typeface="Calibri"/>
            </a:endParaRPr>
          </a:p>
        </p:txBody>
      </p:sp>
      <p:pic>
        <p:nvPicPr>
          <p:cNvPr id="462856" name="Picture 8" descr="χημική δομή χλωριωμένης φθαλοκυανίνης χαλκού"/>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6126" y="2599717"/>
            <a:ext cx="3473174" cy="33609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75397" y="1297152"/>
            <a:ext cx="3456384" cy="1107996"/>
          </a:xfrm>
          <a:prstGeom prst="rect">
            <a:avLst/>
          </a:prstGeom>
          <a:noFill/>
        </p:spPr>
        <p:txBody>
          <a:bodyPr wrap="square" rtlCol="0">
            <a:spAutoFit/>
          </a:bodyPr>
          <a:lstStyle/>
          <a:p>
            <a:r>
              <a:rPr lang="el-GR" sz="2200" dirty="0" smtClean="0">
                <a:solidFill>
                  <a:prstClr val="black"/>
                </a:solidFill>
                <a:latin typeface="Calibri"/>
              </a:rPr>
              <a:t>Χλωριωμένη</a:t>
            </a:r>
            <a:r>
              <a:rPr lang="el-GR" sz="2200" dirty="0">
                <a:solidFill>
                  <a:prstClr val="black"/>
                </a:solidFill>
                <a:latin typeface="Calibri"/>
              </a:rPr>
              <a:t> </a:t>
            </a:r>
            <a:r>
              <a:rPr lang="el-GR" sz="2200" dirty="0" smtClean="0">
                <a:solidFill>
                  <a:prstClr val="black"/>
                </a:solidFill>
                <a:latin typeface="Calibri"/>
              </a:rPr>
              <a:t>Φθαλοκυανίνη χαλκού ή πράσινο της φθαλοκυανλινης </a:t>
            </a:r>
            <a:r>
              <a:rPr lang="en-US" sz="2200" dirty="0" smtClean="0">
                <a:solidFill>
                  <a:prstClr val="black"/>
                </a:solidFill>
                <a:latin typeface="Calibri"/>
              </a:rPr>
              <a:t>(</a:t>
            </a:r>
            <a:r>
              <a:rPr lang="en-US" sz="2200" b="1" dirty="0" smtClean="0">
                <a:solidFill>
                  <a:prstClr val="black"/>
                </a:solidFill>
                <a:latin typeface="Calibri"/>
              </a:rPr>
              <a:t>PG7</a:t>
            </a:r>
            <a:r>
              <a:rPr lang="en-US" sz="2200" dirty="0" smtClean="0">
                <a:solidFill>
                  <a:prstClr val="black"/>
                </a:solidFill>
                <a:latin typeface="Calibri"/>
              </a:rPr>
              <a:t>)</a:t>
            </a:r>
            <a:endParaRPr lang="el-GR" sz="2200" dirty="0">
              <a:solidFill>
                <a:prstClr val="black"/>
              </a:solidFill>
              <a:latin typeface="Calibri"/>
            </a:endParaRPr>
          </a:p>
        </p:txBody>
      </p:sp>
      <p:sp>
        <p:nvSpPr>
          <p:cNvPr id="15" name="Rectangle 8"/>
          <p:cNvSpPr/>
          <p:nvPr/>
        </p:nvSpPr>
        <p:spPr>
          <a:xfrm>
            <a:off x="5977634" y="5991671"/>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Phthalocyanine Green </a:t>
            </a:r>
            <a:r>
              <a:rPr lang="en-US" sz="1200" dirty="0" smtClean="0">
                <a:solidFill>
                  <a:prstClr val="black"/>
                </a:solidFill>
                <a:latin typeface="Calibri"/>
                <a:hlinkClick r:id="rId5"/>
              </a:rPr>
              <a:t>G</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tooltip="User:Pngbot"/>
              </a:rPr>
              <a:t>Pngbot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23515730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57200" y="1196752"/>
            <a:ext cx="8363272" cy="5040560"/>
          </a:xfrm>
        </p:spPr>
        <p:txBody>
          <a:bodyPr>
            <a:normAutofit/>
          </a:bodyPr>
          <a:lstStyle/>
          <a:p>
            <a:pPr>
              <a:spcBef>
                <a:spcPts val="1200"/>
              </a:spcBef>
            </a:pPr>
            <a:r>
              <a:rPr lang="en-US" sz="2200" dirty="0" smtClean="0"/>
              <a:t>R. M. Christie, Colour Chemistry, RSC Paperbacks, Royal Society of Chemistry, 2001</a:t>
            </a:r>
            <a:r>
              <a:rPr lang="el-GR" sz="2200" dirty="0" smtClean="0"/>
              <a:t>.</a:t>
            </a:r>
            <a:endParaRPr lang="en-US" sz="2200" dirty="0" smtClean="0"/>
          </a:p>
          <a:p>
            <a:pPr>
              <a:spcBef>
                <a:spcPts val="1200"/>
              </a:spcBef>
            </a:pPr>
            <a:r>
              <a:rPr lang="en-US" sz="2200" dirty="0" smtClean="0"/>
              <a:t>Industrial Dyes Chemistry, Properties, Applications, K. Hynger (ed.), </a:t>
            </a:r>
            <a:r>
              <a:rPr lang="en-US" sz="2200" dirty="0"/>
              <a:t>Wiley-VCH, </a:t>
            </a:r>
            <a:r>
              <a:rPr lang="en-US" sz="2200" dirty="0" smtClean="0"/>
              <a:t>2003</a:t>
            </a:r>
            <a:r>
              <a:rPr lang="el-GR" sz="2200" dirty="0" smtClean="0"/>
              <a:t>.</a:t>
            </a:r>
            <a:endParaRPr lang="en-US" sz="2200" dirty="0" smtClean="0"/>
          </a:p>
          <a:p>
            <a:pPr>
              <a:spcBef>
                <a:spcPts val="1200"/>
              </a:spcBef>
            </a:pPr>
            <a:r>
              <a:rPr lang="en-US" sz="2200" dirty="0" smtClean="0"/>
              <a:t>High Performance Pigments, H. M. Smith (ed.), Wiley-VCH, 2002</a:t>
            </a:r>
            <a:r>
              <a:rPr lang="el-GR" sz="2200" dirty="0" smtClean="0"/>
              <a:t>.</a:t>
            </a:r>
            <a:endParaRPr lang="en-US" sz="2200" dirty="0" smtClean="0"/>
          </a:p>
          <a:p>
            <a:pPr>
              <a:spcBef>
                <a:spcPts val="1200"/>
              </a:spcBef>
            </a:pPr>
            <a:r>
              <a:rPr lang="en-US" sz="2200" dirty="0" smtClean="0"/>
              <a:t>P</a:t>
            </a:r>
            <a:r>
              <a:rPr lang="en-US" sz="2200" dirty="0"/>
              <a:t>. F. Schatz , “Indigo and Tyrian Purple – In Nature and in the Lab”, </a:t>
            </a:r>
            <a:r>
              <a:rPr lang="en-US" sz="2200" i="1" dirty="0"/>
              <a:t>J. Chem. Educ</a:t>
            </a:r>
            <a:r>
              <a:rPr lang="en-US" sz="2200" u="sng" dirty="0"/>
              <a:t>.</a:t>
            </a:r>
            <a:r>
              <a:rPr lang="en-US" sz="2200" dirty="0"/>
              <a:t> </a:t>
            </a:r>
            <a:r>
              <a:rPr lang="en-US" sz="2200" u="sng" dirty="0"/>
              <a:t>78</a:t>
            </a:r>
            <a:r>
              <a:rPr lang="en-US" sz="2200" dirty="0"/>
              <a:t> (11) , pp. </a:t>
            </a:r>
            <a:r>
              <a:rPr lang="en-US" sz="2200" dirty="0" smtClean="0"/>
              <a:t>1442-1443</a:t>
            </a:r>
            <a:r>
              <a:rPr lang="el-GR" sz="2200" dirty="0" smtClean="0"/>
              <a:t>.</a:t>
            </a:r>
            <a:endParaRPr lang="el-GR" sz="2200" dirty="0"/>
          </a:p>
          <a:p>
            <a:pPr>
              <a:spcBef>
                <a:spcPts val="1200"/>
              </a:spcBef>
            </a:pPr>
            <a:r>
              <a:rPr lang="en-US" sz="2200" dirty="0"/>
              <a:t>C. J. Cooksey , “Tyrian Purple : 6,6'-Dibromoindigo and Related Compounds”, </a:t>
            </a:r>
            <a:r>
              <a:rPr lang="en-US" sz="2200" i="1" dirty="0"/>
              <a:t>Molecules</a:t>
            </a:r>
            <a:r>
              <a:rPr lang="en-US" sz="2200" dirty="0"/>
              <a:t> </a:t>
            </a:r>
            <a:r>
              <a:rPr lang="en-US" sz="2200" u="sng" dirty="0"/>
              <a:t>6</a:t>
            </a:r>
            <a:r>
              <a:rPr lang="en-US" sz="2200" dirty="0"/>
              <a:t> (9) , pp. 736-769 (2001) ; Figure 2 , p. </a:t>
            </a:r>
            <a:r>
              <a:rPr lang="en-US" sz="2200" dirty="0" smtClean="0"/>
              <a:t>745</a:t>
            </a:r>
            <a:r>
              <a:rPr lang="el-GR" sz="2200" dirty="0" smtClean="0"/>
              <a:t>.</a:t>
            </a:r>
            <a:endParaRPr lang="el-GR" sz="2200" dirty="0"/>
          </a:p>
          <a:p>
            <a:pPr>
              <a:spcBef>
                <a:spcPts val="1200"/>
              </a:spcBef>
            </a:pPr>
            <a:r>
              <a:rPr lang="en-US" sz="2200" dirty="0"/>
              <a:t>Philip Ball, Bright Earth, Penguin Books, London </a:t>
            </a:r>
            <a:r>
              <a:rPr lang="en-US" sz="2200" dirty="0" smtClean="0"/>
              <a:t>2002</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1269657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a:t>
            </a:r>
            <a:r>
              <a:rPr lang="en-US" sz="2000" dirty="0" smtClean="0"/>
              <a:t>6:</a:t>
            </a:r>
            <a:r>
              <a:rPr lang="el-GR" sz="2000" dirty="0"/>
              <a:t> Οργανικές χρωστικές και βαφές».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967390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073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9750001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18539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Ανόργανες χρωστικές στην νεώτερη ζωγραφική</a:t>
            </a:r>
            <a:endParaRPr lang="el-GR" dirty="0"/>
          </a:p>
        </p:txBody>
      </p:sp>
      <p:sp>
        <p:nvSpPr>
          <p:cNvPr id="3" name="2 - Θέση περιεχομένου"/>
          <p:cNvSpPr>
            <a:spLocks noGrp="1"/>
          </p:cNvSpPr>
          <p:nvPr>
            <p:ph idx="1"/>
          </p:nvPr>
        </p:nvSpPr>
        <p:spPr>
          <a:xfrm>
            <a:off x="457200" y="1340768"/>
            <a:ext cx="8435280" cy="5472608"/>
          </a:xfrm>
        </p:spPr>
        <p:txBody>
          <a:bodyPr>
            <a:noAutofit/>
          </a:bodyPr>
          <a:lstStyle/>
          <a:p>
            <a:pPr>
              <a:spcAft>
                <a:spcPts val="300"/>
              </a:spcAft>
              <a:tabLst>
                <a:tab pos="1081088" algn="l"/>
              </a:tabLst>
            </a:pPr>
            <a:r>
              <a:rPr lang="en-US" sz="2200" dirty="0" smtClean="0"/>
              <a:t>1704: 	Prussian blue (</a:t>
            </a:r>
            <a:r>
              <a:rPr lang="el-GR" sz="2200" dirty="0" smtClean="0"/>
              <a:t>εξακυανο-σιδηρικός σίδηρος</a:t>
            </a:r>
            <a:r>
              <a:rPr lang="en-US" sz="2200" dirty="0" smtClean="0"/>
              <a:t>)</a:t>
            </a:r>
            <a:r>
              <a:rPr lang="el-GR" sz="2200" dirty="0" smtClean="0"/>
              <a:t>.</a:t>
            </a:r>
            <a:endParaRPr lang="en-US" sz="2200" dirty="0" smtClean="0"/>
          </a:p>
          <a:p>
            <a:pPr>
              <a:spcAft>
                <a:spcPts val="300"/>
              </a:spcAft>
              <a:tabLst>
                <a:tab pos="1081088" algn="l"/>
              </a:tabLst>
            </a:pPr>
            <a:r>
              <a:rPr lang="en-US" sz="2200" dirty="0" smtClean="0"/>
              <a:t>1775: 	Scheele's green (</a:t>
            </a:r>
            <a:r>
              <a:rPr lang="el-GR" sz="2200" dirty="0" smtClean="0"/>
              <a:t>αρσενικώδης χαλκός</a:t>
            </a:r>
            <a:r>
              <a:rPr lang="en-US" sz="2200" dirty="0" smtClean="0"/>
              <a:t>)</a:t>
            </a:r>
            <a:r>
              <a:rPr lang="el-GR" sz="2200" dirty="0" smtClean="0"/>
              <a:t>.</a:t>
            </a:r>
            <a:endParaRPr lang="en-US" sz="2200" dirty="0" smtClean="0"/>
          </a:p>
          <a:p>
            <a:pPr>
              <a:spcAft>
                <a:spcPts val="300"/>
              </a:spcAft>
              <a:tabLst>
                <a:tab pos="1081088" algn="l"/>
              </a:tabLst>
            </a:pPr>
            <a:r>
              <a:rPr lang="en-US" sz="2200" dirty="0" smtClean="0"/>
              <a:t>1802: 	cobalt blue (</a:t>
            </a:r>
            <a:r>
              <a:rPr lang="el-GR" sz="2200" dirty="0" smtClean="0"/>
              <a:t>αργιλικό κοβάλτιο</a:t>
            </a:r>
            <a:r>
              <a:rPr lang="en-US" sz="2200" dirty="0" smtClean="0"/>
              <a:t>)</a:t>
            </a:r>
            <a:r>
              <a:rPr lang="el-GR" sz="2200" dirty="0" smtClean="0"/>
              <a:t>.</a:t>
            </a:r>
            <a:endParaRPr lang="en-US" sz="2200" dirty="0" smtClean="0"/>
          </a:p>
          <a:p>
            <a:pPr>
              <a:spcAft>
                <a:spcPts val="300"/>
              </a:spcAft>
              <a:tabLst>
                <a:tab pos="1081088" algn="l"/>
              </a:tabLst>
            </a:pPr>
            <a:r>
              <a:rPr lang="en-US" sz="2200" dirty="0" smtClean="0"/>
              <a:t>1804: 	chrome yellow and chrome orange (</a:t>
            </a:r>
            <a:r>
              <a:rPr lang="el-GR" sz="2200" dirty="0" smtClean="0"/>
              <a:t>χρωμικός μόλυβδος</a:t>
            </a:r>
            <a:r>
              <a:rPr lang="en-US" sz="2200" dirty="0" smtClean="0"/>
              <a:t>)</a:t>
            </a:r>
            <a:r>
              <a:rPr lang="el-GR" sz="2200" dirty="0" smtClean="0"/>
              <a:t>.</a:t>
            </a:r>
            <a:endParaRPr lang="en-US" sz="2200" dirty="0" smtClean="0"/>
          </a:p>
          <a:p>
            <a:pPr>
              <a:spcAft>
                <a:spcPts val="300"/>
              </a:spcAft>
              <a:tabLst>
                <a:tab pos="1081088" algn="l"/>
              </a:tabLst>
            </a:pPr>
            <a:r>
              <a:rPr lang="en-US" sz="2200" dirty="0" smtClean="0"/>
              <a:t>1814: 	emerald green (</a:t>
            </a:r>
            <a:r>
              <a:rPr lang="el-GR" sz="2200" dirty="0" smtClean="0"/>
              <a:t>οξικός/αρσενικώδης χαλκός</a:t>
            </a:r>
            <a:r>
              <a:rPr lang="en-US" sz="2200" dirty="0" smtClean="0"/>
              <a:t>)</a:t>
            </a:r>
            <a:r>
              <a:rPr lang="el-GR" sz="2200" dirty="0" smtClean="0"/>
              <a:t>.</a:t>
            </a:r>
            <a:endParaRPr lang="en-US" sz="2200" dirty="0" smtClean="0"/>
          </a:p>
          <a:p>
            <a:pPr>
              <a:spcAft>
                <a:spcPts val="300"/>
              </a:spcAft>
              <a:tabLst>
                <a:tab pos="1081088" algn="l"/>
              </a:tabLst>
            </a:pPr>
            <a:r>
              <a:rPr lang="en-US" sz="2200" dirty="0" smtClean="0"/>
              <a:t>1819: 	cadmium yellow and cadmium orange (</a:t>
            </a:r>
            <a:r>
              <a:rPr lang="el-GR" sz="2200" dirty="0" smtClean="0"/>
              <a:t>θειούχο κάδμιο</a:t>
            </a:r>
            <a:r>
              <a:rPr lang="en-US" sz="2200" dirty="0" smtClean="0"/>
              <a:t>)</a:t>
            </a:r>
            <a:r>
              <a:rPr lang="el-GR" sz="2200" dirty="0" smtClean="0"/>
              <a:t>.</a:t>
            </a:r>
            <a:endParaRPr lang="en-US" sz="2200" dirty="0" smtClean="0"/>
          </a:p>
          <a:p>
            <a:pPr>
              <a:spcAft>
                <a:spcPts val="300"/>
              </a:spcAft>
              <a:tabLst>
                <a:tab pos="1081088" algn="l"/>
              </a:tabLst>
            </a:pPr>
            <a:r>
              <a:rPr lang="en-US" sz="2200" dirty="0" smtClean="0"/>
              <a:t>1828: 	</a:t>
            </a:r>
            <a:r>
              <a:rPr lang="el-GR" sz="2200" dirty="0" smtClean="0"/>
              <a:t>συνθετικό μπλε </a:t>
            </a:r>
            <a:r>
              <a:rPr lang="en-US" sz="2200" dirty="0" smtClean="0"/>
              <a:t>ultramarine</a:t>
            </a:r>
            <a:r>
              <a:rPr lang="el-GR" sz="2200" dirty="0" smtClean="0"/>
              <a:t>.</a:t>
            </a:r>
          </a:p>
          <a:p>
            <a:pPr>
              <a:spcAft>
                <a:spcPts val="300"/>
              </a:spcAft>
              <a:tabLst>
                <a:tab pos="1081088" algn="l"/>
              </a:tabLst>
            </a:pPr>
            <a:r>
              <a:rPr lang="en-US" sz="2200" dirty="0" smtClean="0"/>
              <a:t>1834: 	zinc white (Chinese white) (</a:t>
            </a:r>
            <a:r>
              <a:rPr lang="el-GR" sz="2200" dirty="0" smtClean="0"/>
              <a:t>οξείδιο ψευδαργύρου</a:t>
            </a:r>
            <a:r>
              <a:rPr lang="en-US" sz="2200" dirty="0" smtClean="0"/>
              <a:t>)</a:t>
            </a:r>
            <a:r>
              <a:rPr lang="el-GR" sz="2200" dirty="0" smtClean="0"/>
              <a:t>.</a:t>
            </a:r>
            <a:endParaRPr lang="en-US" sz="2200" dirty="0" smtClean="0"/>
          </a:p>
          <a:p>
            <a:pPr>
              <a:spcAft>
                <a:spcPts val="300"/>
              </a:spcAft>
              <a:tabLst>
                <a:tab pos="1081088" algn="l"/>
              </a:tabLst>
            </a:pPr>
            <a:r>
              <a:rPr lang="en-US" sz="2200" dirty="0" smtClean="0"/>
              <a:t>1838: 	viridian (</a:t>
            </a:r>
            <a:r>
              <a:rPr lang="el-GR" sz="2200" dirty="0" smtClean="0"/>
              <a:t>ένυδρο οξείδιο του χρωμίου</a:t>
            </a:r>
            <a:r>
              <a:rPr lang="en-US" sz="2200" dirty="0" smtClean="0"/>
              <a:t>)</a:t>
            </a:r>
            <a:r>
              <a:rPr lang="el-GR" sz="2200" dirty="0" smtClean="0"/>
              <a:t>.</a:t>
            </a:r>
            <a:endParaRPr lang="en-US" sz="2200" dirty="0" smtClean="0"/>
          </a:p>
          <a:p>
            <a:pPr>
              <a:spcAft>
                <a:spcPts val="300"/>
              </a:spcAft>
              <a:tabLst>
                <a:tab pos="1081088" algn="l"/>
              </a:tabLst>
            </a:pPr>
            <a:r>
              <a:rPr lang="en-US" sz="2200" dirty="0" smtClean="0"/>
              <a:t>1859: 	cobalt violet (</a:t>
            </a:r>
            <a:r>
              <a:rPr lang="el-GR" sz="2200" dirty="0" smtClean="0"/>
              <a:t>φωσφορικό/αρσενικικό κοβάλτιο</a:t>
            </a:r>
            <a:r>
              <a:rPr lang="en-US" sz="2200" dirty="0" smtClean="0"/>
              <a:t>)</a:t>
            </a:r>
            <a:r>
              <a:rPr lang="el-GR" sz="2200" dirty="0" smtClean="0"/>
              <a:t>.</a:t>
            </a:r>
            <a:endParaRPr lang="en-US" sz="2200" dirty="0" smtClean="0"/>
          </a:p>
          <a:p>
            <a:pPr>
              <a:spcAft>
                <a:spcPts val="300"/>
              </a:spcAft>
              <a:tabLst>
                <a:tab pos="1081088" algn="l"/>
              </a:tabLst>
            </a:pPr>
            <a:r>
              <a:rPr lang="en-US" sz="2200" dirty="0" smtClean="0"/>
              <a:t>1860s: cerulean blue (</a:t>
            </a:r>
            <a:r>
              <a:rPr lang="el-GR" sz="2200" dirty="0" smtClean="0"/>
              <a:t>κασσιτερικό κοβάλτιο,</a:t>
            </a:r>
            <a:r>
              <a:rPr lang="en-US" sz="2200" dirty="0" smtClean="0"/>
              <a:t>)</a:t>
            </a:r>
            <a:r>
              <a:rPr lang="el-GR" sz="2200" dirty="0" smtClean="0"/>
              <a:t>.</a:t>
            </a:r>
          </a:p>
          <a:p>
            <a:pPr>
              <a:spcAft>
                <a:spcPts val="300"/>
              </a:spcAft>
              <a:tabLst>
                <a:tab pos="1081088" algn="l"/>
              </a:tabLst>
            </a:pPr>
            <a:r>
              <a:rPr lang="en-US" sz="2200" dirty="0" smtClean="0"/>
              <a:t>1861: 	aureolin (</a:t>
            </a:r>
            <a:r>
              <a:rPr lang="el-GR" sz="2200" dirty="0" smtClean="0"/>
              <a:t>νιτρώδες κάλιο-κοβάλτιο</a:t>
            </a:r>
            <a:r>
              <a:rPr lang="en-US" sz="2200" dirty="0" smtClean="0"/>
              <a:t>)</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30357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dirty="0" smtClean="0"/>
              <a:t>Χρήση οργανικών χρωστικών στην αρχαιότητα</a:t>
            </a:r>
            <a:endParaRPr lang="el-GR" dirty="0"/>
          </a:p>
        </p:txBody>
      </p:sp>
      <p:sp>
        <p:nvSpPr>
          <p:cNvPr id="3" name="2 - Θέση περιεχομένου"/>
          <p:cNvSpPr>
            <a:spLocks noGrp="1"/>
          </p:cNvSpPr>
          <p:nvPr>
            <p:ph idx="1"/>
          </p:nvPr>
        </p:nvSpPr>
        <p:spPr>
          <a:xfrm>
            <a:off x="316238" y="1412776"/>
            <a:ext cx="4258816" cy="5040560"/>
          </a:xfrm>
        </p:spPr>
        <p:txBody>
          <a:bodyPr>
            <a:noAutofit/>
          </a:bodyPr>
          <a:lstStyle/>
          <a:p>
            <a:pPr>
              <a:spcBef>
                <a:spcPts val="600"/>
              </a:spcBef>
              <a:spcAft>
                <a:spcPts val="300"/>
              </a:spcAft>
              <a:buNone/>
            </a:pPr>
            <a:r>
              <a:rPr lang="el-GR" sz="2400" b="1" dirty="0" smtClean="0"/>
              <a:t>Κυριότερες κόκκινες χρωστικές</a:t>
            </a:r>
          </a:p>
          <a:p>
            <a:pPr>
              <a:spcBef>
                <a:spcPts val="600"/>
              </a:spcBef>
              <a:spcAft>
                <a:spcPts val="300"/>
              </a:spcAft>
            </a:pPr>
            <a:r>
              <a:rPr lang="el-GR" sz="2400" dirty="0" smtClean="0"/>
              <a:t>Ριζάρι (αλιζαρίνη),</a:t>
            </a:r>
          </a:p>
          <a:p>
            <a:pPr>
              <a:spcBef>
                <a:spcPts val="600"/>
              </a:spcBef>
              <a:spcAft>
                <a:spcPts val="300"/>
              </a:spcAft>
            </a:pPr>
            <a:r>
              <a:rPr lang="el-GR" sz="2400" dirty="0" smtClean="0"/>
              <a:t>Κοχενίλλη (κέρμης),</a:t>
            </a:r>
          </a:p>
          <a:p>
            <a:pPr>
              <a:spcBef>
                <a:spcPts val="600"/>
              </a:spcBef>
              <a:spcAft>
                <a:spcPts val="300"/>
              </a:spcAft>
            </a:pPr>
            <a:r>
              <a:rPr lang="en-US" sz="2400" dirty="0" smtClean="0"/>
              <a:t>Brazilwood </a:t>
            </a:r>
            <a:r>
              <a:rPr lang="el-GR" sz="2400" dirty="0" smtClean="0"/>
              <a:t>.</a:t>
            </a:r>
            <a:endParaRPr lang="el-GR" sz="2400" b="1" dirty="0" smtClean="0"/>
          </a:p>
          <a:p>
            <a:pPr>
              <a:spcBef>
                <a:spcPts val="600"/>
              </a:spcBef>
              <a:spcAft>
                <a:spcPts val="300"/>
              </a:spcAft>
              <a:buNone/>
            </a:pPr>
            <a:r>
              <a:rPr lang="el-GR" sz="2400" b="1" dirty="0" smtClean="0"/>
              <a:t>Κυριότερες κίτρινες χρωστικές</a:t>
            </a:r>
          </a:p>
          <a:p>
            <a:pPr>
              <a:spcBef>
                <a:spcPts val="600"/>
              </a:spcBef>
              <a:spcAft>
                <a:spcPts val="300"/>
              </a:spcAft>
            </a:pPr>
            <a:r>
              <a:rPr lang="el-GR" sz="2400" dirty="0" smtClean="0"/>
              <a:t>Κίτρινο της Ινδίας,</a:t>
            </a:r>
          </a:p>
          <a:p>
            <a:pPr>
              <a:spcBef>
                <a:spcPts val="600"/>
              </a:spcBef>
              <a:spcAft>
                <a:spcPts val="300"/>
              </a:spcAft>
            </a:pPr>
            <a:r>
              <a:rPr lang="el-GR" sz="2400" dirty="0" smtClean="0"/>
              <a:t>Κρόκος (σαφράν).</a:t>
            </a:r>
          </a:p>
          <a:p>
            <a:pPr>
              <a:spcBef>
                <a:spcPts val="600"/>
              </a:spcBef>
              <a:spcAft>
                <a:spcPts val="300"/>
              </a:spcAft>
              <a:buNone/>
            </a:pPr>
            <a:r>
              <a:rPr lang="el-GR" sz="2400" b="1" dirty="0" smtClean="0"/>
              <a:t>Κυριότερες μπλε χρωστικές</a:t>
            </a:r>
          </a:p>
          <a:p>
            <a:pPr>
              <a:spcBef>
                <a:spcPts val="600"/>
              </a:spcBef>
              <a:spcAft>
                <a:spcPts val="300"/>
              </a:spcAft>
            </a:pPr>
            <a:r>
              <a:rPr lang="el-GR" sz="2400" dirty="0" smtClean="0"/>
              <a:t>Ινδικό, </a:t>
            </a:r>
            <a:r>
              <a:rPr lang="en-US" sz="2400" dirty="0" smtClean="0"/>
              <a:t>Tekhelet</a:t>
            </a:r>
            <a:r>
              <a:rPr lang="el-GR" sz="2400" dirty="0"/>
              <a:t>,</a:t>
            </a:r>
            <a:endParaRPr lang="en-US" sz="2400" dirty="0" smtClean="0"/>
          </a:p>
          <a:p>
            <a:pPr>
              <a:spcBef>
                <a:spcPts val="600"/>
              </a:spcBef>
              <a:spcAft>
                <a:spcPts val="300"/>
              </a:spcAft>
            </a:pPr>
            <a:r>
              <a:rPr lang="el-GR" sz="2400" dirty="0" smtClean="0"/>
              <a:t>Πορφύρα.</a:t>
            </a:r>
          </a:p>
        </p:txBody>
      </p:sp>
      <p:pic>
        <p:nvPicPr>
          <p:cNvPr id="453634" name="Picture 2" descr="μαλλί βαμμένο με φυσικά χρώματ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9992" y="1561654"/>
            <a:ext cx="4568945" cy="30194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4948260" y="4726885"/>
            <a:ext cx="3672407"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Wool skein coloured with natural dyes indigo, lac, madder and tesu </a:t>
            </a:r>
            <a:r>
              <a:rPr lang="el-GR" sz="1200" dirty="0" smtClean="0">
                <a:solidFill>
                  <a:prstClr val="black"/>
                </a:solidFill>
                <a:latin typeface="Calibri"/>
                <a:hlinkClick r:id="rId3"/>
              </a:rPr>
              <a:t>από</a:t>
            </a:r>
            <a:r>
              <a:rPr lang="en-US" sz="1200" dirty="0" smtClean="0">
                <a:solidFill>
                  <a:prstClr val="black"/>
                </a:solidFill>
                <a:latin typeface="Calibri"/>
                <a:hlinkClick r:id="rId3"/>
              </a:rPr>
              <a:t> </a:t>
            </a:r>
            <a:r>
              <a:rPr lang="en-US" sz="1200" dirty="0">
                <a:solidFill>
                  <a:prstClr val="black"/>
                </a:solidFill>
                <a:latin typeface="Calibri"/>
                <a:hlinkClick r:id="rId3"/>
              </a:rPr>
              <a:t>Himalayan Weavers in </a:t>
            </a:r>
            <a:r>
              <a:rPr lang="en-US" sz="1200" dirty="0" smtClean="0">
                <a:solidFill>
                  <a:prstClr val="black"/>
                </a:solidFill>
                <a:latin typeface="Calibri"/>
                <a:hlinkClick r:id="rId3"/>
              </a:rPr>
              <a:t>Mussoorie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MGA73bot2"/>
              </a:rPr>
              <a:t>MGA73bot2</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701399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f39a77f93de537ad861eaa3f7f17a94661ba"/>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0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4269</Words>
  <Application>Microsoft Office PowerPoint</Application>
  <PresentationFormat>Προβολή στην οθόνη (4:3)</PresentationFormat>
  <Paragraphs>607</Paragraphs>
  <Slides>79</Slides>
  <Notes>21</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79</vt:i4>
      </vt:variant>
    </vt:vector>
  </HeadingPairs>
  <TitlesOfParts>
    <vt:vector size="90" baseType="lpstr">
      <vt:lpstr>Arial</vt:lpstr>
      <vt:lpstr>Calibri</vt:lpstr>
      <vt:lpstr>Courier New</vt:lpstr>
      <vt:lpstr>Times New Roman</vt:lpstr>
      <vt:lpstr>Wingdings</vt:lpstr>
      <vt:lpstr>Wingdings 2</vt:lpstr>
      <vt:lpstr>OC_template_updated</vt:lpstr>
      <vt:lpstr>1_OC_template_updated</vt:lpstr>
      <vt:lpstr>2_OC_template_updated</vt:lpstr>
      <vt:lpstr>ChemSketch</vt:lpstr>
      <vt:lpstr>Image</vt:lpstr>
      <vt:lpstr>Επιστήμη Υλικών ΙΙ (Θ)</vt:lpstr>
      <vt:lpstr>Το χρώμα</vt:lpstr>
      <vt:lpstr>Ποια χρώματα άρχισαν να χρησιμοποιούνται στην προϊστορία;</vt:lpstr>
      <vt:lpstr>Ανόργανες χρωστικές στην προϊστορία και την αρχαιότητα</vt:lpstr>
      <vt:lpstr>Χρωστικές στον Μεσαίωνα</vt:lpstr>
      <vt:lpstr>Χρωστικές στην Αναγέννηση</vt:lpstr>
      <vt:lpstr>Χρωστικές στην Αναγεννησιακή ζωγραφική</vt:lpstr>
      <vt:lpstr>Ανόργανες χρωστικές στην νεώτερη ζωγραφική</vt:lpstr>
      <vt:lpstr>Χρήση οργανικών χρωστικών στην αρχαιότητα</vt:lpstr>
      <vt:lpstr>Πού χρησιμοποιούνται οι οργανικές χρωστικές;</vt:lpstr>
      <vt:lpstr>Πιγμέντα στη ζωγραφική (1 από 2)</vt:lpstr>
      <vt:lpstr>Πιγμέντα στη ζωγραφική (2 από 2)</vt:lpstr>
      <vt:lpstr>Χρωματικό στρώμα τοιχογραφίας (1 από 2)</vt:lpstr>
      <vt:lpstr>Χρωματικό στρώμα τοιχογραφίας (2 από 2)</vt:lpstr>
      <vt:lpstr>Λάκες (1 από 2) </vt:lpstr>
      <vt:lpstr>Λάκες (2 από 2) </vt:lpstr>
      <vt:lpstr>Λάκες στη ζωγραφική</vt:lpstr>
      <vt:lpstr>Λάκες στα βιολιά Stradivarius</vt:lpstr>
      <vt:lpstr>Φωτοσταθερότητα (lightfastness)</vt:lpstr>
      <vt:lpstr>Κλίμακα φωτοσταθερότητας</vt:lpstr>
      <vt:lpstr>Η φωτοσταθερότητα της τέχνης του Turner</vt:lpstr>
      <vt:lpstr>Πόσο αξιόπιστη είναι η εκτίμηση της φωτοσταθερότητας;</vt:lpstr>
      <vt:lpstr>Πώς κωδικοποιούνται οι χρωστικές</vt:lpstr>
      <vt:lpstr>Παραδείγματα C. I.</vt:lpstr>
      <vt:lpstr>Τι απαιτείται σε μια οργανική ένωση, προκειμένου να απορροφά στο ορατό;</vt:lpstr>
      <vt:lpstr>Φυσικές οργανικές κόκκινες χρωστικές  (1 από 5)</vt:lpstr>
      <vt:lpstr>Οικογένεια της ανθρακινόνης</vt:lpstr>
      <vt:lpstr>Φυσικές οργανικές κόκκινες χρωστικές  (2 από 5)</vt:lpstr>
      <vt:lpstr>Φυσικές οργανικές κόκκινες χρωστικές  (3 από 5)</vt:lpstr>
      <vt:lpstr>Φυσικές οργανικές κόκκινες χρωστικές  (4 από 5)</vt:lpstr>
      <vt:lpstr>Φυσικές οργανικές κόκκινες χρωστικές  (5 από 5)</vt:lpstr>
      <vt:lpstr>Ανθρακινόνες</vt:lpstr>
      <vt:lpstr>Οι έγχρωμες οργανικές ενώσεις </vt:lpstr>
      <vt:lpstr>Η Κρητική σχολή εικονογραφίας</vt:lpstr>
      <vt:lpstr>Οργανικές χρωστικές στη ζωγραφική της Κρητικής σχολής </vt:lpstr>
      <vt:lpstr>Άλλες οργανικές κόκκινες χρωστικές</vt:lpstr>
      <vt:lpstr>Ιστορικές κίτρινες οργανικές χρωστικές  (1 από 3)</vt:lpstr>
      <vt:lpstr>Λουτεολίνη</vt:lpstr>
      <vt:lpstr>Ιστορικές κίτρινες οργανικές χρωστικές  (2 από 3)</vt:lpstr>
      <vt:lpstr>Ιστορικές κίτρινες οργανικές χρωστικές (3 από 3)</vt:lpstr>
      <vt:lpstr>Ιστορικές μπλε οργανικές χρωστικές</vt:lpstr>
      <vt:lpstr>Μπλε και πορφυρές οργανικές χρωστικές</vt:lpstr>
      <vt:lpstr>Η ινδιγοτίνη</vt:lpstr>
      <vt:lpstr>Indigo (ινδικό)</vt:lpstr>
      <vt:lpstr>Το χρώμα στις οργανικές ενώσεις</vt:lpstr>
      <vt:lpstr>Το έπος της πορφύρας</vt:lpstr>
      <vt:lpstr>Η πορφύρα</vt:lpstr>
      <vt:lpstr>Γιατί εμφανίζεται το χρώμα στα μόρια;  (1 από 2)</vt:lpstr>
      <vt:lpstr>Το ηλεκτρομαγνητικό φάσμα</vt:lpstr>
      <vt:lpstr>Γιατί εμφανίζεται το χρώμα στα μόρια; (2 από 2)</vt:lpstr>
      <vt:lpstr>Με ποιους φυσικούς μηχανισμούς εμφανίζεται το χρώμα;</vt:lpstr>
      <vt:lpstr>Ο μοριακός μηχανισμός της δημιουργίας χρώματος </vt:lpstr>
      <vt:lpstr>Το χρώμα των δεικτών</vt:lpstr>
      <vt:lpstr>Οργανικές χρωστικές (Βαφές)</vt:lpstr>
      <vt:lpstr>Το χρώμα στις οργανικές χημικές ενώσεις (1 από 2)</vt:lpstr>
      <vt:lpstr>Το χρώμα στις οργανικές χημικές ενώσεις (2 από 2)</vt:lpstr>
      <vt:lpstr>Παρατηρούμενο χρώμα λόγω απορρόφησης</vt:lpstr>
      <vt:lpstr>Απορρόφηση της ακτινοβολίας στο UV-ορατό: μοριακός μηχανισμός</vt:lpstr>
      <vt:lpstr>Η διαδικασία της ηλεκτρονιακής μετάπτωσης</vt:lpstr>
      <vt:lpstr>Χρωμοφόρες ομάδες</vt:lpstr>
      <vt:lpstr>Αυξόχρωμες ομάδες (1 από 2)</vt:lpstr>
      <vt:lpstr>Αυξόχρωμες ομάδες (2 από 2)</vt:lpstr>
      <vt:lpstr>Συνθετικές οργανικές χρωστικές (1 από 4)</vt:lpstr>
      <vt:lpstr>Συνθετικές οργανικές χρωστικές (2 από 4)</vt:lpstr>
      <vt:lpstr>Συνθετικές οργανικές χρωστικές (3 από 4)</vt:lpstr>
      <vt:lpstr>Συνθετικές οργανικές χρωστικές (4 από 4)</vt:lpstr>
      <vt:lpstr>Συνθετικές Βαφές (1 από 2)</vt:lpstr>
      <vt:lpstr>Συνθετικές Βαφές (2 από 2)</vt:lpstr>
      <vt:lpstr>Τα δεδομένα του 20ου αιώνα</vt:lpstr>
      <vt:lpstr>Φθαλοκυανίνες (1 από 2) </vt:lpstr>
      <vt:lpstr>Φθαλοκυανίνες (2 από 2) </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43</cp:revision>
  <dcterms:created xsi:type="dcterms:W3CDTF">2013-03-04T13:35:19Z</dcterms:created>
  <dcterms:modified xsi:type="dcterms:W3CDTF">2015-09-15T09:56:14Z</dcterms:modified>
</cp:coreProperties>
</file>