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19" r:id="rId4"/>
  </p:sldMasterIdLst>
  <p:notesMasterIdLst>
    <p:notesMasterId r:id="rId34"/>
  </p:notesMasterIdLst>
  <p:handoutMasterIdLst>
    <p:handoutMasterId r:id="rId35"/>
  </p:handoutMasterIdLst>
  <p:sldIdLst>
    <p:sldId id="27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7" r:id="rId15"/>
    <p:sldId id="266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6" r:id="rId30"/>
    <p:sldId id="287" r:id="rId31"/>
    <p:sldId id="284" r:id="rId32"/>
    <p:sldId id="285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264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2648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2648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2648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"/>
          <p:cNvSpPr/>
          <p:nvPr userDrawn="1"/>
        </p:nvSpPr>
        <p:spPr>
          <a:xfrm>
            <a:off x="467544" y="1"/>
            <a:ext cx="8676456" cy="6857999"/>
          </a:xfrm>
          <a:prstGeom prst="roundRect">
            <a:avLst>
              <a:gd name="adj" fmla="val 2870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Rectangle 6"/>
          <p:cNvSpPr/>
          <p:nvPr userDrawn="1"/>
        </p:nvSpPr>
        <p:spPr>
          <a:xfrm>
            <a:off x="3635896" y="1676905"/>
            <a:ext cx="5538154" cy="518109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467544" y="-22538"/>
            <a:ext cx="8706506" cy="4819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968552"/>
          </a:xfr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10000"/>
              <a:buFont typeface="Courier New" panose="02070309020205020404" pitchFamily="49" charset="0"/>
              <a:buChar char="o"/>
              <a:defRPr sz="2400"/>
            </a:lvl2pPr>
            <a:lvl3pPr marL="11430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3pPr>
            <a:lvl4pPr marL="16002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4pPr>
            <a:lvl5pPr marL="20574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4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4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1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2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08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8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6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0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71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9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152128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Τεχνικές Λήψης Βιολογικών </a:t>
            </a: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Υλικών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175260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Ενότητα 8</a:t>
            </a:r>
            <a:r>
              <a:rPr lang="en-US" sz="2400" b="1" dirty="0" smtClean="0"/>
              <a:t> 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Βρογχοαναρροφήματα και πτύελα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Αναστάσιος Κριεμπάρδης</a:t>
            </a:r>
          </a:p>
          <a:p>
            <a:r>
              <a:rPr lang="el-GR" sz="2400" dirty="0" smtClean="0"/>
              <a:t>Τμήμα Ιατρικών Εργαστηρίων</a:t>
            </a:r>
          </a:p>
          <a:p>
            <a:endParaRPr lang="el-GR" sz="2400" dirty="0" smtClean="0"/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52" b="-2"/>
          <a:stretch/>
        </p:blipFill>
        <p:spPr bwMode="auto">
          <a:xfrm>
            <a:off x="4045866" y="5251939"/>
            <a:ext cx="3348000" cy="81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Βρογχοαναρροφήματα</a:t>
            </a:r>
            <a:r>
              <a:rPr lang="en-US" dirty="0" smtClean="0"/>
              <a:t> </a:t>
            </a:r>
            <a:r>
              <a:rPr lang="el-GR" sz="3200" b="0" dirty="0"/>
              <a:t>6</a:t>
            </a:r>
            <a:r>
              <a:rPr lang="en-US" sz="3200" b="0" dirty="0" smtClean="0"/>
              <a:t>/</a:t>
            </a:r>
            <a:r>
              <a:rPr lang="el-GR" sz="3200" b="0" dirty="0" smtClean="0"/>
              <a:t>7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1728192"/>
          </a:xfrm>
        </p:spPr>
        <p:txBody>
          <a:bodyPr>
            <a:normAutofit/>
          </a:bodyPr>
          <a:lstStyle/>
          <a:p>
            <a:r>
              <a:rPr lang="el-GR" sz="2200" b="1" dirty="0" smtClean="0"/>
              <a:t>Διατοιχωματική βιοψία </a:t>
            </a:r>
            <a:r>
              <a:rPr lang="el-GR" sz="2200" b="1" dirty="0"/>
              <a:t>δια </a:t>
            </a:r>
            <a:r>
              <a:rPr lang="el-GR" sz="2200" b="1" dirty="0" smtClean="0"/>
              <a:t>λεπτής </a:t>
            </a:r>
            <a:r>
              <a:rPr lang="el-GR" sz="2200" b="1" dirty="0"/>
              <a:t>β</a:t>
            </a:r>
            <a:r>
              <a:rPr lang="el-GR" sz="2200" b="1" dirty="0" smtClean="0"/>
              <a:t>ελόνας</a:t>
            </a:r>
          </a:p>
          <a:p>
            <a:pPr lvl="1"/>
            <a:r>
              <a:rPr lang="el-GR" sz="2200" dirty="0" smtClean="0"/>
              <a:t>Ένδειξη είναι η παρουσία πνευμονικής μάζας.</a:t>
            </a:r>
          </a:p>
          <a:p>
            <a:pPr lvl="1"/>
            <a:r>
              <a:rPr lang="el-GR" sz="2200" dirty="0" smtClean="0"/>
              <a:t>Συχνότερη επιπλοκή </a:t>
            </a:r>
            <a:r>
              <a:rPr lang="el-GR" sz="2200" dirty="0" smtClean="0">
                <a:sym typeface="Wingdings" panose="05000000000000000000" pitchFamily="2" charset="2"/>
              </a:rPr>
              <a:t> πνευμονοθώρακας</a:t>
            </a:r>
            <a:r>
              <a:rPr lang="el-GR" sz="22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023884" y="2924944"/>
            <a:ext cx="4680520" cy="31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</a:pPr>
            <a:r>
              <a:rPr lang="el-GR" sz="2200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Αντενδείξεις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Άρνηση του ασθενή.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Διαταραχές πηκτικότητας.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Εκτομή του αντίστοιχου πνεύμονα.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Σοβαρή αναπνευστική ανεπάρκεια.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Αγγειακές δυσμορφίες.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Εχινοκοκκίαση.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6012160" y="2924944"/>
            <a:ext cx="27008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</a:pPr>
            <a:r>
              <a:rPr lang="el-GR" sz="2200" b="1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Επιπλοκές </a:t>
            </a:r>
            <a:endParaRPr lang="el-GR" sz="2200" b="1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marL="342900" lvl="0" indent="-34290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Arial" panose="020B0604020202020204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Πνευμοθώρακας.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Arial" panose="020B0604020202020204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Αιμορραγία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Arial" panose="020B0604020202020204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Ενδοπνευμονικό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αιμάτωμα.</a:t>
            </a:r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5704404" y="3068960"/>
            <a:ext cx="0" cy="2998254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09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Βρογχοαναρροφήματα</a:t>
            </a:r>
            <a:r>
              <a:rPr lang="en-US" dirty="0" smtClean="0"/>
              <a:t> </a:t>
            </a:r>
            <a:r>
              <a:rPr lang="el-GR" sz="3200" b="0" dirty="0"/>
              <a:t>7</a:t>
            </a:r>
            <a:r>
              <a:rPr lang="en-US" sz="3200" b="0" dirty="0" smtClean="0"/>
              <a:t>/</a:t>
            </a:r>
            <a:r>
              <a:rPr lang="el-GR" sz="3200" b="0" dirty="0" smtClean="0"/>
              <a:t>7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Συμπεράσματα τεχνικής </a:t>
            </a:r>
            <a:r>
              <a:rPr lang="en-US" b="1" dirty="0" smtClean="0"/>
              <a:t>BAL</a:t>
            </a:r>
          </a:p>
          <a:p>
            <a:pPr lvl="1"/>
            <a:r>
              <a:rPr lang="el-GR" dirty="0" smtClean="0"/>
              <a:t>Ανάλυση </a:t>
            </a:r>
            <a:r>
              <a:rPr lang="el-GR" dirty="0"/>
              <a:t>της κυτταρικής συνιστώσας της χλωρίδας και ποικίλλων </a:t>
            </a:r>
            <a:r>
              <a:rPr lang="el-GR" dirty="0" smtClean="0"/>
              <a:t>πρωτεϊνών.</a:t>
            </a:r>
          </a:p>
          <a:p>
            <a:pPr lvl="1"/>
            <a:r>
              <a:rPr lang="el-GR" dirty="0" smtClean="0"/>
              <a:t>Ανίχνευση </a:t>
            </a:r>
            <a:r>
              <a:rPr lang="el-GR" dirty="0"/>
              <a:t>συγκεκριμένων τύπων ευκαιριακών λοιμώξεων, κακοήθων κυττάρων και αποτελεί συμπληρωματική μέθοδο για τη διερεύνηση άτυπων πνευμονικών διηθήσεων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Ανίχνευση </a:t>
            </a:r>
            <a:r>
              <a:rPr lang="el-GR" dirty="0"/>
              <a:t>παθογόνων μικροοργανισμών χωρίς την ανάγκη </a:t>
            </a:r>
            <a:r>
              <a:rPr lang="el-GR" dirty="0" smtClean="0"/>
              <a:t>καλλιέργειας.</a:t>
            </a:r>
            <a:endParaRPr lang="el-GR" dirty="0"/>
          </a:p>
          <a:p>
            <a:pPr lvl="1"/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84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Πτύελα </a:t>
            </a:r>
            <a:r>
              <a:rPr lang="el-GR" sz="3200" b="0" dirty="0" smtClean="0"/>
              <a:t>1/7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4968552"/>
          </a:xfrm>
        </p:spPr>
        <p:txBody>
          <a:bodyPr>
            <a:normAutofit fontScale="92500"/>
          </a:bodyPr>
          <a:lstStyle/>
          <a:p>
            <a:r>
              <a:rPr lang="el-GR" b="1" dirty="0" smtClean="0"/>
              <a:t>Γενικά </a:t>
            </a:r>
          </a:p>
          <a:p>
            <a:pPr lvl="1"/>
            <a:r>
              <a:rPr lang="el-GR" dirty="0"/>
              <a:t>Οι εκκρίσεις της τραχείας και των βρόγχων, φυσιολογικά, είναι λίγες. Απομακρύνονται με τις κινήσεις του κροσσωτού επιθηλίου προς το λάρυγγα και εκπίπτουν στον οισοφάγο</a:t>
            </a:r>
            <a:r>
              <a:rPr lang="el-GR" dirty="0" smtClean="0"/>
              <a:t>.</a:t>
            </a:r>
          </a:p>
          <a:p>
            <a:pPr lvl="1"/>
            <a:r>
              <a:rPr lang="el-GR" dirty="0"/>
              <a:t>Σε πνευμονικές ή βρογχικές νόσους τα πτύελα </a:t>
            </a:r>
            <a:r>
              <a:rPr lang="el-GR" dirty="0" smtClean="0"/>
              <a:t>αυξάνουν</a:t>
            </a:r>
            <a:r>
              <a:rPr lang="el-GR" dirty="0"/>
              <a:t>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με την </a:t>
            </a:r>
            <a:r>
              <a:rPr lang="el-GR" dirty="0">
                <a:sym typeface="Wingdings" panose="05000000000000000000" pitchFamily="2" charset="2"/>
              </a:rPr>
              <a:t>αύξηση αυτή παράγονται νέα υγρά της φλεγμονής, διιδρωματικά, πυώδη, αιματηρά, αντιδραστικά κ.α. </a:t>
            </a:r>
            <a:endParaRPr lang="el-GR" dirty="0" smtClean="0">
              <a:sym typeface="Wingdings" panose="05000000000000000000" pitchFamily="2" charset="2"/>
            </a:endParaRPr>
          </a:p>
          <a:p>
            <a:pPr lvl="1"/>
            <a:r>
              <a:rPr lang="el-GR" dirty="0" smtClean="0"/>
              <a:t>Αποβάλλονται </a:t>
            </a:r>
            <a:r>
              <a:rPr lang="el-GR" dirty="0"/>
              <a:t>ενεργητικά με το βήχα και αποτελούν τα πτύελα</a:t>
            </a:r>
            <a:r>
              <a:rPr lang="el-GR" dirty="0" smtClean="0"/>
              <a:t>.</a:t>
            </a:r>
          </a:p>
          <a:p>
            <a:pPr lvl="1"/>
            <a:r>
              <a:rPr lang="el-GR" dirty="0"/>
              <a:t>Με τη </a:t>
            </a:r>
            <a:r>
              <a:rPr lang="el-GR" dirty="0" smtClean="0"/>
              <a:t>απόχρεμψη, </a:t>
            </a:r>
            <a:r>
              <a:rPr lang="el-GR" dirty="0"/>
              <a:t>μαζί με τα πτύελα, αποβάλλονται και εκκρίσεις της ανώτερης αναπνευστικής </a:t>
            </a:r>
            <a:r>
              <a:rPr lang="el-GR" dirty="0" smtClean="0"/>
              <a:t>οδού</a:t>
            </a:r>
            <a:r>
              <a:rPr lang="el-GR" dirty="0"/>
              <a:t>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αν είναι </a:t>
            </a:r>
            <a:r>
              <a:rPr lang="el-GR" dirty="0"/>
              <a:t>βλεννοπυώδεις εξετάζονται μαζί με τα πτύελα ως παθολογικό υλικό.</a:t>
            </a:r>
            <a:endParaRPr lang="el-GR" dirty="0" smtClean="0"/>
          </a:p>
          <a:p>
            <a:pPr lvl="1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00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Πτύελα </a:t>
            </a:r>
            <a:r>
              <a:rPr lang="el-GR" sz="3200" b="0" dirty="0" smtClean="0"/>
              <a:t>2/7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Παθολογία</a:t>
            </a:r>
          </a:p>
          <a:p>
            <a:pPr lvl="1"/>
            <a:r>
              <a:rPr lang="el-GR" dirty="0"/>
              <a:t>Τα πτύελα παράγονται σε όλα τα νοσήματα των νόσων του κατώτερου αναπνευστικού </a:t>
            </a:r>
            <a:r>
              <a:rPr lang="el-GR" dirty="0" smtClean="0"/>
              <a:t>συστήματος.</a:t>
            </a:r>
          </a:p>
          <a:p>
            <a:pPr lvl="1"/>
            <a:r>
              <a:rPr lang="el-GR" dirty="0" smtClean="0"/>
              <a:t>Μελετώνται </a:t>
            </a:r>
            <a:r>
              <a:rPr lang="el-GR" dirty="0"/>
              <a:t>μορφολογικοί και μικροσκοπικοί </a:t>
            </a:r>
            <a:r>
              <a:rPr lang="el-GR" dirty="0" smtClean="0"/>
              <a:t>χαρακτήρες.</a:t>
            </a:r>
          </a:p>
          <a:p>
            <a:pPr lvl="1"/>
            <a:r>
              <a:rPr lang="el-GR" dirty="0" smtClean="0"/>
              <a:t>Στην </a:t>
            </a:r>
            <a:r>
              <a:rPr lang="el-GR" dirty="0"/>
              <a:t>βρογχοεκτασία αποβάλλονται περίπου 1</a:t>
            </a:r>
            <a:r>
              <a:rPr lang="en-US" dirty="0"/>
              <a:t>kgr </a:t>
            </a:r>
            <a:r>
              <a:rPr lang="el-GR" dirty="0"/>
              <a:t>πτύελα ημερησίως.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49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Πτύελα </a:t>
            </a:r>
            <a:r>
              <a:rPr lang="el-GR" sz="3200" b="0" dirty="0" smtClean="0"/>
              <a:t>3/7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5048" y="1268760"/>
            <a:ext cx="8245424" cy="5400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b="1" dirty="0" smtClean="0"/>
              <a:t>Τρόποι λήψης </a:t>
            </a:r>
          </a:p>
          <a:p>
            <a:pPr marL="3556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dirty="0" smtClean="0"/>
              <a:t>(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προϋπόθεση</a:t>
            </a:r>
            <a:r>
              <a:rPr lang="el-GR" dirty="0" smtClean="0"/>
              <a:t> </a:t>
            </a:r>
            <a:r>
              <a:rPr lang="el-GR" dirty="0">
                <a:sym typeface="Wingdings" panose="05000000000000000000" pitchFamily="2" charset="2"/>
              </a:rPr>
              <a:t> μη επιμόλυνση του δείγματος από τη χλωρίδα του ανώτερου αναπνευστικού </a:t>
            </a:r>
            <a:r>
              <a:rPr lang="el-GR" dirty="0" smtClean="0">
                <a:sym typeface="Wingdings" panose="05000000000000000000" pitchFamily="2" charset="2"/>
              </a:rPr>
              <a:t>συστήματος)</a:t>
            </a:r>
            <a:endParaRPr lang="el-GR" dirty="0" smtClean="0"/>
          </a:p>
        </p:txBody>
      </p:sp>
      <p:pic>
        <p:nvPicPr>
          <p:cNvPr id="5" name="Picture 8" descr="Δοχείο συλλογής πτυέλων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8" t="30841" r="21880" b="20831"/>
          <a:stretch>
            <a:fillRect/>
          </a:stretch>
        </p:blipFill>
        <p:spPr bwMode="auto">
          <a:xfrm>
            <a:off x="2843808" y="3356992"/>
            <a:ext cx="3786187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5706" y="5737618"/>
            <a:ext cx="264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Δοχείο συλλογής πτυέλων</a:t>
            </a:r>
            <a:endParaRPr lang="el-GR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98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Πτύελα </a:t>
            </a:r>
            <a:r>
              <a:rPr lang="el-GR" sz="3200" b="0" dirty="0" smtClean="0"/>
              <a:t>4/7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5048" y="1124744"/>
            <a:ext cx="8568952" cy="5544616"/>
          </a:xfrm>
        </p:spPr>
        <p:txBody>
          <a:bodyPr>
            <a:normAutofit fontScale="92500"/>
          </a:bodyPr>
          <a:lstStyle/>
          <a:p>
            <a:pPr marL="315913">
              <a:lnSpc>
                <a:spcPct val="120000"/>
              </a:lnSpc>
              <a:spcBef>
                <a:spcPts val="600"/>
              </a:spcBef>
            </a:pPr>
            <a:r>
              <a:rPr lang="el-GR" b="1" dirty="0" smtClean="0"/>
              <a:t>Πτύελα αποβαλλόμενα </a:t>
            </a:r>
            <a:r>
              <a:rPr lang="el-GR" b="1" dirty="0"/>
              <a:t>με φυσική απόχρεμψη μετά από </a:t>
            </a:r>
            <a:r>
              <a:rPr lang="el-GR" b="1" dirty="0" smtClean="0"/>
              <a:t>βήχα:</a:t>
            </a:r>
          </a:p>
          <a:p>
            <a:pPr marL="808038" lvl="1" indent="-355600">
              <a:lnSpc>
                <a:spcPct val="120000"/>
              </a:lnSpc>
              <a:spcBef>
                <a:spcPts val="600"/>
              </a:spcBef>
            </a:pPr>
            <a:r>
              <a:rPr lang="el-GR" dirty="0" smtClean="0"/>
              <a:t>Δείγμα πρωινό.</a:t>
            </a:r>
          </a:p>
          <a:p>
            <a:pPr marL="808038" lvl="1" indent="-355600">
              <a:lnSpc>
                <a:spcPct val="120000"/>
              </a:lnSpc>
              <a:spcBef>
                <a:spcPts val="600"/>
              </a:spcBef>
            </a:pPr>
            <a:r>
              <a:rPr lang="el-GR" dirty="0" smtClean="0"/>
              <a:t>Πολύ καλό πλύσιμο δοντιών  του ασθενή, χωρίς </a:t>
            </a:r>
            <a:r>
              <a:rPr lang="el-GR" dirty="0"/>
              <a:t>τη χρήση αντισηπτικών στόματος και ξεπλένει </a:t>
            </a:r>
            <a:r>
              <a:rPr lang="el-GR" dirty="0" smtClean="0"/>
              <a:t>με </a:t>
            </a:r>
            <a:r>
              <a:rPr lang="el-GR" dirty="0"/>
              <a:t>άφθονο νερό. </a:t>
            </a:r>
            <a:endParaRPr lang="el-GR" dirty="0" smtClean="0"/>
          </a:p>
          <a:p>
            <a:pPr marL="808038" lvl="1" indent="-355600">
              <a:lnSpc>
                <a:spcPct val="120000"/>
              </a:lnSpc>
              <a:spcBef>
                <a:spcPts val="600"/>
              </a:spcBef>
            </a:pPr>
            <a:r>
              <a:rPr lang="el-GR" dirty="0" smtClean="0"/>
              <a:t>Πλύσεις </a:t>
            </a:r>
            <a:r>
              <a:rPr lang="el-GR" dirty="0"/>
              <a:t>με αποστειρωμένο φυσιολογικό ορό μειώνουν τις πιθανότητες επιμόλυνσης του δείγματος</a:t>
            </a:r>
            <a:r>
              <a:rPr lang="el-GR" dirty="0" smtClean="0"/>
              <a:t>.</a:t>
            </a:r>
          </a:p>
          <a:p>
            <a:pPr marL="808038" lvl="1" indent="-355600">
              <a:lnSpc>
                <a:spcPct val="120000"/>
              </a:lnSpc>
              <a:spcBef>
                <a:spcPts val="600"/>
              </a:spcBef>
            </a:pPr>
            <a:r>
              <a:rPr lang="el-GR" dirty="0" smtClean="0"/>
              <a:t>Προκαλεί </a:t>
            </a:r>
            <a:r>
              <a:rPr lang="el-GR" dirty="0"/>
              <a:t>βήχα ενώ αποφεύγει τελείως την αναρρόφηση από τη μύτη των εκκρίσεων της οπίσθιας ρινοφαρυγγικής κοιλότητας</a:t>
            </a:r>
            <a:r>
              <a:rPr lang="el-GR" dirty="0" smtClean="0"/>
              <a:t>.</a:t>
            </a:r>
          </a:p>
          <a:p>
            <a:pPr marL="808038" lvl="1" indent="-355600">
              <a:lnSpc>
                <a:spcPct val="120000"/>
              </a:lnSpc>
              <a:spcBef>
                <a:spcPts val="600"/>
              </a:spcBef>
            </a:pPr>
            <a:r>
              <a:rPr lang="el-GR" dirty="0" smtClean="0"/>
              <a:t>Πτύελα </a:t>
            </a:r>
            <a:r>
              <a:rPr lang="el-GR" dirty="0"/>
              <a:t>που έφτασαν στον οισοφάγο απορρίπτονται στο δοχείο ή το τρυβλίο με προσοχή γιατί υπάρχει κίνδυνος επιμόλυνσης του περιβάλλοντος</a:t>
            </a:r>
            <a:r>
              <a:rPr lang="el-GR" dirty="0" smtClean="0"/>
              <a:t>.</a:t>
            </a:r>
          </a:p>
          <a:p>
            <a:pPr marL="808038" lvl="1" indent="-355600">
              <a:lnSpc>
                <a:spcPct val="120000"/>
              </a:lnSpc>
              <a:spcBef>
                <a:spcPts val="600"/>
              </a:spcBef>
            </a:pPr>
            <a:r>
              <a:rPr lang="el-GR" dirty="0" smtClean="0"/>
              <a:t>Άμεση μεταφορά του δείγματος στο εργαστήριο.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26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Πτύελα </a:t>
            </a:r>
            <a:r>
              <a:rPr lang="el-GR" sz="3200" b="0" dirty="0" smtClean="0"/>
              <a:t>5/7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Πτύελα μετά από τεχνητή πρόκληση βήχα: </a:t>
            </a:r>
            <a:endParaRPr lang="el-GR" b="1" dirty="0" smtClean="0"/>
          </a:p>
          <a:p>
            <a:pPr lvl="1"/>
            <a:r>
              <a:rPr lang="el-GR" dirty="0"/>
              <a:t>Η τεχνητή πρόκληση βήχα γίνεται μετά από εισπνοή αεροζόλ. Θερμό υδατικό διάλυμα 15% χλωριούχου νατρίου και 10% γλυκερόλης αεροζολοποιείται και ο ασθενής εισπνέει μέχρι την πρόκληση του </a:t>
            </a:r>
            <a:r>
              <a:rPr lang="el-GR" dirty="0" smtClean="0"/>
              <a:t>βήχα.</a:t>
            </a:r>
          </a:p>
          <a:p>
            <a:pPr lvl="1"/>
            <a:r>
              <a:rPr lang="el-GR" dirty="0" smtClean="0"/>
              <a:t>Στα </a:t>
            </a:r>
            <a:r>
              <a:rPr lang="el-GR" dirty="0"/>
              <a:t>παιδιά πιέζεται η γλώσσα και η επιγλωττίδα με </a:t>
            </a:r>
            <a:r>
              <a:rPr lang="el-GR" dirty="0" smtClean="0"/>
              <a:t>γλωσσοπίεστρο</a:t>
            </a:r>
            <a:r>
              <a:rPr lang="el-GR" dirty="0"/>
              <a:t> </a:t>
            </a:r>
            <a:r>
              <a:rPr lang="el-GR" dirty="0" smtClean="0"/>
              <a:t>και τοποθετείται </a:t>
            </a:r>
            <a:r>
              <a:rPr lang="el-GR" dirty="0"/>
              <a:t>βαμβακοφόρος στειλεός όπου μέρος των πτυέλων επικολλάται στο </a:t>
            </a:r>
            <a:r>
              <a:rPr lang="el-GR" dirty="0" smtClean="0"/>
              <a:t>στειλεό.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53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Πτύελα </a:t>
            </a:r>
            <a:r>
              <a:rPr lang="el-GR" sz="3200" b="0" dirty="0" smtClean="0"/>
              <a:t>6/7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Πτύελα </a:t>
            </a:r>
            <a:r>
              <a:rPr lang="el-GR" b="1" dirty="0"/>
              <a:t>με αναρρόφηση γαστρικού </a:t>
            </a:r>
            <a:r>
              <a:rPr lang="el-GR" b="1" dirty="0" smtClean="0"/>
              <a:t>υγρού</a:t>
            </a:r>
          </a:p>
          <a:p>
            <a:pPr lvl="1"/>
            <a:r>
              <a:rPr lang="el-GR" dirty="0" smtClean="0"/>
              <a:t>Εφαρμόζεται </a:t>
            </a:r>
            <a:r>
              <a:rPr lang="el-GR" dirty="0"/>
              <a:t>στα παιδιά που καταπίνουν τα πτύελα</a:t>
            </a:r>
            <a:r>
              <a:rPr lang="el-GR" dirty="0" smtClean="0"/>
              <a:t>.</a:t>
            </a:r>
          </a:p>
          <a:p>
            <a:pPr lvl="1"/>
            <a:r>
              <a:rPr lang="el-GR" dirty="0"/>
              <a:t>Ο καθετηριασμός του γαστρικού περιβάλλοντος γίνεται το πρωί </a:t>
            </a:r>
            <a:r>
              <a:rPr lang="el-GR" dirty="0" smtClean="0"/>
              <a:t>και </a:t>
            </a:r>
            <a:r>
              <a:rPr lang="el-GR" dirty="0"/>
              <a:t>αναρροφάται περιεχόμενου του γαστρικού υγρού. </a:t>
            </a:r>
            <a:endParaRPr lang="el-GR" dirty="0" smtClean="0"/>
          </a:p>
          <a:p>
            <a:pPr lvl="1"/>
            <a:r>
              <a:rPr lang="el-GR" dirty="0"/>
              <a:t>Το δείγμα μεταφέρεται σε αποστειρωμένο φιαλίδιο και αμέσως αλκακοποιείται γιατί το όξινο περιβάλλον του στομάχου καταστρέφει πολλά </a:t>
            </a:r>
            <a:r>
              <a:rPr lang="el-GR" dirty="0" smtClean="0"/>
              <a:t>βακτηρίδια.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20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Πτύελα </a:t>
            </a:r>
            <a:r>
              <a:rPr lang="el-GR" sz="3200" b="0" dirty="0" smtClean="0"/>
              <a:t>7/7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Καταλληλότητα δείγματος</a:t>
            </a:r>
          </a:p>
          <a:p>
            <a:pPr lvl="1"/>
            <a:r>
              <a:rPr lang="el-GR" dirty="0" smtClean="0"/>
              <a:t>Πτύελα </a:t>
            </a:r>
            <a:r>
              <a:rPr lang="el-GR" dirty="0"/>
              <a:t>φυσικής αποβολής με όψη βλεννώδη και σύσταση υδαρή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ελέγχεται </a:t>
            </a:r>
            <a:r>
              <a:rPr lang="el-GR" dirty="0"/>
              <a:t>η πηγή του </a:t>
            </a:r>
            <a:r>
              <a:rPr lang="el-GR" dirty="0" smtClean="0"/>
              <a:t>δείγματος.</a:t>
            </a:r>
          </a:p>
          <a:p>
            <a:pPr lvl="1"/>
            <a:r>
              <a:rPr lang="el-GR" dirty="0" smtClean="0"/>
              <a:t>Ελέγχεται </a:t>
            </a:r>
            <a:r>
              <a:rPr lang="el-GR" dirty="0"/>
              <a:t>ύστερα από μικροσκόπηση νωπού και ξηρού παρασκευάσματος κατά Gram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Πολύ προσεκτικός έλεγχος </a:t>
            </a:r>
            <a:r>
              <a:rPr lang="el-GR" dirty="0"/>
              <a:t>για την παρουσία επιθηλίων και πυοσφαιρίων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Κατάλληλο δείγμα </a:t>
            </a:r>
            <a:r>
              <a:rPr lang="el-GR" dirty="0">
                <a:sym typeface="Wingdings" panose="05000000000000000000" pitchFamily="2" charset="2"/>
              </a:rPr>
              <a:t> αυτό που περιέχει πολλά ή αρκετά πυοσφαίρια και λίγα ή καθόλου επιθήλια.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45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Εργαστηριακός Έλεγχος Βρογχοαναρροφημάτων – </a:t>
            </a:r>
            <a:r>
              <a:rPr lang="el-GR" dirty="0" smtClean="0"/>
              <a:t>Πτυέλων </a:t>
            </a:r>
            <a:r>
              <a:rPr lang="el-GR" sz="3300" b="0" dirty="0" smtClean="0"/>
              <a:t>1/4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36104" y="1628800"/>
            <a:ext cx="7200800" cy="475252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l-GR" b="1" dirty="0"/>
              <a:t>Γενικοί και Μακροσκοπικοί </a:t>
            </a:r>
            <a:r>
              <a:rPr lang="el-GR" b="1" dirty="0" smtClean="0"/>
              <a:t>Χαρακτήρες</a:t>
            </a:r>
            <a:endParaRPr lang="el-GR" b="1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/>
              <a:t>Ποσό.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/>
              <a:t>Όψη.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/>
              <a:t>Χρώμα.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/>
              <a:t>Οσμή.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3635896" y="2442603"/>
            <a:ext cx="5183560" cy="271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+mj-lt"/>
              <a:buAutoNum type="arabicPeriod" startAt="5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Σύσταση:</a:t>
            </a:r>
          </a:p>
          <a:p>
            <a:pPr marL="1098550" lvl="2" indent="-342900" fontAlgn="auto">
              <a:spcBef>
                <a:spcPct val="200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Courier New" panose="02070309020205020404" pitchFamily="49" charset="0"/>
              <a:buChar char="o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Λευκές ή κιτρινωπές κροκίδες,</a:t>
            </a:r>
          </a:p>
          <a:p>
            <a:pPr marL="1098550" lvl="2" indent="-342900" fontAlgn="auto">
              <a:spcBef>
                <a:spcPct val="200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Courier New" panose="02070309020205020404" pitchFamily="49" charset="0"/>
              <a:buChar char="o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Βύσματα του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Dittrich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098550" lvl="2" indent="-342900" fontAlgn="auto">
              <a:spcBef>
                <a:spcPct val="200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Courier New" panose="02070309020205020404" pitchFamily="49" charset="0"/>
              <a:buChar char="o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Σπειρύλλια του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Cruschmann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marL="1098550" lvl="2" indent="-342900" fontAlgn="auto">
              <a:spcBef>
                <a:spcPct val="200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Courier New" panose="02070309020205020404" pitchFamily="49" charset="0"/>
              <a:buChar char="o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Κοκκία ακτινομύκητα,</a:t>
            </a:r>
          </a:p>
          <a:p>
            <a:pPr marL="1098550" lvl="2" indent="-342900" fontAlgn="auto">
              <a:spcBef>
                <a:spcPct val="200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Courier New" panose="02070309020205020404" pitchFamily="49" charset="0"/>
              <a:buChar char="o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Λίθοι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πνευμόνων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3779912" y="2492896"/>
            <a:ext cx="0" cy="2664296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23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Αναπνευστικό σύστημα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Κυτταρική αναπνοή.</a:t>
            </a:r>
          </a:p>
          <a:p>
            <a:r>
              <a:rPr lang="el-GR" dirty="0" smtClean="0"/>
              <a:t>Μηχανική αναπνοή.</a:t>
            </a:r>
          </a:p>
          <a:p>
            <a:pPr marL="0" indent="0">
              <a:buNone/>
            </a:pPr>
            <a:r>
              <a:rPr lang="el-GR" dirty="0" smtClean="0"/>
              <a:t>Το αναπνευστικό σύστημα αποτελείται από δύο λειτουργικά συστήματα :</a:t>
            </a:r>
          </a:p>
          <a:p>
            <a:pPr lvl="1" indent="-342900"/>
            <a:r>
              <a:rPr lang="el-GR" dirty="0" smtClean="0"/>
              <a:t>Σύστημα μεταφοράς του αέρα.</a:t>
            </a:r>
          </a:p>
          <a:p>
            <a:pPr lvl="1" indent="-342900"/>
            <a:r>
              <a:rPr lang="el-GR" dirty="0" smtClean="0"/>
              <a:t>Σύστημα της ανταλλαγής.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28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Εργαστηριακός Έλεγχος Βρογχοαναρροφημάτων – </a:t>
            </a:r>
            <a:r>
              <a:rPr lang="el-GR" dirty="0" smtClean="0"/>
              <a:t>Πτυέλων </a:t>
            </a:r>
            <a:r>
              <a:rPr lang="el-GR" sz="3300" b="0" dirty="0" smtClean="0"/>
              <a:t>2/4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36104" y="1628800"/>
            <a:ext cx="7200800" cy="4752528"/>
          </a:xfrm>
        </p:spPr>
        <p:txBody>
          <a:bodyPr>
            <a:normAutofit/>
          </a:bodyPr>
          <a:lstStyle/>
          <a:p>
            <a:r>
              <a:rPr lang="el-GR" b="1" dirty="0" smtClean="0"/>
              <a:t>Μικροβιολογικές εξετάσεις</a:t>
            </a:r>
          </a:p>
          <a:p>
            <a:pPr lvl="1"/>
            <a:r>
              <a:rPr lang="el-GR" dirty="0" smtClean="0"/>
              <a:t>Άμεσο παρασκεύασμα.</a:t>
            </a:r>
          </a:p>
          <a:p>
            <a:pPr lvl="1"/>
            <a:r>
              <a:rPr lang="el-GR" dirty="0" smtClean="0"/>
              <a:t>Καλλιέργεια πτυέλων.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36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Εργαστηριακός Έλεγχος Βρογχοαναρροφημάτων – </a:t>
            </a:r>
            <a:r>
              <a:rPr lang="el-GR" dirty="0" smtClean="0"/>
              <a:t>Πτυέλων </a:t>
            </a:r>
            <a:r>
              <a:rPr lang="el-GR" sz="3300" b="0" dirty="0" smtClean="0"/>
              <a:t>3/4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36104" y="1628800"/>
            <a:ext cx="7668344" cy="50405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200" b="1" dirty="0" smtClean="0"/>
              <a:t>Κυτταρολογικές εξετάσεις</a:t>
            </a:r>
          </a:p>
          <a:p>
            <a:pPr lvl="1">
              <a:spcBef>
                <a:spcPts val="600"/>
              </a:spcBef>
            </a:pPr>
            <a:r>
              <a:rPr lang="el-GR" sz="2200" dirty="0"/>
              <a:t>Πυοσφαίρια ή ουδετερόφιλα πολυμορφοπύρηνα.</a:t>
            </a:r>
          </a:p>
          <a:p>
            <a:pPr lvl="1">
              <a:spcBef>
                <a:spcPts val="600"/>
              </a:spcBef>
            </a:pPr>
            <a:r>
              <a:rPr lang="el-GR" sz="2200" dirty="0"/>
              <a:t>Ηωσινόφιλα.</a:t>
            </a:r>
          </a:p>
          <a:p>
            <a:pPr lvl="1">
              <a:spcBef>
                <a:spcPts val="600"/>
              </a:spcBef>
            </a:pPr>
            <a:r>
              <a:rPr lang="el-GR" sz="2200" dirty="0"/>
              <a:t>Μακροφάγα.</a:t>
            </a:r>
          </a:p>
          <a:p>
            <a:pPr lvl="1">
              <a:spcBef>
                <a:spcPts val="600"/>
              </a:spcBef>
            </a:pPr>
            <a:r>
              <a:rPr lang="el-GR" sz="2200" dirty="0"/>
              <a:t>Ιστιοκύτταρα.</a:t>
            </a:r>
          </a:p>
          <a:p>
            <a:pPr lvl="1">
              <a:spcBef>
                <a:spcPts val="600"/>
              </a:spcBef>
            </a:pPr>
            <a:r>
              <a:rPr lang="el-GR" sz="2200" dirty="0"/>
              <a:t>Πλασματοκύτταρα.</a:t>
            </a:r>
          </a:p>
          <a:p>
            <a:pPr lvl="1">
              <a:spcBef>
                <a:spcPts val="600"/>
              </a:spcBef>
            </a:pPr>
            <a:r>
              <a:rPr lang="el-GR" sz="2200" dirty="0"/>
              <a:t>Επιθηλιακά κύτταρα.</a:t>
            </a:r>
          </a:p>
          <a:p>
            <a:pPr lvl="1">
              <a:spcBef>
                <a:spcPts val="600"/>
              </a:spcBef>
            </a:pPr>
            <a:r>
              <a:rPr lang="el-GR" sz="2200" dirty="0"/>
              <a:t>Κακοήθη κύτταρα.</a:t>
            </a:r>
          </a:p>
          <a:p>
            <a:pPr lvl="1">
              <a:spcBef>
                <a:spcPts val="600"/>
              </a:spcBef>
            </a:pPr>
            <a:r>
              <a:rPr lang="el-GR" sz="2200" dirty="0"/>
              <a:t>Κύτταρα καρδιακής ανεπάρκειας.</a:t>
            </a:r>
          </a:p>
          <a:p>
            <a:pPr lvl="1">
              <a:spcBef>
                <a:spcPts val="600"/>
              </a:spcBef>
            </a:pPr>
            <a:r>
              <a:rPr lang="el-GR" sz="2200" dirty="0"/>
              <a:t>Κύτταρα αιμοσιδερίνης.</a:t>
            </a:r>
          </a:p>
          <a:p>
            <a:pPr lvl="1">
              <a:spcBef>
                <a:spcPts val="600"/>
              </a:spcBef>
            </a:pPr>
            <a:r>
              <a:rPr lang="el-GR" sz="2200" dirty="0"/>
              <a:t>Υπερπλαστικά κύτταρα κυψελίδων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69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Εργαστηριακός Έλεγχος Βρογχοαναρροφημάτων – </a:t>
            </a:r>
            <a:r>
              <a:rPr lang="el-GR" dirty="0" smtClean="0"/>
              <a:t>Πτυέλων </a:t>
            </a:r>
            <a:r>
              <a:rPr lang="el-GR" sz="3300" b="0" dirty="0" smtClean="0"/>
              <a:t>4/4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36104" y="1628800"/>
            <a:ext cx="7200800" cy="2016224"/>
          </a:xfrm>
        </p:spPr>
        <p:txBody>
          <a:bodyPr>
            <a:normAutofit/>
          </a:bodyPr>
          <a:lstStyle/>
          <a:p>
            <a:r>
              <a:rPr lang="el-GR" b="1" dirty="0" smtClean="0"/>
              <a:t>Βιοχημικές εξετάσεις</a:t>
            </a:r>
          </a:p>
          <a:p>
            <a:pPr lvl="1"/>
            <a:r>
              <a:rPr lang="el-GR" dirty="0" smtClean="0"/>
              <a:t>Αντίδραση (</a:t>
            </a:r>
            <a:r>
              <a:rPr lang="en-US" dirty="0" smtClean="0"/>
              <a:t>pH</a:t>
            </a:r>
            <a:r>
              <a:rPr lang="el-GR" dirty="0" smtClean="0"/>
              <a:t>).</a:t>
            </a:r>
          </a:p>
          <a:p>
            <a:pPr lvl="1"/>
            <a:r>
              <a:rPr lang="el-GR" dirty="0" smtClean="0"/>
              <a:t>Λεύκωμα.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429000"/>
            <a:ext cx="7776864" cy="2680606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l-GR" sz="2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Κλινική επαγρύπνηση</a:t>
            </a:r>
            <a:r>
              <a:rPr lang="el-GR" sz="2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: </a:t>
            </a:r>
            <a:r>
              <a:rPr lang="el-GR" sz="2200" dirty="0">
                <a:latin typeface="+mn-lt"/>
              </a:rPr>
              <a:t>Τα πτύελα μετά τις εργαστηριακές εξετάσεις, πριν απορριφθούν από το εργαστήριο, απολυμαίνονται είτε με τη βοήθεια αυτόκαυστου είτε με τη χρήση ισχυρών αλκαλικών απολυμαντικών ή </a:t>
            </a:r>
            <a:r>
              <a:rPr lang="el-GR" sz="2200" dirty="0" smtClean="0">
                <a:latin typeface="+mn-lt"/>
              </a:rPr>
              <a:t>απορριπαντικών. </a:t>
            </a:r>
            <a:r>
              <a:rPr lang="el-GR" sz="2200" dirty="0">
                <a:latin typeface="+mn-lt"/>
              </a:rPr>
              <a:t>Ιδιαίτερη προσοχή απαιτείται και στο πλύσιμο και στην απολύμανση των σκευών και υλικών που χρησιμοποιήθηκαν. Η απολύμανση γίνεται πάντα από τον εργαστηριακό.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33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Αναστάσιος Κριεμπάρδης 2014. Αναστάσιος Κριεμπάρδης. «Τεχνικές λήψης βιολογικών </a:t>
            </a:r>
            <a:r>
              <a:rPr lang="el-GR" sz="2000" dirty="0" smtClean="0"/>
              <a:t>υλικών (Θ). </a:t>
            </a:r>
            <a:r>
              <a:rPr lang="el-GR" sz="2000" dirty="0" smtClean="0"/>
              <a:t>Ενότητα 8</a:t>
            </a:r>
            <a:r>
              <a:rPr lang="en-US" sz="2000" dirty="0" smtClean="0"/>
              <a:t>:</a:t>
            </a:r>
            <a:r>
              <a:rPr lang="el-GR" sz="2000" dirty="0" smtClean="0"/>
              <a:t> Βρογχοαναρροφήματα και πτύελα».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04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8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Αναπνευστικό σύστημα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496855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Ανατομικά διαιρείται σε δύο τμήματα :</a:t>
            </a:r>
          </a:p>
          <a:p>
            <a:pPr lvl="1" indent="-387350"/>
            <a:r>
              <a:rPr lang="el-GR" b="1" dirty="0" smtClean="0"/>
              <a:t>Ανώτερη αναπνευστική οδός </a:t>
            </a:r>
            <a:r>
              <a:rPr lang="el-GR" b="1" dirty="0" smtClean="0">
                <a:sym typeface="Wingdings" panose="05000000000000000000" pitchFamily="2" charset="2"/>
              </a:rPr>
              <a:t> κλιματισμός, καθαρισμός, ύγρανση και θέρμανση του εισπνεόμενου αέρα.</a:t>
            </a:r>
            <a:endParaRPr lang="el-GR" b="1" dirty="0" smtClean="0"/>
          </a:p>
          <a:p>
            <a:pPr marL="722313" lvl="1" indent="0">
              <a:spcBef>
                <a:spcPts val="0"/>
              </a:spcBef>
              <a:buNone/>
            </a:pPr>
            <a:r>
              <a:rPr lang="el-GR" dirty="0" smtClean="0"/>
              <a:t>Αποτελείται από τη ρινική κοιλότητα, τους παραρρινικούς κόλπους και το ρινοφάρυγγα.</a:t>
            </a:r>
          </a:p>
          <a:p>
            <a:pPr marL="719138" lvl="1" indent="-342900"/>
            <a:r>
              <a:rPr lang="el-GR" b="1" dirty="0" smtClean="0"/>
              <a:t>Κατώτερη αναπνευστική οδός</a:t>
            </a:r>
          </a:p>
          <a:p>
            <a:pPr marL="722313" lvl="1" indent="0">
              <a:spcBef>
                <a:spcPts val="0"/>
              </a:spcBef>
              <a:buNone/>
            </a:pPr>
            <a:r>
              <a:rPr lang="el-GR" dirty="0" smtClean="0"/>
              <a:t>Το αρχικό τμήμα είναι ο λάρυγγας, η συνέχεια του οποίου στο θώρακα είναι η τραχεία, η οποία διαιρείται σε μικρότερους αεραγωγούς και καταλήγει στις κυψελίδες. Η τελική διακλάδωση των τελικών βρογχιολιών σχηματίζει τα μικτής λειτουργίας αναπνευστικά βρογχιόλια και τους κυψελιδικούς πόρους.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4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9361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Κυτταρολογία αναπνευστικού συστήματος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τραχεία και οι βρόγχοι καλύπτονται από κυλινδρικό κροσσωτό επιθήλιο.</a:t>
            </a:r>
          </a:p>
          <a:p>
            <a:r>
              <a:rPr lang="el-GR" dirty="0" smtClean="0"/>
              <a:t>Τα βραγχιόλια καλύπτονται από τα κύτταρα </a:t>
            </a:r>
            <a:r>
              <a:rPr lang="en-US" dirty="0" smtClean="0"/>
              <a:t>Clara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Πνευμονοκύτταρα τύπου Ι.</a:t>
            </a:r>
          </a:p>
          <a:p>
            <a:r>
              <a:rPr lang="el-GR" dirty="0"/>
              <a:t>Πνευμονοκύτταρα τύπου </a:t>
            </a:r>
            <a:r>
              <a:rPr lang="el-GR" dirty="0" smtClean="0"/>
              <a:t>ΙΙ.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0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Βρογχοαναρροφήματα</a:t>
            </a:r>
            <a:r>
              <a:rPr lang="en-US" dirty="0" smtClean="0"/>
              <a:t> </a:t>
            </a:r>
            <a:r>
              <a:rPr lang="en-US" sz="3200" b="0" dirty="0" smtClean="0"/>
              <a:t>1/</a:t>
            </a:r>
            <a:r>
              <a:rPr lang="el-GR" sz="3200" b="0" dirty="0" smtClean="0"/>
              <a:t>7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Βρογχοκυψελικές εκπλύσεις (</a:t>
            </a:r>
            <a:r>
              <a:rPr lang="en-US" dirty="0" smtClean="0"/>
              <a:t>BAL)</a:t>
            </a:r>
            <a:r>
              <a:rPr lang="el-G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Σπανιότερα δείγματα που έχουν ληφθεί με ψύχτρα, με έκπλυση</a:t>
            </a:r>
            <a:r>
              <a:rPr lang="el-GR" dirty="0"/>
              <a:t> </a:t>
            </a:r>
            <a:r>
              <a:rPr lang="el-GR" dirty="0" smtClean="0"/>
              <a:t>ή από παρακέντηση με βελόνα.</a:t>
            </a:r>
          </a:p>
          <a:p>
            <a:r>
              <a:rPr lang="el-GR" b="1" dirty="0" smtClean="0"/>
              <a:t>Κλινικές εφαρμογές</a:t>
            </a:r>
          </a:p>
          <a:p>
            <a:pPr marL="355600" indent="0">
              <a:buNone/>
            </a:pPr>
            <a:r>
              <a:rPr lang="el-GR" dirty="0" smtClean="0"/>
              <a:t>Η τεχνική </a:t>
            </a:r>
            <a:r>
              <a:rPr lang="en-US" dirty="0" smtClean="0"/>
              <a:t>BAL</a:t>
            </a:r>
            <a:r>
              <a:rPr lang="el-GR" dirty="0"/>
              <a:t> </a:t>
            </a:r>
            <a:r>
              <a:rPr lang="el-GR" dirty="0" smtClean="0"/>
              <a:t>δεν αποτελεί απόλυτα διαγνωστική μέθοδο μιας συγκεκριμένης νόσου. Είναι χρήσιμη σε νόσους που οφείλονται σε συγκεκριμένους φλεγμονώδεις παράγοντες και στη διερεύνηση ασθενειών με κακοήθεια.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43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Βρογχοαναρροφήματα</a:t>
            </a:r>
            <a:r>
              <a:rPr lang="en-US" dirty="0" smtClean="0"/>
              <a:t> </a:t>
            </a:r>
            <a:r>
              <a:rPr lang="el-GR" sz="3200" b="0" dirty="0"/>
              <a:t>2</a:t>
            </a:r>
            <a:r>
              <a:rPr lang="en-US" sz="3200" b="0" dirty="0" smtClean="0"/>
              <a:t>/</a:t>
            </a:r>
            <a:r>
              <a:rPr lang="el-GR" sz="3200" b="0" dirty="0" smtClean="0"/>
              <a:t>7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Διερεύνηση ασθενών με νοσοκομειακές λοιμώξεις και πνευμονία σχετιζόμενη με τον αναπνευστήρα.</a:t>
            </a:r>
          </a:p>
          <a:p>
            <a:pPr lvl="1"/>
            <a:r>
              <a:rPr lang="el-GR" dirty="0" smtClean="0"/>
              <a:t>Ποσοτικές </a:t>
            </a:r>
            <a:r>
              <a:rPr lang="el-GR" dirty="0"/>
              <a:t>καλλιέργειες </a:t>
            </a:r>
            <a:r>
              <a:rPr lang="el-GR" dirty="0" smtClean="0"/>
              <a:t>δειγμάτων.</a:t>
            </a:r>
          </a:p>
          <a:p>
            <a:pPr lvl="1"/>
            <a:r>
              <a:rPr lang="el-GR" dirty="0" smtClean="0"/>
              <a:t>Απαιτούν </a:t>
            </a:r>
            <a:r>
              <a:rPr lang="el-GR" dirty="0"/>
              <a:t>48-72 ώρες γεγονός που έχει οδηγήσει στη διερεύνηση ταχύτερων διαγνωστικών διαδικασιών όπως η ανίχνευση </a:t>
            </a:r>
            <a:r>
              <a:rPr lang="en-US" dirty="0" smtClean="0"/>
              <a:t>FISH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Επεξεργασία </a:t>
            </a:r>
            <a:r>
              <a:rPr lang="el-GR" dirty="0"/>
              <a:t>τουλάχιστον 120</a:t>
            </a:r>
            <a:r>
              <a:rPr lang="en-US" dirty="0"/>
              <a:t>ml BAL </a:t>
            </a:r>
            <a:r>
              <a:rPr lang="el-GR" dirty="0"/>
              <a:t>από το εργαστήριο</a:t>
            </a:r>
            <a:r>
              <a:rPr lang="el-GR" dirty="0" smtClean="0"/>
              <a:t>.</a:t>
            </a:r>
            <a:endParaRPr lang="el-GR" b="1" dirty="0"/>
          </a:p>
          <a:p>
            <a:pPr marL="0" indent="0">
              <a:buNone/>
            </a:pPr>
            <a:endParaRPr lang="el-GR" b="1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86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Βρογχοαναρροφήματα</a:t>
            </a:r>
            <a:r>
              <a:rPr lang="en-US" dirty="0" smtClean="0"/>
              <a:t> </a:t>
            </a:r>
            <a:r>
              <a:rPr lang="el-GR" sz="3200" b="0" dirty="0"/>
              <a:t>3</a:t>
            </a:r>
            <a:r>
              <a:rPr lang="en-US" sz="3200" b="0" dirty="0" smtClean="0"/>
              <a:t>/</a:t>
            </a:r>
            <a:r>
              <a:rPr lang="el-GR" sz="3200" b="0" dirty="0" smtClean="0"/>
              <a:t>7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Τεχνική</a:t>
            </a:r>
          </a:p>
          <a:p>
            <a:pPr lvl="1"/>
            <a:r>
              <a:rPr lang="el-GR" dirty="0" smtClean="0"/>
              <a:t>Εύκαμπτο βρογχοσκόπιο.</a:t>
            </a:r>
          </a:p>
          <a:p>
            <a:pPr lvl="1"/>
            <a:r>
              <a:rPr lang="el-GR" dirty="0" smtClean="0"/>
              <a:t>Λαμβάνονται </a:t>
            </a:r>
            <a:r>
              <a:rPr lang="el-GR" dirty="0"/>
              <a:t>κατευθείαν με αναρρόφηση από το κατώτερο αναπνευστικό σύστημα με τη βοήθεια βρογχοσκοπίου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Έγχυση </a:t>
            </a:r>
            <a:r>
              <a:rPr lang="el-GR" dirty="0"/>
              <a:t>3-10ml φυσιολογικού ορού και αναρρόφησή του, το οποίο στην συνέχεια φυγοκεντρείται.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87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Βρογχοαναρροφήματα</a:t>
            </a:r>
            <a:r>
              <a:rPr lang="en-US" dirty="0" smtClean="0"/>
              <a:t> </a:t>
            </a:r>
            <a:r>
              <a:rPr lang="el-GR" sz="3200" b="0" dirty="0"/>
              <a:t>4</a:t>
            </a:r>
            <a:r>
              <a:rPr lang="en-US" sz="3200" b="0" dirty="0" smtClean="0"/>
              <a:t>/</a:t>
            </a:r>
            <a:r>
              <a:rPr lang="el-GR" sz="3200" b="0" dirty="0" smtClean="0"/>
              <a:t>7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196752"/>
            <a:ext cx="8568952" cy="4968552"/>
          </a:xfrm>
        </p:spPr>
        <p:txBody>
          <a:bodyPr>
            <a:normAutofit/>
          </a:bodyPr>
          <a:lstStyle/>
          <a:p>
            <a:r>
              <a:rPr lang="el-GR" sz="2200" b="1" dirty="0"/>
              <a:t>Βρογχοκυψελιδικό </a:t>
            </a:r>
            <a:r>
              <a:rPr lang="el-GR" sz="2200" b="1" dirty="0" smtClean="0"/>
              <a:t>έκπλυμα </a:t>
            </a:r>
          </a:p>
          <a:p>
            <a:pPr marL="627063" lvl="1"/>
            <a:r>
              <a:rPr lang="el-GR" sz="2200" dirty="0" smtClean="0"/>
              <a:t>Διάγνωση </a:t>
            </a:r>
            <a:r>
              <a:rPr lang="el-GR" sz="2200" dirty="0"/>
              <a:t>ευκαιριακών μολύνσεων </a:t>
            </a:r>
            <a:r>
              <a:rPr lang="el-GR" sz="2200" dirty="0" smtClean="0"/>
              <a:t>σε ανοσοκατασταλμένους ασθενείς.</a:t>
            </a:r>
          </a:p>
          <a:p>
            <a:pPr marL="627063" lvl="1"/>
            <a:r>
              <a:rPr lang="el-GR" sz="2200" dirty="0" smtClean="0"/>
              <a:t>Διάγνωση κακοήθειας.</a:t>
            </a:r>
          </a:p>
          <a:p>
            <a:pPr marL="627063" lvl="1"/>
            <a:r>
              <a:rPr lang="el-GR" sz="2200" dirty="0" smtClean="0"/>
              <a:t>Έρευνα </a:t>
            </a:r>
            <a:r>
              <a:rPr lang="el-GR" sz="2200" dirty="0"/>
              <a:t>της διάμεσης πνευμονικής νόσου, της κοκκιωματώδους νόσου, συμπεριλαμβανομένης της σαρκοείδωσης, της πνευμονίας από υπερευαισθησία, της τοξικής επίδρασης φαρμάκων στον πνεύμονα, της ασβέστωσης, και της πνευμονικής αιμορραγίας.</a:t>
            </a:r>
            <a:endParaRPr lang="el-GR" sz="2200" dirty="0" smtClean="0"/>
          </a:p>
        </p:txBody>
      </p:sp>
      <p:pic>
        <p:nvPicPr>
          <p:cNvPr id="5" name="Picture 7" descr="Υλικά για έκπλυση βρόγχων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1" r="8438" b="35005"/>
          <a:stretch>
            <a:fillRect/>
          </a:stretch>
        </p:blipFill>
        <p:spPr bwMode="auto">
          <a:xfrm>
            <a:off x="2499047" y="4725144"/>
            <a:ext cx="5184576" cy="1804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95761" y="6458073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Υλικά για έκπλυση βρόγχων</a:t>
            </a:r>
            <a:endParaRPr lang="el-GR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335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Βρογχοαναρροφήματα</a:t>
            </a:r>
            <a:r>
              <a:rPr lang="en-US" dirty="0" smtClean="0"/>
              <a:t> </a:t>
            </a:r>
            <a:r>
              <a:rPr lang="el-GR" sz="3200" b="0" dirty="0" smtClean="0"/>
              <a:t>5</a:t>
            </a:r>
            <a:r>
              <a:rPr lang="en-US" sz="3200" b="0" dirty="0" smtClean="0"/>
              <a:t>/</a:t>
            </a:r>
            <a:r>
              <a:rPr lang="el-GR" sz="3200" b="0" dirty="0" smtClean="0"/>
              <a:t>7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Διαβρογχική </a:t>
            </a:r>
            <a:r>
              <a:rPr lang="el-GR" b="1" dirty="0" smtClean="0"/>
              <a:t>βιοψία </a:t>
            </a:r>
            <a:r>
              <a:rPr lang="el-GR" b="1" dirty="0"/>
              <a:t>δια </a:t>
            </a:r>
            <a:r>
              <a:rPr lang="el-GR" b="1" dirty="0" smtClean="0"/>
              <a:t>λεπτής </a:t>
            </a:r>
            <a:r>
              <a:rPr lang="el-GR" b="1" dirty="0"/>
              <a:t>β</a:t>
            </a:r>
            <a:r>
              <a:rPr lang="el-GR" b="1" dirty="0" smtClean="0"/>
              <a:t>ελόνας</a:t>
            </a:r>
          </a:p>
          <a:p>
            <a:pPr lvl="1"/>
            <a:r>
              <a:rPr lang="el-GR" dirty="0" smtClean="0"/>
              <a:t>Είναι </a:t>
            </a:r>
            <a:r>
              <a:rPr lang="el-GR" dirty="0"/>
              <a:t>ιδιαίτερα χρήσιμη για την διάγνωση των πρωτοπαθών αλλοιώσεων του πνεύμονα που βρίσκονται κάτω από τους βρόγχους και για την σταδιοποίηση ασθενών με καρκίνο του </a:t>
            </a:r>
            <a:r>
              <a:rPr lang="el-GR" dirty="0" smtClean="0"/>
              <a:t>πνεύμονα.</a:t>
            </a:r>
          </a:p>
          <a:p>
            <a:pPr lvl="1"/>
            <a:r>
              <a:rPr lang="el-GR" dirty="0" smtClean="0"/>
              <a:t>Παρακέντηση </a:t>
            </a:r>
            <a:r>
              <a:rPr lang="el-GR" dirty="0"/>
              <a:t>της αλλοίωσης με μία τηλεσκοπική βελόνα (Wang needle</a:t>
            </a:r>
            <a:r>
              <a:rPr lang="el-GR" dirty="0" smtClean="0"/>
              <a:t>).</a:t>
            </a:r>
          </a:p>
          <a:p>
            <a:pPr lvl="1"/>
            <a:r>
              <a:rPr lang="el-GR" dirty="0" smtClean="0"/>
              <a:t>Επιπλοκές σπάνιες, </a:t>
            </a:r>
            <a:r>
              <a:rPr lang="el-GR" dirty="0"/>
              <a:t>συμπεριλαμβανομένης της ενδοβρογχικής </a:t>
            </a:r>
            <a:r>
              <a:rPr lang="el-GR" dirty="0" smtClean="0"/>
              <a:t>αιμορραγίας.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24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OC_template1</Template>
  <TotalTime>336</TotalTime>
  <Words>1665</Words>
  <Application>Microsoft Office PowerPoint</Application>
  <PresentationFormat>Προβολή στην οθόνη (4:3)</PresentationFormat>
  <Paragraphs>225</Paragraphs>
  <Slides>29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29</vt:i4>
      </vt:variant>
    </vt:vector>
  </HeadingPairs>
  <TitlesOfParts>
    <vt:vector size="33" baseType="lpstr">
      <vt:lpstr>OC_template1</vt:lpstr>
      <vt:lpstr>1_OC_template_updated</vt:lpstr>
      <vt:lpstr>2_OC_template_updated</vt:lpstr>
      <vt:lpstr>OC_template_updated</vt:lpstr>
      <vt:lpstr>Τεχνικές Λήψης Βιολογικών Υλικών (Θ)</vt:lpstr>
      <vt:lpstr>Αναπνευστικό σύστημα 1/2</vt:lpstr>
      <vt:lpstr>Αναπνευστικό σύστημα 2/2</vt:lpstr>
      <vt:lpstr>Κυτταρολογία αναπνευστικού συστήματος</vt:lpstr>
      <vt:lpstr>Βρογχοαναρροφήματα 1/7 </vt:lpstr>
      <vt:lpstr>Βρογχοαναρροφήματα 2/7 </vt:lpstr>
      <vt:lpstr>Βρογχοαναρροφήματα 3/7 </vt:lpstr>
      <vt:lpstr>Βρογχοαναρροφήματα 4/7 </vt:lpstr>
      <vt:lpstr>Βρογχοαναρροφήματα 5/7 </vt:lpstr>
      <vt:lpstr>Βρογχοαναρροφήματα 6/7 </vt:lpstr>
      <vt:lpstr>Βρογχοαναρροφήματα 7/7 </vt:lpstr>
      <vt:lpstr>Πτύελα 1/7</vt:lpstr>
      <vt:lpstr>Πτύελα 2/7</vt:lpstr>
      <vt:lpstr>Πτύελα 3/7</vt:lpstr>
      <vt:lpstr>Πτύελα 4/7</vt:lpstr>
      <vt:lpstr>Πτύελα 5/7</vt:lpstr>
      <vt:lpstr>Πτύελα 6/7</vt:lpstr>
      <vt:lpstr>Πτύελα 7/7</vt:lpstr>
      <vt:lpstr>Εργαστηριακός Έλεγχος Βρογχοαναρροφημάτων – Πτυέλων 1/4</vt:lpstr>
      <vt:lpstr>Εργαστηριακός Έλεγχος Βρογχοαναρροφημάτων – Πτυέλων 2/4</vt:lpstr>
      <vt:lpstr>Εργαστηριακός Έλεγχος Βρογχοαναρροφημάτων – Πτυέλων 3/4</vt:lpstr>
      <vt:lpstr>Εργαστηριακός Έλεγχος Βρογχοαναρροφημάτων – Πτυέλων 4/4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Λήψης Βιολογικών Υλικών</dc:title>
  <dc:creator>opencourses@teiath.gr</dc:creator>
  <cp:lastModifiedBy>natasakar new</cp:lastModifiedBy>
  <cp:revision>24</cp:revision>
  <dcterms:created xsi:type="dcterms:W3CDTF">2014-05-22T10:47:07Z</dcterms:created>
  <dcterms:modified xsi:type="dcterms:W3CDTF">2015-02-27T14:42:59Z</dcterms:modified>
</cp:coreProperties>
</file>