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57" r:id="rId19"/>
    <p:sldId id="262" r:id="rId20"/>
    <p:sldId id="264" r:id="rId21"/>
    <p:sldId id="269" r:id="rId22"/>
    <p:sldId id="270" r:id="rId23"/>
    <p:sldId id="266"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54" autoAdjust="0"/>
    <p:restoredTop sz="94670" autoAdjust="0"/>
  </p:normalViewPr>
  <p:slideViewPr>
    <p:cSldViewPr>
      <p:cViewPr varScale="1">
        <p:scale>
          <a:sx n="81" d="100"/>
          <a:sy n="81" d="100"/>
        </p:scale>
        <p:origin x="-8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a:solidFill>
            <a:schemeClr val="accent5">
              <a:lumMod val="50000"/>
            </a:schemeClr>
          </a:solidFill>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340768"/>
            <a:ext cx="8229600" cy="489654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Διεθνείς </a:t>
            </a:r>
            <a:r>
              <a:rPr lang="el-GR" sz="3600" b="1" dirty="0">
                <a:solidFill>
                  <a:schemeClr val="tx1"/>
                </a:solidFill>
                <a:latin typeface="+mn-lt"/>
              </a:rPr>
              <a:t>Σ</a:t>
            </a:r>
            <a:r>
              <a:rPr lang="el-GR" sz="3600" b="1" dirty="0" smtClean="0">
                <a:solidFill>
                  <a:schemeClr val="tx1"/>
                </a:solidFill>
                <a:latin typeface="+mn-lt"/>
              </a:rPr>
              <a:t>υστήματα </a:t>
            </a:r>
            <a:r>
              <a:rPr lang="el-GR" sz="3600" b="1" dirty="0">
                <a:solidFill>
                  <a:schemeClr val="tx1"/>
                </a:solidFill>
                <a:latin typeface="+mn-lt"/>
              </a:rPr>
              <a:t>Κ</a:t>
            </a:r>
            <a:r>
              <a:rPr lang="el-GR" sz="3600" b="1" dirty="0" smtClean="0">
                <a:solidFill>
                  <a:schemeClr val="tx1"/>
                </a:solidFill>
                <a:latin typeface="+mn-lt"/>
              </a:rPr>
              <a:t>ρατήσεων στον Τουρισμό</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3</a:t>
            </a:r>
            <a:r>
              <a:rPr lang="el-GR" sz="2600" dirty="0" smtClean="0"/>
              <a:t>:</a:t>
            </a:r>
            <a:r>
              <a:rPr lang="en-US" sz="2600" dirty="0"/>
              <a:t> T</a:t>
            </a:r>
            <a:r>
              <a:rPr lang="el-GR" sz="2600" dirty="0"/>
              <a:t>ουριστικά κανάλια διανομής</a:t>
            </a:r>
            <a:endParaRPr lang="en-US" sz="2600" dirty="0" smtClean="0"/>
          </a:p>
          <a:p>
            <a:pPr>
              <a:spcBef>
                <a:spcPts val="0"/>
              </a:spcBef>
            </a:pPr>
            <a:r>
              <a:rPr lang="el-GR" sz="2200" dirty="0" smtClean="0"/>
              <a:t>Δρ</a:t>
            </a:r>
            <a:r>
              <a:rPr lang="el-GR" sz="2200" dirty="0" smtClean="0"/>
              <a:t>.</a:t>
            </a:r>
            <a:r>
              <a:rPr lang="en-US" sz="2200" dirty="0" smtClean="0"/>
              <a:t> </a:t>
            </a:r>
            <a:r>
              <a:rPr lang="el-GR" sz="2200" dirty="0" smtClean="0"/>
              <a:t>Βασιλική </a:t>
            </a:r>
            <a:r>
              <a:rPr lang="el-GR" sz="2200" dirty="0" smtClean="0"/>
              <a:t>Κατσώνη, Επίκουρος Καθηγήτρια ΤΕΙ Αθήνας</a:t>
            </a:r>
            <a:endParaRPr lang="en-US" sz="2200" dirty="0" smtClean="0"/>
          </a:p>
          <a:p>
            <a:pPr>
              <a:spcBef>
                <a:spcPts val="0"/>
              </a:spcBef>
            </a:pPr>
            <a:r>
              <a:rPr lang="el-GR" sz="2200" dirty="0" smtClean="0"/>
              <a:t>Τμήμα Διοίκησης Επιχειρήσεων/Κατεύθυνση Διοίκησης Επιχειρήσεων και Επιχειρήσεων Φιλοξενίας</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σημασία των καναλιών διανομής </a:t>
            </a:r>
            <a:r>
              <a:rPr lang="el-GR" dirty="0" smtClean="0"/>
              <a:t/>
            </a:r>
            <a:br>
              <a:rPr lang="el-GR" dirty="0" smtClean="0"/>
            </a:br>
            <a:r>
              <a:rPr lang="el-GR" dirty="0" smtClean="0"/>
              <a:t>στην </a:t>
            </a:r>
            <a:r>
              <a:rPr lang="el-GR" dirty="0"/>
              <a:t>τουριστική </a:t>
            </a:r>
            <a:r>
              <a:rPr lang="el-GR" dirty="0" smtClean="0"/>
              <a:t>βιομηχανία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Σύμφωνα με τον Kotler, όταν μια επιχείρηση προσθέτει κανάλια διανομής των προϊόντων της, προσδοκά την απόκτηση ορισμένων πλεονεκτημάτων που είναι τα εξής:</a:t>
            </a:r>
          </a:p>
          <a:p>
            <a:pPr lvl="1"/>
            <a:r>
              <a:rPr lang="el-GR" dirty="0"/>
              <a:t>Αυξημένη κάλυψη στην αγορά, καθώς με τα νέα κανάλια μπορεί να πλησιάσει περισσότερους δυνητικούς καταναλωτές που παλιότερα δεν τη γνώριζαν καν.</a:t>
            </a:r>
          </a:p>
          <a:p>
            <a:pPr lvl="1"/>
            <a:r>
              <a:rPr lang="el-GR" dirty="0"/>
              <a:t>Μείωση του κόστους πώλησης και αναζήτηση φθηνών καναλιών.</a:t>
            </a:r>
          </a:p>
          <a:p>
            <a:pPr lvl="1"/>
            <a:r>
              <a:rPr lang="el-GR" dirty="0"/>
              <a:t>Δυνατότητα προσαρμογής των πωλήσεων, ούτως ώστε να συγκλίνουν με τις ανάγκες του καταναλωτή.</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31773488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σημασία των καναλιών διανομής </a:t>
            </a:r>
            <a:br>
              <a:rPr lang="el-GR" dirty="0">
                <a:solidFill>
                  <a:prstClr val="white"/>
                </a:solidFill>
              </a:rPr>
            </a:br>
            <a:r>
              <a:rPr lang="el-GR" dirty="0">
                <a:solidFill>
                  <a:prstClr val="white"/>
                </a:solidFill>
              </a:rPr>
              <a:t>στην τουριστική βιομηχανία </a:t>
            </a:r>
            <a:r>
              <a:rPr lang="el-GR" sz="3000" b="0" dirty="0" smtClean="0">
                <a:solidFill>
                  <a:prstClr val="white"/>
                </a:solidFill>
              </a:rPr>
              <a:t>2/3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1025" name="Picture 1" descr="diagramma3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512" y="1628800"/>
            <a:ext cx="5688976" cy="4248472"/>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2931038" y="6114881"/>
            <a:ext cx="3281924" cy="400110"/>
          </a:xfrm>
          <a:prstGeom prst="rect">
            <a:avLst/>
          </a:prstGeom>
        </p:spPr>
        <p:txBody>
          <a:bodyPr wrap="none">
            <a:spAutoFit/>
          </a:bodyPr>
          <a:lstStyle/>
          <a:p>
            <a:r>
              <a:rPr lang="el-GR" sz="2000" dirty="0">
                <a:latin typeface="+mn-lt"/>
              </a:rPr>
              <a:t>Επικοινωνία χωρίς μεσάζοντα</a:t>
            </a:r>
          </a:p>
        </p:txBody>
      </p:sp>
    </p:spTree>
    <p:extLst>
      <p:ext uri="{BB962C8B-B14F-4D97-AF65-F5344CB8AC3E}">
        <p14:creationId xmlns:p14="http://schemas.microsoft.com/office/powerpoint/2010/main" val="2324833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Η σημασία των καναλιών διανομής </a:t>
            </a:r>
            <a:br>
              <a:rPr lang="el-GR" dirty="0">
                <a:solidFill>
                  <a:prstClr val="white"/>
                </a:solidFill>
              </a:rPr>
            </a:br>
            <a:r>
              <a:rPr lang="el-GR" dirty="0">
                <a:solidFill>
                  <a:prstClr val="white"/>
                </a:solidFill>
              </a:rPr>
              <a:t>στην τουριστική βιομηχανία </a:t>
            </a:r>
            <a:r>
              <a:rPr lang="el-GR" sz="3000" b="0" dirty="0" smtClean="0">
                <a:solidFill>
                  <a:prstClr val="white"/>
                </a:solidFill>
              </a:rPr>
              <a:t>3/3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pic>
        <p:nvPicPr>
          <p:cNvPr id="2050" name="Picture 2" descr="diagramma3_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76" y="1689100"/>
            <a:ext cx="7248449" cy="4188172"/>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526464" y="6093296"/>
            <a:ext cx="6141880" cy="400110"/>
          </a:xfrm>
          <a:prstGeom prst="rect">
            <a:avLst/>
          </a:prstGeom>
        </p:spPr>
        <p:txBody>
          <a:bodyPr wrap="square">
            <a:spAutoFit/>
          </a:bodyPr>
          <a:lstStyle/>
          <a:p>
            <a:r>
              <a:rPr lang="el-GR" sz="2000" dirty="0">
                <a:latin typeface="+mn-lt"/>
              </a:rPr>
              <a:t>Εισαγωγή μεσάζοντα και μείωση σημείων επικοινωνίας</a:t>
            </a:r>
          </a:p>
        </p:txBody>
      </p:sp>
    </p:spTree>
    <p:extLst>
      <p:ext uri="{BB962C8B-B14F-4D97-AF65-F5344CB8AC3E}">
        <p14:creationId xmlns:p14="http://schemas.microsoft.com/office/powerpoint/2010/main" val="2706145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Κατηγορίες των τουριστικών </a:t>
            </a:r>
            <a:r>
              <a:rPr lang="en-US" dirty="0" smtClean="0"/>
              <a:t/>
            </a:r>
            <a:br>
              <a:rPr lang="en-US" dirty="0" smtClean="0"/>
            </a:br>
            <a:r>
              <a:rPr lang="el-GR" dirty="0" smtClean="0"/>
              <a:t>πληροφοριών </a:t>
            </a:r>
            <a:endParaRPr lang="el-GR" dirty="0"/>
          </a:p>
        </p:txBody>
      </p:sp>
      <p:sp>
        <p:nvSpPr>
          <p:cNvPr id="3" name="Θέση περιεχομένου 2"/>
          <p:cNvSpPr>
            <a:spLocks noGrp="1"/>
          </p:cNvSpPr>
          <p:nvPr>
            <p:ph idx="1"/>
          </p:nvPr>
        </p:nvSpPr>
        <p:spPr/>
        <p:txBody>
          <a:bodyPr/>
          <a:lstStyle/>
          <a:p>
            <a:r>
              <a:rPr lang="el-GR" dirty="0"/>
              <a:t>Στατικές και δυναμικές </a:t>
            </a:r>
            <a:r>
              <a:rPr lang="el-GR" dirty="0" smtClean="0"/>
              <a:t>πληροφορίες</a:t>
            </a:r>
            <a:r>
              <a:rPr lang="en-US" dirty="0" smtClean="0"/>
              <a:t>.</a:t>
            </a:r>
          </a:p>
          <a:p>
            <a:r>
              <a:rPr lang="el-GR" dirty="0"/>
              <a:t>Πληροφορίες πριν και κατά τη διάρκεια του </a:t>
            </a:r>
            <a:r>
              <a:rPr lang="el-GR" dirty="0" smtClean="0"/>
              <a:t>ταξιδιού</a:t>
            </a:r>
            <a:r>
              <a:rPr lang="en-US" dirty="0" smtClean="0"/>
              <a:t>.</a:t>
            </a:r>
          </a:p>
          <a:p>
            <a:r>
              <a:rPr lang="el-GR" dirty="0"/>
              <a:t>Πληροφορίες από κρατικές και ιδιωτικές </a:t>
            </a:r>
            <a:r>
              <a:rPr lang="el-GR" dirty="0" smtClean="0"/>
              <a:t>πηγές</a:t>
            </a:r>
            <a:r>
              <a:rPr lang="en-US" dirty="0" smtClean="0"/>
              <a:t>.</a:t>
            </a:r>
          </a:p>
          <a:p>
            <a:endParaRPr lang="en-US"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100622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ροές πληροφοριών στην </a:t>
            </a:r>
            <a:r>
              <a:rPr lang="en-US" dirty="0" smtClean="0"/>
              <a:t/>
            </a:r>
            <a:br>
              <a:rPr lang="en-US" dirty="0" smtClean="0"/>
            </a:br>
            <a:r>
              <a:rPr lang="el-GR" dirty="0" smtClean="0"/>
              <a:t>τουριστική </a:t>
            </a:r>
            <a:r>
              <a:rPr lang="el-GR" dirty="0"/>
              <a:t>βιομηχανία</a:t>
            </a:r>
          </a:p>
        </p:txBody>
      </p:sp>
      <p:sp>
        <p:nvSpPr>
          <p:cNvPr id="4" name="Θέση αριθμού διαφάνειας 3"/>
          <p:cNvSpPr>
            <a:spLocks noGrp="1"/>
          </p:cNvSpPr>
          <p:nvPr>
            <p:ph type="sldNum" sz="quarter" idx="12"/>
          </p:nvPr>
        </p:nvSpPr>
        <p:spPr>
          <a:xfrm>
            <a:off x="6660232" y="6356350"/>
            <a:ext cx="2133600" cy="365125"/>
          </a:xfrm>
        </p:spPr>
        <p:txBody>
          <a:bodyPr/>
          <a:lstStyle/>
          <a:p>
            <a:pPr>
              <a:defRPr/>
            </a:pPr>
            <a:fld id="{7E55E3B3-0445-4CFC-BED8-763D4409E61F}" type="slidenum">
              <a:rPr lang="el-GR" smtClean="0"/>
              <a:pPr>
                <a:defRPr/>
              </a:pPr>
              <a:t>13</a:t>
            </a:fld>
            <a:endParaRPr lang="el-GR"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pic>
        <p:nvPicPr>
          <p:cNvPr id="1025" name="Picture 1" descr="diagramma1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878860" y="-34544"/>
            <a:ext cx="5386281" cy="7848873"/>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1421904" y="6550223"/>
            <a:ext cx="6390456" cy="307777"/>
          </a:xfrm>
          <a:prstGeom prst="rect">
            <a:avLst/>
          </a:prstGeom>
        </p:spPr>
        <p:txBody>
          <a:bodyPr wrap="square">
            <a:spAutoFit/>
          </a:bodyPr>
          <a:lstStyle/>
          <a:p>
            <a:r>
              <a:rPr lang="el-GR" sz="1400" dirty="0">
                <a:latin typeface="+mn-lt"/>
              </a:rPr>
              <a:t>Πηγή: </a:t>
            </a:r>
            <a:r>
              <a:rPr lang="en-US" sz="1400" dirty="0">
                <a:latin typeface="+mn-lt"/>
              </a:rPr>
              <a:t>Sheldon, Pauline J., Tourism information technology, CAB International, 1997.</a:t>
            </a:r>
            <a:endParaRPr lang="el-GR" sz="1400" dirty="0">
              <a:latin typeface="+mn-lt"/>
            </a:endParaRPr>
          </a:p>
        </p:txBody>
      </p:sp>
    </p:spTree>
    <p:extLst>
      <p:ext uri="{BB962C8B-B14F-4D97-AF65-F5344CB8AC3E}">
        <p14:creationId xmlns:p14="http://schemas.microsoft.com/office/powerpoint/2010/main" val="492081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Διαμάχες μεταξύ τουριστικών καναλιών διανομής και τουριστικής προσφοράς</a:t>
            </a:r>
          </a:p>
        </p:txBody>
      </p:sp>
      <p:sp>
        <p:nvSpPr>
          <p:cNvPr id="3" name="Θέση περιεχομένου 2"/>
          <p:cNvSpPr>
            <a:spLocks noGrp="1"/>
          </p:cNvSpPr>
          <p:nvPr>
            <p:ph idx="1"/>
          </p:nvPr>
        </p:nvSpPr>
        <p:spPr>
          <a:xfrm>
            <a:off x="457200" y="1340768"/>
            <a:ext cx="8229600" cy="5256584"/>
          </a:xfrm>
        </p:spPr>
        <p:txBody>
          <a:bodyPr>
            <a:normAutofit/>
          </a:bodyPr>
          <a:lstStyle/>
          <a:p>
            <a:r>
              <a:rPr lang="el-GR" sz="2300" dirty="0"/>
              <a:t>Από τη στιγμή που κάθε μέλος των τουριστικών καναλιών διανομής έχει διαφορετικά εμπορικά και στρατηγικά ενδιαφέροντα, όπως και διοικητικούς μηχανισμούς, αναπόφευκτα προκύπτουν εσωτερικές διαμάχες</a:t>
            </a:r>
            <a:r>
              <a:rPr lang="el-GR" sz="2300" dirty="0" smtClean="0"/>
              <a:t>.</a:t>
            </a:r>
            <a:r>
              <a:rPr lang="en-US" sz="2300" dirty="0" smtClean="0"/>
              <a:t>,</a:t>
            </a:r>
          </a:p>
          <a:p>
            <a:r>
              <a:rPr lang="el-GR" sz="2300" dirty="0"/>
              <a:t>Οι συγκρούσεις μεταξύ ξενοδοχείων και τουριστικών πρακτόρων είναι συχνές στην τουριστική βιομηχανία. </a:t>
            </a:r>
            <a:endParaRPr lang="en-US" sz="2300" dirty="0" smtClean="0"/>
          </a:p>
          <a:p>
            <a:r>
              <a:rPr lang="el-GR" sz="2300" dirty="0"/>
              <a:t>Σε επίπεδο στρατηγικής, οι αντικειμενικοί σκοποί των ξενοδοχείων και των τουριστικών πρακτόρων είναι ανταγωνιστικοί και αταίριαστοι, αφού οι δύο αυτοί συνεργάτες ανταγωνίζονται στα πλαίσια του καναλιού, προσπαθώντας να μεγιστοποιήσουν το οικονομικό τους όφελος.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059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Τουριστικ</a:t>
            </a:r>
            <a:r>
              <a:rPr lang="el-GR" dirty="0"/>
              <a:t>ά</a:t>
            </a:r>
            <a:r>
              <a:rPr lang="el-GR" dirty="0" smtClean="0"/>
              <a:t> κανάλια διανομής </a:t>
            </a:r>
            <a:r>
              <a:rPr lang="el-GR" dirty="0"/>
              <a:t>ως </a:t>
            </a:r>
            <a:r>
              <a:rPr lang="el-GR" dirty="0" smtClean="0"/>
              <a:t/>
            </a:r>
            <a:br>
              <a:rPr lang="el-GR" dirty="0" smtClean="0"/>
            </a:br>
            <a:r>
              <a:rPr lang="el-GR" dirty="0" smtClean="0"/>
              <a:t>εργαλείο </a:t>
            </a:r>
            <a:r>
              <a:rPr lang="el-GR" dirty="0"/>
              <a:t>ανάπτυξης </a:t>
            </a:r>
            <a:r>
              <a:rPr lang="el-GR" dirty="0" smtClean="0"/>
              <a:t>στρατηγικής</a:t>
            </a:r>
            <a:endParaRPr lang="el-GR" dirty="0"/>
          </a:p>
        </p:txBody>
      </p:sp>
      <p:sp>
        <p:nvSpPr>
          <p:cNvPr id="3" name="Θέση περιεχομένου 2"/>
          <p:cNvSpPr>
            <a:spLocks noGrp="1"/>
          </p:cNvSpPr>
          <p:nvPr>
            <p:ph idx="1"/>
          </p:nvPr>
        </p:nvSpPr>
        <p:spPr/>
        <p:txBody>
          <a:bodyPr/>
          <a:lstStyle/>
          <a:p>
            <a:r>
              <a:rPr lang="el-GR" dirty="0"/>
              <a:t>Ένα βασικό συστατικό της ανάπτυξης μιας αποτελεσματικής στρατηγικής, είναι η διαμόρφωση ενός κατάλληλου μίγματος, μιας σύνθεσης, καναλιών διανομής. Το μίγμα καναλιών διανομής στον τουρισμό, μπορεί να ιδωθεί ως: «ο συνδυασμός άμεσων και έμμεσων  καναλιών διανομής, τα οποία χρησιμοποιούν η φιλοξενία και η ταξιδιωτική </a:t>
            </a:r>
            <a:r>
              <a:rPr lang="el-GR" dirty="0" smtClean="0"/>
              <a:t>διοργάνωση, </a:t>
            </a:r>
            <a:r>
              <a:rPr lang="el-GR" dirty="0"/>
              <a:t>ώστε να δημιουργούν πελάτες ενημερωμένους, που κάνουν κρατήσεις και παραλαμβάνουν τις υπηρεσίες τους» (Morrison 1989: 274).</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564702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Κατσώνη </a:t>
            </a:r>
            <a:r>
              <a:rPr lang="el-GR" sz="2000" dirty="0" smtClean="0"/>
              <a:t>2014. </a:t>
            </a:r>
            <a:r>
              <a:rPr lang="el-GR" sz="2000" dirty="0"/>
              <a:t>Βασιλική Κατσώνη. «Διεθνείς συστήματα κρατήσεων στον τουρισμό. </a:t>
            </a:r>
            <a:r>
              <a:rPr lang="el-GR" sz="2000" dirty="0" smtClean="0"/>
              <a:t>Ενότητα 3</a:t>
            </a:r>
            <a:r>
              <a:rPr lang="en-US" sz="2000" dirty="0" smtClean="0"/>
              <a:t>:</a:t>
            </a:r>
            <a:r>
              <a:rPr lang="el-GR" sz="2000" dirty="0" smtClean="0"/>
              <a:t> </a:t>
            </a:r>
            <a:r>
              <a:rPr lang="en-US" sz="2000" dirty="0"/>
              <a:t>T</a:t>
            </a:r>
            <a:r>
              <a:rPr lang="el-GR" sz="2000" dirty="0"/>
              <a:t>ουριστικά κανάλια διανομής».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Τουριστικά κανάλια </a:t>
            </a:r>
            <a:r>
              <a:rPr lang="el-GR" dirty="0"/>
              <a:t>διανομής </a:t>
            </a:r>
          </a:p>
        </p:txBody>
      </p:sp>
      <p:sp>
        <p:nvSpPr>
          <p:cNvPr id="3" name="Θέση περιεχομένου 2"/>
          <p:cNvSpPr>
            <a:spLocks noGrp="1"/>
          </p:cNvSpPr>
          <p:nvPr>
            <p:ph idx="1"/>
          </p:nvPr>
        </p:nvSpPr>
        <p:spPr/>
        <p:txBody>
          <a:bodyPr/>
          <a:lstStyle/>
          <a:p>
            <a:r>
              <a:rPr lang="el-GR" dirty="0"/>
              <a:t>Τα κανάλια διανομής στον τουρισμό,  δημιουργoύν τον «σύνδεσμο» μεταξύ των παραγωγών  των τουριστικών υπηρεσιών  και των </a:t>
            </a:r>
            <a:r>
              <a:rPr lang="el-GR" dirty="0" smtClean="0"/>
              <a:t>πελατών (Garner </a:t>
            </a:r>
            <a:r>
              <a:rPr lang="el-GR" dirty="0"/>
              <a:t>&amp; Bahri, 1994:164</a:t>
            </a:r>
            <a:r>
              <a:rPr lang="el-GR" dirty="0" smtClean="0"/>
              <a:t>).</a:t>
            </a:r>
          </a:p>
          <a:p>
            <a:r>
              <a:rPr lang="el-GR" dirty="0" smtClean="0"/>
              <a:t>Παρέχουν </a:t>
            </a:r>
            <a:r>
              <a:rPr lang="el-GR" dirty="0"/>
              <a:t>πληροφορίες για τους ενδεχόμενους τουρίστες και τους μεσάζοντες, καθώς επίσης και για να καθιερώσουν έναν μηχανισμό, που θα κάνει τους καταναλωτές ικανούς να προβαίνουν σε μία κράτηση, να την επιβεβαιώνουν και να πληρώνουν για </a:t>
            </a:r>
            <a:r>
              <a:rPr lang="el-GR" dirty="0" smtClean="0"/>
              <a:t>αυτήν </a:t>
            </a:r>
            <a:r>
              <a:rPr lang="en-US" dirty="0" smtClean="0"/>
              <a:t>(</a:t>
            </a:r>
            <a:r>
              <a:rPr lang="en-US" dirty="0"/>
              <a:t>Mill &amp; Morrison, 1985 , Buhalis, 2000</a:t>
            </a:r>
            <a:r>
              <a:rPr lang="en-US"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6591766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Λειτουργίες των </a:t>
            </a:r>
            <a:r>
              <a:rPr lang="el-GR" dirty="0"/>
              <a:t>τ</a:t>
            </a:r>
            <a:r>
              <a:rPr lang="el-GR" dirty="0" smtClean="0"/>
              <a:t>ουριστικών </a:t>
            </a:r>
            <a:r>
              <a:rPr lang="el-GR" dirty="0"/>
              <a:t/>
            </a:r>
            <a:br>
              <a:rPr lang="el-GR" dirty="0"/>
            </a:br>
            <a:r>
              <a:rPr lang="el-GR" dirty="0"/>
              <a:t>κ</a:t>
            </a:r>
            <a:r>
              <a:rPr lang="el-GR" dirty="0" smtClean="0"/>
              <a:t>αναλιών </a:t>
            </a:r>
            <a:r>
              <a:rPr lang="el-GR" dirty="0"/>
              <a:t>δ</a:t>
            </a:r>
            <a:r>
              <a:rPr lang="el-GR" dirty="0" smtClean="0"/>
              <a:t>ιανομής </a:t>
            </a:r>
            <a:r>
              <a:rPr lang="el-GR" sz="3000" b="0" dirty="0" smtClean="0"/>
              <a:t>1/4</a:t>
            </a:r>
            <a:endParaRPr lang="el-GR" sz="3000" b="0" dirty="0"/>
          </a:p>
        </p:txBody>
      </p:sp>
      <p:sp>
        <p:nvSpPr>
          <p:cNvPr id="3" name="Θέση περιεχομένου 2"/>
          <p:cNvSpPr>
            <a:spLocks noGrp="1"/>
          </p:cNvSpPr>
          <p:nvPr>
            <p:ph idx="1"/>
          </p:nvPr>
        </p:nvSpPr>
        <p:spPr/>
        <p:txBody>
          <a:bodyPr>
            <a:noAutofit/>
          </a:bodyPr>
          <a:lstStyle/>
          <a:p>
            <a:pPr lvl="0"/>
            <a:r>
              <a:rPr lang="el-GR" sz="2200" dirty="0" smtClean="0"/>
              <a:t>Διαπίστωση </a:t>
            </a:r>
            <a:r>
              <a:rPr lang="el-GR" sz="2200" dirty="0"/>
              <a:t>των αναγκών, των επιθυμιών και των αναμενόμενων εμπειριών των καταναλωτών.</a:t>
            </a:r>
          </a:p>
          <a:p>
            <a:pPr lvl="0"/>
            <a:r>
              <a:rPr lang="el-GR" sz="2200" dirty="0"/>
              <a:t>Συγκέντρωση τουριστικών προϊόντων από διάφορους παρόχους, σύμφωνα με τις προσδοκίες των τουριστών. </a:t>
            </a:r>
          </a:p>
          <a:p>
            <a:pPr lvl="0"/>
            <a:r>
              <a:rPr lang="el-GR" sz="2200" dirty="0"/>
              <a:t>Εφοδιασμός με συντονισμένο και αψεγάδιαστο τουριστικό προϊόν. </a:t>
            </a:r>
          </a:p>
          <a:p>
            <a:pPr lvl="0"/>
            <a:r>
              <a:rPr lang="el-GR" sz="2200" dirty="0"/>
              <a:t>Διευκόλυνση των πωλήσεων με την έκδοση ταξιδιωτικών εγγράφων.</a:t>
            </a:r>
          </a:p>
          <a:p>
            <a:pPr lvl="0"/>
            <a:r>
              <a:rPr lang="el-GR" sz="2200" dirty="0"/>
              <a:t>Μείωση των τιμών με διαπραγμάτευση και προ-αγορά τουριστικού προϊόντος χονδρικώς.</a:t>
            </a:r>
          </a:p>
          <a:p>
            <a:pPr lvl="0"/>
            <a:r>
              <a:rPr lang="el-GR" sz="2200" dirty="0"/>
              <a:t>Βελτίωση της διαδικασίας διοίκησης αποθεμάτων, ελέγχοντας την προσφορά και τη ζήτηση</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2641587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Λειτουργίες των </a:t>
            </a:r>
            <a:r>
              <a:rPr lang="el-GR" dirty="0" smtClean="0"/>
              <a:t>τουριστικών </a:t>
            </a:r>
            <a:r>
              <a:rPr lang="el-GR" dirty="0"/>
              <a:t/>
            </a:r>
            <a:br>
              <a:rPr lang="el-GR" dirty="0"/>
            </a:br>
            <a:r>
              <a:rPr lang="el-GR" dirty="0"/>
              <a:t>κ</a:t>
            </a:r>
            <a:r>
              <a:rPr lang="el-GR" dirty="0" smtClean="0"/>
              <a:t>αναλιών διανομής </a:t>
            </a:r>
            <a:r>
              <a:rPr lang="el-GR" sz="3000" b="0" dirty="0" smtClean="0"/>
              <a:t>2/4</a:t>
            </a:r>
            <a:endParaRPr lang="el-GR" sz="3000" b="0" dirty="0"/>
          </a:p>
        </p:txBody>
      </p:sp>
      <p:sp>
        <p:nvSpPr>
          <p:cNvPr id="3" name="Θέση περιεχομένου 2"/>
          <p:cNvSpPr>
            <a:spLocks noGrp="1"/>
          </p:cNvSpPr>
          <p:nvPr>
            <p:ph idx="1"/>
          </p:nvPr>
        </p:nvSpPr>
        <p:spPr/>
        <p:txBody>
          <a:bodyPr>
            <a:noAutofit/>
          </a:bodyPr>
          <a:lstStyle/>
          <a:p>
            <a:pPr lvl="0"/>
            <a:r>
              <a:rPr lang="el-GR" sz="2200" dirty="0" smtClean="0"/>
              <a:t>Έκδοση </a:t>
            </a:r>
            <a:r>
              <a:rPr lang="el-GR" sz="2200" dirty="0"/>
              <a:t>και παράδοση ταξιδιωτικών εγγράφων, για παράδειγμα εισιτήρια, </a:t>
            </a:r>
            <a:r>
              <a:rPr lang="en-US" sz="2200" dirty="0"/>
              <a:t>vouchers</a:t>
            </a:r>
            <a:r>
              <a:rPr lang="el-GR" sz="2200" dirty="0"/>
              <a:t> κ.λπ.</a:t>
            </a:r>
          </a:p>
          <a:p>
            <a:pPr lvl="0"/>
            <a:r>
              <a:rPr lang="el-GR" sz="2200" dirty="0"/>
              <a:t>Εκτίμηση της ποιότητας παροχών και προϊόντων.</a:t>
            </a:r>
          </a:p>
          <a:p>
            <a:pPr lvl="0"/>
            <a:r>
              <a:rPr lang="el-GR" sz="2200" dirty="0"/>
              <a:t>Βοήθεια σε νόμιμες απαιτήσεις των καταναλωτών (π.χ. κάρτες </a:t>
            </a:r>
            <a:r>
              <a:rPr lang="en-US" sz="2200" dirty="0"/>
              <a:t>VISA</a:t>
            </a:r>
            <a:r>
              <a:rPr lang="el-GR" sz="2200" dirty="0"/>
              <a:t>) και προμηθευτών. </a:t>
            </a:r>
          </a:p>
          <a:p>
            <a:pPr lvl="0"/>
            <a:r>
              <a:rPr lang="el-GR" sz="2200" dirty="0"/>
              <a:t>Διευκόλυνση της επικοινωνίας μεταξύ καταναλωτών και προμηθευτών, κυρίως σε πολυεθνή και πολυπολιτισμικά περιβάλλοντα. </a:t>
            </a:r>
          </a:p>
          <a:p>
            <a:pPr lvl="0"/>
            <a:r>
              <a:rPr lang="el-GR" sz="2200" dirty="0"/>
              <a:t>Μείωση ανειλημμένου ρίσκου για τους καταναλωτές</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635712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Λειτουργίες των </a:t>
            </a:r>
            <a:r>
              <a:rPr lang="el-GR" dirty="0" smtClean="0"/>
              <a:t>τουριστικών </a:t>
            </a:r>
            <a:r>
              <a:rPr lang="el-GR" dirty="0"/>
              <a:t/>
            </a:r>
            <a:br>
              <a:rPr lang="el-GR" dirty="0"/>
            </a:br>
            <a:r>
              <a:rPr lang="el-GR" dirty="0"/>
              <a:t>κ</a:t>
            </a:r>
            <a:r>
              <a:rPr lang="el-GR" dirty="0" smtClean="0"/>
              <a:t>αναλιών διανομής </a:t>
            </a:r>
            <a:r>
              <a:rPr lang="el-GR" sz="3000" b="0" dirty="0" smtClean="0"/>
              <a:t>3/4</a:t>
            </a:r>
            <a:endParaRPr lang="el-GR" sz="3000" b="0" dirty="0"/>
          </a:p>
        </p:txBody>
      </p:sp>
      <p:sp>
        <p:nvSpPr>
          <p:cNvPr id="3" name="Θέση περιεχομένου 2"/>
          <p:cNvSpPr>
            <a:spLocks noGrp="1"/>
          </p:cNvSpPr>
          <p:nvPr>
            <p:ph idx="1"/>
          </p:nvPr>
        </p:nvSpPr>
        <p:spPr/>
        <p:txBody>
          <a:bodyPr>
            <a:noAutofit/>
          </a:bodyPr>
          <a:lstStyle/>
          <a:p>
            <a:pPr lvl="0"/>
            <a:r>
              <a:rPr lang="el-GR" sz="2200" dirty="0" smtClean="0"/>
              <a:t>Παροχή </a:t>
            </a:r>
            <a:r>
              <a:rPr lang="el-GR" sz="2200" dirty="0"/>
              <a:t>πληροφοριών χρησιμοποιώντας φυλλάδια, χάρτες, μπροσούρες, δίσκους, βίντεο κ.λπ. </a:t>
            </a:r>
          </a:p>
          <a:p>
            <a:pPr lvl="0"/>
            <a:r>
              <a:rPr lang="el-GR" sz="2200" dirty="0"/>
              <a:t>Παροχή συμβουλών και καθοδήγησης στους καταναλωτές. </a:t>
            </a:r>
          </a:p>
          <a:p>
            <a:pPr lvl="0"/>
            <a:r>
              <a:rPr lang="el-GR" sz="2200" dirty="0"/>
              <a:t>Εκπόνηση προ-εμπειρικής και μετα-εμπειρικής έρευνας στο </a:t>
            </a:r>
            <a:r>
              <a:rPr lang="en-US" sz="2200" dirty="0"/>
              <a:t>marketing</a:t>
            </a:r>
            <a:r>
              <a:rPr lang="el-GR" sz="2200" dirty="0"/>
              <a:t>.</a:t>
            </a:r>
          </a:p>
          <a:p>
            <a:pPr lvl="0"/>
            <a:r>
              <a:rPr lang="el-GR" sz="2200" dirty="0"/>
              <a:t>Διευκόλυνση για κρατήσεις και αγορές σε απομονωμένους τουριστικούς προορισμούς.</a:t>
            </a:r>
          </a:p>
          <a:p>
            <a:pPr lvl="0"/>
            <a:r>
              <a:rPr lang="el-GR" sz="2200" dirty="0"/>
              <a:t>Εγκαθίδρυση ενός ξεκάθαρου συστήματος, όπου το κάθε μέλος του καναλιού θα πληρώνεται αναλόγως της εργασίας του</a:t>
            </a:r>
            <a:r>
              <a:rPr lang="el-GR" sz="2200" dirty="0" smtClean="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212379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Λειτουργίες των </a:t>
            </a:r>
            <a:r>
              <a:rPr lang="el-GR" dirty="0" smtClean="0"/>
              <a:t>τουριστικών </a:t>
            </a:r>
            <a:r>
              <a:rPr lang="el-GR" dirty="0"/>
              <a:t/>
            </a:r>
            <a:br>
              <a:rPr lang="el-GR" dirty="0"/>
            </a:br>
            <a:r>
              <a:rPr lang="el-GR" dirty="0"/>
              <a:t>κ</a:t>
            </a:r>
            <a:r>
              <a:rPr lang="el-GR" dirty="0" smtClean="0"/>
              <a:t>αναλιών διανομής </a:t>
            </a:r>
            <a:r>
              <a:rPr lang="el-GR" sz="3000" b="0" dirty="0" smtClean="0"/>
              <a:t>4/4</a:t>
            </a:r>
            <a:endParaRPr lang="el-GR" sz="3000" b="0" dirty="0"/>
          </a:p>
        </p:txBody>
      </p:sp>
      <p:sp>
        <p:nvSpPr>
          <p:cNvPr id="3" name="Θέση περιεχομένου 2"/>
          <p:cNvSpPr>
            <a:spLocks noGrp="1"/>
          </p:cNvSpPr>
          <p:nvPr>
            <p:ph idx="1"/>
          </p:nvPr>
        </p:nvSpPr>
        <p:spPr/>
        <p:txBody>
          <a:bodyPr>
            <a:noAutofit/>
          </a:bodyPr>
          <a:lstStyle/>
          <a:p>
            <a:pPr lvl="0"/>
            <a:r>
              <a:rPr lang="el-GR" sz="2200" dirty="0" smtClean="0"/>
              <a:t>Διασκορπισμός </a:t>
            </a:r>
            <a:r>
              <a:rPr lang="el-GR" sz="2200" dirty="0"/>
              <a:t>του εμπορικού ρίσκου μεταξύ των μελών του εγχειρήματος.</a:t>
            </a:r>
          </a:p>
          <a:p>
            <a:pPr lvl="0"/>
            <a:r>
              <a:rPr lang="el-GR" sz="2200" dirty="0"/>
              <a:t>Διακανονισμός των δευτερευόντων υπηρεσιών και </a:t>
            </a:r>
            <a:r>
              <a:rPr lang="el-GR" sz="2200" dirty="0" smtClean="0"/>
              <a:t>των </a:t>
            </a:r>
            <a:r>
              <a:rPr lang="el-GR" sz="2200" dirty="0"/>
              <a:t>λεπτομερειών, όπως η ασφάλιση, η </a:t>
            </a:r>
            <a:r>
              <a:rPr lang="en-US" sz="2200" dirty="0"/>
              <a:t>visa</a:t>
            </a:r>
            <a:r>
              <a:rPr lang="el-GR" sz="2200" dirty="0"/>
              <a:t>, η ρευστότητα κ.λπ. </a:t>
            </a:r>
          </a:p>
          <a:p>
            <a:pPr lvl="0"/>
            <a:r>
              <a:rPr lang="el-GR" sz="2200" dirty="0"/>
              <a:t>Υπολογισμός του ρίσκου πριν την αγορά του προϊόντος. </a:t>
            </a:r>
          </a:p>
          <a:p>
            <a:pPr lvl="0"/>
            <a:r>
              <a:rPr lang="el-GR" sz="2200" dirty="0"/>
              <a:t>Προώθηση συγκεκριμένων προϊόντων ή πακέτων, σε συνεργασία με τους προμηθευτές.</a:t>
            </a:r>
          </a:p>
          <a:p>
            <a:r>
              <a:rPr lang="el-GR" sz="2200" dirty="0"/>
              <a:t>Χειρισμός παραπόνων, τόσο των πελατών, όσο και της τουριστικής βιομηχανίας.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650091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 των καναλιών διανομής</a:t>
            </a:r>
            <a:endParaRPr lang="el-GR" dirty="0"/>
          </a:p>
        </p:txBody>
      </p:sp>
      <p:sp>
        <p:nvSpPr>
          <p:cNvPr id="3" name="Θέση περιεχομένου 2"/>
          <p:cNvSpPr>
            <a:spLocks noGrp="1"/>
          </p:cNvSpPr>
          <p:nvPr>
            <p:ph idx="1"/>
          </p:nvPr>
        </p:nvSpPr>
        <p:spPr/>
        <p:txBody>
          <a:bodyPr/>
          <a:lstStyle/>
          <a:p>
            <a:r>
              <a:rPr lang="el-GR" dirty="0" smtClean="0"/>
              <a:t>Να </a:t>
            </a:r>
            <a:r>
              <a:rPr lang="el-GR" dirty="0"/>
              <a:t>προσαρμόσουν την ασυμφωνία των διάφορων ποικιλιών και κατ’ ακολουθία να υποστηρίξουν τις οικονομίες των πεδίων </a:t>
            </a:r>
            <a:r>
              <a:rPr lang="el-GR" dirty="0" smtClean="0"/>
              <a:t>δράσης.</a:t>
            </a:r>
            <a:endParaRPr lang="el-GR" dirty="0"/>
          </a:p>
          <a:p>
            <a:r>
              <a:rPr lang="el-GR" dirty="0" smtClean="0"/>
              <a:t>Να </a:t>
            </a:r>
            <a:r>
              <a:rPr lang="el-GR" dirty="0"/>
              <a:t>δρομολογήσουν συναλλαγές για να ελαχιστοποιήσουν το κόστος της </a:t>
            </a:r>
            <a:r>
              <a:rPr lang="el-GR" dirty="0" smtClean="0"/>
              <a:t>συναλλαγής.</a:t>
            </a:r>
            <a:endParaRPr lang="el-GR" dirty="0"/>
          </a:p>
          <a:p>
            <a:r>
              <a:rPr lang="el-GR" dirty="0" smtClean="0"/>
              <a:t>Να </a:t>
            </a:r>
            <a:r>
              <a:rPr lang="el-GR" dirty="0"/>
              <a:t>διευκολύνουν τη διαδικασία της έρευνας τόσο των παραγωγών όσο και των </a:t>
            </a:r>
            <a:r>
              <a:rPr lang="el-GR" dirty="0" smtClean="0"/>
              <a:t>καταναλωτών.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750650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μεσάζοντες στον </a:t>
            </a:r>
            <a:r>
              <a:rPr lang="el-GR" dirty="0" smtClean="0"/>
              <a:t>τουρισμό </a:t>
            </a:r>
            <a:r>
              <a:rPr lang="el-GR" sz="3000" b="0" dirty="0" smtClean="0"/>
              <a:t>1/2</a:t>
            </a:r>
            <a:endParaRPr lang="el-GR" sz="3000" b="0" dirty="0"/>
          </a:p>
        </p:txBody>
      </p:sp>
      <p:sp>
        <p:nvSpPr>
          <p:cNvPr id="3" name="Θέση περιεχομένου 2"/>
          <p:cNvSpPr>
            <a:spLocks noGrp="1"/>
          </p:cNvSpPr>
          <p:nvPr>
            <p:ph idx="1"/>
          </p:nvPr>
        </p:nvSpPr>
        <p:spPr>
          <a:xfrm>
            <a:off x="457200" y="1340768"/>
            <a:ext cx="8363272" cy="5472608"/>
          </a:xfrm>
        </p:spPr>
        <p:txBody>
          <a:bodyPr>
            <a:normAutofit/>
          </a:bodyPr>
          <a:lstStyle/>
          <a:p>
            <a:r>
              <a:rPr lang="el-GR" sz="2200" dirty="0"/>
              <a:t>Οι μεσάζοντες του τουρισμού είναι εταιρείες οι οποίες διανέμουν το τουριστικό προϊόν στον τελικό καταναλωτή. </a:t>
            </a:r>
            <a:endParaRPr lang="el-GR" sz="2200" dirty="0" smtClean="0"/>
          </a:p>
          <a:p>
            <a:r>
              <a:rPr lang="el-GR" sz="2200" dirty="0" smtClean="0"/>
              <a:t>Υπάρχουν </a:t>
            </a:r>
            <a:r>
              <a:rPr lang="el-GR" sz="2200" dirty="0"/>
              <a:t>διάφοροι τύποι μεσαζόντων στον τουρισμό, δύο από τους κυριότερους είναι οι </a:t>
            </a:r>
            <a:r>
              <a:rPr lang="el-GR" sz="2200" b="1" dirty="0"/>
              <a:t>ταξιδιωτικοί πράκτορες </a:t>
            </a:r>
            <a:r>
              <a:rPr lang="el-GR" sz="2200" dirty="0"/>
              <a:t>και οι </a:t>
            </a:r>
            <a:r>
              <a:rPr lang="el-GR" sz="2200" b="1" dirty="0"/>
              <a:t>tour operators. </a:t>
            </a:r>
            <a:endParaRPr lang="el-GR" sz="2200" b="1" dirty="0" smtClean="0"/>
          </a:p>
          <a:p>
            <a:r>
              <a:rPr lang="el-GR" sz="2200" dirty="0"/>
              <a:t>Οι ταξιδιωτικοί πράκτορες οργανώνουν και διανέμουν τα προϊόντα τους κυρίως σε μεμονωμένους ταξιδιώτες, παρότι ορισμένοι ειδικεύονται σε συγκεκριμένα κομμάτια του τουριστικού πακέτου και ορισμένοι σχεδιάζουν και πουλάνε τα δικά τους τουριστικά πακέτα. </a:t>
            </a:r>
            <a:endParaRPr lang="el-GR" sz="2200" dirty="0" smtClean="0"/>
          </a:p>
          <a:p>
            <a:r>
              <a:rPr lang="el-GR" sz="2200" dirty="0" smtClean="0"/>
              <a:t>Οι </a:t>
            </a:r>
            <a:r>
              <a:rPr lang="el-GR" sz="2200" dirty="0"/>
              <a:t>tour operators σχεδιάζουν τουριστικά πακέτα και τα πουλάνε είτε απ' ευθείας στον ταξιδιώτη είτε μέσω ενός ταξιδιωτικού πράκτορα.</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393716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Οι μεσάζοντες στον τουρισμό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a:t>Οι μεσάζοντες του τουρισμού, όλων των κατηγοριών, χρησιμοποιούν εντατικά την πληροφορία και επομένως χρειάζονται τις εφαρμογές της πληροφορικής για να την επεξεργαστούν. </a:t>
            </a:r>
            <a:endParaRPr lang="el-GR" dirty="0" smtClean="0"/>
          </a:p>
          <a:p>
            <a:r>
              <a:rPr lang="el-GR" dirty="0" smtClean="0"/>
              <a:t>Γενικά</a:t>
            </a:r>
            <a:r>
              <a:rPr lang="el-GR" dirty="0"/>
              <a:t>, οι μεσάζοντες (ταξιδιωτικά γραφεία) είναι καλύτερα εξοπλισμένοι τεχνολογικά από τους επιχειρηματίες των τουριστικών συγκροτημάτων λόγω της σπουδαιότητας των πληροφοριών και της επικοινωνίας για το όφελος των επιχειρήσεών </a:t>
            </a:r>
            <a:r>
              <a:rPr lang="el-GR" dirty="0" smtClean="0"/>
              <a:t>τους.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120992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146</TotalTime>
  <Words>1470</Words>
  <Application>Microsoft Office PowerPoint</Application>
  <PresentationFormat>Προβολή στην οθόνη (4:3)</PresentationFormat>
  <Paragraphs>141</Paragraphs>
  <Slides>23</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23</vt:i4>
      </vt:variant>
    </vt:vector>
  </HeadingPairs>
  <TitlesOfParts>
    <vt:vector size="25" baseType="lpstr">
      <vt:lpstr>template</vt:lpstr>
      <vt:lpstr>OC_template_updated</vt:lpstr>
      <vt:lpstr>Διεθνείς Συστήματα Κρατήσεων στον Τουρισμό</vt:lpstr>
      <vt:lpstr>Τουριστικά κανάλια διανομής </vt:lpstr>
      <vt:lpstr>Λειτουργίες των τουριστικών  καναλιών διανομής 1/4</vt:lpstr>
      <vt:lpstr>Λειτουργίες των τουριστικών  καναλιών διανομής 2/4</vt:lpstr>
      <vt:lpstr>Λειτουργίες των τουριστικών  καναλιών διανομής 3/4</vt:lpstr>
      <vt:lpstr>Λειτουργίες των τουριστικών  καναλιών διανομής 4/4</vt:lpstr>
      <vt:lpstr>Σκοπός των καναλιών διανομής</vt:lpstr>
      <vt:lpstr>Οι μεσάζοντες στον τουρισμό 1/2</vt:lpstr>
      <vt:lpstr>Οι μεσάζοντες στον τουρισμό 2/2</vt:lpstr>
      <vt:lpstr>Η σημασία των καναλιών διανομής  στην τουριστική βιομηχανία 1/3</vt:lpstr>
      <vt:lpstr>Η σημασία των καναλιών διανομής  στην τουριστική βιομηχανία 2/3</vt:lpstr>
      <vt:lpstr>Η σημασία των καναλιών διανομής  στην τουριστική βιομηχανία 3/3</vt:lpstr>
      <vt:lpstr>Κατηγορίες των τουριστικών  πληροφοριών </vt:lpstr>
      <vt:lpstr>Οι ροές πληροφοριών στην  τουριστική βιομηχανία</vt:lpstr>
      <vt:lpstr>Διαμάχες μεταξύ τουριστικών καναλιών διανομής και τουριστικής προσφοράς</vt:lpstr>
      <vt:lpstr>Τουριστικά κανάλια διανομής ως  εργαλείο ανάπτυξης στρατηγικής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Διεθνείς Συστήματα Κρατήσεων στον Τουρισμό</dc:title>
  <dc:creator>opencourses@teiath.gr</dc:creator>
  <cp:lastModifiedBy>natasakar new</cp:lastModifiedBy>
  <cp:revision>12</cp:revision>
  <dcterms:created xsi:type="dcterms:W3CDTF">2015-04-28T12:30:09Z</dcterms:created>
  <dcterms:modified xsi:type="dcterms:W3CDTF">2015-06-26T08:56:56Z</dcterms:modified>
</cp:coreProperties>
</file>