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56"/>
  </p:notesMasterIdLst>
  <p:handoutMasterIdLst>
    <p:handoutMasterId r:id="rId57"/>
  </p:handoutMasterIdLst>
  <p:sldIdLst>
    <p:sldId id="256" r:id="rId4"/>
    <p:sldId id="271" r:id="rId5"/>
    <p:sldId id="272" r:id="rId6"/>
    <p:sldId id="273" r:id="rId7"/>
    <p:sldId id="276" r:id="rId8"/>
    <p:sldId id="275" r:id="rId9"/>
    <p:sldId id="274" r:id="rId10"/>
    <p:sldId id="281" r:id="rId11"/>
    <p:sldId id="280" r:id="rId12"/>
    <p:sldId id="277" r:id="rId13"/>
    <p:sldId id="278" r:id="rId14"/>
    <p:sldId id="286" r:id="rId15"/>
    <p:sldId id="282" r:id="rId16"/>
    <p:sldId id="287" r:id="rId17"/>
    <p:sldId id="283" r:id="rId18"/>
    <p:sldId id="284" r:id="rId19"/>
    <p:sldId id="285" r:id="rId20"/>
    <p:sldId id="288" r:id="rId21"/>
    <p:sldId id="289" r:id="rId22"/>
    <p:sldId id="290" r:id="rId23"/>
    <p:sldId id="291" r:id="rId24"/>
    <p:sldId id="292" r:id="rId25"/>
    <p:sldId id="293" r:id="rId26"/>
    <p:sldId id="294" r:id="rId27"/>
    <p:sldId id="295" r:id="rId28"/>
    <p:sldId id="296" r:id="rId29"/>
    <p:sldId id="299" r:id="rId30"/>
    <p:sldId id="300" r:id="rId31"/>
    <p:sldId id="302" r:id="rId32"/>
    <p:sldId id="298" r:id="rId33"/>
    <p:sldId id="297" r:id="rId34"/>
    <p:sldId id="304" r:id="rId35"/>
    <p:sldId id="303" r:id="rId36"/>
    <p:sldId id="301" r:id="rId37"/>
    <p:sldId id="307" r:id="rId38"/>
    <p:sldId id="306" r:id="rId39"/>
    <p:sldId id="305" r:id="rId40"/>
    <p:sldId id="308" r:id="rId41"/>
    <p:sldId id="309" r:id="rId42"/>
    <p:sldId id="310" r:id="rId43"/>
    <p:sldId id="311" r:id="rId44"/>
    <p:sldId id="312" r:id="rId45"/>
    <p:sldId id="315" r:id="rId46"/>
    <p:sldId id="316" r:id="rId47"/>
    <p:sldId id="317" r:id="rId48"/>
    <p:sldId id="257" r:id="rId49"/>
    <p:sldId id="262" r:id="rId50"/>
    <p:sldId id="264" r:id="rId51"/>
    <p:sldId id="279" r:id="rId52"/>
    <p:sldId id="270" r:id="rId53"/>
    <p:sldId id="266" r:id="rId54"/>
    <p:sldId id="261" r:id="rId55"/>
  </p:sldIdLst>
  <p:sldSz cx="9144000" cy="6858000" type="screen4x3"/>
  <p:notesSz cx="7104063" cy="10234613"/>
  <p:custDataLst>
    <p:tags r:id="rId5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0" d="100"/>
          <a:sy n="110" d="100"/>
        </p:scale>
        <p:origin x="-181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gs" Target="tags/tag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38</a:t>
            </a:fld>
            <a:endParaRPr lang="el-GR" dirty="0"/>
          </a:p>
        </p:txBody>
      </p:sp>
    </p:spTree>
    <p:extLst>
      <p:ext uri="{BB962C8B-B14F-4D97-AF65-F5344CB8AC3E}">
        <p14:creationId xmlns:p14="http://schemas.microsoft.com/office/powerpoint/2010/main" val="56083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41</a:t>
            </a:fld>
            <a:endParaRPr lang="el-GR" dirty="0"/>
          </a:p>
        </p:txBody>
      </p:sp>
    </p:spTree>
    <p:extLst>
      <p:ext uri="{BB962C8B-B14F-4D97-AF65-F5344CB8AC3E}">
        <p14:creationId xmlns:p14="http://schemas.microsoft.com/office/powerpoint/2010/main" val="2512220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lt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42</a:t>
            </a:fld>
            <a:endParaRPr lang="el-GR" dirty="0"/>
          </a:p>
        </p:txBody>
      </p:sp>
    </p:spTree>
    <p:extLst>
      <p:ext uri="{BB962C8B-B14F-4D97-AF65-F5344CB8AC3E}">
        <p14:creationId xmlns:p14="http://schemas.microsoft.com/office/powerpoint/2010/main" val="971316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lt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43</a:t>
            </a:fld>
            <a:endParaRPr lang="el-GR" dirty="0"/>
          </a:p>
        </p:txBody>
      </p:sp>
    </p:spTree>
    <p:extLst>
      <p:ext uri="{BB962C8B-B14F-4D97-AF65-F5344CB8AC3E}">
        <p14:creationId xmlns:p14="http://schemas.microsoft.com/office/powerpoint/2010/main" val="971316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lt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44</a:t>
            </a:fld>
            <a:endParaRPr lang="el-GR" dirty="0"/>
          </a:p>
        </p:txBody>
      </p:sp>
    </p:spTree>
    <p:extLst>
      <p:ext uri="{BB962C8B-B14F-4D97-AF65-F5344CB8AC3E}">
        <p14:creationId xmlns:p14="http://schemas.microsoft.com/office/powerpoint/2010/main" val="971316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3683004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411163" eaLnBrk="1" hangingPunct="1">
              <a:spcBef>
                <a:spcPct val="0"/>
              </a:spcBef>
              <a:buFont typeface="Wingdings" pitchFamily="2" charset="2"/>
              <a:buNone/>
            </a:pPr>
            <a:endParaRPr lang="el-GR" alt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2239629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9216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ltLang="el-GR" dirty="0" smtClean="0"/>
              <a:t>το DSM-5 αναγνωρίζει για πρώτη φορά ως εθισμό τον παθολογικό τζόγο και διαχωρίζει την ψυχαναγκαστική διαταραχή από την «αποθησαύριση» άχρηστων αντικειμένων (hoarding), έτσι ώστε να καταστήσει σαφές ότι τα φάρμακα για την ψυχαναγκαστική διαταραχή μπορεί να μην είναι αποτελεσματικά για αυτή την περίπτωση.</a:t>
            </a:r>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26</a:t>
            </a:fld>
            <a:endParaRPr lang="el-GR" dirty="0"/>
          </a:p>
        </p:txBody>
      </p:sp>
    </p:spTree>
    <p:extLst>
      <p:ext uri="{BB962C8B-B14F-4D97-AF65-F5344CB8AC3E}">
        <p14:creationId xmlns:p14="http://schemas.microsoft.com/office/powerpoint/2010/main" val="4209781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Εδώ δίνεται έμφαση τόσο στο νοητικό δυναμικό (Δ.Ν.) όσο και στην προσαρμοστική ικανότητα. Το επίπεδο βαρύτητας της διαταραχής σχετίζεται βασικά με την προσαρμοστική ικανότητα παρά με το Δ.Ν.</a:t>
            </a:r>
          </a:p>
          <a:p>
            <a:r>
              <a:rPr lang="el-GR" dirty="0" smtClean="0"/>
              <a:t>Σε παρένθεση χρησιμοποιείται ο όρος ο οποίος ο οποίος υιοθετείται στο ICD. Αυτό γίνεται στα πλαίσια της προσπάθειας εναρμόνισης. </a:t>
            </a:r>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28</a:t>
            </a:fld>
            <a:endParaRPr lang="el-GR" dirty="0"/>
          </a:p>
        </p:txBody>
      </p:sp>
    </p:spTree>
    <p:extLst>
      <p:ext uri="{BB962C8B-B14F-4D97-AF65-F5344CB8AC3E}">
        <p14:creationId xmlns:p14="http://schemas.microsoft.com/office/powerpoint/2010/main" val="1955976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Intellectual disability (Intellectual Developmental Disorder)</a:t>
            </a:r>
          </a:p>
          <a:p>
            <a:r>
              <a:rPr lang="el-GR" dirty="0" smtClean="0"/>
              <a:t>Νοητική ανικανότητα (Νοητική Αναπτυξιακή Διαταραχή)  </a:t>
            </a:r>
          </a:p>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29</a:t>
            </a:fld>
            <a:endParaRPr lang="el-GR" dirty="0"/>
          </a:p>
        </p:txBody>
      </p:sp>
    </p:spTree>
    <p:extLst>
      <p:ext uri="{BB962C8B-B14F-4D97-AF65-F5344CB8AC3E}">
        <p14:creationId xmlns:p14="http://schemas.microsoft.com/office/powerpoint/2010/main" val="2615839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33</a:t>
            </a:fld>
            <a:endParaRPr lang="el-GR" dirty="0"/>
          </a:p>
        </p:txBody>
      </p:sp>
    </p:spTree>
    <p:extLst>
      <p:ext uri="{BB962C8B-B14F-4D97-AF65-F5344CB8AC3E}">
        <p14:creationId xmlns:p14="http://schemas.microsoft.com/office/powerpoint/2010/main" val="25145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37</a:t>
            </a:fld>
            <a:endParaRPr lang="el-GR" dirty="0"/>
          </a:p>
        </p:txBody>
      </p:sp>
    </p:spTree>
    <p:extLst>
      <p:ext uri="{BB962C8B-B14F-4D97-AF65-F5344CB8AC3E}">
        <p14:creationId xmlns:p14="http://schemas.microsoft.com/office/powerpoint/2010/main" val="303659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a:duotone>
              <a:prstClr val="black"/>
              <a:srgbClr val="4BACC6">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4"/>
          <p:cNvSpPr/>
          <p:nvPr userDrawn="1"/>
        </p:nvSpPr>
        <p:spPr>
          <a:xfrm>
            <a:off x="251520" y="1"/>
            <a:ext cx="8892480" cy="6857999"/>
          </a:xfrm>
          <a:prstGeom prst="roundRect">
            <a:avLst>
              <a:gd name="adj" fmla="val 17325"/>
            </a:avLst>
          </a:prstGeom>
          <a:solidFill>
            <a:sysClr val="window" lastClr="FFFFFF"/>
          </a:solidFill>
          <a:ln w="25400" cap="flat" cmpd="sng" algn="ctr">
            <a:noFill/>
            <a:prstDash val="solid"/>
          </a:ln>
          <a:effectLst>
            <a:outerShdw blurRad="50800" dist="38100" dir="10800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 name="Rectangle 6"/>
          <p:cNvSpPr/>
          <p:nvPr userDrawn="1"/>
        </p:nvSpPr>
        <p:spPr>
          <a:xfrm>
            <a:off x="3635896" y="1676905"/>
            <a:ext cx="5538154" cy="5181095"/>
          </a:xfrm>
          <a:prstGeom prst="rect">
            <a:avLst/>
          </a:prstGeom>
          <a:solidFill>
            <a:sysClr val="window" lastClr="FFFFFF"/>
          </a:solidFill>
          <a:ln w="25400" cap="flat" cmpd="sng" algn="ctr">
            <a:noFill/>
            <a:prstDash val="solid"/>
          </a:ln>
          <a:effectLst/>
        </p:spPr>
        <p:txBody>
          <a:bodyPr rtlCol="0" anchor="ctr"/>
          <a:lstStyle/>
          <a:p>
            <a:pPr algn="ctr" fontAlgn="auto">
              <a:spcBef>
                <a:spcPts val="0"/>
              </a:spcBef>
              <a:spcAft>
                <a:spcPts val="0"/>
              </a:spcAft>
              <a:defRPr/>
            </a:pPr>
            <a:endParaRPr lang="el-GR" kern="0" dirty="0" smtClean="0">
              <a:solidFill>
                <a:prstClr val="white"/>
              </a:solidFill>
              <a:latin typeface="Calibri"/>
            </a:endParaRPr>
          </a:p>
        </p:txBody>
      </p:sp>
      <p:sp>
        <p:nvSpPr>
          <p:cNvPr id="10" name="Rectangle 5"/>
          <p:cNvSpPr/>
          <p:nvPr userDrawn="1"/>
        </p:nvSpPr>
        <p:spPr>
          <a:xfrm>
            <a:off x="251520" y="-22538"/>
            <a:ext cx="8922530" cy="4819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590872" y="1196752"/>
            <a:ext cx="8229600" cy="5040560"/>
          </a:xfrm>
        </p:spPr>
        <p:txBody>
          <a:bodyPr>
            <a:normAutofit/>
          </a:bodyPr>
          <a:lstStyle>
            <a:lvl1pPr>
              <a:lnSpc>
                <a:spcPct val="112000"/>
              </a:lnSpc>
              <a:spcBef>
                <a:spcPts val="1200"/>
              </a:spcBef>
              <a:buClr>
                <a:schemeClr val="accent5">
                  <a:lumMod val="50000"/>
                </a:schemeClr>
              </a:buClr>
              <a:defRPr sz="2400"/>
            </a:lvl1pPr>
            <a:lvl2pPr marL="800100" indent="-439738">
              <a:lnSpc>
                <a:spcPct val="112000"/>
              </a:lnSpc>
              <a:spcBef>
                <a:spcPts val="1200"/>
              </a:spcBef>
              <a:buClr>
                <a:schemeClr val="accent5">
                  <a:lumMod val="50000"/>
                </a:schemeClr>
              </a:buClr>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925674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3" name="Picture 2" descr="C:\Users\alex\Desktop\light-lines-colors-powerpoint-backgrounds-light-lines-colors-design.jpg"/>
          <p:cNvPicPr>
            <a:picLocks noChangeAspect="1" noChangeArrowheads="1"/>
          </p:cNvPicPr>
          <p:nvPr userDrawn="1"/>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4"/>
          <p:cNvSpPr/>
          <p:nvPr userDrawn="1"/>
        </p:nvSpPr>
        <p:spPr>
          <a:xfrm>
            <a:off x="251520" y="1"/>
            <a:ext cx="8892480" cy="6857999"/>
          </a:xfrm>
          <a:prstGeom prst="roundRect">
            <a:avLst>
              <a:gd name="adj" fmla="val 17325"/>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Rectangle 6"/>
          <p:cNvSpPr/>
          <p:nvPr userDrawn="1"/>
        </p:nvSpPr>
        <p:spPr>
          <a:xfrm>
            <a:off x="3635896" y="1676905"/>
            <a:ext cx="5538154" cy="5181095"/>
          </a:xfrm>
          <a:prstGeom prst="rect">
            <a:avLst/>
          </a:prstGeom>
          <a:solidFill>
            <a:sysClr val="window" lastClr="FFFFFF"/>
          </a:solidFill>
          <a:ln w="25400" cap="flat" cmpd="sng" algn="ctr">
            <a:noFill/>
            <a:prstDash val="solid"/>
          </a:ln>
          <a:effectLst/>
        </p:spPr>
        <p:txBody>
          <a:bodyPr rtlCol="0" anchor="ctr"/>
          <a:lstStyle/>
          <a:p>
            <a:pPr algn="ctr" fontAlgn="auto">
              <a:spcBef>
                <a:spcPts val="0"/>
              </a:spcBef>
              <a:spcAft>
                <a:spcPts val="0"/>
              </a:spcAft>
              <a:defRPr/>
            </a:pPr>
            <a:endParaRPr lang="el-GR" kern="0" dirty="0" smtClean="0">
              <a:solidFill>
                <a:prstClr val="white"/>
              </a:solidFill>
              <a:latin typeface="Calibri"/>
            </a:endParaRPr>
          </a:p>
        </p:txBody>
      </p:sp>
      <p:sp>
        <p:nvSpPr>
          <p:cNvPr id="7" name="Rectangle 5"/>
          <p:cNvSpPr/>
          <p:nvPr userDrawn="1"/>
        </p:nvSpPr>
        <p:spPr>
          <a:xfrm>
            <a:off x="251520" y="-22538"/>
            <a:ext cx="8922530" cy="48196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611560" y="1268760"/>
            <a:ext cx="8075240" cy="4968552"/>
          </a:xfrm>
        </p:spPr>
        <p:txBody>
          <a:bodyPr>
            <a:normAutofit/>
          </a:bodyPr>
          <a:lstStyle>
            <a:lvl1pPr marL="342900" indent="-342900">
              <a:lnSpc>
                <a:spcPct val="110000"/>
              </a:lnSpc>
              <a:spcBef>
                <a:spcPts val="1200"/>
              </a:spcBef>
              <a:buClr>
                <a:schemeClr val="accent5">
                  <a:lumMod val="50000"/>
                </a:schemeClr>
              </a:buClr>
              <a:buSzPct val="110000"/>
              <a:buFont typeface="Arial" panose="020B0604020202020204" pitchFamily="34" charset="0"/>
              <a:buChar char="•"/>
              <a:defRPr sz="2400"/>
            </a:lvl1pPr>
            <a:lvl2pPr marL="742950" indent="-285750">
              <a:lnSpc>
                <a:spcPct val="110000"/>
              </a:lnSpc>
              <a:spcBef>
                <a:spcPts val="1200"/>
              </a:spcBef>
              <a:buClr>
                <a:schemeClr val="accent5">
                  <a:lumMod val="50000"/>
                </a:schemeClr>
              </a:buClr>
              <a:buSzPct val="110000"/>
              <a:buFont typeface="Courier New" panose="02070309020205020404" pitchFamily="49" charset="0"/>
              <a:buChar char="o"/>
              <a:defRPr sz="2400"/>
            </a:lvl2pPr>
            <a:lvl3pPr marL="1143000" indent="-228600">
              <a:buClr>
                <a:schemeClr val="accent5">
                  <a:lumMod val="50000"/>
                </a:schemeClr>
              </a:buClr>
              <a:buSzPct val="110000"/>
              <a:buFont typeface="Arial" panose="020B0604020202020204" pitchFamily="34" charset="0"/>
              <a:buChar char="•"/>
              <a:defRPr sz="2400"/>
            </a:lvl3pPr>
            <a:lvl4pPr marL="1600200" indent="-228600">
              <a:buClr>
                <a:schemeClr val="accent5">
                  <a:lumMod val="50000"/>
                </a:schemeClr>
              </a:buClr>
              <a:buSzPct val="110000"/>
              <a:buFont typeface="Arial" panose="020B0604020202020204" pitchFamily="34" charset="0"/>
              <a:buChar char="•"/>
              <a:defRPr sz="2400"/>
            </a:lvl4pPr>
            <a:lvl5pPr marL="2057400" indent="-228600">
              <a:buClr>
                <a:schemeClr val="accent5">
                  <a:lumMod val="50000"/>
                </a:schemeClr>
              </a:buClr>
              <a:buSzPct val="110000"/>
              <a:buFont typeface="Arial" panose="020B0604020202020204" pitchFamily="34" charset="0"/>
              <a:buChar cha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59637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72076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5820433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726876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4585609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0783495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7187038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8794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73120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263661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Hippocrates.jpg" TargetMode="External"/><Relationship Id="rId7" Type="http://schemas.openxmlformats.org/officeDocument/2006/relationships/hyperlink" Target="http://commons.wikimedia.org/wiki/User:File_Upload_Bot_(Magnus_Manske)"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commons.wikimedia.org/wiki/File:Emil_Kraepelin2.gif" TargetMode="External"/><Relationship Id="rId5" Type="http://schemas.openxmlformats.org/officeDocument/2006/relationships/image" Target="../media/image10.gif"/><Relationship Id="rId4" Type="http://schemas.openxmlformats.org/officeDocument/2006/relationships/hyperlink" Target="http://commons.wikimedia.org/wiki/User:Andrew.Lorenz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Apa_psychiatry_logo.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File:Who-logo.jpg" TargetMode="External"/><Relationship Id="rId7" Type="http://schemas.openxmlformats.org/officeDocument/2006/relationships/hyperlink" Target="http://www.pbs.org/pov/neurotypical/autism-history-timeline.php#.VLUQoCusW7o"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FIHIHF2013&amp;action=edit&amp;redlink=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ltmentalities.wordpress.com/tag/mental-health-diagnosis/"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2.0/deed.en" TargetMode="External"/><Relationship Id="rId5" Type="http://schemas.openxmlformats.org/officeDocument/2006/relationships/hyperlink" Target="http://commons.wikimedia.org/wiki/User:Sanandros" TargetMode="External"/><Relationship Id="rId4" Type="http://schemas.openxmlformats.org/officeDocument/2006/relationships/hyperlink" Target="http://commons.wikimedia.org/wiki/File:Brain_power.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thenewinquiry.com/essays/book-of-lamentations/"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ixabay.com/el/%CE%B5%CF%81%CF%8E%CF%84%CE%B7%CF%83%CE%B7-%CE%B5%CF%81%CF%89%CF%84%CE%B7%CE%BC%CE%B1%CF%84%CE%B9%CE%BA%CF%8C-%CE%AD%CF%81%CE%B5%CF%85%CE%BD%CE%B1-%CE%B8%CE%AD%CE%BC%CE%B1-63916/"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creativecommons.org/publicdomain/zero/1.0/deed.el" TargetMode="External"/><Relationship Id="rId4" Type="http://schemas.openxmlformats.org/officeDocument/2006/relationships/hyperlink" Target="http://pixabay.com/el/users/geralt-9301/"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flickr.com/photos/mcsimon/2762383402/" TargetMode="External"/><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hyperlink" Target="https://creativecommons.org/licenses/by-nc-sa/2.0/" TargetMode="External"/><Relationship Id="rId4" Type="http://schemas.openxmlformats.org/officeDocument/2006/relationships/hyperlink" Target="https://www.flickr.com/photos/mcsimo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Αναπτυξιακή Ψυχοπαθολογία</a:t>
            </a:r>
            <a:endParaRPr lang="el-GR" sz="4000" b="1" dirty="0">
              <a:solidFill>
                <a:schemeClr val="tx1"/>
              </a:solidFill>
              <a:latin typeface="+mn-lt"/>
            </a:endParaRPr>
          </a:p>
        </p:txBody>
      </p:sp>
      <p:sp>
        <p:nvSpPr>
          <p:cNvPr id="3" name="Υπότιτλος 2"/>
          <p:cNvSpPr>
            <a:spLocks noGrp="1"/>
          </p:cNvSpPr>
          <p:nvPr>
            <p:ph type="subTitle" idx="1"/>
          </p:nvPr>
        </p:nvSpPr>
        <p:spPr>
          <a:xfrm>
            <a:off x="0" y="3068960"/>
            <a:ext cx="9144000" cy="1752600"/>
          </a:xfrm>
        </p:spPr>
        <p:txBody>
          <a:bodyPr>
            <a:normAutofit/>
          </a:bodyPr>
          <a:lstStyle/>
          <a:p>
            <a:pPr>
              <a:spcBef>
                <a:spcPts val="0"/>
              </a:spcBef>
              <a:spcAft>
                <a:spcPts val="2400"/>
              </a:spcAft>
            </a:pPr>
            <a:r>
              <a:rPr lang="el-GR" sz="2600" b="1" dirty="0" smtClean="0"/>
              <a:t>Ενότητα 2</a:t>
            </a:r>
            <a:r>
              <a:rPr lang="el-GR" sz="2600" dirty="0" smtClean="0"/>
              <a:t>:</a:t>
            </a:r>
            <a:r>
              <a:rPr lang="en-US" sz="2600" dirty="0" smtClean="0"/>
              <a:t> </a:t>
            </a:r>
            <a:r>
              <a:rPr lang="el-GR" sz="2600" dirty="0"/>
              <a:t>Η ταξινόμηση των ψυχικών διαταραχών</a:t>
            </a:r>
            <a:endParaRPr lang="el-GR" sz="2600" dirty="0" smtClean="0"/>
          </a:p>
          <a:p>
            <a:pPr>
              <a:spcBef>
                <a:spcPts val="0"/>
              </a:spcBef>
              <a:spcAft>
                <a:spcPts val="600"/>
              </a:spcAft>
            </a:pPr>
            <a:r>
              <a:rPr lang="el-GR" sz="2200" dirty="0" smtClean="0"/>
              <a:t>Δρ</a:t>
            </a:r>
            <a:r>
              <a:rPr lang="el-GR" sz="2200" dirty="0" smtClean="0"/>
              <a:t>.</a:t>
            </a:r>
            <a:r>
              <a:rPr lang="en-US" sz="2200" dirty="0" smtClean="0"/>
              <a:t> </a:t>
            </a:r>
            <a:r>
              <a:rPr lang="el-GR" sz="2200" dirty="0" smtClean="0"/>
              <a:t>Ευθύμιος </a:t>
            </a:r>
            <a:r>
              <a:rPr lang="el-GR" sz="2200" dirty="0" smtClean="0"/>
              <a:t>Κάκουρος</a:t>
            </a:r>
          </a:p>
          <a:p>
            <a:pPr>
              <a:spcBef>
                <a:spcPts val="0"/>
              </a:spcBef>
              <a:spcAft>
                <a:spcPts val="2400"/>
              </a:spcAft>
            </a:pPr>
            <a:r>
              <a:rPr lang="el-GR" sz="2200" dirty="0" smtClean="0"/>
              <a:t>Τμήμα </a:t>
            </a:r>
            <a:r>
              <a:rPr lang="el-GR" sz="2200" dirty="0"/>
              <a:t>Προσχολικής Αγωγής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Ποια είναι η χρησιμότητα των συστημάτων ταξινόμησης;</a:t>
            </a:r>
          </a:p>
        </p:txBody>
      </p:sp>
      <p:sp>
        <p:nvSpPr>
          <p:cNvPr id="3" name="Θέση περιεχομένου 2"/>
          <p:cNvSpPr>
            <a:spLocks noGrp="1"/>
          </p:cNvSpPr>
          <p:nvPr>
            <p:ph idx="1"/>
          </p:nvPr>
        </p:nvSpPr>
        <p:spPr>
          <a:xfrm>
            <a:off x="590872" y="1628800"/>
            <a:ext cx="8229600" cy="4608512"/>
          </a:xfrm>
        </p:spPr>
        <p:txBody>
          <a:bodyPr/>
          <a:lstStyle/>
          <a:p>
            <a:pPr>
              <a:spcAft>
                <a:spcPts val="1800"/>
              </a:spcAft>
            </a:pPr>
            <a:r>
              <a:rPr lang="el-GR" dirty="0"/>
              <a:t>Εξασφαλίζουν στους ειδικούς τη δυνατότητα να επικοινωνούν μεταξύ τους αποτελεσματικά.</a:t>
            </a:r>
          </a:p>
          <a:p>
            <a:r>
              <a:rPr lang="el-GR" dirty="0"/>
              <a:t>Προσφέρουν στους ερευνητές ένα κοινό πλαίσιο το οποίο διευκολύνει τη διατύπωση θεωρητικών προσεγγίσεων για τη φύση των ψυχικών </a:t>
            </a:r>
            <a:r>
              <a:rPr lang="el-GR" dirty="0" smtClean="0"/>
              <a:t>διαταραχών.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75697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Η ταξινόμηση των ψυχικών διαταραχών στη διάρκεια της ιστορίας </a:t>
            </a:r>
            <a:r>
              <a:rPr lang="el-GR" sz="3300" b="0" dirty="0" smtClean="0"/>
              <a:t>1/2</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5" name="Text Box 6"/>
          <p:cNvSpPr txBox="1">
            <a:spLocks noChangeArrowheads="1"/>
          </p:cNvSpPr>
          <p:nvPr/>
        </p:nvSpPr>
        <p:spPr bwMode="auto">
          <a:xfrm>
            <a:off x="2402548" y="1988840"/>
            <a:ext cx="4648200" cy="1015663"/>
          </a:xfrm>
          <a:prstGeom prst="rect">
            <a:avLst/>
          </a:prstGeom>
          <a:solidFill>
            <a:schemeClr val="accent5">
              <a:lumMod val="50000"/>
            </a:schemeClr>
          </a:solidFill>
          <a:ln>
            <a:solidFill>
              <a:schemeClr val="accent5">
                <a:lumMod val="50000"/>
              </a:schemeClr>
            </a:solidFill>
            <a:headEnd/>
            <a:tailEnd/>
          </a:ln>
        </p:spPr>
        <p:style>
          <a:lnRef idx="1">
            <a:schemeClr val="accent2"/>
          </a:lnRef>
          <a:fillRef idx="3">
            <a:schemeClr val="accent2"/>
          </a:fillRef>
          <a:effectRef idx="2">
            <a:schemeClr val="accent2"/>
          </a:effectRef>
          <a:fontRef idx="minor">
            <a:schemeClr val="lt1"/>
          </a:fontRef>
        </p:style>
        <p:txBody>
          <a:bodyPr tIns="0" bIns="0">
            <a:spAutoFit/>
          </a:bodyPr>
          <a:lstStyle/>
          <a:p>
            <a:pPr algn="ctr">
              <a:spcBef>
                <a:spcPct val="50000"/>
              </a:spcBef>
              <a:defRPr/>
            </a:pPr>
            <a:r>
              <a:rPr lang="el-GR" sz="2200" b="1" dirty="0">
                <a:cs typeface="Arial" pitchFamily="34" charset="0"/>
              </a:rPr>
              <a:t>Εντοπίζεται στην Αίγυπτο η πρώτη καταγεγραμμένη περιγραφή της γεροντικής άνοιας</a:t>
            </a:r>
            <a:r>
              <a:rPr lang="en-US" sz="2200" b="1" dirty="0">
                <a:cs typeface="Arial" pitchFamily="34" charset="0"/>
              </a:rPr>
              <a:t>.</a:t>
            </a:r>
          </a:p>
        </p:txBody>
      </p:sp>
      <p:sp>
        <p:nvSpPr>
          <p:cNvPr id="6" name="Text Box 14"/>
          <p:cNvSpPr txBox="1">
            <a:spLocks noChangeArrowheads="1"/>
          </p:cNvSpPr>
          <p:nvPr/>
        </p:nvSpPr>
        <p:spPr bwMode="auto">
          <a:xfrm>
            <a:off x="2402548" y="3481071"/>
            <a:ext cx="4643438" cy="1107996"/>
          </a:xfrm>
          <a:prstGeom prst="rect">
            <a:avLst/>
          </a:prstGeom>
          <a:solidFill>
            <a:schemeClr val="accent5">
              <a:lumMod val="50000"/>
            </a:schemeClr>
          </a:solidFill>
          <a:ln>
            <a:solidFill>
              <a:schemeClr val="accent5">
                <a:lumMod val="50000"/>
              </a:schemeClr>
            </a:solidFill>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a:spcBef>
                <a:spcPct val="50000"/>
              </a:spcBef>
              <a:defRPr/>
            </a:pPr>
            <a:r>
              <a:rPr lang="el-GR" sz="2200" b="1" dirty="0">
                <a:cs typeface="Arial" pitchFamily="34" charset="0"/>
              </a:rPr>
              <a:t>Γίνεται αναφορά σε έγγραφα Σουμερίων και Αιγυπτίων σε «μελαγχολία» και «υστερία».</a:t>
            </a:r>
            <a:endParaRPr lang="en-US" sz="2200" b="1" dirty="0">
              <a:cs typeface="Arial" pitchFamily="34" charset="0"/>
            </a:endParaRPr>
          </a:p>
        </p:txBody>
      </p:sp>
      <p:sp>
        <p:nvSpPr>
          <p:cNvPr id="7" name="Text Box 29"/>
          <p:cNvSpPr txBox="1">
            <a:spLocks noChangeArrowheads="1"/>
          </p:cNvSpPr>
          <p:nvPr/>
        </p:nvSpPr>
        <p:spPr bwMode="auto">
          <a:xfrm>
            <a:off x="598266" y="2308927"/>
            <a:ext cx="1524000" cy="375487"/>
          </a:xfrm>
          <a:prstGeom prst="rect">
            <a:avLst/>
          </a:prstGeom>
          <a:solidFill>
            <a:schemeClr val="bg1"/>
          </a:solidFill>
          <a:ln>
            <a:solidFill>
              <a:schemeClr val="accent5">
                <a:lumMod val="50000"/>
              </a:schemeClr>
            </a:solidFill>
            <a:headEnd/>
            <a:tailEnd/>
          </a:ln>
        </p:spPr>
        <p:style>
          <a:lnRef idx="3">
            <a:schemeClr val="lt1"/>
          </a:lnRef>
          <a:fillRef idx="1">
            <a:schemeClr val="accent1"/>
          </a:fillRef>
          <a:effectRef idx="1">
            <a:schemeClr val="accent1"/>
          </a:effectRef>
          <a:fontRef idx="minor">
            <a:schemeClr val="lt1"/>
          </a:fontRef>
        </p:style>
        <p:txBody>
          <a:bodyPr lIns="0" tIns="18288" rIns="0" bIns="18288">
            <a:spAutoFit/>
          </a:bodyPr>
          <a:lstStyle/>
          <a:p>
            <a:pPr algn="ctr">
              <a:spcBef>
                <a:spcPct val="50000"/>
              </a:spcBef>
              <a:defRPr/>
            </a:pPr>
            <a:r>
              <a:rPr lang="en-US" sz="2200" b="1" dirty="0">
                <a:solidFill>
                  <a:schemeClr val="accent5">
                    <a:lumMod val="50000"/>
                  </a:schemeClr>
                </a:solidFill>
                <a:cs typeface="Arial" pitchFamily="34" charset="0"/>
              </a:rPr>
              <a:t>3000 </a:t>
            </a:r>
            <a:r>
              <a:rPr lang="el-GR" sz="2200" b="1" dirty="0" err="1" smtClean="0">
                <a:solidFill>
                  <a:schemeClr val="accent5">
                    <a:lumMod val="50000"/>
                  </a:schemeClr>
                </a:solidFill>
                <a:cs typeface="Arial" pitchFamily="34" charset="0"/>
              </a:rPr>
              <a:t>π.Χ.</a:t>
            </a:r>
            <a:endParaRPr lang="en-US" sz="2200" b="1" dirty="0">
              <a:solidFill>
                <a:schemeClr val="accent5">
                  <a:lumMod val="50000"/>
                </a:schemeClr>
              </a:solidFill>
              <a:cs typeface="Arial" pitchFamily="34" charset="0"/>
            </a:endParaRPr>
          </a:p>
        </p:txBody>
      </p:sp>
      <p:sp>
        <p:nvSpPr>
          <p:cNvPr id="8" name="Text Box 30"/>
          <p:cNvSpPr txBox="1">
            <a:spLocks noChangeArrowheads="1"/>
          </p:cNvSpPr>
          <p:nvPr/>
        </p:nvSpPr>
        <p:spPr bwMode="auto">
          <a:xfrm>
            <a:off x="598267" y="3847325"/>
            <a:ext cx="1524000" cy="375487"/>
          </a:xfrm>
          <a:prstGeom prst="rect">
            <a:avLst/>
          </a:prstGeom>
          <a:solidFill>
            <a:schemeClr val="bg1"/>
          </a:solidFill>
          <a:ln>
            <a:solidFill>
              <a:schemeClr val="accent5">
                <a:lumMod val="50000"/>
              </a:schemeClr>
            </a:solidFill>
            <a:headEnd/>
            <a:tailEnd/>
          </a:ln>
        </p:spPr>
        <p:style>
          <a:lnRef idx="3">
            <a:schemeClr val="lt1"/>
          </a:lnRef>
          <a:fillRef idx="1">
            <a:schemeClr val="accent1"/>
          </a:fillRef>
          <a:effectRef idx="1">
            <a:schemeClr val="accent1"/>
          </a:effectRef>
          <a:fontRef idx="minor">
            <a:schemeClr val="lt1"/>
          </a:fontRef>
        </p:style>
        <p:txBody>
          <a:bodyPr wrap="square" lIns="0" tIns="18288" rIns="0" bIns="18288">
            <a:spAutoFit/>
          </a:bodyPr>
          <a:lstStyle/>
          <a:p>
            <a:pPr algn="ctr">
              <a:spcBef>
                <a:spcPct val="50000"/>
              </a:spcBef>
              <a:defRPr/>
            </a:pPr>
            <a:r>
              <a:rPr lang="en-US" sz="2200" b="1" dirty="0">
                <a:solidFill>
                  <a:schemeClr val="accent5">
                    <a:lumMod val="50000"/>
                  </a:schemeClr>
                </a:solidFill>
                <a:cs typeface="Arial" pitchFamily="34" charset="0"/>
              </a:rPr>
              <a:t>2600 </a:t>
            </a:r>
            <a:r>
              <a:rPr lang="el-GR" sz="2200" b="1" dirty="0">
                <a:solidFill>
                  <a:schemeClr val="accent5">
                    <a:lumMod val="50000"/>
                  </a:schemeClr>
                </a:solidFill>
                <a:cs typeface="Arial" pitchFamily="34" charset="0"/>
              </a:rPr>
              <a:t>π.Χ.</a:t>
            </a:r>
            <a:endParaRPr lang="en-US" sz="2200" dirty="0">
              <a:solidFill>
                <a:schemeClr val="accent5">
                  <a:lumMod val="50000"/>
                </a:schemeClr>
              </a:solidFill>
              <a:cs typeface="Arial" pitchFamily="34" charset="0"/>
            </a:endParaRPr>
          </a:p>
        </p:txBody>
      </p:sp>
      <p:pic>
        <p:nvPicPr>
          <p:cNvPr id="17" name="Picture 24"/>
          <p:cNvPicPr>
            <a:picLocks noChangeAspect="1" noChangeArrowheads="1"/>
          </p:cNvPicPr>
          <p:nvPr/>
        </p:nvPicPr>
        <p:blipFill>
          <a:blip r:embed="rId2" cstate="print"/>
          <a:srcRect/>
          <a:stretch>
            <a:fillRect/>
          </a:stretch>
        </p:blipFill>
        <p:spPr bwMode="auto">
          <a:xfrm>
            <a:off x="7375956" y="1628800"/>
            <a:ext cx="1401594" cy="1918195"/>
          </a:xfrm>
          <a:prstGeom prst="rect">
            <a:avLst/>
          </a:prstGeom>
          <a:noFill/>
          <a:ln w="19050">
            <a:solidFill>
              <a:schemeClr val="accent5">
                <a:lumMod val="50000"/>
              </a:schemeClr>
            </a:solidFill>
            <a:miter lim="800000"/>
            <a:headEnd/>
            <a:tailEnd/>
          </a:ln>
          <a:scene3d>
            <a:camera prst="orthographicFront"/>
            <a:lightRig rig="threePt" dir="t"/>
          </a:scene3d>
          <a:sp3d>
            <a:bevelT/>
          </a:sp3d>
        </p:spPr>
      </p:pic>
    </p:spTree>
    <p:extLst>
      <p:ext uri="{BB962C8B-B14F-4D97-AF65-F5344CB8AC3E}">
        <p14:creationId xmlns:p14="http://schemas.microsoft.com/office/powerpoint/2010/main" val="355946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par>
                          <p:cTn id="23" fill="hold">
                            <p:stCondLst>
                              <p:cond delay="1000"/>
                            </p:stCondLst>
                            <p:childTnLst>
                              <p:par>
                                <p:cTn id="24" presetID="55"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55"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strVal val="#ppt_w*0.70"/>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Effect transition="in" filter="fade">
                                      <p:cBhvr>
                                        <p:cTn id="3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Η ταξινόμηση των ψυχικών διαταραχών στη διάρκεια της ιστορίας </a:t>
            </a:r>
            <a:r>
              <a:rPr lang="el-GR" sz="3300" b="0" dirty="0" smtClean="0">
                <a:solidFill>
                  <a:prstClr val="black"/>
                </a:solidFill>
              </a:rPr>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13" name="Text Box 14"/>
          <p:cNvSpPr txBox="1">
            <a:spLocks noChangeArrowheads="1"/>
          </p:cNvSpPr>
          <p:nvPr/>
        </p:nvSpPr>
        <p:spPr bwMode="auto">
          <a:xfrm>
            <a:off x="2395160" y="1726851"/>
            <a:ext cx="4643437" cy="1446550"/>
          </a:xfrm>
          <a:prstGeom prst="rect">
            <a:avLst/>
          </a:prstGeom>
          <a:solidFill>
            <a:schemeClr val="accent5">
              <a:lumMod val="50000"/>
            </a:schemeClr>
          </a:solidFill>
          <a:ln>
            <a:solidFill>
              <a:schemeClr val="accent5">
                <a:lumMod val="50000"/>
              </a:schemeClr>
            </a:solidFill>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a:spcBef>
                <a:spcPct val="50000"/>
              </a:spcBef>
              <a:defRPr/>
            </a:pPr>
            <a:r>
              <a:rPr lang="el-GR" sz="2200" b="1" dirty="0">
                <a:cs typeface="Arial" pitchFamily="34" charset="0"/>
              </a:rPr>
              <a:t>Ο Ιπποκράτης τοποθέτησε πρώτος τις ψυχικές διαταραχές στο πλαίσιο της Ιατρικής και πρότεινε 4-6 κατηγορίες διαταραχών βιολογικής αιτιολογίας. </a:t>
            </a:r>
            <a:endParaRPr lang="en-US" sz="2200" b="1" dirty="0">
              <a:cs typeface="Arial" pitchFamily="34" charset="0"/>
            </a:endParaRPr>
          </a:p>
        </p:txBody>
      </p:sp>
      <p:sp>
        <p:nvSpPr>
          <p:cNvPr id="14" name="Text Box 30"/>
          <p:cNvSpPr txBox="1">
            <a:spLocks noChangeArrowheads="1"/>
          </p:cNvSpPr>
          <p:nvPr/>
        </p:nvSpPr>
        <p:spPr bwMode="auto">
          <a:xfrm>
            <a:off x="597273" y="2262382"/>
            <a:ext cx="1538287" cy="375487"/>
          </a:xfrm>
          <a:prstGeom prst="rect">
            <a:avLst/>
          </a:prstGeom>
          <a:solidFill>
            <a:schemeClr val="bg1"/>
          </a:solidFill>
          <a:ln>
            <a:solidFill>
              <a:schemeClr val="accent5">
                <a:lumMod val="50000"/>
              </a:schemeClr>
            </a:solidFill>
            <a:headEnd/>
            <a:tailEnd/>
          </a:ln>
        </p:spPr>
        <p:style>
          <a:lnRef idx="3">
            <a:schemeClr val="lt1"/>
          </a:lnRef>
          <a:fillRef idx="1">
            <a:schemeClr val="accent1"/>
          </a:fillRef>
          <a:effectRef idx="1">
            <a:schemeClr val="accent1"/>
          </a:effectRef>
          <a:fontRef idx="minor">
            <a:schemeClr val="lt1"/>
          </a:fontRef>
        </p:style>
        <p:txBody>
          <a:bodyPr lIns="0" tIns="18288" rIns="0" bIns="18288">
            <a:spAutoFit/>
          </a:bodyPr>
          <a:lstStyle/>
          <a:p>
            <a:pPr algn="ctr">
              <a:spcBef>
                <a:spcPct val="50000"/>
              </a:spcBef>
              <a:defRPr/>
            </a:pPr>
            <a:r>
              <a:rPr lang="el-GR" sz="2200" b="1" dirty="0">
                <a:solidFill>
                  <a:schemeClr val="accent5">
                    <a:lumMod val="50000"/>
                  </a:schemeClr>
                </a:solidFill>
                <a:cs typeface="Arial" pitchFamily="34" charset="0"/>
              </a:rPr>
              <a:t>460-377 </a:t>
            </a:r>
            <a:r>
              <a:rPr lang="el-GR" sz="2200" b="1" dirty="0">
                <a:solidFill>
                  <a:schemeClr val="accent5">
                    <a:lumMod val="50000"/>
                  </a:schemeClr>
                </a:solidFill>
                <a:cs typeface="Arial" pitchFamily="34" charset="0"/>
              </a:rPr>
              <a:t>π.Χ.</a:t>
            </a:r>
            <a:endParaRPr lang="en-US" sz="2200" dirty="0">
              <a:solidFill>
                <a:schemeClr val="accent5">
                  <a:lumMod val="50000"/>
                </a:schemeClr>
              </a:solidFill>
              <a:cs typeface="Arial" pitchFamily="34" charset="0"/>
            </a:endParaRPr>
          </a:p>
        </p:txBody>
      </p:sp>
      <p:sp>
        <p:nvSpPr>
          <p:cNvPr id="15" name="Text Box 6"/>
          <p:cNvSpPr txBox="1">
            <a:spLocks noChangeArrowheads="1"/>
          </p:cNvSpPr>
          <p:nvPr/>
        </p:nvSpPr>
        <p:spPr bwMode="auto">
          <a:xfrm>
            <a:off x="2395160" y="4221088"/>
            <a:ext cx="4648200" cy="1354217"/>
          </a:xfrm>
          <a:prstGeom prst="rect">
            <a:avLst/>
          </a:prstGeom>
          <a:solidFill>
            <a:schemeClr val="accent5">
              <a:lumMod val="50000"/>
            </a:schemeClr>
          </a:solidFill>
          <a:ln>
            <a:solidFill>
              <a:schemeClr val="accent5">
                <a:lumMod val="50000"/>
              </a:schemeClr>
            </a:solidFill>
            <a:headEnd/>
            <a:tailEnd/>
          </a:ln>
        </p:spPr>
        <p:style>
          <a:lnRef idx="1">
            <a:schemeClr val="accent2"/>
          </a:lnRef>
          <a:fillRef idx="3">
            <a:schemeClr val="accent2"/>
          </a:fillRef>
          <a:effectRef idx="2">
            <a:schemeClr val="accent2"/>
          </a:effectRef>
          <a:fontRef idx="minor">
            <a:schemeClr val="lt1"/>
          </a:fontRef>
        </p:style>
        <p:txBody>
          <a:bodyPr tIns="0" bIns="0">
            <a:spAutoFit/>
          </a:bodyPr>
          <a:lstStyle/>
          <a:p>
            <a:pPr algn="ctr">
              <a:spcBef>
                <a:spcPct val="50000"/>
              </a:spcBef>
              <a:defRPr/>
            </a:pPr>
            <a:r>
              <a:rPr lang="el-GR" sz="2200" b="1" dirty="0">
                <a:cs typeface="Arial" pitchFamily="34" charset="0"/>
              </a:rPr>
              <a:t>Ο </a:t>
            </a:r>
            <a:r>
              <a:rPr lang="en-US" sz="2200" b="1" dirty="0">
                <a:cs typeface="Arial" pitchFamily="34" charset="0"/>
              </a:rPr>
              <a:t>Emil Kraepelin </a:t>
            </a:r>
            <a:r>
              <a:rPr lang="el-GR" sz="2200" b="1" dirty="0">
                <a:cs typeface="Arial" pitchFamily="34" charset="0"/>
              </a:rPr>
              <a:t>προτείνει το 1883 μια νέα ταξινόμηση που αποτελεί τη βάση για τα σύγχρονα διαγνωστικά εγχειρίδια. </a:t>
            </a:r>
            <a:endParaRPr lang="en-US" sz="2200" b="1" dirty="0">
              <a:cs typeface="Arial" pitchFamily="34" charset="0"/>
            </a:endParaRPr>
          </a:p>
        </p:txBody>
      </p:sp>
      <p:sp>
        <p:nvSpPr>
          <p:cNvPr id="16" name="Text Box 29"/>
          <p:cNvSpPr txBox="1">
            <a:spLocks noChangeArrowheads="1"/>
          </p:cNvSpPr>
          <p:nvPr/>
        </p:nvSpPr>
        <p:spPr bwMode="auto">
          <a:xfrm>
            <a:off x="604416" y="4710452"/>
            <a:ext cx="1524000" cy="375487"/>
          </a:xfrm>
          <a:prstGeom prst="rect">
            <a:avLst/>
          </a:prstGeom>
          <a:solidFill>
            <a:schemeClr val="bg1"/>
          </a:solidFill>
          <a:ln>
            <a:solidFill>
              <a:schemeClr val="accent5">
                <a:lumMod val="50000"/>
              </a:schemeClr>
            </a:solidFill>
            <a:headEnd/>
            <a:tailEnd/>
          </a:ln>
        </p:spPr>
        <p:style>
          <a:lnRef idx="3">
            <a:schemeClr val="lt1"/>
          </a:lnRef>
          <a:fillRef idx="1">
            <a:schemeClr val="accent1"/>
          </a:fillRef>
          <a:effectRef idx="1">
            <a:schemeClr val="accent1"/>
          </a:effectRef>
          <a:fontRef idx="minor">
            <a:schemeClr val="lt1"/>
          </a:fontRef>
        </p:style>
        <p:txBody>
          <a:bodyPr lIns="0" tIns="18288" rIns="0" bIns="18288">
            <a:spAutoFit/>
          </a:bodyPr>
          <a:lstStyle/>
          <a:p>
            <a:pPr algn="ctr">
              <a:spcBef>
                <a:spcPct val="50000"/>
              </a:spcBef>
              <a:defRPr/>
            </a:pPr>
            <a:r>
              <a:rPr lang="el-GR" sz="2200" b="1" dirty="0">
                <a:solidFill>
                  <a:schemeClr val="accent5">
                    <a:lumMod val="50000"/>
                  </a:schemeClr>
                </a:solidFill>
                <a:cs typeface="Arial" pitchFamily="34" charset="0"/>
              </a:rPr>
              <a:t>1856-1926</a:t>
            </a:r>
            <a:endParaRPr lang="en-US" sz="2200" dirty="0">
              <a:solidFill>
                <a:schemeClr val="accent5">
                  <a:lumMod val="50000"/>
                </a:schemeClr>
              </a:solidFill>
              <a:cs typeface="Arial" pitchFamily="34" charset="0"/>
            </a:endParaRPr>
          </a:p>
        </p:txBody>
      </p:sp>
      <p:pic>
        <p:nvPicPr>
          <p:cNvPr id="2050" name="Picture 2" descr="File:Hippocra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4255" y="1484784"/>
            <a:ext cx="1312865" cy="193068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9" name="Rectangle 7"/>
          <p:cNvSpPr/>
          <p:nvPr/>
        </p:nvSpPr>
        <p:spPr>
          <a:xfrm>
            <a:off x="6840754" y="3411095"/>
            <a:ext cx="2199865" cy="400110"/>
          </a:xfrm>
          <a:prstGeom prst="rect">
            <a:avLst/>
          </a:prstGeom>
        </p:spPr>
        <p:txBody>
          <a:bodyPr wrap="square">
            <a:spAutoFit/>
          </a:bodyPr>
          <a:lstStyle/>
          <a:p>
            <a:pPr algn="ctr"/>
            <a:r>
              <a:rPr lang="en-US" sz="1000" dirty="0" smtClean="0">
                <a:solidFill>
                  <a:prstClr val="black">
                    <a:lumMod val="75000"/>
                    <a:lumOff val="25000"/>
                  </a:prstClr>
                </a:solidFill>
                <a:latin typeface="+mn-lt"/>
              </a:rPr>
              <a:t>“</a:t>
            </a:r>
            <a:r>
              <a:rPr lang="en-US" sz="1000" dirty="0" smtClean="0">
                <a:latin typeface="+mn-lt"/>
                <a:hlinkClick r:id="rId3"/>
              </a:rPr>
              <a:t>Hippocrates</a:t>
            </a:r>
            <a:r>
              <a:rPr lang="en-US" sz="1000" dirty="0" smtClean="0">
                <a:solidFill>
                  <a:prstClr val="black">
                    <a:lumMod val="75000"/>
                    <a:lumOff val="25000"/>
                  </a:prstClr>
                </a:solidFill>
                <a:latin typeface="+mn-lt"/>
              </a:rPr>
              <a:t>”, </a:t>
            </a:r>
            <a:r>
              <a:rPr lang="el-GR" sz="1000" dirty="0" smtClean="0">
                <a:solidFill>
                  <a:prstClr val="black">
                    <a:lumMod val="75000"/>
                    <a:lumOff val="25000"/>
                  </a:prstClr>
                </a:solidFill>
                <a:latin typeface="+mn-lt"/>
              </a:rPr>
              <a:t>από</a:t>
            </a:r>
            <a:r>
              <a:rPr lang="en-US" sz="1000" dirty="0" smtClean="0">
                <a:solidFill>
                  <a:prstClr val="black">
                    <a:lumMod val="75000"/>
                    <a:lumOff val="25000"/>
                  </a:prstClr>
                </a:solidFill>
                <a:latin typeface="+mn-lt"/>
              </a:rPr>
              <a:t> </a:t>
            </a:r>
            <a:r>
              <a:rPr lang="en-US" sz="1000" dirty="0">
                <a:latin typeface="+mn-lt"/>
                <a:hlinkClick r:id="rId4" tooltip="User:Andrew.Lorenzs"/>
              </a:rPr>
              <a:t>Andrew.Lorenzs</a:t>
            </a:r>
            <a:r>
              <a:rPr lang="el-GR" sz="1000" dirty="0" smtClean="0">
                <a:solidFill>
                  <a:prstClr val="black">
                    <a:lumMod val="75000"/>
                    <a:lumOff val="25000"/>
                  </a:prstClr>
                </a:solidFill>
                <a:latin typeface="+mn-lt"/>
              </a:rPr>
              <a:t>  διαθέσιμο ως κοινό κτήμα</a:t>
            </a:r>
            <a:endParaRPr lang="en-US" sz="1000" dirty="0">
              <a:solidFill>
                <a:prstClr val="black">
                  <a:lumMod val="75000"/>
                  <a:lumOff val="25000"/>
                </a:prstClr>
              </a:solidFill>
              <a:latin typeface="+mn-lt"/>
            </a:endParaRPr>
          </a:p>
        </p:txBody>
      </p:sp>
      <p:pic>
        <p:nvPicPr>
          <p:cNvPr id="2052" name="Picture 4" descr="File:Emil Kraepelin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9718" y="4005064"/>
            <a:ext cx="1426034" cy="18189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Rectangle 7"/>
          <p:cNvSpPr/>
          <p:nvPr/>
        </p:nvSpPr>
        <p:spPr>
          <a:xfrm>
            <a:off x="7076591" y="5827330"/>
            <a:ext cx="1728192" cy="553998"/>
          </a:xfrm>
          <a:prstGeom prst="rect">
            <a:avLst/>
          </a:prstGeom>
        </p:spPr>
        <p:txBody>
          <a:bodyPr wrap="square">
            <a:spAutoFit/>
          </a:bodyPr>
          <a:lstStyle/>
          <a:p>
            <a:pPr algn="ctr"/>
            <a:r>
              <a:rPr lang="en-US" sz="1000" dirty="0" smtClean="0">
                <a:solidFill>
                  <a:prstClr val="black">
                    <a:lumMod val="75000"/>
                    <a:lumOff val="25000"/>
                  </a:prstClr>
                </a:solidFill>
                <a:latin typeface="+mn-lt"/>
              </a:rPr>
              <a:t>“</a:t>
            </a:r>
            <a:r>
              <a:rPr lang="en-US" sz="1000" dirty="0">
                <a:latin typeface="+mn-lt"/>
                <a:hlinkClick r:id="rId6"/>
              </a:rPr>
              <a:t>Emil </a:t>
            </a:r>
            <a:r>
              <a:rPr lang="en-US" sz="1000" dirty="0" smtClean="0">
                <a:latin typeface="+mn-lt"/>
                <a:hlinkClick r:id="rId6"/>
              </a:rPr>
              <a:t>Kraepelin2</a:t>
            </a:r>
            <a:r>
              <a:rPr lang="en-US" sz="1000" dirty="0" smtClean="0">
                <a:solidFill>
                  <a:prstClr val="black">
                    <a:lumMod val="75000"/>
                    <a:lumOff val="25000"/>
                  </a:prstClr>
                </a:solidFill>
                <a:latin typeface="+mn-lt"/>
              </a:rPr>
              <a:t>”, </a:t>
            </a:r>
            <a:r>
              <a:rPr lang="el-GR" sz="1000" dirty="0" smtClean="0">
                <a:solidFill>
                  <a:prstClr val="black">
                    <a:lumMod val="75000"/>
                    <a:lumOff val="25000"/>
                  </a:prstClr>
                </a:solidFill>
                <a:latin typeface="+mn-lt"/>
              </a:rPr>
              <a:t>από</a:t>
            </a:r>
            <a:r>
              <a:rPr lang="en-US" sz="1000" dirty="0" smtClean="0">
                <a:solidFill>
                  <a:prstClr val="black">
                    <a:lumMod val="75000"/>
                    <a:lumOff val="25000"/>
                  </a:prstClr>
                </a:solidFill>
                <a:latin typeface="+mn-lt"/>
              </a:rPr>
              <a:t> </a:t>
            </a:r>
            <a:r>
              <a:rPr lang="en-US" sz="1000" u="sng" dirty="0">
                <a:latin typeface="+mn-lt"/>
                <a:hlinkClick r:id="rId7" tooltip="User:File Upload Bot (Magnus Manske)"/>
              </a:rPr>
              <a:t>File Upload Bot (Magnus Manske)</a:t>
            </a:r>
            <a:r>
              <a:rPr lang="el-GR" sz="1000" dirty="0" smtClean="0">
                <a:solidFill>
                  <a:prstClr val="black">
                    <a:lumMod val="75000"/>
                    <a:lumOff val="25000"/>
                  </a:prstClr>
                </a:solidFill>
                <a:latin typeface="+mn-lt"/>
              </a:rPr>
              <a:t>  διαθέσιμο ως κοινό κτήμα</a:t>
            </a:r>
            <a:endParaRPr lang="en-US" sz="1000" dirty="0">
              <a:solidFill>
                <a:prstClr val="black">
                  <a:lumMod val="75000"/>
                  <a:lumOff val="25000"/>
                </a:prstClr>
              </a:solidFill>
              <a:latin typeface="+mn-lt"/>
            </a:endParaRPr>
          </a:p>
        </p:txBody>
      </p:sp>
    </p:spTree>
    <p:extLst>
      <p:ext uri="{BB962C8B-B14F-4D97-AF65-F5344CB8AC3E}">
        <p14:creationId xmlns:p14="http://schemas.microsoft.com/office/powerpoint/2010/main" val="51857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par>
                          <p:cTn id="23" fill="hold">
                            <p:stCondLst>
                              <p:cond delay="1000"/>
                            </p:stCondLst>
                            <p:childTnLst>
                              <p:par>
                                <p:cTn id="24" presetID="55"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strVal val="#ppt_w*0.70"/>
                                          </p:val>
                                        </p:tav>
                                        <p:tav tm="100000">
                                          <p:val>
                                            <p:strVal val="#ppt_w"/>
                                          </p:val>
                                        </p:tav>
                                      </p:tavLst>
                                    </p:anim>
                                    <p:anim calcmode="lin" valueType="num">
                                      <p:cBhvr>
                                        <p:cTn id="27" dur="1000" fill="hold"/>
                                        <p:tgtEl>
                                          <p:spTgt spid="15"/>
                                        </p:tgtEl>
                                        <p:attrNameLst>
                                          <p:attrName>ppt_h</p:attrName>
                                        </p:attrNameLst>
                                      </p:cBhvr>
                                      <p:tavLst>
                                        <p:tav tm="0">
                                          <p:val>
                                            <p:strVal val="#ppt_h"/>
                                          </p:val>
                                        </p:tav>
                                        <p:tav tm="100000">
                                          <p:val>
                                            <p:strVal val="#ppt_h"/>
                                          </p:val>
                                        </p:tav>
                                      </p:tavLst>
                                    </p:anim>
                                    <p:animEffect transition="in" filter="fade">
                                      <p:cBhvr>
                                        <p:cTn id="2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εμφάνιση του </a:t>
            </a:r>
            <a:r>
              <a:rPr lang="en-US" dirty="0" smtClean="0"/>
              <a:t>DSM</a:t>
            </a:r>
            <a:r>
              <a:rPr lang="el-GR" dirty="0" smtClean="0"/>
              <a:t> </a:t>
            </a:r>
            <a:r>
              <a:rPr lang="el-GR" sz="3200" b="0" dirty="0" smtClean="0"/>
              <a:t>1/2</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5" name="Text Box 6"/>
          <p:cNvSpPr txBox="1">
            <a:spLocks noChangeArrowheads="1"/>
          </p:cNvSpPr>
          <p:nvPr/>
        </p:nvSpPr>
        <p:spPr bwMode="auto">
          <a:xfrm>
            <a:off x="2711290" y="1596571"/>
            <a:ext cx="4648200" cy="1354217"/>
          </a:xfrm>
          <a:prstGeom prst="rect">
            <a:avLst/>
          </a:prstGeom>
          <a:solidFill>
            <a:schemeClr val="accent5">
              <a:lumMod val="50000"/>
            </a:schemeClr>
          </a:solidFill>
          <a:ln>
            <a:solidFill>
              <a:schemeClr val="accent5">
                <a:lumMod val="50000"/>
              </a:schemeClr>
            </a:solidFill>
            <a:headEnd/>
            <a:tailEnd/>
          </a:ln>
        </p:spPr>
        <p:style>
          <a:lnRef idx="1">
            <a:schemeClr val="accent2"/>
          </a:lnRef>
          <a:fillRef idx="3">
            <a:schemeClr val="accent2"/>
          </a:fillRef>
          <a:effectRef idx="2">
            <a:schemeClr val="accent2"/>
          </a:effectRef>
          <a:fontRef idx="minor">
            <a:schemeClr val="lt1"/>
          </a:fontRef>
        </p:style>
        <p:txBody>
          <a:bodyPr tIns="0" bIns="0">
            <a:spAutoFit/>
          </a:bodyPr>
          <a:lstStyle/>
          <a:p>
            <a:pPr algn="ctr">
              <a:spcBef>
                <a:spcPct val="50000"/>
              </a:spcBef>
              <a:defRPr/>
            </a:pPr>
            <a:r>
              <a:rPr lang="el-GR" sz="2200" b="1" dirty="0">
                <a:cs typeface="Arial" pitchFamily="34" charset="0"/>
              </a:rPr>
              <a:t>Η Αμερικανική Ιατρο-Ψυχολογική Εταιρεία αναπτύσσει ένα διαγνωστικό σύστημα με 59 διαταραχές.</a:t>
            </a:r>
            <a:endParaRPr lang="en-US" sz="2200" b="1" dirty="0">
              <a:cs typeface="Arial" pitchFamily="34" charset="0"/>
            </a:endParaRPr>
          </a:p>
        </p:txBody>
      </p:sp>
      <p:sp>
        <p:nvSpPr>
          <p:cNvPr id="6" name="Text Box 29"/>
          <p:cNvSpPr txBox="1">
            <a:spLocks noChangeArrowheads="1"/>
          </p:cNvSpPr>
          <p:nvPr/>
        </p:nvSpPr>
        <p:spPr bwMode="auto">
          <a:xfrm>
            <a:off x="673248" y="2085936"/>
            <a:ext cx="1524000" cy="375487"/>
          </a:xfrm>
          <a:prstGeom prst="rect">
            <a:avLst/>
          </a:prstGeom>
          <a:solidFill>
            <a:schemeClr val="bg1"/>
          </a:solidFill>
          <a:ln>
            <a:solidFill>
              <a:schemeClr val="accent5">
                <a:lumMod val="50000"/>
              </a:schemeClr>
            </a:solidFill>
            <a:headEnd/>
            <a:tailEnd/>
          </a:ln>
        </p:spPr>
        <p:style>
          <a:lnRef idx="3">
            <a:schemeClr val="lt1"/>
          </a:lnRef>
          <a:fillRef idx="1">
            <a:schemeClr val="accent1"/>
          </a:fillRef>
          <a:effectRef idx="1">
            <a:schemeClr val="accent1"/>
          </a:effectRef>
          <a:fontRef idx="minor">
            <a:schemeClr val="lt1"/>
          </a:fontRef>
        </p:style>
        <p:txBody>
          <a:bodyPr lIns="0" tIns="18288" rIns="0" bIns="18288">
            <a:spAutoFit/>
          </a:bodyPr>
          <a:lstStyle/>
          <a:p>
            <a:pPr algn="ctr">
              <a:spcBef>
                <a:spcPct val="50000"/>
              </a:spcBef>
              <a:defRPr/>
            </a:pPr>
            <a:r>
              <a:rPr lang="el-GR" sz="2200" b="1" dirty="0">
                <a:solidFill>
                  <a:schemeClr val="accent5">
                    <a:lumMod val="50000"/>
                  </a:schemeClr>
                </a:solidFill>
                <a:cs typeface="Arial" pitchFamily="34" charset="0"/>
              </a:rPr>
              <a:t>1917</a:t>
            </a:r>
            <a:endParaRPr lang="en-US" sz="2200" b="1" dirty="0">
              <a:solidFill>
                <a:schemeClr val="accent5">
                  <a:lumMod val="50000"/>
                </a:schemeClr>
              </a:solidFill>
              <a:cs typeface="Arial" pitchFamily="34" charset="0"/>
            </a:endParaRPr>
          </a:p>
        </p:txBody>
      </p:sp>
      <p:sp>
        <p:nvSpPr>
          <p:cNvPr id="7" name="Text Box 14"/>
          <p:cNvSpPr txBox="1">
            <a:spLocks noChangeArrowheads="1"/>
          </p:cNvSpPr>
          <p:nvPr/>
        </p:nvSpPr>
        <p:spPr bwMode="auto">
          <a:xfrm>
            <a:off x="2699792" y="3393996"/>
            <a:ext cx="4643438" cy="1107996"/>
          </a:xfrm>
          <a:prstGeom prst="rect">
            <a:avLst/>
          </a:prstGeom>
          <a:solidFill>
            <a:schemeClr val="accent5">
              <a:lumMod val="50000"/>
            </a:schemeClr>
          </a:solidFill>
          <a:ln>
            <a:solidFill>
              <a:schemeClr val="accent5">
                <a:lumMod val="50000"/>
              </a:schemeClr>
            </a:solidFill>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a:spcBef>
                <a:spcPct val="50000"/>
              </a:spcBef>
              <a:defRPr/>
            </a:pPr>
            <a:r>
              <a:rPr lang="el-GR" sz="2200" b="1" dirty="0">
                <a:cs typeface="Arial" pitchFamily="34" charset="0"/>
              </a:rPr>
              <a:t>Η Αμερικανική Ιατρο-Ψυχολογική Εταιρεία μετονομάζεται σε </a:t>
            </a:r>
            <a:r>
              <a:rPr lang="en-US" sz="2200" b="1" dirty="0">
                <a:cs typeface="Arial" pitchFamily="34" charset="0"/>
              </a:rPr>
              <a:t>American Psychiatric Association (APA)</a:t>
            </a:r>
            <a:r>
              <a:rPr lang="el-GR" sz="2200" b="1" dirty="0">
                <a:cs typeface="Arial" pitchFamily="34" charset="0"/>
              </a:rPr>
              <a:t>.</a:t>
            </a:r>
            <a:endParaRPr lang="en-US" sz="2200" b="1" dirty="0">
              <a:cs typeface="Arial" pitchFamily="34" charset="0"/>
            </a:endParaRPr>
          </a:p>
        </p:txBody>
      </p:sp>
      <p:sp>
        <p:nvSpPr>
          <p:cNvPr id="8" name="Text Box 30"/>
          <p:cNvSpPr txBox="1">
            <a:spLocks noChangeArrowheads="1"/>
          </p:cNvSpPr>
          <p:nvPr/>
        </p:nvSpPr>
        <p:spPr bwMode="auto">
          <a:xfrm>
            <a:off x="658961" y="3760250"/>
            <a:ext cx="1538287" cy="375487"/>
          </a:xfrm>
          <a:prstGeom prst="rect">
            <a:avLst/>
          </a:prstGeom>
          <a:solidFill>
            <a:schemeClr val="bg1"/>
          </a:solidFill>
          <a:ln>
            <a:solidFill>
              <a:schemeClr val="accent5">
                <a:lumMod val="50000"/>
              </a:schemeClr>
            </a:solidFill>
            <a:headEnd/>
            <a:tailEnd/>
          </a:ln>
        </p:spPr>
        <p:style>
          <a:lnRef idx="3">
            <a:schemeClr val="lt1"/>
          </a:lnRef>
          <a:fillRef idx="1">
            <a:schemeClr val="accent1"/>
          </a:fillRef>
          <a:effectRef idx="1">
            <a:schemeClr val="accent1"/>
          </a:effectRef>
          <a:fontRef idx="minor">
            <a:schemeClr val="lt1"/>
          </a:fontRef>
        </p:style>
        <p:txBody>
          <a:bodyPr lIns="0" tIns="18288" rIns="0" bIns="18288">
            <a:spAutoFit/>
          </a:bodyPr>
          <a:lstStyle/>
          <a:p>
            <a:pPr algn="ctr">
              <a:spcBef>
                <a:spcPct val="50000"/>
              </a:spcBef>
              <a:defRPr/>
            </a:pPr>
            <a:r>
              <a:rPr lang="el-GR" sz="2200" b="1" dirty="0">
                <a:solidFill>
                  <a:schemeClr val="accent5">
                    <a:lumMod val="50000"/>
                  </a:schemeClr>
                </a:solidFill>
                <a:cs typeface="Arial" pitchFamily="34" charset="0"/>
              </a:rPr>
              <a:t>1921</a:t>
            </a:r>
            <a:endParaRPr lang="en-US" sz="2200" dirty="0">
              <a:solidFill>
                <a:schemeClr val="accent5">
                  <a:lumMod val="50000"/>
                </a:schemeClr>
              </a:solidFill>
              <a:cs typeface="Arial" pitchFamily="34" charset="0"/>
            </a:endParaRPr>
          </a:p>
        </p:txBody>
      </p:sp>
      <p:pic>
        <p:nvPicPr>
          <p:cNvPr id="3074" name="Picture 2" descr="File:Apa psychiatry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403" y="2461423"/>
            <a:ext cx="1501778" cy="14588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Ορθογώνιο 12"/>
          <p:cNvSpPr/>
          <p:nvPr/>
        </p:nvSpPr>
        <p:spPr>
          <a:xfrm>
            <a:off x="7429377" y="3926834"/>
            <a:ext cx="169941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l-GR" sz="1200" dirty="0" smtClean="0">
                <a:solidFill>
                  <a:prstClr val="black">
                    <a:lumMod val="75000"/>
                    <a:lumOff val="25000"/>
                  </a:prstClr>
                </a:solidFill>
                <a:latin typeface="+mn-lt"/>
              </a:rPr>
              <a:t> </a:t>
            </a:r>
            <a:r>
              <a:rPr lang="en-US" sz="1200" dirty="0" smtClean="0">
                <a:latin typeface="+mn-lt"/>
                <a:hlinkClick r:id="rId3"/>
              </a:rPr>
              <a:t>Apa </a:t>
            </a:r>
            <a:r>
              <a:rPr lang="en-US" sz="1200" dirty="0">
                <a:latin typeface="+mn-lt"/>
                <a:hlinkClick r:id="rId3"/>
              </a:rPr>
              <a:t>psychiatry logo</a:t>
            </a:r>
            <a:endParaRPr lang="en-US" sz="1200" dirty="0">
              <a:latin typeface="+mn-lt"/>
            </a:endParaRPr>
          </a:p>
        </p:txBody>
      </p:sp>
    </p:spTree>
    <p:extLst>
      <p:ext uri="{BB962C8B-B14F-4D97-AF65-F5344CB8AC3E}">
        <p14:creationId xmlns:p14="http://schemas.microsoft.com/office/powerpoint/2010/main" val="177241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par>
                          <p:cTn id="23" fill="hold">
                            <p:stCondLst>
                              <p:cond delay="1000"/>
                            </p:stCondLst>
                            <p:childTnLst>
                              <p:par>
                                <p:cTn id="24" presetID="55"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Η εμφάνιση του </a:t>
            </a:r>
            <a:r>
              <a:rPr lang="en-US" dirty="0">
                <a:solidFill>
                  <a:prstClr val="black"/>
                </a:solidFill>
              </a:rPr>
              <a:t>DSM</a:t>
            </a:r>
            <a:r>
              <a:rPr lang="el-GR" dirty="0">
                <a:solidFill>
                  <a:prstClr val="black"/>
                </a:solidFill>
              </a:rPr>
              <a:t> </a:t>
            </a:r>
            <a:r>
              <a:rPr lang="el-GR" sz="3200" b="0" dirty="0" smtClean="0">
                <a:solidFill>
                  <a:prstClr val="black"/>
                </a:solidFill>
              </a:rPr>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9" name="Text Box 6"/>
          <p:cNvSpPr txBox="1">
            <a:spLocks noChangeArrowheads="1"/>
          </p:cNvSpPr>
          <p:nvPr/>
        </p:nvSpPr>
        <p:spPr bwMode="auto">
          <a:xfrm>
            <a:off x="2388177" y="1628800"/>
            <a:ext cx="4794250" cy="1354217"/>
          </a:xfrm>
          <a:prstGeom prst="rect">
            <a:avLst/>
          </a:prstGeom>
          <a:solidFill>
            <a:schemeClr val="accent5">
              <a:lumMod val="50000"/>
            </a:schemeClr>
          </a:solidFill>
          <a:ln>
            <a:solidFill>
              <a:schemeClr val="accent5">
                <a:lumMod val="50000"/>
              </a:schemeClr>
            </a:solidFill>
            <a:headEnd/>
            <a:tailEnd/>
          </a:ln>
        </p:spPr>
        <p:style>
          <a:lnRef idx="1">
            <a:schemeClr val="accent2"/>
          </a:lnRef>
          <a:fillRef idx="3">
            <a:schemeClr val="accent2"/>
          </a:fillRef>
          <a:effectRef idx="2">
            <a:schemeClr val="accent2"/>
          </a:effectRef>
          <a:fontRef idx="minor">
            <a:schemeClr val="lt1"/>
          </a:fontRef>
        </p:style>
        <p:txBody>
          <a:bodyPr wrap="square" tIns="0" bIns="0">
            <a:spAutoFit/>
          </a:bodyPr>
          <a:lstStyle/>
          <a:p>
            <a:pPr algn="ctr">
              <a:spcBef>
                <a:spcPct val="50000"/>
              </a:spcBef>
              <a:defRPr/>
            </a:pPr>
            <a:r>
              <a:rPr lang="el-GR" sz="2200" b="1" dirty="0">
                <a:cs typeface="Arial" pitchFamily="34" charset="0"/>
              </a:rPr>
              <a:t>Εκδίδεται από τον Παγκόσμιο Οργανισμό Υγείας η </a:t>
            </a:r>
            <a:r>
              <a:rPr lang="el-GR" sz="2200" b="1" dirty="0">
                <a:solidFill>
                  <a:schemeClr val="tx1">
                    <a:lumMod val="95000"/>
                    <a:lumOff val="5000"/>
                  </a:schemeClr>
                </a:solidFill>
                <a:cs typeface="Arial" pitchFamily="34" charset="0"/>
              </a:rPr>
              <a:t>6</a:t>
            </a:r>
            <a:r>
              <a:rPr lang="el-GR" sz="2200" b="1" baseline="30000" dirty="0">
                <a:solidFill>
                  <a:schemeClr val="tx1">
                    <a:lumMod val="95000"/>
                    <a:lumOff val="5000"/>
                  </a:schemeClr>
                </a:solidFill>
                <a:cs typeface="Arial" pitchFamily="34" charset="0"/>
              </a:rPr>
              <a:t>η</a:t>
            </a:r>
            <a:r>
              <a:rPr lang="el-GR" sz="2200" b="1" dirty="0">
                <a:solidFill>
                  <a:schemeClr val="tx1">
                    <a:lumMod val="95000"/>
                    <a:lumOff val="5000"/>
                  </a:schemeClr>
                </a:solidFill>
                <a:cs typeface="Arial" pitchFamily="34" charset="0"/>
              </a:rPr>
              <a:t> έκδοση του </a:t>
            </a:r>
            <a:r>
              <a:rPr lang="en-US" sz="2200" b="1" dirty="0">
                <a:solidFill>
                  <a:schemeClr val="tx1">
                    <a:lumMod val="95000"/>
                    <a:lumOff val="5000"/>
                  </a:schemeClr>
                </a:solidFill>
                <a:cs typeface="Arial" pitchFamily="34" charset="0"/>
              </a:rPr>
              <a:t>ICD</a:t>
            </a:r>
            <a:r>
              <a:rPr lang="en-US" sz="2200" b="1" dirty="0">
                <a:solidFill>
                  <a:srgbClr val="FFFF00"/>
                </a:solidFill>
                <a:cs typeface="Arial" pitchFamily="34" charset="0"/>
              </a:rPr>
              <a:t> </a:t>
            </a:r>
            <a:r>
              <a:rPr lang="el-GR" sz="2200" b="1" dirty="0">
                <a:cs typeface="Arial" pitchFamily="34" charset="0"/>
              </a:rPr>
              <a:t>στο οποίο περιλαμβάνεται η ενότητα </a:t>
            </a:r>
            <a:r>
              <a:rPr lang="en-US" sz="2200" b="1" dirty="0">
                <a:cs typeface="Arial" pitchFamily="34" charset="0"/>
              </a:rPr>
              <a:t>F </a:t>
            </a:r>
            <a:r>
              <a:rPr lang="el-GR" sz="2200" b="1" dirty="0">
                <a:cs typeface="Arial" pitchFamily="34" charset="0"/>
              </a:rPr>
              <a:t>για την ψυχική υγεία.</a:t>
            </a:r>
            <a:endParaRPr lang="en-US" sz="2200" b="1" dirty="0">
              <a:cs typeface="Arial" pitchFamily="34" charset="0"/>
            </a:endParaRPr>
          </a:p>
        </p:txBody>
      </p:sp>
      <p:sp>
        <p:nvSpPr>
          <p:cNvPr id="10" name="Text Box 29"/>
          <p:cNvSpPr txBox="1">
            <a:spLocks noChangeArrowheads="1"/>
          </p:cNvSpPr>
          <p:nvPr/>
        </p:nvSpPr>
        <p:spPr bwMode="auto">
          <a:xfrm>
            <a:off x="539552" y="2118164"/>
            <a:ext cx="1524000" cy="375487"/>
          </a:xfrm>
          <a:prstGeom prst="rect">
            <a:avLst/>
          </a:prstGeom>
          <a:solidFill>
            <a:schemeClr val="bg1"/>
          </a:solidFill>
          <a:ln>
            <a:solidFill>
              <a:schemeClr val="accent5">
                <a:lumMod val="50000"/>
              </a:schemeClr>
            </a:solidFill>
            <a:headEnd/>
            <a:tailEnd/>
          </a:ln>
        </p:spPr>
        <p:style>
          <a:lnRef idx="3">
            <a:schemeClr val="lt1"/>
          </a:lnRef>
          <a:fillRef idx="1">
            <a:schemeClr val="accent1"/>
          </a:fillRef>
          <a:effectRef idx="1">
            <a:schemeClr val="accent1"/>
          </a:effectRef>
          <a:fontRef idx="minor">
            <a:schemeClr val="lt1"/>
          </a:fontRef>
        </p:style>
        <p:txBody>
          <a:bodyPr lIns="0" tIns="18288" rIns="0" bIns="18288">
            <a:spAutoFit/>
          </a:bodyPr>
          <a:lstStyle/>
          <a:p>
            <a:pPr algn="ctr">
              <a:spcBef>
                <a:spcPct val="50000"/>
              </a:spcBef>
              <a:defRPr/>
            </a:pPr>
            <a:r>
              <a:rPr lang="el-GR" sz="2200" b="1" dirty="0">
                <a:solidFill>
                  <a:schemeClr val="accent5">
                    <a:lumMod val="50000"/>
                  </a:schemeClr>
                </a:solidFill>
                <a:cs typeface="Arial" pitchFamily="34" charset="0"/>
              </a:rPr>
              <a:t>1948</a:t>
            </a:r>
            <a:endParaRPr lang="en-US" sz="2200" dirty="0">
              <a:solidFill>
                <a:schemeClr val="accent5">
                  <a:lumMod val="50000"/>
                </a:schemeClr>
              </a:solidFill>
              <a:cs typeface="Arial" pitchFamily="34" charset="0"/>
            </a:endParaRPr>
          </a:p>
        </p:txBody>
      </p:sp>
      <p:sp>
        <p:nvSpPr>
          <p:cNvPr id="11" name="Rektangel 76"/>
          <p:cNvSpPr>
            <a:spLocks noChangeArrowheads="1"/>
          </p:cNvSpPr>
          <p:nvPr/>
        </p:nvSpPr>
        <p:spPr bwMode="auto">
          <a:xfrm>
            <a:off x="2388177" y="3901405"/>
            <a:ext cx="4794250" cy="1615827"/>
          </a:xfrm>
          <a:prstGeom prst="rect">
            <a:avLst/>
          </a:prstGeom>
          <a:solidFill>
            <a:schemeClr val="accent5">
              <a:lumMod val="40000"/>
              <a:lumOff val="60000"/>
            </a:schemeClr>
          </a:solidFill>
          <a:ln>
            <a:solidFill>
              <a:schemeClr val="accent5">
                <a:lumMod val="50000"/>
              </a:schemeClr>
            </a:solidFill>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a:lnSpc>
                <a:spcPct val="90000"/>
              </a:lnSpc>
              <a:spcBef>
                <a:spcPct val="20000"/>
              </a:spcBef>
              <a:buClr>
                <a:schemeClr val="bg2"/>
              </a:buClr>
              <a:buSzPct val="75000"/>
              <a:buFont typeface="Wingdings" pitchFamily="2" charset="2"/>
              <a:buNone/>
              <a:defRPr/>
            </a:pPr>
            <a:r>
              <a:rPr lang="en-US" sz="2200" b="1" dirty="0">
                <a:solidFill>
                  <a:schemeClr val="tx1">
                    <a:lumMod val="95000"/>
                    <a:lumOff val="5000"/>
                  </a:schemeClr>
                </a:solidFill>
                <a:cs typeface="Arial" pitchFamily="34" charset="0"/>
              </a:rPr>
              <a:t>H APA </a:t>
            </a:r>
            <a:r>
              <a:rPr lang="el-GR" sz="2200" b="1" dirty="0">
                <a:solidFill>
                  <a:schemeClr val="tx1">
                    <a:lumMod val="95000"/>
                    <a:lumOff val="5000"/>
                  </a:schemeClr>
                </a:solidFill>
                <a:cs typeface="Arial" pitchFamily="34" charset="0"/>
              </a:rPr>
              <a:t>επηρεάζεται από την έκδοση του </a:t>
            </a:r>
            <a:r>
              <a:rPr lang="en-US" sz="2200" b="1" dirty="0">
                <a:solidFill>
                  <a:schemeClr val="tx1">
                    <a:lumMod val="95000"/>
                    <a:lumOff val="5000"/>
                  </a:schemeClr>
                </a:solidFill>
                <a:cs typeface="Arial" pitchFamily="34" charset="0"/>
              </a:rPr>
              <a:t>ICD-6 </a:t>
            </a:r>
            <a:r>
              <a:rPr lang="el-GR" sz="2200" b="1" dirty="0">
                <a:solidFill>
                  <a:schemeClr val="tx1">
                    <a:lumMod val="95000"/>
                    <a:lumOff val="5000"/>
                  </a:schemeClr>
                </a:solidFill>
                <a:cs typeface="Arial" pitchFamily="34" charset="0"/>
              </a:rPr>
              <a:t>και εκδίδει το </a:t>
            </a:r>
            <a:r>
              <a:rPr lang="en-US" sz="2200" b="1" dirty="0">
                <a:solidFill>
                  <a:schemeClr val="tx1">
                    <a:lumMod val="95000"/>
                    <a:lumOff val="5000"/>
                  </a:schemeClr>
                </a:solidFill>
                <a:cs typeface="Arial" pitchFamily="34" charset="0"/>
              </a:rPr>
              <a:t>DSM-I</a:t>
            </a:r>
            <a:r>
              <a:rPr lang="el-GR" sz="2200" b="1" dirty="0">
                <a:solidFill>
                  <a:schemeClr val="tx1">
                    <a:lumMod val="95000"/>
                    <a:lumOff val="5000"/>
                  </a:schemeClr>
                </a:solidFill>
                <a:cs typeface="Arial" pitchFamily="34" charset="0"/>
              </a:rPr>
              <a:t>. Αυτό αντανακλά κυρίως την ψυχοδυναμική άποψη και περιλαμβάνει 106 διαγνωστικές κατηγορίες.</a:t>
            </a:r>
            <a:r>
              <a:rPr lang="en-US" sz="2200" b="1" dirty="0">
                <a:solidFill>
                  <a:schemeClr val="tx1">
                    <a:lumMod val="95000"/>
                    <a:lumOff val="5000"/>
                  </a:schemeClr>
                </a:solidFill>
                <a:cs typeface="Arial" pitchFamily="34" charset="0"/>
              </a:rPr>
              <a:t> </a:t>
            </a:r>
            <a:endParaRPr lang="el-GR" sz="2200" b="1" dirty="0">
              <a:solidFill>
                <a:schemeClr val="tx1">
                  <a:lumMod val="95000"/>
                  <a:lumOff val="5000"/>
                </a:schemeClr>
              </a:solidFill>
              <a:cs typeface="Arial" pitchFamily="34" charset="0"/>
            </a:endParaRPr>
          </a:p>
        </p:txBody>
      </p:sp>
      <p:sp>
        <p:nvSpPr>
          <p:cNvPr id="12" name="Text Box 29"/>
          <p:cNvSpPr txBox="1">
            <a:spLocks noChangeArrowheads="1"/>
          </p:cNvSpPr>
          <p:nvPr/>
        </p:nvSpPr>
        <p:spPr bwMode="auto">
          <a:xfrm>
            <a:off x="539552" y="4521574"/>
            <a:ext cx="1524000" cy="375487"/>
          </a:xfrm>
          <a:prstGeom prst="rect">
            <a:avLst/>
          </a:prstGeom>
          <a:solidFill>
            <a:schemeClr val="bg1"/>
          </a:solidFill>
          <a:ln>
            <a:solidFill>
              <a:schemeClr val="accent5">
                <a:lumMod val="50000"/>
              </a:schemeClr>
            </a:solidFill>
            <a:headEnd/>
            <a:tailEnd/>
          </a:ln>
        </p:spPr>
        <p:style>
          <a:lnRef idx="3">
            <a:schemeClr val="lt1"/>
          </a:lnRef>
          <a:fillRef idx="1">
            <a:schemeClr val="accent1"/>
          </a:fillRef>
          <a:effectRef idx="1">
            <a:schemeClr val="accent1"/>
          </a:effectRef>
          <a:fontRef idx="minor">
            <a:schemeClr val="lt1"/>
          </a:fontRef>
        </p:style>
        <p:txBody>
          <a:bodyPr lIns="0" tIns="18288" rIns="0" bIns="18288">
            <a:spAutoFit/>
          </a:bodyPr>
          <a:lstStyle/>
          <a:p>
            <a:pPr algn="ctr">
              <a:spcBef>
                <a:spcPct val="50000"/>
              </a:spcBef>
              <a:defRPr/>
            </a:pPr>
            <a:r>
              <a:rPr lang="el-GR" sz="2200" b="1" dirty="0">
                <a:solidFill>
                  <a:schemeClr val="accent5">
                    <a:lumMod val="50000"/>
                  </a:schemeClr>
                </a:solidFill>
                <a:cs typeface="Arial" pitchFamily="34" charset="0"/>
              </a:rPr>
              <a:t>19</a:t>
            </a:r>
            <a:r>
              <a:rPr lang="en-US" sz="2200" b="1" dirty="0">
                <a:solidFill>
                  <a:schemeClr val="accent5">
                    <a:lumMod val="50000"/>
                  </a:schemeClr>
                </a:solidFill>
                <a:cs typeface="Arial" pitchFamily="34" charset="0"/>
              </a:rPr>
              <a:t>52</a:t>
            </a:r>
            <a:endParaRPr lang="en-US" sz="2200" dirty="0">
              <a:solidFill>
                <a:schemeClr val="accent5">
                  <a:lumMod val="50000"/>
                </a:schemeClr>
              </a:solidFill>
              <a:cs typeface="Arial" pitchFamily="34" charset="0"/>
            </a:endParaRPr>
          </a:p>
        </p:txBody>
      </p:sp>
      <p:pic>
        <p:nvPicPr>
          <p:cNvPr id="5122" name="Picture 2" descr="File:Who-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434370"/>
            <a:ext cx="1714500" cy="17430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Rectangle 7"/>
          <p:cNvSpPr/>
          <p:nvPr/>
        </p:nvSpPr>
        <p:spPr>
          <a:xfrm>
            <a:off x="7014787" y="3177703"/>
            <a:ext cx="2301534" cy="430887"/>
          </a:xfrm>
          <a:prstGeom prst="rect">
            <a:avLst/>
          </a:prstGeom>
        </p:spPr>
        <p:txBody>
          <a:bodyPr wrap="square">
            <a:spAutoFit/>
          </a:bodyPr>
          <a:lstStyle/>
          <a:p>
            <a:pPr algn="ctr"/>
            <a:r>
              <a:rPr lang="en-US" sz="1100" dirty="0" smtClean="0">
                <a:solidFill>
                  <a:prstClr val="black">
                    <a:lumMod val="75000"/>
                    <a:lumOff val="25000"/>
                  </a:prstClr>
                </a:solidFill>
                <a:latin typeface="+mn-lt"/>
              </a:rPr>
              <a:t>“</a:t>
            </a:r>
            <a:r>
              <a:rPr lang="en-US" sz="1100" dirty="0" smtClean="0">
                <a:latin typeface="+mn-lt"/>
                <a:hlinkClick r:id="rId3"/>
              </a:rPr>
              <a:t>Who-logo</a:t>
            </a:r>
            <a:r>
              <a:rPr lang="en-US" sz="1100" dirty="0" smtClean="0">
                <a:solidFill>
                  <a:prstClr val="black">
                    <a:lumMod val="75000"/>
                    <a:lumOff val="25000"/>
                  </a:prstClr>
                </a:solidFill>
                <a:latin typeface="+mn-lt"/>
              </a:rPr>
              <a:t>”, </a:t>
            </a:r>
            <a:r>
              <a:rPr lang="el-GR" sz="1100" dirty="0" smtClean="0">
                <a:solidFill>
                  <a:prstClr val="black">
                    <a:lumMod val="75000"/>
                    <a:lumOff val="25000"/>
                  </a:prstClr>
                </a:solidFill>
                <a:latin typeface="+mn-lt"/>
              </a:rPr>
              <a:t>από</a:t>
            </a:r>
            <a:r>
              <a:rPr lang="en-US" sz="1100" dirty="0" smtClean="0">
                <a:solidFill>
                  <a:prstClr val="black">
                    <a:lumMod val="75000"/>
                    <a:lumOff val="25000"/>
                  </a:prstClr>
                </a:solidFill>
                <a:latin typeface="+mn-lt"/>
              </a:rPr>
              <a:t> </a:t>
            </a:r>
            <a:r>
              <a:rPr lang="en-US" sz="1100" dirty="0">
                <a:latin typeface="+mn-lt"/>
                <a:hlinkClick r:id="rId4" tooltip="User:FIHIHF2013 (page does not exist)"/>
              </a:rPr>
              <a:t>FIHIHF2013</a:t>
            </a:r>
            <a:r>
              <a:rPr lang="el-GR" sz="1100" dirty="0" smtClean="0">
                <a:solidFill>
                  <a:prstClr val="black">
                    <a:lumMod val="75000"/>
                    <a:lumOff val="25000"/>
                  </a:prstClr>
                </a:solidFill>
                <a:latin typeface="+mn-lt"/>
              </a:rPr>
              <a:t> διαθέσιμο με άδεια </a:t>
            </a:r>
            <a:r>
              <a:rPr lang="en-US" sz="1100" dirty="0">
                <a:latin typeface="+mn-lt"/>
                <a:hlinkClick r:id="rId5"/>
              </a:rPr>
              <a:t>CC BY-SA 3.0</a:t>
            </a:r>
            <a:endParaRPr lang="en-US" sz="1100" dirty="0">
              <a:latin typeface="+mn-lt"/>
            </a:endParaRPr>
          </a:p>
        </p:txBody>
      </p:sp>
      <p:pic>
        <p:nvPicPr>
          <p:cNvPr id="5124" name="Picture 4" descr="http://www.pbs.org/pov/i/neurotypical/dsm-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8612" y="3717032"/>
            <a:ext cx="1313883" cy="20966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7717273" y="5813654"/>
            <a:ext cx="896560" cy="276999"/>
          </a:xfrm>
          <a:prstGeom prst="rect">
            <a:avLst/>
          </a:prstGeom>
        </p:spPr>
        <p:txBody>
          <a:bodyPr wrap="square">
            <a:spAutoFit/>
          </a:bodyPr>
          <a:lstStyle/>
          <a:p>
            <a:pPr algn="ctr"/>
            <a:r>
              <a:rPr lang="en-US" sz="1200" dirty="0" smtClean="0">
                <a:latin typeface="+mn-lt"/>
                <a:hlinkClick r:id="rId7"/>
              </a:rPr>
              <a:t>pbs.org</a:t>
            </a:r>
            <a:endParaRPr lang="el-GR" sz="1200" dirty="0">
              <a:latin typeface="+mn-lt"/>
            </a:endParaRPr>
          </a:p>
        </p:txBody>
      </p:sp>
    </p:spTree>
    <p:extLst>
      <p:ext uri="{BB962C8B-B14F-4D97-AF65-F5344CB8AC3E}">
        <p14:creationId xmlns:p14="http://schemas.microsoft.com/office/powerpoint/2010/main" val="198502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anim calcmode="lin" valueType="num">
                                      <p:cBhvr>
                                        <p:cTn id="20" dur="2000" fill="hold"/>
                                        <p:tgtEl>
                                          <p:spTgt spid="11"/>
                                        </p:tgtEl>
                                        <p:attrNameLst>
                                          <p:attrName>ppt_x</p:attrName>
                                        </p:attrNameLst>
                                      </p:cBhvr>
                                      <p:tavLst>
                                        <p:tav tm="0">
                                          <p:val>
                                            <p:strVal val="#ppt_x"/>
                                          </p:val>
                                        </p:tav>
                                        <p:tav tm="100000">
                                          <p:val>
                                            <p:strVal val="#ppt_x"/>
                                          </p:val>
                                        </p:tav>
                                      </p:tavLst>
                                    </p:anim>
                                    <p:anim calcmode="lin" valueType="num">
                                      <p:cBhvr>
                                        <p:cTn id="21" dur="1800" decel="100000" fill="hold"/>
                                        <p:tgtEl>
                                          <p:spTgt spid="11"/>
                                        </p:tgtEl>
                                        <p:attrNameLst>
                                          <p:attrName>ppt_y</p:attrName>
                                        </p:attrNameLst>
                                      </p:cBhvr>
                                      <p:tavLst>
                                        <p:tav tm="0">
                                          <p:val>
                                            <p:strVal val="#ppt_y+1"/>
                                          </p:val>
                                        </p:tav>
                                        <p:tav tm="100000">
                                          <p:val>
                                            <p:strVal val="#ppt_y-.03"/>
                                          </p:val>
                                        </p:tav>
                                      </p:tavLst>
                                    </p:anim>
                                    <p:anim calcmode="lin" valueType="num">
                                      <p:cBhvr>
                                        <p:cTn id="22" dur="200" accel="100000" fill="hold">
                                          <p:stCondLst>
                                            <p:cond delay="18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0.70"/>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εξέλιξη του </a:t>
            </a:r>
            <a:r>
              <a:rPr lang="en-US" dirty="0" smtClean="0"/>
              <a:t>DSM</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5" name="Text Box 6"/>
          <p:cNvSpPr txBox="1">
            <a:spLocks noChangeArrowheads="1"/>
          </p:cNvSpPr>
          <p:nvPr/>
        </p:nvSpPr>
        <p:spPr bwMode="auto">
          <a:xfrm>
            <a:off x="468798" y="1875631"/>
            <a:ext cx="2667000" cy="276225"/>
          </a:xfrm>
          <a:prstGeom prst="rect">
            <a:avLst/>
          </a:prstGeom>
          <a:solidFill>
            <a:schemeClr val="accent5">
              <a:lumMod val="40000"/>
              <a:lumOff val="60000"/>
            </a:schemeClr>
          </a:solidFill>
          <a:ln w="19050">
            <a:solidFill>
              <a:schemeClr val="tx1"/>
            </a:solidFill>
            <a:miter lim="800000"/>
            <a:headEnd/>
            <a:tailEnd/>
          </a:ln>
        </p:spPr>
        <p:txBody>
          <a:bodyPr lIns="18288" tIns="0" rIns="18288"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l-GR" b="1" dirty="0">
                <a:solidFill>
                  <a:srgbClr val="C00000"/>
                </a:solidFill>
                <a:latin typeface="+mn-lt"/>
              </a:rPr>
              <a:t>DSM-II: </a:t>
            </a:r>
            <a:r>
              <a:rPr lang="en-US" altLang="el-GR" b="1" dirty="0">
                <a:latin typeface="+mn-lt"/>
              </a:rPr>
              <a:t>182 </a:t>
            </a:r>
            <a:r>
              <a:rPr lang="el-GR" altLang="el-GR" b="1" dirty="0">
                <a:latin typeface="+mn-lt"/>
              </a:rPr>
              <a:t>διαταραχές</a:t>
            </a:r>
            <a:endParaRPr lang="en-US" altLang="el-GR" b="1" dirty="0">
              <a:latin typeface="+mn-lt"/>
            </a:endParaRPr>
          </a:p>
        </p:txBody>
      </p:sp>
      <p:sp>
        <p:nvSpPr>
          <p:cNvPr id="6" name="Text Box 9"/>
          <p:cNvSpPr txBox="1">
            <a:spLocks noChangeArrowheads="1"/>
          </p:cNvSpPr>
          <p:nvPr/>
        </p:nvSpPr>
        <p:spPr bwMode="auto">
          <a:xfrm>
            <a:off x="468798" y="3590659"/>
            <a:ext cx="2667000" cy="276225"/>
          </a:xfrm>
          <a:prstGeom prst="rect">
            <a:avLst/>
          </a:prstGeom>
          <a:solidFill>
            <a:schemeClr val="accent5">
              <a:lumMod val="40000"/>
              <a:lumOff val="60000"/>
            </a:schemeClr>
          </a:solidFill>
          <a:ln w="19050">
            <a:solidFill>
              <a:schemeClr val="tx1"/>
            </a:solidFill>
            <a:miter lim="800000"/>
            <a:headEnd/>
            <a:tailEnd/>
          </a:ln>
        </p:spPr>
        <p:txBody>
          <a:bodyPr lIns="18288" tIns="0" rIns="18288"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l-GR" b="1" dirty="0">
                <a:solidFill>
                  <a:srgbClr val="C00000"/>
                </a:solidFill>
                <a:latin typeface="+mn-lt"/>
              </a:rPr>
              <a:t>DSM-IV: </a:t>
            </a:r>
            <a:r>
              <a:rPr lang="en-US" altLang="el-GR" b="1" dirty="0">
                <a:latin typeface="+mn-lt"/>
              </a:rPr>
              <a:t>365 </a:t>
            </a:r>
            <a:r>
              <a:rPr lang="el-GR" altLang="el-GR" b="1" dirty="0">
                <a:latin typeface="+mn-lt"/>
              </a:rPr>
              <a:t>διαταραχές</a:t>
            </a:r>
            <a:endParaRPr lang="en-US" altLang="el-GR" b="1" dirty="0">
              <a:latin typeface="+mn-lt"/>
            </a:endParaRPr>
          </a:p>
        </p:txBody>
      </p:sp>
      <p:sp>
        <p:nvSpPr>
          <p:cNvPr id="7" name="Text Box 10"/>
          <p:cNvSpPr txBox="1">
            <a:spLocks noChangeArrowheads="1"/>
          </p:cNvSpPr>
          <p:nvPr/>
        </p:nvSpPr>
        <p:spPr bwMode="auto">
          <a:xfrm>
            <a:off x="7313248" y="2282384"/>
            <a:ext cx="1686736" cy="276999"/>
          </a:xfrm>
          <a:prstGeom prst="rect">
            <a:avLst/>
          </a:prstGeom>
          <a:solidFill>
            <a:schemeClr val="accent5">
              <a:lumMod val="40000"/>
              <a:lumOff val="60000"/>
            </a:schemeClr>
          </a:solidFill>
          <a:ln w="19050">
            <a:solidFill>
              <a:schemeClr val="tx1"/>
            </a:solidFill>
            <a:miter lim="800000"/>
            <a:headEnd/>
            <a:tailEnd/>
          </a:ln>
        </p:spPr>
        <p:txBody>
          <a:bodyPr wrap="square" lIns="18288" tIns="0" rIns="18288" bIns="0">
            <a:spAutoFit/>
          </a:bodyPr>
          <a:lstStyle/>
          <a:p>
            <a:pPr algn="ctr">
              <a:spcBef>
                <a:spcPct val="50000"/>
              </a:spcBef>
              <a:defRPr/>
            </a:pPr>
            <a:r>
              <a:rPr lang="el-GR" dirty="0">
                <a:solidFill>
                  <a:schemeClr val="tx1">
                    <a:lumMod val="95000"/>
                    <a:lumOff val="5000"/>
                  </a:schemeClr>
                </a:solidFill>
                <a:latin typeface="+mn-lt"/>
              </a:rPr>
              <a:t>494 σελίδες</a:t>
            </a:r>
            <a:endParaRPr lang="en-US" dirty="0">
              <a:solidFill>
                <a:schemeClr val="tx1">
                  <a:lumMod val="95000"/>
                  <a:lumOff val="5000"/>
                </a:schemeClr>
              </a:solidFill>
              <a:latin typeface="+mn-lt"/>
            </a:endParaRPr>
          </a:p>
        </p:txBody>
      </p:sp>
      <p:sp>
        <p:nvSpPr>
          <p:cNvPr id="8" name="Text Box 12"/>
          <p:cNvSpPr txBox="1">
            <a:spLocks noChangeArrowheads="1"/>
          </p:cNvSpPr>
          <p:nvPr/>
        </p:nvSpPr>
        <p:spPr bwMode="auto">
          <a:xfrm>
            <a:off x="7308304" y="1873369"/>
            <a:ext cx="1691680" cy="276999"/>
          </a:xfrm>
          <a:prstGeom prst="rect">
            <a:avLst/>
          </a:prstGeom>
          <a:solidFill>
            <a:schemeClr val="accent5">
              <a:lumMod val="40000"/>
              <a:lumOff val="60000"/>
            </a:schemeClr>
          </a:solidFill>
          <a:ln w="19050">
            <a:solidFill>
              <a:schemeClr val="tx1"/>
            </a:solidFill>
            <a:miter lim="800000"/>
            <a:headEnd/>
            <a:tailEnd/>
          </a:ln>
        </p:spPr>
        <p:txBody>
          <a:bodyPr wrap="square" lIns="18288" tIns="0" rIns="18288" bIns="0">
            <a:spAutoFit/>
          </a:bodyPr>
          <a:lstStyle/>
          <a:p>
            <a:pPr algn="ctr">
              <a:spcBef>
                <a:spcPct val="50000"/>
              </a:spcBef>
              <a:defRPr/>
            </a:pPr>
            <a:r>
              <a:rPr lang="en-US" dirty="0">
                <a:solidFill>
                  <a:schemeClr val="tx1">
                    <a:lumMod val="95000"/>
                    <a:lumOff val="5000"/>
                  </a:schemeClr>
                </a:solidFill>
                <a:latin typeface="+mn-lt"/>
              </a:rPr>
              <a:t>134 </a:t>
            </a:r>
            <a:r>
              <a:rPr lang="el-GR" dirty="0">
                <a:solidFill>
                  <a:schemeClr val="tx1">
                    <a:lumMod val="95000"/>
                    <a:lumOff val="5000"/>
                  </a:schemeClr>
                </a:solidFill>
                <a:latin typeface="+mn-lt"/>
              </a:rPr>
              <a:t>σελίδες</a:t>
            </a:r>
            <a:endParaRPr lang="en-US" dirty="0">
              <a:solidFill>
                <a:schemeClr val="tx1">
                  <a:lumMod val="95000"/>
                  <a:lumOff val="5000"/>
                </a:schemeClr>
              </a:solidFill>
              <a:latin typeface="+mn-lt"/>
            </a:endParaRPr>
          </a:p>
        </p:txBody>
      </p:sp>
      <p:sp>
        <p:nvSpPr>
          <p:cNvPr id="9" name="Text Box 13"/>
          <p:cNvSpPr txBox="1">
            <a:spLocks noChangeArrowheads="1"/>
          </p:cNvSpPr>
          <p:nvPr/>
        </p:nvSpPr>
        <p:spPr bwMode="auto">
          <a:xfrm>
            <a:off x="7308304" y="2927899"/>
            <a:ext cx="1686736" cy="276999"/>
          </a:xfrm>
          <a:prstGeom prst="rect">
            <a:avLst/>
          </a:prstGeom>
          <a:solidFill>
            <a:schemeClr val="accent5">
              <a:lumMod val="40000"/>
              <a:lumOff val="60000"/>
            </a:schemeClr>
          </a:solidFill>
          <a:ln w="19050">
            <a:solidFill>
              <a:schemeClr val="tx1"/>
            </a:solidFill>
            <a:miter lim="800000"/>
            <a:headEnd/>
            <a:tailEnd/>
          </a:ln>
        </p:spPr>
        <p:txBody>
          <a:bodyPr wrap="square" lIns="18288" tIns="0" rIns="18288" bIns="0">
            <a:spAutoFit/>
          </a:bodyPr>
          <a:lstStyle/>
          <a:p>
            <a:pPr algn="ctr">
              <a:spcBef>
                <a:spcPct val="50000"/>
              </a:spcBef>
              <a:defRPr/>
            </a:pPr>
            <a:r>
              <a:rPr lang="el-GR" dirty="0">
                <a:solidFill>
                  <a:schemeClr val="tx1">
                    <a:lumMod val="95000"/>
                    <a:lumOff val="5000"/>
                  </a:schemeClr>
                </a:solidFill>
                <a:latin typeface="+mn-lt"/>
              </a:rPr>
              <a:t>567 σελίδες</a:t>
            </a:r>
            <a:endParaRPr lang="en-US" dirty="0">
              <a:solidFill>
                <a:schemeClr val="tx1">
                  <a:lumMod val="95000"/>
                  <a:lumOff val="5000"/>
                </a:schemeClr>
              </a:solidFill>
              <a:latin typeface="+mn-lt"/>
            </a:endParaRPr>
          </a:p>
        </p:txBody>
      </p:sp>
      <p:sp>
        <p:nvSpPr>
          <p:cNvPr id="10" name="Text Box 16"/>
          <p:cNvSpPr txBox="1">
            <a:spLocks noChangeArrowheads="1"/>
          </p:cNvSpPr>
          <p:nvPr/>
        </p:nvSpPr>
        <p:spPr bwMode="auto">
          <a:xfrm>
            <a:off x="468798" y="2347118"/>
            <a:ext cx="2667000" cy="276225"/>
          </a:xfrm>
          <a:prstGeom prst="rect">
            <a:avLst/>
          </a:prstGeom>
          <a:solidFill>
            <a:schemeClr val="accent5">
              <a:lumMod val="40000"/>
              <a:lumOff val="60000"/>
            </a:schemeClr>
          </a:solidFill>
          <a:ln w="19050">
            <a:solidFill>
              <a:schemeClr val="tx1"/>
            </a:solidFill>
            <a:miter lim="800000"/>
            <a:headEnd/>
            <a:tailEnd/>
          </a:ln>
        </p:spPr>
        <p:txBody>
          <a:bodyPr lIns="18288" tIns="0" rIns="18288"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l-GR" b="1" dirty="0">
                <a:solidFill>
                  <a:srgbClr val="C00000"/>
                </a:solidFill>
                <a:latin typeface="+mn-lt"/>
              </a:rPr>
              <a:t>DSM-III: </a:t>
            </a:r>
            <a:r>
              <a:rPr lang="en-US" altLang="el-GR" b="1" dirty="0">
                <a:latin typeface="+mn-lt"/>
              </a:rPr>
              <a:t>265 </a:t>
            </a:r>
            <a:r>
              <a:rPr lang="el-GR" altLang="el-GR" b="1" dirty="0">
                <a:latin typeface="+mn-lt"/>
              </a:rPr>
              <a:t>διαταραχές</a:t>
            </a:r>
            <a:endParaRPr lang="en-US" altLang="el-GR" b="1" dirty="0">
              <a:latin typeface="+mn-lt"/>
            </a:endParaRPr>
          </a:p>
        </p:txBody>
      </p:sp>
      <p:sp>
        <p:nvSpPr>
          <p:cNvPr id="11" name="Text Box 17"/>
          <p:cNvSpPr txBox="1">
            <a:spLocks noChangeArrowheads="1"/>
          </p:cNvSpPr>
          <p:nvPr/>
        </p:nvSpPr>
        <p:spPr bwMode="auto">
          <a:xfrm>
            <a:off x="468798" y="2794100"/>
            <a:ext cx="2667000" cy="276999"/>
          </a:xfrm>
          <a:prstGeom prst="rect">
            <a:avLst/>
          </a:prstGeom>
          <a:solidFill>
            <a:schemeClr val="accent5">
              <a:lumMod val="40000"/>
              <a:lumOff val="60000"/>
            </a:schemeClr>
          </a:solidFill>
          <a:ln w="19050">
            <a:solidFill>
              <a:schemeClr val="tx1"/>
            </a:solidFill>
            <a:miter lim="800000"/>
            <a:headEnd/>
            <a:tailEnd/>
          </a:ln>
        </p:spPr>
        <p:txBody>
          <a:bodyPr lIns="18288" tIns="0" rIns="18288"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l-GR" b="1" dirty="0">
                <a:solidFill>
                  <a:srgbClr val="C00000"/>
                </a:solidFill>
                <a:latin typeface="+mn-lt"/>
              </a:rPr>
              <a:t>DSM-III-R: </a:t>
            </a:r>
            <a:r>
              <a:rPr lang="en-US" altLang="el-GR" b="1" dirty="0">
                <a:latin typeface="+mn-lt"/>
              </a:rPr>
              <a:t>265 </a:t>
            </a:r>
            <a:r>
              <a:rPr lang="el-GR" altLang="el-GR" b="1" dirty="0">
                <a:latin typeface="+mn-lt"/>
              </a:rPr>
              <a:t>διαταραχές</a:t>
            </a:r>
            <a:endParaRPr lang="en-US" altLang="el-GR" b="1" dirty="0">
              <a:latin typeface="+mn-lt"/>
            </a:endParaRPr>
          </a:p>
        </p:txBody>
      </p:sp>
      <p:sp>
        <p:nvSpPr>
          <p:cNvPr id="12" name="Text Box 18"/>
          <p:cNvSpPr txBox="1">
            <a:spLocks noChangeArrowheads="1"/>
          </p:cNvSpPr>
          <p:nvPr/>
        </p:nvSpPr>
        <p:spPr bwMode="auto">
          <a:xfrm>
            <a:off x="468798" y="4293096"/>
            <a:ext cx="2667000" cy="554037"/>
          </a:xfrm>
          <a:prstGeom prst="rect">
            <a:avLst/>
          </a:prstGeom>
          <a:solidFill>
            <a:schemeClr val="accent5">
              <a:lumMod val="40000"/>
              <a:lumOff val="60000"/>
            </a:schemeClr>
          </a:solidFill>
          <a:ln w="19050">
            <a:solidFill>
              <a:schemeClr val="tx1"/>
            </a:solidFill>
            <a:miter lim="800000"/>
            <a:headEnd/>
            <a:tailEnd/>
          </a:ln>
        </p:spPr>
        <p:txBody>
          <a:bodyPr lIns="18288" tIns="0" rIns="18288"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l-GR" b="1" dirty="0">
                <a:solidFill>
                  <a:srgbClr val="C00000"/>
                </a:solidFill>
                <a:latin typeface="+mn-lt"/>
              </a:rPr>
              <a:t>DSM-IV-TR: </a:t>
            </a:r>
            <a:r>
              <a:rPr lang="en-US" altLang="el-GR" b="1" dirty="0">
                <a:latin typeface="+mn-lt"/>
              </a:rPr>
              <a:t>365 </a:t>
            </a:r>
            <a:r>
              <a:rPr lang="el-GR" altLang="el-GR" b="1" dirty="0">
                <a:latin typeface="+mn-lt"/>
              </a:rPr>
              <a:t>διαταραχές</a:t>
            </a:r>
            <a:endParaRPr lang="en-US" altLang="el-GR" b="1" dirty="0">
              <a:latin typeface="+mn-lt"/>
            </a:endParaRPr>
          </a:p>
        </p:txBody>
      </p:sp>
      <p:sp>
        <p:nvSpPr>
          <p:cNvPr id="13" name="Text Box 19"/>
          <p:cNvSpPr txBox="1">
            <a:spLocks noChangeArrowheads="1"/>
          </p:cNvSpPr>
          <p:nvPr/>
        </p:nvSpPr>
        <p:spPr bwMode="auto">
          <a:xfrm>
            <a:off x="7317579" y="3590273"/>
            <a:ext cx="1682405" cy="276999"/>
          </a:xfrm>
          <a:prstGeom prst="rect">
            <a:avLst/>
          </a:prstGeom>
          <a:solidFill>
            <a:schemeClr val="accent5">
              <a:lumMod val="40000"/>
              <a:lumOff val="60000"/>
            </a:schemeClr>
          </a:solidFill>
          <a:ln w="19050">
            <a:solidFill>
              <a:schemeClr val="tx1"/>
            </a:solidFill>
            <a:miter lim="800000"/>
            <a:headEnd/>
            <a:tailEnd/>
          </a:ln>
        </p:spPr>
        <p:txBody>
          <a:bodyPr wrap="square" lIns="18288" tIns="0" rIns="18288" bIns="0">
            <a:spAutoFit/>
          </a:bodyPr>
          <a:lstStyle/>
          <a:p>
            <a:pPr algn="ctr">
              <a:spcBef>
                <a:spcPct val="50000"/>
              </a:spcBef>
              <a:defRPr/>
            </a:pPr>
            <a:r>
              <a:rPr lang="el-GR" dirty="0">
                <a:solidFill>
                  <a:schemeClr val="tx1">
                    <a:lumMod val="95000"/>
                    <a:lumOff val="5000"/>
                  </a:schemeClr>
                </a:solidFill>
                <a:latin typeface="+mn-lt"/>
              </a:rPr>
              <a:t>886 σελίδες</a:t>
            </a:r>
            <a:endParaRPr lang="en-US" dirty="0">
              <a:solidFill>
                <a:schemeClr val="tx1">
                  <a:lumMod val="95000"/>
                  <a:lumOff val="5000"/>
                </a:schemeClr>
              </a:solidFill>
              <a:latin typeface="+mn-lt"/>
            </a:endParaRPr>
          </a:p>
        </p:txBody>
      </p:sp>
      <p:sp>
        <p:nvSpPr>
          <p:cNvPr id="14" name="Text Box 20"/>
          <p:cNvSpPr txBox="1">
            <a:spLocks noChangeArrowheads="1"/>
          </p:cNvSpPr>
          <p:nvPr/>
        </p:nvSpPr>
        <p:spPr bwMode="auto">
          <a:xfrm>
            <a:off x="7317579" y="4293115"/>
            <a:ext cx="1691680" cy="276999"/>
          </a:xfrm>
          <a:prstGeom prst="rect">
            <a:avLst/>
          </a:prstGeom>
          <a:solidFill>
            <a:schemeClr val="accent5">
              <a:lumMod val="40000"/>
              <a:lumOff val="60000"/>
            </a:schemeClr>
          </a:solidFill>
          <a:ln w="19050">
            <a:solidFill>
              <a:schemeClr val="tx1"/>
            </a:solidFill>
            <a:miter lim="800000"/>
            <a:headEnd/>
            <a:tailEnd/>
          </a:ln>
        </p:spPr>
        <p:txBody>
          <a:bodyPr wrap="square" lIns="18288" tIns="0" rIns="18288" bIns="0">
            <a:spAutoFit/>
          </a:bodyPr>
          <a:lstStyle/>
          <a:p>
            <a:pPr algn="ctr">
              <a:spcBef>
                <a:spcPct val="50000"/>
              </a:spcBef>
              <a:defRPr/>
            </a:pPr>
            <a:r>
              <a:rPr lang="el-GR" dirty="0">
                <a:solidFill>
                  <a:schemeClr val="tx1">
                    <a:lumMod val="95000"/>
                    <a:lumOff val="5000"/>
                  </a:schemeClr>
                </a:solidFill>
                <a:latin typeface="+mn-lt"/>
              </a:rPr>
              <a:t>943 σελίδες</a:t>
            </a:r>
            <a:endParaRPr lang="en-US" dirty="0">
              <a:solidFill>
                <a:schemeClr val="tx1">
                  <a:lumMod val="95000"/>
                  <a:lumOff val="5000"/>
                </a:schemeClr>
              </a:solidFill>
              <a:latin typeface="+mn-lt"/>
            </a:endParaRPr>
          </a:p>
        </p:txBody>
      </p:sp>
      <p:sp>
        <p:nvSpPr>
          <p:cNvPr id="15" name="Text Box 17"/>
          <p:cNvSpPr txBox="1">
            <a:spLocks noChangeArrowheads="1"/>
          </p:cNvSpPr>
          <p:nvPr/>
        </p:nvSpPr>
        <p:spPr bwMode="auto">
          <a:xfrm>
            <a:off x="468798" y="1279603"/>
            <a:ext cx="8540461" cy="344488"/>
          </a:xfrm>
          <a:prstGeom prst="rect">
            <a:avLst/>
          </a:prstGeom>
          <a:solidFill>
            <a:schemeClr val="accent5">
              <a:lumMod val="20000"/>
              <a:lumOff val="80000"/>
            </a:schemeClr>
          </a:solidFill>
          <a:ln w="12700">
            <a:solidFill>
              <a:schemeClr val="tx1"/>
            </a:solidFill>
            <a:miter lim="800000"/>
            <a:headEnd/>
            <a:tailEnd/>
          </a:ln>
        </p:spPr>
        <p:txBody>
          <a:bodyPr wrap="square" lIns="9144" tIns="18288" rIns="9144" bIns="18288"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000" b="1" dirty="0">
                <a:latin typeface="+mn-lt"/>
              </a:rPr>
              <a:t>Σε </a:t>
            </a:r>
            <a:r>
              <a:rPr lang="en-US" altLang="el-GR" sz="2000" b="1" dirty="0">
                <a:latin typeface="+mn-lt"/>
              </a:rPr>
              <a:t>50 </a:t>
            </a:r>
            <a:r>
              <a:rPr lang="el-GR" altLang="el-GR" sz="2000" b="1" dirty="0">
                <a:latin typeface="+mn-lt"/>
              </a:rPr>
              <a:t>χρόνια</a:t>
            </a:r>
            <a:r>
              <a:rPr lang="en-US" altLang="el-GR" sz="2000" b="1" dirty="0">
                <a:latin typeface="+mn-lt"/>
              </a:rPr>
              <a:t>: 800% </a:t>
            </a:r>
            <a:r>
              <a:rPr lang="el-GR" altLang="el-GR" sz="2000" b="1" dirty="0">
                <a:latin typeface="+mn-lt"/>
              </a:rPr>
              <a:t>αύξηση στον αριθμό των διαγνωστικών κατηγοριών.</a:t>
            </a:r>
            <a:endParaRPr lang="en-US" altLang="el-GR" sz="2000" dirty="0">
              <a:latin typeface="+mn-lt"/>
            </a:endParaRPr>
          </a:p>
        </p:txBody>
      </p:sp>
      <p:pic>
        <p:nvPicPr>
          <p:cNvPr id="6146" name="Picture 2" descr="https://altmentalities.files.wordpress.com/2011/02/dsm1.jpg"/>
          <p:cNvPicPr>
            <a:picLocks noChangeAspect="1" noChangeArrowheads="1"/>
          </p:cNvPicPr>
          <p:nvPr/>
        </p:nvPicPr>
        <p:blipFill rotWithShape="1">
          <a:blip r:embed="rId2">
            <a:extLst>
              <a:ext uri="{28A0092B-C50C-407E-A947-70E740481C1C}">
                <a14:useLocalDpi xmlns:a14="http://schemas.microsoft.com/office/drawing/2010/main" val="0"/>
              </a:ext>
            </a:extLst>
          </a:blip>
          <a:srcRect l="32943" t="2890" r="4118" b="2340"/>
          <a:stretch/>
        </p:blipFill>
        <p:spPr bwMode="auto">
          <a:xfrm>
            <a:off x="3135798" y="1817877"/>
            <a:ext cx="4172506" cy="312329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6" name="Ορθογώνιο 15"/>
          <p:cNvSpPr/>
          <p:nvPr/>
        </p:nvSpPr>
        <p:spPr>
          <a:xfrm>
            <a:off x="3595951" y="4966822"/>
            <a:ext cx="3252200" cy="276999"/>
          </a:xfrm>
          <a:prstGeom prst="rect">
            <a:avLst/>
          </a:prstGeom>
        </p:spPr>
        <p:txBody>
          <a:bodyPr wrap="square">
            <a:spAutoFit/>
          </a:bodyPr>
          <a:lstStyle/>
          <a:p>
            <a:pPr algn="ctr"/>
            <a:r>
              <a:rPr lang="en-US" sz="1200" dirty="0" smtClean="0">
                <a:latin typeface="+mn-lt"/>
                <a:hlinkClick r:id="rId3"/>
              </a:rPr>
              <a:t>altmentalities.wordpress.com</a:t>
            </a:r>
            <a:endParaRPr lang="el-GR" sz="1200" dirty="0">
              <a:latin typeface="+mn-lt"/>
            </a:endParaRPr>
          </a:p>
        </p:txBody>
      </p:sp>
    </p:spTree>
    <p:extLst>
      <p:ext uri="{BB962C8B-B14F-4D97-AF65-F5344CB8AC3E}">
        <p14:creationId xmlns:p14="http://schemas.microsoft.com/office/powerpoint/2010/main" val="321065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strVal val="#ppt_w*0.70"/>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Effect transition="in" filter="fade">
                                      <p:cBhvr>
                                        <p:cTn id="33" dur="1000"/>
                                        <p:tgtEl>
                                          <p:spTgt spid="11"/>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strVal val="#ppt_w*0.70"/>
                                          </p:val>
                                        </p:tav>
                                        <p:tav tm="100000">
                                          <p:val>
                                            <p:strVal val="#ppt_w"/>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strVal val="#ppt_w*0.70"/>
                                          </p:val>
                                        </p:tav>
                                        <p:tav tm="100000">
                                          <p:val>
                                            <p:strVal val="#ppt_w"/>
                                          </p:val>
                                        </p:tav>
                                      </p:tavLst>
                                    </p:anim>
                                    <p:anim calcmode="lin" valueType="num">
                                      <p:cBhvr>
                                        <p:cTn id="44" dur="1000" fill="hold"/>
                                        <p:tgtEl>
                                          <p:spTgt spid="6"/>
                                        </p:tgtEl>
                                        <p:attrNameLst>
                                          <p:attrName>ppt_h</p:attrName>
                                        </p:attrNameLst>
                                      </p:cBhvr>
                                      <p:tavLst>
                                        <p:tav tm="0">
                                          <p:val>
                                            <p:strVal val="#ppt_h"/>
                                          </p:val>
                                        </p:tav>
                                        <p:tav tm="100000">
                                          <p:val>
                                            <p:strVal val="#ppt_h"/>
                                          </p:val>
                                        </p:tav>
                                      </p:tavLst>
                                    </p:anim>
                                    <p:animEffect transition="in" filter="fade">
                                      <p:cBhvr>
                                        <p:cTn id="45" dur="1000"/>
                                        <p:tgtEl>
                                          <p:spTgt spid="6"/>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strVal val="#ppt_w*0.70"/>
                                          </p:val>
                                        </p:tav>
                                        <p:tav tm="100000">
                                          <p:val>
                                            <p:strVal val="#ppt_w"/>
                                          </p:val>
                                        </p:tav>
                                      </p:tavLst>
                                    </p:anim>
                                    <p:anim calcmode="lin" valueType="num">
                                      <p:cBhvr>
                                        <p:cTn id="49" dur="1000" fill="hold"/>
                                        <p:tgtEl>
                                          <p:spTgt spid="13"/>
                                        </p:tgtEl>
                                        <p:attrNameLst>
                                          <p:attrName>ppt_h</p:attrName>
                                        </p:attrNameLst>
                                      </p:cBhvr>
                                      <p:tavLst>
                                        <p:tav tm="0">
                                          <p:val>
                                            <p:strVal val="#ppt_h"/>
                                          </p:val>
                                        </p:tav>
                                        <p:tav tm="100000">
                                          <p:val>
                                            <p:strVal val="#ppt_h"/>
                                          </p:val>
                                        </p:tav>
                                      </p:tavLst>
                                    </p:anim>
                                    <p:animEffect transition="in" filter="fade">
                                      <p:cBhvr>
                                        <p:cTn id="50" dur="1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strVal val="#ppt_w*0.70"/>
                                          </p:val>
                                        </p:tav>
                                        <p:tav tm="100000">
                                          <p:val>
                                            <p:strVal val="#ppt_w"/>
                                          </p:val>
                                        </p:tav>
                                      </p:tavLst>
                                    </p:anim>
                                    <p:anim calcmode="lin" valueType="num">
                                      <p:cBhvr>
                                        <p:cTn id="56" dur="1000" fill="hold"/>
                                        <p:tgtEl>
                                          <p:spTgt spid="12"/>
                                        </p:tgtEl>
                                        <p:attrNameLst>
                                          <p:attrName>ppt_h</p:attrName>
                                        </p:attrNameLst>
                                      </p:cBhvr>
                                      <p:tavLst>
                                        <p:tav tm="0">
                                          <p:val>
                                            <p:strVal val="#ppt_h"/>
                                          </p:val>
                                        </p:tav>
                                        <p:tav tm="100000">
                                          <p:val>
                                            <p:strVal val="#ppt_h"/>
                                          </p:val>
                                        </p:tav>
                                      </p:tavLst>
                                    </p:anim>
                                    <p:animEffect transition="in" filter="fade">
                                      <p:cBhvr>
                                        <p:cTn id="57" dur="1000"/>
                                        <p:tgtEl>
                                          <p:spTgt spid="12"/>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1000" fill="hold"/>
                                        <p:tgtEl>
                                          <p:spTgt spid="14"/>
                                        </p:tgtEl>
                                        <p:attrNameLst>
                                          <p:attrName>ppt_w</p:attrName>
                                        </p:attrNameLst>
                                      </p:cBhvr>
                                      <p:tavLst>
                                        <p:tav tm="0">
                                          <p:val>
                                            <p:strVal val="#ppt_w*0.70"/>
                                          </p:val>
                                        </p:tav>
                                        <p:tav tm="100000">
                                          <p:val>
                                            <p:strVal val="#ppt_w"/>
                                          </p:val>
                                        </p:tav>
                                      </p:tavLst>
                                    </p:anim>
                                    <p:anim calcmode="lin" valueType="num">
                                      <p:cBhvr>
                                        <p:cTn id="61" dur="1000" fill="hold"/>
                                        <p:tgtEl>
                                          <p:spTgt spid="14"/>
                                        </p:tgtEl>
                                        <p:attrNameLst>
                                          <p:attrName>ppt_h</p:attrName>
                                        </p:attrNameLst>
                                      </p:cBhvr>
                                      <p:tavLst>
                                        <p:tav tm="0">
                                          <p:val>
                                            <p:strVal val="#ppt_h"/>
                                          </p:val>
                                        </p:tav>
                                        <p:tav tm="100000">
                                          <p:val>
                                            <p:strVal val="#ppt_h"/>
                                          </p:val>
                                        </p:tav>
                                      </p:tavLst>
                                    </p:anim>
                                    <p:animEffect transition="in" filter="fade">
                                      <p:cBhvr>
                                        <p:cTn id="62" dur="1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48" presetClass="entr" presetSubtype="0" accel="5000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8"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69" dur="1000" fill="hold"/>
                                        <p:tgtEl>
                                          <p:spTgt spid="15"/>
                                        </p:tgtEl>
                                        <p:attrNameLst>
                                          <p:attrName>ppt_y</p:attrName>
                                        </p:attrNameLst>
                                      </p:cBhvr>
                                      <p:tavLst>
                                        <p:tav tm="0">
                                          <p:val>
                                            <p:strVal val="#ppt_y"/>
                                          </p:val>
                                        </p:tav>
                                        <p:tav tm="100000">
                                          <p:val>
                                            <p:strVal val="#ppt_y"/>
                                          </p:val>
                                        </p:tav>
                                      </p:tavLst>
                                    </p:anim>
                                    <p:animEffect transition="in" filter="fade">
                                      <p:cBhvr>
                                        <p:cTn id="7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Διεθνής </a:t>
            </a:r>
            <a:r>
              <a:rPr lang="el-GR" dirty="0"/>
              <a:t>τ</a:t>
            </a:r>
            <a:r>
              <a:rPr lang="el-GR" dirty="0" smtClean="0"/>
              <a:t>αξινόμηση </a:t>
            </a:r>
            <a:r>
              <a:rPr lang="el-GR" dirty="0"/>
              <a:t>των </a:t>
            </a:r>
            <a:r>
              <a:rPr lang="el-GR" dirty="0" smtClean="0"/>
              <a:t>νόσων </a:t>
            </a:r>
            <a:r>
              <a:rPr lang="el-GR" dirty="0"/>
              <a:t>(ICD)</a:t>
            </a:r>
          </a:p>
        </p:txBody>
      </p:sp>
      <p:sp>
        <p:nvSpPr>
          <p:cNvPr id="3" name="Θέση περιεχομένου 2"/>
          <p:cNvSpPr>
            <a:spLocks noGrp="1"/>
          </p:cNvSpPr>
          <p:nvPr>
            <p:ph idx="1"/>
          </p:nvPr>
        </p:nvSpPr>
        <p:spPr>
          <a:xfrm>
            <a:off x="590872" y="1196752"/>
            <a:ext cx="8229600" cy="5256584"/>
          </a:xfrm>
        </p:spPr>
        <p:txBody>
          <a:bodyPr>
            <a:normAutofit/>
          </a:bodyPr>
          <a:lstStyle/>
          <a:p>
            <a:pPr marL="0" indent="0" algn="ctr">
              <a:buNone/>
            </a:pPr>
            <a:r>
              <a:rPr lang="el-GR" sz="2800" b="1" dirty="0"/>
              <a:t>I</a:t>
            </a:r>
            <a:r>
              <a:rPr lang="el-GR" sz="2800" dirty="0"/>
              <a:t>nternational  </a:t>
            </a:r>
            <a:r>
              <a:rPr lang="el-GR" sz="2800" b="1" dirty="0"/>
              <a:t>C</a:t>
            </a:r>
            <a:r>
              <a:rPr lang="el-GR" sz="2800" dirty="0"/>
              <a:t>lassification of </a:t>
            </a:r>
            <a:r>
              <a:rPr lang="el-GR" sz="2800" b="1" dirty="0"/>
              <a:t>D</a:t>
            </a:r>
            <a:r>
              <a:rPr lang="el-GR" sz="2800" dirty="0"/>
              <a:t>iseases    </a:t>
            </a:r>
          </a:p>
          <a:p>
            <a:r>
              <a:rPr lang="el-GR" sz="2300" dirty="0"/>
              <a:t>ICD (ICD-10; WHO, 1993)</a:t>
            </a:r>
          </a:p>
          <a:p>
            <a:r>
              <a:rPr lang="el-GR" sz="2300" dirty="0"/>
              <a:t>ICD-11 </a:t>
            </a:r>
            <a:r>
              <a:rPr lang="el-GR" sz="2300" dirty="0" smtClean="0"/>
              <a:t>προβλέπεται να </a:t>
            </a:r>
            <a:r>
              <a:rPr lang="el-GR" sz="2300" dirty="0"/>
              <a:t>κυκλοφορήσει το </a:t>
            </a:r>
            <a:r>
              <a:rPr lang="el-GR" sz="2300" dirty="0" smtClean="0"/>
              <a:t>2017</a:t>
            </a:r>
            <a:endParaRPr lang="el-GR" sz="2300" dirty="0"/>
          </a:p>
          <a:p>
            <a:r>
              <a:rPr lang="el-GR" sz="2300" dirty="0"/>
              <a:t>Στο ICD-10, οι διαταραχές οι οποίες πρωτοεμφανίζονται κατά την παιδική και εφηβική ηλικία ταξινομούνται σε τρεις ομάδες:</a:t>
            </a:r>
          </a:p>
          <a:p>
            <a:pPr marL="808038" lvl="1" indent="-457200">
              <a:buFont typeface="+mj-lt"/>
              <a:buAutoNum type="arabicPeriod"/>
            </a:pPr>
            <a:r>
              <a:rPr lang="el-GR" sz="2300" dirty="0" smtClean="0"/>
              <a:t>Σε </a:t>
            </a:r>
            <a:r>
              <a:rPr lang="el-GR" sz="2300" dirty="0"/>
              <a:t>αυτές οι οποίες περιλαμβάνουν τη  νοητική </a:t>
            </a:r>
            <a:r>
              <a:rPr lang="el-GR" sz="2300" dirty="0" smtClean="0"/>
              <a:t>καθυστέρηση  </a:t>
            </a:r>
            <a:r>
              <a:rPr lang="el-GR" sz="2300" dirty="0"/>
              <a:t>(F7),</a:t>
            </a:r>
          </a:p>
          <a:p>
            <a:pPr marL="808038" lvl="1" indent="-457200">
              <a:buFont typeface="+mj-lt"/>
              <a:buAutoNum type="arabicPeriod"/>
            </a:pPr>
            <a:r>
              <a:rPr lang="el-GR" sz="2300" dirty="0" smtClean="0"/>
              <a:t>Στις </a:t>
            </a:r>
            <a:r>
              <a:rPr lang="el-GR" sz="2300" dirty="0"/>
              <a:t>αναπτυξιακές διαταραχές (F8</a:t>
            </a:r>
            <a:r>
              <a:rPr lang="el-GR" sz="2300" dirty="0" smtClean="0"/>
              <a:t>), </a:t>
            </a:r>
            <a:r>
              <a:rPr lang="el-GR" sz="2300" dirty="0"/>
              <a:t>και </a:t>
            </a:r>
          </a:p>
          <a:p>
            <a:pPr marL="808038" lvl="1" indent="-457200">
              <a:buFont typeface="+mj-lt"/>
              <a:buAutoNum type="arabicPeriod"/>
            </a:pPr>
            <a:r>
              <a:rPr lang="el-GR" sz="2300" dirty="0" smtClean="0"/>
              <a:t>Σε </a:t>
            </a:r>
            <a:r>
              <a:rPr lang="el-GR" sz="2300" dirty="0"/>
              <a:t>αυτές οι οποίες περιλαμβάνουν τις διαταραχές συμπεριφοράς και συναισθήματος (F9).</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970029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ICD - 10</a:t>
            </a:r>
            <a:endParaRPr lang="el-GR" dirty="0"/>
          </a:p>
        </p:txBody>
      </p:sp>
      <p:sp>
        <p:nvSpPr>
          <p:cNvPr id="3" name="Θέση περιεχομένου 2"/>
          <p:cNvSpPr>
            <a:spLocks noGrp="1"/>
          </p:cNvSpPr>
          <p:nvPr>
            <p:ph idx="1"/>
          </p:nvPr>
        </p:nvSpPr>
        <p:spPr>
          <a:xfrm>
            <a:off x="590872" y="1196752"/>
            <a:ext cx="5552476" cy="5040560"/>
          </a:xfrm>
        </p:spPr>
        <p:txBody>
          <a:bodyPr/>
          <a:lstStyle/>
          <a:p>
            <a:r>
              <a:rPr lang="el-GR" dirty="0"/>
              <a:t>Η παραδοσιακή διάκριση ανάμεσα στη νεύρωση και την ψύχωση, η οποία ήταν έκδηλη στο ICD-9, δεν χρησιμοποιείται πια στο ICD-10. Οι έννοιες αυτές έχουν τώρα αντικατασταθεί από τον όρο «διαταραχή», ο οποίος χρησιμοποιείται σε όλη την έκταση της ταξινόμησης – όπως συμβαίνει και στο DSM</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pic>
        <p:nvPicPr>
          <p:cNvPr id="7176" name="Picture 8" descr="http://ecx.images-amazon.com/images/I/41m4JAf0C1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412776"/>
            <a:ext cx="2249826" cy="32418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099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 αλληλεπίδραση των διαγνωστικών συστημάτων ICD ΚΑΙ </a:t>
            </a:r>
            <a:r>
              <a:rPr lang="el-GR" dirty="0" smtClean="0"/>
              <a:t>DSM</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
        <p:nvSpPr>
          <p:cNvPr id="5" name="Text Box 6"/>
          <p:cNvSpPr txBox="1">
            <a:spLocks noChangeArrowheads="1"/>
          </p:cNvSpPr>
          <p:nvPr/>
        </p:nvSpPr>
        <p:spPr bwMode="auto">
          <a:xfrm>
            <a:off x="1447800" y="1349970"/>
            <a:ext cx="2667000" cy="307777"/>
          </a:xfrm>
          <a:prstGeom prst="rect">
            <a:avLst/>
          </a:prstGeom>
          <a:solidFill>
            <a:schemeClr val="accent5">
              <a:lumMod val="20000"/>
              <a:lumOff val="80000"/>
            </a:schemeClr>
          </a:solidFill>
          <a:ln w="19050">
            <a:solidFill>
              <a:schemeClr val="tx1"/>
            </a:solidFill>
            <a:miter lim="800000"/>
            <a:headEnd/>
            <a:tailEnd/>
          </a:ln>
        </p:spPr>
        <p:txBody>
          <a:bodyPr lIns="18288" tIns="0" rIns="18288"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l-GR" sz="2000" b="1" dirty="0">
                <a:solidFill>
                  <a:srgbClr val="C00000"/>
                </a:solidFill>
                <a:latin typeface="+mn-lt"/>
              </a:rPr>
              <a:t>ICD-6: </a:t>
            </a:r>
            <a:r>
              <a:rPr lang="en-US" altLang="el-GR" sz="2000" b="1" dirty="0">
                <a:latin typeface="+mn-lt"/>
              </a:rPr>
              <a:t>1948</a:t>
            </a:r>
            <a:r>
              <a:rPr lang="el-GR" altLang="el-GR" sz="2000" b="1" dirty="0">
                <a:latin typeface="+mn-lt"/>
              </a:rPr>
              <a:t> </a:t>
            </a:r>
            <a:r>
              <a:rPr lang="en-US" altLang="el-GR" sz="2000" b="1" dirty="0">
                <a:latin typeface="+mn-lt"/>
              </a:rPr>
              <a:t>F</a:t>
            </a:r>
          </a:p>
        </p:txBody>
      </p:sp>
      <p:sp>
        <p:nvSpPr>
          <p:cNvPr id="6" name="Text Box 12"/>
          <p:cNvSpPr txBox="1">
            <a:spLocks noChangeArrowheads="1"/>
          </p:cNvSpPr>
          <p:nvPr/>
        </p:nvSpPr>
        <p:spPr bwMode="auto">
          <a:xfrm>
            <a:off x="6096000" y="1349970"/>
            <a:ext cx="2209800" cy="307777"/>
          </a:xfrm>
          <a:prstGeom prst="rect">
            <a:avLst/>
          </a:prstGeom>
          <a:solidFill>
            <a:schemeClr val="bg2"/>
          </a:solidFill>
          <a:ln w="12700">
            <a:solidFill>
              <a:schemeClr val="tx1"/>
            </a:solidFill>
            <a:miter lim="800000"/>
            <a:headEnd/>
            <a:tailEnd/>
          </a:ln>
        </p:spPr>
        <p:txBody>
          <a:bodyPr lIns="18288" tIns="0" rIns="18288" bIns="0">
            <a:spAutoFit/>
          </a:bodyPr>
          <a:lstStyle/>
          <a:p>
            <a:pPr algn="ctr">
              <a:spcBef>
                <a:spcPct val="50000"/>
              </a:spcBef>
              <a:defRPr/>
            </a:pPr>
            <a:r>
              <a:rPr lang="en-US" sz="2000" b="1" dirty="0">
                <a:latin typeface="+mn-lt"/>
              </a:rPr>
              <a:t>DSM-I: 1952</a:t>
            </a:r>
          </a:p>
        </p:txBody>
      </p:sp>
      <p:sp>
        <p:nvSpPr>
          <p:cNvPr id="7" name="Line 30"/>
          <p:cNvSpPr>
            <a:spLocks noChangeShapeType="1"/>
          </p:cNvSpPr>
          <p:nvPr/>
        </p:nvSpPr>
        <p:spPr bwMode="auto">
          <a:xfrm flipH="1" flipV="1">
            <a:off x="4211638" y="1472208"/>
            <a:ext cx="1800225" cy="0"/>
          </a:xfrm>
          <a:prstGeom prst="line">
            <a:avLst/>
          </a:prstGeom>
          <a:noFill/>
          <a:ln w="50800" cmpd="thickThin">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l-GR" sz="2000" dirty="0">
              <a:latin typeface="+mn-lt"/>
            </a:endParaRPr>
          </a:p>
        </p:txBody>
      </p:sp>
      <p:sp>
        <p:nvSpPr>
          <p:cNvPr id="8" name="Text Box 6"/>
          <p:cNvSpPr txBox="1">
            <a:spLocks noChangeArrowheads="1"/>
          </p:cNvSpPr>
          <p:nvPr/>
        </p:nvSpPr>
        <p:spPr bwMode="auto">
          <a:xfrm>
            <a:off x="1447800" y="1807170"/>
            <a:ext cx="2667000" cy="307777"/>
          </a:xfrm>
          <a:prstGeom prst="rect">
            <a:avLst/>
          </a:prstGeom>
          <a:solidFill>
            <a:schemeClr val="accent5">
              <a:lumMod val="20000"/>
              <a:lumOff val="80000"/>
            </a:schemeClr>
          </a:solidFill>
          <a:ln w="19050">
            <a:solidFill>
              <a:schemeClr val="tx1"/>
            </a:solidFill>
            <a:miter lim="800000"/>
            <a:headEnd/>
            <a:tailEnd/>
          </a:ln>
        </p:spPr>
        <p:txBody>
          <a:bodyPr lIns="18288" tIns="0" rIns="18288"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l-GR" sz="2000" b="1" dirty="0">
                <a:solidFill>
                  <a:srgbClr val="C00000"/>
                </a:solidFill>
                <a:latin typeface="+mn-lt"/>
              </a:rPr>
              <a:t>ICD-7: </a:t>
            </a:r>
            <a:r>
              <a:rPr lang="en-US" altLang="el-GR" sz="2000" b="1" dirty="0">
                <a:latin typeface="+mn-lt"/>
              </a:rPr>
              <a:t>1955</a:t>
            </a:r>
          </a:p>
        </p:txBody>
      </p:sp>
      <p:sp>
        <p:nvSpPr>
          <p:cNvPr id="9" name="Text Box 12"/>
          <p:cNvSpPr txBox="1">
            <a:spLocks noChangeArrowheads="1"/>
          </p:cNvSpPr>
          <p:nvPr/>
        </p:nvSpPr>
        <p:spPr bwMode="auto">
          <a:xfrm>
            <a:off x="6096000" y="2264370"/>
            <a:ext cx="2209800" cy="307777"/>
          </a:xfrm>
          <a:prstGeom prst="rect">
            <a:avLst/>
          </a:prstGeom>
          <a:solidFill>
            <a:schemeClr val="bg2"/>
          </a:solidFill>
          <a:ln w="12700">
            <a:solidFill>
              <a:schemeClr val="tx1"/>
            </a:solidFill>
            <a:miter lim="800000"/>
            <a:headEnd/>
            <a:tailEnd/>
          </a:ln>
        </p:spPr>
        <p:txBody>
          <a:bodyPr lIns="18288" tIns="0" rIns="18288" bIns="0">
            <a:spAutoFit/>
          </a:bodyPr>
          <a:lstStyle/>
          <a:p>
            <a:pPr algn="ctr">
              <a:spcBef>
                <a:spcPct val="50000"/>
              </a:spcBef>
              <a:defRPr/>
            </a:pPr>
            <a:r>
              <a:rPr lang="en-US" sz="2000" b="1" dirty="0">
                <a:latin typeface="+mn-lt"/>
              </a:rPr>
              <a:t>DSM-II: 1968</a:t>
            </a:r>
          </a:p>
        </p:txBody>
      </p:sp>
      <p:sp>
        <p:nvSpPr>
          <p:cNvPr id="10" name="Line 30"/>
          <p:cNvSpPr>
            <a:spLocks noChangeShapeType="1"/>
          </p:cNvSpPr>
          <p:nvPr/>
        </p:nvSpPr>
        <p:spPr bwMode="auto">
          <a:xfrm flipH="1">
            <a:off x="4211637" y="3704233"/>
            <a:ext cx="1761331" cy="0"/>
          </a:xfrm>
          <a:prstGeom prst="line">
            <a:avLst/>
          </a:prstGeom>
          <a:noFill/>
          <a:ln w="50800" cmpd="thickThin">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l-GR" sz="2000" dirty="0">
              <a:latin typeface="+mn-lt"/>
            </a:endParaRPr>
          </a:p>
        </p:txBody>
      </p:sp>
      <p:sp>
        <p:nvSpPr>
          <p:cNvPr id="11" name="Text Box 6"/>
          <p:cNvSpPr txBox="1">
            <a:spLocks noChangeArrowheads="1"/>
          </p:cNvSpPr>
          <p:nvPr/>
        </p:nvSpPr>
        <p:spPr bwMode="auto">
          <a:xfrm>
            <a:off x="1447800" y="3559770"/>
            <a:ext cx="2667000" cy="307777"/>
          </a:xfrm>
          <a:prstGeom prst="rect">
            <a:avLst/>
          </a:prstGeom>
          <a:solidFill>
            <a:schemeClr val="accent5">
              <a:lumMod val="20000"/>
              <a:lumOff val="80000"/>
            </a:schemeClr>
          </a:solidFill>
          <a:ln w="19050">
            <a:solidFill>
              <a:schemeClr val="tx1"/>
            </a:solidFill>
            <a:miter lim="800000"/>
            <a:headEnd/>
            <a:tailEnd/>
          </a:ln>
        </p:spPr>
        <p:txBody>
          <a:bodyPr lIns="18288" tIns="0" rIns="18288"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l-GR" sz="2000" b="1" dirty="0">
                <a:solidFill>
                  <a:srgbClr val="C00000"/>
                </a:solidFill>
                <a:latin typeface="+mn-lt"/>
              </a:rPr>
              <a:t>ICD-10: </a:t>
            </a:r>
            <a:r>
              <a:rPr lang="en-US" altLang="el-GR" sz="2000" b="1" dirty="0">
                <a:latin typeface="+mn-lt"/>
              </a:rPr>
              <a:t>1992</a:t>
            </a:r>
          </a:p>
        </p:txBody>
      </p:sp>
      <p:sp>
        <p:nvSpPr>
          <p:cNvPr id="12" name="Text Box 12"/>
          <p:cNvSpPr txBox="1">
            <a:spLocks noChangeArrowheads="1"/>
          </p:cNvSpPr>
          <p:nvPr/>
        </p:nvSpPr>
        <p:spPr bwMode="auto">
          <a:xfrm>
            <a:off x="6096000" y="2721570"/>
            <a:ext cx="2209800" cy="307777"/>
          </a:xfrm>
          <a:prstGeom prst="rect">
            <a:avLst/>
          </a:prstGeom>
          <a:solidFill>
            <a:schemeClr val="bg2"/>
          </a:solidFill>
          <a:ln w="12700">
            <a:solidFill>
              <a:schemeClr val="tx1"/>
            </a:solidFill>
            <a:miter lim="800000"/>
            <a:headEnd/>
            <a:tailEnd/>
          </a:ln>
        </p:spPr>
        <p:txBody>
          <a:bodyPr lIns="18288" tIns="0" rIns="18288" bIns="0">
            <a:spAutoFit/>
          </a:bodyPr>
          <a:lstStyle/>
          <a:p>
            <a:pPr algn="ctr">
              <a:spcBef>
                <a:spcPct val="50000"/>
              </a:spcBef>
              <a:defRPr/>
            </a:pPr>
            <a:r>
              <a:rPr lang="en-US" sz="2000" b="1" dirty="0">
                <a:latin typeface="+mn-lt"/>
              </a:rPr>
              <a:t>DSM-III: 1980</a:t>
            </a:r>
          </a:p>
        </p:txBody>
      </p:sp>
      <p:sp>
        <p:nvSpPr>
          <p:cNvPr id="13" name="Text Box 6"/>
          <p:cNvSpPr txBox="1">
            <a:spLocks noChangeArrowheads="1"/>
          </p:cNvSpPr>
          <p:nvPr/>
        </p:nvSpPr>
        <p:spPr bwMode="auto">
          <a:xfrm>
            <a:off x="1447800" y="2264370"/>
            <a:ext cx="2667000" cy="307777"/>
          </a:xfrm>
          <a:prstGeom prst="rect">
            <a:avLst/>
          </a:prstGeom>
          <a:solidFill>
            <a:schemeClr val="accent5">
              <a:lumMod val="20000"/>
              <a:lumOff val="80000"/>
            </a:schemeClr>
          </a:solidFill>
          <a:ln w="19050">
            <a:solidFill>
              <a:schemeClr val="tx1"/>
            </a:solidFill>
            <a:miter lim="800000"/>
            <a:headEnd/>
            <a:tailEnd/>
          </a:ln>
        </p:spPr>
        <p:txBody>
          <a:bodyPr lIns="18288" tIns="0" rIns="18288"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l-GR" sz="2000" b="1" dirty="0">
                <a:solidFill>
                  <a:srgbClr val="C00000"/>
                </a:solidFill>
                <a:latin typeface="+mn-lt"/>
              </a:rPr>
              <a:t>ICD-8: </a:t>
            </a:r>
            <a:r>
              <a:rPr lang="en-US" altLang="el-GR" sz="2000" b="1" dirty="0">
                <a:latin typeface="+mn-lt"/>
              </a:rPr>
              <a:t>1967</a:t>
            </a:r>
          </a:p>
        </p:txBody>
      </p:sp>
      <p:sp>
        <p:nvSpPr>
          <p:cNvPr id="14" name="Text Box 12"/>
          <p:cNvSpPr txBox="1">
            <a:spLocks noChangeArrowheads="1"/>
          </p:cNvSpPr>
          <p:nvPr/>
        </p:nvSpPr>
        <p:spPr bwMode="auto">
          <a:xfrm>
            <a:off x="6096000" y="3178770"/>
            <a:ext cx="2209800" cy="307777"/>
          </a:xfrm>
          <a:prstGeom prst="rect">
            <a:avLst/>
          </a:prstGeom>
          <a:solidFill>
            <a:schemeClr val="bg2"/>
          </a:solidFill>
          <a:ln w="12700">
            <a:solidFill>
              <a:schemeClr val="tx1"/>
            </a:solidFill>
            <a:miter lim="800000"/>
            <a:headEnd/>
            <a:tailEnd/>
          </a:ln>
        </p:spPr>
        <p:txBody>
          <a:bodyPr lIns="18288" tIns="0" rIns="18288" bIns="0">
            <a:spAutoFit/>
          </a:bodyPr>
          <a:lstStyle/>
          <a:p>
            <a:pPr algn="ctr">
              <a:spcBef>
                <a:spcPct val="50000"/>
              </a:spcBef>
              <a:defRPr/>
            </a:pPr>
            <a:r>
              <a:rPr lang="en-US" sz="2000" b="1" dirty="0">
                <a:latin typeface="+mn-lt"/>
              </a:rPr>
              <a:t>DSM-III-R: 1987</a:t>
            </a:r>
          </a:p>
        </p:txBody>
      </p:sp>
      <p:sp>
        <p:nvSpPr>
          <p:cNvPr id="15" name="Line 30"/>
          <p:cNvSpPr>
            <a:spLocks noChangeShapeType="1"/>
          </p:cNvSpPr>
          <p:nvPr/>
        </p:nvSpPr>
        <p:spPr bwMode="auto">
          <a:xfrm flipH="1" flipV="1">
            <a:off x="4211637" y="2402483"/>
            <a:ext cx="1800225" cy="2381"/>
          </a:xfrm>
          <a:prstGeom prst="line">
            <a:avLst/>
          </a:prstGeom>
          <a:noFill/>
          <a:ln w="50800" cmpd="thickThin">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l-GR" sz="2000" dirty="0">
              <a:latin typeface="+mn-lt"/>
            </a:endParaRPr>
          </a:p>
        </p:txBody>
      </p:sp>
      <p:sp>
        <p:nvSpPr>
          <p:cNvPr id="16" name="Text Box 6"/>
          <p:cNvSpPr txBox="1">
            <a:spLocks noChangeArrowheads="1"/>
          </p:cNvSpPr>
          <p:nvPr/>
        </p:nvSpPr>
        <p:spPr bwMode="auto">
          <a:xfrm>
            <a:off x="1447800" y="2721570"/>
            <a:ext cx="2667000" cy="307777"/>
          </a:xfrm>
          <a:prstGeom prst="rect">
            <a:avLst/>
          </a:prstGeom>
          <a:solidFill>
            <a:schemeClr val="accent5">
              <a:lumMod val="20000"/>
              <a:lumOff val="80000"/>
            </a:schemeClr>
          </a:solidFill>
          <a:ln w="19050">
            <a:solidFill>
              <a:schemeClr val="tx1"/>
            </a:solidFill>
            <a:miter lim="800000"/>
            <a:headEnd/>
            <a:tailEnd/>
          </a:ln>
        </p:spPr>
        <p:txBody>
          <a:bodyPr lIns="18288" tIns="0" rIns="18288"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l-GR" sz="2000" b="1" dirty="0">
                <a:solidFill>
                  <a:srgbClr val="C00000"/>
                </a:solidFill>
                <a:latin typeface="+mn-lt"/>
              </a:rPr>
              <a:t>ICD-9: </a:t>
            </a:r>
            <a:r>
              <a:rPr lang="en-US" altLang="el-GR" sz="2000" b="1" dirty="0">
                <a:latin typeface="+mn-lt"/>
              </a:rPr>
              <a:t>1978</a:t>
            </a:r>
          </a:p>
        </p:txBody>
      </p:sp>
      <p:sp>
        <p:nvSpPr>
          <p:cNvPr id="17" name="Text Box 12"/>
          <p:cNvSpPr txBox="1">
            <a:spLocks noChangeArrowheads="1"/>
          </p:cNvSpPr>
          <p:nvPr/>
        </p:nvSpPr>
        <p:spPr bwMode="auto">
          <a:xfrm>
            <a:off x="6096000" y="3635970"/>
            <a:ext cx="2209800" cy="307777"/>
          </a:xfrm>
          <a:prstGeom prst="rect">
            <a:avLst/>
          </a:prstGeom>
          <a:solidFill>
            <a:schemeClr val="bg2"/>
          </a:solidFill>
          <a:ln w="12700">
            <a:solidFill>
              <a:schemeClr val="tx1"/>
            </a:solidFill>
            <a:miter lim="800000"/>
            <a:headEnd/>
            <a:tailEnd/>
          </a:ln>
        </p:spPr>
        <p:txBody>
          <a:bodyPr lIns="18288" tIns="0" rIns="18288" bIns="0">
            <a:spAutoFit/>
          </a:bodyPr>
          <a:lstStyle/>
          <a:p>
            <a:pPr algn="ctr">
              <a:spcBef>
                <a:spcPct val="50000"/>
              </a:spcBef>
              <a:defRPr/>
            </a:pPr>
            <a:r>
              <a:rPr lang="en-US" sz="2000" b="1" dirty="0">
                <a:latin typeface="+mn-lt"/>
              </a:rPr>
              <a:t>DSM-IV: 1994</a:t>
            </a:r>
          </a:p>
        </p:txBody>
      </p:sp>
      <p:sp>
        <p:nvSpPr>
          <p:cNvPr id="18" name="Line 30"/>
          <p:cNvSpPr>
            <a:spLocks noChangeShapeType="1"/>
          </p:cNvSpPr>
          <p:nvPr/>
        </p:nvSpPr>
        <p:spPr bwMode="auto">
          <a:xfrm flipH="1" flipV="1">
            <a:off x="4211638" y="2912070"/>
            <a:ext cx="1800224" cy="0"/>
          </a:xfrm>
          <a:prstGeom prst="line">
            <a:avLst/>
          </a:prstGeom>
          <a:noFill/>
          <a:ln w="50800" cmpd="thickThin">
            <a:solidFill>
              <a:srgbClr val="C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l-GR" sz="2000" dirty="0">
              <a:latin typeface="+mn-lt"/>
            </a:endParaRPr>
          </a:p>
        </p:txBody>
      </p:sp>
      <p:sp>
        <p:nvSpPr>
          <p:cNvPr id="19" name="Text Box 12"/>
          <p:cNvSpPr txBox="1">
            <a:spLocks noChangeArrowheads="1"/>
          </p:cNvSpPr>
          <p:nvPr/>
        </p:nvSpPr>
        <p:spPr bwMode="auto">
          <a:xfrm>
            <a:off x="6096000" y="4093170"/>
            <a:ext cx="2209800" cy="307777"/>
          </a:xfrm>
          <a:prstGeom prst="rect">
            <a:avLst/>
          </a:prstGeom>
          <a:solidFill>
            <a:schemeClr val="bg2"/>
          </a:solidFill>
          <a:ln w="12700">
            <a:solidFill>
              <a:schemeClr val="tx1"/>
            </a:solidFill>
            <a:miter lim="800000"/>
            <a:headEnd/>
            <a:tailEnd/>
          </a:ln>
        </p:spPr>
        <p:txBody>
          <a:bodyPr lIns="18288" tIns="0" rIns="18288" bIns="0">
            <a:spAutoFit/>
          </a:bodyPr>
          <a:lstStyle/>
          <a:p>
            <a:pPr algn="ctr">
              <a:spcBef>
                <a:spcPct val="50000"/>
              </a:spcBef>
              <a:defRPr/>
            </a:pPr>
            <a:r>
              <a:rPr lang="en-US" sz="2000" b="1" dirty="0">
                <a:latin typeface="+mn-lt"/>
              </a:rPr>
              <a:t>DSM-IV-TR: 2000</a:t>
            </a:r>
          </a:p>
        </p:txBody>
      </p:sp>
      <p:sp>
        <p:nvSpPr>
          <p:cNvPr id="20" name="Text Box 12"/>
          <p:cNvSpPr txBox="1">
            <a:spLocks noChangeArrowheads="1"/>
          </p:cNvSpPr>
          <p:nvPr/>
        </p:nvSpPr>
        <p:spPr bwMode="auto">
          <a:xfrm>
            <a:off x="6096000" y="4550370"/>
            <a:ext cx="2209800" cy="307777"/>
          </a:xfrm>
          <a:prstGeom prst="rect">
            <a:avLst/>
          </a:prstGeom>
          <a:solidFill>
            <a:schemeClr val="bg2"/>
          </a:solidFill>
          <a:ln w="12700">
            <a:solidFill>
              <a:schemeClr val="tx1"/>
            </a:solidFill>
            <a:miter lim="800000"/>
            <a:headEnd/>
            <a:tailEnd/>
          </a:ln>
        </p:spPr>
        <p:txBody>
          <a:bodyPr lIns="18288" tIns="0" rIns="18288" bIns="0">
            <a:spAutoFit/>
          </a:bodyPr>
          <a:lstStyle/>
          <a:p>
            <a:pPr algn="ctr">
              <a:spcBef>
                <a:spcPct val="50000"/>
              </a:spcBef>
              <a:defRPr/>
            </a:pPr>
            <a:r>
              <a:rPr lang="en-US" sz="2000" b="1" dirty="0">
                <a:latin typeface="+mn-lt"/>
              </a:rPr>
              <a:t>DSM 5: 2013</a:t>
            </a:r>
          </a:p>
        </p:txBody>
      </p:sp>
      <p:sp>
        <p:nvSpPr>
          <p:cNvPr id="21" name="Text Box 6"/>
          <p:cNvSpPr txBox="1">
            <a:spLocks noChangeArrowheads="1"/>
          </p:cNvSpPr>
          <p:nvPr/>
        </p:nvSpPr>
        <p:spPr bwMode="auto">
          <a:xfrm>
            <a:off x="1447800" y="4550370"/>
            <a:ext cx="2762250" cy="307777"/>
          </a:xfrm>
          <a:prstGeom prst="rect">
            <a:avLst/>
          </a:prstGeom>
          <a:solidFill>
            <a:schemeClr val="accent5">
              <a:lumMod val="20000"/>
              <a:lumOff val="80000"/>
            </a:schemeClr>
          </a:solidFill>
          <a:ln w="19050">
            <a:solidFill>
              <a:schemeClr val="tx1"/>
            </a:solidFill>
            <a:miter lim="800000"/>
            <a:headEnd/>
            <a:tailEnd/>
          </a:ln>
        </p:spPr>
        <p:txBody>
          <a:bodyPr lIns="18288" tIns="0" rIns="18288"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l-GR" sz="2000" b="1" dirty="0">
                <a:solidFill>
                  <a:srgbClr val="C00000"/>
                </a:solidFill>
                <a:latin typeface="+mn-lt"/>
              </a:rPr>
              <a:t>ICD-1</a:t>
            </a:r>
            <a:r>
              <a:rPr lang="el-GR" altLang="el-GR" sz="2000" b="1" dirty="0">
                <a:solidFill>
                  <a:srgbClr val="C00000"/>
                </a:solidFill>
                <a:latin typeface="+mn-lt"/>
              </a:rPr>
              <a:t>1</a:t>
            </a:r>
            <a:r>
              <a:rPr lang="en-US" altLang="el-GR" sz="2000" b="1" dirty="0">
                <a:solidFill>
                  <a:srgbClr val="C00000"/>
                </a:solidFill>
                <a:latin typeface="+mn-lt"/>
              </a:rPr>
              <a:t>: </a:t>
            </a:r>
            <a:r>
              <a:rPr lang="en-US" altLang="el-GR" sz="2000" b="1" dirty="0" smtClean="0">
                <a:latin typeface="+mn-lt"/>
              </a:rPr>
              <a:t>201</a:t>
            </a:r>
            <a:r>
              <a:rPr lang="el-GR" altLang="el-GR" sz="2000" b="1" dirty="0" smtClean="0">
                <a:latin typeface="+mn-lt"/>
              </a:rPr>
              <a:t>7</a:t>
            </a:r>
            <a:endParaRPr lang="en-US" altLang="el-GR" sz="2000" b="1" dirty="0">
              <a:latin typeface="+mn-lt"/>
            </a:endParaRPr>
          </a:p>
        </p:txBody>
      </p:sp>
      <p:pic>
        <p:nvPicPr>
          <p:cNvPr id="22"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988" y="5007570"/>
            <a:ext cx="896937" cy="12827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988" y="5007570"/>
            <a:ext cx="889000" cy="12668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4988" y="5007570"/>
            <a:ext cx="895350" cy="1301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9" descr="http://t0.gstatic.com/images?q=tbn:ANd9GcQLA1drxeHrKHO-9-pvF8JUKMP-Q1-UR2kK5nY_ApnZHpSDI_-5r2jHy98Z_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8150" y="5007570"/>
            <a:ext cx="909638" cy="129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13" descr="DSM I by American Psychiatric Associ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188" y="5007570"/>
            <a:ext cx="854075" cy="129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15" descr="http://1.bp.blogspot.com/_Dv90SGLTTYs/TTTbfvrUdCI/AAAAAAAAAQo/MU0KB_bPcOY/s1600/DSM-IV.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5007570"/>
            <a:ext cx="844550" cy="129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17" descr="http://faculty.newpaltz.edu/jonathanraskin/files/DSM5_MedLarg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5007570"/>
            <a:ext cx="914400" cy="129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Line 30"/>
          <p:cNvSpPr>
            <a:spLocks noChangeShapeType="1"/>
          </p:cNvSpPr>
          <p:nvPr/>
        </p:nvSpPr>
        <p:spPr bwMode="auto">
          <a:xfrm>
            <a:off x="4284663" y="4639270"/>
            <a:ext cx="1655762" cy="0"/>
          </a:xfrm>
          <a:prstGeom prst="line">
            <a:avLst/>
          </a:prstGeom>
          <a:ln>
            <a:solidFill>
              <a:schemeClr val="accent5">
                <a:lumMod val="50000"/>
              </a:schemeClr>
            </a:solidFill>
            <a:headEnd type="triangle" w="med" len="med"/>
            <a:tailEnd/>
          </a:ln>
        </p:spPr>
        <p:style>
          <a:lnRef idx="3">
            <a:schemeClr val="accent1"/>
          </a:lnRef>
          <a:fillRef idx="0">
            <a:schemeClr val="accent1"/>
          </a:fillRef>
          <a:effectRef idx="2">
            <a:schemeClr val="accent1"/>
          </a:effectRef>
          <a:fontRef idx="minor">
            <a:schemeClr val="tx1"/>
          </a:fontRef>
        </p:style>
        <p:txBody>
          <a:bodyPr wrap="none" anchor="ctr"/>
          <a:lstStyle/>
          <a:p>
            <a:pPr>
              <a:defRPr/>
            </a:pPr>
            <a:endParaRPr lang="el-GR" sz="2000" dirty="0"/>
          </a:p>
        </p:txBody>
      </p:sp>
    </p:spTree>
    <p:extLst>
      <p:ext uri="{BB962C8B-B14F-4D97-AF65-F5344CB8AC3E}">
        <p14:creationId xmlns:p14="http://schemas.microsoft.com/office/powerpoint/2010/main" val="276613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strVal val="#ppt_w*0.70"/>
                                          </p:val>
                                        </p:tav>
                                        <p:tav tm="100000">
                                          <p:val>
                                            <p:strVal val="#ppt_w"/>
                                          </p:val>
                                        </p:tav>
                                      </p:tavLst>
                                    </p:anim>
                                    <p:anim calcmode="lin" valueType="num">
                                      <p:cBhvr>
                                        <p:cTn id="13" dur="1000" fill="hold"/>
                                        <p:tgtEl>
                                          <p:spTgt spid="26"/>
                                        </p:tgtEl>
                                        <p:attrNameLst>
                                          <p:attrName>ppt_h</p:attrName>
                                        </p:attrNameLst>
                                      </p:cBhvr>
                                      <p:tavLst>
                                        <p:tav tm="0">
                                          <p:val>
                                            <p:strVal val="#ppt_h"/>
                                          </p:val>
                                        </p:tav>
                                        <p:tav tm="100000">
                                          <p:val>
                                            <p:strVal val="#ppt_h"/>
                                          </p:val>
                                        </p:tav>
                                      </p:tavLst>
                                    </p:anim>
                                    <p:animEffect transition="in" filter="fade">
                                      <p:cBhvr>
                                        <p:cTn id="14" dur="1000"/>
                                        <p:tgtEl>
                                          <p:spTgt spid="2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0.70"/>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strVal val="#ppt_w*0.70"/>
                                          </p:val>
                                        </p:tav>
                                        <p:tav tm="100000">
                                          <p:val>
                                            <p:strVal val="#ppt_w"/>
                                          </p:val>
                                        </p:tav>
                                      </p:tavLst>
                                    </p:anim>
                                    <p:anim calcmode="lin" valueType="num">
                                      <p:cBhvr>
                                        <p:cTn id="37" dur="1000" fill="hold"/>
                                        <p:tgtEl>
                                          <p:spTgt spid="13"/>
                                        </p:tgtEl>
                                        <p:attrNameLst>
                                          <p:attrName>ppt_h</p:attrName>
                                        </p:attrNameLst>
                                      </p:cBhvr>
                                      <p:tavLst>
                                        <p:tav tm="0">
                                          <p:val>
                                            <p:strVal val="#ppt_h"/>
                                          </p:val>
                                        </p:tav>
                                        <p:tav tm="100000">
                                          <p:val>
                                            <p:strVal val="#ppt_h"/>
                                          </p:val>
                                        </p:tav>
                                      </p:tavLst>
                                    </p:anim>
                                    <p:animEffect transition="in" filter="fade">
                                      <p:cBhvr>
                                        <p:cTn id="38" dur="1000"/>
                                        <p:tgtEl>
                                          <p:spTgt spid="13"/>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strVal val="#ppt_w*0.70"/>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Effect transition="in" filter="fade">
                                      <p:cBhvr>
                                        <p:cTn id="43" dur="1000"/>
                                        <p:tgtEl>
                                          <p:spTgt spid="9"/>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strVal val="#ppt_w*0.70"/>
                                          </p:val>
                                        </p:tav>
                                        <p:tav tm="100000">
                                          <p:val>
                                            <p:strVal val="#ppt_w"/>
                                          </p:val>
                                        </p:tav>
                                      </p:tavLst>
                                    </p:anim>
                                    <p:anim calcmode="lin" valueType="num">
                                      <p:cBhvr>
                                        <p:cTn id="47" dur="1000" fill="hold"/>
                                        <p:tgtEl>
                                          <p:spTgt spid="15"/>
                                        </p:tgtEl>
                                        <p:attrNameLst>
                                          <p:attrName>ppt_h</p:attrName>
                                        </p:attrNameLst>
                                      </p:cBhvr>
                                      <p:tavLst>
                                        <p:tav tm="0">
                                          <p:val>
                                            <p:strVal val="#ppt_h"/>
                                          </p:val>
                                        </p:tav>
                                        <p:tav tm="100000">
                                          <p:val>
                                            <p:strVal val="#ppt_h"/>
                                          </p:val>
                                        </p:tav>
                                      </p:tavLst>
                                    </p:anim>
                                    <p:animEffect transition="in" filter="fade">
                                      <p:cBhvr>
                                        <p:cTn id="48" dur="1000"/>
                                        <p:tgtEl>
                                          <p:spTgt spid="15"/>
                                        </p:tgtEl>
                                      </p:cBhvr>
                                    </p:animEffect>
                                  </p:childTnLst>
                                </p:cTn>
                              </p:par>
                              <p:par>
                                <p:cTn id="49" presetID="55"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1000" fill="hold"/>
                                        <p:tgtEl>
                                          <p:spTgt spid="22"/>
                                        </p:tgtEl>
                                        <p:attrNameLst>
                                          <p:attrName>ppt_w</p:attrName>
                                        </p:attrNameLst>
                                      </p:cBhvr>
                                      <p:tavLst>
                                        <p:tav tm="0">
                                          <p:val>
                                            <p:strVal val="#ppt_w*0.70"/>
                                          </p:val>
                                        </p:tav>
                                        <p:tav tm="100000">
                                          <p:val>
                                            <p:strVal val="#ppt_w"/>
                                          </p:val>
                                        </p:tav>
                                      </p:tavLst>
                                    </p:anim>
                                    <p:anim calcmode="lin" valueType="num">
                                      <p:cBhvr>
                                        <p:cTn id="52" dur="1000" fill="hold"/>
                                        <p:tgtEl>
                                          <p:spTgt spid="22"/>
                                        </p:tgtEl>
                                        <p:attrNameLst>
                                          <p:attrName>ppt_h</p:attrName>
                                        </p:attrNameLst>
                                      </p:cBhvr>
                                      <p:tavLst>
                                        <p:tav tm="0">
                                          <p:val>
                                            <p:strVal val="#ppt_h"/>
                                          </p:val>
                                        </p:tav>
                                        <p:tav tm="100000">
                                          <p:val>
                                            <p:strVal val="#ppt_h"/>
                                          </p:val>
                                        </p:tav>
                                      </p:tavLst>
                                    </p:anim>
                                    <p:animEffect transition="in" filter="fade">
                                      <p:cBhvr>
                                        <p:cTn id="53" dur="10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000" fill="hold"/>
                                        <p:tgtEl>
                                          <p:spTgt spid="16"/>
                                        </p:tgtEl>
                                        <p:attrNameLst>
                                          <p:attrName>ppt_w</p:attrName>
                                        </p:attrNameLst>
                                      </p:cBhvr>
                                      <p:tavLst>
                                        <p:tav tm="0">
                                          <p:val>
                                            <p:strVal val="#ppt_w*0.70"/>
                                          </p:val>
                                        </p:tav>
                                        <p:tav tm="100000">
                                          <p:val>
                                            <p:strVal val="#ppt_w"/>
                                          </p:val>
                                        </p:tav>
                                      </p:tavLst>
                                    </p:anim>
                                    <p:anim calcmode="lin" valueType="num">
                                      <p:cBhvr>
                                        <p:cTn id="59" dur="1000" fill="hold"/>
                                        <p:tgtEl>
                                          <p:spTgt spid="16"/>
                                        </p:tgtEl>
                                        <p:attrNameLst>
                                          <p:attrName>ppt_h</p:attrName>
                                        </p:attrNameLst>
                                      </p:cBhvr>
                                      <p:tavLst>
                                        <p:tav tm="0">
                                          <p:val>
                                            <p:strVal val="#ppt_h"/>
                                          </p:val>
                                        </p:tav>
                                        <p:tav tm="100000">
                                          <p:val>
                                            <p:strVal val="#ppt_h"/>
                                          </p:val>
                                        </p:tav>
                                      </p:tavLst>
                                    </p:anim>
                                    <p:animEffect transition="in" filter="fade">
                                      <p:cBhvr>
                                        <p:cTn id="60" dur="1000"/>
                                        <p:tgtEl>
                                          <p:spTgt spid="16"/>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strVal val="#ppt_w*0.70"/>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Effect transition="in" filter="fade">
                                      <p:cBhvr>
                                        <p:cTn id="65" dur="1000"/>
                                        <p:tgtEl>
                                          <p:spTgt spid="12"/>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1000" fill="hold"/>
                                        <p:tgtEl>
                                          <p:spTgt spid="18"/>
                                        </p:tgtEl>
                                        <p:attrNameLst>
                                          <p:attrName>ppt_w</p:attrName>
                                        </p:attrNameLst>
                                      </p:cBhvr>
                                      <p:tavLst>
                                        <p:tav tm="0">
                                          <p:val>
                                            <p:strVal val="#ppt_w*0.70"/>
                                          </p:val>
                                        </p:tav>
                                        <p:tav tm="100000">
                                          <p:val>
                                            <p:strVal val="#ppt_w"/>
                                          </p:val>
                                        </p:tav>
                                      </p:tavLst>
                                    </p:anim>
                                    <p:anim calcmode="lin" valueType="num">
                                      <p:cBhvr>
                                        <p:cTn id="69" dur="1000" fill="hold"/>
                                        <p:tgtEl>
                                          <p:spTgt spid="18"/>
                                        </p:tgtEl>
                                        <p:attrNameLst>
                                          <p:attrName>ppt_h</p:attrName>
                                        </p:attrNameLst>
                                      </p:cBhvr>
                                      <p:tavLst>
                                        <p:tav tm="0">
                                          <p:val>
                                            <p:strVal val="#ppt_h"/>
                                          </p:val>
                                        </p:tav>
                                        <p:tav tm="100000">
                                          <p:val>
                                            <p:strVal val="#ppt_h"/>
                                          </p:val>
                                        </p:tav>
                                      </p:tavLst>
                                    </p:anim>
                                    <p:animEffect transition="in" filter="fade">
                                      <p:cBhvr>
                                        <p:cTn id="70" dur="1000"/>
                                        <p:tgtEl>
                                          <p:spTgt spid="18"/>
                                        </p:tgtEl>
                                      </p:cBhvr>
                                    </p:animEffect>
                                  </p:childTnLst>
                                </p:cTn>
                              </p:par>
                              <p:par>
                                <p:cTn id="71" presetID="55"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1000" fill="hold"/>
                                        <p:tgtEl>
                                          <p:spTgt spid="23"/>
                                        </p:tgtEl>
                                        <p:attrNameLst>
                                          <p:attrName>ppt_w</p:attrName>
                                        </p:attrNameLst>
                                      </p:cBhvr>
                                      <p:tavLst>
                                        <p:tav tm="0">
                                          <p:val>
                                            <p:strVal val="#ppt_w*0.70"/>
                                          </p:val>
                                        </p:tav>
                                        <p:tav tm="100000">
                                          <p:val>
                                            <p:strVal val="#ppt_w"/>
                                          </p:val>
                                        </p:tav>
                                      </p:tavLst>
                                    </p:anim>
                                    <p:anim calcmode="lin" valueType="num">
                                      <p:cBhvr>
                                        <p:cTn id="74" dur="1000" fill="hold"/>
                                        <p:tgtEl>
                                          <p:spTgt spid="23"/>
                                        </p:tgtEl>
                                        <p:attrNameLst>
                                          <p:attrName>ppt_h</p:attrName>
                                        </p:attrNameLst>
                                      </p:cBhvr>
                                      <p:tavLst>
                                        <p:tav tm="0">
                                          <p:val>
                                            <p:strVal val="#ppt_h"/>
                                          </p:val>
                                        </p:tav>
                                        <p:tav tm="100000">
                                          <p:val>
                                            <p:strVal val="#ppt_h"/>
                                          </p:val>
                                        </p:tav>
                                      </p:tavLst>
                                    </p:anim>
                                    <p:animEffect transition="in" filter="fade">
                                      <p:cBhvr>
                                        <p:cTn id="75" dur="10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p:cTn id="80" dur="1000" fill="hold"/>
                                        <p:tgtEl>
                                          <p:spTgt spid="14"/>
                                        </p:tgtEl>
                                        <p:attrNameLst>
                                          <p:attrName>ppt_w</p:attrName>
                                        </p:attrNameLst>
                                      </p:cBhvr>
                                      <p:tavLst>
                                        <p:tav tm="0">
                                          <p:val>
                                            <p:strVal val="#ppt_w*0.70"/>
                                          </p:val>
                                        </p:tav>
                                        <p:tav tm="100000">
                                          <p:val>
                                            <p:strVal val="#ppt_w"/>
                                          </p:val>
                                        </p:tav>
                                      </p:tavLst>
                                    </p:anim>
                                    <p:anim calcmode="lin" valueType="num">
                                      <p:cBhvr>
                                        <p:cTn id="81" dur="1000" fill="hold"/>
                                        <p:tgtEl>
                                          <p:spTgt spid="14"/>
                                        </p:tgtEl>
                                        <p:attrNameLst>
                                          <p:attrName>ppt_h</p:attrName>
                                        </p:attrNameLst>
                                      </p:cBhvr>
                                      <p:tavLst>
                                        <p:tav tm="0">
                                          <p:val>
                                            <p:strVal val="#ppt_h"/>
                                          </p:val>
                                        </p:tav>
                                        <p:tav tm="100000">
                                          <p:val>
                                            <p:strVal val="#ppt_h"/>
                                          </p:val>
                                        </p:tav>
                                      </p:tavLst>
                                    </p:anim>
                                    <p:animEffect transition="in" filter="fade">
                                      <p:cBhvr>
                                        <p:cTn id="82" dur="1000"/>
                                        <p:tgtEl>
                                          <p:spTgt spid="14"/>
                                        </p:tgtEl>
                                      </p:cBhvr>
                                    </p:animEffect>
                                  </p:childTnLst>
                                </p:cTn>
                              </p:par>
                              <p:par>
                                <p:cTn id="83" presetID="55" presetClass="entr" presetSubtype="0"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1000" fill="hold"/>
                                        <p:tgtEl>
                                          <p:spTgt spid="24"/>
                                        </p:tgtEl>
                                        <p:attrNameLst>
                                          <p:attrName>ppt_w</p:attrName>
                                        </p:attrNameLst>
                                      </p:cBhvr>
                                      <p:tavLst>
                                        <p:tav tm="0">
                                          <p:val>
                                            <p:strVal val="#ppt_w*0.70"/>
                                          </p:val>
                                        </p:tav>
                                        <p:tav tm="100000">
                                          <p:val>
                                            <p:strVal val="#ppt_w"/>
                                          </p:val>
                                        </p:tav>
                                      </p:tavLst>
                                    </p:anim>
                                    <p:anim calcmode="lin" valueType="num">
                                      <p:cBhvr>
                                        <p:cTn id="86" dur="1000" fill="hold"/>
                                        <p:tgtEl>
                                          <p:spTgt spid="24"/>
                                        </p:tgtEl>
                                        <p:attrNameLst>
                                          <p:attrName>ppt_h</p:attrName>
                                        </p:attrNameLst>
                                      </p:cBhvr>
                                      <p:tavLst>
                                        <p:tav tm="0">
                                          <p:val>
                                            <p:strVal val="#ppt_h"/>
                                          </p:val>
                                        </p:tav>
                                        <p:tav tm="100000">
                                          <p:val>
                                            <p:strVal val="#ppt_h"/>
                                          </p:val>
                                        </p:tav>
                                      </p:tavLst>
                                    </p:anim>
                                    <p:animEffect transition="in" filter="fade">
                                      <p:cBhvr>
                                        <p:cTn id="87" dur="10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55" presetClass="entr" presetSubtype="0"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1000" fill="hold"/>
                                        <p:tgtEl>
                                          <p:spTgt spid="11"/>
                                        </p:tgtEl>
                                        <p:attrNameLst>
                                          <p:attrName>ppt_w</p:attrName>
                                        </p:attrNameLst>
                                      </p:cBhvr>
                                      <p:tavLst>
                                        <p:tav tm="0">
                                          <p:val>
                                            <p:strVal val="#ppt_w*0.70"/>
                                          </p:val>
                                        </p:tav>
                                        <p:tav tm="100000">
                                          <p:val>
                                            <p:strVal val="#ppt_w"/>
                                          </p:val>
                                        </p:tav>
                                      </p:tavLst>
                                    </p:anim>
                                    <p:anim calcmode="lin" valueType="num">
                                      <p:cBhvr>
                                        <p:cTn id="93" dur="1000" fill="hold"/>
                                        <p:tgtEl>
                                          <p:spTgt spid="11"/>
                                        </p:tgtEl>
                                        <p:attrNameLst>
                                          <p:attrName>ppt_h</p:attrName>
                                        </p:attrNameLst>
                                      </p:cBhvr>
                                      <p:tavLst>
                                        <p:tav tm="0">
                                          <p:val>
                                            <p:strVal val="#ppt_h"/>
                                          </p:val>
                                        </p:tav>
                                        <p:tav tm="100000">
                                          <p:val>
                                            <p:strVal val="#ppt_h"/>
                                          </p:val>
                                        </p:tav>
                                      </p:tavLst>
                                    </p:anim>
                                    <p:animEffect transition="in" filter="fade">
                                      <p:cBhvr>
                                        <p:cTn id="94" dur="1000"/>
                                        <p:tgtEl>
                                          <p:spTgt spid="11"/>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1000" fill="hold"/>
                                        <p:tgtEl>
                                          <p:spTgt spid="10"/>
                                        </p:tgtEl>
                                        <p:attrNameLst>
                                          <p:attrName>ppt_w</p:attrName>
                                        </p:attrNameLst>
                                      </p:cBhvr>
                                      <p:tavLst>
                                        <p:tav tm="0">
                                          <p:val>
                                            <p:strVal val="#ppt_w*0.70"/>
                                          </p:val>
                                        </p:tav>
                                        <p:tav tm="100000">
                                          <p:val>
                                            <p:strVal val="#ppt_w"/>
                                          </p:val>
                                        </p:tav>
                                      </p:tavLst>
                                    </p:anim>
                                    <p:anim calcmode="lin" valueType="num">
                                      <p:cBhvr>
                                        <p:cTn id="98" dur="1000" fill="hold"/>
                                        <p:tgtEl>
                                          <p:spTgt spid="10"/>
                                        </p:tgtEl>
                                        <p:attrNameLst>
                                          <p:attrName>ppt_h</p:attrName>
                                        </p:attrNameLst>
                                      </p:cBhvr>
                                      <p:tavLst>
                                        <p:tav tm="0">
                                          <p:val>
                                            <p:strVal val="#ppt_h"/>
                                          </p:val>
                                        </p:tav>
                                        <p:tav tm="100000">
                                          <p:val>
                                            <p:strVal val="#ppt_h"/>
                                          </p:val>
                                        </p:tav>
                                      </p:tavLst>
                                    </p:anim>
                                    <p:animEffect transition="in" filter="fade">
                                      <p:cBhvr>
                                        <p:cTn id="99" dur="1000"/>
                                        <p:tgtEl>
                                          <p:spTgt spid="10"/>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1000" fill="hold"/>
                                        <p:tgtEl>
                                          <p:spTgt spid="17"/>
                                        </p:tgtEl>
                                        <p:attrNameLst>
                                          <p:attrName>ppt_w</p:attrName>
                                        </p:attrNameLst>
                                      </p:cBhvr>
                                      <p:tavLst>
                                        <p:tav tm="0">
                                          <p:val>
                                            <p:strVal val="#ppt_w*0.70"/>
                                          </p:val>
                                        </p:tav>
                                        <p:tav tm="100000">
                                          <p:val>
                                            <p:strVal val="#ppt_w"/>
                                          </p:val>
                                        </p:tav>
                                      </p:tavLst>
                                    </p:anim>
                                    <p:anim calcmode="lin" valueType="num">
                                      <p:cBhvr>
                                        <p:cTn id="103" dur="1000" fill="hold"/>
                                        <p:tgtEl>
                                          <p:spTgt spid="17"/>
                                        </p:tgtEl>
                                        <p:attrNameLst>
                                          <p:attrName>ppt_h</p:attrName>
                                        </p:attrNameLst>
                                      </p:cBhvr>
                                      <p:tavLst>
                                        <p:tav tm="0">
                                          <p:val>
                                            <p:strVal val="#ppt_h"/>
                                          </p:val>
                                        </p:tav>
                                        <p:tav tm="100000">
                                          <p:val>
                                            <p:strVal val="#ppt_h"/>
                                          </p:val>
                                        </p:tav>
                                      </p:tavLst>
                                    </p:anim>
                                    <p:animEffect transition="in" filter="fade">
                                      <p:cBhvr>
                                        <p:cTn id="104" dur="1000"/>
                                        <p:tgtEl>
                                          <p:spTgt spid="17"/>
                                        </p:tgtEl>
                                      </p:cBhvr>
                                    </p:animEffect>
                                  </p:childTnLst>
                                </p:cTn>
                              </p:par>
                              <p:par>
                                <p:cTn id="105" presetID="55" presetClass="entr" presetSubtype="0" fill="hold"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p:cTn id="107" dur="1000" fill="hold"/>
                                        <p:tgtEl>
                                          <p:spTgt spid="25"/>
                                        </p:tgtEl>
                                        <p:attrNameLst>
                                          <p:attrName>ppt_w</p:attrName>
                                        </p:attrNameLst>
                                      </p:cBhvr>
                                      <p:tavLst>
                                        <p:tav tm="0">
                                          <p:val>
                                            <p:strVal val="#ppt_w*0.70"/>
                                          </p:val>
                                        </p:tav>
                                        <p:tav tm="100000">
                                          <p:val>
                                            <p:strVal val="#ppt_w"/>
                                          </p:val>
                                        </p:tav>
                                      </p:tavLst>
                                    </p:anim>
                                    <p:anim calcmode="lin" valueType="num">
                                      <p:cBhvr>
                                        <p:cTn id="108" dur="1000" fill="hold"/>
                                        <p:tgtEl>
                                          <p:spTgt spid="25"/>
                                        </p:tgtEl>
                                        <p:attrNameLst>
                                          <p:attrName>ppt_h</p:attrName>
                                        </p:attrNameLst>
                                      </p:cBhvr>
                                      <p:tavLst>
                                        <p:tav tm="0">
                                          <p:val>
                                            <p:strVal val="#ppt_h"/>
                                          </p:val>
                                        </p:tav>
                                        <p:tav tm="100000">
                                          <p:val>
                                            <p:strVal val="#ppt_h"/>
                                          </p:val>
                                        </p:tav>
                                      </p:tavLst>
                                    </p:anim>
                                    <p:animEffect transition="in" filter="fade">
                                      <p:cBhvr>
                                        <p:cTn id="109" dur="1000"/>
                                        <p:tgtEl>
                                          <p:spTgt spid="25"/>
                                        </p:tgtEl>
                                      </p:cBhvr>
                                    </p:animEffect>
                                  </p:childTnLst>
                                </p:cTn>
                              </p:par>
                            </p:childTnLst>
                          </p:cTn>
                        </p:par>
                      </p:childTnLst>
                    </p:cTn>
                  </p:par>
                  <p:par>
                    <p:cTn id="110" fill="hold">
                      <p:stCondLst>
                        <p:cond delay="indefinite"/>
                      </p:stCondLst>
                      <p:childTnLst>
                        <p:par>
                          <p:cTn id="111" fill="hold">
                            <p:stCondLst>
                              <p:cond delay="0"/>
                            </p:stCondLst>
                            <p:childTnLst>
                              <p:par>
                                <p:cTn id="112" presetID="55" presetClass="entr" presetSubtype="0" fill="hold" grpId="0" nodeType="clickEffect">
                                  <p:stCondLst>
                                    <p:cond delay="0"/>
                                  </p:stCondLst>
                                  <p:childTnLst>
                                    <p:set>
                                      <p:cBhvr>
                                        <p:cTn id="113" dur="1" fill="hold">
                                          <p:stCondLst>
                                            <p:cond delay="0"/>
                                          </p:stCondLst>
                                        </p:cTn>
                                        <p:tgtEl>
                                          <p:spTgt spid="19"/>
                                        </p:tgtEl>
                                        <p:attrNameLst>
                                          <p:attrName>style.visibility</p:attrName>
                                        </p:attrNameLst>
                                      </p:cBhvr>
                                      <p:to>
                                        <p:strVal val="visible"/>
                                      </p:to>
                                    </p:set>
                                    <p:anim calcmode="lin" valueType="num">
                                      <p:cBhvr>
                                        <p:cTn id="114" dur="1000" fill="hold"/>
                                        <p:tgtEl>
                                          <p:spTgt spid="19"/>
                                        </p:tgtEl>
                                        <p:attrNameLst>
                                          <p:attrName>ppt_w</p:attrName>
                                        </p:attrNameLst>
                                      </p:cBhvr>
                                      <p:tavLst>
                                        <p:tav tm="0">
                                          <p:val>
                                            <p:strVal val="#ppt_w*0.70"/>
                                          </p:val>
                                        </p:tav>
                                        <p:tav tm="100000">
                                          <p:val>
                                            <p:strVal val="#ppt_w"/>
                                          </p:val>
                                        </p:tav>
                                      </p:tavLst>
                                    </p:anim>
                                    <p:anim calcmode="lin" valueType="num">
                                      <p:cBhvr>
                                        <p:cTn id="115" dur="1000" fill="hold"/>
                                        <p:tgtEl>
                                          <p:spTgt spid="19"/>
                                        </p:tgtEl>
                                        <p:attrNameLst>
                                          <p:attrName>ppt_h</p:attrName>
                                        </p:attrNameLst>
                                      </p:cBhvr>
                                      <p:tavLst>
                                        <p:tav tm="0">
                                          <p:val>
                                            <p:strVal val="#ppt_h"/>
                                          </p:val>
                                        </p:tav>
                                        <p:tav tm="100000">
                                          <p:val>
                                            <p:strVal val="#ppt_h"/>
                                          </p:val>
                                        </p:tav>
                                      </p:tavLst>
                                    </p:anim>
                                    <p:animEffect transition="in" filter="fade">
                                      <p:cBhvr>
                                        <p:cTn id="116" dur="1000"/>
                                        <p:tgtEl>
                                          <p:spTgt spid="19"/>
                                        </p:tgtEl>
                                      </p:cBhvr>
                                    </p:animEffect>
                                  </p:childTnLst>
                                </p:cTn>
                              </p:par>
                              <p:par>
                                <p:cTn id="117" presetID="55" presetClass="entr" presetSubtype="0" fill="hold" nodeType="with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p:cTn id="119" dur="1000" fill="hold"/>
                                        <p:tgtEl>
                                          <p:spTgt spid="27"/>
                                        </p:tgtEl>
                                        <p:attrNameLst>
                                          <p:attrName>ppt_w</p:attrName>
                                        </p:attrNameLst>
                                      </p:cBhvr>
                                      <p:tavLst>
                                        <p:tav tm="0">
                                          <p:val>
                                            <p:strVal val="#ppt_w*0.70"/>
                                          </p:val>
                                        </p:tav>
                                        <p:tav tm="100000">
                                          <p:val>
                                            <p:strVal val="#ppt_w"/>
                                          </p:val>
                                        </p:tav>
                                      </p:tavLst>
                                    </p:anim>
                                    <p:anim calcmode="lin" valueType="num">
                                      <p:cBhvr>
                                        <p:cTn id="120" dur="1000" fill="hold"/>
                                        <p:tgtEl>
                                          <p:spTgt spid="27"/>
                                        </p:tgtEl>
                                        <p:attrNameLst>
                                          <p:attrName>ppt_h</p:attrName>
                                        </p:attrNameLst>
                                      </p:cBhvr>
                                      <p:tavLst>
                                        <p:tav tm="0">
                                          <p:val>
                                            <p:strVal val="#ppt_h"/>
                                          </p:val>
                                        </p:tav>
                                        <p:tav tm="100000">
                                          <p:val>
                                            <p:strVal val="#ppt_h"/>
                                          </p:val>
                                        </p:tav>
                                      </p:tavLst>
                                    </p:anim>
                                    <p:animEffect transition="in" filter="fade">
                                      <p:cBhvr>
                                        <p:cTn id="121" dur="1000"/>
                                        <p:tgtEl>
                                          <p:spTgt spid="27"/>
                                        </p:tgtEl>
                                      </p:cBhvr>
                                    </p:animEffect>
                                  </p:childTnLst>
                                </p:cTn>
                              </p:par>
                            </p:childTnLst>
                          </p:cTn>
                        </p:par>
                      </p:childTnLst>
                    </p:cTn>
                  </p:par>
                  <p:par>
                    <p:cTn id="122" fill="hold">
                      <p:stCondLst>
                        <p:cond delay="indefinite"/>
                      </p:stCondLst>
                      <p:childTnLst>
                        <p:par>
                          <p:cTn id="123" fill="hold">
                            <p:stCondLst>
                              <p:cond delay="0"/>
                            </p:stCondLst>
                            <p:childTnLst>
                              <p:par>
                                <p:cTn id="124" presetID="55"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1000" fill="hold"/>
                                        <p:tgtEl>
                                          <p:spTgt spid="20"/>
                                        </p:tgtEl>
                                        <p:attrNameLst>
                                          <p:attrName>ppt_w</p:attrName>
                                        </p:attrNameLst>
                                      </p:cBhvr>
                                      <p:tavLst>
                                        <p:tav tm="0">
                                          <p:val>
                                            <p:strVal val="#ppt_w*0.70"/>
                                          </p:val>
                                        </p:tav>
                                        <p:tav tm="100000">
                                          <p:val>
                                            <p:strVal val="#ppt_w"/>
                                          </p:val>
                                        </p:tav>
                                      </p:tavLst>
                                    </p:anim>
                                    <p:anim calcmode="lin" valueType="num">
                                      <p:cBhvr>
                                        <p:cTn id="127" dur="1000" fill="hold"/>
                                        <p:tgtEl>
                                          <p:spTgt spid="20"/>
                                        </p:tgtEl>
                                        <p:attrNameLst>
                                          <p:attrName>ppt_h</p:attrName>
                                        </p:attrNameLst>
                                      </p:cBhvr>
                                      <p:tavLst>
                                        <p:tav tm="0">
                                          <p:val>
                                            <p:strVal val="#ppt_h"/>
                                          </p:val>
                                        </p:tav>
                                        <p:tav tm="100000">
                                          <p:val>
                                            <p:strVal val="#ppt_h"/>
                                          </p:val>
                                        </p:tav>
                                      </p:tavLst>
                                    </p:anim>
                                    <p:animEffect transition="in" filter="fade">
                                      <p:cBhvr>
                                        <p:cTn id="128" dur="1000"/>
                                        <p:tgtEl>
                                          <p:spTgt spid="20"/>
                                        </p:tgtEl>
                                      </p:cBhvr>
                                    </p:animEffect>
                                  </p:childTnLst>
                                </p:cTn>
                              </p:par>
                              <p:par>
                                <p:cTn id="129" presetID="55" presetClass="entr" presetSubtype="0" fill="hold" grpId="0" nodeType="withEffect">
                                  <p:stCondLst>
                                    <p:cond delay="0"/>
                                  </p:stCondLst>
                                  <p:childTnLst>
                                    <p:set>
                                      <p:cBhvr>
                                        <p:cTn id="130" dur="1" fill="hold">
                                          <p:stCondLst>
                                            <p:cond delay="0"/>
                                          </p:stCondLst>
                                        </p:cTn>
                                        <p:tgtEl>
                                          <p:spTgt spid="21"/>
                                        </p:tgtEl>
                                        <p:attrNameLst>
                                          <p:attrName>style.visibility</p:attrName>
                                        </p:attrNameLst>
                                      </p:cBhvr>
                                      <p:to>
                                        <p:strVal val="visible"/>
                                      </p:to>
                                    </p:set>
                                    <p:anim calcmode="lin" valueType="num">
                                      <p:cBhvr>
                                        <p:cTn id="131" dur="1000" fill="hold"/>
                                        <p:tgtEl>
                                          <p:spTgt spid="21"/>
                                        </p:tgtEl>
                                        <p:attrNameLst>
                                          <p:attrName>ppt_w</p:attrName>
                                        </p:attrNameLst>
                                      </p:cBhvr>
                                      <p:tavLst>
                                        <p:tav tm="0">
                                          <p:val>
                                            <p:strVal val="#ppt_w*0.70"/>
                                          </p:val>
                                        </p:tav>
                                        <p:tav tm="100000">
                                          <p:val>
                                            <p:strVal val="#ppt_w"/>
                                          </p:val>
                                        </p:tav>
                                      </p:tavLst>
                                    </p:anim>
                                    <p:anim calcmode="lin" valueType="num">
                                      <p:cBhvr>
                                        <p:cTn id="132" dur="1000" fill="hold"/>
                                        <p:tgtEl>
                                          <p:spTgt spid="21"/>
                                        </p:tgtEl>
                                        <p:attrNameLst>
                                          <p:attrName>ppt_h</p:attrName>
                                        </p:attrNameLst>
                                      </p:cBhvr>
                                      <p:tavLst>
                                        <p:tav tm="0">
                                          <p:val>
                                            <p:strVal val="#ppt_h"/>
                                          </p:val>
                                        </p:tav>
                                        <p:tav tm="100000">
                                          <p:val>
                                            <p:strVal val="#ppt_h"/>
                                          </p:val>
                                        </p:tav>
                                      </p:tavLst>
                                    </p:anim>
                                    <p:animEffect transition="in" filter="fade">
                                      <p:cBhvr>
                                        <p:cTn id="133" dur="1000"/>
                                        <p:tgtEl>
                                          <p:spTgt spid="21"/>
                                        </p:tgtEl>
                                      </p:cBhvr>
                                    </p:animEffect>
                                  </p:childTnLst>
                                </p:cTn>
                              </p:par>
                              <p:par>
                                <p:cTn id="134" presetID="55" presetClass="entr" presetSubtype="0" fill="hold" nodeType="withEffect">
                                  <p:stCondLst>
                                    <p:cond delay="0"/>
                                  </p:stCondLst>
                                  <p:childTnLst>
                                    <p:set>
                                      <p:cBhvr>
                                        <p:cTn id="135" dur="1" fill="hold">
                                          <p:stCondLst>
                                            <p:cond delay="0"/>
                                          </p:stCondLst>
                                        </p:cTn>
                                        <p:tgtEl>
                                          <p:spTgt spid="28"/>
                                        </p:tgtEl>
                                        <p:attrNameLst>
                                          <p:attrName>style.visibility</p:attrName>
                                        </p:attrNameLst>
                                      </p:cBhvr>
                                      <p:to>
                                        <p:strVal val="visible"/>
                                      </p:to>
                                    </p:set>
                                    <p:anim calcmode="lin" valueType="num">
                                      <p:cBhvr>
                                        <p:cTn id="136" dur="1000" fill="hold"/>
                                        <p:tgtEl>
                                          <p:spTgt spid="28"/>
                                        </p:tgtEl>
                                        <p:attrNameLst>
                                          <p:attrName>ppt_w</p:attrName>
                                        </p:attrNameLst>
                                      </p:cBhvr>
                                      <p:tavLst>
                                        <p:tav tm="0">
                                          <p:val>
                                            <p:strVal val="#ppt_w*0.70"/>
                                          </p:val>
                                        </p:tav>
                                        <p:tav tm="100000">
                                          <p:val>
                                            <p:strVal val="#ppt_w"/>
                                          </p:val>
                                        </p:tav>
                                      </p:tavLst>
                                    </p:anim>
                                    <p:anim calcmode="lin" valueType="num">
                                      <p:cBhvr>
                                        <p:cTn id="137" dur="1000" fill="hold"/>
                                        <p:tgtEl>
                                          <p:spTgt spid="28"/>
                                        </p:tgtEl>
                                        <p:attrNameLst>
                                          <p:attrName>ppt_h</p:attrName>
                                        </p:attrNameLst>
                                      </p:cBhvr>
                                      <p:tavLst>
                                        <p:tav tm="0">
                                          <p:val>
                                            <p:strVal val="#ppt_h"/>
                                          </p:val>
                                        </p:tav>
                                        <p:tav tm="100000">
                                          <p:val>
                                            <p:strVal val="#ppt_h"/>
                                          </p:val>
                                        </p:tav>
                                      </p:tavLst>
                                    </p:anim>
                                    <p:animEffect transition="in" filter="fade">
                                      <p:cBhvr>
                                        <p:cTn id="138" dur="1000"/>
                                        <p:tgtEl>
                                          <p:spTgt spid="28"/>
                                        </p:tgtEl>
                                      </p:cBhvr>
                                    </p:animEffect>
                                  </p:childTnLst>
                                </p:cTn>
                              </p:par>
                              <p:par>
                                <p:cTn id="139" presetID="55" presetClass="entr" presetSubtype="0" fill="hold" nodeType="with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p:cTn id="141" dur="1000" fill="hold"/>
                                        <p:tgtEl>
                                          <p:spTgt spid="29"/>
                                        </p:tgtEl>
                                        <p:attrNameLst>
                                          <p:attrName>ppt_w</p:attrName>
                                        </p:attrNameLst>
                                      </p:cBhvr>
                                      <p:tavLst>
                                        <p:tav tm="0">
                                          <p:val>
                                            <p:strVal val="#ppt_w*0.70"/>
                                          </p:val>
                                        </p:tav>
                                        <p:tav tm="100000">
                                          <p:val>
                                            <p:strVal val="#ppt_w"/>
                                          </p:val>
                                        </p:tav>
                                      </p:tavLst>
                                    </p:anim>
                                    <p:anim calcmode="lin" valueType="num">
                                      <p:cBhvr>
                                        <p:cTn id="142" dur="1000" fill="hold"/>
                                        <p:tgtEl>
                                          <p:spTgt spid="29"/>
                                        </p:tgtEl>
                                        <p:attrNameLst>
                                          <p:attrName>ppt_h</p:attrName>
                                        </p:attrNameLst>
                                      </p:cBhvr>
                                      <p:tavLst>
                                        <p:tav tm="0">
                                          <p:val>
                                            <p:strVal val="#ppt_h"/>
                                          </p:val>
                                        </p:tav>
                                        <p:tav tm="100000">
                                          <p:val>
                                            <p:strVal val="#ppt_h"/>
                                          </p:val>
                                        </p:tav>
                                      </p:tavLst>
                                    </p:anim>
                                    <p:animEffect transition="in" filter="fade">
                                      <p:cBhvr>
                                        <p:cTn id="14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Το θεωρητικό υπόβαθρο του DSM </a:t>
            </a:r>
            <a:r>
              <a:rPr lang="el-GR" sz="3200" b="0" dirty="0" smtClean="0"/>
              <a:t>1/2</a:t>
            </a:r>
            <a:endParaRPr lang="el-GR" sz="3200" b="0" dirty="0"/>
          </a:p>
        </p:txBody>
      </p:sp>
      <p:sp>
        <p:nvSpPr>
          <p:cNvPr id="3" name="Θέση περιεχομένου 2"/>
          <p:cNvSpPr>
            <a:spLocks noGrp="1"/>
          </p:cNvSpPr>
          <p:nvPr>
            <p:ph idx="1"/>
          </p:nvPr>
        </p:nvSpPr>
        <p:spPr>
          <a:xfrm>
            <a:off x="590872" y="1124744"/>
            <a:ext cx="8553128" cy="5472608"/>
          </a:xfrm>
        </p:spPr>
        <p:txBody>
          <a:bodyPr>
            <a:noAutofit/>
          </a:bodyPr>
          <a:lstStyle/>
          <a:p>
            <a:pPr>
              <a:lnSpc>
                <a:spcPct val="110000"/>
              </a:lnSpc>
              <a:spcBef>
                <a:spcPts val="600"/>
              </a:spcBef>
            </a:pPr>
            <a:r>
              <a:rPr lang="el-GR" sz="2200" dirty="0"/>
              <a:t>Το DSM βασίστηκε σε μια Νεο-Κρεπελιανή προσέγγιση που είχε τα εξής χαρακτηριστικά:</a:t>
            </a:r>
          </a:p>
          <a:p>
            <a:pPr marL="457200" indent="-457200">
              <a:lnSpc>
                <a:spcPct val="110000"/>
              </a:lnSpc>
              <a:spcBef>
                <a:spcPts val="600"/>
              </a:spcBef>
              <a:buFont typeface="+mj-lt"/>
              <a:buAutoNum type="arabicPeriod"/>
            </a:pPr>
            <a:r>
              <a:rPr lang="el-GR" sz="2200" dirty="0"/>
              <a:t>Οι ψυχικές διαταραχές είναι αυτοτελείς και διακριτές κλινικές οντότητες, οι οποίες διαφοροποιούνται μεταξύ τους και από τη φυσιολογική συμπεριφορά από: </a:t>
            </a:r>
          </a:p>
          <a:p>
            <a:pPr marL="914400" lvl="1" indent="-457200">
              <a:lnSpc>
                <a:spcPct val="110000"/>
              </a:lnSpc>
              <a:spcBef>
                <a:spcPts val="600"/>
              </a:spcBef>
            </a:pPr>
            <a:r>
              <a:rPr lang="el-GR" sz="2200" dirty="0"/>
              <a:t>Αναγνωρίσιμους διακριτούς συνδυασμούς ενδείξεων και συμπτωμάτων</a:t>
            </a:r>
          </a:p>
          <a:p>
            <a:pPr marL="914400" lvl="1" indent="-457200">
              <a:lnSpc>
                <a:spcPct val="110000"/>
              </a:lnSpc>
              <a:spcBef>
                <a:spcPts val="600"/>
              </a:spcBef>
            </a:pPr>
            <a:r>
              <a:rPr lang="el-GR" sz="2200" dirty="0"/>
              <a:t>Διαφορετικές αιτιολογίες</a:t>
            </a:r>
          </a:p>
          <a:p>
            <a:pPr marL="457200" indent="-457200">
              <a:lnSpc>
                <a:spcPct val="110000"/>
              </a:lnSpc>
              <a:spcBef>
                <a:spcPts val="600"/>
              </a:spcBef>
              <a:buFont typeface="+mj-lt"/>
              <a:buAutoNum type="arabicPeriod"/>
            </a:pPr>
            <a:r>
              <a:rPr lang="el-GR" sz="2200" dirty="0"/>
              <a:t>Τα σύνδρομα μπορούν να αναγνωριστούν στη βάση συνδυασμών που δημιουργούνται με κριτήριο την ομοιότητα της τοπογραφίας των συμπτωμάτων.</a:t>
            </a:r>
          </a:p>
          <a:p>
            <a:pPr marL="914400" lvl="1" indent="-457200">
              <a:lnSpc>
                <a:spcPct val="110000"/>
              </a:lnSpc>
              <a:spcBef>
                <a:spcPts val="600"/>
              </a:spcBef>
            </a:pPr>
            <a:r>
              <a:rPr lang="el-GR" sz="2200" dirty="0"/>
              <a:t>Τελικά κάθε σύνδρομο πρέπει να είναι ομογενές ως προς την αιτιολογία, την πορεία, την αντίδραση στη θεραπεία, κλπ</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95490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έννοια της ταξινόμησης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5" name="Θέση περιεχομένου 5"/>
          <p:cNvSpPr>
            <a:spLocks noGrp="1"/>
          </p:cNvSpPr>
          <p:nvPr>
            <p:ph idx="1"/>
          </p:nvPr>
        </p:nvSpPr>
        <p:spPr>
          <a:xfrm>
            <a:off x="745232" y="1268760"/>
            <a:ext cx="8075240" cy="1944216"/>
          </a:xfrm>
          <a:ln w="28575">
            <a:solidFill>
              <a:schemeClr val="accent5">
                <a:lumMod val="50000"/>
              </a:schemeClr>
            </a:solidFill>
          </a:ln>
        </p:spPr>
        <p:txBody>
          <a:bodyPr/>
          <a:lstStyle/>
          <a:p>
            <a:pPr>
              <a:buFont typeface="Wingdings" panose="05000000000000000000" pitchFamily="2" charset="2"/>
              <a:buChar char="ü"/>
            </a:pPr>
            <a:r>
              <a:rPr lang="el-GR" dirty="0"/>
              <a:t>Η ταξινόμηση είναι η οργάνωση των επιμέρους στοιχείων μιας μελέτης με άξονα τις βασικές τους ομοιότητες και η ομαδοποίησή τους σύμφωνα με αυτά τα κοινά χαρακτηριστικά</a:t>
            </a:r>
            <a:r>
              <a:rPr lang="el-GR" dirty="0" smtClean="0"/>
              <a:t>.</a:t>
            </a:r>
            <a:endParaRPr lang="el-GR" dirty="0"/>
          </a:p>
        </p:txBody>
      </p:sp>
      <p:pic>
        <p:nvPicPr>
          <p:cNvPr id="6" name="Picture 2" descr="File:Brain pow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537758"/>
            <a:ext cx="4464496" cy="25103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483768" y="6165304"/>
            <a:ext cx="446449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Brain </a:t>
            </a:r>
            <a:r>
              <a:rPr lang="en-US" sz="1200" dirty="0" smtClean="0">
                <a:latin typeface="+mn-lt"/>
                <a:hlinkClick r:id="rId4"/>
              </a:rPr>
              <a:t>power</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Sanandros"/>
              </a:rPr>
              <a:t>Sanandros</a:t>
            </a:r>
            <a:r>
              <a:rPr lang="el-GR" sz="1200" dirty="0" smtClean="0">
                <a:solidFill>
                  <a:prstClr val="black">
                    <a:lumMod val="75000"/>
                    <a:lumOff val="25000"/>
                  </a:prstClr>
                </a:solidFill>
                <a:latin typeface="+mn-lt"/>
              </a:rPr>
              <a:t> διαθέσιμο με άδεια </a:t>
            </a:r>
            <a:r>
              <a:rPr lang="en-US" sz="1200" dirty="0">
                <a:latin typeface="+mn-lt"/>
                <a:hlinkClick r:id="rId6"/>
              </a:rPr>
              <a:t>CC BY 2.0</a:t>
            </a:r>
            <a:endParaRPr lang="en-US" sz="1200" dirty="0">
              <a:latin typeface="+mn-lt"/>
            </a:endParaRPr>
          </a:p>
        </p:txBody>
      </p:sp>
    </p:spTree>
    <p:extLst>
      <p:ext uri="{BB962C8B-B14F-4D97-AF65-F5344CB8AC3E}">
        <p14:creationId xmlns:p14="http://schemas.microsoft.com/office/powerpoint/2010/main" val="2166287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prstClr val="black"/>
                </a:solidFill>
              </a:rPr>
              <a:t>Το θεωρητικό υπόβαθρο του DSM </a:t>
            </a:r>
            <a:r>
              <a:rPr lang="el-GR" sz="3200" b="0" dirty="0" smtClean="0">
                <a:solidFill>
                  <a:prstClr val="black"/>
                </a:solidFill>
              </a:rPr>
              <a:t>2/2</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dirty="0"/>
              <a:t>Κάθε διαταραχή γίνεται αντιληπτή ως ένα κλινικά σημαντικό σύνδρομο, το οποίο συμβαίνει σε ένα άτομο και σχετίζεται με:</a:t>
            </a:r>
          </a:p>
          <a:p>
            <a:pPr marL="914400" lvl="1" indent="-457200"/>
            <a:r>
              <a:rPr lang="el-GR" sz="2200" dirty="0"/>
              <a:t>Δυσφορία σε έναν ή περισσότερους </a:t>
            </a:r>
            <a:r>
              <a:rPr lang="el-GR" sz="2200" dirty="0" smtClean="0"/>
              <a:t>τομείς.</a:t>
            </a:r>
            <a:endParaRPr lang="el-GR" sz="2200" dirty="0"/>
          </a:p>
          <a:p>
            <a:pPr marL="914400" lvl="1" indent="-457200"/>
            <a:r>
              <a:rPr lang="el-GR" sz="2200" dirty="0"/>
              <a:t>Δυσλειτουργία σε έναν ή περισσότερους </a:t>
            </a:r>
            <a:r>
              <a:rPr lang="el-GR" sz="2200" dirty="0" smtClean="0"/>
              <a:t>τομείς.</a:t>
            </a:r>
          </a:p>
          <a:p>
            <a:pPr marL="914400" lvl="1" indent="-457200"/>
            <a:r>
              <a:rPr lang="el-GR" sz="2200" dirty="0"/>
              <a:t>Σημαντική αύξηση του ρίσκου θανάτου, πόνου, αναπηρίας ή σημαντικής απώλειας της ανεξαρτησίας</a:t>
            </a:r>
            <a:r>
              <a:rPr lang="el-GR" sz="2200" dirty="0" smtClean="0"/>
              <a:t>.</a:t>
            </a:r>
          </a:p>
          <a:p>
            <a:pPr marL="457200" indent="-457200">
              <a:buFont typeface="+mj-lt"/>
              <a:buAutoNum type="arabicPeriod" startAt="4"/>
            </a:pPr>
            <a:r>
              <a:rPr lang="el-GR" sz="2200" dirty="0"/>
              <a:t>Η διαταραχή δεν θα πρέπει να αποτελεί αναμενόμενη και πολιτισμικά επικυρωμένη αντίδραση σε συγκεκριμένο γεγονός.</a:t>
            </a:r>
          </a:p>
          <a:p>
            <a:pPr marL="457200" indent="-457200">
              <a:buFont typeface="+mj-lt"/>
              <a:buAutoNum type="arabicPeriod" startAt="4"/>
            </a:pPr>
            <a:endParaRPr lang="el-GR" sz="2200" dirty="0"/>
          </a:p>
          <a:p>
            <a:pPr marL="914400" lvl="1" indent="-457200"/>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910791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Τι είναι το DSM στις μέρες </a:t>
            </a:r>
            <a:r>
              <a:rPr lang="el-GR" dirty="0" smtClean="0"/>
              <a:t>μας</a:t>
            </a:r>
            <a:endParaRPr lang="el-GR" dirty="0"/>
          </a:p>
        </p:txBody>
      </p:sp>
      <p:sp>
        <p:nvSpPr>
          <p:cNvPr id="3" name="Θέση περιεχομένου 2"/>
          <p:cNvSpPr>
            <a:spLocks noGrp="1"/>
          </p:cNvSpPr>
          <p:nvPr>
            <p:ph idx="1"/>
          </p:nvPr>
        </p:nvSpPr>
        <p:spPr>
          <a:xfrm>
            <a:off x="590872" y="1484784"/>
            <a:ext cx="8229600" cy="4752528"/>
          </a:xfrm>
        </p:spPr>
        <p:txBody>
          <a:bodyPr/>
          <a:lstStyle/>
          <a:p>
            <a:r>
              <a:rPr lang="el-GR" dirty="0"/>
              <a:t>Το DSM ουσιαστικά για τους ειδικούς στο χώρο της ψυχικής υγείας είναι η βίβλος, είναι ένα είδος λεξικού, είναι ένας </a:t>
            </a:r>
            <a:r>
              <a:rPr lang="el-GR" dirty="0" smtClean="0"/>
              <a:t>μπούσουλας…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657845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Πως εξελίσσεται η προσέγγιση του  </a:t>
            </a:r>
            <a:r>
              <a:rPr lang="el-GR" dirty="0" smtClean="0"/>
              <a:t>DSM</a:t>
            </a:r>
            <a:endParaRPr lang="el-GR" dirty="0"/>
          </a:p>
        </p:txBody>
      </p:sp>
      <p:sp>
        <p:nvSpPr>
          <p:cNvPr id="3" name="Θέση περιεχομένου 2"/>
          <p:cNvSpPr>
            <a:spLocks noGrp="1"/>
          </p:cNvSpPr>
          <p:nvPr>
            <p:ph idx="1"/>
          </p:nvPr>
        </p:nvSpPr>
        <p:spPr>
          <a:xfrm>
            <a:off x="590872" y="1412776"/>
            <a:ext cx="8229600" cy="4824536"/>
          </a:xfrm>
        </p:spPr>
        <p:txBody>
          <a:bodyPr/>
          <a:lstStyle/>
          <a:p>
            <a:r>
              <a:rPr lang="el-GR" dirty="0"/>
              <a:t>Η προσέγγιση γίνεται ολοένα και περισσότερο βιολογική. Δίνεται ελάχιστη έμφαση στην ενδεχόμενη επίδραση των περιβαλλοντικών και ψυχολογικών παραγόντων στην εκδήλωση κάποιας διαταραχής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918079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Ποιες είναι οι πρώτες αντιδράσεις στο DSM-5</a:t>
            </a:r>
          </a:p>
        </p:txBody>
      </p:sp>
      <p:sp>
        <p:nvSpPr>
          <p:cNvPr id="3" name="Θέση περιεχομένου 2"/>
          <p:cNvSpPr>
            <a:spLocks noGrp="1"/>
          </p:cNvSpPr>
          <p:nvPr>
            <p:ph idx="1"/>
          </p:nvPr>
        </p:nvSpPr>
        <p:spPr>
          <a:xfrm>
            <a:off x="590872" y="1412776"/>
            <a:ext cx="8229600" cy="4824536"/>
          </a:xfrm>
        </p:spPr>
        <p:txBody>
          <a:bodyPr/>
          <a:lstStyle/>
          <a:p>
            <a:r>
              <a:rPr lang="el-GR" dirty="0"/>
              <a:t>Ο Thomas R. Insel, διευθυντής του Εθνικού Ινστιτούτου Ψυχικής Υγείας (NIMH), δήλωσε πρόσφατα πως δεν θα χρηματοδοτηθούν στο μέλλον έρευνες οι οποίες βασίζονται αποκλειστικά στα κριτήρια του DSM</a:t>
            </a:r>
          </a:p>
          <a:p>
            <a:r>
              <a:rPr lang="el-GR" dirty="0"/>
              <a:t>Η Βρετανική Εταιρεία Ψυχολόγων (BPS) έχει αντιταχθεί πολύ έντονα στο Βιο-ιατρικό Μοντέλο το οποίο υιοθετείται στο DSM για τη ψυχική ασθένεια.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090225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348880"/>
            <a:ext cx="8229600" cy="908720"/>
          </a:xfrm>
          <a:ln w="28575">
            <a:solidFill>
              <a:schemeClr val="accent5">
                <a:lumMod val="50000"/>
              </a:schemeClr>
            </a:solidFill>
          </a:ln>
        </p:spPr>
        <p:txBody>
          <a:bodyPr>
            <a:normAutofit fontScale="90000"/>
          </a:bodyPr>
          <a:lstStyle/>
          <a:p>
            <a:r>
              <a:rPr lang="el-GR" dirty="0"/>
              <a:t>Οι </a:t>
            </a:r>
            <a:r>
              <a:rPr lang="el-GR" dirty="0" smtClean="0"/>
              <a:t>σημαντικότερες αλλαγές </a:t>
            </a:r>
            <a:r>
              <a:rPr lang="el-GR" dirty="0"/>
              <a:t>στο </a:t>
            </a:r>
            <a:r>
              <a:rPr lang="el-GR" dirty="0" smtClean="0"/>
              <a:t>DSM-5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980576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Εισαγωγικά για το </a:t>
            </a:r>
            <a:r>
              <a:rPr lang="en-US" dirty="0" smtClean="0"/>
              <a:t>DSM-5</a:t>
            </a:r>
            <a:endParaRPr lang="el-GR" dirty="0"/>
          </a:p>
        </p:txBody>
      </p:sp>
      <p:sp>
        <p:nvSpPr>
          <p:cNvPr id="3" name="Θέση περιεχομένου 2"/>
          <p:cNvSpPr>
            <a:spLocks noGrp="1"/>
          </p:cNvSpPr>
          <p:nvPr>
            <p:ph idx="1"/>
          </p:nvPr>
        </p:nvSpPr>
        <p:spPr/>
        <p:txBody>
          <a:bodyPr/>
          <a:lstStyle/>
          <a:p>
            <a:r>
              <a:rPr lang="el-GR" dirty="0"/>
              <a:t>Έχουν μεσολαβήσει 19 χρόνια από την προηγούμενη αναθεώρηση του DSM και έχει συγκεντρωθεί τεράστιος όγκος ερευνητικών δεδομένων κατά τη διάρκεια ισχύος του DSM-IV.</a:t>
            </a:r>
          </a:p>
          <a:p>
            <a:r>
              <a:rPr lang="el-GR" dirty="0"/>
              <a:t>Αν και οι προσδοκίες των ειδικών ψυχικής υγείας από την επερχόμενη αναθεώρηση ήταν ιδιαίτερα αυξημένες, φαίνεται πως τελικά ελάχιστες είναι αυτές οι οποίες θα ικανοποιηθούν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779637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δομή και το περιεχόμενο του </a:t>
            </a:r>
            <a:r>
              <a:rPr lang="el-GR" dirty="0" smtClean="0"/>
              <a:t>DSM-5</a:t>
            </a:r>
            <a:endParaRPr lang="el-GR" dirty="0"/>
          </a:p>
        </p:txBody>
      </p:sp>
      <p:sp>
        <p:nvSpPr>
          <p:cNvPr id="3" name="Θέση περιεχομένου 2"/>
          <p:cNvSpPr>
            <a:spLocks noGrp="1"/>
          </p:cNvSpPr>
          <p:nvPr>
            <p:ph idx="1"/>
          </p:nvPr>
        </p:nvSpPr>
        <p:spPr>
          <a:xfrm>
            <a:off x="323528" y="1124744"/>
            <a:ext cx="6984776" cy="5661248"/>
          </a:xfrm>
        </p:spPr>
        <p:txBody>
          <a:bodyPr>
            <a:normAutofit/>
          </a:bodyPr>
          <a:lstStyle/>
          <a:p>
            <a:r>
              <a:rPr lang="el-GR" sz="2100" dirty="0"/>
              <a:t>Το DSM-5 περιλαμβάνει περίπου τον ίδιο αριθμό διαταραχών όπως και το DSM-IV και αποτελείται από τρία μέρη: </a:t>
            </a:r>
          </a:p>
          <a:p>
            <a:pPr lvl="1"/>
            <a:r>
              <a:rPr lang="el-GR" sz="2100" dirty="0"/>
              <a:t>Το πρώτο μέρος αποτελεί εισαγωγή στη φιλοσοφία του DSM-5 και περιλαμβάνει οδηγίες για τη χρήση του</a:t>
            </a:r>
            <a:r>
              <a:rPr lang="el-GR" sz="2100" dirty="0" smtClean="0"/>
              <a:t>.</a:t>
            </a:r>
            <a:endParaRPr lang="el-GR" sz="2100" dirty="0"/>
          </a:p>
          <a:p>
            <a:pPr lvl="1"/>
            <a:r>
              <a:rPr lang="el-GR" sz="2100" dirty="0" smtClean="0"/>
              <a:t>Στο </a:t>
            </a:r>
            <a:r>
              <a:rPr lang="el-GR" sz="2100" dirty="0"/>
              <a:t>δεύτερο μέρος περιγράφονται τα νέα κριτήρια για την κατηγορική ταξινόμηση έτσι όπως αυτά διαμορφώθηκαν μετά την </a:t>
            </a:r>
            <a:r>
              <a:rPr lang="el-GR" sz="2100" dirty="0" smtClean="0"/>
              <a:t>αναθεώρηση.</a:t>
            </a:r>
          </a:p>
          <a:p>
            <a:pPr lvl="1"/>
            <a:r>
              <a:rPr lang="el-GR" sz="2100" dirty="0" smtClean="0"/>
              <a:t>Στο </a:t>
            </a:r>
            <a:r>
              <a:rPr lang="el-GR" sz="2100" dirty="0"/>
              <a:t>τρίτο μέρος περιλαμβάνονται ορισμένα προβλήματα τα οποία απαιτούν περισσότερη διερεύνηση ώστε στο μέλλον να μπορούν να χαρακτηρισθούν διαταραχές όπως και πληροφορίες που αφορούν στη διαδικασία που υιοθετήθηκε για την ανάπτυξη του DSM-5</a:t>
            </a:r>
            <a:r>
              <a:rPr lang="el-GR" sz="2100" dirty="0" smtClean="0"/>
              <a:t>.</a:t>
            </a:r>
            <a:endParaRPr lang="el-GR"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pic>
        <p:nvPicPr>
          <p:cNvPr id="8194" name="Picture 2" descr="http://thenewinquiry.com/wp-content/uploads/2013/10/dsm-5-cover-174x2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412776"/>
            <a:ext cx="1765968" cy="24459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7147172" y="3933056"/>
            <a:ext cx="2088232" cy="276999"/>
          </a:xfrm>
          <a:prstGeom prst="rect">
            <a:avLst/>
          </a:prstGeom>
        </p:spPr>
        <p:txBody>
          <a:bodyPr wrap="square">
            <a:spAutoFit/>
          </a:bodyPr>
          <a:lstStyle/>
          <a:p>
            <a:pPr algn="ctr"/>
            <a:r>
              <a:rPr lang="en-US" sz="1200" dirty="0" smtClean="0">
                <a:latin typeface="+mn-lt"/>
                <a:hlinkClick r:id="rId3"/>
              </a:rPr>
              <a:t>thenewinquiry.com</a:t>
            </a:r>
            <a:endParaRPr lang="el-GR" sz="1200" dirty="0">
              <a:latin typeface="+mn-lt"/>
            </a:endParaRPr>
          </a:p>
        </p:txBody>
      </p:sp>
    </p:spTree>
    <p:extLst>
      <p:ext uri="{BB962C8B-B14F-4D97-AF65-F5344CB8AC3E}">
        <p14:creationId xmlns:p14="http://schemas.microsoft.com/office/powerpoint/2010/main" val="712034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936104"/>
          </a:xfrm>
        </p:spPr>
        <p:txBody>
          <a:bodyPr>
            <a:normAutofit fontScale="90000"/>
          </a:bodyPr>
          <a:lstStyle/>
          <a:p>
            <a:r>
              <a:rPr lang="el-GR" dirty="0"/>
              <a:t>Οι σημαντικότερες αλλαγές στο DSM-5  </a:t>
            </a:r>
            <a:r>
              <a:rPr lang="el-GR" sz="3300" b="0" dirty="0"/>
              <a:t>(γενικές</a:t>
            </a:r>
            <a:r>
              <a:rPr lang="el-GR" sz="3300" b="0" dirty="0" smtClean="0"/>
              <a:t>) 1/2</a:t>
            </a:r>
            <a:endParaRPr lang="el-GR" sz="3300" b="0" dirty="0"/>
          </a:p>
        </p:txBody>
      </p:sp>
      <p:sp>
        <p:nvSpPr>
          <p:cNvPr id="3" name="Θέση περιεχομένου 2"/>
          <p:cNvSpPr>
            <a:spLocks noGrp="1"/>
          </p:cNvSpPr>
          <p:nvPr>
            <p:ph idx="1"/>
          </p:nvPr>
        </p:nvSpPr>
        <p:spPr>
          <a:xfrm>
            <a:off x="590872" y="1340768"/>
            <a:ext cx="8229600" cy="4896544"/>
          </a:xfrm>
        </p:spPr>
        <p:txBody>
          <a:bodyPr>
            <a:normAutofit/>
          </a:bodyPr>
          <a:lstStyle/>
          <a:p>
            <a:r>
              <a:rPr lang="el-GR" dirty="0"/>
              <a:t>Η αρίθμηση κάθε έκδοσης θα γίνεται πλέον με αραβικούς και όχι με λατινικούς αριθμούς.</a:t>
            </a:r>
          </a:p>
          <a:p>
            <a:r>
              <a:rPr lang="el-GR" dirty="0"/>
              <a:t>Στο μεγαλύτερο του μέρος το DSM-5 διατηρεί το περιεχόμενο του </a:t>
            </a:r>
            <a:r>
              <a:rPr lang="el-GR" dirty="0" smtClean="0"/>
              <a:t>DSM-IV.</a:t>
            </a:r>
          </a:p>
          <a:p>
            <a:r>
              <a:rPr lang="el-GR" dirty="0"/>
              <a:t>Γίνεται προσπάθεια να εναρμονισθεί περισσότερο με το επερχόμενο ICD </a:t>
            </a:r>
            <a:r>
              <a:rPr lang="el-GR" dirty="0" smtClean="0"/>
              <a:t>11.</a:t>
            </a:r>
            <a:endParaRPr lang="el-GR" dirty="0"/>
          </a:p>
          <a:p>
            <a:r>
              <a:rPr lang="el-GR" dirty="0"/>
              <a:t>Στο τρίτο μέρος του DSM-5 παρουσιάζονται διαταραχές οι οποίες δεν έχουν ακόμη τεκμηριωθεί  και παράλληλα παρουσιάζεται η επίδραση των πολιτισμικών παραγόντων στη </a:t>
            </a:r>
            <a:r>
              <a:rPr lang="el-GR" dirty="0" smtClean="0"/>
              <a:t>διάγνωση.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983896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Οι σημαντικότερες αλλαγές στο DSM-5  </a:t>
            </a:r>
            <a:r>
              <a:rPr lang="el-GR" sz="3300" b="0" dirty="0">
                <a:solidFill>
                  <a:prstClr val="black"/>
                </a:solidFill>
              </a:rPr>
              <a:t>(γενικές) </a:t>
            </a:r>
            <a:r>
              <a:rPr lang="el-GR" sz="3300" b="0" dirty="0" smtClean="0">
                <a:solidFill>
                  <a:prstClr val="black"/>
                </a:solidFill>
              </a:rPr>
              <a:t>2/2</a:t>
            </a:r>
            <a:endParaRPr lang="el-GR" dirty="0"/>
          </a:p>
        </p:txBody>
      </p:sp>
      <p:sp>
        <p:nvSpPr>
          <p:cNvPr id="3" name="Θέση περιεχομένου 2"/>
          <p:cNvSpPr>
            <a:spLocks noGrp="1"/>
          </p:cNvSpPr>
          <p:nvPr>
            <p:ph idx="1"/>
          </p:nvPr>
        </p:nvSpPr>
        <p:spPr>
          <a:xfrm>
            <a:off x="590872" y="1340768"/>
            <a:ext cx="8229600" cy="4896544"/>
          </a:xfrm>
        </p:spPr>
        <p:txBody>
          <a:bodyPr/>
          <a:lstStyle/>
          <a:p>
            <a:r>
              <a:rPr lang="el-GR" dirty="0"/>
              <a:t>Τροποποιούνται, αυξάνονται ή μειώνονται τα διαγνωστικά κριτήρια σε πολλές διαταραχές.</a:t>
            </a:r>
          </a:p>
          <a:p>
            <a:r>
              <a:rPr lang="el-GR" dirty="0"/>
              <a:t>Γίνεται προσπάθεια ώστε να υιοθετηθεί η αναπτυξιακή προσέγγιση. Η σειρά παρουσίασης των διαταραχών είναι ανάλογη  με την ηλικία που αυτές συνήθως πρωτοεμφανίζονται.</a:t>
            </a:r>
          </a:p>
          <a:p>
            <a:r>
              <a:rPr lang="el-GR" dirty="0"/>
              <a:t>Η ταξινόμηση δεν είναι πλέον </a:t>
            </a:r>
            <a:r>
              <a:rPr lang="el-GR" dirty="0" smtClean="0"/>
              <a:t>πολυαξονική.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725654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Οι σημαντικότερες αλλαγές στο DSM-5 </a:t>
            </a:r>
            <a:r>
              <a:rPr lang="el-GR" sz="3300" b="0" dirty="0">
                <a:solidFill>
                  <a:prstClr val="black"/>
                </a:solidFill>
              </a:rPr>
              <a:t>(ειδικές</a:t>
            </a:r>
            <a:r>
              <a:rPr lang="el-GR" sz="3300" b="0" dirty="0" smtClean="0">
                <a:solidFill>
                  <a:prstClr val="black"/>
                </a:solidFill>
              </a:rPr>
              <a:t>) 1/2</a:t>
            </a:r>
            <a:endParaRPr lang="el-GR" sz="3300" b="0" dirty="0">
              <a:solidFill>
                <a:prstClr val="black"/>
              </a:solidFill>
            </a:endParaRPr>
          </a:p>
        </p:txBody>
      </p:sp>
      <p:sp>
        <p:nvSpPr>
          <p:cNvPr id="3" name="Θέση περιεχομένου 2"/>
          <p:cNvSpPr>
            <a:spLocks noGrp="1"/>
          </p:cNvSpPr>
          <p:nvPr>
            <p:ph idx="1"/>
          </p:nvPr>
        </p:nvSpPr>
        <p:spPr>
          <a:xfrm>
            <a:off x="590872" y="1340768"/>
            <a:ext cx="8229600" cy="4896544"/>
          </a:xfrm>
        </p:spPr>
        <p:txBody>
          <a:bodyPr/>
          <a:lstStyle/>
          <a:p>
            <a:r>
              <a:rPr lang="el-GR" dirty="0"/>
              <a:t>Ορισμένες διαγνωστικές κατηγορίες συγχωνεύονται και αλλάζουν ονομασία. Για παράδειγμα, καταργείται η διάγνωση του </a:t>
            </a:r>
            <a:r>
              <a:rPr lang="el-GR" b="1" dirty="0"/>
              <a:t>συνδρόμου Asperger  </a:t>
            </a:r>
            <a:r>
              <a:rPr lang="el-GR" dirty="0"/>
              <a:t>το οποίο πλέον εντάσσεται στην ευρύτερη ομάδα του αυτισμού που μετονομάζεται από </a:t>
            </a:r>
            <a:r>
              <a:rPr lang="el-GR" b="1" dirty="0"/>
              <a:t>Διάχυτες Αναπτυξιακές Διαταραχές </a:t>
            </a:r>
            <a:r>
              <a:rPr lang="el-GR" dirty="0"/>
              <a:t>σε </a:t>
            </a:r>
            <a:r>
              <a:rPr lang="el-GR" b="1" dirty="0"/>
              <a:t>Διαταραχές Αυτιστικού Φάσματος</a:t>
            </a:r>
            <a:r>
              <a:rPr lang="el-GR" dirty="0"/>
              <a:t>.</a:t>
            </a:r>
          </a:p>
          <a:p>
            <a:r>
              <a:rPr lang="el-GR" dirty="0"/>
              <a:t>Υιοθετείται η προσέγγιση  κάποιων διαταραχών ως διαταραχών φάσματος (των Διαταραχών Αυτιστικού Φάσματος και της Σχιζοφρένειας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71467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Προβληματισμός </a:t>
            </a:r>
            <a:endParaRPr lang="el-GR" dirty="0"/>
          </a:p>
        </p:txBody>
      </p:sp>
      <p:sp>
        <p:nvSpPr>
          <p:cNvPr id="3" name="Θέση περιεχομένου 2"/>
          <p:cNvSpPr>
            <a:spLocks noGrp="1"/>
          </p:cNvSpPr>
          <p:nvPr>
            <p:ph idx="1"/>
          </p:nvPr>
        </p:nvSpPr>
        <p:spPr>
          <a:xfrm>
            <a:off x="4572000" y="1556792"/>
            <a:ext cx="4248472" cy="3816424"/>
          </a:xfrm>
          <a:ln w="28575">
            <a:noFill/>
          </a:ln>
        </p:spPr>
        <p:txBody>
          <a:bodyPr anchor="t"/>
          <a:lstStyle/>
          <a:p>
            <a:r>
              <a:rPr lang="el-GR" dirty="0"/>
              <a:t>Η ταξινόμηση οδηγεί στην «ετικετοποίηση» των ανθρώπων. Για ποιο λόγο είναι απαραίτητη η χρήση διαγνωστικών κατηγοριών για να περιγράψουμε τα προβλήματα ψυχικής υγείας των ανθρώπων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pic>
        <p:nvPicPr>
          <p:cNvPr id="1026" name="Picture 2" descr="Ερώτηση, Ερωτηματικό, Έρευνα, Θέμα, Αιτήματ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606" y="1700808"/>
            <a:ext cx="3874412" cy="27363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818850" y="4581128"/>
            <a:ext cx="3469924" cy="276999"/>
          </a:xfrm>
          <a:prstGeom prst="rect">
            <a:avLst/>
          </a:prstGeom>
        </p:spPr>
        <p:txBody>
          <a:bodyPr wrap="none">
            <a:spAutoFit/>
          </a:bodyPr>
          <a:lstStyle/>
          <a:p>
            <a:pPr algn="ctr"/>
            <a:r>
              <a:rPr lang="el-GR" sz="1200" dirty="0" smtClean="0">
                <a:latin typeface="+mn-lt"/>
                <a:hlinkClick r:id="rId3"/>
              </a:rPr>
              <a:t>Ερωτηματικό</a:t>
            </a:r>
            <a:r>
              <a:rPr lang="el-GR" sz="1200" dirty="0" smtClean="0">
                <a:latin typeface="+mn-lt"/>
              </a:rPr>
              <a:t> από </a:t>
            </a:r>
            <a:r>
              <a:rPr lang="en-US" sz="1200" dirty="0" smtClean="0">
                <a:latin typeface="+mn-lt"/>
                <a:hlinkClick r:id="rId4"/>
              </a:rPr>
              <a:t>geralt</a:t>
            </a:r>
            <a:r>
              <a:rPr lang="el-GR" sz="1200" dirty="0" smtClean="0">
                <a:latin typeface="+mn-lt"/>
              </a:rPr>
              <a:t> διαθέσιμο με άδεια </a:t>
            </a:r>
            <a:r>
              <a:rPr lang="en-US" sz="1200" dirty="0">
                <a:latin typeface="+mn-lt"/>
                <a:hlinkClick r:id="rId5"/>
              </a:rPr>
              <a:t>CC0 </a:t>
            </a:r>
            <a:r>
              <a:rPr lang="en-US" sz="1200" dirty="0" smtClean="0">
                <a:latin typeface="+mn-lt"/>
                <a:hlinkClick r:id="rId5"/>
              </a:rPr>
              <a:t>1.0</a:t>
            </a:r>
            <a:endParaRPr lang="en-US" sz="1200" dirty="0">
              <a:latin typeface="+mn-lt"/>
            </a:endParaRPr>
          </a:p>
        </p:txBody>
      </p:sp>
    </p:spTree>
    <p:extLst>
      <p:ext uri="{BB962C8B-B14F-4D97-AF65-F5344CB8AC3E}">
        <p14:creationId xmlns:p14="http://schemas.microsoft.com/office/powerpoint/2010/main" val="3912145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prstClr val="black"/>
                </a:solidFill>
              </a:rPr>
              <a:t>Οι σημαντικότερες αλλαγές στο DSM-5 </a:t>
            </a:r>
            <a:r>
              <a:rPr lang="el-GR" sz="3300" b="0" dirty="0">
                <a:solidFill>
                  <a:prstClr val="black"/>
                </a:solidFill>
              </a:rPr>
              <a:t>(ειδικές) </a:t>
            </a:r>
            <a:r>
              <a:rPr lang="el-GR" sz="3300" b="0" dirty="0" smtClean="0">
                <a:solidFill>
                  <a:prstClr val="black"/>
                </a:solidFill>
              </a:rPr>
              <a:t>2/2</a:t>
            </a:r>
            <a:endParaRPr lang="el-GR" dirty="0"/>
          </a:p>
        </p:txBody>
      </p:sp>
      <p:sp>
        <p:nvSpPr>
          <p:cNvPr id="3" name="Θέση περιεχομένου 2"/>
          <p:cNvSpPr>
            <a:spLocks noGrp="1"/>
          </p:cNvSpPr>
          <p:nvPr>
            <p:ph idx="1"/>
          </p:nvPr>
        </p:nvSpPr>
        <p:spPr>
          <a:xfrm>
            <a:off x="590872" y="1340768"/>
            <a:ext cx="8229600" cy="4896544"/>
          </a:xfrm>
        </p:spPr>
        <p:txBody>
          <a:bodyPr/>
          <a:lstStyle/>
          <a:p>
            <a:r>
              <a:rPr lang="el-GR" dirty="0"/>
              <a:t>Προστίθεται σε ορισμένες περιπτώσεις η αξιολόγηση του επιπέδου βαρύτητας κάθε διαταραχής σε «ήπια», «μέτρια» και «σοβαρή». </a:t>
            </a:r>
            <a:r>
              <a:rPr lang="el-GR" sz="2200" dirty="0"/>
              <a:t>(ΔΑΦ και Νοητική Ανικανότητα)</a:t>
            </a:r>
          </a:p>
          <a:p>
            <a:r>
              <a:rPr lang="el-GR" dirty="0"/>
              <a:t>Σε ορισμένες περιπτώσεις αλλάζει η ονομασία κάποιας διαταραχής. Έτσι, για παράδειγμα η Νοητική Καθυστέρηση  θα αναφέρεται ως Νοητική Ανικανότητα </a:t>
            </a:r>
            <a:r>
              <a:rPr lang="el-GR" sz="2200" dirty="0"/>
              <a:t>(Intellectual Disability</a:t>
            </a:r>
            <a:r>
              <a:rPr lang="el-GR" sz="2200" dirty="0" smtClean="0"/>
              <a:t>).</a:t>
            </a:r>
            <a:endParaRPr lang="el-GR" sz="2200" dirty="0"/>
          </a:p>
          <a:p>
            <a:pPr marL="355600" indent="0">
              <a:buNone/>
            </a:pPr>
            <a:r>
              <a:rPr lang="el-GR" dirty="0"/>
              <a:t>Επίσης η Διαταραχή Ταυτότητας του Φύλου μετονομάζεται σε Δυσφορία για το Φύλο και αποτελεί πια αυτόνομη διαγνωστική κατηγορία. </a:t>
            </a:r>
            <a:r>
              <a:rPr lang="el-GR" sz="2200" dirty="0"/>
              <a:t>(Πριν ήταν στην ευρύτερη κατηγορία των Διαταραχών σεξουαλικότητας και </a:t>
            </a:r>
            <a:r>
              <a:rPr lang="el-GR" sz="2200" dirty="0" smtClean="0"/>
              <a:t>φύλου)</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726403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 κριτική των κατηγορικών συστημάτων ταξινόμησης </a:t>
            </a:r>
            <a:r>
              <a:rPr lang="el-GR" sz="3300" b="0" dirty="0" smtClean="0"/>
              <a:t>1/3</a:t>
            </a:r>
            <a:endParaRPr lang="el-GR" sz="3300" b="0" dirty="0"/>
          </a:p>
        </p:txBody>
      </p:sp>
      <p:sp>
        <p:nvSpPr>
          <p:cNvPr id="3" name="Θέση περιεχομένου 2"/>
          <p:cNvSpPr>
            <a:spLocks noGrp="1"/>
          </p:cNvSpPr>
          <p:nvPr>
            <p:ph idx="1"/>
          </p:nvPr>
        </p:nvSpPr>
        <p:spPr>
          <a:xfrm>
            <a:off x="590872" y="1412776"/>
            <a:ext cx="8229600" cy="4824536"/>
          </a:xfrm>
        </p:spPr>
        <p:txBody>
          <a:bodyPr/>
          <a:lstStyle/>
          <a:p>
            <a:pPr marL="457200" indent="-457200">
              <a:buFont typeface="+mj-lt"/>
              <a:buAutoNum type="arabicPeriod"/>
            </a:pPr>
            <a:r>
              <a:rPr lang="el-GR" dirty="0"/>
              <a:t>Δεν στηρίζονται σε συγκεκριμένη θεωρητική βάση η οποία να εστιάζει στην αιτιολογία.</a:t>
            </a:r>
          </a:p>
          <a:p>
            <a:pPr marL="457200" indent="-457200">
              <a:buFont typeface="+mj-lt"/>
              <a:buAutoNum type="arabicPeriod"/>
            </a:pPr>
            <a:r>
              <a:rPr lang="el-GR" dirty="0"/>
              <a:t>Στηρίζονται στην ταξινόμηση συμπτωμάτων και όχι στην αιτιολογία των διαταραχών</a:t>
            </a:r>
          </a:p>
          <a:p>
            <a:pPr marL="457200" indent="-457200">
              <a:buFont typeface="+mj-lt"/>
              <a:buAutoNum type="arabicPeriod"/>
            </a:pPr>
            <a:r>
              <a:rPr lang="el-GR" dirty="0"/>
              <a:t>Εδώ οι διαταραχές εκλαμβάνονται βασικά ως χαρακτηριστικά του ατόμου και όχι ως αποτέλεσμα της αλληλεπίδρασής του με το περιβάλλον.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452354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 κριτική των κατηγορικών συστημάτων ταξινόμησης </a:t>
            </a:r>
            <a:r>
              <a:rPr lang="el-GR" sz="3300" b="0" dirty="0" smtClean="0"/>
              <a:t>2/3</a:t>
            </a:r>
            <a:endParaRPr lang="el-GR" sz="3300" b="0" dirty="0"/>
          </a:p>
        </p:txBody>
      </p:sp>
      <p:sp>
        <p:nvSpPr>
          <p:cNvPr id="3" name="Θέση περιεχομένου 2"/>
          <p:cNvSpPr>
            <a:spLocks noGrp="1"/>
          </p:cNvSpPr>
          <p:nvPr>
            <p:ph idx="1"/>
          </p:nvPr>
        </p:nvSpPr>
        <p:spPr>
          <a:xfrm>
            <a:off x="590872" y="1412776"/>
            <a:ext cx="8229600" cy="4824536"/>
          </a:xfrm>
        </p:spPr>
        <p:txBody>
          <a:bodyPr/>
          <a:lstStyle/>
          <a:p>
            <a:pPr marL="457200" indent="-457200">
              <a:buFont typeface="+mj-lt"/>
              <a:buAutoNum type="arabicPeriod" startAt="4"/>
            </a:pPr>
            <a:r>
              <a:rPr lang="el-GR" dirty="0" smtClean="0"/>
              <a:t>Η </a:t>
            </a:r>
            <a:r>
              <a:rPr lang="el-GR" dirty="0"/>
              <a:t>προσέγγισή τους είναι κατά βάση φαινομενολογική, αφού η διάγνωση κάποιας διαταραχής στηρίζεται στα παρατηρήσιμα συμπτώματα και οι όποιες θεωρίες περί αιτιολογίας έχουν ελάχιστη σημασία.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658775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 κριτική των κατηγορικών συστημάτων ταξινόμησης </a:t>
            </a:r>
            <a:r>
              <a:rPr lang="el-GR" sz="3300" b="0" dirty="0" smtClean="0"/>
              <a:t>3/3</a:t>
            </a:r>
            <a:endParaRPr lang="el-GR" sz="3300" b="0" dirty="0"/>
          </a:p>
        </p:txBody>
      </p:sp>
      <p:sp>
        <p:nvSpPr>
          <p:cNvPr id="3" name="Θέση περιεχομένου 2"/>
          <p:cNvSpPr>
            <a:spLocks noGrp="1"/>
          </p:cNvSpPr>
          <p:nvPr>
            <p:ph idx="1"/>
          </p:nvPr>
        </p:nvSpPr>
        <p:spPr>
          <a:xfrm>
            <a:off x="590872" y="1412776"/>
            <a:ext cx="8229600" cy="4824536"/>
          </a:xfrm>
        </p:spPr>
        <p:txBody>
          <a:bodyPr/>
          <a:lstStyle/>
          <a:p>
            <a:pPr marL="457200" indent="-457200">
              <a:buFont typeface="+mj-lt"/>
              <a:buAutoNum type="arabicPeriod" startAt="5"/>
            </a:pPr>
            <a:r>
              <a:rPr lang="el-GR" dirty="0"/>
              <a:t>Πολλά συμπτώματα μπορεί να αφορούν χαρακτηριστικά τα οποία αποτελούν κριτήρια για τη διάγνωση διαφορετικών διαταραχών. </a:t>
            </a:r>
            <a:r>
              <a:rPr lang="el-GR" sz="2200" dirty="0"/>
              <a:t>(Συννοσηρότητα</a:t>
            </a:r>
            <a:r>
              <a:rPr lang="el-GR" sz="2200" dirty="0" smtClean="0"/>
              <a:t>)</a:t>
            </a:r>
            <a:endParaRPr lang="el-GR" sz="2200" dirty="0"/>
          </a:p>
          <a:p>
            <a:pPr marL="457200" indent="-457200">
              <a:buFont typeface="+mj-lt"/>
              <a:buAutoNum type="arabicPeriod" startAt="5"/>
            </a:pPr>
            <a:r>
              <a:rPr lang="el-GR" dirty="0"/>
              <a:t>Επίσης, και στα δύο συστήματα ταξινόμησης δεν καταβάλλεται παρά μόνο ελάχιστη προσπάθεια για τη διατύπωση κριτηρίων για τον ορισμό της παθολογικής συμπεριφοράς στα παιδιά που προέρχονται από διαφορετικό πολιτισμικό περιβάλλον </a:t>
            </a:r>
            <a:r>
              <a:rPr lang="el-GR" sz="2200" dirty="0"/>
              <a:t>(Graham &amp; Skuse, 1992).</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246959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Άλλα προβλήματα διάγνωσης και ταξινόμησης</a:t>
            </a:r>
          </a:p>
        </p:txBody>
      </p:sp>
      <p:sp>
        <p:nvSpPr>
          <p:cNvPr id="3" name="Θέση περιεχομένου 2"/>
          <p:cNvSpPr>
            <a:spLocks noGrp="1"/>
          </p:cNvSpPr>
          <p:nvPr>
            <p:ph idx="1"/>
          </p:nvPr>
        </p:nvSpPr>
        <p:spPr>
          <a:xfrm>
            <a:off x="590872" y="1340768"/>
            <a:ext cx="8229600" cy="4896544"/>
          </a:xfrm>
        </p:spPr>
        <p:txBody>
          <a:bodyPr/>
          <a:lstStyle/>
          <a:p>
            <a:r>
              <a:rPr lang="el-GR" dirty="0"/>
              <a:t> Σε πολλές περιπτώσεις η διάγνωση στηρίζεται στη συλλογιστική του αποκλεισμού. Παράδειγμα: </a:t>
            </a:r>
            <a:endParaRPr lang="el-GR" dirty="0" smtClean="0"/>
          </a:p>
          <a:p>
            <a:pPr lvl="1"/>
            <a:r>
              <a:rPr lang="el-GR" dirty="0" smtClean="0"/>
              <a:t>Η </a:t>
            </a:r>
            <a:r>
              <a:rPr lang="el-GR" dirty="0"/>
              <a:t>διάγνωση της </a:t>
            </a:r>
            <a:r>
              <a:rPr lang="el-GR" dirty="0" smtClean="0"/>
              <a:t>δυσλεξίας,</a:t>
            </a:r>
          </a:p>
          <a:p>
            <a:pPr lvl="1"/>
            <a:r>
              <a:rPr lang="el-GR" dirty="0" smtClean="0"/>
              <a:t>Η </a:t>
            </a:r>
            <a:r>
              <a:rPr lang="el-GR" dirty="0"/>
              <a:t>διάγνωση του συνδρόμου του αιφνίδιου βρεφικού </a:t>
            </a:r>
            <a:r>
              <a:rPr lang="el-GR" dirty="0" smtClean="0"/>
              <a:t>θανάτου.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994097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Η κατηγορική έναντι της διαστασιακής προσέγγισης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
        <p:nvSpPr>
          <p:cNvPr id="5" name="Text Box 50"/>
          <p:cNvSpPr txBox="1">
            <a:spLocks noChangeArrowheads="1"/>
          </p:cNvSpPr>
          <p:nvPr/>
        </p:nvSpPr>
        <p:spPr bwMode="auto">
          <a:xfrm>
            <a:off x="3779929" y="1865784"/>
            <a:ext cx="5181600" cy="1938992"/>
          </a:xfrm>
          <a:prstGeom prst="rect">
            <a:avLst/>
          </a:prstGeom>
          <a:noFill/>
          <a:ln>
            <a:solidFill>
              <a:schemeClr val="accent5">
                <a:lumMod val="50000"/>
              </a:schemeClr>
            </a:solidFill>
            <a:headEnd/>
            <a:tailEnd/>
          </a:ln>
          <a:effectLst/>
        </p:spPr>
        <p:style>
          <a:lnRef idx="0">
            <a:schemeClr val="accent1"/>
          </a:lnRef>
          <a:fillRef idx="3">
            <a:schemeClr val="accent1"/>
          </a:fillRef>
          <a:effectRef idx="3">
            <a:schemeClr val="accent1"/>
          </a:effectRef>
          <a:fontRef idx="minor">
            <a:schemeClr val="lt1"/>
          </a:fontRef>
        </p:style>
        <p:txBody>
          <a:bodyPr>
            <a:spAutoFit/>
          </a:bodyPr>
          <a:lstStyle/>
          <a:p>
            <a:pPr algn="ctr">
              <a:buSzPct val="120000"/>
              <a:defRPr/>
            </a:pPr>
            <a:r>
              <a:rPr lang="el-GR" sz="2000" dirty="0">
                <a:solidFill>
                  <a:schemeClr val="tx1"/>
                </a:solidFill>
                <a:cs typeface="Arial" pitchFamily="34" charset="0"/>
              </a:rPr>
              <a:t>Απαιτεί απλώς τη διαπίστωση ως προς το κατά πόσον ένα σύμπτωμα (από ένα κατάλογο συμπτωμάτων) υπάρχει ή δεν υπάρχει.  Έτσι, π.χ. για τον αυτισμό, μεταξύ άλλων, ζητείται να απαντηθεί κατά πόσον υπάρχει ή δεν υπάρχει βλεμματική επαφή.</a:t>
            </a:r>
          </a:p>
        </p:txBody>
      </p:sp>
      <p:sp>
        <p:nvSpPr>
          <p:cNvPr id="6" name="Rectangle 3"/>
          <p:cNvSpPr txBox="1">
            <a:spLocks noChangeArrowheads="1"/>
          </p:cNvSpPr>
          <p:nvPr/>
        </p:nvSpPr>
        <p:spPr bwMode="auto">
          <a:xfrm>
            <a:off x="3782888" y="1484784"/>
            <a:ext cx="5181600" cy="381000"/>
          </a:xfrm>
          <a:prstGeom prst="rect">
            <a:avLst/>
          </a:prstGeom>
          <a:solidFill>
            <a:schemeClr val="accent5">
              <a:lumMod val="50000"/>
            </a:schemeClr>
          </a:solidFill>
          <a:ln w="28575">
            <a:solidFill>
              <a:schemeClr val="accent5">
                <a:lumMod val="50000"/>
              </a:schemeClr>
            </a:solidFill>
            <a:headEnd/>
            <a:tailEnd/>
          </a:ln>
        </p:spPr>
        <p:style>
          <a:lnRef idx="2">
            <a:schemeClr val="accent2"/>
          </a:lnRef>
          <a:fillRef idx="1">
            <a:schemeClr val="lt1"/>
          </a:fillRef>
          <a:effectRef idx="0">
            <a:schemeClr val="accent2"/>
          </a:effectRef>
          <a:fontRef idx="minor">
            <a:schemeClr val="dk1"/>
          </a:fontRef>
        </p:style>
        <p:txBody>
          <a:bodyPr/>
          <a:lstStyle/>
          <a:p>
            <a:pPr marL="0" lvl="1" algn="ctr">
              <a:lnSpc>
                <a:spcPct val="90000"/>
              </a:lnSpc>
              <a:spcBef>
                <a:spcPts val="325"/>
              </a:spcBef>
              <a:buClr>
                <a:schemeClr val="accent1"/>
              </a:buClr>
              <a:defRPr/>
            </a:pPr>
            <a:r>
              <a:rPr lang="el-GR" sz="2000" b="1" dirty="0">
                <a:solidFill>
                  <a:schemeClr val="bg1"/>
                </a:solidFill>
                <a:cs typeface="Arial" charset="0"/>
              </a:rPr>
              <a:t>Κατηγορική  προσέγγιση</a:t>
            </a:r>
            <a:endParaRPr lang="en-US" sz="2000" b="1" dirty="0">
              <a:solidFill>
                <a:schemeClr val="bg1"/>
              </a:solidFill>
              <a:cs typeface="Arial" charset="0"/>
            </a:endParaRPr>
          </a:p>
        </p:txBody>
      </p:sp>
      <p:sp>
        <p:nvSpPr>
          <p:cNvPr id="7" name="Text Box 50"/>
          <p:cNvSpPr txBox="1">
            <a:spLocks noChangeArrowheads="1"/>
          </p:cNvSpPr>
          <p:nvPr/>
        </p:nvSpPr>
        <p:spPr bwMode="auto">
          <a:xfrm>
            <a:off x="402248" y="4372252"/>
            <a:ext cx="5105400" cy="1323439"/>
          </a:xfrm>
          <a:prstGeom prst="rect">
            <a:avLst/>
          </a:prstGeom>
          <a:solidFill>
            <a:schemeClr val="bg1"/>
          </a:solidFill>
          <a:ln>
            <a:solidFill>
              <a:schemeClr val="tx1"/>
            </a:solidFill>
            <a:headEnd/>
            <a:tailEnd/>
          </a:ln>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buSzPct val="120000"/>
              <a:defRPr/>
            </a:pPr>
            <a:r>
              <a:rPr lang="el-GR" sz="2000" dirty="0">
                <a:solidFill>
                  <a:schemeClr val="tx1"/>
                </a:solidFill>
                <a:cs typeface="Arial" pitchFamily="34" charset="0"/>
              </a:rPr>
              <a:t>Απαιτεί τη διαπίστωση των διαστάσεων οι οποίες καθορίζουν ουσιαστικά τη βαρύτητα με την οποία εκδηλώνεται ένα σύμπτωμα σε κάποιο άτομο.</a:t>
            </a:r>
          </a:p>
        </p:txBody>
      </p:sp>
      <p:sp>
        <p:nvSpPr>
          <p:cNvPr id="8" name="Rectangle 3"/>
          <p:cNvSpPr txBox="1">
            <a:spLocks noChangeArrowheads="1"/>
          </p:cNvSpPr>
          <p:nvPr/>
        </p:nvSpPr>
        <p:spPr bwMode="auto">
          <a:xfrm>
            <a:off x="402248" y="3915052"/>
            <a:ext cx="5105400" cy="457200"/>
          </a:xfrm>
          <a:prstGeom prst="rect">
            <a:avLst/>
          </a:prstGeom>
          <a:solidFill>
            <a:schemeClr val="accent5">
              <a:lumMod val="50000"/>
            </a:schemeClr>
          </a:solidFill>
          <a:ln>
            <a:solidFill>
              <a:schemeClr val="accent5">
                <a:lumMod val="50000"/>
              </a:schemeClr>
            </a:solidFill>
            <a:headEnd/>
            <a:tailEnd/>
          </a:ln>
        </p:spPr>
        <p:style>
          <a:lnRef idx="2">
            <a:schemeClr val="accent2"/>
          </a:lnRef>
          <a:fillRef idx="1">
            <a:schemeClr val="lt1"/>
          </a:fillRef>
          <a:effectRef idx="0">
            <a:schemeClr val="accent2"/>
          </a:effectRef>
          <a:fontRef idx="minor">
            <a:schemeClr val="dk1"/>
          </a:fontRef>
        </p:style>
        <p:txBody>
          <a:bodyPr/>
          <a:lstStyle/>
          <a:p>
            <a:pPr marL="0" lvl="1" algn="ctr">
              <a:lnSpc>
                <a:spcPct val="90000"/>
              </a:lnSpc>
              <a:spcBef>
                <a:spcPts val="325"/>
              </a:spcBef>
              <a:buClr>
                <a:schemeClr val="accent1"/>
              </a:buClr>
              <a:defRPr/>
            </a:pPr>
            <a:r>
              <a:rPr lang="el-GR" sz="2000" b="1" dirty="0">
                <a:solidFill>
                  <a:schemeClr val="bg1"/>
                </a:solidFill>
                <a:cs typeface="Arial" charset="0"/>
              </a:rPr>
              <a:t>Διαστασιακή  προσέγγιση</a:t>
            </a:r>
            <a:endParaRPr lang="en-US" sz="2000" b="1" dirty="0">
              <a:solidFill>
                <a:schemeClr val="bg1"/>
              </a:solidFill>
              <a:cs typeface="Arial" charset="0"/>
            </a:endParaRPr>
          </a:p>
        </p:txBody>
      </p:sp>
      <p:graphicFrame>
        <p:nvGraphicFramePr>
          <p:cNvPr id="9" name="Group 26"/>
          <p:cNvGraphicFramePr>
            <a:graphicFrameLocks noGrp="1"/>
          </p:cNvGraphicFramePr>
          <p:nvPr>
            <p:extLst>
              <p:ext uri="{D42A27DB-BD31-4B8C-83A1-F6EECF244321}">
                <p14:modId xmlns:p14="http://schemas.microsoft.com/office/powerpoint/2010/main" val="2253672808"/>
              </p:ext>
            </p:extLst>
          </p:nvPr>
        </p:nvGraphicFramePr>
        <p:xfrm>
          <a:off x="2133600" y="5943600"/>
          <a:ext cx="6786563" cy="457200"/>
        </p:xfrm>
        <a:graphic>
          <a:graphicData uri="http://schemas.openxmlformats.org/drawingml/2006/table">
            <a:tbl>
              <a:tblPr/>
              <a:tblGrid>
                <a:gridCol w="6786563"/>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Arial" charset="0"/>
                        </a:rPr>
                        <a:t>5                     4                          3                        2                      1</a:t>
                      </a:r>
                    </a:p>
                  </a:txBody>
                  <a:tcPr horzOverflow="overflow">
                    <a:lnL cap="flat">
                      <a:noFill/>
                    </a:lnL>
                    <a:lnR cap="flat">
                      <a:noFill/>
                    </a:lnR>
                    <a:lnT cap="flat">
                      <a:noFill/>
                    </a:lnT>
                    <a:lnB cap="flat">
                      <a:noFill/>
                    </a:lnB>
                    <a:lnTlToBr>
                      <a:noFill/>
                    </a:lnTlToBr>
                    <a:lnBlToTr>
                      <a:noFill/>
                    </a:lnBlToTr>
                    <a:gradFill rotWithShape="1">
                      <a:gsLst>
                        <a:gs pos="0">
                          <a:srgbClr val="FF0000"/>
                        </a:gs>
                        <a:gs pos="50000">
                          <a:srgbClr val="FFB7B3"/>
                        </a:gs>
                        <a:gs pos="100000">
                          <a:srgbClr val="FFDCDA"/>
                        </a:gs>
                      </a:gsLst>
                      <a:lin ang="0" scaled="1"/>
                    </a:gradFill>
                  </a:tcPr>
                </a:tc>
              </a:tr>
            </a:tbl>
          </a:graphicData>
        </a:graphic>
      </p:graphicFrame>
      <p:sp>
        <p:nvSpPr>
          <p:cNvPr id="10" name="16 - TextBox"/>
          <p:cNvSpPr txBox="1"/>
          <p:nvPr/>
        </p:nvSpPr>
        <p:spPr>
          <a:xfrm>
            <a:off x="6581328" y="5295374"/>
            <a:ext cx="1879104" cy="369888"/>
          </a:xfrm>
          <a:prstGeom prst="rect">
            <a:avLst/>
          </a:prstGeom>
          <a:solidFill>
            <a:schemeClr val="accent3">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l-GR" b="1" dirty="0">
                <a:solidFill>
                  <a:schemeClr val="tx1"/>
                </a:solidFill>
                <a:cs typeface="Arial" pitchFamily="34" charset="0"/>
              </a:rPr>
              <a:t>ΥΠΑΡΧΕΙ</a:t>
            </a:r>
          </a:p>
        </p:txBody>
      </p:sp>
      <p:sp>
        <p:nvSpPr>
          <p:cNvPr id="11" name="Ορθογώνιο 10"/>
          <p:cNvSpPr/>
          <p:nvPr/>
        </p:nvSpPr>
        <p:spPr>
          <a:xfrm>
            <a:off x="1043608" y="2276872"/>
            <a:ext cx="1058416" cy="9144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Υπάρχει </a:t>
            </a:r>
            <a:endParaRPr lang="el-GR" sz="2000" dirty="0">
              <a:solidFill>
                <a:schemeClr val="tx1"/>
              </a:solidFill>
            </a:endParaRPr>
          </a:p>
        </p:txBody>
      </p:sp>
      <p:sp>
        <p:nvSpPr>
          <p:cNvPr id="12" name="Ορθογώνιο 11"/>
          <p:cNvSpPr/>
          <p:nvPr/>
        </p:nvSpPr>
        <p:spPr>
          <a:xfrm>
            <a:off x="2266772" y="2276872"/>
            <a:ext cx="1072708" cy="914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Δεν Υπάρχει </a:t>
            </a:r>
            <a:endParaRPr lang="el-GR" sz="2000" dirty="0"/>
          </a:p>
        </p:txBody>
      </p:sp>
    </p:spTree>
    <p:extLst>
      <p:ext uri="{BB962C8B-B14F-4D97-AF65-F5344CB8AC3E}">
        <p14:creationId xmlns:p14="http://schemas.microsoft.com/office/powerpoint/2010/main" val="186484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53"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53"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par>
                                <p:cTn id="28" presetID="9"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Για να ξεπερασθούν  οι αδυναμίες των  συστημάτων ταξινόμησης θα πρέπει:</a:t>
            </a:r>
            <a:endParaRPr lang="el-GR" dirty="0"/>
          </a:p>
        </p:txBody>
      </p:sp>
      <p:sp>
        <p:nvSpPr>
          <p:cNvPr id="3" name="Θέση περιεχομένου 2"/>
          <p:cNvSpPr>
            <a:spLocks noGrp="1"/>
          </p:cNvSpPr>
          <p:nvPr>
            <p:ph idx="1"/>
          </p:nvPr>
        </p:nvSpPr>
        <p:spPr>
          <a:xfrm>
            <a:off x="590872" y="1340768"/>
            <a:ext cx="8301608" cy="5184576"/>
          </a:xfrm>
        </p:spPr>
        <p:txBody>
          <a:bodyPr>
            <a:normAutofit fontScale="92500" lnSpcReduction="10000"/>
          </a:bodyPr>
          <a:lstStyle/>
          <a:p>
            <a:pPr marL="514350" indent="-514350">
              <a:buFont typeface="+mj-lt"/>
              <a:buAutoNum type="romanLcPeriod"/>
            </a:pPr>
            <a:r>
              <a:rPr lang="el-GR" dirty="0"/>
              <a:t>Να απομακρυνθούμε από τις προσπάθειες κατηγορικής ταξινόμησης.</a:t>
            </a:r>
          </a:p>
          <a:p>
            <a:pPr marL="514350" indent="-514350">
              <a:buFont typeface="+mj-lt"/>
              <a:buAutoNum type="romanLcPeriod"/>
            </a:pPr>
            <a:r>
              <a:rPr lang="el-GR" dirty="0"/>
              <a:t>Να επιχειρήσουμε τη διερεύνηση των ψυχικών διαταραχών σε ένα συνεχές (φάσμα) όπου δεν υπάρχουν απόλυτα όρια διάκρισης των συμπτωμάτων.</a:t>
            </a:r>
          </a:p>
          <a:p>
            <a:pPr marL="514350" indent="-514350">
              <a:buFont typeface="+mj-lt"/>
              <a:buAutoNum type="romanLcPeriod"/>
            </a:pPr>
            <a:r>
              <a:rPr lang="el-GR" dirty="0"/>
              <a:t>Η αφετηρία της προσπάθειας ταξινόμησης πρέπει να εστιάζει στη διαδικασία της παθογένεσης.</a:t>
            </a:r>
          </a:p>
          <a:p>
            <a:pPr marL="514350" indent="-514350">
              <a:buFont typeface="+mj-lt"/>
              <a:buAutoNum type="romanLcPeriod"/>
            </a:pPr>
            <a:r>
              <a:rPr lang="el-GR" dirty="0"/>
              <a:t>Η κατανόηση της παθογένεσης των ψυχικών διαταραχών μπορεί να γίνει εφικτή μόνο στα πλαίσια της αναπτυξιακής προσέγγισης,</a:t>
            </a:r>
          </a:p>
          <a:p>
            <a:pPr marL="514350" indent="-514350">
              <a:buFont typeface="+mj-lt"/>
              <a:buAutoNum type="romanLcPeriod"/>
            </a:pPr>
            <a:r>
              <a:rPr lang="el-GR" dirty="0"/>
              <a:t>Για την κατανόηση της παθογένεσης σε κάθε περίπτωση είναι απαραίτητη προϋπόθεση η διερεύνηση της διαδικασίας επιγένεσης των προβλημάτων.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3568626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1916832"/>
            <a:ext cx="8229600" cy="1656184"/>
          </a:xfrm>
          <a:ln w="28575">
            <a:solidFill>
              <a:schemeClr val="accent5">
                <a:lumMod val="50000"/>
              </a:schemeClr>
            </a:solidFill>
          </a:ln>
        </p:spPr>
        <p:txBody>
          <a:bodyPr>
            <a:normAutofit/>
          </a:bodyPr>
          <a:lstStyle/>
          <a:p>
            <a:r>
              <a:rPr lang="el-GR" dirty="0"/>
              <a:t>Συστήματα ταξινόμησης </a:t>
            </a:r>
            <a:br>
              <a:rPr lang="el-GR" dirty="0"/>
            </a:br>
            <a:r>
              <a:rPr lang="el-GR" dirty="0"/>
              <a:t>και κλινική </a:t>
            </a:r>
            <a:r>
              <a:rPr lang="el-GR" dirty="0" smtClean="0"/>
              <a:t>πράξη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1515934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6632"/>
            <a:ext cx="8820472" cy="908720"/>
          </a:xfrm>
        </p:spPr>
        <p:txBody>
          <a:bodyPr>
            <a:noAutofit/>
          </a:bodyPr>
          <a:lstStyle/>
          <a:p>
            <a:r>
              <a:rPr lang="el-GR" sz="3400" dirty="0"/>
              <a:t>Πως τα συστήματα ταξινόμησης θα μπορούσε να διευκολύνουν τη θεραπευτική </a:t>
            </a:r>
            <a:r>
              <a:rPr lang="el-GR" sz="3400" dirty="0" smtClean="0"/>
              <a:t>αντιμετώπιση</a:t>
            </a:r>
            <a:endParaRPr lang="el-GR" sz="3400" dirty="0"/>
          </a:p>
        </p:txBody>
      </p:sp>
      <p:sp>
        <p:nvSpPr>
          <p:cNvPr id="3" name="Θέση περιεχομένου 2"/>
          <p:cNvSpPr>
            <a:spLocks noGrp="1"/>
          </p:cNvSpPr>
          <p:nvPr>
            <p:ph idx="1"/>
          </p:nvPr>
        </p:nvSpPr>
        <p:spPr/>
        <p:txBody>
          <a:bodyPr/>
          <a:lstStyle/>
          <a:p>
            <a:r>
              <a:rPr lang="el-GR" dirty="0"/>
              <a:t>Τουλάχιστο με τη διατύπωση θεωρητικών μοντέλων για την αιτιολογία ή τη </a:t>
            </a:r>
            <a:r>
              <a:rPr lang="el-GR" dirty="0" smtClean="0"/>
              <a:t>διαδικασία </a:t>
            </a:r>
            <a:r>
              <a:rPr lang="el-GR" dirty="0"/>
              <a:t>της παθογένεσης των διαταραχών. </a:t>
            </a:r>
          </a:p>
          <a:p>
            <a:r>
              <a:rPr lang="el-GR" dirty="0"/>
              <a:t>Στα μοντέλα αυτά θα στηρίζονταν οι θεραπευτικές παρεμβάσεις και ανάλογα με την αποτελεσματικότητά τους θα μπορούσε να τεκμηριωθεί ή όχι κάποιο θεωρητικό μοντέλο.</a:t>
            </a:r>
          </a:p>
          <a:p>
            <a:pPr marL="355600" indent="0">
              <a:buNone/>
            </a:pPr>
            <a:r>
              <a:rPr lang="el-GR" b="1" dirty="0"/>
              <a:t>Παραδείγματα: </a:t>
            </a:r>
            <a:r>
              <a:rPr lang="el-GR" dirty="0"/>
              <a:t>τραυλισμός</a:t>
            </a:r>
            <a:r>
              <a:rPr lang="el-GR" dirty="0" smtClean="0"/>
              <a:t>, διαταραχές άγχους, </a:t>
            </a:r>
            <a:r>
              <a:rPr lang="el-GR" dirty="0"/>
              <a:t>δυσφορία για το φύλο, ψυχογενής ανορεξία, σωματο-δυσμορφική διαταραχή.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749721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Μερικά </a:t>
            </a:r>
            <a:r>
              <a:rPr lang="el-GR" dirty="0" smtClean="0"/>
              <a:t>παραδείγματα </a:t>
            </a:r>
            <a:r>
              <a:rPr lang="el-GR" sz="3200" b="0" dirty="0" smtClean="0"/>
              <a:t>1/2</a:t>
            </a:r>
            <a:endParaRPr lang="el-GR" sz="3200" b="0" dirty="0"/>
          </a:p>
        </p:txBody>
      </p:sp>
      <p:sp>
        <p:nvSpPr>
          <p:cNvPr id="3" name="Θέση περιεχομένου 2"/>
          <p:cNvSpPr>
            <a:spLocks noGrp="1"/>
          </p:cNvSpPr>
          <p:nvPr>
            <p:ph idx="1"/>
          </p:nvPr>
        </p:nvSpPr>
        <p:spPr/>
        <p:txBody>
          <a:bodyPr>
            <a:normAutofit/>
          </a:bodyPr>
          <a:lstStyle/>
          <a:p>
            <a:pPr marL="514350" indent="-514350">
              <a:buFont typeface="+mj-lt"/>
              <a:buAutoNum type="romanUcPeriod"/>
            </a:pPr>
            <a:r>
              <a:rPr lang="el-GR" dirty="0" smtClean="0"/>
              <a:t>Διαταραχές </a:t>
            </a:r>
            <a:r>
              <a:rPr lang="el-GR" dirty="0"/>
              <a:t>όπου οι διαταραγμένες αντιλήψεις και «κολλήματα στη σκέψη» σαφώς κυριαρχούν στον πυρήνα της διαδικασίας της παθογένεσής τους</a:t>
            </a:r>
            <a:r>
              <a:rPr lang="el-GR" dirty="0" smtClean="0"/>
              <a:t>:</a:t>
            </a:r>
            <a:endParaRPr lang="el-GR" dirty="0"/>
          </a:p>
          <a:p>
            <a:pPr marL="544513" indent="-368300">
              <a:buFont typeface="+mj-lt"/>
              <a:buAutoNum type="arabicPeriod"/>
            </a:pPr>
            <a:r>
              <a:rPr lang="el-GR" sz="2200" dirty="0" smtClean="0"/>
              <a:t>Διαταραχές άγχους.</a:t>
            </a:r>
            <a:endParaRPr lang="el-GR" sz="2200" dirty="0"/>
          </a:p>
          <a:p>
            <a:pPr marL="544513" indent="-368300">
              <a:buFont typeface="+mj-lt"/>
              <a:buAutoNum type="arabicPeriod"/>
            </a:pPr>
            <a:r>
              <a:rPr lang="el-GR" sz="2200" dirty="0" smtClean="0"/>
              <a:t>Εκλεκτική </a:t>
            </a:r>
            <a:r>
              <a:rPr lang="el-GR" sz="2200" dirty="0"/>
              <a:t>αλαλία (selective mutism) – ή μήπως κοινωνική </a:t>
            </a:r>
            <a:r>
              <a:rPr lang="el-GR" sz="2200" dirty="0" smtClean="0"/>
              <a:t>φοβία.</a:t>
            </a:r>
            <a:endParaRPr lang="el-GR" sz="2200" dirty="0"/>
          </a:p>
          <a:p>
            <a:pPr marL="544513" indent="-368300">
              <a:buFont typeface="+mj-lt"/>
              <a:buAutoNum type="arabicPeriod"/>
            </a:pPr>
            <a:r>
              <a:rPr lang="el-GR" sz="2200" dirty="0" smtClean="0"/>
              <a:t>Τραυλισμός.</a:t>
            </a:r>
            <a:endParaRPr lang="el-GR" sz="2200" dirty="0"/>
          </a:p>
          <a:p>
            <a:pPr marL="544513" indent="-368300">
              <a:buFont typeface="+mj-lt"/>
              <a:buAutoNum type="arabicPeriod"/>
            </a:pPr>
            <a:r>
              <a:rPr lang="el-GR" sz="2200" dirty="0" smtClean="0"/>
              <a:t>Νευρογενής ανορεξία.</a:t>
            </a:r>
            <a:endParaRPr lang="el-GR" sz="2200" dirty="0"/>
          </a:p>
          <a:p>
            <a:pPr marL="544513" indent="-368300">
              <a:buFont typeface="+mj-lt"/>
              <a:buAutoNum type="arabicPeriod"/>
            </a:pPr>
            <a:r>
              <a:rPr lang="el-GR" sz="2200" dirty="0" smtClean="0"/>
              <a:t>Διαταραχές </a:t>
            </a:r>
            <a:r>
              <a:rPr lang="el-GR" sz="2200" dirty="0"/>
              <a:t>στυτικής δυσλειτουργίας ή η διαταραχή της διέγερσης (στις γυναίκες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1256745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Σκοποί της ταξινόμησης</a:t>
            </a:r>
            <a:endParaRPr lang="el-GR" dirty="0"/>
          </a:p>
        </p:txBody>
      </p:sp>
      <p:sp>
        <p:nvSpPr>
          <p:cNvPr id="3" name="Θέση περιεχομένου 2"/>
          <p:cNvSpPr>
            <a:spLocks noGrp="1"/>
          </p:cNvSpPr>
          <p:nvPr>
            <p:ph idx="1"/>
          </p:nvPr>
        </p:nvSpPr>
        <p:spPr/>
        <p:txBody>
          <a:bodyPr>
            <a:normAutofit lnSpcReduction="10000"/>
          </a:bodyPr>
          <a:lstStyle/>
          <a:p>
            <a:pPr marL="457200" indent="-457200">
              <a:buFont typeface="+mj-lt"/>
              <a:buAutoNum type="arabicPeriod"/>
            </a:pPr>
            <a:r>
              <a:rPr lang="el-GR" dirty="0" smtClean="0"/>
              <a:t>Διευκόλυνση </a:t>
            </a:r>
            <a:r>
              <a:rPr lang="el-GR" dirty="0"/>
              <a:t>της καταγραφής των ψυχικών διαταραχών και της οργάνωσής τους σε ένα ενιαίο </a:t>
            </a:r>
            <a:r>
              <a:rPr lang="el-GR" dirty="0" smtClean="0"/>
              <a:t>σύστημα.</a:t>
            </a:r>
            <a:endParaRPr lang="el-GR" dirty="0"/>
          </a:p>
          <a:p>
            <a:pPr marL="457200" indent="-457200">
              <a:buFont typeface="+mj-lt"/>
              <a:buAutoNum type="arabicPeriod"/>
            </a:pPr>
            <a:r>
              <a:rPr lang="el-GR" dirty="0" smtClean="0"/>
              <a:t>Διευκόλυνση </a:t>
            </a:r>
            <a:r>
              <a:rPr lang="el-GR" dirty="0"/>
              <a:t>της λήψης ορθολογικών αποφάσεων στην αντιμετώπιση των ψυχικών </a:t>
            </a:r>
            <a:r>
              <a:rPr lang="el-GR" dirty="0" smtClean="0"/>
              <a:t>διαταραχών.</a:t>
            </a:r>
            <a:endParaRPr lang="el-GR" dirty="0"/>
          </a:p>
          <a:p>
            <a:pPr marL="457200" indent="-457200">
              <a:buFont typeface="+mj-lt"/>
              <a:buAutoNum type="arabicPeriod"/>
            </a:pPr>
            <a:r>
              <a:rPr lang="el-GR" dirty="0" smtClean="0"/>
              <a:t>Δημιουργία </a:t>
            </a:r>
            <a:r>
              <a:rPr lang="el-GR" dirty="0"/>
              <a:t>ερευνητικού πλαισίου για την αιτιολογία, τη φύση και τη θεραπεία των ψυχικών διαταραχών </a:t>
            </a:r>
            <a:r>
              <a:rPr lang="el-GR" dirty="0" smtClean="0"/>
              <a:t>.</a:t>
            </a:r>
            <a:endParaRPr lang="el-GR" dirty="0"/>
          </a:p>
          <a:p>
            <a:pPr marL="457200" indent="-457200">
              <a:buFont typeface="+mj-lt"/>
              <a:buAutoNum type="arabicPeriod"/>
            </a:pPr>
            <a:r>
              <a:rPr lang="el-GR" dirty="0" smtClean="0"/>
              <a:t>Απλοποίηση </a:t>
            </a:r>
            <a:r>
              <a:rPr lang="el-GR" dirty="0"/>
              <a:t>και βελτίωση της επικοινωνίας μεταξύ επιστημόνων από πολλούς τομείς, με διαφορετικές προσεγγίσεις, από διαφορετικά μέρη του </a:t>
            </a:r>
            <a:r>
              <a:rPr lang="el-GR" dirty="0" smtClean="0"/>
              <a:t>κόσμου.</a:t>
            </a:r>
            <a:endParaRPr lang="el-GR" dirty="0"/>
          </a:p>
          <a:p>
            <a:pPr marL="457200" indent="-457200">
              <a:buFont typeface="+mj-lt"/>
              <a:buAutoNum type="arabicPeriod"/>
            </a:pPr>
            <a:r>
              <a:rPr lang="el-GR" dirty="0" smtClean="0"/>
              <a:t>Παροχή </a:t>
            </a:r>
            <a:r>
              <a:rPr lang="el-GR" dirty="0"/>
              <a:t>πληροφοριών για την πρόγνωση, δηλαδή για την πρόβλεψη της πορείας μιας </a:t>
            </a:r>
            <a:r>
              <a:rPr lang="el-GR" dirty="0" smtClean="0"/>
              <a:t>διαταραχής.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413395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Σωματοδυσμορφική </a:t>
            </a:r>
            <a:r>
              <a:rPr lang="el-GR" dirty="0" smtClean="0"/>
              <a:t>διαταραχή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pic>
        <p:nvPicPr>
          <p:cNvPr id="2050" name="Picture 2" descr="https://farm4.staticflickr.com/3003/2762383402_3136cbfaf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484784"/>
            <a:ext cx="4176464" cy="46926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Ελλειψοειδής επεξήγηση 4"/>
          <p:cNvSpPr/>
          <p:nvPr/>
        </p:nvSpPr>
        <p:spPr>
          <a:xfrm>
            <a:off x="519817" y="1496868"/>
            <a:ext cx="3024336" cy="2232248"/>
          </a:xfrm>
          <a:prstGeom prst="wedgeEllipseCallout">
            <a:avLst>
              <a:gd name="adj1" fmla="val 78626"/>
              <a:gd name="adj2" fmla="val 18336"/>
            </a:avLst>
          </a:prstGeom>
          <a:solidFill>
            <a:schemeClr val="bg1"/>
          </a:solidFill>
          <a:ln>
            <a:solidFill>
              <a:schemeClr val="accent5">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prstClr val="black"/>
                </a:solidFill>
              </a:rPr>
              <a:t>Μπορεί να υπάρχει πιο άσχημη μύτη από τη δική μου??</a:t>
            </a:r>
          </a:p>
        </p:txBody>
      </p:sp>
      <p:sp>
        <p:nvSpPr>
          <p:cNvPr id="9" name="Rectangle 11"/>
          <p:cNvSpPr/>
          <p:nvPr/>
        </p:nvSpPr>
        <p:spPr>
          <a:xfrm>
            <a:off x="5220072" y="6351711"/>
            <a:ext cx="2942481" cy="430887"/>
          </a:xfrm>
          <a:prstGeom prst="rect">
            <a:avLst/>
          </a:prstGeom>
        </p:spPr>
        <p:txBody>
          <a:bodyPr wrap="square">
            <a:spAutoFit/>
          </a:bodyPr>
          <a:lstStyle/>
          <a:p>
            <a:pPr algn="ctr"/>
            <a:r>
              <a:rPr lang="en-US" sz="1100" dirty="0" smtClean="0">
                <a:solidFill>
                  <a:prstClr val="black">
                    <a:lumMod val="75000"/>
                    <a:lumOff val="25000"/>
                  </a:prstClr>
                </a:solidFill>
                <a:latin typeface="Calibri"/>
              </a:rPr>
              <a:t>“</a:t>
            </a:r>
            <a:r>
              <a:rPr lang="en-US" sz="1100" dirty="0">
                <a:solidFill>
                  <a:prstClr val="black"/>
                </a:solidFill>
                <a:latin typeface="Calibri"/>
                <a:hlinkClick r:id="rId3"/>
              </a:rPr>
              <a:t>Woman in the mirror</a:t>
            </a:r>
            <a:r>
              <a:rPr lang="en-US" sz="1100" dirty="0" smtClean="0">
                <a:solidFill>
                  <a:prstClr val="black">
                    <a:lumMod val="75000"/>
                    <a:lumOff val="25000"/>
                  </a:prstClr>
                </a:solidFill>
                <a:latin typeface="Calibri"/>
              </a:rPr>
              <a:t>”,  </a:t>
            </a:r>
            <a:r>
              <a:rPr lang="el-GR" sz="1100" dirty="0" smtClean="0">
                <a:solidFill>
                  <a:prstClr val="black">
                    <a:lumMod val="75000"/>
                    <a:lumOff val="25000"/>
                  </a:prstClr>
                </a:solidFill>
                <a:latin typeface="Calibri"/>
              </a:rPr>
              <a:t>από </a:t>
            </a:r>
            <a:r>
              <a:rPr lang="en-US" sz="1100" dirty="0" smtClean="0">
                <a:solidFill>
                  <a:prstClr val="black"/>
                </a:solidFill>
                <a:latin typeface="Calibri"/>
                <a:hlinkClick r:id="rId4"/>
              </a:rPr>
              <a:t>MC </a:t>
            </a:r>
            <a:r>
              <a:rPr lang="en-US" sz="1100" dirty="0">
                <a:solidFill>
                  <a:prstClr val="black"/>
                </a:solidFill>
                <a:latin typeface="Calibri"/>
                <a:hlinkClick r:id="rId4"/>
              </a:rPr>
              <a:t>SimonE</a:t>
            </a:r>
            <a:r>
              <a:rPr lang="el-GR" sz="1100" dirty="0" smtClean="0">
                <a:solidFill>
                  <a:prstClr val="black">
                    <a:lumMod val="75000"/>
                    <a:lumOff val="25000"/>
                  </a:prstClr>
                </a:solidFill>
                <a:latin typeface="Calibri"/>
              </a:rPr>
              <a:t> διαθέσιμο με άδεια </a:t>
            </a:r>
            <a:r>
              <a:rPr lang="en-US" sz="1100" dirty="0" smtClean="0">
                <a:solidFill>
                  <a:prstClr val="black"/>
                </a:solidFill>
                <a:latin typeface="Calibri"/>
                <a:hlinkClick r:id="rId5"/>
              </a:rPr>
              <a:t>CC </a:t>
            </a:r>
            <a:r>
              <a:rPr lang="en-US" sz="1100" dirty="0">
                <a:solidFill>
                  <a:prstClr val="black"/>
                </a:solidFill>
                <a:latin typeface="Calibri"/>
                <a:hlinkClick r:id="rId5"/>
              </a:rPr>
              <a:t>BY-NC-SA 2.0</a:t>
            </a:r>
            <a:endParaRPr lang="en-US" sz="1100" dirty="0">
              <a:solidFill>
                <a:prstClr val="black"/>
              </a:solidFill>
              <a:latin typeface="Calibri"/>
            </a:endParaRPr>
          </a:p>
        </p:txBody>
      </p:sp>
    </p:spTree>
    <p:extLst>
      <p:ext uri="{BB962C8B-B14F-4D97-AF65-F5344CB8AC3E}">
        <p14:creationId xmlns:p14="http://schemas.microsoft.com/office/powerpoint/2010/main" val="19156916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Μερικά παραδείγματα </a:t>
            </a:r>
            <a:r>
              <a:rPr lang="el-GR" sz="3200" b="0" dirty="0" smtClean="0">
                <a:solidFill>
                  <a:prstClr val="black"/>
                </a:solidFill>
              </a:rPr>
              <a:t>2/2</a:t>
            </a:r>
            <a:endParaRPr lang="el-GR" dirty="0"/>
          </a:p>
        </p:txBody>
      </p:sp>
      <p:sp>
        <p:nvSpPr>
          <p:cNvPr id="3" name="Θέση περιεχομένου 2"/>
          <p:cNvSpPr>
            <a:spLocks noGrp="1"/>
          </p:cNvSpPr>
          <p:nvPr>
            <p:ph idx="1"/>
          </p:nvPr>
        </p:nvSpPr>
        <p:spPr>
          <a:xfrm>
            <a:off x="611560" y="1124744"/>
            <a:ext cx="8352928" cy="5688632"/>
          </a:xfrm>
        </p:spPr>
        <p:txBody>
          <a:bodyPr>
            <a:normAutofit/>
          </a:bodyPr>
          <a:lstStyle/>
          <a:p>
            <a:pPr marL="514350" indent="-514350">
              <a:lnSpc>
                <a:spcPct val="105000"/>
              </a:lnSpc>
              <a:spcBef>
                <a:spcPts val="600"/>
              </a:spcBef>
              <a:buFont typeface="+mj-lt"/>
              <a:buAutoNum type="romanUcPeriod" startAt="2"/>
            </a:pPr>
            <a:r>
              <a:rPr lang="el-GR" sz="2200" dirty="0" smtClean="0"/>
              <a:t>Διαταραχές </a:t>
            </a:r>
            <a:r>
              <a:rPr lang="el-GR" sz="2200" dirty="0"/>
              <a:t>όπου ο </a:t>
            </a:r>
            <a:r>
              <a:rPr lang="el-GR" sz="2200" b="1" dirty="0"/>
              <a:t>μειωμένος αυτοέλεγχος </a:t>
            </a:r>
            <a:r>
              <a:rPr lang="el-GR" sz="2200" dirty="0"/>
              <a:t>σαφώς κυριαρχεί στον πυρήνα της διαδικασίας της παθογένεσής τους:</a:t>
            </a:r>
          </a:p>
          <a:p>
            <a:pPr marL="633413" indent="-368300">
              <a:lnSpc>
                <a:spcPct val="105000"/>
              </a:lnSpc>
              <a:spcBef>
                <a:spcPts val="600"/>
              </a:spcBef>
              <a:buFont typeface="+mj-lt"/>
              <a:buAutoNum type="arabicPeriod"/>
            </a:pPr>
            <a:r>
              <a:rPr lang="el-GR" sz="2200" dirty="0"/>
              <a:t>Εξάρτηση από το διαδίκτυο (Internet Gaming Disorder</a:t>
            </a:r>
            <a:r>
              <a:rPr lang="el-GR" sz="2200" dirty="0" smtClean="0"/>
              <a:t>).</a:t>
            </a:r>
            <a:endParaRPr lang="el-GR" sz="2200" dirty="0"/>
          </a:p>
          <a:p>
            <a:pPr marL="633413" indent="-368300">
              <a:lnSpc>
                <a:spcPct val="105000"/>
              </a:lnSpc>
              <a:spcBef>
                <a:spcPts val="600"/>
              </a:spcBef>
              <a:buFont typeface="+mj-lt"/>
              <a:buAutoNum type="arabicPeriod"/>
            </a:pPr>
            <a:r>
              <a:rPr lang="el-GR" sz="2200" dirty="0"/>
              <a:t>Διαταραχές </a:t>
            </a:r>
            <a:r>
              <a:rPr lang="el-GR" sz="2200" dirty="0" smtClean="0"/>
              <a:t>διαγωγής.</a:t>
            </a:r>
          </a:p>
          <a:p>
            <a:pPr marL="0" indent="0">
              <a:lnSpc>
                <a:spcPct val="105000"/>
              </a:lnSpc>
              <a:spcBef>
                <a:spcPts val="600"/>
              </a:spcBef>
              <a:buNone/>
            </a:pPr>
            <a:r>
              <a:rPr lang="el-GR" sz="2200" dirty="0"/>
              <a:t>Στο DSM-5 γίνεται μια μικρή προσπάθεια προς αυτή την κατεύθυνση. Έτσι τώρα στην ενιαία κατηγορία των διαταραχών διασπαστικής συμπεριφοράς, ελέγχου των παρορμήσεων και της διαταραχής διαγωγής ταξινομούνται: </a:t>
            </a:r>
          </a:p>
          <a:p>
            <a:pPr marL="719138" indent="-454025">
              <a:lnSpc>
                <a:spcPct val="105000"/>
              </a:lnSpc>
              <a:spcBef>
                <a:spcPts val="600"/>
              </a:spcBef>
              <a:buFont typeface="+mj-lt"/>
              <a:buAutoNum type="arabicPeriod"/>
            </a:pPr>
            <a:r>
              <a:rPr lang="el-GR" sz="2200" dirty="0"/>
              <a:t>Η </a:t>
            </a:r>
            <a:r>
              <a:rPr lang="el-GR" sz="2200" dirty="0" smtClean="0"/>
              <a:t>Διαταραχή Προκλητικής Εναντίωσης.</a:t>
            </a:r>
            <a:endParaRPr lang="el-GR" sz="2200" dirty="0"/>
          </a:p>
          <a:p>
            <a:pPr marL="719138" indent="-454025">
              <a:lnSpc>
                <a:spcPct val="105000"/>
              </a:lnSpc>
              <a:spcBef>
                <a:spcPts val="600"/>
              </a:spcBef>
              <a:buFont typeface="+mj-lt"/>
              <a:buAutoNum type="arabicPeriod"/>
            </a:pPr>
            <a:r>
              <a:rPr lang="el-GR" sz="2200" dirty="0"/>
              <a:t>Η Διαταραχή </a:t>
            </a:r>
            <a:r>
              <a:rPr lang="el-GR" sz="2200" dirty="0" smtClean="0"/>
              <a:t>Διαγωγής.</a:t>
            </a:r>
            <a:endParaRPr lang="el-GR" sz="2200" dirty="0"/>
          </a:p>
          <a:p>
            <a:pPr marL="719138" indent="-454025">
              <a:lnSpc>
                <a:spcPct val="105000"/>
              </a:lnSpc>
              <a:spcBef>
                <a:spcPts val="600"/>
              </a:spcBef>
              <a:buFont typeface="+mj-lt"/>
              <a:buAutoNum type="arabicPeriod"/>
            </a:pPr>
            <a:r>
              <a:rPr lang="el-GR" sz="2200" dirty="0"/>
              <a:t>Η Διαταραχή Αντικοινωνικής </a:t>
            </a:r>
            <a:r>
              <a:rPr lang="el-GR" sz="2200" dirty="0" smtClean="0"/>
              <a:t>Προσωπικότητας.</a:t>
            </a:r>
            <a:endParaRPr lang="el-GR" sz="2200" dirty="0"/>
          </a:p>
          <a:p>
            <a:pPr marL="719138" indent="-454025">
              <a:lnSpc>
                <a:spcPct val="105000"/>
              </a:lnSpc>
              <a:spcBef>
                <a:spcPts val="600"/>
              </a:spcBef>
              <a:buFont typeface="+mj-lt"/>
              <a:buAutoNum type="arabicPeriod"/>
            </a:pPr>
            <a:r>
              <a:rPr lang="el-GR" sz="2200" dirty="0"/>
              <a:t>Η </a:t>
            </a:r>
            <a:r>
              <a:rPr lang="el-GR" sz="2200" dirty="0" smtClean="0"/>
              <a:t>πυρομανία.</a:t>
            </a:r>
            <a:endParaRPr lang="el-GR" sz="2200" dirty="0"/>
          </a:p>
          <a:p>
            <a:pPr marL="719138" indent="-454025">
              <a:lnSpc>
                <a:spcPct val="105000"/>
              </a:lnSpc>
              <a:spcBef>
                <a:spcPts val="600"/>
              </a:spcBef>
              <a:buFont typeface="+mj-lt"/>
              <a:buAutoNum type="arabicPeriod"/>
            </a:pPr>
            <a:r>
              <a:rPr lang="el-GR" sz="2200" dirty="0"/>
              <a:t>Η </a:t>
            </a:r>
            <a:r>
              <a:rPr lang="el-GR" sz="2200" dirty="0" smtClean="0"/>
              <a:t>κλεπτομανία.</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416543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Διαπιστώσεις και προβληματισμοί</a:t>
            </a:r>
          </a:p>
        </p:txBody>
      </p:sp>
      <p:sp>
        <p:nvSpPr>
          <p:cNvPr id="3" name="Θέση περιεχομένου 2"/>
          <p:cNvSpPr>
            <a:spLocks noGrp="1"/>
          </p:cNvSpPr>
          <p:nvPr>
            <p:ph idx="1"/>
          </p:nvPr>
        </p:nvSpPr>
        <p:spPr/>
        <p:txBody>
          <a:bodyPr>
            <a:normAutofit/>
          </a:bodyPr>
          <a:lstStyle/>
          <a:p>
            <a:r>
              <a:rPr lang="el-GR" dirty="0" smtClean="0"/>
              <a:t>Στον </a:t>
            </a:r>
            <a:r>
              <a:rPr lang="el-GR" dirty="0"/>
              <a:t>τραυλισμό το ζητούμενο δεν είναι η βελτίωση στη ροή του λόγου.</a:t>
            </a:r>
          </a:p>
          <a:p>
            <a:r>
              <a:rPr lang="el-GR" dirty="0" smtClean="0"/>
              <a:t>Στην </a:t>
            </a:r>
            <a:r>
              <a:rPr lang="el-GR" dirty="0"/>
              <a:t>ΙΨΔ το ζητούμενο δεν είναι απλά ο περιορισμός ή η εξάλειψη των ψυχαναγκασμών. </a:t>
            </a:r>
          </a:p>
          <a:p>
            <a:r>
              <a:rPr lang="el-GR" dirty="0" smtClean="0"/>
              <a:t>Δεν </a:t>
            </a:r>
            <a:r>
              <a:rPr lang="el-GR" dirty="0"/>
              <a:t>είναι τυχαίο που σε πολλές περιπτώσεις συνυπάρχουν περισσότερες διαταραχές που σχετίζονται με αντιληπτικές λειτουργίες</a:t>
            </a:r>
            <a:r>
              <a:rPr lang="el-GR" dirty="0" smtClean="0"/>
              <a:t>.</a:t>
            </a:r>
            <a:endParaRPr lang="el-GR" dirty="0"/>
          </a:p>
          <a:p>
            <a:r>
              <a:rPr lang="el-GR" dirty="0"/>
              <a:t> Όταν στο μέλλον αλλάξει η φιλοσοφία των διαγνωστικών εγχειριδίων τότε είναι σίγουρο πως οι διαταραχές θα περιοριστούν δραστικά –τουλάχιστον αριθμητικά.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1752699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Πού πρέπει να εστιάζει η θεραπευτική προσπάθεια</a:t>
            </a:r>
            <a:r>
              <a:rPr lang="el-GR" dirty="0" smtClean="0"/>
              <a:t>; </a:t>
            </a:r>
            <a:r>
              <a:rPr lang="el-GR" sz="3300" b="0" dirty="0" smtClean="0"/>
              <a:t>1/3</a:t>
            </a:r>
            <a:endParaRPr lang="el-GR" sz="3300" b="0" dirty="0"/>
          </a:p>
        </p:txBody>
      </p:sp>
      <p:sp>
        <p:nvSpPr>
          <p:cNvPr id="3" name="Θέση περιεχομένου 2"/>
          <p:cNvSpPr>
            <a:spLocks noGrp="1"/>
          </p:cNvSpPr>
          <p:nvPr>
            <p:ph idx="1"/>
          </p:nvPr>
        </p:nvSpPr>
        <p:spPr>
          <a:xfrm>
            <a:off x="611560" y="1340768"/>
            <a:ext cx="8075240" cy="4896544"/>
          </a:xfrm>
        </p:spPr>
        <p:txBody>
          <a:bodyPr/>
          <a:lstStyle/>
          <a:p>
            <a:r>
              <a:rPr lang="el-GR" dirty="0"/>
              <a:t>Σύμφωνα με τα προηγούμενα, </a:t>
            </a:r>
            <a:r>
              <a:rPr lang="el-GR" dirty="0" smtClean="0"/>
              <a:t>στην </a:t>
            </a:r>
            <a:r>
              <a:rPr lang="el-GR" dirty="0"/>
              <a:t>περίπτωση των διαταραχών άγχους η προσπάθεια δεν πρέπει να εστιάζει στο σύμπτωμα δηλαδή στο αυξημένο άγχος αλλά στην διαδικασία μέσα από την οποία αυτό εκδηλώθηκε, δηλ. στις δυσλειτουργικές αντιλήψεις</a:t>
            </a:r>
            <a:r>
              <a:rPr lang="el-GR" dirty="0" smtClean="0"/>
              <a:t>.</a:t>
            </a:r>
            <a:endParaRPr lang="el-GR" dirty="0"/>
          </a:p>
          <a:p>
            <a:r>
              <a:rPr lang="el-GR" dirty="0"/>
              <a:t>Στην περίπτωση δε της εξάρτησης από το διαδίκτυο η προσπάθεια του κλινικού θα πρέπει να εστιάσει στην αύξηση του αυτοελέγχου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3396825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Πού πρέπει να εστιάζει η θεραπευτική προσπάθεια</a:t>
            </a:r>
            <a:r>
              <a:rPr lang="el-GR" dirty="0" smtClean="0"/>
              <a:t>; </a:t>
            </a:r>
            <a:r>
              <a:rPr lang="el-GR" sz="3300" b="0" dirty="0" smtClean="0">
                <a:solidFill>
                  <a:prstClr val="black"/>
                </a:solidFill>
              </a:rPr>
              <a:t>2/3</a:t>
            </a:r>
            <a:endParaRPr lang="el-GR" dirty="0"/>
          </a:p>
        </p:txBody>
      </p:sp>
      <p:sp>
        <p:nvSpPr>
          <p:cNvPr id="3" name="Θέση περιεχομένου 2"/>
          <p:cNvSpPr>
            <a:spLocks noGrp="1"/>
          </p:cNvSpPr>
          <p:nvPr>
            <p:ph idx="1"/>
          </p:nvPr>
        </p:nvSpPr>
        <p:spPr>
          <a:xfrm>
            <a:off x="611560" y="1340768"/>
            <a:ext cx="8075240" cy="4896544"/>
          </a:xfrm>
        </p:spPr>
        <p:txBody>
          <a:bodyPr>
            <a:normAutofit/>
          </a:bodyPr>
          <a:lstStyle/>
          <a:p>
            <a:r>
              <a:rPr lang="el-GR" dirty="0"/>
              <a:t>Επομένως, η θεραπευτική προσπάθεια θα πρέπει να εστιάζει πρωταρχικά στον περιορισμό των συμπτωμάτων αυτών τα οποία παρεμποδίζουν ή περιορίζουν περισσότερο τη λειτουργικότητα</a:t>
            </a:r>
            <a:r>
              <a:rPr lang="el-GR" dirty="0" smtClean="0"/>
              <a:t>.</a:t>
            </a:r>
            <a:endParaRPr lang="el-GR" dirty="0"/>
          </a:p>
          <a:p>
            <a:r>
              <a:rPr lang="el-GR" dirty="0"/>
              <a:t>Στα πλαίσια αυτής της συλλογιστικής, στην περίπτωση της ΔΑΦ η προσπάθεια θα πρέπει πρωταρχικά να επικεντρώνεται στη λειτουργικότητα της επικοινωνίας</a:t>
            </a:r>
            <a:r>
              <a:rPr lang="el-GR" dirty="0" smtClean="0"/>
              <a:t>.</a:t>
            </a:r>
            <a:endParaRPr lang="el-GR" dirty="0"/>
          </a:p>
          <a:p>
            <a:r>
              <a:rPr lang="el-GR" dirty="0"/>
              <a:t>Στην περίπτωση της ΔΕΠ-Υ θα πρέπει να επικεντρώνεται  βασικά στη βελτίωση της ικανότητας για αυτοέλεγχο.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963151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Πού πρέπει να εστιάζει η θεραπευτική προσπάθεια</a:t>
            </a:r>
            <a:r>
              <a:rPr lang="el-GR" dirty="0" smtClean="0"/>
              <a:t>; </a:t>
            </a:r>
            <a:r>
              <a:rPr lang="el-GR" sz="3300" b="0" dirty="0" smtClean="0">
                <a:solidFill>
                  <a:prstClr val="black"/>
                </a:solidFill>
              </a:rPr>
              <a:t>3/3</a:t>
            </a:r>
            <a:endParaRPr lang="el-GR" dirty="0"/>
          </a:p>
        </p:txBody>
      </p:sp>
      <p:sp>
        <p:nvSpPr>
          <p:cNvPr id="3" name="Θέση περιεχομένου 2"/>
          <p:cNvSpPr>
            <a:spLocks noGrp="1"/>
          </p:cNvSpPr>
          <p:nvPr>
            <p:ph idx="1"/>
          </p:nvPr>
        </p:nvSpPr>
        <p:spPr>
          <a:xfrm>
            <a:off x="611560" y="1340768"/>
            <a:ext cx="8075240" cy="4896544"/>
          </a:xfrm>
        </p:spPr>
        <p:txBody>
          <a:bodyPr/>
          <a:lstStyle/>
          <a:p>
            <a:r>
              <a:rPr lang="el-GR" dirty="0"/>
              <a:t>Στις περιπτώσεις των νευροαναπτυξιακών διαταραχών, όπως για παράδειγμα της ΔΕΠ-Υ και της ΔΑΦ, υπάρχουν πολύ σοβαρές ενδείξεις πως η αιτιολογία σχετίζεται με δυσλειτουργίες του ΚΝΣ</a:t>
            </a:r>
            <a:r>
              <a:rPr lang="el-GR" dirty="0" smtClean="0"/>
              <a:t>.</a:t>
            </a:r>
            <a:endParaRPr lang="el-GR" dirty="0"/>
          </a:p>
          <a:p>
            <a:r>
              <a:rPr lang="el-GR" dirty="0"/>
              <a:t>Στις περιπτώσεις όμως αυτές, τουλάχιστον μέχρι σήμερα δεν υπάρχει τρόπος ώστε η θεραπευτική παρέμβαση να εστιάζει άμεσα στην αποκατάσταση ή τουλάχιστον στον περιορισμό της νευρολογικής δυσλειτουργίας.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986475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4294967295"/>
          </p:nvPr>
        </p:nvSpPr>
        <p:spPr>
          <a:xfrm>
            <a:off x="323528" y="1196975"/>
            <a:ext cx="8820472" cy="5040313"/>
          </a:xfrm>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Ευθύμιος Κάκουρος </a:t>
            </a:r>
            <a:r>
              <a:rPr lang="el-GR" sz="2000" dirty="0" smtClean="0"/>
              <a:t>2014. </a:t>
            </a:r>
            <a:r>
              <a:rPr lang="el-GR" sz="2000" dirty="0"/>
              <a:t>Ευθύμιος Κάκουρος. «Αναπτυξιακή Ψυχοπαθολογία. </a:t>
            </a:r>
            <a:r>
              <a:rPr lang="el-GR" sz="2000" dirty="0" smtClean="0"/>
              <a:t>Ενότητα 2</a:t>
            </a:r>
            <a:r>
              <a:rPr lang="en-US" sz="2000" dirty="0" smtClean="0"/>
              <a:t>: </a:t>
            </a:r>
            <a:r>
              <a:rPr lang="el-GR" sz="2000" dirty="0"/>
              <a:t>Η ταξινόμηση των ψυχικών διαταραχών».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60810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sz="3600" dirty="0"/>
              <a:t>Πως θα μπορούσε να γίνεται η </a:t>
            </a:r>
            <a:r>
              <a:rPr lang="el-GR" sz="3600" dirty="0" smtClean="0"/>
              <a:t>ταξινόμηση</a:t>
            </a:r>
            <a:endParaRPr lang="el-GR" sz="3600" dirty="0"/>
          </a:p>
        </p:txBody>
      </p:sp>
      <p:sp>
        <p:nvSpPr>
          <p:cNvPr id="3" name="Θέση περιεχομένου 2"/>
          <p:cNvSpPr>
            <a:spLocks noGrp="1"/>
          </p:cNvSpPr>
          <p:nvPr>
            <p:ph idx="1"/>
          </p:nvPr>
        </p:nvSpPr>
        <p:spPr>
          <a:xfrm>
            <a:off x="590872" y="1340768"/>
            <a:ext cx="8229600" cy="4896544"/>
          </a:xfrm>
        </p:spPr>
        <p:txBody>
          <a:bodyPr>
            <a:normAutofit/>
          </a:bodyPr>
          <a:lstStyle/>
          <a:p>
            <a:pPr marL="355600" indent="0">
              <a:buNone/>
            </a:pPr>
            <a:r>
              <a:rPr lang="el-GR" sz="2200" dirty="0" smtClean="0"/>
              <a:t>Η </a:t>
            </a:r>
            <a:r>
              <a:rPr lang="el-GR" sz="2200" dirty="0"/>
              <a:t>ταξινόμηση κάποιας διαταραχής  θα μπορούσε να γίνει με τρεις τρόπους:</a:t>
            </a:r>
          </a:p>
          <a:p>
            <a:pPr marL="914400" lvl="1" indent="-457200">
              <a:buFont typeface="+mj-lt"/>
              <a:buAutoNum type="arabicPeriod"/>
            </a:pPr>
            <a:r>
              <a:rPr lang="el-GR" sz="2200" dirty="0" smtClean="0"/>
              <a:t>Με </a:t>
            </a:r>
            <a:r>
              <a:rPr lang="el-GR" sz="2200" dirty="0"/>
              <a:t>κριτήριο την αιτιολογία της </a:t>
            </a:r>
            <a:r>
              <a:rPr lang="el-GR" sz="2200" dirty="0" smtClean="0"/>
              <a:t>διαταραχής.</a:t>
            </a:r>
            <a:endParaRPr lang="el-GR" sz="2200" dirty="0"/>
          </a:p>
          <a:p>
            <a:pPr marL="914400" lvl="1" indent="-457200">
              <a:buFont typeface="+mj-lt"/>
              <a:buAutoNum type="arabicPeriod"/>
            </a:pPr>
            <a:r>
              <a:rPr lang="el-GR" sz="2200" dirty="0" smtClean="0"/>
              <a:t>Με </a:t>
            </a:r>
            <a:r>
              <a:rPr lang="el-GR" sz="2200" dirty="0"/>
              <a:t>κριτήριο την </a:t>
            </a:r>
            <a:r>
              <a:rPr lang="el-GR" sz="2200" dirty="0" smtClean="0"/>
              <a:t>παθογένεση </a:t>
            </a:r>
            <a:r>
              <a:rPr lang="el-GR" sz="2200" dirty="0" smtClean="0"/>
              <a:t>της.</a:t>
            </a:r>
            <a:endParaRPr lang="el-GR" sz="2200" dirty="0"/>
          </a:p>
          <a:p>
            <a:pPr marL="914400" lvl="1" indent="-457200">
              <a:buFont typeface="+mj-lt"/>
              <a:buAutoNum type="arabicPeriod"/>
            </a:pPr>
            <a:r>
              <a:rPr lang="el-GR" sz="2200" dirty="0" smtClean="0"/>
              <a:t>Με </a:t>
            </a:r>
            <a:r>
              <a:rPr lang="el-GR" sz="2200" dirty="0"/>
              <a:t>κριτήριο τη συμπτωματολογία  </a:t>
            </a:r>
            <a:r>
              <a:rPr lang="el-GR" sz="2200" dirty="0" smtClean="0"/>
              <a:t>της.</a:t>
            </a:r>
            <a:endParaRPr lang="el-GR" sz="2200" dirty="0"/>
          </a:p>
          <a:p>
            <a:r>
              <a:rPr lang="el-GR" sz="2200" dirty="0"/>
              <a:t>Συμβαίνει όμως συχνά να μην είναι γνωστή ούτε η αιτία αλλά ούτε και η διαδικασία της παθογένεσης κάποιας διαταραχής οπότε ο διαγνωστικός όρος ο οποίος χρησιμοποιείται γι΄ αυτή  τη διαταραχή αντανακλά  απλά τη συμπτωματολογία της ή το σύνολο των συμπτωμάτων της (σύνδρομο</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254248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Ανάγκες που οδήγησαν στην εμφάνιση των συστημάτων </a:t>
            </a:r>
            <a:r>
              <a:rPr lang="el-GR" dirty="0" smtClean="0"/>
              <a:t>ταξινόμησης</a:t>
            </a:r>
            <a:r>
              <a:rPr lang="el-GR" dirty="0"/>
              <a:t> </a:t>
            </a:r>
            <a:r>
              <a:rPr lang="el-GR" sz="3300" b="0" dirty="0" smtClean="0"/>
              <a:t>1/3</a:t>
            </a:r>
            <a:endParaRPr lang="el-GR" sz="3300" b="0" dirty="0"/>
          </a:p>
        </p:txBody>
      </p:sp>
      <p:sp>
        <p:nvSpPr>
          <p:cNvPr id="3" name="Θέση περιεχομένου 2"/>
          <p:cNvSpPr>
            <a:spLocks noGrp="1"/>
          </p:cNvSpPr>
          <p:nvPr>
            <p:ph idx="1"/>
          </p:nvPr>
        </p:nvSpPr>
        <p:spPr>
          <a:xfrm>
            <a:off x="590872" y="1556792"/>
            <a:ext cx="8229600" cy="4680520"/>
          </a:xfrm>
        </p:spPr>
        <p:txBody>
          <a:bodyPr/>
          <a:lstStyle/>
          <a:p>
            <a:r>
              <a:rPr lang="el-GR" dirty="0" smtClean="0"/>
              <a:t>Η </a:t>
            </a:r>
            <a:r>
              <a:rPr lang="el-GR" dirty="0"/>
              <a:t>ανάγκη επικοινωνίας μεταξύ των ειδικών οδήγησε στη κατασκευή όρων με τους οποίους περιγράφονται οι διάφορες μορφές παθολογικής συμπεριφοράς (π.χ. </a:t>
            </a:r>
            <a:r>
              <a:rPr lang="el-GR" dirty="0" smtClean="0"/>
              <a:t>Διαταραχή Αυτιστικού Φάσματος, Διαταραχή Ελλειμματικής Προσοχής, </a:t>
            </a:r>
            <a:r>
              <a:rPr lang="el-GR" dirty="0"/>
              <a:t>Ν</a:t>
            </a:r>
            <a:r>
              <a:rPr lang="el-GR" dirty="0" smtClean="0"/>
              <a:t>οητική καθυστέρηση, </a:t>
            </a:r>
            <a:r>
              <a:rPr lang="el-GR" dirty="0"/>
              <a:t>κλπ) δηλ. οι διάφορες διαταραχές.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18845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solidFill>
                  <a:prstClr val="black"/>
                </a:solidFill>
              </a:rPr>
              <a:t>Ανάγκες που οδήγησαν στην εμφάνιση των συστημάτων ταξινόμησης </a:t>
            </a:r>
            <a:r>
              <a:rPr lang="el-GR" sz="3300" b="0" dirty="0" smtClean="0">
                <a:solidFill>
                  <a:prstClr val="black"/>
                </a:solidFill>
              </a:rPr>
              <a:t>2/3</a:t>
            </a:r>
            <a:endParaRPr lang="el-GR" dirty="0"/>
          </a:p>
        </p:txBody>
      </p:sp>
      <p:sp>
        <p:nvSpPr>
          <p:cNvPr id="3" name="Θέση περιεχομένου 2"/>
          <p:cNvSpPr>
            <a:spLocks noGrp="1"/>
          </p:cNvSpPr>
          <p:nvPr>
            <p:ph idx="1"/>
          </p:nvPr>
        </p:nvSpPr>
        <p:spPr>
          <a:xfrm>
            <a:off x="590872" y="1484784"/>
            <a:ext cx="8229600" cy="4752528"/>
          </a:xfrm>
        </p:spPr>
        <p:txBody>
          <a:bodyPr/>
          <a:lstStyle/>
          <a:p>
            <a:r>
              <a:rPr lang="el-GR" dirty="0" smtClean="0"/>
              <a:t>Η </a:t>
            </a:r>
            <a:r>
              <a:rPr lang="el-GR" dirty="0"/>
              <a:t>διαδικασία της ταξινόμησης, στηρίχτηκε στη διαπίστωση πως ορισμένα άτομα διακρίνονται από κάποια κοινά χαρακτηριστικά (τα οποία ονομάσαμε συμπτώματα) και στη βάση αυτών θα πρέπει να ταξινομηθούν σε κατηγορίες.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155215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90872" y="1556792"/>
            <a:ext cx="8229600" cy="4680520"/>
          </a:xfrm>
        </p:spPr>
        <p:txBody>
          <a:bodyPr/>
          <a:lstStyle/>
          <a:p>
            <a:r>
              <a:rPr lang="el-GR" dirty="0" smtClean="0"/>
              <a:t>Οι </a:t>
            </a:r>
            <a:r>
              <a:rPr lang="el-GR" dirty="0"/>
              <a:t>κατηγορίες όμως αυτές (οι οποίες φέρουν η καθεμιά  και το όνομα κάποιας διαταραχής), δεν διατηρούν σταθερά  ούτε το ίδιο όνομα αλλά ούτε και το ίδιο περιεχόμενο. Η ονομασία και το περιεχόμενό τους εξαρτάται από τις κυρίαρχες επιστημονικές αντιλήψεις. Τυπικά παραδείγματα οι περιπτώσεις του αυτισμού, της ΔΕΠ-Υ, κ.α..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5" name="Τίτλος 1"/>
          <p:cNvSpPr>
            <a:spLocks noGrp="1"/>
          </p:cNvSpPr>
          <p:nvPr>
            <p:ph type="title"/>
          </p:nvPr>
        </p:nvSpPr>
        <p:spPr>
          <a:xfrm>
            <a:off x="467544" y="116632"/>
            <a:ext cx="8229600" cy="1008112"/>
          </a:xfrm>
        </p:spPr>
        <p:txBody>
          <a:bodyPr>
            <a:normAutofit fontScale="90000"/>
          </a:bodyPr>
          <a:lstStyle/>
          <a:p>
            <a:r>
              <a:rPr lang="el-GR" dirty="0">
                <a:solidFill>
                  <a:prstClr val="black"/>
                </a:solidFill>
              </a:rPr>
              <a:t>Ανάγκες που οδήγησαν στην εμφάνιση των συστημάτων ταξινόμησης </a:t>
            </a:r>
            <a:r>
              <a:rPr lang="el-GR" sz="3300" b="0" dirty="0">
                <a:solidFill>
                  <a:prstClr val="black"/>
                </a:solidFill>
              </a:rPr>
              <a:t>3</a:t>
            </a:r>
            <a:r>
              <a:rPr lang="el-GR" sz="3300" b="0" dirty="0" smtClean="0">
                <a:solidFill>
                  <a:prstClr val="black"/>
                </a:solidFill>
              </a:rPr>
              <a:t>/3</a:t>
            </a:r>
            <a:endParaRPr lang="el-GR" dirty="0"/>
          </a:p>
        </p:txBody>
      </p:sp>
    </p:spTree>
    <p:extLst>
      <p:ext uri="{BB962C8B-B14F-4D97-AF65-F5344CB8AC3E}">
        <p14:creationId xmlns:p14="http://schemas.microsoft.com/office/powerpoint/2010/main" val="2734351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Η πορεία των προσπαθειών ταξινόμησης της αυτιστικής συμπεριφοράς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
        <p:nvSpPr>
          <p:cNvPr id="6" name="Ορθογώνιο 5"/>
          <p:cNvSpPr/>
          <p:nvPr/>
        </p:nvSpPr>
        <p:spPr>
          <a:xfrm>
            <a:off x="3639690" y="1165220"/>
            <a:ext cx="1864613" cy="369332"/>
          </a:xfrm>
          <a:prstGeom prst="rect">
            <a:avLst/>
          </a:prstGeom>
        </p:spPr>
        <p:txBody>
          <a:bodyPr wrap="none">
            <a:spAutoFit/>
          </a:bodyPr>
          <a:lstStyle/>
          <a:p>
            <a:r>
              <a:rPr lang="el-GR" dirty="0"/>
              <a:t>………………….</a:t>
            </a:r>
          </a:p>
        </p:txBody>
      </p:sp>
      <p:sp>
        <p:nvSpPr>
          <p:cNvPr id="8" name="Ορθογώνιο 7"/>
          <p:cNvSpPr/>
          <p:nvPr/>
        </p:nvSpPr>
        <p:spPr>
          <a:xfrm>
            <a:off x="2430016" y="1544190"/>
            <a:ext cx="4572000" cy="707886"/>
          </a:xfrm>
          <a:prstGeom prst="rect">
            <a:avLst/>
          </a:prstGeom>
        </p:spPr>
        <p:txBody>
          <a:bodyPr>
            <a:spAutoFit/>
          </a:bodyPr>
          <a:lstStyle/>
          <a:p>
            <a:pPr algn="ctr"/>
            <a:r>
              <a:rPr lang="el-GR" sz="2000" dirty="0">
                <a:latin typeface="+mn-lt"/>
              </a:rPr>
              <a:t/>
            </a:r>
            <a:br>
              <a:rPr lang="el-GR" sz="2000" dirty="0">
                <a:latin typeface="+mn-lt"/>
              </a:rPr>
            </a:br>
            <a:r>
              <a:rPr lang="el-GR" sz="2000" dirty="0">
                <a:latin typeface="+mn-lt"/>
              </a:rPr>
              <a:t>Νοητική καθυστέρηση</a:t>
            </a:r>
          </a:p>
        </p:txBody>
      </p:sp>
      <p:sp>
        <p:nvSpPr>
          <p:cNvPr id="10" name="Ορθογώνιο 9"/>
          <p:cNvSpPr/>
          <p:nvPr/>
        </p:nvSpPr>
        <p:spPr>
          <a:xfrm>
            <a:off x="899592" y="2614846"/>
            <a:ext cx="7920880" cy="1015663"/>
          </a:xfrm>
          <a:prstGeom prst="rect">
            <a:avLst/>
          </a:prstGeom>
        </p:spPr>
        <p:txBody>
          <a:bodyPr wrap="square">
            <a:spAutoFit/>
          </a:bodyPr>
          <a:lstStyle/>
          <a:p>
            <a:r>
              <a:rPr lang="el-GR" sz="2000" dirty="0">
                <a:latin typeface="+mn-lt"/>
              </a:rPr>
              <a:t>Ο Bleuer (1911) χρησιμοποιεί τον όρο του </a:t>
            </a:r>
            <a:r>
              <a:rPr lang="el-GR" sz="2000" b="1" dirty="0">
                <a:solidFill>
                  <a:schemeClr val="accent5">
                    <a:lumMod val="50000"/>
                  </a:schemeClr>
                </a:solidFill>
                <a:latin typeface="+mn-lt"/>
              </a:rPr>
              <a:t>αυτισμού </a:t>
            </a:r>
            <a:r>
              <a:rPr lang="el-GR" sz="2000" dirty="0">
                <a:latin typeface="+mn-lt"/>
              </a:rPr>
              <a:t>για να περιγράψει τα άτομα με </a:t>
            </a:r>
            <a:r>
              <a:rPr lang="el-GR" sz="2000" dirty="0" smtClean="0">
                <a:latin typeface="+mn-lt"/>
              </a:rPr>
              <a:t>σχιζοφρένεια </a:t>
            </a:r>
            <a:r>
              <a:rPr lang="el-GR" sz="2000" dirty="0">
                <a:latin typeface="+mn-lt"/>
              </a:rPr>
              <a:t>τα οποία έχουν χάσει την επαφή με την πραγματικότητα.</a:t>
            </a:r>
          </a:p>
        </p:txBody>
      </p:sp>
      <p:sp>
        <p:nvSpPr>
          <p:cNvPr id="11" name="Ορθογώνιο 10"/>
          <p:cNvSpPr/>
          <p:nvPr/>
        </p:nvSpPr>
        <p:spPr>
          <a:xfrm>
            <a:off x="3462660" y="3717032"/>
            <a:ext cx="2813527" cy="400110"/>
          </a:xfrm>
          <a:prstGeom prst="rect">
            <a:avLst/>
          </a:prstGeom>
        </p:spPr>
        <p:txBody>
          <a:bodyPr wrap="none">
            <a:spAutoFit/>
          </a:bodyPr>
          <a:lstStyle/>
          <a:p>
            <a:r>
              <a:rPr lang="el-GR" sz="2000" b="1" dirty="0">
                <a:solidFill>
                  <a:schemeClr val="accent5">
                    <a:lumMod val="50000"/>
                  </a:schemeClr>
                </a:solidFill>
                <a:latin typeface="+mn-lt"/>
              </a:rPr>
              <a:t>Σύνδρομο </a:t>
            </a:r>
            <a:r>
              <a:rPr lang="en-US" sz="2000" b="1" dirty="0">
                <a:solidFill>
                  <a:schemeClr val="accent5">
                    <a:lumMod val="50000"/>
                  </a:schemeClr>
                </a:solidFill>
                <a:latin typeface="+mn-lt"/>
              </a:rPr>
              <a:t>Kanner (1943)</a:t>
            </a:r>
          </a:p>
        </p:txBody>
      </p:sp>
      <p:sp>
        <p:nvSpPr>
          <p:cNvPr id="13" name="Ορθογώνιο 12"/>
          <p:cNvSpPr/>
          <p:nvPr/>
        </p:nvSpPr>
        <p:spPr>
          <a:xfrm>
            <a:off x="3695672" y="4660548"/>
            <a:ext cx="2302169" cy="400110"/>
          </a:xfrm>
          <a:prstGeom prst="rect">
            <a:avLst/>
          </a:prstGeom>
        </p:spPr>
        <p:txBody>
          <a:bodyPr wrap="none">
            <a:spAutoFit/>
          </a:bodyPr>
          <a:lstStyle/>
          <a:p>
            <a:r>
              <a:rPr lang="el-GR" sz="2000" b="1" dirty="0">
                <a:solidFill>
                  <a:schemeClr val="accent5">
                    <a:lumMod val="50000"/>
                  </a:schemeClr>
                </a:solidFill>
                <a:latin typeface="+mn-lt"/>
              </a:rPr>
              <a:t>Βρεφικός  Αυτισμός</a:t>
            </a:r>
          </a:p>
        </p:txBody>
      </p:sp>
      <p:sp>
        <p:nvSpPr>
          <p:cNvPr id="14" name="Ορθογώνιο 13"/>
          <p:cNvSpPr/>
          <p:nvPr/>
        </p:nvSpPr>
        <p:spPr>
          <a:xfrm>
            <a:off x="2466283" y="5183847"/>
            <a:ext cx="4806280" cy="707886"/>
          </a:xfrm>
          <a:prstGeom prst="rect">
            <a:avLst/>
          </a:prstGeom>
        </p:spPr>
        <p:txBody>
          <a:bodyPr wrap="square">
            <a:spAutoFit/>
          </a:bodyPr>
          <a:lstStyle/>
          <a:p>
            <a:r>
              <a:rPr lang="el-GR" sz="2000" b="1" dirty="0">
                <a:solidFill>
                  <a:schemeClr val="accent5">
                    <a:lumMod val="50000"/>
                  </a:schemeClr>
                </a:solidFill>
                <a:latin typeface="+mn-lt"/>
              </a:rPr>
              <a:t/>
            </a:r>
            <a:br>
              <a:rPr lang="el-GR" sz="2000" b="1" dirty="0">
                <a:solidFill>
                  <a:schemeClr val="accent5">
                    <a:lumMod val="50000"/>
                  </a:schemeClr>
                </a:solidFill>
                <a:latin typeface="+mn-lt"/>
              </a:rPr>
            </a:br>
            <a:r>
              <a:rPr lang="el-GR" sz="2000" b="1" dirty="0">
                <a:solidFill>
                  <a:schemeClr val="accent5">
                    <a:lumMod val="50000"/>
                  </a:schemeClr>
                </a:solidFill>
                <a:latin typeface="+mn-lt"/>
              </a:rPr>
              <a:t>Διάχυτες  Αναπτυξιακές  Διαταραχές (1994)</a:t>
            </a:r>
          </a:p>
        </p:txBody>
      </p:sp>
      <p:sp>
        <p:nvSpPr>
          <p:cNvPr id="15" name="Ορθογώνιο 14"/>
          <p:cNvSpPr/>
          <p:nvPr/>
        </p:nvSpPr>
        <p:spPr>
          <a:xfrm>
            <a:off x="2594757" y="6174596"/>
            <a:ext cx="4716035" cy="400110"/>
          </a:xfrm>
          <a:prstGeom prst="rect">
            <a:avLst/>
          </a:prstGeom>
        </p:spPr>
        <p:txBody>
          <a:bodyPr wrap="none">
            <a:spAutoFit/>
          </a:bodyPr>
          <a:lstStyle/>
          <a:p>
            <a:r>
              <a:rPr lang="el-GR" sz="2000" b="1" dirty="0">
                <a:solidFill>
                  <a:schemeClr val="accent5">
                    <a:lumMod val="50000"/>
                  </a:schemeClr>
                </a:solidFill>
                <a:latin typeface="+mn-lt"/>
              </a:rPr>
              <a:t>Διαταραχές  Αυτιστικού  Φάσματος </a:t>
            </a:r>
            <a:r>
              <a:rPr lang="el-GR" sz="2000" b="1" dirty="0" smtClean="0">
                <a:solidFill>
                  <a:schemeClr val="accent5">
                    <a:lumMod val="50000"/>
                  </a:schemeClr>
                </a:solidFill>
                <a:latin typeface="+mn-lt"/>
              </a:rPr>
              <a:t>(2013)</a:t>
            </a:r>
            <a:endParaRPr lang="el-GR" sz="2000" b="1" dirty="0">
              <a:solidFill>
                <a:schemeClr val="accent5">
                  <a:lumMod val="50000"/>
                </a:schemeClr>
              </a:solidFill>
              <a:latin typeface="+mn-lt"/>
            </a:endParaRPr>
          </a:p>
        </p:txBody>
      </p:sp>
      <p:sp>
        <p:nvSpPr>
          <p:cNvPr id="16" name="Βέλος προς τα κάτω 15"/>
          <p:cNvSpPr/>
          <p:nvPr/>
        </p:nvSpPr>
        <p:spPr>
          <a:xfrm>
            <a:off x="4571996" y="1556792"/>
            <a:ext cx="144019" cy="288032"/>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Βέλος προς τα κάτω 16"/>
          <p:cNvSpPr/>
          <p:nvPr/>
        </p:nvSpPr>
        <p:spPr>
          <a:xfrm>
            <a:off x="4571994" y="2315089"/>
            <a:ext cx="144019" cy="288032"/>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Βέλος προς τα κάτω 17"/>
          <p:cNvSpPr/>
          <p:nvPr/>
        </p:nvSpPr>
        <p:spPr>
          <a:xfrm>
            <a:off x="4571995" y="3429000"/>
            <a:ext cx="144019" cy="288032"/>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Βέλος προς τα κάτω 18"/>
          <p:cNvSpPr/>
          <p:nvPr/>
        </p:nvSpPr>
        <p:spPr>
          <a:xfrm>
            <a:off x="4571997" y="4221088"/>
            <a:ext cx="144019" cy="288032"/>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 name="Βέλος προς τα κάτω 19"/>
          <p:cNvSpPr/>
          <p:nvPr/>
        </p:nvSpPr>
        <p:spPr>
          <a:xfrm>
            <a:off x="4571993" y="5158933"/>
            <a:ext cx="144019" cy="288032"/>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1" name="Βέλος προς τα κάτω 20"/>
          <p:cNvSpPr/>
          <p:nvPr/>
        </p:nvSpPr>
        <p:spPr>
          <a:xfrm>
            <a:off x="4571997" y="5886564"/>
            <a:ext cx="144019" cy="288032"/>
          </a:xfrm>
          <a:prstGeom prst="down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467509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1">
  <a:themeElements>
    <a:clrScheme name="Προσαρμοσμένο 20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1">
  <a:themeElements>
    <a:clrScheme name="Προσαρμοσμένο 1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OC_template1</Template>
  <TotalTime>212</TotalTime>
  <Words>3222</Words>
  <Application>Microsoft Office PowerPoint</Application>
  <PresentationFormat>Προβολή στην οθόνη (4:3)</PresentationFormat>
  <Paragraphs>339</Paragraphs>
  <Slides>52</Slides>
  <Notes>20</Notes>
  <HiddenSlides>0</HiddenSlides>
  <MMClips>0</MMClips>
  <ScaleCrop>false</ScaleCrop>
  <HeadingPairs>
    <vt:vector size="4" baseType="variant">
      <vt:variant>
        <vt:lpstr>Θέμα</vt:lpstr>
      </vt:variant>
      <vt:variant>
        <vt:i4>3</vt:i4>
      </vt:variant>
      <vt:variant>
        <vt:lpstr>Τίτλοι διαφανειών</vt:lpstr>
      </vt:variant>
      <vt:variant>
        <vt:i4>52</vt:i4>
      </vt:variant>
    </vt:vector>
  </HeadingPairs>
  <TitlesOfParts>
    <vt:vector size="55" baseType="lpstr">
      <vt:lpstr>OC_template1</vt:lpstr>
      <vt:lpstr>OC_template_updated</vt:lpstr>
      <vt:lpstr>1_OC_template1</vt:lpstr>
      <vt:lpstr>Αναπτυξιακή Ψυχοπαθολογία</vt:lpstr>
      <vt:lpstr>Η έννοια της ταξινόμησης</vt:lpstr>
      <vt:lpstr>Προβληματισμός </vt:lpstr>
      <vt:lpstr>Σκοποί της ταξινόμησης</vt:lpstr>
      <vt:lpstr>Πως θα μπορούσε να γίνεται η ταξινόμηση</vt:lpstr>
      <vt:lpstr>Ανάγκες που οδήγησαν στην εμφάνιση των συστημάτων ταξινόμησης 1/3</vt:lpstr>
      <vt:lpstr>Ανάγκες που οδήγησαν στην εμφάνιση των συστημάτων ταξινόμησης 2/3</vt:lpstr>
      <vt:lpstr>Ανάγκες που οδήγησαν στην εμφάνιση των συστημάτων ταξινόμησης 3/3</vt:lpstr>
      <vt:lpstr>Η πορεία των προσπαθειών ταξινόμησης της αυτιστικής συμπεριφοράς</vt:lpstr>
      <vt:lpstr>Ποια είναι η χρησιμότητα των συστημάτων ταξινόμησης;</vt:lpstr>
      <vt:lpstr>Η ταξινόμηση των ψυχικών διαταραχών στη διάρκεια της ιστορίας 1/2</vt:lpstr>
      <vt:lpstr>Η ταξινόμηση των ψυχικών διαταραχών στη διάρκεια της ιστορίας 2/2</vt:lpstr>
      <vt:lpstr>Η εμφάνιση του DSM 1/2</vt:lpstr>
      <vt:lpstr>Η εμφάνιση του DSM 2/2</vt:lpstr>
      <vt:lpstr>Η εξέλιξη του DSM</vt:lpstr>
      <vt:lpstr>Διεθνής ταξινόμηση των νόσων (ICD)</vt:lpstr>
      <vt:lpstr>ICD - 10</vt:lpstr>
      <vt:lpstr>Η αλληλεπίδραση των διαγνωστικών συστημάτων ICD ΚΑΙ DSM</vt:lpstr>
      <vt:lpstr>Το θεωρητικό υπόβαθρο του DSM 1/2</vt:lpstr>
      <vt:lpstr>Το θεωρητικό υπόβαθρο του DSM 2/2</vt:lpstr>
      <vt:lpstr>Τι είναι το DSM στις μέρες μας</vt:lpstr>
      <vt:lpstr>Πως εξελίσσεται η προσέγγιση του  DSM</vt:lpstr>
      <vt:lpstr>Ποιες είναι οι πρώτες αντιδράσεις στο DSM-5</vt:lpstr>
      <vt:lpstr>Οι σημαντικότερες αλλαγές στο DSM-5</vt:lpstr>
      <vt:lpstr>Εισαγωγικά για το DSM-5</vt:lpstr>
      <vt:lpstr>Η δομή και το περιεχόμενο του DSM-5</vt:lpstr>
      <vt:lpstr>Οι σημαντικότερες αλλαγές στο DSM-5  (γενικές) 1/2</vt:lpstr>
      <vt:lpstr>Οι σημαντικότερες αλλαγές στο DSM-5  (γενικές) 2/2</vt:lpstr>
      <vt:lpstr>Οι σημαντικότερες αλλαγές στο DSM-5 (ειδικές) 1/2</vt:lpstr>
      <vt:lpstr>Οι σημαντικότερες αλλαγές στο DSM-5 (ειδικές) 2/2</vt:lpstr>
      <vt:lpstr>Η κριτική των κατηγορικών συστημάτων ταξινόμησης 1/3</vt:lpstr>
      <vt:lpstr>Η κριτική των κατηγορικών συστημάτων ταξινόμησης 2/3</vt:lpstr>
      <vt:lpstr>Η κριτική των κατηγορικών συστημάτων ταξινόμησης 3/3</vt:lpstr>
      <vt:lpstr>Άλλα προβλήματα διάγνωσης και ταξινόμησης</vt:lpstr>
      <vt:lpstr>Η κατηγορική έναντι της διαστασιακής προσέγγισης</vt:lpstr>
      <vt:lpstr>Για να ξεπερασθούν  οι αδυναμίες των  συστημάτων ταξινόμησης θα πρέπει:</vt:lpstr>
      <vt:lpstr>Συστήματα ταξινόμησης  και κλινική πράξη</vt:lpstr>
      <vt:lpstr>Πως τα συστήματα ταξινόμησης θα μπορούσε να διευκολύνουν τη θεραπευτική αντιμετώπιση</vt:lpstr>
      <vt:lpstr>Μερικά παραδείγματα 1/2</vt:lpstr>
      <vt:lpstr>Σωματοδυσμορφική διαταραχή</vt:lpstr>
      <vt:lpstr>Μερικά παραδείγματα 2/2</vt:lpstr>
      <vt:lpstr>Διαπιστώσεις και προβληματισμοί</vt:lpstr>
      <vt:lpstr>Πού πρέπει να εστιάζει η θεραπευτική προσπάθεια; 1/3</vt:lpstr>
      <vt:lpstr>Πού πρέπει να εστιάζει η θεραπευτική προσπάθεια; 2/3</vt:lpstr>
      <vt:lpstr>Πού πρέπει να εστιάζει η θεραπευτική προσπάθεια;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Αναπτυξιακή Ψυχοπαθολογία</dc:title>
  <dc:creator>opencourses@teiath.gr</dc:creator>
  <cp:lastModifiedBy>natasakar new</cp:lastModifiedBy>
  <cp:revision>29</cp:revision>
  <dcterms:created xsi:type="dcterms:W3CDTF">2015-01-13T11:13:01Z</dcterms:created>
  <dcterms:modified xsi:type="dcterms:W3CDTF">2015-04-15T11:25:33Z</dcterms:modified>
</cp:coreProperties>
</file>