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9" r:id="rId2"/>
  </p:sldMasterIdLst>
  <p:notesMasterIdLst>
    <p:notesMasterId r:id="rId50"/>
  </p:notesMasterIdLst>
  <p:handoutMasterIdLst>
    <p:handoutMasterId r:id="rId51"/>
  </p:handoutMasterIdLst>
  <p:sldIdLst>
    <p:sldId id="258" r:id="rId3"/>
    <p:sldId id="299"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20" r:id="rId18"/>
    <p:sldId id="322" r:id="rId19"/>
    <p:sldId id="321" r:id="rId20"/>
    <p:sldId id="323" r:id="rId21"/>
    <p:sldId id="324" r:id="rId22"/>
    <p:sldId id="325" r:id="rId23"/>
    <p:sldId id="326" r:id="rId24"/>
    <p:sldId id="327" r:id="rId25"/>
    <p:sldId id="328" r:id="rId26"/>
    <p:sldId id="329" r:id="rId27"/>
    <p:sldId id="331" r:id="rId28"/>
    <p:sldId id="330" r:id="rId29"/>
    <p:sldId id="332" r:id="rId30"/>
    <p:sldId id="333" r:id="rId31"/>
    <p:sldId id="334" r:id="rId32"/>
    <p:sldId id="335" r:id="rId33"/>
    <p:sldId id="336" r:id="rId34"/>
    <p:sldId id="337" r:id="rId35"/>
    <p:sldId id="338" r:id="rId36"/>
    <p:sldId id="339" r:id="rId37"/>
    <p:sldId id="340" r:id="rId38"/>
    <p:sldId id="341" r:id="rId39"/>
    <p:sldId id="342" r:id="rId40"/>
    <p:sldId id="343" r:id="rId41"/>
    <p:sldId id="344" r:id="rId42"/>
    <p:sldId id="291" r:id="rId43"/>
    <p:sldId id="292" r:id="rId44"/>
    <p:sldId id="293" r:id="rId45"/>
    <p:sldId id="345" r:id="rId46"/>
    <p:sldId id="346" r:id="rId47"/>
    <p:sldId id="295" r:id="rId48"/>
    <p:sldId id="297" r:id="rId49"/>
  </p:sldIdLst>
  <p:sldSz cx="9144000" cy="6858000" type="screen4x3"/>
  <p:notesSz cx="7104063" cy="10234613"/>
  <p:custDataLst>
    <p:tags r:id="rId5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C2C7"/>
    <a:srgbClr val="D4CCB0"/>
    <a:srgbClr val="304E52"/>
    <a:srgbClr val="2D484C"/>
    <a:srgbClr val="263B3F"/>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7" autoAdjust="0"/>
    <p:restoredTop sz="86443" autoAdjust="0"/>
  </p:normalViewPr>
  <p:slideViewPr>
    <p:cSldViewPr>
      <p:cViewPr>
        <p:scale>
          <a:sx n="107" d="100"/>
          <a:sy n="107" d="100"/>
        </p:scale>
        <p:origin x="-1734" y="-48"/>
      </p:cViewPr>
      <p:guideLst>
        <p:guide orient="horz" pos="2160"/>
        <p:guide pos="2880"/>
      </p:guideLst>
    </p:cSldViewPr>
  </p:slideViewPr>
  <p:outlineViewPr>
    <p:cViewPr>
      <p:scale>
        <a:sx n="33" d="100"/>
        <a:sy n="33" d="100"/>
      </p:scale>
      <p:origin x="0" y="5634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9DE7A17D-593A-4BFE-9B58-4C569FCD0583}" type="slidenum">
              <a:rPr lang="en-GB" altLang="el-GR" sz="1300">
                <a:solidFill>
                  <a:srgbClr val="000000"/>
                </a:solidFill>
                <a:latin typeface="Times New Roman" pitchFamily="18" charset="0"/>
              </a:rPr>
              <a:pPr eaLnBrk="1"/>
              <a:t>10</a:t>
            </a:fld>
            <a:endParaRPr lang="en-GB" altLang="el-GR" sz="1300" dirty="0">
              <a:solidFill>
                <a:srgbClr val="000000"/>
              </a:solidFill>
              <a:latin typeface="Times New Roman" pitchFamily="18" charset="0"/>
            </a:endParaRPr>
          </a:p>
        </p:txBody>
      </p:sp>
      <p:sp>
        <p:nvSpPr>
          <p:cNvPr id="47107" name="Text Box 1"/>
          <p:cNvSpPr txBox="1">
            <a:spLocks noChangeArrowheads="1"/>
          </p:cNvSpPr>
          <p:nvPr/>
        </p:nvSpPr>
        <p:spPr bwMode="auto">
          <a:xfrm>
            <a:off x="4020464" y="9720983"/>
            <a:ext cx="3071664" cy="499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297F4E85-0550-4CB9-BA6F-C61A42BAE62C}" type="slidenum">
              <a:rPr lang="en-GB" altLang="el-GR" sz="1300">
                <a:solidFill>
                  <a:srgbClr val="000000"/>
                </a:solidFill>
                <a:latin typeface="Times New Roman" pitchFamily="18" charset="0"/>
              </a:rPr>
              <a:pPr algn="r" eaLnBrk="1">
                <a:buClrTx/>
                <a:buFontTx/>
                <a:buNone/>
              </a:pPr>
              <a:t>10</a:t>
            </a:fld>
            <a:endParaRPr lang="en-GB" altLang="el-GR" sz="1300" dirty="0">
              <a:solidFill>
                <a:srgbClr val="000000"/>
              </a:solidFill>
              <a:latin typeface="Times New Roman" pitchFamily="18" charset="0"/>
            </a:endParaRPr>
          </a:p>
        </p:txBody>
      </p:sp>
      <p:sp>
        <p:nvSpPr>
          <p:cNvPr id="47108" name="Text Box 2"/>
          <p:cNvSpPr txBox="1">
            <a:spLocks noChangeArrowheads="1"/>
          </p:cNvSpPr>
          <p:nvPr/>
        </p:nvSpPr>
        <p:spPr bwMode="auto">
          <a:xfrm>
            <a:off x="4020465" y="9720983"/>
            <a:ext cx="3073156" cy="50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2C2A28F6-C78D-4672-9D05-CF41CBCB4054}" type="slidenum">
              <a:rPr lang="en-GB" altLang="el-GR" sz="1300">
                <a:solidFill>
                  <a:srgbClr val="000000"/>
                </a:solidFill>
                <a:latin typeface="Times New Roman" pitchFamily="18" charset="0"/>
              </a:rPr>
              <a:pPr algn="r" eaLnBrk="1">
                <a:buClrTx/>
                <a:buFontTx/>
                <a:buNone/>
              </a:pPr>
              <a:t>10</a:t>
            </a:fld>
            <a:endParaRPr lang="en-GB" altLang="el-GR" sz="1300" dirty="0">
              <a:solidFill>
                <a:srgbClr val="000000"/>
              </a:solidFill>
              <a:latin typeface="Times New Roman" pitchFamily="18" charset="0"/>
            </a:endParaRPr>
          </a:p>
        </p:txBody>
      </p:sp>
      <p:sp>
        <p:nvSpPr>
          <p:cNvPr id="47109" name="Rectangle 3"/>
          <p:cNvSpPr>
            <a:spLocks noGrp="1" noRot="1" noChangeAspect="1" noChangeArrowheads="1" noTextEdit="1"/>
          </p:cNvSpPr>
          <p:nvPr>
            <p:ph type="sldImg"/>
          </p:nvPr>
        </p:nvSpPr>
        <p:spPr>
          <a:xfrm>
            <a:off x="995363" y="777875"/>
            <a:ext cx="5102225" cy="3827463"/>
          </a:xfrm>
          <a:solidFill>
            <a:srgbClr val="FFFFFF"/>
          </a:solidFill>
          <a:ln>
            <a:solidFill>
              <a:srgbClr val="000000"/>
            </a:solidFill>
            <a:miter lim="800000"/>
            <a:headEnd/>
            <a:tailEnd/>
          </a:ln>
        </p:spPr>
      </p:sp>
      <p:sp>
        <p:nvSpPr>
          <p:cNvPr id="47110" name="Rectangle 4"/>
          <p:cNvSpPr>
            <a:spLocks noGrp="1" noChangeArrowheads="1"/>
          </p:cNvSpPr>
          <p:nvPr>
            <p:ph type="body" idx="1"/>
          </p:nvPr>
        </p:nvSpPr>
        <p:spPr>
          <a:xfrm>
            <a:off x="710108" y="4861252"/>
            <a:ext cx="5674896" cy="4596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l-GR" altLang="el-GR" dirty="0" smtClean="0">
              <a:latin typeface="Times New Roman" pitchFamily="18"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AA15190D-C1BE-4277-B99D-71401932CE93}" type="slidenum">
              <a:rPr lang="en-GB" altLang="el-GR" sz="1300">
                <a:solidFill>
                  <a:srgbClr val="000000"/>
                </a:solidFill>
                <a:latin typeface="Times New Roman" pitchFamily="18" charset="0"/>
              </a:rPr>
              <a:pPr eaLnBrk="1"/>
              <a:t>11</a:t>
            </a:fld>
            <a:endParaRPr lang="en-GB" altLang="el-GR" sz="1300" dirty="0">
              <a:solidFill>
                <a:srgbClr val="000000"/>
              </a:solidFill>
              <a:latin typeface="Times New Roman" pitchFamily="18" charset="0"/>
            </a:endParaRPr>
          </a:p>
        </p:txBody>
      </p:sp>
      <p:sp>
        <p:nvSpPr>
          <p:cNvPr id="49155" name="Text Box 1"/>
          <p:cNvSpPr txBox="1">
            <a:spLocks noChangeArrowheads="1"/>
          </p:cNvSpPr>
          <p:nvPr/>
        </p:nvSpPr>
        <p:spPr bwMode="auto">
          <a:xfrm>
            <a:off x="4020464" y="9720983"/>
            <a:ext cx="3071664" cy="499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A3C5E7F7-E3FF-435A-A366-FE5155EC69A8}" type="slidenum">
              <a:rPr lang="en-GB" altLang="el-GR" sz="1300">
                <a:solidFill>
                  <a:srgbClr val="000000"/>
                </a:solidFill>
                <a:latin typeface="Times New Roman" pitchFamily="18" charset="0"/>
              </a:rPr>
              <a:pPr algn="r" eaLnBrk="1">
                <a:buClrTx/>
                <a:buFontTx/>
                <a:buNone/>
              </a:pPr>
              <a:t>11</a:t>
            </a:fld>
            <a:endParaRPr lang="en-GB" altLang="el-GR" sz="1300" dirty="0">
              <a:solidFill>
                <a:srgbClr val="000000"/>
              </a:solidFill>
              <a:latin typeface="Times New Roman" pitchFamily="18" charset="0"/>
            </a:endParaRPr>
          </a:p>
        </p:txBody>
      </p:sp>
      <p:sp>
        <p:nvSpPr>
          <p:cNvPr id="49156" name="Text Box 2"/>
          <p:cNvSpPr txBox="1">
            <a:spLocks noChangeArrowheads="1"/>
          </p:cNvSpPr>
          <p:nvPr/>
        </p:nvSpPr>
        <p:spPr bwMode="auto">
          <a:xfrm>
            <a:off x="4020465" y="9720983"/>
            <a:ext cx="3073156" cy="50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1AF9E628-44F1-4836-91E0-63F89173E894}" type="slidenum">
              <a:rPr lang="en-GB" altLang="el-GR" sz="1300">
                <a:solidFill>
                  <a:srgbClr val="000000"/>
                </a:solidFill>
                <a:latin typeface="Times New Roman" pitchFamily="18" charset="0"/>
              </a:rPr>
              <a:pPr algn="r" eaLnBrk="1">
                <a:buClrTx/>
                <a:buFontTx/>
                <a:buNone/>
              </a:pPr>
              <a:t>11</a:t>
            </a:fld>
            <a:endParaRPr lang="en-GB" altLang="el-GR" sz="1300" dirty="0">
              <a:solidFill>
                <a:srgbClr val="000000"/>
              </a:solidFill>
              <a:latin typeface="Times New Roman" pitchFamily="18" charset="0"/>
            </a:endParaRPr>
          </a:p>
        </p:txBody>
      </p:sp>
      <p:sp>
        <p:nvSpPr>
          <p:cNvPr id="49157" name="Rectangle 3"/>
          <p:cNvSpPr>
            <a:spLocks noGrp="1" noRot="1" noChangeAspect="1" noChangeArrowheads="1" noTextEdit="1"/>
          </p:cNvSpPr>
          <p:nvPr>
            <p:ph type="sldImg"/>
          </p:nvPr>
        </p:nvSpPr>
        <p:spPr>
          <a:xfrm>
            <a:off x="995363" y="777875"/>
            <a:ext cx="5102225" cy="3827463"/>
          </a:xfrm>
          <a:solidFill>
            <a:srgbClr val="FFFFFF"/>
          </a:solidFill>
          <a:ln>
            <a:solidFill>
              <a:srgbClr val="000000"/>
            </a:solidFill>
            <a:miter lim="800000"/>
            <a:headEnd/>
            <a:tailEnd/>
          </a:ln>
        </p:spPr>
      </p:sp>
      <p:sp>
        <p:nvSpPr>
          <p:cNvPr id="49158" name="Rectangle 4"/>
          <p:cNvSpPr>
            <a:spLocks noGrp="1" noChangeArrowheads="1"/>
          </p:cNvSpPr>
          <p:nvPr>
            <p:ph type="body" idx="1"/>
          </p:nvPr>
        </p:nvSpPr>
        <p:spPr>
          <a:xfrm>
            <a:off x="710108" y="4861252"/>
            <a:ext cx="5674896" cy="4596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l-GR" altLang="el-GR" dirty="0" smtClean="0">
              <a:latin typeface="Times New Roman" pitchFamily="18"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9CA84D39-0455-49E1-8585-A3ED9A57CBD0}" type="slidenum">
              <a:rPr lang="en-GB" altLang="el-GR" sz="1300">
                <a:solidFill>
                  <a:srgbClr val="000000"/>
                </a:solidFill>
                <a:latin typeface="Times New Roman" pitchFamily="18" charset="0"/>
              </a:rPr>
              <a:pPr eaLnBrk="1"/>
              <a:t>12</a:t>
            </a:fld>
            <a:endParaRPr lang="en-GB" altLang="el-GR" sz="1300" dirty="0">
              <a:solidFill>
                <a:srgbClr val="000000"/>
              </a:solidFill>
              <a:latin typeface="Times New Roman" pitchFamily="18" charset="0"/>
            </a:endParaRPr>
          </a:p>
        </p:txBody>
      </p:sp>
      <p:sp>
        <p:nvSpPr>
          <p:cNvPr id="51203" name="Text Box 1"/>
          <p:cNvSpPr txBox="1">
            <a:spLocks noChangeArrowheads="1"/>
          </p:cNvSpPr>
          <p:nvPr/>
        </p:nvSpPr>
        <p:spPr bwMode="auto">
          <a:xfrm>
            <a:off x="4020464" y="9720983"/>
            <a:ext cx="3071664" cy="499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DFDD824C-9399-4444-82E9-710E8CE5D326}" type="slidenum">
              <a:rPr lang="en-GB" altLang="el-GR" sz="1300">
                <a:solidFill>
                  <a:srgbClr val="000000"/>
                </a:solidFill>
                <a:latin typeface="Times New Roman" pitchFamily="18" charset="0"/>
              </a:rPr>
              <a:pPr algn="r" eaLnBrk="1">
                <a:buClrTx/>
                <a:buFontTx/>
                <a:buNone/>
              </a:pPr>
              <a:t>12</a:t>
            </a:fld>
            <a:endParaRPr lang="en-GB" altLang="el-GR" sz="1300" dirty="0">
              <a:solidFill>
                <a:srgbClr val="000000"/>
              </a:solidFill>
              <a:latin typeface="Times New Roman" pitchFamily="18" charset="0"/>
            </a:endParaRPr>
          </a:p>
        </p:txBody>
      </p:sp>
      <p:sp>
        <p:nvSpPr>
          <p:cNvPr id="51204" name="Text Box 2"/>
          <p:cNvSpPr txBox="1">
            <a:spLocks noChangeArrowheads="1"/>
          </p:cNvSpPr>
          <p:nvPr/>
        </p:nvSpPr>
        <p:spPr bwMode="auto">
          <a:xfrm>
            <a:off x="4020465" y="9720983"/>
            <a:ext cx="3073156" cy="50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05F14B8D-E9A2-4EF0-9069-1DB4194F4201}" type="slidenum">
              <a:rPr lang="en-GB" altLang="el-GR" sz="1300">
                <a:solidFill>
                  <a:srgbClr val="000000"/>
                </a:solidFill>
                <a:latin typeface="Times New Roman" pitchFamily="18" charset="0"/>
              </a:rPr>
              <a:pPr algn="r" eaLnBrk="1">
                <a:buClrTx/>
                <a:buFontTx/>
                <a:buNone/>
              </a:pPr>
              <a:t>12</a:t>
            </a:fld>
            <a:endParaRPr lang="en-GB" altLang="el-GR" sz="1300" dirty="0">
              <a:solidFill>
                <a:srgbClr val="000000"/>
              </a:solidFill>
              <a:latin typeface="Times New Roman" pitchFamily="18" charset="0"/>
            </a:endParaRPr>
          </a:p>
        </p:txBody>
      </p:sp>
      <p:sp>
        <p:nvSpPr>
          <p:cNvPr id="51205" name="Rectangle 3"/>
          <p:cNvSpPr>
            <a:spLocks noGrp="1" noRot="1" noChangeAspect="1" noChangeArrowheads="1" noTextEdit="1"/>
          </p:cNvSpPr>
          <p:nvPr>
            <p:ph type="sldImg"/>
          </p:nvPr>
        </p:nvSpPr>
        <p:spPr>
          <a:xfrm>
            <a:off x="995363" y="777875"/>
            <a:ext cx="5102225" cy="3827463"/>
          </a:xfrm>
          <a:solidFill>
            <a:srgbClr val="FFFFFF"/>
          </a:solidFill>
          <a:ln>
            <a:solidFill>
              <a:srgbClr val="000000"/>
            </a:solidFill>
            <a:miter lim="800000"/>
            <a:headEnd/>
            <a:tailEnd/>
          </a:ln>
        </p:spPr>
      </p:sp>
      <p:sp>
        <p:nvSpPr>
          <p:cNvPr id="51206" name="Rectangle 4"/>
          <p:cNvSpPr>
            <a:spLocks noGrp="1" noChangeArrowheads="1"/>
          </p:cNvSpPr>
          <p:nvPr>
            <p:ph type="body" idx="1"/>
          </p:nvPr>
        </p:nvSpPr>
        <p:spPr>
          <a:xfrm>
            <a:off x="710108" y="4861252"/>
            <a:ext cx="5674896" cy="4596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l-GR" altLang="el-GR" dirty="0" smtClean="0">
              <a:latin typeface="Times New Roman" pitchFamily="18"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63319036-A6FC-475D-ABA0-92D418DF03B6}" type="slidenum">
              <a:rPr lang="en-GB" altLang="el-GR" sz="1300">
                <a:solidFill>
                  <a:srgbClr val="000000"/>
                </a:solidFill>
                <a:latin typeface="Times New Roman" pitchFamily="18" charset="0"/>
              </a:rPr>
              <a:pPr eaLnBrk="1"/>
              <a:t>13</a:t>
            </a:fld>
            <a:endParaRPr lang="en-GB" altLang="el-GR" sz="1300" dirty="0">
              <a:solidFill>
                <a:srgbClr val="000000"/>
              </a:solidFill>
              <a:latin typeface="Times New Roman" pitchFamily="18" charset="0"/>
            </a:endParaRPr>
          </a:p>
        </p:txBody>
      </p:sp>
      <p:sp>
        <p:nvSpPr>
          <p:cNvPr id="53251" name="Text Box 1"/>
          <p:cNvSpPr txBox="1">
            <a:spLocks noChangeArrowheads="1"/>
          </p:cNvSpPr>
          <p:nvPr/>
        </p:nvSpPr>
        <p:spPr bwMode="auto">
          <a:xfrm>
            <a:off x="4020464" y="9720983"/>
            <a:ext cx="3071664" cy="499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C52F96E8-69B7-4532-87B6-19CEC5BE2174}" type="slidenum">
              <a:rPr lang="en-GB" altLang="el-GR" sz="1300">
                <a:solidFill>
                  <a:srgbClr val="000000"/>
                </a:solidFill>
                <a:latin typeface="Times New Roman" pitchFamily="18" charset="0"/>
              </a:rPr>
              <a:pPr algn="r" eaLnBrk="1">
                <a:buClrTx/>
                <a:buFontTx/>
                <a:buNone/>
              </a:pPr>
              <a:t>13</a:t>
            </a:fld>
            <a:endParaRPr lang="en-GB" altLang="el-GR" sz="1300" dirty="0">
              <a:solidFill>
                <a:srgbClr val="000000"/>
              </a:solidFill>
              <a:latin typeface="Times New Roman" pitchFamily="18" charset="0"/>
            </a:endParaRPr>
          </a:p>
        </p:txBody>
      </p:sp>
      <p:sp>
        <p:nvSpPr>
          <p:cNvPr id="53252" name="Text Box 2"/>
          <p:cNvSpPr txBox="1">
            <a:spLocks noChangeArrowheads="1"/>
          </p:cNvSpPr>
          <p:nvPr/>
        </p:nvSpPr>
        <p:spPr bwMode="auto">
          <a:xfrm>
            <a:off x="4020465" y="9720983"/>
            <a:ext cx="3073156" cy="50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7C8B8233-8349-4EA6-9ABC-04686988FF2F}" type="slidenum">
              <a:rPr lang="en-GB" altLang="el-GR" sz="1300">
                <a:solidFill>
                  <a:srgbClr val="000000"/>
                </a:solidFill>
                <a:latin typeface="Times New Roman" pitchFamily="18" charset="0"/>
              </a:rPr>
              <a:pPr algn="r" eaLnBrk="1">
                <a:buClrTx/>
                <a:buFontTx/>
                <a:buNone/>
              </a:pPr>
              <a:t>13</a:t>
            </a:fld>
            <a:endParaRPr lang="en-GB" altLang="el-GR" sz="1300" dirty="0">
              <a:solidFill>
                <a:srgbClr val="000000"/>
              </a:solidFill>
              <a:latin typeface="Times New Roman" pitchFamily="18" charset="0"/>
            </a:endParaRPr>
          </a:p>
        </p:txBody>
      </p:sp>
      <p:sp>
        <p:nvSpPr>
          <p:cNvPr id="53253" name="Rectangle 3"/>
          <p:cNvSpPr>
            <a:spLocks noGrp="1" noRot="1" noChangeAspect="1" noChangeArrowheads="1" noTextEdit="1"/>
          </p:cNvSpPr>
          <p:nvPr>
            <p:ph type="sldImg"/>
          </p:nvPr>
        </p:nvSpPr>
        <p:spPr>
          <a:xfrm>
            <a:off x="995363" y="777875"/>
            <a:ext cx="5102225" cy="3827463"/>
          </a:xfrm>
          <a:solidFill>
            <a:srgbClr val="FFFFFF"/>
          </a:solidFill>
          <a:ln>
            <a:solidFill>
              <a:srgbClr val="000000"/>
            </a:solidFill>
            <a:miter lim="800000"/>
            <a:headEnd/>
            <a:tailEnd/>
          </a:ln>
        </p:spPr>
      </p:sp>
      <p:sp>
        <p:nvSpPr>
          <p:cNvPr id="53254" name="Rectangle 4"/>
          <p:cNvSpPr>
            <a:spLocks noGrp="1" noChangeArrowheads="1"/>
          </p:cNvSpPr>
          <p:nvPr>
            <p:ph type="body" idx="1"/>
          </p:nvPr>
        </p:nvSpPr>
        <p:spPr>
          <a:xfrm>
            <a:off x="710108" y="4861252"/>
            <a:ext cx="5674896" cy="4596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l-GR" altLang="el-GR" dirty="0" smtClean="0">
              <a:latin typeface="Times New Roman" pitchFamily="18"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21AF0CFB-1E0E-4706-906A-F9FFCAD79B54}" type="slidenum">
              <a:rPr lang="en-GB" altLang="el-GR" sz="1300">
                <a:solidFill>
                  <a:srgbClr val="000000"/>
                </a:solidFill>
                <a:latin typeface="Times New Roman" pitchFamily="18" charset="0"/>
              </a:rPr>
              <a:pPr eaLnBrk="1"/>
              <a:t>14</a:t>
            </a:fld>
            <a:endParaRPr lang="en-GB" altLang="el-GR" sz="1300" dirty="0">
              <a:solidFill>
                <a:srgbClr val="000000"/>
              </a:solidFill>
              <a:latin typeface="Times New Roman" pitchFamily="18" charset="0"/>
            </a:endParaRPr>
          </a:p>
        </p:txBody>
      </p:sp>
      <p:sp>
        <p:nvSpPr>
          <p:cNvPr id="55299" name="Text Box 1"/>
          <p:cNvSpPr txBox="1">
            <a:spLocks noChangeArrowheads="1"/>
          </p:cNvSpPr>
          <p:nvPr/>
        </p:nvSpPr>
        <p:spPr bwMode="auto">
          <a:xfrm>
            <a:off x="4020464" y="9720983"/>
            <a:ext cx="3071664" cy="499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0BCD4E36-8032-43BC-9D91-EC70EA3E8B81}" type="slidenum">
              <a:rPr lang="en-GB" altLang="el-GR" sz="1300">
                <a:solidFill>
                  <a:srgbClr val="000000"/>
                </a:solidFill>
                <a:latin typeface="Times New Roman" pitchFamily="18" charset="0"/>
              </a:rPr>
              <a:pPr algn="r" eaLnBrk="1">
                <a:buClrTx/>
                <a:buFontTx/>
                <a:buNone/>
              </a:pPr>
              <a:t>14</a:t>
            </a:fld>
            <a:endParaRPr lang="en-GB" altLang="el-GR" sz="1300" dirty="0">
              <a:solidFill>
                <a:srgbClr val="000000"/>
              </a:solidFill>
              <a:latin typeface="Times New Roman" pitchFamily="18" charset="0"/>
            </a:endParaRPr>
          </a:p>
        </p:txBody>
      </p:sp>
      <p:sp>
        <p:nvSpPr>
          <p:cNvPr id="55300" name="Text Box 2"/>
          <p:cNvSpPr txBox="1">
            <a:spLocks noChangeArrowheads="1"/>
          </p:cNvSpPr>
          <p:nvPr/>
        </p:nvSpPr>
        <p:spPr bwMode="auto">
          <a:xfrm>
            <a:off x="4020465" y="9720983"/>
            <a:ext cx="3073156" cy="50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78A25084-C337-483E-93B1-57105B72505F}" type="slidenum">
              <a:rPr lang="en-GB" altLang="el-GR" sz="1300">
                <a:solidFill>
                  <a:srgbClr val="000000"/>
                </a:solidFill>
                <a:latin typeface="Times New Roman" pitchFamily="18" charset="0"/>
              </a:rPr>
              <a:pPr algn="r" eaLnBrk="1">
                <a:buClrTx/>
                <a:buFontTx/>
                <a:buNone/>
              </a:pPr>
              <a:t>14</a:t>
            </a:fld>
            <a:endParaRPr lang="en-GB" altLang="el-GR" sz="1300" dirty="0">
              <a:solidFill>
                <a:srgbClr val="000000"/>
              </a:solidFill>
              <a:latin typeface="Times New Roman" pitchFamily="18" charset="0"/>
            </a:endParaRPr>
          </a:p>
        </p:txBody>
      </p:sp>
      <p:sp>
        <p:nvSpPr>
          <p:cNvPr id="55301" name="Rectangle 3"/>
          <p:cNvSpPr>
            <a:spLocks noGrp="1" noRot="1" noChangeAspect="1" noChangeArrowheads="1" noTextEdit="1"/>
          </p:cNvSpPr>
          <p:nvPr>
            <p:ph type="sldImg"/>
          </p:nvPr>
        </p:nvSpPr>
        <p:spPr>
          <a:xfrm>
            <a:off x="995363" y="777875"/>
            <a:ext cx="5102225" cy="3827463"/>
          </a:xfrm>
          <a:solidFill>
            <a:srgbClr val="FFFFFF"/>
          </a:solidFill>
          <a:ln>
            <a:solidFill>
              <a:srgbClr val="000000"/>
            </a:solidFill>
            <a:miter lim="800000"/>
            <a:headEnd/>
            <a:tailEnd/>
          </a:ln>
        </p:spPr>
      </p:sp>
      <p:sp>
        <p:nvSpPr>
          <p:cNvPr id="55302" name="Rectangle 4"/>
          <p:cNvSpPr>
            <a:spLocks noGrp="1" noChangeArrowheads="1"/>
          </p:cNvSpPr>
          <p:nvPr>
            <p:ph type="body" idx="1"/>
          </p:nvPr>
        </p:nvSpPr>
        <p:spPr>
          <a:xfrm>
            <a:off x="710108" y="4861252"/>
            <a:ext cx="5674896" cy="4596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l-GR" altLang="el-GR" dirty="0" smtClean="0">
              <a:latin typeface="Times New Roman" pitchFamily="18"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40</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41</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42</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43</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45</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6FB9CAF2-2CBA-4910-9C89-912A0E8C1557}" type="slidenum">
              <a:rPr lang="en-GB" altLang="el-GR" sz="1300">
                <a:solidFill>
                  <a:srgbClr val="000000"/>
                </a:solidFill>
                <a:latin typeface="Times New Roman" pitchFamily="18" charset="0"/>
              </a:rPr>
              <a:pPr eaLnBrk="1"/>
              <a:t>1</a:t>
            </a:fld>
            <a:endParaRPr lang="en-GB" altLang="el-GR" sz="1300" dirty="0">
              <a:solidFill>
                <a:srgbClr val="000000"/>
              </a:solidFill>
              <a:latin typeface="Times New Roman" pitchFamily="18" charset="0"/>
            </a:endParaRPr>
          </a:p>
        </p:txBody>
      </p:sp>
      <p:sp>
        <p:nvSpPr>
          <p:cNvPr id="29699" name="Text Box 1"/>
          <p:cNvSpPr txBox="1">
            <a:spLocks noChangeArrowheads="1"/>
          </p:cNvSpPr>
          <p:nvPr/>
        </p:nvSpPr>
        <p:spPr bwMode="auto">
          <a:xfrm>
            <a:off x="4020464" y="9720983"/>
            <a:ext cx="3071664" cy="499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0648D38F-1A6A-44FE-88F3-5E6C77703C55}" type="slidenum">
              <a:rPr lang="en-GB" altLang="el-GR" sz="1300">
                <a:solidFill>
                  <a:srgbClr val="000000"/>
                </a:solidFill>
                <a:latin typeface="Times New Roman" pitchFamily="18" charset="0"/>
              </a:rPr>
              <a:pPr algn="r" eaLnBrk="1">
                <a:buClrTx/>
                <a:buFontTx/>
                <a:buNone/>
              </a:pPr>
              <a:t>1</a:t>
            </a:fld>
            <a:endParaRPr lang="en-GB" altLang="el-GR" sz="1300" dirty="0">
              <a:solidFill>
                <a:srgbClr val="000000"/>
              </a:solidFill>
              <a:latin typeface="Times New Roman" pitchFamily="18" charset="0"/>
            </a:endParaRPr>
          </a:p>
        </p:txBody>
      </p:sp>
      <p:sp>
        <p:nvSpPr>
          <p:cNvPr id="29700" name="Text Box 2"/>
          <p:cNvSpPr txBox="1">
            <a:spLocks noChangeArrowheads="1"/>
          </p:cNvSpPr>
          <p:nvPr/>
        </p:nvSpPr>
        <p:spPr bwMode="auto">
          <a:xfrm>
            <a:off x="4020465" y="9720983"/>
            <a:ext cx="3073156" cy="50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B7B61D35-6510-46BC-94C0-A6BBE54D1E83}" type="slidenum">
              <a:rPr lang="en-GB" altLang="el-GR" sz="1300">
                <a:solidFill>
                  <a:srgbClr val="000000"/>
                </a:solidFill>
                <a:latin typeface="Times New Roman" pitchFamily="18" charset="0"/>
              </a:rPr>
              <a:pPr algn="r" eaLnBrk="1">
                <a:buClrTx/>
                <a:buFontTx/>
                <a:buNone/>
              </a:pPr>
              <a:t>1</a:t>
            </a:fld>
            <a:endParaRPr lang="en-GB" altLang="el-GR" sz="1300" dirty="0">
              <a:solidFill>
                <a:srgbClr val="000000"/>
              </a:solidFill>
              <a:latin typeface="Times New Roman" pitchFamily="18" charset="0"/>
            </a:endParaRPr>
          </a:p>
        </p:txBody>
      </p:sp>
      <p:sp>
        <p:nvSpPr>
          <p:cNvPr id="29701" name="Rectangle 3"/>
          <p:cNvSpPr>
            <a:spLocks noGrp="1" noRot="1" noChangeAspect="1" noChangeArrowheads="1" noTextEdit="1"/>
          </p:cNvSpPr>
          <p:nvPr>
            <p:ph type="sldImg"/>
          </p:nvPr>
        </p:nvSpPr>
        <p:spPr>
          <a:xfrm>
            <a:off x="993775" y="777875"/>
            <a:ext cx="5111750" cy="3833813"/>
          </a:xfrm>
          <a:solidFill>
            <a:srgbClr val="FFFFFF"/>
          </a:solidFill>
          <a:ln>
            <a:solidFill>
              <a:srgbClr val="000000"/>
            </a:solidFill>
            <a:miter lim="800000"/>
            <a:headEnd/>
            <a:tailEnd/>
          </a:ln>
        </p:spPr>
      </p:sp>
      <p:sp>
        <p:nvSpPr>
          <p:cNvPr id="29702" name="Rectangle 4"/>
          <p:cNvSpPr>
            <a:spLocks noGrp="1" noChangeArrowheads="1"/>
          </p:cNvSpPr>
          <p:nvPr>
            <p:ph type="body" idx="1"/>
          </p:nvPr>
        </p:nvSpPr>
        <p:spPr>
          <a:xfrm>
            <a:off x="710108" y="4861251"/>
            <a:ext cx="5679372" cy="46013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l-GR" altLang="el-GR" dirty="0" smtClean="0">
              <a:latin typeface="Times New Roman" pitchFamily="18"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46</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D5127C1F-0115-42A2-91D9-92813ABBA677}" type="slidenum">
              <a:rPr lang="en-GB" altLang="el-GR" sz="1300">
                <a:solidFill>
                  <a:srgbClr val="000000"/>
                </a:solidFill>
                <a:latin typeface="Times New Roman" pitchFamily="18" charset="0"/>
              </a:rPr>
              <a:pPr eaLnBrk="1"/>
              <a:t>2</a:t>
            </a:fld>
            <a:endParaRPr lang="en-GB" altLang="el-GR" sz="1300" dirty="0">
              <a:solidFill>
                <a:srgbClr val="000000"/>
              </a:solidFill>
              <a:latin typeface="Times New Roman" pitchFamily="18" charset="0"/>
            </a:endParaRPr>
          </a:p>
        </p:txBody>
      </p:sp>
      <p:sp>
        <p:nvSpPr>
          <p:cNvPr id="31747" name="Text Box 1"/>
          <p:cNvSpPr txBox="1">
            <a:spLocks noChangeArrowheads="1"/>
          </p:cNvSpPr>
          <p:nvPr/>
        </p:nvSpPr>
        <p:spPr bwMode="auto">
          <a:xfrm>
            <a:off x="4020464" y="9720983"/>
            <a:ext cx="3071664" cy="499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0CF16DFE-8A28-4735-A703-09AF730CBA67}" type="slidenum">
              <a:rPr lang="en-GB" altLang="el-GR" sz="1300">
                <a:solidFill>
                  <a:srgbClr val="000000"/>
                </a:solidFill>
                <a:latin typeface="Times New Roman" pitchFamily="18" charset="0"/>
              </a:rPr>
              <a:pPr algn="r" eaLnBrk="1">
                <a:buClrTx/>
                <a:buFontTx/>
                <a:buNone/>
              </a:pPr>
              <a:t>2</a:t>
            </a:fld>
            <a:endParaRPr lang="en-GB" altLang="el-GR" sz="1300" dirty="0">
              <a:solidFill>
                <a:srgbClr val="000000"/>
              </a:solidFill>
              <a:latin typeface="Times New Roman" pitchFamily="18" charset="0"/>
            </a:endParaRPr>
          </a:p>
        </p:txBody>
      </p:sp>
      <p:sp>
        <p:nvSpPr>
          <p:cNvPr id="31748" name="Text Box 2"/>
          <p:cNvSpPr txBox="1">
            <a:spLocks noChangeArrowheads="1"/>
          </p:cNvSpPr>
          <p:nvPr/>
        </p:nvSpPr>
        <p:spPr bwMode="auto">
          <a:xfrm>
            <a:off x="4020465" y="9720983"/>
            <a:ext cx="3073156" cy="50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9CF4EB7E-906E-4EB2-92C3-EC0F8E1608BA}" type="slidenum">
              <a:rPr lang="en-GB" altLang="el-GR" sz="1300">
                <a:solidFill>
                  <a:srgbClr val="000000"/>
                </a:solidFill>
                <a:latin typeface="Times New Roman" pitchFamily="18" charset="0"/>
              </a:rPr>
              <a:pPr algn="r" eaLnBrk="1">
                <a:buClrTx/>
                <a:buFontTx/>
                <a:buNone/>
              </a:pPr>
              <a:t>2</a:t>
            </a:fld>
            <a:endParaRPr lang="en-GB" altLang="el-GR" sz="1300" dirty="0">
              <a:solidFill>
                <a:srgbClr val="000000"/>
              </a:solidFill>
              <a:latin typeface="Times New Roman" pitchFamily="18" charset="0"/>
            </a:endParaRPr>
          </a:p>
        </p:txBody>
      </p:sp>
      <p:sp>
        <p:nvSpPr>
          <p:cNvPr id="31749" name="Rectangle 3"/>
          <p:cNvSpPr>
            <a:spLocks noGrp="1" noRot="1" noChangeAspect="1" noChangeArrowheads="1" noTextEdit="1"/>
          </p:cNvSpPr>
          <p:nvPr>
            <p:ph type="sldImg"/>
          </p:nvPr>
        </p:nvSpPr>
        <p:spPr>
          <a:xfrm>
            <a:off x="995363" y="777875"/>
            <a:ext cx="5102225" cy="3827463"/>
          </a:xfrm>
          <a:solidFill>
            <a:srgbClr val="FFFFFF"/>
          </a:solidFill>
          <a:ln>
            <a:solidFill>
              <a:srgbClr val="000000"/>
            </a:solidFill>
            <a:miter lim="800000"/>
            <a:headEnd/>
            <a:tailEnd/>
          </a:ln>
        </p:spPr>
      </p:sp>
      <p:sp>
        <p:nvSpPr>
          <p:cNvPr id="31750" name="Rectangle 4"/>
          <p:cNvSpPr>
            <a:spLocks noGrp="1" noChangeArrowheads="1"/>
          </p:cNvSpPr>
          <p:nvPr>
            <p:ph type="body" idx="1"/>
          </p:nvPr>
        </p:nvSpPr>
        <p:spPr>
          <a:xfrm>
            <a:off x="710108" y="4861252"/>
            <a:ext cx="5674896" cy="4596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l-GR" altLang="el-GR" dirty="0" smtClean="0">
              <a:latin typeface="Times New Roman" pitchFamily="18"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D7F9AC8F-A7E1-447A-8AB2-CA56D6627276}" type="slidenum">
              <a:rPr lang="en-GB" altLang="el-GR" sz="1300">
                <a:solidFill>
                  <a:srgbClr val="000000"/>
                </a:solidFill>
                <a:latin typeface="Times New Roman" pitchFamily="18" charset="0"/>
              </a:rPr>
              <a:pPr eaLnBrk="1"/>
              <a:t>3</a:t>
            </a:fld>
            <a:endParaRPr lang="en-GB" altLang="el-GR" sz="1300" dirty="0">
              <a:solidFill>
                <a:srgbClr val="000000"/>
              </a:solidFill>
              <a:latin typeface="Times New Roman" pitchFamily="18" charset="0"/>
            </a:endParaRPr>
          </a:p>
        </p:txBody>
      </p:sp>
      <p:sp>
        <p:nvSpPr>
          <p:cNvPr id="84993"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84938DE5-D435-4900-9346-9BD28DD4DB53}" type="slidenum">
              <a:rPr lang="en-GB" altLang="el-GR" sz="1300">
                <a:solidFill>
                  <a:srgbClr val="000000"/>
                </a:solidFill>
                <a:latin typeface="Times New Roman" pitchFamily="18" charset="0"/>
              </a:rPr>
              <a:pPr algn="r" eaLnBrk="1">
                <a:buClrTx/>
                <a:buFontTx/>
                <a:buNone/>
              </a:pPr>
              <a:t>3</a:t>
            </a:fld>
            <a:endParaRPr lang="en-GB" altLang="el-GR" sz="1300" dirty="0">
              <a:solidFill>
                <a:srgbClr val="000000"/>
              </a:solidFill>
              <a:latin typeface="Times New Roman" pitchFamily="18" charset="0"/>
            </a:endParaRPr>
          </a:p>
        </p:txBody>
      </p:sp>
      <p:sp>
        <p:nvSpPr>
          <p:cNvPr id="84994" name="Text Box 2"/>
          <p:cNvSpPr>
            <a:spLocks noGrp="1" noRot="1" noChangeAspect="1" noChangeArrowheads="1"/>
          </p:cNvSpPr>
          <p:nvPr>
            <p:ph type="sldImg"/>
          </p:nvPr>
        </p:nvSpPr>
        <p:spPr>
          <a:xfrm>
            <a:off x="996950" y="777875"/>
            <a:ext cx="5087938" cy="381635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84995" name="Text Box 3"/>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7159C2C3-EC78-4773-9547-F733E67CFC64}" type="slidenum">
              <a:rPr lang="en-GB" altLang="el-GR" sz="1300">
                <a:solidFill>
                  <a:srgbClr val="000000"/>
                </a:solidFill>
                <a:latin typeface="Times New Roman" pitchFamily="18" charset="0"/>
              </a:rPr>
              <a:pPr eaLnBrk="1"/>
              <a:t>4</a:t>
            </a:fld>
            <a:endParaRPr lang="en-GB" altLang="el-GR" sz="1300" dirty="0">
              <a:solidFill>
                <a:srgbClr val="000000"/>
              </a:solidFill>
              <a:latin typeface="Times New Roman" pitchFamily="18" charset="0"/>
            </a:endParaRPr>
          </a:p>
        </p:txBody>
      </p:sp>
      <p:sp>
        <p:nvSpPr>
          <p:cNvPr id="86017"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5C2C0AB4-1D2D-4CBF-8BCE-26C7AEF83D70}" type="slidenum">
              <a:rPr lang="en-GB" altLang="el-GR" sz="1300">
                <a:solidFill>
                  <a:srgbClr val="000000"/>
                </a:solidFill>
                <a:latin typeface="Times New Roman" pitchFamily="18" charset="0"/>
              </a:rPr>
              <a:pPr algn="r" eaLnBrk="1">
                <a:buClrTx/>
                <a:buFontTx/>
                <a:buNone/>
              </a:pPr>
              <a:t>4</a:t>
            </a:fld>
            <a:endParaRPr lang="en-GB" altLang="el-GR" sz="1300" dirty="0">
              <a:solidFill>
                <a:srgbClr val="000000"/>
              </a:solidFill>
              <a:latin typeface="Times New Roman" pitchFamily="18" charset="0"/>
            </a:endParaRPr>
          </a:p>
        </p:txBody>
      </p:sp>
      <p:sp>
        <p:nvSpPr>
          <p:cNvPr id="86018" name="Text Box 2"/>
          <p:cNvSpPr>
            <a:spLocks noGrp="1" noRot="1" noChangeAspect="1" noChangeArrowheads="1"/>
          </p:cNvSpPr>
          <p:nvPr>
            <p:ph type="sldImg"/>
          </p:nvPr>
        </p:nvSpPr>
        <p:spPr>
          <a:xfrm>
            <a:off x="996950" y="777875"/>
            <a:ext cx="5087938" cy="381635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86019" name="Text Box 3"/>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57655828-9897-4DE1-AD63-1861ECF7A04E}" type="slidenum">
              <a:rPr lang="en-GB" altLang="el-GR" sz="1300">
                <a:solidFill>
                  <a:srgbClr val="000000"/>
                </a:solidFill>
                <a:latin typeface="Times New Roman" pitchFamily="18" charset="0"/>
              </a:rPr>
              <a:pPr eaLnBrk="1"/>
              <a:t>5</a:t>
            </a:fld>
            <a:endParaRPr lang="en-GB" altLang="el-GR" sz="1300" dirty="0">
              <a:solidFill>
                <a:srgbClr val="000000"/>
              </a:solidFill>
              <a:latin typeface="Times New Roman" pitchFamily="18" charset="0"/>
            </a:endParaRPr>
          </a:p>
        </p:txBody>
      </p:sp>
      <p:sp>
        <p:nvSpPr>
          <p:cNvPr id="87041"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56D59065-B997-43CB-A2DD-C24FC051A0BA}" type="slidenum">
              <a:rPr lang="en-GB" altLang="el-GR" sz="1300">
                <a:solidFill>
                  <a:srgbClr val="000000"/>
                </a:solidFill>
                <a:latin typeface="Times New Roman" pitchFamily="18" charset="0"/>
              </a:rPr>
              <a:pPr algn="r" eaLnBrk="1">
                <a:buClrTx/>
                <a:buFontTx/>
                <a:buNone/>
              </a:pPr>
              <a:t>5</a:t>
            </a:fld>
            <a:endParaRPr lang="en-GB" altLang="el-GR" sz="1300" dirty="0">
              <a:solidFill>
                <a:srgbClr val="000000"/>
              </a:solidFill>
              <a:latin typeface="Times New Roman" pitchFamily="18" charset="0"/>
            </a:endParaRPr>
          </a:p>
        </p:txBody>
      </p:sp>
      <p:sp>
        <p:nvSpPr>
          <p:cNvPr id="87042" name="Text Box 2"/>
          <p:cNvSpPr>
            <a:spLocks noGrp="1" noRot="1" noChangeAspect="1" noChangeArrowheads="1"/>
          </p:cNvSpPr>
          <p:nvPr>
            <p:ph type="sldImg"/>
          </p:nvPr>
        </p:nvSpPr>
        <p:spPr>
          <a:xfrm>
            <a:off x="996950" y="777875"/>
            <a:ext cx="5087938" cy="381635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87043" name="Text Box 3"/>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4F9B823D-7D10-401C-B54D-EA6D618B8C14}" type="slidenum">
              <a:rPr lang="en-GB" altLang="el-GR" sz="1300">
                <a:solidFill>
                  <a:srgbClr val="000000"/>
                </a:solidFill>
                <a:latin typeface="Times New Roman" pitchFamily="18" charset="0"/>
              </a:rPr>
              <a:pPr eaLnBrk="1"/>
              <a:t>7</a:t>
            </a:fld>
            <a:endParaRPr lang="en-GB" altLang="el-GR" sz="1300" dirty="0">
              <a:solidFill>
                <a:srgbClr val="000000"/>
              </a:solidFill>
              <a:latin typeface="Times New Roman" pitchFamily="18" charset="0"/>
            </a:endParaRPr>
          </a:p>
        </p:txBody>
      </p:sp>
      <p:sp>
        <p:nvSpPr>
          <p:cNvPr id="40963" name="Text Box 1"/>
          <p:cNvSpPr txBox="1">
            <a:spLocks noChangeArrowheads="1"/>
          </p:cNvSpPr>
          <p:nvPr/>
        </p:nvSpPr>
        <p:spPr bwMode="auto">
          <a:xfrm>
            <a:off x="4020464" y="9720983"/>
            <a:ext cx="3071664" cy="499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83A83309-ABE8-423E-A695-9AFFCA328355}" type="slidenum">
              <a:rPr lang="en-GB" altLang="el-GR" sz="1300">
                <a:solidFill>
                  <a:srgbClr val="000000"/>
                </a:solidFill>
                <a:latin typeface="Times New Roman" pitchFamily="18" charset="0"/>
              </a:rPr>
              <a:pPr algn="r" eaLnBrk="1">
                <a:buClrTx/>
                <a:buFontTx/>
                <a:buNone/>
              </a:pPr>
              <a:t>7</a:t>
            </a:fld>
            <a:endParaRPr lang="en-GB" altLang="el-GR" sz="1300" dirty="0">
              <a:solidFill>
                <a:srgbClr val="000000"/>
              </a:solidFill>
              <a:latin typeface="Times New Roman" pitchFamily="18" charset="0"/>
            </a:endParaRPr>
          </a:p>
        </p:txBody>
      </p:sp>
      <p:sp>
        <p:nvSpPr>
          <p:cNvPr id="40964" name="Text Box 2"/>
          <p:cNvSpPr txBox="1">
            <a:spLocks noChangeArrowheads="1"/>
          </p:cNvSpPr>
          <p:nvPr/>
        </p:nvSpPr>
        <p:spPr bwMode="auto">
          <a:xfrm>
            <a:off x="4020465" y="9720983"/>
            <a:ext cx="3073156" cy="50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07B79BEC-C465-4BD1-A16E-280B04452C29}" type="slidenum">
              <a:rPr lang="en-GB" altLang="el-GR" sz="1300">
                <a:solidFill>
                  <a:srgbClr val="000000"/>
                </a:solidFill>
                <a:latin typeface="Times New Roman" pitchFamily="18" charset="0"/>
              </a:rPr>
              <a:pPr algn="r" eaLnBrk="1">
                <a:buClrTx/>
                <a:buFontTx/>
                <a:buNone/>
              </a:pPr>
              <a:t>7</a:t>
            </a:fld>
            <a:endParaRPr lang="en-GB" altLang="el-GR" sz="1300" dirty="0">
              <a:solidFill>
                <a:srgbClr val="000000"/>
              </a:solidFill>
              <a:latin typeface="Times New Roman" pitchFamily="18" charset="0"/>
            </a:endParaRPr>
          </a:p>
        </p:txBody>
      </p:sp>
      <p:sp>
        <p:nvSpPr>
          <p:cNvPr id="40965" name="Rectangle 3"/>
          <p:cNvSpPr>
            <a:spLocks noGrp="1" noRot="1" noChangeAspect="1" noChangeArrowheads="1" noTextEdit="1"/>
          </p:cNvSpPr>
          <p:nvPr>
            <p:ph type="sldImg"/>
          </p:nvPr>
        </p:nvSpPr>
        <p:spPr>
          <a:xfrm>
            <a:off x="993775" y="777875"/>
            <a:ext cx="5110163" cy="3832225"/>
          </a:xfrm>
          <a:solidFill>
            <a:srgbClr val="FFFFFF"/>
          </a:solidFill>
          <a:ln>
            <a:solidFill>
              <a:srgbClr val="000000"/>
            </a:solidFill>
            <a:miter lim="800000"/>
            <a:headEnd/>
            <a:tailEnd/>
          </a:ln>
        </p:spPr>
      </p:sp>
      <p:sp>
        <p:nvSpPr>
          <p:cNvPr id="40966" name="Rectangle 4"/>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l-GR" altLang="el-GR" dirty="0" smtClean="0">
              <a:latin typeface="Times New Roman" pitchFamily="18"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092FBF9D-2F3F-4534-84D9-16413DD537F5}" type="slidenum">
              <a:rPr lang="en-GB" altLang="el-GR" sz="1300">
                <a:solidFill>
                  <a:srgbClr val="000000"/>
                </a:solidFill>
                <a:latin typeface="Times New Roman" pitchFamily="18" charset="0"/>
              </a:rPr>
              <a:pPr eaLnBrk="1"/>
              <a:t>8</a:t>
            </a:fld>
            <a:endParaRPr lang="en-GB" altLang="el-GR" sz="1300" dirty="0">
              <a:solidFill>
                <a:srgbClr val="000000"/>
              </a:solidFill>
              <a:latin typeface="Times New Roman" pitchFamily="18" charset="0"/>
            </a:endParaRPr>
          </a:p>
        </p:txBody>
      </p:sp>
      <p:sp>
        <p:nvSpPr>
          <p:cNvPr id="93185"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2DA50C33-6B5C-43BA-A538-1E2C501FCCA4}" type="slidenum">
              <a:rPr lang="en-GB" altLang="el-GR" sz="1300">
                <a:solidFill>
                  <a:srgbClr val="000000"/>
                </a:solidFill>
                <a:latin typeface="Times New Roman" pitchFamily="18" charset="0"/>
              </a:rPr>
              <a:pPr algn="r" eaLnBrk="1">
                <a:buClrTx/>
                <a:buFontTx/>
                <a:buNone/>
              </a:pPr>
              <a:t>8</a:t>
            </a:fld>
            <a:endParaRPr lang="en-GB" altLang="el-GR" sz="1300" dirty="0">
              <a:solidFill>
                <a:srgbClr val="000000"/>
              </a:solidFill>
              <a:latin typeface="Times New Roman" pitchFamily="18" charset="0"/>
            </a:endParaRPr>
          </a:p>
        </p:txBody>
      </p:sp>
      <p:sp>
        <p:nvSpPr>
          <p:cNvPr id="93186" name="Text Box 2"/>
          <p:cNvSpPr>
            <a:spLocks noGrp="1" noRot="1" noChangeAspect="1" noChangeArrowheads="1"/>
          </p:cNvSpPr>
          <p:nvPr>
            <p:ph type="sldImg"/>
          </p:nvPr>
        </p:nvSpPr>
        <p:spPr>
          <a:xfrm>
            <a:off x="996950" y="777875"/>
            <a:ext cx="5087938" cy="381635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93187" name="Text Box 3"/>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D22A5001-E06F-4345-B593-51034BC17CA0}" type="slidenum">
              <a:rPr lang="en-GB" altLang="el-GR" sz="1300">
                <a:solidFill>
                  <a:srgbClr val="000000"/>
                </a:solidFill>
                <a:latin typeface="Times New Roman" pitchFamily="18" charset="0"/>
              </a:rPr>
              <a:pPr eaLnBrk="1"/>
              <a:t>9</a:t>
            </a:fld>
            <a:endParaRPr lang="en-GB" altLang="el-GR" sz="1300" dirty="0">
              <a:solidFill>
                <a:srgbClr val="000000"/>
              </a:solidFill>
              <a:latin typeface="Times New Roman" pitchFamily="18" charset="0"/>
            </a:endParaRPr>
          </a:p>
        </p:txBody>
      </p:sp>
      <p:sp>
        <p:nvSpPr>
          <p:cNvPr id="45059" name="Text Box 1"/>
          <p:cNvSpPr txBox="1">
            <a:spLocks noChangeArrowheads="1"/>
          </p:cNvSpPr>
          <p:nvPr/>
        </p:nvSpPr>
        <p:spPr bwMode="auto">
          <a:xfrm>
            <a:off x="4020464" y="9720983"/>
            <a:ext cx="3071664" cy="499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5B9021E1-EF16-4498-B164-15BC620EFEA0}" type="slidenum">
              <a:rPr lang="en-GB" altLang="el-GR" sz="1300">
                <a:solidFill>
                  <a:srgbClr val="000000"/>
                </a:solidFill>
                <a:latin typeface="Times New Roman" pitchFamily="18" charset="0"/>
              </a:rPr>
              <a:pPr algn="r" eaLnBrk="1">
                <a:buClrTx/>
                <a:buFontTx/>
                <a:buNone/>
              </a:pPr>
              <a:t>9</a:t>
            </a:fld>
            <a:endParaRPr lang="en-GB" altLang="el-GR" sz="1300" dirty="0">
              <a:solidFill>
                <a:srgbClr val="000000"/>
              </a:solidFill>
              <a:latin typeface="Times New Roman" pitchFamily="18" charset="0"/>
            </a:endParaRPr>
          </a:p>
        </p:txBody>
      </p:sp>
      <p:sp>
        <p:nvSpPr>
          <p:cNvPr id="45060" name="Text Box 2"/>
          <p:cNvSpPr txBox="1">
            <a:spLocks noChangeArrowheads="1"/>
          </p:cNvSpPr>
          <p:nvPr/>
        </p:nvSpPr>
        <p:spPr bwMode="auto">
          <a:xfrm>
            <a:off x="4020465" y="9720983"/>
            <a:ext cx="3073156" cy="50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C5487F7D-2CF8-415E-B831-A21E31AB9EA8}" type="slidenum">
              <a:rPr lang="en-GB" altLang="el-GR" sz="1300">
                <a:solidFill>
                  <a:srgbClr val="000000"/>
                </a:solidFill>
                <a:latin typeface="Times New Roman" pitchFamily="18" charset="0"/>
              </a:rPr>
              <a:pPr algn="r" eaLnBrk="1">
                <a:buClrTx/>
                <a:buFontTx/>
                <a:buNone/>
              </a:pPr>
              <a:t>9</a:t>
            </a:fld>
            <a:endParaRPr lang="en-GB" altLang="el-GR" sz="1300" dirty="0">
              <a:solidFill>
                <a:srgbClr val="000000"/>
              </a:solidFill>
              <a:latin typeface="Times New Roman" pitchFamily="18" charset="0"/>
            </a:endParaRPr>
          </a:p>
        </p:txBody>
      </p:sp>
      <p:sp>
        <p:nvSpPr>
          <p:cNvPr id="45061" name="Rectangle 3"/>
          <p:cNvSpPr>
            <a:spLocks noGrp="1" noRot="1" noChangeAspect="1" noChangeArrowheads="1" noTextEdit="1"/>
          </p:cNvSpPr>
          <p:nvPr>
            <p:ph type="sldImg"/>
          </p:nvPr>
        </p:nvSpPr>
        <p:spPr>
          <a:xfrm>
            <a:off x="995363" y="777875"/>
            <a:ext cx="5102225" cy="3827463"/>
          </a:xfrm>
          <a:solidFill>
            <a:srgbClr val="FFFFFF"/>
          </a:solidFill>
          <a:ln>
            <a:solidFill>
              <a:srgbClr val="000000"/>
            </a:solidFill>
            <a:miter lim="800000"/>
            <a:headEnd/>
            <a:tailEnd/>
          </a:ln>
        </p:spPr>
      </p:sp>
      <p:sp>
        <p:nvSpPr>
          <p:cNvPr id="45062" name="Rectangle 4"/>
          <p:cNvSpPr>
            <a:spLocks noGrp="1" noChangeArrowheads="1"/>
          </p:cNvSpPr>
          <p:nvPr>
            <p:ph type="body" idx="1"/>
          </p:nvPr>
        </p:nvSpPr>
        <p:spPr>
          <a:xfrm>
            <a:off x="710108" y="4861252"/>
            <a:ext cx="5674896" cy="4596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l-GR" altLang="el-GR" dirty="0" smtClean="0">
              <a:latin typeface="Times New Roman" pitchFamily="18"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EB6D2359-D780-4760-A62B-A5A3AD3B62ED}" type="slidenum">
              <a:rPr lang="en-GB" altLang="el-GR"/>
              <a:pPr/>
              <a:t>‹#›</a:t>
            </a:fld>
            <a:endParaRPr lang="en-GB" altLang="el-GR" dirty="0"/>
          </a:p>
        </p:txBody>
      </p:sp>
    </p:spTree>
    <p:extLst>
      <p:ext uri="{BB962C8B-B14F-4D97-AF65-F5344CB8AC3E}">
        <p14:creationId xmlns:p14="http://schemas.microsoft.com/office/powerpoint/2010/main" val="334526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9554049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103688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2016909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5836606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616488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7596635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847113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vinager-backgrounds-wallpapers-vinager-background.jpg"/>
          <p:cNvPicPr>
            <a:picLocks noChangeAspect="1" noChangeArrowheads="1"/>
          </p:cNvPicPr>
          <p:nvPr userDrawn="1"/>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179512" y="116632"/>
            <a:ext cx="8784976" cy="6624736"/>
          </a:xfrm>
          <a:prstGeom prst="roundRect">
            <a:avLst>
              <a:gd name="adj" fmla="val 6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Title 1"/>
          <p:cNvSpPr>
            <a:spLocks noGrp="1"/>
          </p:cNvSpPr>
          <p:nvPr>
            <p:ph type="title"/>
          </p:nvPr>
        </p:nvSpPr>
        <p:spPr>
          <a:xfrm>
            <a:off x="467544" y="144016"/>
            <a:ext cx="8229600" cy="908720"/>
          </a:xfrm>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196752"/>
            <a:ext cx="8229600" cy="5184576"/>
          </a:xfrm>
        </p:spPr>
        <p:txBody>
          <a:bodyPr>
            <a:normAutofit/>
          </a:bodyPr>
          <a:lstStyle>
            <a:lvl1pPr>
              <a:lnSpc>
                <a:spcPct val="110000"/>
              </a:lnSpc>
              <a:spcBef>
                <a:spcPts val="1200"/>
              </a:spcBef>
              <a:defRPr sz="2400">
                <a:latin typeface="+mn-lt"/>
              </a:defRPr>
            </a:lvl1pPr>
            <a:lvl2pPr marL="742950" indent="-285750">
              <a:lnSpc>
                <a:spcPct val="110000"/>
              </a:lnSpc>
              <a:spcBef>
                <a:spcPts val="1200"/>
              </a:spcBef>
              <a:buFont typeface="Courier New" panose="02070309020205020404" pitchFamily="49" charset="0"/>
              <a:buChar char="o"/>
              <a:defRPr sz="2400">
                <a:latin typeface="+mn-lt"/>
              </a:defRPr>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0404441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7091744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579058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Τίτλος και Περιεχόμενο">
    <p:spTree>
      <p:nvGrpSpPr>
        <p:cNvPr id="1" name=""/>
        <p:cNvGrpSpPr/>
        <p:nvPr/>
      </p:nvGrpSpPr>
      <p:grpSpPr>
        <a:xfrm>
          <a:off x="0" y="0"/>
          <a:ext cx="0" cy="0"/>
          <a:chOff x="0" y="0"/>
          <a:chExt cx="0" cy="0"/>
        </a:xfrm>
      </p:grpSpPr>
      <p:pic>
        <p:nvPicPr>
          <p:cNvPr id="7" name="Picture 2" descr="C:\Users\alex\Desktop\vinager-backgrounds-wallpapers-vinager-background.jpg"/>
          <p:cNvPicPr>
            <a:picLocks noChangeAspect="1" noChangeArrowheads="1"/>
          </p:cNvPicPr>
          <p:nvPr userDrawn="1"/>
        </p:nvPicPr>
        <p:blipFill>
          <a:blip r:embed="rId2" cstate="print">
            <a:duotone>
              <a:prstClr val="black"/>
              <a:schemeClr val="accent2">
                <a:tint val="45000"/>
                <a:satMod val="400000"/>
              </a:schemeClr>
            </a:duotone>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179512" y="116632"/>
            <a:ext cx="8784976" cy="6624736"/>
          </a:xfrm>
          <a:prstGeom prst="roundRect">
            <a:avLst>
              <a:gd name="adj" fmla="val 6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Title 1"/>
          <p:cNvSpPr>
            <a:spLocks noGrp="1"/>
          </p:cNvSpPr>
          <p:nvPr>
            <p:ph type="title"/>
          </p:nvPr>
        </p:nvSpPr>
        <p:spPr>
          <a:xfrm>
            <a:off x="467544" y="144016"/>
            <a:ext cx="8229600" cy="908720"/>
          </a:xfrm>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196752"/>
            <a:ext cx="8229600" cy="5184576"/>
          </a:xfrm>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454146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7" r:id="rId3"/>
    <p:sldLayoutId id="2147483687" r:id="rId4"/>
    <p:sldLayoutId id="2147483688" r:id="rId5"/>
    <p:sldLayoutId id="2147483689" r:id="rId6"/>
    <p:sldLayoutId id="2147483690" r:id="rId7"/>
    <p:sldLayoutId id="2147483692" r:id="rId8"/>
    <p:sldLayoutId id="2147483693" r:id="rId9"/>
    <p:sldLayoutId id="2147483694" r:id="rId10"/>
    <p:sldLayoutId id="2147483695" r:id="rId11"/>
    <p:sldLayoutId id="2147483698"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926856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indiana.edu/~wts/pamphlets/using_evidence.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experiment-resources.com/in-text-citation.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Βιβλιογραφία (Θ)</a:t>
            </a:r>
            <a:endParaRPr lang="el-GR"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Autofit/>
          </a:bodyPr>
          <a:lstStyle/>
          <a:p>
            <a:pPr>
              <a:spcBef>
                <a:spcPts val="0"/>
              </a:spcBef>
              <a:spcAft>
                <a:spcPts val="1200"/>
              </a:spcAft>
            </a:pPr>
            <a:r>
              <a:rPr lang="el-GR" sz="2400" b="1" dirty="0" smtClean="0"/>
              <a:t>Ενότητα </a:t>
            </a:r>
            <a:r>
              <a:rPr lang="el-GR" sz="2400" b="1" dirty="0"/>
              <a:t>5</a:t>
            </a:r>
            <a:r>
              <a:rPr lang="el-GR" sz="2400" dirty="0" smtClean="0"/>
              <a:t>:</a:t>
            </a:r>
            <a:r>
              <a:rPr lang="en-US" sz="2400" dirty="0" smtClean="0"/>
              <a:t> </a:t>
            </a:r>
            <a:r>
              <a:rPr lang="el-GR" sz="2400" dirty="0" smtClean="0"/>
              <a:t>Λίστα βιβλιογραφίας</a:t>
            </a:r>
            <a:endParaRPr lang="en-US" sz="2400" dirty="0" smtClean="0"/>
          </a:p>
          <a:p>
            <a:r>
              <a:rPr lang="el-GR" sz="2400" dirty="0" smtClean="0"/>
              <a:t>Δρ. Ευγενία Βασιλακάκη</a:t>
            </a:r>
          </a:p>
          <a:p>
            <a:r>
              <a:rPr lang="el-GR" sz="2400" dirty="0" smtClean="0"/>
              <a:t>Τμήμα</a:t>
            </a:r>
            <a:r>
              <a:rPr lang="el-GR" sz="2400" dirty="0"/>
              <a:t> Βιβλιοθηκονομίας και Συστημάτων Πληροφόρησης</a:t>
            </a:r>
            <a:endParaRPr lang="el-GR" sz="2400" dirty="0" smtClean="0"/>
          </a:p>
        </p:txBody>
      </p:sp>
      <p:pic>
        <p:nvPicPr>
          <p:cNvPr id="11"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4" name="Table 3"/>
          <p:cNvGraphicFramePr>
            <a:graphicFrameLocks noGrp="1"/>
          </p:cNvGraphicFramePr>
          <p:nvPr>
            <p:extLst>
              <p:ext uri="{D42A27DB-BD31-4B8C-83A1-F6EECF244321}">
                <p14:modId xmlns:p14="http://schemas.microsoft.com/office/powerpoint/2010/main" val="55600565"/>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825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6556320" y="6051515"/>
            <a:ext cx="2119680" cy="46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9B44DE9F-08D3-48B0-93A9-5D122A01987D}" type="slidenum">
              <a:rPr lang="en-GB" altLang="el-GR" sz="1300">
                <a:solidFill>
                  <a:srgbClr val="000000"/>
                </a:solidFill>
                <a:latin typeface="Times New Roman" pitchFamily="18" charset="0"/>
              </a:rPr>
              <a:pPr algn="r" eaLnBrk="1">
                <a:buClrTx/>
                <a:buFontTx/>
                <a:buNone/>
              </a:pPr>
              <a:t>9</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smtClean="0"/>
              <a:t>Παραπομπή </a:t>
            </a:r>
            <a:r>
              <a:rPr lang="en-US" dirty="0" smtClean="0"/>
              <a:t>(reference)</a:t>
            </a:r>
            <a:endParaRPr lang="el-GR" dirty="0"/>
          </a:p>
        </p:txBody>
      </p:sp>
      <p:sp>
        <p:nvSpPr>
          <p:cNvPr id="3" name="Θέση περιεχομένου 2"/>
          <p:cNvSpPr>
            <a:spLocks noGrp="1"/>
          </p:cNvSpPr>
          <p:nvPr>
            <p:ph idx="1"/>
          </p:nvPr>
        </p:nvSpPr>
        <p:spPr/>
        <p:txBody>
          <a:bodyPr/>
          <a:lstStyle/>
          <a:p>
            <a:pPr marL="0" indent="0">
              <a:buNone/>
            </a:pPr>
            <a:r>
              <a:rPr lang="el-GR" dirty="0"/>
              <a:t>Ανεξάρτητα με το πρότυπο βιβλιογραφικής παραπομπής που θα υιοθετηθεί, θα πρέπει ο συγγραφέας να προσδιορίσει τη πηγή που χρησιμοποίησε και να αναφέρεται με τέτοιο τρόπο σε αυτήν ώστε να επιτρέπει την άμεση ανάκτηση και πρόσβαση σε αυτήν από τον κάθε ενδιαφερόμενο.</a:t>
            </a:r>
          </a:p>
          <a:p>
            <a:endParaRPr lang="el-GR" dirty="0"/>
          </a:p>
        </p:txBody>
      </p:sp>
    </p:spTree>
    <p:extLst>
      <p:ext uri="{BB962C8B-B14F-4D97-AF65-F5344CB8AC3E}">
        <p14:creationId xmlns:p14="http://schemas.microsoft.com/office/powerpoint/2010/main" val="41071887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6556320" y="6051515"/>
            <a:ext cx="2119680" cy="46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DC256714-9126-4025-820F-843C6E300E8F}" type="slidenum">
              <a:rPr lang="en-GB" altLang="el-GR" sz="1300">
                <a:solidFill>
                  <a:srgbClr val="000000"/>
                </a:solidFill>
                <a:latin typeface="Times New Roman" pitchFamily="18" charset="0"/>
              </a:rPr>
              <a:pPr algn="r" eaLnBrk="1">
                <a:buClrTx/>
                <a:buFontTx/>
                <a:buNone/>
              </a:pPr>
              <a:t>10</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smtClean="0"/>
              <a:t>Τρόποι χρήσης παραπομπής </a:t>
            </a:r>
            <a:r>
              <a:rPr lang="el-GR" sz="3600" b="0" dirty="0" smtClean="0"/>
              <a:t>1/9</a:t>
            </a:r>
            <a:endParaRPr lang="el-GR" sz="3600" b="0" dirty="0"/>
          </a:p>
        </p:txBody>
      </p:sp>
      <p:sp>
        <p:nvSpPr>
          <p:cNvPr id="3" name="Θέση περιεχομένου 2"/>
          <p:cNvSpPr>
            <a:spLocks noGrp="1"/>
          </p:cNvSpPr>
          <p:nvPr>
            <p:ph idx="1"/>
          </p:nvPr>
        </p:nvSpPr>
        <p:spPr/>
        <p:txBody>
          <a:bodyPr/>
          <a:lstStyle/>
          <a:p>
            <a:r>
              <a:rPr lang="el-GR" dirty="0"/>
              <a:t>Εισαγωγικών “” (</a:t>
            </a:r>
            <a:r>
              <a:rPr lang="en-US" dirty="0"/>
              <a:t>Quotations)</a:t>
            </a:r>
          </a:p>
          <a:p>
            <a:endParaRPr lang="en-US" dirty="0"/>
          </a:p>
          <a:p>
            <a:r>
              <a:rPr lang="el-GR" dirty="0"/>
              <a:t>Παράφραση (</a:t>
            </a:r>
            <a:r>
              <a:rPr lang="en-US" dirty="0"/>
              <a:t>Paraphrazing)</a:t>
            </a:r>
          </a:p>
          <a:p>
            <a:endParaRPr lang="en-US" dirty="0"/>
          </a:p>
          <a:p>
            <a:r>
              <a:rPr lang="el-GR" dirty="0"/>
              <a:t>Περίληψη (</a:t>
            </a:r>
            <a:r>
              <a:rPr lang="en-US" dirty="0"/>
              <a:t>Summarizing)</a:t>
            </a:r>
          </a:p>
          <a:p>
            <a:endParaRPr lang="el-GR" dirty="0"/>
          </a:p>
        </p:txBody>
      </p:sp>
    </p:spTree>
    <p:extLst>
      <p:ext uri="{BB962C8B-B14F-4D97-AF65-F5344CB8AC3E}">
        <p14:creationId xmlns:p14="http://schemas.microsoft.com/office/powerpoint/2010/main" val="19847931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6556320" y="6051515"/>
            <a:ext cx="2119680" cy="46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1C04B818-0538-48D9-84BB-5BDD6E2E7ABF}" type="slidenum">
              <a:rPr lang="en-GB" altLang="el-GR" sz="1300">
                <a:solidFill>
                  <a:srgbClr val="000000"/>
                </a:solidFill>
                <a:latin typeface="Times New Roman" pitchFamily="18" charset="0"/>
              </a:rPr>
              <a:pPr algn="r" eaLnBrk="1">
                <a:buClrTx/>
                <a:buFontTx/>
                <a:buNone/>
              </a:pPr>
              <a:t>11</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a:t>Τρόποι χρήσης παραπομπής </a:t>
            </a:r>
            <a:r>
              <a:rPr lang="el-GR" sz="3600" b="0" dirty="0" smtClean="0"/>
              <a:t>2/9</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dirty="0"/>
              <a:t>Εισαγωγικών “” (Quotations) 1/4</a:t>
            </a:r>
          </a:p>
          <a:p>
            <a:pPr marL="0" indent="0">
              <a:buNone/>
            </a:pPr>
            <a:r>
              <a:rPr lang="el-GR" dirty="0"/>
              <a:t>Η χρήση των ιδεών μιας πηγής μπορεί να πραγματοποιηθεί με αυτολεξεί παράθεση με τη χρήση εισαγωγικών, εάν και εφόσον κριθεί αναγκαίο και απαραίτητο. </a:t>
            </a:r>
          </a:p>
          <a:p>
            <a:pPr marL="0" indent="0">
              <a:buNone/>
            </a:pPr>
            <a:r>
              <a:rPr lang="el-GR" dirty="0"/>
              <a:t>Ο κυρίως λόγος για την αυτολεξεί παράθεση των ιδεών άλλων είναι γιατί αυτές:</a:t>
            </a:r>
          </a:p>
          <a:p>
            <a:pPr marL="0" indent="0">
              <a:buNone/>
            </a:pPr>
            <a:r>
              <a:rPr lang="el-GR" dirty="0"/>
              <a:t>α) αποτελούν αξίωμα, δηλαδή είναι διεθνώς αποδεκτές και αναγνωρίσιμες ως έχουν.</a:t>
            </a:r>
          </a:p>
          <a:p>
            <a:pPr marL="0" indent="0">
              <a:buNone/>
            </a:pPr>
            <a:r>
              <a:rPr lang="el-GR" dirty="0"/>
              <a:t>β) δε μπορούν να διατυπωθούν καλύτερα.</a:t>
            </a:r>
          </a:p>
          <a:p>
            <a:pPr marL="0" indent="0">
              <a:buNone/>
            </a:pPr>
            <a:r>
              <a:rPr lang="el-GR" dirty="0"/>
              <a:t>γ) προσδίδουν μεγαλύτερη αξία στις αποτυπωμένες ιδέες που συγγράμματος που καλούνται να υποστηρίξουν. </a:t>
            </a:r>
          </a:p>
          <a:p>
            <a:endParaRPr lang="el-GR" dirty="0"/>
          </a:p>
        </p:txBody>
      </p:sp>
    </p:spTree>
    <p:extLst>
      <p:ext uri="{BB962C8B-B14F-4D97-AF65-F5344CB8AC3E}">
        <p14:creationId xmlns:p14="http://schemas.microsoft.com/office/powerpoint/2010/main" val="159127863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6556320" y="6051515"/>
            <a:ext cx="2119680" cy="46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34762BEC-78CD-4309-AC35-A378BB43F528}" type="slidenum">
              <a:rPr lang="en-GB" altLang="el-GR" sz="1300">
                <a:solidFill>
                  <a:srgbClr val="000000"/>
                </a:solidFill>
                <a:latin typeface="Times New Roman" pitchFamily="18" charset="0"/>
              </a:rPr>
              <a:pPr algn="r" eaLnBrk="1">
                <a:buClrTx/>
                <a:buFontTx/>
                <a:buNone/>
              </a:pPr>
              <a:t>12</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a:t>Τρόποι χρήσης παραπομπής </a:t>
            </a:r>
            <a:r>
              <a:rPr lang="el-GR" sz="3600" b="0" dirty="0" smtClean="0"/>
              <a:t>3/9</a:t>
            </a:r>
            <a:endParaRPr lang="el-GR" dirty="0"/>
          </a:p>
        </p:txBody>
      </p:sp>
      <p:sp>
        <p:nvSpPr>
          <p:cNvPr id="3" name="Θέση περιεχομένου 2"/>
          <p:cNvSpPr>
            <a:spLocks noGrp="1"/>
          </p:cNvSpPr>
          <p:nvPr>
            <p:ph idx="1"/>
          </p:nvPr>
        </p:nvSpPr>
        <p:spPr/>
        <p:txBody>
          <a:bodyPr/>
          <a:lstStyle/>
          <a:p>
            <a:pPr marL="0" indent="0">
              <a:buNone/>
            </a:pPr>
            <a:r>
              <a:rPr lang="el-GR" dirty="0"/>
              <a:t>Εισαγωγικών “” (Quotations) 2/4</a:t>
            </a:r>
          </a:p>
          <a:p>
            <a:pPr marL="0" indent="0">
              <a:buNone/>
            </a:pPr>
            <a:r>
              <a:rPr lang="el-GR" dirty="0"/>
              <a:t>Συνήθως, παρατίθεται αυτολεξεί από μερικές προτάσεις, έως και μία παράγραφος, ενώ θα πρέπει να αποτυπώνεται όπως ακριβώς εμφανίζεται στο αρχικό κείμενο, ακόμα και αν φέρει τυπογραφικά/ορθογραφικά/συντακτικά λάθη. </a:t>
            </a:r>
          </a:p>
          <a:p>
            <a:pPr marL="0" indent="0">
              <a:buNone/>
            </a:pPr>
            <a:r>
              <a:rPr lang="el-GR" dirty="0"/>
              <a:t>Εάν κρίνεται αναγκαία η παράθεση κειμένου παραπάνω από μία παράγραφο θα πρέπει να τίθεται σε σχετική υποσημείωση. </a:t>
            </a:r>
          </a:p>
          <a:p>
            <a:pPr marL="0" indent="0">
              <a:buNone/>
            </a:pPr>
            <a:r>
              <a:rPr lang="el-GR" dirty="0"/>
              <a:t>Η χρήση των εισαγωγικών ενδείκνυται κυρίως για την παράθεση ορισμών στο πλαίσιο μιας εργασίας.</a:t>
            </a:r>
          </a:p>
        </p:txBody>
      </p:sp>
    </p:spTree>
    <p:extLst>
      <p:ext uri="{BB962C8B-B14F-4D97-AF65-F5344CB8AC3E}">
        <p14:creationId xmlns:p14="http://schemas.microsoft.com/office/powerpoint/2010/main" val="5239409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6556320" y="6051515"/>
            <a:ext cx="2119680" cy="46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E044A3F0-DC1B-4154-9C09-BCA5896FF39A}" type="slidenum">
              <a:rPr lang="en-GB" altLang="el-GR" sz="1300">
                <a:solidFill>
                  <a:srgbClr val="000000"/>
                </a:solidFill>
                <a:latin typeface="Times New Roman" pitchFamily="18" charset="0"/>
              </a:rPr>
              <a:pPr algn="r" eaLnBrk="1">
                <a:buClrTx/>
                <a:buFontTx/>
                <a:buNone/>
              </a:pPr>
              <a:t>13</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a:t>Τρόποι χρήσης παραπομπής </a:t>
            </a:r>
            <a:r>
              <a:rPr lang="el-GR" sz="3600" b="0" dirty="0" smtClean="0"/>
              <a:t>4/9</a:t>
            </a:r>
            <a:endParaRPr lang="el-GR" dirty="0"/>
          </a:p>
        </p:txBody>
      </p:sp>
      <p:sp>
        <p:nvSpPr>
          <p:cNvPr id="3" name="Θέση περιεχομένου 2"/>
          <p:cNvSpPr>
            <a:spLocks noGrp="1"/>
          </p:cNvSpPr>
          <p:nvPr>
            <p:ph idx="1"/>
          </p:nvPr>
        </p:nvSpPr>
        <p:spPr/>
        <p:txBody>
          <a:bodyPr/>
          <a:lstStyle/>
          <a:p>
            <a:pPr marL="0" indent="0">
              <a:buNone/>
            </a:pPr>
            <a:r>
              <a:rPr lang="el-GR" dirty="0"/>
              <a:t>Εισαγωγικών “” (Quotations) 3/4</a:t>
            </a:r>
          </a:p>
          <a:p>
            <a:pPr marL="0" indent="0">
              <a:buNone/>
            </a:pPr>
            <a:r>
              <a:rPr lang="el-GR" dirty="0"/>
              <a:t>Παραδείγματα</a:t>
            </a:r>
          </a:p>
          <a:p>
            <a:pPr marL="0" indent="0">
              <a:buNone/>
            </a:pPr>
            <a:r>
              <a:rPr lang="el-GR" dirty="0"/>
              <a:t>Ο Piaget (1972) υποστήριξε ότι </a:t>
            </a:r>
            <a:r>
              <a:rPr lang="el-GR" dirty="0" smtClean="0"/>
              <a:t>«στόχος </a:t>
            </a:r>
            <a:r>
              <a:rPr lang="el-GR" dirty="0"/>
              <a:t>της εκπαίδευσης θα πρέπει να είναι η προοδευτική κατάργηση των ορίων ανάμεσα στις επιστήμες ή τουλάχιστον η δημιουργία ανοιγμάτων που θα επιτρέπουν στους μαθητές να κινούνται ελεύθερα από τον ένα τομέα στον άλλο και να επιλέγουν ανάμεσα σε πολλαπλούς συνδυασμούς».</a:t>
            </a:r>
          </a:p>
          <a:p>
            <a:endParaRPr lang="el-GR" dirty="0"/>
          </a:p>
        </p:txBody>
      </p:sp>
    </p:spTree>
    <p:extLst>
      <p:ext uri="{BB962C8B-B14F-4D97-AF65-F5344CB8AC3E}">
        <p14:creationId xmlns:p14="http://schemas.microsoft.com/office/powerpoint/2010/main" val="36871240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6556320" y="6051515"/>
            <a:ext cx="2119680" cy="46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86AEB187-E588-446F-9DDC-89C0DAB54F83}" type="slidenum">
              <a:rPr lang="en-GB" altLang="el-GR" sz="1300">
                <a:solidFill>
                  <a:srgbClr val="000000"/>
                </a:solidFill>
                <a:latin typeface="Times New Roman" pitchFamily="18" charset="0"/>
              </a:rPr>
              <a:pPr algn="r" eaLnBrk="1">
                <a:buClrTx/>
                <a:buFontTx/>
                <a:buNone/>
              </a:pPr>
              <a:t>14</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a:t>Τρόποι χρήσης παραπομπής </a:t>
            </a:r>
            <a:r>
              <a:rPr lang="el-GR" sz="3600" b="0" dirty="0" smtClean="0"/>
              <a:t>5/9</a:t>
            </a:r>
            <a:endParaRPr lang="el-GR" dirty="0"/>
          </a:p>
        </p:txBody>
      </p:sp>
      <p:sp>
        <p:nvSpPr>
          <p:cNvPr id="3" name="Θέση περιεχομένου 2"/>
          <p:cNvSpPr>
            <a:spLocks noGrp="1"/>
          </p:cNvSpPr>
          <p:nvPr>
            <p:ph idx="1"/>
          </p:nvPr>
        </p:nvSpPr>
        <p:spPr/>
        <p:txBody>
          <a:bodyPr/>
          <a:lstStyle/>
          <a:p>
            <a:pPr marL="0" indent="0">
              <a:buNone/>
            </a:pPr>
            <a:r>
              <a:rPr lang="vi-VN" dirty="0">
                <a:latin typeface="Calibri" panose="020F0502020204030204" pitchFamily="34" charset="0"/>
              </a:rPr>
              <a:t>Εισαγωγικών “” (</a:t>
            </a:r>
            <a:r>
              <a:rPr lang="en-US" dirty="0">
                <a:latin typeface="Calibri" panose="020F0502020204030204" pitchFamily="34" charset="0"/>
              </a:rPr>
              <a:t>Quotations) 4/4</a:t>
            </a:r>
          </a:p>
          <a:p>
            <a:pPr marL="0" indent="0">
              <a:buNone/>
            </a:pPr>
            <a:r>
              <a:rPr lang="vi-VN" dirty="0">
                <a:latin typeface="Calibri" panose="020F0502020204030204" pitchFamily="34" charset="0"/>
              </a:rPr>
              <a:t>Παραδείγματα</a:t>
            </a:r>
          </a:p>
          <a:p>
            <a:pPr marL="0" indent="0">
              <a:buNone/>
            </a:pPr>
            <a:r>
              <a:rPr lang="vi-VN" dirty="0">
                <a:latin typeface="Calibri" panose="020F0502020204030204" pitchFamily="34" charset="0"/>
              </a:rPr>
              <a:t>Οι μαθητές αυτενεργούν κατά τη διδασκαλία, η μάθηση αποβαίνει βιωματική και επιδιώκεται μέσα σε ένα περιβάλλον αλληλεπίδρασης, ενθαρρύνοντας την «σε βάθος και πλάτος» μάθηση (</a:t>
            </a:r>
            <a:r>
              <a:rPr lang="en-US" dirty="0">
                <a:latin typeface="Calibri" panose="020F0502020204030204" pitchFamily="34" charset="0"/>
              </a:rPr>
              <a:t>Lake, 2006).</a:t>
            </a:r>
          </a:p>
          <a:p>
            <a:pPr marL="0" indent="0">
              <a:buNone/>
            </a:pPr>
            <a:r>
              <a:rPr lang="en-US" dirty="0"/>
              <a:t>Gallant and Tauchen's (1987) "seminonpara- metric"approachto modelingdynamics,and Quah's(1987) "clinging"process.</a:t>
            </a:r>
          </a:p>
          <a:p>
            <a:endParaRPr lang="el-GR" dirty="0"/>
          </a:p>
        </p:txBody>
      </p:sp>
    </p:spTree>
    <p:extLst>
      <p:ext uri="{BB962C8B-B14F-4D97-AF65-F5344CB8AC3E}">
        <p14:creationId xmlns:p14="http://schemas.microsoft.com/office/powerpoint/2010/main" val="18134119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Εισαγωγικά-Παραδείγματα </a:t>
            </a:r>
            <a:r>
              <a:rPr lang="el-GR" sz="3600" b="0" dirty="0" smtClean="0"/>
              <a:t>1/3</a:t>
            </a:r>
            <a:endParaRPr lang="el-GR" sz="3600" b="0" dirty="0"/>
          </a:p>
        </p:txBody>
      </p:sp>
      <p:sp>
        <p:nvSpPr>
          <p:cNvPr id="3" name="Θέση περιεχομένου 2"/>
          <p:cNvSpPr>
            <a:spLocks noGrp="1"/>
          </p:cNvSpPr>
          <p:nvPr>
            <p:ph idx="1"/>
          </p:nvPr>
        </p:nvSpPr>
        <p:spPr/>
        <p:txBody>
          <a:bodyPr/>
          <a:lstStyle/>
          <a:p>
            <a:pPr marL="0" indent="0">
              <a:buNone/>
            </a:pPr>
            <a:r>
              <a:rPr lang="el-GR" dirty="0"/>
              <a:t>Ως Ψηφιακή Βιβλιοθήκη ορίζεται “.......” (Πέτρου, 2013).</a:t>
            </a:r>
          </a:p>
          <a:p>
            <a:pPr marL="0" indent="0">
              <a:buNone/>
            </a:pPr>
            <a:r>
              <a:rPr lang="el-GR" dirty="0"/>
              <a:t>ή </a:t>
            </a:r>
          </a:p>
          <a:p>
            <a:pPr marL="0" indent="0">
              <a:buNone/>
            </a:pPr>
            <a:r>
              <a:rPr lang="el-GR" dirty="0"/>
              <a:t>Ο Πέτρου (2013) ορίζει τη Ψηφιακή Βιβλιοθήκη ως “.........”.</a:t>
            </a:r>
          </a:p>
          <a:p>
            <a:pPr marL="0" indent="0">
              <a:buNone/>
            </a:pPr>
            <a:r>
              <a:rPr lang="el-GR" dirty="0"/>
              <a:t>ή </a:t>
            </a:r>
          </a:p>
          <a:p>
            <a:pPr marL="0" indent="0">
              <a:buNone/>
            </a:pPr>
            <a:r>
              <a:rPr lang="el-GR" dirty="0"/>
              <a:t>Σύμφωνα με τον Πέτρου (2013), η Ψηφιακή βιβλιοθήκη ορίζεται ως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23438823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Εισαγωγικά-Παραδείγματα </a:t>
            </a:r>
            <a:r>
              <a:rPr lang="el-GR" sz="3600" b="0" dirty="0" smtClean="0"/>
              <a:t>2/3</a:t>
            </a:r>
            <a:endParaRPr lang="el-GR" dirty="0"/>
          </a:p>
        </p:txBody>
      </p:sp>
      <p:sp>
        <p:nvSpPr>
          <p:cNvPr id="3" name="Θέση περιεχομένου 2"/>
          <p:cNvSpPr>
            <a:spLocks noGrp="1"/>
          </p:cNvSpPr>
          <p:nvPr>
            <p:ph idx="1"/>
          </p:nvPr>
        </p:nvSpPr>
        <p:spPr/>
        <p:txBody>
          <a:bodyPr>
            <a:normAutofit/>
          </a:bodyPr>
          <a:lstStyle/>
          <a:p>
            <a:pPr marL="0" inden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dirty="0"/>
              <a:t>Bailey</a:t>
            </a:r>
            <a:r>
              <a:rPr lang="el-GR" altLang="el-GR" dirty="0"/>
              <a:t> (2005) </a:t>
            </a:r>
            <a:r>
              <a:rPr lang="el-GR" altLang="el-GR" dirty="0"/>
              <a:t>defines</a:t>
            </a:r>
            <a:r>
              <a:rPr lang="el-GR" altLang="el-GR" dirty="0"/>
              <a:t> </a:t>
            </a:r>
            <a:r>
              <a:rPr lang="el-GR" altLang="el-GR" dirty="0"/>
              <a:t>Open</a:t>
            </a:r>
            <a:r>
              <a:rPr lang="el-GR" altLang="el-GR" dirty="0"/>
              <a:t> Access </a:t>
            </a:r>
            <a:r>
              <a:rPr lang="el-GR" altLang="el-GR" dirty="0"/>
              <a:t>as</a:t>
            </a:r>
            <a:r>
              <a:rPr lang="el-GR" altLang="el-GR" dirty="0"/>
              <a:t> </a:t>
            </a:r>
            <a:r>
              <a:rPr lang="el-GR" altLang="el-GR" dirty="0"/>
              <a:t>follows</a:t>
            </a:r>
            <a:r>
              <a:rPr lang="el-GR" altLang="el-GR" dirty="0"/>
              <a:t>: </a:t>
            </a:r>
            <a:r>
              <a:rPr lang="el-GR" altLang="en-US" dirty="0"/>
              <a:t>“</a:t>
            </a:r>
            <a:r>
              <a:rPr lang="el-GR" altLang="el-GR" dirty="0"/>
              <a:t>free</a:t>
            </a:r>
            <a:r>
              <a:rPr lang="el-GR" altLang="el-GR" dirty="0"/>
              <a:t> </a:t>
            </a:r>
            <a:r>
              <a:rPr lang="el-GR" altLang="el-GR" dirty="0"/>
              <a:t>availability</a:t>
            </a:r>
            <a:r>
              <a:rPr lang="el-GR" altLang="el-GR" dirty="0"/>
              <a:t> </a:t>
            </a:r>
            <a:r>
              <a:rPr lang="el-GR" altLang="el-GR" dirty="0"/>
              <a:t>on</a:t>
            </a:r>
            <a:r>
              <a:rPr lang="el-GR" altLang="el-GR" dirty="0"/>
              <a:t> </a:t>
            </a:r>
            <a:r>
              <a:rPr lang="el-GR" altLang="el-GR" dirty="0"/>
              <a:t>the</a:t>
            </a:r>
            <a:r>
              <a:rPr lang="el-GR" altLang="el-GR" dirty="0"/>
              <a:t> </a:t>
            </a:r>
            <a:r>
              <a:rPr lang="el-GR" altLang="el-GR" dirty="0"/>
              <a:t>public</a:t>
            </a:r>
            <a:r>
              <a:rPr lang="el-GR" altLang="el-GR" dirty="0"/>
              <a:t> </a:t>
            </a:r>
            <a:r>
              <a:rPr lang="el-GR" altLang="el-GR" dirty="0"/>
              <a:t>internet</a:t>
            </a:r>
            <a:r>
              <a:rPr lang="el-GR" altLang="el-GR" dirty="0"/>
              <a:t>, </a:t>
            </a:r>
            <a:r>
              <a:rPr lang="el-GR" altLang="el-GR" dirty="0"/>
              <a:t>permitting</a:t>
            </a:r>
            <a:r>
              <a:rPr lang="el-GR" altLang="el-GR" dirty="0"/>
              <a:t> </a:t>
            </a:r>
            <a:r>
              <a:rPr lang="el-GR" altLang="el-GR" dirty="0"/>
              <a:t>any</a:t>
            </a:r>
            <a:r>
              <a:rPr lang="el-GR" altLang="el-GR" dirty="0"/>
              <a:t> </a:t>
            </a:r>
            <a:r>
              <a:rPr lang="el-GR" altLang="el-GR" dirty="0"/>
              <a:t>users</a:t>
            </a:r>
            <a:r>
              <a:rPr lang="el-GR" altLang="el-GR" dirty="0"/>
              <a:t> </a:t>
            </a:r>
            <a:r>
              <a:rPr lang="el-GR" altLang="el-GR" dirty="0"/>
              <a:t>to</a:t>
            </a:r>
            <a:r>
              <a:rPr lang="el-GR" altLang="el-GR" dirty="0"/>
              <a:t> </a:t>
            </a:r>
            <a:r>
              <a:rPr lang="el-GR" altLang="el-GR" dirty="0"/>
              <a:t>read</a:t>
            </a:r>
            <a:r>
              <a:rPr lang="el-GR" altLang="el-GR" dirty="0"/>
              <a:t>, </a:t>
            </a:r>
            <a:r>
              <a:rPr lang="el-GR" altLang="el-GR" dirty="0"/>
              <a:t>download</a:t>
            </a:r>
            <a:r>
              <a:rPr lang="el-GR" altLang="el-GR" dirty="0"/>
              <a:t>, </a:t>
            </a:r>
            <a:r>
              <a:rPr lang="el-GR" altLang="el-GR" dirty="0"/>
              <a:t>copy</a:t>
            </a:r>
            <a:r>
              <a:rPr lang="el-GR" altLang="el-GR" dirty="0"/>
              <a:t>, </a:t>
            </a:r>
            <a:r>
              <a:rPr lang="el-GR" altLang="el-GR" dirty="0"/>
              <a:t>distribute</a:t>
            </a:r>
            <a:r>
              <a:rPr lang="el-GR" altLang="el-GR" dirty="0"/>
              <a:t>, </a:t>
            </a:r>
            <a:r>
              <a:rPr lang="el-GR" altLang="el-GR" dirty="0"/>
              <a:t>print</a:t>
            </a:r>
            <a:r>
              <a:rPr lang="el-GR" altLang="el-GR" dirty="0"/>
              <a:t>, </a:t>
            </a:r>
            <a:r>
              <a:rPr lang="el-GR" altLang="el-GR" dirty="0"/>
              <a:t>search</a:t>
            </a:r>
            <a:r>
              <a:rPr lang="el-GR" altLang="el-GR" dirty="0"/>
              <a:t>, </a:t>
            </a:r>
            <a:r>
              <a:rPr lang="el-GR" altLang="el-GR" dirty="0"/>
              <a:t>or</a:t>
            </a:r>
            <a:r>
              <a:rPr lang="el-GR" altLang="el-GR" dirty="0"/>
              <a:t> </a:t>
            </a:r>
            <a:r>
              <a:rPr lang="el-GR" altLang="el-GR" dirty="0"/>
              <a:t>link</a:t>
            </a:r>
            <a:r>
              <a:rPr lang="el-GR" altLang="el-GR" dirty="0"/>
              <a:t> to the </a:t>
            </a:r>
            <a:r>
              <a:rPr lang="el-GR" altLang="el-GR" dirty="0"/>
              <a:t>full</a:t>
            </a:r>
            <a:r>
              <a:rPr lang="el-GR" altLang="el-GR" dirty="0"/>
              <a:t> </a:t>
            </a:r>
            <a:r>
              <a:rPr lang="el-GR" altLang="el-GR" dirty="0"/>
              <a:t>texts</a:t>
            </a:r>
            <a:r>
              <a:rPr lang="el-GR" altLang="el-GR" dirty="0"/>
              <a:t> of </a:t>
            </a:r>
            <a:r>
              <a:rPr lang="el-GR" altLang="el-GR" dirty="0"/>
              <a:t>articles</a:t>
            </a:r>
            <a:r>
              <a:rPr lang="el-GR" altLang="el-GR" dirty="0"/>
              <a:t>, </a:t>
            </a:r>
            <a:r>
              <a:rPr lang="el-GR" altLang="el-GR" dirty="0"/>
              <a:t>crawl</a:t>
            </a:r>
            <a:r>
              <a:rPr lang="el-GR" altLang="el-GR" dirty="0"/>
              <a:t> </a:t>
            </a:r>
            <a:r>
              <a:rPr lang="el-GR" altLang="el-GR" dirty="0"/>
              <a:t>them</a:t>
            </a:r>
            <a:r>
              <a:rPr lang="el-GR" altLang="el-GR" dirty="0"/>
              <a:t> for </a:t>
            </a:r>
            <a:r>
              <a:rPr lang="el-GR" altLang="el-GR" dirty="0"/>
              <a:t>indexing</a:t>
            </a:r>
            <a:r>
              <a:rPr lang="el-GR" altLang="el-GR" dirty="0"/>
              <a:t>, </a:t>
            </a:r>
            <a:r>
              <a:rPr lang="el-GR" altLang="el-GR" dirty="0"/>
              <a:t>pass</a:t>
            </a:r>
            <a:r>
              <a:rPr lang="el-GR" altLang="el-GR" dirty="0"/>
              <a:t> </a:t>
            </a:r>
            <a:r>
              <a:rPr lang="el-GR" altLang="el-GR" dirty="0"/>
              <a:t>them</a:t>
            </a:r>
            <a:r>
              <a:rPr lang="el-GR" altLang="el-GR" dirty="0"/>
              <a:t> </a:t>
            </a:r>
            <a:r>
              <a:rPr lang="el-GR" altLang="el-GR" dirty="0"/>
              <a:t>as</a:t>
            </a:r>
            <a:r>
              <a:rPr lang="el-GR" altLang="el-GR" dirty="0"/>
              <a:t> data to </a:t>
            </a:r>
            <a:r>
              <a:rPr lang="el-GR" altLang="el-GR" dirty="0"/>
              <a:t>software</a:t>
            </a:r>
            <a:r>
              <a:rPr lang="el-GR" altLang="el-GR" dirty="0"/>
              <a:t>, or </a:t>
            </a:r>
            <a:r>
              <a:rPr lang="el-GR" altLang="el-GR" dirty="0"/>
              <a:t>use</a:t>
            </a:r>
            <a:r>
              <a:rPr lang="el-GR" altLang="el-GR" dirty="0"/>
              <a:t> </a:t>
            </a:r>
            <a:r>
              <a:rPr lang="el-GR" altLang="el-GR" dirty="0"/>
              <a:t>them</a:t>
            </a:r>
            <a:r>
              <a:rPr lang="el-GR" altLang="el-GR" dirty="0"/>
              <a:t> for </a:t>
            </a:r>
            <a:r>
              <a:rPr lang="el-GR" altLang="el-GR" dirty="0"/>
              <a:t>any</a:t>
            </a:r>
            <a:r>
              <a:rPr lang="el-GR" altLang="el-GR" dirty="0"/>
              <a:t> </a:t>
            </a:r>
            <a:r>
              <a:rPr lang="el-GR" altLang="el-GR" dirty="0"/>
              <a:t>other</a:t>
            </a:r>
            <a:r>
              <a:rPr lang="el-GR" altLang="el-GR" dirty="0"/>
              <a:t> </a:t>
            </a:r>
            <a:r>
              <a:rPr lang="el-GR" altLang="el-GR" dirty="0"/>
              <a:t>lawful</a:t>
            </a:r>
            <a:r>
              <a:rPr lang="el-GR" altLang="el-GR" dirty="0"/>
              <a:t> </a:t>
            </a:r>
            <a:r>
              <a:rPr lang="el-GR" altLang="el-GR" dirty="0"/>
              <a:t>purpose</a:t>
            </a:r>
            <a:r>
              <a:rPr lang="el-GR" altLang="el-GR" dirty="0"/>
              <a:t> </a:t>
            </a:r>
            <a:r>
              <a:rPr lang="el-GR" altLang="el-GR" dirty="0"/>
              <a:t>without</a:t>
            </a:r>
            <a:r>
              <a:rPr lang="el-GR" altLang="el-GR" dirty="0"/>
              <a:t> </a:t>
            </a:r>
            <a:r>
              <a:rPr lang="el-GR" altLang="el-GR" dirty="0"/>
              <a:t>financial</a:t>
            </a:r>
            <a:r>
              <a:rPr lang="el-GR" altLang="el-GR" dirty="0"/>
              <a:t>, </a:t>
            </a:r>
            <a:r>
              <a:rPr lang="el-GR" altLang="el-GR" dirty="0"/>
              <a:t>legal</a:t>
            </a:r>
            <a:r>
              <a:rPr lang="el-GR" altLang="el-GR" dirty="0"/>
              <a:t> or </a:t>
            </a:r>
            <a:r>
              <a:rPr lang="el-GR" altLang="el-GR" dirty="0"/>
              <a:t>technical</a:t>
            </a:r>
            <a:r>
              <a:rPr lang="el-GR" altLang="el-GR" dirty="0"/>
              <a:t> </a:t>
            </a:r>
            <a:r>
              <a:rPr lang="el-GR" altLang="el-GR" dirty="0"/>
              <a:t>barriers</a:t>
            </a:r>
            <a:r>
              <a:rPr lang="el-GR" altLang="el-GR" dirty="0"/>
              <a:t> </a:t>
            </a:r>
            <a:r>
              <a:rPr lang="el-GR" altLang="el-GR" dirty="0"/>
              <a:t>other</a:t>
            </a:r>
            <a:r>
              <a:rPr lang="el-GR" altLang="el-GR" dirty="0"/>
              <a:t> </a:t>
            </a:r>
            <a:r>
              <a:rPr lang="el-GR" altLang="el-GR" dirty="0"/>
              <a:t>than</a:t>
            </a:r>
            <a:r>
              <a:rPr lang="el-GR" altLang="el-GR" dirty="0"/>
              <a:t> </a:t>
            </a:r>
            <a:r>
              <a:rPr lang="el-GR" altLang="el-GR" dirty="0"/>
              <a:t>those</a:t>
            </a:r>
            <a:r>
              <a:rPr lang="el-GR" altLang="el-GR" dirty="0"/>
              <a:t> </a:t>
            </a:r>
            <a:r>
              <a:rPr lang="el-GR" altLang="el-GR" dirty="0"/>
              <a:t>inseparable</a:t>
            </a:r>
            <a:r>
              <a:rPr lang="el-GR" altLang="el-GR" dirty="0"/>
              <a:t> </a:t>
            </a:r>
            <a:r>
              <a:rPr lang="el-GR" altLang="el-GR" dirty="0"/>
              <a:t>from</a:t>
            </a:r>
            <a:r>
              <a:rPr lang="el-GR" altLang="el-GR" dirty="0"/>
              <a:t> </a:t>
            </a:r>
            <a:r>
              <a:rPr lang="el-GR" altLang="el-GR" dirty="0"/>
              <a:t>gaining</a:t>
            </a:r>
            <a:r>
              <a:rPr lang="el-GR" altLang="el-GR" dirty="0"/>
              <a:t> access to the </a:t>
            </a:r>
            <a:r>
              <a:rPr lang="el-GR" altLang="el-GR" dirty="0"/>
              <a:t>internet</a:t>
            </a:r>
            <a:r>
              <a:rPr lang="el-GR" altLang="el-GR" dirty="0"/>
              <a:t> </a:t>
            </a:r>
            <a:r>
              <a:rPr lang="el-GR" altLang="el-GR" dirty="0"/>
              <a:t>itself</a:t>
            </a:r>
            <a:r>
              <a:rPr lang="el-GR" altLang="en-US" dirty="0"/>
              <a:t>”</a:t>
            </a:r>
            <a:r>
              <a:rPr lang="el-GR" alt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4068329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Εισαγωγικά-Παραδείγματα </a:t>
            </a:r>
            <a:r>
              <a:rPr lang="el-GR" sz="3600" b="0" dirty="0"/>
              <a:t>3</a:t>
            </a:r>
            <a:r>
              <a:rPr lang="el-GR" sz="3600" b="0" dirty="0" smtClean="0"/>
              <a:t>/3</a:t>
            </a:r>
            <a:endParaRPr lang="el-GR" dirty="0"/>
          </a:p>
        </p:txBody>
      </p:sp>
      <p:sp>
        <p:nvSpPr>
          <p:cNvPr id="3" name="Θέση περιεχομένου 2"/>
          <p:cNvSpPr>
            <a:spLocks noGrp="1"/>
          </p:cNvSpPr>
          <p:nvPr>
            <p:ph idx="1"/>
          </p:nvPr>
        </p:nvSpPr>
        <p:spPr/>
        <p:txBody>
          <a:bodyPr>
            <a:normAutofit/>
          </a:bodyPr>
          <a:lstStyle/>
          <a:p>
            <a:pPr marL="0" indent="0" algn="just">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dirty="0" smtClean="0"/>
              <a:t>Ο </a:t>
            </a:r>
            <a:r>
              <a:rPr lang="el-GR" altLang="el-GR" dirty="0"/>
              <a:t>Bailey</a:t>
            </a:r>
            <a:r>
              <a:rPr lang="el-GR" altLang="el-GR" dirty="0"/>
              <a:t> (2005) ορίζει την Ανοικτή Πρόσβαση ως </a:t>
            </a:r>
            <a:r>
              <a:rPr lang="el-GR" altLang="en-US" dirty="0"/>
              <a:t>“</a:t>
            </a:r>
            <a:r>
              <a:rPr lang="el-GR" altLang="el-GR" dirty="0"/>
              <a:t>την ελεύθερη διάθεση του διαδικτύου στο ευρύ κοινό, επιτρέποντας στους χρήστες την ανάγνωση, το κατέβασμα, την αντιγραφή, τη διάθεση, την εκτύπωση, την αναζήτηση ή τη σύνδεση στο πλήρες κείμενο των άρθρων, τη σάρωσή τους για τη δημιουργία ευρετηρίων, την αποθήκευσή τους ως δεδομένα σε λογισμικά, ή τη χρήση τους για κάθε νόμιμο λόγο χωρίς οικονομικούς, νομικούς ή τεχνικούς περιορισμούς πέρα από εκείνους που θέτει η πρόσβαση στο διαδίκτυο</a:t>
            </a:r>
            <a:r>
              <a:rPr lang="el-GR" altLang="en-US" dirty="0"/>
              <a:t>”</a:t>
            </a:r>
            <a:r>
              <a:rPr lang="el-GR" alt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933695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Εισαγωγικά </a:t>
            </a:r>
            <a:r>
              <a:rPr lang="el-GR" dirty="0" smtClean="0"/>
              <a:t>“”- Ασκήσεις</a:t>
            </a:r>
            <a:endParaRPr lang="el-GR" dirty="0"/>
          </a:p>
        </p:txBody>
      </p:sp>
      <p:sp>
        <p:nvSpPr>
          <p:cNvPr id="3" name="Θέση περιεχομένου 2"/>
          <p:cNvSpPr>
            <a:spLocks noGrp="1"/>
          </p:cNvSpPr>
          <p:nvPr>
            <p:ph idx="1"/>
          </p:nvPr>
        </p:nvSpPr>
        <p:spPr/>
        <p:txBody>
          <a:bodyPr/>
          <a:lstStyle/>
          <a:p>
            <a:pPr marL="0" indent="0">
              <a:buNone/>
            </a:pPr>
            <a:r>
              <a:rPr lang="el-GR" dirty="0"/>
              <a:t>Βρείτε δύο ορισμούς για ένα από τα παρακάτω θέματα και αποτυπώστε τους με τη χρήση εισαγωγικών “”</a:t>
            </a:r>
          </a:p>
          <a:p>
            <a:r>
              <a:rPr lang="el-GR" dirty="0" smtClean="0"/>
              <a:t>Ψηφιακή </a:t>
            </a:r>
            <a:r>
              <a:rPr lang="el-GR" dirty="0"/>
              <a:t>Βιβλιοθήκη</a:t>
            </a:r>
          </a:p>
          <a:p>
            <a:r>
              <a:rPr lang="el-GR" dirty="0" smtClean="0"/>
              <a:t>Ιδρυματικά </a:t>
            </a:r>
            <a:r>
              <a:rPr lang="el-GR" dirty="0"/>
              <a:t>Αποθετήρια</a:t>
            </a:r>
          </a:p>
          <a:p>
            <a:r>
              <a:rPr lang="el-GR" dirty="0" smtClean="0"/>
              <a:t>Ανοικτή Πρόσβαση</a:t>
            </a:r>
          </a:p>
          <a:p>
            <a:r>
              <a:rPr lang="el-GR" dirty="0" smtClean="0"/>
              <a:t>Επιστήμη </a:t>
            </a:r>
            <a:r>
              <a:rPr lang="el-GR" dirty="0"/>
              <a:t>της Πληροφορίας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2662543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6556320" y="6051515"/>
            <a:ext cx="2119680" cy="46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9A62A3F7-FE0D-4A96-A6F5-6A84183F63AC}" type="slidenum">
              <a:rPr lang="en-GB" altLang="el-GR" sz="1300">
                <a:solidFill>
                  <a:srgbClr val="000000"/>
                </a:solidFill>
                <a:latin typeface="Times New Roman" pitchFamily="18" charset="0"/>
              </a:rPr>
              <a:pPr algn="r" eaLnBrk="1">
                <a:buClrTx/>
                <a:buFontTx/>
                <a:buNone/>
              </a:pPr>
              <a:t>1</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smtClean="0"/>
              <a:t>Περιεχόμενα</a:t>
            </a:r>
            <a:endParaRPr lang="el-GR" dirty="0"/>
          </a:p>
        </p:txBody>
      </p:sp>
      <p:sp>
        <p:nvSpPr>
          <p:cNvPr id="3" name="Θέση περιεχομένου 2"/>
          <p:cNvSpPr>
            <a:spLocks noGrp="1"/>
          </p:cNvSpPr>
          <p:nvPr>
            <p:ph idx="1"/>
          </p:nvPr>
        </p:nvSpPr>
        <p:spPr/>
        <p:txBody>
          <a:bodyPr>
            <a:noAutofit/>
          </a:bodyPr>
          <a:lstStyle/>
          <a:p>
            <a:pPr>
              <a:lnSpc>
                <a:spcPct val="100000"/>
              </a:lnSpc>
              <a:spcBef>
                <a:spcPts val="600"/>
              </a:spcBef>
              <a:spcAft>
                <a:spcPts val="600"/>
              </a:spcAft>
              <a:buNone/>
            </a:pPr>
            <a:r>
              <a:rPr lang="el-GR" altLang="el-GR" b="1" dirty="0" smtClean="0">
                <a:solidFill>
                  <a:srgbClr val="000000"/>
                </a:solidFill>
              </a:rPr>
              <a:t>Λίστα Βιβλιογραφίας</a:t>
            </a:r>
            <a:r>
              <a:rPr lang="en-GB" altLang="el-GR" b="1" dirty="0" smtClean="0">
                <a:solidFill>
                  <a:srgbClr val="000000"/>
                </a:solidFill>
              </a:rPr>
              <a:t> </a:t>
            </a:r>
            <a:endParaRPr lang="en-US" altLang="el-GR" b="1" dirty="0">
              <a:solidFill>
                <a:srgbClr val="000000"/>
              </a:solidFill>
            </a:endParaRPr>
          </a:p>
          <a:p>
            <a:pPr>
              <a:lnSpc>
                <a:spcPct val="100000"/>
              </a:lnSpc>
              <a:spcBef>
                <a:spcPts val="600"/>
              </a:spcBef>
              <a:spcAft>
                <a:spcPts val="600"/>
              </a:spcAft>
              <a:buNone/>
            </a:pPr>
            <a:r>
              <a:rPr lang="en-US" altLang="el-GR" dirty="0" smtClean="0">
                <a:solidFill>
                  <a:srgbClr val="000000"/>
                </a:solidFill>
              </a:rPr>
              <a:t>1.</a:t>
            </a:r>
            <a:r>
              <a:rPr lang="en-GB" altLang="el-GR" dirty="0" smtClean="0">
                <a:solidFill>
                  <a:srgbClr val="000000"/>
                </a:solidFill>
              </a:rPr>
              <a:t>Π</a:t>
            </a:r>
            <a:r>
              <a:rPr lang="el-GR" altLang="el-GR" dirty="0" smtClean="0">
                <a:solidFill>
                  <a:srgbClr val="000000"/>
                </a:solidFill>
              </a:rPr>
              <a:t>αραπομπή</a:t>
            </a:r>
            <a:r>
              <a:rPr lang="en-GB" altLang="el-GR" dirty="0" smtClean="0">
                <a:solidFill>
                  <a:srgbClr val="000000"/>
                </a:solidFill>
              </a:rPr>
              <a:t> </a:t>
            </a:r>
            <a:r>
              <a:rPr lang="en-GB" altLang="el-GR" dirty="0">
                <a:solidFill>
                  <a:srgbClr val="000000"/>
                </a:solidFill>
              </a:rPr>
              <a:t>(</a:t>
            </a:r>
            <a:r>
              <a:rPr lang="en-GB" altLang="el-GR" dirty="0" smtClean="0">
                <a:solidFill>
                  <a:srgbClr val="000000"/>
                </a:solidFill>
              </a:rPr>
              <a:t>R</a:t>
            </a:r>
            <a:r>
              <a:rPr lang="en-US" altLang="el-GR" dirty="0" smtClean="0">
                <a:solidFill>
                  <a:srgbClr val="000000"/>
                </a:solidFill>
              </a:rPr>
              <a:t>eference</a:t>
            </a:r>
            <a:r>
              <a:rPr lang="en-GB" altLang="el-GR" dirty="0" smtClean="0">
                <a:solidFill>
                  <a:srgbClr val="000000"/>
                </a:solidFill>
              </a:rPr>
              <a:t>)</a:t>
            </a:r>
            <a:endParaRPr lang="en-GB" altLang="el-GR" dirty="0">
              <a:solidFill>
                <a:srgbClr val="000000"/>
              </a:solidFill>
            </a:endParaRPr>
          </a:p>
          <a:p>
            <a:pPr>
              <a:lnSpc>
                <a:spcPct val="100000"/>
              </a:lnSpc>
              <a:spcBef>
                <a:spcPts val="600"/>
              </a:spcBef>
              <a:spcAft>
                <a:spcPts val="600"/>
              </a:spcAft>
              <a:buNone/>
            </a:pPr>
            <a:r>
              <a:rPr lang="en-GB" altLang="el-GR" dirty="0" smtClean="0">
                <a:solidFill>
                  <a:srgbClr val="000000"/>
                </a:solidFill>
              </a:rPr>
              <a:t>1.1</a:t>
            </a:r>
            <a:r>
              <a:rPr lang="el-GR" altLang="el-GR" dirty="0" smtClean="0">
                <a:solidFill>
                  <a:srgbClr val="000000"/>
                </a:solidFill>
              </a:rPr>
              <a:t> </a:t>
            </a:r>
            <a:r>
              <a:rPr lang="el-GR" altLang="el-GR" dirty="0">
                <a:solidFill>
                  <a:srgbClr val="000000"/>
                </a:solidFill>
              </a:rPr>
              <a:t>Τ</a:t>
            </a:r>
            <a:r>
              <a:rPr lang="en-GB" altLang="el-GR" dirty="0" smtClean="0">
                <a:solidFill>
                  <a:srgbClr val="000000"/>
                </a:solidFill>
              </a:rPr>
              <a:t>ρό</a:t>
            </a:r>
            <a:r>
              <a:rPr lang="en-GB" altLang="el-GR" dirty="0" smtClean="0">
                <a:solidFill>
                  <a:srgbClr val="000000"/>
                </a:solidFill>
              </a:rPr>
              <a:t>ποι </a:t>
            </a:r>
            <a:r>
              <a:rPr lang="en-GB" altLang="el-GR" dirty="0">
                <a:solidFill>
                  <a:srgbClr val="000000"/>
                </a:solidFill>
              </a:rPr>
              <a:t>Χρήσης Παραπομπής</a:t>
            </a:r>
          </a:p>
          <a:p>
            <a:pPr>
              <a:lnSpc>
                <a:spcPct val="100000"/>
              </a:lnSpc>
              <a:spcBef>
                <a:spcPts val="600"/>
              </a:spcBef>
              <a:spcAft>
                <a:spcPts val="600"/>
              </a:spcAft>
              <a:buNone/>
            </a:pPr>
            <a:r>
              <a:rPr lang="en-GB" altLang="el-GR" dirty="0" smtClean="0">
                <a:solidFill>
                  <a:srgbClr val="000000"/>
                </a:solidFill>
              </a:rPr>
              <a:t>1.1.1</a:t>
            </a:r>
            <a:r>
              <a:rPr lang="el-GR" altLang="el-GR" dirty="0" smtClean="0">
                <a:solidFill>
                  <a:srgbClr val="000000"/>
                </a:solidFill>
              </a:rPr>
              <a:t> </a:t>
            </a:r>
            <a:r>
              <a:rPr lang="el-GR" altLang="el-GR" dirty="0">
                <a:solidFill>
                  <a:srgbClr val="000000"/>
                </a:solidFill>
              </a:rPr>
              <a:t>Ε</a:t>
            </a:r>
            <a:r>
              <a:rPr lang="en-GB" altLang="el-GR" dirty="0" smtClean="0">
                <a:solidFill>
                  <a:srgbClr val="000000"/>
                </a:solidFill>
              </a:rPr>
              <a:t>ισ</a:t>
            </a:r>
            <a:r>
              <a:rPr lang="en-GB" altLang="el-GR" dirty="0" smtClean="0">
                <a:solidFill>
                  <a:srgbClr val="000000"/>
                </a:solidFill>
              </a:rPr>
              <a:t>αγωγικών </a:t>
            </a:r>
            <a:r>
              <a:rPr lang="en-US" altLang="en-US" dirty="0">
                <a:solidFill>
                  <a:srgbClr val="000000"/>
                </a:solidFill>
              </a:rPr>
              <a:t>“”</a:t>
            </a:r>
            <a:r>
              <a:rPr lang="en-GB" altLang="ja-JP" dirty="0">
                <a:solidFill>
                  <a:srgbClr val="000000"/>
                </a:solidFill>
              </a:rPr>
              <a:t> (Quotations)</a:t>
            </a:r>
          </a:p>
          <a:p>
            <a:pPr>
              <a:lnSpc>
                <a:spcPct val="100000"/>
              </a:lnSpc>
              <a:spcBef>
                <a:spcPts val="600"/>
              </a:spcBef>
              <a:spcAft>
                <a:spcPts val="600"/>
              </a:spcAft>
              <a:buNone/>
            </a:pPr>
            <a:r>
              <a:rPr lang="en-GB" altLang="el-GR" dirty="0" smtClean="0">
                <a:solidFill>
                  <a:srgbClr val="000000"/>
                </a:solidFill>
              </a:rPr>
              <a:t>1.1.2</a:t>
            </a:r>
            <a:r>
              <a:rPr lang="el-GR" altLang="el-GR" dirty="0" smtClean="0">
                <a:solidFill>
                  <a:srgbClr val="000000"/>
                </a:solidFill>
              </a:rPr>
              <a:t> </a:t>
            </a:r>
            <a:r>
              <a:rPr lang="en-GB" altLang="el-GR" dirty="0" smtClean="0">
                <a:solidFill>
                  <a:srgbClr val="000000"/>
                </a:solidFill>
              </a:rPr>
              <a:t>Πα</a:t>
            </a:r>
            <a:r>
              <a:rPr lang="en-GB" altLang="el-GR" dirty="0" smtClean="0">
                <a:solidFill>
                  <a:srgbClr val="000000"/>
                </a:solidFill>
              </a:rPr>
              <a:t>ράφρ</a:t>
            </a:r>
            <a:r>
              <a:rPr lang="en-GB" altLang="el-GR" dirty="0" smtClean="0">
                <a:solidFill>
                  <a:srgbClr val="000000"/>
                </a:solidFill>
              </a:rPr>
              <a:t>αση </a:t>
            </a:r>
            <a:r>
              <a:rPr lang="en-GB" altLang="el-GR" dirty="0">
                <a:solidFill>
                  <a:srgbClr val="000000"/>
                </a:solidFill>
              </a:rPr>
              <a:t>(Paraphrazing)</a:t>
            </a:r>
          </a:p>
          <a:p>
            <a:pPr>
              <a:lnSpc>
                <a:spcPct val="100000"/>
              </a:lnSpc>
              <a:spcBef>
                <a:spcPts val="600"/>
              </a:spcBef>
              <a:spcAft>
                <a:spcPts val="600"/>
              </a:spcAft>
              <a:buNone/>
            </a:pPr>
            <a:r>
              <a:rPr lang="en-GB" altLang="el-GR" dirty="0" smtClean="0">
                <a:solidFill>
                  <a:srgbClr val="000000"/>
                </a:solidFill>
              </a:rPr>
              <a:t>1.1.3</a:t>
            </a:r>
            <a:r>
              <a:rPr lang="el-GR" altLang="el-GR" dirty="0" smtClean="0">
                <a:solidFill>
                  <a:srgbClr val="000000"/>
                </a:solidFill>
              </a:rPr>
              <a:t> </a:t>
            </a:r>
            <a:r>
              <a:rPr lang="en-GB" altLang="el-GR" dirty="0" smtClean="0">
                <a:solidFill>
                  <a:srgbClr val="000000"/>
                </a:solidFill>
              </a:rPr>
              <a:t>Περίληψη</a:t>
            </a:r>
            <a:r>
              <a:rPr lang="en-GB" altLang="el-GR" dirty="0" smtClean="0">
                <a:solidFill>
                  <a:srgbClr val="000000"/>
                </a:solidFill>
              </a:rPr>
              <a:t> </a:t>
            </a:r>
            <a:r>
              <a:rPr lang="en-GB" altLang="el-GR" dirty="0">
                <a:solidFill>
                  <a:srgbClr val="000000"/>
                </a:solidFill>
              </a:rPr>
              <a:t>(Summarizing)</a:t>
            </a:r>
          </a:p>
          <a:p>
            <a:pPr>
              <a:lnSpc>
                <a:spcPct val="100000"/>
              </a:lnSpc>
              <a:spcBef>
                <a:spcPts val="600"/>
              </a:spcBef>
              <a:spcAft>
                <a:spcPts val="600"/>
              </a:spcAft>
              <a:buNone/>
            </a:pPr>
            <a:r>
              <a:rPr lang="en-GB" altLang="el-GR" dirty="0" smtClean="0">
                <a:solidFill>
                  <a:srgbClr val="000000"/>
                </a:solidFill>
              </a:rPr>
              <a:t>1.2 </a:t>
            </a:r>
            <a:r>
              <a:rPr lang="en-GB" altLang="el-GR" dirty="0" smtClean="0">
                <a:solidFill>
                  <a:srgbClr val="000000"/>
                </a:solidFill>
              </a:rPr>
              <a:t>Χρησιμότητ</a:t>
            </a:r>
            <a:r>
              <a:rPr lang="en-GB" altLang="el-GR" dirty="0" smtClean="0">
                <a:solidFill>
                  <a:srgbClr val="000000"/>
                </a:solidFill>
              </a:rPr>
              <a:t>α </a:t>
            </a:r>
            <a:r>
              <a:rPr lang="en-GB" altLang="el-GR" dirty="0">
                <a:solidFill>
                  <a:srgbClr val="000000"/>
                </a:solidFill>
              </a:rPr>
              <a:t>Παραπομπής</a:t>
            </a:r>
          </a:p>
          <a:p>
            <a:pPr>
              <a:lnSpc>
                <a:spcPct val="100000"/>
              </a:lnSpc>
              <a:spcBef>
                <a:spcPts val="600"/>
              </a:spcBef>
              <a:spcAft>
                <a:spcPts val="600"/>
              </a:spcAft>
              <a:buNone/>
            </a:pPr>
            <a:r>
              <a:rPr lang="en-GB" altLang="el-GR" dirty="0" smtClean="0">
                <a:solidFill>
                  <a:srgbClr val="000000"/>
                </a:solidFill>
              </a:rPr>
              <a:t>2.</a:t>
            </a:r>
            <a:r>
              <a:rPr lang="el-GR" altLang="el-GR" dirty="0" smtClean="0">
                <a:solidFill>
                  <a:srgbClr val="000000"/>
                </a:solidFill>
              </a:rPr>
              <a:t>Στοιχεία σωστής λίστας βιβλιογραφίας</a:t>
            </a:r>
            <a:r>
              <a:rPr lang="en-GB" altLang="el-GR" dirty="0">
                <a:solidFill>
                  <a:srgbClr val="000000"/>
                </a:solidFill>
              </a:rPr>
              <a:t>	</a:t>
            </a:r>
          </a:p>
          <a:p>
            <a:pPr>
              <a:lnSpc>
                <a:spcPct val="100000"/>
              </a:lnSpc>
              <a:spcBef>
                <a:spcPts val="600"/>
              </a:spcBef>
              <a:spcAft>
                <a:spcPts val="600"/>
              </a:spcAft>
              <a:buNone/>
            </a:pPr>
            <a:r>
              <a:rPr lang="en-GB" altLang="el-GR" dirty="0" smtClean="0">
                <a:solidFill>
                  <a:srgbClr val="000000"/>
                </a:solidFill>
              </a:rPr>
              <a:t>3.</a:t>
            </a:r>
            <a:r>
              <a:rPr lang="el-GR" altLang="el-GR" dirty="0">
                <a:solidFill>
                  <a:srgbClr val="000000"/>
                </a:solidFill>
              </a:rPr>
              <a:t> </a:t>
            </a:r>
            <a:r>
              <a:rPr lang="el-GR" altLang="el-GR" dirty="0" smtClean="0">
                <a:solidFill>
                  <a:srgbClr val="000000"/>
                </a:solidFill>
              </a:rPr>
              <a:t>Σπουδαιότητα </a:t>
            </a:r>
            <a:r>
              <a:rPr lang="el-GR" altLang="el-GR" dirty="0">
                <a:solidFill>
                  <a:srgbClr val="000000"/>
                </a:solidFill>
              </a:rPr>
              <a:t>σωστής λίστας βιβλιογραφίας</a:t>
            </a:r>
            <a:endParaRPr lang="el-GR" dirty="0"/>
          </a:p>
        </p:txBody>
      </p:sp>
    </p:spTree>
    <p:extLst>
      <p:ext uri="{BB962C8B-B14F-4D97-AF65-F5344CB8AC3E}">
        <p14:creationId xmlns:p14="http://schemas.microsoft.com/office/powerpoint/2010/main" val="5816833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Τρόποι χρήσης παραπομπής </a:t>
            </a:r>
            <a:r>
              <a:rPr lang="el-GR" sz="3600" b="0" dirty="0" smtClean="0"/>
              <a:t>6/9</a:t>
            </a:r>
            <a:endParaRPr lang="el-GR" dirty="0"/>
          </a:p>
        </p:txBody>
      </p:sp>
      <p:sp>
        <p:nvSpPr>
          <p:cNvPr id="3" name="Θέση περιεχομένου 2"/>
          <p:cNvSpPr>
            <a:spLocks noGrp="1"/>
          </p:cNvSpPr>
          <p:nvPr>
            <p:ph idx="1"/>
          </p:nvPr>
        </p:nvSpPr>
        <p:spPr/>
        <p:txBody>
          <a:bodyPr/>
          <a:lstStyle/>
          <a:p>
            <a:pPr marL="0" indent="0">
              <a:buNone/>
            </a:pPr>
            <a:r>
              <a:rPr lang="el-GR" b="1" dirty="0"/>
              <a:t>Παράφραση (Paraphrazing) 1/2</a:t>
            </a:r>
          </a:p>
          <a:p>
            <a:pPr marL="0" indent="0">
              <a:buNone/>
            </a:pPr>
            <a:r>
              <a:rPr lang="el-GR" dirty="0"/>
              <a:t>Η απόδοση του νοήματος της πηγής σειρά προς σειρά θεωρείται Παράφραση (Paraphrazing). </a:t>
            </a:r>
          </a:p>
          <a:p>
            <a:pPr marL="0" indent="0">
              <a:buNone/>
            </a:pPr>
            <a:r>
              <a:rPr lang="el-GR" dirty="0"/>
              <a:t>Ο συγγραφέας οφείλει να αποδίδει σωστά το περιεχόμενο το οποίο δανείζεται για να υποστηρίξει τις δικές του απόψεις, ακόμα και ως προς τον αριθμό των λέξεων και το μήκος της πρότασης.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4653505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Τρόποι χρήσης παραπομπής </a:t>
            </a:r>
            <a:r>
              <a:rPr lang="el-GR" sz="3600" b="0" dirty="0" smtClean="0"/>
              <a:t>7/9</a:t>
            </a:r>
            <a:endParaRPr lang="el-GR" dirty="0"/>
          </a:p>
        </p:txBody>
      </p:sp>
      <p:sp>
        <p:nvSpPr>
          <p:cNvPr id="3" name="Θέση περιεχομένου 2"/>
          <p:cNvSpPr>
            <a:spLocks noGrp="1"/>
          </p:cNvSpPr>
          <p:nvPr>
            <p:ph idx="1"/>
          </p:nvPr>
        </p:nvSpPr>
        <p:spPr/>
        <p:txBody>
          <a:bodyPr/>
          <a:lstStyle/>
          <a:p>
            <a:pPr marL="0" indent="0">
              <a:buNone/>
            </a:pPr>
            <a:r>
              <a:rPr lang="vi-VN" b="1" dirty="0">
                <a:latin typeface="Calibri" panose="020F0502020204030204" pitchFamily="34" charset="0"/>
              </a:rPr>
              <a:t>Παράφραση (</a:t>
            </a:r>
            <a:r>
              <a:rPr lang="en-US" b="1" dirty="0">
                <a:latin typeface="Calibri" panose="020F0502020204030204" pitchFamily="34" charset="0"/>
              </a:rPr>
              <a:t>Paraphrazing) 2/2</a:t>
            </a:r>
          </a:p>
          <a:p>
            <a:endParaRPr lang="en-US" dirty="0">
              <a:latin typeface="Calibri" panose="020F0502020204030204" pitchFamily="34" charset="0"/>
            </a:endParaRPr>
          </a:p>
          <a:p>
            <a:pPr marL="0" indent="0">
              <a:buNone/>
            </a:pPr>
            <a:r>
              <a:rPr lang="vi-VN" dirty="0">
                <a:latin typeface="Calibri" panose="020F0502020204030204" pitchFamily="34" charset="0"/>
              </a:rPr>
              <a:t>Παραδείγματα</a:t>
            </a:r>
          </a:p>
          <a:p>
            <a:endParaRPr lang="vi-VN" dirty="0">
              <a:latin typeface="Calibri" panose="020F0502020204030204" pitchFamily="34" charset="0"/>
            </a:endParaRPr>
          </a:p>
          <a:p>
            <a:pPr marL="0" indent="0">
              <a:buNone/>
            </a:pPr>
            <a:r>
              <a:rPr lang="vi-VN" dirty="0">
                <a:latin typeface="Calibri" panose="020F0502020204030204" pitchFamily="34" charset="0"/>
              </a:rPr>
              <a:t>Σύμφωνα με τους </a:t>
            </a:r>
            <a:r>
              <a:rPr lang="en-US" dirty="0">
                <a:latin typeface="Calibri" panose="020F0502020204030204" pitchFamily="34" charset="0"/>
              </a:rPr>
              <a:t>Wolfiger</a:t>
            </a:r>
            <a:r>
              <a:rPr lang="en-US" dirty="0">
                <a:latin typeface="Calibri" panose="020F0502020204030204" pitchFamily="34" charset="0"/>
              </a:rPr>
              <a:t> </a:t>
            </a:r>
            <a:r>
              <a:rPr lang="vi-VN" dirty="0">
                <a:latin typeface="Calibri" panose="020F0502020204030204" pitchFamily="34" charset="0"/>
              </a:rPr>
              <a:t>και </a:t>
            </a:r>
            <a:r>
              <a:rPr lang="en-US" dirty="0">
                <a:latin typeface="Calibri" panose="020F0502020204030204" pitchFamily="34" charset="0"/>
              </a:rPr>
              <a:t>Stockard</a:t>
            </a:r>
            <a:r>
              <a:rPr lang="en-US" dirty="0">
                <a:latin typeface="Calibri" panose="020F0502020204030204" pitchFamily="34" charset="0"/>
              </a:rPr>
              <a:t> (1997), </a:t>
            </a:r>
            <a:r>
              <a:rPr lang="vi-VN" dirty="0">
                <a:latin typeface="Calibri" panose="020F0502020204030204" pitchFamily="34" charset="0"/>
              </a:rPr>
              <a:t>ως διαθεματικό ή ενιαιοποιημένο πρόγραμμα ορίζεται η οργάνωση του Αναλυτικού Προγράμματος κατά την οποία διαχωριστικές γραμμές μεταξύ των διδασκόμενων κλάδων εξαλείφονται και παύουν να υφίστανται ξεχωριστά, διακριτά πεδία διδακτικών αντικειμένων.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2118760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Παράφραση – Παράδειγμα </a:t>
            </a:r>
            <a:r>
              <a:rPr lang="el-GR" sz="3600" b="0" dirty="0" smtClean="0"/>
              <a:t>1/2</a:t>
            </a:r>
            <a:endParaRPr lang="el-GR" sz="3600" b="0" dirty="0"/>
          </a:p>
        </p:txBody>
      </p:sp>
      <p:sp>
        <p:nvSpPr>
          <p:cNvPr id="3" name="Θέση περιεχομένου 2"/>
          <p:cNvSpPr>
            <a:spLocks noGrp="1"/>
          </p:cNvSpPr>
          <p:nvPr>
            <p:ph idx="1"/>
          </p:nvPr>
        </p:nvSpPr>
        <p:spPr/>
        <p:txBody>
          <a:bodyPr>
            <a:noAutofit/>
          </a:bodyPr>
          <a:lstStyle/>
          <a:p>
            <a:pPr marL="0" indent="0">
              <a:buNone/>
            </a:pPr>
            <a:r>
              <a:rPr lang="el-GR" sz="2000" b="1" dirty="0"/>
              <a:t>Αρχικό κείμενο</a:t>
            </a:r>
          </a:p>
          <a:p>
            <a:pPr marL="0" indent="0">
              <a:buNone/>
            </a:pPr>
            <a:r>
              <a:rPr lang="el-GR" sz="2000" dirty="0"/>
              <a:t>Χαρούλη και Βασιλακάκη (2012)</a:t>
            </a:r>
          </a:p>
          <a:p>
            <a:pPr marL="0" indent="0">
              <a:buNone/>
            </a:pPr>
            <a:r>
              <a:rPr lang="el-GR" sz="2000" dirty="0"/>
              <a:t>Στην Ελλάδα, η πρόσβαση στην πληροφορία δεν είναι εύκολη για όλους, περισσότερο δε για τα ΑμεΑ, κυρίως γιατί οι σχετικές υπηρεσίες βρίσκονται σε πρώιμο στάδιο. Οι βιβλιοθήκες, μόλις τα τελευταία χρόνια, έχουν αναπτύξει υπηρεσίες για την εξασφάλιση της πρόσβασης σε ΑμεΑ. Ωστόσο, η απόκτηση, εγκατάσταση και χρήση των τεχνολογιών από μια βιβλιοθήκη δεν αρκεί. Υπάρχει μια σειρά ενεργειών που μπορούν να οδηγήσουν στην πλήρη αξιοποίηση των τεχνολογιών, όπως είναι η υποστήριξη τους από εξειδικευμένο και καταρτισμένο προσωπικό. </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27838847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Παράφραση – Παράδειγμα </a:t>
            </a:r>
            <a:r>
              <a:rPr lang="el-GR" sz="3600" b="0" dirty="0" smtClean="0"/>
              <a:t>2/2</a:t>
            </a:r>
            <a:endParaRPr lang="el-GR" sz="3600" b="0" dirty="0"/>
          </a:p>
        </p:txBody>
      </p:sp>
      <p:sp>
        <p:nvSpPr>
          <p:cNvPr id="3" name="Θέση περιεχομένου 2"/>
          <p:cNvSpPr>
            <a:spLocks noGrp="1"/>
          </p:cNvSpPr>
          <p:nvPr>
            <p:ph idx="1"/>
          </p:nvPr>
        </p:nvSpPr>
        <p:spPr/>
        <p:txBody>
          <a:bodyPr>
            <a:noAutofit/>
          </a:bodyPr>
          <a:lstStyle/>
          <a:p>
            <a:pPr marL="0" indent="0">
              <a:buNone/>
            </a:pPr>
            <a:r>
              <a:rPr lang="el-GR" sz="2000" b="1" dirty="0" smtClean="0"/>
              <a:t>Μετά </a:t>
            </a:r>
            <a:r>
              <a:rPr lang="el-GR" sz="2000" b="1" dirty="0"/>
              <a:t>από Παράφραση</a:t>
            </a:r>
          </a:p>
          <a:p>
            <a:pPr marL="0" indent="0">
              <a:buNone/>
            </a:pPr>
            <a:r>
              <a:rPr lang="el-GR" sz="2000" dirty="0"/>
              <a:t>Οι Χαρούλη και Βασιλακάκη (2012) αναφέρουν ότι στην Ελλάδα η πρόσβαση όλων, αλλά ειδικότερα των ΑμεΑ είναι δύσκολη, μια και οι αναγκαίες υπηρεσίες δεν έχουν ακόμα αναπτυχθεί σε ικανοποιητικό βαθμό. Ειδικότερα, οι βιβλιοθήκες προσφάτως κατάφεραν να προσφέρουν υπηρεσίες για την πρόσβαση στη πληροφορία σε ΑμεΑ. Εν τούτοις, μια βιβλιοθήκη δεν αρκεί να αγοράσει, εγκαταστήσει και διαθέσει τις αντίστοιχες τεχνολογίες. Οι βιβλιοθήκες θα πρέπει να προβούν σε μια σειρά από ενέργειες όπως για παράδειγμα η εξειδίκευση και εκπαιδευτική κατάρτιση των βιβλιοθηκονόμων της προκειμένου να αξιοποιήσει στο έπακρο τις διαθέσιμες τεχνολογίες.</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18328099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Παράφραση - Ασκήσεις</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dirty="0"/>
              <a:t>Παραφράστε το κείμενο που παρατίθεται παρακάτω:</a:t>
            </a:r>
          </a:p>
          <a:p>
            <a:pPr marL="0" indent="0">
              <a:buNone/>
            </a:pPr>
            <a:r>
              <a:rPr lang="el-GR" dirty="0"/>
              <a:t>Στο δικτυακό τόπο ενός ιδρυματικού αποθετηρίου συγκεντρώνεται και διατηρείται σε ψηφιακή μορφή η πνευματική παραγωγή ενός οργανισμού. Με τον τρόπο αυτό ο οργανισμός μεριμνά για την  διάθεση του ψηφιακού περιεχομένου που δημιουργείται από τον ίδιο τον οργανισμό και τα  μέλη του (πχ  ερευνητικές εργασίες,  διπλωματικές ή διδακτορικές εργασίες κτλ) στο ευρύ κοινό. Το ιδρυματικό αποθετήριο αποτελεί ταυτόχρονα την δέσμευση του οργανισμού για τη διαχείριση και οργάνωση αυτού του ψηφιακού περιεχομένου, την συντήρησή του σε βάθος χρόνου καθώς και για την  πρόσβαση και την διανομή του.</a:t>
            </a:r>
          </a:p>
          <a:p>
            <a:pPr marL="0" indent="0">
              <a:buNone/>
            </a:pPr>
            <a:r>
              <a:rPr lang="el-GR" dirty="0"/>
              <a:t>ΕΠΣΕΤ, 2013</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5626721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Τρόποι χρήσης παραπομπής </a:t>
            </a:r>
            <a:r>
              <a:rPr lang="el-GR" sz="3600" b="0" dirty="0"/>
              <a:t>8</a:t>
            </a:r>
            <a:r>
              <a:rPr lang="el-GR" sz="3600" b="0" dirty="0" smtClean="0"/>
              <a:t>/9</a:t>
            </a:r>
            <a:endParaRPr lang="el-GR" dirty="0"/>
          </a:p>
        </p:txBody>
      </p:sp>
      <p:sp>
        <p:nvSpPr>
          <p:cNvPr id="3" name="Θέση περιεχομένου 2"/>
          <p:cNvSpPr>
            <a:spLocks noGrp="1"/>
          </p:cNvSpPr>
          <p:nvPr>
            <p:ph idx="1"/>
          </p:nvPr>
        </p:nvSpPr>
        <p:spPr/>
        <p:txBody>
          <a:bodyPr/>
          <a:lstStyle/>
          <a:p>
            <a:pPr marL="0" indent="0">
              <a:buNone/>
            </a:pPr>
            <a:r>
              <a:rPr lang="el-GR" b="1" dirty="0"/>
              <a:t>Περίληψη (</a:t>
            </a:r>
            <a:r>
              <a:rPr lang="el-GR" b="1" dirty="0"/>
              <a:t>Summarizing</a:t>
            </a:r>
            <a:r>
              <a:rPr lang="el-GR" b="1" dirty="0"/>
              <a:t>) 1/2</a:t>
            </a:r>
          </a:p>
          <a:p>
            <a:pPr marL="0" indent="0">
              <a:buNone/>
            </a:pPr>
            <a:r>
              <a:rPr lang="el-GR" dirty="0"/>
              <a:t>Η απόδοση της κεντρικής ιδέας του κειμένου που επικαλείται ο συγγραφέας με δικά του λόγια νοείται ως Περίληψη (</a:t>
            </a:r>
            <a:r>
              <a:rPr lang="el-GR" dirty="0"/>
              <a:t>Summarizing</a:t>
            </a:r>
            <a:r>
              <a:rPr lang="el-GR" dirty="0"/>
              <a:t>). </a:t>
            </a:r>
          </a:p>
          <a:p>
            <a:pPr marL="0" indent="0">
              <a:buNone/>
            </a:pPr>
            <a:r>
              <a:rPr lang="el-GR" dirty="0"/>
              <a:t>Η Περίληψη συνήθως έχει μικρότερη έκταση και θα πρέπει να αποτυπώνει τις ιδέες της πηγής χωρίς να τις αλλάζει ή να τις τροποποιεί.</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3415509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Τρόποι χρήσης παραπομπής </a:t>
            </a:r>
            <a:r>
              <a:rPr lang="el-GR" sz="3600" b="0" dirty="0" smtClean="0"/>
              <a:t>9/9</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b="1" dirty="0"/>
              <a:t>Περίληψη (</a:t>
            </a:r>
            <a:r>
              <a:rPr lang="el-GR" b="1" dirty="0"/>
              <a:t>Summarizing</a:t>
            </a:r>
            <a:r>
              <a:rPr lang="el-GR" b="1" dirty="0"/>
              <a:t>) </a:t>
            </a:r>
            <a:r>
              <a:rPr lang="el-GR" b="1" dirty="0" smtClean="0"/>
              <a:t>2/2</a:t>
            </a:r>
            <a:endParaRPr lang="el-GR" b="1" dirty="0"/>
          </a:p>
          <a:p>
            <a:pPr marL="0" indent="0">
              <a:buNone/>
            </a:pPr>
            <a:r>
              <a:rPr lang="vi-VN" dirty="0" smtClean="0">
                <a:latin typeface="Calibri" panose="020F0502020204030204" pitchFamily="34" charset="0"/>
              </a:rPr>
              <a:t>Παραδείγματα</a:t>
            </a:r>
            <a:endParaRPr lang="vi-VN" dirty="0">
              <a:latin typeface="Calibri" panose="020F0502020204030204" pitchFamily="34" charset="0"/>
            </a:endParaRPr>
          </a:p>
          <a:p>
            <a:pPr marL="0" indent="0">
              <a:buNone/>
            </a:pPr>
            <a:r>
              <a:rPr lang="vi-VN" dirty="0">
                <a:latin typeface="Calibri" panose="020F0502020204030204" pitchFamily="34" charset="0"/>
              </a:rPr>
              <a:t>Ο </a:t>
            </a:r>
            <a:r>
              <a:rPr lang="en-US" dirty="0">
                <a:latin typeface="Calibri" panose="020F0502020204030204" pitchFamily="34" charset="0"/>
              </a:rPr>
              <a:t>Kalyn (2005) </a:t>
            </a:r>
            <a:r>
              <a:rPr lang="vi-VN" dirty="0">
                <a:latin typeface="Calibri" panose="020F0502020204030204" pitchFamily="34" charset="0"/>
              </a:rPr>
              <a:t>υποστήριξε ότι οι μαθητές βοηθούνται καλύτερα στην οικοδόμηση της εννοιολογικής γνώσης (κατανοούν καλύτερα αφηρημένες έννοιες) μέσα από την κιναισθητική τους δραστηριότητα, μέσα από την κίνηση στο χώρο και τον χειρισμό των αντικειμένων.</a:t>
            </a:r>
          </a:p>
          <a:p>
            <a:pPr marL="0" indent="0">
              <a:buNone/>
            </a:pPr>
            <a:r>
              <a:rPr lang="vi-VN" dirty="0">
                <a:latin typeface="Calibri" panose="020F0502020204030204" pitchFamily="34" charset="0"/>
              </a:rPr>
              <a:t>Τα διαθεματικά κινητικά προγράμματα μπορούν ακόμη να βοηθήσουν στη γλωσσική καλλιέργεια των παιδιών (Γώτη, Δέρρη &amp; Κιουμουρτζόγλου, 2006; </a:t>
            </a:r>
            <a:r>
              <a:rPr lang="en-US" dirty="0">
                <a:latin typeface="Calibri" panose="020F0502020204030204" pitchFamily="34" charset="0"/>
              </a:rPr>
              <a:t>Sperling &amp; Head, 2002), </a:t>
            </a:r>
            <a:r>
              <a:rPr lang="vi-VN" dirty="0">
                <a:latin typeface="Calibri" panose="020F0502020204030204" pitchFamily="34" charset="0"/>
              </a:rPr>
              <a:t>αλλά και στην προαγωγή του προφορικού λόγου των νηπίων (Τσαπακίδου, Ζαχοπούλου &amp; Σαμαρά, 2001).</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16444657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Περίληψη – Παράδειγμα </a:t>
            </a:r>
            <a:r>
              <a:rPr lang="el-GR" sz="3600" b="0" dirty="0" smtClean="0"/>
              <a:t>1/2</a:t>
            </a:r>
            <a:endParaRPr lang="el-GR" sz="3600" b="0" dirty="0"/>
          </a:p>
        </p:txBody>
      </p:sp>
      <p:sp>
        <p:nvSpPr>
          <p:cNvPr id="3" name="Θέση περιεχομένου 2"/>
          <p:cNvSpPr>
            <a:spLocks noGrp="1"/>
          </p:cNvSpPr>
          <p:nvPr>
            <p:ph idx="1"/>
          </p:nvPr>
        </p:nvSpPr>
        <p:spPr/>
        <p:txBody>
          <a:bodyPr>
            <a:noAutofit/>
          </a:bodyPr>
          <a:lstStyle/>
          <a:p>
            <a:pPr marL="0" indent="0">
              <a:buNone/>
            </a:pPr>
            <a:r>
              <a:rPr lang="el-GR" sz="2000" b="1" dirty="0"/>
              <a:t>Αρχικό κείμενο</a:t>
            </a:r>
          </a:p>
          <a:p>
            <a:pPr marL="0" indent="0">
              <a:buNone/>
            </a:pPr>
            <a:r>
              <a:rPr lang="el-GR" sz="2000" dirty="0"/>
              <a:t>Χαρούλη και Βασιλακάκη (2012)</a:t>
            </a:r>
          </a:p>
          <a:p>
            <a:pPr marL="0" indent="0">
              <a:buNone/>
            </a:pPr>
            <a:r>
              <a:rPr lang="el-GR" sz="2000" dirty="0"/>
              <a:t>Στην Ελλάδα, η πρόσβαση στην πληροφορία δεν είναι εύκολη για όλους, περισσότερο δε για τα ΑμεΑ, κυρίως γιατί οι σχετικές υπηρεσίες βρίσκονται σε πρώιμο στάδιο. Οι βιβλιοθήκες, μόλις τα τελευταία χρόνια, έχουν αναπτύξει υπηρεσίες για την εξασφάλιση της πρόσβασης σε ΑμεΑ. Ωστόσο, η απόκτηση, εγκατάσταση και χρήση των τεχνολογιών από μια βιβλιοθήκη δεν αρκεί. Υπάρχει μια σειρά ενεργειών που μπορούν να οδηγήσουν στην πλήρη αξιοποίηση των τεχνολογιών, όπως είναι η υποστήριξη τους από εξειδικευμένο και καταρτισμένο προσωπικό. </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18903165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Περίληψη – Παράδειγμα </a:t>
            </a:r>
            <a:r>
              <a:rPr lang="el-GR" sz="3600" b="0" dirty="0"/>
              <a:t>2</a:t>
            </a:r>
            <a:r>
              <a:rPr lang="el-GR" sz="3600" b="0" dirty="0" smtClean="0"/>
              <a:t>/2</a:t>
            </a:r>
            <a:endParaRPr lang="el-GR" sz="3600" b="0" dirty="0"/>
          </a:p>
        </p:txBody>
      </p:sp>
      <p:sp>
        <p:nvSpPr>
          <p:cNvPr id="3" name="Θέση περιεχομένου 2"/>
          <p:cNvSpPr>
            <a:spLocks noGrp="1"/>
          </p:cNvSpPr>
          <p:nvPr>
            <p:ph idx="1"/>
          </p:nvPr>
        </p:nvSpPr>
        <p:spPr/>
        <p:txBody>
          <a:bodyPr>
            <a:noAutofit/>
          </a:bodyPr>
          <a:lstStyle/>
          <a:p>
            <a:pPr marL="0" indent="0">
              <a:buNone/>
            </a:pPr>
            <a:r>
              <a:rPr lang="el-GR" sz="2000" b="1" dirty="0" smtClean="0"/>
              <a:t>Μετά από Περίληψη</a:t>
            </a:r>
          </a:p>
          <a:p>
            <a:pPr marL="0" indent="0">
              <a:buNone/>
            </a:pPr>
            <a:r>
              <a:rPr lang="el-GR" sz="2000" dirty="0" smtClean="0"/>
              <a:t>Οι ελληνικές βιβλιοθήκες τα τελευταία χρόνια καταβάλουν προσπάθειες στην εξασφάλιση της πρόσβασης των ΑμεΑ στην πληροφορία (Χαρούλη και Βασιλακάκη, 2012). Σε αυτό το πλαίσιο, οι βιβλιοθήκες έχουν αναπτύξει υπηρεσίες που προσφέρουν σε </a:t>
            </a:r>
            <a:r>
              <a:rPr lang="el-GR" sz="2000" dirty="0" smtClean="0"/>
              <a:t>Αμεα</a:t>
            </a:r>
            <a:r>
              <a:rPr lang="el-GR" sz="2000" dirty="0" smtClean="0"/>
              <a:t>. Αυτές όμως οι υπηρεσίες θα πρέπει να συνοδεύονται από σειρά ενεργειών όπως η εξασφάλιση της αναγκαίας τεχνολογίας, αλλά και η εκπαιδευτική κατάρτιση των βιβλιοθηκονόμων στην εξυπηρέτηση ΑμεΑ (Χαρούλη και Βασιλακάκη, 2012).</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29882615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Χρησιμότητα Παραπομπής </a:t>
            </a:r>
            <a:r>
              <a:rPr lang="el-GR" sz="3600" b="0" dirty="0" smtClean="0"/>
              <a:t>1/5</a:t>
            </a:r>
            <a:endParaRPr lang="el-GR" sz="3600" b="0" dirty="0"/>
          </a:p>
        </p:txBody>
      </p:sp>
      <p:sp>
        <p:nvSpPr>
          <p:cNvPr id="3" name="Θέση περιεχομένου 2"/>
          <p:cNvSpPr>
            <a:spLocks noGrp="1"/>
          </p:cNvSpPr>
          <p:nvPr>
            <p:ph idx="1"/>
          </p:nvPr>
        </p:nvSpPr>
        <p:spPr/>
        <p:txBody>
          <a:bodyPr>
            <a:normAutofit lnSpcReduction="10000"/>
          </a:bodyPr>
          <a:lstStyle/>
          <a:p>
            <a:pPr marL="0" indent="0">
              <a:buNone/>
            </a:pPr>
            <a:r>
              <a:rPr lang="el-GR" dirty="0"/>
              <a:t>Συχνά, ένα από τα προβλήματα του συγγραφέα κατά τη συγγραφή του έργου του είναι η αναγνώριση της ανάγκης χρήσης των παραπομπών. </a:t>
            </a:r>
          </a:p>
          <a:p>
            <a:pPr marL="0" indent="0">
              <a:buNone/>
            </a:pPr>
            <a:r>
              <a:rPr lang="el-GR" dirty="0"/>
              <a:t>Ο συγγραφέας δηλαδή δυσκολεύεται να καταλάβει που χρειάζεται και που όχι να χρησιμοποιήσει παραπομπές σε υλικό που εξέτασε. </a:t>
            </a:r>
          </a:p>
          <a:p>
            <a:pPr marL="0" indent="0">
              <a:buNone/>
            </a:pPr>
            <a:r>
              <a:rPr lang="el-GR" dirty="0"/>
              <a:t>Μία καλή πρακτική είναι να χρησιμοποιούνται </a:t>
            </a:r>
            <a:r>
              <a:rPr lang="el-GR" dirty="0" smtClean="0"/>
              <a:t>παραπομπές ακόμα </a:t>
            </a:r>
            <a:r>
              <a:rPr lang="el-GR" dirty="0"/>
              <a:t>και σε σημεία που ο συγγραφέας δεν είναι σίγουρος για την αναγκαιότητά τους. </a:t>
            </a:r>
          </a:p>
          <a:p>
            <a:pPr marL="0" indent="0">
              <a:buNone/>
            </a:pPr>
            <a:r>
              <a:rPr lang="el-GR" dirty="0"/>
              <a:t>Συνήθως, είναι πολύ λίγες οι περιπτώσεις που παραπομπές δε χρειάζονται οπότε και πολύ δύσκολα ο αναγνώστης θα θεωρήσει ότι η παραπομπή ήταν περιττή.</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2376190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6556320" y="6051515"/>
            <a:ext cx="2119680" cy="46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3D1D434E-8D35-4BEE-AA6D-AC0B92387BFF}" type="slidenum">
              <a:rPr lang="en-GB" altLang="el-GR" sz="1300">
                <a:solidFill>
                  <a:srgbClr val="000000"/>
                </a:solidFill>
                <a:latin typeface="Times New Roman" pitchFamily="18" charset="0"/>
              </a:rPr>
              <a:pPr algn="r" eaLnBrk="1">
                <a:buClrTx/>
                <a:buFontTx/>
                <a:buNone/>
              </a:pPr>
              <a:t>2</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smtClean="0"/>
              <a:t>Λίστα Βιβλιογραφίας</a:t>
            </a:r>
            <a:endParaRPr lang="el-GR" dirty="0"/>
          </a:p>
        </p:txBody>
      </p:sp>
      <p:sp>
        <p:nvSpPr>
          <p:cNvPr id="3" name="Θέση περιεχομένου 2"/>
          <p:cNvSpPr>
            <a:spLocks noGrp="1"/>
          </p:cNvSpPr>
          <p:nvPr>
            <p:ph idx="1"/>
          </p:nvPr>
        </p:nvSpPr>
        <p:spPr/>
        <p:txBody>
          <a:bodyPr/>
          <a:lstStyle/>
          <a:p>
            <a:pPr marL="0" indent="0">
              <a:buNone/>
            </a:pPr>
            <a:r>
              <a:rPr lang="el-GR" dirty="0"/>
              <a:t>Ο Όρος Λίστα Βιβλιογραφίας θα υιοθετηθεί για να γίνει επίσης εκτενή αναφορά στον τρόπο, τα μέσα και τα πρότυπα που υπάρχουν για τη δημιουργία βιβλιογραφικών αναφορών απαραίτητων κατά τη συγγραφή βιβλίων, άρθρων κ.α.</a:t>
            </a:r>
          </a:p>
          <a:p>
            <a:endParaRPr lang="el-GR" dirty="0"/>
          </a:p>
        </p:txBody>
      </p:sp>
    </p:spTree>
    <p:extLst>
      <p:ext uri="{BB962C8B-B14F-4D97-AF65-F5344CB8AC3E}">
        <p14:creationId xmlns:p14="http://schemas.microsoft.com/office/powerpoint/2010/main" val="12742170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Χρησιμότητα Παραπομπής </a:t>
            </a:r>
            <a:r>
              <a:rPr lang="el-GR" sz="3600" b="0" dirty="0"/>
              <a:t>2</a:t>
            </a:r>
            <a:r>
              <a:rPr lang="el-GR" sz="3600" b="0" dirty="0" smtClean="0"/>
              <a:t>/5</a:t>
            </a:r>
            <a:endParaRPr lang="el-GR" sz="3600" b="0" dirty="0"/>
          </a:p>
        </p:txBody>
      </p:sp>
      <p:sp>
        <p:nvSpPr>
          <p:cNvPr id="3" name="Θέση περιεχομένου 2"/>
          <p:cNvSpPr>
            <a:spLocks noGrp="1"/>
          </p:cNvSpPr>
          <p:nvPr>
            <p:ph idx="1"/>
          </p:nvPr>
        </p:nvSpPr>
        <p:spPr/>
        <p:txBody>
          <a:bodyPr>
            <a:normAutofit/>
          </a:bodyPr>
          <a:lstStyle/>
          <a:p>
            <a:pPr marL="0" indent="0">
              <a:buNone/>
            </a:pPr>
            <a:r>
              <a:rPr lang="el-GR" dirty="0"/>
              <a:t>Κυρίως, όμως, παραπομπές χρησιμοποιούνται όταν παρατίθενται ή αναφέρονται διεξοδικά ή σε συντομία απόψεις, ιδέες, θεωρίες, και αποτελέσματα άλλων συγγραφέων που σχετίζονται με την έρευνα του συγκεκριμένου συγγράμματος.</a:t>
            </a:r>
          </a:p>
          <a:p>
            <a:pPr marL="0" indent="0">
              <a:buNone/>
            </a:pPr>
            <a:endParaRPr lang="el-GR" dirty="0"/>
          </a:p>
          <a:p>
            <a:pPr marL="0" indent="0">
              <a:buNone/>
            </a:pPr>
            <a:r>
              <a:rPr lang="el-GR" dirty="0"/>
              <a:t>Οι παραπομπές χρησιμεύουν κυρίως στην ενδυνάμωση των θέσεων του συγγραφέα σχετικά με τις απόψεις που καταγράφηκαν από άλλους συγγραφείς στον ίδιο επιστημονικό χώρο, είτε οι δικές του ιδέες έρχονται σε αντίθεση είτε συμφωνούν με τις προϋπάρχουσες απόψεις.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16769274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Χρησιμότητα Παραπομπής </a:t>
            </a:r>
            <a:r>
              <a:rPr lang="el-GR" sz="3600" b="0" dirty="0" smtClean="0"/>
              <a:t>3/5</a:t>
            </a:r>
            <a:endParaRPr lang="el-GR" sz="3600" b="0" dirty="0"/>
          </a:p>
        </p:txBody>
      </p:sp>
      <p:sp>
        <p:nvSpPr>
          <p:cNvPr id="3" name="Θέση περιεχομένου 2"/>
          <p:cNvSpPr>
            <a:spLocks noGrp="1"/>
          </p:cNvSpPr>
          <p:nvPr>
            <p:ph idx="1"/>
          </p:nvPr>
        </p:nvSpPr>
        <p:spPr/>
        <p:txBody>
          <a:bodyPr>
            <a:normAutofit/>
          </a:bodyPr>
          <a:lstStyle/>
          <a:p>
            <a:pPr marL="0" indent="0">
              <a:buNone/>
            </a:pPr>
            <a:r>
              <a:rPr lang="el-GR" dirty="0"/>
              <a:t>Συχνά, χρησιμοποιούνται αντίθετες απόψεις μεταξύ τους για τη διατύπωση ενός αντιλόγου (1η περίπτωση), </a:t>
            </a:r>
          </a:p>
          <a:p>
            <a:pPr marL="0" indent="0">
              <a:buNone/>
            </a:pPr>
            <a:r>
              <a:rPr lang="el-GR" dirty="0"/>
              <a:t>αλλά και χρήση των ακριβών λέξεων του συγγραφέα προκειμένου να δοθεί έμφαση στο συγκεκριμένο σημείο (2η περίπτωση).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19286224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Χρησιμότητα Παραπομπής </a:t>
            </a:r>
            <a:r>
              <a:rPr lang="el-GR" sz="3600" b="0" dirty="0"/>
              <a:t>4</a:t>
            </a:r>
            <a:r>
              <a:rPr lang="el-GR" sz="3600" b="0" dirty="0" smtClean="0"/>
              <a:t>/5</a:t>
            </a:r>
            <a:endParaRPr lang="el-GR" sz="3600" b="0" dirty="0"/>
          </a:p>
        </p:txBody>
      </p:sp>
      <p:sp>
        <p:nvSpPr>
          <p:cNvPr id="3" name="Θέση περιεχομένου 2"/>
          <p:cNvSpPr>
            <a:spLocks noGrp="1"/>
          </p:cNvSpPr>
          <p:nvPr>
            <p:ph idx="1"/>
          </p:nvPr>
        </p:nvSpPr>
        <p:spPr/>
        <p:txBody>
          <a:bodyPr>
            <a:normAutofit fontScale="92500"/>
          </a:bodyPr>
          <a:lstStyle/>
          <a:p>
            <a:pPr marL="0" indent="0">
              <a:buNone/>
            </a:pPr>
            <a:r>
              <a:rPr lang="en-US" b="1" dirty="0"/>
              <a:t>1η Περίπτωση</a:t>
            </a:r>
          </a:p>
          <a:p>
            <a:pPr marL="0" indent="0">
              <a:buNone/>
            </a:pPr>
            <a:r>
              <a:rPr lang="en-US" dirty="0"/>
              <a:t>Today, we are too self-centered. Most families no longer sit down to eat together, preferring instead to eat on the go while rushing to the next appointment (</a:t>
            </a:r>
            <a:r>
              <a:rPr lang="en-US" dirty="0"/>
              <a:t>Gleick</a:t>
            </a:r>
            <a:r>
              <a:rPr lang="en-US" dirty="0"/>
              <a:t> 148). Everything is about what we want.</a:t>
            </a:r>
          </a:p>
          <a:p>
            <a:pPr marL="0" indent="0">
              <a:buNone/>
            </a:pPr>
            <a:r>
              <a:rPr lang="en-US" dirty="0"/>
              <a:t>Today, Americans are too self-centered. Even our families don't matter as much anymore as they once did. Other people and activities take precedence. In fact, the evidence shows that most American families no longer eat together, preferring instead to eat on the go while rushing to the next appointment (</a:t>
            </a:r>
            <a:r>
              <a:rPr lang="en-US" dirty="0"/>
              <a:t>Gleick</a:t>
            </a:r>
            <a:r>
              <a:rPr lang="en-US" dirty="0"/>
              <a:t> 148). Sit-down meals are a time to share and connect with others; however, that connection has become less valued, as families begin to prize individual activities over shared time, promoting self-centeredness over group identity.</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9367783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Χρησιμότητα Παραπομπής </a:t>
            </a:r>
            <a:r>
              <a:rPr lang="el-GR" sz="3600" b="0" dirty="0" smtClean="0"/>
              <a:t>5/5</a:t>
            </a:r>
            <a:endParaRPr lang="el-GR" sz="3600" b="0" dirty="0"/>
          </a:p>
        </p:txBody>
      </p:sp>
      <p:sp>
        <p:nvSpPr>
          <p:cNvPr id="3" name="Θέση περιεχομένου 2"/>
          <p:cNvSpPr>
            <a:spLocks noGrp="1"/>
          </p:cNvSpPr>
          <p:nvPr>
            <p:ph idx="1"/>
          </p:nvPr>
        </p:nvSpPr>
        <p:spPr/>
        <p:txBody>
          <a:bodyPr>
            <a:normAutofit fontScale="92500" lnSpcReduction="10000"/>
          </a:bodyPr>
          <a:lstStyle/>
          <a:p>
            <a:pPr marL="0" indent="0">
              <a:buNone/>
            </a:pPr>
            <a:r>
              <a:rPr lang="en-US" b="1" dirty="0"/>
              <a:t>2η Περίπτωση</a:t>
            </a:r>
          </a:p>
          <a:p>
            <a:pPr marL="0" indent="0">
              <a:buNone/>
            </a:pPr>
            <a:r>
              <a:rPr lang="en-US" dirty="0"/>
              <a:t>Today, we are too self-centered. "We are consumers-on-the-run . . . the very notion of the family meal as a sit-down occasion is vanishing. Adults and children alike eat . . . on the way to their next activity" (</a:t>
            </a:r>
            <a:r>
              <a:rPr lang="en-US" dirty="0"/>
              <a:t>Gleick</a:t>
            </a:r>
            <a:r>
              <a:rPr lang="en-US" dirty="0"/>
              <a:t> 148). Everything is about what we want.</a:t>
            </a:r>
          </a:p>
          <a:p>
            <a:pPr marL="0" indent="0">
              <a:buNone/>
            </a:pPr>
            <a:r>
              <a:rPr lang="en-US" dirty="0"/>
              <a:t>Today, Americans are too self-centered. Even our families don't matter as much any more as they once did. Other people and activities take precedence, as James </a:t>
            </a:r>
            <a:r>
              <a:rPr lang="en-US" dirty="0"/>
              <a:t>Gleick</a:t>
            </a:r>
            <a:r>
              <a:rPr lang="en-US" dirty="0"/>
              <a:t> says in his book, Faster. "We are consumers-on-the-run . . . the very notion of the family meal as a sit-down occasion is vanishing. Adults and children alike eat . . . on the way to their next activity" (148). Sit-down meals are a time to share and connect with others; however, that connection has become less valued, as families begin to prize individual activities over shared time, promoting self-centeredness over group identity.</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35512061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Στοιχεία σωστής λίστας βιβλιογραφίας </a:t>
            </a:r>
            <a:br>
              <a:rPr lang="el-GR" dirty="0" smtClean="0"/>
            </a:br>
            <a:r>
              <a:rPr lang="el-GR" sz="3600" b="0" dirty="0" smtClean="0"/>
              <a:t>1/3</a:t>
            </a:r>
            <a:endParaRPr lang="el-GR" sz="3600" b="0" dirty="0"/>
          </a:p>
        </p:txBody>
      </p:sp>
      <p:sp>
        <p:nvSpPr>
          <p:cNvPr id="3" name="Θέση περιεχομένου 2"/>
          <p:cNvSpPr>
            <a:spLocks noGrp="1"/>
          </p:cNvSpPr>
          <p:nvPr>
            <p:ph idx="1"/>
          </p:nvPr>
        </p:nvSpPr>
        <p:spPr/>
        <p:txBody>
          <a:bodyPr>
            <a:normAutofit lnSpcReduction="10000"/>
          </a:bodyPr>
          <a:lstStyle/>
          <a:p>
            <a:pPr marL="0" indent="0">
              <a:buNone/>
            </a:pPr>
            <a:r>
              <a:rPr lang="el-GR" dirty="0"/>
              <a:t>Πολύ συχνά οι συγγραφείς δυσκολεύονται να παραπέμψουν σε μια πηγή σωστά κυρίως γιατί δεν έχουν κρατήσει καθόλου ή τα πλήρη στοιχεία αναγνώρισης και ταυτοποίησης της πηγής αυτής. </a:t>
            </a:r>
          </a:p>
          <a:p>
            <a:pPr marL="0" indent="0">
              <a:buNone/>
            </a:pPr>
            <a:r>
              <a:rPr lang="el-GR" dirty="0"/>
              <a:t>Ως συνέπεια, συχνά ο συγγραφέας σπαταλάει το διπλάσιο χρόνο για τη δημιουργία της Λίστας Βιβλιογραφίας του μια και καλείται να εντοπίσει εκ νέου τις πηγές του και να κρατήσει τα στοιχεία τους.</a:t>
            </a:r>
          </a:p>
          <a:p>
            <a:pPr marL="0" indent="0">
              <a:buNone/>
            </a:pPr>
            <a:r>
              <a:rPr lang="el-GR" dirty="0"/>
              <a:t>Η σωστή και έγκαιρη καταγραφή των στοιχείων των πηγών ήδη κατά τη διάρκεια της αναζήτησης, ανάκτησης και αξιολόγησης τους μπορεί να οδηγήσει στην αποφυγή απώλειας χρόνου ή δημιουργίας Λίστας Βιβλιογραφίας ελλιπών στοιχείων.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29586157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Στοιχεία σωστής λίστας βιβλιογραφίας </a:t>
            </a:r>
            <a:br>
              <a:rPr lang="el-GR" dirty="0" smtClean="0"/>
            </a:br>
            <a:r>
              <a:rPr lang="el-GR" sz="3600" b="0" dirty="0" smtClean="0"/>
              <a:t>2/3</a:t>
            </a:r>
            <a:endParaRPr lang="el-GR" sz="3600" b="0" dirty="0"/>
          </a:p>
        </p:txBody>
      </p:sp>
      <p:sp>
        <p:nvSpPr>
          <p:cNvPr id="3" name="Θέση περιεχομένου 2"/>
          <p:cNvSpPr>
            <a:spLocks noGrp="1"/>
          </p:cNvSpPr>
          <p:nvPr>
            <p:ph idx="1"/>
          </p:nvPr>
        </p:nvSpPr>
        <p:spPr/>
        <p:txBody>
          <a:bodyPr>
            <a:normAutofit/>
          </a:bodyPr>
          <a:lstStyle/>
          <a:p>
            <a:pPr marL="0" indent="0">
              <a:buNone/>
            </a:pPr>
            <a:r>
              <a:rPr lang="el-GR" dirty="0"/>
              <a:t>Υπάρχουν μια σειρά από βήματα που αν ακολουθηθούν εγγυώνται τη σύνταξη μιας άρτιας Λίστας Βιβλιογραφίας χωρίς ιδιαίτερο κόπο.</a:t>
            </a:r>
          </a:p>
          <a:p>
            <a:pPr marL="0" indent="0">
              <a:buNone/>
            </a:pPr>
            <a:r>
              <a:rPr lang="el-GR" dirty="0"/>
              <a:t>Ειδικότερα, ο συγγραφέας θα πρέπει να μεριμνά ήδη από τον εντοπισμό και αξιολόγηση των πηγών του για την πλήρη καταγραφή των στοιχείων ταυτοποίησης αυτών είτε σε κάποιο σύστημα (όπως θα δούμε σε επόμενα μαθήματα), είτε σε μια πρόχειρη ηλεκτρονική λίστα ή ακόμα και επάνω στο εκτυπωμένο αντίγραφο της πηγής.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22980308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Στοιχεία σωστής λίστας βιβλιογραφίας </a:t>
            </a:r>
            <a:br>
              <a:rPr lang="el-GR" dirty="0" smtClean="0"/>
            </a:br>
            <a:r>
              <a:rPr lang="el-GR" sz="3600" b="0" dirty="0"/>
              <a:t>3</a:t>
            </a:r>
            <a:r>
              <a:rPr lang="el-GR" sz="3600" b="0" dirty="0" smtClean="0"/>
              <a:t>/3</a:t>
            </a:r>
            <a:endParaRPr lang="el-GR" sz="3600" b="0" dirty="0"/>
          </a:p>
        </p:txBody>
      </p:sp>
      <p:sp>
        <p:nvSpPr>
          <p:cNvPr id="3" name="Θέση περιεχομένου 2"/>
          <p:cNvSpPr>
            <a:spLocks noGrp="1"/>
          </p:cNvSpPr>
          <p:nvPr>
            <p:ph idx="1"/>
          </p:nvPr>
        </p:nvSpPr>
        <p:spPr/>
        <p:txBody>
          <a:bodyPr>
            <a:normAutofit fontScale="85000" lnSpcReduction="20000"/>
          </a:bodyPr>
          <a:lstStyle/>
          <a:p>
            <a:pPr marL="0" indent="0">
              <a:buNone/>
            </a:pPr>
            <a:r>
              <a:rPr lang="el-GR" dirty="0"/>
              <a:t>Ο συγγραφέας θα πρέπει κάθε φορά να διατηρεί τα εξής στοιχεία ταυτοποίησης των πηγών του:</a:t>
            </a:r>
          </a:p>
          <a:p>
            <a:pPr marL="0" indent="0">
              <a:buNone/>
            </a:pPr>
            <a:r>
              <a:rPr lang="el-GR" dirty="0"/>
              <a:t>- Τα πλήρη στοιχεία του ονόματος του συγγραφέα της πηγής (Όνομα και Επίθετο), ακόμα και όταν η πηγή έχει περισσότερους του ενός συγγραφείς.</a:t>
            </a:r>
          </a:p>
          <a:p>
            <a:pPr marL="0" indent="0">
              <a:buNone/>
            </a:pPr>
            <a:r>
              <a:rPr lang="el-GR" dirty="0"/>
              <a:t>- Το έτος της δημοσίευσης.</a:t>
            </a:r>
          </a:p>
          <a:p>
            <a:pPr marL="0" indent="0">
              <a:buNone/>
            </a:pPr>
            <a:r>
              <a:rPr lang="el-GR" dirty="0"/>
              <a:t>- Το τίτλο της πηγής (βιβλίου, άρθρου).</a:t>
            </a:r>
          </a:p>
          <a:p>
            <a:pPr marL="0" indent="0">
              <a:buNone/>
            </a:pPr>
            <a:r>
              <a:rPr lang="el-GR" dirty="0"/>
              <a:t>- Το όνομα του επιμελητή/</a:t>
            </a:r>
            <a:r>
              <a:rPr lang="el-GR" dirty="0"/>
              <a:t>τών</a:t>
            </a:r>
            <a:endParaRPr lang="el-GR" dirty="0"/>
          </a:p>
          <a:p>
            <a:pPr marL="0" indent="0">
              <a:buNone/>
            </a:pPr>
            <a:r>
              <a:rPr lang="el-GR" dirty="0"/>
              <a:t>- Τον τίτλο της συλλογικής έκδοσης</a:t>
            </a:r>
          </a:p>
          <a:p>
            <a:pPr marL="0" indent="0">
              <a:buNone/>
            </a:pPr>
            <a:r>
              <a:rPr lang="el-GR" dirty="0"/>
              <a:t>- Το όνομα του εκδότη.</a:t>
            </a:r>
          </a:p>
          <a:p>
            <a:pPr marL="0" indent="0">
              <a:buNone/>
            </a:pPr>
            <a:r>
              <a:rPr lang="el-GR" dirty="0"/>
              <a:t>- Τον τόπο έκδοσης.</a:t>
            </a:r>
          </a:p>
          <a:p>
            <a:pPr marL="0" indent="0">
              <a:buNone/>
            </a:pPr>
            <a:r>
              <a:rPr lang="el-GR" dirty="0"/>
              <a:t>- Τον αριθμό των σελίδων.</a:t>
            </a:r>
          </a:p>
          <a:p>
            <a:pPr marL="0" indent="0">
              <a:buNone/>
            </a:pPr>
            <a:r>
              <a:rPr lang="el-GR" dirty="0"/>
              <a:t>- Τον αριθμό του Τόμου και Τεύχους (σε περίπτωση περιοδικού).</a:t>
            </a:r>
          </a:p>
          <a:p>
            <a:pPr marL="0" indent="0">
              <a:buNone/>
            </a:pPr>
            <a:r>
              <a:rPr lang="el-GR" dirty="0"/>
              <a:t>- Το URL και την ημερομηνία πρόσβασης (σε περίπτωση ηλεκτρονικής πηγής).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29086552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Σπουδαιότητα λίστας βιβλιογραφίας</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dirty="0"/>
              <a:t>Ο αναγνώστης ενημερώνεται άμεσα και με ένα τυποποιημένο τρόπο σχετικά με τις πηγές που συμβουλεύτηκαν και χρησιμοποιήθηκαν για τη διενέργεια της έρευνας.</a:t>
            </a:r>
          </a:p>
          <a:p>
            <a:pPr marL="0" indent="0">
              <a:buNone/>
            </a:pPr>
            <a:r>
              <a:rPr lang="el-GR" dirty="0"/>
              <a:t>Το συγγραφικό έργο που χρησιμοποιήθηκε με κάθε μορφή μέσα στο κείμενο </a:t>
            </a:r>
            <a:r>
              <a:rPr lang="el-GR" dirty="0" smtClean="0"/>
              <a:t>αναφέρεται </a:t>
            </a:r>
            <a:r>
              <a:rPr lang="el-GR" dirty="0"/>
              <a:t>με τη συνδρομή των βιβλιογραφικών αναφορών.</a:t>
            </a:r>
          </a:p>
          <a:p>
            <a:pPr marL="0" indent="0">
              <a:buNone/>
            </a:pPr>
            <a:r>
              <a:rPr lang="el-GR" dirty="0"/>
              <a:t>Ο συγγραφέας προφυλάσσεται από υποψίες περί πλαστογραφίας με τη χρήση των βιβλιογραφικών αναφορών.</a:t>
            </a:r>
          </a:p>
          <a:p>
            <a:pPr marL="0" indent="0">
              <a:buNone/>
            </a:pPr>
            <a:r>
              <a:rPr lang="el-GR" dirty="0"/>
              <a:t>Το συγγραφικό έργο αποκτά αξιοπιστία με τη λεπτομερή παράθεση των πηγών που χρησιμοποιήθηκαν για την υποστήριξη των αποτελεσμάτων της έρευνας και οι οποίες πηγές είναι διαθέσιμες προς χρήση.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35799153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 </a:t>
            </a:r>
            <a:r>
              <a:rPr lang="el-GR" sz="3600" b="0" dirty="0" smtClean="0"/>
              <a:t>1/3</a:t>
            </a:r>
            <a:endParaRPr lang="el-GR" sz="3600" b="0" dirty="0"/>
          </a:p>
        </p:txBody>
      </p:sp>
      <p:sp>
        <p:nvSpPr>
          <p:cNvPr id="3" name="Θέση περιεχομένου 2"/>
          <p:cNvSpPr>
            <a:spLocks noGrp="1"/>
          </p:cNvSpPr>
          <p:nvPr>
            <p:ph idx="1"/>
          </p:nvPr>
        </p:nvSpPr>
        <p:spPr/>
        <p:txBody>
          <a:bodyPr>
            <a:noAutofit/>
          </a:bodyPr>
          <a:lstStyle/>
          <a:p>
            <a:pPr marL="0" indent="0">
              <a:buNone/>
            </a:pPr>
            <a:r>
              <a:rPr lang="en-US" altLang="el-GR" sz="2000" dirty="0">
                <a:solidFill>
                  <a:srgbClr val="000000"/>
                </a:solidFill>
              </a:rPr>
              <a:t>Bates, M. J. (1976). Rigorous systematic bibliography. </a:t>
            </a:r>
            <a:r>
              <a:rPr lang="en-US" altLang="el-GR" sz="2000" i="1" dirty="0">
                <a:solidFill>
                  <a:srgbClr val="000000"/>
                </a:solidFill>
              </a:rPr>
              <a:t>RQ</a:t>
            </a:r>
            <a:r>
              <a:rPr lang="en-US" altLang="el-GR" sz="2000" dirty="0">
                <a:solidFill>
                  <a:srgbClr val="000000"/>
                </a:solidFill>
              </a:rPr>
              <a:t>, 16(1), 7-26.</a:t>
            </a:r>
          </a:p>
          <a:p>
            <a:pPr marL="0" indent="0">
              <a:buNone/>
            </a:pPr>
            <a:r>
              <a:rPr lang="en-US" altLang="el-GR" sz="2000" dirty="0">
                <a:solidFill>
                  <a:srgbClr val="000000"/>
                </a:solidFill>
              </a:rPr>
              <a:t>Blum, R. (1980) </a:t>
            </a:r>
            <a:r>
              <a:rPr lang="en-US" altLang="el-GR" sz="2000" i="1" dirty="0">
                <a:solidFill>
                  <a:srgbClr val="000000"/>
                </a:solidFill>
              </a:rPr>
              <a:t>Bibliographia, an inquiry into its definition and designations</a:t>
            </a:r>
            <a:r>
              <a:rPr lang="en-US" altLang="el-GR" sz="2000" dirty="0">
                <a:solidFill>
                  <a:srgbClr val="000000"/>
                </a:solidFill>
              </a:rPr>
              <a:t>. Translated by Mathilde V. Rovelstad. Chicago, Ill.: American Library Association; Folkestone, Kent, England: Dawson.</a:t>
            </a:r>
          </a:p>
          <a:p>
            <a:pPr marL="0" indent="0">
              <a:buNone/>
            </a:pPr>
            <a:r>
              <a:rPr lang="en-US" altLang="el-GR" sz="2000" dirty="0">
                <a:solidFill>
                  <a:srgbClr val="000000"/>
                </a:solidFill>
              </a:rPr>
              <a:t>Diringer, D. (1953). </a:t>
            </a:r>
            <a:r>
              <a:rPr lang="en-US" altLang="el-GR" sz="2000" i="1" dirty="0">
                <a:solidFill>
                  <a:srgbClr val="000000"/>
                </a:solidFill>
              </a:rPr>
              <a:t>The Book Before Printing. Ancient, Medieval and Oriental</a:t>
            </a:r>
            <a:r>
              <a:rPr lang="en-US" altLang="el-GR" sz="2000" dirty="0">
                <a:solidFill>
                  <a:srgbClr val="000000"/>
                </a:solidFill>
              </a:rPr>
              <a:t>. New. York.</a:t>
            </a:r>
          </a:p>
          <a:p>
            <a:pPr marL="0" indent="0">
              <a:buNone/>
            </a:pPr>
            <a:r>
              <a:rPr lang="en-US" altLang="el-GR" sz="2000" dirty="0">
                <a:solidFill>
                  <a:srgbClr val="000000"/>
                </a:solidFill>
              </a:rPr>
              <a:t>Feather, J. (2003). Bibliography. IN: </a:t>
            </a:r>
            <a:r>
              <a:rPr lang="en-US" altLang="el-GR" sz="2000" i="1" dirty="0">
                <a:solidFill>
                  <a:srgbClr val="000000"/>
                </a:solidFill>
              </a:rPr>
              <a:t>International Encyclopedia of Information and Library Science. 2</a:t>
            </a:r>
            <a:r>
              <a:rPr lang="en-US" altLang="el-GR" sz="2000" i="1" baseline="30000" dirty="0">
                <a:solidFill>
                  <a:srgbClr val="000000"/>
                </a:solidFill>
              </a:rPr>
              <a:t>nd</a:t>
            </a:r>
            <a:r>
              <a:rPr lang="en-US" altLang="el-GR" sz="2000" dirty="0">
                <a:solidFill>
                  <a:srgbClr val="000000"/>
                </a:solidFill>
              </a:rPr>
              <a:t>. ed. Ed. by John Feather &amp; Paul Sturges. London: Routledge (s. 37-38).</a:t>
            </a:r>
          </a:p>
          <a:p>
            <a:pPr marL="0" indent="0">
              <a:buNone/>
            </a:pPr>
            <a:r>
              <a:rPr lang="en-US" altLang="el-GR" sz="2000" dirty="0">
                <a:solidFill>
                  <a:srgbClr val="000000"/>
                </a:solidFill>
              </a:rPr>
              <a:t>Finkelstein, D. And McCleery, A. (2005).</a:t>
            </a:r>
            <a:r>
              <a:rPr lang="en-US" altLang="el-GR" sz="2000" i="1" dirty="0">
                <a:solidFill>
                  <a:srgbClr val="000000"/>
                </a:solidFill>
              </a:rPr>
              <a:t> An introduction to book history</a:t>
            </a:r>
            <a:r>
              <a:rPr lang="en-US" altLang="el-GR" sz="2000" dirty="0">
                <a:solidFill>
                  <a:srgbClr val="000000"/>
                </a:solidFill>
              </a:rPr>
              <a:t>. London: Routledge.</a:t>
            </a:r>
          </a:p>
          <a:p>
            <a:pPr marL="0" indent="0">
              <a:buNone/>
            </a:pPr>
            <a:r>
              <a:rPr lang="en-US" altLang="el-GR" sz="2000" dirty="0">
                <a:solidFill>
                  <a:srgbClr val="000000"/>
                </a:solidFill>
              </a:rPr>
              <a:t>Gaskell, P. (1972). </a:t>
            </a:r>
            <a:r>
              <a:rPr lang="en-US" altLang="el-GR" sz="2000" i="1" dirty="0">
                <a:solidFill>
                  <a:srgbClr val="000000"/>
                </a:solidFill>
              </a:rPr>
              <a:t>A new introduction to bibliography</a:t>
            </a:r>
            <a:r>
              <a:rPr lang="en-US" altLang="el-GR" sz="2000" dirty="0">
                <a:solidFill>
                  <a:srgbClr val="000000"/>
                </a:solidFill>
              </a:rPr>
              <a:t>. New York: Oxford University Press.</a:t>
            </a:r>
          </a:p>
          <a:p>
            <a:endParaRPr lang="en-US" altLang="el-GR" sz="2000" dirty="0">
              <a:solidFill>
                <a:srgbClr val="000000"/>
              </a:solidFill>
            </a:endParaRPr>
          </a:p>
          <a:p>
            <a:endParaRPr lang="en-US" altLang="el-GR" sz="2000" dirty="0">
              <a:solidFill>
                <a:srgbClr val="000000"/>
              </a:solidFill>
            </a:endParaRP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41712716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 </a:t>
            </a:r>
            <a:r>
              <a:rPr lang="el-GR" sz="3600" b="0" dirty="0" smtClean="0"/>
              <a:t>2/3</a:t>
            </a:r>
            <a:endParaRPr lang="el-GR" sz="3600" b="0" dirty="0"/>
          </a:p>
        </p:txBody>
      </p:sp>
      <p:sp>
        <p:nvSpPr>
          <p:cNvPr id="3" name="Θέση περιεχομένου 2"/>
          <p:cNvSpPr>
            <a:spLocks noGrp="1"/>
          </p:cNvSpPr>
          <p:nvPr>
            <p:ph idx="1"/>
          </p:nvPr>
        </p:nvSpPr>
        <p:spPr/>
        <p:txBody>
          <a:bodyPr>
            <a:noAutofit/>
          </a:bodyPr>
          <a:lstStyle/>
          <a:p>
            <a:pPr marL="0" indent="0">
              <a:buNone/>
            </a:pPr>
            <a:r>
              <a:rPr lang="en-US" altLang="el-GR" sz="2000" dirty="0" smtClean="0">
                <a:solidFill>
                  <a:srgbClr val="000000"/>
                </a:solidFill>
              </a:rPr>
              <a:t>Gaskell</a:t>
            </a:r>
            <a:r>
              <a:rPr lang="en-US" altLang="el-GR" sz="2000" dirty="0">
                <a:solidFill>
                  <a:srgbClr val="000000"/>
                </a:solidFill>
              </a:rPr>
              <a:t>, P. (2000)</a:t>
            </a:r>
            <a:r>
              <a:rPr lang="en-US" altLang="el-GR" sz="2000" i="1" dirty="0">
                <a:solidFill>
                  <a:srgbClr val="000000"/>
                </a:solidFill>
              </a:rPr>
              <a:t>. A new introduction to bibliography. </a:t>
            </a:r>
            <a:r>
              <a:rPr lang="en-US" altLang="el-GR" sz="2000" dirty="0">
                <a:solidFill>
                  <a:srgbClr val="000000"/>
                </a:solidFill>
              </a:rPr>
              <a:t>New Castle, DE: Oak Knoll Press.</a:t>
            </a:r>
          </a:p>
          <a:p>
            <a:pPr marL="0" indent="0">
              <a:buNone/>
            </a:pPr>
            <a:r>
              <a:rPr lang="en-US" altLang="el-GR" sz="2000" dirty="0">
                <a:solidFill>
                  <a:srgbClr val="000000"/>
                </a:solidFill>
              </a:rPr>
              <a:t>Harmon, R. B. (1989). </a:t>
            </a:r>
            <a:r>
              <a:rPr lang="en-US" altLang="el-GR" sz="2000" i="1" dirty="0">
                <a:solidFill>
                  <a:srgbClr val="000000"/>
                </a:solidFill>
              </a:rPr>
              <a:t>Elements of bibliography: a simplified approach</a:t>
            </a:r>
            <a:r>
              <a:rPr lang="en-US" altLang="el-GR" sz="2000" dirty="0">
                <a:solidFill>
                  <a:srgbClr val="000000"/>
                </a:solidFill>
              </a:rPr>
              <a:t>. Rev. ed. Metuchen, N.J.: Scarecrow Press.</a:t>
            </a:r>
          </a:p>
          <a:p>
            <a:pPr marL="0" indent="0">
              <a:buNone/>
            </a:pPr>
            <a:r>
              <a:rPr lang="en-US" altLang="el-GR" sz="2000" dirty="0">
                <a:solidFill>
                  <a:srgbClr val="000000"/>
                </a:solidFill>
              </a:rPr>
              <a:t>Indiana University (2010). Writing Tutorial Services, Indiana University, Bloomington, IN [Retrieved 14/11/2011: </a:t>
            </a:r>
            <a:r>
              <a:rPr lang="en-US" altLang="el-GR" sz="2000" u="sng" dirty="0">
                <a:solidFill>
                  <a:srgbClr val="000000"/>
                </a:solidFill>
                <a:hlinkClick r:id="rId2"/>
              </a:rPr>
              <a:t>http://www.indiana.edu/~wts/pamphlets/using_evidence.shtml</a:t>
            </a:r>
            <a:r>
              <a:rPr lang="en-US" altLang="el-GR" sz="2000" dirty="0">
                <a:solidFill>
                  <a:srgbClr val="000000"/>
                </a:solidFill>
              </a:rPr>
              <a:t>]</a:t>
            </a:r>
          </a:p>
          <a:p>
            <a:pPr marL="0" indent="0">
              <a:buNone/>
            </a:pPr>
            <a:r>
              <a:rPr lang="en-US" altLang="el-GR" sz="2000" dirty="0">
                <a:solidFill>
                  <a:srgbClr val="000000"/>
                </a:solidFill>
              </a:rPr>
              <a:t>Κουμ</a:t>
            </a:r>
            <a:r>
              <a:rPr lang="en-US" altLang="el-GR" sz="2000" dirty="0">
                <a:solidFill>
                  <a:srgbClr val="000000"/>
                </a:solidFill>
              </a:rPr>
              <a:t>αριανού, Α., Δρούλια, Λ., Layton, Ε. (1986).</a:t>
            </a:r>
            <a:r>
              <a:rPr lang="en-US" altLang="el-GR" sz="2000" i="1" dirty="0">
                <a:solidFill>
                  <a:srgbClr val="000000"/>
                </a:solidFill>
              </a:rPr>
              <a:t> Το ελληνικό βιβ</a:t>
            </a:r>
            <a:r>
              <a:rPr lang="en-US" altLang="el-GR" sz="2000" i="1" dirty="0">
                <a:solidFill>
                  <a:srgbClr val="000000"/>
                </a:solidFill>
              </a:rPr>
              <a:t>λίο</a:t>
            </a:r>
            <a:r>
              <a:rPr lang="en-US" altLang="el-GR" sz="2000" i="1" dirty="0">
                <a:solidFill>
                  <a:srgbClr val="000000"/>
                </a:solidFill>
              </a:rPr>
              <a:t> (1476 -1830). </a:t>
            </a:r>
            <a:r>
              <a:rPr lang="en-US" altLang="el-GR" sz="2000" dirty="0">
                <a:solidFill>
                  <a:srgbClr val="000000"/>
                </a:solidFill>
              </a:rPr>
              <a:t>Αθήν</a:t>
            </a:r>
            <a:r>
              <a:rPr lang="en-US" altLang="el-GR" sz="2000" dirty="0">
                <a:solidFill>
                  <a:srgbClr val="000000"/>
                </a:solidFill>
              </a:rPr>
              <a:t>α: ΜΙΕΤ.</a:t>
            </a:r>
          </a:p>
          <a:p>
            <a:pPr marL="0" indent="0">
              <a:buNone/>
            </a:pPr>
            <a:r>
              <a:rPr lang="en-US" altLang="el-GR" sz="2000" dirty="0">
                <a:solidFill>
                  <a:srgbClr val="000000"/>
                </a:solidFill>
              </a:rPr>
              <a:t>Kυριάκη- Μάνεση, Δάφνη (1999). </a:t>
            </a:r>
            <a:r>
              <a:rPr lang="en-US" altLang="el-GR" sz="2000" i="1" dirty="0">
                <a:solidFill>
                  <a:srgbClr val="000000"/>
                </a:solidFill>
              </a:rPr>
              <a:t>Κέντρ</a:t>
            </a:r>
            <a:r>
              <a:rPr lang="en-US" altLang="el-GR" sz="2000" i="1" dirty="0">
                <a:solidFill>
                  <a:srgbClr val="000000"/>
                </a:solidFill>
              </a:rPr>
              <a:t>α τεκμηρίωσης και πληροφόρησης: ρόλος, λειτουργίες, οργάνωση</a:t>
            </a:r>
            <a:r>
              <a:rPr lang="en-US" altLang="el-GR" sz="2000" dirty="0">
                <a:solidFill>
                  <a:srgbClr val="000000"/>
                </a:solidFill>
              </a:rPr>
              <a:t>. </a:t>
            </a:r>
            <a:r>
              <a:rPr lang="en-US" altLang="el-GR" sz="2000" dirty="0">
                <a:solidFill>
                  <a:srgbClr val="000000"/>
                </a:solidFill>
              </a:rPr>
              <a:t>Περιστέρι</a:t>
            </a:r>
            <a:r>
              <a:rPr lang="en-US" altLang="el-GR" sz="2000" dirty="0">
                <a:solidFill>
                  <a:srgbClr val="000000"/>
                </a:solidFill>
              </a:rPr>
              <a:t>: </a:t>
            </a:r>
            <a:r>
              <a:rPr lang="en-US" altLang="el-GR" sz="2000" dirty="0">
                <a:solidFill>
                  <a:srgbClr val="000000"/>
                </a:solidFill>
              </a:rPr>
              <a:t>Ίων</a:t>
            </a:r>
            <a:r>
              <a:rPr lang="en-US" altLang="el-GR" sz="2000" dirty="0">
                <a:solidFill>
                  <a:srgbClr val="000000"/>
                </a:solidFill>
              </a:rPr>
              <a:t>.</a:t>
            </a:r>
          </a:p>
          <a:p>
            <a:pPr marL="0" indent="0">
              <a:buNone/>
            </a:pPr>
            <a:r>
              <a:rPr lang="en-US" altLang="el-GR" sz="2000" dirty="0">
                <a:solidFill>
                  <a:srgbClr val="000000"/>
                </a:solidFill>
              </a:rPr>
              <a:t>Μπ</a:t>
            </a:r>
            <a:r>
              <a:rPr lang="en-US" altLang="el-GR" sz="2000" dirty="0">
                <a:solidFill>
                  <a:srgbClr val="000000"/>
                </a:solidFill>
              </a:rPr>
              <a:t>ώκος</a:t>
            </a:r>
            <a:r>
              <a:rPr lang="en-US" altLang="el-GR" sz="2000" dirty="0">
                <a:solidFill>
                  <a:srgbClr val="000000"/>
                </a:solidFill>
              </a:rPr>
              <a:t>, Γ. (2001).</a:t>
            </a:r>
            <a:r>
              <a:rPr lang="en-US" altLang="el-GR" sz="2000" i="1" dirty="0">
                <a:solidFill>
                  <a:srgbClr val="000000"/>
                </a:solidFill>
              </a:rPr>
              <a:t> </a:t>
            </a:r>
            <a:r>
              <a:rPr lang="en-US" altLang="el-GR" sz="2000" i="1" dirty="0">
                <a:solidFill>
                  <a:srgbClr val="000000"/>
                </a:solidFill>
              </a:rPr>
              <a:t>Εισ</a:t>
            </a:r>
            <a:r>
              <a:rPr lang="en-US" altLang="el-GR" sz="2000" i="1" dirty="0">
                <a:solidFill>
                  <a:srgbClr val="000000"/>
                </a:solidFill>
              </a:rPr>
              <a:t>αγωγή στην επιστήμη της πληροφόρησης</a:t>
            </a:r>
            <a:r>
              <a:rPr lang="en-US" altLang="el-GR" sz="2000" dirty="0">
                <a:solidFill>
                  <a:srgbClr val="000000"/>
                </a:solidFill>
              </a:rPr>
              <a:t>. </a:t>
            </a:r>
            <a:r>
              <a:rPr lang="en-US" altLang="el-GR" sz="2000" dirty="0">
                <a:solidFill>
                  <a:srgbClr val="000000"/>
                </a:solidFill>
              </a:rPr>
              <a:t>Αθήν</a:t>
            </a:r>
            <a:r>
              <a:rPr lang="en-US" altLang="el-GR" sz="2000" dirty="0">
                <a:solidFill>
                  <a:srgbClr val="000000"/>
                </a:solidFill>
              </a:rPr>
              <a:t>α: Παπασωτηρίου</a:t>
            </a:r>
            <a:r>
              <a:rPr lang="en-US" altLang="el-GR" sz="2000" dirty="0" smtClean="0">
                <a:solidFill>
                  <a:srgbClr val="000000"/>
                </a:solidFill>
              </a:rPr>
              <a:t>.</a:t>
            </a:r>
            <a:endParaRPr lang="el-GR" altLang="el-GR" sz="2000" dirty="0">
              <a:solidFill>
                <a:srgbClr val="00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3952110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198CAF1E-F2D3-4576-8102-393D9BB3F6AF}" type="slidenum">
              <a:rPr lang="en-GB" altLang="el-GR" sz="1300">
                <a:solidFill>
                  <a:srgbClr val="000000"/>
                </a:solidFill>
                <a:latin typeface="Times New Roman" pitchFamily="18" charset="0"/>
              </a:rPr>
              <a:pPr algn="r" eaLnBrk="1">
                <a:buClrTx/>
                <a:buFontTx/>
                <a:buNone/>
              </a:pPr>
              <a:t>3</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smtClean="0"/>
              <a:t>Παραπομπή (</a:t>
            </a:r>
            <a:r>
              <a:rPr lang="en-US" dirty="0" smtClean="0"/>
              <a:t>reference) </a:t>
            </a:r>
            <a:r>
              <a:rPr lang="en-US" sz="3600" b="0" dirty="0" smtClean="0"/>
              <a:t>1/4</a:t>
            </a:r>
            <a:endParaRPr lang="el-GR" sz="3600" b="0" dirty="0"/>
          </a:p>
        </p:txBody>
      </p:sp>
      <p:sp>
        <p:nvSpPr>
          <p:cNvPr id="3" name="Θέση περιεχομένου 2"/>
          <p:cNvSpPr>
            <a:spLocks noGrp="1"/>
          </p:cNvSpPr>
          <p:nvPr>
            <p:ph idx="1"/>
          </p:nvPr>
        </p:nvSpPr>
        <p:spPr/>
        <p:txBody>
          <a:bodyPr>
            <a:normAutofit fontScale="92500"/>
          </a:bodyPr>
          <a:lstStyle/>
          <a:p>
            <a:pPr marL="0" indent="0">
              <a:buNone/>
            </a:pPr>
            <a:r>
              <a:rPr lang="el-GR" b="1" dirty="0"/>
              <a:t>Επιστήμη της Βιβλιογραφίας</a:t>
            </a:r>
          </a:p>
          <a:p>
            <a:pPr marL="0" indent="0">
              <a:buNone/>
            </a:pPr>
            <a:r>
              <a:rPr lang="en-US" dirty="0" smtClean="0"/>
              <a:t>H</a:t>
            </a:r>
            <a:r>
              <a:rPr lang="el-GR" dirty="0" smtClean="0"/>
              <a:t> </a:t>
            </a:r>
            <a:r>
              <a:rPr lang="el-GR" dirty="0"/>
              <a:t>υπόδειξη σε μία δημοσιευμένη ή μη πηγή της οποίας τα πλήρη στοιχεία μπορούν να αναζητηθούν στη λίστα της Βιβλιογραφίας. </a:t>
            </a:r>
          </a:p>
          <a:p>
            <a:pPr marL="0" indent="0">
              <a:buNone/>
            </a:pPr>
            <a:r>
              <a:rPr lang="el-GR" b="1" dirty="0"/>
              <a:t>Μορφή</a:t>
            </a:r>
          </a:p>
          <a:p>
            <a:pPr marL="0" indent="0">
              <a:buNone/>
            </a:pPr>
            <a:r>
              <a:rPr lang="el-GR" dirty="0"/>
              <a:t>Ενσωματώνεται στο κείμενο του συγγράμματος και ανάλογα με το πρότυπο βιβλιογραφικών αναφορών που ακολουθείται μπορεί να λάβει διάφορες μορφές. </a:t>
            </a:r>
          </a:p>
          <a:p>
            <a:pPr marL="0" indent="0">
              <a:buNone/>
            </a:pPr>
            <a:r>
              <a:rPr lang="el-GR" b="1" dirty="0"/>
              <a:t>Σκοπός</a:t>
            </a:r>
          </a:p>
          <a:p>
            <a:pPr marL="0" indent="0">
              <a:buNone/>
            </a:pPr>
            <a:r>
              <a:rPr lang="el-GR" dirty="0"/>
              <a:t>Να δηλώσει τη σχετικότητα των πηγών που χρησιμοποιήθηκαν με την έρευνα του συγκεκριμένου θέματος, αλλά και να τεκμηριώσει τις </a:t>
            </a:r>
            <a:r>
              <a:rPr lang="el-GR" dirty="0" smtClean="0"/>
              <a:t>απόψεις </a:t>
            </a:r>
            <a:r>
              <a:rPr lang="el-GR" dirty="0"/>
              <a:t>που διατυπώθηκαν.</a:t>
            </a:r>
          </a:p>
          <a:p>
            <a:endParaRPr lang="el-GR" dirty="0"/>
          </a:p>
        </p:txBody>
      </p:sp>
    </p:spTree>
    <p:extLst>
      <p:ext uri="{BB962C8B-B14F-4D97-AF65-F5344CB8AC3E}">
        <p14:creationId xmlns:p14="http://schemas.microsoft.com/office/powerpoint/2010/main" val="24799306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 </a:t>
            </a:r>
            <a:r>
              <a:rPr lang="el-GR" sz="3600" b="0" dirty="0"/>
              <a:t>3</a:t>
            </a:r>
            <a:r>
              <a:rPr lang="el-GR" sz="3600" b="0" dirty="0" smtClean="0"/>
              <a:t>/3</a:t>
            </a:r>
            <a:endParaRPr lang="el-GR" sz="3600" b="0" dirty="0"/>
          </a:p>
        </p:txBody>
      </p:sp>
      <p:sp>
        <p:nvSpPr>
          <p:cNvPr id="3" name="Θέση περιεχομένου 2"/>
          <p:cNvSpPr>
            <a:spLocks noGrp="1"/>
          </p:cNvSpPr>
          <p:nvPr>
            <p:ph idx="1"/>
          </p:nvPr>
        </p:nvSpPr>
        <p:spPr/>
        <p:txBody>
          <a:bodyPr>
            <a:noAutofit/>
          </a:bodyPr>
          <a:lstStyle/>
          <a:p>
            <a:pPr marL="0" indent="0">
              <a:buNone/>
            </a:pPr>
            <a:r>
              <a:rPr lang="en-US" altLang="el-GR" sz="2000" dirty="0" smtClean="0">
                <a:solidFill>
                  <a:srgbClr val="000000"/>
                </a:solidFill>
              </a:rPr>
              <a:t>Suttleworth</a:t>
            </a:r>
            <a:r>
              <a:rPr lang="en-US" altLang="el-GR" sz="2000" dirty="0">
                <a:solidFill>
                  <a:srgbClr val="000000"/>
                </a:solidFill>
              </a:rPr>
              <a:t>, M. (2009). In text citation. Retrieved [14/11/2011] from Experiment Resources: </a:t>
            </a:r>
            <a:r>
              <a:rPr lang="en-US" altLang="el-GR" sz="2000" u="sng" dirty="0">
                <a:solidFill>
                  <a:srgbClr val="000000"/>
                </a:solidFill>
                <a:hlinkClick r:id="rId2"/>
              </a:rPr>
              <a:t>http://www.experiment-resources.com/in-text-citation.html</a:t>
            </a:r>
            <a:r>
              <a:rPr lang="en-US" altLang="el-GR" sz="2000" dirty="0">
                <a:solidFill>
                  <a:srgbClr val="000000"/>
                </a:solidFill>
              </a:rPr>
              <a:t> </a:t>
            </a:r>
          </a:p>
          <a:p>
            <a:pPr marL="0" indent="0">
              <a:buNone/>
            </a:pPr>
            <a:r>
              <a:rPr lang="el-GR" altLang="el-GR" sz="2000" dirty="0">
                <a:solidFill>
                  <a:srgbClr val="000000"/>
                </a:solidFill>
              </a:rPr>
              <a:t>Χαρούλη, Μ. και Βασιλακάκη, Ε. (2012). </a:t>
            </a:r>
            <a:r>
              <a:rPr lang="el-GR" altLang="en-US" sz="2000" dirty="0">
                <a:solidFill>
                  <a:srgbClr val="000000"/>
                </a:solidFill>
              </a:rPr>
              <a:t>“</a:t>
            </a:r>
            <a:r>
              <a:rPr lang="el-GR" altLang="el-GR" sz="2000" dirty="0">
                <a:solidFill>
                  <a:srgbClr val="000000"/>
                </a:solidFill>
              </a:rPr>
              <a:t>ΑμεΑ &amp; Εκπαίδευση Βιβλιοθηκονόμων στην Ελλάδα</a:t>
            </a:r>
            <a:r>
              <a:rPr lang="el-GR" altLang="en-US" sz="2000" dirty="0">
                <a:solidFill>
                  <a:srgbClr val="000000"/>
                </a:solidFill>
              </a:rPr>
              <a:t>”</a:t>
            </a:r>
            <a:r>
              <a:rPr lang="el-GR" altLang="el-GR" sz="2000" dirty="0">
                <a:solidFill>
                  <a:srgbClr val="000000"/>
                </a:solidFill>
              </a:rPr>
              <a:t>. Σε: </a:t>
            </a:r>
            <a:r>
              <a:rPr lang="el-GR" altLang="el-GR" sz="2000" i="1" dirty="0">
                <a:solidFill>
                  <a:srgbClr val="000000"/>
                </a:solidFill>
              </a:rPr>
              <a:t>21ο Πανελλήνιο Συνέδριο Ακαδημαϊκών Βιβλιοθηκών, 18-19 Οκτωβρίου 2012, Πανεπιστήμιο Πειραιώς.</a:t>
            </a:r>
            <a:endParaRPr lang="el-GR" altLang="el-GR" sz="2000" dirty="0">
              <a:solidFill>
                <a:srgbClr val="000000"/>
              </a:solidFill>
            </a:endParaRPr>
          </a:p>
          <a:p>
            <a:pPr marL="0" indent="0">
              <a:buNone/>
            </a:pPr>
            <a:r>
              <a:rPr lang="en-US" altLang="el-GR" sz="2000" dirty="0">
                <a:solidFill>
                  <a:srgbClr val="000000"/>
                </a:solidFill>
              </a:rPr>
              <a:t>Vassilakaki, E. and Garoufallou, E. (2013). </a:t>
            </a:r>
            <a:r>
              <a:rPr lang="en-US" altLang="en-US" sz="2000" dirty="0">
                <a:solidFill>
                  <a:srgbClr val="000000"/>
                </a:solidFill>
              </a:rPr>
              <a:t>“</a:t>
            </a:r>
            <a:r>
              <a:rPr lang="en-US" altLang="el-GR" sz="2000" dirty="0">
                <a:solidFill>
                  <a:srgbClr val="000000"/>
                </a:solidFill>
              </a:rPr>
              <a:t>The impact of Facebook on Libraries and Librarians: a review of the literature</a:t>
            </a:r>
            <a:r>
              <a:rPr lang="en-US" altLang="en-US" sz="2000" dirty="0">
                <a:solidFill>
                  <a:srgbClr val="000000"/>
                </a:solidFill>
              </a:rPr>
              <a:t>”</a:t>
            </a:r>
            <a:r>
              <a:rPr lang="en-US" altLang="el-GR" sz="2000" dirty="0">
                <a:solidFill>
                  <a:srgbClr val="000000"/>
                </a:solidFill>
              </a:rPr>
              <a:t>. </a:t>
            </a:r>
            <a:r>
              <a:rPr lang="en-US" altLang="el-GR" sz="2000" i="1" dirty="0">
                <a:solidFill>
                  <a:srgbClr val="000000"/>
                </a:solidFill>
              </a:rPr>
              <a:t>Program: electronic library and information systems</a:t>
            </a:r>
            <a:r>
              <a:rPr lang="en-US" altLang="el-GR" sz="2000" dirty="0">
                <a:solidFill>
                  <a:srgbClr val="000000"/>
                </a:solidFill>
              </a:rPr>
              <a:t>, Vol. 48 No </a:t>
            </a:r>
            <a:r>
              <a:rPr lang="el-GR" altLang="el-GR" sz="2000" dirty="0" smtClean="0">
                <a:solidFill>
                  <a:srgbClr val="000000"/>
                </a:solidFill>
              </a:rPr>
              <a:t>3.</a:t>
            </a:r>
            <a:endParaRPr lang="el-GR" altLang="el-GR" sz="2000" dirty="0">
              <a:solidFill>
                <a:srgbClr val="000000"/>
              </a:solidFill>
            </a:endParaRPr>
          </a:p>
          <a:p>
            <a:endParaRPr lang="en-US" altLang="el-GR" sz="2000" dirty="0">
              <a:solidFill>
                <a:srgbClr val="000000"/>
              </a:solidFill>
            </a:endParaRPr>
          </a:p>
          <a:p>
            <a:endParaRPr lang="en-US" altLang="el-GR" sz="2000" dirty="0">
              <a:solidFill>
                <a:srgbClr val="000000"/>
              </a:solidFill>
            </a:endParaRP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36727712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933222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0408135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Ευγενία Βασιλακάκη 2014. Ευγενία Βασιλακάκη. «</a:t>
            </a:r>
            <a:r>
              <a:rPr lang="el-GR" sz="2000" dirty="0" smtClean="0"/>
              <a:t>Βιβλιογραφία (Θ). </a:t>
            </a:r>
            <a:r>
              <a:rPr lang="el-GR" sz="2000" dirty="0" smtClean="0"/>
              <a:t>Ενότητα </a:t>
            </a:r>
            <a:r>
              <a:rPr lang="en-US" sz="2000" dirty="0"/>
              <a:t>5</a:t>
            </a:r>
            <a:r>
              <a:rPr lang="en-US" sz="2000" dirty="0" smtClean="0"/>
              <a:t>:</a:t>
            </a:r>
            <a:r>
              <a:rPr lang="el-GR" sz="2000" dirty="0" smtClean="0"/>
              <a:t> </a:t>
            </a:r>
            <a:r>
              <a:rPr lang="el-GR" sz="2000" dirty="0"/>
              <a:t>Λίστα </a:t>
            </a:r>
            <a:r>
              <a:rPr lang="el-GR" sz="2000" dirty="0" smtClean="0"/>
              <a:t>βιβλιογραφίας».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35777789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9617618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9381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marL="0" indent="0">
              <a:buNone/>
            </a:pPr>
            <a:r>
              <a:rPr lang="el-GR" sz="2400" dirty="0" smtClean="0"/>
              <a:t>μαζί </a:t>
            </a:r>
            <a:r>
              <a:rPr lang="el-GR" sz="2400" dirty="0"/>
              <a:t>με τους συνοδευόμενους υπερσυνδέσμους.</a:t>
            </a:r>
          </a:p>
          <a:p>
            <a:endParaRPr lang="el-GR" sz="2000" dirty="0"/>
          </a:p>
        </p:txBody>
      </p:sp>
    </p:spTree>
    <p:extLst>
      <p:ext uri="{BB962C8B-B14F-4D97-AF65-F5344CB8AC3E}">
        <p14:creationId xmlns:p14="http://schemas.microsoft.com/office/powerpoint/2010/main" val="41826655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950013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1FD82BCB-7859-48B0-A73F-83D36A31749C}" type="slidenum">
              <a:rPr lang="en-GB" altLang="el-GR" sz="1300">
                <a:solidFill>
                  <a:srgbClr val="000000"/>
                </a:solidFill>
                <a:latin typeface="Times New Roman" pitchFamily="18" charset="0"/>
              </a:rPr>
              <a:pPr algn="r" eaLnBrk="1">
                <a:buClrTx/>
                <a:buFontTx/>
                <a:buNone/>
              </a:pPr>
              <a:t>4</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a:t>Παραπομπή (</a:t>
            </a:r>
            <a:r>
              <a:rPr lang="en-US" dirty="0"/>
              <a:t>reference) </a:t>
            </a:r>
            <a:r>
              <a:rPr lang="en-US" sz="3600" b="0" dirty="0" smtClean="0"/>
              <a:t>2/4</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n-US" b="1" dirty="0"/>
              <a:t>Παραδείγματα</a:t>
            </a:r>
          </a:p>
          <a:p>
            <a:pPr marL="0" indent="0">
              <a:buNone/>
            </a:pPr>
            <a:r>
              <a:rPr lang="en-US" dirty="0"/>
              <a:t>«In particular, Breeding (2007) provided a thorough introduction to the use and characteristics of social networking sites using Facebook as an example of what may be of interest to libraries. In addition, Farkas (2006) presented her personal views on whether libraries should embrace social networking sites and what their assigned role should be.»</a:t>
            </a:r>
          </a:p>
          <a:p>
            <a:pPr marL="0" indent="0">
              <a:buNone/>
            </a:pPr>
            <a:r>
              <a:rPr lang="en-US" dirty="0"/>
              <a:t>«The profiles of Morrisville Libraries (Drew, 2007), Schurz Library (Kwong, 2007), Swinburne Library (McKay and Morgan, 2008), Mississippi State University Library (Powers et al., 2008) and Rutgers University Library (Glazer, 2009) on Facebook, plus a librarians group of Kimbel Library (Graham et al., 2009) were presented.»</a:t>
            </a:r>
          </a:p>
        </p:txBody>
      </p:sp>
    </p:spTree>
    <p:extLst>
      <p:ext uri="{BB962C8B-B14F-4D97-AF65-F5344CB8AC3E}">
        <p14:creationId xmlns:p14="http://schemas.microsoft.com/office/powerpoint/2010/main" val="39973855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F2A3F4CC-021A-4A6B-AE57-D1C7278D5FEC}" type="slidenum">
              <a:rPr lang="en-GB" altLang="el-GR" sz="1300">
                <a:solidFill>
                  <a:srgbClr val="000000"/>
                </a:solidFill>
                <a:latin typeface="Times New Roman" pitchFamily="18" charset="0"/>
              </a:rPr>
              <a:pPr algn="r" eaLnBrk="1">
                <a:buClrTx/>
                <a:buFontTx/>
                <a:buNone/>
              </a:pPr>
              <a:t>5</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smtClean="0"/>
              <a:t>Παραπομπή (</a:t>
            </a:r>
            <a:r>
              <a:rPr lang="en-US" dirty="0" smtClean="0"/>
              <a:t>reference) </a:t>
            </a:r>
            <a:r>
              <a:rPr lang="en-US" sz="3600" b="0" dirty="0" smtClean="0"/>
              <a:t>3/4</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n-US" b="1" dirty="0" smtClean="0"/>
              <a:t>Παραδείγματα- </a:t>
            </a:r>
            <a:r>
              <a:rPr lang="el-GR" b="1" dirty="0" smtClean="0"/>
              <a:t>συνέχεια</a:t>
            </a:r>
            <a:endParaRPr lang="en-US" b="1" dirty="0"/>
          </a:p>
          <a:p>
            <a:pPr marL="0" indent="0">
              <a:buNone/>
            </a:pPr>
            <a:r>
              <a:rPr lang="en-US" dirty="0"/>
              <a:t>«In particular, Breeding (2007) provided a thorough introduction to the use and characteristics of social networking sites using Facebook as an example of what may be of interest to libraries. In addition, Farkas (2006) presented her personal views on whether libraries should embrace social networking sites and what their assigned role should be.»</a:t>
            </a:r>
          </a:p>
          <a:p>
            <a:pPr marL="0" indent="0">
              <a:buNone/>
            </a:pPr>
            <a:r>
              <a:rPr lang="en-US" dirty="0"/>
              <a:t>«The profiles of Morrisville Libraries (Drew, 2007), Schurz Library (Kwong, 2007), Swinburne Library (McKay and Morgan, 2008), Mississippi State University Library (Powers et al., 2008) and Rutgers University Library (Glazer, 2009) on Facebook, plus a librarians group of Kimbel Library (Graham et al., 2009) were presented.»</a:t>
            </a:r>
          </a:p>
          <a:p>
            <a:endParaRPr lang="el-GR" dirty="0"/>
          </a:p>
        </p:txBody>
      </p:sp>
    </p:spTree>
    <p:extLst>
      <p:ext uri="{BB962C8B-B14F-4D97-AF65-F5344CB8AC3E}">
        <p14:creationId xmlns:p14="http://schemas.microsoft.com/office/powerpoint/2010/main" val="41683700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Παραπομπή (</a:t>
            </a:r>
            <a:r>
              <a:rPr lang="en-US" dirty="0"/>
              <a:t>reference) </a:t>
            </a:r>
            <a:r>
              <a:rPr lang="en-US" sz="3600" b="0" dirty="0" smtClean="0"/>
              <a:t>4/4</a:t>
            </a:r>
            <a:endParaRPr lang="el-GR" dirty="0"/>
          </a:p>
        </p:txBody>
      </p:sp>
      <p:sp>
        <p:nvSpPr>
          <p:cNvPr id="5" name="Θέση περιεχομένου 4"/>
          <p:cNvSpPr>
            <a:spLocks noGrp="1"/>
          </p:cNvSpPr>
          <p:nvPr>
            <p:ph idx="1"/>
          </p:nvPr>
        </p:nvSpPr>
        <p:spPr/>
        <p:txBody>
          <a:bodyPr/>
          <a:lstStyle/>
          <a:p>
            <a:pPr>
              <a:lnSpc>
                <a:spcPct val="100000"/>
              </a:lnSpc>
              <a:spcAft>
                <a:spcPts val="1413"/>
              </a:spcAft>
              <a:buNone/>
            </a:pPr>
            <a:r>
              <a:rPr lang="en-GB" altLang="el-GR" b="1" dirty="0" smtClean="0">
                <a:solidFill>
                  <a:srgbClr val="000000"/>
                </a:solidFill>
              </a:rPr>
              <a:t>Παραδείγματα</a:t>
            </a:r>
            <a:r>
              <a:rPr lang="el-GR" altLang="el-GR" b="1" dirty="0" smtClean="0">
                <a:solidFill>
                  <a:srgbClr val="000000"/>
                </a:solidFill>
              </a:rPr>
              <a:t>- συνέχεια</a:t>
            </a:r>
            <a:endParaRPr lang="el-GR" altLang="el-GR" b="1" dirty="0">
              <a:solidFill>
                <a:srgbClr val="000000"/>
              </a:solidFill>
            </a:endParaRPr>
          </a:p>
          <a:p>
            <a:pPr marL="0" indent="0">
              <a:lnSpc>
                <a:spcPct val="100000"/>
              </a:lnSpc>
              <a:spcAft>
                <a:spcPts val="1413"/>
              </a:spcAft>
              <a:buNone/>
            </a:pPr>
            <a:r>
              <a:rPr lang="el-GR" altLang="el-GR" dirty="0">
                <a:solidFill>
                  <a:srgbClr val="000000"/>
                </a:solidFill>
              </a:rPr>
              <a:t>«Οι </a:t>
            </a:r>
            <a:r>
              <a:rPr lang="el-GR" altLang="el-GR" dirty="0">
                <a:solidFill>
                  <a:srgbClr val="000000"/>
                </a:solidFill>
              </a:rPr>
              <a:t>βιβλιοθηκονομικές</a:t>
            </a:r>
            <a:r>
              <a:rPr lang="el-GR" altLang="el-GR" dirty="0">
                <a:solidFill>
                  <a:srgbClr val="000000"/>
                </a:solidFill>
              </a:rPr>
              <a:t> ενώσεις, όπως για παράδειγμα η </a:t>
            </a:r>
            <a:r>
              <a:rPr lang="el-GR" altLang="el-GR" dirty="0">
                <a:solidFill>
                  <a:srgbClr val="000000"/>
                </a:solidFill>
              </a:rPr>
              <a:t>American</a:t>
            </a:r>
            <a:r>
              <a:rPr lang="el-GR" altLang="el-GR" dirty="0">
                <a:solidFill>
                  <a:srgbClr val="000000"/>
                </a:solidFill>
              </a:rPr>
              <a:t> </a:t>
            </a:r>
            <a:r>
              <a:rPr lang="el-GR" altLang="el-GR" dirty="0">
                <a:solidFill>
                  <a:srgbClr val="000000"/>
                </a:solidFill>
              </a:rPr>
              <a:t>Library</a:t>
            </a:r>
            <a:r>
              <a:rPr lang="el-GR" altLang="el-GR" dirty="0">
                <a:solidFill>
                  <a:srgbClr val="000000"/>
                </a:solidFill>
              </a:rPr>
              <a:t> </a:t>
            </a:r>
            <a:r>
              <a:rPr lang="el-GR" altLang="el-GR" dirty="0">
                <a:solidFill>
                  <a:srgbClr val="000000"/>
                </a:solidFill>
              </a:rPr>
              <a:t>Association</a:t>
            </a:r>
            <a:r>
              <a:rPr lang="el-GR" altLang="el-GR" dirty="0">
                <a:solidFill>
                  <a:srgbClr val="000000"/>
                </a:solidFill>
              </a:rPr>
              <a:t> (ALA), η Διεθνής Ομοσπονδία Ενώσεων και Ινστιτούτων Βιβλιοθηκών (IFLA), η Scottish Confederation of the University and Research Libraries (SCURL) εκδίδουν οδηγούς για το προσωπικό των βιβλιοθηκών μελών τους (Κουλικούρδη,2005; IFLA, 2009; SCURL, 2003). Οι οδηγοί αυτοί περιλαμβάνουν αναλυτικές οδηγίες ή και αναφορές σε νέες υπηρεσίες, καθώς και ένα πλήθος διαφόρων σχετικών θεμάτων.»</a:t>
            </a:r>
          </a:p>
          <a:p>
            <a:endParaRPr lang="el-GR" dirty="0"/>
          </a:p>
        </p:txBody>
      </p:sp>
    </p:spTree>
    <p:extLst>
      <p:ext uri="{BB962C8B-B14F-4D97-AF65-F5344CB8AC3E}">
        <p14:creationId xmlns:p14="http://schemas.microsoft.com/office/powerpoint/2010/main" val="4083574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6556320" y="6051515"/>
            <a:ext cx="2119680" cy="46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D250CD8B-64EF-406F-9F9A-27137B97979A}" type="slidenum">
              <a:rPr lang="en-GB" altLang="el-GR" sz="1300">
                <a:solidFill>
                  <a:srgbClr val="000000"/>
                </a:solidFill>
                <a:latin typeface="Times New Roman" pitchFamily="18" charset="0"/>
              </a:rPr>
              <a:pPr algn="r" eaLnBrk="1">
                <a:buClrTx/>
                <a:buFontTx/>
                <a:buNone/>
              </a:pPr>
              <a:t>7</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fontScale="90000"/>
          </a:bodyPr>
          <a:lstStyle/>
          <a:p>
            <a:r>
              <a:rPr lang="el-GR" dirty="0" smtClean="0"/>
              <a:t>Βιβλιογραφική αναφορά (</a:t>
            </a:r>
            <a:r>
              <a:rPr lang="en-US" dirty="0" smtClean="0"/>
              <a:t>citation) </a:t>
            </a:r>
            <a:r>
              <a:rPr lang="en-US" sz="3600" b="0" dirty="0" smtClean="0"/>
              <a:t>1/2</a:t>
            </a:r>
            <a:endParaRPr lang="el-GR" sz="3600" b="0" dirty="0"/>
          </a:p>
        </p:txBody>
      </p:sp>
      <p:sp>
        <p:nvSpPr>
          <p:cNvPr id="3" name="Θέση περιεχομένου 2"/>
          <p:cNvSpPr>
            <a:spLocks noGrp="1"/>
          </p:cNvSpPr>
          <p:nvPr>
            <p:ph idx="1"/>
          </p:nvPr>
        </p:nvSpPr>
        <p:spPr/>
        <p:txBody>
          <a:bodyPr/>
          <a:lstStyle/>
          <a:p>
            <a:pPr marL="0" indent="0">
              <a:buNone/>
            </a:pPr>
            <a:r>
              <a:rPr lang="el-GR" dirty="0"/>
              <a:t>Η Βιβλιογραφική αναφορά ορίζεται ως ο συνδυασμός της παραπομπής μέσα στο κείμενο και της βιβλιογραφικής παραπομπής στο τέλος του κειμένου. </a:t>
            </a:r>
          </a:p>
          <a:p>
            <a:endParaRPr lang="el-GR" dirty="0"/>
          </a:p>
        </p:txBody>
      </p:sp>
    </p:spTree>
    <p:extLst>
      <p:ext uri="{BB962C8B-B14F-4D97-AF65-F5344CB8AC3E}">
        <p14:creationId xmlns:p14="http://schemas.microsoft.com/office/powerpoint/2010/main" val="11064305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4D677686-0D24-4EF2-8D47-D4EA0AC6BAED}" type="slidenum">
              <a:rPr lang="en-GB" altLang="el-GR" sz="1300">
                <a:solidFill>
                  <a:srgbClr val="000000"/>
                </a:solidFill>
                <a:latin typeface="Times New Roman" pitchFamily="18" charset="0"/>
              </a:rPr>
              <a:pPr algn="r" eaLnBrk="1">
                <a:buClrTx/>
                <a:buFontTx/>
                <a:buNone/>
              </a:pPr>
              <a:t>8</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fontScale="90000"/>
          </a:bodyPr>
          <a:lstStyle/>
          <a:p>
            <a:r>
              <a:rPr lang="el-GR" dirty="0"/>
              <a:t>Βιβλιογραφική αναφορά (</a:t>
            </a:r>
            <a:r>
              <a:rPr lang="en-US" dirty="0"/>
              <a:t>citation) </a:t>
            </a:r>
            <a:r>
              <a:rPr lang="en-US" sz="3600" b="0" dirty="0" smtClean="0"/>
              <a:t>2/2</a:t>
            </a:r>
            <a:endParaRPr lang="el-GR" dirty="0"/>
          </a:p>
        </p:txBody>
      </p:sp>
      <p:sp>
        <p:nvSpPr>
          <p:cNvPr id="3" name="Θέση περιεχομένου 2"/>
          <p:cNvSpPr>
            <a:spLocks noGrp="1"/>
          </p:cNvSpPr>
          <p:nvPr>
            <p:ph idx="1"/>
          </p:nvPr>
        </p:nvSpPr>
        <p:spPr/>
        <p:txBody>
          <a:bodyPr/>
          <a:lstStyle/>
          <a:p>
            <a:pPr marL="0" indent="0">
              <a:buNone/>
            </a:pPr>
            <a:r>
              <a:rPr lang="en-US" b="1" dirty="0"/>
              <a:t>Παραδείγματα</a:t>
            </a:r>
          </a:p>
          <a:p>
            <a:pPr marL="0" indent="0">
              <a:buNone/>
            </a:pPr>
            <a:r>
              <a:rPr lang="en-US" u="sng" dirty="0" smtClean="0"/>
              <a:t>Μέσ</a:t>
            </a:r>
            <a:r>
              <a:rPr lang="en-US" u="sng" dirty="0" smtClean="0"/>
              <a:t>α </a:t>
            </a:r>
            <a:r>
              <a:rPr lang="en-US" u="sng" dirty="0"/>
              <a:t>στο κείμενο</a:t>
            </a:r>
          </a:p>
          <a:p>
            <a:pPr marL="0" indent="0">
              <a:buNone/>
            </a:pPr>
            <a:r>
              <a:rPr lang="en-US" dirty="0"/>
              <a:t>“In particular, Breeding (2007) provided a thorough introduction to the use and characteristics of social networking sites using Facebook as an example of what may be of interest to libraries</a:t>
            </a:r>
            <a:r>
              <a:rPr lang="en-US" dirty="0" smtClean="0"/>
              <a:t>.”</a:t>
            </a:r>
          </a:p>
          <a:p>
            <a:pPr marL="0" indent="0">
              <a:buNone/>
            </a:pPr>
            <a:r>
              <a:rPr lang="en-US" u="sng" dirty="0" smtClean="0"/>
              <a:t>Στο </a:t>
            </a:r>
            <a:r>
              <a:rPr lang="en-US" u="sng" dirty="0"/>
              <a:t>τέλος κειμένου</a:t>
            </a:r>
          </a:p>
          <a:p>
            <a:pPr marL="0" indent="0">
              <a:buNone/>
            </a:pPr>
            <a:r>
              <a:rPr lang="en-US" dirty="0"/>
              <a:t>“Breeding, M. (2007), “Librarians face online social networks”, Computers in Libraries, Vol. 27 No. 8, pp. 30-33, available at: www.librarytechnology.org/ltg-displaytext.pl?RC1⁄412735 (accessed 28 September 2013)..”</a:t>
            </a:r>
          </a:p>
          <a:p>
            <a:endParaRPr lang="el-GR" dirty="0"/>
          </a:p>
        </p:txBody>
      </p:sp>
    </p:spTree>
    <p:extLst>
      <p:ext uri="{BB962C8B-B14F-4D97-AF65-F5344CB8AC3E}">
        <p14:creationId xmlns:p14="http://schemas.microsoft.com/office/powerpoint/2010/main" val="12520614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_template_updated">
  <a:themeElements>
    <a:clrScheme name="Προσαρμοσμένο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342</TotalTime>
  <Words>3930</Words>
  <Application>Microsoft Office PowerPoint</Application>
  <PresentationFormat>Προβολή στην οθόνη (4:3)</PresentationFormat>
  <Paragraphs>322</Paragraphs>
  <Slides>47</Slides>
  <Notes>20</Notes>
  <HiddenSlides>0</HiddenSlides>
  <MMClips>0</MMClips>
  <ScaleCrop>false</ScaleCrop>
  <HeadingPairs>
    <vt:vector size="4" baseType="variant">
      <vt:variant>
        <vt:lpstr>Θέμα</vt:lpstr>
      </vt:variant>
      <vt:variant>
        <vt:i4>2</vt:i4>
      </vt:variant>
      <vt:variant>
        <vt:lpstr>Τίτλοι διαφανειών</vt:lpstr>
      </vt:variant>
      <vt:variant>
        <vt:i4>47</vt:i4>
      </vt:variant>
    </vt:vector>
  </HeadingPairs>
  <TitlesOfParts>
    <vt:vector size="49" baseType="lpstr">
      <vt:lpstr>OC_template_updated</vt:lpstr>
      <vt:lpstr>1_OC_template_updated</vt:lpstr>
      <vt:lpstr>Βιβλιογραφία (Θ)</vt:lpstr>
      <vt:lpstr>Περιεχόμενα</vt:lpstr>
      <vt:lpstr>Λίστα Βιβλιογραφίας</vt:lpstr>
      <vt:lpstr>Παραπομπή (reference) 1/4</vt:lpstr>
      <vt:lpstr>Παραπομπή (reference) 2/4</vt:lpstr>
      <vt:lpstr>Παραπομπή (reference) 3/4</vt:lpstr>
      <vt:lpstr>Παραπομπή (reference) 4/4</vt:lpstr>
      <vt:lpstr>Βιβλιογραφική αναφορά (citation) 1/2</vt:lpstr>
      <vt:lpstr>Βιβλιογραφική αναφορά (citation) 2/2</vt:lpstr>
      <vt:lpstr>Παραπομπή (reference)</vt:lpstr>
      <vt:lpstr>Τρόποι χρήσης παραπομπής 1/9</vt:lpstr>
      <vt:lpstr>Τρόποι χρήσης παραπομπής 2/9</vt:lpstr>
      <vt:lpstr>Τρόποι χρήσης παραπομπής 3/9</vt:lpstr>
      <vt:lpstr>Τρόποι χρήσης παραπομπής 4/9</vt:lpstr>
      <vt:lpstr>Τρόποι χρήσης παραπομπής 5/9</vt:lpstr>
      <vt:lpstr>Εισαγωγικά-Παραδείγματα 1/3</vt:lpstr>
      <vt:lpstr>Εισαγωγικά-Παραδείγματα 2/3</vt:lpstr>
      <vt:lpstr>Εισαγωγικά-Παραδείγματα 3/3</vt:lpstr>
      <vt:lpstr>Εισαγωγικά “”- Ασκήσεις</vt:lpstr>
      <vt:lpstr>Τρόποι χρήσης παραπομπής 6/9</vt:lpstr>
      <vt:lpstr>Τρόποι χρήσης παραπομπής 7/9</vt:lpstr>
      <vt:lpstr>Παράφραση – Παράδειγμα 1/2</vt:lpstr>
      <vt:lpstr>Παράφραση – Παράδειγμα 2/2</vt:lpstr>
      <vt:lpstr>Παράφραση - Ασκήσεις</vt:lpstr>
      <vt:lpstr>Τρόποι χρήσης παραπομπής 8/9</vt:lpstr>
      <vt:lpstr>Τρόποι χρήσης παραπομπής 9/9</vt:lpstr>
      <vt:lpstr>Περίληψη – Παράδειγμα 1/2</vt:lpstr>
      <vt:lpstr>Περίληψη – Παράδειγμα 2/2</vt:lpstr>
      <vt:lpstr>Χρησιμότητα Παραπομπής 1/5</vt:lpstr>
      <vt:lpstr>Χρησιμότητα Παραπομπής 2/5</vt:lpstr>
      <vt:lpstr>Χρησιμότητα Παραπομπής 3/5</vt:lpstr>
      <vt:lpstr>Χρησιμότητα Παραπομπής 4/5</vt:lpstr>
      <vt:lpstr>Χρησιμότητα Παραπομπής 5/5</vt:lpstr>
      <vt:lpstr>Στοιχεία σωστής λίστας βιβλιογραφίας  1/3</vt:lpstr>
      <vt:lpstr>Στοιχεία σωστής λίστας βιβλιογραφίας  2/3</vt:lpstr>
      <vt:lpstr>Στοιχεία σωστής λίστας βιβλιογραφίας  3/3</vt:lpstr>
      <vt:lpstr>Σπουδαιότητα λίστας βιβλιογραφίας</vt:lpstr>
      <vt:lpstr>Βιβλιογραφία 1/3</vt:lpstr>
      <vt:lpstr>Βιβλιογραφία 2/3</vt:lpstr>
      <vt:lpstr>Βιβλιογραφία 3/3</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Διαχείριση αρχειακών εγγράφων</dc:title>
  <dc:creator>opencourses@teiath.gr</dc:creator>
  <cp:lastModifiedBy>natasakar new</cp:lastModifiedBy>
  <cp:revision>67</cp:revision>
  <dcterms:created xsi:type="dcterms:W3CDTF">2014-04-25T12:34:35Z</dcterms:created>
  <dcterms:modified xsi:type="dcterms:W3CDTF">2015-03-13T14:45:53Z</dcterms:modified>
</cp:coreProperties>
</file>