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257" r:id="rId20"/>
    <p:sldId id="262" r:id="rId21"/>
    <p:sldId id="264" r:id="rId22"/>
    <p:sldId id="265" r:id="rId23"/>
    <p:sldId id="313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8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90830C-0477-466C-BC45-6540D80D5425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a/AtomicLineSpEm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swers.com/topic/atomic-emission-spectroscopy-1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nswers.com/Q/Why_is_the_emission_spectrum_of_hydrogen_a_line_spectrum_and_not_a_continuous_spectrum" TargetMode="External"/><Relationship Id="rId2" Type="http://schemas.openxmlformats.org/officeDocument/2006/relationships/hyperlink" Target="http://wiki.answers.com/Q/How_can_you_Distinguish_absorption_spectrum_from_emission_spectru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Φλογοφωτομετρία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>
            <p:ph type="body" idx="1"/>
          </p:nvPr>
        </p:nvSpPr>
        <p:spPr>
          <a:xfrm>
            <a:off x="468313" y="1844675"/>
            <a:ext cx="4908550" cy="276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l-G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>
                <a:effectLst/>
              </a:rPr>
              <a:t>The</a:t>
            </a:r>
            <a:r>
              <a:rPr lang="en-US" altLang="el-GR" sz="2400" smtClean="0">
                <a:effectLst/>
              </a:rPr>
              <a:t> </a:t>
            </a:r>
            <a:r>
              <a:rPr lang="el-GR" altLang="el-GR" sz="2400" smtClean="0">
                <a:effectLst/>
              </a:rPr>
              <a:t>bright doublet known as the Sodium Dlines</a:t>
            </a:r>
            <a:r>
              <a:rPr lang="en-US" altLang="el-GR" sz="2400" smtClean="0">
                <a:effectLst/>
              </a:rPr>
              <a:t> </a:t>
            </a:r>
            <a:r>
              <a:rPr lang="el-GR" altLang="el-GR" sz="2400" smtClean="0">
                <a:effectLst/>
              </a:rPr>
              <a:t>at 588.9950 and</a:t>
            </a:r>
            <a:r>
              <a:rPr lang="en-US" altLang="el-GR" sz="2400" smtClean="0">
                <a:effectLst/>
              </a:rPr>
              <a:t> </a:t>
            </a:r>
            <a:r>
              <a:rPr lang="el-GR" altLang="el-GR" sz="2400" smtClean="0">
                <a:effectLst/>
              </a:rPr>
              <a:t>589.5924</a:t>
            </a:r>
            <a:r>
              <a:rPr lang="en-US" altLang="el-GR" sz="2400" smtClean="0">
                <a:effectLst/>
              </a:rPr>
              <a:t> </a:t>
            </a:r>
            <a:r>
              <a:rPr lang="el-GR" altLang="el-GR" sz="2400" smtClean="0">
                <a:effectLst/>
              </a:rPr>
              <a:t>nm.</a:t>
            </a:r>
            <a:endParaRPr lang="en-US" altLang="el-G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2400" smtClean="0">
                <a:effectLst/>
              </a:rPr>
              <a:t>T</a:t>
            </a:r>
            <a:r>
              <a:rPr lang="el-GR" altLang="el-GR" sz="2400" smtClean="0">
                <a:effectLst/>
              </a:rPr>
              <a:t>hese lines are emitted in</a:t>
            </a:r>
            <a:r>
              <a:rPr lang="en-US" altLang="el-GR" sz="2400" smtClean="0">
                <a:effectLst/>
              </a:rPr>
              <a:t> </a:t>
            </a:r>
            <a:r>
              <a:rPr lang="el-GR" altLang="el-GR" sz="2400" smtClean="0">
                <a:effectLst/>
              </a:rPr>
              <a:t>a transition from the 3p to the 3s levels</a:t>
            </a:r>
            <a:r>
              <a:rPr lang="en-US" altLang="el-GR" sz="2400" smtClean="0">
                <a:effectLst/>
              </a:rPr>
              <a:t>.</a:t>
            </a:r>
            <a:endParaRPr lang="el-GR" altLang="el-GR" sz="2400" smtClean="0">
              <a:effectLst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700213"/>
            <a:ext cx="23225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505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2590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84763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27352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273526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3850" y="1125538"/>
            <a:ext cx="8569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/>
              <a:t>“THE  APPLICATION  OF  FLAME  PHOTOMETRY  TO  SODIUM </a:t>
            </a:r>
          </a:p>
          <a:p>
            <a:pPr eaLnBrk="1" hangingPunct="1"/>
            <a:r>
              <a:rPr lang="en-US" altLang="el-GR"/>
              <a:t>AND  POTASSIUM  DETERMINATIONS  IN </a:t>
            </a:r>
          </a:p>
          <a:p>
            <a:pPr eaLnBrk="1" hangingPunct="1"/>
            <a:r>
              <a:rPr lang="en-US" altLang="el-GR"/>
              <a:t>BIOLOGICAL  FLUIDS”</a:t>
            </a:r>
          </a:p>
          <a:p>
            <a:pPr eaLnBrk="1" hangingPunct="1"/>
            <a:r>
              <a:rPr lang="en-US" altLang="el-GR"/>
              <a:t>by  RICHARD  R.  OVERMAN  AND  A. K.  DAVIS,  Department  of  Physiology,  University  of Tennessee College  of Medicine,  Memphis</a:t>
            </a:r>
          </a:p>
          <a:p>
            <a:pPr eaLnBrk="1" hangingPunct="1"/>
            <a:r>
              <a:rPr lang="en-US" altLang="el-GR"/>
              <a:t>(Received  for  publication,  January  3,  </a:t>
            </a:r>
            <a:r>
              <a:rPr lang="en-US" altLang="el-GR">
                <a:solidFill>
                  <a:srgbClr val="FFC000"/>
                </a:solidFill>
              </a:rPr>
              <a:t>1947</a:t>
            </a:r>
            <a:r>
              <a:rPr lang="en-US" altLang="el-GR"/>
              <a:t>) </a:t>
            </a:r>
            <a:endParaRPr lang="el-GR" altLang="el-GR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23850" y="3608388"/>
            <a:ext cx="8496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/>
              <a:t>“THE  FLAME  PHOTOMETER  FOR  THE  MEASUREMENT  OF </a:t>
            </a:r>
          </a:p>
          <a:p>
            <a:pPr eaLnBrk="1" hangingPunct="1"/>
            <a:r>
              <a:rPr lang="en-US" altLang="el-GR"/>
              <a:t>SODIUM  AND  POTASSIUM  IN  BIOLOGICAL  MATERIALS” </a:t>
            </a:r>
          </a:p>
          <a:p>
            <a:pPr eaLnBrk="1" hangingPunct="1"/>
            <a:r>
              <a:rPr lang="en-US" altLang="el-GR"/>
              <a:t>by  PAULINE  M.  HALD,  Department  of  Internal  Medicine,  Yale  University  School  of  Medicine, New  Haven</a:t>
            </a:r>
          </a:p>
          <a:p>
            <a:pPr eaLnBrk="1" hangingPunct="1"/>
            <a:r>
              <a:rPr lang="en-US" altLang="el-GR"/>
              <a:t>(Received  for  publication,  October  30,  </a:t>
            </a:r>
            <a:r>
              <a:rPr lang="en-US" altLang="el-GR">
                <a:solidFill>
                  <a:srgbClr val="FFC000"/>
                </a:solidFill>
              </a:rPr>
              <a:t>1946</a:t>
            </a:r>
            <a:r>
              <a:rPr lang="en-US" altLang="el-GR"/>
              <a:t>)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788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1341438"/>
            <a:ext cx="83534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000">
                <a:solidFill>
                  <a:srgbClr val="FFC000"/>
                </a:solidFill>
              </a:rPr>
              <a:t>The Determination of Sodium and Potassium in Biological Fluid</a:t>
            </a:r>
          </a:p>
          <a:p>
            <a:pPr eaLnBrk="1" hangingPunct="1"/>
            <a:r>
              <a:rPr lang="en-US" altLang="el-GR" sz="2000">
                <a:solidFill>
                  <a:srgbClr val="FFC000"/>
                </a:solidFill>
              </a:rPr>
              <a:t>Protocol: P05-031A</a:t>
            </a:r>
          </a:p>
          <a:p>
            <a:pPr eaLnBrk="1" hangingPunct="1"/>
            <a:r>
              <a:rPr lang="en-US" altLang="el-GR">
                <a:solidFill>
                  <a:srgbClr val="FFC000"/>
                </a:solidFill>
              </a:rPr>
              <a:t>Introduction </a:t>
            </a:r>
            <a:endParaRPr lang="en-US" altLang="el-GR"/>
          </a:p>
          <a:p>
            <a:pPr eaLnBrk="1" hangingPunct="1"/>
            <a:r>
              <a:rPr lang="en-US" altLang="el-GR" sz="1600"/>
              <a:t>The simple measurement of sodium and potassium in various biological fluids using a flame photometer is described, including dilution ratios, interferences and calibration curves. </a:t>
            </a:r>
          </a:p>
          <a:p>
            <a:pPr eaLnBrk="1" hangingPunct="1"/>
            <a:endParaRPr lang="en-US" altLang="el-GR" sz="1600"/>
          </a:p>
          <a:p>
            <a:pPr eaLnBrk="1" hangingPunct="1"/>
            <a:r>
              <a:rPr lang="en-US" altLang="el-GR">
                <a:solidFill>
                  <a:srgbClr val="FFC000"/>
                </a:solidFill>
              </a:rPr>
              <a:t>Materials Required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l-GR" sz="1600"/>
              <a:t> Equipment </a:t>
            </a:r>
          </a:p>
          <a:p>
            <a:pPr eaLnBrk="1" hangingPunct="1"/>
            <a:r>
              <a:rPr lang="en-US" altLang="el-GR" sz="1600"/>
              <a:t>JENWAY Flame Photometer PFP7 </a:t>
            </a:r>
          </a:p>
          <a:p>
            <a:pPr eaLnBrk="1" hangingPunct="1"/>
            <a:r>
              <a:rPr lang="en-US" altLang="el-GR" sz="1600"/>
              <a:t>Volumetric Glassware </a:t>
            </a:r>
          </a:p>
          <a:p>
            <a:pPr eaLnBrk="1" hangingPunct="1"/>
            <a:r>
              <a:rPr lang="en-US" altLang="el-GR" sz="1600"/>
              <a:t>Pipettes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l-GR" sz="1600"/>
              <a:t> Reagents </a:t>
            </a:r>
          </a:p>
          <a:p>
            <a:pPr eaLnBrk="1" hangingPunct="1"/>
            <a:r>
              <a:rPr lang="en-US" altLang="el-GR" sz="1600"/>
              <a:t>Sodium Standard Solution – 1000mg/l (1000ppm) (Jenway Part Number 025 021) </a:t>
            </a:r>
          </a:p>
          <a:p>
            <a:pPr eaLnBrk="1" hangingPunct="1"/>
            <a:r>
              <a:rPr lang="en-US" altLang="el-GR" sz="1600"/>
              <a:t>Potassium Standard Solution – 1000mg/l (1000ppm) (Jenway Part Number 025 023) </a:t>
            </a:r>
          </a:p>
          <a:p>
            <a:pPr eaLnBrk="1" hangingPunct="1"/>
            <a:r>
              <a:rPr lang="en-US" altLang="el-GR" sz="1600"/>
              <a:t>Deionised Water </a:t>
            </a:r>
          </a:p>
        </p:txBody>
      </p:sp>
    </p:spTree>
    <p:extLst>
      <p:ext uri="{BB962C8B-B14F-4D97-AF65-F5344CB8AC3E}">
        <p14:creationId xmlns:p14="http://schemas.microsoft.com/office/powerpoint/2010/main" val="3589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Flame Photometry</a:t>
            </a:r>
            <a:endParaRPr lang="el-GR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850" y="1268413"/>
            <a:ext cx="85693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000">
                <a:solidFill>
                  <a:srgbClr val="FFC000"/>
                </a:solidFill>
              </a:rPr>
              <a:t>Methods</a:t>
            </a:r>
            <a:endParaRPr lang="en-US" altLang="el-GR" sz="1600"/>
          </a:p>
          <a:p>
            <a:pPr eaLnBrk="1" hangingPunct="1"/>
            <a:endParaRPr lang="en-US" altLang="el-GR" sz="1600"/>
          </a:p>
          <a:p>
            <a:pPr eaLnBrk="1" hangingPunct="1"/>
            <a:r>
              <a:rPr lang="en-US" altLang="el-GR">
                <a:solidFill>
                  <a:srgbClr val="FFC000"/>
                </a:solidFill>
              </a:rPr>
              <a:t>Calibration using a standard curve </a:t>
            </a:r>
          </a:p>
          <a:p>
            <a:pPr eaLnBrk="1" hangingPunct="1"/>
            <a:r>
              <a:rPr lang="en-US" altLang="el-GR" sz="1600"/>
              <a:t>1.  Set up the instrument as described in the instruction manual. </a:t>
            </a:r>
          </a:p>
          <a:p>
            <a:pPr eaLnBrk="1" hangingPunct="1"/>
            <a:r>
              <a:rPr lang="en-US" altLang="el-GR" sz="1600"/>
              <a:t>2.  Prepare the following standard solutions: 0.2, 0.4, 0.6, 0.8 and 1.0mg Na/100ml, from the 1000mg/l sodium standard solution, using deionised water as the diluent. </a:t>
            </a:r>
          </a:p>
          <a:p>
            <a:pPr eaLnBrk="1" hangingPunct="1"/>
            <a:r>
              <a:rPr lang="en-US" altLang="el-GR" sz="1600"/>
              <a:t>3.  Select the sodium filter and aspirate the 1.0mg Na/100ml standard and adjust sensitivity control to obtain a reading of 100. </a:t>
            </a:r>
          </a:p>
          <a:p>
            <a:pPr eaLnBrk="1" hangingPunct="1"/>
            <a:r>
              <a:rPr lang="en-US" altLang="el-GR" sz="1600"/>
              <a:t>4.  Aspirate deionised water and adjust the zero control to obtain zero reading. </a:t>
            </a:r>
          </a:p>
          <a:p>
            <a:pPr eaLnBrk="1" hangingPunct="1"/>
            <a:r>
              <a:rPr lang="en-US" altLang="el-GR" sz="1600"/>
              <a:t>5.  Aspirate 1.0mg Na/100ml standard again, re-adjust to 100. </a:t>
            </a:r>
          </a:p>
          <a:p>
            <a:pPr eaLnBrk="1" hangingPunct="1"/>
            <a:r>
              <a:rPr lang="en-US" altLang="el-GR" sz="1600"/>
              <a:t>6.  Aspirate deionised water again and re-adjust if necessary to zero. </a:t>
            </a:r>
          </a:p>
          <a:p>
            <a:pPr eaLnBrk="1" hangingPunct="1"/>
            <a:r>
              <a:rPr lang="en-US" altLang="el-GR" sz="1600"/>
              <a:t>7.  Repeat steps 5 and 6 if necessary to obtain 100 on the standard and zero on deionised water. </a:t>
            </a:r>
          </a:p>
          <a:p>
            <a:pPr eaLnBrk="1" hangingPunct="1"/>
            <a:r>
              <a:rPr lang="en-US" altLang="el-GR" sz="1600"/>
              <a:t>8.  Aspirate the other standard solutions, note the readings and plot a calibration curve. </a:t>
            </a:r>
          </a:p>
          <a:p>
            <a:pPr eaLnBrk="1" hangingPunct="1"/>
            <a:r>
              <a:rPr lang="en-US" altLang="el-GR" sz="1600"/>
              <a:t>9.  Repeat the above calibration procedure with potassium filter, using standard solutions of the following concentrations: 0.2, 0.4, 0.6, 0.8 and 1.0mg K/100ml, prepared from the 1000mg/l potassium standard solution using deionised water as the diluent. </a:t>
            </a:r>
            <a:endParaRPr lang="el-GR" altLang="el-GR" sz="1600"/>
          </a:p>
        </p:txBody>
      </p:sp>
    </p:spTree>
    <p:extLst>
      <p:ext uri="{BB962C8B-B14F-4D97-AF65-F5344CB8AC3E}">
        <p14:creationId xmlns:p14="http://schemas.microsoft.com/office/powerpoint/2010/main" val="38107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Flame Photometry</a:t>
            </a:r>
            <a:endParaRPr lang="el-GR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79388" y="765175"/>
            <a:ext cx="871378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FFC000"/>
                </a:solidFill>
              </a:rPr>
              <a:t>SERUM POTASSIUM </a:t>
            </a:r>
          </a:p>
          <a:p>
            <a:pPr eaLnBrk="1" hangingPunct="1"/>
            <a:endParaRPr lang="en-US" altLang="el-GR">
              <a:solidFill>
                <a:srgbClr val="FFC000"/>
              </a:solidFill>
            </a:endParaRP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Sample preparation </a:t>
            </a:r>
          </a:p>
          <a:p>
            <a:pPr eaLnBrk="1" hangingPunct="1"/>
            <a:r>
              <a:rPr lang="en-US" altLang="el-GR" sz="1600"/>
              <a:t>Prepare a 1:50 dilution of haemolysis-free serum in deionised water. </a:t>
            </a:r>
          </a:p>
          <a:p>
            <a:pPr eaLnBrk="1" hangingPunct="1"/>
            <a:r>
              <a:rPr lang="en-US" altLang="el-GR" sz="1600"/>
              <a:t>Note: The sodium present in the sample will not affect the potassium determination and no allowance need be made for sodium when preparing the standards.    </a:t>
            </a:r>
          </a:p>
          <a:p>
            <a:pPr eaLnBrk="1" hangingPunct="1"/>
            <a:endParaRPr lang="en-US" altLang="el-GR" sz="1600"/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Reagents </a:t>
            </a:r>
          </a:p>
          <a:p>
            <a:pPr eaLnBrk="1" hangingPunct="1"/>
            <a:r>
              <a:rPr lang="en-US" altLang="el-GR" sz="1600"/>
              <a:t>1.0mg K/100ml standard </a:t>
            </a:r>
          </a:p>
          <a:p>
            <a:pPr eaLnBrk="1" hangingPunct="1"/>
            <a:r>
              <a:rPr lang="en-US" altLang="el-GR" sz="1600"/>
              <a:t>Blank </a:t>
            </a:r>
          </a:p>
          <a:p>
            <a:pPr eaLnBrk="1" hangingPunct="1"/>
            <a:r>
              <a:rPr lang="en-US" altLang="el-GR" sz="1600"/>
              <a:t>Deionised water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Procedure </a:t>
            </a:r>
          </a:p>
          <a:p>
            <a:pPr eaLnBrk="1" hangingPunct="1"/>
            <a:r>
              <a:rPr lang="en-US" altLang="el-GR" sz="1600"/>
              <a:t>1.  Set up the instrument with the K filter and adjust the flame as described in the instruction manual. </a:t>
            </a:r>
          </a:p>
          <a:p>
            <a:pPr eaLnBrk="1" hangingPunct="1"/>
            <a:r>
              <a:rPr lang="en-US" altLang="el-GR" sz="1600"/>
              <a:t>2.  Adjust the instrument to obtain 100 on the 1.0mg/100ml standard and zero reading on the blank as described above in the calibration section. </a:t>
            </a:r>
          </a:p>
          <a:p>
            <a:pPr eaLnBrk="1" hangingPunct="1"/>
            <a:r>
              <a:rPr lang="en-US" altLang="el-GR" sz="1600"/>
              <a:t>3.  Aspirate sample and note the reading. </a:t>
            </a:r>
          </a:p>
          <a:p>
            <a:pPr eaLnBrk="1" hangingPunct="1"/>
            <a:r>
              <a:rPr lang="en-US" altLang="el-GR" sz="1600"/>
              <a:t>4.  From the calibration curve previously prepared for potassium, read off the concentration equivalent to this reading. </a:t>
            </a:r>
          </a:p>
          <a:p>
            <a:pPr eaLnBrk="1" hangingPunct="1"/>
            <a:r>
              <a:rPr lang="en-US" altLang="el-GR" sz="1600"/>
              <a:t>5.  To obtain mg K/100ml of serum, multiply this concentration by the dilution factor. </a:t>
            </a:r>
          </a:p>
          <a:p>
            <a:pPr eaLnBrk="1" hangingPunct="1"/>
            <a:r>
              <a:rPr lang="en-US" altLang="el-GR" sz="1600"/>
              <a:t>6.  Aspirate deionised water to remove all traces of the sample, which might otherwise block the nebuliser.</a:t>
            </a:r>
            <a:endParaRPr lang="el-GR" altLang="el-GR" sz="1600"/>
          </a:p>
        </p:txBody>
      </p:sp>
    </p:spTree>
    <p:extLst>
      <p:ext uri="{BB962C8B-B14F-4D97-AF65-F5344CB8AC3E}">
        <p14:creationId xmlns:p14="http://schemas.microsoft.com/office/powerpoint/2010/main" val="15210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Flame Photometry</a:t>
            </a:r>
            <a:endParaRPr lang="el-GR" dirty="0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50" y="1125538"/>
            <a:ext cx="84963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FFC000"/>
                </a:solidFill>
              </a:rPr>
              <a:t>PLASMA SODIUM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Sample preparation </a:t>
            </a:r>
          </a:p>
          <a:p>
            <a:pPr eaLnBrk="1" hangingPunct="1"/>
            <a:r>
              <a:rPr lang="en-US" altLang="el-GR" sz="1600"/>
              <a:t>Prepare a 1:500 dilution of the plasma sample in deionised water.  </a:t>
            </a:r>
          </a:p>
          <a:p>
            <a:pPr eaLnBrk="1" hangingPunct="1"/>
            <a:r>
              <a:rPr lang="en-US" altLang="el-GR" sz="1600"/>
              <a:t>Note: It is not necessary to remove proteins, also potassium and calcium do not interfere in the quantities present in plasma.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Reagents </a:t>
            </a:r>
          </a:p>
          <a:p>
            <a:pPr eaLnBrk="1" hangingPunct="1"/>
            <a:r>
              <a:rPr lang="en-US" altLang="el-GR" sz="1600"/>
              <a:t>1.0mg Na/100ml standard </a:t>
            </a:r>
          </a:p>
          <a:p>
            <a:pPr eaLnBrk="1" hangingPunct="1"/>
            <a:r>
              <a:rPr lang="en-US" altLang="el-GR" sz="1600"/>
              <a:t>Blank </a:t>
            </a:r>
          </a:p>
          <a:p>
            <a:pPr eaLnBrk="1" hangingPunct="1"/>
            <a:r>
              <a:rPr lang="en-US" altLang="el-GR" sz="1600"/>
              <a:t>Deionised water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Procedure </a:t>
            </a:r>
          </a:p>
          <a:p>
            <a:pPr eaLnBrk="1" hangingPunct="1"/>
            <a:r>
              <a:rPr lang="en-US" altLang="el-GR" sz="1600"/>
              <a:t>1.  Set up the instrument with Na filter and adjust the flame as described in instruction manual. </a:t>
            </a:r>
          </a:p>
          <a:p>
            <a:pPr eaLnBrk="1" hangingPunct="1"/>
            <a:r>
              <a:rPr lang="en-US" altLang="el-GR" sz="1600"/>
              <a:t>2.  Adjust the instrument to obtain 100 on the 1.0mg/100ml standard and zero reading on the blank as described above in the calibration section. </a:t>
            </a:r>
          </a:p>
          <a:p>
            <a:pPr eaLnBrk="1" hangingPunct="1"/>
            <a:r>
              <a:rPr lang="en-US" altLang="el-GR" sz="1600"/>
              <a:t>3.  Aspirate sample and note the reading. </a:t>
            </a:r>
          </a:p>
          <a:p>
            <a:pPr eaLnBrk="1" hangingPunct="1"/>
            <a:r>
              <a:rPr lang="en-US" altLang="el-GR" sz="1600"/>
              <a:t>4.  From the calibration curve previously prepared for  sodium, read off the concentration equivalent to this reading. </a:t>
            </a:r>
          </a:p>
          <a:p>
            <a:pPr eaLnBrk="1" hangingPunct="1"/>
            <a:r>
              <a:rPr lang="en-US" altLang="el-GR" sz="1600"/>
              <a:t>5.  To obtain mg Na/100ml of plasma, multiply this concentration by the dilution factor. </a:t>
            </a:r>
          </a:p>
          <a:p>
            <a:pPr eaLnBrk="1" hangingPunct="1"/>
            <a:r>
              <a:rPr lang="en-US" altLang="el-GR" sz="1600"/>
              <a:t>6.  Aspirate deionised water to remove all traces of sample, which might otherwise block the nebuliser. </a:t>
            </a:r>
            <a:endParaRPr lang="el-GR" altLang="el-GR" sz="1600"/>
          </a:p>
        </p:txBody>
      </p:sp>
    </p:spTree>
    <p:extLst>
      <p:ext uri="{BB962C8B-B14F-4D97-AF65-F5344CB8AC3E}">
        <p14:creationId xmlns:p14="http://schemas.microsoft.com/office/powerpoint/2010/main" val="10096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Flame Photometry</a:t>
            </a:r>
            <a:endParaRPr lang="el-GR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50825" y="944563"/>
            <a:ext cx="86423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FFC000"/>
                </a:solidFill>
              </a:rPr>
              <a:t>URINE POTASSIUM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Sample preparation </a:t>
            </a:r>
          </a:p>
          <a:p>
            <a:pPr eaLnBrk="1" hangingPunct="1"/>
            <a:r>
              <a:rPr lang="en-US" altLang="el-GR" sz="1600"/>
              <a:t>Prepare a 1:500 dilution of fresh urine in deionised water. </a:t>
            </a:r>
          </a:p>
          <a:p>
            <a:pPr eaLnBrk="1" hangingPunct="1"/>
            <a:r>
              <a:rPr lang="en-US" altLang="el-GR" sz="1600"/>
              <a:t>Note: Urine does not contain a sufficient concentration of any substance likely to interfere with potassium determination made with the Flame Photometer and true values may be obtained using fresh urine diluted only with deionised water.   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Reagents </a:t>
            </a:r>
          </a:p>
          <a:p>
            <a:pPr eaLnBrk="1" hangingPunct="1"/>
            <a:r>
              <a:rPr lang="en-US" altLang="el-GR" sz="1600"/>
              <a:t>1.0mg K/100ml standard </a:t>
            </a:r>
          </a:p>
          <a:p>
            <a:pPr eaLnBrk="1" hangingPunct="1"/>
            <a:r>
              <a:rPr lang="en-US" altLang="el-GR" sz="1600"/>
              <a:t>Blank </a:t>
            </a:r>
          </a:p>
          <a:p>
            <a:pPr eaLnBrk="1" hangingPunct="1"/>
            <a:r>
              <a:rPr lang="en-US" altLang="el-GR" sz="1600"/>
              <a:t>Deionised water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Procedure </a:t>
            </a:r>
          </a:p>
          <a:p>
            <a:pPr eaLnBrk="1" hangingPunct="1"/>
            <a:r>
              <a:rPr lang="en-US" altLang="el-GR" sz="1600"/>
              <a:t>1.  Set up the instrument with the K filter and adjust the flame as described in the instruction manual. </a:t>
            </a:r>
          </a:p>
          <a:p>
            <a:pPr eaLnBrk="1" hangingPunct="1"/>
            <a:r>
              <a:rPr lang="en-US" altLang="el-GR" sz="1600"/>
              <a:t>2.  Adjust the instrument to obtain 100 on the 1.0mg/100ml standard and zero reading on the blank as described above in the calibration section. </a:t>
            </a:r>
          </a:p>
          <a:p>
            <a:pPr eaLnBrk="1" hangingPunct="1"/>
            <a:r>
              <a:rPr lang="en-US" altLang="el-GR" sz="1600"/>
              <a:t>3.  Aspirate sample and note the reading. </a:t>
            </a:r>
          </a:p>
          <a:p>
            <a:pPr eaLnBrk="1" hangingPunct="1"/>
            <a:r>
              <a:rPr lang="en-US" altLang="el-GR" sz="1600"/>
              <a:t>4.  From the calibration curve previously prepared for potassium, read off the concentration equivalent to this reading. </a:t>
            </a:r>
          </a:p>
          <a:p>
            <a:pPr eaLnBrk="1" hangingPunct="1"/>
            <a:r>
              <a:rPr lang="en-US" altLang="el-GR" sz="1600"/>
              <a:t>5.  To obtain mg K/100ml of urine, multiply this concentration by the dilution factor. </a:t>
            </a:r>
          </a:p>
          <a:p>
            <a:pPr eaLnBrk="1" hangingPunct="1"/>
            <a:r>
              <a:rPr lang="en-US" altLang="el-GR" sz="1600"/>
              <a:t>6.  Aspirate deionised water to remove all traces of the sample, which might otherwise block the nebuliser. </a:t>
            </a:r>
            <a:endParaRPr lang="el-GR" altLang="el-GR" sz="1600"/>
          </a:p>
        </p:txBody>
      </p:sp>
    </p:spTree>
    <p:extLst>
      <p:ext uri="{BB962C8B-B14F-4D97-AF65-F5344CB8AC3E}">
        <p14:creationId xmlns:p14="http://schemas.microsoft.com/office/powerpoint/2010/main" val="6460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Flame Photometry</a:t>
            </a:r>
            <a:endParaRPr lang="el-GR" dirty="0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1125538"/>
            <a:ext cx="849788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000">
                <a:solidFill>
                  <a:srgbClr val="FFC000"/>
                </a:solidFill>
              </a:rPr>
              <a:t>URINE SODIUM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Sample preparation </a:t>
            </a:r>
          </a:p>
          <a:p>
            <a:pPr eaLnBrk="1" hangingPunct="1"/>
            <a:r>
              <a:rPr lang="en-US" altLang="el-GR" sz="1600"/>
              <a:t>Prepare a 1:1000 dilution of fresh urine in deionised water.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Reagents</a:t>
            </a:r>
            <a:r>
              <a:rPr lang="en-US" altLang="el-GR" sz="1600"/>
              <a:t> </a:t>
            </a:r>
          </a:p>
          <a:p>
            <a:pPr eaLnBrk="1" hangingPunct="1"/>
            <a:r>
              <a:rPr lang="en-US" altLang="el-GR" sz="1600"/>
              <a:t>1.0mg K/100ml standard </a:t>
            </a:r>
          </a:p>
          <a:p>
            <a:pPr eaLnBrk="1" hangingPunct="1"/>
            <a:r>
              <a:rPr lang="en-US" altLang="el-GR" sz="1600"/>
              <a:t>Blank </a:t>
            </a:r>
          </a:p>
          <a:p>
            <a:pPr eaLnBrk="1" hangingPunct="1"/>
            <a:r>
              <a:rPr lang="en-US" altLang="el-GR" sz="1600"/>
              <a:t>Deionised water </a:t>
            </a:r>
          </a:p>
          <a:p>
            <a:pPr eaLnBrk="1" hangingPunct="1"/>
            <a:r>
              <a:rPr lang="en-US" altLang="el-GR" sz="1600">
                <a:solidFill>
                  <a:srgbClr val="FFC000"/>
                </a:solidFill>
              </a:rPr>
              <a:t>Procedure </a:t>
            </a:r>
          </a:p>
          <a:p>
            <a:pPr eaLnBrk="1" hangingPunct="1"/>
            <a:r>
              <a:rPr lang="en-US" altLang="el-GR" sz="1600"/>
              <a:t>1.  Set up the instrument with Na filter and adjust the flame as described in instruction manual. </a:t>
            </a:r>
          </a:p>
          <a:p>
            <a:pPr eaLnBrk="1" hangingPunct="1"/>
            <a:r>
              <a:rPr lang="en-US" altLang="el-GR" sz="1600"/>
              <a:t>2.  Adjust the instrument to obtain 100 on the 1.0mg/100ml standard and zero reading on the blank as described above in the calibration section. </a:t>
            </a:r>
          </a:p>
          <a:p>
            <a:pPr eaLnBrk="1" hangingPunct="1"/>
            <a:r>
              <a:rPr lang="en-US" altLang="el-GR" sz="1600"/>
              <a:t>3.  Aspirate sample and note the reading. </a:t>
            </a:r>
          </a:p>
          <a:p>
            <a:pPr eaLnBrk="1" hangingPunct="1"/>
            <a:r>
              <a:rPr lang="en-US" altLang="el-GR" sz="1600"/>
              <a:t>4.  From the calibration curve previously prepared for  sodium, read off the concentration equivalent to this reading. </a:t>
            </a:r>
          </a:p>
          <a:p>
            <a:pPr eaLnBrk="1" hangingPunct="1"/>
            <a:r>
              <a:rPr lang="en-US" altLang="el-GR" sz="1600"/>
              <a:t>5.  To obtain mg Na/100ml of urine, multiply this concentration by the dilution factor. </a:t>
            </a:r>
          </a:p>
          <a:p>
            <a:pPr eaLnBrk="1" hangingPunct="1"/>
            <a:r>
              <a:rPr lang="en-US" altLang="el-GR" sz="1600"/>
              <a:t>6.  Aspirate deionised water to remove all traces of sample, which might otherwise block the nebuliser</a:t>
            </a:r>
            <a:endParaRPr lang="el-GR" altLang="el-GR" sz="1600"/>
          </a:p>
        </p:txBody>
      </p:sp>
    </p:spTree>
    <p:extLst>
      <p:ext uri="{BB962C8B-B14F-4D97-AF65-F5344CB8AC3E}">
        <p14:creationId xmlns:p14="http://schemas.microsoft.com/office/powerpoint/2010/main" val="28537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292600"/>
            <a:ext cx="8229600" cy="16843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 </a:t>
            </a:r>
            <a:r>
              <a:rPr lang="el-GR" smtClean="0"/>
              <a:t>atomic emission method </a:t>
            </a:r>
            <a:endParaRPr lang="en-US" smtClean="0"/>
          </a:p>
          <a:p>
            <a:pPr eaLnBrk="1" hangingPunct="1">
              <a:defRPr/>
            </a:pPr>
            <a:r>
              <a:rPr lang="el-GR" smtClean="0"/>
              <a:t>routine detection of metal salts, principally Na, K, Li, Ca, and Ba</a:t>
            </a: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4000" smtClean="0"/>
              <a:t>Flame Photometry</a:t>
            </a:r>
            <a:r>
              <a:rPr lang="el-GR" sz="4000" smtClean="0"/>
              <a:t/>
            </a:r>
            <a:br>
              <a:rPr lang="el-GR" sz="4000" smtClean="0"/>
            </a:br>
            <a:r>
              <a:rPr lang="en-US" sz="2800" smtClean="0"/>
              <a:t>F</a:t>
            </a:r>
            <a:r>
              <a:rPr lang="el-GR" sz="2800" smtClean="0"/>
              <a:t>lame atomic emission spectrometry</a:t>
            </a:r>
          </a:p>
        </p:txBody>
      </p:sp>
      <p:pic>
        <p:nvPicPr>
          <p:cNvPr id="3076" name="Picture 5" descr="flame-photometer-jen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2647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2013.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«Ανόργανη Χημεία (Ε). Ενότητα 7: </a:t>
            </a:r>
            <a:r>
              <a:rPr lang="el-GR" sz="2000" dirty="0" err="1" smtClean="0"/>
              <a:t>Φλογοφωτομετρία</a:t>
            </a:r>
            <a:r>
              <a:rPr lang="el-GR" sz="2000" dirty="0" smtClean="0"/>
              <a:t>». Έκδοση: 1.0. Αθήνα 2013.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4000" smtClean="0"/>
              <a:t>Flame Photometry</a:t>
            </a:r>
            <a:r>
              <a:rPr lang="el-GR" sz="4000" smtClean="0"/>
              <a:t/>
            </a:r>
            <a:br>
              <a:rPr lang="el-GR" sz="4000" smtClean="0"/>
            </a:br>
            <a:r>
              <a:rPr lang="en-US" sz="2800" smtClean="0"/>
              <a:t>F</a:t>
            </a:r>
            <a:r>
              <a:rPr lang="el-GR" sz="2800" smtClean="0"/>
              <a:t>lame atomic emission spectrometry</a:t>
            </a:r>
          </a:p>
        </p:txBody>
      </p:sp>
      <p:pic>
        <p:nvPicPr>
          <p:cNvPr id="4099" name="Picture 2" descr="File:AtomicLineSpE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28813"/>
            <a:ext cx="31448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Ορθογώνιο"/>
          <p:cNvSpPr/>
          <p:nvPr/>
        </p:nvSpPr>
        <p:spPr>
          <a:xfrm>
            <a:off x="4357688" y="1571625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Emission</a:t>
            </a:r>
            <a:r>
              <a:rPr lang="en-US" dirty="0"/>
              <a:t> is the process by which a higher energy quantum mechanical state of a particle becomes converted to a lower one through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photon </a:t>
            </a:r>
            <a:r>
              <a:rPr lang="en-US" dirty="0"/>
              <a:t>resulting in the production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light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frequency of light emitted is a function of the energy of the transition. Since energy must be conserved, the energy difference between the two states equals the energy carried off by the photon. </a:t>
            </a:r>
            <a:endParaRPr lang="el-GR" dirty="0"/>
          </a:p>
        </p:txBody>
      </p:sp>
      <p:sp>
        <p:nvSpPr>
          <p:cNvPr id="4101" name="9 - Ορθογώνιο"/>
          <p:cNvSpPr>
            <a:spLocks noChangeArrowheads="1"/>
          </p:cNvSpPr>
          <p:nvPr/>
        </p:nvSpPr>
        <p:spPr bwMode="auto">
          <a:xfrm>
            <a:off x="428625" y="5434013"/>
            <a:ext cx="814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/>
              <a:t>By heating the sample to a high temperature, the excitations are produced by collisions between the sample atoms. This method is used in </a:t>
            </a:r>
            <a:r>
              <a:rPr lang="en-US" altLang="el-GR">
                <a:hlinkClick r:id="rId5" action="ppaction://hlinkfile"/>
              </a:rPr>
              <a:t>flame emission spectroscopy</a:t>
            </a:r>
            <a:endParaRPr lang="el-GR" altLang="el-GR"/>
          </a:p>
        </p:txBody>
      </p:sp>
      <p:sp>
        <p:nvSpPr>
          <p:cNvPr id="4102" name="11 - Ορθογώνιο"/>
          <p:cNvSpPr>
            <a:spLocks noChangeArrowheads="1"/>
          </p:cNvSpPr>
          <p:nvPr/>
        </p:nvSpPr>
        <p:spPr bwMode="auto">
          <a:xfrm>
            <a:off x="1571625" y="4845050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FFFF00"/>
                </a:solidFill>
              </a:rPr>
              <a:t>Each element's emission spectrum is unique.</a:t>
            </a:r>
            <a:endParaRPr lang="el-GR" altLang="el-G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4000" smtClean="0"/>
              <a:t>Flame Photometry</a:t>
            </a:r>
            <a:r>
              <a:rPr lang="el-GR" sz="4000" smtClean="0"/>
              <a:t/>
            </a:r>
            <a:br>
              <a:rPr lang="el-GR" sz="4000" smtClean="0"/>
            </a:br>
            <a:r>
              <a:rPr lang="en-US" sz="2800" smtClean="0"/>
              <a:t>F</a:t>
            </a:r>
            <a:r>
              <a:rPr lang="el-GR" sz="2800" smtClean="0"/>
              <a:t>lame atomic emission spectrometry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71500" y="1357313"/>
            <a:ext cx="82153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2" action="ppaction://hlinkfile"/>
              </a:rPr>
              <a:t>How can we distinguish absorption </a:t>
            </a:r>
            <a:r>
              <a:rPr lang="en-US" b="1" dirty="0">
                <a:hlinkClick r:id="rId2" action="ppaction://hlinkfile"/>
              </a:rPr>
              <a:t>spectrum</a:t>
            </a:r>
            <a:r>
              <a:rPr lang="en-US" dirty="0">
                <a:hlinkClick r:id="rId2" action="ppaction://hlinkfile"/>
              </a:rPr>
              <a:t> from </a:t>
            </a:r>
            <a:r>
              <a:rPr lang="en-US" b="1" dirty="0">
                <a:hlinkClick r:id="rId2" action="ppaction://hlinkfile"/>
              </a:rPr>
              <a:t>emission</a:t>
            </a:r>
            <a:r>
              <a:rPr lang="en-US" dirty="0">
                <a:hlinkClick r:id="rId2" action="ppaction://hlinkfile"/>
              </a:rPr>
              <a:t> </a:t>
            </a:r>
            <a:r>
              <a:rPr lang="en-US" b="1" dirty="0">
                <a:hlinkClick r:id="rId2" action="ppaction://hlinkfile"/>
              </a:rPr>
              <a:t>spectrum</a:t>
            </a:r>
            <a:r>
              <a:rPr lang="en-US" dirty="0">
                <a:hlinkClick r:id="rId2" action="ppaction://hlinkfile"/>
              </a:rPr>
              <a:t>?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An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absroption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spectrum </a:t>
            </a:r>
            <a:r>
              <a:rPr lang="en-US" dirty="0"/>
              <a:t>has dark lines where the energy is absorbed and the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emmision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spectrum </a:t>
            </a:r>
            <a:r>
              <a:rPr lang="en-US" dirty="0"/>
              <a:t>has bright lines where the emission energy is.</a:t>
            </a:r>
          </a:p>
        </p:txBody>
      </p:sp>
      <p:sp>
        <p:nvSpPr>
          <p:cNvPr id="5124" name="6 - Ορθογώνιο"/>
          <p:cNvSpPr>
            <a:spLocks noChangeArrowheads="1"/>
          </p:cNvSpPr>
          <p:nvPr/>
        </p:nvSpPr>
        <p:spPr bwMode="auto">
          <a:xfrm>
            <a:off x="571500" y="2754313"/>
            <a:ext cx="8143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>
                <a:hlinkClick r:id="rId3" action="ppaction://hlinkfile"/>
              </a:rPr>
              <a:t>Why is the </a:t>
            </a:r>
            <a:r>
              <a:rPr lang="en-US" altLang="el-GR" b="1">
                <a:hlinkClick r:id="rId3" action="ppaction://hlinkfile"/>
              </a:rPr>
              <a:t>emission</a:t>
            </a:r>
            <a:r>
              <a:rPr lang="en-US" altLang="el-GR">
                <a:hlinkClick r:id="rId3" action="ppaction://hlinkfile"/>
              </a:rPr>
              <a:t> </a:t>
            </a:r>
            <a:r>
              <a:rPr lang="en-US" altLang="el-GR" b="1">
                <a:hlinkClick r:id="rId3" action="ppaction://hlinkfile"/>
              </a:rPr>
              <a:t>spectrum</a:t>
            </a:r>
            <a:r>
              <a:rPr lang="en-US" altLang="el-GR">
                <a:hlinkClick r:id="rId3" action="ppaction://hlinkfile"/>
              </a:rPr>
              <a:t> of an element a line </a:t>
            </a:r>
            <a:r>
              <a:rPr lang="en-US" altLang="el-GR" b="1">
                <a:hlinkClick r:id="rId3" action="ppaction://hlinkfile"/>
              </a:rPr>
              <a:t>spectrum</a:t>
            </a:r>
            <a:r>
              <a:rPr lang="en-US" altLang="el-GR">
                <a:hlinkClick r:id="rId3" action="ppaction://hlinkfile"/>
              </a:rPr>
              <a:t> and not a continuous </a:t>
            </a:r>
            <a:r>
              <a:rPr lang="en-US" altLang="el-GR" b="1">
                <a:hlinkClick r:id="rId3" action="ppaction://hlinkfile"/>
              </a:rPr>
              <a:t>spectrum</a:t>
            </a:r>
            <a:r>
              <a:rPr lang="en-US" altLang="el-GR">
                <a:hlinkClick r:id="rId3" action="ppaction://hlinkfile"/>
              </a:rPr>
              <a:t>?</a:t>
            </a:r>
            <a:r>
              <a:rPr lang="en-US" altLang="el-GR"/>
              <a:t> </a:t>
            </a:r>
            <a:br>
              <a:rPr lang="en-US" altLang="el-GR"/>
            </a:br>
            <a:endParaRPr lang="en-US" altLang="el-GR"/>
          </a:p>
          <a:p>
            <a:pPr eaLnBrk="1" hangingPunct="1"/>
            <a:r>
              <a:rPr lang="en-US" altLang="el-GR"/>
              <a:t>It's a line spectrum because of the quantization of energy- meaning you only see energy with levels n=1,2,3.... One would never see the energy level n=2.8 for instance- that would be the case if it were continuous rather than a line spectrum.</a:t>
            </a:r>
          </a:p>
        </p:txBody>
      </p:sp>
    </p:spTree>
    <p:extLst>
      <p:ext uri="{BB962C8B-B14F-4D97-AF65-F5344CB8AC3E}">
        <p14:creationId xmlns:p14="http://schemas.microsoft.com/office/powerpoint/2010/main" val="17926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  <p:pic>
        <p:nvPicPr>
          <p:cNvPr id="6147" name="Picture 5" descr="55aaovw0.jpg (83151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69119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err="1" smtClean="0"/>
              <a:t>Solutions</a:t>
            </a:r>
            <a:r>
              <a:rPr lang="el-GR" sz="2800" dirty="0" smtClean="0"/>
              <a:t> </a:t>
            </a:r>
            <a:r>
              <a:rPr lang="el-GR" sz="2800" dirty="0" err="1" smtClean="0"/>
              <a:t>are</a:t>
            </a:r>
            <a:r>
              <a:rPr lang="el-GR" sz="2800" dirty="0" smtClean="0"/>
              <a:t> </a:t>
            </a:r>
            <a:r>
              <a:rPr lang="el-GR" sz="2800" i="1" dirty="0" err="1" smtClean="0"/>
              <a:t>aspirated</a:t>
            </a:r>
            <a:r>
              <a:rPr lang="el-GR" sz="2800" dirty="0" smtClean="0"/>
              <a:t> </a:t>
            </a:r>
            <a:r>
              <a:rPr lang="el-GR" sz="2800" dirty="0" err="1" smtClean="0"/>
              <a:t>into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flame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hot</a:t>
            </a:r>
            <a:r>
              <a:rPr lang="el-GR" sz="2800" dirty="0" smtClean="0"/>
              <a:t> </a:t>
            </a:r>
            <a:r>
              <a:rPr lang="el-GR" sz="2800" dirty="0" err="1" smtClean="0"/>
              <a:t>flame</a:t>
            </a:r>
            <a:r>
              <a:rPr lang="el-GR" sz="2800" dirty="0" smtClean="0"/>
              <a:t> </a:t>
            </a:r>
            <a:r>
              <a:rPr lang="el-GR" sz="2800" i="1" dirty="0" err="1" smtClean="0"/>
              <a:t>evaporates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solvent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i="1" dirty="0" smtClean="0"/>
              <a:t>	</a:t>
            </a:r>
            <a:r>
              <a:rPr lang="el-GR" sz="2800" i="1" dirty="0" err="1" smtClean="0"/>
              <a:t>atomizes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metal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i="1" dirty="0" err="1" smtClean="0"/>
              <a:t>excites</a:t>
            </a:r>
            <a:r>
              <a:rPr lang="el-GR" sz="2800" dirty="0" smtClean="0"/>
              <a:t> a </a:t>
            </a:r>
            <a:r>
              <a:rPr lang="el-GR" sz="2800" i="1" dirty="0" err="1" smtClean="0"/>
              <a:t>valence</a:t>
            </a:r>
            <a:r>
              <a:rPr lang="el-GR" sz="2800" i="1" dirty="0" smtClean="0"/>
              <a:t> </a:t>
            </a:r>
            <a:r>
              <a:rPr lang="el-GR" sz="2800" i="1" dirty="0" err="1" smtClean="0"/>
              <a:t>electron</a:t>
            </a:r>
            <a:r>
              <a:rPr lang="el-GR" sz="2800" dirty="0" smtClean="0"/>
              <a:t> </a:t>
            </a:r>
            <a:r>
              <a:rPr lang="el-GR" sz="2800" dirty="0" err="1" smtClean="0"/>
              <a:t>to</a:t>
            </a:r>
            <a:r>
              <a:rPr lang="el-GR" sz="2800" dirty="0" smtClean="0"/>
              <a:t> </a:t>
            </a:r>
            <a:r>
              <a:rPr lang="el-GR" sz="2800" dirty="0" err="1" smtClean="0"/>
              <a:t>an</a:t>
            </a:r>
            <a:r>
              <a:rPr lang="el-GR" sz="2800" dirty="0" smtClean="0"/>
              <a:t> </a:t>
            </a:r>
            <a:r>
              <a:rPr lang="el-GR" sz="2800" dirty="0" err="1" smtClean="0"/>
              <a:t>upper</a:t>
            </a:r>
            <a:r>
              <a:rPr lang="el-GR" sz="2800" dirty="0" smtClean="0"/>
              <a:t> </a:t>
            </a:r>
            <a:r>
              <a:rPr lang="el-GR" sz="2800" dirty="0" err="1" smtClean="0"/>
              <a:t>state</a:t>
            </a:r>
            <a:r>
              <a:rPr lang="el-GR" sz="28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err="1" smtClean="0"/>
              <a:t>Light</a:t>
            </a:r>
            <a:r>
              <a:rPr lang="el-GR" sz="2800" dirty="0" smtClean="0"/>
              <a:t> </a:t>
            </a:r>
            <a:r>
              <a:rPr lang="el-GR" sz="2800" dirty="0" err="1" smtClean="0"/>
              <a:t>is</a:t>
            </a:r>
            <a:r>
              <a:rPr lang="el-GR" sz="2800" dirty="0" smtClean="0"/>
              <a:t> </a:t>
            </a:r>
            <a:r>
              <a:rPr lang="el-GR" sz="2800" dirty="0" err="1" smtClean="0"/>
              <a:t>emitted</a:t>
            </a:r>
            <a:r>
              <a:rPr lang="el-GR" sz="2800" dirty="0" smtClean="0"/>
              <a:t> </a:t>
            </a:r>
            <a:r>
              <a:rPr lang="el-GR" sz="2800" dirty="0" err="1" smtClean="0"/>
              <a:t>at</a:t>
            </a:r>
            <a:r>
              <a:rPr lang="el-GR" sz="2800" dirty="0" smtClean="0"/>
              <a:t> </a:t>
            </a:r>
            <a:r>
              <a:rPr lang="el-GR" sz="2800" dirty="0" err="1" smtClean="0"/>
              <a:t>characteristic</a:t>
            </a:r>
            <a:r>
              <a:rPr lang="el-GR" sz="2800" dirty="0" smtClean="0"/>
              <a:t> </a:t>
            </a:r>
            <a:r>
              <a:rPr lang="el-GR" sz="2800" dirty="0" err="1" smtClean="0"/>
              <a:t>wavelengths</a:t>
            </a:r>
            <a:r>
              <a:rPr lang="el-GR" sz="2800" dirty="0" smtClean="0"/>
              <a:t> </a:t>
            </a:r>
            <a:r>
              <a:rPr lang="el-GR" sz="2800" dirty="0" err="1" smtClean="0"/>
              <a:t>for</a:t>
            </a:r>
            <a:r>
              <a:rPr lang="el-GR" sz="2800" dirty="0" smtClean="0"/>
              <a:t> </a:t>
            </a:r>
            <a:r>
              <a:rPr lang="el-GR" sz="2800" dirty="0" err="1" smtClean="0"/>
              <a:t>each</a:t>
            </a:r>
            <a:r>
              <a:rPr lang="el-GR" sz="2800" dirty="0" smtClean="0"/>
              <a:t> </a:t>
            </a:r>
            <a:r>
              <a:rPr lang="el-GR" sz="2800" dirty="0" err="1" smtClean="0"/>
              <a:t>metal</a:t>
            </a:r>
            <a:r>
              <a:rPr lang="el-GR" sz="2800" dirty="0" smtClean="0"/>
              <a:t> </a:t>
            </a:r>
            <a:r>
              <a:rPr lang="el-GR" sz="2800" dirty="0" err="1" smtClean="0"/>
              <a:t>as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electron</a:t>
            </a:r>
            <a:r>
              <a:rPr lang="el-GR" sz="2800" dirty="0" smtClean="0"/>
              <a:t> </a:t>
            </a:r>
            <a:r>
              <a:rPr lang="el-GR" sz="2800" dirty="0" err="1" smtClean="0"/>
              <a:t>returns</a:t>
            </a:r>
            <a:r>
              <a:rPr lang="el-GR" sz="2800" dirty="0" smtClean="0"/>
              <a:t> </a:t>
            </a:r>
            <a:r>
              <a:rPr lang="el-GR" sz="2800" dirty="0" err="1" smtClean="0"/>
              <a:t>to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ground</a:t>
            </a:r>
            <a:r>
              <a:rPr lang="el-GR" sz="2800" dirty="0" smtClean="0"/>
              <a:t> </a:t>
            </a:r>
            <a:r>
              <a:rPr lang="el-GR" sz="2800" dirty="0" err="1" smtClean="0"/>
              <a:t>state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 </a:t>
            </a:r>
            <a:r>
              <a:rPr lang="el-GR" sz="2800" dirty="0" err="1" smtClean="0"/>
              <a:t>Optical</a:t>
            </a:r>
            <a:r>
              <a:rPr lang="el-GR" sz="2800" dirty="0" smtClean="0"/>
              <a:t> </a:t>
            </a:r>
            <a:r>
              <a:rPr lang="el-GR" sz="2800" dirty="0" err="1" smtClean="0"/>
              <a:t>filters</a:t>
            </a:r>
            <a:r>
              <a:rPr lang="el-GR" sz="2800" dirty="0" smtClean="0"/>
              <a:t> </a:t>
            </a:r>
            <a:r>
              <a:rPr lang="el-GR" sz="2800" dirty="0" err="1" smtClean="0"/>
              <a:t>are</a:t>
            </a:r>
            <a:r>
              <a:rPr lang="el-GR" sz="2800" dirty="0" smtClean="0"/>
              <a:t> </a:t>
            </a:r>
            <a:r>
              <a:rPr lang="el-GR" sz="2800" dirty="0" err="1" smtClean="0"/>
              <a:t>used</a:t>
            </a:r>
            <a:r>
              <a:rPr lang="el-GR" sz="2800" dirty="0" smtClean="0"/>
              <a:t> </a:t>
            </a:r>
            <a:r>
              <a:rPr lang="el-GR" sz="2800" dirty="0" err="1" smtClean="0"/>
              <a:t>to</a:t>
            </a:r>
            <a:r>
              <a:rPr lang="el-GR" sz="2800" dirty="0" smtClean="0"/>
              <a:t> </a:t>
            </a:r>
            <a:r>
              <a:rPr lang="el-GR" sz="2800" dirty="0" err="1" smtClean="0"/>
              <a:t>select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emission</a:t>
            </a:r>
            <a:r>
              <a:rPr lang="el-GR" sz="2800" dirty="0" smtClean="0"/>
              <a:t> </a:t>
            </a:r>
            <a:r>
              <a:rPr lang="el-GR" sz="2800" dirty="0" err="1" smtClean="0"/>
              <a:t>wavelength</a:t>
            </a:r>
            <a:r>
              <a:rPr lang="el-GR" sz="2800" dirty="0" smtClean="0"/>
              <a:t> </a:t>
            </a:r>
            <a:r>
              <a:rPr lang="el-GR" sz="2800" dirty="0" err="1" smtClean="0"/>
              <a:t>monitored</a:t>
            </a:r>
            <a:r>
              <a:rPr lang="el-GR" sz="2800" dirty="0" smtClean="0"/>
              <a:t> </a:t>
            </a:r>
            <a:r>
              <a:rPr lang="el-GR" sz="2800" dirty="0" err="1" smtClean="0"/>
              <a:t>for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analyte</a:t>
            </a:r>
            <a:r>
              <a:rPr lang="el-GR" sz="2800" dirty="0" smtClean="0"/>
              <a:t> </a:t>
            </a:r>
            <a:r>
              <a:rPr lang="el-GR" sz="2800" dirty="0" err="1" smtClean="0"/>
              <a:t>species</a:t>
            </a:r>
            <a:r>
              <a:rPr lang="el-GR" sz="2800" dirty="0" smtClean="0"/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Flame Photometry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824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smtClean="0"/>
              <a:t>The energy that is needed for the excitation is provided by the</a:t>
            </a:r>
            <a:r>
              <a:rPr lang="en-US" sz="2400" smtClean="0"/>
              <a:t> </a:t>
            </a:r>
            <a:r>
              <a:rPr lang="el-GR" sz="2400" smtClean="0"/>
              <a:t>temperature of the flame (2000-3000 ºC), produced by the burning of acetylene</a:t>
            </a:r>
            <a:r>
              <a:rPr lang="en-US" sz="2400" smtClean="0"/>
              <a:t> </a:t>
            </a:r>
            <a:r>
              <a:rPr lang="el-GR" sz="2400" smtClean="0"/>
              <a:t>or natural gas (or propane-butane gas) in the presence of air or oxygen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smtClean="0"/>
              <a:t> </a:t>
            </a: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By the heat of the flame and the effect of the reducing gas (fuel), molecules and ions of the sample species are decomposed and reduced to give atoms, e.g.: Na</a:t>
            </a:r>
            <a:r>
              <a:rPr lang="en-US" sz="2400" baseline="30000" smtClean="0"/>
              <a:t>+</a:t>
            </a:r>
            <a:r>
              <a:rPr lang="en-US" sz="2400" smtClean="0"/>
              <a:t> + e</a:t>
            </a:r>
            <a:r>
              <a:rPr lang="en-US" sz="2400" baseline="30000" smtClean="0"/>
              <a:t>-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Na.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Atoms in the vapour state give line spectra.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(there are no covalent bonds </a:t>
            </a:r>
            <a:r>
              <a:rPr lang="en-US" sz="2400" smtClean="0">
                <a:sym typeface="Wingdings" pitchFamily="2" charset="2"/>
              </a:rPr>
              <a:t>t</a:t>
            </a:r>
            <a:r>
              <a:rPr lang="en-US" sz="2400" smtClean="0"/>
              <a:t>here are not any vibrational sub-levels to cause broadening)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074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2800" smtClean="0"/>
              <a:t> </a:t>
            </a:r>
            <a:r>
              <a:rPr lang="el-GR" sz="2800" smtClean="0"/>
              <a:t>Many different experimental variables affect the intensity</a:t>
            </a:r>
            <a:r>
              <a:rPr lang="en-US" sz="2800" smtClean="0"/>
              <a:t> </a:t>
            </a:r>
            <a:r>
              <a:rPr lang="el-GR" sz="2800" smtClean="0"/>
              <a:t>of light emitted from the flame.</a:t>
            </a:r>
            <a:endParaRPr lang="en-US" sz="2800" smtClean="0"/>
          </a:p>
          <a:p>
            <a:pPr marL="0" indent="0" eaLnBrk="1" hangingPunct="1">
              <a:buFont typeface="Wingdings 2" pitchFamily="18" charset="2"/>
              <a:buChar char="C"/>
              <a:defRPr/>
            </a:pPr>
            <a:r>
              <a:rPr lang="en-US" sz="2800" smtClean="0"/>
              <a:t> </a:t>
            </a:r>
            <a:r>
              <a:rPr lang="el-GR" sz="2800" smtClean="0"/>
              <a:t>Fuel and oxidant flow rates and purity</a:t>
            </a:r>
            <a:r>
              <a:rPr lang="en-US" sz="2800" smtClean="0"/>
              <a:t> </a:t>
            </a:r>
          </a:p>
          <a:p>
            <a:pPr marL="0" indent="0" eaLnBrk="1" hangingPunct="1">
              <a:buFont typeface="Wingdings 2" pitchFamily="18" charset="2"/>
              <a:buChar char="C"/>
              <a:defRPr/>
            </a:pPr>
            <a:r>
              <a:rPr lang="en-US" sz="2800" smtClean="0">
                <a:sym typeface="Wingdings 2" pitchFamily="18" charset="2"/>
              </a:rPr>
              <a:t> </a:t>
            </a:r>
            <a:r>
              <a:rPr lang="el-GR" sz="2800" smtClean="0"/>
              <a:t>aspiration rates</a:t>
            </a:r>
          </a:p>
          <a:p>
            <a:pPr marL="0" indent="0" eaLnBrk="1" hangingPunct="1">
              <a:buFont typeface="Wingdings 2" pitchFamily="18" charset="2"/>
              <a:buChar char="C"/>
              <a:defRPr/>
            </a:pPr>
            <a:r>
              <a:rPr lang="en-US" sz="2800" smtClean="0"/>
              <a:t> </a:t>
            </a:r>
            <a:r>
              <a:rPr lang="el-GR" sz="2800" smtClean="0"/>
              <a:t>solution viscosity</a:t>
            </a:r>
            <a:endParaRPr lang="en-US" sz="2800" smtClean="0"/>
          </a:p>
          <a:p>
            <a:pPr marL="0" indent="0" eaLnBrk="1" hangingPunct="1">
              <a:buFont typeface="Wingdings 2" pitchFamily="18" charset="2"/>
              <a:buChar char="C"/>
              <a:defRPr/>
            </a:pPr>
            <a:r>
              <a:rPr lang="en-US" sz="2800" smtClean="0"/>
              <a:t> </a:t>
            </a:r>
            <a:r>
              <a:rPr lang="el-GR" sz="2800" smtClean="0"/>
              <a:t>concomitants in the samples, etc.</a:t>
            </a:r>
            <a:endParaRPr lang="en-US" sz="2800" smtClean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sz="2800" smtClean="0">
                <a:solidFill>
                  <a:srgbClr val="FF99CC"/>
                </a:solidFill>
              </a:rPr>
              <a:t>C</a:t>
            </a:r>
            <a:r>
              <a:rPr lang="el-GR" sz="2800" smtClean="0">
                <a:solidFill>
                  <a:srgbClr val="FF99CC"/>
                </a:solidFill>
              </a:rPr>
              <a:t>areful and frequent calibration is necessary for good results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422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G0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591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Flame Photometry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049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5e91667e7d89bb86d9a1b9ba2d3b9883931ae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1956</Words>
  <Application>Microsoft Office PowerPoint</Application>
  <PresentationFormat>On-screen Show (4:3)</PresentationFormat>
  <Paragraphs>213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OC_template_updated</vt:lpstr>
      <vt:lpstr>Ανόργανη Χημεία (Ε)</vt:lpstr>
      <vt:lpstr>Flame Photometry Flame atomic emission spectrometry</vt:lpstr>
      <vt:lpstr>Flame Photometry Flame atomic emission spectrometry</vt:lpstr>
      <vt:lpstr>Flame Photometry Flame atomic emission spectrometry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Flame Photometry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333</cp:revision>
  <dcterms:created xsi:type="dcterms:W3CDTF">2013-03-04T13:35:19Z</dcterms:created>
  <dcterms:modified xsi:type="dcterms:W3CDTF">2015-12-21T13:08:40Z</dcterms:modified>
</cp:coreProperties>
</file>