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47"/>
  </p:notesMasterIdLst>
  <p:handoutMasterIdLst>
    <p:handoutMasterId r:id="rId48"/>
  </p:handoutMasterIdLst>
  <p:sldIdLst>
    <p:sldId id="256" r:id="rId2"/>
    <p:sldId id="298" r:id="rId3"/>
    <p:sldId id="299" r:id="rId4"/>
    <p:sldId id="259" r:id="rId5"/>
    <p:sldId id="260" r:id="rId6"/>
    <p:sldId id="261" r:id="rId7"/>
    <p:sldId id="263" r:id="rId8"/>
    <p:sldId id="264" r:id="rId9"/>
    <p:sldId id="266" r:id="rId10"/>
    <p:sldId id="267" r:id="rId11"/>
    <p:sldId id="269" r:id="rId12"/>
    <p:sldId id="270" r:id="rId13"/>
    <p:sldId id="271" r:id="rId14"/>
    <p:sldId id="272" r:id="rId15"/>
    <p:sldId id="300" r:id="rId16"/>
    <p:sldId id="275" r:id="rId17"/>
    <p:sldId id="274"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7" r:id="rId39"/>
    <p:sldId id="301" r:id="rId40"/>
    <p:sldId id="302" r:id="rId41"/>
    <p:sldId id="303" r:id="rId42"/>
    <p:sldId id="304" r:id="rId43"/>
    <p:sldId id="305" r:id="rId44"/>
    <p:sldId id="306" r:id="rId45"/>
    <p:sldId id="307" r:id="rId46"/>
  </p:sldIdLst>
  <p:sldSz cx="9144000" cy="6858000" type="screen4x3"/>
  <p:notesSz cx="7104063" cy="10234613"/>
  <p:custDataLst>
    <p:tags r:id="rId4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004A82"/>
    <a:srgbClr val="274E1E"/>
    <a:srgbClr val="FFCC00"/>
    <a:srgbClr val="83134E"/>
    <a:srgbClr val="CE5308"/>
    <a:srgbClr val="FFFFCC"/>
    <a:srgbClr val="F8A968"/>
    <a:srgbClr val="FFCC99"/>
    <a:srgbClr val="E97E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3662" autoAdjust="0"/>
  </p:normalViewPr>
  <p:slideViewPr>
    <p:cSldViewPr>
      <p:cViewPr>
        <p:scale>
          <a:sx n="100" d="100"/>
          <a:sy n="100" d="100"/>
        </p:scale>
        <p:origin x="-1944" y="-30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25/2/2015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25/2/2015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40</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41</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43</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44</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a:t>
            </a:fld>
            <a:endParaRPr lang="el-GR" dirty="0"/>
          </a:p>
        </p:txBody>
      </p:sp>
    </p:spTree>
    <p:extLst>
      <p:ext uri="{BB962C8B-B14F-4D97-AF65-F5344CB8AC3E}">
        <p14:creationId xmlns:p14="http://schemas.microsoft.com/office/powerpoint/2010/main" val="977169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a:t>
            </a:fld>
            <a:endParaRPr lang="el-GR" dirty="0"/>
          </a:p>
        </p:txBody>
      </p:sp>
    </p:spTree>
    <p:extLst>
      <p:ext uri="{BB962C8B-B14F-4D97-AF65-F5344CB8AC3E}">
        <p14:creationId xmlns:p14="http://schemas.microsoft.com/office/powerpoint/2010/main" val="886810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a:t>
            </a:fld>
            <a:endParaRPr lang="el-GR" dirty="0"/>
          </a:p>
        </p:txBody>
      </p:sp>
    </p:spTree>
    <p:extLst>
      <p:ext uri="{BB962C8B-B14F-4D97-AF65-F5344CB8AC3E}">
        <p14:creationId xmlns:p14="http://schemas.microsoft.com/office/powerpoint/2010/main" val="3284002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9</a:t>
            </a:fld>
            <a:endParaRPr lang="el-GR" dirty="0"/>
          </a:p>
        </p:txBody>
      </p:sp>
    </p:spTree>
    <p:extLst>
      <p:ext uri="{BB962C8B-B14F-4D97-AF65-F5344CB8AC3E}">
        <p14:creationId xmlns:p14="http://schemas.microsoft.com/office/powerpoint/2010/main" val="3303016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12</a:t>
            </a:fld>
            <a:endParaRPr lang="el-G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14</a:t>
            </a:fld>
            <a:endParaRPr lang="el-G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38</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39</a:t>
            </a:fld>
            <a:endParaRPr lang="el-GR" dirty="0"/>
          </a:p>
        </p:txBody>
      </p:sp>
    </p:spTree>
    <p:extLst>
      <p:ext uri="{BB962C8B-B14F-4D97-AF65-F5344CB8AC3E}">
        <p14:creationId xmlns:p14="http://schemas.microsoft.com/office/powerpoint/2010/main" val="2749721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marL="342900" indent="-342900">
              <a:spcBef>
                <a:spcPts val="1200"/>
              </a:spcBef>
              <a:buFont typeface="Wingdings" panose="05000000000000000000" pitchFamily="2" charset="2"/>
              <a:buChar char="Ø"/>
              <a:defRPr sz="2400"/>
            </a:lvl1pPr>
            <a:lvl2pPr>
              <a:spcBef>
                <a:spcPts val="600"/>
              </a:spcBef>
              <a:defRPr sz="2200"/>
            </a:lvl2pPr>
            <a:lvl3pPr>
              <a:defRPr sz="2000"/>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9.wmf"/><Relationship Id="rId5" Type="http://schemas.openxmlformats.org/officeDocument/2006/relationships/oleObject" Target="../embeddings/oleObject1.bin"/><Relationship Id="rId4" Type="http://schemas.openxmlformats.org/officeDocument/2006/relationships/image" Target="../media/image38.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l.wikipedia.org/wiki/%CE%A3%CF%85%CE%BD%CE%AC%CF%81%CF%84%CE%B7%CF%83%CE%B7"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upload.wikimedia.org/wikipedia/commons/9/95/Hopfield-net.png"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Badseed" TargetMode="External"/><Relationship Id="rId4" Type="http://schemas.openxmlformats.org/officeDocument/2006/relationships/hyperlink" Target="http://commons.wikimedia.org/wiki/File:Neuron_el.sv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en.wikipedia.org/wiki/File:Chemical_synapse_schema_cropped.jp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4000" b="1" dirty="0" smtClean="0">
                <a:solidFill>
                  <a:schemeClr val="tx1"/>
                </a:solidFill>
                <a:latin typeface="+mn-lt"/>
              </a:rPr>
              <a:t>Τεχνητή Νοημοσύνη (Θ)</a:t>
            </a:r>
            <a:endParaRPr lang="el-GR" sz="1600" b="1" dirty="0">
              <a:solidFill>
                <a:schemeClr val="tx1"/>
              </a:solidFill>
              <a:latin typeface="+mn-lt"/>
            </a:endParaRPr>
          </a:p>
        </p:txBody>
      </p:sp>
      <p:sp>
        <p:nvSpPr>
          <p:cNvPr id="3" name="Υπότιτλος 2"/>
          <p:cNvSpPr>
            <a:spLocks noGrp="1"/>
          </p:cNvSpPr>
          <p:nvPr>
            <p:ph type="subTitle" idx="1"/>
          </p:nvPr>
        </p:nvSpPr>
        <p:spPr>
          <a:xfrm>
            <a:off x="1050131" y="3081486"/>
            <a:ext cx="6474197" cy="1752600"/>
          </a:xfrm>
        </p:spPr>
        <p:txBody>
          <a:bodyPr>
            <a:noAutofit/>
          </a:bodyPr>
          <a:lstStyle/>
          <a:p>
            <a:r>
              <a:rPr lang="el-GR" sz="2800" b="1" dirty="0" smtClean="0"/>
              <a:t>Ενότητα </a:t>
            </a:r>
            <a:r>
              <a:rPr lang="en-US" sz="2800" b="1" dirty="0" smtClean="0"/>
              <a:t>1</a:t>
            </a:r>
            <a:r>
              <a:rPr lang="el-GR" sz="2800" b="1" dirty="0" smtClean="0"/>
              <a:t>1</a:t>
            </a:r>
            <a:r>
              <a:rPr lang="el-GR" sz="2800" dirty="0" smtClean="0"/>
              <a:t>:</a:t>
            </a:r>
            <a:r>
              <a:rPr lang="en-US" sz="2800" dirty="0" smtClean="0"/>
              <a:t> </a:t>
            </a:r>
            <a:r>
              <a:rPr lang="el-GR" sz="2800" dirty="0" smtClean="0"/>
              <a:t>Τεχνητά Νευρωνικ</a:t>
            </a:r>
            <a:r>
              <a:rPr lang="el-GR" sz="2800" dirty="0"/>
              <a:t>ά</a:t>
            </a:r>
            <a:r>
              <a:rPr lang="el-GR" sz="2800" dirty="0" smtClean="0"/>
              <a:t> Δίκτυα</a:t>
            </a:r>
            <a:r>
              <a:rPr lang="en-US" sz="2800" dirty="0" smtClean="0"/>
              <a:t>              	(</a:t>
            </a:r>
            <a:r>
              <a:rPr lang="el-GR" sz="2800" dirty="0" smtClean="0"/>
              <a:t>Neural Networks</a:t>
            </a:r>
            <a:r>
              <a:rPr lang="en-US" sz="2800" dirty="0" smtClean="0"/>
              <a:t>)</a:t>
            </a:r>
            <a:endParaRPr lang="el-GR" sz="2800" dirty="0" smtClean="0"/>
          </a:p>
          <a:p>
            <a:endParaRPr lang="en-US" sz="1800" dirty="0" smtClean="0"/>
          </a:p>
          <a:p>
            <a:pPr>
              <a:spcBef>
                <a:spcPts val="0"/>
              </a:spcBef>
            </a:pPr>
            <a:r>
              <a:rPr lang="el-GR" sz="2400" dirty="0"/>
              <a:t>Κατερίνα Γεωργούλη</a:t>
            </a:r>
          </a:p>
          <a:p>
            <a:pPr>
              <a:spcBef>
                <a:spcPts val="0"/>
              </a:spcBef>
            </a:pPr>
            <a:r>
              <a:rPr lang="el-GR" sz="2400" dirty="0"/>
              <a:t>Τμήμα Μηχανικών Πληροφορικής ΤΕ</a:t>
            </a:r>
          </a:p>
        </p:txBody>
      </p:sp>
      <p:pic>
        <p:nvPicPr>
          <p:cNvPr id="11" name="Picture 10"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e 12"/>
          <p:cNvGraphicFramePr>
            <a:graphicFrameLocks noGrp="1"/>
          </p:cNvGraphicFramePr>
          <p:nvPr>
            <p:extLst>
              <p:ext uri="{D42A27DB-BD31-4B8C-83A1-F6EECF244321}">
                <p14:modId xmlns:p14="http://schemas.microsoft.com/office/powerpoint/2010/main" val="3910347007"/>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4" name="Picture 13"/>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5"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Τεχνητός </a:t>
            </a:r>
            <a:r>
              <a:rPr lang="el-GR" dirty="0" smtClean="0"/>
              <a:t>νευρώνας </a:t>
            </a:r>
            <a:r>
              <a:rPr lang="el-GR" dirty="0"/>
              <a:t>-</a:t>
            </a:r>
            <a:r>
              <a:rPr lang="en-US" dirty="0"/>
              <a:t>Perceptron</a:t>
            </a:r>
            <a:endParaRPr lang="el-GR" dirty="0"/>
          </a:p>
        </p:txBody>
      </p:sp>
      <p:sp>
        <p:nvSpPr>
          <p:cNvPr id="3" name="Θέση περιεχομένου 2"/>
          <p:cNvSpPr>
            <a:spLocks noGrp="1"/>
          </p:cNvSpPr>
          <p:nvPr>
            <p:ph idx="1"/>
          </p:nvPr>
        </p:nvSpPr>
        <p:spPr>
          <a:xfrm>
            <a:off x="457200" y="1196752"/>
            <a:ext cx="8229600" cy="432048"/>
          </a:xfrm>
        </p:spPr>
        <p:txBody>
          <a:bodyPr>
            <a:normAutofit lnSpcReduction="10000"/>
          </a:bodyPr>
          <a:lstStyle/>
          <a:p>
            <a:r>
              <a:rPr lang="el-GR" dirty="0"/>
              <a:t>Συνάρτηση αθροίσματος Σ (summation function</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mc:AlternateContent xmlns:mc="http://schemas.openxmlformats.org/markup-compatibility/2006" xmlns:a14="http://schemas.microsoft.com/office/drawing/2010/main">
        <mc:Choice Requires="a14">
          <p:sp>
            <p:nvSpPr>
              <p:cNvPr id="5" name="Ορθογώνιο 4"/>
              <p:cNvSpPr/>
              <p:nvPr/>
            </p:nvSpPr>
            <p:spPr>
              <a:xfrm>
                <a:off x="6949432" y="908720"/>
                <a:ext cx="1341136" cy="11056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grow m:val="on"/>
                          <m:ctrlPr>
                            <a:rPr lang="el-GR" sz="2400" b="1" i="1" smtClean="0">
                              <a:solidFill>
                                <a:srgbClr val="004A82"/>
                              </a:solidFill>
                              <a:latin typeface="Cambria Math"/>
                            </a:rPr>
                          </m:ctrlPr>
                        </m:naryPr>
                        <m:sub/>
                        <m:sup>
                          <m:r>
                            <a:rPr lang="el-GR" sz="2400" b="1" i="1">
                              <a:solidFill>
                                <a:srgbClr val="004A82"/>
                              </a:solidFill>
                              <a:latin typeface="Cambria Math" panose="02040503050406030204" pitchFamily="18" charset="0"/>
                            </a:rPr>
                            <m:t>𝒏</m:t>
                          </m:r>
                        </m:sup>
                        <m:e>
                          <m:sSub>
                            <m:sSubPr>
                              <m:ctrlPr>
                                <a:rPr lang="el-GR" sz="2400" b="1" i="1" smtClean="0">
                                  <a:solidFill>
                                    <a:srgbClr val="004A82"/>
                                  </a:solidFill>
                                  <a:latin typeface="Cambria Math"/>
                                </a:rPr>
                              </m:ctrlPr>
                            </m:sSubPr>
                            <m:e>
                              <m:r>
                                <a:rPr lang="en-US" sz="2400" b="1" i="1" smtClean="0">
                                  <a:solidFill>
                                    <a:srgbClr val="004A82"/>
                                  </a:solidFill>
                                  <a:latin typeface="Cambria Math" panose="02040503050406030204" pitchFamily="18" charset="0"/>
                                </a:rPr>
                                <m:t>𝒙</m:t>
                              </m:r>
                            </m:e>
                            <m:sub>
                              <m:r>
                                <a:rPr lang="en-US" sz="2400" b="1" i="1" smtClean="0">
                                  <a:solidFill>
                                    <a:srgbClr val="004A82"/>
                                  </a:solidFill>
                                  <a:latin typeface="Cambria Math" panose="02040503050406030204" pitchFamily="18" charset="0"/>
                                </a:rPr>
                                <m:t>𝒊</m:t>
                              </m:r>
                            </m:sub>
                          </m:sSub>
                          <m:sSub>
                            <m:sSubPr>
                              <m:ctrlPr>
                                <a:rPr lang="el-GR" sz="2400" b="1" i="1" smtClean="0">
                                  <a:solidFill>
                                    <a:srgbClr val="004A82"/>
                                  </a:solidFill>
                                  <a:latin typeface="Cambria Math"/>
                                </a:rPr>
                              </m:ctrlPr>
                            </m:sSubPr>
                            <m:e>
                              <m:r>
                                <a:rPr lang="en-US" sz="2400" b="1" i="1" smtClean="0">
                                  <a:solidFill>
                                    <a:srgbClr val="004A82"/>
                                  </a:solidFill>
                                  <a:latin typeface="Cambria Math" panose="02040503050406030204" pitchFamily="18" charset="0"/>
                                </a:rPr>
                                <m:t>𝒘</m:t>
                              </m:r>
                            </m:e>
                            <m:sub>
                              <m:r>
                                <a:rPr lang="en-US" sz="2400" b="1" i="1" smtClean="0">
                                  <a:solidFill>
                                    <a:srgbClr val="004A82"/>
                                  </a:solidFill>
                                  <a:latin typeface="Cambria Math" panose="02040503050406030204" pitchFamily="18" charset="0"/>
                                </a:rPr>
                                <m:t>𝒊</m:t>
                              </m:r>
                            </m:sub>
                          </m:sSub>
                        </m:e>
                      </m:nary>
                    </m:oMath>
                  </m:oMathPara>
                </a14:m>
                <a:endParaRPr lang="el-GR" sz="2400" b="1" dirty="0">
                  <a:solidFill>
                    <a:srgbClr val="004A82"/>
                  </a:solidFill>
                </a:endParaRPr>
              </a:p>
            </p:txBody>
          </p:sp>
        </mc:Choice>
        <mc:Fallback xmlns="">
          <p:sp>
            <p:nvSpPr>
              <p:cNvPr id="5" name="Ορθογώνιο 4"/>
              <p:cNvSpPr>
                <a:spLocks noRot="1" noChangeAspect="1" noMove="1" noResize="1" noEditPoints="1" noAdjustHandles="1" noChangeArrowheads="1" noChangeShapeType="1" noTextEdit="1"/>
              </p:cNvSpPr>
              <p:nvPr/>
            </p:nvSpPr>
            <p:spPr>
              <a:xfrm>
                <a:off x="6949432" y="908720"/>
                <a:ext cx="1341136" cy="1105624"/>
              </a:xfrm>
              <a:prstGeom prst="rect">
                <a:avLst/>
              </a:prstGeom>
              <a:blipFill rotWithShape="0">
                <a:blip r:embed="rId3" cstate="print"/>
                <a:stretch>
                  <a:fillRect/>
                </a:stretch>
              </a:blipFill>
            </p:spPr>
            <p:txBody>
              <a:bodyPr/>
              <a:lstStyle/>
              <a:p>
                <a:r>
                  <a:rPr lang="el-GR">
                    <a:noFill/>
                  </a:rPr>
                  <a:t> </a:t>
                </a:r>
              </a:p>
            </p:txBody>
          </p:sp>
        </mc:Fallback>
      </mc:AlternateContent>
      <p:sp>
        <p:nvSpPr>
          <p:cNvPr id="6" name="Θέση περιεχομένου 2"/>
          <p:cNvSpPr txBox="1">
            <a:spLocks/>
          </p:cNvSpPr>
          <p:nvPr/>
        </p:nvSpPr>
        <p:spPr>
          <a:xfrm>
            <a:off x="457200" y="2014344"/>
            <a:ext cx="5777067" cy="160172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Wingdings" panose="05000000000000000000" pitchFamily="2" charset="2"/>
              <a:buChar char="Ø"/>
              <a:defRPr sz="2400" kern="1200">
                <a:solidFill>
                  <a:schemeClr val="tx1"/>
                </a:solidFill>
                <a:latin typeface="+mn-lt"/>
                <a:ea typeface="+mn-ea"/>
                <a:cs typeface="+mn-cs"/>
              </a:defRPr>
            </a:lvl1pPr>
            <a:lvl2pPr marL="742950" indent="-285750" algn="l" defTabSz="914400" rtl="0" eaLnBrk="1" latinLnBrk="0" hangingPunct="1">
              <a:spcBef>
                <a:spcPts val="6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l-GR" dirty="0"/>
              <a:t>Έξοδος μέσω συνάρτησης μετάβασης </a:t>
            </a:r>
            <a:r>
              <a:rPr lang="en-US" dirty="0" smtClean="0">
                <a:latin typeface="Arial" pitchFamily="34" charset="0"/>
                <a:cs typeface="Arial" pitchFamily="34" charset="0"/>
              </a:rPr>
              <a:t>g</a:t>
            </a:r>
            <a:r>
              <a:rPr lang="el-GR" dirty="0" smtClean="0"/>
              <a:t> </a:t>
            </a:r>
            <a:r>
              <a:rPr lang="el-GR" dirty="0"/>
              <a:t>(transfer function) ή συνάρτηση ενεργοποίησης ή συνάρτηση κατωφλίου όταν:</a:t>
            </a:r>
          </a:p>
          <a:p>
            <a:pPr fontAlgn="auto">
              <a:spcAft>
                <a:spcPts val="0"/>
              </a:spcAft>
            </a:pPr>
            <a:endParaRPr lang="el-GR" dirty="0"/>
          </a:p>
        </p:txBody>
      </p:sp>
      <mc:AlternateContent xmlns:mc="http://schemas.openxmlformats.org/markup-compatibility/2006" xmlns:a14="http://schemas.microsoft.com/office/drawing/2010/main">
        <mc:Choice Requires="a14">
          <p:sp>
            <p:nvSpPr>
              <p:cNvPr id="8" name="Ορθογώνιο 7"/>
              <p:cNvSpPr/>
              <p:nvPr/>
            </p:nvSpPr>
            <p:spPr>
              <a:xfrm>
                <a:off x="6346891" y="2287813"/>
                <a:ext cx="2375202" cy="11005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grow m:val="on"/>
                          <m:ctrlPr>
                            <a:rPr lang="el-GR" sz="2400" i="1" smtClean="0">
                              <a:solidFill>
                                <a:srgbClr val="004A82"/>
                              </a:solidFill>
                              <a:latin typeface="Cambria Math"/>
                            </a:rPr>
                          </m:ctrlPr>
                        </m:naryPr>
                        <m:sub>
                          <m:r>
                            <a:rPr lang="el-GR" sz="2400" i="1">
                              <a:solidFill>
                                <a:srgbClr val="004A82"/>
                              </a:solidFill>
                              <a:latin typeface="Cambria Math" panose="02040503050406030204" pitchFamily="18" charset="0"/>
                            </a:rPr>
                            <m:t>𝑖</m:t>
                          </m:r>
                          <m:r>
                            <a:rPr lang="el-GR" sz="2400" i="0">
                              <a:solidFill>
                                <a:srgbClr val="004A82"/>
                              </a:solidFill>
                              <a:latin typeface="Cambria Math" panose="02040503050406030204" pitchFamily="18" charset="0"/>
                            </a:rPr>
                            <m:t>=1</m:t>
                          </m:r>
                        </m:sub>
                        <m:sup>
                          <m:r>
                            <a:rPr lang="el-GR" sz="2400" i="1">
                              <a:solidFill>
                                <a:srgbClr val="004A82"/>
                              </a:solidFill>
                              <a:latin typeface="Cambria Math" panose="02040503050406030204" pitchFamily="18" charset="0"/>
                            </a:rPr>
                            <m:t>𝑛</m:t>
                          </m:r>
                        </m:sup>
                        <m:e>
                          <m:sSub>
                            <m:sSubPr>
                              <m:ctrlPr>
                                <a:rPr lang="el-GR" sz="2400" b="1" i="1">
                                  <a:solidFill>
                                    <a:srgbClr val="004A82"/>
                                  </a:solidFill>
                                  <a:latin typeface="Cambria Math"/>
                                </a:rPr>
                              </m:ctrlPr>
                            </m:sSubPr>
                            <m:e>
                              <m:r>
                                <a:rPr lang="en-US" sz="2400" b="1" i="1">
                                  <a:solidFill>
                                    <a:srgbClr val="004A82"/>
                                  </a:solidFill>
                                  <a:latin typeface="Cambria Math" panose="02040503050406030204" pitchFamily="18" charset="0"/>
                                </a:rPr>
                                <m:t>𝒙</m:t>
                              </m:r>
                            </m:e>
                            <m:sub>
                              <m:r>
                                <a:rPr lang="en-US" sz="2400" b="1" i="1">
                                  <a:solidFill>
                                    <a:srgbClr val="004A82"/>
                                  </a:solidFill>
                                  <a:latin typeface="Cambria Math" panose="02040503050406030204" pitchFamily="18" charset="0"/>
                                </a:rPr>
                                <m:t>𝒊</m:t>
                              </m:r>
                            </m:sub>
                          </m:sSub>
                          <m:sSub>
                            <m:sSubPr>
                              <m:ctrlPr>
                                <a:rPr lang="el-GR" sz="2400" b="1" i="1">
                                  <a:solidFill>
                                    <a:srgbClr val="004A82"/>
                                  </a:solidFill>
                                  <a:latin typeface="Cambria Math"/>
                                </a:rPr>
                              </m:ctrlPr>
                            </m:sSubPr>
                            <m:e>
                              <m:r>
                                <a:rPr lang="en-US" sz="2400" b="1" i="1">
                                  <a:solidFill>
                                    <a:srgbClr val="004A82"/>
                                  </a:solidFill>
                                  <a:latin typeface="Cambria Math" panose="02040503050406030204" pitchFamily="18" charset="0"/>
                                </a:rPr>
                                <m:t>𝒘</m:t>
                              </m:r>
                            </m:e>
                            <m:sub>
                              <m:sSup>
                                <m:sSupPr>
                                  <m:ctrlPr>
                                    <a:rPr lang="en-US" sz="2400" b="1" i="1" smtClean="0">
                                      <a:solidFill>
                                        <a:srgbClr val="004A82"/>
                                      </a:solidFill>
                                      <a:latin typeface="Cambria Math"/>
                                    </a:rPr>
                                  </m:ctrlPr>
                                </m:sSupPr>
                                <m:e>
                                  <m:r>
                                    <a:rPr lang="en-US" sz="2400" b="1" i="1" smtClean="0">
                                      <a:solidFill>
                                        <a:srgbClr val="004A82"/>
                                      </a:solidFill>
                                      <a:latin typeface="Cambria Math" panose="02040503050406030204" pitchFamily="18" charset="0"/>
                                    </a:rPr>
                                    <m:t>𝑰</m:t>
                                  </m:r>
                                </m:e>
                                <m:sup>
                                  <m:r>
                                    <a:rPr lang="en-US" sz="2400" b="1" i="1" smtClean="0">
                                      <a:solidFill>
                                        <a:srgbClr val="004A82"/>
                                      </a:solidFill>
                                      <a:latin typeface="Cambria Math" panose="02040503050406030204" pitchFamily="18" charset="0"/>
                                    </a:rPr>
                                    <m:t>−</m:t>
                                  </m:r>
                                </m:sup>
                              </m:sSup>
                            </m:sub>
                          </m:sSub>
                        </m:e>
                      </m:nary>
                      <m:r>
                        <a:rPr lang="en-US" sz="2400" b="0" i="1" smtClean="0">
                          <a:solidFill>
                            <a:srgbClr val="004A82"/>
                          </a:solidFill>
                          <a:latin typeface="Cambria Math" panose="02040503050406030204" pitchFamily="18" charset="0"/>
                        </a:rPr>
                        <m:t> </m:t>
                      </m:r>
                      <m:r>
                        <a:rPr lang="el-GR" sz="2400" b="0" i="1" smtClean="0">
                          <a:solidFill>
                            <a:srgbClr val="004A82"/>
                          </a:solidFill>
                          <a:latin typeface="Cambria Math" panose="02040503050406030204" pitchFamily="18" charset="0"/>
                        </a:rPr>
                        <m:t>𝜃</m:t>
                      </m:r>
                      <m:r>
                        <a:rPr lang="el-GR" sz="2400" b="0" i="1" smtClean="0">
                          <a:solidFill>
                            <a:srgbClr val="004A82"/>
                          </a:solidFill>
                          <a:latin typeface="Cambria Math" panose="02040503050406030204" pitchFamily="18" charset="0"/>
                          <a:ea typeface="Cambria Math" panose="02040503050406030204" pitchFamily="18" charset="0"/>
                        </a:rPr>
                        <m:t>&gt;0</m:t>
                      </m:r>
                    </m:oMath>
                  </m:oMathPara>
                </a14:m>
                <a:endParaRPr lang="el-GR" sz="2400" dirty="0">
                  <a:solidFill>
                    <a:srgbClr val="004A82"/>
                  </a:solidFill>
                </a:endParaRPr>
              </a:p>
            </p:txBody>
          </p:sp>
        </mc:Choice>
        <mc:Fallback xmlns="">
          <p:sp>
            <p:nvSpPr>
              <p:cNvPr id="8" name="Ορθογώνιο 7"/>
              <p:cNvSpPr>
                <a:spLocks noRot="1" noChangeAspect="1" noMove="1" noResize="1" noEditPoints="1" noAdjustHandles="1" noChangeArrowheads="1" noChangeShapeType="1" noTextEdit="1"/>
              </p:cNvSpPr>
              <p:nvPr/>
            </p:nvSpPr>
            <p:spPr>
              <a:xfrm>
                <a:off x="6346891" y="2287813"/>
                <a:ext cx="2375202" cy="1100558"/>
              </a:xfrm>
              <a:prstGeom prst="rect">
                <a:avLst/>
              </a:prstGeom>
              <a:blipFill rotWithShape="0">
                <a:blip r:embed="rId4" cstate="print"/>
                <a:stretch>
                  <a:fillRect/>
                </a:stretch>
              </a:blipFill>
            </p:spPr>
            <p:txBody>
              <a:bodyPr/>
              <a:lstStyle/>
              <a:p>
                <a:r>
                  <a:rPr lang="el-GR">
                    <a:noFill/>
                  </a:rPr>
                  <a:t> </a:t>
                </a:r>
              </a:p>
            </p:txBody>
          </p:sp>
        </mc:Fallback>
      </mc:AlternateContent>
      <p:grpSp>
        <p:nvGrpSpPr>
          <p:cNvPr id="19" name="Ομάδα 18"/>
          <p:cNvGrpSpPr/>
          <p:nvPr/>
        </p:nvGrpSpPr>
        <p:grpSpPr>
          <a:xfrm>
            <a:off x="1685131" y="3874913"/>
            <a:ext cx="6703293" cy="2713038"/>
            <a:chOff x="338321" y="3902075"/>
            <a:chExt cx="6703293" cy="2713038"/>
          </a:xfrm>
        </p:grpSpPr>
        <p:sp>
          <p:nvSpPr>
            <p:cNvPr id="13" name="Rectangle 1057"/>
            <p:cNvSpPr>
              <a:spLocks noChangeArrowheads="1"/>
            </p:cNvSpPr>
            <p:nvPr/>
          </p:nvSpPr>
          <p:spPr bwMode="auto">
            <a:xfrm>
              <a:off x="338321" y="3902075"/>
              <a:ext cx="6703293" cy="2713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2400" dirty="0">
                <a:solidFill>
                  <a:schemeClr val="tx2"/>
                </a:solidFill>
              </a:endParaRPr>
            </a:p>
          </p:txBody>
        </p:sp>
        <p:sp>
          <p:nvSpPr>
            <p:cNvPr id="15" name="Text Box 1059"/>
            <p:cNvSpPr txBox="1">
              <a:spLocks noChangeArrowheads="1"/>
            </p:cNvSpPr>
            <p:nvPr/>
          </p:nvSpPr>
          <p:spPr bwMode="auto">
            <a:xfrm>
              <a:off x="4024651" y="5276035"/>
              <a:ext cx="1725612" cy="49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70000"/>
                </a:lnSpc>
                <a:spcBef>
                  <a:spcPct val="50000"/>
                </a:spcBef>
                <a:buFontTx/>
                <a:buNone/>
              </a:pPr>
              <a:r>
                <a:rPr lang="el-GR" altLang="el-GR" sz="1800" b="1" dirty="0">
                  <a:solidFill>
                    <a:srgbClr val="004A82"/>
                  </a:solidFill>
                  <a:latin typeface="+mn-lt"/>
                </a:rPr>
                <a:t>συνάρτηση </a:t>
              </a:r>
              <a:r>
                <a:rPr lang="el-GR" altLang="el-GR" sz="1800" b="1" dirty="0" smtClean="0">
                  <a:solidFill>
                    <a:srgbClr val="004A82"/>
                  </a:solidFill>
                  <a:latin typeface="+mn-lt"/>
                </a:rPr>
                <a:t>μετάβασης</a:t>
              </a:r>
              <a:endParaRPr lang="el-GR" altLang="el-GR" sz="1800" b="1" dirty="0">
                <a:solidFill>
                  <a:srgbClr val="004A82"/>
                </a:solidFill>
                <a:latin typeface="+mn-lt"/>
              </a:endParaRPr>
            </a:p>
          </p:txBody>
        </p:sp>
        <p:sp>
          <p:nvSpPr>
            <p:cNvPr id="16" name="Text Box 1060"/>
            <p:cNvSpPr txBox="1">
              <a:spLocks noChangeArrowheads="1"/>
            </p:cNvSpPr>
            <p:nvPr/>
          </p:nvSpPr>
          <p:spPr bwMode="auto">
            <a:xfrm>
              <a:off x="2217078" y="5904434"/>
              <a:ext cx="17287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ts val="0"/>
                </a:spcBef>
                <a:buFontTx/>
                <a:buNone/>
              </a:pPr>
              <a:r>
                <a:rPr lang="el-GR" altLang="el-GR" sz="1800" b="1" dirty="0" smtClean="0">
                  <a:latin typeface="+mn-lt"/>
                </a:rPr>
                <a:t>θ</a:t>
              </a:r>
            </a:p>
            <a:p>
              <a:pPr eaLnBrk="1" hangingPunct="1">
                <a:spcBef>
                  <a:spcPts val="0"/>
                </a:spcBef>
                <a:buFontTx/>
                <a:buNone/>
              </a:pPr>
              <a:r>
                <a:rPr lang="el-GR" altLang="el-GR" sz="1800" b="1" dirty="0" smtClean="0">
                  <a:solidFill>
                    <a:srgbClr val="004A82"/>
                  </a:solidFill>
                  <a:latin typeface="+mn-lt"/>
                </a:rPr>
                <a:t>τιμή </a:t>
              </a:r>
              <a:r>
                <a:rPr lang="el-GR" altLang="el-GR" sz="1800" b="1" dirty="0">
                  <a:solidFill>
                    <a:srgbClr val="004A82"/>
                  </a:solidFill>
                  <a:latin typeface="+mn-lt"/>
                </a:rPr>
                <a:t>κατωφλίου</a:t>
              </a:r>
            </a:p>
          </p:txBody>
        </p:sp>
        <p:sp>
          <p:nvSpPr>
            <p:cNvPr id="17" name="Text Box 1061"/>
            <p:cNvSpPr txBox="1">
              <a:spLocks noChangeArrowheads="1"/>
            </p:cNvSpPr>
            <p:nvPr/>
          </p:nvSpPr>
          <p:spPr bwMode="auto">
            <a:xfrm>
              <a:off x="1273358" y="4008438"/>
              <a:ext cx="1008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800" b="1" dirty="0">
                  <a:solidFill>
                    <a:srgbClr val="004A82"/>
                  </a:solidFill>
                  <a:latin typeface="+mn-lt"/>
                </a:rPr>
                <a:t>βάρη</a:t>
              </a:r>
            </a:p>
          </p:txBody>
        </p:sp>
        <p:sp>
          <p:nvSpPr>
            <p:cNvPr id="18" name="Text Box 1062"/>
            <p:cNvSpPr txBox="1">
              <a:spLocks noChangeArrowheads="1"/>
            </p:cNvSpPr>
            <p:nvPr/>
          </p:nvSpPr>
          <p:spPr bwMode="auto">
            <a:xfrm rot="5400000" flipH="1" flipV="1">
              <a:off x="-25192" y="4841384"/>
              <a:ext cx="11778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800" b="1" dirty="0">
                  <a:solidFill>
                    <a:srgbClr val="004A82"/>
                  </a:solidFill>
                  <a:latin typeface="+mn-lt"/>
                </a:rPr>
                <a:t>είσοδος</a:t>
              </a:r>
            </a:p>
          </p:txBody>
        </p:sp>
      </p:grpSp>
      <p:sp>
        <p:nvSpPr>
          <p:cNvPr id="7" name="Oval 6"/>
          <p:cNvSpPr/>
          <p:nvPr/>
        </p:nvSpPr>
        <p:spPr>
          <a:xfrm>
            <a:off x="3628231" y="4797152"/>
            <a:ext cx="1720961" cy="90344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latin typeface="Cambria Math" panose="02040503050406030204" pitchFamily="18" charset="0"/>
                <a:ea typeface="Cambria Math" panose="02040503050406030204" pitchFamily="18" charset="0"/>
              </a:rPr>
              <a:t>Σ</a:t>
            </a:r>
          </a:p>
          <a:p>
            <a:pPr algn="ctr"/>
            <a:r>
              <a:rPr lang="el-GR" b="1" dirty="0" smtClean="0">
                <a:solidFill>
                  <a:srgbClr val="004A82"/>
                </a:solidFill>
              </a:rPr>
              <a:t>αθροιστή</a:t>
            </a:r>
            <a:r>
              <a:rPr lang="el-GR" b="1" dirty="0">
                <a:solidFill>
                  <a:srgbClr val="004A82"/>
                </a:solidFill>
              </a:rPr>
              <a:t>ς</a:t>
            </a:r>
          </a:p>
        </p:txBody>
      </p:sp>
      <p:cxnSp>
        <p:nvCxnSpPr>
          <p:cNvPr id="10" name="Straight Arrow Connector 9"/>
          <p:cNvCxnSpPr/>
          <p:nvPr/>
        </p:nvCxnSpPr>
        <p:spPr>
          <a:xfrm>
            <a:off x="5428456" y="5248873"/>
            <a:ext cx="1725612" cy="0"/>
          </a:xfrm>
          <a:prstGeom prst="straightConnector1">
            <a:avLst/>
          </a:prstGeom>
          <a:ln>
            <a:solidFill>
              <a:srgbClr val="004A8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475775" y="4862100"/>
            <a:ext cx="1256465" cy="369332"/>
          </a:xfrm>
          <a:prstGeom prst="rect">
            <a:avLst/>
          </a:prstGeom>
          <a:noFill/>
        </p:spPr>
        <p:txBody>
          <a:bodyPr wrap="square" rtlCol="0">
            <a:spAutoFit/>
          </a:bodyPr>
          <a:lstStyle/>
          <a:p>
            <a:r>
              <a:rPr lang="en-US" b="1" spc="90" dirty="0" smtClean="0"/>
              <a:t>g[</a:t>
            </a:r>
            <a:r>
              <a:rPr lang="en-GB" altLang="el-GR" kern="0" dirty="0" smtClean="0">
                <a:solidFill>
                  <a:srgbClr val="000000"/>
                </a:solidFill>
                <a:cs typeface="Tahoma" panose="020B0604030504040204" pitchFamily="34" charset="0"/>
              </a:rPr>
              <a:t>Σ w</a:t>
            </a:r>
            <a:r>
              <a:rPr lang="en-GB" altLang="el-GR" kern="0" baseline="-25000" dirty="0" smtClean="0">
                <a:solidFill>
                  <a:srgbClr val="000000"/>
                </a:solidFill>
                <a:cs typeface="Tahoma" panose="020B0604030504040204" pitchFamily="34" charset="0"/>
              </a:rPr>
              <a:t>i</a:t>
            </a:r>
            <a:r>
              <a:rPr lang="en-GB" altLang="el-GR" kern="0" dirty="0" smtClean="0">
                <a:solidFill>
                  <a:srgbClr val="000000"/>
                </a:solidFill>
                <a:cs typeface="Tahoma" panose="020B0604030504040204" pitchFamily="34" charset="0"/>
              </a:rPr>
              <a:t>x</a:t>
            </a:r>
            <a:r>
              <a:rPr lang="en-GB" altLang="el-GR" kern="0" baseline="-25000" dirty="0" smtClean="0">
                <a:solidFill>
                  <a:srgbClr val="000000"/>
                </a:solidFill>
                <a:cs typeface="Tahoma" panose="020B0604030504040204" pitchFamily="34" charset="0"/>
              </a:rPr>
              <a:t>i</a:t>
            </a:r>
            <a:r>
              <a:rPr lang="en-GB" altLang="el-GR" kern="0" dirty="0" smtClean="0">
                <a:solidFill>
                  <a:srgbClr val="000000"/>
                </a:solidFill>
              </a:rPr>
              <a:t> </a:t>
            </a:r>
            <a:r>
              <a:rPr lang="en-US" b="1" dirty="0" smtClean="0"/>
              <a:t>]</a:t>
            </a:r>
            <a:endParaRPr lang="el-GR" b="1" dirty="0"/>
          </a:p>
        </p:txBody>
      </p:sp>
      <p:cxnSp>
        <p:nvCxnSpPr>
          <p:cNvPr id="20" name="Straight Arrow Connector 19"/>
          <p:cNvCxnSpPr/>
          <p:nvPr/>
        </p:nvCxnSpPr>
        <p:spPr>
          <a:xfrm flipV="1">
            <a:off x="4427984" y="5661249"/>
            <a:ext cx="1" cy="216023"/>
          </a:xfrm>
          <a:prstGeom prst="straightConnector1">
            <a:avLst/>
          </a:prstGeom>
          <a:ln>
            <a:solidFill>
              <a:srgbClr val="004A8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 Box 1059"/>
              <p:cNvSpPr txBox="1">
                <a:spLocks noChangeArrowheads="1"/>
              </p:cNvSpPr>
              <p:nvPr/>
            </p:nvSpPr>
            <p:spPr bwMode="auto">
              <a:xfrm>
                <a:off x="2095222" y="4117795"/>
                <a:ext cx="388545" cy="20313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ts val="1200"/>
                  </a:spcBef>
                  <a:buFontTx/>
                  <a:buNone/>
                </a:pPr>
                <a14:m>
                  <m:oMathPara xmlns:m="http://schemas.openxmlformats.org/officeDocument/2006/math">
                    <m:oMathParaPr>
                      <m:jc m:val="left"/>
                    </m:oMathParaPr>
                    <m:oMath xmlns:m="http://schemas.openxmlformats.org/officeDocument/2006/math">
                      <m:sSub>
                        <m:sSubPr>
                          <m:ctrlPr>
                            <a:rPr lang="en-US" altLang="el-GR" sz="1800" i="1" smtClean="0">
                              <a:latin typeface="Cambria Math"/>
                            </a:rPr>
                          </m:ctrlPr>
                        </m:sSubPr>
                        <m:e>
                          <m:r>
                            <m:rPr>
                              <m:sty m:val="p"/>
                            </m:rPr>
                            <a:rPr lang="en-US" altLang="el-GR" sz="1800" b="0" i="0" smtClean="0">
                              <a:latin typeface="Cambria Math"/>
                            </a:rPr>
                            <m:t>x</m:t>
                          </m:r>
                        </m:e>
                        <m:sub>
                          <m:r>
                            <a:rPr lang="en-US" altLang="el-GR" sz="1800" b="0" i="0" smtClean="0">
                              <a:latin typeface="Cambria Math"/>
                            </a:rPr>
                            <m:t>1</m:t>
                          </m:r>
                        </m:sub>
                      </m:sSub>
                    </m:oMath>
                  </m:oMathPara>
                </a14:m>
                <a:endParaRPr lang="en-US" altLang="el-GR" sz="1800" dirty="0" smtClean="0">
                  <a:latin typeface="+mn-lt"/>
                </a:endParaRPr>
              </a:p>
              <a:p>
                <a:pPr eaLnBrk="1" hangingPunct="1">
                  <a:spcBef>
                    <a:spcPts val="1200"/>
                  </a:spcBef>
                  <a:buFontTx/>
                  <a:buNone/>
                </a:pPr>
                <a14:m>
                  <m:oMathPara xmlns:m="http://schemas.openxmlformats.org/officeDocument/2006/math">
                    <m:oMathParaPr>
                      <m:jc m:val="left"/>
                    </m:oMathParaPr>
                    <m:oMath xmlns:m="http://schemas.openxmlformats.org/officeDocument/2006/math">
                      <m:sSub>
                        <m:sSubPr>
                          <m:ctrlPr>
                            <a:rPr lang="en-US" altLang="el-GR" sz="1800" i="1">
                              <a:latin typeface="Cambria Math"/>
                            </a:rPr>
                          </m:ctrlPr>
                        </m:sSubPr>
                        <m:e>
                          <m:r>
                            <m:rPr>
                              <m:sty m:val="p"/>
                            </m:rPr>
                            <a:rPr lang="en-US" altLang="el-GR" sz="1800">
                              <a:latin typeface="Cambria Math"/>
                            </a:rPr>
                            <m:t>x</m:t>
                          </m:r>
                        </m:e>
                        <m:sub>
                          <m:r>
                            <a:rPr lang="en-US" altLang="el-GR" sz="1800" b="0" i="0" smtClean="0">
                              <a:latin typeface="Cambria Math"/>
                            </a:rPr>
                            <m:t>2</m:t>
                          </m:r>
                        </m:sub>
                      </m:sSub>
                    </m:oMath>
                  </m:oMathPara>
                </a14:m>
                <a:endParaRPr lang="en-US" altLang="el-GR" sz="1800" dirty="0" smtClean="0">
                  <a:latin typeface="+mn-lt"/>
                </a:endParaRPr>
              </a:p>
              <a:p>
                <a:pPr eaLnBrk="1" hangingPunct="1">
                  <a:spcBef>
                    <a:spcPts val="1200"/>
                  </a:spcBef>
                  <a:buFontTx/>
                  <a:buNone/>
                </a:pPr>
                <a14:m>
                  <m:oMathPara xmlns:m="http://schemas.openxmlformats.org/officeDocument/2006/math">
                    <m:oMathParaPr>
                      <m:jc m:val="left"/>
                    </m:oMathParaPr>
                    <m:oMath xmlns:m="http://schemas.openxmlformats.org/officeDocument/2006/math">
                      <m:sSub>
                        <m:sSubPr>
                          <m:ctrlPr>
                            <a:rPr lang="en-US" altLang="el-GR" sz="1800" i="1">
                              <a:latin typeface="Cambria Math"/>
                            </a:rPr>
                          </m:ctrlPr>
                        </m:sSubPr>
                        <m:e>
                          <m:r>
                            <m:rPr>
                              <m:sty m:val="p"/>
                            </m:rPr>
                            <a:rPr lang="en-US" altLang="el-GR" sz="1800">
                              <a:latin typeface="Cambria Math"/>
                            </a:rPr>
                            <m:t>x</m:t>
                          </m:r>
                        </m:e>
                        <m:sub>
                          <m:r>
                            <a:rPr lang="en-US" altLang="el-GR" sz="1800" b="0" i="0" smtClean="0">
                              <a:latin typeface="Cambria Math"/>
                            </a:rPr>
                            <m:t>3</m:t>
                          </m:r>
                        </m:sub>
                      </m:sSub>
                    </m:oMath>
                  </m:oMathPara>
                </a14:m>
                <a:endParaRPr lang="en-US" altLang="el-GR" sz="1800" dirty="0" smtClean="0">
                  <a:latin typeface="+mn-lt"/>
                </a:endParaRPr>
              </a:p>
              <a:p>
                <a:pPr eaLnBrk="1" hangingPunct="1">
                  <a:spcBef>
                    <a:spcPts val="1200"/>
                  </a:spcBef>
                  <a:buFontTx/>
                  <a:buNone/>
                </a:pPr>
                <a14:m>
                  <m:oMathPara xmlns:m="http://schemas.openxmlformats.org/officeDocument/2006/math">
                    <m:oMathParaPr>
                      <m:jc m:val="left"/>
                    </m:oMathParaPr>
                    <m:oMath xmlns:m="http://schemas.openxmlformats.org/officeDocument/2006/math">
                      <m:sSub>
                        <m:sSubPr>
                          <m:ctrlPr>
                            <a:rPr lang="en-US" altLang="el-GR" sz="1800" i="1">
                              <a:latin typeface="Cambria Math"/>
                            </a:rPr>
                          </m:ctrlPr>
                        </m:sSubPr>
                        <m:e>
                          <m:r>
                            <m:rPr>
                              <m:sty m:val="p"/>
                            </m:rPr>
                            <a:rPr lang="en-US" altLang="el-GR" sz="1800">
                              <a:latin typeface="Cambria Math"/>
                            </a:rPr>
                            <m:t>x</m:t>
                          </m:r>
                        </m:e>
                        <m:sub>
                          <m:r>
                            <a:rPr lang="en-US" altLang="el-GR" sz="1800" b="0" i="0" smtClean="0">
                              <a:latin typeface="Cambria Math"/>
                            </a:rPr>
                            <m:t>4</m:t>
                          </m:r>
                        </m:sub>
                      </m:sSub>
                    </m:oMath>
                  </m:oMathPara>
                </a14:m>
                <a:endParaRPr lang="en-US" altLang="el-GR" sz="1800" dirty="0" smtClean="0">
                  <a:latin typeface="+mn-lt"/>
                </a:endParaRPr>
              </a:p>
              <a:p>
                <a:pPr eaLnBrk="1" hangingPunct="1">
                  <a:spcBef>
                    <a:spcPts val="0"/>
                  </a:spcBef>
                  <a:buFontTx/>
                  <a:buNone/>
                </a:pPr>
                <a:r>
                  <a:rPr lang="en-US" altLang="el-GR" sz="1200" b="1" dirty="0" smtClean="0">
                    <a:latin typeface="+mn-lt"/>
                  </a:rPr>
                  <a:t>.</a:t>
                </a:r>
              </a:p>
              <a:p>
                <a:pPr eaLnBrk="1" hangingPunct="1">
                  <a:spcBef>
                    <a:spcPts val="0"/>
                  </a:spcBef>
                  <a:buFontTx/>
                  <a:buNone/>
                </a:pPr>
                <a:r>
                  <a:rPr lang="en-US" altLang="el-GR" sz="1200" b="1" dirty="0" smtClean="0">
                    <a:latin typeface="+mn-lt"/>
                  </a:rPr>
                  <a:t>.</a:t>
                </a:r>
              </a:p>
              <a:p>
                <a:pPr eaLnBrk="1" hangingPunct="1">
                  <a:spcBef>
                    <a:spcPts val="0"/>
                  </a:spcBef>
                  <a:buFontTx/>
                  <a:buNone/>
                </a:pPr>
                <a:r>
                  <a:rPr lang="en-US" altLang="el-GR" sz="1200" b="1" dirty="0" smtClean="0">
                    <a:latin typeface="+mn-lt"/>
                  </a:rPr>
                  <a:t>.</a:t>
                </a:r>
              </a:p>
              <a:p>
                <a:pPr eaLnBrk="1" hangingPunct="1">
                  <a:spcBef>
                    <a:spcPts val="1200"/>
                  </a:spcBef>
                  <a:buFontTx/>
                  <a:buNone/>
                </a:pPr>
                <a14:m>
                  <m:oMathPara xmlns:m="http://schemas.openxmlformats.org/officeDocument/2006/math">
                    <m:oMathParaPr>
                      <m:jc m:val="left"/>
                    </m:oMathParaPr>
                    <m:oMath xmlns:m="http://schemas.openxmlformats.org/officeDocument/2006/math">
                      <m:sSub>
                        <m:sSubPr>
                          <m:ctrlPr>
                            <a:rPr lang="en-US" altLang="el-GR" sz="1800" i="1">
                              <a:latin typeface="Cambria Math"/>
                            </a:rPr>
                          </m:ctrlPr>
                        </m:sSubPr>
                        <m:e>
                          <m:r>
                            <m:rPr>
                              <m:sty m:val="p"/>
                            </m:rPr>
                            <a:rPr lang="en-US" altLang="el-GR" sz="1800">
                              <a:latin typeface="Cambria Math"/>
                            </a:rPr>
                            <m:t>x</m:t>
                          </m:r>
                        </m:e>
                        <m:sub>
                          <m:r>
                            <m:rPr>
                              <m:sty m:val="p"/>
                            </m:rPr>
                            <a:rPr lang="en-US" altLang="el-GR" sz="1800" b="0" i="0" smtClean="0">
                              <a:latin typeface="Cambria Math"/>
                            </a:rPr>
                            <m:t>n</m:t>
                          </m:r>
                        </m:sub>
                      </m:sSub>
                    </m:oMath>
                  </m:oMathPara>
                </a14:m>
                <a:endParaRPr lang="en-US" altLang="el-GR" sz="1800" dirty="0" smtClean="0">
                  <a:latin typeface="+mn-lt"/>
                </a:endParaRPr>
              </a:p>
            </p:txBody>
          </p:sp>
        </mc:Choice>
        <mc:Fallback xmlns="">
          <p:sp>
            <p:nvSpPr>
              <p:cNvPr id="26" name="Text Box 1059"/>
              <p:cNvSpPr txBox="1">
                <a:spLocks noRot="1" noChangeAspect="1" noMove="1" noResize="1" noEditPoints="1" noAdjustHandles="1" noChangeArrowheads="1" noChangeShapeType="1" noTextEdit="1"/>
              </p:cNvSpPr>
              <p:nvPr/>
            </p:nvSpPr>
            <p:spPr bwMode="auto">
              <a:xfrm>
                <a:off x="2095222" y="4117795"/>
                <a:ext cx="388545" cy="2031325"/>
              </a:xfrm>
              <a:prstGeom prst="rect">
                <a:avLst/>
              </a:prstGeom>
              <a:blipFill rotWithShape="1">
                <a:blip r:embed="rId5" cstate="print"/>
                <a:stretch>
                  <a:fillRect l="-1587"/>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l-GR">
                    <a:noFill/>
                  </a:rPr>
                  <a:t> </a:t>
                </a:r>
              </a:p>
            </p:txBody>
          </p:sp>
        </mc:Fallback>
      </mc:AlternateContent>
      <p:cxnSp>
        <p:nvCxnSpPr>
          <p:cNvPr id="27" name="Straight Arrow Connector 26"/>
          <p:cNvCxnSpPr/>
          <p:nvPr/>
        </p:nvCxnSpPr>
        <p:spPr>
          <a:xfrm>
            <a:off x="2483768" y="4409949"/>
            <a:ext cx="1296863" cy="588939"/>
          </a:xfrm>
          <a:prstGeom prst="straightConnector1">
            <a:avLst/>
          </a:prstGeom>
          <a:ln>
            <a:solidFill>
              <a:srgbClr val="004A8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483767" y="4754004"/>
            <a:ext cx="1224137" cy="327854"/>
          </a:xfrm>
          <a:prstGeom prst="straightConnector1">
            <a:avLst/>
          </a:prstGeom>
          <a:ln>
            <a:solidFill>
              <a:srgbClr val="004A8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7" idx="2"/>
          </p:cNvCxnSpPr>
          <p:nvPr/>
        </p:nvCxnSpPr>
        <p:spPr>
          <a:xfrm>
            <a:off x="2483768" y="4998888"/>
            <a:ext cx="1144463" cy="249986"/>
          </a:xfrm>
          <a:prstGeom prst="straightConnector1">
            <a:avLst/>
          </a:prstGeom>
          <a:ln>
            <a:solidFill>
              <a:srgbClr val="004A8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483768" y="5248874"/>
            <a:ext cx="1144463" cy="152400"/>
          </a:xfrm>
          <a:prstGeom prst="straightConnector1">
            <a:avLst/>
          </a:prstGeom>
          <a:ln>
            <a:solidFill>
              <a:srgbClr val="004A8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2483768" y="5488938"/>
            <a:ext cx="1224136" cy="427028"/>
          </a:xfrm>
          <a:prstGeom prst="straightConnector1">
            <a:avLst/>
          </a:prstGeom>
          <a:ln>
            <a:solidFill>
              <a:srgbClr val="004A8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Text Box 1059"/>
              <p:cNvSpPr txBox="1">
                <a:spLocks noChangeArrowheads="1"/>
              </p:cNvSpPr>
              <p:nvPr/>
            </p:nvSpPr>
            <p:spPr bwMode="auto">
              <a:xfrm>
                <a:off x="2574997" y="4165942"/>
                <a:ext cx="388545" cy="1661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ts val="1200"/>
                  </a:spcBef>
                  <a:buFontTx/>
                  <a:buNone/>
                </a:pPr>
                <a14:m>
                  <m:oMathPara xmlns:m="http://schemas.openxmlformats.org/officeDocument/2006/math">
                    <m:oMathParaPr>
                      <m:jc m:val="left"/>
                    </m:oMathParaPr>
                    <m:oMath xmlns:m="http://schemas.openxmlformats.org/officeDocument/2006/math">
                      <m:sSub>
                        <m:sSubPr>
                          <m:ctrlPr>
                            <a:rPr lang="en-US" altLang="el-GR" sz="1800" i="1" smtClean="0">
                              <a:latin typeface="Cambria Math"/>
                            </a:rPr>
                          </m:ctrlPr>
                        </m:sSubPr>
                        <m:e>
                          <m:r>
                            <m:rPr>
                              <m:sty m:val="p"/>
                            </m:rPr>
                            <a:rPr lang="en-US" altLang="el-GR" sz="1800" b="0" i="0" smtClean="0">
                              <a:latin typeface="Cambria Math"/>
                            </a:rPr>
                            <m:t>w</m:t>
                          </m:r>
                        </m:e>
                        <m:sub>
                          <m:r>
                            <a:rPr lang="en-US" altLang="el-GR" sz="1800" b="0" i="0" smtClean="0">
                              <a:latin typeface="Cambria Math"/>
                            </a:rPr>
                            <m:t>1</m:t>
                          </m:r>
                        </m:sub>
                      </m:sSub>
                    </m:oMath>
                  </m:oMathPara>
                </a14:m>
                <a:endParaRPr lang="en-US" altLang="el-GR" sz="1800" dirty="0" smtClean="0">
                  <a:latin typeface="+mn-lt"/>
                </a:endParaRPr>
              </a:p>
              <a:p>
                <a:pPr eaLnBrk="1" hangingPunct="1">
                  <a:spcBef>
                    <a:spcPts val="1200"/>
                  </a:spcBef>
                  <a:buFontTx/>
                  <a:buNone/>
                </a:pPr>
                <a14:m>
                  <m:oMathPara xmlns:m="http://schemas.openxmlformats.org/officeDocument/2006/math">
                    <m:oMathParaPr>
                      <m:jc m:val="left"/>
                    </m:oMathParaPr>
                    <m:oMath xmlns:m="http://schemas.openxmlformats.org/officeDocument/2006/math">
                      <m:sSub>
                        <m:sSubPr>
                          <m:ctrlPr>
                            <a:rPr lang="en-US" altLang="el-GR" sz="1800" i="1">
                              <a:latin typeface="Cambria Math"/>
                            </a:rPr>
                          </m:ctrlPr>
                        </m:sSubPr>
                        <m:e>
                          <m:r>
                            <m:rPr>
                              <m:sty m:val="p"/>
                            </m:rPr>
                            <a:rPr lang="en-US" altLang="el-GR" sz="1800" b="0" i="0" smtClean="0">
                              <a:latin typeface="Cambria Math"/>
                            </a:rPr>
                            <m:t>w</m:t>
                          </m:r>
                        </m:e>
                        <m:sub>
                          <m:r>
                            <a:rPr lang="en-US" altLang="el-GR" sz="1800" b="0" i="0" smtClean="0">
                              <a:latin typeface="Cambria Math"/>
                            </a:rPr>
                            <m:t>2</m:t>
                          </m:r>
                        </m:sub>
                      </m:sSub>
                    </m:oMath>
                  </m:oMathPara>
                </a14:m>
                <a:endParaRPr lang="en-US" altLang="el-GR" sz="1800" dirty="0" smtClean="0">
                  <a:latin typeface="+mn-lt"/>
                </a:endParaRPr>
              </a:p>
              <a:p>
                <a:pPr eaLnBrk="1" hangingPunct="1">
                  <a:spcBef>
                    <a:spcPts val="1200"/>
                  </a:spcBef>
                  <a:buFontTx/>
                  <a:buNone/>
                </a:pPr>
                <a14:m>
                  <m:oMathPara xmlns:m="http://schemas.openxmlformats.org/officeDocument/2006/math">
                    <m:oMathParaPr>
                      <m:jc m:val="left"/>
                    </m:oMathParaPr>
                    <m:oMath xmlns:m="http://schemas.openxmlformats.org/officeDocument/2006/math">
                      <m:sSub>
                        <m:sSubPr>
                          <m:ctrlPr>
                            <a:rPr lang="en-US" altLang="el-GR" sz="1800" i="1">
                              <a:latin typeface="Cambria Math"/>
                            </a:rPr>
                          </m:ctrlPr>
                        </m:sSubPr>
                        <m:e>
                          <m:r>
                            <m:rPr>
                              <m:sty m:val="p"/>
                            </m:rPr>
                            <a:rPr lang="en-US" altLang="el-GR" sz="1800" b="0" i="0" smtClean="0">
                              <a:latin typeface="Cambria Math"/>
                            </a:rPr>
                            <m:t>w</m:t>
                          </m:r>
                        </m:e>
                        <m:sub>
                          <m:r>
                            <a:rPr lang="en-US" altLang="el-GR" sz="1800" b="0" i="0" smtClean="0">
                              <a:latin typeface="Cambria Math"/>
                            </a:rPr>
                            <m:t>3</m:t>
                          </m:r>
                        </m:sub>
                      </m:sSub>
                    </m:oMath>
                  </m:oMathPara>
                </a14:m>
                <a:endParaRPr lang="en-US" altLang="el-GR" sz="1800" dirty="0" smtClean="0">
                  <a:latin typeface="+mn-lt"/>
                </a:endParaRPr>
              </a:p>
              <a:p>
                <a:pPr eaLnBrk="1" hangingPunct="1">
                  <a:spcBef>
                    <a:spcPts val="1200"/>
                  </a:spcBef>
                  <a:buFontTx/>
                  <a:buNone/>
                </a:pPr>
                <a14:m>
                  <m:oMathPara xmlns:m="http://schemas.openxmlformats.org/officeDocument/2006/math">
                    <m:oMathParaPr>
                      <m:jc m:val="left"/>
                    </m:oMathParaPr>
                    <m:oMath xmlns:m="http://schemas.openxmlformats.org/officeDocument/2006/math">
                      <m:sSub>
                        <m:sSubPr>
                          <m:ctrlPr>
                            <a:rPr lang="en-US" altLang="el-GR" sz="1800" i="1">
                              <a:latin typeface="Cambria Math"/>
                            </a:rPr>
                          </m:ctrlPr>
                        </m:sSubPr>
                        <m:e>
                          <m:r>
                            <m:rPr>
                              <m:sty m:val="p"/>
                            </m:rPr>
                            <a:rPr lang="en-US" altLang="el-GR" sz="1800" b="0" i="0" smtClean="0">
                              <a:latin typeface="Cambria Math"/>
                            </a:rPr>
                            <m:t>w</m:t>
                          </m:r>
                        </m:e>
                        <m:sub>
                          <m:r>
                            <a:rPr lang="en-US" altLang="el-GR" sz="1800" b="0" i="0" smtClean="0">
                              <a:latin typeface="Cambria Math"/>
                            </a:rPr>
                            <m:t>4</m:t>
                          </m:r>
                        </m:sub>
                      </m:sSub>
                    </m:oMath>
                  </m:oMathPara>
                </a14:m>
                <a:endParaRPr lang="en-US" altLang="el-GR" sz="1800" dirty="0" smtClean="0">
                  <a:latin typeface="+mn-lt"/>
                </a:endParaRPr>
              </a:p>
              <a:p>
                <a:pPr eaLnBrk="1" hangingPunct="1">
                  <a:spcBef>
                    <a:spcPts val="1200"/>
                  </a:spcBef>
                  <a:buFontTx/>
                  <a:buNone/>
                </a:pPr>
                <a:endParaRPr lang="en-US" altLang="el-GR" sz="100" dirty="0" smtClean="0">
                  <a:latin typeface="+mn-lt"/>
                </a:endParaRPr>
              </a:p>
              <a:p>
                <a:pPr eaLnBrk="1" hangingPunct="1">
                  <a:spcBef>
                    <a:spcPts val="1200"/>
                  </a:spcBef>
                  <a:buFontTx/>
                  <a:buNone/>
                </a:pPr>
                <a14:m>
                  <m:oMathPara xmlns:m="http://schemas.openxmlformats.org/officeDocument/2006/math">
                    <m:oMathParaPr>
                      <m:jc m:val="left"/>
                    </m:oMathParaPr>
                    <m:oMath xmlns:m="http://schemas.openxmlformats.org/officeDocument/2006/math">
                      <m:sSub>
                        <m:sSubPr>
                          <m:ctrlPr>
                            <a:rPr lang="en-US" altLang="el-GR" sz="1800" i="1">
                              <a:latin typeface="Cambria Math"/>
                            </a:rPr>
                          </m:ctrlPr>
                        </m:sSubPr>
                        <m:e>
                          <m:r>
                            <m:rPr>
                              <m:sty m:val="p"/>
                            </m:rPr>
                            <a:rPr lang="en-US" altLang="el-GR" sz="1800" b="0" i="0" smtClean="0">
                              <a:latin typeface="Cambria Math"/>
                            </a:rPr>
                            <m:t>w</m:t>
                          </m:r>
                        </m:e>
                        <m:sub>
                          <m:r>
                            <m:rPr>
                              <m:sty m:val="p"/>
                            </m:rPr>
                            <a:rPr lang="en-US" altLang="el-GR" sz="1800" b="0" i="0" smtClean="0">
                              <a:latin typeface="Cambria Math"/>
                            </a:rPr>
                            <m:t>n</m:t>
                          </m:r>
                        </m:sub>
                      </m:sSub>
                    </m:oMath>
                  </m:oMathPara>
                </a14:m>
                <a:endParaRPr lang="en-US" altLang="el-GR" sz="1800" dirty="0" smtClean="0">
                  <a:latin typeface="+mn-lt"/>
                </a:endParaRPr>
              </a:p>
            </p:txBody>
          </p:sp>
        </mc:Choice>
        <mc:Fallback xmlns="">
          <p:sp>
            <p:nvSpPr>
              <p:cNvPr id="46" name="Text Box 1059"/>
              <p:cNvSpPr txBox="1">
                <a:spLocks noRot="1" noChangeAspect="1" noMove="1" noResize="1" noEditPoints="1" noAdjustHandles="1" noChangeArrowheads="1" noChangeShapeType="1" noTextEdit="1"/>
              </p:cNvSpPr>
              <p:nvPr/>
            </p:nvSpPr>
            <p:spPr bwMode="auto">
              <a:xfrm>
                <a:off x="2574997" y="4165942"/>
                <a:ext cx="388545" cy="1661993"/>
              </a:xfrm>
              <a:prstGeom prst="rect">
                <a:avLst/>
              </a:prstGeom>
              <a:blipFill rotWithShape="1">
                <a:blip r:embed="rId6" cstate="print"/>
                <a:stretch>
                  <a:fillRect r="-9375"/>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l-GR">
                    <a:noFill/>
                  </a:rPr>
                  <a:t> </a:t>
                </a:r>
              </a:p>
            </p:txBody>
          </p:sp>
        </mc:Fallback>
      </mc:AlternateContent>
    </p:spTree>
    <p:extLst>
      <p:ext uri="{BB962C8B-B14F-4D97-AF65-F5344CB8AC3E}">
        <p14:creationId xmlns:p14="http://schemas.microsoft.com/office/powerpoint/2010/main" val="1718637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Συναρτήσεις </a:t>
            </a:r>
            <a:r>
              <a:rPr lang="el-GR" dirty="0" smtClean="0"/>
              <a:t>μετάβασης </a:t>
            </a:r>
            <a:r>
              <a:rPr lang="el-GR" sz="3200" b="0" dirty="0" smtClean="0"/>
              <a:t>(1 από 2)</a:t>
            </a:r>
            <a:endParaRPr lang="el-GR" sz="3200" b="0" dirty="0"/>
          </a:p>
        </p:txBody>
      </p:sp>
      <p:sp>
        <p:nvSpPr>
          <p:cNvPr id="3" name="Θέση περιεχομένου 2"/>
          <p:cNvSpPr>
            <a:spLocks noGrp="1"/>
          </p:cNvSpPr>
          <p:nvPr>
            <p:ph idx="1"/>
          </p:nvPr>
        </p:nvSpPr>
        <p:spPr>
          <a:xfrm>
            <a:off x="0" y="1484784"/>
            <a:ext cx="3250704" cy="724122"/>
          </a:xfrm>
        </p:spPr>
        <p:txBody>
          <a:bodyPr/>
          <a:lstStyle/>
          <a:p>
            <a:pPr marL="0" indent="0">
              <a:buNone/>
            </a:pPr>
            <a:r>
              <a:rPr lang="el-GR" b="1" dirty="0">
                <a:solidFill>
                  <a:srgbClr val="004A82"/>
                </a:solidFill>
              </a:rPr>
              <a:t>Βηματική</a:t>
            </a:r>
            <a:r>
              <a:rPr lang="el-GR" dirty="0"/>
              <a:t> (έξοδος 1 ή 0)</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grpSp>
        <p:nvGrpSpPr>
          <p:cNvPr id="5" name="Group 1051"/>
          <p:cNvGrpSpPr>
            <a:grpSpLocks/>
          </p:cNvGrpSpPr>
          <p:nvPr/>
        </p:nvGrpSpPr>
        <p:grpSpPr bwMode="auto">
          <a:xfrm>
            <a:off x="251520" y="1988840"/>
            <a:ext cx="3352800" cy="2133600"/>
            <a:chOff x="2544" y="816"/>
            <a:chExt cx="2112" cy="1344"/>
          </a:xfrm>
        </p:grpSpPr>
        <p:sp>
          <p:nvSpPr>
            <p:cNvPr id="6" name="Line 1040"/>
            <p:cNvSpPr>
              <a:spLocks noChangeShapeType="1"/>
            </p:cNvSpPr>
            <p:nvPr/>
          </p:nvSpPr>
          <p:spPr bwMode="auto">
            <a:xfrm>
              <a:off x="3216" y="1008"/>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7" name="Line 1041"/>
            <p:cNvSpPr>
              <a:spLocks noChangeShapeType="1"/>
            </p:cNvSpPr>
            <p:nvPr/>
          </p:nvSpPr>
          <p:spPr bwMode="auto">
            <a:xfrm>
              <a:off x="2544" y="1632"/>
              <a:ext cx="15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8" name="Line 1043"/>
            <p:cNvSpPr>
              <a:spLocks noChangeShapeType="1"/>
            </p:cNvSpPr>
            <p:nvPr/>
          </p:nvSpPr>
          <p:spPr bwMode="auto">
            <a:xfrm>
              <a:off x="2640" y="1632"/>
              <a:ext cx="864" cy="0"/>
            </a:xfrm>
            <a:prstGeom prst="line">
              <a:avLst/>
            </a:prstGeom>
            <a:ln>
              <a:headEnd/>
              <a:tailEnd/>
            </a:ln>
            <a:extLst/>
          </p:spPr>
          <p:style>
            <a:lnRef idx="3">
              <a:schemeClr val="accent2"/>
            </a:lnRef>
            <a:fillRef idx="0">
              <a:schemeClr val="accent2"/>
            </a:fillRef>
            <a:effectRef idx="2">
              <a:schemeClr val="accent2"/>
            </a:effectRef>
            <a:fontRef idx="minor">
              <a:schemeClr val="tx1"/>
            </a:fontRef>
          </p:style>
          <p:txBody>
            <a:bodyPr/>
            <a:lstStyle/>
            <a:p>
              <a:endParaRPr lang="el-GR" dirty="0"/>
            </a:p>
          </p:txBody>
        </p:sp>
        <p:sp>
          <p:nvSpPr>
            <p:cNvPr id="9" name="Line 1044"/>
            <p:cNvSpPr>
              <a:spLocks noChangeShapeType="1"/>
            </p:cNvSpPr>
            <p:nvPr/>
          </p:nvSpPr>
          <p:spPr bwMode="auto">
            <a:xfrm flipV="1">
              <a:off x="3504" y="1296"/>
              <a:ext cx="0" cy="336"/>
            </a:xfrm>
            <a:prstGeom prst="line">
              <a:avLst/>
            </a:prstGeom>
            <a:ln>
              <a:headEnd/>
              <a:tailEnd/>
            </a:ln>
            <a:extLst/>
          </p:spPr>
          <p:style>
            <a:lnRef idx="3">
              <a:schemeClr val="accent2"/>
            </a:lnRef>
            <a:fillRef idx="0">
              <a:schemeClr val="accent2"/>
            </a:fillRef>
            <a:effectRef idx="2">
              <a:schemeClr val="accent2"/>
            </a:effectRef>
            <a:fontRef idx="minor">
              <a:schemeClr val="tx1"/>
            </a:fontRef>
          </p:style>
          <p:txBody>
            <a:bodyPr/>
            <a:lstStyle/>
            <a:p>
              <a:endParaRPr lang="el-GR" dirty="0"/>
            </a:p>
          </p:txBody>
        </p:sp>
        <p:sp>
          <p:nvSpPr>
            <p:cNvPr id="10" name="Line 1045"/>
            <p:cNvSpPr>
              <a:spLocks noChangeShapeType="1"/>
            </p:cNvSpPr>
            <p:nvPr/>
          </p:nvSpPr>
          <p:spPr bwMode="auto">
            <a:xfrm>
              <a:off x="3504" y="1296"/>
              <a:ext cx="720" cy="0"/>
            </a:xfrm>
            <a:prstGeom prst="line">
              <a:avLst/>
            </a:prstGeom>
            <a:ln>
              <a:headEnd/>
              <a:tailEnd/>
            </a:ln>
            <a:extLst/>
          </p:spPr>
          <p:style>
            <a:lnRef idx="3">
              <a:schemeClr val="accent2"/>
            </a:lnRef>
            <a:fillRef idx="0">
              <a:schemeClr val="accent2"/>
            </a:fillRef>
            <a:effectRef idx="2">
              <a:schemeClr val="accent2"/>
            </a:effectRef>
            <a:fontRef idx="minor">
              <a:schemeClr val="tx1"/>
            </a:fontRef>
          </p:style>
          <p:txBody>
            <a:bodyPr/>
            <a:lstStyle/>
            <a:p>
              <a:endParaRPr lang="el-GR" dirty="0"/>
            </a:p>
          </p:txBody>
        </p:sp>
        <p:sp>
          <p:nvSpPr>
            <p:cNvPr id="11" name="Text Box 1046"/>
            <p:cNvSpPr txBox="1">
              <a:spLocks noChangeArrowheads="1"/>
            </p:cNvSpPr>
            <p:nvPr/>
          </p:nvSpPr>
          <p:spPr bwMode="auto">
            <a:xfrm>
              <a:off x="3216" y="816"/>
              <a:ext cx="5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400" dirty="0"/>
                <a:t>F</a:t>
              </a:r>
              <a:r>
                <a:rPr lang="el-GR" altLang="el-GR" sz="2400" dirty="0"/>
                <a:t>(</a:t>
              </a:r>
              <a:r>
                <a:rPr lang="en-US" altLang="el-GR" sz="2400" dirty="0"/>
                <a:t>S</a:t>
              </a:r>
              <a:r>
                <a:rPr lang="el-GR" altLang="el-GR" sz="2400" dirty="0"/>
                <a:t>)</a:t>
              </a:r>
            </a:p>
          </p:txBody>
        </p:sp>
        <p:sp>
          <p:nvSpPr>
            <p:cNvPr id="12" name="Text Box 1047"/>
            <p:cNvSpPr txBox="1">
              <a:spLocks noChangeArrowheads="1"/>
            </p:cNvSpPr>
            <p:nvPr/>
          </p:nvSpPr>
          <p:spPr bwMode="auto">
            <a:xfrm>
              <a:off x="4128" y="153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400" dirty="0"/>
                <a:t>S</a:t>
              </a:r>
              <a:endParaRPr lang="el-GR" altLang="el-GR" sz="2400" dirty="0"/>
            </a:p>
          </p:txBody>
        </p:sp>
        <p:sp>
          <p:nvSpPr>
            <p:cNvPr id="13" name="Text Box 1048"/>
            <p:cNvSpPr txBox="1">
              <a:spLocks noChangeArrowheads="1"/>
            </p:cNvSpPr>
            <p:nvPr/>
          </p:nvSpPr>
          <p:spPr bwMode="auto">
            <a:xfrm>
              <a:off x="2880" y="1210"/>
              <a:ext cx="384"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400" dirty="0"/>
                <a:t>+1</a:t>
              </a:r>
            </a:p>
            <a:p>
              <a:pPr eaLnBrk="1" hangingPunct="1">
                <a:lnSpc>
                  <a:spcPct val="150000"/>
                </a:lnSpc>
                <a:spcBef>
                  <a:spcPct val="50000"/>
                </a:spcBef>
                <a:buFontTx/>
                <a:buNone/>
              </a:pPr>
              <a:r>
                <a:rPr lang="en-US" altLang="el-GR" sz="2400" dirty="0"/>
                <a:t> 0</a:t>
              </a:r>
              <a:endParaRPr lang="el-GR" altLang="el-GR" sz="2400" dirty="0"/>
            </a:p>
          </p:txBody>
        </p:sp>
        <p:sp>
          <p:nvSpPr>
            <p:cNvPr id="14" name="Text Box 1049"/>
            <p:cNvSpPr txBox="1">
              <a:spLocks noChangeArrowheads="1"/>
            </p:cNvSpPr>
            <p:nvPr/>
          </p:nvSpPr>
          <p:spPr bwMode="auto">
            <a:xfrm>
              <a:off x="3744" y="1833"/>
              <a:ext cx="9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000" dirty="0">
                  <a:latin typeface="+mn-lt"/>
                </a:rPr>
                <a:t>Κατώφλι  θ</a:t>
              </a:r>
            </a:p>
          </p:txBody>
        </p:sp>
        <p:sp>
          <p:nvSpPr>
            <p:cNvPr id="15" name="Line 1050"/>
            <p:cNvSpPr>
              <a:spLocks noChangeShapeType="1"/>
            </p:cNvSpPr>
            <p:nvPr/>
          </p:nvSpPr>
          <p:spPr bwMode="auto">
            <a:xfrm flipH="1" flipV="1">
              <a:off x="3504" y="1723"/>
              <a:ext cx="240" cy="201"/>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grpSp>
      <p:sp>
        <p:nvSpPr>
          <p:cNvPr id="16" name="Θέση περιεχομένου 2"/>
          <p:cNvSpPr txBox="1">
            <a:spLocks/>
          </p:cNvSpPr>
          <p:nvPr/>
        </p:nvSpPr>
        <p:spPr>
          <a:xfrm>
            <a:off x="5004048" y="2348880"/>
            <a:ext cx="2855230" cy="1368152"/>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Wingdings" panose="05000000000000000000" pitchFamily="2" charset="2"/>
              <a:buChar char="Ø"/>
              <a:defRPr sz="2400" kern="1200">
                <a:solidFill>
                  <a:schemeClr val="tx1"/>
                </a:solidFill>
                <a:latin typeface="+mn-lt"/>
                <a:ea typeface="+mn-ea"/>
                <a:cs typeface="+mn-cs"/>
              </a:defRPr>
            </a:lvl1pPr>
            <a:lvl2pPr marL="742950" indent="-285750" algn="l" defTabSz="914400" rtl="0" eaLnBrk="1" latinLnBrk="0" hangingPunct="1">
              <a:spcBef>
                <a:spcPts val="6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l-GR" b="1" dirty="0">
                <a:solidFill>
                  <a:srgbClr val="004A82"/>
                </a:solidFill>
              </a:rPr>
              <a:t>Πρόσημου</a:t>
            </a:r>
            <a:r>
              <a:rPr lang="el-GR" b="1" dirty="0"/>
              <a:t> </a:t>
            </a:r>
            <a:r>
              <a:rPr lang="el-GR" dirty="0"/>
              <a:t>(έξοδος θετική ή αρνητική πληροφορία, +1,-1)</a:t>
            </a:r>
          </a:p>
          <a:p>
            <a:pPr marL="0" indent="0" fontAlgn="auto">
              <a:spcAft>
                <a:spcPts val="0"/>
              </a:spcAft>
              <a:buFont typeface="Wingdings" panose="05000000000000000000" pitchFamily="2" charset="2"/>
              <a:buNone/>
            </a:pPr>
            <a:endParaRPr lang="el-GR" dirty="0" smtClean="0"/>
          </a:p>
          <a:p>
            <a:pPr fontAlgn="auto">
              <a:spcAft>
                <a:spcPts val="0"/>
              </a:spcAft>
            </a:pPr>
            <a:endParaRPr lang="el-GR" dirty="0"/>
          </a:p>
        </p:txBody>
      </p:sp>
      <p:grpSp>
        <p:nvGrpSpPr>
          <p:cNvPr id="17" name="Group 1062"/>
          <p:cNvGrpSpPr>
            <a:grpSpLocks/>
          </p:cNvGrpSpPr>
          <p:nvPr/>
        </p:nvGrpSpPr>
        <p:grpSpPr bwMode="auto">
          <a:xfrm>
            <a:off x="5076056" y="3888388"/>
            <a:ext cx="3352800" cy="2549525"/>
            <a:chOff x="2688" y="2570"/>
            <a:chExt cx="2112" cy="1606"/>
          </a:xfrm>
        </p:grpSpPr>
        <p:sp>
          <p:nvSpPr>
            <p:cNvPr id="18" name="Line 1052"/>
            <p:cNvSpPr>
              <a:spLocks noChangeShapeType="1"/>
            </p:cNvSpPr>
            <p:nvPr/>
          </p:nvSpPr>
          <p:spPr bwMode="auto">
            <a:xfrm>
              <a:off x="3360" y="2762"/>
              <a:ext cx="0" cy="141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19" name="Line 1053"/>
            <p:cNvSpPr>
              <a:spLocks noChangeShapeType="1"/>
            </p:cNvSpPr>
            <p:nvPr/>
          </p:nvSpPr>
          <p:spPr bwMode="auto">
            <a:xfrm>
              <a:off x="2688" y="3386"/>
              <a:ext cx="15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20" name="Line 1054"/>
            <p:cNvSpPr>
              <a:spLocks noChangeShapeType="1"/>
            </p:cNvSpPr>
            <p:nvPr/>
          </p:nvSpPr>
          <p:spPr bwMode="auto">
            <a:xfrm>
              <a:off x="2784" y="3988"/>
              <a:ext cx="864" cy="0"/>
            </a:xfrm>
            <a:prstGeom prst="line">
              <a:avLst/>
            </a:prstGeom>
            <a:ln>
              <a:headEnd/>
              <a:tailEnd/>
            </a:ln>
            <a:extLst/>
          </p:spPr>
          <p:style>
            <a:lnRef idx="3">
              <a:schemeClr val="accent2"/>
            </a:lnRef>
            <a:fillRef idx="0">
              <a:schemeClr val="accent2"/>
            </a:fillRef>
            <a:effectRef idx="2">
              <a:schemeClr val="accent2"/>
            </a:effectRef>
            <a:fontRef idx="minor">
              <a:schemeClr val="tx1"/>
            </a:fontRef>
          </p:style>
          <p:txBody>
            <a:bodyPr/>
            <a:lstStyle/>
            <a:p>
              <a:endParaRPr lang="el-GR" dirty="0"/>
            </a:p>
          </p:txBody>
        </p:sp>
        <p:sp>
          <p:nvSpPr>
            <p:cNvPr id="21" name="Line 1055"/>
            <p:cNvSpPr>
              <a:spLocks noChangeShapeType="1"/>
            </p:cNvSpPr>
            <p:nvPr/>
          </p:nvSpPr>
          <p:spPr bwMode="auto">
            <a:xfrm flipV="1">
              <a:off x="3648" y="3050"/>
              <a:ext cx="0" cy="938"/>
            </a:xfrm>
            <a:prstGeom prst="line">
              <a:avLst/>
            </a:prstGeom>
            <a:ln>
              <a:headEnd/>
              <a:tailEnd/>
            </a:ln>
            <a:extLst/>
          </p:spPr>
          <p:style>
            <a:lnRef idx="3">
              <a:schemeClr val="accent2"/>
            </a:lnRef>
            <a:fillRef idx="0">
              <a:schemeClr val="accent2"/>
            </a:fillRef>
            <a:effectRef idx="2">
              <a:schemeClr val="accent2"/>
            </a:effectRef>
            <a:fontRef idx="minor">
              <a:schemeClr val="tx1"/>
            </a:fontRef>
          </p:style>
          <p:txBody>
            <a:bodyPr/>
            <a:lstStyle/>
            <a:p>
              <a:endParaRPr lang="el-GR" dirty="0"/>
            </a:p>
          </p:txBody>
        </p:sp>
        <p:sp>
          <p:nvSpPr>
            <p:cNvPr id="22" name="Line 1056"/>
            <p:cNvSpPr>
              <a:spLocks noChangeShapeType="1"/>
            </p:cNvSpPr>
            <p:nvPr/>
          </p:nvSpPr>
          <p:spPr bwMode="auto">
            <a:xfrm>
              <a:off x="3648" y="3050"/>
              <a:ext cx="720" cy="0"/>
            </a:xfrm>
            <a:prstGeom prst="line">
              <a:avLst/>
            </a:prstGeom>
            <a:ln>
              <a:headEnd/>
              <a:tailEnd/>
            </a:ln>
            <a:extLst/>
          </p:spPr>
          <p:style>
            <a:lnRef idx="3">
              <a:schemeClr val="accent2"/>
            </a:lnRef>
            <a:fillRef idx="0">
              <a:schemeClr val="accent2"/>
            </a:fillRef>
            <a:effectRef idx="2">
              <a:schemeClr val="accent2"/>
            </a:effectRef>
            <a:fontRef idx="minor">
              <a:schemeClr val="tx1"/>
            </a:fontRef>
          </p:style>
          <p:txBody>
            <a:bodyPr/>
            <a:lstStyle/>
            <a:p>
              <a:endParaRPr lang="el-GR" dirty="0"/>
            </a:p>
          </p:txBody>
        </p:sp>
        <p:sp>
          <p:nvSpPr>
            <p:cNvPr id="23" name="Text Box 1057"/>
            <p:cNvSpPr txBox="1">
              <a:spLocks noChangeArrowheads="1"/>
            </p:cNvSpPr>
            <p:nvPr/>
          </p:nvSpPr>
          <p:spPr bwMode="auto">
            <a:xfrm>
              <a:off x="3360" y="2570"/>
              <a:ext cx="5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400" dirty="0"/>
                <a:t>F</a:t>
              </a:r>
              <a:r>
                <a:rPr lang="el-GR" altLang="el-GR" sz="2400" dirty="0"/>
                <a:t>(</a:t>
              </a:r>
              <a:r>
                <a:rPr lang="en-US" altLang="el-GR" sz="2400" dirty="0"/>
                <a:t>S</a:t>
              </a:r>
              <a:r>
                <a:rPr lang="el-GR" altLang="el-GR" sz="2400" dirty="0"/>
                <a:t>)</a:t>
              </a:r>
            </a:p>
          </p:txBody>
        </p:sp>
        <p:sp>
          <p:nvSpPr>
            <p:cNvPr id="24" name="Text Box 1058"/>
            <p:cNvSpPr txBox="1">
              <a:spLocks noChangeArrowheads="1"/>
            </p:cNvSpPr>
            <p:nvPr/>
          </p:nvSpPr>
          <p:spPr bwMode="auto">
            <a:xfrm>
              <a:off x="4272" y="3290"/>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400" dirty="0"/>
                <a:t>S</a:t>
              </a:r>
              <a:endParaRPr lang="el-GR" altLang="el-GR" sz="2400" dirty="0"/>
            </a:p>
          </p:txBody>
        </p:sp>
        <p:sp>
          <p:nvSpPr>
            <p:cNvPr id="25" name="Text Box 1059"/>
            <p:cNvSpPr txBox="1">
              <a:spLocks noChangeArrowheads="1"/>
            </p:cNvSpPr>
            <p:nvPr/>
          </p:nvSpPr>
          <p:spPr bwMode="auto">
            <a:xfrm>
              <a:off x="3024" y="2964"/>
              <a:ext cx="384"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400" dirty="0"/>
                <a:t>+1</a:t>
              </a:r>
            </a:p>
            <a:p>
              <a:pPr eaLnBrk="1" hangingPunct="1">
                <a:lnSpc>
                  <a:spcPct val="150000"/>
                </a:lnSpc>
                <a:spcBef>
                  <a:spcPct val="50000"/>
                </a:spcBef>
                <a:buFontTx/>
                <a:buNone/>
              </a:pPr>
              <a:r>
                <a:rPr lang="en-US" altLang="el-GR" sz="2400" dirty="0"/>
                <a:t> 0</a:t>
              </a:r>
              <a:endParaRPr lang="el-GR" altLang="el-GR" sz="2400" dirty="0"/>
            </a:p>
            <a:p>
              <a:pPr eaLnBrk="1" hangingPunct="1">
                <a:lnSpc>
                  <a:spcPct val="70000"/>
                </a:lnSpc>
                <a:spcBef>
                  <a:spcPct val="50000"/>
                </a:spcBef>
                <a:buFontTx/>
                <a:buNone/>
              </a:pPr>
              <a:r>
                <a:rPr lang="el-GR" altLang="el-GR" sz="2400" dirty="0"/>
                <a:t>-1</a:t>
              </a:r>
            </a:p>
          </p:txBody>
        </p:sp>
        <p:sp>
          <p:nvSpPr>
            <p:cNvPr id="26" name="Text Box 1060"/>
            <p:cNvSpPr txBox="1">
              <a:spLocks noChangeArrowheads="1"/>
            </p:cNvSpPr>
            <p:nvPr/>
          </p:nvSpPr>
          <p:spPr bwMode="auto">
            <a:xfrm>
              <a:off x="3888" y="3587"/>
              <a:ext cx="9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000" dirty="0">
                  <a:latin typeface="+mn-lt"/>
                </a:rPr>
                <a:t>Κατώφλι  θ</a:t>
              </a:r>
            </a:p>
          </p:txBody>
        </p:sp>
        <p:sp>
          <p:nvSpPr>
            <p:cNvPr id="27" name="Line 1061"/>
            <p:cNvSpPr>
              <a:spLocks noChangeShapeType="1"/>
            </p:cNvSpPr>
            <p:nvPr/>
          </p:nvSpPr>
          <p:spPr bwMode="auto">
            <a:xfrm flipH="1" flipV="1">
              <a:off x="3648" y="3386"/>
              <a:ext cx="240" cy="201"/>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grpSp>
      <p:sp>
        <p:nvSpPr>
          <p:cNvPr id="28" name="Ορθογώνιο 26"/>
          <p:cNvSpPr>
            <a:spLocks noRot="1" noChangeAspect="1" noMove="1" noResize="1" noEditPoints="1" noAdjustHandles="1" noChangeArrowheads="1" noChangeShapeType="1" noTextEdit="1"/>
          </p:cNvSpPr>
          <p:nvPr/>
        </p:nvSpPr>
        <p:spPr>
          <a:xfrm>
            <a:off x="6049781" y="981249"/>
            <a:ext cx="2533771" cy="1016497"/>
          </a:xfrm>
          <a:prstGeom prst="rect">
            <a:avLst/>
          </a:prstGeom>
          <a:blipFill rotWithShape="0">
            <a:blip r:embed="rId2" cstate="print"/>
            <a:stretch>
              <a:fillRect/>
            </a:stretch>
          </a:blipFill>
        </p:spPr>
        <p:txBody>
          <a:bodyPr/>
          <a:lstStyle/>
          <a:p>
            <a:r>
              <a:rPr lang="el-GR" dirty="0">
                <a:noFill/>
              </a:rPr>
              <a:t> </a:t>
            </a:r>
          </a:p>
        </p:txBody>
      </p:sp>
    </p:spTree>
    <p:extLst>
      <p:ext uri="{BB962C8B-B14F-4D97-AF65-F5344CB8AC3E}">
        <p14:creationId xmlns:p14="http://schemas.microsoft.com/office/powerpoint/2010/main" val="2603264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Συναρτήσεις μετάβασης </a:t>
            </a:r>
            <a:r>
              <a:rPr lang="el-GR" sz="3200" b="0" dirty="0" smtClean="0"/>
              <a:t>(2 </a:t>
            </a:r>
            <a:r>
              <a:rPr lang="el-GR" sz="3200" b="0" dirty="0"/>
              <a:t>από </a:t>
            </a:r>
            <a:r>
              <a:rPr lang="el-GR" sz="3200" b="0" dirty="0" smtClean="0"/>
              <a:t>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
        <p:nvSpPr>
          <p:cNvPr id="6" name="AutoShape 1033"/>
          <p:cNvSpPr>
            <a:spLocks noChangeAspect="1" noChangeArrowheads="1" noTextEdit="1"/>
          </p:cNvSpPr>
          <p:nvPr/>
        </p:nvSpPr>
        <p:spPr bwMode="auto">
          <a:xfrm>
            <a:off x="1043608" y="1058862"/>
            <a:ext cx="7239000" cy="527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dirty="0"/>
          </a:p>
        </p:txBody>
      </p:sp>
      <p:sp>
        <p:nvSpPr>
          <p:cNvPr id="9" name="Rectangle 1037"/>
          <p:cNvSpPr>
            <a:spLocks noChangeArrowheads="1"/>
          </p:cNvSpPr>
          <p:nvPr/>
        </p:nvSpPr>
        <p:spPr bwMode="auto">
          <a:xfrm>
            <a:off x="6117258" y="5457825"/>
            <a:ext cx="312738" cy="354013"/>
          </a:xfrm>
          <a:prstGeom prst="rect">
            <a:avLst/>
          </a:prstGeom>
          <a:solidFill>
            <a:srgbClr val="FFFFFF"/>
          </a:solidFill>
          <a:ln w="7938">
            <a:solidFill>
              <a:srgbClr val="FFFFFF"/>
            </a:solidFill>
            <a:miter lim="800000"/>
            <a:headEnd/>
            <a:tailEnd/>
          </a:ln>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1600">
              <a:solidFill>
                <a:schemeClr val="tx2"/>
              </a:solidFill>
              <a:latin typeface="+mn-lt"/>
            </a:endParaRPr>
          </a:p>
        </p:txBody>
      </p:sp>
      <p:sp>
        <p:nvSpPr>
          <p:cNvPr id="10" name="Rectangle 1038"/>
          <p:cNvSpPr>
            <a:spLocks noChangeArrowheads="1"/>
          </p:cNvSpPr>
          <p:nvPr/>
        </p:nvSpPr>
        <p:spPr bwMode="auto">
          <a:xfrm>
            <a:off x="6201396" y="5559425"/>
            <a:ext cx="1667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l-GR" altLang="el-GR" sz="1600" dirty="0">
                <a:solidFill>
                  <a:srgbClr val="000000"/>
                </a:solidFill>
                <a:latin typeface="+mn-lt"/>
              </a:rPr>
              <a:t>-1</a:t>
            </a:r>
            <a:endParaRPr lang="el-GR" altLang="el-GR" sz="1600" dirty="0">
              <a:latin typeface="+mn-lt"/>
            </a:endParaRPr>
          </a:p>
        </p:txBody>
      </p:sp>
      <p:sp>
        <p:nvSpPr>
          <p:cNvPr id="11" name="Line 1039"/>
          <p:cNvSpPr>
            <a:spLocks noChangeShapeType="1"/>
          </p:cNvSpPr>
          <p:nvPr/>
        </p:nvSpPr>
        <p:spPr bwMode="auto">
          <a:xfrm>
            <a:off x="1261096" y="3990975"/>
            <a:ext cx="6772275" cy="15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sz="1600">
              <a:latin typeface="+mn-lt"/>
            </a:endParaRPr>
          </a:p>
        </p:txBody>
      </p:sp>
      <p:sp>
        <p:nvSpPr>
          <p:cNvPr id="12" name="Line 1040"/>
          <p:cNvSpPr>
            <a:spLocks noChangeShapeType="1"/>
          </p:cNvSpPr>
          <p:nvPr/>
        </p:nvSpPr>
        <p:spPr bwMode="auto">
          <a:xfrm>
            <a:off x="4439271" y="2192337"/>
            <a:ext cx="1588" cy="179863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sz="1600">
              <a:latin typeface="+mn-lt"/>
            </a:endParaRPr>
          </a:p>
        </p:txBody>
      </p:sp>
      <p:sp>
        <p:nvSpPr>
          <p:cNvPr id="13" name="Line 1041"/>
          <p:cNvSpPr>
            <a:spLocks noChangeShapeType="1"/>
          </p:cNvSpPr>
          <p:nvPr/>
        </p:nvSpPr>
        <p:spPr bwMode="auto">
          <a:xfrm>
            <a:off x="2542208" y="2285999"/>
            <a:ext cx="1588" cy="91440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sz="1600">
              <a:latin typeface="+mn-lt"/>
            </a:endParaRPr>
          </a:p>
        </p:txBody>
      </p:sp>
      <p:sp>
        <p:nvSpPr>
          <p:cNvPr id="14" name="Line 1042"/>
          <p:cNvSpPr>
            <a:spLocks noChangeShapeType="1"/>
          </p:cNvSpPr>
          <p:nvPr/>
        </p:nvSpPr>
        <p:spPr bwMode="auto">
          <a:xfrm>
            <a:off x="1719883" y="2740024"/>
            <a:ext cx="1624013" cy="15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sz="1600">
              <a:latin typeface="+mn-lt"/>
            </a:endParaRPr>
          </a:p>
        </p:txBody>
      </p:sp>
      <p:sp>
        <p:nvSpPr>
          <p:cNvPr id="15" name="Line 1043"/>
          <p:cNvSpPr>
            <a:spLocks noChangeShapeType="1"/>
          </p:cNvSpPr>
          <p:nvPr/>
        </p:nvSpPr>
        <p:spPr bwMode="auto">
          <a:xfrm>
            <a:off x="5469558" y="2847974"/>
            <a:ext cx="2032000" cy="15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sz="1600">
              <a:latin typeface="+mn-lt"/>
            </a:endParaRPr>
          </a:p>
        </p:txBody>
      </p:sp>
      <p:sp>
        <p:nvSpPr>
          <p:cNvPr id="16" name="Line 1044"/>
          <p:cNvSpPr>
            <a:spLocks noChangeShapeType="1"/>
          </p:cNvSpPr>
          <p:nvPr/>
        </p:nvSpPr>
        <p:spPr bwMode="auto">
          <a:xfrm flipV="1">
            <a:off x="6580808" y="2332037"/>
            <a:ext cx="1588" cy="87153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sz="1600">
              <a:latin typeface="+mn-lt"/>
            </a:endParaRPr>
          </a:p>
        </p:txBody>
      </p:sp>
      <p:sp>
        <p:nvSpPr>
          <p:cNvPr id="17" name="Line 1045"/>
          <p:cNvSpPr>
            <a:spLocks noChangeShapeType="1"/>
          </p:cNvSpPr>
          <p:nvPr/>
        </p:nvSpPr>
        <p:spPr bwMode="auto">
          <a:xfrm flipV="1">
            <a:off x="6580808" y="1978024"/>
            <a:ext cx="1588" cy="3540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sz="1600">
              <a:latin typeface="+mn-lt"/>
            </a:endParaRPr>
          </a:p>
        </p:txBody>
      </p:sp>
      <p:sp>
        <p:nvSpPr>
          <p:cNvPr id="18" name="Line 1046"/>
          <p:cNvSpPr>
            <a:spLocks noChangeShapeType="1"/>
          </p:cNvSpPr>
          <p:nvPr/>
        </p:nvSpPr>
        <p:spPr bwMode="auto">
          <a:xfrm flipV="1">
            <a:off x="2542208" y="1974849"/>
            <a:ext cx="1588" cy="31115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sz="1600">
              <a:latin typeface="+mn-lt"/>
            </a:endParaRPr>
          </a:p>
        </p:txBody>
      </p:sp>
      <p:sp>
        <p:nvSpPr>
          <p:cNvPr id="19" name="Line 1047"/>
          <p:cNvSpPr>
            <a:spLocks noChangeShapeType="1"/>
          </p:cNvSpPr>
          <p:nvPr/>
        </p:nvSpPr>
        <p:spPr bwMode="auto">
          <a:xfrm flipV="1">
            <a:off x="4439271" y="1789112"/>
            <a:ext cx="1588" cy="40322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sz="1600">
              <a:latin typeface="+mn-lt"/>
            </a:endParaRPr>
          </a:p>
        </p:txBody>
      </p:sp>
      <p:sp>
        <p:nvSpPr>
          <p:cNvPr id="20" name="Line 1048"/>
          <p:cNvSpPr>
            <a:spLocks noChangeShapeType="1"/>
          </p:cNvSpPr>
          <p:nvPr/>
        </p:nvSpPr>
        <p:spPr bwMode="auto">
          <a:xfrm>
            <a:off x="6161708" y="4792663"/>
            <a:ext cx="1588" cy="104616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sz="1600">
              <a:latin typeface="+mn-lt"/>
            </a:endParaRPr>
          </a:p>
        </p:txBody>
      </p:sp>
      <p:sp>
        <p:nvSpPr>
          <p:cNvPr id="21" name="Line 1049"/>
          <p:cNvSpPr>
            <a:spLocks noChangeShapeType="1"/>
          </p:cNvSpPr>
          <p:nvPr/>
        </p:nvSpPr>
        <p:spPr bwMode="auto">
          <a:xfrm>
            <a:off x="5228258" y="5316538"/>
            <a:ext cx="1844675" cy="15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sz="1600">
              <a:latin typeface="+mn-lt"/>
            </a:endParaRPr>
          </a:p>
        </p:txBody>
      </p:sp>
      <p:sp>
        <p:nvSpPr>
          <p:cNvPr id="22" name="Line 1050"/>
          <p:cNvSpPr>
            <a:spLocks noChangeShapeType="1"/>
          </p:cNvSpPr>
          <p:nvPr/>
        </p:nvSpPr>
        <p:spPr bwMode="auto">
          <a:xfrm flipV="1">
            <a:off x="6161708" y="4438650"/>
            <a:ext cx="1588" cy="3540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sz="1600">
              <a:latin typeface="+mn-lt"/>
            </a:endParaRPr>
          </a:p>
        </p:txBody>
      </p:sp>
      <p:sp>
        <p:nvSpPr>
          <p:cNvPr id="23" name="Line 1051"/>
          <p:cNvSpPr>
            <a:spLocks noChangeShapeType="1"/>
          </p:cNvSpPr>
          <p:nvPr/>
        </p:nvSpPr>
        <p:spPr bwMode="auto">
          <a:xfrm flipV="1">
            <a:off x="2567608" y="4843463"/>
            <a:ext cx="1588" cy="86360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sz="1600">
              <a:latin typeface="+mn-lt"/>
            </a:endParaRPr>
          </a:p>
        </p:txBody>
      </p:sp>
      <p:sp>
        <p:nvSpPr>
          <p:cNvPr id="24" name="Line 1052"/>
          <p:cNvSpPr>
            <a:spLocks noChangeShapeType="1"/>
          </p:cNvSpPr>
          <p:nvPr/>
        </p:nvSpPr>
        <p:spPr bwMode="auto">
          <a:xfrm flipV="1">
            <a:off x="2567608" y="4494213"/>
            <a:ext cx="1588" cy="34925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sz="1600">
              <a:latin typeface="+mn-lt"/>
            </a:endParaRPr>
          </a:p>
        </p:txBody>
      </p:sp>
      <p:sp>
        <p:nvSpPr>
          <p:cNvPr id="25" name="Freeform 1053"/>
          <p:cNvSpPr>
            <a:spLocks/>
          </p:cNvSpPr>
          <p:nvPr/>
        </p:nvSpPr>
        <p:spPr bwMode="auto">
          <a:xfrm>
            <a:off x="1719883" y="2446336"/>
            <a:ext cx="1624013" cy="635000"/>
          </a:xfrm>
          <a:custGeom>
            <a:avLst/>
            <a:gdLst>
              <a:gd name="T0" fmla="*/ 0 w 1023"/>
              <a:gd name="T1" fmla="*/ 381 h 381"/>
              <a:gd name="T2" fmla="*/ 518 w 1023"/>
              <a:gd name="T3" fmla="*/ 381 h 381"/>
              <a:gd name="T4" fmla="*/ 518 w 1023"/>
              <a:gd name="T5" fmla="*/ 0 h 381"/>
              <a:gd name="T6" fmla="*/ 1023 w 1023"/>
              <a:gd name="T7" fmla="*/ 0 h 381"/>
              <a:gd name="T8" fmla="*/ 0 60000 65536"/>
              <a:gd name="T9" fmla="*/ 0 60000 65536"/>
              <a:gd name="T10" fmla="*/ 0 60000 65536"/>
              <a:gd name="T11" fmla="*/ 0 60000 65536"/>
              <a:gd name="T12" fmla="*/ 0 w 1023"/>
              <a:gd name="T13" fmla="*/ 0 h 381"/>
              <a:gd name="T14" fmla="*/ 1023 w 1023"/>
              <a:gd name="T15" fmla="*/ 381 h 381"/>
            </a:gdLst>
            <a:ahLst/>
            <a:cxnLst>
              <a:cxn ang="T8">
                <a:pos x="T0" y="T1"/>
              </a:cxn>
              <a:cxn ang="T9">
                <a:pos x="T2" y="T3"/>
              </a:cxn>
              <a:cxn ang="T10">
                <a:pos x="T4" y="T5"/>
              </a:cxn>
              <a:cxn ang="T11">
                <a:pos x="T6" y="T7"/>
              </a:cxn>
            </a:cxnLst>
            <a:rect l="T12" t="T13" r="T14" b="T15"/>
            <a:pathLst>
              <a:path w="1023" h="381">
                <a:moveTo>
                  <a:pt x="0" y="381"/>
                </a:moveTo>
                <a:lnTo>
                  <a:pt x="518" y="381"/>
                </a:lnTo>
                <a:lnTo>
                  <a:pt x="518" y="0"/>
                </a:lnTo>
                <a:lnTo>
                  <a:pt x="102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26" name="Freeform 1054"/>
          <p:cNvSpPr>
            <a:spLocks/>
          </p:cNvSpPr>
          <p:nvPr/>
        </p:nvSpPr>
        <p:spPr bwMode="auto">
          <a:xfrm>
            <a:off x="5653708" y="2511424"/>
            <a:ext cx="2397125" cy="336550"/>
          </a:xfrm>
          <a:custGeom>
            <a:avLst/>
            <a:gdLst>
              <a:gd name="T0" fmla="*/ 0 w 1510"/>
              <a:gd name="T1" fmla="*/ 212 h 212"/>
              <a:gd name="T2" fmla="*/ 584 w 1510"/>
              <a:gd name="T3" fmla="*/ 212 h 212"/>
              <a:gd name="T4" fmla="*/ 1043 w 1510"/>
              <a:gd name="T5" fmla="*/ 0 h 212"/>
              <a:gd name="T6" fmla="*/ 1510 w 1510"/>
              <a:gd name="T7" fmla="*/ 0 h 212"/>
              <a:gd name="T8" fmla="*/ 0 60000 65536"/>
              <a:gd name="T9" fmla="*/ 0 60000 65536"/>
              <a:gd name="T10" fmla="*/ 0 60000 65536"/>
              <a:gd name="T11" fmla="*/ 0 60000 65536"/>
              <a:gd name="T12" fmla="*/ 0 w 1510"/>
              <a:gd name="T13" fmla="*/ 0 h 212"/>
              <a:gd name="T14" fmla="*/ 1510 w 1510"/>
              <a:gd name="T15" fmla="*/ 212 h 212"/>
            </a:gdLst>
            <a:ahLst/>
            <a:cxnLst>
              <a:cxn ang="T8">
                <a:pos x="T0" y="T1"/>
              </a:cxn>
              <a:cxn ang="T9">
                <a:pos x="T2" y="T3"/>
              </a:cxn>
              <a:cxn ang="T10">
                <a:pos x="T4" y="T5"/>
              </a:cxn>
              <a:cxn ang="T11">
                <a:pos x="T6" y="T7"/>
              </a:cxn>
            </a:cxnLst>
            <a:rect l="T12" t="T13" r="T14" b="T15"/>
            <a:pathLst>
              <a:path w="1510" h="212">
                <a:moveTo>
                  <a:pt x="0" y="212"/>
                </a:moveTo>
                <a:lnTo>
                  <a:pt x="584" y="212"/>
                </a:lnTo>
                <a:lnTo>
                  <a:pt x="1043" y="0"/>
                </a:lnTo>
                <a:lnTo>
                  <a:pt x="151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27" name="Line 1055"/>
          <p:cNvSpPr>
            <a:spLocks noChangeShapeType="1"/>
          </p:cNvSpPr>
          <p:nvPr/>
        </p:nvSpPr>
        <p:spPr bwMode="auto">
          <a:xfrm>
            <a:off x="6671295" y="4941888"/>
            <a:ext cx="557213" cy="15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sz="1600">
              <a:latin typeface="+mn-lt"/>
            </a:endParaRPr>
          </a:p>
        </p:txBody>
      </p:sp>
      <p:sp>
        <p:nvSpPr>
          <p:cNvPr id="28" name="Line 1056"/>
          <p:cNvSpPr>
            <a:spLocks noChangeShapeType="1"/>
          </p:cNvSpPr>
          <p:nvPr/>
        </p:nvSpPr>
        <p:spPr bwMode="auto">
          <a:xfrm flipH="1">
            <a:off x="5044108" y="5651500"/>
            <a:ext cx="557213" cy="15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sz="1600">
              <a:latin typeface="+mn-lt"/>
            </a:endParaRPr>
          </a:p>
        </p:txBody>
      </p:sp>
      <p:sp>
        <p:nvSpPr>
          <p:cNvPr id="29" name="Line 1057"/>
          <p:cNvSpPr>
            <a:spLocks noChangeShapeType="1"/>
          </p:cNvSpPr>
          <p:nvPr/>
        </p:nvSpPr>
        <p:spPr bwMode="auto">
          <a:xfrm flipH="1">
            <a:off x="1403971" y="5378450"/>
            <a:ext cx="546100" cy="15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sz="1600">
              <a:latin typeface="+mn-lt"/>
            </a:endParaRPr>
          </a:p>
        </p:txBody>
      </p:sp>
      <p:sp>
        <p:nvSpPr>
          <p:cNvPr id="30" name="Freeform 1058"/>
          <p:cNvSpPr>
            <a:spLocks/>
          </p:cNvSpPr>
          <p:nvPr/>
        </p:nvSpPr>
        <p:spPr bwMode="auto">
          <a:xfrm>
            <a:off x="5601321" y="5316538"/>
            <a:ext cx="560388" cy="334963"/>
          </a:xfrm>
          <a:custGeom>
            <a:avLst/>
            <a:gdLst>
              <a:gd name="T0" fmla="*/ 0 w 353"/>
              <a:gd name="T1" fmla="*/ 211 h 211"/>
              <a:gd name="T2" fmla="*/ 58 w 353"/>
              <a:gd name="T3" fmla="*/ 204 h 211"/>
              <a:gd name="T4" fmla="*/ 113 w 353"/>
              <a:gd name="T5" fmla="*/ 191 h 211"/>
              <a:gd name="T6" fmla="*/ 162 w 353"/>
              <a:gd name="T7" fmla="*/ 172 h 211"/>
              <a:gd name="T8" fmla="*/ 207 w 353"/>
              <a:gd name="T9" fmla="*/ 149 h 211"/>
              <a:gd name="T10" fmla="*/ 248 w 353"/>
              <a:gd name="T11" fmla="*/ 117 h 211"/>
              <a:gd name="T12" fmla="*/ 287 w 353"/>
              <a:gd name="T13" fmla="*/ 86 h 211"/>
              <a:gd name="T14" fmla="*/ 353 w 353"/>
              <a:gd name="T15" fmla="*/ 0 h 211"/>
              <a:gd name="T16" fmla="*/ 0 60000 65536"/>
              <a:gd name="T17" fmla="*/ 0 60000 65536"/>
              <a:gd name="T18" fmla="*/ 0 60000 65536"/>
              <a:gd name="T19" fmla="*/ 0 60000 65536"/>
              <a:gd name="T20" fmla="*/ 0 60000 65536"/>
              <a:gd name="T21" fmla="*/ 0 60000 65536"/>
              <a:gd name="T22" fmla="*/ 0 60000 65536"/>
              <a:gd name="T23" fmla="*/ 0 60000 65536"/>
              <a:gd name="T24" fmla="*/ 0 w 353"/>
              <a:gd name="T25" fmla="*/ 0 h 211"/>
              <a:gd name="T26" fmla="*/ 353 w 353"/>
              <a:gd name="T27" fmla="*/ 211 h 2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3" h="211">
                <a:moveTo>
                  <a:pt x="0" y="211"/>
                </a:moveTo>
                <a:lnTo>
                  <a:pt x="58" y="204"/>
                </a:lnTo>
                <a:lnTo>
                  <a:pt x="113" y="191"/>
                </a:lnTo>
                <a:lnTo>
                  <a:pt x="162" y="172"/>
                </a:lnTo>
                <a:lnTo>
                  <a:pt x="207" y="149"/>
                </a:lnTo>
                <a:lnTo>
                  <a:pt x="248" y="117"/>
                </a:lnTo>
                <a:lnTo>
                  <a:pt x="287" y="86"/>
                </a:lnTo>
                <a:lnTo>
                  <a:pt x="35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31" name="Freeform 1059"/>
          <p:cNvSpPr>
            <a:spLocks/>
          </p:cNvSpPr>
          <p:nvPr/>
        </p:nvSpPr>
        <p:spPr bwMode="auto">
          <a:xfrm>
            <a:off x="6161708" y="4941888"/>
            <a:ext cx="525463" cy="374650"/>
          </a:xfrm>
          <a:custGeom>
            <a:avLst/>
            <a:gdLst>
              <a:gd name="T0" fmla="*/ 331 w 331"/>
              <a:gd name="T1" fmla="*/ 0 h 236"/>
              <a:gd name="T2" fmla="*/ 273 w 331"/>
              <a:gd name="T3" fmla="*/ 13 h 236"/>
              <a:gd name="T4" fmla="*/ 223 w 331"/>
              <a:gd name="T5" fmla="*/ 29 h 236"/>
              <a:gd name="T6" fmla="*/ 174 w 331"/>
              <a:gd name="T7" fmla="*/ 47 h 236"/>
              <a:gd name="T8" fmla="*/ 127 w 331"/>
              <a:gd name="T9" fmla="*/ 79 h 236"/>
              <a:gd name="T10" fmla="*/ 91 w 331"/>
              <a:gd name="T11" fmla="*/ 110 h 236"/>
              <a:gd name="T12" fmla="*/ 53 w 331"/>
              <a:gd name="T13" fmla="*/ 146 h 236"/>
              <a:gd name="T14" fmla="*/ 25 w 331"/>
              <a:gd name="T15" fmla="*/ 189 h 236"/>
              <a:gd name="T16" fmla="*/ 0 w 331"/>
              <a:gd name="T17" fmla="*/ 236 h 2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1"/>
              <a:gd name="T28" fmla="*/ 0 h 236"/>
              <a:gd name="T29" fmla="*/ 331 w 331"/>
              <a:gd name="T30" fmla="*/ 236 h 2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1" h="236">
                <a:moveTo>
                  <a:pt x="331" y="0"/>
                </a:moveTo>
                <a:lnTo>
                  <a:pt x="273" y="13"/>
                </a:lnTo>
                <a:lnTo>
                  <a:pt x="223" y="29"/>
                </a:lnTo>
                <a:lnTo>
                  <a:pt x="174" y="47"/>
                </a:lnTo>
                <a:lnTo>
                  <a:pt x="127" y="79"/>
                </a:lnTo>
                <a:lnTo>
                  <a:pt x="91" y="110"/>
                </a:lnTo>
                <a:lnTo>
                  <a:pt x="53" y="146"/>
                </a:lnTo>
                <a:lnTo>
                  <a:pt x="25" y="189"/>
                </a:lnTo>
                <a:lnTo>
                  <a:pt x="0" y="23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32" name="Freeform 1060"/>
          <p:cNvSpPr>
            <a:spLocks/>
          </p:cNvSpPr>
          <p:nvPr/>
        </p:nvSpPr>
        <p:spPr bwMode="auto">
          <a:xfrm>
            <a:off x="1956421" y="4987925"/>
            <a:ext cx="1138238" cy="385763"/>
          </a:xfrm>
          <a:custGeom>
            <a:avLst/>
            <a:gdLst>
              <a:gd name="T0" fmla="*/ 717 w 717"/>
              <a:gd name="T1" fmla="*/ 0 h 243"/>
              <a:gd name="T2" fmla="*/ 601 w 717"/>
              <a:gd name="T3" fmla="*/ 31 h 243"/>
              <a:gd name="T4" fmla="*/ 571 w 717"/>
              <a:gd name="T5" fmla="*/ 47 h 243"/>
              <a:gd name="T6" fmla="*/ 488 w 717"/>
              <a:gd name="T7" fmla="*/ 86 h 243"/>
              <a:gd name="T8" fmla="*/ 460 w 717"/>
              <a:gd name="T9" fmla="*/ 97 h 243"/>
              <a:gd name="T10" fmla="*/ 435 w 717"/>
              <a:gd name="T11" fmla="*/ 113 h 243"/>
              <a:gd name="T12" fmla="*/ 410 w 717"/>
              <a:gd name="T13" fmla="*/ 125 h 243"/>
              <a:gd name="T14" fmla="*/ 385 w 717"/>
              <a:gd name="T15" fmla="*/ 141 h 243"/>
              <a:gd name="T16" fmla="*/ 352 w 717"/>
              <a:gd name="T17" fmla="*/ 156 h 243"/>
              <a:gd name="T18" fmla="*/ 264 w 717"/>
              <a:gd name="T19" fmla="*/ 191 h 243"/>
              <a:gd name="T20" fmla="*/ 231 w 717"/>
              <a:gd name="T21" fmla="*/ 207 h 243"/>
              <a:gd name="T22" fmla="*/ 198 w 717"/>
              <a:gd name="T23" fmla="*/ 214 h 243"/>
              <a:gd name="T24" fmla="*/ 165 w 717"/>
              <a:gd name="T25" fmla="*/ 219 h 243"/>
              <a:gd name="T26" fmla="*/ 99 w 717"/>
              <a:gd name="T27" fmla="*/ 235 h 243"/>
              <a:gd name="T28" fmla="*/ 33 w 717"/>
              <a:gd name="T29" fmla="*/ 243 h 243"/>
              <a:gd name="T30" fmla="*/ 0 w 717"/>
              <a:gd name="T31" fmla="*/ 243 h 2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17"/>
              <a:gd name="T49" fmla="*/ 0 h 243"/>
              <a:gd name="T50" fmla="*/ 717 w 717"/>
              <a:gd name="T51" fmla="*/ 243 h 2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17" h="243">
                <a:moveTo>
                  <a:pt x="717" y="0"/>
                </a:moveTo>
                <a:lnTo>
                  <a:pt x="601" y="31"/>
                </a:lnTo>
                <a:lnTo>
                  <a:pt x="571" y="47"/>
                </a:lnTo>
                <a:lnTo>
                  <a:pt x="488" y="86"/>
                </a:lnTo>
                <a:lnTo>
                  <a:pt x="460" y="97"/>
                </a:lnTo>
                <a:lnTo>
                  <a:pt x="435" y="113"/>
                </a:lnTo>
                <a:lnTo>
                  <a:pt x="410" y="125"/>
                </a:lnTo>
                <a:lnTo>
                  <a:pt x="385" y="141"/>
                </a:lnTo>
                <a:lnTo>
                  <a:pt x="352" y="156"/>
                </a:lnTo>
                <a:lnTo>
                  <a:pt x="264" y="191"/>
                </a:lnTo>
                <a:lnTo>
                  <a:pt x="231" y="207"/>
                </a:lnTo>
                <a:lnTo>
                  <a:pt x="198" y="214"/>
                </a:lnTo>
                <a:lnTo>
                  <a:pt x="165" y="219"/>
                </a:lnTo>
                <a:lnTo>
                  <a:pt x="99" y="235"/>
                </a:lnTo>
                <a:lnTo>
                  <a:pt x="33" y="243"/>
                </a:lnTo>
                <a:lnTo>
                  <a:pt x="0" y="24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33" name="Line 1061"/>
          <p:cNvSpPr>
            <a:spLocks noChangeShapeType="1"/>
          </p:cNvSpPr>
          <p:nvPr/>
        </p:nvSpPr>
        <p:spPr bwMode="auto">
          <a:xfrm>
            <a:off x="3049414" y="4979988"/>
            <a:ext cx="736600" cy="15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sz="1600">
              <a:latin typeface="+mn-lt"/>
            </a:endParaRPr>
          </a:p>
        </p:txBody>
      </p:sp>
      <p:sp>
        <p:nvSpPr>
          <p:cNvPr id="34" name="Line 1062"/>
          <p:cNvSpPr>
            <a:spLocks noChangeShapeType="1"/>
          </p:cNvSpPr>
          <p:nvPr/>
        </p:nvSpPr>
        <p:spPr bwMode="auto">
          <a:xfrm>
            <a:off x="4859958" y="5316538"/>
            <a:ext cx="368300" cy="15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sz="1600">
              <a:latin typeface="+mn-lt"/>
            </a:endParaRPr>
          </a:p>
        </p:txBody>
      </p:sp>
      <p:sp>
        <p:nvSpPr>
          <p:cNvPr id="35" name="Line 1063"/>
          <p:cNvSpPr>
            <a:spLocks noChangeShapeType="1"/>
          </p:cNvSpPr>
          <p:nvPr/>
        </p:nvSpPr>
        <p:spPr bwMode="auto">
          <a:xfrm>
            <a:off x="7072933" y="5316538"/>
            <a:ext cx="368300" cy="15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sz="1600">
              <a:latin typeface="+mn-lt"/>
            </a:endParaRPr>
          </a:p>
        </p:txBody>
      </p:sp>
      <p:sp>
        <p:nvSpPr>
          <p:cNvPr id="36" name="Line 1064"/>
          <p:cNvSpPr>
            <a:spLocks noChangeShapeType="1"/>
          </p:cNvSpPr>
          <p:nvPr/>
        </p:nvSpPr>
        <p:spPr bwMode="auto">
          <a:xfrm>
            <a:off x="7501558" y="2847974"/>
            <a:ext cx="549275" cy="15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sz="1600">
              <a:latin typeface="+mn-lt"/>
            </a:endParaRPr>
          </a:p>
        </p:txBody>
      </p:sp>
      <p:sp>
        <p:nvSpPr>
          <p:cNvPr id="37" name="Line 1065"/>
          <p:cNvSpPr>
            <a:spLocks noChangeShapeType="1"/>
          </p:cNvSpPr>
          <p:nvPr/>
        </p:nvSpPr>
        <p:spPr bwMode="auto">
          <a:xfrm>
            <a:off x="6396658" y="2511424"/>
            <a:ext cx="184150" cy="317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sz="1600">
              <a:latin typeface="+mn-lt"/>
            </a:endParaRPr>
          </a:p>
        </p:txBody>
      </p:sp>
      <p:sp>
        <p:nvSpPr>
          <p:cNvPr id="38" name="Line 1066"/>
          <p:cNvSpPr>
            <a:spLocks noChangeShapeType="1"/>
          </p:cNvSpPr>
          <p:nvPr/>
        </p:nvSpPr>
        <p:spPr bwMode="auto">
          <a:xfrm>
            <a:off x="2375521" y="2446336"/>
            <a:ext cx="166688" cy="15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sz="1600">
              <a:latin typeface="+mn-lt"/>
            </a:endParaRPr>
          </a:p>
        </p:txBody>
      </p:sp>
      <p:sp>
        <p:nvSpPr>
          <p:cNvPr id="39" name="Line 1067"/>
          <p:cNvSpPr>
            <a:spLocks noChangeShapeType="1"/>
          </p:cNvSpPr>
          <p:nvPr/>
        </p:nvSpPr>
        <p:spPr bwMode="auto">
          <a:xfrm>
            <a:off x="2383458" y="5062538"/>
            <a:ext cx="184150" cy="15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sz="1600">
              <a:latin typeface="+mn-lt"/>
            </a:endParaRPr>
          </a:p>
        </p:txBody>
      </p:sp>
      <p:sp>
        <p:nvSpPr>
          <p:cNvPr id="40" name="Line 1068"/>
          <p:cNvSpPr>
            <a:spLocks noChangeShapeType="1"/>
          </p:cNvSpPr>
          <p:nvPr/>
        </p:nvSpPr>
        <p:spPr bwMode="auto">
          <a:xfrm>
            <a:off x="5969621" y="5011738"/>
            <a:ext cx="192088" cy="15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sz="1600">
              <a:latin typeface="+mn-lt"/>
            </a:endParaRPr>
          </a:p>
        </p:txBody>
      </p:sp>
      <p:sp>
        <p:nvSpPr>
          <p:cNvPr id="57" name="Freeform 1085"/>
          <p:cNvSpPr>
            <a:spLocks noEditPoints="1"/>
          </p:cNvSpPr>
          <p:nvPr/>
        </p:nvSpPr>
        <p:spPr bwMode="auto">
          <a:xfrm>
            <a:off x="5628308" y="4867275"/>
            <a:ext cx="52388" cy="131763"/>
          </a:xfrm>
          <a:custGeom>
            <a:avLst/>
            <a:gdLst>
              <a:gd name="T0" fmla="*/ 0 w 33"/>
              <a:gd name="T1" fmla="*/ 71 h 83"/>
              <a:gd name="T2" fmla="*/ 0 w 33"/>
              <a:gd name="T3" fmla="*/ 13 h 83"/>
              <a:gd name="T4" fmla="*/ 0 w 33"/>
              <a:gd name="T5" fmla="*/ 8 h 83"/>
              <a:gd name="T6" fmla="*/ 5 w 33"/>
              <a:gd name="T7" fmla="*/ 8 h 83"/>
              <a:gd name="T8" fmla="*/ 5 w 33"/>
              <a:gd name="T9" fmla="*/ 5 h 83"/>
              <a:gd name="T10" fmla="*/ 8 w 33"/>
              <a:gd name="T11" fmla="*/ 5 h 83"/>
              <a:gd name="T12" fmla="*/ 13 w 33"/>
              <a:gd name="T13" fmla="*/ 0 h 83"/>
              <a:gd name="T14" fmla="*/ 21 w 33"/>
              <a:gd name="T15" fmla="*/ 0 h 83"/>
              <a:gd name="T16" fmla="*/ 25 w 33"/>
              <a:gd name="T17" fmla="*/ 0 h 83"/>
              <a:gd name="T18" fmla="*/ 25 w 33"/>
              <a:gd name="T19" fmla="*/ 5 h 83"/>
              <a:gd name="T20" fmla="*/ 29 w 33"/>
              <a:gd name="T21" fmla="*/ 5 h 83"/>
              <a:gd name="T22" fmla="*/ 33 w 33"/>
              <a:gd name="T23" fmla="*/ 8 h 83"/>
              <a:gd name="T24" fmla="*/ 33 w 33"/>
              <a:gd name="T25" fmla="*/ 13 h 83"/>
              <a:gd name="T26" fmla="*/ 33 w 33"/>
              <a:gd name="T27" fmla="*/ 71 h 83"/>
              <a:gd name="T28" fmla="*/ 33 w 33"/>
              <a:gd name="T29" fmla="*/ 79 h 83"/>
              <a:gd name="T30" fmla="*/ 29 w 33"/>
              <a:gd name="T31" fmla="*/ 79 h 83"/>
              <a:gd name="T32" fmla="*/ 25 w 33"/>
              <a:gd name="T33" fmla="*/ 83 h 83"/>
              <a:gd name="T34" fmla="*/ 21 w 33"/>
              <a:gd name="T35" fmla="*/ 83 h 83"/>
              <a:gd name="T36" fmla="*/ 13 w 33"/>
              <a:gd name="T37" fmla="*/ 83 h 83"/>
              <a:gd name="T38" fmla="*/ 8 w 33"/>
              <a:gd name="T39" fmla="*/ 83 h 83"/>
              <a:gd name="T40" fmla="*/ 5 w 33"/>
              <a:gd name="T41" fmla="*/ 79 h 83"/>
              <a:gd name="T42" fmla="*/ 5 w 33"/>
              <a:gd name="T43" fmla="*/ 76 h 83"/>
              <a:gd name="T44" fmla="*/ 0 w 33"/>
              <a:gd name="T45" fmla="*/ 76 h 83"/>
              <a:gd name="T46" fmla="*/ 0 w 33"/>
              <a:gd name="T47" fmla="*/ 71 h 83"/>
              <a:gd name="T48" fmla="*/ 13 w 33"/>
              <a:gd name="T49" fmla="*/ 8 h 83"/>
              <a:gd name="T50" fmla="*/ 13 w 33"/>
              <a:gd name="T51" fmla="*/ 76 h 83"/>
              <a:gd name="T52" fmla="*/ 25 w 33"/>
              <a:gd name="T53" fmla="*/ 76 h 83"/>
              <a:gd name="T54" fmla="*/ 25 w 33"/>
              <a:gd name="T55" fmla="*/ 8 h 83"/>
              <a:gd name="T56" fmla="*/ 13 w 33"/>
              <a:gd name="T57" fmla="*/ 8 h 8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83"/>
              <a:gd name="T89" fmla="*/ 33 w 33"/>
              <a:gd name="T90" fmla="*/ 83 h 8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83">
                <a:moveTo>
                  <a:pt x="0" y="71"/>
                </a:moveTo>
                <a:lnTo>
                  <a:pt x="0" y="13"/>
                </a:lnTo>
                <a:lnTo>
                  <a:pt x="0" y="8"/>
                </a:lnTo>
                <a:lnTo>
                  <a:pt x="5" y="8"/>
                </a:lnTo>
                <a:lnTo>
                  <a:pt x="5" y="5"/>
                </a:lnTo>
                <a:lnTo>
                  <a:pt x="8" y="5"/>
                </a:lnTo>
                <a:lnTo>
                  <a:pt x="13" y="0"/>
                </a:lnTo>
                <a:lnTo>
                  <a:pt x="21" y="0"/>
                </a:lnTo>
                <a:lnTo>
                  <a:pt x="25" y="0"/>
                </a:lnTo>
                <a:lnTo>
                  <a:pt x="25" y="5"/>
                </a:lnTo>
                <a:lnTo>
                  <a:pt x="29" y="5"/>
                </a:lnTo>
                <a:lnTo>
                  <a:pt x="33" y="8"/>
                </a:lnTo>
                <a:lnTo>
                  <a:pt x="33" y="13"/>
                </a:lnTo>
                <a:lnTo>
                  <a:pt x="33" y="71"/>
                </a:lnTo>
                <a:lnTo>
                  <a:pt x="33" y="79"/>
                </a:lnTo>
                <a:lnTo>
                  <a:pt x="29" y="79"/>
                </a:lnTo>
                <a:lnTo>
                  <a:pt x="25" y="83"/>
                </a:lnTo>
                <a:lnTo>
                  <a:pt x="21" y="83"/>
                </a:lnTo>
                <a:lnTo>
                  <a:pt x="13" y="83"/>
                </a:lnTo>
                <a:lnTo>
                  <a:pt x="8" y="83"/>
                </a:lnTo>
                <a:lnTo>
                  <a:pt x="5" y="79"/>
                </a:lnTo>
                <a:lnTo>
                  <a:pt x="5" y="76"/>
                </a:lnTo>
                <a:lnTo>
                  <a:pt x="0" y="76"/>
                </a:lnTo>
                <a:lnTo>
                  <a:pt x="0" y="71"/>
                </a:lnTo>
                <a:close/>
                <a:moveTo>
                  <a:pt x="13" y="8"/>
                </a:moveTo>
                <a:lnTo>
                  <a:pt x="13" y="76"/>
                </a:lnTo>
                <a:lnTo>
                  <a:pt x="25" y="76"/>
                </a:lnTo>
                <a:lnTo>
                  <a:pt x="25" y="8"/>
                </a:lnTo>
                <a:lnTo>
                  <a:pt x="1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600">
              <a:latin typeface="+mn-lt"/>
            </a:endParaRPr>
          </a:p>
        </p:txBody>
      </p:sp>
      <p:sp>
        <p:nvSpPr>
          <p:cNvPr id="58" name="Freeform 1086"/>
          <p:cNvSpPr>
            <a:spLocks/>
          </p:cNvSpPr>
          <p:nvPr/>
        </p:nvSpPr>
        <p:spPr bwMode="auto">
          <a:xfrm>
            <a:off x="5628308" y="4867275"/>
            <a:ext cx="52388" cy="131763"/>
          </a:xfrm>
          <a:custGeom>
            <a:avLst/>
            <a:gdLst>
              <a:gd name="T0" fmla="*/ 0 w 33"/>
              <a:gd name="T1" fmla="*/ 71 h 83"/>
              <a:gd name="T2" fmla="*/ 0 w 33"/>
              <a:gd name="T3" fmla="*/ 13 h 83"/>
              <a:gd name="T4" fmla="*/ 0 w 33"/>
              <a:gd name="T5" fmla="*/ 8 h 83"/>
              <a:gd name="T6" fmla="*/ 5 w 33"/>
              <a:gd name="T7" fmla="*/ 8 h 83"/>
              <a:gd name="T8" fmla="*/ 5 w 33"/>
              <a:gd name="T9" fmla="*/ 5 h 83"/>
              <a:gd name="T10" fmla="*/ 8 w 33"/>
              <a:gd name="T11" fmla="*/ 5 h 83"/>
              <a:gd name="T12" fmla="*/ 13 w 33"/>
              <a:gd name="T13" fmla="*/ 0 h 83"/>
              <a:gd name="T14" fmla="*/ 21 w 33"/>
              <a:gd name="T15" fmla="*/ 0 h 83"/>
              <a:gd name="T16" fmla="*/ 25 w 33"/>
              <a:gd name="T17" fmla="*/ 0 h 83"/>
              <a:gd name="T18" fmla="*/ 25 w 33"/>
              <a:gd name="T19" fmla="*/ 5 h 83"/>
              <a:gd name="T20" fmla="*/ 29 w 33"/>
              <a:gd name="T21" fmla="*/ 5 h 83"/>
              <a:gd name="T22" fmla="*/ 33 w 33"/>
              <a:gd name="T23" fmla="*/ 8 h 83"/>
              <a:gd name="T24" fmla="*/ 33 w 33"/>
              <a:gd name="T25" fmla="*/ 13 h 83"/>
              <a:gd name="T26" fmla="*/ 33 w 33"/>
              <a:gd name="T27" fmla="*/ 71 h 83"/>
              <a:gd name="T28" fmla="*/ 33 w 33"/>
              <a:gd name="T29" fmla="*/ 79 h 83"/>
              <a:gd name="T30" fmla="*/ 29 w 33"/>
              <a:gd name="T31" fmla="*/ 79 h 83"/>
              <a:gd name="T32" fmla="*/ 25 w 33"/>
              <a:gd name="T33" fmla="*/ 83 h 83"/>
              <a:gd name="T34" fmla="*/ 21 w 33"/>
              <a:gd name="T35" fmla="*/ 83 h 83"/>
              <a:gd name="T36" fmla="*/ 13 w 33"/>
              <a:gd name="T37" fmla="*/ 83 h 83"/>
              <a:gd name="T38" fmla="*/ 8 w 33"/>
              <a:gd name="T39" fmla="*/ 83 h 83"/>
              <a:gd name="T40" fmla="*/ 5 w 33"/>
              <a:gd name="T41" fmla="*/ 79 h 83"/>
              <a:gd name="T42" fmla="*/ 5 w 33"/>
              <a:gd name="T43" fmla="*/ 76 h 83"/>
              <a:gd name="T44" fmla="*/ 0 w 33"/>
              <a:gd name="T45" fmla="*/ 76 h 83"/>
              <a:gd name="T46" fmla="*/ 0 w 33"/>
              <a:gd name="T47" fmla="*/ 71 h 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
              <a:gd name="T73" fmla="*/ 0 h 83"/>
              <a:gd name="T74" fmla="*/ 33 w 33"/>
              <a:gd name="T75" fmla="*/ 83 h 8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 h="83">
                <a:moveTo>
                  <a:pt x="0" y="71"/>
                </a:moveTo>
                <a:lnTo>
                  <a:pt x="0" y="13"/>
                </a:lnTo>
                <a:lnTo>
                  <a:pt x="0" y="8"/>
                </a:lnTo>
                <a:lnTo>
                  <a:pt x="5" y="8"/>
                </a:lnTo>
                <a:lnTo>
                  <a:pt x="5" y="5"/>
                </a:lnTo>
                <a:lnTo>
                  <a:pt x="8" y="5"/>
                </a:lnTo>
                <a:lnTo>
                  <a:pt x="13" y="0"/>
                </a:lnTo>
                <a:lnTo>
                  <a:pt x="21" y="0"/>
                </a:lnTo>
                <a:lnTo>
                  <a:pt x="25" y="0"/>
                </a:lnTo>
                <a:lnTo>
                  <a:pt x="25" y="5"/>
                </a:lnTo>
                <a:lnTo>
                  <a:pt x="29" y="5"/>
                </a:lnTo>
                <a:lnTo>
                  <a:pt x="33" y="8"/>
                </a:lnTo>
                <a:lnTo>
                  <a:pt x="33" y="13"/>
                </a:lnTo>
                <a:lnTo>
                  <a:pt x="33" y="71"/>
                </a:lnTo>
                <a:lnTo>
                  <a:pt x="33" y="79"/>
                </a:lnTo>
                <a:lnTo>
                  <a:pt x="29" y="79"/>
                </a:lnTo>
                <a:lnTo>
                  <a:pt x="25" y="83"/>
                </a:lnTo>
                <a:lnTo>
                  <a:pt x="21" y="83"/>
                </a:lnTo>
                <a:lnTo>
                  <a:pt x="13" y="83"/>
                </a:lnTo>
                <a:lnTo>
                  <a:pt x="8" y="83"/>
                </a:lnTo>
                <a:lnTo>
                  <a:pt x="5" y="79"/>
                </a:lnTo>
                <a:lnTo>
                  <a:pt x="5" y="76"/>
                </a:lnTo>
                <a:lnTo>
                  <a:pt x="0" y="76"/>
                </a:lnTo>
                <a:lnTo>
                  <a:pt x="0" y="7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59" name="Rectangle 1087"/>
          <p:cNvSpPr>
            <a:spLocks noChangeArrowheads="1"/>
          </p:cNvSpPr>
          <p:nvPr/>
        </p:nvSpPr>
        <p:spPr bwMode="auto">
          <a:xfrm>
            <a:off x="5648946" y="4879975"/>
            <a:ext cx="20638" cy="10953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1600">
              <a:solidFill>
                <a:schemeClr val="tx2"/>
              </a:solidFill>
              <a:latin typeface="+mn-lt"/>
            </a:endParaRPr>
          </a:p>
        </p:txBody>
      </p:sp>
      <p:sp>
        <p:nvSpPr>
          <p:cNvPr id="60" name="Freeform 1088"/>
          <p:cNvSpPr>
            <a:spLocks noEditPoints="1"/>
          </p:cNvSpPr>
          <p:nvPr/>
        </p:nvSpPr>
        <p:spPr bwMode="auto">
          <a:xfrm>
            <a:off x="2586658" y="2963861"/>
            <a:ext cx="60325" cy="55563"/>
          </a:xfrm>
          <a:custGeom>
            <a:avLst/>
            <a:gdLst>
              <a:gd name="T0" fmla="*/ 30 w 38"/>
              <a:gd name="T1" fmla="*/ 16 h 35"/>
              <a:gd name="T2" fmla="*/ 30 w 38"/>
              <a:gd name="T3" fmla="*/ 24 h 35"/>
              <a:gd name="T4" fmla="*/ 8 w 38"/>
              <a:gd name="T5" fmla="*/ 24 h 35"/>
              <a:gd name="T6" fmla="*/ 8 w 38"/>
              <a:gd name="T7" fmla="*/ 16 h 35"/>
              <a:gd name="T8" fmla="*/ 30 w 38"/>
              <a:gd name="T9" fmla="*/ 16 h 35"/>
              <a:gd name="T10" fmla="*/ 21 w 38"/>
              <a:gd name="T11" fmla="*/ 0 h 35"/>
              <a:gd name="T12" fmla="*/ 25 w 38"/>
              <a:gd name="T13" fmla="*/ 3 h 35"/>
              <a:gd name="T14" fmla="*/ 30 w 38"/>
              <a:gd name="T15" fmla="*/ 3 h 35"/>
              <a:gd name="T16" fmla="*/ 33 w 38"/>
              <a:gd name="T17" fmla="*/ 8 h 35"/>
              <a:gd name="T18" fmla="*/ 33 w 38"/>
              <a:gd name="T19" fmla="*/ 11 h 35"/>
              <a:gd name="T20" fmla="*/ 38 w 38"/>
              <a:gd name="T21" fmla="*/ 16 h 35"/>
              <a:gd name="T22" fmla="*/ 38 w 38"/>
              <a:gd name="T23" fmla="*/ 19 h 35"/>
              <a:gd name="T24" fmla="*/ 38 w 38"/>
              <a:gd name="T25" fmla="*/ 24 h 35"/>
              <a:gd name="T26" fmla="*/ 33 w 38"/>
              <a:gd name="T27" fmla="*/ 27 h 35"/>
              <a:gd name="T28" fmla="*/ 33 w 38"/>
              <a:gd name="T29" fmla="*/ 32 h 35"/>
              <a:gd name="T30" fmla="*/ 30 w 38"/>
              <a:gd name="T31" fmla="*/ 32 h 35"/>
              <a:gd name="T32" fmla="*/ 25 w 38"/>
              <a:gd name="T33" fmla="*/ 35 h 35"/>
              <a:gd name="T34" fmla="*/ 21 w 38"/>
              <a:gd name="T35" fmla="*/ 35 h 35"/>
              <a:gd name="T36" fmla="*/ 16 w 38"/>
              <a:gd name="T37" fmla="*/ 35 h 35"/>
              <a:gd name="T38" fmla="*/ 8 w 38"/>
              <a:gd name="T39" fmla="*/ 32 h 35"/>
              <a:gd name="T40" fmla="*/ 5 w 38"/>
              <a:gd name="T41" fmla="*/ 27 h 35"/>
              <a:gd name="T42" fmla="*/ 5 w 38"/>
              <a:gd name="T43" fmla="*/ 24 h 35"/>
              <a:gd name="T44" fmla="*/ 0 w 38"/>
              <a:gd name="T45" fmla="*/ 19 h 35"/>
              <a:gd name="T46" fmla="*/ 0 w 38"/>
              <a:gd name="T47" fmla="*/ 16 h 35"/>
              <a:gd name="T48" fmla="*/ 5 w 38"/>
              <a:gd name="T49" fmla="*/ 16 h 35"/>
              <a:gd name="T50" fmla="*/ 5 w 38"/>
              <a:gd name="T51" fmla="*/ 11 h 35"/>
              <a:gd name="T52" fmla="*/ 8 w 38"/>
              <a:gd name="T53" fmla="*/ 8 h 35"/>
              <a:gd name="T54" fmla="*/ 8 w 38"/>
              <a:gd name="T55" fmla="*/ 3 h 35"/>
              <a:gd name="T56" fmla="*/ 13 w 38"/>
              <a:gd name="T57" fmla="*/ 3 h 35"/>
              <a:gd name="T58" fmla="*/ 16 w 38"/>
              <a:gd name="T59" fmla="*/ 0 h 35"/>
              <a:gd name="T60" fmla="*/ 21 w 38"/>
              <a:gd name="T61" fmla="*/ 0 h 3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8"/>
              <a:gd name="T94" fmla="*/ 0 h 35"/>
              <a:gd name="T95" fmla="*/ 38 w 38"/>
              <a:gd name="T96" fmla="*/ 35 h 3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8" h="35">
                <a:moveTo>
                  <a:pt x="30" y="16"/>
                </a:moveTo>
                <a:lnTo>
                  <a:pt x="30" y="24"/>
                </a:lnTo>
                <a:lnTo>
                  <a:pt x="8" y="24"/>
                </a:lnTo>
                <a:lnTo>
                  <a:pt x="8" y="16"/>
                </a:lnTo>
                <a:lnTo>
                  <a:pt x="30" y="16"/>
                </a:lnTo>
                <a:close/>
                <a:moveTo>
                  <a:pt x="21" y="0"/>
                </a:moveTo>
                <a:lnTo>
                  <a:pt x="25" y="3"/>
                </a:lnTo>
                <a:lnTo>
                  <a:pt x="30" y="3"/>
                </a:lnTo>
                <a:lnTo>
                  <a:pt x="33" y="8"/>
                </a:lnTo>
                <a:lnTo>
                  <a:pt x="33" y="11"/>
                </a:lnTo>
                <a:lnTo>
                  <a:pt x="38" y="16"/>
                </a:lnTo>
                <a:lnTo>
                  <a:pt x="38" y="19"/>
                </a:lnTo>
                <a:lnTo>
                  <a:pt x="38" y="24"/>
                </a:lnTo>
                <a:lnTo>
                  <a:pt x="33" y="27"/>
                </a:lnTo>
                <a:lnTo>
                  <a:pt x="33" y="32"/>
                </a:lnTo>
                <a:lnTo>
                  <a:pt x="30" y="32"/>
                </a:lnTo>
                <a:lnTo>
                  <a:pt x="25" y="35"/>
                </a:lnTo>
                <a:lnTo>
                  <a:pt x="21" y="35"/>
                </a:lnTo>
                <a:lnTo>
                  <a:pt x="16" y="35"/>
                </a:lnTo>
                <a:lnTo>
                  <a:pt x="8" y="32"/>
                </a:lnTo>
                <a:lnTo>
                  <a:pt x="5" y="27"/>
                </a:lnTo>
                <a:lnTo>
                  <a:pt x="5" y="24"/>
                </a:lnTo>
                <a:lnTo>
                  <a:pt x="0" y="19"/>
                </a:lnTo>
                <a:lnTo>
                  <a:pt x="0" y="16"/>
                </a:lnTo>
                <a:lnTo>
                  <a:pt x="5" y="16"/>
                </a:lnTo>
                <a:lnTo>
                  <a:pt x="5" y="11"/>
                </a:lnTo>
                <a:lnTo>
                  <a:pt x="8" y="8"/>
                </a:lnTo>
                <a:lnTo>
                  <a:pt x="8" y="3"/>
                </a:lnTo>
                <a:lnTo>
                  <a:pt x="13" y="3"/>
                </a:lnTo>
                <a:lnTo>
                  <a:pt x="16" y="0"/>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600">
              <a:latin typeface="+mn-lt"/>
            </a:endParaRPr>
          </a:p>
        </p:txBody>
      </p:sp>
      <p:sp>
        <p:nvSpPr>
          <p:cNvPr id="61" name="Rectangle 1089"/>
          <p:cNvSpPr>
            <a:spLocks noChangeArrowheads="1"/>
          </p:cNvSpPr>
          <p:nvPr/>
        </p:nvSpPr>
        <p:spPr bwMode="auto">
          <a:xfrm>
            <a:off x="2599358" y="2989261"/>
            <a:ext cx="36513" cy="1428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1600">
              <a:solidFill>
                <a:schemeClr val="tx2"/>
              </a:solidFill>
              <a:latin typeface="+mn-lt"/>
            </a:endParaRPr>
          </a:p>
        </p:txBody>
      </p:sp>
      <p:sp>
        <p:nvSpPr>
          <p:cNvPr id="62" name="Freeform 1090"/>
          <p:cNvSpPr>
            <a:spLocks/>
          </p:cNvSpPr>
          <p:nvPr/>
        </p:nvSpPr>
        <p:spPr bwMode="auto">
          <a:xfrm>
            <a:off x="2586658" y="2963861"/>
            <a:ext cx="60325" cy="55563"/>
          </a:xfrm>
          <a:custGeom>
            <a:avLst/>
            <a:gdLst>
              <a:gd name="T0" fmla="*/ 21 w 38"/>
              <a:gd name="T1" fmla="*/ 0 h 35"/>
              <a:gd name="T2" fmla="*/ 25 w 38"/>
              <a:gd name="T3" fmla="*/ 3 h 35"/>
              <a:gd name="T4" fmla="*/ 30 w 38"/>
              <a:gd name="T5" fmla="*/ 3 h 35"/>
              <a:gd name="T6" fmla="*/ 33 w 38"/>
              <a:gd name="T7" fmla="*/ 8 h 35"/>
              <a:gd name="T8" fmla="*/ 33 w 38"/>
              <a:gd name="T9" fmla="*/ 11 h 35"/>
              <a:gd name="T10" fmla="*/ 38 w 38"/>
              <a:gd name="T11" fmla="*/ 16 h 35"/>
              <a:gd name="T12" fmla="*/ 38 w 38"/>
              <a:gd name="T13" fmla="*/ 19 h 35"/>
              <a:gd name="T14" fmla="*/ 38 w 38"/>
              <a:gd name="T15" fmla="*/ 24 h 35"/>
              <a:gd name="T16" fmla="*/ 33 w 38"/>
              <a:gd name="T17" fmla="*/ 27 h 35"/>
              <a:gd name="T18" fmla="*/ 33 w 38"/>
              <a:gd name="T19" fmla="*/ 32 h 35"/>
              <a:gd name="T20" fmla="*/ 30 w 38"/>
              <a:gd name="T21" fmla="*/ 32 h 35"/>
              <a:gd name="T22" fmla="*/ 25 w 38"/>
              <a:gd name="T23" fmla="*/ 35 h 35"/>
              <a:gd name="T24" fmla="*/ 21 w 38"/>
              <a:gd name="T25" fmla="*/ 35 h 35"/>
              <a:gd name="T26" fmla="*/ 16 w 38"/>
              <a:gd name="T27" fmla="*/ 35 h 35"/>
              <a:gd name="T28" fmla="*/ 8 w 38"/>
              <a:gd name="T29" fmla="*/ 32 h 35"/>
              <a:gd name="T30" fmla="*/ 5 w 38"/>
              <a:gd name="T31" fmla="*/ 27 h 35"/>
              <a:gd name="T32" fmla="*/ 5 w 38"/>
              <a:gd name="T33" fmla="*/ 24 h 35"/>
              <a:gd name="T34" fmla="*/ 0 w 38"/>
              <a:gd name="T35" fmla="*/ 19 h 35"/>
              <a:gd name="T36" fmla="*/ 0 w 38"/>
              <a:gd name="T37" fmla="*/ 16 h 35"/>
              <a:gd name="T38" fmla="*/ 5 w 38"/>
              <a:gd name="T39" fmla="*/ 16 h 35"/>
              <a:gd name="T40" fmla="*/ 5 w 38"/>
              <a:gd name="T41" fmla="*/ 11 h 35"/>
              <a:gd name="T42" fmla="*/ 8 w 38"/>
              <a:gd name="T43" fmla="*/ 8 h 35"/>
              <a:gd name="T44" fmla="*/ 8 w 38"/>
              <a:gd name="T45" fmla="*/ 3 h 35"/>
              <a:gd name="T46" fmla="*/ 13 w 38"/>
              <a:gd name="T47" fmla="*/ 3 h 35"/>
              <a:gd name="T48" fmla="*/ 16 w 38"/>
              <a:gd name="T49" fmla="*/ 0 h 35"/>
              <a:gd name="T50" fmla="*/ 21 w 38"/>
              <a:gd name="T51" fmla="*/ 0 h 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8"/>
              <a:gd name="T79" fmla="*/ 0 h 35"/>
              <a:gd name="T80" fmla="*/ 38 w 38"/>
              <a:gd name="T81" fmla="*/ 35 h 3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8" h="35">
                <a:moveTo>
                  <a:pt x="21" y="0"/>
                </a:moveTo>
                <a:lnTo>
                  <a:pt x="25" y="3"/>
                </a:lnTo>
                <a:lnTo>
                  <a:pt x="30" y="3"/>
                </a:lnTo>
                <a:lnTo>
                  <a:pt x="33" y="8"/>
                </a:lnTo>
                <a:lnTo>
                  <a:pt x="33" y="11"/>
                </a:lnTo>
                <a:lnTo>
                  <a:pt x="38" y="16"/>
                </a:lnTo>
                <a:lnTo>
                  <a:pt x="38" y="19"/>
                </a:lnTo>
                <a:lnTo>
                  <a:pt x="38" y="24"/>
                </a:lnTo>
                <a:lnTo>
                  <a:pt x="33" y="27"/>
                </a:lnTo>
                <a:lnTo>
                  <a:pt x="33" y="32"/>
                </a:lnTo>
                <a:lnTo>
                  <a:pt x="30" y="32"/>
                </a:lnTo>
                <a:lnTo>
                  <a:pt x="25" y="35"/>
                </a:lnTo>
                <a:lnTo>
                  <a:pt x="21" y="35"/>
                </a:lnTo>
                <a:lnTo>
                  <a:pt x="16" y="35"/>
                </a:lnTo>
                <a:lnTo>
                  <a:pt x="8" y="32"/>
                </a:lnTo>
                <a:lnTo>
                  <a:pt x="5" y="27"/>
                </a:lnTo>
                <a:lnTo>
                  <a:pt x="5" y="24"/>
                </a:lnTo>
                <a:lnTo>
                  <a:pt x="0" y="19"/>
                </a:lnTo>
                <a:lnTo>
                  <a:pt x="0" y="16"/>
                </a:lnTo>
                <a:lnTo>
                  <a:pt x="5" y="16"/>
                </a:lnTo>
                <a:lnTo>
                  <a:pt x="5" y="11"/>
                </a:lnTo>
                <a:lnTo>
                  <a:pt x="8" y="8"/>
                </a:lnTo>
                <a:lnTo>
                  <a:pt x="8" y="3"/>
                </a:lnTo>
                <a:lnTo>
                  <a:pt x="13" y="3"/>
                </a:lnTo>
                <a:lnTo>
                  <a:pt x="16" y="0"/>
                </a:lnTo>
                <a:lnTo>
                  <a:pt x="2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63" name="Freeform 1091"/>
          <p:cNvSpPr>
            <a:spLocks/>
          </p:cNvSpPr>
          <p:nvPr/>
        </p:nvSpPr>
        <p:spPr bwMode="auto">
          <a:xfrm>
            <a:off x="2659683" y="2932111"/>
            <a:ext cx="14288" cy="119063"/>
          </a:xfrm>
          <a:custGeom>
            <a:avLst/>
            <a:gdLst>
              <a:gd name="T0" fmla="*/ 0 w 9"/>
              <a:gd name="T1" fmla="*/ 75 h 75"/>
              <a:gd name="T2" fmla="*/ 0 w 9"/>
              <a:gd name="T3" fmla="*/ 12 h 75"/>
              <a:gd name="T4" fmla="*/ 0 w 9"/>
              <a:gd name="T5" fmla="*/ 8 h 75"/>
              <a:gd name="T6" fmla="*/ 9 w 9"/>
              <a:gd name="T7" fmla="*/ 0 h 75"/>
              <a:gd name="T8" fmla="*/ 9 w 9"/>
              <a:gd name="T9" fmla="*/ 75 h 75"/>
              <a:gd name="T10" fmla="*/ 0 w 9"/>
              <a:gd name="T11" fmla="*/ 75 h 75"/>
              <a:gd name="T12" fmla="*/ 0 60000 65536"/>
              <a:gd name="T13" fmla="*/ 0 60000 65536"/>
              <a:gd name="T14" fmla="*/ 0 60000 65536"/>
              <a:gd name="T15" fmla="*/ 0 60000 65536"/>
              <a:gd name="T16" fmla="*/ 0 60000 65536"/>
              <a:gd name="T17" fmla="*/ 0 60000 65536"/>
              <a:gd name="T18" fmla="*/ 0 w 9"/>
              <a:gd name="T19" fmla="*/ 0 h 75"/>
              <a:gd name="T20" fmla="*/ 9 w 9"/>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9" h="75">
                <a:moveTo>
                  <a:pt x="0" y="75"/>
                </a:moveTo>
                <a:lnTo>
                  <a:pt x="0" y="12"/>
                </a:lnTo>
                <a:lnTo>
                  <a:pt x="0" y="8"/>
                </a:lnTo>
                <a:lnTo>
                  <a:pt x="9" y="0"/>
                </a:lnTo>
                <a:lnTo>
                  <a:pt x="9" y="75"/>
                </a:lnTo>
                <a:lnTo>
                  <a:pt x="0"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600">
              <a:latin typeface="+mn-lt"/>
            </a:endParaRPr>
          </a:p>
        </p:txBody>
      </p:sp>
      <p:sp>
        <p:nvSpPr>
          <p:cNvPr id="64" name="Freeform 1092"/>
          <p:cNvSpPr>
            <a:spLocks/>
          </p:cNvSpPr>
          <p:nvPr/>
        </p:nvSpPr>
        <p:spPr bwMode="auto">
          <a:xfrm>
            <a:off x="2659683" y="2932111"/>
            <a:ext cx="14288" cy="119063"/>
          </a:xfrm>
          <a:custGeom>
            <a:avLst/>
            <a:gdLst>
              <a:gd name="T0" fmla="*/ 0 w 9"/>
              <a:gd name="T1" fmla="*/ 75 h 75"/>
              <a:gd name="T2" fmla="*/ 0 w 9"/>
              <a:gd name="T3" fmla="*/ 12 h 75"/>
              <a:gd name="T4" fmla="*/ 0 w 9"/>
              <a:gd name="T5" fmla="*/ 8 h 75"/>
              <a:gd name="T6" fmla="*/ 9 w 9"/>
              <a:gd name="T7" fmla="*/ 0 h 75"/>
              <a:gd name="T8" fmla="*/ 9 w 9"/>
              <a:gd name="T9" fmla="*/ 75 h 75"/>
              <a:gd name="T10" fmla="*/ 0 w 9"/>
              <a:gd name="T11" fmla="*/ 75 h 75"/>
              <a:gd name="T12" fmla="*/ 0 60000 65536"/>
              <a:gd name="T13" fmla="*/ 0 60000 65536"/>
              <a:gd name="T14" fmla="*/ 0 60000 65536"/>
              <a:gd name="T15" fmla="*/ 0 60000 65536"/>
              <a:gd name="T16" fmla="*/ 0 60000 65536"/>
              <a:gd name="T17" fmla="*/ 0 60000 65536"/>
              <a:gd name="T18" fmla="*/ 0 w 9"/>
              <a:gd name="T19" fmla="*/ 0 h 75"/>
              <a:gd name="T20" fmla="*/ 9 w 9"/>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9" h="75">
                <a:moveTo>
                  <a:pt x="0" y="75"/>
                </a:moveTo>
                <a:lnTo>
                  <a:pt x="0" y="12"/>
                </a:lnTo>
                <a:lnTo>
                  <a:pt x="0" y="8"/>
                </a:lnTo>
                <a:lnTo>
                  <a:pt x="9" y="0"/>
                </a:lnTo>
                <a:lnTo>
                  <a:pt x="9" y="75"/>
                </a:lnTo>
                <a:lnTo>
                  <a:pt x="0" y="7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65" name="Line 1093"/>
          <p:cNvSpPr>
            <a:spLocks noChangeShapeType="1"/>
          </p:cNvSpPr>
          <p:nvPr/>
        </p:nvSpPr>
        <p:spPr bwMode="auto">
          <a:xfrm>
            <a:off x="7309470" y="2681287"/>
            <a:ext cx="1588" cy="1666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sz="1600">
              <a:latin typeface="+mn-lt"/>
            </a:endParaRPr>
          </a:p>
        </p:txBody>
      </p:sp>
      <p:sp>
        <p:nvSpPr>
          <p:cNvPr id="66" name="Freeform 1094"/>
          <p:cNvSpPr>
            <a:spLocks/>
          </p:cNvSpPr>
          <p:nvPr/>
        </p:nvSpPr>
        <p:spPr bwMode="auto">
          <a:xfrm>
            <a:off x="7238033" y="2905124"/>
            <a:ext cx="12700" cy="130175"/>
          </a:xfrm>
          <a:custGeom>
            <a:avLst/>
            <a:gdLst>
              <a:gd name="T0" fmla="*/ 0 w 8"/>
              <a:gd name="T1" fmla="*/ 82 h 82"/>
              <a:gd name="T2" fmla="*/ 0 w 8"/>
              <a:gd name="T3" fmla="*/ 11 h 82"/>
              <a:gd name="T4" fmla="*/ 0 w 8"/>
              <a:gd name="T5" fmla="*/ 3 h 82"/>
              <a:gd name="T6" fmla="*/ 3 w 8"/>
              <a:gd name="T7" fmla="*/ 3 h 82"/>
              <a:gd name="T8" fmla="*/ 8 w 8"/>
              <a:gd name="T9" fmla="*/ 0 h 82"/>
              <a:gd name="T10" fmla="*/ 8 w 8"/>
              <a:gd name="T11" fmla="*/ 82 h 82"/>
              <a:gd name="T12" fmla="*/ 0 w 8"/>
              <a:gd name="T13" fmla="*/ 82 h 82"/>
              <a:gd name="T14" fmla="*/ 0 60000 65536"/>
              <a:gd name="T15" fmla="*/ 0 60000 65536"/>
              <a:gd name="T16" fmla="*/ 0 60000 65536"/>
              <a:gd name="T17" fmla="*/ 0 60000 65536"/>
              <a:gd name="T18" fmla="*/ 0 60000 65536"/>
              <a:gd name="T19" fmla="*/ 0 60000 65536"/>
              <a:gd name="T20" fmla="*/ 0 60000 65536"/>
              <a:gd name="T21" fmla="*/ 0 w 8"/>
              <a:gd name="T22" fmla="*/ 0 h 82"/>
              <a:gd name="T23" fmla="*/ 8 w 8"/>
              <a:gd name="T24" fmla="*/ 82 h 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2">
                <a:moveTo>
                  <a:pt x="0" y="82"/>
                </a:moveTo>
                <a:lnTo>
                  <a:pt x="0" y="11"/>
                </a:lnTo>
                <a:lnTo>
                  <a:pt x="0" y="3"/>
                </a:lnTo>
                <a:lnTo>
                  <a:pt x="3" y="3"/>
                </a:lnTo>
                <a:lnTo>
                  <a:pt x="8" y="0"/>
                </a:lnTo>
                <a:lnTo>
                  <a:pt x="8" y="82"/>
                </a:lnTo>
                <a:lnTo>
                  <a:pt x="0"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600">
              <a:latin typeface="+mn-lt"/>
            </a:endParaRPr>
          </a:p>
        </p:txBody>
      </p:sp>
      <p:sp>
        <p:nvSpPr>
          <p:cNvPr id="67" name="Freeform 1095"/>
          <p:cNvSpPr>
            <a:spLocks/>
          </p:cNvSpPr>
          <p:nvPr/>
        </p:nvSpPr>
        <p:spPr bwMode="auto">
          <a:xfrm>
            <a:off x="7238033" y="2905124"/>
            <a:ext cx="12700" cy="130175"/>
          </a:xfrm>
          <a:custGeom>
            <a:avLst/>
            <a:gdLst>
              <a:gd name="T0" fmla="*/ 0 w 8"/>
              <a:gd name="T1" fmla="*/ 82 h 82"/>
              <a:gd name="T2" fmla="*/ 0 w 8"/>
              <a:gd name="T3" fmla="*/ 11 h 82"/>
              <a:gd name="T4" fmla="*/ 0 w 8"/>
              <a:gd name="T5" fmla="*/ 3 h 82"/>
              <a:gd name="T6" fmla="*/ 3 w 8"/>
              <a:gd name="T7" fmla="*/ 3 h 82"/>
              <a:gd name="T8" fmla="*/ 8 w 8"/>
              <a:gd name="T9" fmla="*/ 0 h 82"/>
              <a:gd name="T10" fmla="*/ 8 w 8"/>
              <a:gd name="T11" fmla="*/ 82 h 82"/>
              <a:gd name="T12" fmla="*/ 0 w 8"/>
              <a:gd name="T13" fmla="*/ 82 h 82"/>
              <a:gd name="T14" fmla="*/ 0 60000 65536"/>
              <a:gd name="T15" fmla="*/ 0 60000 65536"/>
              <a:gd name="T16" fmla="*/ 0 60000 65536"/>
              <a:gd name="T17" fmla="*/ 0 60000 65536"/>
              <a:gd name="T18" fmla="*/ 0 60000 65536"/>
              <a:gd name="T19" fmla="*/ 0 60000 65536"/>
              <a:gd name="T20" fmla="*/ 0 60000 65536"/>
              <a:gd name="T21" fmla="*/ 0 w 8"/>
              <a:gd name="T22" fmla="*/ 0 h 82"/>
              <a:gd name="T23" fmla="*/ 8 w 8"/>
              <a:gd name="T24" fmla="*/ 82 h 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2">
                <a:moveTo>
                  <a:pt x="0" y="82"/>
                </a:moveTo>
                <a:lnTo>
                  <a:pt x="0" y="11"/>
                </a:lnTo>
                <a:lnTo>
                  <a:pt x="0" y="3"/>
                </a:lnTo>
                <a:lnTo>
                  <a:pt x="3" y="3"/>
                </a:lnTo>
                <a:lnTo>
                  <a:pt x="8" y="0"/>
                </a:lnTo>
                <a:lnTo>
                  <a:pt x="8" y="82"/>
                </a:lnTo>
                <a:lnTo>
                  <a:pt x="0" y="8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68" name="Line 1096"/>
          <p:cNvSpPr>
            <a:spLocks noChangeShapeType="1"/>
          </p:cNvSpPr>
          <p:nvPr/>
        </p:nvSpPr>
        <p:spPr bwMode="auto">
          <a:xfrm>
            <a:off x="5969621" y="5651500"/>
            <a:ext cx="192088" cy="15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sz="1600">
              <a:latin typeface="+mn-lt"/>
            </a:endParaRPr>
          </a:p>
        </p:txBody>
      </p:sp>
      <p:sp>
        <p:nvSpPr>
          <p:cNvPr id="96" name="Freeform 1124"/>
          <p:cNvSpPr>
            <a:spLocks/>
          </p:cNvSpPr>
          <p:nvPr/>
        </p:nvSpPr>
        <p:spPr bwMode="auto">
          <a:xfrm>
            <a:off x="1745283" y="1470024"/>
            <a:ext cx="60325" cy="149225"/>
          </a:xfrm>
          <a:custGeom>
            <a:avLst/>
            <a:gdLst>
              <a:gd name="T0" fmla="*/ 0 w 38"/>
              <a:gd name="T1" fmla="*/ 94 h 94"/>
              <a:gd name="T2" fmla="*/ 0 w 38"/>
              <a:gd name="T3" fmla="*/ 0 h 94"/>
              <a:gd name="T4" fmla="*/ 13 w 38"/>
              <a:gd name="T5" fmla="*/ 0 h 94"/>
              <a:gd name="T6" fmla="*/ 13 w 38"/>
              <a:gd name="T7" fmla="*/ 44 h 94"/>
              <a:gd name="T8" fmla="*/ 25 w 38"/>
              <a:gd name="T9" fmla="*/ 44 h 94"/>
              <a:gd name="T10" fmla="*/ 25 w 38"/>
              <a:gd name="T11" fmla="*/ 0 h 94"/>
              <a:gd name="T12" fmla="*/ 38 w 38"/>
              <a:gd name="T13" fmla="*/ 0 h 94"/>
              <a:gd name="T14" fmla="*/ 38 w 38"/>
              <a:gd name="T15" fmla="*/ 94 h 94"/>
              <a:gd name="T16" fmla="*/ 25 w 38"/>
              <a:gd name="T17" fmla="*/ 94 h 94"/>
              <a:gd name="T18" fmla="*/ 25 w 38"/>
              <a:gd name="T19" fmla="*/ 55 h 94"/>
              <a:gd name="T20" fmla="*/ 13 w 38"/>
              <a:gd name="T21" fmla="*/ 55 h 94"/>
              <a:gd name="T22" fmla="*/ 13 w 38"/>
              <a:gd name="T23" fmla="*/ 94 h 94"/>
              <a:gd name="T24" fmla="*/ 0 w 38"/>
              <a:gd name="T25" fmla="*/ 94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94"/>
              <a:gd name="T41" fmla="*/ 38 w 38"/>
              <a:gd name="T42" fmla="*/ 94 h 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94">
                <a:moveTo>
                  <a:pt x="0" y="94"/>
                </a:moveTo>
                <a:lnTo>
                  <a:pt x="0" y="0"/>
                </a:lnTo>
                <a:lnTo>
                  <a:pt x="13" y="0"/>
                </a:lnTo>
                <a:lnTo>
                  <a:pt x="13" y="44"/>
                </a:lnTo>
                <a:lnTo>
                  <a:pt x="25" y="44"/>
                </a:lnTo>
                <a:lnTo>
                  <a:pt x="25" y="0"/>
                </a:lnTo>
                <a:lnTo>
                  <a:pt x="38" y="0"/>
                </a:lnTo>
                <a:lnTo>
                  <a:pt x="38" y="94"/>
                </a:lnTo>
                <a:lnTo>
                  <a:pt x="25" y="94"/>
                </a:lnTo>
                <a:lnTo>
                  <a:pt x="25" y="55"/>
                </a:lnTo>
                <a:lnTo>
                  <a:pt x="13" y="55"/>
                </a:lnTo>
                <a:lnTo>
                  <a:pt x="13" y="94"/>
                </a:lnTo>
                <a:lnTo>
                  <a:pt x="0"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600">
              <a:latin typeface="+mn-lt"/>
            </a:endParaRPr>
          </a:p>
        </p:txBody>
      </p:sp>
      <p:sp>
        <p:nvSpPr>
          <p:cNvPr id="97" name="Freeform 1125"/>
          <p:cNvSpPr>
            <a:spLocks/>
          </p:cNvSpPr>
          <p:nvPr/>
        </p:nvSpPr>
        <p:spPr bwMode="auto">
          <a:xfrm>
            <a:off x="1745283" y="1470024"/>
            <a:ext cx="60325" cy="149225"/>
          </a:xfrm>
          <a:custGeom>
            <a:avLst/>
            <a:gdLst>
              <a:gd name="T0" fmla="*/ 0 w 38"/>
              <a:gd name="T1" fmla="*/ 94 h 94"/>
              <a:gd name="T2" fmla="*/ 0 w 38"/>
              <a:gd name="T3" fmla="*/ 0 h 94"/>
              <a:gd name="T4" fmla="*/ 13 w 38"/>
              <a:gd name="T5" fmla="*/ 0 h 94"/>
              <a:gd name="T6" fmla="*/ 13 w 38"/>
              <a:gd name="T7" fmla="*/ 44 h 94"/>
              <a:gd name="T8" fmla="*/ 25 w 38"/>
              <a:gd name="T9" fmla="*/ 44 h 94"/>
              <a:gd name="T10" fmla="*/ 25 w 38"/>
              <a:gd name="T11" fmla="*/ 0 h 94"/>
              <a:gd name="T12" fmla="*/ 38 w 38"/>
              <a:gd name="T13" fmla="*/ 0 h 94"/>
              <a:gd name="T14" fmla="*/ 38 w 38"/>
              <a:gd name="T15" fmla="*/ 94 h 94"/>
              <a:gd name="T16" fmla="*/ 25 w 38"/>
              <a:gd name="T17" fmla="*/ 94 h 94"/>
              <a:gd name="T18" fmla="*/ 25 w 38"/>
              <a:gd name="T19" fmla="*/ 55 h 94"/>
              <a:gd name="T20" fmla="*/ 13 w 38"/>
              <a:gd name="T21" fmla="*/ 55 h 94"/>
              <a:gd name="T22" fmla="*/ 13 w 38"/>
              <a:gd name="T23" fmla="*/ 94 h 94"/>
              <a:gd name="T24" fmla="*/ 0 w 38"/>
              <a:gd name="T25" fmla="*/ 94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94"/>
              <a:gd name="T41" fmla="*/ 38 w 38"/>
              <a:gd name="T42" fmla="*/ 94 h 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94">
                <a:moveTo>
                  <a:pt x="0" y="94"/>
                </a:moveTo>
                <a:lnTo>
                  <a:pt x="0" y="0"/>
                </a:lnTo>
                <a:lnTo>
                  <a:pt x="13" y="0"/>
                </a:lnTo>
                <a:lnTo>
                  <a:pt x="13" y="44"/>
                </a:lnTo>
                <a:lnTo>
                  <a:pt x="25" y="44"/>
                </a:lnTo>
                <a:lnTo>
                  <a:pt x="25" y="0"/>
                </a:lnTo>
                <a:lnTo>
                  <a:pt x="38" y="0"/>
                </a:lnTo>
                <a:lnTo>
                  <a:pt x="38" y="94"/>
                </a:lnTo>
                <a:lnTo>
                  <a:pt x="25" y="94"/>
                </a:lnTo>
                <a:lnTo>
                  <a:pt x="25" y="55"/>
                </a:lnTo>
                <a:lnTo>
                  <a:pt x="13" y="55"/>
                </a:lnTo>
                <a:lnTo>
                  <a:pt x="13" y="94"/>
                </a:lnTo>
                <a:lnTo>
                  <a:pt x="0" y="9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98" name="Freeform 1126"/>
          <p:cNvSpPr>
            <a:spLocks noEditPoints="1"/>
          </p:cNvSpPr>
          <p:nvPr/>
        </p:nvSpPr>
        <p:spPr bwMode="auto">
          <a:xfrm>
            <a:off x="1824658" y="1519236"/>
            <a:ext cx="65088" cy="100013"/>
          </a:xfrm>
          <a:custGeom>
            <a:avLst/>
            <a:gdLst>
              <a:gd name="T0" fmla="*/ 25 w 41"/>
              <a:gd name="T1" fmla="*/ 55 h 63"/>
              <a:gd name="T2" fmla="*/ 25 w 41"/>
              <a:gd name="T3" fmla="*/ 32 h 63"/>
              <a:gd name="T4" fmla="*/ 13 w 41"/>
              <a:gd name="T5" fmla="*/ 32 h 63"/>
              <a:gd name="T6" fmla="*/ 13 w 41"/>
              <a:gd name="T7" fmla="*/ 55 h 63"/>
              <a:gd name="T8" fmla="*/ 25 w 41"/>
              <a:gd name="T9" fmla="*/ 55 h 63"/>
              <a:gd name="T10" fmla="*/ 13 w 41"/>
              <a:gd name="T11" fmla="*/ 21 h 63"/>
              <a:gd name="T12" fmla="*/ 25 w 41"/>
              <a:gd name="T13" fmla="*/ 24 h 63"/>
              <a:gd name="T14" fmla="*/ 25 w 41"/>
              <a:gd name="T15" fmla="*/ 8 h 63"/>
              <a:gd name="T16" fmla="*/ 5 w 41"/>
              <a:gd name="T17" fmla="*/ 8 h 63"/>
              <a:gd name="T18" fmla="*/ 5 w 41"/>
              <a:gd name="T19" fmla="*/ 5 h 63"/>
              <a:gd name="T20" fmla="*/ 8 w 41"/>
              <a:gd name="T21" fmla="*/ 5 h 63"/>
              <a:gd name="T22" fmla="*/ 8 w 41"/>
              <a:gd name="T23" fmla="*/ 0 h 63"/>
              <a:gd name="T24" fmla="*/ 13 w 41"/>
              <a:gd name="T25" fmla="*/ 0 h 63"/>
              <a:gd name="T26" fmla="*/ 21 w 41"/>
              <a:gd name="T27" fmla="*/ 0 h 63"/>
              <a:gd name="T28" fmla="*/ 38 w 41"/>
              <a:gd name="T29" fmla="*/ 0 h 63"/>
              <a:gd name="T30" fmla="*/ 38 w 41"/>
              <a:gd name="T31" fmla="*/ 55 h 63"/>
              <a:gd name="T32" fmla="*/ 41 w 41"/>
              <a:gd name="T33" fmla="*/ 55 h 63"/>
              <a:gd name="T34" fmla="*/ 41 w 41"/>
              <a:gd name="T35" fmla="*/ 63 h 63"/>
              <a:gd name="T36" fmla="*/ 13 w 41"/>
              <a:gd name="T37" fmla="*/ 63 h 63"/>
              <a:gd name="T38" fmla="*/ 5 w 41"/>
              <a:gd name="T39" fmla="*/ 63 h 63"/>
              <a:gd name="T40" fmla="*/ 0 w 41"/>
              <a:gd name="T41" fmla="*/ 60 h 63"/>
              <a:gd name="T42" fmla="*/ 0 w 41"/>
              <a:gd name="T43" fmla="*/ 52 h 63"/>
              <a:gd name="T44" fmla="*/ 0 w 41"/>
              <a:gd name="T45" fmla="*/ 36 h 63"/>
              <a:gd name="T46" fmla="*/ 0 w 41"/>
              <a:gd name="T47" fmla="*/ 28 h 63"/>
              <a:gd name="T48" fmla="*/ 5 w 41"/>
              <a:gd name="T49" fmla="*/ 24 h 63"/>
              <a:gd name="T50" fmla="*/ 8 w 41"/>
              <a:gd name="T51" fmla="*/ 24 h 63"/>
              <a:gd name="T52" fmla="*/ 13 w 41"/>
              <a:gd name="T53" fmla="*/ 21 h 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1"/>
              <a:gd name="T82" fmla="*/ 0 h 63"/>
              <a:gd name="T83" fmla="*/ 41 w 41"/>
              <a:gd name="T84" fmla="*/ 63 h 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1" h="63">
                <a:moveTo>
                  <a:pt x="25" y="55"/>
                </a:moveTo>
                <a:lnTo>
                  <a:pt x="25" y="32"/>
                </a:lnTo>
                <a:lnTo>
                  <a:pt x="13" y="32"/>
                </a:lnTo>
                <a:lnTo>
                  <a:pt x="13" y="55"/>
                </a:lnTo>
                <a:lnTo>
                  <a:pt x="25" y="55"/>
                </a:lnTo>
                <a:close/>
                <a:moveTo>
                  <a:pt x="13" y="21"/>
                </a:moveTo>
                <a:lnTo>
                  <a:pt x="25" y="24"/>
                </a:lnTo>
                <a:lnTo>
                  <a:pt x="25" y="8"/>
                </a:lnTo>
                <a:lnTo>
                  <a:pt x="5" y="8"/>
                </a:lnTo>
                <a:lnTo>
                  <a:pt x="5" y="5"/>
                </a:lnTo>
                <a:lnTo>
                  <a:pt x="8" y="5"/>
                </a:lnTo>
                <a:lnTo>
                  <a:pt x="8" y="0"/>
                </a:lnTo>
                <a:lnTo>
                  <a:pt x="13" y="0"/>
                </a:lnTo>
                <a:lnTo>
                  <a:pt x="21" y="0"/>
                </a:lnTo>
                <a:lnTo>
                  <a:pt x="38" y="0"/>
                </a:lnTo>
                <a:lnTo>
                  <a:pt x="38" y="55"/>
                </a:lnTo>
                <a:lnTo>
                  <a:pt x="41" y="55"/>
                </a:lnTo>
                <a:lnTo>
                  <a:pt x="41" y="63"/>
                </a:lnTo>
                <a:lnTo>
                  <a:pt x="13" y="63"/>
                </a:lnTo>
                <a:lnTo>
                  <a:pt x="5" y="63"/>
                </a:lnTo>
                <a:lnTo>
                  <a:pt x="0" y="60"/>
                </a:lnTo>
                <a:lnTo>
                  <a:pt x="0" y="52"/>
                </a:lnTo>
                <a:lnTo>
                  <a:pt x="0" y="36"/>
                </a:lnTo>
                <a:lnTo>
                  <a:pt x="0" y="28"/>
                </a:lnTo>
                <a:lnTo>
                  <a:pt x="5" y="24"/>
                </a:lnTo>
                <a:lnTo>
                  <a:pt x="8" y="24"/>
                </a:lnTo>
                <a:lnTo>
                  <a:pt x="13"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600">
              <a:latin typeface="+mn-lt"/>
            </a:endParaRPr>
          </a:p>
        </p:txBody>
      </p:sp>
      <p:sp>
        <p:nvSpPr>
          <p:cNvPr id="99" name="Rectangle 1127"/>
          <p:cNvSpPr>
            <a:spLocks noChangeArrowheads="1"/>
          </p:cNvSpPr>
          <p:nvPr/>
        </p:nvSpPr>
        <p:spPr bwMode="auto">
          <a:xfrm>
            <a:off x="1845296" y="1570036"/>
            <a:ext cx="20638" cy="3968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1600">
              <a:solidFill>
                <a:schemeClr val="tx2"/>
              </a:solidFill>
              <a:latin typeface="+mn-lt"/>
            </a:endParaRPr>
          </a:p>
        </p:txBody>
      </p:sp>
      <p:sp>
        <p:nvSpPr>
          <p:cNvPr id="100" name="Freeform 1128"/>
          <p:cNvSpPr>
            <a:spLocks/>
          </p:cNvSpPr>
          <p:nvPr/>
        </p:nvSpPr>
        <p:spPr bwMode="auto">
          <a:xfrm>
            <a:off x="1824658" y="1519236"/>
            <a:ext cx="65088" cy="100013"/>
          </a:xfrm>
          <a:custGeom>
            <a:avLst/>
            <a:gdLst>
              <a:gd name="T0" fmla="*/ 13 w 41"/>
              <a:gd name="T1" fmla="*/ 21 h 63"/>
              <a:gd name="T2" fmla="*/ 25 w 41"/>
              <a:gd name="T3" fmla="*/ 24 h 63"/>
              <a:gd name="T4" fmla="*/ 25 w 41"/>
              <a:gd name="T5" fmla="*/ 8 h 63"/>
              <a:gd name="T6" fmla="*/ 5 w 41"/>
              <a:gd name="T7" fmla="*/ 8 h 63"/>
              <a:gd name="T8" fmla="*/ 5 w 41"/>
              <a:gd name="T9" fmla="*/ 5 h 63"/>
              <a:gd name="T10" fmla="*/ 8 w 41"/>
              <a:gd name="T11" fmla="*/ 5 h 63"/>
              <a:gd name="T12" fmla="*/ 8 w 41"/>
              <a:gd name="T13" fmla="*/ 0 h 63"/>
              <a:gd name="T14" fmla="*/ 13 w 41"/>
              <a:gd name="T15" fmla="*/ 0 h 63"/>
              <a:gd name="T16" fmla="*/ 21 w 41"/>
              <a:gd name="T17" fmla="*/ 0 h 63"/>
              <a:gd name="T18" fmla="*/ 38 w 41"/>
              <a:gd name="T19" fmla="*/ 0 h 63"/>
              <a:gd name="T20" fmla="*/ 38 w 41"/>
              <a:gd name="T21" fmla="*/ 55 h 63"/>
              <a:gd name="T22" fmla="*/ 41 w 41"/>
              <a:gd name="T23" fmla="*/ 55 h 63"/>
              <a:gd name="T24" fmla="*/ 41 w 41"/>
              <a:gd name="T25" fmla="*/ 63 h 63"/>
              <a:gd name="T26" fmla="*/ 13 w 41"/>
              <a:gd name="T27" fmla="*/ 63 h 63"/>
              <a:gd name="T28" fmla="*/ 5 w 41"/>
              <a:gd name="T29" fmla="*/ 63 h 63"/>
              <a:gd name="T30" fmla="*/ 0 w 41"/>
              <a:gd name="T31" fmla="*/ 60 h 63"/>
              <a:gd name="T32" fmla="*/ 0 w 41"/>
              <a:gd name="T33" fmla="*/ 52 h 63"/>
              <a:gd name="T34" fmla="*/ 0 w 41"/>
              <a:gd name="T35" fmla="*/ 36 h 63"/>
              <a:gd name="T36" fmla="*/ 0 w 41"/>
              <a:gd name="T37" fmla="*/ 28 h 63"/>
              <a:gd name="T38" fmla="*/ 5 w 41"/>
              <a:gd name="T39" fmla="*/ 24 h 63"/>
              <a:gd name="T40" fmla="*/ 8 w 41"/>
              <a:gd name="T41" fmla="*/ 24 h 63"/>
              <a:gd name="T42" fmla="*/ 13 w 41"/>
              <a:gd name="T43" fmla="*/ 21 h 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
              <a:gd name="T67" fmla="*/ 0 h 63"/>
              <a:gd name="T68" fmla="*/ 41 w 41"/>
              <a:gd name="T69" fmla="*/ 63 h 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 h="63">
                <a:moveTo>
                  <a:pt x="13" y="21"/>
                </a:moveTo>
                <a:lnTo>
                  <a:pt x="25" y="24"/>
                </a:lnTo>
                <a:lnTo>
                  <a:pt x="25" y="8"/>
                </a:lnTo>
                <a:lnTo>
                  <a:pt x="5" y="8"/>
                </a:lnTo>
                <a:lnTo>
                  <a:pt x="5" y="5"/>
                </a:lnTo>
                <a:lnTo>
                  <a:pt x="8" y="5"/>
                </a:lnTo>
                <a:lnTo>
                  <a:pt x="8" y="0"/>
                </a:lnTo>
                <a:lnTo>
                  <a:pt x="13" y="0"/>
                </a:lnTo>
                <a:lnTo>
                  <a:pt x="21" y="0"/>
                </a:lnTo>
                <a:lnTo>
                  <a:pt x="38" y="0"/>
                </a:lnTo>
                <a:lnTo>
                  <a:pt x="38" y="55"/>
                </a:lnTo>
                <a:lnTo>
                  <a:pt x="41" y="55"/>
                </a:lnTo>
                <a:lnTo>
                  <a:pt x="41" y="63"/>
                </a:lnTo>
                <a:lnTo>
                  <a:pt x="13" y="63"/>
                </a:lnTo>
                <a:lnTo>
                  <a:pt x="5" y="63"/>
                </a:lnTo>
                <a:lnTo>
                  <a:pt x="0" y="60"/>
                </a:lnTo>
                <a:lnTo>
                  <a:pt x="0" y="52"/>
                </a:lnTo>
                <a:lnTo>
                  <a:pt x="0" y="36"/>
                </a:lnTo>
                <a:lnTo>
                  <a:pt x="0" y="28"/>
                </a:lnTo>
                <a:lnTo>
                  <a:pt x="5" y="24"/>
                </a:lnTo>
                <a:lnTo>
                  <a:pt x="8" y="24"/>
                </a:lnTo>
                <a:lnTo>
                  <a:pt x="13" y="2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101" name="Freeform 1129"/>
          <p:cNvSpPr>
            <a:spLocks/>
          </p:cNvSpPr>
          <p:nvPr/>
        </p:nvSpPr>
        <p:spPr bwMode="auto">
          <a:xfrm>
            <a:off x="1902446" y="1519236"/>
            <a:ext cx="61913" cy="100013"/>
          </a:xfrm>
          <a:custGeom>
            <a:avLst/>
            <a:gdLst>
              <a:gd name="T0" fmla="*/ 39 w 39"/>
              <a:gd name="T1" fmla="*/ 0 h 63"/>
              <a:gd name="T2" fmla="*/ 39 w 39"/>
              <a:gd name="T3" fmla="*/ 21 h 63"/>
              <a:gd name="T4" fmla="*/ 25 w 39"/>
              <a:gd name="T5" fmla="*/ 21 h 63"/>
              <a:gd name="T6" fmla="*/ 25 w 39"/>
              <a:gd name="T7" fmla="*/ 8 h 63"/>
              <a:gd name="T8" fmla="*/ 14 w 39"/>
              <a:gd name="T9" fmla="*/ 8 h 63"/>
              <a:gd name="T10" fmla="*/ 14 w 39"/>
              <a:gd name="T11" fmla="*/ 63 h 63"/>
              <a:gd name="T12" fmla="*/ 0 w 39"/>
              <a:gd name="T13" fmla="*/ 63 h 63"/>
              <a:gd name="T14" fmla="*/ 0 w 39"/>
              <a:gd name="T15" fmla="*/ 13 h 63"/>
              <a:gd name="T16" fmla="*/ 0 w 39"/>
              <a:gd name="T17" fmla="*/ 8 h 63"/>
              <a:gd name="T18" fmla="*/ 9 w 39"/>
              <a:gd name="T19" fmla="*/ 0 h 63"/>
              <a:gd name="T20" fmla="*/ 39 w 39"/>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63"/>
              <a:gd name="T35" fmla="*/ 39 w 39"/>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63">
                <a:moveTo>
                  <a:pt x="39" y="0"/>
                </a:moveTo>
                <a:lnTo>
                  <a:pt x="39" y="21"/>
                </a:lnTo>
                <a:lnTo>
                  <a:pt x="25" y="21"/>
                </a:lnTo>
                <a:lnTo>
                  <a:pt x="25" y="8"/>
                </a:lnTo>
                <a:lnTo>
                  <a:pt x="14" y="8"/>
                </a:lnTo>
                <a:lnTo>
                  <a:pt x="14" y="63"/>
                </a:lnTo>
                <a:lnTo>
                  <a:pt x="0" y="63"/>
                </a:lnTo>
                <a:lnTo>
                  <a:pt x="0" y="13"/>
                </a:lnTo>
                <a:lnTo>
                  <a:pt x="0" y="8"/>
                </a:lnTo>
                <a:lnTo>
                  <a:pt x="9" y="0"/>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600">
              <a:latin typeface="+mn-lt"/>
            </a:endParaRPr>
          </a:p>
        </p:txBody>
      </p:sp>
      <p:sp>
        <p:nvSpPr>
          <p:cNvPr id="102" name="Freeform 1130"/>
          <p:cNvSpPr>
            <a:spLocks/>
          </p:cNvSpPr>
          <p:nvPr/>
        </p:nvSpPr>
        <p:spPr bwMode="auto">
          <a:xfrm>
            <a:off x="1902446" y="1519236"/>
            <a:ext cx="61913" cy="100013"/>
          </a:xfrm>
          <a:custGeom>
            <a:avLst/>
            <a:gdLst>
              <a:gd name="T0" fmla="*/ 39 w 39"/>
              <a:gd name="T1" fmla="*/ 0 h 63"/>
              <a:gd name="T2" fmla="*/ 39 w 39"/>
              <a:gd name="T3" fmla="*/ 21 h 63"/>
              <a:gd name="T4" fmla="*/ 25 w 39"/>
              <a:gd name="T5" fmla="*/ 21 h 63"/>
              <a:gd name="T6" fmla="*/ 25 w 39"/>
              <a:gd name="T7" fmla="*/ 8 h 63"/>
              <a:gd name="T8" fmla="*/ 14 w 39"/>
              <a:gd name="T9" fmla="*/ 8 h 63"/>
              <a:gd name="T10" fmla="*/ 14 w 39"/>
              <a:gd name="T11" fmla="*/ 63 h 63"/>
              <a:gd name="T12" fmla="*/ 0 w 39"/>
              <a:gd name="T13" fmla="*/ 63 h 63"/>
              <a:gd name="T14" fmla="*/ 0 w 39"/>
              <a:gd name="T15" fmla="*/ 13 h 63"/>
              <a:gd name="T16" fmla="*/ 0 w 39"/>
              <a:gd name="T17" fmla="*/ 8 h 63"/>
              <a:gd name="T18" fmla="*/ 9 w 39"/>
              <a:gd name="T19" fmla="*/ 0 h 63"/>
              <a:gd name="T20" fmla="*/ 39 w 39"/>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63"/>
              <a:gd name="T35" fmla="*/ 39 w 39"/>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63">
                <a:moveTo>
                  <a:pt x="39" y="0"/>
                </a:moveTo>
                <a:lnTo>
                  <a:pt x="39" y="21"/>
                </a:lnTo>
                <a:lnTo>
                  <a:pt x="25" y="21"/>
                </a:lnTo>
                <a:lnTo>
                  <a:pt x="25" y="8"/>
                </a:lnTo>
                <a:lnTo>
                  <a:pt x="14" y="8"/>
                </a:lnTo>
                <a:lnTo>
                  <a:pt x="14" y="63"/>
                </a:lnTo>
                <a:lnTo>
                  <a:pt x="0" y="63"/>
                </a:lnTo>
                <a:lnTo>
                  <a:pt x="0" y="13"/>
                </a:lnTo>
                <a:lnTo>
                  <a:pt x="0" y="8"/>
                </a:lnTo>
                <a:lnTo>
                  <a:pt x="9" y="0"/>
                </a:lnTo>
                <a:lnTo>
                  <a:pt x="39"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103" name="Freeform 1131"/>
          <p:cNvSpPr>
            <a:spLocks noEditPoints="1"/>
          </p:cNvSpPr>
          <p:nvPr/>
        </p:nvSpPr>
        <p:spPr bwMode="auto">
          <a:xfrm>
            <a:off x="1981821" y="1470024"/>
            <a:ext cx="60325" cy="149225"/>
          </a:xfrm>
          <a:custGeom>
            <a:avLst/>
            <a:gdLst>
              <a:gd name="T0" fmla="*/ 25 w 38"/>
              <a:gd name="T1" fmla="*/ 86 h 94"/>
              <a:gd name="T2" fmla="*/ 25 w 38"/>
              <a:gd name="T3" fmla="*/ 39 h 94"/>
              <a:gd name="T4" fmla="*/ 13 w 38"/>
              <a:gd name="T5" fmla="*/ 39 h 94"/>
              <a:gd name="T6" fmla="*/ 13 w 38"/>
              <a:gd name="T7" fmla="*/ 86 h 94"/>
              <a:gd name="T8" fmla="*/ 25 w 38"/>
              <a:gd name="T9" fmla="*/ 86 h 94"/>
              <a:gd name="T10" fmla="*/ 0 w 38"/>
              <a:gd name="T11" fmla="*/ 83 h 94"/>
              <a:gd name="T12" fmla="*/ 0 w 38"/>
              <a:gd name="T13" fmla="*/ 44 h 94"/>
              <a:gd name="T14" fmla="*/ 0 w 38"/>
              <a:gd name="T15" fmla="*/ 39 h 94"/>
              <a:gd name="T16" fmla="*/ 8 w 38"/>
              <a:gd name="T17" fmla="*/ 31 h 94"/>
              <a:gd name="T18" fmla="*/ 13 w 38"/>
              <a:gd name="T19" fmla="*/ 31 h 94"/>
              <a:gd name="T20" fmla="*/ 25 w 38"/>
              <a:gd name="T21" fmla="*/ 31 h 94"/>
              <a:gd name="T22" fmla="*/ 25 w 38"/>
              <a:gd name="T23" fmla="*/ 0 h 94"/>
              <a:gd name="T24" fmla="*/ 38 w 38"/>
              <a:gd name="T25" fmla="*/ 0 h 94"/>
              <a:gd name="T26" fmla="*/ 38 w 38"/>
              <a:gd name="T27" fmla="*/ 83 h 94"/>
              <a:gd name="T28" fmla="*/ 38 w 38"/>
              <a:gd name="T29" fmla="*/ 86 h 94"/>
              <a:gd name="T30" fmla="*/ 33 w 38"/>
              <a:gd name="T31" fmla="*/ 91 h 94"/>
              <a:gd name="T32" fmla="*/ 33 w 38"/>
              <a:gd name="T33" fmla="*/ 94 h 94"/>
              <a:gd name="T34" fmla="*/ 22 w 38"/>
              <a:gd name="T35" fmla="*/ 94 h 94"/>
              <a:gd name="T36" fmla="*/ 13 w 38"/>
              <a:gd name="T37" fmla="*/ 94 h 94"/>
              <a:gd name="T38" fmla="*/ 5 w 38"/>
              <a:gd name="T39" fmla="*/ 94 h 94"/>
              <a:gd name="T40" fmla="*/ 0 w 38"/>
              <a:gd name="T41" fmla="*/ 91 h 94"/>
              <a:gd name="T42" fmla="*/ 0 w 38"/>
              <a:gd name="T43" fmla="*/ 83 h 9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8"/>
              <a:gd name="T67" fmla="*/ 0 h 94"/>
              <a:gd name="T68" fmla="*/ 38 w 38"/>
              <a:gd name="T69" fmla="*/ 94 h 9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8" h="94">
                <a:moveTo>
                  <a:pt x="25" y="86"/>
                </a:moveTo>
                <a:lnTo>
                  <a:pt x="25" y="39"/>
                </a:lnTo>
                <a:lnTo>
                  <a:pt x="13" y="39"/>
                </a:lnTo>
                <a:lnTo>
                  <a:pt x="13" y="86"/>
                </a:lnTo>
                <a:lnTo>
                  <a:pt x="25" y="86"/>
                </a:lnTo>
                <a:close/>
                <a:moveTo>
                  <a:pt x="0" y="83"/>
                </a:moveTo>
                <a:lnTo>
                  <a:pt x="0" y="44"/>
                </a:lnTo>
                <a:lnTo>
                  <a:pt x="0" y="39"/>
                </a:lnTo>
                <a:lnTo>
                  <a:pt x="8" y="31"/>
                </a:lnTo>
                <a:lnTo>
                  <a:pt x="13" y="31"/>
                </a:lnTo>
                <a:lnTo>
                  <a:pt x="25" y="31"/>
                </a:lnTo>
                <a:lnTo>
                  <a:pt x="25" y="0"/>
                </a:lnTo>
                <a:lnTo>
                  <a:pt x="38" y="0"/>
                </a:lnTo>
                <a:lnTo>
                  <a:pt x="38" y="83"/>
                </a:lnTo>
                <a:lnTo>
                  <a:pt x="38" y="86"/>
                </a:lnTo>
                <a:lnTo>
                  <a:pt x="33" y="91"/>
                </a:lnTo>
                <a:lnTo>
                  <a:pt x="33" y="94"/>
                </a:lnTo>
                <a:lnTo>
                  <a:pt x="22" y="94"/>
                </a:lnTo>
                <a:lnTo>
                  <a:pt x="13" y="94"/>
                </a:lnTo>
                <a:lnTo>
                  <a:pt x="5" y="94"/>
                </a:lnTo>
                <a:lnTo>
                  <a:pt x="0" y="91"/>
                </a:ln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600">
              <a:latin typeface="+mn-lt"/>
            </a:endParaRPr>
          </a:p>
        </p:txBody>
      </p:sp>
      <p:sp>
        <p:nvSpPr>
          <p:cNvPr id="104" name="Rectangle 1132"/>
          <p:cNvSpPr>
            <a:spLocks noChangeArrowheads="1"/>
          </p:cNvSpPr>
          <p:nvPr/>
        </p:nvSpPr>
        <p:spPr bwMode="auto">
          <a:xfrm>
            <a:off x="2002458" y="1531936"/>
            <a:ext cx="22225" cy="7778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1600">
              <a:solidFill>
                <a:schemeClr val="tx2"/>
              </a:solidFill>
              <a:latin typeface="+mn-lt"/>
            </a:endParaRPr>
          </a:p>
        </p:txBody>
      </p:sp>
      <p:sp>
        <p:nvSpPr>
          <p:cNvPr id="105" name="Freeform 1133"/>
          <p:cNvSpPr>
            <a:spLocks/>
          </p:cNvSpPr>
          <p:nvPr/>
        </p:nvSpPr>
        <p:spPr bwMode="auto">
          <a:xfrm>
            <a:off x="1981821" y="1470024"/>
            <a:ext cx="60325" cy="149225"/>
          </a:xfrm>
          <a:custGeom>
            <a:avLst/>
            <a:gdLst>
              <a:gd name="T0" fmla="*/ 0 w 38"/>
              <a:gd name="T1" fmla="*/ 83 h 94"/>
              <a:gd name="T2" fmla="*/ 0 w 38"/>
              <a:gd name="T3" fmla="*/ 44 h 94"/>
              <a:gd name="T4" fmla="*/ 0 w 38"/>
              <a:gd name="T5" fmla="*/ 39 h 94"/>
              <a:gd name="T6" fmla="*/ 8 w 38"/>
              <a:gd name="T7" fmla="*/ 31 h 94"/>
              <a:gd name="T8" fmla="*/ 13 w 38"/>
              <a:gd name="T9" fmla="*/ 31 h 94"/>
              <a:gd name="T10" fmla="*/ 25 w 38"/>
              <a:gd name="T11" fmla="*/ 31 h 94"/>
              <a:gd name="T12" fmla="*/ 25 w 38"/>
              <a:gd name="T13" fmla="*/ 0 h 94"/>
              <a:gd name="T14" fmla="*/ 38 w 38"/>
              <a:gd name="T15" fmla="*/ 0 h 94"/>
              <a:gd name="T16" fmla="*/ 38 w 38"/>
              <a:gd name="T17" fmla="*/ 83 h 94"/>
              <a:gd name="T18" fmla="*/ 38 w 38"/>
              <a:gd name="T19" fmla="*/ 86 h 94"/>
              <a:gd name="T20" fmla="*/ 33 w 38"/>
              <a:gd name="T21" fmla="*/ 91 h 94"/>
              <a:gd name="T22" fmla="*/ 33 w 38"/>
              <a:gd name="T23" fmla="*/ 94 h 94"/>
              <a:gd name="T24" fmla="*/ 22 w 38"/>
              <a:gd name="T25" fmla="*/ 94 h 94"/>
              <a:gd name="T26" fmla="*/ 13 w 38"/>
              <a:gd name="T27" fmla="*/ 94 h 94"/>
              <a:gd name="T28" fmla="*/ 5 w 38"/>
              <a:gd name="T29" fmla="*/ 94 h 94"/>
              <a:gd name="T30" fmla="*/ 0 w 38"/>
              <a:gd name="T31" fmla="*/ 91 h 94"/>
              <a:gd name="T32" fmla="*/ 0 w 38"/>
              <a:gd name="T33" fmla="*/ 83 h 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94"/>
              <a:gd name="T53" fmla="*/ 38 w 38"/>
              <a:gd name="T54" fmla="*/ 94 h 9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94">
                <a:moveTo>
                  <a:pt x="0" y="83"/>
                </a:moveTo>
                <a:lnTo>
                  <a:pt x="0" y="44"/>
                </a:lnTo>
                <a:lnTo>
                  <a:pt x="0" y="39"/>
                </a:lnTo>
                <a:lnTo>
                  <a:pt x="8" y="31"/>
                </a:lnTo>
                <a:lnTo>
                  <a:pt x="13" y="31"/>
                </a:lnTo>
                <a:lnTo>
                  <a:pt x="25" y="31"/>
                </a:lnTo>
                <a:lnTo>
                  <a:pt x="25" y="0"/>
                </a:lnTo>
                <a:lnTo>
                  <a:pt x="38" y="0"/>
                </a:lnTo>
                <a:lnTo>
                  <a:pt x="38" y="83"/>
                </a:lnTo>
                <a:lnTo>
                  <a:pt x="38" y="86"/>
                </a:lnTo>
                <a:lnTo>
                  <a:pt x="33" y="91"/>
                </a:lnTo>
                <a:lnTo>
                  <a:pt x="33" y="94"/>
                </a:lnTo>
                <a:lnTo>
                  <a:pt x="22" y="94"/>
                </a:lnTo>
                <a:lnTo>
                  <a:pt x="13" y="94"/>
                </a:lnTo>
                <a:lnTo>
                  <a:pt x="5" y="94"/>
                </a:lnTo>
                <a:lnTo>
                  <a:pt x="0" y="91"/>
                </a:lnTo>
                <a:lnTo>
                  <a:pt x="0" y="8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106" name="Freeform 1134"/>
          <p:cNvSpPr>
            <a:spLocks/>
          </p:cNvSpPr>
          <p:nvPr/>
        </p:nvSpPr>
        <p:spPr bwMode="auto">
          <a:xfrm>
            <a:off x="2138983" y="1470024"/>
            <a:ext cx="66675" cy="149225"/>
          </a:xfrm>
          <a:custGeom>
            <a:avLst/>
            <a:gdLst>
              <a:gd name="T0" fmla="*/ 0 w 42"/>
              <a:gd name="T1" fmla="*/ 0 h 94"/>
              <a:gd name="T2" fmla="*/ 14 w 42"/>
              <a:gd name="T3" fmla="*/ 0 h 94"/>
              <a:gd name="T4" fmla="*/ 14 w 42"/>
              <a:gd name="T5" fmla="*/ 86 h 94"/>
              <a:gd name="T6" fmla="*/ 25 w 42"/>
              <a:gd name="T7" fmla="*/ 86 h 94"/>
              <a:gd name="T8" fmla="*/ 25 w 42"/>
              <a:gd name="T9" fmla="*/ 75 h 94"/>
              <a:gd name="T10" fmla="*/ 42 w 42"/>
              <a:gd name="T11" fmla="*/ 75 h 94"/>
              <a:gd name="T12" fmla="*/ 42 w 42"/>
              <a:gd name="T13" fmla="*/ 94 h 94"/>
              <a:gd name="T14" fmla="*/ 17 w 42"/>
              <a:gd name="T15" fmla="*/ 94 h 94"/>
              <a:gd name="T16" fmla="*/ 5 w 42"/>
              <a:gd name="T17" fmla="*/ 94 h 94"/>
              <a:gd name="T18" fmla="*/ 5 w 42"/>
              <a:gd name="T19" fmla="*/ 91 h 94"/>
              <a:gd name="T20" fmla="*/ 0 w 42"/>
              <a:gd name="T21" fmla="*/ 86 h 94"/>
              <a:gd name="T22" fmla="*/ 0 w 42"/>
              <a:gd name="T23" fmla="*/ 0 h 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
              <a:gd name="T37" fmla="*/ 0 h 94"/>
              <a:gd name="T38" fmla="*/ 42 w 42"/>
              <a:gd name="T39" fmla="*/ 94 h 9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 h="94">
                <a:moveTo>
                  <a:pt x="0" y="0"/>
                </a:moveTo>
                <a:lnTo>
                  <a:pt x="14" y="0"/>
                </a:lnTo>
                <a:lnTo>
                  <a:pt x="14" y="86"/>
                </a:lnTo>
                <a:lnTo>
                  <a:pt x="25" y="86"/>
                </a:lnTo>
                <a:lnTo>
                  <a:pt x="25" y="75"/>
                </a:lnTo>
                <a:lnTo>
                  <a:pt x="42" y="75"/>
                </a:lnTo>
                <a:lnTo>
                  <a:pt x="42" y="94"/>
                </a:lnTo>
                <a:lnTo>
                  <a:pt x="17" y="94"/>
                </a:lnTo>
                <a:lnTo>
                  <a:pt x="5" y="94"/>
                </a:lnTo>
                <a:lnTo>
                  <a:pt x="5" y="91"/>
                </a:lnTo>
                <a:lnTo>
                  <a:pt x="0" y="8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600">
              <a:latin typeface="+mn-lt"/>
            </a:endParaRPr>
          </a:p>
        </p:txBody>
      </p:sp>
      <p:sp>
        <p:nvSpPr>
          <p:cNvPr id="107" name="Freeform 1135"/>
          <p:cNvSpPr>
            <a:spLocks/>
          </p:cNvSpPr>
          <p:nvPr/>
        </p:nvSpPr>
        <p:spPr bwMode="auto">
          <a:xfrm>
            <a:off x="2138983" y="1470024"/>
            <a:ext cx="66675" cy="149225"/>
          </a:xfrm>
          <a:custGeom>
            <a:avLst/>
            <a:gdLst>
              <a:gd name="T0" fmla="*/ 0 w 42"/>
              <a:gd name="T1" fmla="*/ 0 h 94"/>
              <a:gd name="T2" fmla="*/ 14 w 42"/>
              <a:gd name="T3" fmla="*/ 0 h 94"/>
              <a:gd name="T4" fmla="*/ 14 w 42"/>
              <a:gd name="T5" fmla="*/ 86 h 94"/>
              <a:gd name="T6" fmla="*/ 25 w 42"/>
              <a:gd name="T7" fmla="*/ 86 h 94"/>
              <a:gd name="T8" fmla="*/ 25 w 42"/>
              <a:gd name="T9" fmla="*/ 75 h 94"/>
              <a:gd name="T10" fmla="*/ 42 w 42"/>
              <a:gd name="T11" fmla="*/ 75 h 94"/>
              <a:gd name="T12" fmla="*/ 42 w 42"/>
              <a:gd name="T13" fmla="*/ 94 h 94"/>
              <a:gd name="T14" fmla="*/ 17 w 42"/>
              <a:gd name="T15" fmla="*/ 94 h 94"/>
              <a:gd name="T16" fmla="*/ 5 w 42"/>
              <a:gd name="T17" fmla="*/ 94 h 94"/>
              <a:gd name="T18" fmla="*/ 5 w 42"/>
              <a:gd name="T19" fmla="*/ 91 h 94"/>
              <a:gd name="T20" fmla="*/ 0 w 42"/>
              <a:gd name="T21" fmla="*/ 86 h 94"/>
              <a:gd name="T22" fmla="*/ 0 w 42"/>
              <a:gd name="T23" fmla="*/ 0 h 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
              <a:gd name="T37" fmla="*/ 0 h 94"/>
              <a:gd name="T38" fmla="*/ 42 w 42"/>
              <a:gd name="T39" fmla="*/ 94 h 9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 h="94">
                <a:moveTo>
                  <a:pt x="0" y="0"/>
                </a:moveTo>
                <a:lnTo>
                  <a:pt x="14" y="0"/>
                </a:lnTo>
                <a:lnTo>
                  <a:pt x="14" y="86"/>
                </a:lnTo>
                <a:lnTo>
                  <a:pt x="25" y="86"/>
                </a:lnTo>
                <a:lnTo>
                  <a:pt x="25" y="75"/>
                </a:lnTo>
                <a:lnTo>
                  <a:pt x="42" y="75"/>
                </a:lnTo>
                <a:lnTo>
                  <a:pt x="42" y="94"/>
                </a:lnTo>
                <a:lnTo>
                  <a:pt x="17" y="94"/>
                </a:lnTo>
                <a:lnTo>
                  <a:pt x="5" y="94"/>
                </a:lnTo>
                <a:lnTo>
                  <a:pt x="5" y="91"/>
                </a:lnTo>
                <a:lnTo>
                  <a:pt x="0" y="8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108" name="Freeform 1136"/>
          <p:cNvSpPr>
            <a:spLocks/>
          </p:cNvSpPr>
          <p:nvPr/>
        </p:nvSpPr>
        <p:spPr bwMode="auto">
          <a:xfrm>
            <a:off x="2218358" y="1519236"/>
            <a:ext cx="20638" cy="100013"/>
          </a:xfrm>
          <a:custGeom>
            <a:avLst/>
            <a:gdLst>
              <a:gd name="T0" fmla="*/ 13 w 13"/>
              <a:gd name="T1" fmla="*/ 13 h 63"/>
              <a:gd name="T2" fmla="*/ 13 w 13"/>
              <a:gd name="T3" fmla="*/ 63 h 63"/>
              <a:gd name="T4" fmla="*/ 0 w 13"/>
              <a:gd name="T5" fmla="*/ 63 h 63"/>
              <a:gd name="T6" fmla="*/ 0 w 13"/>
              <a:gd name="T7" fmla="*/ 0 h 63"/>
              <a:gd name="T8" fmla="*/ 5 w 13"/>
              <a:gd name="T9" fmla="*/ 0 h 63"/>
              <a:gd name="T10" fmla="*/ 8 w 13"/>
              <a:gd name="T11" fmla="*/ 5 h 63"/>
              <a:gd name="T12" fmla="*/ 13 w 13"/>
              <a:gd name="T13" fmla="*/ 8 h 63"/>
              <a:gd name="T14" fmla="*/ 13 w 13"/>
              <a:gd name="T15" fmla="*/ 13 h 63"/>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63"/>
              <a:gd name="T26" fmla="*/ 13 w 13"/>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63">
                <a:moveTo>
                  <a:pt x="13" y="13"/>
                </a:moveTo>
                <a:lnTo>
                  <a:pt x="13" y="63"/>
                </a:lnTo>
                <a:lnTo>
                  <a:pt x="0" y="63"/>
                </a:lnTo>
                <a:lnTo>
                  <a:pt x="0" y="0"/>
                </a:lnTo>
                <a:lnTo>
                  <a:pt x="5" y="0"/>
                </a:lnTo>
                <a:lnTo>
                  <a:pt x="8" y="5"/>
                </a:lnTo>
                <a:lnTo>
                  <a:pt x="13" y="8"/>
                </a:lnTo>
                <a:lnTo>
                  <a:pt x="1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600">
              <a:latin typeface="+mn-lt"/>
            </a:endParaRPr>
          </a:p>
        </p:txBody>
      </p:sp>
      <p:sp>
        <p:nvSpPr>
          <p:cNvPr id="109" name="Freeform 1137"/>
          <p:cNvSpPr>
            <a:spLocks/>
          </p:cNvSpPr>
          <p:nvPr/>
        </p:nvSpPr>
        <p:spPr bwMode="auto">
          <a:xfrm>
            <a:off x="2218358" y="1519236"/>
            <a:ext cx="20638" cy="100013"/>
          </a:xfrm>
          <a:custGeom>
            <a:avLst/>
            <a:gdLst>
              <a:gd name="T0" fmla="*/ 13 w 13"/>
              <a:gd name="T1" fmla="*/ 13 h 63"/>
              <a:gd name="T2" fmla="*/ 13 w 13"/>
              <a:gd name="T3" fmla="*/ 63 h 63"/>
              <a:gd name="T4" fmla="*/ 0 w 13"/>
              <a:gd name="T5" fmla="*/ 63 h 63"/>
              <a:gd name="T6" fmla="*/ 0 w 13"/>
              <a:gd name="T7" fmla="*/ 0 h 63"/>
              <a:gd name="T8" fmla="*/ 5 w 13"/>
              <a:gd name="T9" fmla="*/ 0 h 63"/>
              <a:gd name="T10" fmla="*/ 8 w 13"/>
              <a:gd name="T11" fmla="*/ 5 h 63"/>
              <a:gd name="T12" fmla="*/ 13 w 13"/>
              <a:gd name="T13" fmla="*/ 8 h 63"/>
              <a:gd name="T14" fmla="*/ 13 w 13"/>
              <a:gd name="T15" fmla="*/ 13 h 63"/>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63"/>
              <a:gd name="T26" fmla="*/ 13 w 13"/>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63">
                <a:moveTo>
                  <a:pt x="13" y="13"/>
                </a:moveTo>
                <a:lnTo>
                  <a:pt x="13" y="63"/>
                </a:lnTo>
                <a:lnTo>
                  <a:pt x="0" y="63"/>
                </a:lnTo>
                <a:lnTo>
                  <a:pt x="0" y="0"/>
                </a:lnTo>
                <a:lnTo>
                  <a:pt x="5" y="0"/>
                </a:lnTo>
                <a:lnTo>
                  <a:pt x="8" y="5"/>
                </a:lnTo>
                <a:lnTo>
                  <a:pt x="13" y="8"/>
                </a:lnTo>
                <a:lnTo>
                  <a:pt x="13" y="1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110" name="Freeform 1138"/>
          <p:cNvSpPr>
            <a:spLocks/>
          </p:cNvSpPr>
          <p:nvPr/>
        </p:nvSpPr>
        <p:spPr bwMode="auto">
          <a:xfrm>
            <a:off x="2253283" y="1519236"/>
            <a:ext cx="109538" cy="100013"/>
          </a:xfrm>
          <a:custGeom>
            <a:avLst/>
            <a:gdLst>
              <a:gd name="T0" fmla="*/ 0 w 69"/>
              <a:gd name="T1" fmla="*/ 0 h 63"/>
              <a:gd name="T2" fmla="*/ 53 w 69"/>
              <a:gd name="T3" fmla="*/ 0 h 63"/>
              <a:gd name="T4" fmla="*/ 61 w 69"/>
              <a:gd name="T5" fmla="*/ 0 h 63"/>
              <a:gd name="T6" fmla="*/ 66 w 69"/>
              <a:gd name="T7" fmla="*/ 5 h 63"/>
              <a:gd name="T8" fmla="*/ 66 w 69"/>
              <a:gd name="T9" fmla="*/ 8 h 63"/>
              <a:gd name="T10" fmla="*/ 69 w 69"/>
              <a:gd name="T11" fmla="*/ 13 h 63"/>
              <a:gd name="T12" fmla="*/ 69 w 69"/>
              <a:gd name="T13" fmla="*/ 63 h 63"/>
              <a:gd name="T14" fmla="*/ 58 w 69"/>
              <a:gd name="T15" fmla="*/ 63 h 63"/>
              <a:gd name="T16" fmla="*/ 58 w 69"/>
              <a:gd name="T17" fmla="*/ 8 h 63"/>
              <a:gd name="T18" fmla="*/ 44 w 69"/>
              <a:gd name="T19" fmla="*/ 8 h 63"/>
              <a:gd name="T20" fmla="*/ 44 w 69"/>
              <a:gd name="T21" fmla="*/ 63 h 63"/>
              <a:gd name="T22" fmla="*/ 33 w 69"/>
              <a:gd name="T23" fmla="*/ 63 h 63"/>
              <a:gd name="T24" fmla="*/ 33 w 69"/>
              <a:gd name="T25" fmla="*/ 8 h 63"/>
              <a:gd name="T26" fmla="*/ 20 w 69"/>
              <a:gd name="T27" fmla="*/ 8 h 63"/>
              <a:gd name="T28" fmla="*/ 20 w 69"/>
              <a:gd name="T29" fmla="*/ 63 h 63"/>
              <a:gd name="T30" fmla="*/ 8 w 69"/>
              <a:gd name="T31" fmla="*/ 63 h 63"/>
              <a:gd name="T32" fmla="*/ 8 w 69"/>
              <a:gd name="T33" fmla="*/ 8 h 63"/>
              <a:gd name="T34" fmla="*/ 0 w 69"/>
              <a:gd name="T35" fmla="*/ 8 h 63"/>
              <a:gd name="T36" fmla="*/ 0 w 69"/>
              <a:gd name="T37" fmla="*/ 0 h 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
              <a:gd name="T58" fmla="*/ 0 h 63"/>
              <a:gd name="T59" fmla="*/ 69 w 69"/>
              <a:gd name="T60" fmla="*/ 63 h 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 h="63">
                <a:moveTo>
                  <a:pt x="0" y="0"/>
                </a:moveTo>
                <a:lnTo>
                  <a:pt x="53" y="0"/>
                </a:lnTo>
                <a:lnTo>
                  <a:pt x="61" y="0"/>
                </a:lnTo>
                <a:lnTo>
                  <a:pt x="66" y="5"/>
                </a:lnTo>
                <a:lnTo>
                  <a:pt x="66" y="8"/>
                </a:lnTo>
                <a:lnTo>
                  <a:pt x="69" y="13"/>
                </a:lnTo>
                <a:lnTo>
                  <a:pt x="69" y="63"/>
                </a:lnTo>
                <a:lnTo>
                  <a:pt x="58" y="63"/>
                </a:lnTo>
                <a:lnTo>
                  <a:pt x="58" y="8"/>
                </a:lnTo>
                <a:lnTo>
                  <a:pt x="44" y="8"/>
                </a:lnTo>
                <a:lnTo>
                  <a:pt x="44" y="63"/>
                </a:lnTo>
                <a:lnTo>
                  <a:pt x="33" y="63"/>
                </a:lnTo>
                <a:lnTo>
                  <a:pt x="33" y="8"/>
                </a:lnTo>
                <a:lnTo>
                  <a:pt x="20" y="8"/>
                </a:lnTo>
                <a:lnTo>
                  <a:pt x="20" y="63"/>
                </a:lnTo>
                <a:lnTo>
                  <a:pt x="8" y="63"/>
                </a:lnTo>
                <a:lnTo>
                  <a:pt x="8" y="8"/>
                </a:lnTo>
                <a:lnTo>
                  <a:pt x="0" y="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600">
              <a:latin typeface="+mn-lt"/>
            </a:endParaRPr>
          </a:p>
        </p:txBody>
      </p:sp>
      <p:sp>
        <p:nvSpPr>
          <p:cNvPr id="111" name="Freeform 1139"/>
          <p:cNvSpPr>
            <a:spLocks/>
          </p:cNvSpPr>
          <p:nvPr/>
        </p:nvSpPr>
        <p:spPr bwMode="auto">
          <a:xfrm>
            <a:off x="2253283" y="1519236"/>
            <a:ext cx="109538" cy="100013"/>
          </a:xfrm>
          <a:custGeom>
            <a:avLst/>
            <a:gdLst>
              <a:gd name="T0" fmla="*/ 0 w 69"/>
              <a:gd name="T1" fmla="*/ 0 h 63"/>
              <a:gd name="T2" fmla="*/ 53 w 69"/>
              <a:gd name="T3" fmla="*/ 0 h 63"/>
              <a:gd name="T4" fmla="*/ 61 w 69"/>
              <a:gd name="T5" fmla="*/ 0 h 63"/>
              <a:gd name="T6" fmla="*/ 66 w 69"/>
              <a:gd name="T7" fmla="*/ 5 h 63"/>
              <a:gd name="T8" fmla="*/ 66 w 69"/>
              <a:gd name="T9" fmla="*/ 8 h 63"/>
              <a:gd name="T10" fmla="*/ 69 w 69"/>
              <a:gd name="T11" fmla="*/ 13 h 63"/>
              <a:gd name="T12" fmla="*/ 69 w 69"/>
              <a:gd name="T13" fmla="*/ 63 h 63"/>
              <a:gd name="T14" fmla="*/ 58 w 69"/>
              <a:gd name="T15" fmla="*/ 63 h 63"/>
              <a:gd name="T16" fmla="*/ 58 w 69"/>
              <a:gd name="T17" fmla="*/ 8 h 63"/>
              <a:gd name="T18" fmla="*/ 44 w 69"/>
              <a:gd name="T19" fmla="*/ 8 h 63"/>
              <a:gd name="T20" fmla="*/ 44 w 69"/>
              <a:gd name="T21" fmla="*/ 63 h 63"/>
              <a:gd name="T22" fmla="*/ 33 w 69"/>
              <a:gd name="T23" fmla="*/ 63 h 63"/>
              <a:gd name="T24" fmla="*/ 33 w 69"/>
              <a:gd name="T25" fmla="*/ 8 h 63"/>
              <a:gd name="T26" fmla="*/ 20 w 69"/>
              <a:gd name="T27" fmla="*/ 8 h 63"/>
              <a:gd name="T28" fmla="*/ 20 w 69"/>
              <a:gd name="T29" fmla="*/ 63 h 63"/>
              <a:gd name="T30" fmla="*/ 8 w 69"/>
              <a:gd name="T31" fmla="*/ 63 h 63"/>
              <a:gd name="T32" fmla="*/ 8 w 69"/>
              <a:gd name="T33" fmla="*/ 8 h 63"/>
              <a:gd name="T34" fmla="*/ 0 w 69"/>
              <a:gd name="T35" fmla="*/ 8 h 63"/>
              <a:gd name="T36" fmla="*/ 0 w 69"/>
              <a:gd name="T37" fmla="*/ 0 h 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
              <a:gd name="T58" fmla="*/ 0 h 63"/>
              <a:gd name="T59" fmla="*/ 69 w 69"/>
              <a:gd name="T60" fmla="*/ 63 h 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 h="63">
                <a:moveTo>
                  <a:pt x="0" y="0"/>
                </a:moveTo>
                <a:lnTo>
                  <a:pt x="53" y="0"/>
                </a:lnTo>
                <a:lnTo>
                  <a:pt x="61" y="0"/>
                </a:lnTo>
                <a:lnTo>
                  <a:pt x="66" y="5"/>
                </a:lnTo>
                <a:lnTo>
                  <a:pt x="66" y="8"/>
                </a:lnTo>
                <a:lnTo>
                  <a:pt x="69" y="13"/>
                </a:lnTo>
                <a:lnTo>
                  <a:pt x="69" y="63"/>
                </a:lnTo>
                <a:lnTo>
                  <a:pt x="58" y="63"/>
                </a:lnTo>
                <a:lnTo>
                  <a:pt x="58" y="8"/>
                </a:lnTo>
                <a:lnTo>
                  <a:pt x="44" y="8"/>
                </a:lnTo>
                <a:lnTo>
                  <a:pt x="44" y="63"/>
                </a:lnTo>
                <a:lnTo>
                  <a:pt x="33" y="63"/>
                </a:lnTo>
                <a:lnTo>
                  <a:pt x="33" y="8"/>
                </a:lnTo>
                <a:lnTo>
                  <a:pt x="20" y="8"/>
                </a:lnTo>
                <a:lnTo>
                  <a:pt x="20" y="63"/>
                </a:lnTo>
                <a:lnTo>
                  <a:pt x="8" y="63"/>
                </a:lnTo>
                <a:lnTo>
                  <a:pt x="8" y="8"/>
                </a:lnTo>
                <a:lnTo>
                  <a:pt x="0" y="8"/>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112" name="Freeform 1140"/>
          <p:cNvSpPr>
            <a:spLocks/>
          </p:cNvSpPr>
          <p:nvPr/>
        </p:nvSpPr>
        <p:spPr bwMode="auto">
          <a:xfrm>
            <a:off x="2375521" y="1519236"/>
            <a:ext cx="22225" cy="100013"/>
          </a:xfrm>
          <a:custGeom>
            <a:avLst/>
            <a:gdLst>
              <a:gd name="T0" fmla="*/ 14 w 14"/>
              <a:gd name="T1" fmla="*/ 13 h 63"/>
              <a:gd name="T2" fmla="*/ 14 w 14"/>
              <a:gd name="T3" fmla="*/ 63 h 63"/>
              <a:gd name="T4" fmla="*/ 0 w 14"/>
              <a:gd name="T5" fmla="*/ 63 h 63"/>
              <a:gd name="T6" fmla="*/ 0 w 14"/>
              <a:gd name="T7" fmla="*/ 0 h 63"/>
              <a:gd name="T8" fmla="*/ 5 w 14"/>
              <a:gd name="T9" fmla="*/ 0 h 63"/>
              <a:gd name="T10" fmla="*/ 9 w 14"/>
              <a:gd name="T11" fmla="*/ 5 h 63"/>
              <a:gd name="T12" fmla="*/ 14 w 14"/>
              <a:gd name="T13" fmla="*/ 8 h 63"/>
              <a:gd name="T14" fmla="*/ 14 w 14"/>
              <a:gd name="T15" fmla="*/ 13 h 63"/>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63"/>
              <a:gd name="T26" fmla="*/ 14 w 14"/>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63">
                <a:moveTo>
                  <a:pt x="14" y="13"/>
                </a:moveTo>
                <a:lnTo>
                  <a:pt x="14" y="63"/>
                </a:lnTo>
                <a:lnTo>
                  <a:pt x="0" y="63"/>
                </a:lnTo>
                <a:lnTo>
                  <a:pt x="0" y="0"/>
                </a:lnTo>
                <a:lnTo>
                  <a:pt x="5" y="0"/>
                </a:lnTo>
                <a:lnTo>
                  <a:pt x="9" y="5"/>
                </a:lnTo>
                <a:lnTo>
                  <a:pt x="14" y="8"/>
                </a:lnTo>
                <a:lnTo>
                  <a:pt x="1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600">
              <a:latin typeface="+mn-lt"/>
            </a:endParaRPr>
          </a:p>
        </p:txBody>
      </p:sp>
      <p:sp>
        <p:nvSpPr>
          <p:cNvPr id="113" name="Freeform 1141"/>
          <p:cNvSpPr>
            <a:spLocks/>
          </p:cNvSpPr>
          <p:nvPr/>
        </p:nvSpPr>
        <p:spPr bwMode="auto">
          <a:xfrm>
            <a:off x="2375521" y="1519236"/>
            <a:ext cx="22225" cy="100013"/>
          </a:xfrm>
          <a:custGeom>
            <a:avLst/>
            <a:gdLst>
              <a:gd name="T0" fmla="*/ 14 w 14"/>
              <a:gd name="T1" fmla="*/ 13 h 63"/>
              <a:gd name="T2" fmla="*/ 14 w 14"/>
              <a:gd name="T3" fmla="*/ 63 h 63"/>
              <a:gd name="T4" fmla="*/ 0 w 14"/>
              <a:gd name="T5" fmla="*/ 63 h 63"/>
              <a:gd name="T6" fmla="*/ 0 w 14"/>
              <a:gd name="T7" fmla="*/ 0 h 63"/>
              <a:gd name="T8" fmla="*/ 5 w 14"/>
              <a:gd name="T9" fmla="*/ 0 h 63"/>
              <a:gd name="T10" fmla="*/ 9 w 14"/>
              <a:gd name="T11" fmla="*/ 5 h 63"/>
              <a:gd name="T12" fmla="*/ 14 w 14"/>
              <a:gd name="T13" fmla="*/ 8 h 63"/>
              <a:gd name="T14" fmla="*/ 14 w 14"/>
              <a:gd name="T15" fmla="*/ 13 h 63"/>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63"/>
              <a:gd name="T26" fmla="*/ 14 w 14"/>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63">
                <a:moveTo>
                  <a:pt x="14" y="13"/>
                </a:moveTo>
                <a:lnTo>
                  <a:pt x="14" y="63"/>
                </a:lnTo>
                <a:lnTo>
                  <a:pt x="0" y="63"/>
                </a:lnTo>
                <a:lnTo>
                  <a:pt x="0" y="0"/>
                </a:lnTo>
                <a:lnTo>
                  <a:pt x="5" y="0"/>
                </a:lnTo>
                <a:lnTo>
                  <a:pt x="9" y="5"/>
                </a:lnTo>
                <a:lnTo>
                  <a:pt x="14" y="8"/>
                </a:lnTo>
                <a:lnTo>
                  <a:pt x="14" y="1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114" name="Freeform 1142"/>
          <p:cNvSpPr>
            <a:spLocks/>
          </p:cNvSpPr>
          <p:nvPr/>
        </p:nvSpPr>
        <p:spPr bwMode="auto">
          <a:xfrm>
            <a:off x="2410446" y="1470024"/>
            <a:ext cx="57150" cy="149225"/>
          </a:xfrm>
          <a:custGeom>
            <a:avLst/>
            <a:gdLst>
              <a:gd name="T0" fmla="*/ 8 w 36"/>
              <a:gd name="T1" fmla="*/ 0 h 94"/>
              <a:gd name="T2" fmla="*/ 20 w 36"/>
              <a:gd name="T3" fmla="*/ 0 h 94"/>
              <a:gd name="T4" fmla="*/ 20 w 36"/>
              <a:gd name="T5" fmla="*/ 31 h 94"/>
              <a:gd name="T6" fmla="*/ 33 w 36"/>
              <a:gd name="T7" fmla="*/ 31 h 94"/>
              <a:gd name="T8" fmla="*/ 33 w 36"/>
              <a:gd name="T9" fmla="*/ 39 h 94"/>
              <a:gd name="T10" fmla="*/ 20 w 36"/>
              <a:gd name="T11" fmla="*/ 39 h 94"/>
              <a:gd name="T12" fmla="*/ 20 w 36"/>
              <a:gd name="T13" fmla="*/ 86 h 94"/>
              <a:gd name="T14" fmla="*/ 36 w 36"/>
              <a:gd name="T15" fmla="*/ 86 h 94"/>
              <a:gd name="T16" fmla="*/ 36 w 36"/>
              <a:gd name="T17" fmla="*/ 94 h 94"/>
              <a:gd name="T18" fmla="*/ 20 w 36"/>
              <a:gd name="T19" fmla="*/ 94 h 94"/>
              <a:gd name="T20" fmla="*/ 12 w 36"/>
              <a:gd name="T21" fmla="*/ 94 h 94"/>
              <a:gd name="T22" fmla="*/ 8 w 36"/>
              <a:gd name="T23" fmla="*/ 91 h 94"/>
              <a:gd name="T24" fmla="*/ 8 w 36"/>
              <a:gd name="T25" fmla="*/ 83 h 94"/>
              <a:gd name="T26" fmla="*/ 8 w 36"/>
              <a:gd name="T27" fmla="*/ 39 h 94"/>
              <a:gd name="T28" fmla="*/ 0 w 36"/>
              <a:gd name="T29" fmla="*/ 39 h 94"/>
              <a:gd name="T30" fmla="*/ 0 w 36"/>
              <a:gd name="T31" fmla="*/ 31 h 94"/>
              <a:gd name="T32" fmla="*/ 8 w 36"/>
              <a:gd name="T33" fmla="*/ 31 h 94"/>
              <a:gd name="T34" fmla="*/ 8 w 36"/>
              <a:gd name="T35" fmla="*/ 0 h 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94"/>
              <a:gd name="T56" fmla="*/ 36 w 36"/>
              <a:gd name="T57" fmla="*/ 94 h 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94">
                <a:moveTo>
                  <a:pt x="8" y="0"/>
                </a:moveTo>
                <a:lnTo>
                  <a:pt x="20" y="0"/>
                </a:lnTo>
                <a:lnTo>
                  <a:pt x="20" y="31"/>
                </a:lnTo>
                <a:lnTo>
                  <a:pt x="33" y="31"/>
                </a:lnTo>
                <a:lnTo>
                  <a:pt x="33" y="39"/>
                </a:lnTo>
                <a:lnTo>
                  <a:pt x="20" y="39"/>
                </a:lnTo>
                <a:lnTo>
                  <a:pt x="20" y="86"/>
                </a:lnTo>
                <a:lnTo>
                  <a:pt x="36" y="86"/>
                </a:lnTo>
                <a:lnTo>
                  <a:pt x="36" y="94"/>
                </a:lnTo>
                <a:lnTo>
                  <a:pt x="20" y="94"/>
                </a:lnTo>
                <a:lnTo>
                  <a:pt x="12" y="94"/>
                </a:lnTo>
                <a:lnTo>
                  <a:pt x="8" y="91"/>
                </a:lnTo>
                <a:lnTo>
                  <a:pt x="8" y="83"/>
                </a:lnTo>
                <a:lnTo>
                  <a:pt x="8" y="39"/>
                </a:lnTo>
                <a:lnTo>
                  <a:pt x="0" y="39"/>
                </a:lnTo>
                <a:lnTo>
                  <a:pt x="0" y="31"/>
                </a:lnTo>
                <a:lnTo>
                  <a:pt x="8" y="31"/>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600">
              <a:latin typeface="+mn-lt"/>
            </a:endParaRPr>
          </a:p>
        </p:txBody>
      </p:sp>
      <p:sp>
        <p:nvSpPr>
          <p:cNvPr id="115" name="Freeform 1143"/>
          <p:cNvSpPr>
            <a:spLocks/>
          </p:cNvSpPr>
          <p:nvPr/>
        </p:nvSpPr>
        <p:spPr bwMode="auto">
          <a:xfrm>
            <a:off x="2410446" y="1470024"/>
            <a:ext cx="57150" cy="149225"/>
          </a:xfrm>
          <a:custGeom>
            <a:avLst/>
            <a:gdLst>
              <a:gd name="T0" fmla="*/ 8 w 36"/>
              <a:gd name="T1" fmla="*/ 0 h 94"/>
              <a:gd name="T2" fmla="*/ 20 w 36"/>
              <a:gd name="T3" fmla="*/ 0 h 94"/>
              <a:gd name="T4" fmla="*/ 20 w 36"/>
              <a:gd name="T5" fmla="*/ 31 h 94"/>
              <a:gd name="T6" fmla="*/ 33 w 36"/>
              <a:gd name="T7" fmla="*/ 31 h 94"/>
              <a:gd name="T8" fmla="*/ 33 w 36"/>
              <a:gd name="T9" fmla="*/ 39 h 94"/>
              <a:gd name="T10" fmla="*/ 20 w 36"/>
              <a:gd name="T11" fmla="*/ 39 h 94"/>
              <a:gd name="T12" fmla="*/ 20 w 36"/>
              <a:gd name="T13" fmla="*/ 86 h 94"/>
              <a:gd name="T14" fmla="*/ 36 w 36"/>
              <a:gd name="T15" fmla="*/ 86 h 94"/>
              <a:gd name="T16" fmla="*/ 36 w 36"/>
              <a:gd name="T17" fmla="*/ 94 h 94"/>
              <a:gd name="T18" fmla="*/ 20 w 36"/>
              <a:gd name="T19" fmla="*/ 94 h 94"/>
              <a:gd name="T20" fmla="*/ 12 w 36"/>
              <a:gd name="T21" fmla="*/ 94 h 94"/>
              <a:gd name="T22" fmla="*/ 8 w 36"/>
              <a:gd name="T23" fmla="*/ 91 h 94"/>
              <a:gd name="T24" fmla="*/ 8 w 36"/>
              <a:gd name="T25" fmla="*/ 83 h 94"/>
              <a:gd name="T26" fmla="*/ 8 w 36"/>
              <a:gd name="T27" fmla="*/ 39 h 94"/>
              <a:gd name="T28" fmla="*/ 0 w 36"/>
              <a:gd name="T29" fmla="*/ 39 h 94"/>
              <a:gd name="T30" fmla="*/ 0 w 36"/>
              <a:gd name="T31" fmla="*/ 31 h 94"/>
              <a:gd name="T32" fmla="*/ 8 w 36"/>
              <a:gd name="T33" fmla="*/ 31 h 94"/>
              <a:gd name="T34" fmla="*/ 8 w 36"/>
              <a:gd name="T35" fmla="*/ 0 h 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94"/>
              <a:gd name="T56" fmla="*/ 36 w 36"/>
              <a:gd name="T57" fmla="*/ 94 h 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94">
                <a:moveTo>
                  <a:pt x="8" y="0"/>
                </a:moveTo>
                <a:lnTo>
                  <a:pt x="20" y="0"/>
                </a:lnTo>
                <a:lnTo>
                  <a:pt x="20" y="31"/>
                </a:lnTo>
                <a:lnTo>
                  <a:pt x="33" y="31"/>
                </a:lnTo>
                <a:lnTo>
                  <a:pt x="33" y="39"/>
                </a:lnTo>
                <a:lnTo>
                  <a:pt x="20" y="39"/>
                </a:lnTo>
                <a:lnTo>
                  <a:pt x="20" y="86"/>
                </a:lnTo>
                <a:lnTo>
                  <a:pt x="36" y="86"/>
                </a:lnTo>
                <a:lnTo>
                  <a:pt x="36" y="94"/>
                </a:lnTo>
                <a:lnTo>
                  <a:pt x="20" y="94"/>
                </a:lnTo>
                <a:lnTo>
                  <a:pt x="12" y="94"/>
                </a:lnTo>
                <a:lnTo>
                  <a:pt x="8" y="91"/>
                </a:lnTo>
                <a:lnTo>
                  <a:pt x="8" y="83"/>
                </a:lnTo>
                <a:lnTo>
                  <a:pt x="8" y="39"/>
                </a:lnTo>
                <a:lnTo>
                  <a:pt x="0" y="39"/>
                </a:lnTo>
                <a:lnTo>
                  <a:pt x="0" y="31"/>
                </a:lnTo>
                <a:lnTo>
                  <a:pt x="8" y="31"/>
                </a:lnTo>
                <a:lnTo>
                  <a:pt x="8"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116" name="Freeform 1144"/>
          <p:cNvSpPr>
            <a:spLocks noEditPoints="1"/>
          </p:cNvSpPr>
          <p:nvPr/>
        </p:nvSpPr>
        <p:spPr bwMode="auto">
          <a:xfrm>
            <a:off x="2489821" y="1519236"/>
            <a:ext cx="57150" cy="100013"/>
          </a:xfrm>
          <a:custGeom>
            <a:avLst/>
            <a:gdLst>
              <a:gd name="T0" fmla="*/ 36 w 36"/>
              <a:gd name="T1" fmla="*/ 36 h 63"/>
              <a:gd name="T2" fmla="*/ 11 w 36"/>
              <a:gd name="T3" fmla="*/ 36 h 63"/>
              <a:gd name="T4" fmla="*/ 11 w 36"/>
              <a:gd name="T5" fmla="*/ 55 h 63"/>
              <a:gd name="T6" fmla="*/ 25 w 36"/>
              <a:gd name="T7" fmla="*/ 55 h 63"/>
              <a:gd name="T8" fmla="*/ 25 w 36"/>
              <a:gd name="T9" fmla="*/ 44 h 63"/>
              <a:gd name="T10" fmla="*/ 36 w 36"/>
              <a:gd name="T11" fmla="*/ 44 h 63"/>
              <a:gd name="T12" fmla="*/ 36 w 36"/>
              <a:gd name="T13" fmla="*/ 52 h 63"/>
              <a:gd name="T14" fmla="*/ 36 w 36"/>
              <a:gd name="T15" fmla="*/ 60 h 63"/>
              <a:gd name="T16" fmla="*/ 33 w 36"/>
              <a:gd name="T17" fmla="*/ 63 h 63"/>
              <a:gd name="T18" fmla="*/ 20 w 36"/>
              <a:gd name="T19" fmla="*/ 63 h 63"/>
              <a:gd name="T20" fmla="*/ 16 w 36"/>
              <a:gd name="T21" fmla="*/ 63 h 63"/>
              <a:gd name="T22" fmla="*/ 3 w 36"/>
              <a:gd name="T23" fmla="*/ 63 h 63"/>
              <a:gd name="T24" fmla="*/ 0 w 36"/>
              <a:gd name="T25" fmla="*/ 60 h 63"/>
              <a:gd name="T26" fmla="*/ 0 w 36"/>
              <a:gd name="T27" fmla="*/ 52 h 63"/>
              <a:gd name="T28" fmla="*/ 0 w 36"/>
              <a:gd name="T29" fmla="*/ 13 h 63"/>
              <a:gd name="T30" fmla="*/ 0 w 36"/>
              <a:gd name="T31" fmla="*/ 8 h 63"/>
              <a:gd name="T32" fmla="*/ 8 w 36"/>
              <a:gd name="T33" fmla="*/ 0 h 63"/>
              <a:gd name="T34" fmla="*/ 16 w 36"/>
              <a:gd name="T35" fmla="*/ 0 h 63"/>
              <a:gd name="T36" fmla="*/ 20 w 36"/>
              <a:gd name="T37" fmla="*/ 0 h 63"/>
              <a:gd name="T38" fmla="*/ 28 w 36"/>
              <a:gd name="T39" fmla="*/ 0 h 63"/>
              <a:gd name="T40" fmla="*/ 36 w 36"/>
              <a:gd name="T41" fmla="*/ 8 h 63"/>
              <a:gd name="T42" fmla="*/ 36 w 36"/>
              <a:gd name="T43" fmla="*/ 36 h 63"/>
              <a:gd name="T44" fmla="*/ 11 w 36"/>
              <a:gd name="T45" fmla="*/ 28 h 63"/>
              <a:gd name="T46" fmla="*/ 11 w 36"/>
              <a:gd name="T47" fmla="*/ 8 h 63"/>
              <a:gd name="T48" fmla="*/ 25 w 36"/>
              <a:gd name="T49" fmla="*/ 8 h 63"/>
              <a:gd name="T50" fmla="*/ 25 w 36"/>
              <a:gd name="T51" fmla="*/ 28 h 63"/>
              <a:gd name="T52" fmla="*/ 11 w 36"/>
              <a:gd name="T53" fmla="*/ 28 h 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6"/>
              <a:gd name="T82" fmla="*/ 0 h 63"/>
              <a:gd name="T83" fmla="*/ 36 w 36"/>
              <a:gd name="T84" fmla="*/ 63 h 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6" h="63">
                <a:moveTo>
                  <a:pt x="36" y="36"/>
                </a:moveTo>
                <a:lnTo>
                  <a:pt x="11" y="36"/>
                </a:lnTo>
                <a:lnTo>
                  <a:pt x="11" y="55"/>
                </a:lnTo>
                <a:lnTo>
                  <a:pt x="25" y="55"/>
                </a:lnTo>
                <a:lnTo>
                  <a:pt x="25" y="44"/>
                </a:lnTo>
                <a:lnTo>
                  <a:pt x="36" y="44"/>
                </a:lnTo>
                <a:lnTo>
                  <a:pt x="36" y="52"/>
                </a:lnTo>
                <a:lnTo>
                  <a:pt x="36" y="60"/>
                </a:lnTo>
                <a:lnTo>
                  <a:pt x="33" y="63"/>
                </a:lnTo>
                <a:lnTo>
                  <a:pt x="20" y="63"/>
                </a:lnTo>
                <a:lnTo>
                  <a:pt x="16" y="63"/>
                </a:lnTo>
                <a:lnTo>
                  <a:pt x="3" y="63"/>
                </a:lnTo>
                <a:lnTo>
                  <a:pt x="0" y="60"/>
                </a:lnTo>
                <a:lnTo>
                  <a:pt x="0" y="52"/>
                </a:lnTo>
                <a:lnTo>
                  <a:pt x="0" y="13"/>
                </a:lnTo>
                <a:lnTo>
                  <a:pt x="0" y="8"/>
                </a:lnTo>
                <a:lnTo>
                  <a:pt x="8" y="0"/>
                </a:lnTo>
                <a:lnTo>
                  <a:pt x="16" y="0"/>
                </a:lnTo>
                <a:lnTo>
                  <a:pt x="20" y="0"/>
                </a:lnTo>
                <a:lnTo>
                  <a:pt x="28" y="0"/>
                </a:lnTo>
                <a:lnTo>
                  <a:pt x="36" y="8"/>
                </a:lnTo>
                <a:lnTo>
                  <a:pt x="36" y="36"/>
                </a:lnTo>
                <a:close/>
                <a:moveTo>
                  <a:pt x="11" y="28"/>
                </a:moveTo>
                <a:lnTo>
                  <a:pt x="11" y="8"/>
                </a:lnTo>
                <a:lnTo>
                  <a:pt x="25" y="8"/>
                </a:lnTo>
                <a:lnTo>
                  <a:pt x="25" y="28"/>
                </a:lnTo>
                <a:lnTo>
                  <a:pt x="11"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600">
              <a:latin typeface="+mn-lt"/>
            </a:endParaRPr>
          </a:p>
        </p:txBody>
      </p:sp>
      <p:sp>
        <p:nvSpPr>
          <p:cNvPr id="117" name="Freeform 1145"/>
          <p:cNvSpPr>
            <a:spLocks/>
          </p:cNvSpPr>
          <p:nvPr/>
        </p:nvSpPr>
        <p:spPr bwMode="auto">
          <a:xfrm>
            <a:off x="2489821" y="1519236"/>
            <a:ext cx="57150" cy="100013"/>
          </a:xfrm>
          <a:custGeom>
            <a:avLst/>
            <a:gdLst>
              <a:gd name="T0" fmla="*/ 36 w 36"/>
              <a:gd name="T1" fmla="*/ 36 h 63"/>
              <a:gd name="T2" fmla="*/ 11 w 36"/>
              <a:gd name="T3" fmla="*/ 36 h 63"/>
              <a:gd name="T4" fmla="*/ 11 w 36"/>
              <a:gd name="T5" fmla="*/ 55 h 63"/>
              <a:gd name="T6" fmla="*/ 25 w 36"/>
              <a:gd name="T7" fmla="*/ 55 h 63"/>
              <a:gd name="T8" fmla="*/ 25 w 36"/>
              <a:gd name="T9" fmla="*/ 44 h 63"/>
              <a:gd name="T10" fmla="*/ 36 w 36"/>
              <a:gd name="T11" fmla="*/ 44 h 63"/>
              <a:gd name="T12" fmla="*/ 36 w 36"/>
              <a:gd name="T13" fmla="*/ 52 h 63"/>
              <a:gd name="T14" fmla="*/ 36 w 36"/>
              <a:gd name="T15" fmla="*/ 60 h 63"/>
              <a:gd name="T16" fmla="*/ 33 w 36"/>
              <a:gd name="T17" fmla="*/ 63 h 63"/>
              <a:gd name="T18" fmla="*/ 20 w 36"/>
              <a:gd name="T19" fmla="*/ 63 h 63"/>
              <a:gd name="T20" fmla="*/ 16 w 36"/>
              <a:gd name="T21" fmla="*/ 63 h 63"/>
              <a:gd name="T22" fmla="*/ 3 w 36"/>
              <a:gd name="T23" fmla="*/ 63 h 63"/>
              <a:gd name="T24" fmla="*/ 0 w 36"/>
              <a:gd name="T25" fmla="*/ 60 h 63"/>
              <a:gd name="T26" fmla="*/ 0 w 36"/>
              <a:gd name="T27" fmla="*/ 52 h 63"/>
              <a:gd name="T28" fmla="*/ 0 w 36"/>
              <a:gd name="T29" fmla="*/ 13 h 63"/>
              <a:gd name="T30" fmla="*/ 0 w 36"/>
              <a:gd name="T31" fmla="*/ 8 h 63"/>
              <a:gd name="T32" fmla="*/ 8 w 36"/>
              <a:gd name="T33" fmla="*/ 0 h 63"/>
              <a:gd name="T34" fmla="*/ 16 w 36"/>
              <a:gd name="T35" fmla="*/ 0 h 63"/>
              <a:gd name="T36" fmla="*/ 20 w 36"/>
              <a:gd name="T37" fmla="*/ 0 h 63"/>
              <a:gd name="T38" fmla="*/ 28 w 36"/>
              <a:gd name="T39" fmla="*/ 0 h 63"/>
              <a:gd name="T40" fmla="*/ 36 w 36"/>
              <a:gd name="T41" fmla="*/ 8 h 63"/>
              <a:gd name="T42" fmla="*/ 36 w 36"/>
              <a:gd name="T43" fmla="*/ 36 h 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
              <a:gd name="T67" fmla="*/ 0 h 63"/>
              <a:gd name="T68" fmla="*/ 36 w 36"/>
              <a:gd name="T69" fmla="*/ 63 h 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 h="63">
                <a:moveTo>
                  <a:pt x="36" y="36"/>
                </a:moveTo>
                <a:lnTo>
                  <a:pt x="11" y="36"/>
                </a:lnTo>
                <a:lnTo>
                  <a:pt x="11" y="55"/>
                </a:lnTo>
                <a:lnTo>
                  <a:pt x="25" y="55"/>
                </a:lnTo>
                <a:lnTo>
                  <a:pt x="25" y="44"/>
                </a:lnTo>
                <a:lnTo>
                  <a:pt x="36" y="44"/>
                </a:lnTo>
                <a:lnTo>
                  <a:pt x="36" y="52"/>
                </a:lnTo>
                <a:lnTo>
                  <a:pt x="36" y="60"/>
                </a:lnTo>
                <a:lnTo>
                  <a:pt x="33" y="63"/>
                </a:lnTo>
                <a:lnTo>
                  <a:pt x="20" y="63"/>
                </a:lnTo>
                <a:lnTo>
                  <a:pt x="16" y="63"/>
                </a:lnTo>
                <a:lnTo>
                  <a:pt x="3" y="63"/>
                </a:lnTo>
                <a:lnTo>
                  <a:pt x="0" y="60"/>
                </a:lnTo>
                <a:lnTo>
                  <a:pt x="0" y="52"/>
                </a:lnTo>
                <a:lnTo>
                  <a:pt x="0" y="13"/>
                </a:lnTo>
                <a:lnTo>
                  <a:pt x="0" y="8"/>
                </a:lnTo>
                <a:lnTo>
                  <a:pt x="8" y="0"/>
                </a:lnTo>
                <a:lnTo>
                  <a:pt x="16" y="0"/>
                </a:lnTo>
                <a:lnTo>
                  <a:pt x="20" y="0"/>
                </a:lnTo>
                <a:lnTo>
                  <a:pt x="28" y="0"/>
                </a:lnTo>
                <a:lnTo>
                  <a:pt x="36" y="8"/>
                </a:lnTo>
                <a:lnTo>
                  <a:pt x="36" y="3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118" name="Rectangle 1146"/>
          <p:cNvSpPr>
            <a:spLocks noChangeArrowheads="1"/>
          </p:cNvSpPr>
          <p:nvPr/>
        </p:nvSpPr>
        <p:spPr bwMode="auto">
          <a:xfrm>
            <a:off x="2507283" y="1531936"/>
            <a:ext cx="23813" cy="3492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1600">
              <a:solidFill>
                <a:schemeClr val="tx2"/>
              </a:solidFill>
              <a:latin typeface="+mn-lt"/>
            </a:endParaRPr>
          </a:p>
        </p:txBody>
      </p:sp>
      <p:sp>
        <p:nvSpPr>
          <p:cNvPr id="119" name="Freeform 1147"/>
          <p:cNvSpPr>
            <a:spLocks/>
          </p:cNvSpPr>
          <p:nvPr/>
        </p:nvSpPr>
        <p:spPr bwMode="auto">
          <a:xfrm>
            <a:off x="2567608" y="1519236"/>
            <a:ext cx="58738" cy="100013"/>
          </a:xfrm>
          <a:custGeom>
            <a:avLst/>
            <a:gdLst>
              <a:gd name="T0" fmla="*/ 37 w 37"/>
              <a:gd name="T1" fmla="*/ 0 h 63"/>
              <a:gd name="T2" fmla="*/ 37 w 37"/>
              <a:gd name="T3" fmla="*/ 21 h 63"/>
              <a:gd name="T4" fmla="*/ 25 w 37"/>
              <a:gd name="T5" fmla="*/ 21 h 63"/>
              <a:gd name="T6" fmla="*/ 25 w 37"/>
              <a:gd name="T7" fmla="*/ 8 h 63"/>
              <a:gd name="T8" fmla="*/ 12 w 37"/>
              <a:gd name="T9" fmla="*/ 8 h 63"/>
              <a:gd name="T10" fmla="*/ 12 w 37"/>
              <a:gd name="T11" fmla="*/ 63 h 63"/>
              <a:gd name="T12" fmla="*/ 0 w 37"/>
              <a:gd name="T13" fmla="*/ 63 h 63"/>
              <a:gd name="T14" fmla="*/ 0 w 37"/>
              <a:gd name="T15" fmla="*/ 13 h 63"/>
              <a:gd name="T16" fmla="*/ 0 w 37"/>
              <a:gd name="T17" fmla="*/ 8 h 63"/>
              <a:gd name="T18" fmla="*/ 9 w 37"/>
              <a:gd name="T19" fmla="*/ 0 h 63"/>
              <a:gd name="T20" fmla="*/ 37 w 37"/>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63"/>
              <a:gd name="T35" fmla="*/ 37 w 37"/>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63">
                <a:moveTo>
                  <a:pt x="37" y="0"/>
                </a:moveTo>
                <a:lnTo>
                  <a:pt x="37" y="21"/>
                </a:lnTo>
                <a:lnTo>
                  <a:pt x="25" y="21"/>
                </a:lnTo>
                <a:lnTo>
                  <a:pt x="25" y="8"/>
                </a:lnTo>
                <a:lnTo>
                  <a:pt x="12" y="8"/>
                </a:lnTo>
                <a:lnTo>
                  <a:pt x="12" y="63"/>
                </a:lnTo>
                <a:lnTo>
                  <a:pt x="0" y="63"/>
                </a:lnTo>
                <a:lnTo>
                  <a:pt x="0" y="13"/>
                </a:lnTo>
                <a:lnTo>
                  <a:pt x="0" y="8"/>
                </a:lnTo>
                <a:lnTo>
                  <a:pt x="9" y="0"/>
                </a:lnTo>
                <a:lnTo>
                  <a:pt x="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600">
              <a:latin typeface="+mn-lt"/>
            </a:endParaRPr>
          </a:p>
        </p:txBody>
      </p:sp>
      <p:sp>
        <p:nvSpPr>
          <p:cNvPr id="120" name="Freeform 1148"/>
          <p:cNvSpPr>
            <a:spLocks/>
          </p:cNvSpPr>
          <p:nvPr/>
        </p:nvSpPr>
        <p:spPr bwMode="auto">
          <a:xfrm>
            <a:off x="2567608" y="1519236"/>
            <a:ext cx="58738" cy="100013"/>
          </a:xfrm>
          <a:custGeom>
            <a:avLst/>
            <a:gdLst>
              <a:gd name="T0" fmla="*/ 37 w 37"/>
              <a:gd name="T1" fmla="*/ 0 h 63"/>
              <a:gd name="T2" fmla="*/ 37 w 37"/>
              <a:gd name="T3" fmla="*/ 21 h 63"/>
              <a:gd name="T4" fmla="*/ 25 w 37"/>
              <a:gd name="T5" fmla="*/ 21 h 63"/>
              <a:gd name="T6" fmla="*/ 25 w 37"/>
              <a:gd name="T7" fmla="*/ 8 h 63"/>
              <a:gd name="T8" fmla="*/ 12 w 37"/>
              <a:gd name="T9" fmla="*/ 8 h 63"/>
              <a:gd name="T10" fmla="*/ 12 w 37"/>
              <a:gd name="T11" fmla="*/ 63 h 63"/>
              <a:gd name="T12" fmla="*/ 0 w 37"/>
              <a:gd name="T13" fmla="*/ 63 h 63"/>
              <a:gd name="T14" fmla="*/ 0 w 37"/>
              <a:gd name="T15" fmla="*/ 13 h 63"/>
              <a:gd name="T16" fmla="*/ 0 w 37"/>
              <a:gd name="T17" fmla="*/ 8 h 63"/>
              <a:gd name="T18" fmla="*/ 9 w 37"/>
              <a:gd name="T19" fmla="*/ 0 h 63"/>
              <a:gd name="T20" fmla="*/ 37 w 37"/>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63"/>
              <a:gd name="T35" fmla="*/ 37 w 37"/>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63">
                <a:moveTo>
                  <a:pt x="37" y="0"/>
                </a:moveTo>
                <a:lnTo>
                  <a:pt x="37" y="21"/>
                </a:lnTo>
                <a:lnTo>
                  <a:pt x="25" y="21"/>
                </a:lnTo>
                <a:lnTo>
                  <a:pt x="25" y="8"/>
                </a:lnTo>
                <a:lnTo>
                  <a:pt x="12" y="8"/>
                </a:lnTo>
                <a:lnTo>
                  <a:pt x="12" y="63"/>
                </a:lnTo>
                <a:lnTo>
                  <a:pt x="0" y="63"/>
                </a:lnTo>
                <a:lnTo>
                  <a:pt x="0" y="13"/>
                </a:lnTo>
                <a:lnTo>
                  <a:pt x="0" y="8"/>
                </a:lnTo>
                <a:lnTo>
                  <a:pt x="9" y="0"/>
                </a:lnTo>
                <a:lnTo>
                  <a:pt x="37"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121" name="Freeform 1149"/>
          <p:cNvSpPr>
            <a:spLocks noEditPoints="1"/>
          </p:cNvSpPr>
          <p:nvPr/>
        </p:nvSpPr>
        <p:spPr bwMode="auto">
          <a:xfrm>
            <a:off x="5718795" y="1579562"/>
            <a:ext cx="65088" cy="166688"/>
          </a:xfrm>
          <a:custGeom>
            <a:avLst/>
            <a:gdLst>
              <a:gd name="T0" fmla="*/ 13 w 41"/>
              <a:gd name="T1" fmla="*/ 11 h 105"/>
              <a:gd name="T2" fmla="*/ 13 w 41"/>
              <a:gd name="T3" fmla="*/ 47 h 105"/>
              <a:gd name="T4" fmla="*/ 30 w 41"/>
              <a:gd name="T5" fmla="*/ 47 h 105"/>
              <a:gd name="T6" fmla="*/ 30 w 41"/>
              <a:gd name="T7" fmla="*/ 11 h 105"/>
              <a:gd name="T8" fmla="*/ 13 w 41"/>
              <a:gd name="T9" fmla="*/ 11 h 105"/>
              <a:gd name="T10" fmla="*/ 30 w 41"/>
              <a:gd name="T11" fmla="*/ 97 h 105"/>
              <a:gd name="T12" fmla="*/ 30 w 41"/>
              <a:gd name="T13" fmla="*/ 90 h 105"/>
              <a:gd name="T14" fmla="*/ 30 w 41"/>
              <a:gd name="T15" fmla="*/ 55 h 105"/>
              <a:gd name="T16" fmla="*/ 13 w 41"/>
              <a:gd name="T17" fmla="*/ 55 h 105"/>
              <a:gd name="T18" fmla="*/ 13 w 41"/>
              <a:gd name="T19" fmla="*/ 97 h 105"/>
              <a:gd name="T20" fmla="*/ 0 w 41"/>
              <a:gd name="T21" fmla="*/ 97 h 105"/>
              <a:gd name="T22" fmla="*/ 0 w 41"/>
              <a:gd name="T23" fmla="*/ 0 h 105"/>
              <a:gd name="T24" fmla="*/ 25 w 41"/>
              <a:gd name="T25" fmla="*/ 0 h 105"/>
              <a:gd name="T26" fmla="*/ 41 w 41"/>
              <a:gd name="T27" fmla="*/ 16 h 105"/>
              <a:gd name="T28" fmla="*/ 41 w 41"/>
              <a:gd name="T29" fmla="*/ 43 h 105"/>
              <a:gd name="T30" fmla="*/ 33 w 41"/>
              <a:gd name="T31" fmla="*/ 50 h 105"/>
              <a:gd name="T32" fmla="*/ 41 w 41"/>
              <a:gd name="T33" fmla="*/ 58 h 105"/>
              <a:gd name="T34" fmla="*/ 41 w 41"/>
              <a:gd name="T35" fmla="*/ 105 h 105"/>
              <a:gd name="T36" fmla="*/ 38 w 41"/>
              <a:gd name="T37" fmla="*/ 102 h 105"/>
              <a:gd name="T38" fmla="*/ 33 w 41"/>
              <a:gd name="T39" fmla="*/ 102 h 105"/>
              <a:gd name="T40" fmla="*/ 30 w 41"/>
              <a:gd name="T41" fmla="*/ 97 h 1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
              <a:gd name="T64" fmla="*/ 0 h 105"/>
              <a:gd name="T65" fmla="*/ 41 w 41"/>
              <a:gd name="T66" fmla="*/ 105 h 10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 h="105">
                <a:moveTo>
                  <a:pt x="13" y="11"/>
                </a:moveTo>
                <a:lnTo>
                  <a:pt x="13" y="47"/>
                </a:lnTo>
                <a:lnTo>
                  <a:pt x="30" y="47"/>
                </a:lnTo>
                <a:lnTo>
                  <a:pt x="30" y="11"/>
                </a:lnTo>
                <a:lnTo>
                  <a:pt x="13" y="11"/>
                </a:lnTo>
                <a:close/>
                <a:moveTo>
                  <a:pt x="30" y="97"/>
                </a:moveTo>
                <a:lnTo>
                  <a:pt x="30" y="90"/>
                </a:lnTo>
                <a:lnTo>
                  <a:pt x="30" y="55"/>
                </a:lnTo>
                <a:lnTo>
                  <a:pt x="13" y="55"/>
                </a:lnTo>
                <a:lnTo>
                  <a:pt x="13" y="97"/>
                </a:lnTo>
                <a:lnTo>
                  <a:pt x="0" y="97"/>
                </a:lnTo>
                <a:lnTo>
                  <a:pt x="0" y="0"/>
                </a:lnTo>
                <a:lnTo>
                  <a:pt x="25" y="0"/>
                </a:lnTo>
                <a:lnTo>
                  <a:pt x="41" y="16"/>
                </a:lnTo>
                <a:lnTo>
                  <a:pt x="41" y="43"/>
                </a:lnTo>
                <a:lnTo>
                  <a:pt x="33" y="50"/>
                </a:lnTo>
                <a:lnTo>
                  <a:pt x="41" y="58"/>
                </a:lnTo>
                <a:lnTo>
                  <a:pt x="41" y="105"/>
                </a:lnTo>
                <a:lnTo>
                  <a:pt x="38" y="102"/>
                </a:lnTo>
                <a:lnTo>
                  <a:pt x="33" y="102"/>
                </a:lnTo>
                <a:lnTo>
                  <a:pt x="30" y="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600">
              <a:latin typeface="+mn-lt"/>
            </a:endParaRPr>
          </a:p>
        </p:txBody>
      </p:sp>
      <p:sp>
        <p:nvSpPr>
          <p:cNvPr id="122" name="Rectangle 1150"/>
          <p:cNvSpPr>
            <a:spLocks noChangeArrowheads="1"/>
          </p:cNvSpPr>
          <p:nvPr/>
        </p:nvSpPr>
        <p:spPr bwMode="auto">
          <a:xfrm>
            <a:off x="5739433" y="1597024"/>
            <a:ext cx="28575" cy="6032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1600">
              <a:solidFill>
                <a:schemeClr val="tx2"/>
              </a:solidFill>
              <a:latin typeface="+mn-lt"/>
            </a:endParaRPr>
          </a:p>
        </p:txBody>
      </p:sp>
      <p:sp>
        <p:nvSpPr>
          <p:cNvPr id="123" name="Freeform 1151"/>
          <p:cNvSpPr>
            <a:spLocks/>
          </p:cNvSpPr>
          <p:nvPr/>
        </p:nvSpPr>
        <p:spPr bwMode="auto">
          <a:xfrm>
            <a:off x="5718795" y="1579562"/>
            <a:ext cx="65088" cy="166688"/>
          </a:xfrm>
          <a:custGeom>
            <a:avLst/>
            <a:gdLst>
              <a:gd name="T0" fmla="*/ 30 w 41"/>
              <a:gd name="T1" fmla="*/ 97 h 105"/>
              <a:gd name="T2" fmla="*/ 30 w 41"/>
              <a:gd name="T3" fmla="*/ 90 h 105"/>
              <a:gd name="T4" fmla="*/ 30 w 41"/>
              <a:gd name="T5" fmla="*/ 55 h 105"/>
              <a:gd name="T6" fmla="*/ 13 w 41"/>
              <a:gd name="T7" fmla="*/ 55 h 105"/>
              <a:gd name="T8" fmla="*/ 13 w 41"/>
              <a:gd name="T9" fmla="*/ 97 h 105"/>
              <a:gd name="T10" fmla="*/ 0 w 41"/>
              <a:gd name="T11" fmla="*/ 97 h 105"/>
              <a:gd name="T12" fmla="*/ 0 w 41"/>
              <a:gd name="T13" fmla="*/ 0 h 105"/>
              <a:gd name="T14" fmla="*/ 25 w 41"/>
              <a:gd name="T15" fmla="*/ 0 h 105"/>
              <a:gd name="T16" fmla="*/ 41 w 41"/>
              <a:gd name="T17" fmla="*/ 16 h 105"/>
              <a:gd name="T18" fmla="*/ 41 w 41"/>
              <a:gd name="T19" fmla="*/ 43 h 105"/>
              <a:gd name="T20" fmla="*/ 33 w 41"/>
              <a:gd name="T21" fmla="*/ 50 h 105"/>
              <a:gd name="T22" fmla="*/ 41 w 41"/>
              <a:gd name="T23" fmla="*/ 58 h 105"/>
              <a:gd name="T24" fmla="*/ 41 w 41"/>
              <a:gd name="T25" fmla="*/ 105 h 105"/>
              <a:gd name="T26" fmla="*/ 38 w 41"/>
              <a:gd name="T27" fmla="*/ 102 h 105"/>
              <a:gd name="T28" fmla="*/ 33 w 41"/>
              <a:gd name="T29" fmla="*/ 102 h 105"/>
              <a:gd name="T30" fmla="*/ 30 w 41"/>
              <a:gd name="T31" fmla="*/ 97 h 1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
              <a:gd name="T49" fmla="*/ 0 h 105"/>
              <a:gd name="T50" fmla="*/ 41 w 41"/>
              <a:gd name="T51" fmla="*/ 105 h 1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 h="105">
                <a:moveTo>
                  <a:pt x="30" y="97"/>
                </a:moveTo>
                <a:lnTo>
                  <a:pt x="30" y="90"/>
                </a:lnTo>
                <a:lnTo>
                  <a:pt x="30" y="55"/>
                </a:lnTo>
                <a:lnTo>
                  <a:pt x="13" y="55"/>
                </a:lnTo>
                <a:lnTo>
                  <a:pt x="13" y="97"/>
                </a:lnTo>
                <a:lnTo>
                  <a:pt x="0" y="97"/>
                </a:lnTo>
                <a:lnTo>
                  <a:pt x="0" y="0"/>
                </a:lnTo>
                <a:lnTo>
                  <a:pt x="25" y="0"/>
                </a:lnTo>
                <a:lnTo>
                  <a:pt x="41" y="16"/>
                </a:lnTo>
                <a:lnTo>
                  <a:pt x="41" y="43"/>
                </a:lnTo>
                <a:lnTo>
                  <a:pt x="33" y="50"/>
                </a:lnTo>
                <a:lnTo>
                  <a:pt x="41" y="58"/>
                </a:lnTo>
                <a:lnTo>
                  <a:pt x="41" y="105"/>
                </a:lnTo>
                <a:lnTo>
                  <a:pt x="38" y="102"/>
                </a:lnTo>
                <a:lnTo>
                  <a:pt x="33" y="102"/>
                </a:lnTo>
                <a:lnTo>
                  <a:pt x="30" y="9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124" name="Freeform 1152"/>
          <p:cNvSpPr>
            <a:spLocks noEditPoints="1"/>
          </p:cNvSpPr>
          <p:nvPr/>
        </p:nvSpPr>
        <p:spPr bwMode="auto">
          <a:xfrm>
            <a:off x="5798170" y="1630362"/>
            <a:ext cx="73025" cy="103188"/>
          </a:xfrm>
          <a:custGeom>
            <a:avLst/>
            <a:gdLst>
              <a:gd name="T0" fmla="*/ 29 w 46"/>
              <a:gd name="T1" fmla="*/ 58 h 65"/>
              <a:gd name="T2" fmla="*/ 29 w 46"/>
              <a:gd name="T3" fmla="*/ 31 h 65"/>
              <a:gd name="T4" fmla="*/ 13 w 46"/>
              <a:gd name="T5" fmla="*/ 31 h 65"/>
              <a:gd name="T6" fmla="*/ 13 w 46"/>
              <a:gd name="T7" fmla="*/ 58 h 65"/>
              <a:gd name="T8" fmla="*/ 29 w 46"/>
              <a:gd name="T9" fmla="*/ 58 h 65"/>
              <a:gd name="T10" fmla="*/ 16 w 46"/>
              <a:gd name="T11" fmla="*/ 23 h 65"/>
              <a:gd name="T12" fmla="*/ 29 w 46"/>
              <a:gd name="T13" fmla="*/ 23 h 65"/>
              <a:gd name="T14" fmla="*/ 29 w 46"/>
              <a:gd name="T15" fmla="*/ 7 h 65"/>
              <a:gd name="T16" fmla="*/ 5 w 46"/>
              <a:gd name="T17" fmla="*/ 7 h 65"/>
              <a:gd name="T18" fmla="*/ 8 w 46"/>
              <a:gd name="T19" fmla="*/ 7 h 65"/>
              <a:gd name="T20" fmla="*/ 8 w 46"/>
              <a:gd name="T21" fmla="*/ 3 h 65"/>
              <a:gd name="T22" fmla="*/ 13 w 46"/>
              <a:gd name="T23" fmla="*/ 3 h 65"/>
              <a:gd name="T24" fmla="*/ 16 w 46"/>
              <a:gd name="T25" fmla="*/ 3 h 65"/>
              <a:gd name="T26" fmla="*/ 16 w 46"/>
              <a:gd name="T27" fmla="*/ 0 h 65"/>
              <a:gd name="T28" fmla="*/ 21 w 46"/>
              <a:gd name="T29" fmla="*/ 0 h 65"/>
              <a:gd name="T30" fmla="*/ 41 w 46"/>
              <a:gd name="T31" fmla="*/ 0 h 65"/>
              <a:gd name="T32" fmla="*/ 41 w 46"/>
              <a:gd name="T33" fmla="*/ 58 h 65"/>
              <a:gd name="T34" fmla="*/ 46 w 46"/>
              <a:gd name="T35" fmla="*/ 58 h 65"/>
              <a:gd name="T36" fmla="*/ 46 w 46"/>
              <a:gd name="T37" fmla="*/ 65 h 65"/>
              <a:gd name="T38" fmla="*/ 16 w 46"/>
              <a:gd name="T39" fmla="*/ 65 h 65"/>
              <a:gd name="T40" fmla="*/ 8 w 46"/>
              <a:gd name="T41" fmla="*/ 65 h 65"/>
              <a:gd name="T42" fmla="*/ 5 w 46"/>
              <a:gd name="T43" fmla="*/ 62 h 65"/>
              <a:gd name="T44" fmla="*/ 5 w 46"/>
              <a:gd name="T45" fmla="*/ 58 h 65"/>
              <a:gd name="T46" fmla="*/ 0 w 46"/>
              <a:gd name="T47" fmla="*/ 58 h 65"/>
              <a:gd name="T48" fmla="*/ 0 w 46"/>
              <a:gd name="T49" fmla="*/ 54 h 65"/>
              <a:gd name="T50" fmla="*/ 0 w 46"/>
              <a:gd name="T51" fmla="*/ 34 h 65"/>
              <a:gd name="T52" fmla="*/ 5 w 46"/>
              <a:gd name="T53" fmla="*/ 31 h 65"/>
              <a:gd name="T54" fmla="*/ 5 w 46"/>
              <a:gd name="T55" fmla="*/ 26 h 65"/>
              <a:gd name="T56" fmla="*/ 8 w 46"/>
              <a:gd name="T57" fmla="*/ 26 h 65"/>
              <a:gd name="T58" fmla="*/ 8 w 46"/>
              <a:gd name="T59" fmla="*/ 23 h 65"/>
              <a:gd name="T60" fmla="*/ 16 w 46"/>
              <a:gd name="T61" fmla="*/ 23 h 6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6"/>
              <a:gd name="T94" fmla="*/ 0 h 65"/>
              <a:gd name="T95" fmla="*/ 46 w 46"/>
              <a:gd name="T96" fmla="*/ 65 h 6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6" h="65">
                <a:moveTo>
                  <a:pt x="29" y="58"/>
                </a:moveTo>
                <a:lnTo>
                  <a:pt x="29" y="31"/>
                </a:lnTo>
                <a:lnTo>
                  <a:pt x="13" y="31"/>
                </a:lnTo>
                <a:lnTo>
                  <a:pt x="13" y="58"/>
                </a:lnTo>
                <a:lnTo>
                  <a:pt x="29" y="58"/>
                </a:lnTo>
                <a:close/>
                <a:moveTo>
                  <a:pt x="16" y="23"/>
                </a:moveTo>
                <a:lnTo>
                  <a:pt x="29" y="23"/>
                </a:lnTo>
                <a:lnTo>
                  <a:pt x="29" y="7"/>
                </a:lnTo>
                <a:lnTo>
                  <a:pt x="5" y="7"/>
                </a:lnTo>
                <a:lnTo>
                  <a:pt x="8" y="7"/>
                </a:lnTo>
                <a:lnTo>
                  <a:pt x="8" y="3"/>
                </a:lnTo>
                <a:lnTo>
                  <a:pt x="13" y="3"/>
                </a:lnTo>
                <a:lnTo>
                  <a:pt x="16" y="3"/>
                </a:lnTo>
                <a:lnTo>
                  <a:pt x="16" y="0"/>
                </a:lnTo>
                <a:lnTo>
                  <a:pt x="21" y="0"/>
                </a:lnTo>
                <a:lnTo>
                  <a:pt x="41" y="0"/>
                </a:lnTo>
                <a:lnTo>
                  <a:pt x="41" y="58"/>
                </a:lnTo>
                <a:lnTo>
                  <a:pt x="46" y="58"/>
                </a:lnTo>
                <a:lnTo>
                  <a:pt x="46" y="65"/>
                </a:lnTo>
                <a:lnTo>
                  <a:pt x="16" y="65"/>
                </a:lnTo>
                <a:lnTo>
                  <a:pt x="8" y="65"/>
                </a:lnTo>
                <a:lnTo>
                  <a:pt x="5" y="62"/>
                </a:lnTo>
                <a:lnTo>
                  <a:pt x="5" y="58"/>
                </a:lnTo>
                <a:lnTo>
                  <a:pt x="0" y="58"/>
                </a:lnTo>
                <a:lnTo>
                  <a:pt x="0" y="54"/>
                </a:lnTo>
                <a:lnTo>
                  <a:pt x="0" y="34"/>
                </a:lnTo>
                <a:lnTo>
                  <a:pt x="5" y="31"/>
                </a:lnTo>
                <a:lnTo>
                  <a:pt x="5" y="26"/>
                </a:lnTo>
                <a:lnTo>
                  <a:pt x="8" y="26"/>
                </a:lnTo>
                <a:lnTo>
                  <a:pt x="8" y="23"/>
                </a:lnTo>
                <a:lnTo>
                  <a:pt x="16"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600">
              <a:latin typeface="+mn-lt"/>
            </a:endParaRPr>
          </a:p>
        </p:txBody>
      </p:sp>
      <p:sp>
        <p:nvSpPr>
          <p:cNvPr id="125" name="Rectangle 1153"/>
          <p:cNvSpPr>
            <a:spLocks noChangeArrowheads="1"/>
          </p:cNvSpPr>
          <p:nvPr/>
        </p:nvSpPr>
        <p:spPr bwMode="auto">
          <a:xfrm>
            <a:off x="5818808" y="1679574"/>
            <a:ext cx="28575" cy="444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1600">
              <a:solidFill>
                <a:schemeClr val="tx2"/>
              </a:solidFill>
              <a:latin typeface="+mn-lt"/>
            </a:endParaRPr>
          </a:p>
        </p:txBody>
      </p:sp>
      <p:sp>
        <p:nvSpPr>
          <p:cNvPr id="126" name="Freeform 1154"/>
          <p:cNvSpPr>
            <a:spLocks/>
          </p:cNvSpPr>
          <p:nvPr/>
        </p:nvSpPr>
        <p:spPr bwMode="auto">
          <a:xfrm>
            <a:off x="5798170" y="1630362"/>
            <a:ext cx="73025" cy="103188"/>
          </a:xfrm>
          <a:custGeom>
            <a:avLst/>
            <a:gdLst>
              <a:gd name="T0" fmla="*/ 16 w 46"/>
              <a:gd name="T1" fmla="*/ 23 h 65"/>
              <a:gd name="T2" fmla="*/ 29 w 46"/>
              <a:gd name="T3" fmla="*/ 23 h 65"/>
              <a:gd name="T4" fmla="*/ 29 w 46"/>
              <a:gd name="T5" fmla="*/ 7 h 65"/>
              <a:gd name="T6" fmla="*/ 5 w 46"/>
              <a:gd name="T7" fmla="*/ 7 h 65"/>
              <a:gd name="T8" fmla="*/ 8 w 46"/>
              <a:gd name="T9" fmla="*/ 7 h 65"/>
              <a:gd name="T10" fmla="*/ 8 w 46"/>
              <a:gd name="T11" fmla="*/ 3 h 65"/>
              <a:gd name="T12" fmla="*/ 13 w 46"/>
              <a:gd name="T13" fmla="*/ 3 h 65"/>
              <a:gd name="T14" fmla="*/ 16 w 46"/>
              <a:gd name="T15" fmla="*/ 3 h 65"/>
              <a:gd name="T16" fmla="*/ 16 w 46"/>
              <a:gd name="T17" fmla="*/ 0 h 65"/>
              <a:gd name="T18" fmla="*/ 21 w 46"/>
              <a:gd name="T19" fmla="*/ 0 h 65"/>
              <a:gd name="T20" fmla="*/ 41 w 46"/>
              <a:gd name="T21" fmla="*/ 0 h 65"/>
              <a:gd name="T22" fmla="*/ 41 w 46"/>
              <a:gd name="T23" fmla="*/ 58 h 65"/>
              <a:gd name="T24" fmla="*/ 46 w 46"/>
              <a:gd name="T25" fmla="*/ 58 h 65"/>
              <a:gd name="T26" fmla="*/ 46 w 46"/>
              <a:gd name="T27" fmla="*/ 65 h 65"/>
              <a:gd name="T28" fmla="*/ 16 w 46"/>
              <a:gd name="T29" fmla="*/ 65 h 65"/>
              <a:gd name="T30" fmla="*/ 8 w 46"/>
              <a:gd name="T31" fmla="*/ 65 h 65"/>
              <a:gd name="T32" fmla="*/ 5 w 46"/>
              <a:gd name="T33" fmla="*/ 62 h 65"/>
              <a:gd name="T34" fmla="*/ 5 w 46"/>
              <a:gd name="T35" fmla="*/ 58 h 65"/>
              <a:gd name="T36" fmla="*/ 0 w 46"/>
              <a:gd name="T37" fmla="*/ 58 h 65"/>
              <a:gd name="T38" fmla="*/ 0 w 46"/>
              <a:gd name="T39" fmla="*/ 54 h 65"/>
              <a:gd name="T40" fmla="*/ 0 w 46"/>
              <a:gd name="T41" fmla="*/ 34 h 65"/>
              <a:gd name="T42" fmla="*/ 5 w 46"/>
              <a:gd name="T43" fmla="*/ 31 h 65"/>
              <a:gd name="T44" fmla="*/ 5 w 46"/>
              <a:gd name="T45" fmla="*/ 26 h 65"/>
              <a:gd name="T46" fmla="*/ 8 w 46"/>
              <a:gd name="T47" fmla="*/ 26 h 65"/>
              <a:gd name="T48" fmla="*/ 8 w 46"/>
              <a:gd name="T49" fmla="*/ 23 h 65"/>
              <a:gd name="T50" fmla="*/ 16 w 46"/>
              <a:gd name="T51" fmla="*/ 23 h 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
              <a:gd name="T79" fmla="*/ 0 h 65"/>
              <a:gd name="T80" fmla="*/ 46 w 46"/>
              <a:gd name="T81" fmla="*/ 65 h 6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 h="65">
                <a:moveTo>
                  <a:pt x="16" y="23"/>
                </a:moveTo>
                <a:lnTo>
                  <a:pt x="29" y="23"/>
                </a:lnTo>
                <a:lnTo>
                  <a:pt x="29" y="7"/>
                </a:lnTo>
                <a:lnTo>
                  <a:pt x="5" y="7"/>
                </a:lnTo>
                <a:lnTo>
                  <a:pt x="8" y="7"/>
                </a:lnTo>
                <a:lnTo>
                  <a:pt x="8" y="3"/>
                </a:lnTo>
                <a:lnTo>
                  <a:pt x="13" y="3"/>
                </a:lnTo>
                <a:lnTo>
                  <a:pt x="16" y="3"/>
                </a:lnTo>
                <a:lnTo>
                  <a:pt x="16" y="0"/>
                </a:lnTo>
                <a:lnTo>
                  <a:pt x="21" y="0"/>
                </a:lnTo>
                <a:lnTo>
                  <a:pt x="41" y="0"/>
                </a:lnTo>
                <a:lnTo>
                  <a:pt x="41" y="58"/>
                </a:lnTo>
                <a:lnTo>
                  <a:pt x="46" y="58"/>
                </a:lnTo>
                <a:lnTo>
                  <a:pt x="46" y="65"/>
                </a:lnTo>
                <a:lnTo>
                  <a:pt x="16" y="65"/>
                </a:lnTo>
                <a:lnTo>
                  <a:pt x="8" y="65"/>
                </a:lnTo>
                <a:lnTo>
                  <a:pt x="5" y="62"/>
                </a:lnTo>
                <a:lnTo>
                  <a:pt x="5" y="58"/>
                </a:lnTo>
                <a:lnTo>
                  <a:pt x="0" y="58"/>
                </a:lnTo>
                <a:lnTo>
                  <a:pt x="0" y="54"/>
                </a:lnTo>
                <a:lnTo>
                  <a:pt x="0" y="34"/>
                </a:lnTo>
                <a:lnTo>
                  <a:pt x="5" y="31"/>
                </a:lnTo>
                <a:lnTo>
                  <a:pt x="5" y="26"/>
                </a:lnTo>
                <a:lnTo>
                  <a:pt x="8" y="26"/>
                </a:lnTo>
                <a:lnTo>
                  <a:pt x="8" y="23"/>
                </a:lnTo>
                <a:lnTo>
                  <a:pt x="16" y="2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127" name="Freeform 1155"/>
          <p:cNvSpPr>
            <a:spLocks/>
          </p:cNvSpPr>
          <p:nvPr/>
        </p:nvSpPr>
        <p:spPr bwMode="auto">
          <a:xfrm>
            <a:off x="5875958" y="1630362"/>
            <a:ext cx="104775" cy="103188"/>
          </a:xfrm>
          <a:custGeom>
            <a:avLst/>
            <a:gdLst>
              <a:gd name="T0" fmla="*/ 0 w 66"/>
              <a:gd name="T1" fmla="*/ 0 h 65"/>
              <a:gd name="T2" fmla="*/ 55 w 66"/>
              <a:gd name="T3" fmla="*/ 0 h 65"/>
              <a:gd name="T4" fmla="*/ 58 w 66"/>
              <a:gd name="T5" fmla="*/ 0 h 65"/>
              <a:gd name="T6" fmla="*/ 58 w 66"/>
              <a:gd name="T7" fmla="*/ 3 h 65"/>
              <a:gd name="T8" fmla="*/ 63 w 66"/>
              <a:gd name="T9" fmla="*/ 7 h 65"/>
              <a:gd name="T10" fmla="*/ 66 w 66"/>
              <a:gd name="T11" fmla="*/ 7 h 65"/>
              <a:gd name="T12" fmla="*/ 66 w 66"/>
              <a:gd name="T13" fmla="*/ 15 h 65"/>
              <a:gd name="T14" fmla="*/ 66 w 66"/>
              <a:gd name="T15" fmla="*/ 65 h 65"/>
              <a:gd name="T16" fmla="*/ 55 w 66"/>
              <a:gd name="T17" fmla="*/ 65 h 65"/>
              <a:gd name="T18" fmla="*/ 55 w 66"/>
              <a:gd name="T19" fmla="*/ 7 h 65"/>
              <a:gd name="T20" fmla="*/ 42 w 66"/>
              <a:gd name="T21" fmla="*/ 7 h 65"/>
              <a:gd name="T22" fmla="*/ 42 w 66"/>
              <a:gd name="T23" fmla="*/ 65 h 65"/>
              <a:gd name="T24" fmla="*/ 30 w 66"/>
              <a:gd name="T25" fmla="*/ 65 h 65"/>
              <a:gd name="T26" fmla="*/ 30 w 66"/>
              <a:gd name="T27" fmla="*/ 7 h 65"/>
              <a:gd name="T28" fmla="*/ 17 w 66"/>
              <a:gd name="T29" fmla="*/ 7 h 65"/>
              <a:gd name="T30" fmla="*/ 17 w 66"/>
              <a:gd name="T31" fmla="*/ 65 h 65"/>
              <a:gd name="T32" fmla="*/ 5 w 66"/>
              <a:gd name="T33" fmla="*/ 65 h 65"/>
              <a:gd name="T34" fmla="*/ 5 w 66"/>
              <a:gd name="T35" fmla="*/ 7 h 65"/>
              <a:gd name="T36" fmla="*/ 0 w 66"/>
              <a:gd name="T37" fmla="*/ 7 h 65"/>
              <a:gd name="T38" fmla="*/ 0 w 66"/>
              <a:gd name="T39" fmla="*/ 0 h 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6"/>
              <a:gd name="T61" fmla="*/ 0 h 65"/>
              <a:gd name="T62" fmla="*/ 66 w 66"/>
              <a:gd name="T63" fmla="*/ 65 h 6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6" h="65">
                <a:moveTo>
                  <a:pt x="0" y="0"/>
                </a:moveTo>
                <a:lnTo>
                  <a:pt x="55" y="0"/>
                </a:lnTo>
                <a:lnTo>
                  <a:pt x="58" y="0"/>
                </a:lnTo>
                <a:lnTo>
                  <a:pt x="58" y="3"/>
                </a:lnTo>
                <a:lnTo>
                  <a:pt x="63" y="7"/>
                </a:lnTo>
                <a:lnTo>
                  <a:pt x="66" y="7"/>
                </a:lnTo>
                <a:lnTo>
                  <a:pt x="66" y="15"/>
                </a:lnTo>
                <a:lnTo>
                  <a:pt x="66" y="65"/>
                </a:lnTo>
                <a:lnTo>
                  <a:pt x="55" y="65"/>
                </a:lnTo>
                <a:lnTo>
                  <a:pt x="55" y="7"/>
                </a:lnTo>
                <a:lnTo>
                  <a:pt x="42" y="7"/>
                </a:lnTo>
                <a:lnTo>
                  <a:pt x="42" y="65"/>
                </a:lnTo>
                <a:lnTo>
                  <a:pt x="30" y="65"/>
                </a:lnTo>
                <a:lnTo>
                  <a:pt x="30" y="7"/>
                </a:lnTo>
                <a:lnTo>
                  <a:pt x="17" y="7"/>
                </a:lnTo>
                <a:lnTo>
                  <a:pt x="17" y="65"/>
                </a:lnTo>
                <a:lnTo>
                  <a:pt x="5" y="65"/>
                </a:lnTo>
                <a:lnTo>
                  <a:pt x="5" y="7"/>
                </a:lnTo>
                <a:lnTo>
                  <a:pt x="0" y="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600">
              <a:latin typeface="+mn-lt"/>
            </a:endParaRPr>
          </a:p>
        </p:txBody>
      </p:sp>
      <p:sp>
        <p:nvSpPr>
          <p:cNvPr id="128" name="Freeform 1156"/>
          <p:cNvSpPr>
            <a:spLocks/>
          </p:cNvSpPr>
          <p:nvPr/>
        </p:nvSpPr>
        <p:spPr bwMode="auto">
          <a:xfrm>
            <a:off x="5875958" y="1630362"/>
            <a:ext cx="104775" cy="103188"/>
          </a:xfrm>
          <a:custGeom>
            <a:avLst/>
            <a:gdLst>
              <a:gd name="T0" fmla="*/ 0 w 66"/>
              <a:gd name="T1" fmla="*/ 0 h 65"/>
              <a:gd name="T2" fmla="*/ 55 w 66"/>
              <a:gd name="T3" fmla="*/ 0 h 65"/>
              <a:gd name="T4" fmla="*/ 58 w 66"/>
              <a:gd name="T5" fmla="*/ 0 h 65"/>
              <a:gd name="T6" fmla="*/ 58 w 66"/>
              <a:gd name="T7" fmla="*/ 3 h 65"/>
              <a:gd name="T8" fmla="*/ 63 w 66"/>
              <a:gd name="T9" fmla="*/ 7 h 65"/>
              <a:gd name="T10" fmla="*/ 66 w 66"/>
              <a:gd name="T11" fmla="*/ 7 h 65"/>
              <a:gd name="T12" fmla="*/ 66 w 66"/>
              <a:gd name="T13" fmla="*/ 15 h 65"/>
              <a:gd name="T14" fmla="*/ 66 w 66"/>
              <a:gd name="T15" fmla="*/ 65 h 65"/>
              <a:gd name="T16" fmla="*/ 55 w 66"/>
              <a:gd name="T17" fmla="*/ 65 h 65"/>
              <a:gd name="T18" fmla="*/ 55 w 66"/>
              <a:gd name="T19" fmla="*/ 7 h 65"/>
              <a:gd name="T20" fmla="*/ 42 w 66"/>
              <a:gd name="T21" fmla="*/ 7 h 65"/>
              <a:gd name="T22" fmla="*/ 42 w 66"/>
              <a:gd name="T23" fmla="*/ 65 h 65"/>
              <a:gd name="T24" fmla="*/ 30 w 66"/>
              <a:gd name="T25" fmla="*/ 65 h 65"/>
              <a:gd name="T26" fmla="*/ 30 w 66"/>
              <a:gd name="T27" fmla="*/ 7 h 65"/>
              <a:gd name="T28" fmla="*/ 17 w 66"/>
              <a:gd name="T29" fmla="*/ 7 h 65"/>
              <a:gd name="T30" fmla="*/ 17 w 66"/>
              <a:gd name="T31" fmla="*/ 65 h 65"/>
              <a:gd name="T32" fmla="*/ 5 w 66"/>
              <a:gd name="T33" fmla="*/ 65 h 65"/>
              <a:gd name="T34" fmla="*/ 5 w 66"/>
              <a:gd name="T35" fmla="*/ 7 h 65"/>
              <a:gd name="T36" fmla="*/ 0 w 66"/>
              <a:gd name="T37" fmla="*/ 7 h 65"/>
              <a:gd name="T38" fmla="*/ 0 w 66"/>
              <a:gd name="T39" fmla="*/ 0 h 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6"/>
              <a:gd name="T61" fmla="*/ 0 h 65"/>
              <a:gd name="T62" fmla="*/ 66 w 66"/>
              <a:gd name="T63" fmla="*/ 65 h 6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6" h="65">
                <a:moveTo>
                  <a:pt x="0" y="0"/>
                </a:moveTo>
                <a:lnTo>
                  <a:pt x="55" y="0"/>
                </a:lnTo>
                <a:lnTo>
                  <a:pt x="58" y="0"/>
                </a:lnTo>
                <a:lnTo>
                  <a:pt x="58" y="3"/>
                </a:lnTo>
                <a:lnTo>
                  <a:pt x="63" y="7"/>
                </a:lnTo>
                <a:lnTo>
                  <a:pt x="66" y="7"/>
                </a:lnTo>
                <a:lnTo>
                  <a:pt x="66" y="15"/>
                </a:lnTo>
                <a:lnTo>
                  <a:pt x="66" y="65"/>
                </a:lnTo>
                <a:lnTo>
                  <a:pt x="55" y="65"/>
                </a:lnTo>
                <a:lnTo>
                  <a:pt x="55" y="7"/>
                </a:lnTo>
                <a:lnTo>
                  <a:pt x="42" y="7"/>
                </a:lnTo>
                <a:lnTo>
                  <a:pt x="42" y="65"/>
                </a:lnTo>
                <a:lnTo>
                  <a:pt x="30" y="65"/>
                </a:lnTo>
                <a:lnTo>
                  <a:pt x="30" y="7"/>
                </a:lnTo>
                <a:lnTo>
                  <a:pt x="17" y="7"/>
                </a:lnTo>
                <a:lnTo>
                  <a:pt x="17" y="65"/>
                </a:lnTo>
                <a:lnTo>
                  <a:pt x="5" y="65"/>
                </a:lnTo>
                <a:lnTo>
                  <a:pt x="5" y="7"/>
                </a:lnTo>
                <a:lnTo>
                  <a:pt x="0" y="7"/>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129" name="Freeform 1157"/>
          <p:cNvSpPr>
            <a:spLocks noEditPoints="1"/>
          </p:cNvSpPr>
          <p:nvPr/>
        </p:nvSpPr>
        <p:spPr bwMode="auto">
          <a:xfrm>
            <a:off x="6007720" y="1635124"/>
            <a:ext cx="60325" cy="149225"/>
          </a:xfrm>
          <a:custGeom>
            <a:avLst/>
            <a:gdLst>
              <a:gd name="T0" fmla="*/ 13 w 38"/>
              <a:gd name="T1" fmla="*/ 8 h 94"/>
              <a:gd name="T2" fmla="*/ 13 w 38"/>
              <a:gd name="T3" fmla="*/ 55 h 94"/>
              <a:gd name="T4" fmla="*/ 25 w 38"/>
              <a:gd name="T5" fmla="*/ 55 h 94"/>
              <a:gd name="T6" fmla="*/ 25 w 38"/>
              <a:gd name="T7" fmla="*/ 8 h 94"/>
              <a:gd name="T8" fmla="*/ 13 w 38"/>
              <a:gd name="T9" fmla="*/ 8 h 94"/>
              <a:gd name="T10" fmla="*/ 38 w 38"/>
              <a:gd name="T11" fmla="*/ 12 h 94"/>
              <a:gd name="T12" fmla="*/ 38 w 38"/>
              <a:gd name="T13" fmla="*/ 51 h 94"/>
              <a:gd name="T14" fmla="*/ 33 w 38"/>
              <a:gd name="T15" fmla="*/ 55 h 94"/>
              <a:gd name="T16" fmla="*/ 33 w 38"/>
              <a:gd name="T17" fmla="*/ 59 h 94"/>
              <a:gd name="T18" fmla="*/ 30 w 38"/>
              <a:gd name="T19" fmla="*/ 62 h 94"/>
              <a:gd name="T20" fmla="*/ 25 w 38"/>
              <a:gd name="T21" fmla="*/ 62 h 94"/>
              <a:gd name="T22" fmla="*/ 22 w 38"/>
              <a:gd name="T23" fmla="*/ 62 h 94"/>
              <a:gd name="T24" fmla="*/ 13 w 38"/>
              <a:gd name="T25" fmla="*/ 62 h 94"/>
              <a:gd name="T26" fmla="*/ 13 w 38"/>
              <a:gd name="T27" fmla="*/ 94 h 94"/>
              <a:gd name="T28" fmla="*/ 0 w 38"/>
              <a:gd name="T29" fmla="*/ 94 h 94"/>
              <a:gd name="T30" fmla="*/ 0 w 38"/>
              <a:gd name="T31" fmla="*/ 12 h 94"/>
              <a:gd name="T32" fmla="*/ 0 w 38"/>
              <a:gd name="T33" fmla="*/ 8 h 94"/>
              <a:gd name="T34" fmla="*/ 5 w 38"/>
              <a:gd name="T35" fmla="*/ 4 h 94"/>
              <a:gd name="T36" fmla="*/ 5 w 38"/>
              <a:gd name="T37" fmla="*/ 0 h 94"/>
              <a:gd name="T38" fmla="*/ 13 w 38"/>
              <a:gd name="T39" fmla="*/ 0 h 94"/>
              <a:gd name="T40" fmla="*/ 22 w 38"/>
              <a:gd name="T41" fmla="*/ 0 h 94"/>
              <a:gd name="T42" fmla="*/ 25 w 38"/>
              <a:gd name="T43" fmla="*/ 0 h 94"/>
              <a:gd name="T44" fmla="*/ 33 w 38"/>
              <a:gd name="T45" fmla="*/ 8 h 94"/>
              <a:gd name="T46" fmla="*/ 33 w 38"/>
              <a:gd name="T47" fmla="*/ 12 h 94"/>
              <a:gd name="T48" fmla="*/ 38 w 38"/>
              <a:gd name="T49" fmla="*/ 12 h 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94"/>
              <a:gd name="T77" fmla="*/ 38 w 38"/>
              <a:gd name="T78" fmla="*/ 94 h 9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94">
                <a:moveTo>
                  <a:pt x="13" y="8"/>
                </a:moveTo>
                <a:lnTo>
                  <a:pt x="13" y="55"/>
                </a:lnTo>
                <a:lnTo>
                  <a:pt x="25" y="55"/>
                </a:lnTo>
                <a:lnTo>
                  <a:pt x="25" y="8"/>
                </a:lnTo>
                <a:lnTo>
                  <a:pt x="13" y="8"/>
                </a:lnTo>
                <a:close/>
                <a:moveTo>
                  <a:pt x="38" y="12"/>
                </a:moveTo>
                <a:lnTo>
                  <a:pt x="38" y="51"/>
                </a:lnTo>
                <a:lnTo>
                  <a:pt x="33" y="55"/>
                </a:lnTo>
                <a:lnTo>
                  <a:pt x="33" y="59"/>
                </a:lnTo>
                <a:lnTo>
                  <a:pt x="30" y="62"/>
                </a:lnTo>
                <a:lnTo>
                  <a:pt x="25" y="62"/>
                </a:lnTo>
                <a:lnTo>
                  <a:pt x="22" y="62"/>
                </a:lnTo>
                <a:lnTo>
                  <a:pt x="13" y="62"/>
                </a:lnTo>
                <a:lnTo>
                  <a:pt x="13" y="94"/>
                </a:lnTo>
                <a:lnTo>
                  <a:pt x="0" y="94"/>
                </a:lnTo>
                <a:lnTo>
                  <a:pt x="0" y="12"/>
                </a:lnTo>
                <a:lnTo>
                  <a:pt x="0" y="8"/>
                </a:lnTo>
                <a:lnTo>
                  <a:pt x="5" y="4"/>
                </a:lnTo>
                <a:lnTo>
                  <a:pt x="5" y="0"/>
                </a:lnTo>
                <a:lnTo>
                  <a:pt x="13" y="0"/>
                </a:lnTo>
                <a:lnTo>
                  <a:pt x="22" y="0"/>
                </a:lnTo>
                <a:lnTo>
                  <a:pt x="25" y="0"/>
                </a:lnTo>
                <a:lnTo>
                  <a:pt x="33" y="8"/>
                </a:lnTo>
                <a:lnTo>
                  <a:pt x="33" y="12"/>
                </a:lnTo>
                <a:lnTo>
                  <a:pt x="3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600">
              <a:latin typeface="+mn-lt"/>
            </a:endParaRPr>
          </a:p>
        </p:txBody>
      </p:sp>
      <p:sp>
        <p:nvSpPr>
          <p:cNvPr id="130" name="Rectangle 1158"/>
          <p:cNvSpPr>
            <a:spLocks noChangeArrowheads="1"/>
          </p:cNvSpPr>
          <p:nvPr/>
        </p:nvSpPr>
        <p:spPr bwMode="auto">
          <a:xfrm>
            <a:off x="6028358" y="1647824"/>
            <a:ext cx="22225" cy="762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1600">
              <a:solidFill>
                <a:schemeClr val="tx2"/>
              </a:solidFill>
              <a:latin typeface="+mn-lt"/>
            </a:endParaRPr>
          </a:p>
        </p:txBody>
      </p:sp>
      <p:sp>
        <p:nvSpPr>
          <p:cNvPr id="131" name="Freeform 1159"/>
          <p:cNvSpPr>
            <a:spLocks/>
          </p:cNvSpPr>
          <p:nvPr/>
        </p:nvSpPr>
        <p:spPr bwMode="auto">
          <a:xfrm>
            <a:off x="6007720" y="1635124"/>
            <a:ext cx="60325" cy="149225"/>
          </a:xfrm>
          <a:custGeom>
            <a:avLst/>
            <a:gdLst>
              <a:gd name="T0" fmla="*/ 38 w 38"/>
              <a:gd name="T1" fmla="*/ 12 h 94"/>
              <a:gd name="T2" fmla="*/ 38 w 38"/>
              <a:gd name="T3" fmla="*/ 51 h 94"/>
              <a:gd name="T4" fmla="*/ 33 w 38"/>
              <a:gd name="T5" fmla="*/ 55 h 94"/>
              <a:gd name="T6" fmla="*/ 33 w 38"/>
              <a:gd name="T7" fmla="*/ 59 h 94"/>
              <a:gd name="T8" fmla="*/ 30 w 38"/>
              <a:gd name="T9" fmla="*/ 62 h 94"/>
              <a:gd name="T10" fmla="*/ 25 w 38"/>
              <a:gd name="T11" fmla="*/ 62 h 94"/>
              <a:gd name="T12" fmla="*/ 22 w 38"/>
              <a:gd name="T13" fmla="*/ 62 h 94"/>
              <a:gd name="T14" fmla="*/ 13 w 38"/>
              <a:gd name="T15" fmla="*/ 62 h 94"/>
              <a:gd name="T16" fmla="*/ 13 w 38"/>
              <a:gd name="T17" fmla="*/ 94 h 94"/>
              <a:gd name="T18" fmla="*/ 0 w 38"/>
              <a:gd name="T19" fmla="*/ 94 h 94"/>
              <a:gd name="T20" fmla="*/ 0 w 38"/>
              <a:gd name="T21" fmla="*/ 12 h 94"/>
              <a:gd name="T22" fmla="*/ 0 w 38"/>
              <a:gd name="T23" fmla="*/ 8 h 94"/>
              <a:gd name="T24" fmla="*/ 5 w 38"/>
              <a:gd name="T25" fmla="*/ 4 h 94"/>
              <a:gd name="T26" fmla="*/ 5 w 38"/>
              <a:gd name="T27" fmla="*/ 0 h 94"/>
              <a:gd name="T28" fmla="*/ 13 w 38"/>
              <a:gd name="T29" fmla="*/ 0 h 94"/>
              <a:gd name="T30" fmla="*/ 22 w 38"/>
              <a:gd name="T31" fmla="*/ 0 h 94"/>
              <a:gd name="T32" fmla="*/ 25 w 38"/>
              <a:gd name="T33" fmla="*/ 0 h 94"/>
              <a:gd name="T34" fmla="*/ 33 w 38"/>
              <a:gd name="T35" fmla="*/ 8 h 94"/>
              <a:gd name="T36" fmla="*/ 33 w 38"/>
              <a:gd name="T37" fmla="*/ 12 h 94"/>
              <a:gd name="T38" fmla="*/ 38 w 38"/>
              <a:gd name="T39" fmla="*/ 12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
              <a:gd name="T61" fmla="*/ 0 h 94"/>
              <a:gd name="T62" fmla="*/ 38 w 38"/>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 h="94">
                <a:moveTo>
                  <a:pt x="38" y="12"/>
                </a:moveTo>
                <a:lnTo>
                  <a:pt x="38" y="51"/>
                </a:lnTo>
                <a:lnTo>
                  <a:pt x="33" y="55"/>
                </a:lnTo>
                <a:lnTo>
                  <a:pt x="33" y="59"/>
                </a:lnTo>
                <a:lnTo>
                  <a:pt x="30" y="62"/>
                </a:lnTo>
                <a:lnTo>
                  <a:pt x="25" y="62"/>
                </a:lnTo>
                <a:lnTo>
                  <a:pt x="22" y="62"/>
                </a:lnTo>
                <a:lnTo>
                  <a:pt x="13" y="62"/>
                </a:lnTo>
                <a:lnTo>
                  <a:pt x="13" y="94"/>
                </a:lnTo>
                <a:lnTo>
                  <a:pt x="0" y="94"/>
                </a:lnTo>
                <a:lnTo>
                  <a:pt x="0" y="12"/>
                </a:lnTo>
                <a:lnTo>
                  <a:pt x="0" y="8"/>
                </a:lnTo>
                <a:lnTo>
                  <a:pt x="5" y="4"/>
                </a:lnTo>
                <a:lnTo>
                  <a:pt x="5" y="0"/>
                </a:lnTo>
                <a:lnTo>
                  <a:pt x="13" y="0"/>
                </a:lnTo>
                <a:lnTo>
                  <a:pt x="22" y="0"/>
                </a:lnTo>
                <a:lnTo>
                  <a:pt x="25" y="0"/>
                </a:lnTo>
                <a:lnTo>
                  <a:pt x="33" y="8"/>
                </a:lnTo>
                <a:lnTo>
                  <a:pt x="33" y="12"/>
                </a:lnTo>
                <a:lnTo>
                  <a:pt x="38"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132" name="Freeform 1160"/>
          <p:cNvSpPr>
            <a:spLocks/>
          </p:cNvSpPr>
          <p:nvPr/>
        </p:nvSpPr>
        <p:spPr bwMode="auto">
          <a:xfrm>
            <a:off x="6080745" y="1635124"/>
            <a:ext cx="19050" cy="98425"/>
          </a:xfrm>
          <a:custGeom>
            <a:avLst/>
            <a:gdLst>
              <a:gd name="T0" fmla="*/ 12 w 12"/>
              <a:gd name="T1" fmla="*/ 12 h 62"/>
              <a:gd name="T2" fmla="*/ 12 w 12"/>
              <a:gd name="T3" fmla="*/ 62 h 62"/>
              <a:gd name="T4" fmla="*/ 0 w 12"/>
              <a:gd name="T5" fmla="*/ 62 h 62"/>
              <a:gd name="T6" fmla="*/ 0 w 12"/>
              <a:gd name="T7" fmla="*/ 0 h 62"/>
              <a:gd name="T8" fmla="*/ 9 w 12"/>
              <a:gd name="T9" fmla="*/ 0 h 62"/>
              <a:gd name="T10" fmla="*/ 12 w 12"/>
              <a:gd name="T11" fmla="*/ 4 h 62"/>
              <a:gd name="T12" fmla="*/ 12 w 12"/>
              <a:gd name="T13" fmla="*/ 12 h 62"/>
              <a:gd name="T14" fmla="*/ 0 60000 65536"/>
              <a:gd name="T15" fmla="*/ 0 60000 65536"/>
              <a:gd name="T16" fmla="*/ 0 60000 65536"/>
              <a:gd name="T17" fmla="*/ 0 60000 65536"/>
              <a:gd name="T18" fmla="*/ 0 60000 65536"/>
              <a:gd name="T19" fmla="*/ 0 60000 65536"/>
              <a:gd name="T20" fmla="*/ 0 60000 65536"/>
              <a:gd name="T21" fmla="*/ 0 w 12"/>
              <a:gd name="T22" fmla="*/ 0 h 62"/>
              <a:gd name="T23" fmla="*/ 12 w 12"/>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62">
                <a:moveTo>
                  <a:pt x="12" y="12"/>
                </a:moveTo>
                <a:lnTo>
                  <a:pt x="12" y="62"/>
                </a:lnTo>
                <a:lnTo>
                  <a:pt x="0" y="62"/>
                </a:lnTo>
                <a:lnTo>
                  <a:pt x="0" y="0"/>
                </a:lnTo>
                <a:lnTo>
                  <a:pt x="9" y="0"/>
                </a:lnTo>
                <a:lnTo>
                  <a:pt x="12" y="4"/>
                </a:lnTo>
                <a:lnTo>
                  <a:pt x="1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600">
              <a:latin typeface="+mn-lt"/>
            </a:endParaRPr>
          </a:p>
        </p:txBody>
      </p:sp>
      <p:sp>
        <p:nvSpPr>
          <p:cNvPr id="133" name="Freeform 1161"/>
          <p:cNvSpPr>
            <a:spLocks/>
          </p:cNvSpPr>
          <p:nvPr/>
        </p:nvSpPr>
        <p:spPr bwMode="auto">
          <a:xfrm>
            <a:off x="6080745" y="1635124"/>
            <a:ext cx="19050" cy="98425"/>
          </a:xfrm>
          <a:custGeom>
            <a:avLst/>
            <a:gdLst>
              <a:gd name="T0" fmla="*/ 12 w 12"/>
              <a:gd name="T1" fmla="*/ 12 h 62"/>
              <a:gd name="T2" fmla="*/ 12 w 12"/>
              <a:gd name="T3" fmla="*/ 62 h 62"/>
              <a:gd name="T4" fmla="*/ 0 w 12"/>
              <a:gd name="T5" fmla="*/ 62 h 62"/>
              <a:gd name="T6" fmla="*/ 0 w 12"/>
              <a:gd name="T7" fmla="*/ 0 h 62"/>
              <a:gd name="T8" fmla="*/ 9 w 12"/>
              <a:gd name="T9" fmla="*/ 0 h 62"/>
              <a:gd name="T10" fmla="*/ 12 w 12"/>
              <a:gd name="T11" fmla="*/ 4 h 62"/>
              <a:gd name="T12" fmla="*/ 12 w 12"/>
              <a:gd name="T13" fmla="*/ 12 h 62"/>
              <a:gd name="T14" fmla="*/ 0 60000 65536"/>
              <a:gd name="T15" fmla="*/ 0 60000 65536"/>
              <a:gd name="T16" fmla="*/ 0 60000 65536"/>
              <a:gd name="T17" fmla="*/ 0 60000 65536"/>
              <a:gd name="T18" fmla="*/ 0 60000 65536"/>
              <a:gd name="T19" fmla="*/ 0 60000 65536"/>
              <a:gd name="T20" fmla="*/ 0 60000 65536"/>
              <a:gd name="T21" fmla="*/ 0 w 12"/>
              <a:gd name="T22" fmla="*/ 0 h 62"/>
              <a:gd name="T23" fmla="*/ 12 w 12"/>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62">
                <a:moveTo>
                  <a:pt x="12" y="12"/>
                </a:moveTo>
                <a:lnTo>
                  <a:pt x="12" y="62"/>
                </a:lnTo>
                <a:lnTo>
                  <a:pt x="0" y="62"/>
                </a:lnTo>
                <a:lnTo>
                  <a:pt x="0" y="0"/>
                </a:lnTo>
                <a:lnTo>
                  <a:pt x="9" y="0"/>
                </a:lnTo>
                <a:lnTo>
                  <a:pt x="12" y="4"/>
                </a:lnTo>
                <a:lnTo>
                  <a:pt x="12"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134" name="Freeform 1162"/>
          <p:cNvSpPr>
            <a:spLocks/>
          </p:cNvSpPr>
          <p:nvPr/>
        </p:nvSpPr>
        <p:spPr bwMode="auto">
          <a:xfrm>
            <a:off x="6120433" y="1635124"/>
            <a:ext cx="66675" cy="98425"/>
          </a:xfrm>
          <a:custGeom>
            <a:avLst/>
            <a:gdLst>
              <a:gd name="T0" fmla="*/ 0 w 42"/>
              <a:gd name="T1" fmla="*/ 0 h 62"/>
              <a:gd name="T2" fmla="*/ 25 w 42"/>
              <a:gd name="T3" fmla="*/ 0 h 62"/>
              <a:gd name="T4" fmla="*/ 33 w 42"/>
              <a:gd name="T5" fmla="*/ 0 h 62"/>
              <a:gd name="T6" fmla="*/ 37 w 42"/>
              <a:gd name="T7" fmla="*/ 4 h 62"/>
              <a:gd name="T8" fmla="*/ 37 w 42"/>
              <a:gd name="T9" fmla="*/ 8 h 62"/>
              <a:gd name="T10" fmla="*/ 42 w 42"/>
              <a:gd name="T11" fmla="*/ 8 h 62"/>
              <a:gd name="T12" fmla="*/ 42 w 42"/>
              <a:gd name="T13" fmla="*/ 12 h 62"/>
              <a:gd name="T14" fmla="*/ 42 w 42"/>
              <a:gd name="T15" fmla="*/ 62 h 62"/>
              <a:gd name="T16" fmla="*/ 28 w 42"/>
              <a:gd name="T17" fmla="*/ 62 h 62"/>
              <a:gd name="T18" fmla="*/ 28 w 42"/>
              <a:gd name="T19" fmla="*/ 8 h 62"/>
              <a:gd name="T20" fmla="*/ 17 w 42"/>
              <a:gd name="T21" fmla="*/ 8 h 62"/>
              <a:gd name="T22" fmla="*/ 17 w 42"/>
              <a:gd name="T23" fmla="*/ 62 h 62"/>
              <a:gd name="T24" fmla="*/ 4 w 42"/>
              <a:gd name="T25" fmla="*/ 62 h 62"/>
              <a:gd name="T26" fmla="*/ 4 w 42"/>
              <a:gd name="T27" fmla="*/ 8 h 62"/>
              <a:gd name="T28" fmla="*/ 0 w 42"/>
              <a:gd name="T29" fmla="*/ 8 h 62"/>
              <a:gd name="T30" fmla="*/ 0 w 42"/>
              <a:gd name="T31" fmla="*/ 0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62"/>
              <a:gd name="T50" fmla="*/ 42 w 42"/>
              <a:gd name="T51" fmla="*/ 62 h 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62">
                <a:moveTo>
                  <a:pt x="0" y="0"/>
                </a:moveTo>
                <a:lnTo>
                  <a:pt x="25" y="0"/>
                </a:lnTo>
                <a:lnTo>
                  <a:pt x="33" y="0"/>
                </a:lnTo>
                <a:lnTo>
                  <a:pt x="37" y="4"/>
                </a:lnTo>
                <a:lnTo>
                  <a:pt x="37" y="8"/>
                </a:lnTo>
                <a:lnTo>
                  <a:pt x="42" y="8"/>
                </a:lnTo>
                <a:lnTo>
                  <a:pt x="42" y="12"/>
                </a:lnTo>
                <a:lnTo>
                  <a:pt x="42" y="62"/>
                </a:lnTo>
                <a:lnTo>
                  <a:pt x="28" y="62"/>
                </a:lnTo>
                <a:lnTo>
                  <a:pt x="28" y="8"/>
                </a:lnTo>
                <a:lnTo>
                  <a:pt x="17" y="8"/>
                </a:lnTo>
                <a:lnTo>
                  <a:pt x="17" y="62"/>
                </a:lnTo>
                <a:lnTo>
                  <a:pt x="4" y="62"/>
                </a:lnTo>
                <a:lnTo>
                  <a:pt x="4" y="8"/>
                </a:lnTo>
                <a:lnTo>
                  <a:pt x="0" y="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600">
              <a:latin typeface="+mn-lt"/>
            </a:endParaRPr>
          </a:p>
        </p:txBody>
      </p:sp>
      <p:sp>
        <p:nvSpPr>
          <p:cNvPr id="135" name="Freeform 1163"/>
          <p:cNvSpPr>
            <a:spLocks/>
          </p:cNvSpPr>
          <p:nvPr/>
        </p:nvSpPr>
        <p:spPr bwMode="auto">
          <a:xfrm>
            <a:off x="6120433" y="1635124"/>
            <a:ext cx="66675" cy="98425"/>
          </a:xfrm>
          <a:custGeom>
            <a:avLst/>
            <a:gdLst>
              <a:gd name="T0" fmla="*/ 0 w 42"/>
              <a:gd name="T1" fmla="*/ 0 h 62"/>
              <a:gd name="T2" fmla="*/ 25 w 42"/>
              <a:gd name="T3" fmla="*/ 0 h 62"/>
              <a:gd name="T4" fmla="*/ 33 w 42"/>
              <a:gd name="T5" fmla="*/ 0 h 62"/>
              <a:gd name="T6" fmla="*/ 37 w 42"/>
              <a:gd name="T7" fmla="*/ 4 h 62"/>
              <a:gd name="T8" fmla="*/ 37 w 42"/>
              <a:gd name="T9" fmla="*/ 8 h 62"/>
              <a:gd name="T10" fmla="*/ 42 w 42"/>
              <a:gd name="T11" fmla="*/ 8 h 62"/>
              <a:gd name="T12" fmla="*/ 42 w 42"/>
              <a:gd name="T13" fmla="*/ 12 h 62"/>
              <a:gd name="T14" fmla="*/ 42 w 42"/>
              <a:gd name="T15" fmla="*/ 62 h 62"/>
              <a:gd name="T16" fmla="*/ 28 w 42"/>
              <a:gd name="T17" fmla="*/ 62 h 62"/>
              <a:gd name="T18" fmla="*/ 28 w 42"/>
              <a:gd name="T19" fmla="*/ 8 h 62"/>
              <a:gd name="T20" fmla="*/ 17 w 42"/>
              <a:gd name="T21" fmla="*/ 8 h 62"/>
              <a:gd name="T22" fmla="*/ 17 w 42"/>
              <a:gd name="T23" fmla="*/ 62 h 62"/>
              <a:gd name="T24" fmla="*/ 4 w 42"/>
              <a:gd name="T25" fmla="*/ 62 h 62"/>
              <a:gd name="T26" fmla="*/ 4 w 42"/>
              <a:gd name="T27" fmla="*/ 8 h 62"/>
              <a:gd name="T28" fmla="*/ 0 w 42"/>
              <a:gd name="T29" fmla="*/ 8 h 62"/>
              <a:gd name="T30" fmla="*/ 0 w 42"/>
              <a:gd name="T31" fmla="*/ 0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62"/>
              <a:gd name="T50" fmla="*/ 42 w 42"/>
              <a:gd name="T51" fmla="*/ 62 h 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62">
                <a:moveTo>
                  <a:pt x="0" y="0"/>
                </a:moveTo>
                <a:lnTo>
                  <a:pt x="25" y="0"/>
                </a:lnTo>
                <a:lnTo>
                  <a:pt x="33" y="0"/>
                </a:lnTo>
                <a:lnTo>
                  <a:pt x="37" y="4"/>
                </a:lnTo>
                <a:lnTo>
                  <a:pt x="37" y="8"/>
                </a:lnTo>
                <a:lnTo>
                  <a:pt x="42" y="8"/>
                </a:lnTo>
                <a:lnTo>
                  <a:pt x="42" y="12"/>
                </a:lnTo>
                <a:lnTo>
                  <a:pt x="42" y="62"/>
                </a:lnTo>
                <a:lnTo>
                  <a:pt x="28" y="62"/>
                </a:lnTo>
                <a:lnTo>
                  <a:pt x="28" y="8"/>
                </a:lnTo>
                <a:lnTo>
                  <a:pt x="17" y="8"/>
                </a:lnTo>
                <a:lnTo>
                  <a:pt x="17" y="62"/>
                </a:lnTo>
                <a:lnTo>
                  <a:pt x="4" y="62"/>
                </a:lnTo>
                <a:lnTo>
                  <a:pt x="4" y="8"/>
                </a:lnTo>
                <a:lnTo>
                  <a:pt x="0" y="8"/>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136" name="Freeform 1164"/>
          <p:cNvSpPr>
            <a:spLocks noEditPoints="1"/>
          </p:cNvSpPr>
          <p:nvPr/>
        </p:nvSpPr>
        <p:spPr bwMode="auto">
          <a:xfrm>
            <a:off x="6199808" y="1630362"/>
            <a:ext cx="65088" cy="153988"/>
          </a:xfrm>
          <a:custGeom>
            <a:avLst/>
            <a:gdLst>
              <a:gd name="T0" fmla="*/ 28 w 41"/>
              <a:gd name="T1" fmla="*/ 58 h 97"/>
              <a:gd name="T2" fmla="*/ 28 w 41"/>
              <a:gd name="T3" fmla="*/ 7 h 97"/>
              <a:gd name="T4" fmla="*/ 11 w 41"/>
              <a:gd name="T5" fmla="*/ 7 h 97"/>
              <a:gd name="T6" fmla="*/ 11 w 41"/>
              <a:gd name="T7" fmla="*/ 58 h 97"/>
              <a:gd name="T8" fmla="*/ 28 w 41"/>
              <a:gd name="T9" fmla="*/ 58 h 97"/>
              <a:gd name="T10" fmla="*/ 41 w 41"/>
              <a:gd name="T11" fmla="*/ 0 h 97"/>
              <a:gd name="T12" fmla="*/ 41 w 41"/>
              <a:gd name="T13" fmla="*/ 97 h 97"/>
              <a:gd name="T14" fmla="*/ 16 w 41"/>
              <a:gd name="T15" fmla="*/ 97 h 97"/>
              <a:gd name="T16" fmla="*/ 11 w 41"/>
              <a:gd name="T17" fmla="*/ 97 h 97"/>
              <a:gd name="T18" fmla="*/ 0 w 41"/>
              <a:gd name="T19" fmla="*/ 86 h 97"/>
              <a:gd name="T20" fmla="*/ 0 w 41"/>
              <a:gd name="T21" fmla="*/ 81 h 97"/>
              <a:gd name="T22" fmla="*/ 0 w 41"/>
              <a:gd name="T23" fmla="*/ 73 h 97"/>
              <a:gd name="T24" fmla="*/ 11 w 41"/>
              <a:gd name="T25" fmla="*/ 78 h 97"/>
              <a:gd name="T26" fmla="*/ 11 w 41"/>
              <a:gd name="T27" fmla="*/ 89 h 97"/>
              <a:gd name="T28" fmla="*/ 28 w 41"/>
              <a:gd name="T29" fmla="*/ 89 h 97"/>
              <a:gd name="T30" fmla="*/ 28 w 41"/>
              <a:gd name="T31" fmla="*/ 65 h 97"/>
              <a:gd name="T32" fmla="*/ 16 w 41"/>
              <a:gd name="T33" fmla="*/ 65 h 97"/>
              <a:gd name="T34" fmla="*/ 8 w 41"/>
              <a:gd name="T35" fmla="*/ 65 h 97"/>
              <a:gd name="T36" fmla="*/ 8 w 41"/>
              <a:gd name="T37" fmla="*/ 62 h 97"/>
              <a:gd name="T38" fmla="*/ 3 w 41"/>
              <a:gd name="T39" fmla="*/ 58 h 97"/>
              <a:gd name="T40" fmla="*/ 0 w 41"/>
              <a:gd name="T41" fmla="*/ 58 h 97"/>
              <a:gd name="T42" fmla="*/ 0 w 41"/>
              <a:gd name="T43" fmla="*/ 54 h 97"/>
              <a:gd name="T44" fmla="*/ 0 w 41"/>
              <a:gd name="T45" fmla="*/ 15 h 97"/>
              <a:gd name="T46" fmla="*/ 0 w 41"/>
              <a:gd name="T47" fmla="*/ 11 h 97"/>
              <a:gd name="T48" fmla="*/ 11 w 41"/>
              <a:gd name="T49" fmla="*/ 0 h 97"/>
              <a:gd name="T50" fmla="*/ 41 w 41"/>
              <a:gd name="T51" fmla="*/ 0 h 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1"/>
              <a:gd name="T79" fmla="*/ 0 h 97"/>
              <a:gd name="T80" fmla="*/ 41 w 41"/>
              <a:gd name="T81" fmla="*/ 97 h 9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1" h="97">
                <a:moveTo>
                  <a:pt x="28" y="58"/>
                </a:moveTo>
                <a:lnTo>
                  <a:pt x="28" y="7"/>
                </a:lnTo>
                <a:lnTo>
                  <a:pt x="11" y="7"/>
                </a:lnTo>
                <a:lnTo>
                  <a:pt x="11" y="58"/>
                </a:lnTo>
                <a:lnTo>
                  <a:pt x="28" y="58"/>
                </a:lnTo>
                <a:close/>
                <a:moveTo>
                  <a:pt x="41" y="0"/>
                </a:moveTo>
                <a:lnTo>
                  <a:pt x="41" y="97"/>
                </a:lnTo>
                <a:lnTo>
                  <a:pt x="16" y="97"/>
                </a:lnTo>
                <a:lnTo>
                  <a:pt x="11" y="97"/>
                </a:lnTo>
                <a:lnTo>
                  <a:pt x="0" y="86"/>
                </a:lnTo>
                <a:lnTo>
                  <a:pt x="0" y="81"/>
                </a:lnTo>
                <a:lnTo>
                  <a:pt x="0" y="73"/>
                </a:lnTo>
                <a:lnTo>
                  <a:pt x="11" y="78"/>
                </a:lnTo>
                <a:lnTo>
                  <a:pt x="11" y="89"/>
                </a:lnTo>
                <a:lnTo>
                  <a:pt x="28" y="89"/>
                </a:lnTo>
                <a:lnTo>
                  <a:pt x="28" y="65"/>
                </a:lnTo>
                <a:lnTo>
                  <a:pt x="16" y="65"/>
                </a:lnTo>
                <a:lnTo>
                  <a:pt x="8" y="65"/>
                </a:lnTo>
                <a:lnTo>
                  <a:pt x="8" y="62"/>
                </a:lnTo>
                <a:lnTo>
                  <a:pt x="3" y="58"/>
                </a:lnTo>
                <a:lnTo>
                  <a:pt x="0" y="58"/>
                </a:lnTo>
                <a:lnTo>
                  <a:pt x="0" y="54"/>
                </a:lnTo>
                <a:lnTo>
                  <a:pt x="0" y="15"/>
                </a:lnTo>
                <a:lnTo>
                  <a:pt x="0" y="11"/>
                </a:lnTo>
                <a:lnTo>
                  <a:pt x="11" y="0"/>
                </a:lnTo>
                <a:lnTo>
                  <a:pt x="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600">
              <a:latin typeface="+mn-lt"/>
            </a:endParaRPr>
          </a:p>
        </p:txBody>
      </p:sp>
      <p:sp>
        <p:nvSpPr>
          <p:cNvPr id="137" name="Rectangle 1165"/>
          <p:cNvSpPr>
            <a:spLocks noChangeArrowheads="1"/>
          </p:cNvSpPr>
          <p:nvPr/>
        </p:nvSpPr>
        <p:spPr bwMode="auto">
          <a:xfrm>
            <a:off x="6217270" y="1641474"/>
            <a:ext cx="30163" cy="825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1600">
              <a:solidFill>
                <a:schemeClr val="tx2"/>
              </a:solidFill>
              <a:latin typeface="+mn-lt"/>
            </a:endParaRPr>
          </a:p>
        </p:txBody>
      </p:sp>
      <p:sp>
        <p:nvSpPr>
          <p:cNvPr id="138" name="Freeform 1166"/>
          <p:cNvSpPr>
            <a:spLocks/>
          </p:cNvSpPr>
          <p:nvPr/>
        </p:nvSpPr>
        <p:spPr bwMode="auto">
          <a:xfrm>
            <a:off x="6199808" y="1630362"/>
            <a:ext cx="65088" cy="153988"/>
          </a:xfrm>
          <a:custGeom>
            <a:avLst/>
            <a:gdLst>
              <a:gd name="T0" fmla="*/ 41 w 41"/>
              <a:gd name="T1" fmla="*/ 0 h 97"/>
              <a:gd name="T2" fmla="*/ 41 w 41"/>
              <a:gd name="T3" fmla="*/ 97 h 97"/>
              <a:gd name="T4" fmla="*/ 16 w 41"/>
              <a:gd name="T5" fmla="*/ 97 h 97"/>
              <a:gd name="T6" fmla="*/ 11 w 41"/>
              <a:gd name="T7" fmla="*/ 97 h 97"/>
              <a:gd name="T8" fmla="*/ 0 w 41"/>
              <a:gd name="T9" fmla="*/ 86 h 97"/>
              <a:gd name="T10" fmla="*/ 0 w 41"/>
              <a:gd name="T11" fmla="*/ 81 h 97"/>
              <a:gd name="T12" fmla="*/ 0 w 41"/>
              <a:gd name="T13" fmla="*/ 73 h 97"/>
              <a:gd name="T14" fmla="*/ 11 w 41"/>
              <a:gd name="T15" fmla="*/ 78 h 97"/>
              <a:gd name="T16" fmla="*/ 11 w 41"/>
              <a:gd name="T17" fmla="*/ 89 h 97"/>
              <a:gd name="T18" fmla="*/ 28 w 41"/>
              <a:gd name="T19" fmla="*/ 89 h 97"/>
              <a:gd name="T20" fmla="*/ 28 w 41"/>
              <a:gd name="T21" fmla="*/ 65 h 97"/>
              <a:gd name="T22" fmla="*/ 16 w 41"/>
              <a:gd name="T23" fmla="*/ 65 h 97"/>
              <a:gd name="T24" fmla="*/ 8 w 41"/>
              <a:gd name="T25" fmla="*/ 65 h 97"/>
              <a:gd name="T26" fmla="*/ 8 w 41"/>
              <a:gd name="T27" fmla="*/ 62 h 97"/>
              <a:gd name="T28" fmla="*/ 3 w 41"/>
              <a:gd name="T29" fmla="*/ 58 h 97"/>
              <a:gd name="T30" fmla="*/ 0 w 41"/>
              <a:gd name="T31" fmla="*/ 58 h 97"/>
              <a:gd name="T32" fmla="*/ 0 w 41"/>
              <a:gd name="T33" fmla="*/ 54 h 97"/>
              <a:gd name="T34" fmla="*/ 0 w 41"/>
              <a:gd name="T35" fmla="*/ 15 h 97"/>
              <a:gd name="T36" fmla="*/ 0 w 41"/>
              <a:gd name="T37" fmla="*/ 11 h 97"/>
              <a:gd name="T38" fmla="*/ 11 w 41"/>
              <a:gd name="T39" fmla="*/ 0 h 97"/>
              <a:gd name="T40" fmla="*/ 41 w 41"/>
              <a:gd name="T41" fmla="*/ 0 h 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
              <a:gd name="T64" fmla="*/ 0 h 97"/>
              <a:gd name="T65" fmla="*/ 41 w 41"/>
              <a:gd name="T66" fmla="*/ 97 h 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 h="97">
                <a:moveTo>
                  <a:pt x="41" y="0"/>
                </a:moveTo>
                <a:lnTo>
                  <a:pt x="41" y="97"/>
                </a:lnTo>
                <a:lnTo>
                  <a:pt x="16" y="97"/>
                </a:lnTo>
                <a:lnTo>
                  <a:pt x="11" y="97"/>
                </a:lnTo>
                <a:lnTo>
                  <a:pt x="0" y="86"/>
                </a:lnTo>
                <a:lnTo>
                  <a:pt x="0" y="81"/>
                </a:lnTo>
                <a:lnTo>
                  <a:pt x="0" y="73"/>
                </a:lnTo>
                <a:lnTo>
                  <a:pt x="11" y="78"/>
                </a:lnTo>
                <a:lnTo>
                  <a:pt x="11" y="89"/>
                </a:lnTo>
                <a:lnTo>
                  <a:pt x="28" y="89"/>
                </a:lnTo>
                <a:lnTo>
                  <a:pt x="28" y="65"/>
                </a:lnTo>
                <a:lnTo>
                  <a:pt x="16" y="65"/>
                </a:lnTo>
                <a:lnTo>
                  <a:pt x="8" y="65"/>
                </a:lnTo>
                <a:lnTo>
                  <a:pt x="8" y="62"/>
                </a:lnTo>
                <a:lnTo>
                  <a:pt x="3" y="58"/>
                </a:lnTo>
                <a:lnTo>
                  <a:pt x="0" y="58"/>
                </a:lnTo>
                <a:lnTo>
                  <a:pt x="0" y="54"/>
                </a:lnTo>
                <a:lnTo>
                  <a:pt x="0" y="15"/>
                </a:lnTo>
                <a:lnTo>
                  <a:pt x="0" y="11"/>
                </a:lnTo>
                <a:lnTo>
                  <a:pt x="11" y="0"/>
                </a:lnTo>
                <a:lnTo>
                  <a:pt x="4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139" name="Freeform 1167"/>
          <p:cNvSpPr>
            <a:spLocks/>
          </p:cNvSpPr>
          <p:nvPr/>
        </p:nvSpPr>
        <p:spPr bwMode="auto">
          <a:xfrm>
            <a:off x="6356970" y="1579562"/>
            <a:ext cx="66675" cy="153988"/>
          </a:xfrm>
          <a:custGeom>
            <a:avLst/>
            <a:gdLst>
              <a:gd name="T0" fmla="*/ 42 w 42"/>
              <a:gd name="T1" fmla="*/ 0 h 97"/>
              <a:gd name="T2" fmla="*/ 42 w 42"/>
              <a:gd name="T3" fmla="*/ 35 h 97"/>
              <a:gd name="T4" fmla="*/ 28 w 42"/>
              <a:gd name="T5" fmla="*/ 35 h 97"/>
              <a:gd name="T6" fmla="*/ 28 w 42"/>
              <a:gd name="T7" fmla="*/ 11 h 97"/>
              <a:gd name="T8" fmla="*/ 12 w 42"/>
              <a:gd name="T9" fmla="*/ 11 h 97"/>
              <a:gd name="T10" fmla="*/ 12 w 42"/>
              <a:gd name="T11" fmla="*/ 47 h 97"/>
              <a:gd name="T12" fmla="*/ 28 w 42"/>
              <a:gd name="T13" fmla="*/ 47 h 97"/>
              <a:gd name="T14" fmla="*/ 28 w 42"/>
              <a:gd name="T15" fmla="*/ 55 h 97"/>
              <a:gd name="T16" fmla="*/ 12 w 42"/>
              <a:gd name="T17" fmla="*/ 55 h 97"/>
              <a:gd name="T18" fmla="*/ 12 w 42"/>
              <a:gd name="T19" fmla="*/ 97 h 97"/>
              <a:gd name="T20" fmla="*/ 0 w 42"/>
              <a:gd name="T21" fmla="*/ 97 h 97"/>
              <a:gd name="T22" fmla="*/ 0 w 42"/>
              <a:gd name="T23" fmla="*/ 16 h 97"/>
              <a:gd name="T24" fmla="*/ 9 w 42"/>
              <a:gd name="T25" fmla="*/ 8 h 97"/>
              <a:gd name="T26" fmla="*/ 9 w 42"/>
              <a:gd name="T27" fmla="*/ 3 h 97"/>
              <a:gd name="T28" fmla="*/ 12 w 42"/>
              <a:gd name="T29" fmla="*/ 3 h 97"/>
              <a:gd name="T30" fmla="*/ 17 w 42"/>
              <a:gd name="T31" fmla="*/ 0 h 97"/>
              <a:gd name="T32" fmla="*/ 42 w 42"/>
              <a:gd name="T33" fmla="*/ 0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97"/>
              <a:gd name="T53" fmla="*/ 42 w 42"/>
              <a:gd name="T54" fmla="*/ 97 h 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97">
                <a:moveTo>
                  <a:pt x="42" y="0"/>
                </a:moveTo>
                <a:lnTo>
                  <a:pt x="42" y="35"/>
                </a:lnTo>
                <a:lnTo>
                  <a:pt x="28" y="35"/>
                </a:lnTo>
                <a:lnTo>
                  <a:pt x="28" y="11"/>
                </a:lnTo>
                <a:lnTo>
                  <a:pt x="12" y="11"/>
                </a:lnTo>
                <a:lnTo>
                  <a:pt x="12" y="47"/>
                </a:lnTo>
                <a:lnTo>
                  <a:pt x="28" y="47"/>
                </a:lnTo>
                <a:lnTo>
                  <a:pt x="28" y="55"/>
                </a:lnTo>
                <a:lnTo>
                  <a:pt x="12" y="55"/>
                </a:lnTo>
                <a:lnTo>
                  <a:pt x="12" y="97"/>
                </a:lnTo>
                <a:lnTo>
                  <a:pt x="0" y="97"/>
                </a:lnTo>
                <a:lnTo>
                  <a:pt x="0" y="16"/>
                </a:lnTo>
                <a:lnTo>
                  <a:pt x="9" y="8"/>
                </a:lnTo>
                <a:lnTo>
                  <a:pt x="9" y="3"/>
                </a:lnTo>
                <a:lnTo>
                  <a:pt x="12" y="3"/>
                </a:lnTo>
                <a:lnTo>
                  <a:pt x="17" y="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600">
              <a:latin typeface="+mn-lt"/>
            </a:endParaRPr>
          </a:p>
        </p:txBody>
      </p:sp>
      <p:sp>
        <p:nvSpPr>
          <p:cNvPr id="140" name="Freeform 1168"/>
          <p:cNvSpPr>
            <a:spLocks/>
          </p:cNvSpPr>
          <p:nvPr/>
        </p:nvSpPr>
        <p:spPr bwMode="auto">
          <a:xfrm>
            <a:off x="6356970" y="1579562"/>
            <a:ext cx="66675" cy="153988"/>
          </a:xfrm>
          <a:custGeom>
            <a:avLst/>
            <a:gdLst>
              <a:gd name="T0" fmla="*/ 42 w 42"/>
              <a:gd name="T1" fmla="*/ 0 h 97"/>
              <a:gd name="T2" fmla="*/ 42 w 42"/>
              <a:gd name="T3" fmla="*/ 35 h 97"/>
              <a:gd name="T4" fmla="*/ 28 w 42"/>
              <a:gd name="T5" fmla="*/ 35 h 97"/>
              <a:gd name="T6" fmla="*/ 28 w 42"/>
              <a:gd name="T7" fmla="*/ 11 h 97"/>
              <a:gd name="T8" fmla="*/ 12 w 42"/>
              <a:gd name="T9" fmla="*/ 11 h 97"/>
              <a:gd name="T10" fmla="*/ 12 w 42"/>
              <a:gd name="T11" fmla="*/ 47 h 97"/>
              <a:gd name="T12" fmla="*/ 28 w 42"/>
              <a:gd name="T13" fmla="*/ 47 h 97"/>
              <a:gd name="T14" fmla="*/ 28 w 42"/>
              <a:gd name="T15" fmla="*/ 55 h 97"/>
              <a:gd name="T16" fmla="*/ 12 w 42"/>
              <a:gd name="T17" fmla="*/ 55 h 97"/>
              <a:gd name="T18" fmla="*/ 12 w 42"/>
              <a:gd name="T19" fmla="*/ 97 h 97"/>
              <a:gd name="T20" fmla="*/ 0 w 42"/>
              <a:gd name="T21" fmla="*/ 97 h 97"/>
              <a:gd name="T22" fmla="*/ 0 w 42"/>
              <a:gd name="T23" fmla="*/ 16 h 97"/>
              <a:gd name="T24" fmla="*/ 9 w 42"/>
              <a:gd name="T25" fmla="*/ 8 h 97"/>
              <a:gd name="T26" fmla="*/ 9 w 42"/>
              <a:gd name="T27" fmla="*/ 3 h 97"/>
              <a:gd name="T28" fmla="*/ 12 w 42"/>
              <a:gd name="T29" fmla="*/ 3 h 97"/>
              <a:gd name="T30" fmla="*/ 17 w 42"/>
              <a:gd name="T31" fmla="*/ 0 h 97"/>
              <a:gd name="T32" fmla="*/ 42 w 42"/>
              <a:gd name="T33" fmla="*/ 0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97"/>
              <a:gd name="T53" fmla="*/ 42 w 42"/>
              <a:gd name="T54" fmla="*/ 97 h 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97">
                <a:moveTo>
                  <a:pt x="42" y="0"/>
                </a:moveTo>
                <a:lnTo>
                  <a:pt x="42" y="35"/>
                </a:lnTo>
                <a:lnTo>
                  <a:pt x="28" y="35"/>
                </a:lnTo>
                <a:lnTo>
                  <a:pt x="28" y="11"/>
                </a:lnTo>
                <a:lnTo>
                  <a:pt x="12" y="11"/>
                </a:lnTo>
                <a:lnTo>
                  <a:pt x="12" y="47"/>
                </a:lnTo>
                <a:lnTo>
                  <a:pt x="28" y="47"/>
                </a:lnTo>
                <a:lnTo>
                  <a:pt x="28" y="55"/>
                </a:lnTo>
                <a:lnTo>
                  <a:pt x="12" y="55"/>
                </a:lnTo>
                <a:lnTo>
                  <a:pt x="12" y="97"/>
                </a:lnTo>
                <a:lnTo>
                  <a:pt x="0" y="97"/>
                </a:lnTo>
                <a:lnTo>
                  <a:pt x="0" y="16"/>
                </a:lnTo>
                <a:lnTo>
                  <a:pt x="9" y="8"/>
                </a:lnTo>
                <a:lnTo>
                  <a:pt x="9" y="3"/>
                </a:lnTo>
                <a:lnTo>
                  <a:pt x="12" y="3"/>
                </a:lnTo>
                <a:lnTo>
                  <a:pt x="17" y="0"/>
                </a:lnTo>
                <a:lnTo>
                  <a:pt x="42"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141" name="Freeform 1169"/>
          <p:cNvSpPr>
            <a:spLocks/>
          </p:cNvSpPr>
          <p:nvPr/>
        </p:nvSpPr>
        <p:spPr bwMode="auto">
          <a:xfrm>
            <a:off x="6428408" y="1635124"/>
            <a:ext cx="65088" cy="98425"/>
          </a:xfrm>
          <a:custGeom>
            <a:avLst/>
            <a:gdLst>
              <a:gd name="T0" fmla="*/ 41 w 41"/>
              <a:gd name="T1" fmla="*/ 62 h 62"/>
              <a:gd name="T2" fmla="*/ 17 w 41"/>
              <a:gd name="T3" fmla="*/ 62 h 62"/>
              <a:gd name="T4" fmla="*/ 13 w 41"/>
              <a:gd name="T5" fmla="*/ 62 h 62"/>
              <a:gd name="T6" fmla="*/ 5 w 41"/>
              <a:gd name="T7" fmla="*/ 59 h 62"/>
              <a:gd name="T8" fmla="*/ 5 w 41"/>
              <a:gd name="T9" fmla="*/ 55 h 62"/>
              <a:gd name="T10" fmla="*/ 0 w 41"/>
              <a:gd name="T11" fmla="*/ 51 h 62"/>
              <a:gd name="T12" fmla="*/ 0 w 41"/>
              <a:gd name="T13" fmla="*/ 0 h 62"/>
              <a:gd name="T14" fmla="*/ 13 w 41"/>
              <a:gd name="T15" fmla="*/ 0 h 62"/>
              <a:gd name="T16" fmla="*/ 13 w 41"/>
              <a:gd name="T17" fmla="*/ 55 h 62"/>
              <a:gd name="T18" fmla="*/ 25 w 41"/>
              <a:gd name="T19" fmla="*/ 55 h 62"/>
              <a:gd name="T20" fmla="*/ 25 w 41"/>
              <a:gd name="T21" fmla="*/ 0 h 62"/>
              <a:gd name="T22" fmla="*/ 38 w 41"/>
              <a:gd name="T23" fmla="*/ 0 h 62"/>
              <a:gd name="T24" fmla="*/ 38 w 41"/>
              <a:gd name="T25" fmla="*/ 55 h 62"/>
              <a:gd name="T26" fmla="*/ 41 w 41"/>
              <a:gd name="T27" fmla="*/ 55 h 62"/>
              <a:gd name="T28" fmla="*/ 41 w 41"/>
              <a:gd name="T29" fmla="*/ 62 h 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62"/>
              <a:gd name="T47" fmla="*/ 41 w 41"/>
              <a:gd name="T48" fmla="*/ 62 h 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62">
                <a:moveTo>
                  <a:pt x="41" y="62"/>
                </a:moveTo>
                <a:lnTo>
                  <a:pt x="17" y="62"/>
                </a:lnTo>
                <a:lnTo>
                  <a:pt x="13" y="62"/>
                </a:lnTo>
                <a:lnTo>
                  <a:pt x="5" y="59"/>
                </a:lnTo>
                <a:lnTo>
                  <a:pt x="5" y="55"/>
                </a:lnTo>
                <a:lnTo>
                  <a:pt x="0" y="51"/>
                </a:lnTo>
                <a:lnTo>
                  <a:pt x="0" y="0"/>
                </a:lnTo>
                <a:lnTo>
                  <a:pt x="13" y="0"/>
                </a:lnTo>
                <a:lnTo>
                  <a:pt x="13" y="55"/>
                </a:lnTo>
                <a:lnTo>
                  <a:pt x="25" y="55"/>
                </a:lnTo>
                <a:lnTo>
                  <a:pt x="25" y="0"/>
                </a:lnTo>
                <a:lnTo>
                  <a:pt x="38" y="0"/>
                </a:lnTo>
                <a:lnTo>
                  <a:pt x="38" y="55"/>
                </a:lnTo>
                <a:lnTo>
                  <a:pt x="41" y="55"/>
                </a:lnTo>
                <a:lnTo>
                  <a:pt x="41"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600">
              <a:latin typeface="+mn-lt"/>
            </a:endParaRPr>
          </a:p>
        </p:txBody>
      </p:sp>
      <p:sp>
        <p:nvSpPr>
          <p:cNvPr id="142" name="Freeform 1170"/>
          <p:cNvSpPr>
            <a:spLocks/>
          </p:cNvSpPr>
          <p:nvPr/>
        </p:nvSpPr>
        <p:spPr bwMode="auto">
          <a:xfrm>
            <a:off x="6428408" y="1635124"/>
            <a:ext cx="65088" cy="98425"/>
          </a:xfrm>
          <a:custGeom>
            <a:avLst/>
            <a:gdLst>
              <a:gd name="T0" fmla="*/ 41 w 41"/>
              <a:gd name="T1" fmla="*/ 62 h 62"/>
              <a:gd name="T2" fmla="*/ 17 w 41"/>
              <a:gd name="T3" fmla="*/ 62 h 62"/>
              <a:gd name="T4" fmla="*/ 13 w 41"/>
              <a:gd name="T5" fmla="*/ 62 h 62"/>
              <a:gd name="T6" fmla="*/ 5 w 41"/>
              <a:gd name="T7" fmla="*/ 59 h 62"/>
              <a:gd name="T8" fmla="*/ 5 w 41"/>
              <a:gd name="T9" fmla="*/ 55 h 62"/>
              <a:gd name="T10" fmla="*/ 0 w 41"/>
              <a:gd name="T11" fmla="*/ 51 h 62"/>
              <a:gd name="T12" fmla="*/ 0 w 41"/>
              <a:gd name="T13" fmla="*/ 0 h 62"/>
              <a:gd name="T14" fmla="*/ 13 w 41"/>
              <a:gd name="T15" fmla="*/ 0 h 62"/>
              <a:gd name="T16" fmla="*/ 13 w 41"/>
              <a:gd name="T17" fmla="*/ 55 h 62"/>
              <a:gd name="T18" fmla="*/ 25 w 41"/>
              <a:gd name="T19" fmla="*/ 55 h 62"/>
              <a:gd name="T20" fmla="*/ 25 w 41"/>
              <a:gd name="T21" fmla="*/ 0 h 62"/>
              <a:gd name="T22" fmla="*/ 38 w 41"/>
              <a:gd name="T23" fmla="*/ 0 h 62"/>
              <a:gd name="T24" fmla="*/ 38 w 41"/>
              <a:gd name="T25" fmla="*/ 55 h 62"/>
              <a:gd name="T26" fmla="*/ 41 w 41"/>
              <a:gd name="T27" fmla="*/ 55 h 62"/>
              <a:gd name="T28" fmla="*/ 41 w 41"/>
              <a:gd name="T29" fmla="*/ 62 h 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62"/>
              <a:gd name="T47" fmla="*/ 41 w 41"/>
              <a:gd name="T48" fmla="*/ 62 h 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62">
                <a:moveTo>
                  <a:pt x="41" y="62"/>
                </a:moveTo>
                <a:lnTo>
                  <a:pt x="17" y="62"/>
                </a:lnTo>
                <a:lnTo>
                  <a:pt x="13" y="62"/>
                </a:lnTo>
                <a:lnTo>
                  <a:pt x="5" y="59"/>
                </a:lnTo>
                <a:lnTo>
                  <a:pt x="5" y="55"/>
                </a:lnTo>
                <a:lnTo>
                  <a:pt x="0" y="51"/>
                </a:lnTo>
                <a:lnTo>
                  <a:pt x="0" y="0"/>
                </a:lnTo>
                <a:lnTo>
                  <a:pt x="13" y="0"/>
                </a:lnTo>
                <a:lnTo>
                  <a:pt x="13" y="55"/>
                </a:lnTo>
                <a:lnTo>
                  <a:pt x="25" y="55"/>
                </a:lnTo>
                <a:lnTo>
                  <a:pt x="25" y="0"/>
                </a:lnTo>
                <a:lnTo>
                  <a:pt x="38" y="0"/>
                </a:lnTo>
                <a:lnTo>
                  <a:pt x="38" y="55"/>
                </a:lnTo>
                <a:lnTo>
                  <a:pt x="41" y="55"/>
                </a:lnTo>
                <a:lnTo>
                  <a:pt x="41" y="6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143" name="Freeform 1171"/>
          <p:cNvSpPr>
            <a:spLocks/>
          </p:cNvSpPr>
          <p:nvPr/>
        </p:nvSpPr>
        <p:spPr bwMode="auto">
          <a:xfrm>
            <a:off x="6515720" y="1635124"/>
            <a:ext cx="65088" cy="98425"/>
          </a:xfrm>
          <a:custGeom>
            <a:avLst/>
            <a:gdLst>
              <a:gd name="T0" fmla="*/ 0 w 41"/>
              <a:gd name="T1" fmla="*/ 0 h 62"/>
              <a:gd name="T2" fmla="*/ 24 w 41"/>
              <a:gd name="T3" fmla="*/ 0 h 62"/>
              <a:gd name="T4" fmla="*/ 33 w 41"/>
              <a:gd name="T5" fmla="*/ 0 h 62"/>
              <a:gd name="T6" fmla="*/ 36 w 41"/>
              <a:gd name="T7" fmla="*/ 4 h 62"/>
              <a:gd name="T8" fmla="*/ 36 w 41"/>
              <a:gd name="T9" fmla="*/ 8 h 62"/>
              <a:gd name="T10" fmla="*/ 41 w 41"/>
              <a:gd name="T11" fmla="*/ 8 h 62"/>
              <a:gd name="T12" fmla="*/ 41 w 41"/>
              <a:gd name="T13" fmla="*/ 12 h 62"/>
              <a:gd name="T14" fmla="*/ 41 w 41"/>
              <a:gd name="T15" fmla="*/ 62 h 62"/>
              <a:gd name="T16" fmla="*/ 28 w 41"/>
              <a:gd name="T17" fmla="*/ 62 h 62"/>
              <a:gd name="T18" fmla="*/ 28 w 41"/>
              <a:gd name="T19" fmla="*/ 8 h 62"/>
              <a:gd name="T20" fmla="*/ 16 w 41"/>
              <a:gd name="T21" fmla="*/ 8 h 62"/>
              <a:gd name="T22" fmla="*/ 16 w 41"/>
              <a:gd name="T23" fmla="*/ 62 h 62"/>
              <a:gd name="T24" fmla="*/ 3 w 41"/>
              <a:gd name="T25" fmla="*/ 62 h 62"/>
              <a:gd name="T26" fmla="*/ 3 w 41"/>
              <a:gd name="T27" fmla="*/ 8 h 62"/>
              <a:gd name="T28" fmla="*/ 0 w 41"/>
              <a:gd name="T29" fmla="*/ 8 h 62"/>
              <a:gd name="T30" fmla="*/ 0 w 41"/>
              <a:gd name="T31" fmla="*/ 0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
              <a:gd name="T49" fmla="*/ 0 h 62"/>
              <a:gd name="T50" fmla="*/ 41 w 41"/>
              <a:gd name="T51" fmla="*/ 62 h 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 h="62">
                <a:moveTo>
                  <a:pt x="0" y="0"/>
                </a:moveTo>
                <a:lnTo>
                  <a:pt x="24" y="0"/>
                </a:lnTo>
                <a:lnTo>
                  <a:pt x="33" y="0"/>
                </a:lnTo>
                <a:lnTo>
                  <a:pt x="36" y="4"/>
                </a:lnTo>
                <a:lnTo>
                  <a:pt x="36" y="8"/>
                </a:lnTo>
                <a:lnTo>
                  <a:pt x="41" y="8"/>
                </a:lnTo>
                <a:lnTo>
                  <a:pt x="41" y="12"/>
                </a:lnTo>
                <a:lnTo>
                  <a:pt x="41" y="62"/>
                </a:lnTo>
                <a:lnTo>
                  <a:pt x="28" y="62"/>
                </a:lnTo>
                <a:lnTo>
                  <a:pt x="28" y="8"/>
                </a:lnTo>
                <a:lnTo>
                  <a:pt x="16" y="8"/>
                </a:lnTo>
                <a:lnTo>
                  <a:pt x="16" y="62"/>
                </a:lnTo>
                <a:lnTo>
                  <a:pt x="3" y="62"/>
                </a:lnTo>
                <a:lnTo>
                  <a:pt x="3" y="8"/>
                </a:lnTo>
                <a:lnTo>
                  <a:pt x="0" y="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600">
              <a:latin typeface="+mn-lt"/>
            </a:endParaRPr>
          </a:p>
        </p:txBody>
      </p:sp>
      <p:sp>
        <p:nvSpPr>
          <p:cNvPr id="144" name="Freeform 1172"/>
          <p:cNvSpPr>
            <a:spLocks/>
          </p:cNvSpPr>
          <p:nvPr/>
        </p:nvSpPr>
        <p:spPr bwMode="auto">
          <a:xfrm>
            <a:off x="6515720" y="1635124"/>
            <a:ext cx="65088" cy="98425"/>
          </a:xfrm>
          <a:custGeom>
            <a:avLst/>
            <a:gdLst>
              <a:gd name="T0" fmla="*/ 0 w 41"/>
              <a:gd name="T1" fmla="*/ 0 h 62"/>
              <a:gd name="T2" fmla="*/ 24 w 41"/>
              <a:gd name="T3" fmla="*/ 0 h 62"/>
              <a:gd name="T4" fmla="*/ 33 w 41"/>
              <a:gd name="T5" fmla="*/ 0 h 62"/>
              <a:gd name="T6" fmla="*/ 36 w 41"/>
              <a:gd name="T7" fmla="*/ 4 h 62"/>
              <a:gd name="T8" fmla="*/ 36 w 41"/>
              <a:gd name="T9" fmla="*/ 8 h 62"/>
              <a:gd name="T10" fmla="*/ 41 w 41"/>
              <a:gd name="T11" fmla="*/ 8 h 62"/>
              <a:gd name="T12" fmla="*/ 41 w 41"/>
              <a:gd name="T13" fmla="*/ 12 h 62"/>
              <a:gd name="T14" fmla="*/ 41 w 41"/>
              <a:gd name="T15" fmla="*/ 62 h 62"/>
              <a:gd name="T16" fmla="*/ 28 w 41"/>
              <a:gd name="T17" fmla="*/ 62 h 62"/>
              <a:gd name="T18" fmla="*/ 28 w 41"/>
              <a:gd name="T19" fmla="*/ 8 h 62"/>
              <a:gd name="T20" fmla="*/ 16 w 41"/>
              <a:gd name="T21" fmla="*/ 8 h 62"/>
              <a:gd name="T22" fmla="*/ 16 w 41"/>
              <a:gd name="T23" fmla="*/ 62 h 62"/>
              <a:gd name="T24" fmla="*/ 3 w 41"/>
              <a:gd name="T25" fmla="*/ 62 h 62"/>
              <a:gd name="T26" fmla="*/ 3 w 41"/>
              <a:gd name="T27" fmla="*/ 8 h 62"/>
              <a:gd name="T28" fmla="*/ 0 w 41"/>
              <a:gd name="T29" fmla="*/ 8 h 62"/>
              <a:gd name="T30" fmla="*/ 0 w 41"/>
              <a:gd name="T31" fmla="*/ 0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
              <a:gd name="T49" fmla="*/ 0 h 62"/>
              <a:gd name="T50" fmla="*/ 41 w 41"/>
              <a:gd name="T51" fmla="*/ 62 h 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 h="62">
                <a:moveTo>
                  <a:pt x="0" y="0"/>
                </a:moveTo>
                <a:lnTo>
                  <a:pt x="24" y="0"/>
                </a:lnTo>
                <a:lnTo>
                  <a:pt x="33" y="0"/>
                </a:lnTo>
                <a:lnTo>
                  <a:pt x="36" y="4"/>
                </a:lnTo>
                <a:lnTo>
                  <a:pt x="36" y="8"/>
                </a:lnTo>
                <a:lnTo>
                  <a:pt x="41" y="8"/>
                </a:lnTo>
                <a:lnTo>
                  <a:pt x="41" y="12"/>
                </a:lnTo>
                <a:lnTo>
                  <a:pt x="41" y="62"/>
                </a:lnTo>
                <a:lnTo>
                  <a:pt x="28" y="62"/>
                </a:lnTo>
                <a:lnTo>
                  <a:pt x="28" y="8"/>
                </a:lnTo>
                <a:lnTo>
                  <a:pt x="16" y="8"/>
                </a:lnTo>
                <a:lnTo>
                  <a:pt x="16" y="62"/>
                </a:lnTo>
                <a:lnTo>
                  <a:pt x="3" y="62"/>
                </a:lnTo>
                <a:lnTo>
                  <a:pt x="3" y="8"/>
                </a:lnTo>
                <a:lnTo>
                  <a:pt x="0" y="8"/>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145" name="Freeform 1173"/>
          <p:cNvSpPr>
            <a:spLocks/>
          </p:cNvSpPr>
          <p:nvPr/>
        </p:nvSpPr>
        <p:spPr bwMode="auto">
          <a:xfrm>
            <a:off x="6593508" y="1635124"/>
            <a:ext cx="58738" cy="98425"/>
          </a:xfrm>
          <a:custGeom>
            <a:avLst/>
            <a:gdLst>
              <a:gd name="T0" fmla="*/ 37 w 37"/>
              <a:gd name="T1" fmla="*/ 20 h 62"/>
              <a:gd name="T2" fmla="*/ 25 w 37"/>
              <a:gd name="T3" fmla="*/ 20 h 62"/>
              <a:gd name="T4" fmla="*/ 25 w 37"/>
              <a:gd name="T5" fmla="*/ 8 h 62"/>
              <a:gd name="T6" fmla="*/ 12 w 37"/>
              <a:gd name="T7" fmla="*/ 8 h 62"/>
              <a:gd name="T8" fmla="*/ 12 w 37"/>
              <a:gd name="T9" fmla="*/ 55 h 62"/>
              <a:gd name="T10" fmla="*/ 25 w 37"/>
              <a:gd name="T11" fmla="*/ 55 h 62"/>
              <a:gd name="T12" fmla="*/ 25 w 37"/>
              <a:gd name="T13" fmla="*/ 39 h 62"/>
              <a:gd name="T14" fmla="*/ 37 w 37"/>
              <a:gd name="T15" fmla="*/ 39 h 62"/>
              <a:gd name="T16" fmla="*/ 37 w 37"/>
              <a:gd name="T17" fmla="*/ 51 h 62"/>
              <a:gd name="T18" fmla="*/ 37 w 37"/>
              <a:gd name="T19" fmla="*/ 55 h 62"/>
              <a:gd name="T20" fmla="*/ 28 w 37"/>
              <a:gd name="T21" fmla="*/ 62 h 62"/>
              <a:gd name="T22" fmla="*/ 20 w 37"/>
              <a:gd name="T23" fmla="*/ 62 h 62"/>
              <a:gd name="T24" fmla="*/ 17 w 37"/>
              <a:gd name="T25" fmla="*/ 62 h 62"/>
              <a:gd name="T26" fmla="*/ 9 w 37"/>
              <a:gd name="T27" fmla="*/ 62 h 62"/>
              <a:gd name="T28" fmla="*/ 4 w 37"/>
              <a:gd name="T29" fmla="*/ 59 h 62"/>
              <a:gd name="T30" fmla="*/ 4 w 37"/>
              <a:gd name="T31" fmla="*/ 55 h 62"/>
              <a:gd name="T32" fmla="*/ 4 w 37"/>
              <a:gd name="T33" fmla="*/ 51 h 62"/>
              <a:gd name="T34" fmla="*/ 0 w 37"/>
              <a:gd name="T35" fmla="*/ 47 h 62"/>
              <a:gd name="T36" fmla="*/ 0 w 37"/>
              <a:gd name="T37" fmla="*/ 12 h 62"/>
              <a:gd name="T38" fmla="*/ 9 w 37"/>
              <a:gd name="T39" fmla="*/ 4 h 62"/>
              <a:gd name="T40" fmla="*/ 9 w 37"/>
              <a:gd name="T41" fmla="*/ 0 h 62"/>
              <a:gd name="T42" fmla="*/ 17 w 37"/>
              <a:gd name="T43" fmla="*/ 0 h 62"/>
              <a:gd name="T44" fmla="*/ 20 w 37"/>
              <a:gd name="T45" fmla="*/ 0 h 62"/>
              <a:gd name="T46" fmla="*/ 28 w 37"/>
              <a:gd name="T47" fmla="*/ 0 h 62"/>
              <a:gd name="T48" fmla="*/ 37 w 37"/>
              <a:gd name="T49" fmla="*/ 8 h 62"/>
              <a:gd name="T50" fmla="*/ 37 w 37"/>
              <a:gd name="T51" fmla="*/ 20 h 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7"/>
              <a:gd name="T79" fmla="*/ 0 h 62"/>
              <a:gd name="T80" fmla="*/ 37 w 37"/>
              <a:gd name="T81" fmla="*/ 62 h 6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7" h="62">
                <a:moveTo>
                  <a:pt x="37" y="20"/>
                </a:moveTo>
                <a:lnTo>
                  <a:pt x="25" y="20"/>
                </a:lnTo>
                <a:lnTo>
                  <a:pt x="25" y="8"/>
                </a:lnTo>
                <a:lnTo>
                  <a:pt x="12" y="8"/>
                </a:lnTo>
                <a:lnTo>
                  <a:pt x="12" y="55"/>
                </a:lnTo>
                <a:lnTo>
                  <a:pt x="25" y="55"/>
                </a:lnTo>
                <a:lnTo>
                  <a:pt x="25" y="39"/>
                </a:lnTo>
                <a:lnTo>
                  <a:pt x="37" y="39"/>
                </a:lnTo>
                <a:lnTo>
                  <a:pt x="37" y="51"/>
                </a:lnTo>
                <a:lnTo>
                  <a:pt x="37" y="55"/>
                </a:lnTo>
                <a:lnTo>
                  <a:pt x="28" y="62"/>
                </a:lnTo>
                <a:lnTo>
                  <a:pt x="20" y="62"/>
                </a:lnTo>
                <a:lnTo>
                  <a:pt x="17" y="62"/>
                </a:lnTo>
                <a:lnTo>
                  <a:pt x="9" y="62"/>
                </a:lnTo>
                <a:lnTo>
                  <a:pt x="4" y="59"/>
                </a:lnTo>
                <a:lnTo>
                  <a:pt x="4" y="55"/>
                </a:lnTo>
                <a:lnTo>
                  <a:pt x="4" y="51"/>
                </a:lnTo>
                <a:lnTo>
                  <a:pt x="0" y="47"/>
                </a:lnTo>
                <a:lnTo>
                  <a:pt x="0" y="12"/>
                </a:lnTo>
                <a:lnTo>
                  <a:pt x="9" y="4"/>
                </a:lnTo>
                <a:lnTo>
                  <a:pt x="9" y="0"/>
                </a:lnTo>
                <a:lnTo>
                  <a:pt x="17" y="0"/>
                </a:lnTo>
                <a:lnTo>
                  <a:pt x="20" y="0"/>
                </a:lnTo>
                <a:lnTo>
                  <a:pt x="28" y="0"/>
                </a:lnTo>
                <a:lnTo>
                  <a:pt x="37" y="8"/>
                </a:lnTo>
                <a:lnTo>
                  <a:pt x="37"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600">
              <a:latin typeface="+mn-lt"/>
            </a:endParaRPr>
          </a:p>
        </p:txBody>
      </p:sp>
      <p:sp>
        <p:nvSpPr>
          <p:cNvPr id="146" name="Freeform 1174"/>
          <p:cNvSpPr>
            <a:spLocks/>
          </p:cNvSpPr>
          <p:nvPr/>
        </p:nvSpPr>
        <p:spPr bwMode="auto">
          <a:xfrm>
            <a:off x="6593508" y="1635124"/>
            <a:ext cx="58738" cy="98425"/>
          </a:xfrm>
          <a:custGeom>
            <a:avLst/>
            <a:gdLst>
              <a:gd name="T0" fmla="*/ 37 w 37"/>
              <a:gd name="T1" fmla="*/ 20 h 62"/>
              <a:gd name="T2" fmla="*/ 25 w 37"/>
              <a:gd name="T3" fmla="*/ 20 h 62"/>
              <a:gd name="T4" fmla="*/ 25 w 37"/>
              <a:gd name="T5" fmla="*/ 8 h 62"/>
              <a:gd name="T6" fmla="*/ 12 w 37"/>
              <a:gd name="T7" fmla="*/ 8 h 62"/>
              <a:gd name="T8" fmla="*/ 12 w 37"/>
              <a:gd name="T9" fmla="*/ 55 h 62"/>
              <a:gd name="T10" fmla="*/ 25 w 37"/>
              <a:gd name="T11" fmla="*/ 55 h 62"/>
              <a:gd name="T12" fmla="*/ 25 w 37"/>
              <a:gd name="T13" fmla="*/ 39 h 62"/>
              <a:gd name="T14" fmla="*/ 37 w 37"/>
              <a:gd name="T15" fmla="*/ 39 h 62"/>
              <a:gd name="T16" fmla="*/ 37 w 37"/>
              <a:gd name="T17" fmla="*/ 51 h 62"/>
              <a:gd name="T18" fmla="*/ 37 w 37"/>
              <a:gd name="T19" fmla="*/ 55 h 62"/>
              <a:gd name="T20" fmla="*/ 28 w 37"/>
              <a:gd name="T21" fmla="*/ 62 h 62"/>
              <a:gd name="T22" fmla="*/ 20 w 37"/>
              <a:gd name="T23" fmla="*/ 62 h 62"/>
              <a:gd name="T24" fmla="*/ 17 w 37"/>
              <a:gd name="T25" fmla="*/ 62 h 62"/>
              <a:gd name="T26" fmla="*/ 9 w 37"/>
              <a:gd name="T27" fmla="*/ 62 h 62"/>
              <a:gd name="T28" fmla="*/ 4 w 37"/>
              <a:gd name="T29" fmla="*/ 59 h 62"/>
              <a:gd name="T30" fmla="*/ 4 w 37"/>
              <a:gd name="T31" fmla="*/ 55 h 62"/>
              <a:gd name="T32" fmla="*/ 4 w 37"/>
              <a:gd name="T33" fmla="*/ 51 h 62"/>
              <a:gd name="T34" fmla="*/ 0 w 37"/>
              <a:gd name="T35" fmla="*/ 47 h 62"/>
              <a:gd name="T36" fmla="*/ 0 w 37"/>
              <a:gd name="T37" fmla="*/ 12 h 62"/>
              <a:gd name="T38" fmla="*/ 9 w 37"/>
              <a:gd name="T39" fmla="*/ 4 h 62"/>
              <a:gd name="T40" fmla="*/ 9 w 37"/>
              <a:gd name="T41" fmla="*/ 0 h 62"/>
              <a:gd name="T42" fmla="*/ 17 w 37"/>
              <a:gd name="T43" fmla="*/ 0 h 62"/>
              <a:gd name="T44" fmla="*/ 20 w 37"/>
              <a:gd name="T45" fmla="*/ 0 h 62"/>
              <a:gd name="T46" fmla="*/ 28 w 37"/>
              <a:gd name="T47" fmla="*/ 0 h 62"/>
              <a:gd name="T48" fmla="*/ 37 w 37"/>
              <a:gd name="T49" fmla="*/ 8 h 62"/>
              <a:gd name="T50" fmla="*/ 37 w 37"/>
              <a:gd name="T51" fmla="*/ 20 h 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7"/>
              <a:gd name="T79" fmla="*/ 0 h 62"/>
              <a:gd name="T80" fmla="*/ 37 w 37"/>
              <a:gd name="T81" fmla="*/ 62 h 6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7" h="62">
                <a:moveTo>
                  <a:pt x="37" y="20"/>
                </a:moveTo>
                <a:lnTo>
                  <a:pt x="25" y="20"/>
                </a:lnTo>
                <a:lnTo>
                  <a:pt x="25" y="8"/>
                </a:lnTo>
                <a:lnTo>
                  <a:pt x="12" y="8"/>
                </a:lnTo>
                <a:lnTo>
                  <a:pt x="12" y="55"/>
                </a:lnTo>
                <a:lnTo>
                  <a:pt x="25" y="55"/>
                </a:lnTo>
                <a:lnTo>
                  <a:pt x="25" y="39"/>
                </a:lnTo>
                <a:lnTo>
                  <a:pt x="37" y="39"/>
                </a:lnTo>
                <a:lnTo>
                  <a:pt x="37" y="51"/>
                </a:lnTo>
                <a:lnTo>
                  <a:pt x="37" y="55"/>
                </a:lnTo>
                <a:lnTo>
                  <a:pt x="28" y="62"/>
                </a:lnTo>
                <a:lnTo>
                  <a:pt x="20" y="62"/>
                </a:lnTo>
                <a:lnTo>
                  <a:pt x="17" y="62"/>
                </a:lnTo>
                <a:lnTo>
                  <a:pt x="9" y="62"/>
                </a:lnTo>
                <a:lnTo>
                  <a:pt x="4" y="59"/>
                </a:lnTo>
                <a:lnTo>
                  <a:pt x="4" y="55"/>
                </a:lnTo>
                <a:lnTo>
                  <a:pt x="4" y="51"/>
                </a:lnTo>
                <a:lnTo>
                  <a:pt x="0" y="47"/>
                </a:lnTo>
                <a:lnTo>
                  <a:pt x="0" y="12"/>
                </a:lnTo>
                <a:lnTo>
                  <a:pt x="9" y="4"/>
                </a:lnTo>
                <a:lnTo>
                  <a:pt x="9" y="0"/>
                </a:lnTo>
                <a:lnTo>
                  <a:pt x="17" y="0"/>
                </a:lnTo>
                <a:lnTo>
                  <a:pt x="20" y="0"/>
                </a:lnTo>
                <a:lnTo>
                  <a:pt x="28" y="0"/>
                </a:lnTo>
                <a:lnTo>
                  <a:pt x="37" y="8"/>
                </a:lnTo>
                <a:lnTo>
                  <a:pt x="37" y="2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147" name="Freeform 1175"/>
          <p:cNvSpPr>
            <a:spLocks/>
          </p:cNvSpPr>
          <p:nvPr/>
        </p:nvSpPr>
        <p:spPr bwMode="auto">
          <a:xfrm>
            <a:off x="6664945" y="1584324"/>
            <a:ext cx="52388" cy="149225"/>
          </a:xfrm>
          <a:custGeom>
            <a:avLst/>
            <a:gdLst>
              <a:gd name="T0" fmla="*/ 5 w 33"/>
              <a:gd name="T1" fmla="*/ 0 h 94"/>
              <a:gd name="T2" fmla="*/ 17 w 33"/>
              <a:gd name="T3" fmla="*/ 0 h 94"/>
              <a:gd name="T4" fmla="*/ 17 w 33"/>
              <a:gd name="T5" fmla="*/ 32 h 94"/>
              <a:gd name="T6" fmla="*/ 30 w 33"/>
              <a:gd name="T7" fmla="*/ 32 h 94"/>
              <a:gd name="T8" fmla="*/ 30 w 33"/>
              <a:gd name="T9" fmla="*/ 40 h 94"/>
              <a:gd name="T10" fmla="*/ 17 w 33"/>
              <a:gd name="T11" fmla="*/ 40 h 94"/>
              <a:gd name="T12" fmla="*/ 17 w 33"/>
              <a:gd name="T13" fmla="*/ 87 h 94"/>
              <a:gd name="T14" fmla="*/ 33 w 33"/>
              <a:gd name="T15" fmla="*/ 87 h 94"/>
              <a:gd name="T16" fmla="*/ 33 w 33"/>
              <a:gd name="T17" fmla="*/ 94 h 94"/>
              <a:gd name="T18" fmla="*/ 22 w 33"/>
              <a:gd name="T19" fmla="*/ 94 h 94"/>
              <a:gd name="T20" fmla="*/ 13 w 33"/>
              <a:gd name="T21" fmla="*/ 94 h 94"/>
              <a:gd name="T22" fmla="*/ 5 w 33"/>
              <a:gd name="T23" fmla="*/ 87 h 94"/>
              <a:gd name="T24" fmla="*/ 5 w 33"/>
              <a:gd name="T25" fmla="*/ 83 h 94"/>
              <a:gd name="T26" fmla="*/ 5 w 33"/>
              <a:gd name="T27" fmla="*/ 40 h 94"/>
              <a:gd name="T28" fmla="*/ 0 w 33"/>
              <a:gd name="T29" fmla="*/ 40 h 94"/>
              <a:gd name="T30" fmla="*/ 0 w 33"/>
              <a:gd name="T31" fmla="*/ 32 h 94"/>
              <a:gd name="T32" fmla="*/ 5 w 33"/>
              <a:gd name="T33" fmla="*/ 32 h 94"/>
              <a:gd name="T34" fmla="*/ 5 w 33"/>
              <a:gd name="T35" fmla="*/ 0 h 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94"/>
              <a:gd name="T56" fmla="*/ 33 w 33"/>
              <a:gd name="T57" fmla="*/ 94 h 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94">
                <a:moveTo>
                  <a:pt x="5" y="0"/>
                </a:moveTo>
                <a:lnTo>
                  <a:pt x="17" y="0"/>
                </a:lnTo>
                <a:lnTo>
                  <a:pt x="17" y="32"/>
                </a:lnTo>
                <a:lnTo>
                  <a:pt x="30" y="32"/>
                </a:lnTo>
                <a:lnTo>
                  <a:pt x="30" y="40"/>
                </a:lnTo>
                <a:lnTo>
                  <a:pt x="17" y="40"/>
                </a:lnTo>
                <a:lnTo>
                  <a:pt x="17" y="87"/>
                </a:lnTo>
                <a:lnTo>
                  <a:pt x="33" y="87"/>
                </a:lnTo>
                <a:lnTo>
                  <a:pt x="33" y="94"/>
                </a:lnTo>
                <a:lnTo>
                  <a:pt x="22" y="94"/>
                </a:lnTo>
                <a:lnTo>
                  <a:pt x="13" y="94"/>
                </a:lnTo>
                <a:lnTo>
                  <a:pt x="5" y="87"/>
                </a:lnTo>
                <a:lnTo>
                  <a:pt x="5" y="83"/>
                </a:lnTo>
                <a:lnTo>
                  <a:pt x="5" y="40"/>
                </a:lnTo>
                <a:lnTo>
                  <a:pt x="0" y="40"/>
                </a:lnTo>
                <a:lnTo>
                  <a:pt x="0" y="32"/>
                </a:lnTo>
                <a:lnTo>
                  <a:pt x="5" y="32"/>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600">
              <a:latin typeface="+mn-lt"/>
            </a:endParaRPr>
          </a:p>
        </p:txBody>
      </p:sp>
      <p:sp>
        <p:nvSpPr>
          <p:cNvPr id="148" name="Freeform 1176"/>
          <p:cNvSpPr>
            <a:spLocks/>
          </p:cNvSpPr>
          <p:nvPr/>
        </p:nvSpPr>
        <p:spPr bwMode="auto">
          <a:xfrm>
            <a:off x="6664945" y="1584324"/>
            <a:ext cx="52388" cy="149225"/>
          </a:xfrm>
          <a:custGeom>
            <a:avLst/>
            <a:gdLst>
              <a:gd name="T0" fmla="*/ 5 w 33"/>
              <a:gd name="T1" fmla="*/ 0 h 94"/>
              <a:gd name="T2" fmla="*/ 17 w 33"/>
              <a:gd name="T3" fmla="*/ 0 h 94"/>
              <a:gd name="T4" fmla="*/ 17 w 33"/>
              <a:gd name="T5" fmla="*/ 32 h 94"/>
              <a:gd name="T6" fmla="*/ 30 w 33"/>
              <a:gd name="T7" fmla="*/ 32 h 94"/>
              <a:gd name="T8" fmla="*/ 30 w 33"/>
              <a:gd name="T9" fmla="*/ 40 h 94"/>
              <a:gd name="T10" fmla="*/ 17 w 33"/>
              <a:gd name="T11" fmla="*/ 40 h 94"/>
              <a:gd name="T12" fmla="*/ 17 w 33"/>
              <a:gd name="T13" fmla="*/ 87 h 94"/>
              <a:gd name="T14" fmla="*/ 33 w 33"/>
              <a:gd name="T15" fmla="*/ 87 h 94"/>
              <a:gd name="T16" fmla="*/ 33 w 33"/>
              <a:gd name="T17" fmla="*/ 94 h 94"/>
              <a:gd name="T18" fmla="*/ 22 w 33"/>
              <a:gd name="T19" fmla="*/ 94 h 94"/>
              <a:gd name="T20" fmla="*/ 13 w 33"/>
              <a:gd name="T21" fmla="*/ 94 h 94"/>
              <a:gd name="T22" fmla="*/ 5 w 33"/>
              <a:gd name="T23" fmla="*/ 87 h 94"/>
              <a:gd name="T24" fmla="*/ 5 w 33"/>
              <a:gd name="T25" fmla="*/ 83 h 94"/>
              <a:gd name="T26" fmla="*/ 5 w 33"/>
              <a:gd name="T27" fmla="*/ 40 h 94"/>
              <a:gd name="T28" fmla="*/ 0 w 33"/>
              <a:gd name="T29" fmla="*/ 40 h 94"/>
              <a:gd name="T30" fmla="*/ 0 w 33"/>
              <a:gd name="T31" fmla="*/ 32 h 94"/>
              <a:gd name="T32" fmla="*/ 5 w 33"/>
              <a:gd name="T33" fmla="*/ 32 h 94"/>
              <a:gd name="T34" fmla="*/ 5 w 33"/>
              <a:gd name="T35" fmla="*/ 0 h 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94"/>
              <a:gd name="T56" fmla="*/ 33 w 33"/>
              <a:gd name="T57" fmla="*/ 94 h 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94">
                <a:moveTo>
                  <a:pt x="5" y="0"/>
                </a:moveTo>
                <a:lnTo>
                  <a:pt x="17" y="0"/>
                </a:lnTo>
                <a:lnTo>
                  <a:pt x="17" y="32"/>
                </a:lnTo>
                <a:lnTo>
                  <a:pt x="30" y="32"/>
                </a:lnTo>
                <a:lnTo>
                  <a:pt x="30" y="40"/>
                </a:lnTo>
                <a:lnTo>
                  <a:pt x="17" y="40"/>
                </a:lnTo>
                <a:lnTo>
                  <a:pt x="17" y="87"/>
                </a:lnTo>
                <a:lnTo>
                  <a:pt x="33" y="87"/>
                </a:lnTo>
                <a:lnTo>
                  <a:pt x="33" y="94"/>
                </a:lnTo>
                <a:lnTo>
                  <a:pt x="22" y="94"/>
                </a:lnTo>
                <a:lnTo>
                  <a:pt x="13" y="94"/>
                </a:lnTo>
                <a:lnTo>
                  <a:pt x="5" y="87"/>
                </a:lnTo>
                <a:lnTo>
                  <a:pt x="5" y="83"/>
                </a:lnTo>
                <a:lnTo>
                  <a:pt x="5" y="40"/>
                </a:lnTo>
                <a:lnTo>
                  <a:pt x="0" y="40"/>
                </a:lnTo>
                <a:lnTo>
                  <a:pt x="0" y="32"/>
                </a:lnTo>
                <a:lnTo>
                  <a:pt x="5" y="32"/>
                </a:lnTo>
                <a:lnTo>
                  <a:pt x="5"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149" name="Freeform 1177"/>
          <p:cNvSpPr>
            <a:spLocks/>
          </p:cNvSpPr>
          <p:nvPr/>
        </p:nvSpPr>
        <p:spPr bwMode="auto">
          <a:xfrm>
            <a:off x="6737970" y="1635124"/>
            <a:ext cx="19050" cy="98425"/>
          </a:xfrm>
          <a:custGeom>
            <a:avLst/>
            <a:gdLst>
              <a:gd name="T0" fmla="*/ 12 w 12"/>
              <a:gd name="T1" fmla="*/ 12 h 62"/>
              <a:gd name="T2" fmla="*/ 12 w 12"/>
              <a:gd name="T3" fmla="*/ 62 h 62"/>
              <a:gd name="T4" fmla="*/ 0 w 12"/>
              <a:gd name="T5" fmla="*/ 62 h 62"/>
              <a:gd name="T6" fmla="*/ 0 w 12"/>
              <a:gd name="T7" fmla="*/ 0 h 62"/>
              <a:gd name="T8" fmla="*/ 9 w 12"/>
              <a:gd name="T9" fmla="*/ 0 h 62"/>
              <a:gd name="T10" fmla="*/ 12 w 12"/>
              <a:gd name="T11" fmla="*/ 4 h 62"/>
              <a:gd name="T12" fmla="*/ 12 w 12"/>
              <a:gd name="T13" fmla="*/ 12 h 62"/>
              <a:gd name="T14" fmla="*/ 0 60000 65536"/>
              <a:gd name="T15" fmla="*/ 0 60000 65536"/>
              <a:gd name="T16" fmla="*/ 0 60000 65536"/>
              <a:gd name="T17" fmla="*/ 0 60000 65536"/>
              <a:gd name="T18" fmla="*/ 0 60000 65536"/>
              <a:gd name="T19" fmla="*/ 0 60000 65536"/>
              <a:gd name="T20" fmla="*/ 0 60000 65536"/>
              <a:gd name="T21" fmla="*/ 0 w 12"/>
              <a:gd name="T22" fmla="*/ 0 h 62"/>
              <a:gd name="T23" fmla="*/ 12 w 12"/>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62">
                <a:moveTo>
                  <a:pt x="12" y="12"/>
                </a:moveTo>
                <a:lnTo>
                  <a:pt x="12" y="62"/>
                </a:lnTo>
                <a:lnTo>
                  <a:pt x="0" y="62"/>
                </a:lnTo>
                <a:lnTo>
                  <a:pt x="0" y="0"/>
                </a:lnTo>
                <a:lnTo>
                  <a:pt x="9" y="0"/>
                </a:lnTo>
                <a:lnTo>
                  <a:pt x="12" y="4"/>
                </a:lnTo>
                <a:lnTo>
                  <a:pt x="1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600">
              <a:latin typeface="+mn-lt"/>
            </a:endParaRPr>
          </a:p>
        </p:txBody>
      </p:sp>
      <p:sp>
        <p:nvSpPr>
          <p:cNvPr id="150" name="Freeform 1178"/>
          <p:cNvSpPr>
            <a:spLocks/>
          </p:cNvSpPr>
          <p:nvPr/>
        </p:nvSpPr>
        <p:spPr bwMode="auto">
          <a:xfrm>
            <a:off x="6737970" y="1635124"/>
            <a:ext cx="19050" cy="98425"/>
          </a:xfrm>
          <a:custGeom>
            <a:avLst/>
            <a:gdLst>
              <a:gd name="T0" fmla="*/ 12 w 12"/>
              <a:gd name="T1" fmla="*/ 12 h 62"/>
              <a:gd name="T2" fmla="*/ 12 w 12"/>
              <a:gd name="T3" fmla="*/ 62 h 62"/>
              <a:gd name="T4" fmla="*/ 0 w 12"/>
              <a:gd name="T5" fmla="*/ 62 h 62"/>
              <a:gd name="T6" fmla="*/ 0 w 12"/>
              <a:gd name="T7" fmla="*/ 0 h 62"/>
              <a:gd name="T8" fmla="*/ 9 w 12"/>
              <a:gd name="T9" fmla="*/ 0 h 62"/>
              <a:gd name="T10" fmla="*/ 12 w 12"/>
              <a:gd name="T11" fmla="*/ 4 h 62"/>
              <a:gd name="T12" fmla="*/ 12 w 12"/>
              <a:gd name="T13" fmla="*/ 12 h 62"/>
              <a:gd name="T14" fmla="*/ 0 60000 65536"/>
              <a:gd name="T15" fmla="*/ 0 60000 65536"/>
              <a:gd name="T16" fmla="*/ 0 60000 65536"/>
              <a:gd name="T17" fmla="*/ 0 60000 65536"/>
              <a:gd name="T18" fmla="*/ 0 60000 65536"/>
              <a:gd name="T19" fmla="*/ 0 60000 65536"/>
              <a:gd name="T20" fmla="*/ 0 60000 65536"/>
              <a:gd name="T21" fmla="*/ 0 w 12"/>
              <a:gd name="T22" fmla="*/ 0 h 62"/>
              <a:gd name="T23" fmla="*/ 12 w 12"/>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62">
                <a:moveTo>
                  <a:pt x="12" y="12"/>
                </a:moveTo>
                <a:lnTo>
                  <a:pt x="12" y="62"/>
                </a:lnTo>
                <a:lnTo>
                  <a:pt x="0" y="62"/>
                </a:lnTo>
                <a:lnTo>
                  <a:pt x="0" y="0"/>
                </a:lnTo>
                <a:lnTo>
                  <a:pt x="9" y="0"/>
                </a:lnTo>
                <a:lnTo>
                  <a:pt x="12" y="4"/>
                </a:lnTo>
                <a:lnTo>
                  <a:pt x="12" y="1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151" name="Freeform 1179"/>
          <p:cNvSpPr>
            <a:spLocks noEditPoints="1"/>
          </p:cNvSpPr>
          <p:nvPr/>
        </p:nvSpPr>
        <p:spPr bwMode="auto">
          <a:xfrm>
            <a:off x="6782420" y="1630362"/>
            <a:ext cx="61913" cy="103188"/>
          </a:xfrm>
          <a:custGeom>
            <a:avLst/>
            <a:gdLst>
              <a:gd name="T0" fmla="*/ 0 w 39"/>
              <a:gd name="T1" fmla="*/ 50 h 65"/>
              <a:gd name="T2" fmla="*/ 0 w 39"/>
              <a:gd name="T3" fmla="*/ 15 h 65"/>
              <a:gd name="T4" fmla="*/ 0 w 39"/>
              <a:gd name="T5" fmla="*/ 7 h 65"/>
              <a:gd name="T6" fmla="*/ 9 w 39"/>
              <a:gd name="T7" fmla="*/ 0 h 65"/>
              <a:gd name="T8" fmla="*/ 14 w 39"/>
              <a:gd name="T9" fmla="*/ 0 h 65"/>
              <a:gd name="T10" fmla="*/ 22 w 39"/>
              <a:gd name="T11" fmla="*/ 0 h 65"/>
              <a:gd name="T12" fmla="*/ 25 w 39"/>
              <a:gd name="T13" fmla="*/ 0 h 65"/>
              <a:gd name="T14" fmla="*/ 39 w 39"/>
              <a:gd name="T15" fmla="*/ 11 h 65"/>
              <a:gd name="T16" fmla="*/ 39 w 39"/>
              <a:gd name="T17" fmla="*/ 15 h 65"/>
              <a:gd name="T18" fmla="*/ 39 w 39"/>
              <a:gd name="T19" fmla="*/ 54 h 65"/>
              <a:gd name="T20" fmla="*/ 39 w 39"/>
              <a:gd name="T21" fmla="*/ 58 h 65"/>
              <a:gd name="T22" fmla="*/ 34 w 39"/>
              <a:gd name="T23" fmla="*/ 58 h 65"/>
              <a:gd name="T24" fmla="*/ 34 w 39"/>
              <a:gd name="T25" fmla="*/ 62 h 65"/>
              <a:gd name="T26" fmla="*/ 30 w 39"/>
              <a:gd name="T27" fmla="*/ 65 h 65"/>
              <a:gd name="T28" fmla="*/ 22 w 39"/>
              <a:gd name="T29" fmla="*/ 65 h 65"/>
              <a:gd name="T30" fmla="*/ 14 w 39"/>
              <a:gd name="T31" fmla="*/ 65 h 65"/>
              <a:gd name="T32" fmla="*/ 5 w 39"/>
              <a:gd name="T33" fmla="*/ 65 h 65"/>
              <a:gd name="T34" fmla="*/ 0 w 39"/>
              <a:gd name="T35" fmla="*/ 62 h 65"/>
              <a:gd name="T36" fmla="*/ 0 w 39"/>
              <a:gd name="T37" fmla="*/ 58 h 65"/>
              <a:gd name="T38" fmla="*/ 0 w 39"/>
              <a:gd name="T39" fmla="*/ 50 h 65"/>
              <a:gd name="T40" fmla="*/ 14 w 39"/>
              <a:gd name="T41" fmla="*/ 7 h 65"/>
              <a:gd name="T42" fmla="*/ 14 w 39"/>
              <a:gd name="T43" fmla="*/ 58 h 65"/>
              <a:gd name="T44" fmla="*/ 25 w 39"/>
              <a:gd name="T45" fmla="*/ 58 h 65"/>
              <a:gd name="T46" fmla="*/ 25 w 39"/>
              <a:gd name="T47" fmla="*/ 7 h 65"/>
              <a:gd name="T48" fmla="*/ 14 w 39"/>
              <a:gd name="T49" fmla="*/ 7 h 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9"/>
              <a:gd name="T76" fmla="*/ 0 h 65"/>
              <a:gd name="T77" fmla="*/ 39 w 39"/>
              <a:gd name="T78" fmla="*/ 65 h 6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9" h="65">
                <a:moveTo>
                  <a:pt x="0" y="50"/>
                </a:moveTo>
                <a:lnTo>
                  <a:pt x="0" y="15"/>
                </a:lnTo>
                <a:lnTo>
                  <a:pt x="0" y="7"/>
                </a:lnTo>
                <a:lnTo>
                  <a:pt x="9" y="0"/>
                </a:lnTo>
                <a:lnTo>
                  <a:pt x="14" y="0"/>
                </a:lnTo>
                <a:lnTo>
                  <a:pt x="22" y="0"/>
                </a:lnTo>
                <a:lnTo>
                  <a:pt x="25" y="0"/>
                </a:lnTo>
                <a:lnTo>
                  <a:pt x="39" y="11"/>
                </a:lnTo>
                <a:lnTo>
                  <a:pt x="39" y="15"/>
                </a:lnTo>
                <a:lnTo>
                  <a:pt x="39" y="54"/>
                </a:lnTo>
                <a:lnTo>
                  <a:pt x="39" y="58"/>
                </a:lnTo>
                <a:lnTo>
                  <a:pt x="34" y="58"/>
                </a:lnTo>
                <a:lnTo>
                  <a:pt x="34" y="62"/>
                </a:lnTo>
                <a:lnTo>
                  <a:pt x="30" y="65"/>
                </a:lnTo>
                <a:lnTo>
                  <a:pt x="22" y="65"/>
                </a:lnTo>
                <a:lnTo>
                  <a:pt x="14" y="65"/>
                </a:lnTo>
                <a:lnTo>
                  <a:pt x="5" y="65"/>
                </a:lnTo>
                <a:lnTo>
                  <a:pt x="0" y="62"/>
                </a:lnTo>
                <a:lnTo>
                  <a:pt x="0" y="58"/>
                </a:lnTo>
                <a:lnTo>
                  <a:pt x="0" y="50"/>
                </a:lnTo>
                <a:close/>
                <a:moveTo>
                  <a:pt x="14" y="7"/>
                </a:moveTo>
                <a:lnTo>
                  <a:pt x="14" y="58"/>
                </a:lnTo>
                <a:lnTo>
                  <a:pt x="25" y="58"/>
                </a:lnTo>
                <a:lnTo>
                  <a:pt x="25" y="7"/>
                </a:lnTo>
                <a:lnTo>
                  <a:pt x="14"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600">
              <a:latin typeface="+mn-lt"/>
            </a:endParaRPr>
          </a:p>
        </p:txBody>
      </p:sp>
      <p:sp>
        <p:nvSpPr>
          <p:cNvPr id="152" name="Freeform 1180"/>
          <p:cNvSpPr>
            <a:spLocks/>
          </p:cNvSpPr>
          <p:nvPr/>
        </p:nvSpPr>
        <p:spPr bwMode="auto">
          <a:xfrm>
            <a:off x="6782420" y="1630362"/>
            <a:ext cx="61913" cy="103188"/>
          </a:xfrm>
          <a:custGeom>
            <a:avLst/>
            <a:gdLst>
              <a:gd name="T0" fmla="*/ 0 w 39"/>
              <a:gd name="T1" fmla="*/ 50 h 65"/>
              <a:gd name="T2" fmla="*/ 0 w 39"/>
              <a:gd name="T3" fmla="*/ 15 h 65"/>
              <a:gd name="T4" fmla="*/ 0 w 39"/>
              <a:gd name="T5" fmla="*/ 7 h 65"/>
              <a:gd name="T6" fmla="*/ 9 w 39"/>
              <a:gd name="T7" fmla="*/ 0 h 65"/>
              <a:gd name="T8" fmla="*/ 14 w 39"/>
              <a:gd name="T9" fmla="*/ 0 h 65"/>
              <a:gd name="T10" fmla="*/ 22 w 39"/>
              <a:gd name="T11" fmla="*/ 0 h 65"/>
              <a:gd name="T12" fmla="*/ 25 w 39"/>
              <a:gd name="T13" fmla="*/ 0 h 65"/>
              <a:gd name="T14" fmla="*/ 39 w 39"/>
              <a:gd name="T15" fmla="*/ 11 h 65"/>
              <a:gd name="T16" fmla="*/ 39 w 39"/>
              <a:gd name="T17" fmla="*/ 15 h 65"/>
              <a:gd name="T18" fmla="*/ 39 w 39"/>
              <a:gd name="T19" fmla="*/ 54 h 65"/>
              <a:gd name="T20" fmla="*/ 39 w 39"/>
              <a:gd name="T21" fmla="*/ 58 h 65"/>
              <a:gd name="T22" fmla="*/ 34 w 39"/>
              <a:gd name="T23" fmla="*/ 58 h 65"/>
              <a:gd name="T24" fmla="*/ 34 w 39"/>
              <a:gd name="T25" fmla="*/ 62 h 65"/>
              <a:gd name="T26" fmla="*/ 30 w 39"/>
              <a:gd name="T27" fmla="*/ 65 h 65"/>
              <a:gd name="T28" fmla="*/ 22 w 39"/>
              <a:gd name="T29" fmla="*/ 65 h 65"/>
              <a:gd name="T30" fmla="*/ 14 w 39"/>
              <a:gd name="T31" fmla="*/ 65 h 65"/>
              <a:gd name="T32" fmla="*/ 5 w 39"/>
              <a:gd name="T33" fmla="*/ 65 h 65"/>
              <a:gd name="T34" fmla="*/ 0 w 39"/>
              <a:gd name="T35" fmla="*/ 62 h 65"/>
              <a:gd name="T36" fmla="*/ 0 w 39"/>
              <a:gd name="T37" fmla="*/ 58 h 65"/>
              <a:gd name="T38" fmla="*/ 0 w 39"/>
              <a:gd name="T39" fmla="*/ 50 h 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65"/>
              <a:gd name="T62" fmla="*/ 39 w 39"/>
              <a:gd name="T63" fmla="*/ 65 h 6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65">
                <a:moveTo>
                  <a:pt x="0" y="50"/>
                </a:moveTo>
                <a:lnTo>
                  <a:pt x="0" y="15"/>
                </a:lnTo>
                <a:lnTo>
                  <a:pt x="0" y="7"/>
                </a:lnTo>
                <a:lnTo>
                  <a:pt x="9" y="0"/>
                </a:lnTo>
                <a:lnTo>
                  <a:pt x="14" y="0"/>
                </a:lnTo>
                <a:lnTo>
                  <a:pt x="22" y="0"/>
                </a:lnTo>
                <a:lnTo>
                  <a:pt x="25" y="0"/>
                </a:lnTo>
                <a:lnTo>
                  <a:pt x="39" y="11"/>
                </a:lnTo>
                <a:lnTo>
                  <a:pt x="39" y="15"/>
                </a:lnTo>
                <a:lnTo>
                  <a:pt x="39" y="54"/>
                </a:lnTo>
                <a:lnTo>
                  <a:pt x="39" y="58"/>
                </a:lnTo>
                <a:lnTo>
                  <a:pt x="34" y="58"/>
                </a:lnTo>
                <a:lnTo>
                  <a:pt x="34" y="62"/>
                </a:lnTo>
                <a:lnTo>
                  <a:pt x="30" y="65"/>
                </a:lnTo>
                <a:lnTo>
                  <a:pt x="22" y="65"/>
                </a:lnTo>
                <a:lnTo>
                  <a:pt x="14" y="65"/>
                </a:lnTo>
                <a:lnTo>
                  <a:pt x="5" y="65"/>
                </a:lnTo>
                <a:lnTo>
                  <a:pt x="0" y="62"/>
                </a:lnTo>
                <a:lnTo>
                  <a:pt x="0" y="58"/>
                </a:lnTo>
                <a:lnTo>
                  <a:pt x="0" y="5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153" name="Rectangle 1181"/>
          <p:cNvSpPr>
            <a:spLocks noChangeArrowheads="1"/>
          </p:cNvSpPr>
          <p:nvPr/>
        </p:nvSpPr>
        <p:spPr bwMode="auto">
          <a:xfrm>
            <a:off x="6804645" y="1641474"/>
            <a:ext cx="20638" cy="825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1600">
              <a:solidFill>
                <a:schemeClr val="tx2"/>
              </a:solidFill>
              <a:latin typeface="+mn-lt"/>
            </a:endParaRPr>
          </a:p>
        </p:txBody>
      </p:sp>
      <p:sp>
        <p:nvSpPr>
          <p:cNvPr id="154" name="Freeform 1182"/>
          <p:cNvSpPr>
            <a:spLocks/>
          </p:cNvSpPr>
          <p:nvPr/>
        </p:nvSpPr>
        <p:spPr bwMode="auto">
          <a:xfrm>
            <a:off x="6857033" y="1635124"/>
            <a:ext cx="65088" cy="98425"/>
          </a:xfrm>
          <a:custGeom>
            <a:avLst/>
            <a:gdLst>
              <a:gd name="T0" fmla="*/ 0 w 41"/>
              <a:gd name="T1" fmla="*/ 0 h 62"/>
              <a:gd name="T2" fmla="*/ 25 w 41"/>
              <a:gd name="T3" fmla="*/ 0 h 62"/>
              <a:gd name="T4" fmla="*/ 33 w 41"/>
              <a:gd name="T5" fmla="*/ 0 h 62"/>
              <a:gd name="T6" fmla="*/ 36 w 41"/>
              <a:gd name="T7" fmla="*/ 4 h 62"/>
              <a:gd name="T8" fmla="*/ 36 w 41"/>
              <a:gd name="T9" fmla="*/ 8 h 62"/>
              <a:gd name="T10" fmla="*/ 41 w 41"/>
              <a:gd name="T11" fmla="*/ 8 h 62"/>
              <a:gd name="T12" fmla="*/ 41 w 41"/>
              <a:gd name="T13" fmla="*/ 12 h 62"/>
              <a:gd name="T14" fmla="*/ 41 w 41"/>
              <a:gd name="T15" fmla="*/ 62 h 62"/>
              <a:gd name="T16" fmla="*/ 28 w 41"/>
              <a:gd name="T17" fmla="*/ 62 h 62"/>
              <a:gd name="T18" fmla="*/ 28 w 41"/>
              <a:gd name="T19" fmla="*/ 8 h 62"/>
              <a:gd name="T20" fmla="*/ 16 w 41"/>
              <a:gd name="T21" fmla="*/ 8 h 62"/>
              <a:gd name="T22" fmla="*/ 16 w 41"/>
              <a:gd name="T23" fmla="*/ 62 h 62"/>
              <a:gd name="T24" fmla="*/ 3 w 41"/>
              <a:gd name="T25" fmla="*/ 62 h 62"/>
              <a:gd name="T26" fmla="*/ 3 w 41"/>
              <a:gd name="T27" fmla="*/ 8 h 62"/>
              <a:gd name="T28" fmla="*/ 0 w 41"/>
              <a:gd name="T29" fmla="*/ 8 h 62"/>
              <a:gd name="T30" fmla="*/ 0 w 41"/>
              <a:gd name="T31" fmla="*/ 0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
              <a:gd name="T49" fmla="*/ 0 h 62"/>
              <a:gd name="T50" fmla="*/ 41 w 41"/>
              <a:gd name="T51" fmla="*/ 62 h 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 h="62">
                <a:moveTo>
                  <a:pt x="0" y="0"/>
                </a:moveTo>
                <a:lnTo>
                  <a:pt x="25" y="0"/>
                </a:lnTo>
                <a:lnTo>
                  <a:pt x="33" y="0"/>
                </a:lnTo>
                <a:lnTo>
                  <a:pt x="36" y="4"/>
                </a:lnTo>
                <a:lnTo>
                  <a:pt x="36" y="8"/>
                </a:lnTo>
                <a:lnTo>
                  <a:pt x="41" y="8"/>
                </a:lnTo>
                <a:lnTo>
                  <a:pt x="41" y="12"/>
                </a:lnTo>
                <a:lnTo>
                  <a:pt x="41" y="62"/>
                </a:lnTo>
                <a:lnTo>
                  <a:pt x="28" y="62"/>
                </a:lnTo>
                <a:lnTo>
                  <a:pt x="28" y="8"/>
                </a:lnTo>
                <a:lnTo>
                  <a:pt x="16" y="8"/>
                </a:lnTo>
                <a:lnTo>
                  <a:pt x="16" y="62"/>
                </a:lnTo>
                <a:lnTo>
                  <a:pt x="3" y="62"/>
                </a:lnTo>
                <a:lnTo>
                  <a:pt x="3" y="8"/>
                </a:lnTo>
                <a:lnTo>
                  <a:pt x="0" y="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600">
              <a:latin typeface="+mn-lt"/>
            </a:endParaRPr>
          </a:p>
        </p:txBody>
      </p:sp>
      <p:sp>
        <p:nvSpPr>
          <p:cNvPr id="155" name="Freeform 1183"/>
          <p:cNvSpPr>
            <a:spLocks/>
          </p:cNvSpPr>
          <p:nvPr/>
        </p:nvSpPr>
        <p:spPr bwMode="auto">
          <a:xfrm>
            <a:off x="6857033" y="1635124"/>
            <a:ext cx="65088" cy="98425"/>
          </a:xfrm>
          <a:custGeom>
            <a:avLst/>
            <a:gdLst>
              <a:gd name="T0" fmla="*/ 0 w 41"/>
              <a:gd name="T1" fmla="*/ 0 h 62"/>
              <a:gd name="T2" fmla="*/ 25 w 41"/>
              <a:gd name="T3" fmla="*/ 0 h 62"/>
              <a:gd name="T4" fmla="*/ 33 w 41"/>
              <a:gd name="T5" fmla="*/ 0 h 62"/>
              <a:gd name="T6" fmla="*/ 36 w 41"/>
              <a:gd name="T7" fmla="*/ 4 h 62"/>
              <a:gd name="T8" fmla="*/ 36 w 41"/>
              <a:gd name="T9" fmla="*/ 8 h 62"/>
              <a:gd name="T10" fmla="*/ 41 w 41"/>
              <a:gd name="T11" fmla="*/ 8 h 62"/>
              <a:gd name="T12" fmla="*/ 41 w 41"/>
              <a:gd name="T13" fmla="*/ 12 h 62"/>
              <a:gd name="T14" fmla="*/ 41 w 41"/>
              <a:gd name="T15" fmla="*/ 62 h 62"/>
              <a:gd name="T16" fmla="*/ 28 w 41"/>
              <a:gd name="T17" fmla="*/ 62 h 62"/>
              <a:gd name="T18" fmla="*/ 28 w 41"/>
              <a:gd name="T19" fmla="*/ 8 h 62"/>
              <a:gd name="T20" fmla="*/ 16 w 41"/>
              <a:gd name="T21" fmla="*/ 8 h 62"/>
              <a:gd name="T22" fmla="*/ 16 w 41"/>
              <a:gd name="T23" fmla="*/ 62 h 62"/>
              <a:gd name="T24" fmla="*/ 3 w 41"/>
              <a:gd name="T25" fmla="*/ 62 h 62"/>
              <a:gd name="T26" fmla="*/ 3 w 41"/>
              <a:gd name="T27" fmla="*/ 8 h 62"/>
              <a:gd name="T28" fmla="*/ 0 w 41"/>
              <a:gd name="T29" fmla="*/ 8 h 62"/>
              <a:gd name="T30" fmla="*/ 0 w 41"/>
              <a:gd name="T31" fmla="*/ 0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
              <a:gd name="T49" fmla="*/ 0 h 62"/>
              <a:gd name="T50" fmla="*/ 41 w 41"/>
              <a:gd name="T51" fmla="*/ 62 h 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 h="62">
                <a:moveTo>
                  <a:pt x="0" y="0"/>
                </a:moveTo>
                <a:lnTo>
                  <a:pt x="25" y="0"/>
                </a:lnTo>
                <a:lnTo>
                  <a:pt x="33" y="0"/>
                </a:lnTo>
                <a:lnTo>
                  <a:pt x="36" y="4"/>
                </a:lnTo>
                <a:lnTo>
                  <a:pt x="36" y="8"/>
                </a:lnTo>
                <a:lnTo>
                  <a:pt x="41" y="8"/>
                </a:lnTo>
                <a:lnTo>
                  <a:pt x="41" y="12"/>
                </a:lnTo>
                <a:lnTo>
                  <a:pt x="41" y="62"/>
                </a:lnTo>
                <a:lnTo>
                  <a:pt x="28" y="62"/>
                </a:lnTo>
                <a:lnTo>
                  <a:pt x="28" y="8"/>
                </a:lnTo>
                <a:lnTo>
                  <a:pt x="16" y="8"/>
                </a:lnTo>
                <a:lnTo>
                  <a:pt x="16" y="62"/>
                </a:lnTo>
                <a:lnTo>
                  <a:pt x="3" y="62"/>
                </a:lnTo>
                <a:lnTo>
                  <a:pt x="3" y="8"/>
                </a:lnTo>
                <a:lnTo>
                  <a:pt x="0" y="8"/>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156" name="Freeform 1184"/>
          <p:cNvSpPr>
            <a:spLocks/>
          </p:cNvSpPr>
          <p:nvPr/>
        </p:nvSpPr>
        <p:spPr bwMode="auto">
          <a:xfrm>
            <a:off x="3316908" y="4252913"/>
            <a:ext cx="58738" cy="153988"/>
          </a:xfrm>
          <a:custGeom>
            <a:avLst/>
            <a:gdLst>
              <a:gd name="T0" fmla="*/ 37 w 37"/>
              <a:gd name="T1" fmla="*/ 62 h 97"/>
              <a:gd name="T2" fmla="*/ 37 w 37"/>
              <a:gd name="T3" fmla="*/ 81 h 97"/>
              <a:gd name="T4" fmla="*/ 37 w 37"/>
              <a:gd name="T5" fmla="*/ 86 h 97"/>
              <a:gd name="T6" fmla="*/ 33 w 37"/>
              <a:gd name="T7" fmla="*/ 89 h 97"/>
              <a:gd name="T8" fmla="*/ 33 w 37"/>
              <a:gd name="T9" fmla="*/ 94 h 97"/>
              <a:gd name="T10" fmla="*/ 28 w 37"/>
              <a:gd name="T11" fmla="*/ 94 h 97"/>
              <a:gd name="T12" fmla="*/ 25 w 37"/>
              <a:gd name="T13" fmla="*/ 97 h 97"/>
              <a:gd name="T14" fmla="*/ 20 w 37"/>
              <a:gd name="T15" fmla="*/ 97 h 97"/>
              <a:gd name="T16" fmla="*/ 0 w 37"/>
              <a:gd name="T17" fmla="*/ 97 h 97"/>
              <a:gd name="T18" fmla="*/ 0 w 37"/>
              <a:gd name="T19" fmla="*/ 78 h 97"/>
              <a:gd name="T20" fmla="*/ 12 w 37"/>
              <a:gd name="T21" fmla="*/ 78 h 97"/>
              <a:gd name="T22" fmla="*/ 12 w 37"/>
              <a:gd name="T23" fmla="*/ 89 h 97"/>
              <a:gd name="T24" fmla="*/ 25 w 37"/>
              <a:gd name="T25" fmla="*/ 89 h 97"/>
              <a:gd name="T26" fmla="*/ 25 w 37"/>
              <a:gd name="T27" fmla="*/ 55 h 97"/>
              <a:gd name="T28" fmla="*/ 12 w 37"/>
              <a:gd name="T29" fmla="*/ 55 h 97"/>
              <a:gd name="T30" fmla="*/ 9 w 37"/>
              <a:gd name="T31" fmla="*/ 55 h 97"/>
              <a:gd name="T32" fmla="*/ 0 w 37"/>
              <a:gd name="T33" fmla="*/ 47 h 97"/>
              <a:gd name="T34" fmla="*/ 0 w 37"/>
              <a:gd name="T35" fmla="*/ 39 h 97"/>
              <a:gd name="T36" fmla="*/ 0 w 37"/>
              <a:gd name="T37" fmla="*/ 15 h 97"/>
              <a:gd name="T38" fmla="*/ 0 w 37"/>
              <a:gd name="T39" fmla="*/ 7 h 97"/>
              <a:gd name="T40" fmla="*/ 4 w 37"/>
              <a:gd name="T41" fmla="*/ 7 h 97"/>
              <a:gd name="T42" fmla="*/ 12 w 37"/>
              <a:gd name="T43" fmla="*/ 0 h 97"/>
              <a:gd name="T44" fmla="*/ 17 w 37"/>
              <a:gd name="T45" fmla="*/ 0 h 97"/>
              <a:gd name="T46" fmla="*/ 37 w 37"/>
              <a:gd name="T47" fmla="*/ 0 h 97"/>
              <a:gd name="T48" fmla="*/ 37 w 37"/>
              <a:gd name="T49" fmla="*/ 18 h 97"/>
              <a:gd name="T50" fmla="*/ 25 w 37"/>
              <a:gd name="T51" fmla="*/ 18 h 97"/>
              <a:gd name="T52" fmla="*/ 25 w 37"/>
              <a:gd name="T53" fmla="*/ 7 h 97"/>
              <a:gd name="T54" fmla="*/ 12 w 37"/>
              <a:gd name="T55" fmla="*/ 7 h 97"/>
              <a:gd name="T56" fmla="*/ 12 w 37"/>
              <a:gd name="T57" fmla="*/ 47 h 97"/>
              <a:gd name="T58" fmla="*/ 20 w 37"/>
              <a:gd name="T59" fmla="*/ 47 h 97"/>
              <a:gd name="T60" fmla="*/ 28 w 37"/>
              <a:gd name="T61" fmla="*/ 47 h 97"/>
              <a:gd name="T62" fmla="*/ 33 w 37"/>
              <a:gd name="T63" fmla="*/ 50 h 97"/>
              <a:gd name="T64" fmla="*/ 33 w 37"/>
              <a:gd name="T65" fmla="*/ 55 h 97"/>
              <a:gd name="T66" fmla="*/ 37 w 37"/>
              <a:gd name="T67" fmla="*/ 58 h 97"/>
              <a:gd name="T68" fmla="*/ 37 w 37"/>
              <a:gd name="T69" fmla="*/ 62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
              <a:gd name="T106" fmla="*/ 0 h 97"/>
              <a:gd name="T107" fmla="*/ 37 w 37"/>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 h="97">
                <a:moveTo>
                  <a:pt x="37" y="62"/>
                </a:moveTo>
                <a:lnTo>
                  <a:pt x="37" y="81"/>
                </a:lnTo>
                <a:lnTo>
                  <a:pt x="37" y="86"/>
                </a:lnTo>
                <a:lnTo>
                  <a:pt x="33" y="89"/>
                </a:lnTo>
                <a:lnTo>
                  <a:pt x="33" y="94"/>
                </a:lnTo>
                <a:lnTo>
                  <a:pt x="28" y="94"/>
                </a:lnTo>
                <a:lnTo>
                  <a:pt x="25" y="97"/>
                </a:lnTo>
                <a:lnTo>
                  <a:pt x="20" y="97"/>
                </a:lnTo>
                <a:lnTo>
                  <a:pt x="0" y="97"/>
                </a:lnTo>
                <a:lnTo>
                  <a:pt x="0" y="78"/>
                </a:lnTo>
                <a:lnTo>
                  <a:pt x="12" y="78"/>
                </a:lnTo>
                <a:lnTo>
                  <a:pt x="12" y="89"/>
                </a:lnTo>
                <a:lnTo>
                  <a:pt x="25" y="89"/>
                </a:lnTo>
                <a:lnTo>
                  <a:pt x="25" y="55"/>
                </a:lnTo>
                <a:lnTo>
                  <a:pt x="12" y="55"/>
                </a:lnTo>
                <a:lnTo>
                  <a:pt x="9" y="55"/>
                </a:lnTo>
                <a:lnTo>
                  <a:pt x="0" y="47"/>
                </a:lnTo>
                <a:lnTo>
                  <a:pt x="0" y="39"/>
                </a:lnTo>
                <a:lnTo>
                  <a:pt x="0" y="15"/>
                </a:lnTo>
                <a:lnTo>
                  <a:pt x="0" y="7"/>
                </a:lnTo>
                <a:lnTo>
                  <a:pt x="4" y="7"/>
                </a:lnTo>
                <a:lnTo>
                  <a:pt x="12" y="0"/>
                </a:lnTo>
                <a:lnTo>
                  <a:pt x="17" y="0"/>
                </a:lnTo>
                <a:lnTo>
                  <a:pt x="37" y="0"/>
                </a:lnTo>
                <a:lnTo>
                  <a:pt x="37" y="18"/>
                </a:lnTo>
                <a:lnTo>
                  <a:pt x="25" y="18"/>
                </a:lnTo>
                <a:lnTo>
                  <a:pt x="25" y="7"/>
                </a:lnTo>
                <a:lnTo>
                  <a:pt x="12" y="7"/>
                </a:lnTo>
                <a:lnTo>
                  <a:pt x="12" y="47"/>
                </a:lnTo>
                <a:lnTo>
                  <a:pt x="20" y="47"/>
                </a:lnTo>
                <a:lnTo>
                  <a:pt x="28" y="47"/>
                </a:lnTo>
                <a:lnTo>
                  <a:pt x="33" y="50"/>
                </a:lnTo>
                <a:lnTo>
                  <a:pt x="33" y="55"/>
                </a:lnTo>
                <a:lnTo>
                  <a:pt x="37" y="58"/>
                </a:lnTo>
                <a:lnTo>
                  <a:pt x="37"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600">
              <a:latin typeface="+mn-lt"/>
            </a:endParaRPr>
          </a:p>
        </p:txBody>
      </p:sp>
      <p:sp>
        <p:nvSpPr>
          <p:cNvPr id="157" name="Freeform 1185"/>
          <p:cNvSpPr>
            <a:spLocks/>
          </p:cNvSpPr>
          <p:nvPr/>
        </p:nvSpPr>
        <p:spPr bwMode="auto">
          <a:xfrm>
            <a:off x="3316908" y="4252913"/>
            <a:ext cx="58738" cy="153988"/>
          </a:xfrm>
          <a:custGeom>
            <a:avLst/>
            <a:gdLst>
              <a:gd name="T0" fmla="*/ 37 w 37"/>
              <a:gd name="T1" fmla="*/ 62 h 97"/>
              <a:gd name="T2" fmla="*/ 37 w 37"/>
              <a:gd name="T3" fmla="*/ 81 h 97"/>
              <a:gd name="T4" fmla="*/ 37 w 37"/>
              <a:gd name="T5" fmla="*/ 86 h 97"/>
              <a:gd name="T6" fmla="*/ 33 w 37"/>
              <a:gd name="T7" fmla="*/ 89 h 97"/>
              <a:gd name="T8" fmla="*/ 33 w 37"/>
              <a:gd name="T9" fmla="*/ 94 h 97"/>
              <a:gd name="T10" fmla="*/ 28 w 37"/>
              <a:gd name="T11" fmla="*/ 94 h 97"/>
              <a:gd name="T12" fmla="*/ 25 w 37"/>
              <a:gd name="T13" fmla="*/ 97 h 97"/>
              <a:gd name="T14" fmla="*/ 20 w 37"/>
              <a:gd name="T15" fmla="*/ 97 h 97"/>
              <a:gd name="T16" fmla="*/ 0 w 37"/>
              <a:gd name="T17" fmla="*/ 97 h 97"/>
              <a:gd name="T18" fmla="*/ 0 w 37"/>
              <a:gd name="T19" fmla="*/ 78 h 97"/>
              <a:gd name="T20" fmla="*/ 12 w 37"/>
              <a:gd name="T21" fmla="*/ 78 h 97"/>
              <a:gd name="T22" fmla="*/ 12 w 37"/>
              <a:gd name="T23" fmla="*/ 89 h 97"/>
              <a:gd name="T24" fmla="*/ 25 w 37"/>
              <a:gd name="T25" fmla="*/ 89 h 97"/>
              <a:gd name="T26" fmla="*/ 25 w 37"/>
              <a:gd name="T27" fmla="*/ 55 h 97"/>
              <a:gd name="T28" fmla="*/ 12 w 37"/>
              <a:gd name="T29" fmla="*/ 55 h 97"/>
              <a:gd name="T30" fmla="*/ 9 w 37"/>
              <a:gd name="T31" fmla="*/ 55 h 97"/>
              <a:gd name="T32" fmla="*/ 0 w 37"/>
              <a:gd name="T33" fmla="*/ 47 h 97"/>
              <a:gd name="T34" fmla="*/ 0 w 37"/>
              <a:gd name="T35" fmla="*/ 39 h 97"/>
              <a:gd name="T36" fmla="*/ 0 w 37"/>
              <a:gd name="T37" fmla="*/ 15 h 97"/>
              <a:gd name="T38" fmla="*/ 0 w 37"/>
              <a:gd name="T39" fmla="*/ 7 h 97"/>
              <a:gd name="T40" fmla="*/ 4 w 37"/>
              <a:gd name="T41" fmla="*/ 7 h 97"/>
              <a:gd name="T42" fmla="*/ 12 w 37"/>
              <a:gd name="T43" fmla="*/ 0 h 97"/>
              <a:gd name="T44" fmla="*/ 17 w 37"/>
              <a:gd name="T45" fmla="*/ 0 h 97"/>
              <a:gd name="T46" fmla="*/ 37 w 37"/>
              <a:gd name="T47" fmla="*/ 0 h 97"/>
              <a:gd name="T48" fmla="*/ 37 w 37"/>
              <a:gd name="T49" fmla="*/ 18 h 97"/>
              <a:gd name="T50" fmla="*/ 25 w 37"/>
              <a:gd name="T51" fmla="*/ 18 h 97"/>
              <a:gd name="T52" fmla="*/ 25 w 37"/>
              <a:gd name="T53" fmla="*/ 7 h 97"/>
              <a:gd name="T54" fmla="*/ 12 w 37"/>
              <a:gd name="T55" fmla="*/ 7 h 97"/>
              <a:gd name="T56" fmla="*/ 12 w 37"/>
              <a:gd name="T57" fmla="*/ 47 h 97"/>
              <a:gd name="T58" fmla="*/ 20 w 37"/>
              <a:gd name="T59" fmla="*/ 47 h 97"/>
              <a:gd name="T60" fmla="*/ 28 w 37"/>
              <a:gd name="T61" fmla="*/ 47 h 97"/>
              <a:gd name="T62" fmla="*/ 33 w 37"/>
              <a:gd name="T63" fmla="*/ 50 h 97"/>
              <a:gd name="T64" fmla="*/ 33 w 37"/>
              <a:gd name="T65" fmla="*/ 55 h 97"/>
              <a:gd name="T66" fmla="*/ 37 w 37"/>
              <a:gd name="T67" fmla="*/ 58 h 97"/>
              <a:gd name="T68" fmla="*/ 37 w 37"/>
              <a:gd name="T69" fmla="*/ 62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
              <a:gd name="T106" fmla="*/ 0 h 97"/>
              <a:gd name="T107" fmla="*/ 37 w 37"/>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 h="97">
                <a:moveTo>
                  <a:pt x="37" y="62"/>
                </a:moveTo>
                <a:lnTo>
                  <a:pt x="37" y="81"/>
                </a:lnTo>
                <a:lnTo>
                  <a:pt x="37" y="86"/>
                </a:lnTo>
                <a:lnTo>
                  <a:pt x="33" y="89"/>
                </a:lnTo>
                <a:lnTo>
                  <a:pt x="33" y="94"/>
                </a:lnTo>
                <a:lnTo>
                  <a:pt x="28" y="94"/>
                </a:lnTo>
                <a:lnTo>
                  <a:pt x="25" y="97"/>
                </a:lnTo>
                <a:lnTo>
                  <a:pt x="20" y="97"/>
                </a:lnTo>
                <a:lnTo>
                  <a:pt x="0" y="97"/>
                </a:lnTo>
                <a:lnTo>
                  <a:pt x="0" y="78"/>
                </a:lnTo>
                <a:lnTo>
                  <a:pt x="12" y="78"/>
                </a:lnTo>
                <a:lnTo>
                  <a:pt x="12" y="89"/>
                </a:lnTo>
                <a:lnTo>
                  <a:pt x="25" y="89"/>
                </a:lnTo>
                <a:lnTo>
                  <a:pt x="25" y="55"/>
                </a:lnTo>
                <a:lnTo>
                  <a:pt x="12" y="55"/>
                </a:lnTo>
                <a:lnTo>
                  <a:pt x="9" y="55"/>
                </a:lnTo>
                <a:lnTo>
                  <a:pt x="0" y="47"/>
                </a:lnTo>
                <a:lnTo>
                  <a:pt x="0" y="39"/>
                </a:lnTo>
                <a:lnTo>
                  <a:pt x="0" y="15"/>
                </a:lnTo>
                <a:lnTo>
                  <a:pt x="0" y="7"/>
                </a:lnTo>
                <a:lnTo>
                  <a:pt x="4" y="7"/>
                </a:lnTo>
                <a:lnTo>
                  <a:pt x="12" y="0"/>
                </a:lnTo>
                <a:lnTo>
                  <a:pt x="17" y="0"/>
                </a:lnTo>
                <a:lnTo>
                  <a:pt x="37" y="0"/>
                </a:lnTo>
                <a:lnTo>
                  <a:pt x="37" y="18"/>
                </a:lnTo>
                <a:lnTo>
                  <a:pt x="25" y="18"/>
                </a:lnTo>
                <a:lnTo>
                  <a:pt x="25" y="7"/>
                </a:lnTo>
                <a:lnTo>
                  <a:pt x="12" y="7"/>
                </a:lnTo>
                <a:lnTo>
                  <a:pt x="12" y="47"/>
                </a:lnTo>
                <a:lnTo>
                  <a:pt x="20" y="47"/>
                </a:lnTo>
                <a:lnTo>
                  <a:pt x="28" y="47"/>
                </a:lnTo>
                <a:lnTo>
                  <a:pt x="33" y="50"/>
                </a:lnTo>
                <a:lnTo>
                  <a:pt x="33" y="55"/>
                </a:lnTo>
                <a:lnTo>
                  <a:pt x="37" y="58"/>
                </a:lnTo>
                <a:lnTo>
                  <a:pt x="37" y="6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158" name="Freeform 1186"/>
          <p:cNvSpPr>
            <a:spLocks/>
          </p:cNvSpPr>
          <p:nvPr/>
        </p:nvSpPr>
        <p:spPr bwMode="auto">
          <a:xfrm>
            <a:off x="3388346" y="4302125"/>
            <a:ext cx="20638" cy="104775"/>
          </a:xfrm>
          <a:custGeom>
            <a:avLst/>
            <a:gdLst>
              <a:gd name="T0" fmla="*/ 13 w 13"/>
              <a:gd name="T1" fmla="*/ 11 h 66"/>
              <a:gd name="T2" fmla="*/ 13 w 13"/>
              <a:gd name="T3" fmla="*/ 66 h 66"/>
              <a:gd name="T4" fmla="*/ 0 w 13"/>
              <a:gd name="T5" fmla="*/ 66 h 66"/>
              <a:gd name="T6" fmla="*/ 0 w 13"/>
              <a:gd name="T7" fmla="*/ 0 h 66"/>
              <a:gd name="T8" fmla="*/ 5 w 13"/>
              <a:gd name="T9" fmla="*/ 3 h 66"/>
              <a:gd name="T10" fmla="*/ 8 w 13"/>
              <a:gd name="T11" fmla="*/ 3 h 66"/>
              <a:gd name="T12" fmla="*/ 8 w 13"/>
              <a:gd name="T13" fmla="*/ 8 h 66"/>
              <a:gd name="T14" fmla="*/ 13 w 13"/>
              <a:gd name="T15" fmla="*/ 11 h 66"/>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66"/>
              <a:gd name="T26" fmla="*/ 13 w 13"/>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66">
                <a:moveTo>
                  <a:pt x="13" y="11"/>
                </a:moveTo>
                <a:lnTo>
                  <a:pt x="13" y="66"/>
                </a:lnTo>
                <a:lnTo>
                  <a:pt x="0" y="66"/>
                </a:lnTo>
                <a:lnTo>
                  <a:pt x="0" y="0"/>
                </a:lnTo>
                <a:lnTo>
                  <a:pt x="5" y="3"/>
                </a:lnTo>
                <a:lnTo>
                  <a:pt x="8" y="3"/>
                </a:lnTo>
                <a:lnTo>
                  <a:pt x="8" y="8"/>
                </a:lnTo>
                <a:lnTo>
                  <a:pt x="1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600">
              <a:latin typeface="+mn-lt"/>
            </a:endParaRPr>
          </a:p>
        </p:txBody>
      </p:sp>
      <p:sp>
        <p:nvSpPr>
          <p:cNvPr id="159" name="Freeform 1187"/>
          <p:cNvSpPr>
            <a:spLocks/>
          </p:cNvSpPr>
          <p:nvPr/>
        </p:nvSpPr>
        <p:spPr bwMode="auto">
          <a:xfrm>
            <a:off x="3388346" y="4302125"/>
            <a:ext cx="20638" cy="104775"/>
          </a:xfrm>
          <a:custGeom>
            <a:avLst/>
            <a:gdLst>
              <a:gd name="T0" fmla="*/ 13 w 13"/>
              <a:gd name="T1" fmla="*/ 11 h 66"/>
              <a:gd name="T2" fmla="*/ 13 w 13"/>
              <a:gd name="T3" fmla="*/ 66 h 66"/>
              <a:gd name="T4" fmla="*/ 0 w 13"/>
              <a:gd name="T5" fmla="*/ 66 h 66"/>
              <a:gd name="T6" fmla="*/ 0 w 13"/>
              <a:gd name="T7" fmla="*/ 0 h 66"/>
              <a:gd name="T8" fmla="*/ 5 w 13"/>
              <a:gd name="T9" fmla="*/ 3 h 66"/>
              <a:gd name="T10" fmla="*/ 8 w 13"/>
              <a:gd name="T11" fmla="*/ 3 h 66"/>
              <a:gd name="T12" fmla="*/ 8 w 13"/>
              <a:gd name="T13" fmla="*/ 8 h 66"/>
              <a:gd name="T14" fmla="*/ 13 w 13"/>
              <a:gd name="T15" fmla="*/ 11 h 66"/>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66"/>
              <a:gd name="T26" fmla="*/ 13 w 13"/>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66">
                <a:moveTo>
                  <a:pt x="13" y="11"/>
                </a:moveTo>
                <a:lnTo>
                  <a:pt x="13" y="66"/>
                </a:lnTo>
                <a:lnTo>
                  <a:pt x="0" y="66"/>
                </a:lnTo>
                <a:lnTo>
                  <a:pt x="0" y="0"/>
                </a:lnTo>
                <a:lnTo>
                  <a:pt x="5" y="3"/>
                </a:lnTo>
                <a:lnTo>
                  <a:pt x="8" y="3"/>
                </a:lnTo>
                <a:lnTo>
                  <a:pt x="8" y="8"/>
                </a:lnTo>
                <a:lnTo>
                  <a:pt x="13" y="1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160" name="Freeform 1188"/>
          <p:cNvSpPr>
            <a:spLocks noEditPoints="1"/>
          </p:cNvSpPr>
          <p:nvPr/>
        </p:nvSpPr>
        <p:spPr bwMode="auto">
          <a:xfrm>
            <a:off x="3428033" y="4302125"/>
            <a:ext cx="60325" cy="153988"/>
          </a:xfrm>
          <a:custGeom>
            <a:avLst/>
            <a:gdLst>
              <a:gd name="T0" fmla="*/ 25 w 38"/>
              <a:gd name="T1" fmla="*/ 58 h 97"/>
              <a:gd name="T2" fmla="*/ 25 w 38"/>
              <a:gd name="T3" fmla="*/ 8 h 97"/>
              <a:gd name="T4" fmla="*/ 13 w 38"/>
              <a:gd name="T5" fmla="*/ 8 h 97"/>
              <a:gd name="T6" fmla="*/ 13 w 38"/>
              <a:gd name="T7" fmla="*/ 58 h 97"/>
              <a:gd name="T8" fmla="*/ 25 w 38"/>
              <a:gd name="T9" fmla="*/ 58 h 97"/>
              <a:gd name="T10" fmla="*/ 38 w 38"/>
              <a:gd name="T11" fmla="*/ 0 h 97"/>
              <a:gd name="T12" fmla="*/ 38 w 38"/>
              <a:gd name="T13" fmla="*/ 97 h 97"/>
              <a:gd name="T14" fmla="*/ 13 w 38"/>
              <a:gd name="T15" fmla="*/ 97 h 97"/>
              <a:gd name="T16" fmla="*/ 8 w 38"/>
              <a:gd name="T17" fmla="*/ 97 h 97"/>
              <a:gd name="T18" fmla="*/ 0 w 38"/>
              <a:gd name="T19" fmla="*/ 89 h 97"/>
              <a:gd name="T20" fmla="*/ 0 w 38"/>
              <a:gd name="T21" fmla="*/ 82 h 97"/>
              <a:gd name="T22" fmla="*/ 0 w 38"/>
              <a:gd name="T23" fmla="*/ 74 h 97"/>
              <a:gd name="T24" fmla="*/ 13 w 38"/>
              <a:gd name="T25" fmla="*/ 74 h 97"/>
              <a:gd name="T26" fmla="*/ 13 w 38"/>
              <a:gd name="T27" fmla="*/ 86 h 97"/>
              <a:gd name="T28" fmla="*/ 25 w 38"/>
              <a:gd name="T29" fmla="*/ 86 h 97"/>
              <a:gd name="T30" fmla="*/ 25 w 38"/>
              <a:gd name="T31" fmla="*/ 66 h 97"/>
              <a:gd name="T32" fmla="*/ 13 w 38"/>
              <a:gd name="T33" fmla="*/ 66 h 97"/>
              <a:gd name="T34" fmla="*/ 8 w 38"/>
              <a:gd name="T35" fmla="*/ 66 h 97"/>
              <a:gd name="T36" fmla="*/ 0 w 38"/>
              <a:gd name="T37" fmla="*/ 58 h 97"/>
              <a:gd name="T38" fmla="*/ 0 w 38"/>
              <a:gd name="T39" fmla="*/ 50 h 97"/>
              <a:gd name="T40" fmla="*/ 0 w 38"/>
              <a:gd name="T41" fmla="*/ 16 h 97"/>
              <a:gd name="T42" fmla="*/ 0 w 38"/>
              <a:gd name="T43" fmla="*/ 8 h 97"/>
              <a:gd name="T44" fmla="*/ 5 w 38"/>
              <a:gd name="T45" fmla="*/ 3 h 97"/>
              <a:gd name="T46" fmla="*/ 5 w 38"/>
              <a:gd name="T47" fmla="*/ 0 h 97"/>
              <a:gd name="T48" fmla="*/ 38 w 38"/>
              <a:gd name="T49" fmla="*/ 0 h 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97"/>
              <a:gd name="T77" fmla="*/ 38 w 38"/>
              <a:gd name="T78" fmla="*/ 97 h 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97">
                <a:moveTo>
                  <a:pt x="25" y="58"/>
                </a:moveTo>
                <a:lnTo>
                  <a:pt x="25" y="8"/>
                </a:lnTo>
                <a:lnTo>
                  <a:pt x="13" y="8"/>
                </a:lnTo>
                <a:lnTo>
                  <a:pt x="13" y="58"/>
                </a:lnTo>
                <a:lnTo>
                  <a:pt x="25" y="58"/>
                </a:lnTo>
                <a:close/>
                <a:moveTo>
                  <a:pt x="38" y="0"/>
                </a:moveTo>
                <a:lnTo>
                  <a:pt x="38" y="97"/>
                </a:lnTo>
                <a:lnTo>
                  <a:pt x="13" y="97"/>
                </a:lnTo>
                <a:lnTo>
                  <a:pt x="8" y="97"/>
                </a:lnTo>
                <a:lnTo>
                  <a:pt x="0" y="89"/>
                </a:lnTo>
                <a:lnTo>
                  <a:pt x="0" y="82"/>
                </a:lnTo>
                <a:lnTo>
                  <a:pt x="0" y="74"/>
                </a:lnTo>
                <a:lnTo>
                  <a:pt x="13" y="74"/>
                </a:lnTo>
                <a:lnTo>
                  <a:pt x="13" y="86"/>
                </a:lnTo>
                <a:lnTo>
                  <a:pt x="25" y="86"/>
                </a:lnTo>
                <a:lnTo>
                  <a:pt x="25" y="66"/>
                </a:lnTo>
                <a:lnTo>
                  <a:pt x="13" y="66"/>
                </a:lnTo>
                <a:lnTo>
                  <a:pt x="8" y="66"/>
                </a:lnTo>
                <a:lnTo>
                  <a:pt x="0" y="58"/>
                </a:lnTo>
                <a:lnTo>
                  <a:pt x="0" y="50"/>
                </a:lnTo>
                <a:lnTo>
                  <a:pt x="0" y="16"/>
                </a:lnTo>
                <a:lnTo>
                  <a:pt x="0" y="8"/>
                </a:lnTo>
                <a:lnTo>
                  <a:pt x="5" y="3"/>
                </a:lnTo>
                <a:lnTo>
                  <a:pt x="5" y="0"/>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600">
              <a:latin typeface="+mn-lt"/>
            </a:endParaRPr>
          </a:p>
        </p:txBody>
      </p:sp>
      <p:sp>
        <p:nvSpPr>
          <p:cNvPr id="161" name="Rectangle 1189"/>
          <p:cNvSpPr>
            <a:spLocks noChangeArrowheads="1"/>
          </p:cNvSpPr>
          <p:nvPr/>
        </p:nvSpPr>
        <p:spPr bwMode="auto">
          <a:xfrm>
            <a:off x="3448671" y="4314825"/>
            <a:ext cx="20638" cy="825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1600">
              <a:solidFill>
                <a:schemeClr val="tx2"/>
              </a:solidFill>
              <a:latin typeface="+mn-lt"/>
            </a:endParaRPr>
          </a:p>
        </p:txBody>
      </p:sp>
      <p:sp>
        <p:nvSpPr>
          <p:cNvPr id="162" name="Freeform 1190"/>
          <p:cNvSpPr>
            <a:spLocks/>
          </p:cNvSpPr>
          <p:nvPr/>
        </p:nvSpPr>
        <p:spPr bwMode="auto">
          <a:xfrm>
            <a:off x="3428033" y="4302125"/>
            <a:ext cx="60325" cy="153988"/>
          </a:xfrm>
          <a:custGeom>
            <a:avLst/>
            <a:gdLst>
              <a:gd name="T0" fmla="*/ 38 w 38"/>
              <a:gd name="T1" fmla="*/ 0 h 97"/>
              <a:gd name="T2" fmla="*/ 38 w 38"/>
              <a:gd name="T3" fmla="*/ 97 h 97"/>
              <a:gd name="T4" fmla="*/ 13 w 38"/>
              <a:gd name="T5" fmla="*/ 97 h 97"/>
              <a:gd name="T6" fmla="*/ 8 w 38"/>
              <a:gd name="T7" fmla="*/ 97 h 97"/>
              <a:gd name="T8" fmla="*/ 0 w 38"/>
              <a:gd name="T9" fmla="*/ 89 h 97"/>
              <a:gd name="T10" fmla="*/ 0 w 38"/>
              <a:gd name="T11" fmla="*/ 82 h 97"/>
              <a:gd name="T12" fmla="*/ 0 w 38"/>
              <a:gd name="T13" fmla="*/ 74 h 97"/>
              <a:gd name="T14" fmla="*/ 13 w 38"/>
              <a:gd name="T15" fmla="*/ 74 h 97"/>
              <a:gd name="T16" fmla="*/ 13 w 38"/>
              <a:gd name="T17" fmla="*/ 86 h 97"/>
              <a:gd name="T18" fmla="*/ 25 w 38"/>
              <a:gd name="T19" fmla="*/ 86 h 97"/>
              <a:gd name="T20" fmla="*/ 25 w 38"/>
              <a:gd name="T21" fmla="*/ 66 h 97"/>
              <a:gd name="T22" fmla="*/ 13 w 38"/>
              <a:gd name="T23" fmla="*/ 66 h 97"/>
              <a:gd name="T24" fmla="*/ 8 w 38"/>
              <a:gd name="T25" fmla="*/ 66 h 97"/>
              <a:gd name="T26" fmla="*/ 0 w 38"/>
              <a:gd name="T27" fmla="*/ 58 h 97"/>
              <a:gd name="T28" fmla="*/ 0 w 38"/>
              <a:gd name="T29" fmla="*/ 50 h 97"/>
              <a:gd name="T30" fmla="*/ 0 w 38"/>
              <a:gd name="T31" fmla="*/ 16 h 97"/>
              <a:gd name="T32" fmla="*/ 0 w 38"/>
              <a:gd name="T33" fmla="*/ 8 h 97"/>
              <a:gd name="T34" fmla="*/ 5 w 38"/>
              <a:gd name="T35" fmla="*/ 3 h 97"/>
              <a:gd name="T36" fmla="*/ 5 w 38"/>
              <a:gd name="T37" fmla="*/ 0 h 97"/>
              <a:gd name="T38" fmla="*/ 38 w 38"/>
              <a:gd name="T39" fmla="*/ 0 h 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
              <a:gd name="T61" fmla="*/ 0 h 97"/>
              <a:gd name="T62" fmla="*/ 38 w 38"/>
              <a:gd name="T63" fmla="*/ 97 h 9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 h="97">
                <a:moveTo>
                  <a:pt x="38" y="0"/>
                </a:moveTo>
                <a:lnTo>
                  <a:pt x="38" y="97"/>
                </a:lnTo>
                <a:lnTo>
                  <a:pt x="13" y="97"/>
                </a:lnTo>
                <a:lnTo>
                  <a:pt x="8" y="97"/>
                </a:lnTo>
                <a:lnTo>
                  <a:pt x="0" y="89"/>
                </a:lnTo>
                <a:lnTo>
                  <a:pt x="0" y="82"/>
                </a:lnTo>
                <a:lnTo>
                  <a:pt x="0" y="74"/>
                </a:lnTo>
                <a:lnTo>
                  <a:pt x="13" y="74"/>
                </a:lnTo>
                <a:lnTo>
                  <a:pt x="13" y="86"/>
                </a:lnTo>
                <a:lnTo>
                  <a:pt x="25" y="86"/>
                </a:lnTo>
                <a:lnTo>
                  <a:pt x="25" y="66"/>
                </a:lnTo>
                <a:lnTo>
                  <a:pt x="13" y="66"/>
                </a:lnTo>
                <a:lnTo>
                  <a:pt x="8" y="66"/>
                </a:lnTo>
                <a:lnTo>
                  <a:pt x="0" y="58"/>
                </a:lnTo>
                <a:lnTo>
                  <a:pt x="0" y="50"/>
                </a:lnTo>
                <a:lnTo>
                  <a:pt x="0" y="16"/>
                </a:lnTo>
                <a:lnTo>
                  <a:pt x="0" y="8"/>
                </a:lnTo>
                <a:lnTo>
                  <a:pt x="5" y="3"/>
                </a:lnTo>
                <a:lnTo>
                  <a:pt x="5" y="0"/>
                </a:lnTo>
                <a:lnTo>
                  <a:pt x="38"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163" name="Freeform 1191"/>
          <p:cNvSpPr>
            <a:spLocks/>
          </p:cNvSpPr>
          <p:nvPr/>
        </p:nvSpPr>
        <p:spPr bwMode="auto">
          <a:xfrm>
            <a:off x="3493121" y="4302125"/>
            <a:ext cx="112713" cy="104775"/>
          </a:xfrm>
          <a:custGeom>
            <a:avLst/>
            <a:gdLst>
              <a:gd name="T0" fmla="*/ 0 w 71"/>
              <a:gd name="T1" fmla="*/ 0 h 66"/>
              <a:gd name="T2" fmla="*/ 55 w 71"/>
              <a:gd name="T3" fmla="*/ 0 h 66"/>
              <a:gd name="T4" fmla="*/ 58 w 71"/>
              <a:gd name="T5" fmla="*/ 0 h 66"/>
              <a:gd name="T6" fmla="*/ 66 w 71"/>
              <a:gd name="T7" fmla="*/ 8 h 66"/>
              <a:gd name="T8" fmla="*/ 71 w 71"/>
              <a:gd name="T9" fmla="*/ 11 h 66"/>
              <a:gd name="T10" fmla="*/ 71 w 71"/>
              <a:gd name="T11" fmla="*/ 16 h 66"/>
              <a:gd name="T12" fmla="*/ 71 w 71"/>
              <a:gd name="T13" fmla="*/ 66 h 66"/>
              <a:gd name="T14" fmla="*/ 58 w 71"/>
              <a:gd name="T15" fmla="*/ 66 h 66"/>
              <a:gd name="T16" fmla="*/ 58 w 71"/>
              <a:gd name="T17" fmla="*/ 8 h 66"/>
              <a:gd name="T18" fmla="*/ 42 w 71"/>
              <a:gd name="T19" fmla="*/ 8 h 66"/>
              <a:gd name="T20" fmla="*/ 42 w 71"/>
              <a:gd name="T21" fmla="*/ 66 h 66"/>
              <a:gd name="T22" fmla="*/ 30 w 71"/>
              <a:gd name="T23" fmla="*/ 66 h 66"/>
              <a:gd name="T24" fmla="*/ 30 w 71"/>
              <a:gd name="T25" fmla="*/ 8 h 66"/>
              <a:gd name="T26" fmla="*/ 17 w 71"/>
              <a:gd name="T27" fmla="*/ 8 h 66"/>
              <a:gd name="T28" fmla="*/ 17 w 71"/>
              <a:gd name="T29" fmla="*/ 66 h 66"/>
              <a:gd name="T30" fmla="*/ 5 w 71"/>
              <a:gd name="T31" fmla="*/ 66 h 66"/>
              <a:gd name="T32" fmla="*/ 5 w 71"/>
              <a:gd name="T33" fmla="*/ 8 h 66"/>
              <a:gd name="T34" fmla="*/ 0 w 71"/>
              <a:gd name="T35" fmla="*/ 8 h 66"/>
              <a:gd name="T36" fmla="*/ 0 w 71"/>
              <a:gd name="T37" fmla="*/ 0 h 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
              <a:gd name="T58" fmla="*/ 0 h 66"/>
              <a:gd name="T59" fmla="*/ 71 w 71"/>
              <a:gd name="T60" fmla="*/ 66 h 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 h="66">
                <a:moveTo>
                  <a:pt x="0" y="0"/>
                </a:moveTo>
                <a:lnTo>
                  <a:pt x="55" y="0"/>
                </a:lnTo>
                <a:lnTo>
                  <a:pt x="58" y="0"/>
                </a:lnTo>
                <a:lnTo>
                  <a:pt x="66" y="8"/>
                </a:lnTo>
                <a:lnTo>
                  <a:pt x="71" y="11"/>
                </a:lnTo>
                <a:lnTo>
                  <a:pt x="71" y="16"/>
                </a:lnTo>
                <a:lnTo>
                  <a:pt x="71" y="66"/>
                </a:lnTo>
                <a:lnTo>
                  <a:pt x="58" y="66"/>
                </a:lnTo>
                <a:lnTo>
                  <a:pt x="58" y="8"/>
                </a:lnTo>
                <a:lnTo>
                  <a:pt x="42" y="8"/>
                </a:lnTo>
                <a:lnTo>
                  <a:pt x="42" y="66"/>
                </a:lnTo>
                <a:lnTo>
                  <a:pt x="30" y="66"/>
                </a:lnTo>
                <a:lnTo>
                  <a:pt x="30" y="8"/>
                </a:lnTo>
                <a:lnTo>
                  <a:pt x="17" y="8"/>
                </a:lnTo>
                <a:lnTo>
                  <a:pt x="17" y="66"/>
                </a:lnTo>
                <a:lnTo>
                  <a:pt x="5" y="66"/>
                </a:lnTo>
                <a:lnTo>
                  <a:pt x="5" y="8"/>
                </a:lnTo>
                <a:lnTo>
                  <a:pt x="0" y="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600">
              <a:latin typeface="+mn-lt"/>
            </a:endParaRPr>
          </a:p>
        </p:txBody>
      </p:sp>
      <p:sp>
        <p:nvSpPr>
          <p:cNvPr id="164" name="Freeform 1192"/>
          <p:cNvSpPr>
            <a:spLocks/>
          </p:cNvSpPr>
          <p:nvPr/>
        </p:nvSpPr>
        <p:spPr bwMode="auto">
          <a:xfrm>
            <a:off x="3493121" y="4302125"/>
            <a:ext cx="112713" cy="104775"/>
          </a:xfrm>
          <a:custGeom>
            <a:avLst/>
            <a:gdLst>
              <a:gd name="T0" fmla="*/ 0 w 71"/>
              <a:gd name="T1" fmla="*/ 0 h 66"/>
              <a:gd name="T2" fmla="*/ 55 w 71"/>
              <a:gd name="T3" fmla="*/ 0 h 66"/>
              <a:gd name="T4" fmla="*/ 58 w 71"/>
              <a:gd name="T5" fmla="*/ 0 h 66"/>
              <a:gd name="T6" fmla="*/ 66 w 71"/>
              <a:gd name="T7" fmla="*/ 8 h 66"/>
              <a:gd name="T8" fmla="*/ 71 w 71"/>
              <a:gd name="T9" fmla="*/ 11 h 66"/>
              <a:gd name="T10" fmla="*/ 71 w 71"/>
              <a:gd name="T11" fmla="*/ 16 h 66"/>
              <a:gd name="T12" fmla="*/ 71 w 71"/>
              <a:gd name="T13" fmla="*/ 66 h 66"/>
              <a:gd name="T14" fmla="*/ 58 w 71"/>
              <a:gd name="T15" fmla="*/ 66 h 66"/>
              <a:gd name="T16" fmla="*/ 58 w 71"/>
              <a:gd name="T17" fmla="*/ 8 h 66"/>
              <a:gd name="T18" fmla="*/ 42 w 71"/>
              <a:gd name="T19" fmla="*/ 8 h 66"/>
              <a:gd name="T20" fmla="*/ 42 w 71"/>
              <a:gd name="T21" fmla="*/ 66 h 66"/>
              <a:gd name="T22" fmla="*/ 30 w 71"/>
              <a:gd name="T23" fmla="*/ 66 h 66"/>
              <a:gd name="T24" fmla="*/ 30 w 71"/>
              <a:gd name="T25" fmla="*/ 8 h 66"/>
              <a:gd name="T26" fmla="*/ 17 w 71"/>
              <a:gd name="T27" fmla="*/ 8 h 66"/>
              <a:gd name="T28" fmla="*/ 17 w 71"/>
              <a:gd name="T29" fmla="*/ 66 h 66"/>
              <a:gd name="T30" fmla="*/ 5 w 71"/>
              <a:gd name="T31" fmla="*/ 66 h 66"/>
              <a:gd name="T32" fmla="*/ 5 w 71"/>
              <a:gd name="T33" fmla="*/ 8 h 66"/>
              <a:gd name="T34" fmla="*/ 0 w 71"/>
              <a:gd name="T35" fmla="*/ 8 h 66"/>
              <a:gd name="T36" fmla="*/ 0 w 71"/>
              <a:gd name="T37" fmla="*/ 0 h 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
              <a:gd name="T58" fmla="*/ 0 h 66"/>
              <a:gd name="T59" fmla="*/ 71 w 71"/>
              <a:gd name="T60" fmla="*/ 66 h 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 h="66">
                <a:moveTo>
                  <a:pt x="0" y="0"/>
                </a:moveTo>
                <a:lnTo>
                  <a:pt x="55" y="0"/>
                </a:lnTo>
                <a:lnTo>
                  <a:pt x="58" y="0"/>
                </a:lnTo>
                <a:lnTo>
                  <a:pt x="66" y="8"/>
                </a:lnTo>
                <a:lnTo>
                  <a:pt x="71" y="11"/>
                </a:lnTo>
                <a:lnTo>
                  <a:pt x="71" y="16"/>
                </a:lnTo>
                <a:lnTo>
                  <a:pt x="71" y="66"/>
                </a:lnTo>
                <a:lnTo>
                  <a:pt x="58" y="66"/>
                </a:lnTo>
                <a:lnTo>
                  <a:pt x="58" y="8"/>
                </a:lnTo>
                <a:lnTo>
                  <a:pt x="42" y="8"/>
                </a:lnTo>
                <a:lnTo>
                  <a:pt x="42" y="66"/>
                </a:lnTo>
                <a:lnTo>
                  <a:pt x="30" y="66"/>
                </a:lnTo>
                <a:lnTo>
                  <a:pt x="30" y="8"/>
                </a:lnTo>
                <a:lnTo>
                  <a:pt x="17" y="8"/>
                </a:lnTo>
                <a:lnTo>
                  <a:pt x="17" y="66"/>
                </a:lnTo>
                <a:lnTo>
                  <a:pt x="5" y="66"/>
                </a:lnTo>
                <a:lnTo>
                  <a:pt x="5" y="8"/>
                </a:lnTo>
                <a:lnTo>
                  <a:pt x="0" y="8"/>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165" name="Freeform 1193"/>
          <p:cNvSpPr>
            <a:spLocks noEditPoints="1"/>
          </p:cNvSpPr>
          <p:nvPr/>
        </p:nvSpPr>
        <p:spPr bwMode="auto">
          <a:xfrm>
            <a:off x="3620121" y="4302125"/>
            <a:ext cx="57150" cy="104775"/>
          </a:xfrm>
          <a:custGeom>
            <a:avLst/>
            <a:gdLst>
              <a:gd name="T0" fmla="*/ 0 w 36"/>
              <a:gd name="T1" fmla="*/ 50 h 66"/>
              <a:gd name="T2" fmla="*/ 0 w 36"/>
              <a:gd name="T3" fmla="*/ 16 h 66"/>
              <a:gd name="T4" fmla="*/ 0 w 36"/>
              <a:gd name="T5" fmla="*/ 8 h 66"/>
              <a:gd name="T6" fmla="*/ 8 w 36"/>
              <a:gd name="T7" fmla="*/ 0 h 66"/>
              <a:gd name="T8" fmla="*/ 11 w 36"/>
              <a:gd name="T9" fmla="*/ 0 h 66"/>
              <a:gd name="T10" fmla="*/ 20 w 36"/>
              <a:gd name="T11" fmla="*/ 0 h 66"/>
              <a:gd name="T12" fmla="*/ 28 w 36"/>
              <a:gd name="T13" fmla="*/ 0 h 66"/>
              <a:gd name="T14" fmla="*/ 33 w 36"/>
              <a:gd name="T15" fmla="*/ 3 h 66"/>
              <a:gd name="T16" fmla="*/ 33 w 36"/>
              <a:gd name="T17" fmla="*/ 8 h 66"/>
              <a:gd name="T18" fmla="*/ 36 w 36"/>
              <a:gd name="T19" fmla="*/ 11 h 66"/>
              <a:gd name="T20" fmla="*/ 36 w 36"/>
              <a:gd name="T21" fmla="*/ 16 h 66"/>
              <a:gd name="T22" fmla="*/ 36 w 36"/>
              <a:gd name="T23" fmla="*/ 50 h 66"/>
              <a:gd name="T24" fmla="*/ 36 w 36"/>
              <a:gd name="T25" fmla="*/ 55 h 66"/>
              <a:gd name="T26" fmla="*/ 33 w 36"/>
              <a:gd name="T27" fmla="*/ 58 h 66"/>
              <a:gd name="T28" fmla="*/ 33 w 36"/>
              <a:gd name="T29" fmla="*/ 63 h 66"/>
              <a:gd name="T30" fmla="*/ 28 w 36"/>
              <a:gd name="T31" fmla="*/ 63 h 66"/>
              <a:gd name="T32" fmla="*/ 24 w 36"/>
              <a:gd name="T33" fmla="*/ 66 h 66"/>
              <a:gd name="T34" fmla="*/ 20 w 36"/>
              <a:gd name="T35" fmla="*/ 66 h 66"/>
              <a:gd name="T36" fmla="*/ 11 w 36"/>
              <a:gd name="T37" fmla="*/ 66 h 66"/>
              <a:gd name="T38" fmla="*/ 8 w 36"/>
              <a:gd name="T39" fmla="*/ 66 h 66"/>
              <a:gd name="T40" fmla="*/ 3 w 36"/>
              <a:gd name="T41" fmla="*/ 63 h 66"/>
              <a:gd name="T42" fmla="*/ 0 w 36"/>
              <a:gd name="T43" fmla="*/ 58 h 66"/>
              <a:gd name="T44" fmla="*/ 0 w 36"/>
              <a:gd name="T45" fmla="*/ 50 h 66"/>
              <a:gd name="T46" fmla="*/ 11 w 36"/>
              <a:gd name="T47" fmla="*/ 8 h 66"/>
              <a:gd name="T48" fmla="*/ 11 w 36"/>
              <a:gd name="T49" fmla="*/ 58 h 66"/>
              <a:gd name="T50" fmla="*/ 24 w 36"/>
              <a:gd name="T51" fmla="*/ 58 h 66"/>
              <a:gd name="T52" fmla="*/ 24 w 36"/>
              <a:gd name="T53" fmla="*/ 8 h 66"/>
              <a:gd name="T54" fmla="*/ 11 w 36"/>
              <a:gd name="T55" fmla="*/ 8 h 6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
              <a:gd name="T85" fmla="*/ 0 h 66"/>
              <a:gd name="T86" fmla="*/ 36 w 36"/>
              <a:gd name="T87" fmla="*/ 66 h 6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 h="66">
                <a:moveTo>
                  <a:pt x="0" y="50"/>
                </a:moveTo>
                <a:lnTo>
                  <a:pt x="0" y="16"/>
                </a:lnTo>
                <a:lnTo>
                  <a:pt x="0" y="8"/>
                </a:lnTo>
                <a:lnTo>
                  <a:pt x="8" y="0"/>
                </a:lnTo>
                <a:lnTo>
                  <a:pt x="11" y="0"/>
                </a:lnTo>
                <a:lnTo>
                  <a:pt x="20" y="0"/>
                </a:lnTo>
                <a:lnTo>
                  <a:pt x="28" y="0"/>
                </a:lnTo>
                <a:lnTo>
                  <a:pt x="33" y="3"/>
                </a:lnTo>
                <a:lnTo>
                  <a:pt x="33" y="8"/>
                </a:lnTo>
                <a:lnTo>
                  <a:pt x="36" y="11"/>
                </a:lnTo>
                <a:lnTo>
                  <a:pt x="36" y="16"/>
                </a:lnTo>
                <a:lnTo>
                  <a:pt x="36" y="50"/>
                </a:lnTo>
                <a:lnTo>
                  <a:pt x="36" y="55"/>
                </a:lnTo>
                <a:lnTo>
                  <a:pt x="33" y="58"/>
                </a:lnTo>
                <a:lnTo>
                  <a:pt x="33" y="63"/>
                </a:lnTo>
                <a:lnTo>
                  <a:pt x="28" y="63"/>
                </a:lnTo>
                <a:lnTo>
                  <a:pt x="24" y="66"/>
                </a:lnTo>
                <a:lnTo>
                  <a:pt x="20" y="66"/>
                </a:lnTo>
                <a:lnTo>
                  <a:pt x="11" y="66"/>
                </a:lnTo>
                <a:lnTo>
                  <a:pt x="8" y="66"/>
                </a:lnTo>
                <a:lnTo>
                  <a:pt x="3" y="63"/>
                </a:lnTo>
                <a:lnTo>
                  <a:pt x="0" y="58"/>
                </a:lnTo>
                <a:lnTo>
                  <a:pt x="0" y="50"/>
                </a:lnTo>
                <a:close/>
                <a:moveTo>
                  <a:pt x="11" y="8"/>
                </a:moveTo>
                <a:lnTo>
                  <a:pt x="11" y="58"/>
                </a:lnTo>
                <a:lnTo>
                  <a:pt x="24" y="58"/>
                </a:lnTo>
                <a:lnTo>
                  <a:pt x="24" y="8"/>
                </a:lnTo>
                <a:lnTo>
                  <a:pt x="1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600">
              <a:latin typeface="+mn-lt"/>
            </a:endParaRPr>
          </a:p>
        </p:txBody>
      </p:sp>
      <p:sp>
        <p:nvSpPr>
          <p:cNvPr id="166" name="Freeform 1194"/>
          <p:cNvSpPr>
            <a:spLocks/>
          </p:cNvSpPr>
          <p:nvPr/>
        </p:nvSpPr>
        <p:spPr bwMode="auto">
          <a:xfrm>
            <a:off x="3620121" y="4302125"/>
            <a:ext cx="57150" cy="104775"/>
          </a:xfrm>
          <a:custGeom>
            <a:avLst/>
            <a:gdLst>
              <a:gd name="T0" fmla="*/ 0 w 36"/>
              <a:gd name="T1" fmla="*/ 50 h 66"/>
              <a:gd name="T2" fmla="*/ 0 w 36"/>
              <a:gd name="T3" fmla="*/ 16 h 66"/>
              <a:gd name="T4" fmla="*/ 0 w 36"/>
              <a:gd name="T5" fmla="*/ 8 h 66"/>
              <a:gd name="T6" fmla="*/ 8 w 36"/>
              <a:gd name="T7" fmla="*/ 0 h 66"/>
              <a:gd name="T8" fmla="*/ 11 w 36"/>
              <a:gd name="T9" fmla="*/ 0 h 66"/>
              <a:gd name="T10" fmla="*/ 20 w 36"/>
              <a:gd name="T11" fmla="*/ 0 h 66"/>
              <a:gd name="T12" fmla="*/ 28 w 36"/>
              <a:gd name="T13" fmla="*/ 0 h 66"/>
              <a:gd name="T14" fmla="*/ 33 w 36"/>
              <a:gd name="T15" fmla="*/ 3 h 66"/>
              <a:gd name="T16" fmla="*/ 33 w 36"/>
              <a:gd name="T17" fmla="*/ 8 h 66"/>
              <a:gd name="T18" fmla="*/ 36 w 36"/>
              <a:gd name="T19" fmla="*/ 11 h 66"/>
              <a:gd name="T20" fmla="*/ 36 w 36"/>
              <a:gd name="T21" fmla="*/ 16 h 66"/>
              <a:gd name="T22" fmla="*/ 36 w 36"/>
              <a:gd name="T23" fmla="*/ 50 h 66"/>
              <a:gd name="T24" fmla="*/ 36 w 36"/>
              <a:gd name="T25" fmla="*/ 55 h 66"/>
              <a:gd name="T26" fmla="*/ 33 w 36"/>
              <a:gd name="T27" fmla="*/ 58 h 66"/>
              <a:gd name="T28" fmla="*/ 33 w 36"/>
              <a:gd name="T29" fmla="*/ 63 h 66"/>
              <a:gd name="T30" fmla="*/ 28 w 36"/>
              <a:gd name="T31" fmla="*/ 63 h 66"/>
              <a:gd name="T32" fmla="*/ 24 w 36"/>
              <a:gd name="T33" fmla="*/ 66 h 66"/>
              <a:gd name="T34" fmla="*/ 20 w 36"/>
              <a:gd name="T35" fmla="*/ 66 h 66"/>
              <a:gd name="T36" fmla="*/ 11 w 36"/>
              <a:gd name="T37" fmla="*/ 66 h 66"/>
              <a:gd name="T38" fmla="*/ 8 w 36"/>
              <a:gd name="T39" fmla="*/ 66 h 66"/>
              <a:gd name="T40" fmla="*/ 3 w 36"/>
              <a:gd name="T41" fmla="*/ 63 h 66"/>
              <a:gd name="T42" fmla="*/ 0 w 36"/>
              <a:gd name="T43" fmla="*/ 58 h 66"/>
              <a:gd name="T44" fmla="*/ 0 w 36"/>
              <a:gd name="T45" fmla="*/ 50 h 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
              <a:gd name="T70" fmla="*/ 0 h 66"/>
              <a:gd name="T71" fmla="*/ 36 w 36"/>
              <a:gd name="T72" fmla="*/ 66 h 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 h="66">
                <a:moveTo>
                  <a:pt x="0" y="50"/>
                </a:moveTo>
                <a:lnTo>
                  <a:pt x="0" y="16"/>
                </a:lnTo>
                <a:lnTo>
                  <a:pt x="0" y="8"/>
                </a:lnTo>
                <a:lnTo>
                  <a:pt x="8" y="0"/>
                </a:lnTo>
                <a:lnTo>
                  <a:pt x="11" y="0"/>
                </a:lnTo>
                <a:lnTo>
                  <a:pt x="20" y="0"/>
                </a:lnTo>
                <a:lnTo>
                  <a:pt x="28" y="0"/>
                </a:lnTo>
                <a:lnTo>
                  <a:pt x="33" y="3"/>
                </a:lnTo>
                <a:lnTo>
                  <a:pt x="33" y="8"/>
                </a:lnTo>
                <a:lnTo>
                  <a:pt x="36" y="11"/>
                </a:lnTo>
                <a:lnTo>
                  <a:pt x="36" y="16"/>
                </a:lnTo>
                <a:lnTo>
                  <a:pt x="36" y="50"/>
                </a:lnTo>
                <a:lnTo>
                  <a:pt x="36" y="55"/>
                </a:lnTo>
                <a:lnTo>
                  <a:pt x="33" y="58"/>
                </a:lnTo>
                <a:lnTo>
                  <a:pt x="33" y="63"/>
                </a:lnTo>
                <a:lnTo>
                  <a:pt x="28" y="63"/>
                </a:lnTo>
                <a:lnTo>
                  <a:pt x="24" y="66"/>
                </a:lnTo>
                <a:lnTo>
                  <a:pt x="20" y="66"/>
                </a:lnTo>
                <a:lnTo>
                  <a:pt x="11" y="66"/>
                </a:lnTo>
                <a:lnTo>
                  <a:pt x="8" y="66"/>
                </a:lnTo>
                <a:lnTo>
                  <a:pt x="3" y="63"/>
                </a:lnTo>
                <a:lnTo>
                  <a:pt x="0" y="58"/>
                </a:lnTo>
                <a:lnTo>
                  <a:pt x="0" y="5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167" name="Rectangle 1195"/>
          <p:cNvSpPr>
            <a:spLocks noChangeArrowheads="1"/>
          </p:cNvSpPr>
          <p:nvPr/>
        </p:nvSpPr>
        <p:spPr bwMode="auto">
          <a:xfrm>
            <a:off x="3637583" y="4314825"/>
            <a:ext cx="23813" cy="825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1600">
              <a:solidFill>
                <a:schemeClr val="tx2"/>
              </a:solidFill>
              <a:latin typeface="+mn-lt"/>
            </a:endParaRPr>
          </a:p>
        </p:txBody>
      </p:sp>
      <p:sp>
        <p:nvSpPr>
          <p:cNvPr id="168" name="Freeform 1196"/>
          <p:cNvSpPr>
            <a:spLocks/>
          </p:cNvSpPr>
          <p:nvPr/>
        </p:nvSpPr>
        <p:spPr bwMode="auto">
          <a:xfrm>
            <a:off x="3697908" y="4302125"/>
            <a:ext cx="19050" cy="104775"/>
          </a:xfrm>
          <a:custGeom>
            <a:avLst/>
            <a:gdLst>
              <a:gd name="T0" fmla="*/ 12 w 12"/>
              <a:gd name="T1" fmla="*/ 11 h 66"/>
              <a:gd name="T2" fmla="*/ 12 w 12"/>
              <a:gd name="T3" fmla="*/ 66 h 66"/>
              <a:gd name="T4" fmla="*/ 0 w 12"/>
              <a:gd name="T5" fmla="*/ 66 h 66"/>
              <a:gd name="T6" fmla="*/ 0 w 12"/>
              <a:gd name="T7" fmla="*/ 0 h 66"/>
              <a:gd name="T8" fmla="*/ 4 w 12"/>
              <a:gd name="T9" fmla="*/ 3 h 66"/>
              <a:gd name="T10" fmla="*/ 9 w 12"/>
              <a:gd name="T11" fmla="*/ 3 h 66"/>
              <a:gd name="T12" fmla="*/ 9 w 12"/>
              <a:gd name="T13" fmla="*/ 8 h 66"/>
              <a:gd name="T14" fmla="*/ 12 w 12"/>
              <a:gd name="T15" fmla="*/ 11 h 66"/>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66"/>
              <a:gd name="T26" fmla="*/ 12 w 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66">
                <a:moveTo>
                  <a:pt x="12" y="11"/>
                </a:moveTo>
                <a:lnTo>
                  <a:pt x="12" y="66"/>
                </a:lnTo>
                <a:lnTo>
                  <a:pt x="0" y="66"/>
                </a:lnTo>
                <a:lnTo>
                  <a:pt x="0" y="0"/>
                </a:lnTo>
                <a:lnTo>
                  <a:pt x="4" y="3"/>
                </a:lnTo>
                <a:lnTo>
                  <a:pt x="9" y="3"/>
                </a:lnTo>
                <a:lnTo>
                  <a:pt x="9" y="8"/>
                </a:lnTo>
                <a:lnTo>
                  <a:pt x="1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600">
              <a:latin typeface="+mn-lt"/>
            </a:endParaRPr>
          </a:p>
        </p:txBody>
      </p:sp>
      <p:sp>
        <p:nvSpPr>
          <p:cNvPr id="169" name="Freeform 1197"/>
          <p:cNvSpPr>
            <a:spLocks/>
          </p:cNvSpPr>
          <p:nvPr/>
        </p:nvSpPr>
        <p:spPr bwMode="auto">
          <a:xfrm>
            <a:off x="3697908" y="4302125"/>
            <a:ext cx="19050" cy="104775"/>
          </a:xfrm>
          <a:custGeom>
            <a:avLst/>
            <a:gdLst>
              <a:gd name="T0" fmla="*/ 12 w 12"/>
              <a:gd name="T1" fmla="*/ 11 h 66"/>
              <a:gd name="T2" fmla="*/ 12 w 12"/>
              <a:gd name="T3" fmla="*/ 66 h 66"/>
              <a:gd name="T4" fmla="*/ 0 w 12"/>
              <a:gd name="T5" fmla="*/ 66 h 66"/>
              <a:gd name="T6" fmla="*/ 0 w 12"/>
              <a:gd name="T7" fmla="*/ 0 h 66"/>
              <a:gd name="T8" fmla="*/ 4 w 12"/>
              <a:gd name="T9" fmla="*/ 3 h 66"/>
              <a:gd name="T10" fmla="*/ 9 w 12"/>
              <a:gd name="T11" fmla="*/ 3 h 66"/>
              <a:gd name="T12" fmla="*/ 9 w 12"/>
              <a:gd name="T13" fmla="*/ 8 h 66"/>
              <a:gd name="T14" fmla="*/ 12 w 12"/>
              <a:gd name="T15" fmla="*/ 11 h 66"/>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66"/>
              <a:gd name="T26" fmla="*/ 12 w 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66">
                <a:moveTo>
                  <a:pt x="12" y="11"/>
                </a:moveTo>
                <a:lnTo>
                  <a:pt x="12" y="66"/>
                </a:lnTo>
                <a:lnTo>
                  <a:pt x="0" y="66"/>
                </a:lnTo>
                <a:lnTo>
                  <a:pt x="0" y="0"/>
                </a:lnTo>
                <a:lnTo>
                  <a:pt x="4" y="3"/>
                </a:lnTo>
                <a:lnTo>
                  <a:pt x="9" y="3"/>
                </a:lnTo>
                <a:lnTo>
                  <a:pt x="9" y="8"/>
                </a:lnTo>
                <a:lnTo>
                  <a:pt x="12" y="1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170" name="Freeform 1198"/>
          <p:cNvSpPr>
            <a:spLocks noEditPoints="1"/>
          </p:cNvSpPr>
          <p:nvPr/>
        </p:nvSpPr>
        <p:spPr bwMode="auto">
          <a:xfrm>
            <a:off x="3729658" y="4252913"/>
            <a:ext cx="60325" cy="153988"/>
          </a:xfrm>
          <a:custGeom>
            <a:avLst/>
            <a:gdLst>
              <a:gd name="T0" fmla="*/ 25 w 38"/>
              <a:gd name="T1" fmla="*/ 89 h 97"/>
              <a:gd name="T2" fmla="*/ 25 w 38"/>
              <a:gd name="T3" fmla="*/ 39 h 97"/>
              <a:gd name="T4" fmla="*/ 13 w 38"/>
              <a:gd name="T5" fmla="*/ 39 h 97"/>
              <a:gd name="T6" fmla="*/ 13 w 38"/>
              <a:gd name="T7" fmla="*/ 89 h 97"/>
              <a:gd name="T8" fmla="*/ 25 w 38"/>
              <a:gd name="T9" fmla="*/ 89 h 97"/>
              <a:gd name="T10" fmla="*/ 0 w 38"/>
              <a:gd name="T11" fmla="*/ 81 h 97"/>
              <a:gd name="T12" fmla="*/ 0 w 38"/>
              <a:gd name="T13" fmla="*/ 47 h 97"/>
              <a:gd name="T14" fmla="*/ 0 w 38"/>
              <a:gd name="T15" fmla="*/ 39 h 97"/>
              <a:gd name="T16" fmla="*/ 5 w 38"/>
              <a:gd name="T17" fmla="*/ 34 h 97"/>
              <a:gd name="T18" fmla="*/ 5 w 38"/>
              <a:gd name="T19" fmla="*/ 31 h 97"/>
              <a:gd name="T20" fmla="*/ 13 w 38"/>
              <a:gd name="T21" fmla="*/ 31 h 97"/>
              <a:gd name="T22" fmla="*/ 25 w 38"/>
              <a:gd name="T23" fmla="*/ 31 h 97"/>
              <a:gd name="T24" fmla="*/ 25 w 38"/>
              <a:gd name="T25" fmla="*/ 0 h 97"/>
              <a:gd name="T26" fmla="*/ 38 w 38"/>
              <a:gd name="T27" fmla="*/ 0 h 97"/>
              <a:gd name="T28" fmla="*/ 38 w 38"/>
              <a:gd name="T29" fmla="*/ 81 h 97"/>
              <a:gd name="T30" fmla="*/ 38 w 38"/>
              <a:gd name="T31" fmla="*/ 86 h 97"/>
              <a:gd name="T32" fmla="*/ 33 w 38"/>
              <a:gd name="T33" fmla="*/ 89 h 97"/>
              <a:gd name="T34" fmla="*/ 33 w 38"/>
              <a:gd name="T35" fmla="*/ 94 h 97"/>
              <a:gd name="T36" fmla="*/ 30 w 38"/>
              <a:gd name="T37" fmla="*/ 94 h 97"/>
              <a:gd name="T38" fmla="*/ 25 w 38"/>
              <a:gd name="T39" fmla="*/ 97 h 97"/>
              <a:gd name="T40" fmla="*/ 22 w 38"/>
              <a:gd name="T41" fmla="*/ 97 h 97"/>
              <a:gd name="T42" fmla="*/ 13 w 38"/>
              <a:gd name="T43" fmla="*/ 97 h 97"/>
              <a:gd name="T44" fmla="*/ 8 w 38"/>
              <a:gd name="T45" fmla="*/ 97 h 97"/>
              <a:gd name="T46" fmla="*/ 0 w 38"/>
              <a:gd name="T47" fmla="*/ 89 h 97"/>
              <a:gd name="T48" fmla="*/ 0 w 38"/>
              <a:gd name="T49" fmla="*/ 81 h 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97"/>
              <a:gd name="T77" fmla="*/ 38 w 38"/>
              <a:gd name="T78" fmla="*/ 97 h 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97">
                <a:moveTo>
                  <a:pt x="25" y="89"/>
                </a:moveTo>
                <a:lnTo>
                  <a:pt x="25" y="39"/>
                </a:lnTo>
                <a:lnTo>
                  <a:pt x="13" y="39"/>
                </a:lnTo>
                <a:lnTo>
                  <a:pt x="13" y="89"/>
                </a:lnTo>
                <a:lnTo>
                  <a:pt x="25" y="89"/>
                </a:lnTo>
                <a:close/>
                <a:moveTo>
                  <a:pt x="0" y="81"/>
                </a:moveTo>
                <a:lnTo>
                  <a:pt x="0" y="47"/>
                </a:lnTo>
                <a:lnTo>
                  <a:pt x="0" y="39"/>
                </a:lnTo>
                <a:lnTo>
                  <a:pt x="5" y="34"/>
                </a:lnTo>
                <a:lnTo>
                  <a:pt x="5" y="31"/>
                </a:lnTo>
                <a:lnTo>
                  <a:pt x="13" y="31"/>
                </a:lnTo>
                <a:lnTo>
                  <a:pt x="25" y="31"/>
                </a:lnTo>
                <a:lnTo>
                  <a:pt x="25" y="0"/>
                </a:lnTo>
                <a:lnTo>
                  <a:pt x="38" y="0"/>
                </a:lnTo>
                <a:lnTo>
                  <a:pt x="38" y="81"/>
                </a:lnTo>
                <a:lnTo>
                  <a:pt x="38" y="86"/>
                </a:lnTo>
                <a:lnTo>
                  <a:pt x="33" y="89"/>
                </a:lnTo>
                <a:lnTo>
                  <a:pt x="33" y="94"/>
                </a:lnTo>
                <a:lnTo>
                  <a:pt x="30" y="94"/>
                </a:lnTo>
                <a:lnTo>
                  <a:pt x="25" y="97"/>
                </a:lnTo>
                <a:lnTo>
                  <a:pt x="22" y="97"/>
                </a:lnTo>
                <a:lnTo>
                  <a:pt x="13" y="97"/>
                </a:lnTo>
                <a:lnTo>
                  <a:pt x="8" y="97"/>
                </a:lnTo>
                <a:lnTo>
                  <a:pt x="0" y="89"/>
                </a:lnTo>
                <a:lnTo>
                  <a:pt x="0"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600">
              <a:latin typeface="+mn-lt"/>
            </a:endParaRPr>
          </a:p>
        </p:txBody>
      </p:sp>
      <p:sp>
        <p:nvSpPr>
          <p:cNvPr id="171" name="Rectangle 1199"/>
          <p:cNvSpPr>
            <a:spLocks noChangeArrowheads="1"/>
          </p:cNvSpPr>
          <p:nvPr/>
        </p:nvSpPr>
        <p:spPr bwMode="auto">
          <a:xfrm>
            <a:off x="3750296" y="4314825"/>
            <a:ext cx="22225" cy="825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1600">
              <a:solidFill>
                <a:schemeClr val="tx2"/>
              </a:solidFill>
              <a:latin typeface="+mn-lt"/>
            </a:endParaRPr>
          </a:p>
        </p:txBody>
      </p:sp>
      <p:sp>
        <p:nvSpPr>
          <p:cNvPr id="172" name="Freeform 1200"/>
          <p:cNvSpPr>
            <a:spLocks/>
          </p:cNvSpPr>
          <p:nvPr/>
        </p:nvSpPr>
        <p:spPr bwMode="auto">
          <a:xfrm>
            <a:off x="3729658" y="4252913"/>
            <a:ext cx="60325" cy="153988"/>
          </a:xfrm>
          <a:custGeom>
            <a:avLst/>
            <a:gdLst>
              <a:gd name="T0" fmla="*/ 0 w 38"/>
              <a:gd name="T1" fmla="*/ 81 h 97"/>
              <a:gd name="T2" fmla="*/ 0 w 38"/>
              <a:gd name="T3" fmla="*/ 47 h 97"/>
              <a:gd name="T4" fmla="*/ 0 w 38"/>
              <a:gd name="T5" fmla="*/ 39 h 97"/>
              <a:gd name="T6" fmla="*/ 5 w 38"/>
              <a:gd name="T7" fmla="*/ 34 h 97"/>
              <a:gd name="T8" fmla="*/ 5 w 38"/>
              <a:gd name="T9" fmla="*/ 31 h 97"/>
              <a:gd name="T10" fmla="*/ 13 w 38"/>
              <a:gd name="T11" fmla="*/ 31 h 97"/>
              <a:gd name="T12" fmla="*/ 25 w 38"/>
              <a:gd name="T13" fmla="*/ 31 h 97"/>
              <a:gd name="T14" fmla="*/ 25 w 38"/>
              <a:gd name="T15" fmla="*/ 0 h 97"/>
              <a:gd name="T16" fmla="*/ 38 w 38"/>
              <a:gd name="T17" fmla="*/ 0 h 97"/>
              <a:gd name="T18" fmla="*/ 38 w 38"/>
              <a:gd name="T19" fmla="*/ 81 h 97"/>
              <a:gd name="T20" fmla="*/ 38 w 38"/>
              <a:gd name="T21" fmla="*/ 86 h 97"/>
              <a:gd name="T22" fmla="*/ 33 w 38"/>
              <a:gd name="T23" fmla="*/ 89 h 97"/>
              <a:gd name="T24" fmla="*/ 33 w 38"/>
              <a:gd name="T25" fmla="*/ 94 h 97"/>
              <a:gd name="T26" fmla="*/ 30 w 38"/>
              <a:gd name="T27" fmla="*/ 94 h 97"/>
              <a:gd name="T28" fmla="*/ 25 w 38"/>
              <a:gd name="T29" fmla="*/ 97 h 97"/>
              <a:gd name="T30" fmla="*/ 22 w 38"/>
              <a:gd name="T31" fmla="*/ 97 h 97"/>
              <a:gd name="T32" fmla="*/ 13 w 38"/>
              <a:gd name="T33" fmla="*/ 97 h 97"/>
              <a:gd name="T34" fmla="*/ 8 w 38"/>
              <a:gd name="T35" fmla="*/ 97 h 97"/>
              <a:gd name="T36" fmla="*/ 0 w 38"/>
              <a:gd name="T37" fmla="*/ 89 h 97"/>
              <a:gd name="T38" fmla="*/ 0 w 38"/>
              <a:gd name="T39" fmla="*/ 81 h 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
              <a:gd name="T61" fmla="*/ 0 h 97"/>
              <a:gd name="T62" fmla="*/ 38 w 38"/>
              <a:gd name="T63" fmla="*/ 97 h 9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 h="97">
                <a:moveTo>
                  <a:pt x="0" y="81"/>
                </a:moveTo>
                <a:lnTo>
                  <a:pt x="0" y="47"/>
                </a:lnTo>
                <a:lnTo>
                  <a:pt x="0" y="39"/>
                </a:lnTo>
                <a:lnTo>
                  <a:pt x="5" y="34"/>
                </a:lnTo>
                <a:lnTo>
                  <a:pt x="5" y="31"/>
                </a:lnTo>
                <a:lnTo>
                  <a:pt x="13" y="31"/>
                </a:lnTo>
                <a:lnTo>
                  <a:pt x="25" y="31"/>
                </a:lnTo>
                <a:lnTo>
                  <a:pt x="25" y="0"/>
                </a:lnTo>
                <a:lnTo>
                  <a:pt x="38" y="0"/>
                </a:lnTo>
                <a:lnTo>
                  <a:pt x="38" y="81"/>
                </a:lnTo>
                <a:lnTo>
                  <a:pt x="38" y="86"/>
                </a:lnTo>
                <a:lnTo>
                  <a:pt x="33" y="89"/>
                </a:lnTo>
                <a:lnTo>
                  <a:pt x="33" y="94"/>
                </a:lnTo>
                <a:lnTo>
                  <a:pt x="30" y="94"/>
                </a:lnTo>
                <a:lnTo>
                  <a:pt x="25" y="97"/>
                </a:lnTo>
                <a:lnTo>
                  <a:pt x="22" y="97"/>
                </a:lnTo>
                <a:lnTo>
                  <a:pt x="13" y="97"/>
                </a:lnTo>
                <a:lnTo>
                  <a:pt x="8" y="97"/>
                </a:lnTo>
                <a:lnTo>
                  <a:pt x="0" y="89"/>
                </a:lnTo>
                <a:lnTo>
                  <a:pt x="0" y="8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173" name="Freeform 1201"/>
          <p:cNvSpPr>
            <a:spLocks/>
          </p:cNvSpPr>
          <p:nvPr/>
        </p:nvSpPr>
        <p:spPr bwMode="auto">
          <a:xfrm>
            <a:off x="3882058" y="4252913"/>
            <a:ext cx="58738" cy="153988"/>
          </a:xfrm>
          <a:custGeom>
            <a:avLst/>
            <a:gdLst>
              <a:gd name="T0" fmla="*/ 37 w 37"/>
              <a:gd name="T1" fmla="*/ 0 h 97"/>
              <a:gd name="T2" fmla="*/ 37 w 37"/>
              <a:gd name="T3" fmla="*/ 31 h 97"/>
              <a:gd name="T4" fmla="*/ 25 w 37"/>
              <a:gd name="T5" fmla="*/ 31 h 97"/>
              <a:gd name="T6" fmla="*/ 25 w 37"/>
              <a:gd name="T7" fmla="*/ 7 h 97"/>
              <a:gd name="T8" fmla="*/ 12 w 37"/>
              <a:gd name="T9" fmla="*/ 7 h 97"/>
              <a:gd name="T10" fmla="*/ 12 w 37"/>
              <a:gd name="T11" fmla="*/ 47 h 97"/>
              <a:gd name="T12" fmla="*/ 25 w 37"/>
              <a:gd name="T13" fmla="*/ 47 h 97"/>
              <a:gd name="T14" fmla="*/ 25 w 37"/>
              <a:gd name="T15" fmla="*/ 55 h 97"/>
              <a:gd name="T16" fmla="*/ 12 w 37"/>
              <a:gd name="T17" fmla="*/ 55 h 97"/>
              <a:gd name="T18" fmla="*/ 12 w 37"/>
              <a:gd name="T19" fmla="*/ 97 h 97"/>
              <a:gd name="T20" fmla="*/ 0 w 37"/>
              <a:gd name="T21" fmla="*/ 97 h 97"/>
              <a:gd name="T22" fmla="*/ 0 w 37"/>
              <a:gd name="T23" fmla="*/ 15 h 97"/>
              <a:gd name="T24" fmla="*/ 0 w 37"/>
              <a:gd name="T25" fmla="*/ 7 h 97"/>
              <a:gd name="T26" fmla="*/ 9 w 37"/>
              <a:gd name="T27" fmla="*/ 0 h 97"/>
              <a:gd name="T28" fmla="*/ 37 w 37"/>
              <a:gd name="T29" fmla="*/ 0 h 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
              <a:gd name="T46" fmla="*/ 0 h 97"/>
              <a:gd name="T47" fmla="*/ 37 w 37"/>
              <a:gd name="T48" fmla="*/ 97 h 9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 h="97">
                <a:moveTo>
                  <a:pt x="37" y="0"/>
                </a:moveTo>
                <a:lnTo>
                  <a:pt x="37" y="31"/>
                </a:lnTo>
                <a:lnTo>
                  <a:pt x="25" y="31"/>
                </a:lnTo>
                <a:lnTo>
                  <a:pt x="25" y="7"/>
                </a:lnTo>
                <a:lnTo>
                  <a:pt x="12" y="7"/>
                </a:lnTo>
                <a:lnTo>
                  <a:pt x="12" y="47"/>
                </a:lnTo>
                <a:lnTo>
                  <a:pt x="25" y="47"/>
                </a:lnTo>
                <a:lnTo>
                  <a:pt x="25" y="55"/>
                </a:lnTo>
                <a:lnTo>
                  <a:pt x="12" y="55"/>
                </a:lnTo>
                <a:lnTo>
                  <a:pt x="12" y="97"/>
                </a:lnTo>
                <a:lnTo>
                  <a:pt x="0" y="97"/>
                </a:lnTo>
                <a:lnTo>
                  <a:pt x="0" y="15"/>
                </a:lnTo>
                <a:lnTo>
                  <a:pt x="0" y="7"/>
                </a:lnTo>
                <a:lnTo>
                  <a:pt x="9" y="0"/>
                </a:lnTo>
                <a:lnTo>
                  <a:pt x="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600">
              <a:latin typeface="+mn-lt"/>
            </a:endParaRPr>
          </a:p>
        </p:txBody>
      </p:sp>
      <p:sp>
        <p:nvSpPr>
          <p:cNvPr id="174" name="Freeform 1202"/>
          <p:cNvSpPr>
            <a:spLocks/>
          </p:cNvSpPr>
          <p:nvPr/>
        </p:nvSpPr>
        <p:spPr bwMode="auto">
          <a:xfrm>
            <a:off x="3882058" y="4252913"/>
            <a:ext cx="58738" cy="153988"/>
          </a:xfrm>
          <a:custGeom>
            <a:avLst/>
            <a:gdLst>
              <a:gd name="T0" fmla="*/ 37 w 37"/>
              <a:gd name="T1" fmla="*/ 0 h 97"/>
              <a:gd name="T2" fmla="*/ 37 w 37"/>
              <a:gd name="T3" fmla="*/ 31 h 97"/>
              <a:gd name="T4" fmla="*/ 25 w 37"/>
              <a:gd name="T5" fmla="*/ 31 h 97"/>
              <a:gd name="T6" fmla="*/ 25 w 37"/>
              <a:gd name="T7" fmla="*/ 7 h 97"/>
              <a:gd name="T8" fmla="*/ 12 w 37"/>
              <a:gd name="T9" fmla="*/ 7 h 97"/>
              <a:gd name="T10" fmla="*/ 12 w 37"/>
              <a:gd name="T11" fmla="*/ 47 h 97"/>
              <a:gd name="T12" fmla="*/ 25 w 37"/>
              <a:gd name="T13" fmla="*/ 47 h 97"/>
              <a:gd name="T14" fmla="*/ 25 w 37"/>
              <a:gd name="T15" fmla="*/ 55 h 97"/>
              <a:gd name="T16" fmla="*/ 12 w 37"/>
              <a:gd name="T17" fmla="*/ 55 h 97"/>
              <a:gd name="T18" fmla="*/ 12 w 37"/>
              <a:gd name="T19" fmla="*/ 97 h 97"/>
              <a:gd name="T20" fmla="*/ 0 w 37"/>
              <a:gd name="T21" fmla="*/ 97 h 97"/>
              <a:gd name="T22" fmla="*/ 0 w 37"/>
              <a:gd name="T23" fmla="*/ 15 h 97"/>
              <a:gd name="T24" fmla="*/ 0 w 37"/>
              <a:gd name="T25" fmla="*/ 7 h 97"/>
              <a:gd name="T26" fmla="*/ 9 w 37"/>
              <a:gd name="T27" fmla="*/ 0 h 97"/>
              <a:gd name="T28" fmla="*/ 37 w 37"/>
              <a:gd name="T29" fmla="*/ 0 h 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
              <a:gd name="T46" fmla="*/ 0 h 97"/>
              <a:gd name="T47" fmla="*/ 37 w 37"/>
              <a:gd name="T48" fmla="*/ 97 h 9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 h="97">
                <a:moveTo>
                  <a:pt x="37" y="0"/>
                </a:moveTo>
                <a:lnTo>
                  <a:pt x="37" y="31"/>
                </a:lnTo>
                <a:lnTo>
                  <a:pt x="25" y="31"/>
                </a:lnTo>
                <a:lnTo>
                  <a:pt x="25" y="7"/>
                </a:lnTo>
                <a:lnTo>
                  <a:pt x="12" y="7"/>
                </a:lnTo>
                <a:lnTo>
                  <a:pt x="12" y="47"/>
                </a:lnTo>
                <a:lnTo>
                  <a:pt x="25" y="47"/>
                </a:lnTo>
                <a:lnTo>
                  <a:pt x="25" y="55"/>
                </a:lnTo>
                <a:lnTo>
                  <a:pt x="12" y="55"/>
                </a:lnTo>
                <a:lnTo>
                  <a:pt x="12" y="97"/>
                </a:lnTo>
                <a:lnTo>
                  <a:pt x="0" y="97"/>
                </a:lnTo>
                <a:lnTo>
                  <a:pt x="0" y="15"/>
                </a:lnTo>
                <a:lnTo>
                  <a:pt x="0" y="7"/>
                </a:lnTo>
                <a:lnTo>
                  <a:pt x="9" y="0"/>
                </a:lnTo>
                <a:lnTo>
                  <a:pt x="37"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175" name="Freeform 1203"/>
          <p:cNvSpPr>
            <a:spLocks/>
          </p:cNvSpPr>
          <p:nvPr/>
        </p:nvSpPr>
        <p:spPr bwMode="auto">
          <a:xfrm>
            <a:off x="3953496" y="4302125"/>
            <a:ext cx="65088" cy="104775"/>
          </a:xfrm>
          <a:custGeom>
            <a:avLst/>
            <a:gdLst>
              <a:gd name="T0" fmla="*/ 41 w 41"/>
              <a:gd name="T1" fmla="*/ 66 h 66"/>
              <a:gd name="T2" fmla="*/ 13 w 41"/>
              <a:gd name="T3" fmla="*/ 66 h 66"/>
              <a:gd name="T4" fmla="*/ 8 w 41"/>
              <a:gd name="T5" fmla="*/ 66 h 66"/>
              <a:gd name="T6" fmla="*/ 0 w 41"/>
              <a:gd name="T7" fmla="*/ 58 h 66"/>
              <a:gd name="T8" fmla="*/ 0 w 41"/>
              <a:gd name="T9" fmla="*/ 50 h 66"/>
              <a:gd name="T10" fmla="*/ 0 w 41"/>
              <a:gd name="T11" fmla="*/ 0 h 66"/>
              <a:gd name="T12" fmla="*/ 13 w 41"/>
              <a:gd name="T13" fmla="*/ 0 h 66"/>
              <a:gd name="T14" fmla="*/ 13 w 41"/>
              <a:gd name="T15" fmla="*/ 58 h 66"/>
              <a:gd name="T16" fmla="*/ 21 w 41"/>
              <a:gd name="T17" fmla="*/ 58 h 66"/>
              <a:gd name="T18" fmla="*/ 21 w 41"/>
              <a:gd name="T19" fmla="*/ 0 h 66"/>
              <a:gd name="T20" fmla="*/ 33 w 41"/>
              <a:gd name="T21" fmla="*/ 0 h 66"/>
              <a:gd name="T22" fmla="*/ 33 w 41"/>
              <a:gd name="T23" fmla="*/ 58 h 66"/>
              <a:gd name="T24" fmla="*/ 41 w 41"/>
              <a:gd name="T25" fmla="*/ 58 h 66"/>
              <a:gd name="T26" fmla="*/ 41 w 41"/>
              <a:gd name="T27" fmla="*/ 66 h 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
              <a:gd name="T43" fmla="*/ 0 h 66"/>
              <a:gd name="T44" fmla="*/ 41 w 41"/>
              <a:gd name="T45" fmla="*/ 66 h 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 h="66">
                <a:moveTo>
                  <a:pt x="41" y="66"/>
                </a:moveTo>
                <a:lnTo>
                  <a:pt x="13" y="66"/>
                </a:lnTo>
                <a:lnTo>
                  <a:pt x="8" y="66"/>
                </a:lnTo>
                <a:lnTo>
                  <a:pt x="0" y="58"/>
                </a:lnTo>
                <a:lnTo>
                  <a:pt x="0" y="50"/>
                </a:lnTo>
                <a:lnTo>
                  <a:pt x="0" y="0"/>
                </a:lnTo>
                <a:lnTo>
                  <a:pt x="13" y="0"/>
                </a:lnTo>
                <a:lnTo>
                  <a:pt x="13" y="58"/>
                </a:lnTo>
                <a:lnTo>
                  <a:pt x="21" y="58"/>
                </a:lnTo>
                <a:lnTo>
                  <a:pt x="21" y="0"/>
                </a:lnTo>
                <a:lnTo>
                  <a:pt x="33" y="0"/>
                </a:lnTo>
                <a:lnTo>
                  <a:pt x="33" y="58"/>
                </a:lnTo>
                <a:lnTo>
                  <a:pt x="41" y="58"/>
                </a:lnTo>
                <a:lnTo>
                  <a:pt x="4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600">
              <a:latin typeface="+mn-lt"/>
            </a:endParaRPr>
          </a:p>
        </p:txBody>
      </p:sp>
      <p:sp>
        <p:nvSpPr>
          <p:cNvPr id="176" name="Freeform 1204"/>
          <p:cNvSpPr>
            <a:spLocks/>
          </p:cNvSpPr>
          <p:nvPr/>
        </p:nvSpPr>
        <p:spPr bwMode="auto">
          <a:xfrm>
            <a:off x="3953496" y="4302125"/>
            <a:ext cx="65088" cy="104775"/>
          </a:xfrm>
          <a:custGeom>
            <a:avLst/>
            <a:gdLst>
              <a:gd name="T0" fmla="*/ 41 w 41"/>
              <a:gd name="T1" fmla="*/ 66 h 66"/>
              <a:gd name="T2" fmla="*/ 13 w 41"/>
              <a:gd name="T3" fmla="*/ 66 h 66"/>
              <a:gd name="T4" fmla="*/ 8 w 41"/>
              <a:gd name="T5" fmla="*/ 66 h 66"/>
              <a:gd name="T6" fmla="*/ 0 w 41"/>
              <a:gd name="T7" fmla="*/ 58 h 66"/>
              <a:gd name="T8" fmla="*/ 0 w 41"/>
              <a:gd name="T9" fmla="*/ 50 h 66"/>
              <a:gd name="T10" fmla="*/ 0 w 41"/>
              <a:gd name="T11" fmla="*/ 0 h 66"/>
              <a:gd name="T12" fmla="*/ 13 w 41"/>
              <a:gd name="T13" fmla="*/ 0 h 66"/>
              <a:gd name="T14" fmla="*/ 13 w 41"/>
              <a:gd name="T15" fmla="*/ 58 h 66"/>
              <a:gd name="T16" fmla="*/ 21 w 41"/>
              <a:gd name="T17" fmla="*/ 58 h 66"/>
              <a:gd name="T18" fmla="*/ 21 w 41"/>
              <a:gd name="T19" fmla="*/ 0 h 66"/>
              <a:gd name="T20" fmla="*/ 33 w 41"/>
              <a:gd name="T21" fmla="*/ 0 h 66"/>
              <a:gd name="T22" fmla="*/ 33 w 41"/>
              <a:gd name="T23" fmla="*/ 58 h 66"/>
              <a:gd name="T24" fmla="*/ 41 w 41"/>
              <a:gd name="T25" fmla="*/ 58 h 66"/>
              <a:gd name="T26" fmla="*/ 41 w 41"/>
              <a:gd name="T27" fmla="*/ 66 h 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
              <a:gd name="T43" fmla="*/ 0 h 66"/>
              <a:gd name="T44" fmla="*/ 41 w 41"/>
              <a:gd name="T45" fmla="*/ 66 h 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 h="66">
                <a:moveTo>
                  <a:pt x="41" y="66"/>
                </a:moveTo>
                <a:lnTo>
                  <a:pt x="13" y="66"/>
                </a:lnTo>
                <a:lnTo>
                  <a:pt x="8" y="66"/>
                </a:lnTo>
                <a:lnTo>
                  <a:pt x="0" y="58"/>
                </a:lnTo>
                <a:lnTo>
                  <a:pt x="0" y="50"/>
                </a:lnTo>
                <a:lnTo>
                  <a:pt x="0" y="0"/>
                </a:lnTo>
                <a:lnTo>
                  <a:pt x="13" y="0"/>
                </a:lnTo>
                <a:lnTo>
                  <a:pt x="13" y="58"/>
                </a:lnTo>
                <a:lnTo>
                  <a:pt x="21" y="58"/>
                </a:lnTo>
                <a:lnTo>
                  <a:pt x="21" y="0"/>
                </a:lnTo>
                <a:lnTo>
                  <a:pt x="33" y="0"/>
                </a:lnTo>
                <a:lnTo>
                  <a:pt x="33" y="58"/>
                </a:lnTo>
                <a:lnTo>
                  <a:pt x="41" y="58"/>
                </a:lnTo>
                <a:lnTo>
                  <a:pt x="41" y="6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177" name="Freeform 1205"/>
          <p:cNvSpPr>
            <a:spLocks/>
          </p:cNvSpPr>
          <p:nvPr/>
        </p:nvSpPr>
        <p:spPr bwMode="auto">
          <a:xfrm>
            <a:off x="4018583" y="4302125"/>
            <a:ext cx="66675" cy="104775"/>
          </a:xfrm>
          <a:custGeom>
            <a:avLst/>
            <a:gdLst>
              <a:gd name="T0" fmla="*/ 0 w 42"/>
              <a:gd name="T1" fmla="*/ 0 h 66"/>
              <a:gd name="T2" fmla="*/ 25 w 42"/>
              <a:gd name="T3" fmla="*/ 0 h 66"/>
              <a:gd name="T4" fmla="*/ 30 w 42"/>
              <a:gd name="T5" fmla="*/ 0 h 66"/>
              <a:gd name="T6" fmla="*/ 38 w 42"/>
              <a:gd name="T7" fmla="*/ 8 h 66"/>
              <a:gd name="T8" fmla="*/ 42 w 42"/>
              <a:gd name="T9" fmla="*/ 11 h 66"/>
              <a:gd name="T10" fmla="*/ 42 w 42"/>
              <a:gd name="T11" fmla="*/ 16 h 66"/>
              <a:gd name="T12" fmla="*/ 42 w 42"/>
              <a:gd name="T13" fmla="*/ 66 h 66"/>
              <a:gd name="T14" fmla="*/ 30 w 42"/>
              <a:gd name="T15" fmla="*/ 66 h 66"/>
              <a:gd name="T16" fmla="*/ 30 w 42"/>
              <a:gd name="T17" fmla="*/ 8 h 66"/>
              <a:gd name="T18" fmla="*/ 17 w 42"/>
              <a:gd name="T19" fmla="*/ 8 h 66"/>
              <a:gd name="T20" fmla="*/ 17 w 42"/>
              <a:gd name="T21" fmla="*/ 66 h 66"/>
              <a:gd name="T22" fmla="*/ 5 w 42"/>
              <a:gd name="T23" fmla="*/ 66 h 66"/>
              <a:gd name="T24" fmla="*/ 5 w 42"/>
              <a:gd name="T25" fmla="*/ 8 h 66"/>
              <a:gd name="T26" fmla="*/ 0 w 42"/>
              <a:gd name="T27" fmla="*/ 8 h 66"/>
              <a:gd name="T28" fmla="*/ 0 w 42"/>
              <a:gd name="T29" fmla="*/ 0 h 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66"/>
              <a:gd name="T47" fmla="*/ 42 w 42"/>
              <a:gd name="T48" fmla="*/ 66 h 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66">
                <a:moveTo>
                  <a:pt x="0" y="0"/>
                </a:moveTo>
                <a:lnTo>
                  <a:pt x="25" y="0"/>
                </a:lnTo>
                <a:lnTo>
                  <a:pt x="30" y="0"/>
                </a:lnTo>
                <a:lnTo>
                  <a:pt x="38" y="8"/>
                </a:lnTo>
                <a:lnTo>
                  <a:pt x="42" y="11"/>
                </a:lnTo>
                <a:lnTo>
                  <a:pt x="42" y="16"/>
                </a:lnTo>
                <a:lnTo>
                  <a:pt x="42" y="66"/>
                </a:lnTo>
                <a:lnTo>
                  <a:pt x="30" y="66"/>
                </a:lnTo>
                <a:lnTo>
                  <a:pt x="30" y="8"/>
                </a:lnTo>
                <a:lnTo>
                  <a:pt x="17" y="8"/>
                </a:lnTo>
                <a:lnTo>
                  <a:pt x="17" y="66"/>
                </a:lnTo>
                <a:lnTo>
                  <a:pt x="5" y="66"/>
                </a:lnTo>
                <a:lnTo>
                  <a:pt x="5" y="8"/>
                </a:lnTo>
                <a:lnTo>
                  <a:pt x="0" y="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600">
              <a:latin typeface="+mn-lt"/>
            </a:endParaRPr>
          </a:p>
        </p:txBody>
      </p:sp>
      <p:sp>
        <p:nvSpPr>
          <p:cNvPr id="178" name="Freeform 1206"/>
          <p:cNvSpPr>
            <a:spLocks/>
          </p:cNvSpPr>
          <p:nvPr/>
        </p:nvSpPr>
        <p:spPr bwMode="auto">
          <a:xfrm>
            <a:off x="4018583" y="4302125"/>
            <a:ext cx="66675" cy="104775"/>
          </a:xfrm>
          <a:custGeom>
            <a:avLst/>
            <a:gdLst>
              <a:gd name="T0" fmla="*/ 0 w 42"/>
              <a:gd name="T1" fmla="*/ 0 h 66"/>
              <a:gd name="T2" fmla="*/ 25 w 42"/>
              <a:gd name="T3" fmla="*/ 0 h 66"/>
              <a:gd name="T4" fmla="*/ 30 w 42"/>
              <a:gd name="T5" fmla="*/ 0 h 66"/>
              <a:gd name="T6" fmla="*/ 38 w 42"/>
              <a:gd name="T7" fmla="*/ 8 h 66"/>
              <a:gd name="T8" fmla="*/ 42 w 42"/>
              <a:gd name="T9" fmla="*/ 11 h 66"/>
              <a:gd name="T10" fmla="*/ 42 w 42"/>
              <a:gd name="T11" fmla="*/ 16 h 66"/>
              <a:gd name="T12" fmla="*/ 42 w 42"/>
              <a:gd name="T13" fmla="*/ 66 h 66"/>
              <a:gd name="T14" fmla="*/ 30 w 42"/>
              <a:gd name="T15" fmla="*/ 66 h 66"/>
              <a:gd name="T16" fmla="*/ 30 w 42"/>
              <a:gd name="T17" fmla="*/ 8 h 66"/>
              <a:gd name="T18" fmla="*/ 17 w 42"/>
              <a:gd name="T19" fmla="*/ 8 h 66"/>
              <a:gd name="T20" fmla="*/ 17 w 42"/>
              <a:gd name="T21" fmla="*/ 66 h 66"/>
              <a:gd name="T22" fmla="*/ 5 w 42"/>
              <a:gd name="T23" fmla="*/ 66 h 66"/>
              <a:gd name="T24" fmla="*/ 5 w 42"/>
              <a:gd name="T25" fmla="*/ 8 h 66"/>
              <a:gd name="T26" fmla="*/ 0 w 42"/>
              <a:gd name="T27" fmla="*/ 8 h 66"/>
              <a:gd name="T28" fmla="*/ 0 w 42"/>
              <a:gd name="T29" fmla="*/ 0 h 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66"/>
              <a:gd name="T47" fmla="*/ 42 w 42"/>
              <a:gd name="T48" fmla="*/ 66 h 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66">
                <a:moveTo>
                  <a:pt x="0" y="0"/>
                </a:moveTo>
                <a:lnTo>
                  <a:pt x="25" y="0"/>
                </a:lnTo>
                <a:lnTo>
                  <a:pt x="30" y="0"/>
                </a:lnTo>
                <a:lnTo>
                  <a:pt x="38" y="8"/>
                </a:lnTo>
                <a:lnTo>
                  <a:pt x="42" y="11"/>
                </a:lnTo>
                <a:lnTo>
                  <a:pt x="42" y="16"/>
                </a:lnTo>
                <a:lnTo>
                  <a:pt x="42" y="66"/>
                </a:lnTo>
                <a:lnTo>
                  <a:pt x="30" y="66"/>
                </a:lnTo>
                <a:lnTo>
                  <a:pt x="30" y="8"/>
                </a:lnTo>
                <a:lnTo>
                  <a:pt x="17" y="8"/>
                </a:lnTo>
                <a:lnTo>
                  <a:pt x="17" y="66"/>
                </a:lnTo>
                <a:lnTo>
                  <a:pt x="5" y="66"/>
                </a:lnTo>
                <a:lnTo>
                  <a:pt x="5" y="8"/>
                </a:lnTo>
                <a:lnTo>
                  <a:pt x="0" y="8"/>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179" name="Freeform 1207"/>
          <p:cNvSpPr>
            <a:spLocks/>
          </p:cNvSpPr>
          <p:nvPr/>
        </p:nvSpPr>
        <p:spPr bwMode="auto">
          <a:xfrm>
            <a:off x="4105896" y="4302125"/>
            <a:ext cx="52388" cy="104775"/>
          </a:xfrm>
          <a:custGeom>
            <a:avLst/>
            <a:gdLst>
              <a:gd name="T0" fmla="*/ 33 w 33"/>
              <a:gd name="T1" fmla="*/ 24 h 66"/>
              <a:gd name="T2" fmla="*/ 20 w 33"/>
              <a:gd name="T3" fmla="*/ 24 h 66"/>
              <a:gd name="T4" fmla="*/ 20 w 33"/>
              <a:gd name="T5" fmla="*/ 8 h 66"/>
              <a:gd name="T6" fmla="*/ 12 w 33"/>
              <a:gd name="T7" fmla="*/ 8 h 66"/>
              <a:gd name="T8" fmla="*/ 12 w 33"/>
              <a:gd name="T9" fmla="*/ 58 h 66"/>
              <a:gd name="T10" fmla="*/ 20 w 33"/>
              <a:gd name="T11" fmla="*/ 58 h 66"/>
              <a:gd name="T12" fmla="*/ 20 w 33"/>
              <a:gd name="T13" fmla="*/ 42 h 66"/>
              <a:gd name="T14" fmla="*/ 33 w 33"/>
              <a:gd name="T15" fmla="*/ 42 h 66"/>
              <a:gd name="T16" fmla="*/ 33 w 33"/>
              <a:gd name="T17" fmla="*/ 50 h 66"/>
              <a:gd name="T18" fmla="*/ 33 w 33"/>
              <a:gd name="T19" fmla="*/ 58 h 66"/>
              <a:gd name="T20" fmla="*/ 25 w 33"/>
              <a:gd name="T21" fmla="*/ 66 h 66"/>
              <a:gd name="T22" fmla="*/ 20 w 33"/>
              <a:gd name="T23" fmla="*/ 66 h 66"/>
              <a:gd name="T24" fmla="*/ 12 w 33"/>
              <a:gd name="T25" fmla="*/ 66 h 66"/>
              <a:gd name="T26" fmla="*/ 8 w 33"/>
              <a:gd name="T27" fmla="*/ 66 h 66"/>
              <a:gd name="T28" fmla="*/ 0 w 33"/>
              <a:gd name="T29" fmla="*/ 58 h 66"/>
              <a:gd name="T30" fmla="*/ 0 w 33"/>
              <a:gd name="T31" fmla="*/ 50 h 66"/>
              <a:gd name="T32" fmla="*/ 0 w 33"/>
              <a:gd name="T33" fmla="*/ 16 h 66"/>
              <a:gd name="T34" fmla="*/ 0 w 33"/>
              <a:gd name="T35" fmla="*/ 8 h 66"/>
              <a:gd name="T36" fmla="*/ 8 w 33"/>
              <a:gd name="T37" fmla="*/ 0 h 66"/>
              <a:gd name="T38" fmla="*/ 12 w 33"/>
              <a:gd name="T39" fmla="*/ 0 h 66"/>
              <a:gd name="T40" fmla="*/ 20 w 33"/>
              <a:gd name="T41" fmla="*/ 0 h 66"/>
              <a:gd name="T42" fmla="*/ 25 w 33"/>
              <a:gd name="T43" fmla="*/ 0 h 66"/>
              <a:gd name="T44" fmla="*/ 25 w 33"/>
              <a:gd name="T45" fmla="*/ 3 h 66"/>
              <a:gd name="T46" fmla="*/ 28 w 33"/>
              <a:gd name="T47" fmla="*/ 8 h 66"/>
              <a:gd name="T48" fmla="*/ 33 w 33"/>
              <a:gd name="T49" fmla="*/ 8 h 66"/>
              <a:gd name="T50" fmla="*/ 33 w 33"/>
              <a:gd name="T51" fmla="*/ 24 h 6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
              <a:gd name="T79" fmla="*/ 0 h 66"/>
              <a:gd name="T80" fmla="*/ 33 w 33"/>
              <a:gd name="T81" fmla="*/ 66 h 6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 h="66">
                <a:moveTo>
                  <a:pt x="33" y="24"/>
                </a:moveTo>
                <a:lnTo>
                  <a:pt x="20" y="24"/>
                </a:lnTo>
                <a:lnTo>
                  <a:pt x="20" y="8"/>
                </a:lnTo>
                <a:lnTo>
                  <a:pt x="12" y="8"/>
                </a:lnTo>
                <a:lnTo>
                  <a:pt x="12" y="58"/>
                </a:lnTo>
                <a:lnTo>
                  <a:pt x="20" y="58"/>
                </a:lnTo>
                <a:lnTo>
                  <a:pt x="20" y="42"/>
                </a:lnTo>
                <a:lnTo>
                  <a:pt x="33" y="42"/>
                </a:lnTo>
                <a:lnTo>
                  <a:pt x="33" y="50"/>
                </a:lnTo>
                <a:lnTo>
                  <a:pt x="33" y="58"/>
                </a:lnTo>
                <a:lnTo>
                  <a:pt x="25" y="66"/>
                </a:lnTo>
                <a:lnTo>
                  <a:pt x="20" y="66"/>
                </a:lnTo>
                <a:lnTo>
                  <a:pt x="12" y="66"/>
                </a:lnTo>
                <a:lnTo>
                  <a:pt x="8" y="66"/>
                </a:lnTo>
                <a:lnTo>
                  <a:pt x="0" y="58"/>
                </a:lnTo>
                <a:lnTo>
                  <a:pt x="0" y="50"/>
                </a:lnTo>
                <a:lnTo>
                  <a:pt x="0" y="16"/>
                </a:lnTo>
                <a:lnTo>
                  <a:pt x="0" y="8"/>
                </a:lnTo>
                <a:lnTo>
                  <a:pt x="8" y="0"/>
                </a:lnTo>
                <a:lnTo>
                  <a:pt x="12" y="0"/>
                </a:lnTo>
                <a:lnTo>
                  <a:pt x="20" y="0"/>
                </a:lnTo>
                <a:lnTo>
                  <a:pt x="25" y="0"/>
                </a:lnTo>
                <a:lnTo>
                  <a:pt x="25" y="3"/>
                </a:lnTo>
                <a:lnTo>
                  <a:pt x="28" y="8"/>
                </a:lnTo>
                <a:lnTo>
                  <a:pt x="33" y="8"/>
                </a:lnTo>
                <a:lnTo>
                  <a:pt x="33"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600">
              <a:latin typeface="+mn-lt"/>
            </a:endParaRPr>
          </a:p>
        </p:txBody>
      </p:sp>
      <p:sp>
        <p:nvSpPr>
          <p:cNvPr id="180" name="Freeform 1208"/>
          <p:cNvSpPr>
            <a:spLocks/>
          </p:cNvSpPr>
          <p:nvPr/>
        </p:nvSpPr>
        <p:spPr bwMode="auto">
          <a:xfrm>
            <a:off x="4105896" y="4302125"/>
            <a:ext cx="52388" cy="104775"/>
          </a:xfrm>
          <a:custGeom>
            <a:avLst/>
            <a:gdLst>
              <a:gd name="T0" fmla="*/ 33 w 33"/>
              <a:gd name="T1" fmla="*/ 24 h 66"/>
              <a:gd name="T2" fmla="*/ 20 w 33"/>
              <a:gd name="T3" fmla="*/ 24 h 66"/>
              <a:gd name="T4" fmla="*/ 20 w 33"/>
              <a:gd name="T5" fmla="*/ 8 h 66"/>
              <a:gd name="T6" fmla="*/ 12 w 33"/>
              <a:gd name="T7" fmla="*/ 8 h 66"/>
              <a:gd name="T8" fmla="*/ 12 w 33"/>
              <a:gd name="T9" fmla="*/ 58 h 66"/>
              <a:gd name="T10" fmla="*/ 20 w 33"/>
              <a:gd name="T11" fmla="*/ 58 h 66"/>
              <a:gd name="T12" fmla="*/ 20 w 33"/>
              <a:gd name="T13" fmla="*/ 42 h 66"/>
              <a:gd name="T14" fmla="*/ 33 w 33"/>
              <a:gd name="T15" fmla="*/ 42 h 66"/>
              <a:gd name="T16" fmla="*/ 33 w 33"/>
              <a:gd name="T17" fmla="*/ 50 h 66"/>
              <a:gd name="T18" fmla="*/ 33 w 33"/>
              <a:gd name="T19" fmla="*/ 58 h 66"/>
              <a:gd name="T20" fmla="*/ 25 w 33"/>
              <a:gd name="T21" fmla="*/ 66 h 66"/>
              <a:gd name="T22" fmla="*/ 20 w 33"/>
              <a:gd name="T23" fmla="*/ 66 h 66"/>
              <a:gd name="T24" fmla="*/ 12 w 33"/>
              <a:gd name="T25" fmla="*/ 66 h 66"/>
              <a:gd name="T26" fmla="*/ 8 w 33"/>
              <a:gd name="T27" fmla="*/ 66 h 66"/>
              <a:gd name="T28" fmla="*/ 0 w 33"/>
              <a:gd name="T29" fmla="*/ 58 h 66"/>
              <a:gd name="T30" fmla="*/ 0 w 33"/>
              <a:gd name="T31" fmla="*/ 50 h 66"/>
              <a:gd name="T32" fmla="*/ 0 w 33"/>
              <a:gd name="T33" fmla="*/ 16 h 66"/>
              <a:gd name="T34" fmla="*/ 0 w 33"/>
              <a:gd name="T35" fmla="*/ 8 h 66"/>
              <a:gd name="T36" fmla="*/ 8 w 33"/>
              <a:gd name="T37" fmla="*/ 0 h 66"/>
              <a:gd name="T38" fmla="*/ 12 w 33"/>
              <a:gd name="T39" fmla="*/ 0 h 66"/>
              <a:gd name="T40" fmla="*/ 20 w 33"/>
              <a:gd name="T41" fmla="*/ 0 h 66"/>
              <a:gd name="T42" fmla="*/ 25 w 33"/>
              <a:gd name="T43" fmla="*/ 0 h 66"/>
              <a:gd name="T44" fmla="*/ 25 w 33"/>
              <a:gd name="T45" fmla="*/ 3 h 66"/>
              <a:gd name="T46" fmla="*/ 28 w 33"/>
              <a:gd name="T47" fmla="*/ 8 h 66"/>
              <a:gd name="T48" fmla="*/ 33 w 33"/>
              <a:gd name="T49" fmla="*/ 8 h 66"/>
              <a:gd name="T50" fmla="*/ 33 w 33"/>
              <a:gd name="T51" fmla="*/ 24 h 6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
              <a:gd name="T79" fmla="*/ 0 h 66"/>
              <a:gd name="T80" fmla="*/ 33 w 33"/>
              <a:gd name="T81" fmla="*/ 66 h 6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 h="66">
                <a:moveTo>
                  <a:pt x="33" y="24"/>
                </a:moveTo>
                <a:lnTo>
                  <a:pt x="20" y="24"/>
                </a:lnTo>
                <a:lnTo>
                  <a:pt x="20" y="8"/>
                </a:lnTo>
                <a:lnTo>
                  <a:pt x="12" y="8"/>
                </a:lnTo>
                <a:lnTo>
                  <a:pt x="12" y="58"/>
                </a:lnTo>
                <a:lnTo>
                  <a:pt x="20" y="58"/>
                </a:lnTo>
                <a:lnTo>
                  <a:pt x="20" y="42"/>
                </a:lnTo>
                <a:lnTo>
                  <a:pt x="33" y="42"/>
                </a:lnTo>
                <a:lnTo>
                  <a:pt x="33" y="50"/>
                </a:lnTo>
                <a:lnTo>
                  <a:pt x="33" y="58"/>
                </a:lnTo>
                <a:lnTo>
                  <a:pt x="25" y="66"/>
                </a:lnTo>
                <a:lnTo>
                  <a:pt x="20" y="66"/>
                </a:lnTo>
                <a:lnTo>
                  <a:pt x="12" y="66"/>
                </a:lnTo>
                <a:lnTo>
                  <a:pt x="8" y="66"/>
                </a:lnTo>
                <a:lnTo>
                  <a:pt x="0" y="58"/>
                </a:lnTo>
                <a:lnTo>
                  <a:pt x="0" y="50"/>
                </a:lnTo>
                <a:lnTo>
                  <a:pt x="0" y="16"/>
                </a:lnTo>
                <a:lnTo>
                  <a:pt x="0" y="8"/>
                </a:lnTo>
                <a:lnTo>
                  <a:pt x="8" y="0"/>
                </a:lnTo>
                <a:lnTo>
                  <a:pt x="12" y="0"/>
                </a:lnTo>
                <a:lnTo>
                  <a:pt x="20" y="0"/>
                </a:lnTo>
                <a:lnTo>
                  <a:pt x="25" y="0"/>
                </a:lnTo>
                <a:lnTo>
                  <a:pt x="25" y="3"/>
                </a:lnTo>
                <a:lnTo>
                  <a:pt x="28" y="8"/>
                </a:lnTo>
                <a:lnTo>
                  <a:pt x="33" y="8"/>
                </a:lnTo>
                <a:lnTo>
                  <a:pt x="33" y="2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181" name="Freeform 1209"/>
          <p:cNvSpPr>
            <a:spLocks/>
          </p:cNvSpPr>
          <p:nvPr/>
        </p:nvSpPr>
        <p:spPr bwMode="auto">
          <a:xfrm>
            <a:off x="4170983" y="4257675"/>
            <a:ext cx="58738" cy="149225"/>
          </a:xfrm>
          <a:custGeom>
            <a:avLst/>
            <a:gdLst>
              <a:gd name="T0" fmla="*/ 4 w 37"/>
              <a:gd name="T1" fmla="*/ 0 h 94"/>
              <a:gd name="T2" fmla="*/ 17 w 37"/>
              <a:gd name="T3" fmla="*/ 0 h 94"/>
              <a:gd name="T4" fmla="*/ 17 w 37"/>
              <a:gd name="T5" fmla="*/ 28 h 94"/>
              <a:gd name="T6" fmla="*/ 29 w 37"/>
              <a:gd name="T7" fmla="*/ 28 h 94"/>
              <a:gd name="T8" fmla="*/ 29 w 37"/>
              <a:gd name="T9" fmla="*/ 36 h 94"/>
              <a:gd name="T10" fmla="*/ 17 w 37"/>
              <a:gd name="T11" fmla="*/ 36 h 94"/>
              <a:gd name="T12" fmla="*/ 17 w 37"/>
              <a:gd name="T13" fmla="*/ 86 h 94"/>
              <a:gd name="T14" fmla="*/ 37 w 37"/>
              <a:gd name="T15" fmla="*/ 86 h 94"/>
              <a:gd name="T16" fmla="*/ 37 w 37"/>
              <a:gd name="T17" fmla="*/ 94 h 94"/>
              <a:gd name="T18" fmla="*/ 20 w 37"/>
              <a:gd name="T19" fmla="*/ 94 h 94"/>
              <a:gd name="T20" fmla="*/ 12 w 37"/>
              <a:gd name="T21" fmla="*/ 94 h 94"/>
              <a:gd name="T22" fmla="*/ 4 w 37"/>
              <a:gd name="T23" fmla="*/ 86 h 94"/>
              <a:gd name="T24" fmla="*/ 4 w 37"/>
              <a:gd name="T25" fmla="*/ 78 h 94"/>
              <a:gd name="T26" fmla="*/ 4 w 37"/>
              <a:gd name="T27" fmla="*/ 36 h 94"/>
              <a:gd name="T28" fmla="*/ 0 w 37"/>
              <a:gd name="T29" fmla="*/ 36 h 94"/>
              <a:gd name="T30" fmla="*/ 0 w 37"/>
              <a:gd name="T31" fmla="*/ 31 h 94"/>
              <a:gd name="T32" fmla="*/ 4 w 37"/>
              <a:gd name="T33" fmla="*/ 31 h 94"/>
              <a:gd name="T34" fmla="*/ 4 w 37"/>
              <a:gd name="T35" fmla="*/ 0 h 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94"/>
              <a:gd name="T56" fmla="*/ 37 w 37"/>
              <a:gd name="T57" fmla="*/ 94 h 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94">
                <a:moveTo>
                  <a:pt x="4" y="0"/>
                </a:moveTo>
                <a:lnTo>
                  <a:pt x="17" y="0"/>
                </a:lnTo>
                <a:lnTo>
                  <a:pt x="17" y="28"/>
                </a:lnTo>
                <a:lnTo>
                  <a:pt x="29" y="28"/>
                </a:lnTo>
                <a:lnTo>
                  <a:pt x="29" y="36"/>
                </a:lnTo>
                <a:lnTo>
                  <a:pt x="17" y="36"/>
                </a:lnTo>
                <a:lnTo>
                  <a:pt x="17" y="86"/>
                </a:lnTo>
                <a:lnTo>
                  <a:pt x="37" y="86"/>
                </a:lnTo>
                <a:lnTo>
                  <a:pt x="37" y="94"/>
                </a:lnTo>
                <a:lnTo>
                  <a:pt x="20" y="94"/>
                </a:lnTo>
                <a:lnTo>
                  <a:pt x="12" y="94"/>
                </a:lnTo>
                <a:lnTo>
                  <a:pt x="4" y="86"/>
                </a:lnTo>
                <a:lnTo>
                  <a:pt x="4" y="78"/>
                </a:lnTo>
                <a:lnTo>
                  <a:pt x="4" y="36"/>
                </a:lnTo>
                <a:lnTo>
                  <a:pt x="0" y="36"/>
                </a:lnTo>
                <a:lnTo>
                  <a:pt x="0" y="31"/>
                </a:lnTo>
                <a:lnTo>
                  <a:pt x="4" y="31"/>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600">
              <a:latin typeface="+mn-lt"/>
            </a:endParaRPr>
          </a:p>
        </p:txBody>
      </p:sp>
      <p:sp>
        <p:nvSpPr>
          <p:cNvPr id="182" name="Freeform 1210"/>
          <p:cNvSpPr>
            <a:spLocks/>
          </p:cNvSpPr>
          <p:nvPr/>
        </p:nvSpPr>
        <p:spPr bwMode="auto">
          <a:xfrm>
            <a:off x="4170983" y="4257675"/>
            <a:ext cx="58738" cy="149225"/>
          </a:xfrm>
          <a:custGeom>
            <a:avLst/>
            <a:gdLst>
              <a:gd name="T0" fmla="*/ 4 w 37"/>
              <a:gd name="T1" fmla="*/ 0 h 94"/>
              <a:gd name="T2" fmla="*/ 17 w 37"/>
              <a:gd name="T3" fmla="*/ 0 h 94"/>
              <a:gd name="T4" fmla="*/ 17 w 37"/>
              <a:gd name="T5" fmla="*/ 28 h 94"/>
              <a:gd name="T6" fmla="*/ 29 w 37"/>
              <a:gd name="T7" fmla="*/ 28 h 94"/>
              <a:gd name="T8" fmla="*/ 29 w 37"/>
              <a:gd name="T9" fmla="*/ 36 h 94"/>
              <a:gd name="T10" fmla="*/ 17 w 37"/>
              <a:gd name="T11" fmla="*/ 36 h 94"/>
              <a:gd name="T12" fmla="*/ 17 w 37"/>
              <a:gd name="T13" fmla="*/ 86 h 94"/>
              <a:gd name="T14" fmla="*/ 37 w 37"/>
              <a:gd name="T15" fmla="*/ 86 h 94"/>
              <a:gd name="T16" fmla="*/ 37 w 37"/>
              <a:gd name="T17" fmla="*/ 94 h 94"/>
              <a:gd name="T18" fmla="*/ 20 w 37"/>
              <a:gd name="T19" fmla="*/ 94 h 94"/>
              <a:gd name="T20" fmla="*/ 12 w 37"/>
              <a:gd name="T21" fmla="*/ 94 h 94"/>
              <a:gd name="T22" fmla="*/ 4 w 37"/>
              <a:gd name="T23" fmla="*/ 86 h 94"/>
              <a:gd name="T24" fmla="*/ 4 w 37"/>
              <a:gd name="T25" fmla="*/ 78 h 94"/>
              <a:gd name="T26" fmla="*/ 4 w 37"/>
              <a:gd name="T27" fmla="*/ 36 h 94"/>
              <a:gd name="T28" fmla="*/ 0 w 37"/>
              <a:gd name="T29" fmla="*/ 36 h 94"/>
              <a:gd name="T30" fmla="*/ 0 w 37"/>
              <a:gd name="T31" fmla="*/ 31 h 94"/>
              <a:gd name="T32" fmla="*/ 4 w 37"/>
              <a:gd name="T33" fmla="*/ 31 h 94"/>
              <a:gd name="T34" fmla="*/ 4 w 37"/>
              <a:gd name="T35" fmla="*/ 0 h 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94"/>
              <a:gd name="T56" fmla="*/ 37 w 37"/>
              <a:gd name="T57" fmla="*/ 94 h 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94">
                <a:moveTo>
                  <a:pt x="4" y="0"/>
                </a:moveTo>
                <a:lnTo>
                  <a:pt x="17" y="0"/>
                </a:lnTo>
                <a:lnTo>
                  <a:pt x="17" y="28"/>
                </a:lnTo>
                <a:lnTo>
                  <a:pt x="29" y="28"/>
                </a:lnTo>
                <a:lnTo>
                  <a:pt x="29" y="36"/>
                </a:lnTo>
                <a:lnTo>
                  <a:pt x="17" y="36"/>
                </a:lnTo>
                <a:lnTo>
                  <a:pt x="17" y="86"/>
                </a:lnTo>
                <a:lnTo>
                  <a:pt x="37" y="86"/>
                </a:lnTo>
                <a:lnTo>
                  <a:pt x="37" y="94"/>
                </a:lnTo>
                <a:lnTo>
                  <a:pt x="20" y="94"/>
                </a:lnTo>
                <a:lnTo>
                  <a:pt x="12" y="94"/>
                </a:lnTo>
                <a:lnTo>
                  <a:pt x="4" y="86"/>
                </a:lnTo>
                <a:lnTo>
                  <a:pt x="4" y="78"/>
                </a:lnTo>
                <a:lnTo>
                  <a:pt x="4" y="36"/>
                </a:lnTo>
                <a:lnTo>
                  <a:pt x="0" y="36"/>
                </a:lnTo>
                <a:lnTo>
                  <a:pt x="0" y="31"/>
                </a:lnTo>
                <a:lnTo>
                  <a:pt x="4" y="31"/>
                </a:lnTo>
                <a:lnTo>
                  <a:pt x="4"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183" name="Freeform 1211"/>
          <p:cNvSpPr>
            <a:spLocks/>
          </p:cNvSpPr>
          <p:nvPr/>
        </p:nvSpPr>
        <p:spPr bwMode="auto">
          <a:xfrm>
            <a:off x="4237658" y="4302125"/>
            <a:ext cx="17463" cy="104775"/>
          </a:xfrm>
          <a:custGeom>
            <a:avLst/>
            <a:gdLst>
              <a:gd name="T0" fmla="*/ 11 w 11"/>
              <a:gd name="T1" fmla="*/ 11 h 66"/>
              <a:gd name="T2" fmla="*/ 11 w 11"/>
              <a:gd name="T3" fmla="*/ 66 h 66"/>
              <a:gd name="T4" fmla="*/ 0 w 11"/>
              <a:gd name="T5" fmla="*/ 66 h 66"/>
              <a:gd name="T6" fmla="*/ 0 w 11"/>
              <a:gd name="T7" fmla="*/ 0 h 66"/>
              <a:gd name="T8" fmla="*/ 3 w 11"/>
              <a:gd name="T9" fmla="*/ 3 h 66"/>
              <a:gd name="T10" fmla="*/ 8 w 11"/>
              <a:gd name="T11" fmla="*/ 3 h 66"/>
              <a:gd name="T12" fmla="*/ 11 w 11"/>
              <a:gd name="T13" fmla="*/ 8 h 66"/>
              <a:gd name="T14" fmla="*/ 11 w 11"/>
              <a:gd name="T15" fmla="*/ 11 h 66"/>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66"/>
              <a:gd name="T26" fmla="*/ 11 w 11"/>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66">
                <a:moveTo>
                  <a:pt x="11" y="11"/>
                </a:moveTo>
                <a:lnTo>
                  <a:pt x="11" y="66"/>
                </a:lnTo>
                <a:lnTo>
                  <a:pt x="0" y="66"/>
                </a:lnTo>
                <a:lnTo>
                  <a:pt x="0" y="0"/>
                </a:lnTo>
                <a:lnTo>
                  <a:pt x="3" y="3"/>
                </a:lnTo>
                <a:lnTo>
                  <a:pt x="8" y="3"/>
                </a:lnTo>
                <a:lnTo>
                  <a:pt x="11" y="8"/>
                </a:lnTo>
                <a:lnTo>
                  <a:pt x="11"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600">
              <a:latin typeface="+mn-lt"/>
            </a:endParaRPr>
          </a:p>
        </p:txBody>
      </p:sp>
      <p:sp>
        <p:nvSpPr>
          <p:cNvPr id="184" name="Freeform 1212"/>
          <p:cNvSpPr>
            <a:spLocks/>
          </p:cNvSpPr>
          <p:nvPr/>
        </p:nvSpPr>
        <p:spPr bwMode="auto">
          <a:xfrm>
            <a:off x="4237658" y="4302125"/>
            <a:ext cx="17463" cy="104775"/>
          </a:xfrm>
          <a:custGeom>
            <a:avLst/>
            <a:gdLst>
              <a:gd name="T0" fmla="*/ 11 w 11"/>
              <a:gd name="T1" fmla="*/ 11 h 66"/>
              <a:gd name="T2" fmla="*/ 11 w 11"/>
              <a:gd name="T3" fmla="*/ 66 h 66"/>
              <a:gd name="T4" fmla="*/ 0 w 11"/>
              <a:gd name="T5" fmla="*/ 66 h 66"/>
              <a:gd name="T6" fmla="*/ 0 w 11"/>
              <a:gd name="T7" fmla="*/ 0 h 66"/>
              <a:gd name="T8" fmla="*/ 3 w 11"/>
              <a:gd name="T9" fmla="*/ 3 h 66"/>
              <a:gd name="T10" fmla="*/ 8 w 11"/>
              <a:gd name="T11" fmla="*/ 3 h 66"/>
              <a:gd name="T12" fmla="*/ 11 w 11"/>
              <a:gd name="T13" fmla="*/ 8 h 66"/>
              <a:gd name="T14" fmla="*/ 11 w 11"/>
              <a:gd name="T15" fmla="*/ 11 h 66"/>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66"/>
              <a:gd name="T26" fmla="*/ 11 w 11"/>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66">
                <a:moveTo>
                  <a:pt x="11" y="11"/>
                </a:moveTo>
                <a:lnTo>
                  <a:pt x="11" y="66"/>
                </a:lnTo>
                <a:lnTo>
                  <a:pt x="0" y="66"/>
                </a:lnTo>
                <a:lnTo>
                  <a:pt x="0" y="0"/>
                </a:lnTo>
                <a:lnTo>
                  <a:pt x="3" y="3"/>
                </a:lnTo>
                <a:lnTo>
                  <a:pt x="8" y="3"/>
                </a:lnTo>
                <a:lnTo>
                  <a:pt x="11" y="8"/>
                </a:lnTo>
                <a:lnTo>
                  <a:pt x="11" y="1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185" name="Freeform 1213"/>
          <p:cNvSpPr>
            <a:spLocks noEditPoints="1"/>
          </p:cNvSpPr>
          <p:nvPr/>
        </p:nvSpPr>
        <p:spPr bwMode="auto">
          <a:xfrm>
            <a:off x="4277346" y="4302125"/>
            <a:ext cx="57150" cy="104775"/>
          </a:xfrm>
          <a:custGeom>
            <a:avLst/>
            <a:gdLst>
              <a:gd name="T0" fmla="*/ 0 w 36"/>
              <a:gd name="T1" fmla="*/ 50 h 66"/>
              <a:gd name="T2" fmla="*/ 0 w 36"/>
              <a:gd name="T3" fmla="*/ 16 h 66"/>
              <a:gd name="T4" fmla="*/ 0 w 36"/>
              <a:gd name="T5" fmla="*/ 8 h 66"/>
              <a:gd name="T6" fmla="*/ 8 w 36"/>
              <a:gd name="T7" fmla="*/ 0 h 66"/>
              <a:gd name="T8" fmla="*/ 11 w 36"/>
              <a:gd name="T9" fmla="*/ 0 h 66"/>
              <a:gd name="T10" fmla="*/ 19 w 36"/>
              <a:gd name="T11" fmla="*/ 0 h 66"/>
              <a:gd name="T12" fmla="*/ 28 w 36"/>
              <a:gd name="T13" fmla="*/ 0 h 66"/>
              <a:gd name="T14" fmla="*/ 33 w 36"/>
              <a:gd name="T15" fmla="*/ 3 h 66"/>
              <a:gd name="T16" fmla="*/ 33 w 36"/>
              <a:gd name="T17" fmla="*/ 8 h 66"/>
              <a:gd name="T18" fmla="*/ 36 w 36"/>
              <a:gd name="T19" fmla="*/ 11 h 66"/>
              <a:gd name="T20" fmla="*/ 36 w 36"/>
              <a:gd name="T21" fmla="*/ 16 h 66"/>
              <a:gd name="T22" fmla="*/ 36 w 36"/>
              <a:gd name="T23" fmla="*/ 50 h 66"/>
              <a:gd name="T24" fmla="*/ 36 w 36"/>
              <a:gd name="T25" fmla="*/ 55 h 66"/>
              <a:gd name="T26" fmla="*/ 33 w 36"/>
              <a:gd name="T27" fmla="*/ 58 h 66"/>
              <a:gd name="T28" fmla="*/ 33 w 36"/>
              <a:gd name="T29" fmla="*/ 63 h 66"/>
              <a:gd name="T30" fmla="*/ 28 w 36"/>
              <a:gd name="T31" fmla="*/ 63 h 66"/>
              <a:gd name="T32" fmla="*/ 24 w 36"/>
              <a:gd name="T33" fmla="*/ 66 h 66"/>
              <a:gd name="T34" fmla="*/ 19 w 36"/>
              <a:gd name="T35" fmla="*/ 66 h 66"/>
              <a:gd name="T36" fmla="*/ 11 w 36"/>
              <a:gd name="T37" fmla="*/ 66 h 66"/>
              <a:gd name="T38" fmla="*/ 8 w 36"/>
              <a:gd name="T39" fmla="*/ 66 h 66"/>
              <a:gd name="T40" fmla="*/ 3 w 36"/>
              <a:gd name="T41" fmla="*/ 63 h 66"/>
              <a:gd name="T42" fmla="*/ 0 w 36"/>
              <a:gd name="T43" fmla="*/ 63 h 66"/>
              <a:gd name="T44" fmla="*/ 0 w 36"/>
              <a:gd name="T45" fmla="*/ 58 h 66"/>
              <a:gd name="T46" fmla="*/ 0 w 36"/>
              <a:gd name="T47" fmla="*/ 50 h 66"/>
              <a:gd name="T48" fmla="*/ 11 w 36"/>
              <a:gd name="T49" fmla="*/ 8 h 66"/>
              <a:gd name="T50" fmla="*/ 11 w 36"/>
              <a:gd name="T51" fmla="*/ 58 h 66"/>
              <a:gd name="T52" fmla="*/ 24 w 36"/>
              <a:gd name="T53" fmla="*/ 58 h 66"/>
              <a:gd name="T54" fmla="*/ 24 w 36"/>
              <a:gd name="T55" fmla="*/ 8 h 66"/>
              <a:gd name="T56" fmla="*/ 11 w 36"/>
              <a:gd name="T57" fmla="*/ 8 h 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66"/>
              <a:gd name="T89" fmla="*/ 36 w 36"/>
              <a:gd name="T90" fmla="*/ 66 h 6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66">
                <a:moveTo>
                  <a:pt x="0" y="50"/>
                </a:moveTo>
                <a:lnTo>
                  <a:pt x="0" y="16"/>
                </a:lnTo>
                <a:lnTo>
                  <a:pt x="0" y="8"/>
                </a:lnTo>
                <a:lnTo>
                  <a:pt x="8" y="0"/>
                </a:lnTo>
                <a:lnTo>
                  <a:pt x="11" y="0"/>
                </a:lnTo>
                <a:lnTo>
                  <a:pt x="19" y="0"/>
                </a:lnTo>
                <a:lnTo>
                  <a:pt x="28" y="0"/>
                </a:lnTo>
                <a:lnTo>
                  <a:pt x="33" y="3"/>
                </a:lnTo>
                <a:lnTo>
                  <a:pt x="33" y="8"/>
                </a:lnTo>
                <a:lnTo>
                  <a:pt x="36" y="11"/>
                </a:lnTo>
                <a:lnTo>
                  <a:pt x="36" y="16"/>
                </a:lnTo>
                <a:lnTo>
                  <a:pt x="36" y="50"/>
                </a:lnTo>
                <a:lnTo>
                  <a:pt x="36" y="55"/>
                </a:lnTo>
                <a:lnTo>
                  <a:pt x="33" y="58"/>
                </a:lnTo>
                <a:lnTo>
                  <a:pt x="33" y="63"/>
                </a:lnTo>
                <a:lnTo>
                  <a:pt x="28" y="63"/>
                </a:lnTo>
                <a:lnTo>
                  <a:pt x="24" y="66"/>
                </a:lnTo>
                <a:lnTo>
                  <a:pt x="19" y="66"/>
                </a:lnTo>
                <a:lnTo>
                  <a:pt x="11" y="66"/>
                </a:lnTo>
                <a:lnTo>
                  <a:pt x="8" y="66"/>
                </a:lnTo>
                <a:lnTo>
                  <a:pt x="3" y="63"/>
                </a:lnTo>
                <a:lnTo>
                  <a:pt x="0" y="63"/>
                </a:lnTo>
                <a:lnTo>
                  <a:pt x="0" y="58"/>
                </a:lnTo>
                <a:lnTo>
                  <a:pt x="0" y="50"/>
                </a:lnTo>
                <a:close/>
                <a:moveTo>
                  <a:pt x="11" y="8"/>
                </a:moveTo>
                <a:lnTo>
                  <a:pt x="11" y="58"/>
                </a:lnTo>
                <a:lnTo>
                  <a:pt x="24" y="58"/>
                </a:lnTo>
                <a:lnTo>
                  <a:pt x="24" y="8"/>
                </a:lnTo>
                <a:lnTo>
                  <a:pt x="1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600">
              <a:latin typeface="+mn-lt"/>
            </a:endParaRPr>
          </a:p>
        </p:txBody>
      </p:sp>
      <p:sp>
        <p:nvSpPr>
          <p:cNvPr id="186" name="Freeform 1214"/>
          <p:cNvSpPr>
            <a:spLocks/>
          </p:cNvSpPr>
          <p:nvPr/>
        </p:nvSpPr>
        <p:spPr bwMode="auto">
          <a:xfrm>
            <a:off x="4277346" y="4302125"/>
            <a:ext cx="57150" cy="104775"/>
          </a:xfrm>
          <a:custGeom>
            <a:avLst/>
            <a:gdLst>
              <a:gd name="T0" fmla="*/ 0 w 36"/>
              <a:gd name="T1" fmla="*/ 50 h 66"/>
              <a:gd name="T2" fmla="*/ 0 w 36"/>
              <a:gd name="T3" fmla="*/ 16 h 66"/>
              <a:gd name="T4" fmla="*/ 0 w 36"/>
              <a:gd name="T5" fmla="*/ 8 h 66"/>
              <a:gd name="T6" fmla="*/ 8 w 36"/>
              <a:gd name="T7" fmla="*/ 0 h 66"/>
              <a:gd name="T8" fmla="*/ 11 w 36"/>
              <a:gd name="T9" fmla="*/ 0 h 66"/>
              <a:gd name="T10" fmla="*/ 19 w 36"/>
              <a:gd name="T11" fmla="*/ 0 h 66"/>
              <a:gd name="T12" fmla="*/ 28 w 36"/>
              <a:gd name="T13" fmla="*/ 0 h 66"/>
              <a:gd name="T14" fmla="*/ 33 w 36"/>
              <a:gd name="T15" fmla="*/ 3 h 66"/>
              <a:gd name="T16" fmla="*/ 33 w 36"/>
              <a:gd name="T17" fmla="*/ 8 h 66"/>
              <a:gd name="T18" fmla="*/ 36 w 36"/>
              <a:gd name="T19" fmla="*/ 11 h 66"/>
              <a:gd name="T20" fmla="*/ 36 w 36"/>
              <a:gd name="T21" fmla="*/ 16 h 66"/>
              <a:gd name="T22" fmla="*/ 36 w 36"/>
              <a:gd name="T23" fmla="*/ 50 h 66"/>
              <a:gd name="T24" fmla="*/ 36 w 36"/>
              <a:gd name="T25" fmla="*/ 55 h 66"/>
              <a:gd name="T26" fmla="*/ 33 w 36"/>
              <a:gd name="T27" fmla="*/ 58 h 66"/>
              <a:gd name="T28" fmla="*/ 33 w 36"/>
              <a:gd name="T29" fmla="*/ 63 h 66"/>
              <a:gd name="T30" fmla="*/ 28 w 36"/>
              <a:gd name="T31" fmla="*/ 63 h 66"/>
              <a:gd name="T32" fmla="*/ 24 w 36"/>
              <a:gd name="T33" fmla="*/ 66 h 66"/>
              <a:gd name="T34" fmla="*/ 19 w 36"/>
              <a:gd name="T35" fmla="*/ 66 h 66"/>
              <a:gd name="T36" fmla="*/ 11 w 36"/>
              <a:gd name="T37" fmla="*/ 66 h 66"/>
              <a:gd name="T38" fmla="*/ 8 w 36"/>
              <a:gd name="T39" fmla="*/ 66 h 66"/>
              <a:gd name="T40" fmla="*/ 3 w 36"/>
              <a:gd name="T41" fmla="*/ 63 h 66"/>
              <a:gd name="T42" fmla="*/ 0 w 36"/>
              <a:gd name="T43" fmla="*/ 63 h 66"/>
              <a:gd name="T44" fmla="*/ 0 w 36"/>
              <a:gd name="T45" fmla="*/ 58 h 66"/>
              <a:gd name="T46" fmla="*/ 0 w 36"/>
              <a:gd name="T47" fmla="*/ 50 h 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
              <a:gd name="T73" fmla="*/ 0 h 66"/>
              <a:gd name="T74" fmla="*/ 36 w 36"/>
              <a:gd name="T75" fmla="*/ 66 h 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 h="66">
                <a:moveTo>
                  <a:pt x="0" y="50"/>
                </a:moveTo>
                <a:lnTo>
                  <a:pt x="0" y="16"/>
                </a:lnTo>
                <a:lnTo>
                  <a:pt x="0" y="8"/>
                </a:lnTo>
                <a:lnTo>
                  <a:pt x="8" y="0"/>
                </a:lnTo>
                <a:lnTo>
                  <a:pt x="11" y="0"/>
                </a:lnTo>
                <a:lnTo>
                  <a:pt x="19" y="0"/>
                </a:lnTo>
                <a:lnTo>
                  <a:pt x="28" y="0"/>
                </a:lnTo>
                <a:lnTo>
                  <a:pt x="33" y="3"/>
                </a:lnTo>
                <a:lnTo>
                  <a:pt x="33" y="8"/>
                </a:lnTo>
                <a:lnTo>
                  <a:pt x="36" y="11"/>
                </a:lnTo>
                <a:lnTo>
                  <a:pt x="36" y="16"/>
                </a:lnTo>
                <a:lnTo>
                  <a:pt x="36" y="50"/>
                </a:lnTo>
                <a:lnTo>
                  <a:pt x="36" y="55"/>
                </a:lnTo>
                <a:lnTo>
                  <a:pt x="33" y="58"/>
                </a:lnTo>
                <a:lnTo>
                  <a:pt x="33" y="63"/>
                </a:lnTo>
                <a:lnTo>
                  <a:pt x="28" y="63"/>
                </a:lnTo>
                <a:lnTo>
                  <a:pt x="24" y="66"/>
                </a:lnTo>
                <a:lnTo>
                  <a:pt x="19" y="66"/>
                </a:lnTo>
                <a:lnTo>
                  <a:pt x="11" y="66"/>
                </a:lnTo>
                <a:lnTo>
                  <a:pt x="8" y="66"/>
                </a:lnTo>
                <a:lnTo>
                  <a:pt x="3" y="63"/>
                </a:lnTo>
                <a:lnTo>
                  <a:pt x="0" y="63"/>
                </a:lnTo>
                <a:lnTo>
                  <a:pt x="0" y="58"/>
                </a:lnTo>
                <a:lnTo>
                  <a:pt x="0" y="5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187" name="Rectangle 1215"/>
          <p:cNvSpPr>
            <a:spLocks noChangeArrowheads="1"/>
          </p:cNvSpPr>
          <p:nvPr/>
        </p:nvSpPr>
        <p:spPr bwMode="auto">
          <a:xfrm>
            <a:off x="4294808" y="4314825"/>
            <a:ext cx="23813" cy="825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1600">
              <a:solidFill>
                <a:schemeClr val="tx2"/>
              </a:solidFill>
              <a:latin typeface="+mn-lt"/>
            </a:endParaRPr>
          </a:p>
        </p:txBody>
      </p:sp>
      <p:sp>
        <p:nvSpPr>
          <p:cNvPr id="188" name="Freeform 1216"/>
          <p:cNvSpPr>
            <a:spLocks/>
          </p:cNvSpPr>
          <p:nvPr/>
        </p:nvSpPr>
        <p:spPr bwMode="auto">
          <a:xfrm>
            <a:off x="4347196" y="4302125"/>
            <a:ext cx="66675" cy="104775"/>
          </a:xfrm>
          <a:custGeom>
            <a:avLst/>
            <a:gdLst>
              <a:gd name="T0" fmla="*/ 0 w 42"/>
              <a:gd name="T1" fmla="*/ 0 h 66"/>
              <a:gd name="T2" fmla="*/ 25 w 42"/>
              <a:gd name="T3" fmla="*/ 0 h 66"/>
              <a:gd name="T4" fmla="*/ 30 w 42"/>
              <a:gd name="T5" fmla="*/ 0 h 66"/>
              <a:gd name="T6" fmla="*/ 38 w 42"/>
              <a:gd name="T7" fmla="*/ 8 h 66"/>
              <a:gd name="T8" fmla="*/ 42 w 42"/>
              <a:gd name="T9" fmla="*/ 11 h 66"/>
              <a:gd name="T10" fmla="*/ 42 w 42"/>
              <a:gd name="T11" fmla="*/ 16 h 66"/>
              <a:gd name="T12" fmla="*/ 42 w 42"/>
              <a:gd name="T13" fmla="*/ 66 h 66"/>
              <a:gd name="T14" fmla="*/ 30 w 42"/>
              <a:gd name="T15" fmla="*/ 66 h 66"/>
              <a:gd name="T16" fmla="*/ 30 w 42"/>
              <a:gd name="T17" fmla="*/ 8 h 66"/>
              <a:gd name="T18" fmla="*/ 17 w 42"/>
              <a:gd name="T19" fmla="*/ 8 h 66"/>
              <a:gd name="T20" fmla="*/ 17 w 42"/>
              <a:gd name="T21" fmla="*/ 66 h 66"/>
              <a:gd name="T22" fmla="*/ 5 w 42"/>
              <a:gd name="T23" fmla="*/ 66 h 66"/>
              <a:gd name="T24" fmla="*/ 5 w 42"/>
              <a:gd name="T25" fmla="*/ 8 h 66"/>
              <a:gd name="T26" fmla="*/ 0 w 42"/>
              <a:gd name="T27" fmla="*/ 8 h 66"/>
              <a:gd name="T28" fmla="*/ 0 w 42"/>
              <a:gd name="T29" fmla="*/ 0 h 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66"/>
              <a:gd name="T47" fmla="*/ 42 w 42"/>
              <a:gd name="T48" fmla="*/ 66 h 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66">
                <a:moveTo>
                  <a:pt x="0" y="0"/>
                </a:moveTo>
                <a:lnTo>
                  <a:pt x="25" y="0"/>
                </a:lnTo>
                <a:lnTo>
                  <a:pt x="30" y="0"/>
                </a:lnTo>
                <a:lnTo>
                  <a:pt x="38" y="8"/>
                </a:lnTo>
                <a:lnTo>
                  <a:pt x="42" y="11"/>
                </a:lnTo>
                <a:lnTo>
                  <a:pt x="42" y="16"/>
                </a:lnTo>
                <a:lnTo>
                  <a:pt x="42" y="66"/>
                </a:lnTo>
                <a:lnTo>
                  <a:pt x="30" y="66"/>
                </a:lnTo>
                <a:lnTo>
                  <a:pt x="30" y="8"/>
                </a:lnTo>
                <a:lnTo>
                  <a:pt x="17" y="8"/>
                </a:lnTo>
                <a:lnTo>
                  <a:pt x="17" y="66"/>
                </a:lnTo>
                <a:lnTo>
                  <a:pt x="5" y="66"/>
                </a:lnTo>
                <a:lnTo>
                  <a:pt x="5" y="8"/>
                </a:lnTo>
                <a:lnTo>
                  <a:pt x="0" y="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600">
              <a:latin typeface="+mn-lt"/>
            </a:endParaRPr>
          </a:p>
        </p:txBody>
      </p:sp>
      <p:sp>
        <p:nvSpPr>
          <p:cNvPr id="189" name="Freeform 1217"/>
          <p:cNvSpPr>
            <a:spLocks/>
          </p:cNvSpPr>
          <p:nvPr/>
        </p:nvSpPr>
        <p:spPr bwMode="auto">
          <a:xfrm>
            <a:off x="4347196" y="4302125"/>
            <a:ext cx="66675" cy="104775"/>
          </a:xfrm>
          <a:custGeom>
            <a:avLst/>
            <a:gdLst>
              <a:gd name="T0" fmla="*/ 0 w 42"/>
              <a:gd name="T1" fmla="*/ 0 h 66"/>
              <a:gd name="T2" fmla="*/ 25 w 42"/>
              <a:gd name="T3" fmla="*/ 0 h 66"/>
              <a:gd name="T4" fmla="*/ 30 w 42"/>
              <a:gd name="T5" fmla="*/ 0 h 66"/>
              <a:gd name="T6" fmla="*/ 38 w 42"/>
              <a:gd name="T7" fmla="*/ 8 h 66"/>
              <a:gd name="T8" fmla="*/ 42 w 42"/>
              <a:gd name="T9" fmla="*/ 11 h 66"/>
              <a:gd name="T10" fmla="*/ 42 w 42"/>
              <a:gd name="T11" fmla="*/ 16 h 66"/>
              <a:gd name="T12" fmla="*/ 42 w 42"/>
              <a:gd name="T13" fmla="*/ 66 h 66"/>
              <a:gd name="T14" fmla="*/ 30 w 42"/>
              <a:gd name="T15" fmla="*/ 66 h 66"/>
              <a:gd name="T16" fmla="*/ 30 w 42"/>
              <a:gd name="T17" fmla="*/ 8 h 66"/>
              <a:gd name="T18" fmla="*/ 17 w 42"/>
              <a:gd name="T19" fmla="*/ 8 h 66"/>
              <a:gd name="T20" fmla="*/ 17 w 42"/>
              <a:gd name="T21" fmla="*/ 66 h 66"/>
              <a:gd name="T22" fmla="*/ 5 w 42"/>
              <a:gd name="T23" fmla="*/ 66 h 66"/>
              <a:gd name="T24" fmla="*/ 5 w 42"/>
              <a:gd name="T25" fmla="*/ 8 h 66"/>
              <a:gd name="T26" fmla="*/ 0 w 42"/>
              <a:gd name="T27" fmla="*/ 8 h 66"/>
              <a:gd name="T28" fmla="*/ 0 w 42"/>
              <a:gd name="T29" fmla="*/ 0 h 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66"/>
              <a:gd name="T47" fmla="*/ 42 w 42"/>
              <a:gd name="T48" fmla="*/ 66 h 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66">
                <a:moveTo>
                  <a:pt x="0" y="0"/>
                </a:moveTo>
                <a:lnTo>
                  <a:pt x="25" y="0"/>
                </a:lnTo>
                <a:lnTo>
                  <a:pt x="30" y="0"/>
                </a:lnTo>
                <a:lnTo>
                  <a:pt x="38" y="8"/>
                </a:lnTo>
                <a:lnTo>
                  <a:pt x="42" y="11"/>
                </a:lnTo>
                <a:lnTo>
                  <a:pt x="42" y="16"/>
                </a:lnTo>
                <a:lnTo>
                  <a:pt x="42" y="66"/>
                </a:lnTo>
                <a:lnTo>
                  <a:pt x="30" y="66"/>
                </a:lnTo>
                <a:lnTo>
                  <a:pt x="30" y="8"/>
                </a:lnTo>
                <a:lnTo>
                  <a:pt x="17" y="8"/>
                </a:lnTo>
                <a:lnTo>
                  <a:pt x="17" y="66"/>
                </a:lnTo>
                <a:lnTo>
                  <a:pt x="5" y="66"/>
                </a:lnTo>
                <a:lnTo>
                  <a:pt x="5" y="8"/>
                </a:lnTo>
                <a:lnTo>
                  <a:pt x="0" y="8"/>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190" name="Freeform 1218"/>
          <p:cNvSpPr>
            <a:spLocks/>
          </p:cNvSpPr>
          <p:nvPr/>
        </p:nvSpPr>
        <p:spPr bwMode="auto">
          <a:xfrm>
            <a:off x="4421808" y="4302125"/>
            <a:ext cx="65088" cy="104775"/>
          </a:xfrm>
          <a:custGeom>
            <a:avLst/>
            <a:gdLst>
              <a:gd name="T0" fmla="*/ 41 w 41"/>
              <a:gd name="T1" fmla="*/ 42 h 66"/>
              <a:gd name="T2" fmla="*/ 41 w 41"/>
              <a:gd name="T3" fmla="*/ 50 h 66"/>
              <a:gd name="T4" fmla="*/ 41 w 41"/>
              <a:gd name="T5" fmla="*/ 55 h 66"/>
              <a:gd name="T6" fmla="*/ 36 w 41"/>
              <a:gd name="T7" fmla="*/ 58 h 66"/>
              <a:gd name="T8" fmla="*/ 36 w 41"/>
              <a:gd name="T9" fmla="*/ 63 h 66"/>
              <a:gd name="T10" fmla="*/ 33 w 41"/>
              <a:gd name="T11" fmla="*/ 63 h 66"/>
              <a:gd name="T12" fmla="*/ 28 w 41"/>
              <a:gd name="T13" fmla="*/ 66 h 66"/>
              <a:gd name="T14" fmla="*/ 25 w 41"/>
              <a:gd name="T15" fmla="*/ 66 h 66"/>
              <a:gd name="T16" fmla="*/ 0 w 41"/>
              <a:gd name="T17" fmla="*/ 66 h 66"/>
              <a:gd name="T18" fmla="*/ 0 w 41"/>
              <a:gd name="T19" fmla="*/ 47 h 66"/>
              <a:gd name="T20" fmla="*/ 11 w 41"/>
              <a:gd name="T21" fmla="*/ 47 h 66"/>
              <a:gd name="T22" fmla="*/ 11 w 41"/>
              <a:gd name="T23" fmla="*/ 58 h 66"/>
              <a:gd name="T24" fmla="*/ 28 w 41"/>
              <a:gd name="T25" fmla="*/ 58 h 66"/>
              <a:gd name="T26" fmla="*/ 28 w 41"/>
              <a:gd name="T27" fmla="*/ 35 h 66"/>
              <a:gd name="T28" fmla="*/ 16 w 41"/>
              <a:gd name="T29" fmla="*/ 35 h 66"/>
              <a:gd name="T30" fmla="*/ 8 w 41"/>
              <a:gd name="T31" fmla="*/ 35 h 66"/>
              <a:gd name="T32" fmla="*/ 8 w 41"/>
              <a:gd name="T33" fmla="*/ 31 h 66"/>
              <a:gd name="T34" fmla="*/ 3 w 41"/>
              <a:gd name="T35" fmla="*/ 27 h 66"/>
              <a:gd name="T36" fmla="*/ 3 w 41"/>
              <a:gd name="T37" fmla="*/ 24 h 66"/>
              <a:gd name="T38" fmla="*/ 0 w 41"/>
              <a:gd name="T39" fmla="*/ 19 h 66"/>
              <a:gd name="T40" fmla="*/ 0 w 41"/>
              <a:gd name="T41" fmla="*/ 16 h 66"/>
              <a:gd name="T42" fmla="*/ 3 w 41"/>
              <a:gd name="T43" fmla="*/ 11 h 66"/>
              <a:gd name="T44" fmla="*/ 3 w 41"/>
              <a:gd name="T45" fmla="*/ 8 h 66"/>
              <a:gd name="T46" fmla="*/ 8 w 41"/>
              <a:gd name="T47" fmla="*/ 3 h 66"/>
              <a:gd name="T48" fmla="*/ 8 w 41"/>
              <a:gd name="T49" fmla="*/ 0 h 66"/>
              <a:gd name="T50" fmla="*/ 20 w 41"/>
              <a:gd name="T51" fmla="*/ 0 h 66"/>
              <a:gd name="T52" fmla="*/ 41 w 41"/>
              <a:gd name="T53" fmla="*/ 0 h 66"/>
              <a:gd name="T54" fmla="*/ 41 w 41"/>
              <a:gd name="T55" fmla="*/ 16 h 66"/>
              <a:gd name="T56" fmla="*/ 28 w 41"/>
              <a:gd name="T57" fmla="*/ 16 h 66"/>
              <a:gd name="T58" fmla="*/ 28 w 41"/>
              <a:gd name="T59" fmla="*/ 8 h 66"/>
              <a:gd name="T60" fmla="*/ 11 w 41"/>
              <a:gd name="T61" fmla="*/ 8 h 66"/>
              <a:gd name="T62" fmla="*/ 11 w 41"/>
              <a:gd name="T63" fmla="*/ 27 h 66"/>
              <a:gd name="T64" fmla="*/ 25 w 41"/>
              <a:gd name="T65" fmla="*/ 27 h 66"/>
              <a:gd name="T66" fmla="*/ 28 w 41"/>
              <a:gd name="T67" fmla="*/ 27 h 66"/>
              <a:gd name="T68" fmla="*/ 41 w 41"/>
              <a:gd name="T69" fmla="*/ 39 h 66"/>
              <a:gd name="T70" fmla="*/ 41 w 41"/>
              <a:gd name="T71" fmla="*/ 42 h 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
              <a:gd name="T109" fmla="*/ 0 h 66"/>
              <a:gd name="T110" fmla="*/ 41 w 41"/>
              <a:gd name="T111" fmla="*/ 66 h 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 h="66">
                <a:moveTo>
                  <a:pt x="41" y="42"/>
                </a:moveTo>
                <a:lnTo>
                  <a:pt x="41" y="50"/>
                </a:lnTo>
                <a:lnTo>
                  <a:pt x="41" y="55"/>
                </a:lnTo>
                <a:lnTo>
                  <a:pt x="36" y="58"/>
                </a:lnTo>
                <a:lnTo>
                  <a:pt x="36" y="63"/>
                </a:lnTo>
                <a:lnTo>
                  <a:pt x="33" y="63"/>
                </a:lnTo>
                <a:lnTo>
                  <a:pt x="28" y="66"/>
                </a:lnTo>
                <a:lnTo>
                  <a:pt x="25" y="66"/>
                </a:lnTo>
                <a:lnTo>
                  <a:pt x="0" y="66"/>
                </a:lnTo>
                <a:lnTo>
                  <a:pt x="0" y="47"/>
                </a:lnTo>
                <a:lnTo>
                  <a:pt x="11" y="47"/>
                </a:lnTo>
                <a:lnTo>
                  <a:pt x="11" y="58"/>
                </a:lnTo>
                <a:lnTo>
                  <a:pt x="28" y="58"/>
                </a:lnTo>
                <a:lnTo>
                  <a:pt x="28" y="35"/>
                </a:lnTo>
                <a:lnTo>
                  <a:pt x="16" y="35"/>
                </a:lnTo>
                <a:lnTo>
                  <a:pt x="8" y="35"/>
                </a:lnTo>
                <a:lnTo>
                  <a:pt x="8" y="31"/>
                </a:lnTo>
                <a:lnTo>
                  <a:pt x="3" y="27"/>
                </a:lnTo>
                <a:lnTo>
                  <a:pt x="3" y="24"/>
                </a:lnTo>
                <a:lnTo>
                  <a:pt x="0" y="19"/>
                </a:lnTo>
                <a:lnTo>
                  <a:pt x="0" y="16"/>
                </a:lnTo>
                <a:lnTo>
                  <a:pt x="3" y="11"/>
                </a:lnTo>
                <a:lnTo>
                  <a:pt x="3" y="8"/>
                </a:lnTo>
                <a:lnTo>
                  <a:pt x="8" y="3"/>
                </a:lnTo>
                <a:lnTo>
                  <a:pt x="8" y="0"/>
                </a:lnTo>
                <a:lnTo>
                  <a:pt x="20" y="0"/>
                </a:lnTo>
                <a:lnTo>
                  <a:pt x="41" y="0"/>
                </a:lnTo>
                <a:lnTo>
                  <a:pt x="41" y="16"/>
                </a:lnTo>
                <a:lnTo>
                  <a:pt x="28" y="16"/>
                </a:lnTo>
                <a:lnTo>
                  <a:pt x="28" y="8"/>
                </a:lnTo>
                <a:lnTo>
                  <a:pt x="11" y="8"/>
                </a:lnTo>
                <a:lnTo>
                  <a:pt x="11" y="27"/>
                </a:lnTo>
                <a:lnTo>
                  <a:pt x="25" y="27"/>
                </a:lnTo>
                <a:lnTo>
                  <a:pt x="28" y="27"/>
                </a:lnTo>
                <a:lnTo>
                  <a:pt x="41" y="39"/>
                </a:lnTo>
                <a:lnTo>
                  <a:pt x="41"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600">
              <a:latin typeface="+mn-lt"/>
            </a:endParaRPr>
          </a:p>
        </p:txBody>
      </p:sp>
      <p:sp>
        <p:nvSpPr>
          <p:cNvPr id="191" name="Freeform 1219"/>
          <p:cNvSpPr>
            <a:spLocks/>
          </p:cNvSpPr>
          <p:nvPr/>
        </p:nvSpPr>
        <p:spPr bwMode="auto">
          <a:xfrm>
            <a:off x="4421808" y="4302125"/>
            <a:ext cx="65088" cy="104775"/>
          </a:xfrm>
          <a:custGeom>
            <a:avLst/>
            <a:gdLst>
              <a:gd name="T0" fmla="*/ 41 w 41"/>
              <a:gd name="T1" fmla="*/ 42 h 66"/>
              <a:gd name="T2" fmla="*/ 41 w 41"/>
              <a:gd name="T3" fmla="*/ 50 h 66"/>
              <a:gd name="T4" fmla="*/ 41 w 41"/>
              <a:gd name="T5" fmla="*/ 55 h 66"/>
              <a:gd name="T6" fmla="*/ 36 w 41"/>
              <a:gd name="T7" fmla="*/ 58 h 66"/>
              <a:gd name="T8" fmla="*/ 36 w 41"/>
              <a:gd name="T9" fmla="*/ 63 h 66"/>
              <a:gd name="T10" fmla="*/ 33 w 41"/>
              <a:gd name="T11" fmla="*/ 63 h 66"/>
              <a:gd name="T12" fmla="*/ 28 w 41"/>
              <a:gd name="T13" fmla="*/ 66 h 66"/>
              <a:gd name="T14" fmla="*/ 25 w 41"/>
              <a:gd name="T15" fmla="*/ 66 h 66"/>
              <a:gd name="T16" fmla="*/ 0 w 41"/>
              <a:gd name="T17" fmla="*/ 66 h 66"/>
              <a:gd name="T18" fmla="*/ 0 w 41"/>
              <a:gd name="T19" fmla="*/ 47 h 66"/>
              <a:gd name="T20" fmla="*/ 11 w 41"/>
              <a:gd name="T21" fmla="*/ 47 h 66"/>
              <a:gd name="T22" fmla="*/ 11 w 41"/>
              <a:gd name="T23" fmla="*/ 58 h 66"/>
              <a:gd name="T24" fmla="*/ 28 w 41"/>
              <a:gd name="T25" fmla="*/ 58 h 66"/>
              <a:gd name="T26" fmla="*/ 28 w 41"/>
              <a:gd name="T27" fmla="*/ 35 h 66"/>
              <a:gd name="T28" fmla="*/ 16 w 41"/>
              <a:gd name="T29" fmla="*/ 35 h 66"/>
              <a:gd name="T30" fmla="*/ 8 w 41"/>
              <a:gd name="T31" fmla="*/ 35 h 66"/>
              <a:gd name="T32" fmla="*/ 8 w 41"/>
              <a:gd name="T33" fmla="*/ 31 h 66"/>
              <a:gd name="T34" fmla="*/ 3 w 41"/>
              <a:gd name="T35" fmla="*/ 27 h 66"/>
              <a:gd name="T36" fmla="*/ 3 w 41"/>
              <a:gd name="T37" fmla="*/ 24 h 66"/>
              <a:gd name="T38" fmla="*/ 0 w 41"/>
              <a:gd name="T39" fmla="*/ 19 h 66"/>
              <a:gd name="T40" fmla="*/ 0 w 41"/>
              <a:gd name="T41" fmla="*/ 16 h 66"/>
              <a:gd name="T42" fmla="*/ 3 w 41"/>
              <a:gd name="T43" fmla="*/ 11 h 66"/>
              <a:gd name="T44" fmla="*/ 3 w 41"/>
              <a:gd name="T45" fmla="*/ 8 h 66"/>
              <a:gd name="T46" fmla="*/ 8 w 41"/>
              <a:gd name="T47" fmla="*/ 3 h 66"/>
              <a:gd name="T48" fmla="*/ 8 w 41"/>
              <a:gd name="T49" fmla="*/ 0 h 66"/>
              <a:gd name="T50" fmla="*/ 20 w 41"/>
              <a:gd name="T51" fmla="*/ 0 h 66"/>
              <a:gd name="T52" fmla="*/ 41 w 41"/>
              <a:gd name="T53" fmla="*/ 0 h 66"/>
              <a:gd name="T54" fmla="*/ 41 w 41"/>
              <a:gd name="T55" fmla="*/ 16 h 66"/>
              <a:gd name="T56" fmla="*/ 28 w 41"/>
              <a:gd name="T57" fmla="*/ 16 h 66"/>
              <a:gd name="T58" fmla="*/ 28 w 41"/>
              <a:gd name="T59" fmla="*/ 8 h 66"/>
              <a:gd name="T60" fmla="*/ 11 w 41"/>
              <a:gd name="T61" fmla="*/ 8 h 66"/>
              <a:gd name="T62" fmla="*/ 11 w 41"/>
              <a:gd name="T63" fmla="*/ 27 h 66"/>
              <a:gd name="T64" fmla="*/ 25 w 41"/>
              <a:gd name="T65" fmla="*/ 27 h 66"/>
              <a:gd name="T66" fmla="*/ 28 w 41"/>
              <a:gd name="T67" fmla="*/ 27 h 66"/>
              <a:gd name="T68" fmla="*/ 41 w 41"/>
              <a:gd name="T69" fmla="*/ 39 h 66"/>
              <a:gd name="T70" fmla="*/ 41 w 41"/>
              <a:gd name="T71" fmla="*/ 42 h 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
              <a:gd name="T109" fmla="*/ 0 h 66"/>
              <a:gd name="T110" fmla="*/ 41 w 41"/>
              <a:gd name="T111" fmla="*/ 66 h 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 h="66">
                <a:moveTo>
                  <a:pt x="41" y="42"/>
                </a:moveTo>
                <a:lnTo>
                  <a:pt x="41" y="50"/>
                </a:lnTo>
                <a:lnTo>
                  <a:pt x="41" y="55"/>
                </a:lnTo>
                <a:lnTo>
                  <a:pt x="36" y="58"/>
                </a:lnTo>
                <a:lnTo>
                  <a:pt x="36" y="63"/>
                </a:lnTo>
                <a:lnTo>
                  <a:pt x="33" y="63"/>
                </a:lnTo>
                <a:lnTo>
                  <a:pt x="28" y="66"/>
                </a:lnTo>
                <a:lnTo>
                  <a:pt x="25" y="66"/>
                </a:lnTo>
                <a:lnTo>
                  <a:pt x="0" y="66"/>
                </a:lnTo>
                <a:lnTo>
                  <a:pt x="0" y="47"/>
                </a:lnTo>
                <a:lnTo>
                  <a:pt x="11" y="47"/>
                </a:lnTo>
                <a:lnTo>
                  <a:pt x="11" y="58"/>
                </a:lnTo>
                <a:lnTo>
                  <a:pt x="28" y="58"/>
                </a:lnTo>
                <a:lnTo>
                  <a:pt x="28" y="35"/>
                </a:lnTo>
                <a:lnTo>
                  <a:pt x="16" y="35"/>
                </a:lnTo>
                <a:lnTo>
                  <a:pt x="8" y="35"/>
                </a:lnTo>
                <a:lnTo>
                  <a:pt x="8" y="31"/>
                </a:lnTo>
                <a:lnTo>
                  <a:pt x="3" y="27"/>
                </a:lnTo>
                <a:lnTo>
                  <a:pt x="3" y="24"/>
                </a:lnTo>
                <a:lnTo>
                  <a:pt x="0" y="19"/>
                </a:lnTo>
                <a:lnTo>
                  <a:pt x="0" y="16"/>
                </a:lnTo>
                <a:lnTo>
                  <a:pt x="3" y="11"/>
                </a:lnTo>
                <a:lnTo>
                  <a:pt x="3" y="8"/>
                </a:lnTo>
                <a:lnTo>
                  <a:pt x="8" y="3"/>
                </a:lnTo>
                <a:lnTo>
                  <a:pt x="8" y="0"/>
                </a:lnTo>
                <a:lnTo>
                  <a:pt x="20" y="0"/>
                </a:lnTo>
                <a:lnTo>
                  <a:pt x="41" y="0"/>
                </a:lnTo>
                <a:lnTo>
                  <a:pt x="41" y="16"/>
                </a:lnTo>
                <a:lnTo>
                  <a:pt x="28" y="16"/>
                </a:lnTo>
                <a:lnTo>
                  <a:pt x="28" y="8"/>
                </a:lnTo>
                <a:lnTo>
                  <a:pt x="11" y="8"/>
                </a:lnTo>
                <a:lnTo>
                  <a:pt x="11" y="27"/>
                </a:lnTo>
                <a:lnTo>
                  <a:pt x="25" y="27"/>
                </a:lnTo>
                <a:lnTo>
                  <a:pt x="28" y="27"/>
                </a:lnTo>
                <a:lnTo>
                  <a:pt x="41" y="39"/>
                </a:lnTo>
                <a:lnTo>
                  <a:pt x="41" y="4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192" name="Line 1220"/>
          <p:cNvSpPr>
            <a:spLocks noChangeShapeType="1"/>
          </p:cNvSpPr>
          <p:nvPr/>
        </p:nvSpPr>
        <p:spPr bwMode="auto">
          <a:xfrm>
            <a:off x="1043608" y="5403850"/>
            <a:ext cx="2970213" cy="15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sz="1600">
              <a:latin typeface="+mn-lt"/>
            </a:endParaRPr>
          </a:p>
        </p:txBody>
      </p:sp>
      <p:sp>
        <p:nvSpPr>
          <p:cNvPr id="302" name="Freeform 1330"/>
          <p:cNvSpPr>
            <a:spLocks/>
          </p:cNvSpPr>
          <p:nvPr/>
        </p:nvSpPr>
        <p:spPr bwMode="auto">
          <a:xfrm>
            <a:off x="2002458" y="5956300"/>
            <a:ext cx="52388" cy="130175"/>
          </a:xfrm>
          <a:custGeom>
            <a:avLst/>
            <a:gdLst>
              <a:gd name="T0" fmla="*/ 33 w 33"/>
              <a:gd name="T1" fmla="*/ 0 h 82"/>
              <a:gd name="T2" fmla="*/ 33 w 33"/>
              <a:gd name="T3" fmla="*/ 71 h 82"/>
              <a:gd name="T4" fmla="*/ 33 w 33"/>
              <a:gd name="T5" fmla="*/ 78 h 82"/>
              <a:gd name="T6" fmla="*/ 29 w 33"/>
              <a:gd name="T7" fmla="*/ 82 h 82"/>
              <a:gd name="T8" fmla="*/ 25 w 33"/>
              <a:gd name="T9" fmla="*/ 82 h 82"/>
              <a:gd name="T10" fmla="*/ 20 w 33"/>
              <a:gd name="T11" fmla="*/ 82 h 82"/>
              <a:gd name="T12" fmla="*/ 0 w 33"/>
              <a:gd name="T13" fmla="*/ 82 h 82"/>
              <a:gd name="T14" fmla="*/ 0 w 33"/>
              <a:gd name="T15" fmla="*/ 66 h 82"/>
              <a:gd name="T16" fmla="*/ 12 w 33"/>
              <a:gd name="T17" fmla="*/ 66 h 82"/>
              <a:gd name="T18" fmla="*/ 12 w 33"/>
              <a:gd name="T19" fmla="*/ 78 h 82"/>
              <a:gd name="T20" fmla="*/ 20 w 33"/>
              <a:gd name="T21" fmla="*/ 78 h 82"/>
              <a:gd name="T22" fmla="*/ 20 w 33"/>
              <a:gd name="T23" fmla="*/ 58 h 82"/>
              <a:gd name="T24" fmla="*/ 12 w 33"/>
              <a:gd name="T25" fmla="*/ 58 h 82"/>
              <a:gd name="T26" fmla="*/ 9 w 33"/>
              <a:gd name="T27" fmla="*/ 58 h 82"/>
              <a:gd name="T28" fmla="*/ 4 w 33"/>
              <a:gd name="T29" fmla="*/ 55 h 82"/>
              <a:gd name="T30" fmla="*/ 4 w 33"/>
              <a:gd name="T31" fmla="*/ 50 h 82"/>
              <a:gd name="T32" fmla="*/ 0 w 33"/>
              <a:gd name="T33" fmla="*/ 50 h 82"/>
              <a:gd name="T34" fmla="*/ 0 w 33"/>
              <a:gd name="T35" fmla="*/ 47 h 82"/>
              <a:gd name="T36" fmla="*/ 0 w 33"/>
              <a:gd name="T37" fmla="*/ 0 h 82"/>
              <a:gd name="T38" fmla="*/ 12 w 33"/>
              <a:gd name="T39" fmla="*/ 0 h 82"/>
              <a:gd name="T40" fmla="*/ 12 w 33"/>
              <a:gd name="T41" fmla="*/ 50 h 82"/>
              <a:gd name="T42" fmla="*/ 20 w 33"/>
              <a:gd name="T43" fmla="*/ 50 h 82"/>
              <a:gd name="T44" fmla="*/ 20 w 33"/>
              <a:gd name="T45" fmla="*/ 0 h 82"/>
              <a:gd name="T46" fmla="*/ 33 w 33"/>
              <a:gd name="T47" fmla="*/ 0 h 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
              <a:gd name="T73" fmla="*/ 0 h 82"/>
              <a:gd name="T74" fmla="*/ 33 w 33"/>
              <a:gd name="T75" fmla="*/ 82 h 8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 h="82">
                <a:moveTo>
                  <a:pt x="33" y="0"/>
                </a:moveTo>
                <a:lnTo>
                  <a:pt x="33" y="71"/>
                </a:lnTo>
                <a:lnTo>
                  <a:pt x="33" y="78"/>
                </a:lnTo>
                <a:lnTo>
                  <a:pt x="29" y="82"/>
                </a:lnTo>
                <a:lnTo>
                  <a:pt x="25" y="82"/>
                </a:lnTo>
                <a:lnTo>
                  <a:pt x="20" y="82"/>
                </a:lnTo>
                <a:lnTo>
                  <a:pt x="0" y="82"/>
                </a:lnTo>
                <a:lnTo>
                  <a:pt x="0" y="66"/>
                </a:lnTo>
                <a:lnTo>
                  <a:pt x="12" y="66"/>
                </a:lnTo>
                <a:lnTo>
                  <a:pt x="12" y="78"/>
                </a:lnTo>
                <a:lnTo>
                  <a:pt x="20" y="78"/>
                </a:lnTo>
                <a:lnTo>
                  <a:pt x="20" y="58"/>
                </a:lnTo>
                <a:lnTo>
                  <a:pt x="12" y="58"/>
                </a:lnTo>
                <a:lnTo>
                  <a:pt x="9" y="58"/>
                </a:lnTo>
                <a:lnTo>
                  <a:pt x="4" y="55"/>
                </a:lnTo>
                <a:lnTo>
                  <a:pt x="4" y="50"/>
                </a:lnTo>
                <a:lnTo>
                  <a:pt x="0" y="50"/>
                </a:lnTo>
                <a:lnTo>
                  <a:pt x="0" y="47"/>
                </a:lnTo>
                <a:lnTo>
                  <a:pt x="0" y="0"/>
                </a:lnTo>
                <a:lnTo>
                  <a:pt x="12" y="0"/>
                </a:lnTo>
                <a:lnTo>
                  <a:pt x="12" y="50"/>
                </a:lnTo>
                <a:lnTo>
                  <a:pt x="20" y="50"/>
                </a:lnTo>
                <a:lnTo>
                  <a:pt x="20" y="0"/>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600">
              <a:latin typeface="+mn-lt"/>
            </a:endParaRPr>
          </a:p>
        </p:txBody>
      </p:sp>
      <p:sp>
        <p:nvSpPr>
          <p:cNvPr id="303" name="Freeform 1331"/>
          <p:cNvSpPr>
            <a:spLocks/>
          </p:cNvSpPr>
          <p:nvPr/>
        </p:nvSpPr>
        <p:spPr bwMode="auto">
          <a:xfrm>
            <a:off x="2002458" y="5956300"/>
            <a:ext cx="52388" cy="130175"/>
          </a:xfrm>
          <a:custGeom>
            <a:avLst/>
            <a:gdLst>
              <a:gd name="T0" fmla="*/ 33 w 33"/>
              <a:gd name="T1" fmla="*/ 0 h 82"/>
              <a:gd name="T2" fmla="*/ 33 w 33"/>
              <a:gd name="T3" fmla="*/ 71 h 82"/>
              <a:gd name="T4" fmla="*/ 33 w 33"/>
              <a:gd name="T5" fmla="*/ 78 h 82"/>
              <a:gd name="T6" fmla="*/ 29 w 33"/>
              <a:gd name="T7" fmla="*/ 82 h 82"/>
              <a:gd name="T8" fmla="*/ 25 w 33"/>
              <a:gd name="T9" fmla="*/ 82 h 82"/>
              <a:gd name="T10" fmla="*/ 20 w 33"/>
              <a:gd name="T11" fmla="*/ 82 h 82"/>
              <a:gd name="T12" fmla="*/ 0 w 33"/>
              <a:gd name="T13" fmla="*/ 82 h 82"/>
              <a:gd name="T14" fmla="*/ 0 w 33"/>
              <a:gd name="T15" fmla="*/ 66 h 82"/>
              <a:gd name="T16" fmla="*/ 12 w 33"/>
              <a:gd name="T17" fmla="*/ 66 h 82"/>
              <a:gd name="T18" fmla="*/ 12 w 33"/>
              <a:gd name="T19" fmla="*/ 78 h 82"/>
              <a:gd name="T20" fmla="*/ 20 w 33"/>
              <a:gd name="T21" fmla="*/ 78 h 82"/>
              <a:gd name="T22" fmla="*/ 20 w 33"/>
              <a:gd name="T23" fmla="*/ 58 h 82"/>
              <a:gd name="T24" fmla="*/ 12 w 33"/>
              <a:gd name="T25" fmla="*/ 58 h 82"/>
              <a:gd name="T26" fmla="*/ 9 w 33"/>
              <a:gd name="T27" fmla="*/ 58 h 82"/>
              <a:gd name="T28" fmla="*/ 4 w 33"/>
              <a:gd name="T29" fmla="*/ 55 h 82"/>
              <a:gd name="T30" fmla="*/ 4 w 33"/>
              <a:gd name="T31" fmla="*/ 50 h 82"/>
              <a:gd name="T32" fmla="*/ 0 w 33"/>
              <a:gd name="T33" fmla="*/ 50 h 82"/>
              <a:gd name="T34" fmla="*/ 0 w 33"/>
              <a:gd name="T35" fmla="*/ 47 h 82"/>
              <a:gd name="T36" fmla="*/ 0 w 33"/>
              <a:gd name="T37" fmla="*/ 0 h 82"/>
              <a:gd name="T38" fmla="*/ 12 w 33"/>
              <a:gd name="T39" fmla="*/ 0 h 82"/>
              <a:gd name="T40" fmla="*/ 12 w 33"/>
              <a:gd name="T41" fmla="*/ 50 h 82"/>
              <a:gd name="T42" fmla="*/ 20 w 33"/>
              <a:gd name="T43" fmla="*/ 50 h 82"/>
              <a:gd name="T44" fmla="*/ 20 w 33"/>
              <a:gd name="T45" fmla="*/ 0 h 82"/>
              <a:gd name="T46" fmla="*/ 33 w 33"/>
              <a:gd name="T47" fmla="*/ 0 h 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
              <a:gd name="T73" fmla="*/ 0 h 82"/>
              <a:gd name="T74" fmla="*/ 33 w 33"/>
              <a:gd name="T75" fmla="*/ 82 h 8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 h="82">
                <a:moveTo>
                  <a:pt x="33" y="0"/>
                </a:moveTo>
                <a:lnTo>
                  <a:pt x="33" y="71"/>
                </a:lnTo>
                <a:lnTo>
                  <a:pt x="33" y="78"/>
                </a:lnTo>
                <a:lnTo>
                  <a:pt x="29" y="82"/>
                </a:lnTo>
                <a:lnTo>
                  <a:pt x="25" y="82"/>
                </a:lnTo>
                <a:lnTo>
                  <a:pt x="20" y="82"/>
                </a:lnTo>
                <a:lnTo>
                  <a:pt x="0" y="82"/>
                </a:lnTo>
                <a:lnTo>
                  <a:pt x="0" y="66"/>
                </a:lnTo>
                <a:lnTo>
                  <a:pt x="12" y="66"/>
                </a:lnTo>
                <a:lnTo>
                  <a:pt x="12" y="78"/>
                </a:lnTo>
                <a:lnTo>
                  <a:pt x="20" y="78"/>
                </a:lnTo>
                <a:lnTo>
                  <a:pt x="20" y="58"/>
                </a:lnTo>
                <a:lnTo>
                  <a:pt x="12" y="58"/>
                </a:lnTo>
                <a:lnTo>
                  <a:pt x="9" y="58"/>
                </a:lnTo>
                <a:lnTo>
                  <a:pt x="4" y="55"/>
                </a:lnTo>
                <a:lnTo>
                  <a:pt x="4" y="50"/>
                </a:lnTo>
                <a:lnTo>
                  <a:pt x="0" y="50"/>
                </a:lnTo>
                <a:lnTo>
                  <a:pt x="0" y="47"/>
                </a:lnTo>
                <a:lnTo>
                  <a:pt x="0" y="0"/>
                </a:lnTo>
                <a:lnTo>
                  <a:pt x="12" y="0"/>
                </a:lnTo>
                <a:lnTo>
                  <a:pt x="12" y="50"/>
                </a:lnTo>
                <a:lnTo>
                  <a:pt x="20" y="50"/>
                </a:lnTo>
                <a:lnTo>
                  <a:pt x="20" y="0"/>
                </a:lnTo>
                <a:lnTo>
                  <a:pt x="3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304" name="Freeform 1332"/>
          <p:cNvSpPr>
            <a:spLocks noEditPoints="1"/>
          </p:cNvSpPr>
          <p:nvPr/>
        </p:nvSpPr>
        <p:spPr bwMode="auto">
          <a:xfrm>
            <a:off x="2073896" y="5951538"/>
            <a:ext cx="65088" cy="58738"/>
          </a:xfrm>
          <a:custGeom>
            <a:avLst/>
            <a:gdLst>
              <a:gd name="T0" fmla="*/ 33 w 41"/>
              <a:gd name="T1" fmla="*/ 11 h 37"/>
              <a:gd name="T2" fmla="*/ 33 w 41"/>
              <a:gd name="T3" fmla="*/ 15 h 37"/>
              <a:gd name="T4" fmla="*/ 8 w 41"/>
              <a:gd name="T5" fmla="*/ 15 h 37"/>
              <a:gd name="T6" fmla="*/ 8 w 41"/>
              <a:gd name="T7" fmla="*/ 11 h 37"/>
              <a:gd name="T8" fmla="*/ 33 w 41"/>
              <a:gd name="T9" fmla="*/ 11 h 37"/>
              <a:gd name="T10" fmla="*/ 33 w 41"/>
              <a:gd name="T11" fmla="*/ 19 h 37"/>
              <a:gd name="T12" fmla="*/ 33 w 41"/>
              <a:gd name="T13" fmla="*/ 26 h 37"/>
              <a:gd name="T14" fmla="*/ 8 w 41"/>
              <a:gd name="T15" fmla="*/ 26 h 37"/>
              <a:gd name="T16" fmla="*/ 8 w 41"/>
              <a:gd name="T17" fmla="*/ 19 h 37"/>
              <a:gd name="T18" fmla="*/ 33 w 41"/>
              <a:gd name="T19" fmla="*/ 19 h 37"/>
              <a:gd name="T20" fmla="*/ 22 w 41"/>
              <a:gd name="T21" fmla="*/ 0 h 37"/>
              <a:gd name="T22" fmla="*/ 30 w 41"/>
              <a:gd name="T23" fmla="*/ 0 h 37"/>
              <a:gd name="T24" fmla="*/ 38 w 41"/>
              <a:gd name="T25" fmla="*/ 8 h 37"/>
              <a:gd name="T26" fmla="*/ 41 w 41"/>
              <a:gd name="T27" fmla="*/ 15 h 37"/>
              <a:gd name="T28" fmla="*/ 41 w 41"/>
              <a:gd name="T29" fmla="*/ 19 h 37"/>
              <a:gd name="T30" fmla="*/ 41 w 41"/>
              <a:gd name="T31" fmla="*/ 26 h 37"/>
              <a:gd name="T32" fmla="*/ 33 w 41"/>
              <a:gd name="T33" fmla="*/ 34 h 37"/>
              <a:gd name="T34" fmla="*/ 30 w 41"/>
              <a:gd name="T35" fmla="*/ 34 h 37"/>
              <a:gd name="T36" fmla="*/ 25 w 41"/>
              <a:gd name="T37" fmla="*/ 37 h 37"/>
              <a:gd name="T38" fmla="*/ 22 w 41"/>
              <a:gd name="T39" fmla="*/ 37 h 37"/>
              <a:gd name="T40" fmla="*/ 17 w 41"/>
              <a:gd name="T41" fmla="*/ 37 h 37"/>
              <a:gd name="T42" fmla="*/ 8 w 41"/>
              <a:gd name="T43" fmla="*/ 34 h 37"/>
              <a:gd name="T44" fmla="*/ 0 w 41"/>
              <a:gd name="T45" fmla="*/ 26 h 37"/>
              <a:gd name="T46" fmla="*/ 0 w 41"/>
              <a:gd name="T47" fmla="*/ 19 h 37"/>
              <a:gd name="T48" fmla="*/ 0 w 41"/>
              <a:gd name="T49" fmla="*/ 15 h 37"/>
              <a:gd name="T50" fmla="*/ 5 w 41"/>
              <a:gd name="T51" fmla="*/ 8 h 37"/>
              <a:gd name="T52" fmla="*/ 8 w 41"/>
              <a:gd name="T53" fmla="*/ 3 h 37"/>
              <a:gd name="T54" fmla="*/ 8 w 41"/>
              <a:gd name="T55" fmla="*/ 0 h 37"/>
              <a:gd name="T56" fmla="*/ 22 w 41"/>
              <a:gd name="T57" fmla="*/ 0 h 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37"/>
              <a:gd name="T89" fmla="*/ 41 w 41"/>
              <a:gd name="T90" fmla="*/ 37 h 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37">
                <a:moveTo>
                  <a:pt x="33" y="11"/>
                </a:moveTo>
                <a:lnTo>
                  <a:pt x="33" y="15"/>
                </a:lnTo>
                <a:lnTo>
                  <a:pt x="8" y="15"/>
                </a:lnTo>
                <a:lnTo>
                  <a:pt x="8" y="11"/>
                </a:lnTo>
                <a:lnTo>
                  <a:pt x="33" y="11"/>
                </a:lnTo>
                <a:close/>
                <a:moveTo>
                  <a:pt x="33" y="19"/>
                </a:moveTo>
                <a:lnTo>
                  <a:pt x="33" y="26"/>
                </a:lnTo>
                <a:lnTo>
                  <a:pt x="8" y="26"/>
                </a:lnTo>
                <a:lnTo>
                  <a:pt x="8" y="19"/>
                </a:lnTo>
                <a:lnTo>
                  <a:pt x="33" y="19"/>
                </a:lnTo>
                <a:close/>
                <a:moveTo>
                  <a:pt x="22" y="0"/>
                </a:moveTo>
                <a:lnTo>
                  <a:pt x="30" y="0"/>
                </a:lnTo>
                <a:lnTo>
                  <a:pt x="38" y="8"/>
                </a:lnTo>
                <a:lnTo>
                  <a:pt x="41" y="15"/>
                </a:lnTo>
                <a:lnTo>
                  <a:pt x="41" y="19"/>
                </a:lnTo>
                <a:lnTo>
                  <a:pt x="41" y="26"/>
                </a:lnTo>
                <a:lnTo>
                  <a:pt x="33" y="34"/>
                </a:lnTo>
                <a:lnTo>
                  <a:pt x="30" y="34"/>
                </a:lnTo>
                <a:lnTo>
                  <a:pt x="25" y="37"/>
                </a:lnTo>
                <a:lnTo>
                  <a:pt x="22" y="37"/>
                </a:lnTo>
                <a:lnTo>
                  <a:pt x="17" y="37"/>
                </a:lnTo>
                <a:lnTo>
                  <a:pt x="8" y="34"/>
                </a:lnTo>
                <a:lnTo>
                  <a:pt x="0" y="26"/>
                </a:lnTo>
                <a:lnTo>
                  <a:pt x="0" y="19"/>
                </a:lnTo>
                <a:lnTo>
                  <a:pt x="0" y="15"/>
                </a:lnTo>
                <a:lnTo>
                  <a:pt x="5" y="8"/>
                </a:lnTo>
                <a:lnTo>
                  <a:pt x="8" y="3"/>
                </a:lnTo>
                <a:lnTo>
                  <a:pt x="8" y="0"/>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600">
              <a:latin typeface="+mn-lt"/>
            </a:endParaRPr>
          </a:p>
        </p:txBody>
      </p:sp>
      <p:sp>
        <p:nvSpPr>
          <p:cNvPr id="305" name="Rectangle 1333"/>
          <p:cNvSpPr>
            <a:spLocks noChangeArrowheads="1"/>
          </p:cNvSpPr>
          <p:nvPr/>
        </p:nvSpPr>
        <p:spPr bwMode="auto">
          <a:xfrm>
            <a:off x="2086596" y="5969000"/>
            <a:ext cx="42863" cy="952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1600">
              <a:solidFill>
                <a:schemeClr val="tx2"/>
              </a:solidFill>
              <a:latin typeface="+mn-lt"/>
            </a:endParaRPr>
          </a:p>
        </p:txBody>
      </p:sp>
      <p:sp>
        <p:nvSpPr>
          <p:cNvPr id="306" name="Rectangle 1334"/>
          <p:cNvSpPr>
            <a:spLocks noChangeArrowheads="1"/>
          </p:cNvSpPr>
          <p:nvPr/>
        </p:nvSpPr>
        <p:spPr bwMode="auto">
          <a:xfrm>
            <a:off x="2086596" y="5981700"/>
            <a:ext cx="42863" cy="1428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1600">
              <a:solidFill>
                <a:schemeClr val="tx2"/>
              </a:solidFill>
              <a:latin typeface="+mn-lt"/>
            </a:endParaRPr>
          </a:p>
        </p:txBody>
      </p:sp>
      <p:sp>
        <p:nvSpPr>
          <p:cNvPr id="307" name="Freeform 1335"/>
          <p:cNvSpPr>
            <a:spLocks/>
          </p:cNvSpPr>
          <p:nvPr/>
        </p:nvSpPr>
        <p:spPr bwMode="auto">
          <a:xfrm>
            <a:off x="2073896" y="5951538"/>
            <a:ext cx="65088" cy="58738"/>
          </a:xfrm>
          <a:custGeom>
            <a:avLst/>
            <a:gdLst>
              <a:gd name="T0" fmla="*/ 22 w 41"/>
              <a:gd name="T1" fmla="*/ 0 h 37"/>
              <a:gd name="T2" fmla="*/ 30 w 41"/>
              <a:gd name="T3" fmla="*/ 0 h 37"/>
              <a:gd name="T4" fmla="*/ 38 w 41"/>
              <a:gd name="T5" fmla="*/ 8 h 37"/>
              <a:gd name="T6" fmla="*/ 41 w 41"/>
              <a:gd name="T7" fmla="*/ 15 h 37"/>
              <a:gd name="T8" fmla="*/ 41 w 41"/>
              <a:gd name="T9" fmla="*/ 19 h 37"/>
              <a:gd name="T10" fmla="*/ 41 w 41"/>
              <a:gd name="T11" fmla="*/ 26 h 37"/>
              <a:gd name="T12" fmla="*/ 33 w 41"/>
              <a:gd name="T13" fmla="*/ 34 h 37"/>
              <a:gd name="T14" fmla="*/ 30 w 41"/>
              <a:gd name="T15" fmla="*/ 34 h 37"/>
              <a:gd name="T16" fmla="*/ 25 w 41"/>
              <a:gd name="T17" fmla="*/ 37 h 37"/>
              <a:gd name="T18" fmla="*/ 22 w 41"/>
              <a:gd name="T19" fmla="*/ 37 h 37"/>
              <a:gd name="T20" fmla="*/ 17 w 41"/>
              <a:gd name="T21" fmla="*/ 37 h 37"/>
              <a:gd name="T22" fmla="*/ 8 w 41"/>
              <a:gd name="T23" fmla="*/ 34 h 37"/>
              <a:gd name="T24" fmla="*/ 0 w 41"/>
              <a:gd name="T25" fmla="*/ 26 h 37"/>
              <a:gd name="T26" fmla="*/ 0 w 41"/>
              <a:gd name="T27" fmla="*/ 19 h 37"/>
              <a:gd name="T28" fmla="*/ 0 w 41"/>
              <a:gd name="T29" fmla="*/ 15 h 37"/>
              <a:gd name="T30" fmla="*/ 5 w 41"/>
              <a:gd name="T31" fmla="*/ 8 h 37"/>
              <a:gd name="T32" fmla="*/ 8 w 41"/>
              <a:gd name="T33" fmla="*/ 3 h 37"/>
              <a:gd name="T34" fmla="*/ 8 w 41"/>
              <a:gd name="T35" fmla="*/ 0 h 37"/>
              <a:gd name="T36" fmla="*/ 22 w 41"/>
              <a:gd name="T37" fmla="*/ 0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
              <a:gd name="T58" fmla="*/ 0 h 37"/>
              <a:gd name="T59" fmla="*/ 41 w 41"/>
              <a:gd name="T60" fmla="*/ 37 h 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 h="37">
                <a:moveTo>
                  <a:pt x="22" y="0"/>
                </a:moveTo>
                <a:lnTo>
                  <a:pt x="30" y="0"/>
                </a:lnTo>
                <a:lnTo>
                  <a:pt x="38" y="8"/>
                </a:lnTo>
                <a:lnTo>
                  <a:pt x="41" y="15"/>
                </a:lnTo>
                <a:lnTo>
                  <a:pt x="41" y="19"/>
                </a:lnTo>
                <a:lnTo>
                  <a:pt x="41" y="26"/>
                </a:lnTo>
                <a:lnTo>
                  <a:pt x="33" y="34"/>
                </a:lnTo>
                <a:lnTo>
                  <a:pt x="30" y="34"/>
                </a:lnTo>
                <a:lnTo>
                  <a:pt x="25" y="37"/>
                </a:lnTo>
                <a:lnTo>
                  <a:pt x="22" y="37"/>
                </a:lnTo>
                <a:lnTo>
                  <a:pt x="17" y="37"/>
                </a:lnTo>
                <a:lnTo>
                  <a:pt x="8" y="34"/>
                </a:lnTo>
                <a:lnTo>
                  <a:pt x="0" y="26"/>
                </a:lnTo>
                <a:lnTo>
                  <a:pt x="0" y="19"/>
                </a:lnTo>
                <a:lnTo>
                  <a:pt x="0" y="15"/>
                </a:lnTo>
                <a:lnTo>
                  <a:pt x="5" y="8"/>
                </a:lnTo>
                <a:lnTo>
                  <a:pt x="8" y="3"/>
                </a:lnTo>
                <a:lnTo>
                  <a:pt x="8" y="0"/>
                </a:lnTo>
                <a:lnTo>
                  <a:pt x="22"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308" name="Freeform 1336"/>
          <p:cNvSpPr>
            <a:spLocks/>
          </p:cNvSpPr>
          <p:nvPr/>
        </p:nvSpPr>
        <p:spPr bwMode="auto">
          <a:xfrm>
            <a:off x="2161208" y="5913438"/>
            <a:ext cx="17463" cy="134938"/>
          </a:xfrm>
          <a:custGeom>
            <a:avLst/>
            <a:gdLst>
              <a:gd name="T0" fmla="*/ 0 w 11"/>
              <a:gd name="T1" fmla="*/ 85 h 85"/>
              <a:gd name="T2" fmla="*/ 0 w 11"/>
              <a:gd name="T3" fmla="*/ 11 h 85"/>
              <a:gd name="T4" fmla="*/ 0 w 11"/>
              <a:gd name="T5" fmla="*/ 8 h 85"/>
              <a:gd name="T6" fmla="*/ 8 w 11"/>
              <a:gd name="T7" fmla="*/ 0 h 85"/>
              <a:gd name="T8" fmla="*/ 11 w 11"/>
              <a:gd name="T9" fmla="*/ 0 h 85"/>
              <a:gd name="T10" fmla="*/ 11 w 11"/>
              <a:gd name="T11" fmla="*/ 85 h 85"/>
              <a:gd name="T12" fmla="*/ 0 w 11"/>
              <a:gd name="T13" fmla="*/ 85 h 85"/>
              <a:gd name="T14" fmla="*/ 0 60000 65536"/>
              <a:gd name="T15" fmla="*/ 0 60000 65536"/>
              <a:gd name="T16" fmla="*/ 0 60000 65536"/>
              <a:gd name="T17" fmla="*/ 0 60000 65536"/>
              <a:gd name="T18" fmla="*/ 0 60000 65536"/>
              <a:gd name="T19" fmla="*/ 0 60000 65536"/>
              <a:gd name="T20" fmla="*/ 0 60000 65536"/>
              <a:gd name="T21" fmla="*/ 0 w 11"/>
              <a:gd name="T22" fmla="*/ 0 h 85"/>
              <a:gd name="T23" fmla="*/ 11 w 11"/>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85">
                <a:moveTo>
                  <a:pt x="0" y="85"/>
                </a:moveTo>
                <a:lnTo>
                  <a:pt x="0" y="11"/>
                </a:lnTo>
                <a:lnTo>
                  <a:pt x="0" y="8"/>
                </a:lnTo>
                <a:lnTo>
                  <a:pt x="8" y="0"/>
                </a:lnTo>
                <a:lnTo>
                  <a:pt x="11" y="0"/>
                </a:lnTo>
                <a:lnTo>
                  <a:pt x="11" y="85"/>
                </a:lnTo>
                <a:lnTo>
                  <a:pt x="0"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600">
              <a:latin typeface="+mn-lt"/>
            </a:endParaRPr>
          </a:p>
        </p:txBody>
      </p:sp>
      <p:sp>
        <p:nvSpPr>
          <p:cNvPr id="309" name="Freeform 1337"/>
          <p:cNvSpPr>
            <a:spLocks/>
          </p:cNvSpPr>
          <p:nvPr/>
        </p:nvSpPr>
        <p:spPr bwMode="auto">
          <a:xfrm>
            <a:off x="2161208" y="5913438"/>
            <a:ext cx="17463" cy="134938"/>
          </a:xfrm>
          <a:custGeom>
            <a:avLst/>
            <a:gdLst>
              <a:gd name="T0" fmla="*/ 0 w 11"/>
              <a:gd name="T1" fmla="*/ 85 h 85"/>
              <a:gd name="T2" fmla="*/ 0 w 11"/>
              <a:gd name="T3" fmla="*/ 11 h 85"/>
              <a:gd name="T4" fmla="*/ 0 w 11"/>
              <a:gd name="T5" fmla="*/ 8 h 85"/>
              <a:gd name="T6" fmla="*/ 8 w 11"/>
              <a:gd name="T7" fmla="*/ 0 h 85"/>
              <a:gd name="T8" fmla="*/ 11 w 11"/>
              <a:gd name="T9" fmla="*/ 0 h 85"/>
              <a:gd name="T10" fmla="*/ 11 w 11"/>
              <a:gd name="T11" fmla="*/ 85 h 85"/>
              <a:gd name="T12" fmla="*/ 0 w 11"/>
              <a:gd name="T13" fmla="*/ 85 h 85"/>
              <a:gd name="T14" fmla="*/ 0 60000 65536"/>
              <a:gd name="T15" fmla="*/ 0 60000 65536"/>
              <a:gd name="T16" fmla="*/ 0 60000 65536"/>
              <a:gd name="T17" fmla="*/ 0 60000 65536"/>
              <a:gd name="T18" fmla="*/ 0 60000 65536"/>
              <a:gd name="T19" fmla="*/ 0 60000 65536"/>
              <a:gd name="T20" fmla="*/ 0 60000 65536"/>
              <a:gd name="T21" fmla="*/ 0 w 11"/>
              <a:gd name="T22" fmla="*/ 0 h 85"/>
              <a:gd name="T23" fmla="*/ 11 w 11"/>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85">
                <a:moveTo>
                  <a:pt x="0" y="85"/>
                </a:moveTo>
                <a:lnTo>
                  <a:pt x="0" y="11"/>
                </a:lnTo>
                <a:lnTo>
                  <a:pt x="0" y="8"/>
                </a:lnTo>
                <a:lnTo>
                  <a:pt x="8" y="0"/>
                </a:lnTo>
                <a:lnTo>
                  <a:pt x="11" y="0"/>
                </a:lnTo>
                <a:lnTo>
                  <a:pt x="11" y="85"/>
                </a:lnTo>
                <a:lnTo>
                  <a:pt x="0" y="8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310" name="Freeform 1338"/>
          <p:cNvSpPr>
            <a:spLocks/>
          </p:cNvSpPr>
          <p:nvPr/>
        </p:nvSpPr>
        <p:spPr bwMode="auto">
          <a:xfrm>
            <a:off x="2192958" y="5894388"/>
            <a:ext cx="77788" cy="174625"/>
          </a:xfrm>
          <a:custGeom>
            <a:avLst/>
            <a:gdLst>
              <a:gd name="T0" fmla="*/ 41 w 49"/>
              <a:gd name="T1" fmla="*/ 0 h 110"/>
              <a:gd name="T2" fmla="*/ 49 w 49"/>
              <a:gd name="T3" fmla="*/ 4 h 110"/>
              <a:gd name="T4" fmla="*/ 8 w 49"/>
              <a:gd name="T5" fmla="*/ 110 h 110"/>
              <a:gd name="T6" fmla="*/ 0 w 49"/>
              <a:gd name="T7" fmla="*/ 105 h 110"/>
              <a:gd name="T8" fmla="*/ 41 w 49"/>
              <a:gd name="T9" fmla="*/ 0 h 110"/>
              <a:gd name="T10" fmla="*/ 0 60000 65536"/>
              <a:gd name="T11" fmla="*/ 0 60000 65536"/>
              <a:gd name="T12" fmla="*/ 0 60000 65536"/>
              <a:gd name="T13" fmla="*/ 0 60000 65536"/>
              <a:gd name="T14" fmla="*/ 0 60000 65536"/>
              <a:gd name="T15" fmla="*/ 0 w 49"/>
              <a:gd name="T16" fmla="*/ 0 h 110"/>
              <a:gd name="T17" fmla="*/ 49 w 49"/>
              <a:gd name="T18" fmla="*/ 110 h 110"/>
            </a:gdLst>
            <a:ahLst/>
            <a:cxnLst>
              <a:cxn ang="T10">
                <a:pos x="T0" y="T1"/>
              </a:cxn>
              <a:cxn ang="T11">
                <a:pos x="T2" y="T3"/>
              </a:cxn>
              <a:cxn ang="T12">
                <a:pos x="T4" y="T5"/>
              </a:cxn>
              <a:cxn ang="T13">
                <a:pos x="T6" y="T7"/>
              </a:cxn>
              <a:cxn ang="T14">
                <a:pos x="T8" y="T9"/>
              </a:cxn>
            </a:cxnLst>
            <a:rect l="T15" t="T16" r="T17" b="T18"/>
            <a:pathLst>
              <a:path w="49" h="110">
                <a:moveTo>
                  <a:pt x="41" y="0"/>
                </a:moveTo>
                <a:lnTo>
                  <a:pt x="49" y="4"/>
                </a:lnTo>
                <a:lnTo>
                  <a:pt x="8" y="110"/>
                </a:lnTo>
                <a:lnTo>
                  <a:pt x="0" y="105"/>
                </a:lnTo>
                <a:lnTo>
                  <a:pt x="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600">
              <a:latin typeface="+mn-lt"/>
            </a:endParaRPr>
          </a:p>
        </p:txBody>
      </p:sp>
      <p:sp>
        <p:nvSpPr>
          <p:cNvPr id="311" name="Freeform 1339"/>
          <p:cNvSpPr>
            <a:spLocks/>
          </p:cNvSpPr>
          <p:nvPr/>
        </p:nvSpPr>
        <p:spPr bwMode="auto">
          <a:xfrm>
            <a:off x="2192958" y="5894388"/>
            <a:ext cx="77788" cy="174625"/>
          </a:xfrm>
          <a:custGeom>
            <a:avLst/>
            <a:gdLst>
              <a:gd name="T0" fmla="*/ 41 w 49"/>
              <a:gd name="T1" fmla="*/ 0 h 110"/>
              <a:gd name="T2" fmla="*/ 49 w 49"/>
              <a:gd name="T3" fmla="*/ 4 h 110"/>
              <a:gd name="T4" fmla="*/ 8 w 49"/>
              <a:gd name="T5" fmla="*/ 110 h 110"/>
              <a:gd name="T6" fmla="*/ 0 w 49"/>
              <a:gd name="T7" fmla="*/ 105 h 110"/>
              <a:gd name="T8" fmla="*/ 41 w 49"/>
              <a:gd name="T9" fmla="*/ 0 h 110"/>
              <a:gd name="T10" fmla="*/ 0 60000 65536"/>
              <a:gd name="T11" fmla="*/ 0 60000 65536"/>
              <a:gd name="T12" fmla="*/ 0 60000 65536"/>
              <a:gd name="T13" fmla="*/ 0 60000 65536"/>
              <a:gd name="T14" fmla="*/ 0 60000 65536"/>
              <a:gd name="T15" fmla="*/ 0 w 49"/>
              <a:gd name="T16" fmla="*/ 0 h 110"/>
              <a:gd name="T17" fmla="*/ 49 w 49"/>
              <a:gd name="T18" fmla="*/ 110 h 110"/>
            </a:gdLst>
            <a:ahLst/>
            <a:cxnLst>
              <a:cxn ang="T10">
                <a:pos x="T0" y="T1"/>
              </a:cxn>
              <a:cxn ang="T11">
                <a:pos x="T2" y="T3"/>
              </a:cxn>
              <a:cxn ang="T12">
                <a:pos x="T4" y="T5"/>
              </a:cxn>
              <a:cxn ang="T13">
                <a:pos x="T6" y="T7"/>
              </a:cxn>
              <a:cxn ang="T14">
                <a:pos x="T8" y="T9"/>
              </a:cxn>
            </a:cxnLst>
            <a:rect l="T15" t="T16" r="T17" b="T18"/>
            <a:pathLst>
              <a:path w="49" h="110">
                <a:moveTo>
                  <a:pt x="41" y="0"/>
                </a:moveTo>
                <a:lnTo>
                  <a:pt x="49" y="4"/>
                </a:lnTo>
                <a:lnTo>
                  <a:pt x="8" y="110"/>
                </a:lnTo>
                <a:lnTo>
                  <a:pt x="0" y="105"/>
                </a:lnTo>
                <a:lnTo>
                  <a:pt x="4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312" name="Freeform 1340"/>
          <p:cNvSpPr>
            <a:spLocks/>
          </p:cNvSpPr>
          <p:nvPr/>
        </p:nvSpPr>
        <p:spPr bwMode="auto">
          <a:xfrm>
            <a:off x="2297733" y="5894388"/>
            <a:ext cx="47625" cy="166688"/>
          </a:xfrm>
          <a:custGeom>
            <a:avLst/>
            <a:gdLst>
              <a:gd name="T0" fmla="*/ 13 w 30"/>
              <a:gd name="T1" fmla="*/ 97 h 105"/>
              <a:gd name="T2" fmla="*/ 30 w 30"/>
              <a:gd name="T3" fmla="*/ 97 h 105"/>
              <a:gd name="T4" fmla="*/ 30 w 30"/>
              <a:gd name="T5" fmla="*/ 102 h 105"/>
              <a:gd name="T6" fmla="*/ 25 w 30"/>
              <a:gd name="T7" fmla="*/ 105 h 105"/>
              <a:gd name="T8" fmla="*/ 16 w 30"/>
              <a:gd name="T9" fmla="*/ 105 h 105"/>
              <a:gd name="T10" fmla="*/ 13 w 30"/>
              <a:gd name="T11" fmla="*/ 105 h 105"/>
              <a:gd name="T12" fmla="*/ 8 w 30"/>
              <a:gd name="T13" fmla="*/ 105 h 105"/>
              <a:gd name="T14" fmla="*/ 5 w 30"/>
              <a:gd name="T15" fmla="*/ 102 h 105"/>
              <a:gd name="T16" fmla="*/ 5 w 30"/>
              <a:gd name="T17" fmla="*/ 97 h 105"/>
              <a:gd name="T18" fmla="*/ 0 w 30"/>
              <a:gd name="T19" fmla="*/ 97 h 105"/>
              <a:gd name="T20" fmla="*/ 0 w 30"/>
              <a:gd name="T21" fmla="*/ 94 h 105"/>
              <a:gd name="T22" fmla="*/ 0 w 30"/>
              <a:gd name="T23" fmla="*/ 15 h 105"/>
              <a:gd name="T24" fmla="*/ 0 w 30"/>
              <a:gd name="T25" fmla="*/ 12 h 105"/>
              <a:gd name="T26" fmla="*/ 5 w 30"/>
              <a:gd name="T27" fmla="*/ 8 h 105"/>
              <a:gd name="T28" fmla="*/ 5 w 30"/>
              <a:gd name="T29" fmla="*/ 4 h 105"/>
              <a:gd name="T30" fmla="*/ 8 w 30"/>
              <a:gd name="T31" fmla="*/ 4 h 105"/>
              <a:gd name="T32" fmla="*/ 13 w 30"/>
              <a:gd name="T33" fmla="*/ 0 h 105"/>
              <a:gd name="T34" fmla="*/ 16 w 30"/>
              <a:gd name="T35" fmla="*/ 0 h 105"/>
              <a:gd name="T36" fmla="*/ 21 w 30"/>
              <a:gd name="T37" fmla="*/ 0 h 105"/>
              <a:gd name="T38" fmla="*/ 25 w 30"/>
              <a:gd name="T39" fmla="*/ 4 h 105"/>
              <a:gd name="T40" fmla="*/ 30 w 30"/>
              <a:gd name="T41" fmla="*/ 4 h 105"/>
              <a:gd name="T42" fmla="*/ 30 w 30"/>
              <a:gd name="T43" fmla="*/ 8 h 105"/>
              <a:gd name="T44" fmla="*/ 13 w 30"/>
              <a:gd name="T45" fmla="*/ 8 h 105"/>
              <a:gd name="T46" fmla="*/ 13 w 30"/>
              <a:gd name="T47" fmla="*/ 97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
              <a:gd name="T73" fmla="*/ 0 h 105"/>
              <a:gd name="T74" fmla="*/ 30 w 30"/>
              <a:gd name="T75" fmla="*/ 105 h 10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 h="105">
                <a:moveTo>
                  <a:pt x="13" y="97"/>
                </a:moveTo>
                <a:lnTo>
                  <a:pt x="30" y="97"/>
                </a:lnTo>
                <a:lnTo>
                  <a:pt x="30" y="102"/>
                </a:lnTo>
                <a:lnTo>
                  <a:pt x="25" y="105"/>
                </a:lnTo>
                <a:lnTo>
                  <a:pt x="16" y="105"/>
                </a:lnTo>
                <a:lnTo>
                  <a:pt x="13" y="105"/>
                </a:lnTo>
                <a:lnTo>
                  <a:pt x="8" y="105"/>
                </a:lnTo>
                <a:lnTo>
                  <a:pt x="5" y="102"/>
                </a:lnTo>
                <a:lnTo>
                  <a:pt x="5" y="97"/>
                </a:lnTo>
                <a:lnTo>
                  <a:pt x="0" y="97"/>
                </a:lnTo>
                <a:lnTo>
                  <a:pt x="0" y="94"/>
                </a:lnTo>
                <a:lnTo>
                  <a:pt x="0" y="15"/>
                </a:lnTo>
                <a:lnTo>
                  <a:pt x="0" y="12"/>
                </a:lnTo>
                <a:lnTo>
                  <a:pt x="5" y="8"/>
                </a:lnTo>
                <a:lnTo>
                  <a:pt x="5" y="4"/>
                </a:lnTo>
                <a:lnTo>
                  <a:pt x="8" y="4"/>
                </a:lnTo>
                <a:lnTo>
                  <a:pt x="13" y="0"/>
                </a:lnTo>
                <a:lnTo>
                  <a:pt x="16" y="0"/>
                </a:lnTo>
                <a:lnTo>
                  <a:pt x="21" y="0"/>
                </a:lnTo>
                <a:lnTo>
                  <a:pt x="25" y="4"/>
                </a:lnTo>
                <a:lnTo>
                  <a:pt x="30" y="4"/>
                </a:lnTo>
                <a:lnTo>
                  <a:pt x="30" y="8"/>
                </a:lnTo>
                <a:lnTo>
                  <a:pt x="13" y="8"/>
                </a:lnTo>
                <a:lnTo>
                  <a:pt x="13" y="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600">
              <a:latin typeface="+mn-lt"/>
            </a:endParaRPr>
          </a:p>
        </p:txBody>
      </p:sp>
      <p:sp>
        <p:nvSpPr>
          <p:cNvPr id="313" name="Freeform 1341"/>
          <p:cNvSpPr>
            <a:spLocks/>
          </p:cNvSpPr>
          <p:nvPr/>
        </p:nvSpPr>
        <p:spPr bwMode="auto">
          <a:xfrm>
            <a:off x="2297733" y="5894388"/>
            <a:ext cx="47625" cy="166688"/>
          </a:xfrm>
          <a:custGeom>
            <a:avLst/>
            <a:gdLst>
              <a:gd name="T0" fmla="*/ 13 w 30"/>
              <a:gd name="T1" fmla="*/ 97 h 105"/>
              <a:gd name="T2" fmla="*/ 30 w 30"/>
              <a:gd name="T3" fmla="*/ 97 h 105"/>
              <a:gd name="T4" fmla="*/ 30 w 30"/>
              <a:gd name="T5" fmla="*/ 102 h 105"/>
              <a:gd name="T6" fmla="*/ 25 w 30"/>
              <a:gd name="T7" fmla="*/ 105 h 105"/>
              <a:gd name="T8" fmla="*/ 16 w 30"/>
              <a:gd name="T9" fmla="*/ 105 h 105"/>
              <a:gd name="T10" fmla="*/ 13 w 30"/>
              <a:gd name="T11" fmla="*/ 105 h 105"/>
              <a:gd name="T12" fmla="*/ 8 w 30"/>
              <a:gd name="T13" fmla="*/ 105 h 105"/>
              <a:gd name="T14" fmla="*/ 5 w 30"/>
              <a:gd name="T15" fmla="*/ 102 h 105"/>
              <a:gd name="T16" fmla="*/ 5 w 30"/>
              <a:gd name="T17" fmla="*/ 97 h 105"/>
              <a:gd name="T18" fmla="*/ 0 w 30"/>
              <a:gd name="T19" fmla="*/ 97 h 105"/>
              <a:gd name="T20" fmla="*/ 0 w 30"/>
              <a:gd name="T21" fmla="*/ 94 h 105"/>
              <a:gd name="T22" fmla="*/ 0 w 30"/>
              <a:gd name="T23" fmla="*/ 15 h 105"/>
              <a:gd name="T24" fmla="*/ 0 w 30"/>
              <a:gd name="T25" fmla="*/ 12 h 105"/>
              <a:gd name="T26" fmla="*/ 5 w 30"/>
              <a:gd name="T27" fmla="*/ 8 h 105"/>
              <a:gd name="T28" fmla="*/ 5 w 30"/>
              <a:gd name="T29" fmla="*/ 4 h 105"/>
              <a:gd name="T30" fmla="*/ 8 w 30"/>
              <a:gd name="T31" fmla="*/ 4 h 105"/>
              <a:gd name="T32" fmla="*/ 13 w 30"/>
              <a:gd name="T33" fmla="*/ 0 h 105"/>
              <a:gd name="T34" fmla="*/ 16 w 30"/>
              <a:gd name="T35" fmla="*/ 0 h 105"/>
              <a:gd name="T36" fmla="*/ 21 w 30"/>
              <a:gd name="T37" fmla="*/ 0 h 105"/>
              <a:gd name="T38" fmla="*/ 25 w 30"/>
              <a:gd name="T39" fmla="*/ 4 h 105"/>
              <a:gd name="T40" fmla="*/ 30 w 30"/>
              <a:gd name="T41" fmla="*/ 4 h 105"/>
              <a:gd name="T42" fmla="*/ 30 w 30"/>
              <a:gd name="T43" fmla="*/ 8 h 105"/>
              <a:gd name="T44" fmla="*/ 13 w 30"/>
              <a:gd name="T45" fmla="*/ 8 h 105"/>
              <a:gd name="T46" fmla="*/ 13 w 30"/>
              <a:gd name="T47" fmla="*/ 97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
              <a:gd name="T73" fmla="*/ 0 h 105"/>
              <a:gd name="T74" fmla="*/ 30 w 30"/>
              <a:gd name="T75" fmla="*/ 105 h 10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 h="105">
                <a:moveTo>
                  <a:pt x="13" y="97"/>
                </a:moveTo>
                <a:lnTo>
                  <a:pt x="30" y="97"/>
                </a:lnTo>
                <a:lnTo>
                  <a:pt x="30" y="102"/>
                </a:lnTo>
                <a:lnTo>
                  <a:pt x="25" y="105"/>
                </a:lnTo>
                <a:lnTo>
                  <a:pt x="16" y="105"/>
                </a:lnTo>
                <a:lnTo>
                  <a:pt x="13" y="105"/>
                </a:lnTo>
                <a:lnTo>
                  <a:pt x="8" y="105"/>
                </a:lnTo>
                <a:lnTo>
                  <a:pt x="5" y="102"/>
                </a:lnTo>
                <a:lnTo>
                  <a:pt x="5" y="97"/>
                </a:lnTo>
                <a:lnTo>
                  <a:pt x="0" y="97"/>
                </a:lnTo>
                <a:lnTo>
                  <a:pt x="0" y="94"/>
                </a:lnTo>
                <a:lnTo>
                  <a:pt x="0" y="15"/>
                </a:lnTo>
                <a:lnTo>
                  <a:pt x="0" y="12"/>
                </a:lnTo>
                <a:lnTo>
                  <a:pt x="5" y="8"/>
                </a:lnTo>
                <a:lnTo>
                  <a:pt x="5" y="4"/>
                </a:lnTo>
                <a:lnTo>
                  <a:pt x="8" y="4"/>
                </a:lnTo>
                <a:lnTo>
                  <a:pt x="13" y="0"/>
                </a:lnTo>
                <a:lnTo>
                  <a:pt x="16" y="0"/>
                </a:lnTo>
                <a:lnTo>
                  <a:pt x="21" y="0"/>
                </a:lnTo>
                <a:lnTo>
                  <a:pt x="25" y="4"/>
                </a:lnTo>
                <a:lnTo>
                  <a:pt x="30" y="4"/>
                </a:lnTo>
                <a:lnTo>
                  <a:pt x="30" y="8"/>
                </a:lnTo>
                <a:lnTo>
                  <a:pt x="13" y="8"/>
                </a:lnTo>
                <a:lnTo>
                  <a:pt x="13" y="9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314" name="Freeform 1342"/>
          <p:cNvSpPr>
            <a:spLocks/>
          </p:cNvSpPr>
          <p:nvPr/>
        </p:nvSpPr>
        <p:spPr bwMode="auto">
          <a:xfrm>
            <a:off x="2358058" y="5913438"/>
            <a:ext cx="17463" cy="134938"/>
          </a:xfrm>
          <a:custGeom>
            <a:avLst/>
            <a:gdLst>
              <a:gd name="T0" fmla="*/ 0 w 11"/>
              <a:gd name="T1" fmla="*/ 85 h 85"/>
              <a:gd name="T2" fmla="*/ 0 w 11"/>
              <a:gd name="T3" fmla="*/ 11 h 85"/>
              <a:gd name="T4" fmla="*/ 0 w 11"/>
              <a:gd name="T5" fmla="*/ 8 h 85"/>
              <a:gd name="T6" fmla="*/ 8 w 11"/>
              <a:gd name="T7" fmla="*/ 0 h 85"/>
              <a:gd name="T8" fmla="*/ 11 w 11"/>
              <a:gd name="T9" fmla="*/ 0 h 85"/>
              <a:gd name="T10" fmla="*/ 11 w 11"/>
              <a:gd name="T11" fmla="*/ 85 h 85"/>
              <a:gd name="T12" fmla="*/ 0 w 11"/>
              <a:gd name="T13" fmla="*/ 85 h 85"/>
              <a:gd name="T14" fmla="*/ 0 60000 65536"/>
              <a:gd name="T15" fmla="*/ 0 60000 65536"/>
              <a:gd name="T16" fmla="*/ 0 60000 65536"/>
              <a:gd name="T17" fmla="*/ 0 60000 65536"/>
              <a:gd name="T18" fmla="*/ 0 60000 65536"/>
              <a:gd name="T19" fmla="*/ 0 60000 65536"/>
              <a:gd name="T20" fmla="*/ 0 60000 65536"/>
              <a:gd name="T21" fmla="*/ 0 w 11"/>
              <a:gd name="T22" fmla="*/ 0 h 85"/>
              <a:gd name="T23" fmla="*/ 11 w 11"/>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85">
                <a:moveTo>
                  <a:pt x="0" y="85"/>
                </a:moveTo>
                <a:lnTo>
                  <a:pt x="0" y="11"/>
                </a:lnTo>
                <a:lnTo>
                  <a:pt x="0" y="8"/>
                </a:lnTo>
                <a:lnTo>
                  <a:pt x="8" y="0"/>
                </a:lnTo>
                <a:lnTo>
                  <a:pt x="11" y="0"/>
                </a:lnTo>
                <a:lnTo>
                  <a:pt x="11" y="85"/>
                </a:lnTo>
                <a:lnTo>
                  <a:pt x="0"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600">
              <a:latin typeface="+mn-lt"/>
            </a:endParaRPr>
          </a:p>
        </p:txBody>
      </p:sp>
      <p:sp>
        <p:nvSpPr>
          <p:cNvPr id="315" name="Freeform 1343"/>
          <p:cNvSpPr>
            <a:spLocks/>
          </p:cNvSpPr>
          <p:nvPr/>
        </p:nvSpPr>
        <p:spPr bwMode="auto">
          <a:xfrm>
            <a:off x="2358058" y="5913438"/>
            <a:ext cx="17463" cy="134938"/>
          </a:xfrm>
          <a:custGeom>
            <a:avLst/>
            <a:gdLst>
              <a:gd name="T0" fmla="*/ 0 w 11"/>
              <a:gd name="T1" fmla="*/ 85 h 85"/>
              <a:gd name="T2" fmla="*/ 0 w 11"/>
              <a:gd name="T3" fmla="*/ 11 h 85"/>
              <a:gd name="T4" fmla="*/ 0 w 11"/>
              <a:gd name="T5" fmla="*/ 8 h 85"/>
              <a:gd name="T6" fmla="*/ 8 w 11"/>
              <a:gd name="T7" fmla="*/ 0 h 85"/>
              <a:gd name="T8" fmla="*/ 11 w 11"/>
              <a:gd name="T9" fmla="*/ 0 h 85"/>
              <a:gd name="T10" fmla="*/ 11 w 11"/>
              <a:gd name="T11" fmla="*/ 85 h 85"/>
              <a:gd name="T12" fmla="*/ 0 w 11"/>
              <a:gd name="T13" fmla="*/ 85 h 85"/>
              <a:gd name="T14" fmla="*/ 0 60000 65536"/>
              <a:gd name="T15" fmla="*/ 0 60000 65536"/>
              <a:gd name="T16" fmla="*/ 0 60000 65536"/>
              <a:gd name="T17" fmla="*/ 0 60000 65536"/>
              <a:gd name="T18" fmla="*/ 0 60000 65536"/>
              <a:gd name="T19" fmla="*/ 0 60000 65536"/>
              <a:gd name="T20" fmla="*/ 0 60000 65536"/>
              <a:gd name="T21" fmla="*/ 0 w 11"/>
              <a:gd name="T22" fmla="*/ 0 h 85"/>
              <a:gd name="T23" fmla="*/ 11 w 11"/>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85">
                <a:moveTo>
                  <a:pt x="0" y="85"/>
                </a:moveTo>
                <a:lnTo>
                  <a:pt x="0" y="11"/>
                </a:lnTo>
                <a:lnTo>
                  <a:pt x="0" y="8"/>
                </a:lnTo>
                <a:lnTo>
                  <a:pt x="8" y="0"/>
                </a:lnTo>
                <a:lnTo>
                  <a:pt x="11" y="0"/>
                </a:lnTo>
                <a:lnTo>
                  <a:pt x="11" y="85"/>
                </a:lnTo>
                <a:lnTo>
                  <a:pt x="0" y="8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316" name="Freeform 1344"/>
          <p:cNvSpPr>
            <a:spLocks noEditPoints="1"/>
          </p:cNvSpPr>
          <p:nvPr/>
        </p:nvSpPr>
        <p:spPr bwMode="auto">
          <a:xfrm>
            <a:off x="2397746" y="5951538"/>
            <a:ext cx="65088" cy="58738"/>
          </a:xfrm>
          <a:custGeom>
            <a:avLst/>
            <a:gdLst>
              <a:gd name="T0" fmla="*/ 25 w 41"/>
              <a:gd name="T1" fmla="*/ 15 h 37"/>
              <a:gd name="T2" fmla="*/ 25 w 41"/>
              <a:gd name="T3" fmla="*/ 8 h 37"/>
              <a:gd name="T4" fmla="*/ 16 w 41"/>
              <a:gd name="T5" fmla="*/ 8 h 37"/>
              <a:gd name="T6" fmla="*/ 16 w 41"/>
              <a:gd name="T7" fmla="*/ 15 h 37"/>
              <a:gd name="T8" fmla="*/ 8 w 41"/>
              <a:gd name="T9" fmla="*/ 15 h 37"/>
              <a:gd name="T10" fmla="*/ 8 w 41"/>
              <a:gd name="T11" fmla="*/ 23 h 37"/>
              <a:gd name="T12" fmla="*/ 16 w 41"/>
              <a:gd name="T13" fmla="*/ 23 h 37"/>
              <a:gd name="T14" fmla="*/ 16 w 41"/>
              <a:gd name="T15" fmla="*/ 31 h 37"/>
              <a:gd name="T16" fmla="*/ 25 w 41"/>
              <a:gd name="T17" fmla="*/ 31 h 37"/>
              <a:gd name="T18" fmla="*/ 25 w 41"/>
              <a:gd name="T19" fmla="*/ 23 h 37"/>
              <a:gd name="T20" fmla="*/ 33 w 41"/>
              <a:gd name="T21" fmla="*/ 23 h 37"/>
              <a:gd name="T22" fmla="*/ 33 w 41"/>
              <a:gd name="T23" fmla="*/ 15 h 37"/>
              <a:gd name="T24" fmla="*/ 25 w 41"/>
              <a:gd name="T25" fmla="*/ 15 h 37"/>
              <a:gd name="T26" fmla="*/ 20 w 41"/>
              <a:gd name="T27" fmla="*/ 0 h 37"/>
              <a:gd name="T28" fmla="*/ 28 w 41"/>
              <a:gd name="T29" fmla="*/ 0 h 37"/>
              <a:gd name="T30" fmla="*/ 36 w 41"/>
              <a:gd name="T31" fmla="*/ 8 h 37"/>
              <a:gd name="T32" fmla="*/ 41 w 41"/>
              <a:gd name="T33" fmla="*/ 15 h 37"/>
              <a:gd name="T34" fmla="*/ 41 w 41"/>
              <a:gd name="T35" fmla="*/ 19 h 37"/>
              <a:gd name="T36" fmla="*/ 41 w 41"/>
              <a:gd name="T37" fmla="*/ 23 h 37"/>
              <a:gd name="T38" fmla="*/ 25 w 41"/>
              <a:gd name="T39" fmla="*/ 37 h 37"/>
              <a:gd name="T40" fmla="*/ 20 w 41"/>
              <a:gd name="T41" fmla="*/ 37 h 37"/>
              <a:gd name="T42" fmla="*/ 16 w 41"/>
              <a:gd name="T43" fmla="*/ 37 h 37"/>
              <a:gd name="T44" fmla="*/ 8 w 41"/>
              <a:gd name="T45" fmla="*/ 34 h 37"/>
              <a:gd name="T46" fmla="*/ 0 w 41"/>
              <a:gd name="T47" fmla="*/ 26 h 37"/>
              <a:gd name="T48" fmla="*/ 0 w 41"/>
              <a:gd name="T49" fmla="*/ 19 h 37"/>
              <a:gd name="T50" fmla="*/ 0 w 41"/>
              <a:gd name="T51" fmla="*/ 8 h 37"/>
              <a:gd name="T52" fmla="*/ 8 w 41"/>
              <a:gd name="T53" fmla="*/ 0 h 37"/>
              <a:gd name="T54" fmla="*/ 20 w 41"/>
              <a:gd name="T55" fmla="*/ 0 h 3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1"/>
              <a:gd name="T85" fmla="*/ 0 h 37"/>
              <a:gd name="T86" fmla="*/ 41 w 41"/>
              <a:gd name="T87" fmla="*/ 37 h 3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1" h="37">
                <a:moveTo>
                  <a:pt x="25" y="15"/>
                </a:moveTo>
                <a:lnTo>
                  <a:pt x="25" y="8"/>
                </a:lnTo>
                <a:lnTo>
                  <a:pt x="16" y="8"/>
                </a:lnTo>
                <a:lnTo>
                  <a:pt x="16" y="15"/>
                </a:lnTo>
                <a:lnTo>
                  <a:pt x="8" y="15"/>
                </a:lnTo>
                <a:lnTo>
                  <a:pt x="8" y="23"/>
                </a:lnTo>
                <a:lnTo>
                  <a:pt x="16" y="23"/>
                </a:lnTo>
                <a:lnTo>
                  <a:pt x="16" y="31"/>
                </a:lnTo>
                <a:lnTo>
                  <a:pt x="25" y="31"/>
                </a:lnTo>
                <a:lnTo>
                  <a:pt x="25" y="23"/>
                </a:lnTo>
                <a:lnTo>
                  <a:pt x="33" y="23"/>
                </a:lnTo>
                <a:lnTo>
                  <a:pt x="33" y="15"/>
                </a:lnTo>
                <a:lnTo>
                  <a:pt x="25" y="15"/>
                </a:lnTo>
                <a:close/>
                <a:moveTo>
                  <a:pt x="20" y="0"/>
                </a:moveTo>
                <a:lnTo>
                  <a:pt x="28" y="0"/>
                </a:lnTo>
                <a:lnTo>
                  <a:pt x="36" y="8"/>
                </a:lnTo>
                <a:lnTo>
                  <a:pt x="41" y="15"/>
                </a:lnTo>
                <a:lnTo>
                  <a:pt x="41" y="19"/>
                </a:lnTo>
                <a:lnTo>
                  <a:pt x="41" y="23"/>
                </a:lnTo>
                <a:lnTo>
                  <a:pt x="25" y="37"/>
                </a:lnTo>
                <a:lnTo>
                  <a:pt x="20" y="37"/>
                </a:lnTo>
                <a:lnTo>
                  <a:pt x="16" y="37"/>
                </a:lnTo>
                <a:lnTo>
                  <a:pt x="8" y="34"/>
                </a:lnTo>
                <a:lnTo>
                  <a:pt x="0" y="26"/>
                </a:lnTo>
                <a:lnTo>
                  <a:pt x="0" y="19"/>
                </a:lnTo>
                <a:lnTo>
                  <a:pt x="0" y="8"/>
                </a:lnTo>
                <a:lnTo>
                  <a:pt x="8" y="0"/>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600">
              <a:latin typeface="+mn-lt"/>
            </a:endParaRPr>
          </a:p>
        </p:txBody>
      </p:sp>
      <p:sp>
        <p:nvSpPr>
          <p:cNvPr id="317" name="Freeform 1345"/>
          <p:cNvSpPr>
            <a:spLocks/>
          </p:cNvSpPr>
          <p:nvPr/>
        </p:nvSpPr>
        <p:spPr bwMode="auto">
          <a:xfrm>
            <a:off x="2410446" y="5964238"/>
            <a:ext cx="39688" cy="36513"/>
          </a:xfrm>
          <a:custGeom>
            <a:avLst/>
            <a:gdLst>
              <a:gd name="T0" fmla="*/ 17 w 25"/>
              <a:gd name="T1" fmla="*/ 7 h 23"/>
              <a:gd name="T2" fmla="*/ 17 w 25"/>
              <a:gd name="T3" fmla="*/ 0 h 23"/>
              <a:gd name="T4" fmla="*/ 8 w 25"/>
              <a:gd name="T5" fmla="*/ 0 h 23"/>
              <a:gd name="T6" fmla="*/ 8 w 25"/>
              <a:gd name="T7" fmla="*/ 7 h 23"/>
              <a:gd name="T8" fmla="*/ 0 w 25"/>
              <a:gd name="T9" fmla="*/ 7 h 23"/>
              <a:gd name="T10" fmla="*/ 0 w 25"/>
              <a:gd name="T11" fmla="*/ 15 h 23"/>
              <a:gd name="T12" fmla="*/ 8 w 25"/>
              <a:gd name="T13" fmla="*/ 15 h 23"/>
              <a:gd name="T14" fmla="*/ 8 w 25"/>
              <a:gd name="T15" fmla="*/ 23 h 23"/>
              <a:gd name="T16" fmla="*/ 17 w 25"/>
              <a:gd name="T17" fmla="*/ 23 h 23"/>
              <a:gd name="T18" fmla="*/ 17 w 25"/>
              <a:gd name="T19" fmla="*/ 15 h 23"/>
              <a:gd name="T20" fmla="*/ 25 w 25"/>
              <a:gd name="T21" fmla="*/ 15 h 23"/>
              <a:gd name="T22" fmla="*/ 25 w 25"/>
              <a:gd name="T23" fmla="*/ 7 h 23"/>
              <a:gd name="T24" fmla="*/ 17 w 25"/>
              <a:gd name="T25" fmla="*/ 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23"/>
              <a:gd name="T41" fmla="*/ 25 w 25"/>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23">
                <a:moveTo>
                  <a:pt x="17" y="7"/>
                </a:moveTo>
                <a:lnTo>
                  <a:pt x="17" y="0"/>
                </a:lnTo>
                <a:lnTo>
                  <a:pt x="8" y="0"/>
                </a:lnTo>
                <a:lnTo>
                  <a:pt x="8" y="7"/>
                </a:lnTo>
                <a:lnTo>
                  <a:pt x="0" y="7"/>
                </a:lnTo>
                <a:lnTo>
                  <a:pt x="0" y="15"/>
                </a:lnTo>
                <a:lnTo>
                  <a:pt x="8" y="15"/>
                </a:lnTo>
                <a:lnTo>
                  <a:pt x="8" y="23"/>
                </a:lnTo>
                <a:lnTo>
                  <a:pt x="17" y="23"/>
                </a:lnTo>
                <a:lnTo>
                  <a:pt x="17" y="15"/>
                </a:lnTo>
                <a:lnTo>
                  <a:pt x="25" y="15"/>
                </a:lnTo>
                <a:lnTo>
                  <a:pt x="25" y="7"/>
                </a:lnTo>
                <a:lnTo>
                  <a:pt x="17" y="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318" name="Freeform 1346"/>
          <p:cNvSpPr>
            <a:spLocks/>
          </p:cNvSpPr>
          <p:nvPr/>
        </p:nvSpPr>
        <p:spPr bwMode="auto">
          <a:xfrm>
            <a:off x="2397746" y="5951538"/>
            <a:ext cx="65088" cy="58738"/>
          </a:xfrm>
          <a:custGeom>
            <a:avLst/>
            <a:gdLst>
              <a:gd name="T0" fmla="*/ 20 w 41"/>
              <a:gd name="T1" fmla="*/ 0 h 37"/>
              <a:gd name="T2" fmla="*/ 28 w 41"/>
              <a:gd name="T3" fmla="*/ 0 h 37"/>
              <a:gd name="T4" fmla="*/ 36 w 41"/>
              <a:gd name="T5" fmla="*/ 8 h 37"/>
              <a:gd name="T6" fmla="*/ 41 w 41"/>
              <a:gd name="T7" fmla="*/ 15 h 37"/>
              <a:gd name="T8" fmla="*/ 41 w 41"/>
              <a:gd name="T9" fmla="*/ 19 h 37"/>
              <a:gd name="T10" fmla="*/ 41 w 41"/>
              <a:gd name="T11" fmla="*/ 23 h 37"/>
              <a:gd name="T12" fmla="*/ 25 w 41"/>
              <a:gd name="T13" fmla="*/ 37 h 37"/>
              <a:gd name="T14" fmla="*/ 20 w 41"/>
              <a:gd name="T15" fmla="*/ 37 h 37"/>
              <a:gd name="T16" fmla="*/ 16 w 41"/>
              <a:gd name="T17" fmla="*/ 37 h 37"/>
              <a:gd name="T18" fmla="*/ 8 w 41"/>
              <a:gd name="T19" fmla="*/ 34 h 37"/>
              <a:gd name="T20" fmla="*/ 0 w 41"/>
              <a:gd name="T21" fmla="*/ 26 h 37"/>
              <a:gd name="T22" fmla="*/ 0 w 41"/>
              <a:gd name="T23" fmla="*/ 19 h 37"/>
              <a:gd name="T24" fmla="*/ 0 w 41"/>
              <a:gd name="T25" fmla="*/ 8 h 37"/>
              <a:gd name="T26" fmla="*/ 8 w 41"/>
              <a:gd name="T27" fmla="*/ 0 h 37"/>
              <a:gd name="T28" fmla="*/ 20 w 41"/>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37"/>
              <a:gd name="T47" fmla="*/ 41 w 41"/>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37">
                <a:moveTo>
                  <a:pt x="20" y="0"/>
                </a:moveTo>
                <a:lnTo>
                  <a:pt x="28" y="0"/>
                </a:lnTo>
                <a:lnTo>
                  <a:pt x="36" y="8"/>
                </a:lnTo>
                <a:lnTo>
                  <a:pt x="41" y="15"/>
                </a:lnTo>
                <a:lnTo>
                  <a:pt x="41" y="19"/>
                </a:lnTo>
                <a:lnTo>
                  <a:pt x="41" y="23"/>
                </a:lnTo>
                <a:lnTo>
                  <a:pt x="25" y="37"/>
                </a:lnTo>
                <a:lnTo>
                  <a:pt x="20" y="37"/>
                </a:lnTo>
                <a:lnTo>
                  <a:pt x="16" y="37"/>
                </a:lnTo>
                <a:lnTo>
                  <a:pt x="8" y="34"/>
                </a:lnTo>
                <a:lnTo>
                  <a:pt x="0" y="26"/>
                </a:lnTo>
                <a:lnTo>
                  <a:pt x="0" y="19"/>
                </a:lnTo>
                <a:lnTo>
                  <a:pt x="0" y="8"/>
                </a:lnTo>
                <a:lnTo>
                  <a:pt x="8" y="0"/>
                </a:lnTo>
                <a:lnTo>
                  <a:pt x="2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319" name="Freeform 1347"/>
          <p:cNvSpPr>
            <a:spLocks noEditPoints="1"/>
          </p:cNvSpPr>
          <p:nvPr/>
        </p:nvSpPr>
        <p:spPr bwMode="auto">
          <a:xfrm>
            <a:off x="2475533" y="5956300"/>
            <a:ext cx="53975" cy="92075"/>
          </a:xfrm>
          <a:custGeom>
            <a:avLst/>
            <a:gdLst>
              <a:gd name="T0" fmla="*/ 34 w 34"/>
              <a:gd name="T1" fmla="*/ 31 h 58"/>
              <a:gd name="T2" fmla="*/ 12 w 34"/>
              <a:gd name="T3" fmla="*/ 31 h 58"/>
              <a:gd name="T4" fmla="*/ 12 w 34"/>
              <a:gd name="T5" fmla="*/ 50 h 58"/>
              <a:gd name="T6" fmla="*/ 25 w 34"/>
              <a:gd name="T7" fmla="*/ 50 h 58"/>
              <a:gd name="T8" fmla="*/ 25 w 34"/>
              <a:gd name="T9" fmla="*/ 39 h 58"/>
              <a:gd name="T10" fmla="*/ 34 w 34"/>
              <a:gd name="T11" fmla="*/ 39 h 58"/>
              <a:gd name="T12" fmla="*/ 34 w 34"/>
              <a:gd name="T13" fmla="*/ 47 h 58"/>
              <a:gd name="T14" fmla="*/ 34 w 34"/>
              <a:gd name="T15" fmla="*/ 50 h 58"/>
              <a:gd name="T16" fmla="*/ 29 w 34"/>
              <a:gd name="T17" fmla="*/ 55 h 58"/>
              <a:gd name="T18" fmla="*/ 25 w 34"/>
              <a:gd name="T19" fmla="*/ 55 h 58"/>
              <a:gd name="T20" fmla="*/ 25 w 34"/>
              <a:gd name="T21" fmla="*/ 58 h 58"/>
              <a:gd name="T22" fmla="*/ 20 w 34"/>
              <a:gd name="T23" fmla="*/ 58 h 58"/>
              <a:gd name="T24" fmla="*/ 12 w 34"/>
              <a:gd name="T25" fmla="*/ 58 h 58"/>
              <a:gd name="T26" fmla="*/ 9 w 34"/>
              <a:gd name="T27" fmla="*/ 55 h 58"/>
              <a:gd name="T28" fmla="*/ 4 w 34"/>
              <a:gd name="T29" fmla="*/ 55 h 58"/>
              <a:gd name="T30" fmla="*/ 0 w 34"/>
              <a:gd name="T31" fmla="*/ 50 h 58"/>
              <a:gd name="T32" fmla="*/ 0 w 34"/>
              <a:gd name="T33" fmla="*/ 42 h 58"/>
              <a:gd name="T34" fmla="*/ 0 w 34"/>
              <a:gd name="T35" fmla="*/ 12 h 58"/>
              <a:gd name="T36" fmla="*/ 0 w 34"/>
              <a:gd name="T37" fmla="*/ 5 h 58"/>
              <a:gd name="T38" fmla="*/ 4 w 34"/>
              <a:gd name="T39" fmla="*/ 5 h 58"/>
              <a:gd name="T40" fmla="*/ 9 w 34"/>
              <a:gd name="T41" fmla="*/ 0 h 58"/>
              <a:gd name="T42" fmla="*/ 12 w 34"/>
              <a:gd name="T43" fmla="*/ 0 h 58"/>
              <a:gd name="T44" fmla="*/ 20 w 34"/>
              <a:gd name="T45" fmla="*/ 0 h 58"/>
              <a:gd name="T46" fmla="*/ 25 w 34"/>
              <a:gd name="T47" fmla="*/ 0 h 58"/>
              <a:gd name="T48" fmla="*/ 29 w 34"/>
              <a:gd name="T49" fmla="*/ 5 h 58"/>
              <a:gd name="T50" fmla="*/ 34 w 34"/>
              <a:gd name="T51" fmla="*/ 5 h 58"/>
              <a:gd name="T52" fmla="*/ 34 w 34"/>
              <a:gd name="T53" fmla="*/ 31 h 58"/>
              <a:gd name="T54" fmla="*/ 12 w 34"/>
              <a:gd name="T55" fmla="*/ 23 h 58"/>
              <a:gd name="T56" fmla="*/ 12 w 34"/>
              <a:gd name="T57" fmla="*/ 5 h 58"/>
              <a:gd name="T58" fmla="*/ 25 w 34"/>
              <a:gd name="T59" fmla="*/ 5 h 58"/>
              <a:gd name="T60" fmla="*/ 25 w 34"/>
              <a:gd name="T61" fmla="*/ 23 h 58"/>
              <a:gd name="T62" fmla="*/ 12 w 34"/>
              <a:gd name="T63" fmla="*/ 23 h 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
              <a:gd name="T97" fmla="*/ 0 h 58"/>
              <a:gd name="T98" fmla="*/ 34 w 34"/>
              <a:gd name="T99" fmla="*/ 58 h 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 h="58">
                <a:moveTo>
                  <a:pt x="34" y="31"/>
                </a:moveTo>
                <a:lnTo>
                  <a:pt x="12" y="31"/>
                </a:lnTo>
                <a:lnTo>
                  <a:pt x="12" y="50"/>
                </a:lnTo>
                <a:lnTo>
                  <a:pt x="25" y="50"/>
                </a:lnTo>
                <a:lnTo>
                  <a:pt x="25" y="39"/>
                </a:lnTo>
                <a:lnTo>
                  <a:pt x="34" y="39"/>
                </a:lnTo>
                <a:lnTo>
                  <a:pt x="34" y="47"/>
                </a:lnTo>
                <a:lnTo>
                  <a:pt x="34" y="50"/>
                </a:lnTo>
                <a:lnTo>
                  <a:pt x="29" y="55"/>
                </a:lnTo>
                <a:lnTo>
                  <a:pt x="25" y="55"/>
                </a:lnTo>
                <a:lnTo>
                  <a:pt x="25" y="58"/>
                </a:lnTo>
                <a:lnTo>
                  <a:pt x="20" y="58"/>
                </a:lnTo>
                <a:lnTo>
                  <a:pt x="12" y="58"/>
                </a:lnTo>
                <a:lnTo>
                  <a:pt x="9" y="55"/>
                </a:lnTo>
                <a:lnTo>
                  <a:pt x="4" y="55"/>
                </a:lnTo>
                <a:lnTo>
                  <a:pt x="0" y="50"/>
                </a:lnTo>
                <a:lnTo>
                  <a:pt x="0" y="42"/>
                </a:lnTo>
                <a:lnTo>
                  <a:pt x="0" y="12"/>
                </a:lnTo>
                <a:lnTo>
                  <a:pt x="0" y="5"/>
                </a:lnTo>
                <a:lnTo>
                  <a:pt x="4" y="5"/>
                </a:lnTo>
                <a:lnTo>
                  <a:pt x="9" y="0"/>
                </a:lnTo>
                <a:lnTo>
                  <a:pt x="12" y="0"/>
                </a:lnTo>
                <a:lnTo>
                  <a:pt x="20" y="0"/>
                </a:lnTo>
                <a:lnTo>
                  <a:pt x="25" y="0"/>
                </a:lnTo>
                <a:lnTo>
                  <a:pt x="29" y="5"/>
                </a:lnTo>
                <a:lnTo>
                  <a:pt x="34" y="5"/>
                </a:lnTo>
                <a:lnTo>
                  <a:pt x="34" y="31"/>
                </a:lnTo>
                <a:close/>
                <a:moveTo>
                  <a:pt x="12" y="23"/>
                </a:moveTo>
                <a:lnTo>
                  <a:pt x="12" y="5"/>
                </a:lnTo>
                <a:lnTo>
                  <a:pt x="25" y="5"/>
                </a:lnTo>
                <a:lnTo>
                  <a:pt x="25" y="23"/>
                </a:lnTo>
                <a:lnTo>
                  <a:pt x="1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600">
              <a:latin typeface="+mn-lt"/>
            </a:endParaRPr>
          </a:p>
        </p:txBody>
      </p:sp>
      <p:sp>
        <p:nvSpPr>
          <p:cNvPr id="320" name="Freeform 1348"/>
          <p:cNvSpPr>
            <a:spLocks/>
          </p:cNvSpPr>
          <p:nvPr/>
        </p:nvSpPr>
        <p:spPr bwMode="auto">
          <a:xfrm>
            <a:off x="2475533" y="5956300"/>
            <a:ext cx="53975" cy="92075"/>
          </a:xfrm>
          <a:custGeom>
            <a:avLst/>
            <a:gdLst>
              <a:gd name="T0" fmla="*/ 34 w 34"/>
              <a:gd name="T1" fmla="*/ 31 h 58"/>
              <a:gd name="T2" fmla="*/ 12 w 34"/>
              <a:gd name="T3" fmla="*/ 31 h 58"/>
              <a:gd name="T4" fmla="*/ 12 w 34"/>
              <a:gd name="T5" fmla="*/ 50 h 58"/>
              <a:gd name="T6" fmla="*/ 25 w 34"/>
              <a:gd name="T7" fmla="*/ 50 h 58"/>
              <a:gd name="T8" fmla="*/ 25 w 34"/>
              <a:gd name="T9" fmla="*/ 39 h 58"/>
              <a:gd name="T10" fmla="*/ 34 w 34"/>
              <a:gd name="T11" fmla="*/ 39 h 58"/>
              <a:gd name="T12" fmla="*/ 34 w 34"/>
              <a:gd name="T13" fmla="*/ 47 h 58"/>
              <a:gd name="T14" fmla="*/ 34 w 34"/>
              <a:gd name="T15" fmla="*/ 50 h 58"/>
              <a:gd name="T16" fmla="*/ 29 w 34"/>
              <a:gd name="T17" fmla="*/ 55 h 58"/>
              <a:gd name="T18" fmla="*/ 25 w 34"/>
              <a:gd name="T19" fmla="*/ 55 h 58"/>
              <a:gd name="T20" fmla="*/ 25 w 34"/>
              <a:gd name="T21" fmla="*/ 58 h 58"/>
              <a:gd name="T22" fmla="*/ 20 w 34"/>
              <a:gd name="T23" fmla="*/ 58 h 58"/>
              <a:gd name="T24" fmla="*/ 12 w 34"/>
              <a:gd name="T25" fmla="*/ 58 h 58"/>
              <a:gd name="T26" fmla="*/ 9 w 34"/>
              <a:gd name="T27" fmla="*/ 55 h 58"/>
              <a:gd name="T28" fmla="*/ 4 w 34"/>
              <a:gd name="T29" fmla="*/ 55 h 58"/>
              <a:gd name="T30" fmla="*/ 0 w 34"/>
              <a:gd name="T31" fmla="*/ 50 h 58"/>
              <a:gd name="T32" fmla="*/ 0 w 34"/>
              <a:gd name="T33" fmla="*/ 42 h 58"/>
              <a:gd name="T34" fmla="*/ 0 w 34"/>
              <a:gd name="T35" fmla="*/ 12 h 58"/>
              <a:gd name="T36" fmla="*/ 0 w 34"/>
              <a:gd name="T37" fmla="*/ 5 h 58"/>
              <a:gd name="T38" fmla="*/ 4 w 34"/>
              <a:gd name="T39" fmla="*/ 5 h 58"/>
              <a:gd name="T40" fmla="*/ 9 w 34"/>
              <a:gd name="T41" fmla="*/ 0 h 58"/>
              <a:gd name="T42" fmla="*/ 12 w 34"/>
              <a:gd name="T43" fmla="*/ 0 h 58"/>
              <a:gd name="T44" fmla="*/ 20 w 34"/>
              <a:gd name="T45" fmla="*/ 0 h 58"/>
              <a:gd name="T46" fmla="*/ 25 w 34"/>
              <a:gd name="T47" fmla="*/ 0 h 58"/>
              <a:gd name="T48" fmla="*/ 29 w 34"/>
              <a:gd name="T49" fmla="*/ 5 h 58"/>
              <a:gd name="T50" fmla="*/ 34 w 34"/>
              <a:gd name="T51" fmla="*/ 5 h 58"/>
              <a:gd name="T52" fmla="*/ 34 w 34"/>
              <a:gd name="T53" fmla="*/ 31 h 5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4"/>
              <a:gd name="T82" fmla="*/ 0 h 58"/>
              <a:gd name="T83" fmla="*/ 34 w 34"/>
              <a:gd name="T84" fmla="*/ 58 h 5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4" h="58">
                <a:moveTo>
                  <a:pt x="34" y="31"/>
                </a:moveTo>
                <a:lnTo>
                  <a:pt x="12" y="31"/>
                </a:lnTo>
                <a:lnTo>
                  <a:pt x="12" y="50"/>
                </a:lnTo>
                <a:lnTo>
                  <a:pt x="25" y="50"/>
                </a:lnTo>
                <a:lnTo>
                  <a:pt x="25" y="39"/>
                </a:lnTo>
                <a:lnTo>
                  <a:pt x="34" y="39"/>
                </a:lnTo>
                <a:lnTo>
                  <a:pt x="34" y="47"/>
                </a:lnTo>
                <a:lnTo>
                  <a:pt x="34" y="50"/>
                </a:lnTo>
                <a:lnTo>
                  <a:pt x="29" y="55"/>
                </a:lnTo>
                <a:lnTo>
                  <a:pt x="25" y="55"/>
                </a:lnTo>
                <a:lnTo>
                  <a:pt x="25" y="58"/>
                </a:lnTo>
                <a:lnTo>
                  <a:pt x="20" y="58"/>
                </a:lnTo>
                <a:lnTo>
                  <a:pt x="12" y="58"/>
                </a:lnTo>
                <a:lnTo>
                  <a:pt x="9" y="55"/>
                </a:lnTo>
                <a:lnTo>
                  <a:pt x="4" y="55"/>
                </a:lnTo>
                <a:lnTo>
                  <a:pt x="0" y="50"/>
                </a:lnTo>
                <a:lnTo>
                  <a:pt x="0" y="42"/>
                </a:lnTo>
                <a:lnTo>
                  <a:pt x="0" y="12"/>
                </a:lnTo>
                <a:lnTo>
                  <a:pt x="0" y="5"/>
                </a:lnTo>
                <a:lnTo>
                  <a:pt x="4" y="5"/>
                </a:lnTo>
                <a:lnTo>
                  <a:pt x="9" y="0"/>
                </a:lnTo>
                <a:lnTo>
                  <a:pt x="12" y="0"/>
                </a:lnTo>
                <a:lnTo>
                  <a:pt x="20" y="0"/>
                </a:lnTo>
                <a:lnTo>
                  <a:pt x="25" y="0"/>
                </a:lnTo>
                <a:lnTo>
                  <a:pt x="29" y="5"/>
                </a:lnTo>
                <a:lnTo>
                  <a:pt x="34" y="5"/>
                </a:lnTo>
                <a:lnTo>
                  <a:pt x="34" y="3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321" name="Rectangle 1349"/>
          <p:cNvSpPr>
            <a:spLocks noChangeArrowheads="1"/>
          </p:cNvSpPr>
          <p:nvPr/>
        </p:nvSpPr>
        <p:spPr bwMode="auto">
          <a:xfrm>
            <a:off x="2494583" y="5964238"/>
            <a:ext cx="23813" cy="317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1600">
              <a:solidFill>
                <a:schemeClr val="tx2"/>
              </a:solidFill>
              <a:latin typeface="+mn-lt"/>
            </a:endParaRPr>
          </a:p>
        </p:txBody>
      </p:sp>
      <p:sp>
        <p:nvSpPr>
          <p:cNvPr id="322" name="Freeform 1350"/>
          <p:cNvSpPr>
            <a:spLocks/>
          </p:cNvSpPr>
          <p:nvPr/>
        </p:nvSpPr>
        <p:spPr bwMode="auto">
          <a:xfrm>
            <a:off x="2678733" y="5894388"/>
            <a:ext cx="47625" cy="166688"/>
          </a:xfrm>
          <a:custGeom>
            <a:avLst/>
            <a:gdLst>
              <a:gd name="T0" fmla="*/ 16 w 30"/>
              <a:gd name="T1" fmla="*/ 8 h 105"/>
              <a:gd name="T2" fmla="*/ 0 w 30"/>
              <a:gd name="T3" fmla="*/ 8 h 105"/>
              <a:gd name="T4" fmla="*/ 8 w 30"/>
              <a:gd name="T5" fmla="*/ 0 h 105"/>
              <a:gd name="T6" fmla="*/ 13 w 30"/>
              <a:gd name="T7" fmla="*/ 0 h 105"/>
              <a:gd name="T8" fmla="*/ 16 w 30"/>
              <a:gd name="T9" fmla="*/ 0 h 105"/>
              <a:gd name="T10" fmla="*/ 21 w 30"/>
              <a:gd name="T11" fmla="*/ 4 h 105"/>
              <a:gd name="T12" fmla="*/ 25 w 30"/>
              <a:gd name="T13" fmla="*/ 4 h 105"/>
              <a:gd name="T14" fmla="*/ 25 w 30"/>
              <a:gd name="T15" fmla="*/ 8 h 105"/>
              <a:gd name="T16" fmla="*/ 30 w 30"/>
              <a:gd name="T17" fmla="*/ 12 h 105"/>
              <a:gd name="T18" fmla="*/ 30 w 30"/>
              <a:gd name="T19" fmla="*/ 15 h 105"/>
              <a:gd name="T20" fmla="*/ 30 w 30"/>
              <a:gd name="T21" fmla="*/ 94 h 105"/>
              <a:gd name="T22" fmla="*/ 30 w 30"/>
              <a:gd name="T23" fmla="*/ 97 h 105"/>
              <a:gd name="T24" fmla="*/ 25 w 30"/>
              <a:gd name="T25" fmla="*/ 97 h 105"/>
              <a:gd name="T26" fmla="*/ 25 w 30"/>
              <a:gd name="T27" fmla="*/ 102 h 105"/>
              <a:gd name="T28" fmla="*/ 21 w 30"/>
              <a:gd name="T29" fmla="*/ 105 h 105"/>
              <a:gd name="T30" fmla="*/ 13 w 30"/>
              <a:gd name="T31" fmla="*/ 105 h 105"/>
              <a:gd name="T32" fmla="*/ 5 w 30"/>
              <a:gd name="T33" fmla="*/ 105 h 105"/>
              <a:gd name="T34" fmla="*/ 0 w 30"/>
              <a:gd name="T35" fmla="*/ 102 h 105"/>
              <a:gd name="T36" fmla="*/ 0 w 30"/>
              <a:gd name="T37" fmla="*/ 97 h 105"/>
              <a:gd name="T38" fmla="*/ 16 w 30"/>
              <a:gd name="T39" fmla="*/ 97 h 105"/>
              <a:gd name="T40" fmla="*/ 16 w 30"/>
              <a:gd name="T41" fmla="*/ 8 h 1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105"/>
              <a:gd name="T65" fmla="*/ 30 w 30"/>
              <a:gd name="T66" fmla="*/ 105 h 10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105">
                <a:moveTo>
                  <a:pt x="16" y="8"/>
                </a:moveTo>
                <a:lnTo>
                  <a:pt x="0" y="8"/>
                </a:lnTo>
                <a:lnTo>
                  <a:pt x="8" y="0"/>
                </a:lnTo>
                <a:lnTo>
                  <a:pt x="13" y="0"/>
                </a:lnTo>
                <a:lnTo>
                  <a:pt x="16" y="0"/>
                </a:lnTo>
                <a:lnTo>
                  <a:pt x="21" y="4"/>
                </a:lnTo>
                <a:lnTo>
                  <a:pt x="25" y="4"/>
                </a:lnTo>
                <a:lnTo>
                  <a:pt x="25" y="8"/>
                </a:lnTo>
                <a:lnTo>
                  <a:pt x="30" y="12"/>
                </a:lnTo>
                <a:lnTo>
                  <a:pt x="30" y="15"/>
                </a:lnTo>
                <a:lnTo>
                  <a:pt x="30" y="94"/>
                </a:lnTo>
                <a:lnTo>
                  <a:pt x="30" y="97"/>
                </a:lnTo>
                <a:lnTo>
                  <a:pt x="25" y="97"/>
                </a:lnTo>
                <a:lnTo>
                  <a:pt x="25" y="102"/>
                </a:lnTo>
                <a:lnTo>
                  <a:pt x="21" y="105"/>
                </a:lnTo>
                <a:lnTo>
                  <a:pt x="13" y="105"/>
                </a:lnTo>
                <a:lnTo>
                  <a:pt x="5" y="105"/>
                </a:lnTo>
                <a:lnTo>
                  <a:pt x="0" y="102"/>
                </a:lnTo>
                <a:lnTo>
                  <a:pt x="0" y="97"/>
                </a:lnTo>
                <a:lnTo>
                  <a:pt x="16" y="97"/>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600">
              <a:latin typeface="+mn-lt"/>
            </a:endParaRPr>
          </a:p>
        </p:txBody>
      </p:sp>
      <p:sp>
        <p:nvSpPr>
          <p:cNvPr id="323" name="Freeform 1351"/>
          <p:cNvSpPr>
            <a:spLocks/>
          </p:cNvSpPr>
          <p:nvPr/>
        </p:nvSpPr>
        <p:spPr bwMode="auto">
          <a:xfrm>
            <a:off x="2678733" y="5894388"/>
            <a:ext cx="47625" cy="166688"/>
          </a:xfrm>
          <a:custGeom>
            <a:avLst/>
            <a:gdLst>
              <a:gd name="T0" fmla="*/ 16 w 30"/>
              <a:gd name="T1" fmla="*/ 8 h 105"/>
              <a:gd name="T2" fmla="*/ 0 w 30"/>
              <a:gd name="T3" fmla="*/ 8 h 105"/>
              <a:gd name="T4" fmla="*/ 8 w 30"/>
              <a:gd name="T5" fmla="*/ 0 h 105"/>
              <a:gd name="T6" fmla="*/ 13 w 30"/>
              <a:gd name="T7" fmla="*/ 0 h 105"/>
              <a:gd name="T8" fmla="*/ 16 w 30"/>
              <a:gd name="T9" fmla="*/ 0 h 105"/>
              <a:gd name="T10" fmla="*/ 21 w 30"/>
              <a:gd name="T11" fmla="*/ 4 h 105"/>
              <a:gd name="T12" fmla="*/ 25 w 30"/>
              <a:gd name="T13" fmla="*/ 4 h 105"/>
              <a:gd name="T14" fmla="*/ 25 w 30"/>
              <a:gd name="T15" fmla="*/ 8 h 105"/>
              <a:gd name="T16" fmla="*/ 30 w 30"/>
              <a:gd name="T17" fmla="*/ 12 h 105"/>
              <a:gd name="T18" fmla="*/ 30 w 30"/>
              <a:gd name="T19" fmla="*/ 15 h 105"/>
              <a:gd name="T20" fmla="*/ 30 w 30"/>
              <a:gd name="T21" fmla="*/ 94 h 105"/>
              <a:gd name="T22" fmla="*/ 30 w 30"/>
              <a:gd name="T23" fmla="*/ 97 h 105"/>
              <a:gd name="T24" fmla="*/ 25 w 30"/>
              <a:gd name="T25" fmla="*/ 97 h 105"/>
              <a:gd name="T26" fmla="*/ 25 w 30"/>
              <a:gd name="T27" fmla="*/ 102 h 105"/>
              <a:gd name="T28" fmla="*/ 21 w 30"/>
              <a:gd name="T29" fmla="*/ 105 h 105"/>
              <a:gd name="T30" fmla="*/ 13 w 30"/>
              <a:gd name="T31" fmla="*/ 105 h 105"/>
              <a:gd name="T32" fmla="*/ 5 w 30"/>
              <a:gd name="T33" fmla="*/ 105 h 105"/>
              <a:gd name="T34" fmla="*/ 0 w 30"/>
              <a:gd name="T35" fmla="*/ 102 h 105"/>
              <a:gd name="T36" fmla="*/ 0 w 30"/>
              <a:gd name="T37" fmla="*/ 97 h 105"/>
              <a:gd name="T38" fmla="*/ 16 w 30"/>
              <a:gd name="T39" fmla="*/ 97 h 105"/>
              <a:gd name="T40" fmla="*/ 16 w 30"/>
              <a:gd name="T41" fmla="*/ 8 h 1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105"/>
              <a:gd name="T65" fmla="*/ 30 w 30"/>
              <a:gd name="T66" fmla="*/ 105 h 10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105">
                <a:moveTo>
                  <a:pt x="16" y="8"/>
                </a:moveTo>
                <a:lnTo>
                  <a:pt x="0" y="8"/>
                </a:lnTo>
                <a:lnTo>
                  <a:pt x="8" y="0"/>
                </a:lnTo>
                <a:lnTo>
                  <a:pt x="13" y="0"/>
                </a:lnTo>
                <a:lnTo>
                  <a:pt x="16" y="0"/>
                </a:lnTo>
                <a:lnTo>
                  <a:pt x="21" y="4"/>
                </a:lnTo>
                <a:lnTo>
                  <a:pt x="25" y="4"/>
                </a:lnTo>
                <a:lnTo>
                  <a:pt x="25" y="8"/>
                </a:lnTo>
                <a:lnTo>
                  <a:pt x="30" y="12"/>
                </a:lnTo>
                <a:lnTo>
                  <a:pt x="30" y="15"/>
                </a:lnTo>
                <a:lnTo>
                  <a:pt x="30" y="94"/>
                </a:lnTo>
                <a:lnTo>
                  <a:pt x="30" y="97"/>
                </a:lnTo>
                <a:lnTo>
                  <a:pt x="25" y="97"/>
                </a:lnTo>
                <a:lnTo>
                  <a:pt x="25" y="102"/>
                </a:lnTo>
                <a:lnTo>
                  <a:pt x="21" y="105"/>
                </a:lnTo>
                <a:lnTo>
                  <a:pt x="13" y="105"/>
                </a:lnTo>
                <a:lnTo>
                  <a:pt x="5" y="105"/>
                </a:lnTo>
                <a:lnTo>
                  <a:pt x="0" y="102"/>
                </a:lnTo>
                <a:lnTo>
                  <a:pt x="0" y="97"/>
                </a:lnTo>
                <a:lnTo>
                  <a:pt x="16" y="97"/>
                </a:lnTo>
                <a:lnTo>
                  <a:pt x="16" y="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324" name="Freeform 1352"/>
          <p:cNvSpPr>
            <a:spLocks noEditPoints="1"/>
          </p:cNvSpPr>
          <p:nvPr/>
        </p:nvSpPr>
        <p:spPr bwMode="auto">
          <a:xfrm>
            <a:off x="3015283" y="5894388"/>
            <a:ext cx="65088" cy="61913"/>
          </a:xfrm>
          <a:custGeom>
            <a:avLst/>
            <a:gdLst>
              <a:gd name="T0" fmla="*/ 33 w 41"/>
              <a:gd name="T1" fmla="*/ 15 h 39"/>
              <a:gd name="T2" fmla="*/ 33 w 41"/>
              <a:gd name="T3" fmla="*/ 23 h 39"/>
              <a:gd name="T4" fmla="*/ 8 w 41"/>
              <a:gd name="T5" fmla="*/ 23 h 39"/>
              <a:gd name="T6" fmla="*/ 8 w 41"/>
              <a:gd name="T7" fmla="*/ 15 h 39"/>
              <a:gd name="T8" fmla="*/ 33 w 41"/>
              <a:gd name="T9" fmla="*/ 15 h 39"/>
              <a:gd name="T10" fmla="*/ 20 w 41"/>
              <a:gd name="T11" fmla="*/ 0 h 39"/>
              <a:gd name="T12" fmla="*/ 28 w 41"/>
              <a:gd name="T13" fmla="*/ 0 h 39"/>
              <a:gd name="T14" fmla="*/ 36 w 41"/>
              <a:gd name="T15" fmla="*/ 8 h 39"/>
              <a:gd name="T16" fmla="*/ 36 w 41"/>
              <a:gd name="T17" fmla="*/ 12 h 39"/>
              <a:gd name="T18" fmla="*/ 41 w 41"/>
              <a:gd name="T19" fmla="*/ 15 h 39"/>
              <a:gd name="T20" fmla="*/ 41 w 41"/>
              <a:gd name="T21" fmla="*/ 20 h 39"/>
              <a:gd name="T22" fmla="*/ 41 w 41"/>
              <a:gd name="T23" fmla="*/ 28 h 39"/>
              <a:gd name="T24" fmla="*/ 36 w 41"/>
              <a:gd name="T25" fmla="*/ 31 h 39"/>
              <a:gd name="T26" fmla="*/ 36 w 41"/>
              <a:gd name="T27" fmla="*/ 36 h 39"/>
              <a:gd name="T28" fmla="*/ 33 w 41"/>
              <a:gd name="T29" fmla="*/ 39 h 39"/>
              <a:gd name="T30" fmla="*/ 20 w 41"/>
              <a:gd name="T31" fmla="*/ 39 h 39"/>
              <a:gd name="T32" fmla="*/ 8 w 41"/>
              <a:gd name="T33" fmla="*/ 39 h 39"/>
              <a:gd name="T34" fmla="*/ 8 w 41"/>
              <a:gd name="T35" fmla="*/ 36 h 39"/>
              <a:gd name="T36" fmla="*/ 0 w 41"/>
              <a:gd name="T37" fmla="*/ 28 h 39"/>
              <a:gd name="T38" fmla="*/ 0 w 41"/>
              <a:gd name="T39" fmla="*/ 20 h 39"/>
              <a:gd name="T40" fmla="*/ 0 w 41"/>
              <a:gd name="T41" fmla="*/ 15 h 39"/>
              <a:gd name="T42" fmla="*/ 3 w 41"/>
              <a:gd name="T43" fmla="*/ 12 h 39"/>
              <a:gd name="T44" fmla="*/ 8 w 41"/>
              <a:gd name="T45" fmla="*/ 8 h 39"/>
              <a:gd name="T46" fmla="*/ 8 w 41"/>
              <a:gd name="T47" fmla="*/ 4 h 39"/>
              <a:gd name="T48" fmla="*/ 11 w 41"/>
              <a:gd name="T49" fmla="*/ 0 h 39"/>
              <a:gd name="T50" fmla="*/ 20 w 41"/>
              <a:gd name="T51" fmla="*/ 0 h 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1"/>
              <a:gd name="T79" fmla="*/ 0 h 39"/>
              <a:gd name="T80" fmla="*/ 41 w 41"/>
              <a:gd name="T81" fmla="*/ 39 h 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1" h="39">
                <a:moveTo>
                  <a:pt x="33" y="15"/>
                </a:moveTo>
                <a:lnTo>
                  <a:pt x="33" y="23"/>
                </a:lnTo>
                <a:lnTo>
                  <a:pt x="8" y="23"/>
                </a:lnTo>
                <a:lnTo>
                  <a:pt x="8" y="15"/>
                </a:lnTo>
                <a:lnTo>
                  <a:pt x="33" y="15"/>
                </a:lnTo>
                <a:close/>
                <a:moveTo>
                  <a:pt x="20" y="0"/>
                </a:moveTo>
                <a:lnTo>
                  <a:pt x="28" y="0"/>
                </a:lnTo>
                <a:lnTo>
                  <a:pt x="36" y="8"/>
                </a:lnTo>
                <a:lnTo>
                  <a:pt x="36" y="12"/>
                </a:lnTo>
                <a:lnTo>
                  <a:pt x="41" y="15"/>
                </a:lnTo>
                <a:lnTo>
                  <a:pt x="41" y="20"/>
                </a:lnTo>
                <a:lnTo>
                  <a:pt x="41" y="28"/>
                </a:lnTo>
                <a:lnTo>
                  <a:pt x="36" y="31"/>
                </a:lnTo>
                <a:lnTo>
                  <a:pt x="36" y="36"/>
                </a:lnTo>
                <a:lnTo>
                  <a:pt x="33" y="39"/>
                </a:lnTo>
                <a:lnTo>
                  <a:pt x="20" y="39"/>
                </a:lnTo>
                <a:lnTo>
                  <a:pt x="8" y="39"/>
                </a:lnTo>
                <a:lnTo>
                  <a:pt x="8" y="36"/>
                </a:lnTo>
                <a:lnTo>
                  <a:pt x="0" y="28"/>
                </a:lnTo>
                <a:lnTo>
                  <a:pt x="0" y="20"/>
                </a:lnTo>
                <a:lnTo>
                  <a:pt x="0" y="15"/>
                </a:lnTo>
                <a:lnTo>
                  <a:pt x="3" y="12"/>
                </a:lnTo>
                <a:lnTo>
                  <a:pt x="8" y="8"/>
                </a:lnTo>
                <a:lnTo>
                  <a:pt x="8" y="4"/>
                </a:lnTo>
                <a:lnTo>
                  <a:pt x="11" y="0"/>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600">
              <a:latin typeface="+mn-lt"/>
            </a:endParaRPr>
          </a:p>
        </p:txBody>
      </p:sp>
      <p:sp>
        <p:nvSpPr>
          <p:cNvPr id="325" name="Rectangle 1353"/>
          <p:cNvSpPr>
            <a:spLocks noChangeArrowheads="1"/>
          </p:cNvSpPr>
          <p:nvPr/>
        </p:nvSpPr>
        <p:spPr bwMode="auto">
          <a:xfrm>
            <a:off x="3027983" y="5918200"/>
            <a:ext cx="42863" cy="158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1600">
              <a:solidFill>
                <a:schemeClr val="tx2"/>
              </a:solidFill>
              <a:latin typeface="+mn-lt"/>
            </a:endParaRPr>
          </a:p>
        </p:txBody>
      </p:sp>
      <p:sp>
        <p:nvSpPr>
          <p:cNvPr id="326" name="Freeform 1354"/>
          <p:cNvSpPr>
            <a:spLocks/>
          </p:cNvSpPr>
          <p:nvPr/>
        </p:nvSpPr>
        <p:spPr bwMode="auto">
          <a:xfrm>
            <a:off x="3015283" y="5894388"/>
            <a:ext cx="65088" cy="61913"/>
          </a:xfrm>
          <a:custGeom>
            <a:avLst/>
            <a:gdLst>
              <a:gd name="T0" fmla="*/ 20 w 41"/>
              <a:gd name="T1" fmla="*/ 0 h 39"/>
              <a:gd name="T2" fmla="*/ 28 w 41"/>
              <a:gd name="T3" fmla="*/ 0 h 39"/>
              <a:gd name="T4" fmla="*/ 36 w 41"/>
              <a:gd name="T5" fmla="*/ 8 h 39"/>
              <a:gd name="T6" fmla="*/ 36 w 41"/>
              <a:gd name="T7" fmla="*/ 12 h 39"/>
              <a:gd name="T8" fmla="*/ 41 w 41"/>
              <a:gd name="T9" fmla="*/ 15 h 39"/>
              <a:gd name="T10" fmla="*/ 41 w 41"/>
              <a:gd name="T11" fmla="*/ 20 h 39"/>
              <a:gd name="T12" fmla="*/ 41 w 41"/>
              <a:gd name="T13" fmla="*/ 28 h 39"/>
              <a:gd name="T14" fmla="*/ 36 w 41"/>
              <a:gd name="T15" fmla="*/ 31 h 39"/>
              <a:gd name="T16" fmla="*/ 36 w 41"/>
              <a:gd name="T17" fmla="*/ 36 h 39"/>
              <a:gd name="T18" fmla="*/ 33 w 41"/>
              <a:gd name="T19" fmla="*/ 39 h 39"/>
              <a:gd name="T20" fmla="*/ 20 w 41"/>
              <a:gd name="T21" fmla="*/ 39 h 39"/>
              <a:gd name="T22" fmla="*/ 8 w 41"/>
              <a:gd name="T23" fmla="*/ 39 h 39"/>
              <a:gd name="T24" fmla="*/ 8 w 41"/>
              <a:gd name="T25" fmla="*/ 36 h 39"/>
              <a:gd name="T26" fmla="*/ 0 w 41"/>
              <a:gd name="T27" fmla="*/ 28 h 39"/>
              <a:gd name="T28" fmla="*/ 0 w 41"/>
              <a:gd name="T29" fmla="*/ 20 h 39"/>
              <a:gd name="T30" fmla="*/ 0 w 41"/>
              <a:gd name="T31" fmla="*/ 15 h 39"/>
              <a:gd name="T32" fmla="*/ 3 w 41"/>
              <a:gd name="T33" fmla="*/ 12 h 39"/>
              <a:gd name="T34" fmla="*/ 8 w 41"/>
              <a:gd name="T35" fmla="*/ 8 h 39"/>
              <a:gd name="T36" fmla="*/ 8 w 41"/>
              <a:gd name="T37" fmla="*/ 4 h 39"/>
              <a:gd name="T38" fmla="*/ 11 w 41"/>
              <a:gd name="T39" fmla="*/ 0 h 39"/>
              <a:gd name="T40" fmla="*/ 20 w 41"/>
              <a:gd name="T41" fmla="*/ 0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
              <a:gd name="T64" fmla="*/ 0 h 39"/>
              <a:gd name="T65" fmla="*/ 41 w 41"/>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 h="39">
                <a:moveTo>
                  <a:pt x="20" y="0"/>
                </a:moveTo>
                <a:lnTo>
                  <a:pt x="28" y="0"/>
                </a:lnTo>
                <a:lnTo>
                  <a:pt x="36" y="8"/>
                </a:lnTo>
                <a:lnTo>
                  <a:pt x="36" y="12"/>
                </a:lnTo>
                <a:lnTo>
                  <a:pt x="41" y="15"/>
                </a:lnTo>
                <a:lnTo>
                  <a:pt x="41" y="20"/>
                </a:lnTo>
                <a:lnTo>
                  <a:pt x="41" y="28"/>
                </a:lnTo>
                <a:lnTo>
                  <a:pt x="36" y="31"/>
                </a:lnTo>
                <a:lnTo>
                  <a:pt x="36" y="36"/>
                </a:lnTo>
                <a:lnTo>
                  <a:pt x="33" y="39"/>
                </a:lnTo>
                <a:lnTo>
                  <a:pt x="20" y="39"/>
                </a:lnTo>
                <a:lnTo>
                  <a:pt x="8" y="39"/>
                </a:lnTo>
                <a:lnTo>
                  <a:pt x="8" y="36"/>
                </a:lnTo>
                <a:lnTo>
                  <a:pt x="0" y="28"/>
                </a:lnTo>
                <a:lnTo>
                  <a:pt x="0" y="20"/>
                </a:lnTo>
                <a:lnTo>
                  <a:pt x="0" y="15"/>
                </a:lnTo>
                <a:lnTo>
                  <a:pt x="3" y="12"/>
                </a:lnTo>
                <a:lnTo>
                  <a:pt x="8" y="8"/>
                </a:lnTo>
                <a:lnTo>
                  <a:pt x="8" y="4"/>
                </a:lnTo>
                <a:lnTo>
                  <a:pt x="11" y="0"/>
                </a:lnTo>
                <a:lnTo>
                  <a:pt x="2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327" name="Freeform 1355"/>
          <p:cNvSpPr>
            <a:spLocks/>
          </p:cNvSpPr>
          <p:nvPr/>
        </p:nvSpPr>
        <p:spPr bwMode="auto">
          <a:xfrm>
            <a:off x="3099421" y="5900738"/>
            <a:ext cx="52388" cy="92075"/>
          </a:xfrm>
          <a:custGeom>
            <a:avLst/>
            <a:gdLst>
              <a:gd name="T0" fmla="*/ 8 w 33"/>
              <a:gd name="T1" fmla="*/ 16 h 58"/>
              <a:gd name="T2" fmla="*/ 16 w 33"/>
              <a:gd name="T3" fmla="*/ 24 h 58"/>
              <a:gd name="T4" fmla="*/ 21 w 33"/>
              <a:gd name="T5" fmla="*/ 16 h 58"/>
              <a:gd name="T6" fmla="*/ 21 w 33"/>
              <a:gd name="T7" fmla="*/ 0 h 58"/>
              <a:gd name="T8" fmla="*/ 33 w 33"/>
              <a:gd name="T9" fmla="*/ 0 h 58"/>
              <a:gd name="T10" fmla="*/ 33 w 33"/>
              <a:gd name="T11" fmla="*/ 19 h 58"/>
              <a:gd name="T12" fmla="*/ 21 w 33"/>
              <a:gd name="T13" fmla="*/ 32 h 58"/>
              <a:gd name="T14" fmla="*/ 33 w 33"/>
              <a:gd name="T15" fmla="*/ 43 h 58"/>
              <a:gd name="T16" fmla="*/ 33 w 33"/>
              <a:gd name="T17" fmla="*/ 58 h 58"/>
              <a:gd name="T18" fmla="*/ 21 w 33"/>
              <a:gd name="T19" fmla="*/ 58 h 58"/>
              <a:gd name="T20" fmla="*/ 21 w 33"/>
              <a:gd name="T21" fmla="*/ 47 h 58"/>
              <a:gd name="T22" fmla="*/ 16 w 33"/>
              <a:gd name="T23" fmla="*/ 40 h 58"/>
              <a:gd name="T24" fmla="*/ 8 w 33"/>
              <a:gd name="T25" fmla="*/ 47 h 58"/>
              <a:gd name="T26" fmla="*/ 8 w 33"/>
              <a:gd name="T27" fmla="*/ 58 h 58"/>
              <a:gd name="T28" fmla="*/ 0 w 33"/>
              <a:gd name="T29" fmla="*/ 58 h 58"/>
              <a:gd name="T30" fmla="*/ 0 w 33"/>
              <a:gd name="T31" fmla="*/ 43 h 58"/>
              <a:gd name="T32" fmla="*/ 8 w 33"/>
              <a:gd name="T33" fmla="*/ 32 h 58"/>
              <a:gd name="T34" fmla="*/ 0 w 33"/>
              <a:gd name="T35" fmla="*/ 19 h 58"/>
              <a:gd name="T36" fmla="*/ 0 w 33"/>
              <a:gd name="T37" fmla="*/ 0 h 58"/>
              <a:gd name="T38" fmla="*/ 8 w 33"/>
              <a:gd name="T39" fmla="*/ 0 h 58"/>
              <a:gd name="T40" fmla="*/ 8 w 33"/>
              <a:gd name="T41" fmla="*/ 16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
              <a:gd name="T64" fmla="*/ 0 h 58"/>
              <a:gd name="T65" fmla="*/ 33 w 33"/>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 h="58">
                <a:moveTo>
                  <a:pt x="8" y="16"/>
                </a:moveTo>
                <a:lnTo>
                  <a:pt x="16" y="24"/>
                </a:lnTo>
                <a:lnTo>
                  <a:pt x="21" y="16"/>
                </a:lnTo>
                <a:lnTo>
                  <a:pt x="21" y="0"/>
                </a:lnTo>
                <a:lnTo>
                  <a:pt x="33" y="0"/>
                </a:lnTo>
                <a:lnTo>
                  <a:pt x="33" y="19"/>
                </a:lnTo>
                <a:lnTo>
                  <a:pt x="21" y="32"/>
                </a:lnTo>
                <a:lnTo>
                  <a:pt x="33" y="43"/>
                </a:lnTo>
                <a:lnTo>
                  <a:pt x="33" y="58"/>
                </a:lnTo>
                <a:lnTo>
                  <a:pt x="21" y="58"/>
                </a:lnTo>
                <a:lnTo>
                  <a:pt x="21" y="47"/>
                </a:lnTo>
                <a:lnTo>
                  <a:pt x="16" y="40"/>
                </a:lnTo>
                <a:lnTo>
                  <a:pt x="8" y="47"/>
                </a:lnTo>
                <a:lnTo>
                  <a:pt x="8" y="58"/>
                </a:lnTo>
                <a:lnTo>
                  <a:pt x="0" y="58"/>
                </a:lnTo>
                <a:lnTo>
                  <a:pt x="0" y="43"/>
                </a:lnTo>
                <a:lnTo>
                  <a:pt x="8" y="32"/>
                </a:lnTo>
                <a:lnTo>
                  <a:pt x="0" y="19"/>
                </a:lnTo>
                <a:lnTo>
                  <a:pt x="0" y="0"/>
                </a:lnTo>
                <a:lnTo>
                  <a:pt x="8" y="0"/>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600">
              <a:latin typeface="+mn-lt"/>
            </a:endParaRPr>
          </a:p>
        </p:txBody>
      </p:sp>
      <p:sp>
        <p:nvSpPr>
          <p:cNvPr id="328" name="Freeform 1356"/>
          <p:cNvSpPr>
            <a:spLocks/>
          </p:cNvSpPr>
          <p:nvPr/>
        </p:nvSpPr>
        <p:spPr bwMode="auto">
          <a:xfrm>
            <a:off x="3099421" y="5900738"/>
            <a:ext cx="52388" cy="92075"/>
          </a:xfrm>
          <a:custGeom>
            <a:avLst/>
            <a:gdLst>
              <a:gd name="T0" fmla="*/ 8 w 33"/>
              <a:gd name="T1" fmla="*/ 16 h 58"/>
              <a:gd name="T2" fmla="*/ 16 w 33"/>
              <a:gd name="T3" fmla="*/ 24 h 58"/>
              <a:gd name="T4" fmla="*/ 21 w 33"/>
              <a:gd name="T5" fmla="*/ 16 h 58"/>
              <a:gd name="T6" fmla="*/ 21 w 33"/>
              <a:gd name="T7" fmla="*/ 0 h 58"/>
              <a:gd name="T8" fmla="*/ 33 w 33"/>
              <a:gd name="T9" fmla="*/ 0 h 58"/>
              <a:gd name="T10" fmla="*/ 33 w 33"/>
              <a:gd name="T11" fmla="*/ 19 h 58"/>
              <a:gd name="T12" fmla="*/ 21 w 33"/>
              <a:gd name="T13" fmla="*/ 32 h 58"/>
              <a:gd name="T14" fmla="*/ 33 w 33"/>
              <a:gd name="T15" fmla="*/ 43 h 58"/>
              <a:gd name="T16" fmla="*/ 33 w 33"/>
              <a:gd name="T17" fmla="*/ 58 h 58"/>
              <a:gd name="T18" fmla="*/ 21 w 33"/>
              <a:gd name="T19" fmla="*/ 58 h 58"/>
              <a:gd name="T20" fmla="*/ 21 w 33"/>
              <a:gd name="T21" fmla="*/ 47 h 58"/>
              <a:gd name="T22" fmla="*/ 16 w 33"/>
              <a:gd name="T23" fmla="*/ 40 h 58"/>
              <a:gd name="T24" fmla="*/ 8 w 33"/>
              <a:gd name="T25" fmla="*/ 47 h 58"/>
              <a:gd name="T26" fmla="*/ 8 w 33"/>
              <a:gd name="T27" fmla="*/ 58 h 58"/>
              <a:gd name="T28" fmla="*/ 0 w 33"/>
              <a:gd name="T29" fmla="*/ 58 h 58"/>
              <a:gd name="T30" fmla="*/ 0 w 33"/>
              <a:gd name="T31" fmla="*/ 43 h 58"/>
              <a:gd name="T32" fmla="*/ 8 w 33"/>
              <a:gd name="T33" fmla="*/ 32 h 58"/>
              <a:gd name="T34" fmla="*/ 0 w 33"/>
              <a:gd name="T35" fmla="*/ 19 h 58"/>
              <a:gd name="T36" fmla="*/ 0 w 33"/>
              <a:gd name="T37" fmla="*/ 0 h 58"/>
              <a:gd name="T38" fmla="*/ 8 w 33"/>
              <a:gd name="T39" fmla="*/ 0 h 58"/>
              <a:gd name="T40" fmla="*/ 8 w 33"/>
              <a:gd name="T41" fmla="*/ 16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
              <a:gd name="T64" fmla="*/ 0 h 58"/>
              <a:gd name="T65" fmla="*/ 33 w 33"/>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 h="58">
                <a:moveTo>
                  <a:pt x="8" y="16"/>
                </a:moveTo>
                <a:lnTo>
                  <a:pt x="16" y="24"/>
                </a:lnTo>
                <a:lnTo>
                  <a:pt x="21" y="16"/>
                </a:lnTo>
                <a:lnTo>
                  <a:pt x="21" y="0"/>
                </a:lnTo>
                <a:lnTo>
                  <a:pt x="33" y="0"/>
                </a:lnTo>
                <a:lnTo>
                  <a:pt x="33" y="19"/>
                </a:lnTo>
                <a:lnTo>
                  <a:pt x="21" y="32"/>
                </a:lnTo>
                <a:lnTo>
                  <a:pt x="33" y="43"/>
                </a:lnTo>
                <a:lnTo>
                  <a:pt x="33" y="58"/>
                </a:lnTo>
                <a:lnTo>
                  <a:pt x="21" y="58"/>
                </a:lnTo>
                <a:lnTo>
                  <a:pt x="21" y="47"/>
                </a:lnTo>
                <a:lnTo>
                  <a:pt x="16" y="40"/>
                </a:lnTo>
                <a:lnTo>
                  <a:pt x="8" y="47"/>
                </a:lnTo>
                <a:lnTo>
                  <a:pt x="8" y="58"/>
                </a:lnTo>
                <a:lnTo>
                  <a:pt x="0" y="58"/>
                </a:lnTo>
                <a:lnTo>
                  <a:pt x="0" y="43"/>
                </a:lnTo>
                <a:lnTo>
                  <a:pt x="8" y="32"/>
                </a:lnTo>
                <a:lnTo>
                  <a:pt x="0" y="19"/>
                </a:lnTo>
                <a:lnTo>
                  <a:pt x="0" y="0"/>
                </a:lnTo>
                <a:lnTo>
                  <a:pt x="8" y="0"/>
                </a:lnTo>
                <a:lnTo>
                  <a:pt x="8" y="1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sz="1600">
              <a:latin typeface="+mn-lt"/>
            </a:endParaRPr>
          </a:p>
        </p:txBody>
      </p:sp>
      <p:sp>
        <p:nvSpPr>
          <p:cNvPr id="404" name="Rectangle 1432"/>
          <p:cNvSpPr>
            <a:spLocks noChangeArrowheads="1"/>
          </p:cNvSpPr>
          <p:nvPr/>
        </p:nvSpPr>
        <p:spPr bwMode="auto">
          <a:xfrm>
            <a:off x="2962896" y="4135438"/>
            <a:ext cx="1797050" cy="354013"/>
          </a:xfrm>
          <a:prstGeom prst="rect">
            <a:avLst/>
          </a:prstGeom>
          <a:solidFill>
            <a:srgbClr val="FFFFFF"/>
          </a:solidFill>
          <a:ln w="7938">
            <a:solidFill>
              <a:srgbClr val="FFFFFF"/>
            </a:solidFill>
            <a:miter lim="800000"/>
            <a:headEnd/>
            <a:tailEnd/>
          </a:ln>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1600">
              <a:solidFill>
                <a:schemeClr val="tx2"/>
              </a:solidFill>
              <a:latin typeface="+mn-lt"/>
            </a:endParaRPr>
          </a:p>
        </p:txBody>
      </p:sp>
      <p:sp>
        <p:nvSpPr>
          <p:cNvPr id="405" name="Rectangle 1433"/>
          <p:cNvSpPr>
            <a:spLocks noChangeArrowheads="1"/>
          </p:cNvSpPr>
          <p:nvPr/>
        </p:nvSpPr>
        <p:spPr bwMode="auto">
          <a:xfrm>
            <a:off x="3347864" y="4221088"/>
            <a:ext cx="23275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l-GR" altLang="el-GR" sz="2400" b="1" dirty="0" err="1">
                <a:solidFill>
                  <a:srgbClr val="004A82"/>
                </a:solidFill>
                <a:latin typeface="+mn-lt"/>
              </a:rPr>
              <a:t>Sigmoid</a:t>
            </a:r>
            <a:r>
              <a:rPr lang="el-GR" altLang="el-GR" sz="2400" b="1" dirty="0">
                <a:solidFill>
                  <a:srgbClr val="004A82"/>
                </a:solidFill>
                <a:latin typeface="+mn-lt"/>
              </a:rPr>
              <a:t> </a:t>
            </a:r>
            <a:r>
              <a:rPr lang="el-GR" altLang="el-GR" sz="2400" b="1" dirty="0" err="1">
                <a:solidFill>
                  <a:srgbClr val="004A82"/>
                </a:solidFill>
                <a:latin typeface="+mn-lt"/>
              </a:rPr>
              <a:t>Functions</a:t>
            </a:r>
            <a:endParaRPr lang="el-GR" altLang="el-GR" sz="2400" dirty="0">
              <a:solidFill>
                <a:srgbClr val="004A82"/>
              </a:solidFill>
              <a:latin typeface="+mn-lt"/>
            </a:endParaRPr>
          </a:p>
        </p:txBody>
      </p:sp>
      <p:sp>
        <p:nvSpPr>
          <p:cNvPr id="406" name="Rectangle 1434"/>
          <p:cNvSpPr>
            <a:spLocks noChangeArrowheads="1"/>
          </p:cNvSpPr>
          <p:nvPr/>
        </p:nvSpPr>
        <p:spPr bwMode="auto">
          <a:xfrm>
            <a:off x="1167433" y="1470024"/>
            <a:ext cx="2414588" cy="355600"/>
          </a:xfrm>
          <a:prstGeom prst="rect">
            <a:avLst/>
          </a:prstGeom>
          <a:solidFill>
            <a:srgbClr val="FFFFFF"/>
          </a:solidFill>
          <a:ln w="7938">
            <a:solidFill>
              <a:srgbClr val="FFFFFF"/>
            </a:solidFill>
            <a:miter lim="800000"/>
            <a:headEnd/>
            <a:tailEnd/>
          </a:ln>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1600">
              <a:solidFill>
                <a:schemeClr val="tx2"/>
              </a:solidFill>
              <a:latin typeface="+mn-lt"/>
            </a:endParaRPr>
          </a:p>
        </p:txBody>
      </p:sp>
      <p:sp>
        <p:nvSpPr>
          <p:cNvPr id="408" name="Rectangle 1436"/>
          <p:cNvSpPr>
            <a:spLocks noChangeArrowheads="1"/>
          </p:cNvSpPr>
          <p:nvPr/>
        </p:nvSpPr>
        <p:spPr bwMode="auto">
          <a:xfrm>
            <a:off x="2064371" y="1570036"/>
            <a:ext cx="16531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l-GR" altLang="el-GR" sz="2400" b="1" dirty="0">
                <a:solidFill>
                  <a:srgbClr val="004A82"/>
                </a:solidFill>
                <a:latin typeface="+mn-lt"/>
              </a:rPr>
              <a:t> </a:t>
            </a:r>
            <a:r>
              <a:rPr lang="el-GR" altLang="el-GR" sz="2400" b="1" dirty="0">
                <a:solidFill>
                  <a:srgbClr val="004A82"/>
                </a:solidFill>
                <a:latin typeface="+mn-lt"/>
              </a:rPr>
              <a:t>Hard</a:t>
            </a:r>
            <a:r>
              <a:rPr lang="el-GR" altLang="el-GR" sz="2400" b="1" dirty="0">
                <a:solidFill>
                  <a:srgbClr val="004A82"/>
                </a:solidFill>
                <a:latin typeface="+mn-lt"/>
              </a:rPr>
              <a:t> </a:t>
            </a:r>
            <a:r>
              <a:rPr lang="el-GR" altLang="el-GR" sz="2400" b="1" dirty="0" smtClean="0">
                <a:solidFill>
                  <a:srgbClr val="004A82"/>
                </a:solidFill>
                <a:latin typeface="+mn-lt"/>
              </a:rPr>
              <a:t>Limiter</a:t>
            </a:r>
            <a:endParaRPr lang="el-GR" altLang="el-GR" sz="2400" dirty="0">
              <a:solidFill>
                <a:srgbClr val="004A82"/>
              </a:solidFill>
              <a:latin typeface="+mn-lt"/>
            </a:endParaRPr>
          </a:p>
        </p:txBody>
      </p:sp>
      <p:sp>
        <p:nvSpPr>
          <p:cNvPr id="409" name="Rectangle 1437"/>
          <p:cNvSpPr>
            <a:spLocks noChangeArrowheads="1"/>
          </p:cNvSpPr>
          <p:nvPr/>
        </p:nvSpPr>
        <p:spPr bwMode="auto">
          <a:xfrm>
            <a:off x="5485433" y="1574799"/>
            <a:ext cx="1797050" cy="296863"/>
          </a:xfrm>
          <a:prstGeom prst="rect">
            <a:avLst/>
          </a:prstGeom>
          <a:solidFill>
            <a:srgbClr val="FFFFFF"/>
          </a:solidFill>
          <a:ln w="7938">
            <a:solidFill>
              <a:srgbClr val="FFFFFF"/>
            </a:solidFill>
            <a:miter lim="800000"/>
            <a:headEnd/>
            <a:tailEnd/>
          </a:ln>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1600" dirty="0">
              <a:solidFill>
                <a:schemeClr val="tx2"/>
              </a:solidFill>
              <a:latin typeface="+mn-lt"/>
            </a:endParaRPr>
          </a:p>
        </p:txBody>
      </p:sp>
      <p:sp>
        <p:nvSpPr>
          <p:cNvPr id="410" name="Rectangle 1438"/>
          <p:cNvSpPr>
            <a:spLocks noChangeArrowheads="1"/>
          </p:cNvSpPr>
          <p:nvPr/>
        </p:nvSpPr>
        <p:spPr bwMode="auto">
          <a:xfrm>
            <a:off x="5796583" y="1589087"/>
            <a:ext cx="23772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l-GR" altLang="el-GR" sz="2400" b="1" dirty="0">
                <a:solidFill>
                  <a:srgbClr val="004A82"/>
                </a:solidFill>
                <a:latin typeface="+mn-lt"/>
              </a:rPr>
              <a:t>Ramping</a:t>
            </a:r>
            <a:r>
              <a:rPr lang="el-GR" altLang="el-GR" sz="2400" b="1" dirty="0">
                <a:solidFill>
                  <a:srgbClr val="004A82"/>
                </a:solidFill>
                <a:latin typeface="+mn-lt"/>
              </a:rPr>
              <a:t>  Function</a:t>
            </a:r>
            <a:endParaRPr lang="el-GR" altLang="el-GR" sz="2400" dirty="0">
              <a:solidFill>
                <a:srgbClr val="004A82"/>
              </a:solidFill>
              <a:latin typeface="+mn-lt"/>
            </a:endParaRPr>
          </a:p>
        </p:txBody>
      </p:sp>
      <p:sp>
        <p:nvSpPr>
          <p:cNvPr id="411" name="Rectangle 1439"/>
          <p:cNvSpPr>
            <a:spLocks noChangeArrowheads="1"/>
          </p:cNvSpPr>
          <p:nvPr/>
        </p:nvSpPr>
        <p:spPr bwMode="auto">
          <a:xfrm>
            <a:off x="2543156" y="2478086"/>
            <a:ext cx="803275" cy="30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1600" dirty="0">
              <a:solidFill>
                <a:schemeClr val="tx2"/>
              </a:solidFill>
              <a:latin typeface="+mn-lt"/>
            </a:endParaRPr>
          </a:p>
        </p:txBody>
      </p:sp>
      <p:sp>
        <p:nvSpPr>
          <p:cNvPr id="412" name="Rectangle 1440"/>
          <p:cNvSpPr>
            <a:spLocks noChangeArrowheads="1"/>
          </p:cNvSpPr>
          <p:nvPr/>
        </p:nvSpPr>
        <p:spPr bwMode="auto">
          <a:xfrm>
            <a:off x="1724646" y="3067049"/>
            <a:ext cx="804863" cy="285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1600" dirty="0">
              <a:solidFill>
                <a:schemeClr val="tx2"/>
              </a:solidFill>
              <a:latin typeface="+mn-lt"/>
            </a:endParaRPr>
          </a:p>
        </p:txBody>
      </p:sp>
      <p:sp>
        <p:nvSpPr>
          <p:cNvPr id="413" name="Rectangle 1441"/>
          <p:cNvSpPr>
            <a:spLocks noChangeArrowheads="1"/>
          </p:cNvSpPr>
          <p:nvPr/>
        </p:nvSpPr>
        <p:spPr bwMode="auto">
          <a:xfrm>
            <a:off x="2529508" y="2846386"/>
            <a:ext cx="312738" cy="354013"/>
          </a:xfrm>
          <a:prstGeom prst="rect">
            <a:avLst/>
          </a:prstGeom>
          <a:solidFill>
            <a:srgbClr val="FFFFFF"/>
          </a:solidFill>
          <a:ln w="7938">
            <a:solidFill>
              <a:srgbClr val="FFFFFF"/>
            </a:solidFill>
            <a:miter lim="800000"/>
            <a:headEnd/>
            <a:tailEnd/>
          </a:ln>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1600" dirty="0">
              <a:solidFill>
                <a:schemeClr val="tx2"/>
              </a:solidFill>
              <a:latin typeface="+mn-lt"/>
            </a:endParaRPr>
          </a:p>
        </p:txBody>
      </p:sp>
      <p:sp>
        <p:nvSpPr>
          <p:cNvPr id="415" name="Rectangle 1443"/>
          <p:cNvSpPr>
            <a:spLocks noChangeArrowheads="1"/>
          </p:cNvSpPr>
          <p:nvPr/>
        </p:nvSpPr>
        <p:spPr bwMode="auto">
          <a:xfrm>
            <a:off x="2542208" y="2491341"/>
            <a:ext cx="30163" cy="5873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1600" dirty="0">
              <a:solidFill>
                <a:schemeClr val="tx2"/>
              </a:solidFill>
              <a:latin typeface="+mn-lt"/>
            </a:endParaRPr>
          </a:p>
        </p:txBody>
      </p:sp>
      <p:sp>
        <p:nvSpPr>
          <p:cNvPr id="416" name="Rectangle 1444"/>
          <p:cNvSpPr>
            <a:spLocks noChangeArrowheads="1"/>
          </p:cNvSpPr>
          <p:nvPr/>
        </p:nvSpPr>
        <p:spPr bwMode="auto">
          <a:xfrm>
            <a:off x="2158033" y="2319336"/>
            <a:ext cx="309563" cy="354013"/>
          </a:xfrm>
          <a:prstGeom prst="rect">
            <a:avLst/>
          </a:prstGeom>
          <a:solidFill>
            <a:srgbClr val="FFFFFF"/>
          </a:solidFill>
          <a:ln w="7938">
            <a:solidFill>
              <a:srgbClr val="FFFFFF"/>
            </a:solidFill>
            <a:miter lim="800000"/>
            <a:headEnd/>
            <a:tailEnd/>
          </a:ln>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1600" dirty="0">
              <a:solidFill>
                <a:schemeClr val="tx2"/>
              </a:solidFill>
              <a:latin typeface="+mn-lt"/>
            </a:endParaRPr>
          </a:p>
        </p:txBody>
      </p:sp>
      <p:sp>
        <p:nvSpPr>
          <p:cNvPr id="417" name="Rectangle 1445"/>
          <p:cNvSpPr>
            <a:spLocks noChangeArrowheads="1"/>
          </p:cNvSpPr>
          <p:nvPr/>
        </p:nvSpPr>
        <p:spPr bwMode="auto">
          <a:xfrm>
            <a:off x="2238996" y="2324813"/>
            <a:ext cx="1971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l-GR" altLang="el-GR" sz="1600" dirty="0">
                <a:solidFill>
                  <a:srgbClr val="000000"/>
                </a:solidFill>
                <a:latin typeface="+mn-lt"/>
              </a:rPr>
              <a:t>  1</a:t>
            </a:r>
            <a:endParaRPr lang="el-GR" altLang="el-GR" sz="1600" dirty="0">
              <a:latin typeface="+mn-lt"/>
            </a:endParaRPr>
          </a:p>
        </p:txBody>
      </p:sp>
      <p:sp>
        <p:nvSpPr>
          <p:cNvPr id="418" name="Rectangle 1446"/>
          <p:cNvSpPr>
            <a:spLocks noChangeArrowheads="1"/>
          </p:cNvSpPr>
          <p:nvPr/>
        </p:nvSpPr>
        <p:spPr bwMode="auto">
          <a:xfrm>
            <a:off x="1661146" y="5808663"/>
            <a:ext cx="2417763" cy="531813"/>
          </a:xfrm>
          <a:prstGeom prst="rect">
            <a:avLst/>
          </a:prstGeom>
          <a:solidFill>
            <a:srgbClr val="FFFFFF"/>
          </a:solidFill>
          <a:ln w="7938">
            <a:solidFill>
              <a:srgbClr val="FFFFFF"/>
            </a:solidFill>
            <a:miter lim="800000"/>
            <a:headEnd/>
            <a:tailEnd/>
          </a:ln>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1600" dirty="0">
              <a:solidFill>
                <a:schemeClr val="tx2"/>
              </a:solidFill>
              <a:latin typeface="+mn-lt"/>
            </a:endParaRPr>
          </a:p>
        </p:txBody>
      </p:sp>
      <p:sp>
        <p:nvSpPr>
          <p:cNvPr id="419" name="Rectangle 1447"/>
          <p:cNvSpPr>
            <a:spLocks noChangeArrowheads="1"/>
          </p:cNvSpPr>
          <p:nvPr/>
        </p:nvSpPr>
        <p:spPr bwMode="auto">
          <a:xfrm>
            <a:off x="2652224" y="5892022"/>
            <a:ext cx="10499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l-GR" altLang="el-GR" sz="1800" b="1" dirty="0">
                <a:solidFill>
                  <a:srgbClr val="000000"/>
                </a:solidFill>
                <a:latin typeface="+mn-lt"/>
              </a:rPr>
              <a:t>y=1/(1+e</a:t>
            </a:r>
            <a:r>
              <a:rPr lang="en-US" altLang="el-GR" sz="1800" b="1" baseline="30000" dirty="0">
                <a:solidFill>
                  <a:srgbClr val="000000"/>
                </a:solidFill>
                <a:latin typeface="+mn-lt"/>
              </a:rPr>
              <a:t>-x</a:t>
            </a:r>
            <a:r>
              <a:rPr lang="en-US" altLang="el-GR" sz="1800" b="1" dirty="0">
                <a:solidFill>
                  <a:srgbClr val="000000"/>
                </a:solidFill>
                <a:latin typeface="+mn-lt"/>
              </a:rPr>
              <a:t>)</a:t>
            </a:r>
            <a:endParaRPr lang="el-GR" altLang="el-GR" sz="1800" dirty="0">
              <a:latin typeface="+mn-lt"/>
            </a:endParaRPr>
          </a:p>
        </p:txBody>
      </p:sp>
      <p:sp>
        <p:nvSpPr>
          <p:cNvPr id="423" name="Rectangle 1451"/>
          <p:cNvSpPr>
            <a:spLocks noChangeArrowheads="1"/>
          </p:cNvSpPr>
          <p:nvPr/>
        </p:nvSpPr>
        <p:spPr bwMode="auto">
          <a:xfrm>
            <a:off x="6684936" y="3156272"/>
            <a:ext cx="8447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l-GR" altLang="el-GR" sz="1800" b="1" dirty="0">
                <a:solidFill>
                  <a:srgbClr val="000000"/>
                </a:solidFill>
                <a:latin typeface="+mn-lt"/>
              </a:rPr>
              <a:t>x&lt;0,  y=0</a:t>
            </a:r>
            <a:endParaRPr lang="el-GR" altLang="el-GR" sz="1800" dirty="0">
              <a:latin typeface="+mn-lt"/>
            </a:endParaRPr>
          </a:p>
        </p:txBody>
      </p:sp>
      <p:sp>
        <p:nvSpPr>
          <p:cNvPr id="424" name="Rectangle 1452"/>
          <p:cNvSpPr>
            <a:spLocks noChangeArrowheads="1"/>
          </p:cNvSpPr>
          <p:nvPr/>
        </p:nvSpPr>
        <p:spPr bwMode="auto">
          <a:xfrm>
            <a:off x="6533183" y="3346449"/>
            <a:ext cx="1349728" cy="36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20000"/>
              </a:lnSpc>
              <a:spcBef>
                <a:spcPct val="0"/>
              </a:spcBef>
              <a:buFontTx/>
              <a:buNone/>
            </a:pPr>
            <a:endParaRPr lang="en-US" altLang="el-GR" sz="1800" b="1" dirty="0">
              <a:solidFill>
                <a:srgbClr val="000000"/>
              </a:solidFill>
              <a:latin typeface="+mn-lt"/>
            </a:endParaRPr>
          </a:p>
          <a:p>
            <a:pPr eaLnBrk="1" hangingPunct="1">
              <a:lnSpc>
                <a:spcPct val="120000"/>
              </a:lnSpc>
              <a:spcBef>
                <a:spcPct val="0"/>
              </a:spcBef>
              <a:buFontTx/>
              <a:buNone/>
            </a:pPr>
            <a:r>
              <a:rPr lang="el-GR" altLang="el-GR" sz="1800" b="1" dirty="0">
                <a:solidFill>
                  <a:srgbClr val="000000"/>
                </a:solidFill>
                <a:latin typeface="+mn-lt"/>
              </a:rPr>
              <a:t>0&lt;=x&lt;=1, </a:t>
            </a:r>
            <a:r>
              <a:rPr lang="en-US" altLang="el-GR" sz="1800" b="1" dirty="0">
                <a:solidFill>
                  <a:srgbClr val="000000"/>
                </a:solidFill>
                <a:latin typeface="+mn-lt"/>
              </a:rPr>
              <a:t>  x=y</a:t>
            </a:r>
            <a:endParaRPr lang="el-GR" altLang="el-GR" sz="1800" dirty="0">
              <a:latin typeface="+mn-lt"/>
            </a:endParaRPr>
          </a:p>
        </p:txBody>
      </p:sp>
      <p:sp>
        <p:nvSpPr>
          <p:cNvPr id="426" name="Rectangle 1454"/>
          <p:cNvSpPr>
            <a:spLocks noChangeArrowheads="1"/>
          </p:cNvSpPr>
          <p:nvPr/>
        </p:nvSpPr>
        <p:spPr bwMode="auto">
          <a:xfrm>
            <a:off x="6660183" y="3502798"/>
            <a:ext cx="897682"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60000"/>
              </a:lnSpc>
              <a:spcBef>
                <a:spcPct val="0"/>
              </a:spcBef>
              <a:buFontTx/>
              <a:buNone/>
            </a:pPr>
            <a:endParaRPr lang="el-GR" altLang="el-GR" sz="1800" b="1" dirty="0">
              <a:solidFill>
                <a:srgbClr val="000000"/>
              </a:solidFill>
              <a:latin typeface="+mn-lt"/>
            </a:endParaRPr>
          </a:p>
          <a:p>
            <a:pPr eaLnBrk="1" hangingPunct="1">
              <a:spcBef>
                <a:spcPct val="0"/>
              </a:spcBef>
              <a:buFontTx/>
              <a:buNone/>
            </a:pPr>
            <a:r>
              <a:rPr lang="el-GR" altLang="el-GR" sz="1800" b="1" dirty="0">
                <a:solidFill>
                  <a:srgbClr val="000000"/>
                </a:solidFill>
                <a:latin typeface="+mn-lt"/>
              </a:rPr>
              <a:t> x&gt;1,  y=1</a:t>
            </a:r>
            <a:endParaRPr lang="el-GR" altLang="el-GR" sz="1800" dirty="0">
              <a:latin typeface="+mn-lt"/>
            </a:endParaRPr>
          </a:p>
        </p:txBody>
      </p:sp>
      <p:sp>
        <p:nvSpPr>
          <p:cNvPr id="427" name="Rectangle 1455"/>
          <p:cNvSpPr>
            <a:spLocks noChangeArrowheads="1"/>
          </p:cNvSpPr>
          <p:nvPr/>
        </p:nvSpPr>
        <p:spPr bwMode="auto">
          <a:xfrm>
            <a:off x="6164883" y="2309812"/>
            <a:ext cx="312738" cy="355600"/>
          </a:xfrm>
          <a:prstGeom prst="rect">
            <a:avLst/>
          </a:prstGeom>
          <a:solidFill>
            <a:srgbClr val="FFFFFF"/>
          </a:solidFill>
          <a:ln w="7938">
            <a:solidFill>
              <a:srgbClr val="FFFFFF"/>
            </a:solidFill>
            <a:miter lim="800000"/>
            <a:headEnd/>
            <a:tailEnd/>
          </a:ln>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1600" dirty="0">
              <a:solidFill>
                <a:schemeClr val="tx2"/>
              </a:solidFill>
              <a:latin typeface="+mn-lt"/>
            </a:endParaRPr>
          </a:p>
        </p:txBody>
      </p:sp>
      <p:sp>
        <p:nvSpPr>
          <p:cNvPr id="428" name="Rectangle 1456"/>
          <p:cNvSpPr>
            <a:spLocks noChangeArrowheads="1"/>
          </p:cNvSpPr>
          <p:nvPr/>
        </p:nvSpPr>
        <p:spPr bwMode="auto">
          <a:xfrm>
            <a:off x="6249020" y="2373231"/>
            <a:ext cx="1971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l-GR" altLang="el-GR" sz="1600" dirty="0">
                <a:solidFill>
                  <a:srgbClr val="000000"/>
                </a:solidFill>
                <a:latin typeface="+mn-lt"/>
              </a:rPr>
              <a:t>  1</a:t>
            </a:r>
            <a:endParaRPr lang="el-GR" altLang="el-GR" sz="1600" dirty="0">
              <a:latin typeface="+mn-lt"/>
            </a:endParaRPr>
          </a:p>
        </p:txBody>
      </p:sp>
      <p:sp>
        <p:nvSpPr>
          <p:cNvPr id="429" name="Rectangle 1457"/>
          <p:cNvSpPr>
            <a:spLocks noChangeArrowheads="1"/>
          </p:cNvSpPr>
          <p:nvPr/>
        </p:nvSpPr>
        <p:spPr bwMode="auto">
          <a:xfrm>
            <a:off x="5499721" y="4870450"/>
            <a:ext cx="495300" cy="354013"/>
          </a:xfrm>
          <a:prstGeom prst="rect">
            <a:avLst/>
          </a:prstGeom>
          <a:solidFill>
            <a:srgbClr val="FFFFFF"/>
          </a:solidFill>
          <a:ln w="7938">
            <a:solidFill>
              <a:srgbClr val="FFFFFF"/>
            </a:solidFill>
            <a:miter lim="800000"/>
            <a:headEnd/>
            <a:tailEnd/>
          </a:ln>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1600" dirty="0">
              <a:solidFill>
                <a:schemeClr val="tx2"/>
              </a:solidFill>
              <a:latin typeface="+mn-lt"/>
            </a:endParaRPr>
          </a:p>
        </p:txBody>
      </p:sp>
      <p:sp>
        <p:nvSpPr>
          <p:cNvPr id="430" name="Rectangle 1458"/>
          <p:cNvSpPr>
            <a:spLocks noChangeArrowheads="1"/>
          </p:cNvSpPr>
          <p:nvPr/>
        </p:nvSpPr>
        <p:spPr bwMode="auto">
          <a:xfrm>
            <a:off x="5788646" y="4975225"/>
            <a:ext cx="1971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l-GR" altLang="el-GR" sz="1600" dirty="0">
                <a:solidFill>
                  <a:srgbClr val="000000"/>
                </a:solidFill>
                <a:latin typeface="+mn-lt"/>
              </a:rPr>
              <a:t>  1</a:t>
            </a:r>
            <a:endParaRPr lang="el-GR" altLang="el-GR" sz="1600" dirty="0">
              <a:latin typeface="+mn-lt"/>
            </a:endParaRPr>
          </a:p>
        </p:txBody>
      </p:sp>
      <p:sp>
        <p:nvSpPr>
          <p:cNvPr id="431" name="Rectangle 1459"/>
          <p:cNvSpPr>
            <a:spLocks noChangeArrowheads="1"/>
          </p:cNvSpPr>
          <p:nvPr/>
        </p:nvSpPr>
        <p:spPr bwMode="auto">
          <a:xfrm>
            <a:off x="5855320" y="2822574"/>
            <a:ext cx="744538" cy="30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1600" dirty="0">
              <a:solidFill>
                <a:schemeClr val="tx2"/>
              </a:solidFill>
              <a:latin typeface="+mn-lt"/>
            </a:endParaRPr>
          </a:p>
        </p:txBody>
      </p:sp>
      <p:sp>
        <p:nvSpPr>
          <p:cNvPr id="432" name="Freeform 1460"/>
          <p:cNvSpPr>
            <a:spLocks/>
          </p:cNvSpPr>
          <p:nvPr/>
        </p:nvSpPr>
        <p:spPr bwMode="auto">
          <a:xfrm>
            <a:off x="6593508" y="2473324"/>
            <a:ext cx="754063" cy="379413"/>
          </a:xfrm>
          <a:custGeom>
            <a:avLst/>
            <a:gdLst>
              <a:gd name="T0" fmla="*/ 0 w 475"/>
              <a:gd name="T1" fmla="*/ 222 h 239"/>
              <a:gd name="T2" fmla="*/ 9 w 475"/>
              <a:gd name="T3" fmla="*/ 239 h 239"/>
              <a:gd name="T4" fmla="*/ 475 w 475"/>
              <a:gd name="T5" fmla="*/ 18 h 239"/>
              <a:gd name="T6" fmla="*/ 467 w 475"/>
              <a:gd name="T7" fmla="*/ 0 h 239"/>
              <a:gd name="T8" fmla="*/ 0 w 475"/>
              <a:gd name="T9" fmla="*/ 222 h 239"/>
              <a:gd name="T10" fmla="*/ 0 60000 65536"/>
              <a:gd name="T11" fmla="*/ 0 60000 65536"/>
              <a:gd name="T12" fmla="*/ 0 60000 65536"/>
              <a:gd name="T13" fmla="*/ 0 60000 65536"/>
              <a:gd name="T14" fmla="*/ 0 60000 65536"/>
              <a:gd name="T15" fmla="*/ 0 w 475"/>
              <a:gd name="T16" fmla="*/ 0 h 239"/>
              <a:gd name="T17" fmla="*/ 475 w 475"/>
              <a:gd name="T18" fmla="*/ 239 h 239"/>
            </a:gdLst>
            <a:ahLst/>
            <a:cxnLst>
              <a:cxn ang="T10">
                <a:pos x="T0" y="T1"/>
              </a:cxn>
              <a:cxn ang="T11">
                <a:pos x="T2" y="T3"/>
              </a:cxn>
              <a:cxn ang="T12">
                <a:pos x="T4" y="T5"/>
              </a:cxn>
              <a:cxn ang="T13">
                <a:pos x="T6" y="T7"/>
              </a:cxn>
              <a:cxn ang="T14">
                <a:pos x="T8" y="T9"/>
              </a:cxn>
            </a:cxnLst>
            <a:rect l="T15" t="T16" r="T17" b="T18"/>
            <a:pathLst>
              <a:path w="475" h="239">
                <a:moveTo>
                  <a:pt x="0" y="222"/>
                </a:moveTo>
                <a:lnTo>
                  <a:pt x="9" y="239"/>
                </a:lnTo>
                <a:lnTo>
                  <a:pt x="475" y="18"/>
                </a:lnTo>
                <a:lnTo>
                  <a:pt x="467" y="0"/>
                </a:lnTo>
                <a:lnTo>
                  <a:pt x="0" y="2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600" dirty="0">
              <a:latin typeface="+mn-lt"/>
            </a:endParaRPr>
          </a:p>
        </p:txBody>
      </p:sp>
      <p:sp>
        <p:nvSpPr>
          <p:cNvPr id="433" name="Rectangle 1461"/>
          <p:cNvSpPr>
            <a:spLocks noChangeArrowheads="1"/>
          </p:cNvSpPr>
          <p:nvPr/>
        </p:nvSpPr>
        <p:spPr bwMode="auto">
          <a:xfrm>
            <a:off x="7341220" y="2471737"/>
            <a:ext cx="803275" cy="30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1600" dirty="0">
              <a:solidFill>
                <a:schemeClr val="tx2"/>
              </a:solidFill>
              <a:latin typeface="+mn-lt"/>
            </a:endParaRPr>
          </a:p>
        </p:txBody>
      </p:sp>
      <p:sp>
        <p:nvSpPr>
          <p:cNvPr id="434" name="Rectangle 1462"/>
          <p:cNvSpPr>
            <a:spLocks noChangeArrowheads="1"/>
          </p:cNvSpPr>
          <p:nvPr/>
        </p:nvSpPr>
        <p:spPr bwMode="auto">
          <a:xfrm>
            <a:off x="7157070" y="2897187"/>
            <a:ext cx="309563" cy="236538"/>
          </a:xfrm>
          <a:prstGeom prst="rect">
            <a:avLst/>
          </a:prstGeom>
          <a:solidFill>
            <a:srgbClr val="FFFFFF"/>
          </a:solidFill>
          <a:ln w="7938">
            <a:solidFill>
              <a:srgbClr val="FFFFFF"/>
            </a:solidFill>
            <a:miter lim="800000"/>
            <a:headEnd/>
            <a:tailEnd/>
          </a:ln>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1600" dirty="0">
              <a:solidFill>
                <a:schemeClr val="tx2"/>
              </a:solidFill>
              <a:latin typeface="+mn-lt"/>
            </a:endParaRPr>
          </a:p>
        </p:txBody>
      </p:sp>
      <p:sp>
        <p:nvSpPr>
          <p:cNvPr id="435" name="Rectangle 1463"/>
          <p:cNvSpPr>
            <a:spLocks noChangeArrowheads="1"/>
          </p:cNvSpPr>
          <p:nvPr/>
        </p:nvSpPr>
        <p:spPr bwMode="auto">
          <a:xfrm>
            <a:off x="7234129" y="2905124"/>
            <a:ext cx="15068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1600" dirty="0">
                <a:solidFill>
                  <a:srgbClr val="000000"/>
                </a:solidFill>
                <a:latin typeface="+mn-lt"/>
              </a:rPr>
              <a:t> </a:t>
            </a:r>
            <a:r>
              <a:rPr lang="el-GR" altLang="el-GR" sz="1600" dirty="0" smtClean="0">
                <a:solidFill>
                  <a:srgbClr val="000000"/>
                </a:solidFill>
                <a:latin typeface="+mn-lt"/>
              </a:rPr>
              <a:t>1</a:t>
            </a:r>
            <a:endParaRPr lang="el-GR" altLang="el-GR" sz="1600" dirty="0">
              <a:latin typeface="+mn-lt"/>
            </a:endParaRPr>
          </a:p>
        </p:txBody>
      </p:sp>
      <p:sp>
        <p:nvSpPr>
          <p:cNvPr id="436" name="Rectangle 1464"/>
          <p:cNvSpPr>
            <a:spLocks noChangeArrowheads="1"/>
          </p:cNvSpPr>
          <p:nvPr/>
        </p:nvSpPr>
        <p:spPr bwMode="auto">
          <a:xfrm>
            <a:off x="1910383" y="4813300"/>
            <a:ext cx="434975" cy="411163"/>
          </a:xfrm>
          <a:prstGeom prst="rect">
            <a:avLst/>
          </a:prstGeom>
          <a:solidFill>
            <a:srgbClr val="FFFFFF"/>
          </a:solidFill>
          <a:ln w="7938">
            <a:solidFill>
              <a:srgbClr val="FFFFFF"/>
            </a:solidFill>
            <a:miter lim="800000"/>
            <a:headEnd/>
            <a:tailEnd/>
          </a:ln>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1600" dirty="0">
              <a:solidFill>
                <a:schemeClr val="tx2"/>
              </a:solidFill>
              <a:latin typeface="+mn-lt"/>
            </a:endParaRPr>
          </a:p>
        </p:txBody>
      </p:sp>
      <p:sp>
        <p:nvSpPr>
          <p:cNvPr id="437" name="Rectangle 1465"/>
          <p:cNvSpPr>
            <a:spLocks noChangeArrowheads="1"/>
          </p:cNvSpPr>
          <p:nvPr/>
        </p:nvSpPr>
        <p:spPr bwMode="auto">
          <a:xfrm>
            <a:off x="2200896" y="4972050"/>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l-GR" altLang="el-GR" sz="1600" dirty="0">
                <a:solidFill>
                  <a:srgbClr val="000000"/>
                </a:solidFill>
                <a:latin typeface="+mn-lt"/>
              </a:rPr>
              <a:t>1</a:t>
            </a:r>
            <a:endParaRPr lang="el-GR" altLang="el-GR" sz="1600" dirty="0">
              <a:latin typeface="+mn-lt"/>
            </a:endParaRPr>
          </a:p>
        </p:txBody>
      </p:sp>
      <p:sp>
        <p:nvSpPr>
          <p:cNvPr id="439" name="Rectangle 1467"/>
          <p:cNvSpPr>
            <a:spLocks noChangeArrowheads="1"/>
          </p:cNvSpPr>
          <p:nvPr/>
        </p:nvSpPr>
        <p:spPr bwMode="auto">
          <a:xfrm>
            <a:off x="2635871" y="2964286"/>
            <a:ext cx="1667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l-GR" altLang="el-GR" sz="1600" dirty="0">
                <a:solidFill>
                  <a:srgbClr val="000000"/>
                </a:solidFill>
                <a:latin typeface="+mn-lt"/>
              </a:rPr>
              <a:t>-1</a:t>
            </a:r>
            <a:endParaRPr lang="el-GR" altLang="el-GR" sz="1600" dirty="0">
              <a:latin typeface="+mn-lt"/>
            </a:endParaRPr>
          </a:p>
        </p:txBody>
      </p:sp>
      <p:sp>
        <p:nvSpPr>
          <p:cNvPr id="442" name="Rectangle 1470"/>
          <p:cNvSpPr>
            <a:spLocks noChangeArrowheads="1"/>
          </p:cNvSpPr>
          <p:nvPr/>
        </p:nvSpPr>
        <p:spPr bwMode="auto">
          <a:xfrm>
            <a:off x="2486591" y="3307286"/>
            <a:ext cx="9153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l-GR" altLang="el-GR" sz="1800" b="1" dirty="0">
                <a:solidFill>
                  <a:srgbClr val="000000"/>
                </a:solidFill>
                <a:latin typeface="+mn-lt"/>
              </a:rPr>
              <a:t>x&lt;0,  y=-1</a:t>
            </a:r>
            <a:endParaRPr lang="el-GR" altLang="el-GR" sz="1800" dirty="0">
              <a:latin typeface="+mn-lt"/>
            </a:endParaRPr>
          </a:p>
        </p:txBody>
      </p:sp>
      <p:sp>
        <p:nvSpPr>
          <p:cNvPr id="443" name="Rectangle 1471"/>
          <p:cNvSpPr>
            <a:spLocks noChangeArrowheads="1"/>
          </p:cNvSpPr>
          <p:nvPr/>
        </p:nvSpPr>
        <p:spPr bwMode="auto">
          <a:xfrm>
            <a:off x="2484329" y="3455987"/>
            <a:ext cx="907300" cy="48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1800" b="1" dirty="0">
              <a:solidFill>
                <a:srgbClr val="000000"/>
              </a:solidFill>
              <a:latin typeface="+mn-lt"/>
            </a:endParaRPr>
          </a:p>
          <a:p>
            <a:pPr eaLnBrk="1" hangingPunct="1">
              <a:lnSpc>
                <a:spcPct val="70000"/>
              </a:lnSpc>
              <a:spcBef>
                <a:spcPct val="0"/>
              </a:spcBef>
              <a:buFontTx/>
              <a:buNone/>
            </a:pPr>
            <a:r>
              <a:rPr lang="el-GR" altLang="el-GR" sz="1800" b="1" dirty="0">
                <a:solidFill>
                  <a:srgbClr val="000000"/>
                </a:solidFill>
                <a:latin typeface="+mn-lt"/>
              </a:rPr>
              <a:t>x&gt;=0, y=1</a:t>
            </a:r>
            <a:endParaRPr lang="el-GR" altLang="el-GR" sz="1800" dirty="0">
              <a:latin typeface="+mn-lt"/>
            </a:endParaRPr>
          </a:p>
        </p:txBody>
      </p:sp>
      <p:sp>
        <p:nvSpPr>
          <p:cNvPr id="445" name="Rectangle 1473"/>
          <p:cNvSpPr>
            <a:spLocks noChangeArrowheads="1"/>
          </p:cNvSpPr>
          <p:nvPr/>
        </p:nvSpPr>
        <p:spPr bwMode="auto">
          <a:xfrm>
            <a:off x="6509200" y="5936477"/>
            <a:ext cx="16767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l-GR" altLang="el-GR" sz="1800" b="1" dirty="0">
                <a:solidFill>
                  <a:srgbClr val="000000"/>
                </a:solidFill>
                <a:latin typeface="+mn-lt"/>
              </a:rPr>
              <a:t>x&gt;=0, y=1-1/(1+x)</a:t>
            </a:r>
            <a:endParaRPr lang="el-GR" altLang="el-GR" sz="1800" dirty="0">
              <a:latin typeface="+mn-lt"/>
            </a:endParaRPr>
          </a:p>
        </p:txBody>
      </p:sp>
      <p:sp>
        <p:nvSpPr>
          <p:cNvPr id="446" name="Rectangle 1474"/>
          <p:cNvSpPr>
            <a:spLocks noChangeArrowheads="1"/>
          </p:cNvSpPr>
          <p:nvPr/>
        </p:nvSpPr>
        <p:spPr bwMode="auto">
          <a:xfrm>
            <a:off x="6477621" y="6215064"/>
            <a:ext cx="1684757"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l-GR" sz="1800" b="1" dirty="0">
              <a:solidFill>
                <a:srgbClr val="000000"/>
              </a:solidFill>
              <a:latin typeface="+mn-lt"/>
            </a:endParaRPr>
          </a:p>
          <a:p>
            <a:pPr eaLnBrk="1" hangingPunct="1">
              <a:lnSpc>
                <a:spcPct val="10000"/>
              </a:lnSpc>
              <a:spcBef>
                <a:spcPct val="0"/>
              </a:spcBef>
              <a:buFontTx/>
              <a:buNone/>
            </a:pPr>
            <a:r>
              <a:rPr lang="el-GR" altLang="el-GR" sz="1800" b="1" dirty="0">
                <a:solidFill>
                  <a:srgbClr val="000000"/>
                </a:solidFill>
                <a:latin typeface="+mn-lt"/>
              </a:rPr>
              <a:t>x&lt;0,  y=-1+1/(1-x)</a:t>
            </a:r>
            <a:endParaRPr lang="el-GR" altLang="el-GR" sz="1800" dirty="0">
              <a:latin typeface="+mn-lt"/>
            </a:endParaRPr>
          </a:p>
        </p:txBody>
      </p:sp>
      <mc:AlternateContent xmlns:mc="http://schemas.openxmlformats.org/markup-compatibility/2006" xmlns:a14="http://schemas.microsoft.com/office/drawing/2010/main">
        <mc:Choice Requires="a14">
          <p:sp>
            <p:nvSpPr>
              <p:cNvPr id="3" name="TextBox 2"/>
              <p:cNvSpPr txBox="1"/>
              <p:nvPr/>
            </p:nvSpPr>
            <p:spPr>
              <a:xfrm>
                <a:off x="2195812" y="1881233"/>
                <a:ext cx="3826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a:latin typeface="Cambria Math"/>
                          <a:ea typeface="Cambria Math" panose="02040503050406030204" pitchFamily="18" charset="0"/>
                        </a:rPr>
                        <m:t>𝑦</m:t>
                      </m:r>
                    </m:oMath>
                  </m:oMathPara>
                </a14:m>
                <a:endParaRPr lang="el-GR" dirty="0"/>
              </a:p>
            </p:txBody>
          </p:sp>
        </mc:Choice>
        <mc:Fallback xmlns="">
          <p:sp>
            <p:nvSpPr>
              <p:cNvPr id="3" name="TextBox 2"/>
              <p:cNvSpPr txBox="1">
                <a:spLocks noRot="1" noChangeAspect="1" noMove="1" noResize="1" noEditPoints="1" noAdjustHandles="1" noChangeArrowheads="1" noChangeShapeType="1" noTextEdit="1"/>
              </p:cNvSpPr>
              <p:nvPr/>
            </p:nvSpPr>
            <p:spPr>
              <a:xfrm>
                <a:off x="2195812" y="1881233"/>
                <a:ext cx="382605" cy="369332"/>
              </a:xfrm>
              <a:prstGeom prst="rect">
                <a:avLst/>
              </a:prstGeom>
              <a:blipFill rotWithShape="1">
                <a:blip r:embed="rId2" cstate="print"/>
                <a:stretch>
                  <a:fillRect b="-833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48" name="TextBox 447"/>
              <p:cNvSpPr txBox="1"/>
              <p:nvPr/>
            </p:nvSpPr>
            <p:spPr>
              <a:xfrm>
                <a:off x="6197142" y="1882192"/>
                <a:ext cx="3826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a:latin typeface="Cambria Math"/>
                          <a:ea typeface="Cambria Math" panose="02040503050406030204" pitchFamily="18" charset="0"/>
                        </a:rPr>
                        <m:t>𝑦</m:t>
                      </m:r>
                    </m:oMath>
                  </m:oMathPara>
                </a14:m>
                <a:endParaRPr lang="el-GR" dirty="0"/>
              </a:p>
            </p:txBody>
          </p:sp>
        </mc:Choice>
        <mc:Fallback xmlns="">
          <p:sp>
            <p:nvSpPr>
              <p:cNvPr id="448" name="TextBox 447"/>
              <p:cNvSpPr txBox="1">
                <a:spLocks noRot="1" noChangeAspect="1" noMove="1" noResize="1" noEditPoints="1" noAdjustHandles="1" noChangeArrowheads="1" noChangeShapeType="1" noTextEdit="1"/>
              </p:cNvSpPr>
              <p:nvPr/>
            </p:nvSpPr>
            <p:spPr>
              <a:xfrm>
                <a:off x="6197142" y="1882192"/>
                <a:ext cx="382605" cy="369332"/>
              </a:xfrm>
              <a:prstGeom prst="rect">
                <a:avLst/>
              </a:prstGeom>
              <a:blipFill rotWithShape="1">
                <a:blip r:embed="rId3" cstate="print"/>
                <a:stretch>
                  <a:fillRect b="-833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49" name="TextBox 448"/>
              <p:cNvSpPr txBox="1"/>
              <p:nvPr/>
            </p:nvSpPr>
            <p:spPr>
              <a:xfrm>
                <a:off x="2256291" y="4379119"/>
                <a:ext cx="3826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a:latin typeface="Cambria Math"/>
                          <a:ea typeface="Cambria Math" panose="02040503050406030204" pitchFamily="18" charset="0"/>
                        </a:rPr>
                        <m:t>𝑦</m:t>
                      </m:r>
                    </m:oMath>
                  </m:oMathPara>
                </a14:m>
                <a:endParaRPr lang="el-GR" dirty="0"/>
              </a:p>
            </p:txBody>
          </p:sp>
        </mc:Choice>
        <mc:Fallback xmlns="">
          <p:sp>
            <p:nvSpPr>
              <p:cNvPr id="449" name="TextBox 448"/>
              <p:cNvSpPr txBox="1">
                <a:spLocks noRot="1" noChangeAspect="1" noMove="1" noResize="1" noEditPoints="1" noAdjustHandles="1" noChangeArrowheads="1" noChangeShapeType="1" noTextEdit="1"/>
              </p:cNvSpPr>
              <p:nvPr/>
            </p:nvSpPr>
            <p:spPr>
              <a:xfrm>
                <a:off x="2256291" y="4379119"/>
                <a:ext cx="382605" cy="369332"/>
              </a:xfrm>
              <a:prstGeom prst="rect">
                <a:avLst/>
              </a:prstGeom>
              <a:blipFill rotWithShape="1">
                <a:blip r:embed="rId4" cstate="print"/>
                <a:stretch>
                  <a:fillRect b="-655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50" name="TextBox 449"/>
              <p:cNvSpPr txBox="1"/>
              <p:nvPr/>
            </p:nvSpPr>
            <p:spPr>
              <a:xfrm>
                <a:off x="5822202" y="4379119"/>
                <a:ext cx="3826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a:latin typeface="Cambria Math"/>
                          <a:ea typeface="Cambria Math" panose="02040503050406030204" pitchFamily="18" charset="0"/>
                        </a:rPr>
                        <m:t>𝑦</m:t>
                      </m:r>
                    </m:oMath>
                  </m:oMathPara>
                </a14:m>
                <a:endParaRPr lang="el-GR" dirty="0"/>
              </a:p>
            </p:txBody>
          </p:sp>
        </mc:Choice>
        <mc:Fallback xmlns="">
          <p:sp>
            <p:nvSpPr>
              <p:cNvPr id="450" name="TextBox 449"/>
              <p:cNvSpPr txBox="1">
                <a:spLocks noRot="1" noChangeAspect="1" noMove="1" noResize="1" noEditPoints="1" noAdjustHandles="1" noChangeArrowheads="1" noChangeShapeType="1" noTextEdit="1"/>
              </p:cNvSpPr>
              <p:nvPr/>
            </p:nvSpPr>
            <p:spPr>
              <a:xfrm>
                <a:off x="5822202" y="4379119"/>
                <a:ext cx="382605" cy="369332"/>
              </a:xfrm>
              <a:prstGeom prst="rect">
                <a:avLst/>
              </a:prstGeom>
              <a:blipFill rotWithShape="1">
                <a:blip r:embed="rId5" cstate="print"/>
                <a:stretch>
                  <a:fillRect b="-655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51" name="TextBox 450"/>
              <p:cNvSpPr txBox="1"/>
              <p:nvPr/>
            </p:nvSpPr>
            <p:spPr>
              <a:xfrm>
                <a:off x="3637583" y="5348831"/>
                <a:ext cx="3826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a:ea typeface="Cambria Math" panose="02040503050406030204" pitchFamily="18" charset="0"/>
                        </a:rPr>
                        <m:t>𝑥</m:t>
                      </m:r>
                    </m:oMath>
                  </m:oMathPara>
                </a14:m>
                <a:endParaRPr lang="el-GR" dirty="0"/>
              </a:p>
            </p:txBody>
          </p:sp>
        </mc:Choice>
        <mc:Fallback xmlns="">
          <p:sp>
            <p:nvSpPr>
              <p:cNvPr id="451" name="TextBox 450"/>
              <p:cNvSpPr txBox="1">
                <a:spLocks noRot="1" noChangeAspect="1" noMove="1" noResize="1" noEditPoints="1" noAdjustHandles="1" noChangeArrowheads="1" noChangeShapeType="1" noTextEdit="1"/>
              </p:cNvSpPr>
              <p:nvPr/>
            </p:nvSpPr>
            <p:spPr>
              <a:xfrm>
                <a:off x="3637583" y="5348831"/>
                <a:ext cx="382605" cy="369332"/>
              </a:xfrm>
              <a:prstGeom prst="rect">
                <a:avLst/>
              </a:prstGeom>
              <a:blipFill rotWithShape="1">
                <a:blip r:embed="rId6" cstate="print"/>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52" name="TextBox 451"/>
              <p:cNvSpPr txBox="1"/>
              <p:nvPr/>
            </p:nvSpPr>
            <p:spPr>
              <a:xfrm>
                <a:off x="7052295" y="5265499"/>
                <a:ext cx="3826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a:ea typeface="Cambria Math" panose="02040503050406030204" pitchFamily="18" charset="0"/>
                        </a:rPr>
                        <m:t>𝑥</m:t>
                      </m:r>
                    </m:oMath>
                  </m:oMathPara>
                </a14:m>
                <a:endParaRPr lang="el-GR" dirty="0"/>
              </a:p>
            </p:txBody>
          </p:sp>
        </mc:Choice>
        <mc:Fallback xmlns="">
          <p:sp>
            <p:nvSpPr>
              <p:cNvPr id="452" name="TextBox 451"/>
              <p:cNvSpPr txBox="1">
                <a:spLocks noRot="1" noChangeAspect="1" noMove="1" noResize="1" noEditPoints="1" noAdjustHandles="1" noChangeArrowheads="1" noChangeShapeType="1" noTextEdit="1"/>
              </p:cNvSpPr>
              <p:nvPr/>
            </p:nvSpPr>
            <p:spPr>
              <a:xfrm>
                <a:off x="7052295" y="5265499"/>
                <a:ext cx="382605" cy="369332"/>
              </a:xfrm>
              <a:prstGeom prst="rect">
                <a:avLst/>
              </a:prstGeom>
              <a:blipFill rotWithShape="1">
                <a:blip r:embed="rId7" cstate="print"/>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53" name="TextBox 452"/>
              <p:cNvSpPr txBox="1"/>
              <p:nvPr/>
            </p:nvSpPr>
            <p:spPr>
              <a:xfrm>
                <a:off x="7650766" y="2804595"/>
                <a:ext cx="3826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a:ea typeface="Cambria Math" panose="02040503050406030204" pitchFamily="18" charset="0"/>
                        </a:rPr>
                        <m:t>𝑥</m:t>
                      </m:r>
                    </m:oMath>
                  </m:oMathPara>
                </a14:m>
                <a:endParaRPr lang="el-GR" dirty="0"/>
              </a:p>
            </p:txBody>
          </p:sp>
        </mc:Choice>
        <mc:Fallback xmlns="">
          <p:sp>
            <p:nvSpPr>
              <p:cNvPr id="453" name="TextBox 452"/>
              <p:cNvSpPr txBox="1">
                <a:spLocks noRot="1" noChangeAspect="1" noMove="1" noResize="1" noEditPoints="1" noAdjustHandles="1" noChangeArrowheads="1" noChangeShapeType="1" noTextEdit="1"/>
              </p:cNvSpPr>
              <p:nvPr/>
            </p:nvSpPr>
            <p:spPr>
              <a:xfrm>
                <a:off x="7650766" y="2804595"/>
                <a:ext cx="382605" cy="369332"/>
              </a:xfrm>
              <a:prstGeom prst="rect">
                <a:avLst/>
              </a:prstGeom>
              <a:blipFill rotWithShape="1">
                <a:blip r:embed="rId8" cstate="print"/>
                <a:stretch>
                  <a:fillRect/>
                </a:stretch>
              </a:blipFill>
            </p:spPr>
            <p:txBody>
              <a:bodyPr/>
              <a:lstStyle/>
              <a:p>
                <a:r>
                  <a:rPr lang="el-GR">
                    <a:noFill/>
                  </a:rPr>
                  <a:t> </a:t>
                </a:r>
              </a:p>
            </p:txBody>
          </p:sp>
        </mc:Fallback>
      </mc:AlternateContent>
      <mc:AlternateContent xmlns:mc="http://schemas.openxmlformats.org/markup-compatibility/2006">
        <mc:Choice xmlns:a14="http://schemas.microsoft.com/office/drawing/2010/main" Requires="a14">
          <p:sp>
            <p:nvSpPr>
              <p:cNvPr id="454" name="TextBox 453"/>
              <p:cNvSpPr txBox="1"/>
              <p:nvPr/>
            </p:nvSpPr>
            <p:spPr>
              <a:xfrm>
                <a:off x="2985904" y="2699628"/>
                <a:ext cx="3826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a:ea typeface="Cambria Math" panose="02040503050406030204" pitchFamily="18" charset="0"/>
                        </a:rPr>
                        <m:t>𝑥</m:t>
                      </m:r>
                    </m:oMath>
                  </m:oMathPara>
                </a14:m>
                <a:endParaRPr lang="el-GR" dirty="0"/>
              </a:p>
            </p:txBody>
          </p:sp>
        </mc:Choice>
        <mc:Fallback>
          <p:sp>
            <p:nvSpPr>
              <p:cNvPr id="454" name="TextBox 453"/>
              <p:cNvSpPr txBox="1">
                <a:spLocks noRot="1" noChangeAspect="1" noMove="1" noResize="1" noEditPoints="1" noAdjustHandles="1" noChangeArrowheads="1" noChangeShapeType="1" noTextEdit="1"/>
              </p:cNvSpPr>
              <p:nvPr/>
            </p:nvSpPr>
            <p:spPr>
              <a:xfrm>
                <a:off x="2985904" y="2699628"/>
                <a:ext cx="382605" cy="369332"/>
              </a:xfrm>
              <a:prstGeom prst="rect">
                <a:avLst/>
              </a:prstGeom>
              <a:blipFill rotWithShape="1">
                <a:blip r:embed="rId9"/>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27939396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Παράδειγμα Perceptron με </a:t>
            </a:r>
            <a:r>
              <a:rPr lang="el-GR" dirty="0" smtClean="0"/>
              <a:t/>
            </a:r>
            <a:br>
              <a:rPr lang="el-GR" dirty="0" smtClean="0"/>
            </a:br>
            <a:r>
              <a:rPr lang="el-GR" dirty="0" smtClean="0"/>
              <a:t>βηματική συνάρτηση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grpSp>
        <p:nvGrpSpPr>
          <p:cNvPr id="61" name="Ομάδα 60"/>
          <p:cNvGrpSpPr/>
          <p:nvPr/>
        </p:nvGrpSpPr>
        <p:grpSpPr>
          <a:xfrm>
            <a:off x="497681" y="1780016"/>
            <a:ext cx="8143974" cy="3830637"/>
            <a:chOff x="901700" y="1871663"/>
            <a:chExt cx="8143974" cy="3830637"/>
          </a:xfrm>
        </p:grpSpPr>
        <p:sp>
          <p:nvSpPr>
            <p:cNvPr id="36" name="Oval 28"/>
            <p:cNvSpPr>
              <a:spLocks noChangeArrowheads="1"/>
            </p:cNvSpPr>
            <p:nvPr/>
          </p:nvSpPr>
          <p:spPr bwMode="auto">
            <a:xfrm>
              <a:off x="1371600" y="1930400"/>
              <a:ext cx="457200" cy="457200"/>
            </a:xfrm>
            <a:prstGeom prst="ellipse">
              <a:avLst/>
            </a:prstGeom>
            <a:solidFill>
              <a:srgbClr val="0070C0"/>
            </a:solidFill>
            <a:ln w="9525">
              <a:solidFill>
                <a:srgbClr val="000000"/>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l-GR" altLang="el-GR" sz="2400" b="0" i="0" u="none" strike="noStrike" kern="0" cap="none" spc="0" normalizeH="0" baseline="0" noProof="0" dirty="0" smtClean="0">
                <a:ln>
                  <a:noFill/>
                </a:ln>
                <a:solidFill>
                  <a:srgbClr val="000000"/>
                </a:solidFill>
                <a:effectLst/>
                <a:uLnTx/>
                <a:uFillTx/>
                <a:latin typeface="+mn-lt"/>
              </a:endParaRPr>
            </a:p>
          </p:txBody>
        </p:sp>
        <p:sp>
          <p:nvSpPr>
            <p:cNvPr id="37" name="Oval 29"/>
            <p:cNvSpPr>
              <a:spLocks noChangeArrowheads="1"/>
            </p:cNvSpPr>
            <p:nvPr/>
          </p:nvSpPr>
          <p:spPr bwMode="auto">
            <a:xfrm>
              <a:off x="1358900" y="2730500"/>
              <a:ext cx="457200" cy="457200"/>
            </a:xfrm>
            <a:prstGeom prst="ellipse">
              <a:avLst/>
            </a:prstGeom>
            <a:solidFill>
              <a:srgbClr val="0070C0"/>
            </a:solidFill>
            <a:ln w="9525">
              <a:solidFill>
                <a:srgbClr val="000000"/>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l-GR" altLang="el-GR" sz="2400" b="0" i="0" u="none" strike="noStrike" kern="0" cap="none" spc="0" normalizeH="0" baseline="0" noProof="0" dirty="0" smtClean="0">
                <a:ln>
                  <a:noFill/>
                </a:ln>
                <a:solidFill>
                  <a:srgbClr val="000000"/>
                </a:solidFill>
                <a:effectLst/>
                <a:uLnTx/>
                <a:uFillTx/>
                <a:latin typeface="+mn-lt"/>
              </a:endParaRPr>
            </a:p>
          </p:txBody>
        </p:sp>
        <p:sp>
          <p:nvSpPr>
            <p:cNvPr id="38" name="Oval 30"/>
            <p:cNvSpPr>
              <a:spLocks noChangeArrowheads="1"/>
            </p:cNvSpPr>
            <p:nvPr/>
          </p:nvSpPr>
          <p:spPr bwMode="auto">
            <a:xfrm>
              <a:off x="1358900" y="5016500"/>
              <a:ext cx="457200" cy="457200"/>
            </a:xfrm>
            <a:prstGeom prst="ellipse">
              <a:avLst/>
            </a:prstGeom>
            <a:solidFill>
              <a:srgbClr val="0070C0"/>
            </a:solidFill>
            <a:ln w="9525">
              <a:solidFill>
                <a:srgbClr val="000000"/>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l-GR" altLang="el-GR" sz="2400" b="0" i="0" u="none" strike="noStrike" kern="0" cap="none" spc="0" normalizeH="0" baseline="0" noProof="0" dirty="0" smtClean="0">
                <a:ln>
                  <a:noFill/>
                </a:ln>
                <a:solidFill>
                  <a:srgbClr val="000000"/>
                </a:solidFill>
                <a:effectLst/>
                <a:uLnTx/>
                <a:uFillTx/>
                <a:latin typeface="+mn-lt"/>
              </a:endParaRPr>
            </a:p>
          </p:txBody>
        </p:sp>
        <mc:AlternateContent xmlns:mc="http://schemas.openxmlformats.org/markup-compatibility/2006" xmlns:a14="http://schemas.microsoft.com/office/drawing/2010/main">
          <mc:Choice Requires="a14">
            <p:sp>
              <p:nvSpPr>
                <p:cNvPr id="39" name="Text Box 31"/>
                <p:cNvSpPr txBox="1">
                  <a:spLocks noChangeArrowheads="1"/>
                </p:cNvSpPr>
                <p:nvPr/>
              </p:nvSpPr>
              <p:spPr bwMode="auto">
                <a:xfrm>
                  <a:off x="976313" y="1871663"/>
                  <a:ext cx="306387" cy="3444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wrap="none" lIns="0" tIns="0" rIns="0" bIns="0"/>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0" eaLnBrk="1" fontAlgn="auto">
                    <a:lnSpc>
                      <a:spcPct val="95000"/>
                    </a:lnSpc>
                    <a:spcBef>
                      <a:spcPct val="0"/>
                    </a:spcBef>
                    <a:spcAft>
                      <a:spcPts val="0"/>
                    </a:spcAft>
                    <a:buClr>
                      <a:srgbClr val="000000"/>
                    </a:buClr>
                    <a:buSzPct val="45000"/>
                    <a:buNone/>
                    <a:defRPr/>
                  </a:pPr>
                  <a14:m>
                    <m:oMathPara xmlns:m="http://schemas.openxmlformats.org/officeDocument/2006/math">
                      <m:oMathParaPr>
                        <m:jc m:val="centerGroup"/>
                      </m:oMathParaPr>
                      <m:oMath xmlns:m="http://schemas.openxmlformats.org/officeDocument/2006/math">
                        <m:sSub>
                          <m:sSubPr>
                            <m:ctrlPr>
                              <a:rPr lang="en-US" altLang="el-GR" sz="2400" i="1">
                                <a:latin typeface="Cambria Math"/>
                              </a:rPr>
                            </m:ctrlPr>
                          </m:sSubPr>
                          <m:e>
                            <m:r>
                              <m:rPr>
                                <m:sty m:val="p"/>
                              </m:rPr>
                              <a:rPr lang="en-US" altLang="el-GR" sz="2400">
                                <a:latin typeface="Cambria Math"/>
                              </a:rPr>
                              <m:t>x</m:t>
                            </m:r>
                          </m:e>
                          <m:sub>
                            <m:r>
                              <a:rPr lang="en-US" altLang="el-GR" sz="2400">
                                <a:latin typeface="Cambria Math"/>
                              </a:rPr>
                              <m:t>1</m:t>
                            </m:r>
                          </m:sub>
                        </m:sSub>
                      </m:oMath>
                    </m:oMathPara>
                  </a14:m>
                  <a:endParaRPr kumimoji="0" lang="en-GB" altLang="el-GR" sz="2400" b="0" i="0" u="none" strike="noStrike" kern="0" cap="none" spc="0" normalizeH="0" baseline="0" noProof="0" dirty="0" smtClean="0">
                    <a:ln>
                      <a:noFill/>
                    </a:ln>
                    <a:solidFill>
                      <a:srgbClr val="000000"/>
                    </a:solidFill>
                    <a:effectLst/>
                    <a:uLnTx/>
                    <a:uFillTx/>
                    <a:latin typeface="+mn-lt"/>
                  </a:endParaRPr>
                </a:p>
              </p:txBody>
            </p:sp>
          </mc:Choice>
          <mc:Fallback xmlns="">
            <p:sp>
              <p:nvSpPr>
                <p:cNvPr id="39" name="Text Box 31"/>
                <p:cNvSpPr txBox="1">
                  <a:spLocks noRot="1" noChangeAspect="1" noMove="1" noResize="1" noEditPoints="1" noAdjustHandles="1" noChangeArrowheads="1" noChangeShapeType="1" noTextEdit="1"/>
                </p:cNvSpPr>
                <p:nvPr/>
              </p:nvSpPr>
              <p:spPr bwMode="auto">
                <a:xfrm>
                  <a:off x="976313" y="1871663"/>
                  <a:ext cx="306387" cy="344487"/>
                </a:xfrm>
                <a:prstGeom prst="rect">
                  <a:avLst/>
                </a:prstGeom>
                <a:blipFill rotWithShape="1">
                  <a:blip r:embed="rId3" cstate="print"/>
                  <a:stretch>
                    <a:fillRect l="-22000" r="-18000" b="-15789"/>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0" name="Text Box 32"/>
                <p:cNvSpPr txBox="1">
                  <a:spLocks noChangeArrowheads="1"/>
                </p:cNvSpPr>
                <p:nvPr/>
              </p:nvSpPr>
              <p:spPr bwMode="auto">
                <a:xfrm>
                  <a:off x="901700" y="2959100"/>
                  <a:ext cx="306388" cy="344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wrap="none" lIns="0" tIns="0" rIns="0" bIns="0"/>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0" eaLnBrk="1" fontAlgn="auto">
                    <a:lnSpc>
                      <a:spcPct val="95000"/>
                    </a:lnSpc>
                    <a:spcBef>
                      <a:spcPct val="0"/>
                    </a:spcBef>
                    <a:spcAft>
                      <a:spcPts val="0"/>
                    </a:spcAft>
                    <a:buClr>
                      <a:srgbClr val="000000"/>
                    </a:buClr>
                    <a:buSzPct val="45000"/>
                    <a:buNone/>
                    <a:defRPr/>
                  </a:pPr>
                  <a14:m>
                    <m:oMathPara xmlns:m="http://schemas.openxmlformats.org/officeDocument/2006/math">
                      <m:oMathParaPr>
                        <m:jc m:val="centerGroup"/>
                      </m:oMathParaPr>
                      <m:oMath xmlns:m="http://schemas.openxmlformats.org/officeDocument/2006/math">
                        <m:sSub>
                          <m:sSubPr>
                            <m:ctrlPr>
                              <a:rPr lang="en-US" altLang="el-GR" sz="2400" i="1" smtClean="0">
                                <a:latin typeface="Cambria Math"/>
                              </a:rPr>
                            </m:ctrlPr>
                          </m:sSubPr>
                          <m:e>
                            <m:r>
                              <m:rPr>
                                <m:sty m:val="p"/>
                              </m:rPr>
                              <a:rPr lang="en-US" altLang="el-GR" sz="2400">
                                <a:latin typeface="Cambria Math"/>
                              </a:rPr>
                              <m:t>x</m:t>
                            </m:r>
                          </m:e>
                          <m:sub>
                            <m:r>
                              <a:rPr lang="en-US" altLang="el-GR" sz="2400" b="0" i="0" smtClean="0">
                                <a:latin typeface="Cambria Math"/>
                              </a:rPr>
                              <m:t>2</m:t>
                            </m:r>
                          </m:sub>
                        </m:sSub>
                      </m:oMath>
                    </m:oMathPara>
                  </a14:m>
                  <a:endParaRPr kumimoji="0" lang="en-GB" altLang="el-GR" sz="2400" b="0" i="0" u="none" strike="noStrike" kern="0" cap="none" spc="0" normalizeH="0" baseline="0" noProof="0" dirty="0" smtClean="0">
                    <a:ln>
                      <a:noFill/>
                    </a:ln>
                    <a:solidFill>
                      <a:srgbClr val="000000"/>
                    </a:solidFill>
                    <a:effectLst/>
                    <a:uLnTx/>
                    <a:uFillTx/>
                    <a:latin typeface="+mn-lt"/>
                  </a:endParaRPr>
                </a:p>
              </p:txBody>
            </p:sp>
          </mc:Choice>
          <mc:Fallback xmlns="">
            <p:sp>
              <p:nvSpPr>
                <p:cNvPr id="40" name="Text Box 32"/>
                <p:cNvSpPr txBox="1">
                  <a:spLocks noRot="1" noChangeAspect="1" noMove="1" noResize="1" noEditPoints="1" noAdjustHandles="1" noChangeArrowheads="1" noChangeShapeType="1" noTextEdit="1"/>
                </p:cNvSpPr>
                <p:nvPr/>
              </p:nvSpPr>
              <p:spPr bwMode="auto">
                <a:xfrm>
                  <a:off x="901700" y="2959100"/>
                  <a:ext cx="306388" cy="344488"/>
                </a:xfrm>
                <a:prstGeom prst="rect">
                  <a:avLst/>
                </a:prstGeom>
                <a:blipFill rotWithShape="1">
                  <a:blip r:embed="rId4" cstate="print"/>
                  <a:stretch>
                    <a:fillRect l="-22000" r="-18000" b="-17544"/>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r>
                    <a:rPr lang="el-GR">
                      <a:noFill/>
                    </a:rPr>
                    <a:t> </a:t>
                  </a:r>
                </a:p>
              </p:txBody>
            </p:sp>
          </mc:Fallback>
        </mc:AlternateContent>
        <p:sp>
          <p:nvSpPr>
            <p:cNvPr id="41" name="Text Box 33"/>
            <p:cNvSpPr txBox="1">
              <a:spLocks noChangeArrowheads="1"/>
            </p:cNvSpPr>
            <p:nvPr/>
          </p:nvSpPr>
          <p:spPr bwMode="auto">
            <a:xfrm>
              <a:off x="1509713" y="3644900"/>
              <a:ext cx="77787"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eaLnBrk="1" fontAlgn="auto" latinLnBrk="0" hangingPunct="0">
                <a:lnSpc>
                  <a:spcPct val="95000"/>
                </a:lnSpc>
                <a:spcBef>
                  <a:spcPct val="0"/>
                </a:spcBef>
                <a:spcAft>
                  <a:spcPts val="0"/>
                </a:spcAft>
                <a:buClr>
                  <a:srgbClr val="000000"/>
                </a:buClr>
                <a:buSzPct val="45000"/>
                <a:buFont typeface="StarSymbol" charset="0"/>
                <a:buNone/>
                <a:tabLst/>
                <a:defRPr/>
              </a:pPr>
              <a:r>
                <a:rPr kumimoji="0" lang="en-GB" altLang="el-GR" sz="2400" b="0" i="0" u="none" strike="noStrike" kern="0" cap="none" spc="0" normalizeH="0" baseline="0" noProof="0" dirty="0" smtClean="0">
                  <a:ln>
                    <a:noFill/>
                  </a:ln>
                  <a:solidFill>
                    <a:srgbClr val="000000"/>
                  </a:solidFill>
                  <a:effectLst/>
                  <a:uLnTx/>
                  <a:uFillTx/>
                  <a:latin typeface="+mn-lt"/>
                </a:rPr>
                <a:t>.</a:t>
              </a:r>
            </a:p>
            <a:p>
              <a:pPr marL="0" marR="0" lvl="0" indent="0" algn="l" defTabSz="914400" eaLnBrk="1" fontAlgn="auto" latinLnBrk="0" hangingPunct="0">
                <a:lnSpc>
                  <a:spcPct val="95000"/>
                </a:lnSpc>
                <a:spcBef>
                  <a:spcPct val="0"/>
                </a:spcBef>
                <a:spcAft>
                  <a:spcPts val="0"/>
                </a:spcAft>
                <a:buClr>
                  <a:srgbClr val="000000"/>
                </a:buClr>
                <a:buSzPct val="45000"/>
                <a:buFont typeface="StarSymbol" charset="0"/>
                <a:buNone/>
                <a:tabLst/>
                <a:defRPr/>
              </a:pPr>
              <a:r>
                <a:rPr kumimoji="0" lang="en-GB" altLang="el-GR" sz="2400" b="0" i="0" u="none" strike="noStrike" kern="0" cap="none" spc="0" normalizeH="0" baseline="0" noProof="0" dirty="0" smtClean="0">
                  <a:ln>
                    <a:noFill/>
                  </a:ln>
                  <a:solidFill>
                    <a:srgbClr val="000000"/>
                  </a:solidFill>
                  <a:effectLst/>
                  <a:uLnTx/>
                  <a:uFillTx/>
                  <a:latin typeface="+mn-lt"/>
                </a:rPr>
                <a:t>.</a:t>
              </a:r>
            </a:p>
            <a:p>
              <a:pPr marL="0" marR="0" lvl="0" indent="0" algn="l" defTabSz="914400" eaLnBrk="1" fontAlgn="auto" latinLnBrk="0" hangingPunct="0">
                <a:lnSpc>
                  <a:spcPct val="95000"/>
                </a:lnSpc>
                <a:spcBef>
                  <a:spcPct val="0"/>
                </a:spcBef>
                <a:spcAft>
                  <a:spcPts val="0"/>
                </a:spcAft>
                <a:buClr>
                  <a:srgbClr val="000000"/>
                </a:buClr>
                <a:buSzPct val="45000"/>
                <a:buFont typeface="StarSymbol" charset="0"/>
                <a:buNone/>
                <a:tabLst/>
                <a:defRPr/>
              </a:pPr>
              <a:r>
                <a:rPr kumimoji="0" lang="en-GB" altLang="el-GR" sz="2400" b="0" i="0" u="none" strike="noStrike" kern="0" cap="none" spc="0" normalizeH="0" baseline="0" noProof="0" dirty="0" smtClean="0">
                  <a:ln>
                    <a:noFill/>
                  </a:ln>
                  <a:solidFill>
                    <a:srgbClr val="000000"/>
                  </a:solidFill>
                  <a:effectLst/>
                  <a:uLnTx/>
                  <a:uFillTx/>
                  <a:latin typeface="+mn-lt"/>
                </a:rPr>
                <a:t>.</a:t>
              </a:r>
            </a:p>
          </p:txBody>
        </p:sp>
        <mc:AlternateContent xmlns:mc="http://schemas.openxmlformats.org/markup-compatibility/2006" xmlns:a14="http://schemas.microsoft.com/office/drawing/2010/main">
          <mc:Choice Requires="a14">
            <p:sp>
              <p:nvSpPr>
                <p:cNvPr id="42" name="Text Box 34"/>
                <p:cNvSpPr txBox="1">
                  <a:spLocks noChangeArrowheads="1"/>
                </p:cNvSpPr>
                <p:nvPr/>
              </p:nvSpPr>
              <p:spPr bwMode="auto">
                <a:xfrm>
                  <a:off x="901700" y="5016500"/>
                  <a:ext cx="306388" cy="344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wrap="none" lIns="0" tIns="0" rIns="0" bIns="0"/>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0" eaLnBrk="1" fontAlgn="auto">
                    <a:lnSpc>
                      <a:spcPct val="95000"/>
                    </a:lnSpc>
                    <a:spcBef>
                      <a:spcPct val="0"/>
                    </a:spcBef>
                    <a:spcAft>
                      <a:spcPts val="0"/>
                    </a:spcAft>
                    <a:buClr>
                      <a:srgbClr val="000000"/>
                    </a:buClr>
                    <a:buSzPct val="45000"/>
                    <a:buNone/>
                    <a:defRPr/>
                  </a:pPr>
                  <a14:m>
                    <m:oMathPara xmlns:m="http://schemas.openxmlformats.org/officeDocument/2006/math">
                      <m:oMathParaPr>
                        <m:jc m:val="centerGroup"/>
                      </m:oMathParaPr>
                      <m:oMath xmlns:m="http://schemas.openxmlformats.org/officeDocument/2006/math">
                        <m:sSub>
                          <m:sSubPr>
                            <m:ctrlPr>
                              <a:rPr lang="en-US" altLang="el-GR" sz="2400" i="1" smtClean="0">
                                <a:latin typeface="Cambria Math"/>
                              </a:rPr>
                            </m:ctrlPr>
                          </m:sSubPr>
                          <m:e>
                            <m:r>
                              <m:rPr>
                                <m:sty m:val="p"/>
                              </m:rPr>
                              <a:rPr lang="en-US" altLang="el-GR" sz="2400">
                                <a:latin typeface="Cambria Math"/>
                              </a:rPr>
                              <m:t>x</m:t>
                            </m:r>
                          </m:e>
                          <m:sub>
                            <m:r>
                              <m:rPr>
                                <m:sty m:val="p"/>
                              </m:rPr>
                              <a:rPr lang="en-US" altLang="el-GR" sz="2400" b="0" i="0" smtClean="0">
                                <a:latin typeface="Cambria Math"/>
                              </a:rPr>
                              <m:t>n</m:t>
                            </m:r>
                          </m:sub>
                        </m:sSub>
                      </m:oMath>
                    </m:oMathPara>
                  </a14:m>
                  <a:endParaRPr kumimoji="0" lang="en-GB" altLang="el-GR" sz="2400" b="0" i="0" u="none" strike="noStrike" kern="0" cap="none" spc="0" normalizeH="0" baseline="0" noProof="0" dirty="0" smtClean="0">
                    <a:ln>
                      <a:noFill/>
                    </a:ln>
                    <a:solidFill>
                      <a:srgbClr val="000000"/>
                    </a:solidFill>
                    <a:effectLst/>
                    <a:uLnTx/>
                    <a:uFillTx/>
                    <a:latin typeface="+mn-lt"/>
                  </a:endParaRPr>
                </a:p>
              </p:txBody>
            </p:sp>
          </mc:Choice>
          <mc:Fallback xmlns="">
            <p:sp>
              <p:nvSpPr>
                <p:cNvPr id="42" name="Text Box 34"/>
                <p:cNvSpPr txBox="1">
                  <a:spLocks noRot="1" noChangeAspect="1" noMove="1" noResize="1" noEditPoints="1" noAdjustHandles="1" noChangeArrowheads="1" noChangeShapeType="1" noTextEdit="1"/>
                </p:cNvSpPr>
                <p:nvPr/>
              </p:nvSpPr>
              <p:spPr bwMode="auto">
                <a:xfrm>
                  <a:off x="901700" y="5016500"/>
                  <a:ext cx="306388" cy="344488"/>
                </a:xfrm>
                <a:prstGeom prst="rect">
                  <a:avLst/>
                </a:prstGeom>
                <a:blipFill rotWithShape="1">
                  <a:blip r:embed="rId5" cstate="print"/>
                  <a:stretch>
                    <a:fillRect l="-22000" r="-12000" b="-12500"/>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r>
                    <a:rPr lang="el-GR">
                      <a:noFill/>
                    </a:rPr>
                    <a:t> </a:t>
                  </a:r>
                </a:p>
              </p:txBody>
            </p:sp>
          </mc:Fallback>
        </mc:AlternateContent>
        <p:sp>
          <p:nvSpPr>
            <p:cNvPr id="44" name="Oval 36"/>
            <p:cNvSpPr>
              <a:spLocks noChangeArrowheads="1"/>
            </p:cNvSpPr>
            <p:nvPr/>
          </p:nvSpPr>
          <p:spPr bwMode="auto">
            <a:xfrm>
              <a:off x="3416300" y="3187700"/>
              <a:ext cx="1371600" cy="1371600"/>
            </a:xfrm>
            <a:prstGeom prst="ellipse">
              <a:avLst/>
            </a:prstGeom>
            <a:solidFill>
              <a:srgbClr val="0070C0"/>
            </a:solidFill>
            <a:ln w="9525">
              <a:solidFill>
                <a:srgbClr val="000000"/>
              </a:solidFill>
              <a:round/>
              <a:headEnd/>
              <a:tailEnd/>
            </a:ln>
          </p:spPr>
          <p:txBody>
            <a:bodyPr lIns="0" tIns="0" rIns="0" bIns="0" anchor="ctr" anchorCtr="1"/>
            <a:lstStyle>
              <a:lvl1pPr algn="l" defTabSz="449263" eaLnBrk="0" hangingPunct="0">
                <a:spcBef>
                  <a:spcPct val="20000"/>
                </a:spcBef>
                <a:buChar char="•"/>
                <a:tabLst>
                  <a:tab pos="723900" algn="l"/>
                </a:tabLst>
                <a:defRPr sz="3200">
                  <a:solidFill>
                    <a:schemeClr val="tx1"/>
                  </a:solidFill>
                  <a:latin typeface="Times New Roman" panose="02020603050405020304" pitchFamily="18" charset="0"/>
                </a:defRPr>
              </a:lvl1pPr>
              <a:lvl2pPr marL="742950" indent="-285750" algn="l" defTabSz="449263" eaLnBrk="0" hangingPunct="0">
                <a:spcBef>
                  <a:spcPct val="20000"/>
                </a:spcBef>
                <a:buChar char="–"/>
                <a:tabLst>
                  <a:tab pos="723900" algn="l"/>
                </a:tabLst>
                <a:defRPr sz="2800">
                  <a:solidFill>
                    <a:schemeClr val="tx1"/>
                  </a:solidFill>
                  <a:latin typeface="Times New Roman" panose="02020603050405020304" pitchFamily="18" charset="0"/>
                </a:defRPr>
              </a:lvl2pPr>
              <a:lvl3pPr marL="1143000" indent="-228600" algn="l" defTabSz="449263" eaLnBrk="0" hangingPunct="0">
                <a:spcBef>
                  <a:spcPct val="20000"/>
                </a:spcBef>
                <a:buChar char="•"/>
                <a:tabLst>
                  <a:tab pos="723900" algn="l"/>
                </a:tabLst>
                <a:defRPr sz="2400">
                  <a:solidFill>
                    <a:schemeClr val="tx1"/>
                  </a:solidFill>
                  <a:latin typeface="Times New Roman" panose="02020603050405020304" pitchFamily="18" charset="0"/>
                </a:defRPr>
              </a:lvl3pPr>
              <a:lvl4pPr marL="1600200" indent="-228600" algn="l" defTabSz="449263" eaLnBrk="0" hangingPunct="0">
                <a:spcBef>
                  <a:spcPct val="20000"/>
                </a:spcBef>
                <a:buChar char="–"/>
                <a:tabLst>
                  <a:tab pos="723900" algn="l"/>
                </a:tabLst>
                <a:defRPr sz="2000">
                  <a:solidFill>
                    <a:schemeClr val="tx1"/>
                  </a:solidFill>
                  <a:latin typeface="Times New Roman" panose="02020603050405020304" pitchFamily="18" charset="0"/>
                </a:defRPr>
              </a:lvl4pPr>
              <a:lvl5pPr marL="2057400" indent="-228600" algn="l" defTabSz="449263" eaLnBrk="0" hangingPunct="0">
                <a:spcBef>
                  <a:spcPct val="20000"/>
                </a:spcBef>
                <a:buChar char="»"/>
                <a:tabLst>
                  <a:tab pos="7239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har char="»"/>
                <a:tabLst>
                  <a:tab pos="7239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har char="»"/>
                <a:tabLst>
                  <a:tab pos="7239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har char="»"/>
                <a:tabLst>
                  <a:tab pos="7239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har char="»"/>
                <a:tabLst>
                  <a:tab pos="723900" algn="l"/>
                </a:tabLst>
                <a:defRPr sz="2000">
                  <a:solidFill>
                    <a:schemeClr val="tx1"/>
                  </a:solidFill>
                  <a:latin typeface="Times New Roman" panose="02020603050405020304" pitchFamily="18" charset="0"/>
                </a:defRPr>
              </a:lvl9pPr>
            </a:lstStyle>
            <a:p>
              <a:pPr eaLnBrk="1">
                <a:lnSpc>
                  <a:spcPct val="101000"/>
                </a:lnSpc>
                <a:spcBef>
                  <a:spcPct val="0"/>
                </a:spcBef>
                <a:buClr>
                  <a:srgbClr val="000000"/>
                </a:buClr>
                <a:buSzPct val="45000"/>
                <a:buFont typeface="StarSymbol" charset="0"/>
                <a:buNone/>
              </a:pPr>
              <a:r>
                <a:rPr lang="en-GB" altLang="el-GR" sz="6000" dirty="0" smtClean="0">
                  <a:solidFill>
                    <a:schemeClr val="bg1"/>
                  </a:solidFill>
                  <a:latin typeface="+mn-lt"/>
                  <a:cs typeface="Tahoma" panose="020B0604030504040204" pitchFamily="34" charset="0"/>
                </a:rPr>
                <a:t>Σ</a:t>
              </a:r>
            </a:p>
          </p:txBody>
        </p:sp>
        <p:sp>
          <p:nvSpPr>
            <p:cNvPr id="45" name="Line 37"/>
            <p:cNvSpPr>
              <a:spLocks noChangeShapeType="1"/>
            </p:cNvSpPr>
            <p:nvPr/>
          </p:nvSpPr>
          <p:spPr bwMode="auto">
            <a:xfrm>
              <a:off x="1816100" y="2273300"/>
              <a:ext cx="1645018" cy="129852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ctr"/>
              <a:endParaRPr lang="el-GR" sz="2400" dirty="0" smtClean="0">
                <a:solidFill>
                  <a:srgbClr val="000000"/>
                </a:solidFill>
                <a:latin typeface="+mn-lt"/>
              </a:endParaRPr>
            </a:p>
          </p:txBody>
        </p:sp>
        <p:sp>
          <p:nvSpPr>
            <p:cNvPr id="46" name="Line 38"/>
            <p:cNvSpPr>
              <a:spLocks noChangeShapeType="1"/>
            </p:cNvSpPr>
            <p:nvPr/>
          </p:nvSpPr>
          <p:spPr bwMode="auto">
            <a:xfrm>
              <a:off x="1828800" y="3017838"/>
              <a:ext cx="1587500" cy="8556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ctr"/>
              <a:endParaRPr lang="el-GR" sz="2400" dirty="0" smtClean="0">
                <a:solidFill>
                  <a:srgbClr val="000000"/>
                </a:solidFill>
                <a:latin typeface="+mn-lt"/>
              </a:endParaRPr>
            </a:p>
          </p:txBody>
        </p:sp>
        <p:sp>
          <p:nvSpPr>
            <p:cNvPr id="47" name="Line 39"/>
            <p:cNvSpPr>
              <a:spLocks noChangeShapeType="1"/>
            </p:cNvSpPr>
            <p:nvPr/>
          </p:nvSpPr>
          <p:spPr bwMode="auto">
            <a:xfrm flipV="1">
              <a:off x="1816100" y="4100512"/>
              <a:ext cx="1645018" cy="10882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ctr"/>
              <a:endParaRPr lang="el-GR" sz="2400" dirty="0" smtClean="0">
                <a:solidFill>
                  <a:srgbClr val="000000"/>
                </a:solidFill>
                <a:latin typeface="+mn-lt"/>
              </a:endParaRPr>
            </a:p>
          </p:txBody>
        </p:sp>
        <p:sp>
          <p:nvSpPr>
            <p:cNvPr id="48" name="Line 40"/>
            <p:cNvSpPr>
              <a:spLocks noChangeShapeType="1"/>
            </p:cNvSpPr>
            <p:nvPr/>
          </p:nvSpPr>
          <p:spPr bwMode="auto">
            <a:xfrm flipH="1" flipV="1">
              <a:off x="3186112" y="2500312"/>
              <a:ext cx="460375" cy="8596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ctr"/>
              <a:endParaRPr lang="el-GR" sz="2400" dirty="0" smtClean="0">
                <a:solidFill>
                  <a:srgbClr val="000000"/>
                </a:solidFill>
                <a:latin typeface="+mn-lt"/>
              </a:endParaRPr>
            </a:p>
          </p:txBody>
        </p:sp>
        <p:sp>
          <p:nvSpPr>
            <p:cNvPr id="49" name="Line 41"/>
            <p:cNvSpPr>
              <a:spLocks noChangeShapeType="1"/>
            </p:cNvSpPr>
            <p:nvPr/>
          </p:nvSpPr>
          <p:spPr bwMode="auto">
            <a:xfrm>
              <a:off x="4787900" y="3873499"/>
              <a:ext cx="908199" cy="718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el-GR" sz="2400" dirty="0" smtClean="0">
                <a:solidFill>
                  <a:srgbClr val="000000"/>
                </a:solidFill>
                <a:latin typeface="+mn-lt"/>
              </a:endParaRPr>
            </a:p>
          </p:txBody>
        </p:sp>
        <p:sp>
          <p:nvSpPr>
            <p:cNvPr id="50" name="Oval 42"/>
            <p:cNvSpPr>
              <a:spLocks noChangeArrowheads="1"/>
            </p:cNvSpPr>
            <p:nvPr/>
          </p:nvSpPr>
          <p:spPr bwMode="auto">
            <a:xfrm>
              <a:off x="5696099" y="3232615"/>
              <a:ext cx="1143000" cy="1143000"/>
            </a:xfrm>
            <a:prstGeom prst="ellipse">
              <a:avLst/>
            </a:prstGeom>
            <a:solidFill>
              <a:srgbClr val="0070C0"/>
            </a:solidFill>
            <a:ln w="9525">
              <a:solidFill>
                <a:srgbClr val="000000"/>
              </a:solidFill>
              <a:round/>
              <a:headEnd/>
              <a:tailEnd/>
            </a:ln>
          </p:spPr>
          <p:txBody>
            <a:bodyPr lIns="0" tIns="0" rIns="0" bIns="0" anchor="ctr" anchorCtr="1"/>
            <a:lstStyle>
              <a:lvl1pPr algn="l" defTabSz="449263" eaLnBrk="0" hangingPunct="0">
                <a:spcBef>
                  <a:spcPct val="20000"/>
                </a:spcBef>
                <a:buChar char="•"/>
                <a:tabLst>
                  <a:tab pos="723900" algn="l"/>
                </a:tabLst>
                <a:defRPr sz="3200">
                  <a:solidFill>
                    <a:schemeClr val="tx1"/>
                  </a:solidFill>
                  <a:latin typeface="Times New Roman" panose="02020603050405020304" pitchFamily="18" charset="0"/>
                </a:defRPr>
              </a:lvl1pPr>
              <a:lvl2pPr marL="742950" indent="-285750" algn="l" defTabSz="449263" eaLnBrk="0" hangingPunct="0">
                <a:spcBef>
                  <a:spcPct val="20000"/>
                </a:spcBef>
                <a:buChar char="–"/>
                <a:tabLst>
                  <a:tab pos="723900" algn="l"/>
                </a:tabLst>
                <a:defRPr sz="2800">
                  <a:solidFill>
                    <a:schemeClr val="tx1"/>
                  </a:solidFill>
                  <a:latin typeface="Times New Roman" panose="02020603050405020304" pitchFamily="18" charset="0"/>
                </a:defRPr>
              </a:lvl2pPr>
              <a:lvl3pPr marL="1143000" indent="-228600" algn="l" defTabSz="449263" eaLnBrk="0" hangingPunct="0">
                <a:spcBef>
                  <a:spcPct val="20000"/>
                </a:spcBef>
                <a:buChar char="•"/>
                <a:tabLst>
                  <a:tab pos="723900" algn="l"/>
                </a:tabLst>
                <a:defRPr sz="2400">
                  <a:solidFill>
                    <a:schemeClr val="tx1"/>
                  </a:solidFill>
                  <a:latin typeface="Times New Roman" panose="02020603050405020304" pitchFamily="18" charset="0"/>
                </a:defRPr>
              </a:lvl3pPr>
              <a:lvl4pPr marL="1600200" indent="-228600" algn="l" defTabSz="449263" eaLnBrk="0" hangingPunct="0">
                <a:spcBef>
                  <a:spcPct val="20000"/>
                </a:spcBef>
                <a:buChar char="–"/>
                <a:tabLst>
                  <a:tab pos="723900" algn="l"/>
                </a:tabLst>
                <a:defRPr sz="2000">
                  <a:solidFill>
                    <a:schemeClr val="tx1"/>
                  </a:solidFill>
                  <a:latin typeface="Times New Roman" panose="02020603050405020304" pitchFamily="18" charset="0"/>
                </a:defRPr>
              </a:lvl4pPr>
              <a:lvl5pPr marL="2057400" indent="-228600" algn="l" defTabSz="449263" eaLnBrk="0" hangingPunct="0">
                <a:spcBef>
                  <a:spcPct val="20000"/>
                </a:spcBef>
                <a:buChar char="»"/>
                <a:tabLst>
                  <a:tab pos="7239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har char="»"/>
                <a:tabLst>
                  <a:tab pos="7239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har char="»"/>
                <a:tabLst>
                  <a:tab pos="7239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har char="»"/>
                <a:tabLst>
                  <a:tab pos="7239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har char="»"/>
                <a:tabLst>
                  <a:tab pos="723900" algn="l"/>
                </a:tabLst>
                <a:defRPr sz="2000">
                  <a:solidFill>
                    <a:schemeClr val="tx1"/>
                  </a:solidFill>
                  <a:latin typeface="Times New Roman" panose="02020603050405020304" pitchFamily="18" charset="0"/>
                </a:defRPr>
              </a:lvl9pPr>
            </a:lstStyle>
            <a:p>
              <a:pPr marL="0" marR="0" lvl="0" indent="0" algn="l" defTabSz="449263" eaLnBrk="1" fontAlgn="auto" latinLnBrk="0" hangingPunct="0">
                <a:lnSpc>
                  <a:spcPct val="95000"/>
                </a:lnSpc>
                <a:spcBef>
                  <a:spcPct val="0"/>
                </a:spcBef>
                <a:spcAft>
                  <a:spcPts val="0"/>
                </a:spcAft>
                <a:buClr>
                  <a:srgbClr val="000000"/>
                </a:buClr>
                <a:buSzPct val="45000"/>
                <a:buFont typeface="StarSymbol" charset="0"/>
                <a:buNone/>
                <a:tabLst>
                  <a:tab pos="723900" algn="l"/>
                </a:tabLst>
                <a:defRPr/>
              </a:pPr>
              <a:r>
                <a:rPr kumimoji="0" lang="en-GB" altLang="el-GR" sz="2400" b="0" i="0" u="none" strike="noStrike" kern="0" cap="none" spc="0" normalizeH="0" baseline="0" noProof="0" dirty="0" smtClean="0">
                  <a:ln>
                    <a:noFill/>
                  </a:ln>
                  <a:solidFill>
                    <a:schemeClr val="bg1"/>
                  </a:solidFill>
                  <a:effectLst/>
                  <a:uLnTx/>
                  <a:uFillTx/>
                  <a:latin typeface="+mn-lt"/>
                </a:rPr>
                <a:t>Threshold</a:t>
              </a:r>
              <a:r>
                <a:rPr kumimoji="0" lang="el-GR" altLang="el-GR" sz="2400" b="0" i="0" u="none" strike="noStrike" kern="0" cap="none" spc="0" normalizeH="0" baseline="0" noProof="0" dirty="0" smtClean="0">
                  <a:ln>
                    <a:noFill/>
                  </a:ln>
                  <a:solidFill>
                    <a:schemeClr val="bg1"/>
                  </a:solidFill>
                  <a:effectLst/>
                  <a:uLnTx/>
                  <a:uFillTx/>
                  <a:latin typeface="+mn-lt"/>
                </a:rPr>
                <a:t> </a:t>
              </a:r>
              <a:r>
                <a:rPr kumimoji="0" lang="el-GR" altLang="el-GR" sz="2400" b="1" i="0" u="none" strike="noStrike" kern="0" cap="none" spc="0" normalizeH="0" baseline="0" noProof="0" dirty="0" smtClean="0">
                  <a:ln>
                    <a:noFill/>
                  </a:ln>
                  <a:solidFill>
                    <a:srgbClr val="FFFF00"/>
                  </a:solidFill>
                  <a:effectLst/>
                  <a:uLnTx/>
                  <a:uFillTx/>
                  <a:latin typeface="+mn-lt"/>
                </a:rPr>
                <a:t>θ</a:t>
              </a:r>
              <a:endParaRPr kumimoji="0" lang="en-GB" altLang="el-GR" sz="2400" b="1" i="0" u="none" strike="noStrike" kern="0" cap="none" spc="0" normalizeH="0" baseline="0" noProof="0" dirty="0" smtClean="0">
                <a:ln>
                  <a:noFill/>
                </a:ln>
                <a:solidFill>
                  <a:srgbClr val="FFFF00"/>
                </a:solidFill>
                <a:effectLst/>
                <a:uLnTx/>
                <a:uFillTx/>
                <a:latin typeface="+mn-lt"/>
              </a:endParaRPr>
            </a:p>
          </p:txBody>
        </p:sp>
        <p:sp>
          <p:nvSpPr>
            <p:cNvPr id="51" name="Line 43"/>
            <p:cNvSpPr>
              <a:spLocks noChangeShapeType="1"/>
            </p:cNvSpPr>
            <p:nvPr/>
          </p:nvSpPr>
          <p:spPr bwMode="auto">
            <a:xfrm>
              <a:off x="6848227" y="3880687"/>
              <a:ext cx="50405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el-GR" sz="2400" dirty="0" smtClean="0">
                <a:solidFill>
                  <a:srgbClr val="000000"/>
                </a:solidFill>
                <a:latin typeface="+mn-lt"/>
              </a:endParaRPr>
            </a:p>
          </p:txBody>
        </p:sp>
        <mc:AlternateContent xmlns:mc="http://schemas.openxmlformats.org/markup-compatibility/2006" xmlns:a14="http://schemas.microsoft.com/office/drawing/2010/main">
          <mc:Choice Requires="a14">
            <p:sp>
              <p:nvSpPr>
                <p:cNvPr id="53" name="Text Box 45"/>
                <p:cNvSpPr txBox="1">
                  <a:spLocks noChangeArrowheads="1"/>
                </p:cNvSpPr>
                <p:nvPr/>
              </p:nvSpPr>
              <p:spPr bwMode="auto">
                <a:xfrm>
                  <a:off x="2576513" y="1928813"/>
                  <a:ext cx="306387" cy="3444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wrap="none" lIns="0" tIns="0" rIns="0" bIns="0"/>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0" eaLnBrk="1" fontAlgn="auto">
                    <a:lnSpc>
                      <a:spcPct val="95000"/>
                    </a:lnSpc>
                    <a:spcBef>
                      <a:spcPct val="0"/>
                    </a:spcBef>
                    <a:spcAft>
                      <a:spcPts val="0"/>
                    </a:spcAft>
                    <a:buClr>
                      <a:srgbClr val="000000"/>
                    </a:buClr>
                    <a:buSzPct val="45000"/>
                    <a:buNone/>
                    <a:defRPr/>
                  </a:pPr>
                  <a14:m>
                    <m:oMathPara xmlns:m="http://schemas.openxmlformats.org/officeDocument/2006/math">
                      <m:oMathParaPr>
                        <m:jc m:val="centerGroup"/>
                      </m:oMathParaPr>
                      <m:oMath xmlns:m="http://schemas.openxmlformats.org/officeDocument/2006/math">
                        <m:sSub>
                          <m:sSubPr>
                            <m:ctrlPr>
                              <a:rPr lang="en-US" altLang="el-GR" sz="2400" i="1" smtClean="0">
                                <a:latin typeface="Cambria Math"/>
                              </a:rPr>
                            </m:ctrlPr>
                          </m:sSubPr>
                          <m:e>
                            <m:r>
                              <m:rPr>
                                <m:sty m:val="p"/>
                              </m:rPr>
                              <a:rPr lang="en-US" altLang="el-GR" sz="2400">
                                <a:latin typeface="Cambria Math"/>
                              </a:rPr>
                              <m:t>x</m:t>
                            </m:r>
                          </m:e>
                          <m:sub>
                            <m:r>
                              <a:rPr lang="en-US" altLang="el-GR" sz="2400" b="0" i="0" smtClean="0">
                                <a:latin typeface="Cambria Math"/>
                              </a:rPr>
                              <m:t>0</m:t>
                            </m:r>
                          </m:sub>
                        </m:sSub>
                      </m:oMath>
                    </m:oMathPara>
                  </a14:m>
                  <a:endParaRPr kumimoji="0" lang="en-GB" altLang="el-GR" sz="2400" b="0" i="0" u="none" strike="noStrike" kern="0" cap="none" spc="0" normalizeH="0" baseline="0" noProof="0" dirty="0" smtClean="0">
                    <a:ln>
                      <a:noFill/>
                    </a:ln>
                    <a:solidFill>
                      <a:srgbClr val="000000"/>
                    </a:solidFill>
                    <a:effectLst/>
                    <a:uLnTx/>
                    <a:uFillTx/>
                    <a:latin typeface="+mn-lt"/>
                  </a:endParaRPr>
                </a:p>
              </p:txBody>
            </p:sp>
          </mc:Choice>
          <mc:Fallback xmlns="">
            <p:sp>
              <p:nvSpPr>
                <p:cNvPr id="53" name="Text Box 45"/>
                <p:cNvSpPr txBox="1">
                  <a:spLocks noRot="1" noChangeAspect="1" noMove="1" noResize="1" noEditPoints="1" noAdjustHandles="1" noChangeArrowheads="1" noChangeShapeType="1" noTextEdit="1"/>
                </p:cNvSpPr>
                <p:nvPr/>
              </p:nvSpPr>
              <p:spPr bwMode="auto">
                <a:xfrm>
                  <a:off x="2576513" y="1928813"/>
                  <a:ext cx="306387" cy="344487"/>
                </a:xfrm>
                <a:prstGeom prst="rect">
                  <a:avLst/>
                </a:prstGeom>
                <a:blipFill rotWithShape="1">
                  <a:blip r:embed="rId6" cstate="print"/>
                  <a:stretch>
                    <a:fillRect l="-21569" r="-17647" b="-15789"/>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4" name="Text Box 46"/>
                <p:cNvSpPr txBox="1">
                  <a:spLocks noChangeArrowheads="1"/>
                </p:cNvSpPr>
                <p:nvPr/>
              </p:nvSpPr>
              <p:spPr bwMode="auto">
                <a:xfrm>
                  <a:off x="3013075" y="2673350"/>
                  <a:ext cx="373063" cy="344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wrap="none" lIns="0" tIns="0" rIns="0" bIns="0"/>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0" eaLnBrk="1" fontAlgn="auto">
                    <a:lnSpc>
                      <a:spcPct val="95000"/>
                    </a:lnSpc>
                    <a:spcBef>
                      <a:spcPct val="0"/>
                    </a:spcBef>
                    <a:spcAft>
                      <a:spcPts val="0"/>
                    </a:spcAft>
                    <a:buClr>
                      <a:srgbClr val="000000"/>
                    </a:buClr>
                    <a:buSzPct val="45000"/>
                    <a:buNone/>
                    <a:defRPr/>
                  </a:pPr>
                  <a14:m>
                    <m:oMathPara xmlns:m="http://schemas.openxmlformats.org/officeDocument/2006/math">
                      <m:oMathParaPr>
                        <m:jc m:val="centerGroup"/>
                      </m:oMathParaPr>
                      <m:oMath xmlns:m="http://schemas.openxmlformats.org/officeDocument/2006/math">
                        <m:sSub>
                          <m:sSubPr>
                            <m:ctrlPr>
                              <a:rPr lang="en-US" altLang="el-GR" sz="2400" i="1" smtClean="0">
                                <a:latin typeface="Cambria Math"/>
                              </a:rPr>
                            </m:ctrlPr>
                          </m:sSubPr>
                          <m:e>
                            <m:r>
                              <m:rPr>
                                <m:sty m:val="p"/>
                              </m:rPr>
                              <a:rPr lang="en-US" altLang="el-GR" sz="2400" b="0" i="0" smtClean="0">
                                <a:latin typeface="Cambria Math"/>
                              </a:rPr>
                              <m:t>w</m:t>
                            </m:r>
                          </m:e>
                          <m:sub>
                            <m:r>
                              <a:rPr lang="en-US" altLang="el-GR" sz="2400" b="0" i="0" smtClean="0">
                                <a:latin typeface="Cambria Math"/>
                              </a:rPr>
                              <m:t>0</m:t>
                            </m:r>
                          </m:sub>
                        </m:sSub>
                      </m:oMath>
                    </m:oMathPara>
                  </a14:m>
                  <a:endParaRPr kumimoji="0" lang="en-GB" altLang="el-GR" sz="2400" b="0" i="0" u="none" strike="noStrike" kern="0" cap="none" spc="0" normalizeH="0" baseline="0" noProof="0" dirty="0" smtClean="0">
                    <a:ln>
                      <a:noFill/>
                    </a:ln>
                    <a:solidFill>
                      <a:srgbClr val="000000"/>
                    </a:solidFill>
                    <a:effectLst/>
                    <a:uLnTx/>
                    <a:uFillTx/>
                    <a:latin typeface="+mn-lt"/>
                  </a:endParaRPr>
                </a:p>
              </p:txBody>
            </p:sp>
          </mc:Choice>
          <mc:Fallback xmlns="">
            <p:sp>
              <p:nvSpPr>
                <p:cNvPr id="54" name="Text Box 46"/>
                <p:cNvSpPr txBox="1">
                  <a:spLocks noRot="1" noChangeAspect="1" noMove="1" noResize="1" noEditPoints="1" noAdjustHandles="1" noChangeArrowheads="1" noChangeShapeType="1" noTextEdit="1"/>
                </p:cNvSpPr>
                <p:nvPr/>
              </p:nvSpPr>
              <p:spPr bwMode="auto">
                <a:xfrm>
                  <a:off x="3013075" y="2673350"/>
                  <a:ext cx="373063" cy="344488"/>
                </a:xfrm>
                <a:prstGeom prst="rect">
                  <a:avLst/>
                </a:prstGeom>
                <a:blipFill rotWithShape="1">
                  <a:blip r:embed="rId7" cstate="print"/>
                  <a:stretch>
                    <a:fillRect l="-21311" r="-18033" b="-16071"/>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5" name="Text Box 47"/>
                <p:cNvSpPr txBox="1">
                  <a:spLocks noChangeArrowheads="1"/>
                </p:cNvSpPr>
                <p:nvPr/>
              </p:nvSpPr>
              <p:spPr bwMode="auto">
                <a:xfrm>
                  <a:off x="1960563" y="2557463"/>
                  <a:ext cx="457200" cy="3444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lIns="0" tIns="0" rIns="0" bIns="0"/>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0" eaLnBrk="1" fontAlgn="auto">
                    <a:lnSpc>
                      <a:spcPct val="95000"/>
                    </a:lnSpc>
                    <a:spcBef>
                      <a:spcPct val="0"/>
                    </a:spcBef>
                    <a:spcAft>
                      <a:spcPts val="0"/>
                    </a:spcAft>
                    <a:buClr>
                      <a:srgbClr val="000000"/>
                    </a:buClr>
                    <a:buSzPct val="45000"/>
                    <a:buNone/>
                    <a:defRPr/>
                  </a:pPr>
                  <a14:m>
                    <m:oMathPara xmlns:m="http://schemas.openxmlformats.org/officeDocument/2006/math">
                      <m:oMathParaPr>
                        <m:jc m:val="centerGroup"/>
                      </m:oMathParaPr>
                      <m:oMath xmlns:m="http://schemas.openxmlformats.org/officeDocument/2006/math">
                        <m:sSub>
                          <m:sSubPr>
                            <m:ctrlPr>
                              <a:rPr lang="en-US" altLang="el-GR" sz="2400" i="1" smtClean="0">
                                <a:latin typeface="Cambria Math"/>
                              </a:rPr>
                            </m:ctrlPr>
                          </m:sSubPr>
                          <m:e>
                            <m:r>
                              <m:rPr>
                                <m:sty m:val="p"/>
                              </m:rPr>
                              <a:rPr lang="en-US" altLang="el-GR" sz="2400" b="0" i="0" smtClean="0">
                                <a:latin typeface="Cambria Math"/>
                              </a:rPr>
                              <m:t>w</m:t>
                            </m:r>
                          </m:e>
                          <m:sub>
                            <m:r>
                              <a:rPr lang="en-US" altLang="el-GR" sz="2400">
                                <a:latin typeface="Cambria Math"/>
                              </a:rPr>
                              <m:t>1</m:t>
                            </m:r>
                          </m:sub>
                        </m:sSub>
                      </m:oMath>
                    </m:oMathPara>
                  </a14:m>
                  <a:endParaRPr kumimoji="0" lang="en-GB" altLang="el-GR" sz="2400" b="0" i="0" u="none" strike="noStrike" kern="0" cap="none" spc="0" normalizeH="0" baseline="0" noProof="0" dirty="0" smtClean="0">
                    <a:ln>
                      <a:noFill/>
                    </a:ln>
                    <a:solidFill>
                      <a:srgbClr val="000000"/>
                    </a:solidFill>
                    <a:effectLst/>
                    <a:uLnTx/>
                    <a:uFillTx/>
                    <a:latin typeface="+mn-lt"/>
                  </a:endParaRPr>
                </a:p>
              </p:txBody>
            </p:sp>
          </mc:Choice>
          <mc:Fallback xmlns="">
            <p:sp>
              <p:nvSpPr>
                <p:cNvPr id="55" name="Text Box 47"/>
                <p:cNvSpPr txBox="1">
                  <a:spLocks noRot="1" noChangeAspect="1" noMove="1" noResize="1" noEditPoints="1" noAdjustHandles="1" noChangeArrowheads="1" noChangeShapeType="1" noTextEdit="1"/>
                </p:cNvSpPr>
                <p:nvPr/>
              </p:nvSpPr>
              <p:spPr bwMode="auto">
                <a:xfrm>
                  <a:off x="1960563" y="2557463"/>
                  <a:ext cx="457200" cy="344487"/>
                </a:xfrm>
                <a:prstGeom prst="rect">
                  <a:avLst/>
                </a:prstGeom>
                <a:blipFill rotWithShape="1">
                  <a:blip r:embed="rId8" cstate="print"/>
                  <a:stretch>
                    <a:fillRect l="-6667" r="-6667" b="-17544"/>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7" name="Text Box 49"/>
                <p:cNvSpPr txBox="1">
                  <a:spLocks noChangeArrowheads="1"/>
                </p:cNvSpPr>
                <p:nvPr/>
              </p:nvSpPr>
              <p:spPr bwMode="auto">
                <a:xfrm>
                  <a:off x="2044700" y="3187700"/>
                  <a:ext cx="373063" cy="344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wrap="none" lIns="0" tIns="0" rIns="0" bIns="0"/>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0" eaLnBrk="1" fontAlgn="auto">
                    <a:lnSpc>
                      <a:spcPct val="95000"/>
                    </a:lnSpc>
                    <a:spcBef>
                      <a:spcPct val="0"/>
                    </a:spcBef>
                    <a:spcAft>
                      <a:spcPts val="0"/>
                    </a:spcAft>
                    <a:buClr>
                      <a:srgbClr val="000000"/>
                    </a:buClr>
                    <a:buSzPct val="45000"/>
                    <a:buNone/>
                    <a:defRPr/>
                  </a:pPr>
                  <a14:m>
                    <m:oMathPara xmlns:m="http://schemas.openxmlformats.org/officeDocument/2006/math">
                      <m:oMathParaPr>
                        <m:jc m:val="centerGroup"/>
                      </m:oMathParaPr>
                      <m:oMath xmlns:m="http://schemas.openxmlformats.org/officeDocument/2006/math">
                        <m:sSub>
                          <m:sSubPr>
                            <m:ctrlPr>
                              <a:rPr lang="en-US" altLang="el-GR" sz="2400" i="1" smtClean="0">
                                <a:latin typeface="Cambria Math"/>
                              </a:rPr>
                            </m:ctrlPr>
                          </m:sSubPr>
                          <m:e>
                            <m:r>
                              <m:rPr>
                                <m:sty m:val="p"/>
                              </m:rPr>
                              <a:rPr lang="en-US" altLang="el-GR" sz="2400" b="0" i="0" smtClean="0">
                                <a:latin typeface="Cambria Math"/>
                              </a:rPr>
                              <m:t>w</m:t>
                            </m:r>
                          </m:e>
                          <m:sub>
                            <m:r>
                              <a:rPr lang="en-US" altLang="el-GR" sz="2400" b="0" i="0" smtClean="0">
                                <a:latin typeface="Cambria Math"/>
                              </a:rPr>
                              <m:t>2</m:t>
                            </m:r>
                          </m:sub>
                        </m:sSub>
                      </m:oMath>
                    </m:oMathPara>
                  </a14:m>
                  <a:endParaRPr kumimoji="0" lang="en-GB" altLang="el-GR" sz="2400" b="0" i="0" u="none" strike="noStrike" kern="0" cap="none" spc="0" normalizeH="0" baseline="0" noProof="0" dirty="0" smtClean="0">
                    <a:ln>
                      <a:noFill/>
                    </a:ln>
                    <a:solidFill>
                      <a:srgbClr val="000000"/>
                    </a:solidFill>
                    <a:effectLst/>
                    <a:uLnTx/>
                    <a:uFillTx/>
                    <a:latin typeface="+mn-lt"/>
                  </a:endParaRPr>
                </a:p>
              </p:txBody>
            </p:sp>
          </mc:Choice>
          <mc:Fallback xmlns="">
            <p:sp>
              <p:nvSpPr>
                <p:cNvPr id="57" name="Text Box 49"/>
                <p:cNvSpPr txBox="1">
                  <a:spLocks noRot="1" noChangeAspect="1" noMove="1" noResize="1" noEditPoints="1" noAdjustHandles="1" noChangeArrowheads="1" noChangeShapeType="1" noTextEdit="1"/>
                </p:cNvSpPr>
                <p:nvPr/>
              </p:nvSpPr>
              <p:spPr bwMode="auto">
                <a:xfrm>
                  <a:off x="2044700" y="3187700"/>
                  <a:ext cx="373063" cy="344488"/>
                </a:xfrm>
                <a:prstGeom prst="rect">
                  <a:avLst/>
                </a:prstGeom>
                <a:blipFill rotWithShape="1">
                  <a:blip r:embed="rId9" cstate="print"/>
                  <a:stretch>
                    <a:fillRect l="-19672" r="-19672" b="-17857"/>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8" name="Text Box 50"/>
                <p:cNvSpPr txBox="1">
                  <a:spLocks noChangeArrowheads="1"/>
                </p:cNvSpPr>
                <p:nvPr/>
              </p:nvSpPr>
              <p:spPr bwMode="auto">
                <a:xfrm>
                  <a:off x="2044700" y="5245100"/>
                  <a:ext cx="4572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lIns="0" tIns="0" rIns="0" bIns="0"/>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0" eaLnBrk="1" fontAlgn="auto">
                    <a:lnSpc>
                      <a:spcPct val="95000"/>
                    </a:lnSpc>
                    <a:spcBef>
                      <a:spcPct val="0"/>
                    </a:spcBef>
                    <a:spcAft>
                      <a:spcPts val="0"/>
                    </a:spcAft>
                    <a:buClr>
                      <a:srgbClr val="000000"/>
                    </a:buClr>
                    <a:buSzPct val="45000"/>
                    <a:buNone/>
                    <a:defRPr/>
                  </a:pPr>
                  <a14:m>
                    <m:oMathPara xmlns:m="http://schemas.openxmlformats.org/officeDocument/2006/math">
                      <m:oMathParaPr>
                        <m:jc m:val="centerGroup"/>
                      </m:oMathParaPr>
                      <m:oMath xmlns:m="http://schemas.openxmlformats.org/officeDocument/2006/math">
                        <m:sSub>
                          <m:sSubPr>
                            <m:ctrlPr>
                              <a:rPr lang="en-US" altLang="el-GR" sz="2400" i="1" smtClean="0">
                                <a:latin typeface="Cambria Math"/>
                              </a:rPr>
                            </m:ctrlPr>
                          </m:sSubPr>
                          <m:e>
                            <m:r>
                              <m:rPr>
                                <m:sty m:val="p"/>
                              </m:rPr>
                              <a:rPr lang="en-US" altLang="el-GR" sz="2400" b="0" i="0" smtClean="0">
                                <a:latin typeface="Cambria Math"/>
                              </a:rPr>
                              <m:t>w</m:t>
                            </m:r>
                          </m:e>
                          <m:sub>
                            <m:r>
                              <m:rPr>
                                <m:sty m:val="p"/>
                              </m:rPr>
                              <a:rPr lang="en-US" altLang="el-GR" sz="2400" b="0" i="0" smtClean="0">
                                <a:latin typeface="Cambria Math"/>
                              </a:rPr>
                              <m:t>n</m:t>
                            </m:r>
                          </m:sub>
                        </m:sSub>
                      </m:oMath>
                    </m:oMathPara>
                  </a14:m>
                  <a:endParaRPr kumimoji="0" lang="en-GB" altLang="el-GR" sz="2400" b="0" i="0" u="none" strike="noStrike" kern="0" cap="none" spc="0" normalizeH="0" baseline="0" noProof="0" dirty="0" smtClean="0">
                    <a:ln>
                      <a:noFill/>
                    </a:ln>
                    <a:solidFill>
                      <a:srgbClr val="000000"/>
                    </a:solidFill>
                    <a:effectLst/>
                    <a:uLnTx/>
                    <a:uFillTx/>
                    <a:latin typeface="+mn-lt"/>
                  </a:endParaRPr>
                </a:p>
              </p:txBody>
            </p:sp>
          </mc:Choice>
          <mc:Fallback xmlns="">
            <p:sp>
              <p:nvSpPr>
                <p:cNvPr id="58" name="Text Box 50"/>
                <p:cNvSpPr txBox="1">
                  <a:spLocks noRot="1" noChangeAspect="1" noMove="1" noResize="1" noEditPoints="1" noAdjustHandles="1" noChangeArrowheads="1" noChangeShapeType="1" noTextEdit="1"/>
                </p:cNvSpPr>
                <p:nvPr/>
              </p:nvSpPr>
              <p:spPr bwMode="auto">
                <a:xfrm>
                  <a:off x="2044700" y="5245100"/>
                  <a:ext cx="457200" cy="457200"/>
                </a:xfrm>
                <a:prstGeom prst="rect">
                  <a:avLst/>
                </a:prstGeom>
                <a:blipFill rotWithShape="1">
                  <a:blip r:embed="rId10" cstate="print"/>
                  <a:stretch>
                    <a:fillRect l="-6667" r="-2667"/>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r>
                    <a:rPr lang="el-GR">
                      <a:noFill/>
                    </a:rPr>
                    <a:t> </a:t>
                  </a:r>
                </a:p>
              </p:txBody>
            </p:sp>
          </mc:Fallback>
        </mc:AlternateContent>
        <p:sp>
          <p:nvSpPr>
            <p:cNvPr id="59" name="Text Box 51"/>
            <p:cNvSpPr txBox="1">
              <a:spLocks noChangeArrowheads="1"/>
            </p:cNvSpPr>
            <p:nvPr/>
          </p:nvSpPr>
          <p:spPr bwMode="auto">
            <a:xfrm>
              <a:off x="7352283" y="3520647"/>
              <a:ext cx="1693391" cy="688975"/>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lstStyle>
              <a:lvl1pPr algn="l" defTabSz="449263" eaLnBrk="0" hangingPunct="0">
                <a:spcBef>
                  <a:spcPct val="20000"/>
                </a:spcBef>
                <a:buChar char="•"/>
                <a:tabLst>
                  <a:tab pos="723900" algn="l"/>
                  <a:tab pos="1447800" algn="l"/>
                </a:tabLst>
                <a:defRPr sz="3200">
                  <a:solidFill>
                    <a:schemeClr val="tx1"/>
                  </a:solidFill>
                  <a:latin typeface="Times New Roman" panose="02020603050405020304" pitchFamily="18" charset="0"/>
                </a:defRPr>
              </a:lvl1pPr>
              <a:lvl2pPr marL="742950" indent="-285750" algn="l" defTabSz="449263" eaLnBrk="0" hangingPunct="0">
                <a:spcBef>
                  <a:spcPct val="20000"/>
                </a:spcBef>
                <a:buChar char="–"/>
                <a:tabLst>
                  <a:tab pos="723900" algn="l"/>
                  <a:tab pos="1447800" algn="l"/>
                </a:tabLst>
                <a:defRPr sz="2800">
                  <a:solidFill>
                    <a:schemeClr val="tx1"/>
                  </a:solidFill>
                  <a:latin typeface="Times New Roman" panose="02020603050405020304" pitchFamily="18" charset="0"/>
                </a:defRPr>
              </a:lvl2pPr>
              <a:lvl3pPr marL="1143000" indent="-228600" algn="l" defTabSz="449263" eaLnBrk="0" hangingPunct="0">
                <a:spcBef>
                  <a:spcPct val="20000"/>
                </a:spcBef>
                <a:buChar char="•"/>
                <a:tabLst>
                  <a:tab pos="723900" algn="l"/>
                  <a:tab pos="1447800" algn="l"/>
                </a:tabLst>
                <a:defRPr sz="2400">
                  <a:solidFill>
                    <a:schemeClr val="tx1"/>
                  </a:solidFill>
                  <a:latin typeface="Times New Roman" panose="02020603050405020304" pitchFamily="18" charset="0"/>
                </a:defRPr>
              </a:lvl3pPr>
              <a:lvl4pPr marL="1600200" indent="-228600" algn="l" defTabSz="449263" eaLnBrk="0" hangingPunct="0">
                <a:spcBef>
                  <a:spcPct val="20000"/>
                </a:spcBef>
                <a:buChar char="–"/>
                <a:tabLst>
                  <a:tab pos="723900" algn="l"/>
                  <a:tab pos="1447800" algn="l"/>
                </a:tabLst>
                <a:defRPr sz="2000">
                  <a:solidFill>
                    <a:schemeClr val="tx1"/>
                  </a:solidFill>
                  <a:latin typeface="Times New Roman" panose="02020603050405020304" pitchFamily="18" charset="0"/>
                </a:defRPr>
              </a:lvl4pPr>
              <a:lvl5pPr marL="2057400" indent="-228600" algn="l" defTabSz="449263" eaLnBrk="0" hangingPunct="0">
                <a:spcBef>
                  <a:spcPct val="20000"/>
                </a:spcBef>
                <a:buChar char="»"/>
                <a:tabLst>
                  <a:tab pos="723900" algn="l"/>
                  <a:tab pos="14478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har char="»"/>
                <a:tabLst>
                  <a:tab pos="723900" algn="l"/>
                  <a:tab pos="14478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har char="»"/>
                <a:tabLst>
                  <a:tab pos="723900" algn="l"/>
                  <a:tab pos="14478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har char="»"/>
                <a:tabLst>
                  <a:tab pos="723900" algn="l"/>
                  <a:tab pos="14478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har char="»"/>
                <a:tabLst>
                  <a:tab pos="723900" algn="l"/>
                  <a:tab pos="1447800" algn="l"/>
                </a:tabLst>
                <a:defRPr sz="2000">
                  <a:solidFill>
                    <a:schemeClr val="tx1"/>
                  </a:solidFill>
                  <a:latin typeface="Times New Roman" panose="02020603050405020304" pitchFamily="18" charset="0"/>
                </a:defRPr>
              </a:lvl9pPr>
            </a:lstStyle>
            <a:p>
              <a:pPr lvl="0" eaLnBrk="1" fontAlgn="auto">
                <a:lnSpc>
                  <a:spcPct val="95000"/>
                </a:lnSpc>
                <a:spcBef>
                  <a:spcPct val="0"/>
                </a:spcBef>
                <a:spcAft>
                  <a:spcPts val="0"/>
                </a:spcAft>
                <a:buClr>
                  <a:srgbClr val="000000"/>
                </a:buClr>
                <a:buSzPct val="45000"/>
                <a:buNone/>
                <a:defRPr/>
              </a:pPr>
              <a:r>
                <a:rPr kumimoji="0" lang="en-GB" altLang="el-GR" sz="2400" b="1" i="0" u="none" strike="noStrike" kern="0" cap="none" spc="0" normalizeH="0" baseline="0" noProof="0" dirty="0" smtClean="0">
                  <a:ln>
                    <a:noFill/>
                  </a:ln>
                  <a:solidFill>
                    <a:srgbClr val="004A82"/>
                  </a:solidFill>
                  <a:effectLst/>
                  <a:uLnTx/>
                  <a:uFillTx/>
                  <a:latin typeface="+mn-lt"/>
                </a:rPr>
                <a:t>1</a:t>
              </a:r>
              <a:r>
                <a:rPr kumimoji="0" lang="el-GR" altLang="el-GR" sz="2400" b="1" i="0" u="none" strike="noStrike" kern="0" cap="none" spc="0" normalizeH="0" baseline="0" noProof="0" dirty="0" smtClean="0">
                  <a:ln>
                    <a:noFill/>
                  </a:ln>
                  <a:solidFill>
                    <a:srgbClr val="004A82"/>
                  </a:solidFill>
                  <a:effectLst/>
                  <a:uLnTx/>
                  <a:uFillTx/>
                  <a:latin typeface="+mn-lt"/>
                </a:rPr>
                <a:t> </a:t>
              </a:r>
              <a:r>
                <a:rPr kumimoji="0" lang="en-GB" altLang="el-GR" sz="2400" b="0" i="0" u="none" strike="noStrike" kern="0" cap="none" spc="0" normalizeH="0" baseline="0" noProof="0" dirty="0" smtClean="0">
                  <a:ln>
                    <a:noFill/>
                  </a:ln>
                  <a:solidFill>
                    <a:srgbClr val="000000"/>
                  </a:solidFill>
                  <a:effectLst/>
                  <a:uLnTx/>
                  <a:uFillTx/>
                  <a:latin typeface="+mn-lt"/>
                </a:rPr>
                <a:t> if </a:t>
              </a:r>
              <a:r>
                <a:rPr lang="en-GB" altLang="el-GR" sz="2400" kern="0" dirty="0" smtClean="0">
                  <a:solidFill>
                    <a:srgbClr val="000000"/>
                  </a:solidFill>
                  <a:cs typeface="Tahoma" panose="020B0604030504040204" pitchFamily="34" charset="0"/>
                </a:rPr>
                <a:t>Σ w</a:t>
              </a:r>
              <a:r>
                <a:rPr lang="en-GB" altLang="el-GR" sz="2400" kern="0" baseline="-25000" dirty="0" smtClean="0">
                  <a:solidFill>
                    <a:srgbClr val="000000"/>
                  </a:solidFill>
                  <a:cs typeface="Tahoma" panose="020B0604030504040204" pitchFamily="34" charset="0"/>
                </a:rPr>
                <a:t>i</a:t>
              </a:r>
              <a:r>
                <a:rPr lang="en-GB" altLang="el-GR" sz="2400" kern="0" dirty="0" smtClean="0">
                  <a:solidFill>
                    <a:srgbClr val="000000"/>
                  </a:solidFill>
                  <a:cs typeface="Tahoma" panose="020B0604030504040204" pitchFamily="34" charset="0"/>
                </a:rPr>
                <a:t>x</a:t>
              </a:r>
              <a:r>
                <a:rPr lang="en-GB" altLang="el-GR" sz="2400" kern="0" baseline="-25000" dirty="0" smtClean="0">
                  <a:solidFill>
                    <a:srgbClr val="000000"/>
                  </a:solidFill>
                  <a:cs typeface="Tahoma" panose="020B0604030504040204" pitchFamily="34" charset="0"/>
                </a:rPr>
                <a:t>i</a:t>
              </a:r>
              <a:r>
                <a:rPr kumimoji="0" lang="en-GB" altLang="el-GR" sz="2400" b="0" i="0" u="none" strike="noStrike" kern="0" cap="none" spc="0" normalizeH="0" baseline="0" noProof="0" dirty="0" smtClean="0">
                  <a:ln>
                    <a:noFill/>
                  </a:ln>
                  <a:solidFill>
                    <a:srgbClr val="000000"/>
                  </a:solidFill>
                  <a:effectLst/>
                  <a:uLnTx/>
                  <a:uFillTx/>
                  <a:latin typeface="+mn-lt"/>
                </a:rPr>
                <a:t> &gt;</a:t>
              </a:r>
              <a:r>
                <a:rPr kumimoji="0" lang="el-GR" altLang="el-GR" sz="2400" b="0" i="0" u="none" strike="noStrike" kern="0" cap="none" spc="0" normalizeH="0" baseline="0" noProof="0" dirty="0" smtClean="0">
                  <a:ln>
                    <a:noFill/>
                  </a:ln>
                  <a:solidFill>
                    <a:srgbClr val="000000"/>
                  </a:solidFill>
                  <a:effectLst/>
                  <a:uLnTx/>
                  <a:uFillTx/>
                  <a:latin typeface="+mn-lt"/>
                </a:rPr>
                <a:t> </a:t>
              </a:r>
              <a:r>
                <a:rPr lang="el-GR" altLang="el-GR" sz="2400" b="1" kern="0" dirty="0" smtClean="0">
                  <a:solidFill>
                    <a:srgbClr val="004A82"/>
                  </a:solidFill>
                  <a:latin typeface="+mn-lt"/>
                </a:rPr>
                <a:t>θ</a:t>
              </a:r>
              <a:endParaRPr kumimoji="0" lang="en-GB" altLang="el-GR" sz="2400" b="1" i="0" u="none" strike="noStrike" kern="0" cap="none" spc="0" normalizeH="0" baseline="0" noProof="0" dirty="0" smtClean="0">
                <a:ln>
                  <a:noFill/>
                </a:ln>
                <a:solidFill>
                  <a:srgbClr val="004A82"/>
                </a:solidFill>
                <a:effectLst/>
                <a:uLnTx/>
                <a:uFillTx/>
                <a:latin typeface="+mn-lt"/>
              </a:endParaRPr>
            </a:p>
            <a:p>
              <a:pPr marL="0" marR="0" lvl="0" indent="0" algn="l" defTabSz="449263" eaLnBrk="1" fontAlgn="auto" latinLnBrk="0" hangingPunct="0">
                <a:lnSpc>
                  <a:spcPct val="95000"/>
                </a:lnSpc>
                <a:spcBef>
                  <a:spcPct val="0"/>
                </a:spcBef>
                <a:spcAft>
                  <a:spcPts val="0"/>
                </a:spcAft>
                <a:buClr>
                  <a:srgbClr val="000000"/>
                </a:buClr>
                <a:buSzPct val="45000"/>
                <a:buFont typeface="StarSymbol" charset="0"/>
                <a:buNone/>
                <a:tabLst>
                  <a:tab pos="723900" algn="l"/>
                  <a:tab pos="1447800" algn="l"/>
                </a:tabLst>
                <a:defRPr/>
              </a:pPr>
              <a:r>
                <a:rPr lang="el-GR" altLang="el-GR" sz="2400" b="1" kern="0" dirty="0" smtClean="0">
                  <a:solidFill>
                    <a:srgbClr val="004A82"/>
                  </a:solidFill>
                  <a:latin typeface="+mn-lt"/>
                </a:rPr>
                <a:t>0</a:t>
              </a:r>
              <a:r>
                <a:rPr lang="el-GR" altLang="el-GR" sz="2400" kern="0" dirty="0" smtClean="0">
                  <a:solidFill>
                    <a:srgbClr val="000000"/>
                  </a:solidFill>
                  <a:latin typeface="+mn-lt"/>
                </a:rPr>
                <a:t>  </a:t>
              </a:r>
              <a:r>
                <a:rPr kumimoji="0" lang="en-GB" altLang="el-GR" sz="2400" b="0" i="0" u="none" strike="noStrike" kern="0" cap="none" spc="0" normalizeH="0" baseline="0" noProof="0" dirty="0" smtClean="0">
                  <a:ln>
                    <a:noFill/>
                  </a:ln>
                  <a:solidFill>
                    <a:srgbClr val="000000"/>
                  </a:solidFill>
                  <a:effectLst/>
                  <a:uLnTx/>
                  <a:uFillTx/>
                  <a:latin typeface="+mn-lt"/>
                </a:rPr>
                <a:t>otherwise</a:t>
              </a:r>
            </a:p>
          </p:txBody>
        </p:sp>
        <p:sp>
          <p:nvSpPr>
            <p:cNvPr id="60" name="Oval 52"/>
            <p:cNvSpPr>
              <a:spLocks noChangeArrowheads="1"/>
            </p:cNvSpPr>
            <p:nvPr/>
          </p:nvSpPr>
          <p:spPr bwMode="auto">
            <a:xfrm>
              <a:off x="2882900" y="2159000"/>
              <a:ext cx="457200" cy="457200"/>
            </a:xfrm>
            <a:prstGeom prst="ellipse">
              <a:avLst/>
            </a:prstGeom>
            <a:solidFill>
              <a:srgbClr val="0070C0"/>
            </a:solidFill>
            <a:ln w="9525">
              <a:solidFill>
                <a:srgbClr val="000000"/>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l-GR" altLang="el-GR" sz="2400" b="0" i="0" u="none" strike="noStrike" kern="0" cap="none" spc="0" normalizeH="0" baseline="0" noProof="0" dirty="0" smtClean="0">
                <a:ln>
                  <a:noFill/>
                </a:ln>
                <a:solidFill>
                  <a:srgbClr val="000000"/>
                </a:solidFill>
                <a:effectLst/>
                <a:uLnTx/>
                <a:uFillTx/>
                <a:latin typeface="+mn-lt"/>
              </a:endParaRPr>
            </a:p>
          </p:txBody>
        </p:sp>
      </p:grpSp>
      <p:sp>
        <p:nvSpPr>
          <p:cNvPr id="28" name="Text Box 59"/>
          <p:cNvSpPr txBox="1">
            <a:spLocks noChangeArrowheads="1"/>
          </p:cNvSpPr>
          <p:nvPr/>
        </p:nvSpPr>
        <p:spPr bwMode="auto">
          <a:xfrm>
            <a:off x="4644008" y="3284984"/>
            <a:ext cx="373062"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a:lnSpc>
                <a:spcPct val="95000"/>
              </a:lnSpc>
              <a:spcBef>
                <a:spcPct val="0"/>
              </a:spcBef>
              <a:buClr>
                <a:srgbClr val="000000"/>
              </a:buClr>
              <a:buSzPct val="45000"/>
              <a:buFont typeface="StarSymbol" charset="0"/>
              <a:buNone/>
            </a:pPr>
            <a:r>
              <a:rPr lang="en-GB" altLang="el-GR" sz="2400" b="1" dirty="0">
                <a:solidFill>
                  <a:srgbClr val="820000"/>
                </a:solidFill>
                <a:latin typeface="Arial" pitchFamily="34" charset="0"/>
                <a:cs typeface="Arial" pitchFamily="34" charset="0"/>
              </a:rPr>
              <a:t>g</a:t>
            </a:r>
          </a:p>
        </p:txBody>
      </p:sp>
    </p:spTree>
    <p:extLst>
      <p:ext uri="{BB962C8B-B14F-4D97-AF65-F5344CB8AC3E}">
        <p14:creationId xmlns:p14="http://schemas.microsoft.com/office/powerpoint/2010/main" val="20338949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Μοντελοποίηση συνάρτησης </a:t>
            </a:r>
            <a:r>
              <a:rPr lang="en-US" dirty="0" smtClean="0"/>
              <a:t>OR</a:t>
            </a:r>
            <a:r>
              <a:rPr lang="el-GR" dirty="0" smtClean="0"/>
              <a:t> </a:t>
            </a:r>
            <a:r>
              <a:rPr lang="el-GR" sz="3200" b="0" dirty="0" smtClean="0"/>
              <a:t>(1 από </a:t>
            </a:r>
            <a:r>
              <a:rPr lang="en-US" sz="3200" b="0" dirty="0" smtClean="0"/>
              <a:t>4</a:t>
            </a:r>
            <a:r>
              <a:rPr lang="el-GR" sz="3200" b="0" dirty="0" smtClean="0"/>
              <a:t>)</a:t>
            </a:r>
            <a:endParaRPr lang="el-GR" sz="3200" b="0" dirty="0"/>
          </a:p>
        </p:txBody>
      </p:sp>
      <p:sp>
        <p:nvSpPr>
          <p:cNvPr id="3" name="Θέση περιεχομένου 2"/>
          <p:cNvSpPr>
            <a:spLocks noGrp="1"/>
          </p:cNvSpPr>
          <p:nvPr>
            <p:ph idx="1"/>
          </p:nvPr>
        </p:nvSpPr>
        <p:spPr>
          <a:xfrm>
            <a:off x="468011" y="1702916"/>
            <a:ext cx="5122912" cy="576064"/>
          </a:xfrm>
        </p:spPr>
        <p:txBody>
          <a:bodyPr/>
          <a:lstStyle/>
          <a:p>
            <a:pPr marL="0" indent="0">
              <a:buNone/>
            </a:pPr>
            <a:r>
              <a:rPr lang="el-GR" dirty="0"/>
              <a:t>Συνάρτηση </a:t>
            </a:r>
            <a:r>
              <a:rPr lang="en-US" dirty="0"/>
              <a:t>OR </a:t>
            </a:r>
            <a:r>
              <a:rPr lang="el-GR" dirty="0"/>
              <a:t>γραμμικά διαχωρίσιμη: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grpSp>
        <p:nvGrpSpPr>
          <p:cNvPr id="19" name="Group 4"/>
          <p:cNvGrpSpPr>
            <a:grpSpLocks/>
          </p:cNvGrpSpPr>
          <p:nvPr/>
        </p:nvGrpSpPr>
        <p:grpSpPr bwMode="auto">
          <a:xfrm>
            <a:off x="1331640" y="2636912"/>
            <a:ext cx="4104456" cy="2620797"/>
            <a:chOff x="4059" y="1237"/>
            <a:chExt cx="1565" cy="1205"/>
          </a:xfrm>
        </p:grpSpPr>
        <mc:AlternateContent xmlns:mc="http://schemas.openxmlformats.org/markup-compatibility/2006" xmlns:a14="http://schemas.microsoft.com/office/drawing/2010/main">
          <mc:Choice Requires="a14">
            <p:sp>
              <p:nvSpPr>
                <p:cNvPr id="20" name="Text Box 5"/>
                <p:cNvSpPr txBox="1">
                  <a:spLocks noChangeArrowheads="1"/>
                </p:cNvSpPr>
                <p:nvPr/>
              </p:nvSpPr>
              <p:spPr bwMode="auto">
                <a:xfrm>
                  <a:off x="5284" y="2160"/>
                  <a:ext cx="340" cy="2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0" eaLnBrk="1" fontAlgn="auto" hangingPunct="1">
                    <a:spcBef>
                      <a:spcPct val="50000"/>
                    </a:spcBef>
                    <a:spcAft>
                      <a:spcPts val="0"/>
                    </a:spcAft>
                    <a:buNone/>
                    <a:defRPr/>
                  </a:pPr>
                  <a14:m>
                    <m:oMathPara xmlns:m="http://schemas.openxmlformats.org/officeDocument/2006/math">
                      <m:oMathParaPr>
                        <m:jc m:val="centerGroup"/>
                      </m:oMathParaPr>
                      <m:oMath xmlns:m="http://schemas.openxmlformats.org/officeDocument/2006/math">
                        <m:sSub>
                          <m:sSubPr>
                            <m:ctrlPr>
                              <a:rPr lang="en-US" altLang="el-GR" sz="2000" i="1">
                                <a:latin typeface="Cambria Math"/>
                              </a:rPr>
                            </m:ctrlPr>
                          </m:sSubPr>
                          <m:e>
                            <m:r>
                              <m:rPr>
                                <m:sty m:val="p"/>
                              </m:rPr>
                              <a:rPr lang="en-US" altLang="el-GR" sz="2000">
                                <a:latin typeface="Cambria Math"/>
                              </a:rPr>
                              <m:t>x</m:t>
                            </m:r>
                          </m:e>
                          <m:sub>
                            <m:r>
                              <a:rPr lang="en-US" altLang="el-GR" sz="2000">
                                <a:latin typeface="Cambria Math"/>
                              </a:rPr>
                              <m:t>1</m:t>
                            </m:r>
                          </m:sub>
                        </m:sSub>
                      </m:oMath>
                    </m:oMathPara>
                  </a14:m>
                  <a:endParaRPr kumimoji="0" lang="el-GR" altLang="el-GR" sz="1600" b="0" i="0" u="none" strike="noStrike" kern="0" cap="none" spc="0" normalizeH="0" baseline="0" noProof="0" dirty="0" smtClean="0">
                    <a:ln>
                      <a:noFill/>
                    </a:ln>
                    <a:solidFill>
                      <a:srgbClr val="000000"/>
                    </a:solidFill>
                    <a:effectLst/>
                    <a:uLnTx/>
                    <a:uFillTx/>
                    <a:latin typeface="+mn-lt"/>
                  </a:endParaRPr>
                </a:p>
              </p:txBody>
            </p:sp>
          </mc:Choice>
          <mc:Fallback xmlns="">
            <p:sp>
              <p:nvSpPr>
                <p:cNvPr id="20" name="Text Box 5"/>
                <p:cNvSpPr txBox="1">
                  <a:spLocks noRot="1" noChangeAspect="1" noMove="1" noResize="1" noEditPoints="1" noAdjustHandles="1" noChangeArrowheads="1" noChangeShapeType="1" noTextEdit="1"/>
                </p:cNvSpPr>
                <p:nvPr/>
              </p:nvSpPr>
              <p:spPr bwMode="auto">
                <a:xfrm>
                  <a:off x="5284" y="2160"/>
                  <a:ext cx="340" cy="252"/>
                </a:xfrm>
                <a:prstGeom prst="rect">
                  <a:avLst/>
                </a:prstGeom>
                <a:blipFill rotWithShape="1">
                  <a:blip r:embed="rId2" cstate="print"/>
                  <a:stretch>
                    <a:fillRect/>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l-GR" sz="2400">
                      <a:noFill/>
                    </a:rPr>
                    <a:t> </a:t>
                  </a:r>
                </a:p>
              </p:txBody>
            </p:sp>
          </mc:Fallback>
        </mc:AlternateContent>
        <p:sp>
          <p:nvSpPr>
            <p:cNvPr id="21" name="Line 6"/>
            <p:cNvSpPr>
              <a:spLocks noChangeShapeType="1"/>
            </p:cNvSpPr>
            <p:nvPr/>
          </p:nvSpPr>
          <p:spPr bwMode="auto">
            <a:xfrm>
              <a:off x="4320" y="1343"/>
              <a:ext cx="0" cy="817"/>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0" i="0" u="none" strike="noStrike" kern="0" cap="none" spc="0" normalizeH="0" baseline="0" noProof="0" dirty="0" smtClean="0">
                <a:ln>
                  <a:noFill/>
                </a:ln>
                <a:solidFill>
                  <a:srgbClr val="000000"/>
                </a:solidFill>
                <a:effectLst/>
                <a:uLnTx/>
                <a:uFillTx/>
                <a:latin typeface="Times New Roman" panose="02020603050405020304" pitchFamily="18" charset="0"/>
              </a:endParaRPr>
            </a:p>
          </p:txBody>
        </p:sp>
        <p:sp>
          <p:nvSpPr>
            <p:cNvPr id="22" name="Line 7"/>
            <p:cNvSpPr>
              <a:spLocks noChangeShapeType="1"/>
            </p:cNvSpPr>
            <p:nvPr/>
          </p:nvSpPr>
          <p:spPr bwMode="auto">
            <a:xfrm>
              <a:off x="4320" y="2160"/>
              <a:ext cx="113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0" i="0" u="none" strike="noStrike" kern="0" cap="none" spc="0" normalizeH="0" baseline="0" noProof="0" dirty="0" smtClean="0">
                <a:ln>
                  <a:noFill/>
                </a:ln>
                <a:solidFill>
                  <a:srgbClr val="000000"/>
                </a:solidFill>
                <a:effectLst/>
                <a:uLnTx/>
                <a:uFillTx/>
                <a:latin typeface="Times New Roman" panose="02020603050405020304" pitchFamily="18" charset="0"/>
              </a:endParaRPr>
            </a:p>
          </p:txBody>
        </p:sp>
        <p:sp>
          <p:nvSpPr>
            <p:cNvPr id="23" name="Text Box 8"/>
            <p:cNvSpPr txBox="1">
              <a:spLocks noChangeArrowheads="1"/>
            </p:cNvSpPr>
            <p:nvPr/>
          </p:nvSpPr>
          <p:spPr bwMode="auto">
            <a:xfrm>
              <a:off x="4334" y="1641"/>
              <a:ext cx="31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eaLnBrk="1" fontAlgn="auto" latinLnBrk="0" hangingPunct="1">
                <a:lnSpc>
                  <a:spcPct val="100000"/>
                </a:lnSpc>
                <a:spcBef>
                  <a:spcPct val="50000"/>
                </a:spcBef>
                <a:spcAft>
                  <a:spcPts val="0"/>
                </a:spcAft>
                <a:buClrTx/>
                <a:buSzTx/>
                <a:buFontTx/>
                <a:buNone/>
                <a:tabLst/>
                <a:defRPr/>
              </a:pPr>
              <a:r>
                <a:rPr kumimoji="0" lang="en-US" altLang="el-GR" sz="2400" b="1" i="0" u="none" strike="noStrike" kern="0" cap="none" spc="0" normalizeH="0" baseline="0" noProof="0" dirty="0" smtClean="0">
                  <a:ln>
                    <a:noFill/>
                  </a:ln>
                  <a:solidFill>
                    <a:srgbClr val="004A82"/>
                  </a:solidFill>
                  <a:effectLst/>
                  <a:uLnTx/>
                  <a:uFillTx/>
                  <a:latin typeface="+mn-lt"/>
                </a:rPr>
                <a:t>1</a:t>
              </a:r>
              <a:endParaRPr kumimoji="0" lang="el-GR" altLang="el-GR" sz="2400" b="1" i="0" u="none" strike="noStrike" kern="0" cap="none" spc="0" normalizeH="0" baseline="0" noProof="0" dirty="0" smtClean="0">
                <a:ln>
                  <a:noFill/>
                </a:ln>
                <a:solidFill>
                  <a:srgbClr val="004A82"/>
                </a:solidFill>
                <a:effectLst/>
                <a:uLnTx/>
                <a:uFillTx/>
                <a:latin typeface="+mn-lt"/>
              </a:endParaRPr>
            </a:p>
          </p:txBody>
        </p:sp>
        <p:sp>
          <p:nvSpPr>
            <p:cNvPr id="25" name="Text Box 10"/>
            <p:cNvSpPr txBox="1">
              <a:spLocks noChangeArrowheads="1"/>
            </p:cNvSpPr>
            <p:nvPr/>
          </p:nvSpPr>
          <p:spPr bwMode="auto">
            <a:xfrm>
              <a:off x="4172" y="2084"/>
              <a:ext cx="22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eaLnBrk="1" fontAlgn="auto" latinLnBrk="0" hangingPunct="1">
                <a:lnSpc>
                  <a:spcPct val="100000"/>
                </a:lnSpc>
                <a:spcBef>
                  <a:spcPct val="50000"/>
                </a:spcBef>
                <a:spcAft>
                  <a:spcPts val="0"/>
                </a:spcAft>
                <a:buClrTx/>
                <a:buSzTx/>
                <a:buFontTx/>
                <a:buNone/>
                <a:tabLst/>
                <a:defRPr/>
              </a:pPr>
              <a:r>
                <a:rPr kumimoji="0" lang="el-GR" altLang="el-GR" sz="2400" b="0" i="0" u="none" strike="noStrike" kern="0" cap="none" spc="0" normalizeH="0" baseline="0" noProof="0" dirty="0" smtClean="0">
                  <a:ln>
                    <a:noFill/>
                  </a:ln>
                  <a:solidFill>
                    <a:srgbClr val="000000"/>
                  </a:solidFill>
                  <a:effectLst/>
                  <a:uLnTx/>
                  <a:uFillTx/>
                  <a:latin typeface="+mn-lt"/>
                </a:rPr>
                <a:t>0</a:t>
              </a:r>
            </a:p>
          </p:txBody>
        </p:sp>
        <p:sp>
          <p:nvSpPr>
            <p:cNvPr id="26" name="Text Box 11"/>
            <p:cNvSpPr txBox="1">
              <a:spLocks noChangeArrowheads="1"/>
            </p:cNvSpPr>
            <p:nvPr/>
          </p:nvSpPr>
          <p:spPr bwMode="auto">
            <a:xfrm>
              <a:off x="4323" y="1964"/>
              <a:ext cx="22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eaLnBrk="1" fontAlgn="auto" latinLnBrk="0" hangingPunct="1">
                <a:lnSpc>
                  <a:spcPct val="100000"/>
                </a:lnSpc>
                <a:spcBef>
                  <a:spcPct val="50000"/>
                </a:spcBef>
                <a:spcAft>
                  <a:spcPts val="0"/>
                </a:spcAft>
                <a:buClrTx/>
                <a:buSzTx/>
                <a:buFontTx/>
                <a:buNone/>
                <a:tabLst/>
                <a:defRPr/>
              </a:pPr>
              <a:r>
                <a:rPr kumimoji="0" lang="el-GR" altLang="el-GR" sz="2400" b="1" i="0" u="none" strike="noStrike" kern="0" cap="none" spc="0" normalizeH="0" baseline="0" noProof="0" dirty="0" smtClean="0">
                  <a:ln>
                    <a:noFill/>
                  </a:ln>
                  <a:solidFill>
                    <a:srgbClr val="004A82"/>
                  </a:solidFill>
                  <a:effectLst/>
                  <a:uLnTx/>
                  <a:uFillTx/>
                  <a:latin typeface="+mn-lt"/>
                </a:rPr>
                <a:t>0</a:t>
              </a:r>
            </a:p>
          </p:txBody>
        </p:sp>
        <p:sp>
          <p:nvSpPr>
            <p:cNvPr id="27" name="Text Box 12"/>
            <p:cNvSpPr txBox="1">
              <a:spLocks noChangeArrowheads="1"/>
            </p:cNvSpPr>
            <p:nvPr/>
          </p:nvSpPr>
          <p:spPr bwMode="auto">
            <a:xfrm>
              <a:off x="4195" y="1555"/>
              <a:ext cx="4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eaLnBrk="1" fontAlgn="auto" latinLnBrk="0" hangingPunct="1">
                <a:lnSpc>
                  <a:spcPct val="100000"/>
                </a:lnSpc>
                <a:spcBef>
                  <a:spcPct val="50000"/>
                </a:spcBef>
                <a:spcAft>
                  <a:spcPts val="0"/>
                </a:spcAft>
                <a:buClrTx/>
                <a:buSzTx/>
                <a:buFontTx/>
                <a:buNone/>
                <a:tabLst/>
                <a:defRPr/>
              </a:pPr>
              <a:r>
                <a:rPr kumimoji="0" lang="en-US" altLang="el-GR" sz="2400" b="0" i="0" u="none" strike="noStrike" kern="0" cap="none" spc="0" normalizeH="0" baseline="0" noProof="0" dirty="0" smtClean="0">
                  <a:ln>
                    <a:noFill/>
                  </a:ln>
                  <a:solidFill>
                    <a:srgbClr val="000000"/>
                  </a:solidFill>
                  <a:effectLst/>
                  <a:uLnTx/>
                  <a:uFillTx/>
                  <a:latin typeface="+mn-lt"/>
                </a:rPr>
                <a:t> </a:t>
              </a:r>
              <a:r>
                <a:rPr kumimoji="0" lang="el-GR" altLang="el-GR" sz="2400" b="0" i="0" u="none" strike="noStrike" kern="0" cap="none" spc="0" normalizeH="0" baseline="0" noProof="0" dirty="0" smtClean="0">
                  <a:ln>
                    <a:noFill/>
                  </a:ln>
                  <a:solidFill>
                    <a:srgbClr val="000000"/>
                  </a:solidFill>
                  <a:effectLst/>
                  <a:uLnTx/>
                  <a:uFillTx/>
                  <a:latin typeface="+mn-lt"/>
                </a:rPr>
                <a:t>_</a:t>
              </a:r>
            </a:p>
          </p:txBody>
        </p:sp>
        <p:sp>
          <p:nvSpPr>
            <p:cNvPr id="28" name="Text Box 13"/>
            <p:cNvSpPr txBox="1">
              <a:spLocks noChangeArrowheads="1"/>
            </p:cNvSpPr>
            <p:nvPr/>
          </p:nvSpPr>
          <p:spPr bwMode="auto">
            <a:xfrm>
              <a:off x="4684" y="2230"/>
              <a:ext cx="22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eaLnBrk="1" fontAlgn="auto" latinLnBrk="0" hangingPunct="1">
                <a:spcBef>
                  <a:spcPct val="50000"/>
                </a:spcBef>
                <a:spcAft>
                  <a:spcPts val="0"/>
                </a:spcAft>
                <a:buClrTx/>
                <a:buSzTx/>
                <a:buFontTx/>
                <a:buNone/>
                <a:tabLst/>
                <a:defRPr/>
              </a:pPr>
              <a:r>
                <a:rPr kumimoji="0" lang="el-GR" altLang="el-GR" sz="2400" i="0" u="none" strike="noStrike" kern="0" cap="none" spc="0" normalizeH="0" baseline="0" noProof="0" dirty="0" smtClean="0">
                  <a:ln>
                    <a:noFill/>
                  </a:ln>
                  <a:effectLst/>
                  <a:uLnTx/>
                  <a:uFillTx/>
                  <a:latin typeface="+mn-lt"/>
                </a:rPr>
                <a:t>1</a:t>
              </a:r>
            </a:p>
          </p:txBody>
        </p:sp>
        <mc:AlternateContent xmlns:mc="http://schemas.openxmlformats.org/markup-compatibility/2006" xmlns:a14="http://schemas.microsoft.com/office/drawing/2010/main">
          <mc:Choice Requires="a14">
            <p:sp>
              <p:nvSpPr>
                <p:cNvPr id="29" name="Text Box 14"/>
                <p:cNvSpPr txBox="1">
                  <a:spLocks noChangeArrowheads="1"/>
                </p:cNvSpPr>
                <p:nvPr/>
              </p:nvSpPr>
              <p:spPr bwMode="auto">
                <a:xfrm>
                  <a:off x="4059" y="1237"/>
                  <a:ext cx="340" cy="2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0" eaLnBrk="1" fontAlgn="auto" hangingPunct="1">
                    <a:spcBef>
                      <a:spcPct val="50000"/>
                    </a:spcBef>
                    <a:spcAft>
                      <a:spcPts val="0"/>
                    </a:spcAft>
                    <a:buNone/>
                    <a:defRPr/>
                  </a:pPr>
                  <a14:m>
                    <m:oMathPara xmlns:m="http://schemas.openxmlformats.org/officeDocument/2006/math">
                      <m:oMathParaPr>
                        <m:jc m:val="centerGroup"/>
                      </m:oMathParaPr>
                      <m:oMath xmlns:m="http://schemas.openxmlformats.org/officeDocument/2006/math">
                        <m:sSub>
                          <m:sSubPr>
                            <m:ctrlPr>
                              <a:rPr lang="en-US" altLang="el-GR" sz="2000" i="1" smtClean="0">
                                <a:latin typeface="Cambria Math"/>
                              </a:rPr>
                            </m:ctrlPr>
                          </m:sSubPr>
                          <m:e>
                            <m:r>
                              <m:rPr>
                                <m:sty m:val="p"/>
                              </m:rPr>
                              <a:rPr lang="en-US" altLang="el-GR" sz="2000">
                                <a:latin typeface="Cambria Math"/>
                              </a:rPr>
                              <m:t>x</m:t>
                            </m:r>
                          </m:e>
                          <m:sub>
                            <m:r>
                              <a:rPr lang="en-US" altLang="el-GR" sz="2000" b="0" i="0" smtClean="0">
                                <a:latin typeface="Cambria Math"/>
                              </a:rPr>
                              <m:t>2</m:t>
                            </m:r>
                          </m:sub>
                        </m:sSub>
                      </m:oMath>
                    </m:oMathPara>
                  </a14:m>
                  <a:endParaRPr kumimoji="0" lang="el-GR" altLang="el-GR" sz="1600" b="0" i="0" u="none" strike="noStrike" kern="0" cap="none" spc="0" normalizeH="0" baseline="0" noProof="0" dirty="0" smtClean="0">
                    <a:ln>
                      <a:noFill/>
                    </a:ln>
                    <a:solidFill>
                      <a:srgbClr val="000000"/>
                    </a:solidFill>
                    <a:effectLst/>
                    <a:uLnTx/>
                    <a:uFillTx/>
                    <a:latin typeface="+mn-lt"/>
                  </a:endParaRPr>
                </a:p>
              </p:txBody>
            </p:sp>
          </mc:Choice>
          <mc:Fallback xmlns="">
            <p:sp>
              <p:nvSpPr>
                <p:cNvPr id="29" name="Text Box 14"/>
                <p:cNvSpPr txBox="1">
                  <a:spLocks noRot="1" noChangeAspect="1" noMove="1" noResize="1" noEditPoints="1" noAdjustHandles="1" noChangeArrowheads="1" noChangeShapeType="1" noTextEdit="1"/>
                </p:cNvSpPr>
                <p:nvPr/>
              </p:nvSpPr>
              <p:spPr bwMode="auto">
                <a:xfrm>
                  <a:off x="4059" y="1237"/>
                  <a:ext cx="340" cy="252"/>
                </a:xfrm>
                <a:prstGeom prst="rect">
                  <a:avLst/>
                </a:prstGeom>
                <a:blipFill rotWithShape="1">
                  <a:blip r:embed="rId3" cstate="print"/>
                  <a:stretch>
                    <a:fillRect/>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l-GR" sz="2400">
                      <a:noFill/>
                    </a:rPr>
                    <a:t> </a:t>
                  </a:r>
                </a:p>
              </p:txBody>
            </p:sp>
          </mc:Fallback>
        </mc:AlternateContent>
        <p:sp>
          <p:nvSpPr>
            <p:cNvPr id="30" name="Rectangle 15"/>
            <p:cNvSpPr>
              <a:spLocks noChangeArrowheads="1"/>
            </p:cNvSpPr>
            <p:nvPr/>
          </p:nvSpPr>
          <p:spPr bwMode="auto">
            <a:xfrm flipH="1">
              <a:off x="4112" y="1616"/>
              <a:ext cx="16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eaLnBrk="1" fontAlgn="auto" latinLnBrk="0" hangingPunct="1">
                <a:lnSpc>
                  <a:spcPct val="100000"/>
                </a:lnSpc>
                <a:spcBef>
                  <a:spcPct val="0"/>
                </a:spcBef>
                <a:spcAft>
                  <a:spcPts val="0"/>
                </a:spcAft>
                <a:buClrTx/>
                <a:buSzTx/>
                <a:buFontTx/>
                <a:buNone/>
                <a:tabLst/>
                <a:defRPr/>
              </a:pPr>
              <a:r>
                <a:rPr kumimoji="0" lang="en-US" altLang="el-GR" sz="2400" b="0" i="0" u="none" strike="noStrike" kern="0" cap="none" spc="0" normalizeH="0" baseline="0" noProof="0" dirty="0" smtClean="0">
                  <a:ln>
                    <a:noFill/>
                  </a:ln>
                  <a:solidFill>
                    <a:srgbClr val="000000"/>
                  </a:solidFill>
                  <a:effectLst/>
                  <a:uLnTx/>
                  <a:uFillTx/>
                  <a:latin typeface="+mn-lt"/>
                </a:rPr>
                <a:t>1</a:t>
              </a:r>
              <a:endParaRPr kumimoji="0" lang="el-GR" altLang="el-GR" sz="2400" b="0" i="0" u="none" strike="noStrike" kern="0" cap="none" spc="0" normalizeH="0" baseline="0" noProof="0" dirty="0" smtClean="0">
                <a:ln>
                  <a:noFill/>
                </a:ln>
                <a:solidFill>
                  <a:srgbClr val="000000"/>
                </a:solidFill>
                <a:effectLst/>
                <a:uLnTx/>
                <a:uFillTx/>
                <a:latin typeface="+mn-lt"/>
              </a:endParaRPr>
            </a:p>
          </p:txBody>
        </p:sp>
        <p:sp>
          <p:nvSpPr>
            <p:cNvPr id="31" name="Rectangle 16"/>
            <p:cNvSpPr>
              <a:spLocks noChangeArrowheads="1"/>
            </p:cNvSpPr>
            <p:nvPr/>
          </p:nvSpPr>
          <p:spPr bwMode="auto">
            <a:xfrm>
              <a:off x="4689" y="1958"/>
              <a:ext cx="13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eaLnBrk="1" fontAlgn="auto" latinLnBrk="0" hangingPunct="1">
                <a:lnSpc>
                  <a:spcPct val="100000"/>
                </a:lnSpc>
                <a:spcBef>
                  <a:spcPct val="0"/>
                </a:spcBef>
                <a:spcAft>
                  <a:spcPts val="0"/>
                </a:spcAft>
                <a:buClrTx/>
                <a:buSzTx/>
                <a:buFontTx/>
                <a:buNone/>
                <a:tabLst/>
                <a:defRPr/>
              </a:pPr>
              <a:r>
                <a:rPr kumimoji="0" lang="en-US" altLang="el-GR" sz="2400" b="1" i="0" u="none" strike="noStrike" kern="0" cap="none" spc="0" normalizeH="0" baseline="0" noProof="0" dirty="0" smtClean="0">
                  <a:ln>
                    <a:noFill/>
                  </a:ln>
                  <a:solidFill>
                    <a:srgbClr val="004A82"/>
                  </a:solidFill>
                  <a:effectLst/>
                  <a:uLnTx/>
                  <a:uFillTx/>
                  <a:latin typeface="+mn-lt"/>
                </a:rPr>
                <a:t>1</a:t>
              </a:r>
              <a:endParaRPr kumimoji="0" lang="el-GR" altLang="el-GR" sz="2400" b="1" i="0" u="none" strike="noStrike" kern="0" cap="none" spc="0" normalizeH="0" baseline="0" noProof="0" dirty="0" smtClean="0">
                <a:ln>
                  <a:noFill/>
                </a:ln>
                <a:solidFill>
                  <a:srgbClr val="004A82"/>
                </a:solidFill>
                <a:effectLst/>
                <a:uLnTx/>
                <a:uFillTx/>
                <a:latin typeface="+mn-lt"/>
              </a:endParaRPr>
            </a:p>
          </p:txBody>
        </p:sp>
      </p:grpSp>
      <p:sp>
        <p:nvSpPr>
          <p:cNvPr id="32" name="Line 17"/>
          <p:cNvSpPr>
            <a:spLocks noChangeShapeType="1"/>
          </p:cNvSpPr>
          <p:nvPr/>
        </p:nvSpPr>
        <p:spPr bwMode="auto">
          <a:xfrm>
            <a:off x="1475656" y="3501008"/>
            <a:ext cx="1721909" cy="1199469"/>
          </a:xfrm>
          <a:prstGeom prst="line">
            <a:avLst/>
          </a:prstGeom>
          <a:ln w="38100">
            <a:solidFill>
              <a:srgbClr val="820000"/>
            </a:solidFill>
            <a:prstDash val="lgDashDot"/>
            <a:headEnd/>
            <a:tailEnd/>
          </a:ln>
          <a:extLst/>
        </p:spPr>
        <p:style>
          <a:lnRef idx="1">
            <a:schemeClr val="dk1"/>
          </a:lnRef>
          <a:fillRef idx="0">
            <a:schemeClr val="dk1"/>
          </a:fillRef>
          <a:effectRef idx="0">
            <a:schemeClr val="dk1"/>
          </a:effectRef>
          <a:fontRef idx="minor">
            <a:schemeClr val="tx1"/>
          </a:fontRef>
        </p:style>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0" i="0" u="none" strike="noStrike" kern="0" cap="none" spc="0" normalizeH="0" baseline="0" noProof="0" dirty="0" smtClean="0">
              <a:ln>
                <a:noFill/>
              </a:ln>
              <a:solidFill>
                <a:srgbClr val="000000"/>
              </a:solidFill>
              <a:effectLst/>
              <a:uLnTx/>
              <a:uFillTx/>
              <a:latin typeface="Times New Roman" panose="02020603050405020304" pitchFamily="18" charset="0"/>
            </a:endParaRPr>
          </a:p>
        </p:txBody>
      </p:sp>
      <p:cxnSp>
        <p:nvCxnSpPr>
          <p:cNvPr id="7" name="Straight Connector 6"/>
          <p:cNvCxnSpPr/>
          <p:nvPr/>
        </p:nvCxnSpPr>
        <p:spPr>
          <a:xfrm>
            <a:off x="3131840" y="4653136"/>
            <a:ext cx="0" cy="161417"/>
          </a:xfrm>
          <a:prstGeom prst="line">
            <a:avLst/>
          </a:prstGeom>
        </p:spPr>
        <p:style>
          <a:lnRef idx="1">
            <a:schemeClr val="dk1"/>
          </a:lnRef>
          <a:fillRef idx="0">
            <a:schemeClr val="dk1"/>
          </a:fillRef>
          <a:effectRef idx="0">
            <a:schemeClr val="dk1"/>
          </a:effectRef>
          <a:fontRef idx="minor">
            <a:schemeClr val="tx1"/>
          </a:fontRef>
        </p:style>
      </p:cxnSp>
      <p:sp>
        <p:nvSpPr>
          <p:cNvPr id="36" name="Rectangle 16"/>
          <p:cNvSpPr>
            <a:spLocks noChangeArrowheads="1"/>
          </p:cNvSpPr>
          <p:nvPr/>
        </p:nvSpPr>
        <p:spPr bwMode="auto">
          <a:xfrm>
            <a:off x="2915816" y="3573016"/>
            <a:ext cx="314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eaLnBrk="1" fontAlgn="auto" latinLnBrk="0" hangingPunct="1">
              <a:lnSpc>
                <a:spcPct val="100000"/>
              </a:lnSpc>
              <a:spcBef>
                <a:spcPct val="0"/>
              </a:spcBef>
              <a:spcAft>
                <a:spcPts val="0"/>
              </a:spcAft>
              <a:buClrTx/>
              <a:buSzTx/>
              <a:buFontTx/>
              <a:buNone/>
              <a:tabLst/>
              <a:defRPr/>
            </a:pPr>
            <a:r>
              <a:rPr kumimoji="0" lang="en-US" altLang="el-GR" sz="2000" b="1" i="0" u="none" strike="noStrike" kern="0" cap="none" spc="0" normalizeH="0" baseline="0" noProof="0" dirty="0" smtClean="0">
                <a:ln>
                  <a:noFill/>
                </a:ln>
                <a:solidFill>
                  <a:srgbClr val="004A82"/>
                </a:solidFill>
                <a:effectLst/>
                <a:uLnTx/>
                <a:uFillTx/>
                <a:latin typeface="+mn-lt"/>
              </a:rPr>
              <a:t>1</a:t>
            </a:r>
            <a:endParaRPr kumimoji="0" lang="el-GR" altLang="el-GR" sz="2000" b="1" i="0" u="none" strike="noStrike" kern="0" cap="none" spc="0" normalizeH="0" baseline="0" noProof="0" dirty="0" smtClean="0">
              <a:ln>
                <a:noFill/>
              </a:ln>
              <a:solidFill>
                <a:srgbClr val="004A82"/>
              </a:solidFill>
              <a:effectLst/>
              <a:uLnTx/>
              <a:uFillTx/>
              <a:latin typeface="+mn-lt"/>
            </a:endParaRPr>
          </a:p>
        </p:txBody>
      </p:sp>
    </p:spTree>
    <p:extLst>
      <p:ext uri="{BB962C8B-B14F-4D97-AF65-F5344CB8AC3E}">
        <p14:creationId xmlns:p14="http://schemas.microsoft.com/office/powerpoint/2010/main" val="273654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Μοντελοποίηση συνάρτησης </a:t>
            </a:r>
            <a:r>
              <a:rPr lang="en-US" dirty="0"/>
              <a:t>OR</a:t>
            </a:r>
            <a:r>
              <a:rPr lang="el-GR" dirty="0"/>
              <a:t> </a:t>
            </a:r>
            <a:r>
              <a:rPr lang="el-GR" sz="3200" b="0" dirty="0" smtClean="0"/>
              <a:t>(2 </a:t>
            </a:r>
            <a:r>
              <a:rPr lang="el-GR" sz="3200" b="0" dirty="0"/>
              <a:t>από </a:t>
            </a:r>
            <a:r>
              <a:rPr lang="en-US" sz="3200" b="0" dirty="0" smtClean="0"/>
              <a:t>4</a:t>
            </a:r>
            <a:r>
              <a:rPr lang="el-GR" sz="3200" b="0" dirty="0" smtClean="0"/>
              <a:t>)</a:t>
            </a:r>
            <a:endParaRPr lang="el-GR" dirty="0"/>
          </a:p>
        </p:txBody>
      </p:sp>
      <p:sp>
        <p:nvSpPr>
          <p:cNvPr id="3" name="Θέση περιεχομένου 2"/>
          <p:cNvSpPr>
            <a:spLocks noGrp="1"/>
          </p:cNvSpPr>
          <p:nvPr>
            <p:ph idx="1"/>
          </p:nvPr>
        </p:nvSpPr>
        <p:spPr>
          <a:xfrm>
            <a:off x="384870" y="4192578"/>
            <a:ext cx="8229600" cy="2332766"/>
          </a:xfrm>
        </p:spPr>
        <p:txBody>
          <a:bodyPr>
            <a:normAutofit fontScale="92500" lnSpcReduction="20000"/>
          </a:bodyPr>
          <a:lstStyle/>
          <a:p>
            <a:pPr>
              <a:spcBef>
                <a:spcPct val="50000"/>
              </a:spcBef>
              <a:buNone/>
            </a:pPr>
            <a:r>
              <a:rPr lang="el-GR" altLang="el-GR" sz="2600" dirty="0"/>
              <a:t>Είσοδοι: </a:t>
            </a:r>
            <a:r>
              <a:rPr lang="el-GR" altLang="el-GR" sz="2600" dirty="0">
                <a:solidFill>
                  <a:srgbClr val="004A82"/>
                </a:solidFill>
              </a:rPr>
              <a:t>2</a:t>
            </a:r>
            <a:r>
              <a:rPr lang="el-GR" altLang="el-GR" sz="2600" dirty="0"/>
              <a:t>,  Έξοδοι: </a:t>
            </a:r>
            <a:r>
              <a:rPr lang="el-GR" altLang="el-GR" sz="2600" dirty="0">
                <a:solidFill>
                  <a:srgbClr val="004A82"/>
                </a:solidFill>
              </a:rPr>
              <a:t>1</a:t>
            </a:r>
            <a:r>
              <a:rPr lang="el-GR" altLang="el-GR" sz="2600" dirty="0"/>
              <a:t>,   Κρυμμένα επίπεδα: </a:t>
            </a:r>
            <a:r>
              <a:rPr lang="el-GR" altLang="el-GR" sz="2600" dirty="0">
                <a:solidFill>
                  <a:srgbClr val="004A82"/>
                </a:solidFill>
              </a:rPr>
              <a:t>κανένα</a:t>
            </a:r>
          </a:p>
          <a:p>
            <a:pPr>
              <a:spcBef>
                <a:spcPct val="50000"/>
              </a:spcBef>
              <a:buNone/>
            </a:pPr>
            <a:r>
              <a:rPr lang="el-GR" altLang="el-GR" sz="2600" dirty="0"/>
              <a:t>Κανόνας εκπαίδευσης:</a:t>
            </a:r>
            <a:r>
              <a:rPr lang="en-US" altLang="el-GR" sz="2600" dirty="0"/>
              <a:t> </a:t>
            </a:r>
            <a:r>
              <a:rPr lang="en-US" altLang="el-GR" sz="2600" b="1" dirty="0">
                <a:solidFill>
                  <a:srgbClr val="004A82"/>
                </a:solidFill>
              </a:rPr>
              <a:t>Delta Rule</a:t>
            </a:r>
          </a:p>
          <a:p>
            <a:pPr>
              <a:spcBef>
                <a:spcPct val="50000"/>
              </a:spcBef>
              <a:buNone/>
            </a:pPr>
            <a:r>
              <a:rPr lang="el-GR" altLang="el-GR" sz="2600" dirty="0"/>
              <a:t>Συνάρτηση ενεργοποίησης: </a:t>
            </a:r>
            <a:r>
              <a:rPr lang="el-GR" altLang="el-GR" sz="2600" dirty="0" smtClean="0"/>
              <a:t>βηματική </a:t>
            </a:r>
            <a:r>
              <a:rPr lang="en-US" altLang="el-GR" sz="2600" b="1" dirty="0" smtClean="0">
                <a:solidFill>
                  <a:srgbClr val="820000"/>
                </a:solidFill>
                <a:latin typeface="Arial" pitchFamily="34" charset="0"/>
                <a:cs typeface="Arial" pitchFamily="34" charset="0"/>
              </a:rPr>
              <a:t>g</a:t>
            </a:r>
            <a:endParaRPr lang="en-US" altLang="el-GR" sz="2600" b="1" dirty="0">
              <a:solidFill>
                <a:srgbClr val="820000"/>
              </a:solidFill>
              <a:latin typeface="Arial" pitchFamily="34" charset="0"/>
              <a:cs typeface="Arial" pitchFamily="34" charset="0"/>
            </a:endParaRPr>
          </a:p>
          <a:p>
            <a:pPr>
              <a:spcBef>
                <a:spcPct val="50000"/>
              </a:spcBef>
              <a:buNone/>
            </a:pPr>
            <a:r>
              <a:rPr lang="el-GR" altLang="el-GR" sz="2600" dirty="0"/>
              <a:t>Έξοδος: </a:t>
            </a:r>
            <a:r>
              <a:rPr lang="en-US" altLang="el-GR" sz="2600" b="1" dirty="0" smtClean="0">
                <a:solidFill>
                  <a:srgbClr val="004A82"/>
                </a:solidFill>
              </a:rPr>
              <a:t>0 </a:t>
            </a:r>
            <a:r>
              <a:rPr lang="el-GR" altLang="el-GR" sz="2600" dirty="0" smtClean="0"/>
              <a:t>ή</a:t>
            </a:r>
            <a:r>
              <a:rPr lang="en-US" altLang="el-GR" sz="2600" b="1" dirty="0" smtClean="0">
                <a:solidFill>
                  <a:srgbClr val="004A82"/>
                </a:solidFill>
              </a:rPr>
              <a:t>  1</a:t>
            </a:r>
            <a:endParaRPr lang="el-GR" altLang="el-GR" sz="2600" dirty="0" smtClean="0"/>
          </a:p>
          <a:p>
            <a:pPr>
              <a:spcBef>
                <a:spcPct val="50000"/>
              </a:spcBef>
              <a:buNone/>
            </a:pPr>
            <a:r>
              <a:rPr lang="el-GR" altLang="el-GR" sz="2600" dirty="0" smtClean="0"/>
              <a:t>Μεταβολή βάρους</a:t>
            </a:r>
            <a:r>
              <a:rPr lang="en-US" altLang="el-GR" sz="2600" dirty="0" smtClean="0"/>
              <a:t> </a:t>
            </a:r>
            <a:r>
              <a:rPr lang="el-GR" altLang="el-GR" sz="2600" b="1" dirty="0">
                <a:solidFill>
                  <a:srgbClr val="004A82"/>
                </a:solidFill>
              </a:rPr>
              <a:t>w</a:t>
            </a:r>
            <a:r>
              <a:rPr lang="en-US" altLang="el-GR" sz="2600" b="1" baseline="-25000" dirty="0">
                <a:solidFill>
                  <a:srgbClr val="004A82"/>
                </a:solidFill>
              </a:rPr>
              <a:t>i </a:t>
            </a:r>
            <a:r>
              <a:rPr lang="el-GR" altLang="el-GR" sz="2600" b="1" dirty="0" smtClean="0">
                <a:solidFill>
                  <a:srgbClr val="004A82"/>
                </a:solidFill>
              </a:rPr>
              <a:t>:</a:t>
            </a:r>
            <a:r>
              <a:rPr lang="en-US" altLang="el-GR" sz="2600" b="1" dirty="0" smtClean="0">
                <a:solidFill>
                  <a:srgbClr val="004A82"/>
                </a:solidFill>
              </a:rPr>
              <a:t> </a:t>
            </a:r>
            <a:r>
              <a:rPr lang="en-US" altLang="el-GR" sz="2600" b="1" dirty="0">
                <a:solidFill>
                  <a:srgbClr val="004A82"/>
                </a:solidFill>
              </a:rPr>
              <a:t>w</a:t>
            </a:r>
            <a:r>
              <a:rPr lang="en-US" altLang="el-GR" sz="2600" b="1" baseline="-25000" dirty="0">
                <a:solidFill>
                  <a:srgbClr val="004A82"/>
                </a:solidFill>
              </a:rPr>
              <a:t>i</a:t>
            </a:r>
            <a:r>
              <a:rPr lang="en-US" altLang="el-GR" sz="2600" b="1" dirty="0">
                <a:solidFill>
                  <a:srgbClr val="004A82"/>
                </a:solidFill>
              </a:rPr>
              <a:t>=</a:t>
            </a:r>
            <a:r>
              <a:rPr lang="el-GR" altLang="el-GR" sz="2600" b="1" dirty="0">
                <a:solidFill>
                  <a:srgbClr val="004A82"/>
                </a:solidFill>
              </a:rPr>
              <a:t>w</a:t>
            </a:r>
            <a:r>
              <a:rPr lang="en-US" altLang="el-GR" sz="2600" b="1" baseline="-25000" dirty="0">
                <a:solidFill>
                  <a:srgbClr val="004A82"/>
                </a:solidFill>
              </a:rPr>
              <a:t>i-old</a:t>
            </a:r>
            <a:r>
              <a:rPr lang="en-US" altLang="el-GR" sz="2600" b="1" dirty="0">
                <a:solidFill>
                  <a:srgbClr val="004A82"/>
                </a:solidFill>
              </a:rPr>
              <a:t>-d*(a</a:t>
            </a:r>
            <a:r>
              <a:rPr lang="en-US" altLang="el-GR" sz="2600" b="1" baseline="-25000" dirty="0">
                <a:solidFill>
                  <a:srgbClr val="004A82"/>
                </a:solidFill>
              </a:rPr>
              <a:t>j</a:t>
            </a:r>
            <a:r>
              <a:rPr lang="en-US" altLang="el-GR" sz="2600" b="1" dirty="0">
                <a:solidFill>
                  <a:srgbClr val="004A82"/>
                </a:solidFill>
              </a:rPr>
              <a:t>-a</a:t>
            </a:r>
            <a:r>
              <a:rPr lang="el-GR" altLang="el-GR" sz="2600" b="1" baseline="-25000" dirty="0">
                <a:solidFill>
                  <a:srgbClr val="004A82"/>
                </a:solidFill>
              </a:rPr>
              <a:t>ε</a:t>
            </a:r>
            <a:r>
              <a:rPr lang="en-US" altLang="el-GR" sz="2600" b="1" dirty="0">
                <a:solidFill>
                  <a:srgbClr val="004A82"/>
                </a:solidFill>
              </a:rPr>
              <a:t>)i</a:t>
            </a:r>
            <a:r>
              <a:rPr lang="en-US" altLang="el-GR" sz="2600" b="1" baseline="-25000" dirty="0">
                <a:solidFill>
                  <a:srgbClr val="004A82"/>
                </a:solidFill>
              </a:rPr>
              <a:t>i</a:t>
            </a:r>
            <a:endParaRPr lang="el-GR" altLang="el-GR" sz="2600" b="1" dirty="0">
              <a:solidFill>
                <a:srgbClr val="004A82"/>
              </a:solidFill>
            </a:endParaRPr>
          </a:p>
          <a:p>
            <a:pPr>
              <a:spcBef>
                <a:spcPct val="50000"/>
              </a:spcBef>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grpSp>
        <p:nvGrpSpPr>
          <p:cNvPr id="15" name="Ομάδα 25"/>
          <p:cNvGrpSpPr/>
          <p:nvPr/>
        </p:nvGrpSpPr>
        <p:grpSpPr>
          <a:xfrm>
            <a:off x="403920" y="1412776"/>
            <a:ext cx="7480447" cy="1946275"/>
            <a:chOff x="836613" y="1585913"/>
            <a:chExt cx="7480447" cy="1946275"/>
          </a:xfrm>
        </p:grpSpPr>
        <p:sp>
          <p:nvSpPr>
            <p:cNvPr id="5" name="Oval 25"/>
            <p:cNvSpPr>
              <a:spLocks noChangeArrowheads="1"/>
            </p:cNvSpPr>
            <p:nvPr/>
          </p:nvSpPr>
          <p:spPr bwMode="auto">
            <a:xfrm>
              <a:off x="1130300" y="2846388"/>
              <a:ext cx="457200" cy="457200"/>
            </a:xfrm>
            <a:prstGeom prst="ellipse">
              <a:avLst/>
            </a:prstGeom>
            <a:solidFill>
              <a:schemeClr val="bg1"/>
            </a:solidFill>
            <a:ln w="9525">
              <a:solidFill>
                <a:srgbClr val="000000"/>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2400" dirty="0">
                <a:solidFill>
                  <a:srgbClr val="820000"/>
                </a:solidFill>
                <a:latin typeface="+mn-lt"/>
              </a:endParaRPr>
            </a:p>
          </p:txBody>
        </p:sp>
        <mc:AlternateContent xmlns:mc="http://schemas.openxmlformats.org/markup-compatibility/2006" xmlns:a14="http://schemas.microsoft.com/office/drawing/2010/main">
          <mc:Choice Requires="a14">
            <p:sp>
              <p:nvSpPr>
                <p:cNvPr id="6" name="Text Box 28"/>
                <p:cNvSpPr txBox="1">
                  <a:spLocks noChangeArrowheads="1"/>
                </p:cNvSpPr>
                <p:nvPr/>
              </p:nvSpPr>
              <p:spPr bwMode="auto">
                <a:xfrm>
                  <a:off x="837406" y="2958306"/>
                  <a:ext cx="306387" cy="344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wrap="none" lIns="0" tIns="0" rIns="0" bIns="0"/>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a:lnSpc>
                      <a:spcPct val="95000"/>
                    </a:lnSpc>
                    <a:spcBef>
                      <a:spcPct val="0"/>
                    </a:spcBef>
                    <a:buClr>
                      <a:srgbClr val="000000"/>
                    </a:buClr>
                    <a:buSzPct val="45000"/>
                    <a:buFont typeface="StarSymbol" charset="0"/>
                    <a:buNone/>
                  </a:pPr>
                  <a14:m>
                    <m:oMathPara xmlns:m="http://schemas.openxmlformats.org/officeDocument/2006/math">
                      <m:oMathParaPr>
                        <m:jc m:val="centerGroup"/>
                      </m:oMathParaPr>
                      <m:oMath xmlns:m="http://schemas.openxmlformats.org/officeDocument/2006/math">
                        <m:sSub>
                          <m:sSubPr>
                            <m:ctrlPr>
                              <a:rPr lang="en-US" altLang="el-GR" sz="2400" i="1" smtClean="0">
                                <a:latin typeface="Cambria Math"/>
                              </a:rPr>
                            </m:ctrlPr>
                          </m:sSubPr>
                          <m:e>
                            <m:r>
                              <m:rPr>
                                <m:sty m:val="p"/>
                              </m:rPr>
                              <a:rPr lang="en-US" altLang="el-GR" sz="2400">
                                <a:latin typeface="Cambria Math"/>
                              </a:rPr>
                              <m:t>x</m:t>
                            </m:r>
                          </m:e>
                          <m:sub>
                            <m:r>
                              <a:rPr lang="en-US" altLang="el-GR" sz="2400" b="0" i="0" smtClean="0">
                                <a:latin typeface="Cambria Math"/>
                              </a:rPr>
                              <m:t>2</m:t>
                            </m:r>
                          </m:sub>
                        </m:sSub>
                      </m:oMath>
                    </m:oMathPara>
                  </a14:m>
                  <a:endParaRPr lang="en-GB" altLang="el-GR" sz="2400" dirty="0">
                    <a:latin typeface="+mn-lt"/>
                  </a:endParaRPr>
                </a:p>
              </p:txBody>
            </p:sp>
          </mc:Choice>
          <mc:Fallback xmlns="">
            <p:sp>
              <p:nvSpPr>
                <p:cNvPr id="6" name="Text Box 28"/>
                <p:cNvSpPr txBox="1">
                  <a:spLocks noRot="1" noChangeAspect="1" noMove="1" noResize="1" noEditPoints="1" noAdjustHandles="1" noChangeArrowheads="1" noChangeShapeType="1" noTextEdit="1"/>
                </p:cNvSpPr>
                <p:nvPr/>
              </p:nvSpPr>
              <p:spPr bwMode="auto">
                <a:xfrm>
                  <a:off x="837406" y="2958306"/>
                  <a:ext cx="306387" cy="344488"/>
                </a:xfrm>
                <a:prstGeom prst="rect">
                  <a:avLst/>
                </a:prstGeom>
                <a:blipFill rotWithShape="1">
                  <a:blip r:embed="rId3" cstate="print"/>
                  <a:stretch>
                    <a:fillRect l="-21569" r="-17647" b="-16071"/>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r>
                    <a:rPr lang="el-GR">
                      <a:noFill/>
                    </a:rPr>
                    <a:t> </a:t>
                  </a:r>
                </a:p>
              </p:txBody>
            </p:sp>
          </mc:Fallback>
        </mc:AlternateContent>
        <p:sp>
          <p:nvSpPr>
            <p:cNvPr id="7" name="Oval 33"/>
            <p:cNvSpPr>
              <a:spLocks noChangeArrowheads="1"/>
            </p:cNvSpPr>
            <p:nvPr/>
          </p:nvSpPr>
          <p:spPr bwMode="auto">
            <a:xfrm>
              <a:off x="3200400" y="1757363"/>
              <a:ext cx="723900" cy="685800"/>
            </a:xfrm>
            <a:prstGeom prst="ellipse">
              <a:avLst/>
            </a:prstGeom>
            <a:solidFill>
              <a:schemeClr val="bg1"/>
            </a:solidFill>
            <a:ln w="9525">
              <a:solidFill>
                <a:srgbClr val="000000"/>
              </a:solidFill>
              <a:round/>
              <a:headEnd/>
              <a:tailEnd/>
            </a:ln>
          </p:spPr>
          <p:txBody>
            <a:bodyPr lIns="0" tIns="0" rIns="0" bIns="0" anchor="ctr" anchorCtr="1"/>
            <a:lstStyle>
              <a:lvl1pPr algn="l" defTabSz="449263" eaLnBrk="0" hangingPunct="0">
                <a:spcBef>
                  <a:spcPct val="20000"/>
                </a:spcBef>
                <a:buChar char="•"/>
                <a:tabLst>
                  <a:tab pos="723900" algn="l"/>
                </a:tabLst>
                <a:defRPr sz="3200">
                  <a:solidFill>
                    <a:schemeClr val="tx1"/>
                  </a:solidFill>
                  <a:latin typeface="Times New Roman" panose="02020603050405020304" pitchFamily="18" charset="0"/>
                </a:defRPr>
              </a:lvl1pPr>
              <a:lvl2pPr marL="742950" indent="-285750" algn="l" defTabSz="449263" eaLnBrk="0" hangingPunct="0">
                <a:spcBef>
                  <a:spcPct val="20000"/>
                </a:spcBef>
                <a:buChar char="–"/>
                <a:tabLst>
                  <a:tab pos="723900" algn="l"/>
                </a:tabLst>
                <a:defRPr sz="2800">
                  <a:solidFill>
                    <a:schemeClr val="tx1"/>
                  </a:solidFill>
                  <a:latin typeface="Times New Roman" panose="02020603050405020304" pitchFamily="18" charset="0"/>
                </a:defRPr>
              </a:lvl2pPr>
              <a:lvl3pPr marL="1143000" indent="-228600" algn="l" defTabSz="449263" eaLnBrk="0" hangingPunct="0">
                <a:spcBef>
                  <a:spcPct val="20000"/>
                </a:spcBef>
                <a:buChar char="•"/>
                <a:tabLst>
                  <a:tab pos="723900" algn="l"/>
                </a:tabLst>
                <a:defRPr sz="2400">
                  <a:solidFill>
                    <a:schemeClr val="tx1"/>
                  </a:solidFill>
                  <a:latin typeface="Times New Roman" panose="02020603050405020304" pitchFamily="18" charset="0"/>
                </a:defRPr>
              </a:lvl3pPr>
              <a:lvl4pPr marL="1600200" indent="-228600" algn="l" defTabSz="449263" eaLnBrk="0" hangingPunct="0">
                <a:spcBef>
                  <a:spcPct val="20000"/>
                </a:spcBef>
                <a:buChar char="–"/>
                <a:tabLst>
                  <a:tab pos="723900" algn="l"/>
                </a:tabLst>
                <a:defRPr sz="2000">
                  <a:solidFill>
                    <a:schemeClr val="tx1"/>
                  </a:solidFill>
                  <a:latin typeface="Times New Roman" panose="02020603050405020304" pitchFamily="18" charset="0"/>
                </a:defRPr>
              </a:lvl4pPr>
              <a:lvl5pPr marL="2057400" indent="-228600" algn="l" defTabSz="449263" eaLnBrk="0" hangingPunct="0">
                <a:spcBef>
                  <a:spcPct val="20000"/>
                </a:spcBef>
                <a:buChar char="»"/>
                <a:tabLst>
                  <a:tab pos="7239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har char="»"/>
                <a:tabLst>
                  <a:tab pos="7239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har char="»"/>
                <a:tabLst>
                  <a:tab pos="7239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har char="»"/>
                <a:tabLst>
                  <a:tab pos="7239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har char="»"/>
                <a:tabLst>
                  <a:tab pos="723900" algn="l"/>
                </a:tabLst>
                <a:defRPr sz="2000">
                  <a:solidFill>
                    <a:schemeClr val="tx1"/>
                  </a:solidFill>
                  <a:latin typeface="Times New Roman" panose="02020603050405020304" pitchFamily="18" charset="0"/>
                </a:defRPr>
              </a:lvl9pPr>
            </a:lstStyle>
            <a:p>
              <a:pPr eaLnBrk="1">
                <a:lnSpc>
                  <a:spcPct val="101000"/>
                </a:lnSpc>
                <a:spcBef>
                  <a:spcPct val="0"/>
                </a:spcBef>
                <a:buClr>
                  <a:srgbClr val="000000"/>
                </a:buClr>
                <a:buSzPct val="45000"/>
                <a:buFont typeface="StarSymbol" charset="0"/>
                <a:buNone/>
              </a:pPr>
              <a:endParaRPr lang="en-GB" altLang="el-GR" sz="2400" dirty="0">
                <a:solidFill>
                  <a:srgbClr val="820000"/>
                </a:solidFill>
                <a:latin typeface="+mn-lt"/>
                <a:cs typeface="Tahoma" panose="020B0604030504040204" pitchFamily="34" charset="0"/>
              </a:endParaRPr>
            </a:p>
          </p:txBody>
        </p:sp>
        <p:sp>
          <p:nvSpPr>
            <p:cNvPr id="8" name="Line 34"/>
            <p:cNvSpPr>
              <a:spLocks noChangeShapeType="1"/>
            </p:cNvSpPr>
            <p:nvPr/>
          </p:nvSpPr>
          <p:spPr bwMode="auto">
            <a:xfrm>
              <a:off x="1563688" y="3101975"/>
              <a:ext cx="163671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latin typeface="+mn-lt"/>
              </a:endParaRPr>
            </a:p>
          </p:txBody>
        </p:sp>
        <p:sp>
          <p:nvSpPr>
            <p:cNvPr id="9" name="Line 37"/>
            <p:cNvSpPr>
              <a:spLocks noChangeShapeType="1"/>
            </p:cNvSpPr>
            <p:nvPr/>
          </p:nvSpPr>
          <p:spPr bwMode="auto">
            <a:xfrm flipH="1" flipV="1">
              <a:off x="1584325" y="2100263"/>
              <a:ext cx="16160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latin typeface="+mn-lt"/>
              </a:endParaRPr>
            </a:p>
          </p:txBody>
        </p:sp>
        <p:sp>
          <p:nvSpPr>
            <p:cNvPr id="10" name="Line 38"/>
            <p:cNvSpPr>
              <a:spLocks noChangeShapeType="1"/>
            </p:cNvSpPr>
            <p:nvPr/>
          </p:nvSpPr>
          <p:spPr bwMode="auto">
            <a:xfrm>
              <a:off x="7315200" y="2733675"/>
              <a:ext cx="619125" cy="15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latin typeface="+mn-lt"/>
              </a:endParaRPr>
            </a:p>
          </p:txBody>
        </p:sp>
        <p:sp>
          <p:nvSpPr>
            <p:cNvPr id="11" name="Oval 39"/>
            <p:cNvSpPr>
              <a:spLocks noChangeArrowheads="1"/>
            </p:cNvSpPr>
            <p:nvPr/>
          </p:nvSpPr>
          <p:spPr bwMode="auto">
            <a:xfrm>
              <a:off x="5146675" y="2271713"/>
              <a:ext cx="793750" cy="858837"/>
            </a:xfrm>
            <a:prstGeom prst="ellipse">
              <a:avLst/>
            </a:prstGeom>
            <a:solidFill>
              <a:schemeClr val="bg1"/>
            </a:solidFill>
            <a:ln w="9525">
              <a:solidFill>
                <a:srgbClr val="000000"/>
              </a:solidFill>
              <a:round/>
              <a:headEnd/>
              <a:tailEnd/>
            </a:ln>
          </p:spPr>
          <p:txBody>
            <a:bodyPr lIns="0" tIns="0" rIns="0" bIns="0" anchor="ctr" anchorCtr="1"/>
            <a:lstStyle>
              <a:lvl1pPr algn="l" defTabSz="449263" eaLnBrk="0" hangingPunct="0">
                <a:spcBef>
                  <a:spcPct val="20000"/>
                </a:spcBef>
                <a:buChar char="•"/>
                <a:tabLst>
                  <a:tab pos="723900" algn="l"/>
                </a:tabLst>
                <a:defRPr sz="3200">
                  <a:solidFill>
                    <a:schemeClr val="tx1"/>
                  </a:solidFill>
                  <a:latin typeface="Times New Roman" panose="02020603050405020304" pitchFamily="18" charset="0"/>
                </a:defRPr>
              </a:lvl1pPr>
              <a:lvl2pPr marL="742950" indent="-285750" algn="l" defTabSz="449263" eaLnBrk="0" hangingPunct="0">
                <a:spcBef>
                  <a:spcPct val="20000"/>
                </a:spcBef>
                <a:buChar char="–"/>
                <a:tabLst>
                  <a:tab pos="723900" algn="l"/>
                </a:tabLst>
                <a:defRPr sz="2800">
                  <a:solidFill>
                    <a:schemeClr val="tx1"/>
                  </a:solidFill>
                  <a:latin typeface="Times New Roman" panose="02020603050405020304" pitchFamily="18" charset="0"/>
                </a:defRPr>
              </a:lvl2pPr>
              <a:lvl3pPr marL="1143000" indent="-228600" algn="l" defTabSz="449263" eaLnBrk="0" hangingPunct="0">
                <a:spcBef>
                  <a:spcPct val="20000"/>
                </a:spcBef>
                <a:buChar char="•"/>
                <a:tabLst>
                  <a:tab pos="723900" algn="l"/>
                </a:tabLst>
                <a:defRPr sz="2400">
                  <a:solidFill>
                    <a:schemeClr val="tx1"/>
                  </a:solidFill>
                  <a:latin typeface="Times New Roman" panose="02020603050405020304" pitchFamily="18" charset="0"/>
                </a:defRPr>
              </a:lvl3pPr>
              <a:lvl4pPr marL="1600200" indent="-228600" algn="l" defTabSz="449263" eaLnBrk="0" hangingPunct="0">
                <a:spcBef>
                  <a:spcPct val="20000"/>
                </a:spcBef>
                <a:buChar char="–"/>
                <a:tabLst>
                  <a:tab pos="723900" algn="l"/>
                </a:tabLst>
                <a:defRPr sz="2000">
                  <a:solidFill>
                    <a:schemeClr val="tx1"/>
                  </a:solidFill>
                  <a:latin typeface="Times New Roman" panose="02020603050405020304" pitchFamily="18" charset="0"/>
                </a:defRPr>
              </a:lvl4pPr>
              <a:lvl5pPr marL="2057400" indent="-228600" algn="l" defTabSz="449263" eaLnBrk="0" hangingPunct="0">
                <a:spcBef>
                  <a:spcPct val="20000"/>
                </a:spcBef>
                <a:buChar char="»"/>
                <a:tabLst>
                  <a:tab pos="7239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har char="»"/>
                <a:tabLst>
                  <a:tab pos="7239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har char="»"/>
                <a:tabLst>
                  <a:tab pos="7239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har char="»"/>
                <a:tabLst>
                  <a:tab pos="7239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har char="»"/>
                <a:tabLst>
                  <a:tab pos="723900" algn="l"/>
                </a:tabLst>
                <a:defRPr sz="2000">
                  <a:solidFill>
                    <a:schemeClr val="tx1"/>
                  </a:solidFill>
                  <a:latin typeface="Times New Roman" panose="02020603050405020304" pitchFamily="18" charset="0"/>
                </a:defRPr>
              </a:lvl9pPr>
            </a:lstStyle>
            <a:p>
              <a:pPr eaLnBrk="1">
                <a:lnSpc>
                  <a:spcPct val="95000"/>
                </a:lnSpc>
                <a:spcBef>
                  <a:spcPct val="0"/>
                </a:spcBef>
                <a:buClr>
                  <a:srgbClr val="000000"/>
                </a:buClr>
                <a:buSzPct val="45000"/>
                <a:buFont typeface="StarSymbol" charset="0"/>
                <a:buNone/>
              </a:pPr>
              <a:r>
                <a:rPr lang="el-GR" altLang="el-GR" sz="2400" dirty="0">
                  <a:solidFill>
                    <a:srgbClr val="820000"/>
                  </a:solidFill>
                  <a:latin typeface="+mn-lt"/>
                </a:rPr>
                <a:t>Σ</a:t>
              </a:r>
              <a:endParaRPr lang="en-GB" altLang="el-GR" sz="2400" dirty="0">
                <a:solidFill>
                  <a:srgbClr val="820000"/>
                </a:solidFill>
                <a:latin typeface="+mn-lt"/>
              </a:endParaRPr>
            </a:p>
          </p:txBody>
        </p:sp>
        <mc:AlternateContent xmlns:mc="http://schemas.openxmlformats.org/markup-compatibility/2006" xmlns:a14="http://schemas.microsoft.com/office/drawing/2010/main">
          <mc:Choice Requires="a14">
            <p:sp>
              <p:nvSpPr>
                <p:cNvPr id="12" name="Text Box 42"/>
                <p:cNvSpPr txBox="1">
                  <a:spLocks noChangeArrowheads="1"/>
                </p:cNvSpPr>
                <p:nvPr/>
              </p:nvSpPr>
              <p:spPr bwMode="auto">
                <a:xfrm>
                  <a:off x="836613" y="1585913"/>
                  <a:ext cx="306387" cy="3444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wrap="none" lIns="0" tIns="0" rIns="0" bIns="0"/>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a:lnSpc>
                      <a:spcPct val="95000"/>
                    </a:lnSpc>
                    <a:spcBef>
                      <a:spcPct val="0"/>
                    </a:spcBef>
                    <a:buClr>
                      <a:srgbClr val="000000"/>
                    </a:buClr>
                    <a:buSzPct val="45000"/>
                    <a:buFont typeface="StarSymbol" charset="0"/>
                    <a:buNone/>
                  </a:pPr>
                  <a14:m>
                    <m:oMathPara xmlns:m="http://schemas.openxmlformats.org/officeDocument/2006/math">
                      <m:oMathParaPr>
                        <m:jc m:val="centerGroup"/>
                      </m:oMathParaPr>
                      <m:oMath xmlns:m="http://schemas.openxmlformats.org/officeDocument/2006/math">
                        <m:sSub>
                          <m:sSubPr>
                            <m:ctrlPr>
                              <a:rPr lang="en-US" altLang="el-GR" sz="2400" i="1">
                                <a:latin typeface="Cambria Math"/>
                              </a:rPr>
                            </m:ctrlPr>
                          </m:sSubPr>
                          <m:e>
                            <m:r>
                              <m:rPr>
                                <m:sty m:val="p"/>
                              </m:rPr>
                              <a:rPr lang="en-US" altLang="el-GR" sz="2400">
                                <a:latin typeface="Cambria Math"/>
                              </a:rPr>
                              <m:t>x</m:t>
                            </m:r>
                          </m:e>
                          <m:sub>
                            <m:r>
                              <a:rPr lang="en-US" altLang="el-GR" sz="2400">
                                <a:latin typeface="Cambria Math"/>
                              </a:rPr>
                              <m:t>1</m:t>
                            </m:r>
                          </m:sub>
                        </m:sSub>
                      </m:oMath>
                    </m:oMathPara>
                  </a14:m>
                  <a:endParaRPr lang="en-GB" altLang="el-GR" sz="2400" dirty="0">
                    <a:latin typeface="+mn-lt"/>
                  </a:endParaRPr>
                </a:p>
              </p:txBody>
            </p:sp>
          </mc:Choice>
          <mc:Fallback xmlns="">
            <p:sp>
              <p:nvSpPr>
                <p:cNvPr id="12" name="Text Box 42"/>
                <p:cNvSpPr txBox="1">
                  <a:spLocks noRot="1" noChangeAspect="1" noMove="1" noResize="1" noEditPoints="1" noAdjustHandles="1" noChangeArrowheads="1" noChangeShapeType="1" noTextEdit="1"/>
                </p:cNvSpPr>
                <p:nvPr/>
              </p:nvSpPr>
              <p:spPr bwMode="auto">
                <a:xfrm>
                  <a:off x="836613" y="1585913"/>
                  <a:ext cx="306387" cy="344487"/>
                </a:xfrm>
                <a:prstGeom prst="rect">
                  <a:avLst/>
                </a:prstGeom>
                <a:blipFill rotWithShape="1">
                  <a:blip r:embed="rId4" cstate="print"/>
                  <a:stretch>
                    <a:fillRect l="-21569" r="-15686" b="-16071"/>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3" name="Text Box 43"/>
                <p:cNvSpPr txBox="1">
                  <a:spLocks noChangeArrowheads="1"/>
                </p:cNvSpPr>
                <p:nvPr/>
              </p:nvSpPr>
              <p:spPr bwMode="auto">
                <a:xfrm>
                  <a:off x="2138363" y="2100263"/>
                  <a:ext cx="373062" cy="3444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wrap="none" lIns="0" tIns="0" rIns="0" bIns="0"/>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a:lnSpc>
                      <a:spcPct val="95000"/>
                    </a:lnSpc>
                    <a:spcBef>
                      <a:spcPct val="0"/>
                    </a:spcBef>
                    <a:buClr>
                      <a:srgbClr val="000000"/>
                    </a:buClr>
                    <a:buSzPct val="45000"/>
                    <a:buFont typeface="StarSymbol" charset="0"/>
                    <a:buNone/>
                  </a:pPr>
                  <a14:m>
                    <m:oMathPara xmlns:m="http://schemas.openxmlformats.org/officeDocument/2006/math">
                      <m:oMathParaPr>
                        <m:jc m:val="centerGroup"/>
                      </m:oMathParaPr>
                      <m:oMath xmlns:m="http://schemas.openxmlformats.org/officeDocument/2006/math">
                        <m:sSub>
                          <m:sSubPr>
                            <m:ctrlPr>
                              <a:rPr lang="en-US" altLang="el-GR" sz="2400" i="1" smtClean="0">
                                <a:latin typeface="Cambria Math"/>
                              </a:rPr>
                            </m:ctrlPr>
                          </m:sSubPr>
                          <m:e>
                            <m:r>
                              <m:rPr>
                                <m:sty m:val="p"/>
                              </m:rPr>
                              <a:rPr lang="en-US" altLang="el-GR" sz="2400">
                                <a:latin typeface="Cambria Math"/>
                              </a:rPr>
                              <m:t>x</m:t>
                            </m:r>
                          </m:e>
                          <m:sub>
                            <m:r>
                              <a:rPr lang="en-US" altLang="el-GR" sz="2400">
                                <a:latin typeface="Cambria Math"/>
                              </a:rPr>
                              <m:t>1</m:t>
                            </m:r>
                            <m:r>
                              <a:rPr lang="en-US" altLang="el-GR" sz="2400" b="0" i="0" smtClean="0">
                                <a:latin typeface="Cambria Math"/>
                              </a:rPr>
                              <m:t>2</m:t>
                            </m:r>
                          </m:sub>
                        </m:sSub>
                      </m:oMath>
                    </m:oMathPara>
                  </a14:m>
                  <a:endParaRPr lang="en-GB" altLang="el-GR" sz="2400" dirty="0">
                    <a:latin typeface="+mn-lt"/>
                  </a:endParaRPr>
                </a:p>
              </p:txBody>
            </p:sp>
          </mc:Choice>
          <mc:Fallback xmlns="">
            <p:sp>
              <p:nvSpPr>
                <p:cNvPr id="13" name="Text Box 43"/>
                <p:cNvSpPr txBox="1">
                  <a:spLocks noRot="1" noChangeAspect="1" noMove="1" noResize="1" noEditPoints="1" noAdjustHandles="1" noChangeArrowheads="1" noChangeShapeType="1" noTextEdit="1"/>
                </p:cNvSpPr>
                <p:nvPr/>
              </p:nvSpPr>
              <p:spPr bwMode="auto">
                <a:xfrm>
                  <a:off x="2138363" y="2100263"/>
                  <a:ext cx="373062" cy="344487"/>
                </a:xfrm>
                <a:prstGeom prst="rect">
                  <a:avLst/>
                </a:prstGeom>
                <a:blipFill rotWithShape="1">
                  <a:blip r:embed="rId5" cstate="print"/>
                  <a:stretch>
                    <a:fillRect l="-21311" r="-27869" b="-15789"/>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4" name="Text Box 44"/>
                <p:cNvSpPr txBox="1">
                  <a:spLocks noChangeArrowheads="1"/>
                </p:cNvSpPr>
                <p:nvPr/>
              </p:nvSpPr>
              <p:spPr bwMode="auto">
                <a:xfrm>
                  <a:off x="1997075" y="3131344"/>
                  <a:ext cx="655638" cy="344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lIns="0" tIns="0" rIns="0" bIns="0"/>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a:lnSpc>
                      <a:spcPct val="95000"/>
                    </a:lnSpc>
                    <a:spcBef>
                      <a:spcPct val="0"/>
                    </a:spcBef>
                    <a:buClr>
                      <a:srgbClr val="000000"/>
                    </a:buClr>
                    <a:buSzPct val="45000"/>
                    <a:buFont typeface="StarSymbol" charset="0"/>
                    <a:buNone/>
                  </a:pPr>
                  <a14:m>
                    <m:oMathPara xmlns:m="http://schemas.openxmlformats.org/officeDocument/2006/math">
                      <m:oMathParaPr>
                        <m:jc m:val="centerGroup"/>
                      </m:oMathParaPr>
                      <m:oMath xmlns:m="http://schemas.openxmlformats.org/officeDocument/2006/math">
                        <m:sSub>
                          <m:sSubPr>
                            <m:ctrlPr>
                              <a:rPr lang="en-US" altLang="el-GR" sz="2400" i="1" smtClean="0">
                                <a:latin typeface="Cambria Math"/>
                              </a:rPr>
                            </m:ctrlPr>
                          </m:sSubPr>
                          <m:e>
                            <m:r>
                              <m:rPr>
                                <m:sty m:val="p"/>
                              </m:rPr>
                              <a:rPr lang="en-US" altLang="el-GR" sz="2400" b="0" i="0" smtClean="0">
                                <a:latin typeface="Cambria Math"/>
                              </a:rPr>
                              <m:t>w</m:t>
                            </m:r>
                          </m:e>
                          <m:sub>
                            <m:r>
                              <a:rPr lang="en-US" altLang="el-GR" sz="2400">
                                <a:latin typeface="Cambria Math"/>
                              </a:rPr>
                              <m:t>1</m:t>
                            </m:r>
                            <m:r>
                              <a:rPr lang="en-US" altLang="el-GR" sz="2400" b="0" i="0" smtClean="0">
                                <a:latin typeface="Cambria Math"/>
                              </a:rPr>
                              <m:t>2</m:t>
                            </m:r>
                          </m:sub>
                        </m:sSub>
                      </m:oMath>
                    </m:oMathPara>
                  </a14:m>
                  <a:endParaRPr lang="en-GB" altLang="el-GR" sz="2400" dirty="0">
                    <a:latin typeface="+mn-lt"/>
                  </a:endParaRPr>
                </a:p>
              </p:txBody>
            </p:sp>
          </mc:Choice>
          <mc:Fallback xmlns="">
            <p:sp>
              <p:nvSpPr>
                <p:cNvPr id="14" name="Text Box 44"/>
                <p:cNvSpPr txBox="1">
                  <a:spLocks noRot="1" noChangeAspect="1" noMove="1" noResize="1" noEditPoints="1" noAdjustHandles="1" noChangeArrowheads="1" noChangeShapeType="1" noTextEdit="1"/>
                </p:cNvSpPr>
                <p:nvPr/>
              </p:nvSpPr>
              <p:spPr bwMode="auto">
                <a:xfrm>
                  <a:off x="1997075" y="3131344"/>
                  <a:ext cx="655638" cy="344488"/>
                </a:xfrm>
                <a:prstGeom prst="rect">
                  <a:avLst/>
                </a:prstGeom>
                <a:blipFill rotWithShape="1">
                  <a:blip r:embed="rId6" cstate="print"/>
                  <a:stretch>
                    <a:fillRect b="-15789"/>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r>
                    <a:rPr lang="el-GR">
                      <a:noFill/>
                    </a:rPr>
                    <a:t> </a:t>
                  </a:r>
                </a:p>
              </p:txBody>
            </p:sp>
          </mc:Fallback>
        </mc:AlternateContent>
        <p:sp>
          <p:nvSpPr>
            <p:cNvPr id="16" name="Oval 49"/>
            <p:cNvSpPr>
              <a:spLocks noChangeArrowheads="1"/>
            </p:cNvSpPr>
            <p:nvPr/>
          </p:nvSpPr>
          <p:spPr bwMode="auto">
            <a:xfrm>
              <a:off x="1143000" y="1816100"/>
              <a:ext cx="457200" cy="457200"/>
            </a:xfrm>
            <a:prstGeom prst="ellipse">
              <a:avLst/>
            </a:prstGeom>
            <a:solidFill>
              <a:schemeClr val="bg1"/>
            </a:solidFill>
            <a:ln w="9525">
              <a:solidFill>
                <a:srgbClr val="000000"/>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2400" dirty="0">
                <a:solidFill>
                  <a:srgbClr val="820000"/>
                </a:solidFill>
                <a:latin typeface="+mn-lt"/>
              </a:endParaRPr>
            </a:p>
          </p:txBody>
        </p:sp>
        <p:sp>
          <p:nvSpPr>
            <p:cNvPr id="17" name="Oval 50"/>
            <p:cNvSpPr>
              <a:spLocks noChangeArrowheads="1"/>
            </p:cNvSpPr>
            <p:nvPr/>
          </p:nvSpPr>
          <p:spPr bwMode="auto">
            <a:xfrm>
              <a:off x="3200400" y="2846388"/>
              <a:ext cx="723900" cy="685800"/>
            </a:xfrm>
            <a:prstGeom prst="ellipse">
              <a:avLst/>
            </a:prstGeom>
            <a:solidFill>
              <a:schemeClr val="bg1"/>
            </a:solidFill>
            <a:ln w="9525">
              <a:solidFill>
                <a:srgbClr val="000000"/>
              </a:solidFill>
              <a:round/>
              <a:headEnd/>
              <a:tailEnd/>
            </a:ln>
          </p:spPr>
          <p:txBody>
            <a:bodyPr lIns="0" tIns="0" rIns="0" bIns="0" anchor="ctr" anchorCtr="1"/>
            <a:lstStyle>
              <a:lvl1pPr algn="l" defTabSz="449263" eaLnBrk="0" hangingPunct="0">
                <a:spcBef>
                  <a:spcPct val="20000"/>
                </a:spcBef>
                <a:buChar char="•"/>
                <a:tabLst>
                  <a:tab pos="723900" algn="l"/>
                </a:tabLst>
                <a:defRPr sz="3200">
                  <a:solidFill>
                    <a:schemeClr val="tx1"/>
                  </a:solidFill>
                  <a:latin typeface="Times New Roman" panose="02020603050405020304" pitchFamily="18" charset="0"/>
                </a:defRPr>
              </a:lvl1pPr>
              <a:lvl2pPr marL="742950" indent="-285750" algn="l" defTabSz="449263" eaLnBrk="0" hangingPunct="0">
                <a:spcBef>
                  <a:spcPct val="20000"/>
                </a:spcBef>
                <a:buChar char="–"/>
                <a:tabLst>
                  <a:tab pos="723900" algn="l"/>
                </a:tabLst>
                <a:defRPr sz="2800">
                  <a:solidFill>
                    <a:schemeClr val="tx1"/>
                  </a:solidFill>
                  <a:latin typeface="Times New Roman" panose="02020603050405020304" pitchFamily="18" charset="0"/>
                </a:defRPr>
              </a:lvl2pPr>
              <a:lvl3pPr marL="1143000" indent="-228600" algn="l" defTabSz="449263" eaLnBrk="0" hangingPunct="0">
                <a:spcBef>
                  <a:spcPct val="20000"/>
                </a:spcBef>
                <a:buChar char="•"/>
                <a:tabLst>
                  <a:tab pos="723900" algn="l"/>
                </a:tabLst>
                <a:defRPr sz="2400">
                  <a:solidFill>
                    <a:schemeClr val="tx1"/>
                  </a:solidFill>
                  <a:latin typeface="Times New Roman" panose="02020603050405020304" pitchFamily="18" charset="0"/>
                </a:defRPr>
              </a:lvl3pPr>
              <a:lvl4pPr marL="1600200" indent="-228600" algn="l" defTabSz="449263" eaLnBrk="0" hangingPunct="0">
                <a:spcBef>
                  <a:spcPct val="20000"/>
                </a:spcBef>
                <a:buChar char="–"/>
                <a:tabLst>
                  <a:tab pos="723900" algn="l"/>
                </a:tabLst>
                <a:defRPr sz="2000">
                  <a:solidFill>
                    <a:schemeClr val="tx1"/>
                  </a:solidFill>
                  <a:latin typeface="Times New Roman" panose="02020603050405020304" pitchFamily="18" charset="0"/>
                </a:defRPr>
              </a:lvl4pPr>
              <a:lvl5pPr marL="2057400" indent="-228600" algn="l" defTabSz="449263" eaLnBrk="0" hangingPunct="0">
                <a:spcBef>
                  <a:spcPct val="20000"/>
                </a:spcBef>
                <a:buChar char="»"/>
                <a:tabLst>
                  <a:tab pos="7239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har char="»"/>
                <a:tabLst>
                  <a:tab pos="7239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har char="»"/>
                <a:tabLst>
                  <a:tab pos="7239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har char="»"/>
                <a:tabLst>
                  <a:tab pos="7239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har char="»"/>
                <a:tabLst>
                  <a:tab pos="723900" algn="l"/>
                </a:tabLst>
                <a:defRPr sz="2000">
                  <a:solidFill>
                    <a:schemeClr val="tx1"/>
                  </a:solidFill>
                  <a:latin typeface="Times New Roman" panose="02020603050405020304" pitchFamily="18" charset="0"/>
                </a:defRPr>
              </a:lvl9pPr>
            </a:lstStyle>
            <a:p>
              <a:pPr eaLnBrk="1">
                <a:lnSpc>
                  <a:spcPct val="101000"/>
                </a:lnSpc>
                <a:spcBef>
                  <a:spcPct val="0"/>
                </a:spcBef>
                <a:buClr>
                  <a:srgbClr val="000000"/>
                </a:buClr>
                <a:buSzPct val="45000"/>
                <a:buFont typeface="StarSymbol" charset="0"/>
                <a:buNone/>
              </a:pPr>
              <a:endParaRPr lang="en-GB" altLang="el-GR" sz="2800" dirty="0">
                <a:solidFill>
                  <a:srgbClr val="820000"/>
                </a:solidFill>
                <a:latin typeface="+mn-lt"/>
                <a:cs typeface="Tahoma" panose="020B0604030504040204" pitchFamily="34" charset="0"/>
              </a:endParaRPr>
            </a:p>
          </p:txBody>
        </p:sp>
        <p:sp>
          <p:nvSpPr>
            <p:cNvPr id="18" name="Line 52"/>
            <p:cNvSpPr>
              <a:spLocks noChangeShapeType="1"/>
            </p:cNvSpPr>
            <p:nvPr/>
          </p:nvSpPr>
          <p:spPr bwMode="auto">
            <a:xfrm flipH="1" flipV="1">
              <a:off x="3924300" y="2098675"/>
              <a:ext cx="1222375" cy="519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latin typeface="+mn-lt"/>
              </a:endParaRPr>
            </a:p>
          </p:txBody>
        </p:sp>
        <mc:AlternateContent xmlns:mc="http://schemas.openxmlformats.org/markup-compatibility/2006" xmlns:a14="http://schemas.microsoft.com/office/drawing/2010/main">
          <mc:Choice Requires="a14">
            <p:sp>
              <p:nvSpPr>
                <p:cNvPr id="19" name="Text Box 53"/>
                <p:cNvSpPr txBox="1">
                  <a:spLocks noChangeArrowheads="1"/>
                </p:cNvSpPr>
                <p:nvPr/>
              </p:nvSpPr>
              <p:spPr bwMode="auto">
                <a:xfrm>
                  <a:off x="4372768" y="1926431"/>
                  <a:ext cx="373063" cy="344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wrap="none" lIns="0" tIns="0" rIns="0" bIns="0"/>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a:lnSpc>
                      <a:spcPct val="95000"/>
                    </a:lnSpc>
                    <a:spcBef>
                      <a:spcPct val="0"/>
                    </a:spcBef>
                    <a:buClr>
                      <a:srgbClr val="000000"/>
                    </a:buClr>
                    <a:buSzPct val="45000"/>
                    <a:buFont typeface="StarSymbol" charset="0"/>
                    <a:buNone/>
                  </a:pPr>
                  <a14:m>
                    <m:oMathPara xmlns:m="http://schemas.openxmlformats.org/officeDocument/2006/math">
                      <m:oMathParaPr>
                        <m:jc m:val="centerGroup"/>
                      </m:oMathParaPr>
                      <m:oMath xmlns:m="http://schemas.openxmlformats.org/officeDocument/2006/math">
                        <m:sSub>
                          <m:sSubPr>
                            <m:ctrlPr>
                              <a:rPr lang="en-US" altLang="el-GR" sz="2400" i="1" smtClean="0">
                                <a:latin typeface="Cambria Math"/>
                              </a:rPr>
                            </m:ctrlPr>
                          </m:sSubPr>
                          <m:e>
                            <m:r>
                              <m:rPr>
                                <m:sty m:val="p"/>
                              </m:rPr>
                              <a:rPr lang="en-US" altLang="el-GR" sz="2400" b="0" i="0" smtClean="0">
                                <a:latin typeface="Cambria Math"/>
                              </a:rPr>
                              <m:t>w</m:t>
                            </m:r>
                          </m:e>
                          <m:sub>
                            <m:r>
                              <a:rPr lang="en-US" altLang="el-GR" sz="2400" b="0" i="0" smtClean="0">
                                <a:latin typeface="Cambria Math"/>
                              </a:rPr>
                              <m:t>2</m:t>
                            </m:r>
                            <m:r>
                              <a:rPr lang="en-US" altLang="el-GR" sz="2400">
                                <a:latin typeface="Cambria Math"/>
                              </a:rPr>
                              <m:t>1</m:t>
                            </m:r>
                          </m:sub>
                        </m:sSub>
                      </m:oMath>
                    </m:oMathPara>
                  </a14:m>
                  <a:endParaRPr lang="en-GB" altLang="el-GR" sz="2400" dirty="0">
                    <a:latin typeface="+mn-lt"/>
                  </a:endParaRPr>
                </a:p>
              </p:txBody>
            </p:sp>
          </mc:Choice>
          <mc:Fallback xmlns="">
            <p:sp>
              <p:nvSpPr>
                <p:cNvPr id="19" name="Text Box 53"/>
                <p:cNvSpPr txBox="1">
                  <a:spLocks noRot="1" noChangeAspect="1" noMove="1" noResize="1" noEditPoints="1" noAdjustHandles="1" noChangeArrowheads="1" noChangeShapeType="1" noTextEdit="1"/>
                </p:cNvSpPr>
                <p:nvPr/>
              </p:nvSpPr>
              <p:spPr bwMode="auto">
                <a:xfrm>
                  <a:off x="4372768" y="1926431"/>
                  <a:ext cx="373063" cy="344488"/>
                </a:xfrm>
                <a:prstGeom prst="rect">
                  <a:avLst/>
                </a:prstGeom>
                <a:blipFill rotWithShape="1">
                  <a:blip r:embed="rId7" cstate="print"/>
                  <a:stretch>
                    <a:fillRect l="-19355" r="-51613" b="-16071"/>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r>
                    <a:rPr lang="el-GR">
                      <a:noFill/>
                    </a:rPr>
                    <a:t> </a:t>
                  </a:r>
                </a:p>
              </p:txBody>
            </p:sp>
          </mc:Fallback>
        </mc:AlternateContent>
        <p:sp>
          <p:nvSpPr>
            <p:cNvPr id="20" name="Line 54"/>
            <p:cNvSpPr>
              <a:spLocks noChangeShapeType="1"/>
            </p:cNvSpPr>
            <p:nvPr/>
          </p:nvSpPr>
          <p:spPr bwMode="auto">
            <a:xfrm flipH="1">
              <a:off x="3924300" y="2846388"/>
              <a:ext cx="1222375" cy="3413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latin typeface="+mn-lt"/>
              </a:endParaRPr>
            </a:p>
          </p:txBody>
        </p:sp>
        <mc:AlternateContent xmlns:mc="http://schemas.openxmlformats.org/markup-compatibility/2006" xmlns:a14="http://schemas.microsoft.com/office/drawing/2010/main">
          <mc:Choice Requires="a14">
            <p:sp>
              <p:nvSpPr>
                <p:cNvPr id="21" name="Text Box 55"/>
                <p:cNvSpPr txBox="1">
                  <a:spLocks noChangeArrowheads="1"/>
                </p:cNvSpPr>
                <p:nvPr/>
              </p:nvSpPr>
              <p:spPr bwMode="auto">
                <a:xfrm>
                  <a:off x="4371975" y="3017838"/>
                  <a:ext cx="373063" cy="3444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wrap="none" lIns="0" tIns="0" rIns="0" bIns="0"/>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a:lnSpc>
                      <a:spcPct val="95000"/>
                    </a:lnSpc>
                    <a:spcBef>
                      <a:spcPct val="0"/>
                    </a:spcBef>
                    <a:buClr>
                      <a:srgbClr val="000000"/>
                    </a:buClr>
                    <a:buSzPct val="45000"/>
                    <a:buFont typeface="StarSymbol" charset="0"/>
                    <a:buNone/>
                  </a:pPr>
                  <a14:m>
                    <m:oMathPara xmlns:m="http://schemas.openxmlformats.org/officeDocument/2006/math">
                      <m:oMathParaPr>
                        <m:jc m:val="centerGroup"/>
                      </m:oMathParaPr>
                      <m:oMath xmlns:m="http://schemas.openxmlformats.org/officeDocument/2006/math">
                        <m:sSub>
                          <m:sSubPr>
                            <m:ctrlPr>
                              <a:rPr lang="en-US" altLang="el-GR" sz="2400" i="1" smtClean="0">
                                <a:latin typeface="Cambria Math"/>
                              </a:rPr>
                            </m:ctrlPr>
                          </m:sSubPr>
                          <m:e>
                            <m:r>
                              <m:rPr>
                                <m:sty m:val="p"/>
                              </m:rPr>
                              <a:rPr lang="en-US" altLang="el-GR" sz="2400" b="0" i="0" smtClean="0">
                                <a:latin typeface="Cambria Math"/>
                              </a:rPr>
                              <m:t>w</m:t>
                            </m:r>
                          </m:e>
                          <m:sub>
                            <m:r>
                              <a:rPr lang="en-US" altLang="el-GR" sz="2400" b="0" i="1" smtClean="0">
                                <a:latin typeface="Cambria Math"/>
                              </a:rPr>
                              <m:t>22</m:t>
                            </m:r>
                          </m:sub>
                        </m:sSub>
                      </m:oMath>
                    </m:oMathPara>
                  </a14:m>
                  <a:endParaRPr lang="en-GB" altLang="el-GR" sz="2400" dirty="0">
                    <a:latin typeface="+mn-lt"/>
                  </a:endParaRPr>
                </a:p>
              </p:txBody>
            </p:sp>
          </mc:Choice>
          <mc:Fallback xmlns="">
            <p:sp>
              <p:nvSpPr>
                <p:cNvPr id="21" name="Text Box 55"/>
                <p:cNvSpPr txBox="1">
                  <a:spLocks noRot="1" noChangeAspect="1" noMove="1" noResize="1" noEditPoints="1" noAdjustHandles="1" noChangeArrowheads="1" noChangeShapeType="1" noTextEdit="1"/>
                </p:cNvSpPr>
                <p:nvPr/>
              </p:nvSpPr>
              <p:spPr bwMode="auto">
                <a:xfrm>
                  <a:off x="4371975" y="3017838"/>
                  <a:ext cx="373063" cy="344487"/>
                </a:xfrm>
                <a:prstGeom prst="rect">
                  <a:avLst/>
                </a:prstGeom>
                <a:blipFill rotWithShape="1">
                  <a:blip r:embed="rId8" cstate="print"/>
                  <a:stretch>
                    <a:fillRect l="-19672" r="-54098" b="-16071"/>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r>
                    <a:rPr lang="el-GR">
                      <a:noFill/>
                    </a:rPr>
                    <a:t> </a:t>
                  </a:r>
                </a:p>
              </p:txBody>
            </p:sp>
          </mc:Fallback>
        </mc:AlternateContent>
        <p:sp>
          <p:nvSpPr>
            <p:cNvPr id="22" name="Text Box 56"/>
            <p:cNvSpPr txBox="1">
              <a:spLocks noChangeArrowheads="1"/>
            </p:cNvSpPr>
            <p:nvPr/>
          </p:nvSpPr>
          <p:spPr bwMode="auto">
            <a:xfrm>
              <a:off x="7956549" y="2222500"/>
              <a:ext cx="360511"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a:lnSpc>
                  <a:spcPct val="95000"/>
                </a:lnSpc>
                <a:spcBef>
                  <a:spcPct val="0"/>
                </a:spcBef>
                <a:buClr>
                  <a:srgbClr val="000000"/>
                </a:buClr>
                <a:buSzPct val="45000"/>
                <a:buFont typeface="StarSymbol" charset="0"/>
                <a:buNone/>
              </a:pPr>
              <a:r>
                <a:rPr lang="el-GR" altLang="el-GR" sz="2400" b="1" dirty="0">
                  <a:solidFill>
                    <a:srgbClr val="004A82"/>
                  </a:solidFill>
                  <a:latin typeface="+mn-lt"/>
                </a:rPr>
                <a:t>0</a:t>
              </a:r>
              <a:r>
                <a:rPr lang="el-GR" altLang="el-GR" sz="2400" dirty="0">
                  <a:latin typeface="+mn-lt"/>
                </a:rPr>
                <a:t> </a:t>
              </a:r>
            </a:p>
            <a:p>
              <a:pPr eaLnBrk="1">
                <a:lnSpc>
                  <a:spcPct val="95000"/>
                </a:lnSpc>
                <a:spcBef>
                  <a:spcPct val="0"/>
                </a:spcBef>
                <a:buClr>
                  <a:srgbClr val="000000"/>
                </a:buClr>
                <a:buSzPct val="45000"/>
                <a:buFont typeface="StarSymbol" charset="0"/>
                <a:buNone/>
              </a:pPr>
              <a:r>
                <a:rPr lang="en-US" altLang="el-GR" sz="2400" dirty="0" smtClean="0">
                  <a:latin typeface="+mn-lt"/>
                </a:rPr>
                <a:t>  </a:t>
              </a:r>
              <a:r>
                <a:rPr lang="el-GR" altLang="el-GR" sz="2400" dirty="0" smtClean="0">
                  <a:latin typeface="+mn-lt"/>
                </a:rPr>
                <a:t>ή </a:t>
              </a:r>
              <a:endParaRPr lang="el-GR" altLang="el-GR" sz="2400" dirty="0">
                <a:latin typeface="+mn-lt"/>
              </a:endParaRPr>
            </a:p>
            <a:p>
              <a:pPr eaLnBrk="1">
                <a:lnSpc>
                  <a:spcPct val="95000"/>
                </a:lnSpc>
                <a:spcBef>
                  <a:spcPct val="0"/>
                </a:spcBef>
                <a:buClr>
                  <a:srgbClr val="000000"/>
                </a:buClr>
                <a:buSzPct val="45000"/>
                <a:buFont typeface="StarSymbol" charset="0"/>
                <a:buNone/>
              </a:pPr>
              <a:r>
                <a:rPr lang="el-GR" altLang="el-GR" sz="2400" b="1" dirty="0">
                  <a:solidFill>
                    <a:srgbClr val="004A82"/>
                  </a:solidFill>
                  <a:latin typeface="+mn-lt"/>
                </a:rPr>
                <a:t>1</a:t>
              </a:r>
              <a:endParaRPr lang="en-GB" altLang="el-GR" sz="2400" b="1" dirty="0">
                <a:solidFill>
                  <a:srgbClr val="004A82"/>
                </a:solidFill>
                <a:latin typeface="+mn-lt"/>
              </a:endParaRPr>
            </a:p>
          </p:txBody>
        </p:sp>
        <p:sp>
          <p:nvSpPr>
            <p:cNvPr id="23" name="Oval 57"/>
            <p:cNvSpPr>
              <a:spLocks noChangeArrowheads="1"/>
            </p:cNvSpPr>
            <p:nvPr/>
          </p:nvSpPr>
          <p:spPr bwMode="auto">
            <a:xfrm>
              <a:off x="6372225" y="2274888"/>
              <a:ext cx="942975" cy="917575"/>
            </a:xfrm>
            <a:prstGeom prst="ellipse">
              <a:avLst/>
            </a:prstGeom>
            <a:solidFill>
              <a:srgbClr val="0070C0"/>
            </a:solidFill>
            <a:ln w="9525">
              <a:solidFill>
                <a:srgbClr val="000000"/>
              </a:solidFill>
              <a:round/>
              <a:headEnd/>
              <a:tailEnd/>
            </a:ln>
          </p:spPr>
          <p:txBody>
            <a:bodyPr lIns="0" tIns="0" rIns="0" bIns="0" anchor="ctr" anchorCtr="1"/>
            <a:lstStyle>
              <a:lvl1pPr algn="l" defTabSz="449263" eaLnBrk="0" hangingPunct="0">
                <a:spcBef>
                  <a:spcPct val="20000"/>
                </a:spcBef>
                <a:buChar char="•"/>
                <a:tabLst>
                  <a:tab pos="723900" algn="l"/>
                </a:tabLst>
                <a:defRPr sz="3200">
                  <a:solidFill>
                    <a:schemeClr val="tx1"/>
                  </a:solidFill>
                  <a:latin typeface="Times New Roman" panose="02020603050405020304" pitchFamily="18" charset="0"/>
                </a:defRPr>
              </a:lvl1pPr>
              <a:lvl2pPr marL="742950" indent="-285750" algn="l" defTabSz="449263" eaLnBrk="0" hangingPunct="0">
                <a:spcBef>
                  <a:spcPct val="20000"/>
                </a:spcBef>
                <a:buChar char="–"/>
                <a:tabLst>
                  <a:tab pos="723900" algn="l"/>
                </a:tabLst>
                <a:defRPr sz="2800">
                  <a:solidFill>
                    <a:schemeClr val="tx1"/>
                  </a:solidFill>
                  <a:latin typeface="Times New Roman" panose="02020603050405020304" pitchFamily="18" charset="0"/>
                </a:defRPr>
              </a:lvl2pPr>
              <a:lvl3pPr marL="1143000" indent="-228600" algn="l" defTabSz="449263" eaLnBrk="0" hangingPunct="0">
                <a:spcBef>
                  <a:spcPct val="20000"/>
                </a:spcBef>
                <a:buChar char="•"/>
                <a:tabLst>
                  <a:tab pos="723900" algn="l"/>
                </a:tabLst>
                <a:defRPr sz="2400">
                  <a:solidFill>
                    <a:schemeClr val="tx1"/>
                  </a:solidFill>
                  <a:latin typeface="Times New Roman" panose="02020603050405020304" pitchFamily="18" charset="0"/>
                </a:defRPr>
              </a:lvl3pPr>
              <a:lvl4pPr marL="1600200" indent="-228600" algn="l" defTabSz="449263" eaLnBrk="0" hangingPunct="0">
                <a:spcBef>
                  <a:spcPct val="20000"/>
                </a:spcBef>
                <a:buChar char="–"/>
                <a:tabLst>
                  <a:tab pos="723900" algn="l"/>
                </a:tabLst>
                <a:defRPr sz="2000">
                  <a:solidFill>
                    <a:schemeClr val="tx1"/>
                  </a:solidFill>
                  <a:latin typeface="Times New Roman" panose="02020603050405020304" pitchFamily="18" charset="0"/>
                </a:defRPr>
              </a:lvl4pPr>
              <a:lvl5pPr marL="2057400" indent="-228600" algn="l" defTabSz="449263" eaLnBrk="0" hangingPunct="0">
                <a:spcBef>
                  <a:spcPct val="20000"/>
                </a:spcBef>
                <a:buChar char="»"/>
                <a:tabLst>
                  <a:tab pos="7239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har char="»"/>
                <a:tabLst>
                  <a:tab pos="7239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har char="»"/>
                <a:tabLst>
                  <a:tab pos="7239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har char="»"/>
                <a:tabLst>
                  <a:tab pos="7239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har char="»"/>
                <a:tabLst>
                  <a:tab pos="723900" algn="l"/>
                </a:tabLst>
                <a:defRPr sz="2000">
                  <a:solidFill>
                    <a:schemeClr val="tx1"/>
                  </a:solidFill>
                  <a:latin typeface="Times New Roman" panose="02020603050405020304" pitchFamily="18" charset="0"/>
                </a:defRPr>
              </a:lvl9pPr>
            </a:lstStyle>
            <a:p>
              <a:pPr eaLnBrk="1">
                <a:lnSpc>
                  <a:spcPct val="95000"/>
                </a:lnSpc>
                <a:spcBef>
                  <a:spcPct val="0"/>
                </a:spcBef>
                <a:buClr>
                  <a:srgbClr val="000000"/>
                </a:buClr>
                <a:buSzPct val="45000"/>
                <a:buFont typeface="StarSymbol" charset="0"/>
                <a:buNone/>
              </a:pPr>
              <a:r>
                <a:rPr lang="en-GB" altLang="el-GR" sz="2000" dirty="0">
                  <a:solidFill>
                    <a:schemeClr val="bg1"/>
                  </a:solidFill>
                  <a:latin typeface="+mn-lt"/>
                </a:rPr>
                <a:t>Threshold</a:t>
              </a:r>
            </a:p>
          </p:txBody>
        </p:sp>
        <p:sp>
          <p:nvSpPr>
            <p:cNvPr id="24" name="Line 58"/>
            <p:cNvSpPr>
              <a:spLocks noChangeShapeType="1"/>
            </p:cNvSpPr>
            <p:nvPr/>
          </p:nvSpPr>
          <p:spPr bwMode="auto">
            <a:xfrm>
              <a:off x="5940425" y="2730500"/>
              <a:ext cx="431800"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dirty="0">
                <a:latin typeface="+mn-lt"/>
              </a:endParaRPr>
            </a:p>
          </p:txBody>
        </p:sp>
        <p:sp>
          <p:nvSpPr>
            <p:cNvPr id="25" name="Text Box 59"/>
            <p:cNvSpPr txBox="1">
              <a:spLocks noChangeArrowheads="1"/>
            </p:cNvSpPr>
            <p:nvPr/>
          </p:nvSpPr>
          <p:spPr bwMode="auto">
            <a:xfrm>
              <a:off x="5999163" y="2335213"/>
              <a:ext cx="373062"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a:lnSpc>
                  <a:spcPct val="95000"/>
                </a:lnSpc>
                <a:spcBef>
                  <a:spcPct val="0"/>
                </a:spcBef>
                <a:buClr>
                  <a:srgbClr val="000000"/>
                </a:buClr>
                <a:buSzPct val="45000"/>
                <a:buFont typeface="StarSymbol" charset="0"/>
                <a:buNone/>
              </a:pPr>
              <a:r>
                <a:rPr lang="en-GB" altLang="el-GR" sz="2400" b="1" dirty="0">
                  <a:solidFill>
                    <a:srgbClr val="820000"/>
                  </a:solidFill>
                  <a:latin typeface="Arial" pitchFamily="34" charset="0"/>
                  <a:cs typeface="Arial" pitchFamily="34" charset="0"/>
                </a:rPr>
                <a:t>g</a:t>
              </a:r>
            </a:p>
          </p:txBody>
        </p:sp>
      </p:grpSp>
    </p:spTree>
    <p:extLst>
      <p:ext uri="{BB962C8B-B14F-4D97-AF65-F5344CB8AC3E}">
        <p14:creationId xmlns:p14="http://schemas.microsoft.com/office/powerpoint/2010/main" val="8136373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a:t>Μοντελοποίηση συνάρτησης </a:t>
            </a:r>
            <a:r>
              <a:rPr lang="en-US" dirty="0"/>
              <a:t>OR</a:t>
            </a:r>
            <a:r>
              <a:rPr lang="el-GR" dirty="0"/>
              <a:t> </a:t>
            </a:r>
            <a:r>
              <a:rPr lang="el-GR" sz="3200" b="0" dirty="0" smtClean="0"/>
              <a:t>(</a:t>
            </a:r>
            <a:r>
              <a:rPr lang="en-US" sz="3200" b="0" dirty="0" smtClean="0"/>
              <a:t>3</a:t>
            </a:r>
            <a:r>
              <a:rPr lang="el-GR" sz="3200" b="0" dirty="0" smtClean="0"/>
              <a:t> </a:t>
            </a:r>
            <a:r>
              <a:rPr lang="el-GR" sz="3200" b="0" dirty="0"/>
              <a:t>από </a:t>
            </a:r>
            <a:r>
              <a:rPr lang="en-US" sz="3200" b="0" dirty="0"/>
              <a:t>4</a:t>
            </a:r>
            <a:r>
              <a:rPr lang="el-GR" sz="3200" b="0" dirty="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
        <p:nvSpPr>
          <p:cNvPr id="8" name="Oval 7"/>
          <p:cNvSpPr/>
          <p:nvPr/>
        </p:nvSpPr>
        <p:spPr>
          <a:xfrm>
            <a:off x="1833045" y="1948692"/>
            <a:ext cx="864096" cy="86409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smtClean="0">
                <a:solidFill>
                  <a:srgbClr val="C00000"/>
                </a:solidFill>
              </a:rPr>
              <a:t>Σ=</a:t>
            </a:r>
            <a:r>
              <a:rPr lang="en-US" sz="2000" b="1" dirty="0" smtClean="0">
                <a:solidFill>
                  <a:schemeClr val="tx1"/>
                </a:solidFill>
              </a:rPr>
              <a:t>0</a:t>
            </a:r>
            <a:endParaRPr lang="el-GR" sz="2000" b="1" dirty="0">
              <a:solidFill>
                <a:schemeClr val="tx1"/>
              </a:solidFill>
            </a:endParaRPr>
          </a:p>
        </p:txBody>
      </p:sp>
      <p:sp>
        <p:nvSpPr>
          <p:cNvPr id="16" name="Oval 15"/>
          <p:cNvSpPr/>
          <p:nvPr/>
        </p:nvSpPr>
        <p:spPr>
          <a:xfrm>
            <a:off x="987449" y="4061541"/>
            <a:ext cx="864096" cy="86409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l-GR" sz="2000" b="1" dirty="0" smtClean="0">
                <a:solidFill>
                  <a:srgbClr val="C00000"/>
                </a:solidFill>
              </a:rPr>
              <a:t>Σ=</a:t>
            </a:r>
            <a:r>
              <a:rPr lang="en-US" sz="2000" b="1" dirty="0" smtClean="0">
                <a:solidFill>
                  <a:schemeClr val="tx1"/>
                </a:solidFill>
              </a:rPr>
              <a:t>0</a:t>
            </a:r>
            <a:endParaRPr lang="el-GR" sz="2000" b="1" dirty="0">
              <a:solidFill>
                <a:schemeClr val="tx1"/>
              </a:solidFill>
            </a:endParaRPr>
          </a:p>
        </p:txBody>
      </p:sp>
      <p:sp>
        <p:nvSpPr>
          <p:cNvPr id="17" name="Oval 16"/>
          <p:cNvSpPr/>
          <p:nvPr/>
        </p:nvSpPr>
        <p:spPr>
          <a:xfrm>
            <a:off x="2715641" y="4061541"/>
            <a:ext cx="864096" cy="86409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smtClean="0">
                <a:solidFill>
                  <a:srgbClr val="C00000"/>
                </a:solidFill>
              </a:rPr>
              <a:t>Σ=</a:t>
            </a:r>
            <a:r>
              <a:rPr lang="en-US" sz="2000" b="1" dirty="0" smtClean="0">
                <a:solidFill>
                  <a:schemeClr val="tx1"/>
                </a:solidFill>
              </a:rPr>
              <a:t>0</a:t>
            </a:r>
            <a:endParaRPr lang="el-GR" sz="2000" b="1" dirty="0">
              <a:solidFill>
                <a:schemeClr val="tx1"/>
              </a:solidFill>
            </a:endParaRPr>
          </a:p>
        </p:txBody>
      </p:sp>
      <p:pic>
        <p:nvPicPr>
          <p:cNvPr id="7184" name="Picture 16" descr="C:\Users\alex\Desktop\0415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885868">
            <a:off x="1738883" y="2868470"/>
            <a:ext cx="485371" cy="46595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6" descr="C:\Users\alex\Desktop\0415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853096">
            <a:off x="2398297" y="2838351"/>
            <a:ext cx="485371" cy="46595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6" descr="C:\Users\alex\Desktop\0415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194679" y="4952114"/>
            <a:ext cx="485371" cy="46595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8" name="Picture 16" descr="C:\Users\alex\Desktop\0415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918389" y="4952115"/>
            <a:ext cx="485371" cy="46595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5" name="Isosceles Triangle 24"/>
          <p:cNvSpPr/>
          <p:nvPr/>
        </p:nvSpPr>
        <p:spPr>
          <a:xfrm>
            <a:off x="1214183" y="6063532"/>
            <a:ext cx="433904" cy="332656"/>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0" name="Isosceles Triangle 29"/>
          <p:cNvSpPr/>
          <p:nvPr/>
        </p:nvSpPr>
        <p:spPr>
          <a:xfrm>
            <a:off x="2944122" y="6063532"/>
            <a:ext cx="433904" cy="332656"/>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31" name="Straight Connector 30"/>
          <p:cNvCxnSpPr>
            <a:stCxn id="25" idx="0"/>
            <a:endCxn id="27" idx="3"/>
          </p:cNvCxnSpPr>
          <p:nvPr/>
        </p:nvCxnSpPr>
        <p:spPr>
          <a:xfrm flipV="1">
            <a:off x="1431135" y="5427778"/>
            <a:ext cx="6230" cy="635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30" idx="0"/>
            <a:endCxn id="28" idx="3"/>
          </p:cNvCxnSpPr>
          <p:nvPr/>
        </p:nvCxnSpPr>
        <p:spPr>
          <a:xfrm flipV="1">
            <a:off x="3161074" y="5427779"/>
            <a:ext cx="1" cy="6357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80" name="Arc 7179"/>
          <p:cNvSpPr/>
          <p:nvPr/>
        </p:nvSpPr>
        <p:spPr>
          <a:xfrm rot="17524109">
            <a:off x="1124085" y="3122291"/>
            <a:ext cx="2680145" cy="2008370"/>
          </a:xfrm>
          <a:prstGeom prst="arc">
            <a:avLst>
              <a:gd name="adj1" fmla="val 15144675"/>
              <a:gd name="adj2" fmla="val 1805840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47" name="Arc 46"/>
          <p:cNvSpPr/>
          <p:nvPr/>
        </p:nvSpPr>
        <p:spPr>
          <a:xfrm rot="14751337" flipV="1">
            <a:off x="648822" y="3054863"/>
            <a:ext cx="2680145" cy="2285333"/>
          </a:xfrm>
          <a:prstGeom prst="arc">
            <a:avLst>
              <a:gd name="adj1" fmla="val 15254031"/>
              <a:gd name="adj2" fmla="val 1783299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48" name="Isosceles Triangle 47"/>
          <p:cNvSpPr/>
          <p:nvPr/>
        </p:nvSpPr>
        <p:spPr>
          <a:xfrm>
            <a:off x="2048141" y="1258940"/>
            <a:ext cx="433904" cy="332656"/>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49" name="Straight Connector 48"/>
          <p:cNvCxnSpPr>
            <a:stCxn id="8" idx="0"/>
            <a:endCxn id="48" idx="3"/>
          </p:cNvCxnSpPr>
          <p:nvPr/>
        </p:nvCxnSpPr>
        <p:spPr>
          <a:xfrm flipV="1">
            <a:off x="2265093" y="1591596"/>
            <a:ext cx="0" cy="3570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6167075" y="1948692"/>
            <a:ext cx="864096" cy="86409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smtClean="0">
                <a:solidFill>
                  <a:srgbClr val="C00000"/>
                </a:solidFill>
              </a:rPr>
              <a:t>Σ=</a:t>
            </a:r>
            <a:r>
              <a:rPr lang="en-US" sz="2000" b="1" dirty="0" smtClean="0">
                <a:solidFill>
                  <a:schemeClr val="tx1"/>
                </a:solidFill>
              </a:rPr>
              <a:t>2</a:t>
            </a:r>
            <a:endParaRPr lang="el-GR" sz="2000" b="1" dirty="0">
              <a:solidFill>
                <a:schemeClr val="tx1"/>
              </a:solidFill>
            </a:endParaRPr>
          </a:p>
        </p:txBody>
      </p:sp>
      <p:sp>
        <p:nvSpPr>
          <p:cNvPr id="54" name="Oval 53"/>
          <p:cNvSpPr/>
          <p:nvPr/>
        </p:nvSpPr>
        <p:spPr>
          <a:xfrm>
            <a:off x="5321479" y="4061541"/>
            <a:ext cx="864096" cy="86409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smtClean="0">
                <a:solidFill>
                  <a:srgbClr val="C00000"/>
                </a:solidFill>
              </a:rPr>
              <a:t>Σ=</a:t>
            </a:r>
            <a:r>
              <a:rPr lang="en-US" sz="2000" b="1" dirty="0" smtClean="0">
                <a:solidFill>
                  <a:schemeClr val="tx1"/>
                </a:solidFill>
              </a:rPr>
              <a:t>1</a:t>
            </a:r>
            <a:endParaRPr lang="el-GR" sz="2000" b="1" dirty="0">
              <a:solidFill>
                <a:schemeClr val="tx1"/>
              </a:solidFill>
            </a:endParaRPr>
          </a:p>
        </p:txBody>
      </p:sp>
      <p:sp>
        <p:nvSpPr>
          <p:cNvPr id="55" name="Oval 54"/>
          <p:cNvSpPr/>
          <p:nvPr/>
        </p:nvSpPr>
        <p:spPr>
          <a:xfrm>
            <a:off x="7049671" y="4061541"/>
            <a:ext cx="864096" cy="86409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smtClean="0">
                <a:solidFill>
                  <a:srgbClr val="C00000"/>
                </a:solidFill>
              </a:rPr>
              <a:t>Σ=</a:t>
            </a:r>
            <a:r>
              <a:rPr lang="en-US" sz="2000" b="1" dirty="0" smtClean="0">
                <a:solidFill>
                  <a:schemeClr val="tx1"/>
                </a:solidFill>
              </a:rPr>
              <a:t>1</a:t>
            </a:r>
            <a:endParaRPr lang="el-GR" sz="2000" b="1" dirty="0">
              <a:solidFill>
                <a:schemeClr val="tx1"/>
              </a:solidFill>
            </a:endParaRPr>
          </a:p>
        </p:txBody>
      </p:sp>
      <p:pic>
        <p:nvPicPr>
          <p:cNvPr id="56" name="Picture 16" descr="C:\Users\alex\Desktop\0415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885868">
            <a:off x="6072913" y="2868470"/>
            <a:ext cx="485371" cy="465956"/>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6" descr="C:\Users\alex\Desktop\0415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853096">
            <a:off x="6732327" y="2838351"/>
            <a:ext cx="485371" cy="465956"/>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6" descr="C:\Users\alex\Desktop\0415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528709" y="4952114"/>
            <a:ext cx="485371" cy="46595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9" name="Picture 16" descr="C:\Users\alex\Desktop\0415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252419" y="4952115"/>
            <a:ext cx="485371" cy="46595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0" name="Isosceles Triangle 59"/>
          <p:cNvSpPr/>
          <p:nvPr/>
        </p:nvSpPr>
        <p:spPr>
          <a:xfrm>
            <a:off x="5548213" y="6063532"/>
            <a:ext cx="433904" cy="332656"/>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1" name="Isosceles Triangle 60"/>
          <p:cNvSpPr/>
          <p:nvPr/>
        </p:nvSpPr>
        <p:spPr>
          <a:xfrm>
            <a:off x="7278152" y="6063532"/>
            <a:ext cx="433904" cy="332656"/>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62" name="Straight Connector 61"/>
          <p:cNvCxnSpPr>
            <a:stCxn id="60" idx="0"/>
            <a:endCxn id="58" idx="3"/>
          </p:cNvCxnSpPr>
          <p:nvPr/>
        </p:nvCxnSpPr>
        <p:spPr>
          <a:xfrm flipV="1">
            <a:off x="5765165" y="5427778"/>
            <a:ext cx="6230" cy="635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61" idx="0"/>
            <a:endCxn id="59" idx="3"/>
          </p:cNvCxnSpPr>
          <p:nvPr/>
        </p:nvCxnSpPr>
        <p:spPr>
          <a:xfrm flipV="1">
            <a:off x="7495104" y="5427779"/>
            <a:ext cx="1" cy="6357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Arc 63"/>
          <p:cNvSpPr/>
          <p:nvPr/>
        </p:nvSpPr>
        <p:spPr>
          <a:xfrm rot="17524109">
            <a:off x="5458115" y="3122291"/>
            <a:ext cx="2680145" cy="2008370"/>
          </a:xfrm>
          <a:prstGeom prst="arc">
            <a:avLst>
              <a:gd name="adj1" fmla="val 15144675"/>
              <a:gd name="adj2" fmla="val 1805840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65" name="Isosceles Triangle 64"/>
          <p:cNvSpPr/>
          <p:nvPr/>
        </p:nvSpPr>
        <p:spPr>
          <a:xfrm>
            <a:off x="6382171" y="1260580"/>
            <a:ext cx="433904" cy="332656"/>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66" name="Straight Connector 65"/>
          <p:cNvCxnSpPr>
            <a:stCxn id="53" idx="0"/>
            <a:endCxn id="65" idx="3"/>
          </p:cNvCxnSpPr>
          <p:nvPr/>
        </p:nvCxnSpPr>
        <p:spPr>
          <a:xfrm flipV="1">
            <a:off x="6599123" y="1593236"/>
            <a:ext cx="0" cy="3554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Arc 66"/>
          <p:cNvSpPr/>
          <p:nvPr/>
        </p:nvSpPr>
        <p:spPr>
          <a:xfrm rot="14751337" flipV="1">
            <a:off x="4982852" y="3056175"/>
            <a:ext cx="2680145" cy="2285333"/>
          </a:xfrm>
          <a:prstGeom prst="arc">
            <a:avLst>
              <a:gd name="adj1" fmla="val 15254031"/>
              <a:gd name="adj2" fmla="val 1783299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7185" name="TextBox 7184"/>
          <p:cNvSpPr txBox="1"/>
          <p:nvPr/>
        </p:nvSpPr>
        <p:spPr>
          <a:xfrm>
            <a:off x="1783540" y="2920462"/>
            <a:ext cx="312906" cy="369332"/>
          </a:xfrm>
          <a:prstGeom prst="rect">
            <a:avLst/>
          </a:prstGeom>
          <a:noFill/>
        </p:spPr>
        <p:txBody>
          <a:bodyPr wrap="none" rtlCol="0">
            <a:spAutoFit/>
          </a:bodyPr>
          <a:lstStyle/>
          <a:p>
            <a:r>
              <a:rPr lang="en-US" b="1" dirty="0" smtClean="0">
                <a:latin typeface="+mn-lt"/>
              </a:rPr>
              <a:t>1</a:t>
            </a:r>
            <a:endParaRPr lang="el-GR" b="1" dirty="0">
              <a:latin typeface="+mn-lt"/>
            </a:endParaRPr>
          </a:p>
        </p:txBody>
      </p:sp>
      <p:sp>
        <p:nvSpPr>
          <p:cNvPr id="69" name="TextBox 68"/>
          <p:cNvSpPr txBox="1"/>
          <p:nvPr/>
        </p:nvSpPr>
        <p:spPr>
          <a:xfrm>
            <a:off x="2484529" y="2920462"/>
            <a:ext cx="312906" cy="369332"/>
          </a:xfrm>
          <a:prstGeom prst="rect">
            <a:avLst/>
          </a:prstGeom>
          <a:noFill/>
        </p:spPr>
        <p:txBody>
          <a:bodyPr wrap="none" rtlCol="0">
            <a:spAutoFit/>
          </a:bodyPr>
          <a:lstStyle/>
          <a:p>
            <a:r>
              <a:rPr lang="en-US" b="1" dirty="0" smtClean="0">
                <a:latin typeface="+mn-lt"/>
              </a:rPr>
              <a:t>1</a:t>
            </a:r>
            <a:endParaRPr lang="el-GR" b="1" dirty="0">
              <a:latin typeface="+mn-lt"/>
            </a:endParaRPr>
          </a:p>
        </p:txBody>
      </p:sp>
      <p:sp>
        <p:nvSpPr>
          <p:cNvPr id="70" name="TextBox 69"/>
          <p:cNvSpPr txBox="1"/>
          <p:nvPr/>
        </p:nvSpPr>
        <p:spPr>
          <a:xfrm>
            <a:off x="1263044" y="5000426"/>
            <a:ext cx="312906" cy="369332"/>
          </a:xfrm>
          <a:prstGeom prst="rect">
            <a:avLst/>
          </a:prstGeom>
          <a:noFill/>
        </p:spPr>
        <p:txBody>
          <a:bodyPr wrap="none" rtlCol="0">
            <a:spAutoFit/>
          </a:bodyPr>
          <a:lstStyle/>
          <a:p>
            <a:r>
              <a:rPr lang="en-US" b="1" dirty="0" smtClean="0">
                <a:latin typeface="+mn-lt"/>
              </a:rPr>
              <a:t>1</a:t>
            </a:r>
            <a:endParaRPr lang="el-GR" b="1" dirty="0">
              <a:latin typeface="+mn-lt"/>
            </a:endParaRPr>
          </a:p>
        </p:txBody>
      </p:sp>
      <p:sp>
        <p:nvSpPr>
          <p:cNvPr id="71" name="TextBox 70"/>
          <p:cNvSpPr txBox="1"/>
          <p:nvPr/>
        </p:nvSpPr>
        <p:spPr>
          <a:xfrm>
            <a:off x="3004622" y="5007542"/>
            <a:ext cx="312906" cy="369332"/>
          </a:xfrm>
          <a:prstGeom prst="rect">
            <a:avLst/>
          </a:prstGeom>
          <a:noFill/>
        </p:spPr>
        <p:txBody>
          <a:bodyPr wrap="none" rtlCol="0">
            <a:spAutoFit/>
          </a:bodyPr>
          <a:lstStyle/>
          <a:p>
            <a:r>
              <a:rPr lang="en-US" b="1" dirty="0" smtClean="0">
                <a:latin typeface="+mn-lt"/>
              </a:rPr>
              <a:t>1</a:t>
            </a:r>
            <a:endParaRPr lang="el-GR" b="1" dirty="0">
              <a:latin typeface="+mn-lt"/>
            </a:endParaRPr>
          </a:p>
        </p:txBody>
      </p:sp>
      <p:sp>
        <p:nvSpPr>
          <p:cNvPr id="72" name="TextBox 71"/>
          <p:cNvSpPr txBox="1"/>
          <p:nvPr/>
        </p:nvSpPr>
        <p:spPr>
          <a:xfrm>
            <a:off x="1291891" y="6382544"/>
            <a:ext cx="312906" cy="369332"/>
          </a:xfrm>
          <a:prstGeom prst="rect">
            <a:avLst/>
          </a:prstGeom>
          <a:noFill/>
        </p:spPr>
        <p:txBody>
          <a:bodyPr wrap="none" rtlCol="0">
            <a:spAutoFit/>
          </a:bodyPr>
          <a:lstStyle/>
          <a:p>
            <a:pPr algn="ctr"/>
            <a:r>
              <a:rPr lang="en-US" b="1" dirty="0" smtClean="0">
                <a:latin typeface="+mn-lt"/>
              </a:rPr>
              <a:t>0</a:t>
            </a:r>
            <a:endParaRPr lang="el-GR" b="1" dirty="0">
              <a:latin typeface="+mn-lt"/>
            </a:endParaRPr>
          </a:p>
        </p:txBody>
      </p:sp>
      <p:sp>
        <p:nvSpPr>
          <p:cNvPr id="73" name="TextBox 72"/>
          <p:cNvSpPr txBox="1"/>
          <p:nvPr/>
        </p:nvSpPr>
        <p:spPr>
          <a:xfrm>
            <a:off x="3004622" y="6382544"/>
            <a:ext cx="312906" cy="369332"/>
          </a:xfrm>
          <a:prstGeom prst="rect">
            <a:avLst/>
          </a:prstGeom>
          <a:noFill/>
        </p:spPr>
        <p:txBody>
          <a:bodyPr wrap="none" rtlCol="0">
            <a:spAutoFit/>
          </a:bodyPr>
          <a:lstStyle/>
          <a:p>
            <a:r>
              <a:rPr lang="en-US" b="1" dirty="0" smtClean="0">
                <a:latin typeface="+mn-lt"/>
              </a:rPr>
              <a:t>0</a:t>
            </a:r>
            <a:endParaRPr lang="el-GR" b="1" dirty="0">
              <a:latin typeface="+mn-lt"/>
            </a:endParaRPr>
          </a:p>
        </p:txBody>
      </p:sp>
      <p:sp>
        <p:nvSpPr>
          <p:cNvPr id="75" name="TextBox 74"/>
          <p:cNvSpPr txBox="1"/>
          <p:nvPr/>
        </p:nvSpPr>
        <p:spPr>
          <a:xfrm>
            <a:off x="2108640" y="889608"/>
            <a:ext cx="312906" cy="369332"/>
          </a:xfrm>
          <a:prstGeom prst="rect">
            <a:avLst/>
          </a:prstGeom>
          <a:noFill/>
        </p:spPr>
        <p:txBody>
          <a:bodyPr wrap="none" rtlCol="0">
            <a:spAutoFit/>
          </a:bodyPr>
          <a:lstStyle/>
          <a:p>
            <a:pPr algn="ctr"/>
            <a:r>
              <a:rPr lang="en-US" b="1" dirty="0" smtClean="0">
                <a:latin typeface="+mn-lt"/>
              </a:rPr>
              <a:t>0</a:t>
            </a:r>
            <a:endParaRPr lang="el-GR" b="1" dirty="0">
              <a:latin typeface="+mn-lt"/>
            </a:endParaRPr>
          </a:p>
        </p:txBody>
      </p:sp>
      <p:sp>
        <p:nvSpPr>
          <p:cNvPr id="77" name="TextBox 76"/>
          <p:cNvSpPr txBox="1"/>
          <p:nvPr/>
        </p:nvSpPr>
        <p:spPr>
          <a:xfrm>
            <a:off x="6485281" y="891248"/>
            <a:ext cx="312906" cy="369332"/>
          </a:xfrm>
          <a:prstGeom prst="rect">
            <a:avLst/>
          </a:prstGeom>
          <a:noFill/>
        </p:spPr>
        <p:txBody>
          <a:bodyPr wrap="none" rtlCol="0">
            <a:spAutoFit/>
          </a:bodyPr>
          <a:lstStyle/>
          <a:p>
            <a:pPr algn="ctr"/>
            <a:r>
              <a:rPr lang="en-US" b="1" dirty="0" smtClean="0">
                <a:latin typeface="+mn-lt"/>
              </a:rPr>
              <a:t>1</a:t>
            </a:r>
            <a:endParaRPr lang="el-GR" b="1" dirty="0">
              <a:latin typeface="+mn-lt"/>
            </a:endParaRPr>
          </a:p>
        </p:txBody>
      </p:sp>
      <p:sp>
        <p:nvSpPr>
          <p:cNvPr id="79" name="TextBox 78"/>
          <p:cNvSpPr txBox="1"/>
          <p:nvPr/>
        </p:nvSpPr>
        <p:spPr>
          <a:xfrm>
            <a:off x="1691680" y="5877272"/>
            <a:ext cx="1218603" cy="369332"/>
          </a:xfrm>
          <a:prstGeom prst="rect">
            <a:avLst/>
          </a:prstGeom>
          <a:noFill/>
        </p:spPr>
        <p:txBody>
          <a:bodyPr wrap="none" rtlCol="0">
            <a:spAutoFit/>
          </a:bodyPr>
          <a:lstStyle/>
          <a:p>
            <a:pPr algn="ctr"/>
            <a:r>
              <a:rPr lang="en-US" b="1" dirty="0" smtClean="0">
                <a:latin typeface="+mn-lt"/>
              </a:rPr>
              <a:t>0 OR 0 -&gt; 0</a:t>
            </a:r>
            <a:endParaRPr lang="el-GR" b="1" dirty="0">
              <a:latin typeface="+mn-lt"/>
            </a:endParaRPr>
          </a:p>
        </p:txBody>
      </p:sp>
      <p:sp>
        <p:nvSpPr>
          <p:cNvPr id="80" name="TextBox 79"/>
          <p:cNvSpPr txBox="1"/>
          <p:nvPr/>
        </p:nvSpPr>
        <p:spPr>
          <a:xfrm>
            <a:off x="6012160" y="6021288"/>
            <a:ext cx="1218602" cy="369332"/>
          </a:xfrm>
          <a:prstGeom prst="rect">
            <a:avLst/>
          </a:prstGeom>
          <a:noFill/>
        </p:spPr>
        <p:txBody>
          <a:bodyPr wrap="none" rtlCol="0">
            <a:spAutoFit/>
          </a:bodyPr>
          <a:lstStyle/>
          <a:p>
            <a:pPr algn="ctr"/>
            <a:r>
              <a:rPr lang="en-US" b="1" dirty="0" smtClean="0">
                <a:latin typeface="+mn-lt"/>
              </a:rPr>
              <a:t>1 OR 1 -&gt; 1</a:t>
            </a:r>
            <a:endParaRPr lang="el-GR" b="1" dirty="0">
              <a:latin typeface="+mn-lt"/>
            </a:endParaRPr>
          </a:p>
        </p:txBody>
      </p:sp>
      <p:sp>
        <p:nvSpPr>
          <p:cNvPr id="81" name="TextBox 80"/>
          <p:cNvSpPr txBox="1"/>
          <p:nvPr/>
        </p:nvSpPr>
        <p:spPr>
          <a:xfrm>
            <a:off x="6157816" y="2882340"/>
            <a:ext cx="312906" cy="369332"/>
          </a:xfrm>
          <a:prstGeom prst="rect">
            <a:avLst/>
          </a:prstGeom>
          <a:noFill/>
        </p:spPr>
        <p:txBody>
          <a:bodyPr wrap="none" rtlCol="0">
            <a:spAutoFit/>
          </a:bodyPr>
          <a:lstStyle/>
          <a:p>
            <a:r>
              <a:rPr lang="en-US" b="1" dirty="0" smtClean="0">
                <a:latin typeface="+mn-lt"/>
              </a:rPr>
              <a:t>1</a:t>
            </a:r>
            <a:endParaRPr lang="el-GR" b="1" dirty="0">
              <a:latin typeface="+mn-lt"/>
            </a:endParaRPr>
          </a:p>
        </p:txBody>
      </p:sp>
      <p:sp>
        <p:nvSpPr>
          <p:cNvPr id="82" name="TextBox 81"/>
          <p:cNvSpPr txBox="1"/>
          <p:nvPr/>
        </p:nvSpPr>
        <p:spPr>
          <a:xfrm>
            <a:off x="6818559" y="2882340"/>
            <a:ext cx="312906" cy="369332"/>
          </a:xfrm>
          <a:prstGeom prst="rect">
            <a:avLst/>
          </a:prstGeom>
          <a:noFill/>
        </p:spPr>
        <p:txBody>
          <a:bodyPr wrap="none" rtlCol="0">
            <a:spAutoFit/>
          </a:bodyPr>
          <a:lstStyle/>
          <a:p>
            <a:r>
              <a:rPr lang="en-US" b="1" dirty="0" smtClean="0">
                <a:latin typeface="+mn-lt"/>
              </a:rPr>
              <a:t>1</a:t>
            </a:r>
            <a:endParaRPr lang="el-GR" b="1" dirty="0">
              <a:latin typeface="+mn-lt"/>
            </a:endParaRPr>
          </a:p>
        </p:txBody>
      </p:sp>
      <p:sp>
        <p:nvSpPr>
          <p:cNvPr id="83" name="TextBox 82"/>
          <p:cNvSpPr txBox="1"/>
          <p:nvPr/>
        </p:nvSpPr>
        <p:spPr>
          <a:xfrm>
            <a:off x="5614942" y="6358454"/>
            <a:ext cx="312906" cy="369332"/>
          </a:xfrm>
          <a:prstGeom prst="rect">
            <a:avLst/>
          </a:prstGeom>
          <a:noFill/>
        </p:spPr>
        <p:txBody>
          <a:bodyPr wrap="none" rtlCol="0">
            <a:spAutoFit/>
          </a:bodyPr>
          <a:lstStyle/>
          <a:p>
            <a:pPr algn="ctr"/>
            <a:r>
              <a:rPr lang="en-US" b="1" dirty="0" smtClean="0">
                <a:latin typeface="+mn-lt"/>
              </a:rPr>
              <a:t>1</a:t>
            </a:r>
            <a:endParaRPr lang="el-GR" b="1" dirty="0">
              <a:latin typeface="+mn-lt"/>
            </a:endParaRPr>
          </a:p>
        </p:txBody>
      </p:sp>
      <p:sp>
        <p:nvSpPr>
          <p:cNvPr id="84" name="TextBox 83"/>
          <p:cNvSpPr txBox="1"/>
          <p:nvPr/>
        </p:nvSpPr>
        <p:spPr>
          <a:xfrm>
            <a:off x="7327673" y="6358454"/>
            <a:ext cx="312906" cy="369332"/>
          </a:xfrm>
          <a:prstGeom prst="rect">
            <a:avLst/>
          </a:prstGeom>
          <a:noFill/>
        </p:spPr>
        <p:txBody>
          <a:bodyPr wrap="none" rtlCol="0">
            <a:spAutoFit/>
          </a:bodyPr>
          <a:lstStyle/>
          <a:p>
            <a:r>
              <a:rPr lang="en-US" b="1" dirty="0" smtClean="0">
                <a:latin typeface="+mn-lt"/>
              </a:rPr>
              <a:t>1</a:t>
            </a:r>
            <a:endParaRPr lang="el-GR" b="1" dirty="0">
              <a:latin typeface="+mn-lt"/>
            </a:endParaRPr>
          </a:p>
        </p:txBody>
      </p:sp>
      <p:sp>
        <p:nvSpPr>
          <p:cNvPr id="85" name="TextBox 84"/>
          <p:cNvSpPr txBox="1"/>
          <p:nvPr/>
        </p:nvSpPr>
        <p:spPr>
          <a:xfrm>
            <a:off x="5590692" y="5000426"/>
            <a:ext cx="312906" cy="369332"/>
          </a:xfrm>
          <a:prstGeom prst="rect">
            <a:avLst/>
          </a:prstGeom>
          <a:noFill/>
        </p:spPr>
        <p:txBody>
          <a:bodyPr wrap="none" rtlCol="0">
            <a:spAutoFit/>
          </a:bodyPr>
          <a:lstStyle/>
          <a:p>
            <a:r>
              <a:rPr lang="en-US" b="1" dirty="0" smtClean="0">
                <a:latin typeface="+mn-lt"/>
              </a:rPr>
              <a:t>1</a:t>
            </a:r>
            <a:endParaRPr lang="el-GR" b="1" dirty="0">
              <a:latin typeface="+mn-lt"/>
            </a:endParaRPr>
          </a:p>
        </p:txBody>
      </p:sp>
      <p:sp>
        <p:nvSpPr>
          <p:cNvPr id="86" name="TextBox 85"/>
          <p:cNvSpPr txBox="1"/>
          <p:nvPr/>
        </p:nvSpPr>
        <p:spPr>
          <a:xfrm>
            <a:off x="7332270" y="5007542"/>
            <a:ext cx="312906" cy="369332"/>
          </a:xfrm>
          <a:prstGeom prst="rect">
            <a:avLst/>
          </a:prstGeom>
          <a:noFill/>
        </p:spPr>
        <p:txBody>
          <a:bodyPr wrap="none" rtlCol="0">
            <a:spAutoFit/>
          </a:bodyPr>
          <a:lstStyle/>
          <a:p>
            <a:r>
              <a:rPr lang="en-US" b="1" dirty="0" smtClean="0">
                <a:latin typeface="+mn-lt"/>
              </a:rPr>
              <a:t>1</a:t>
            </a:r>
            <a:endParaRPr lang="el-GR" b="1" dirty="0">
              <a:latin typeface="+mn-lt"/>
            </a:endParaRPr>
          </a:p>
        </p:txBody>
      </p:sp>
      <p:sp>
        <p:nvSpPr>
          <p:cNvPr id="51" name="TextBox 50"/>
          <p:cNvSpPr txBox="1"/>
          <p:nvPr/>
        </p:nvSpPr>
        <p:spPr>
          <a:xfrm>
            <a:off x="3563888" y="2276872"/>
            <a:ext cx="1944216" cy="461665"/>
          </a:xfrm>
          <a:prstGeom prst="rect">
            <a:avLst/>
          </a:prstGeom>
          <a:noFill/>
        </p:spPr>
        <p:txBody>
          <a:bodyPr wrap="square" rtlCol="0">
            <a:spAutoFit/>
          </a:bodyPr>
          <a:lstStyle/>
          <a:p>
            <a:r>
              <a:rPr lang="en-US" sz="2400" b="1" dirty="0" smtClean="0">
                <a:solidFill>
                  <a:srgbClr val="004A82"/>
                </a:solidFill>
                <a:latin typeface="+mn-lt"/>
              </a:rPr>
              <a:t>threshold</a:t>
            </a:r>
            <a:r>
              <a:rPr lang="el-GR" sz="2400" b="1" dirty="0" smtClean="0">
                <a:solidFill>
                  <a:srgbClr val="004A82"/>
                </a:solidFill>
                <a:latin typeface="+mn-lt"/>
              </a:rPr>
              <a:t>= 1</a:t>
            </a:r>
            <a:endParaRPr lang="el-GR" sz="2400" dirty="0">
              <a:solidFill>
                <a:srgbClr val="004A82"/>
              </a:solidFill>
              <a:latin typeface="+mn-lt"/>
            </a:endParaRPr>
          </a:p>
        </p:txBody>
      </p:sp>
    </p:spTree>
    <p:extLst>
      <p:ext uri="{BB962C8B-B14F-4D97-AF65-F5344CB8AC3E}">
        <p14:creationId xmlns:p14="http://schemas.microsoft.com/office/powerpoint/2010/main" val="9079342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Μοντελοποίηση συνάρτησης </a:t>
            </a:r>
            <a:r>
              <a:rPr lang="en-US" dirty="0"/>
              <a:t>OR</a:t>
            </a:r>
            <a:r>
              <a:rPr lang="el-GR" dirty="0"/>
              <a:t> </a:t>
            </a:r>
            <a:r>
              <a:rPr lang="el-GR" sz="3200" b="0" dirty="0" smtClean="0"/>
              <a:t>(</a:t>
            </a:r>
            <a:r>
              <a:rPr lang="en-US" sz="3200" b="0" dirty="0" smtClean="0"/>
              <a:t>4</a:t>
            </a:r>
            <a:r>
              <a:rPr lang="el-GR" sz="3200" b="0" dirty="0" smtClean="0"/>
              <a:t> </a:t>
            </a:r>
            <a:r>
              <a:rPr lang="el-GR" sz="3200" b="0" dirty="0"/>
              <a:t>από </a:t>
            </a:r>
            <a:r>
              <a:rPr lang="en-US" sz="3200" b="0" dirty="0" smtClean="0"/>
              <a:t>4</a:t>
            </a:r>
            <a:r>
              <a:rPr lang="el-GR" sz="3200" b="0"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
        <p:nvSpPr>
          <p:cNvPr id="7" name="Oval 6"/>
          <p:cNvSpPr/>
          <p:nvPr/>
        </p:nvSpPr>
        <p:spPr>
          <a:xfrm>
            <a:off x="1833045" y="1948692"/>
            <a:ext cx="864096" cy="86409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smtClean="0">
                <a:solidFill>
                  <a:srgbClr val="C00000"/>
                </a:solidFill>
              </a:rPr>
              <a:t>Σ=</a:t>
            </a:r>
            <a:r>
              <a:rPr lang="en-US" sz="2000" b="1" dirty="0" smtClean="0">
                <a:solidFill>
                  <a:schemeClr val="tx1"/>
                </a:solidFill>
              </a:rPr>
              <a:t>1</a:t>
            </a:r>
            <a:endParaRPr lang="el-GR" sz="2000" b="1" dirty="0">
              <a:solidFill>
                <a:schemeClr val="tx1"/>
              </a:solidFill>
            </a:endParaRPr>
          </a:p>
        </p:txBody>
      </p:sp>
      <p:sp>
        <p:nvSpPr>
          <p:cNvPr id="8" name="Oval 7"/>
          <p:cNvSpPr/>
          <p:nvPr/>
        </p:nvSpPr>
        <p:spPr>
          <a:xfrm>
            <a:off x="987449" y="4061541"/>
            <a:ext cx="864096" cy="86409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smtClean="0">
                <a:solidFill>
                  <a:srgbClr val="C00000"/>
                </a:solidFill>
              </a:rPr>
              <a:t>Σ=</a:t>
            </a:r>
            <a:r>
              <a:rPr lang="en-US" sz="2000" b="1" dirty="0" smtClean="0">
                <a:solidFill>
                  <a:schemeClr val="tx1"/>
                </a:solidFill>
              </a:rPr>
              <a:t>1j</a:t>
            </a:r>
            <a:endParaRPr lang="el-GR" sz="2000" b="1" dirty="0">
              <a:solidFill>
                <a:schemeClr val="tx1"/>
              </a:solidFill>
            </a:endParaRPr>
          </a:p>
        </p:txBody>
      </p:sp>
      <p:sp>
        <p:nvSpPr>
          <p:cNvPr id="9" name="Oval 8"/>
          <p:cNvSpPr/>
          <p:nvPr/>
        </p:nvSpPr>
        <p:spPr>
          <a:xfrm>
            <a:off x="2715641" y="4061541"/>
            <a:ext cx="864096" cy="86409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smtClean="0">
                <a:solidFill>
                  <a:srgbClr val="C00000"/>
                </a:solidFill>
              </a:rPr>
              <a:t>Σ=</a:t>
            </a:r>
            <a:r>
              <a:rPr lang="en-US" sz="2000" b="1" dirty="0" smtClean="0">
                <a:solidFill>
                  <a:schemeClr val="tx1"/>
                </a:solidFill>
              </a:rPr>
              <a:t>0</a:t>
            </a:r>
            <a:endParaRPr lang="el-GR" sz="2000" b="1" dirty="0">
              <a:solidFill>
                <a:schemeClr val="tx1"/>
              </a:solidFill>
            </a:endParaRPr>
          </a:p>
        </p:txBody>
      </p:sp>
      <p:pic>
        <p:nvPicPr>
          <p:cNvPr id="10" name="Picture 16" descr="C:\Users\alex\Desktop\0415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885868">
            <a:off x="1738883" y="2868470"/>
            <a:ext cx="485371" cy="4659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C:\Users\alex\Desktop\0415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853096">
            <a:off x="2398297" y="2838351"/>
            <a:ext cx="485371" cy="4659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C:\Users\alex\Desktop\0415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194679" y="4952114"/>
            <a:ext cx="485371" cy="46595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3" name="Picture 16" descr="C:\Users\alex\Desktop\0415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918389" y="4952115"/>
            <a:ext cx="485371" cy="46595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4" name="Isosceles Triangle 13"/>
          <p:cNvSpPr/>
          <p:nvPr/>
        </p:nvSpPr>
        <p:spPr>
          <a:xfrm>
            <a:off x="1214183" y="6063532"/>
            <a:ext cx="433904" cy="332656"/>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Isosceles Triangle 14"/>
          <p:cNvSpPr/>
          <p:nvPr/>
        </p:nvSpPr>
        <p:spPr>
          <a:xfrm>
            <a:off x="2944122" y="6063532"/>
            <a:ext cx="433904" cy="332656"/>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6" name="Straight Connector 15"/>
          <p:cNvCxnSpPr>
            <a:stCxn id="14" idx="0"/>
            <a:endCxn id="12" idx="3"/>
          </p:cNvCxnSpPr>
          <p:nvPr/>
        </p:nvCxnSpPr>
        <p:spPr>
          <a:xfrm flipV="1">
            <a:off x="1431135" y="5427778"/>
            <a:ext cx="6230" cy="635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5" idx="0"/>
            <a:endCxn id="13" idx="3"/>
          </p:cNvCxnSpPr>
          <p:nvPr/>
        </p:nvCxnSpPr>
        <p:spPr>
          <a:xfrm flipV="1">
            <a:off x="3161074" y="5427779"/>
            <a:ext cx="1" cy="6357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Arc 17"/>
          <p:cNvSpPr/>
          <p:nvPr/>
        </p:nvSpPr>
        <p:spPr>
          <a:xfrm rot="17524109">
            <a:off x="1124085" y="3122291"/>
            <a:ext cx="2680145" cy="2008370"/>
          </a:xfrm>
          <a:prstGeom prst="arc">
            <a:avLst>
              <a:gd name="adj1" fmla="val 15144675"/>
              <a:gd name="adj2" fmla="val 1805840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19" name="Isosceles Triangle 18"/>
          <p:cNvSpPr/>
          <p:nvPr/>
        </p:nvSpPr>
        <p:spPr>
          <a:xfrm>
            <a:off x="2048141" y="1258940"/>
            <a:ext cx="433904" cy="332656"/>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20" name="Straight Connector 19"/>
          <p:cNvCxnSpPr>
            <a:stCxn id="7" idx="0"/>
            <a:endCxn id="19" idx="3"/>
          </p:cNvCxnSpPr>
          <p:nvPr/>
        </p:nvCxnSpPr>
        <p:spPr>
          <a:xfrm flipV="1">
            <a:off x="2265093" y="1591596"/>
            <a:ext cx="0" cy="3570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6167075" y="1948692"/>
            <a:ext cx="864096" cy="86409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smtClean="0">
                <a:solidFill>
                  <a:srgbClr val="C00000"/>
                </a:solidFill>
              </a:rPr>
              <a:t>Σ=</a:t>
            </a:r>
            <a:r>
              <a:rPr lang="en-US" sz="2000" b="1" dirty="0" smtClean="0">
                <a:solidFill>
                  <a:schemeClr val="tx1"/>
                </a:solidFill>
              </a:rPr>
              <a:t>1</a:t>
            </a:r>
            <a:endParaRPr lang="el-GR" sz="2000" b="1" dirty="0">
              <a:solidFill>
                <a:schemeClr val="tx1"/>
              </a:solidFill>
            </a:endParaRPr>
          </a:p>
        </p:txBody>
      </p:sp>
      <p:sp>
        <p:nvSpPr>
          <p:cNvPr id="22" name="Oval 21"/>
          <p:cNvSpPr/>
          <p:nvPr/>
        </p:nvSpPr>
        <p:spPr>
          <a:xfrm>
            <a:off x="5321479" y="4061541"/>
            <a:ext cx="864096" cy="86409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smtClean="0">
                <a:solidFill>
                  <a:srgbClr val="C00000"/>
                </a:solidFill>
              </a:rPr>
              <a:t>Σ=</a:t>
            </a:r>
            <a:r>
              <a:rPr lang="en-US" sz="2000" b="1" dirty="0" smtClean="0">
                <a:solidFill>
                  <a:schemeClr val="tx1"/>
                </a:solidFill>
              </a:rPr>
              <a:t>0</a:t>
            </a:r>
            <a:endParaRPr lang="el-GR" sz="2000" b="1" dirty="0">
              <a:solidFill>
                <a:schemeClr val="tx1"/>
              </a:solidFill>
            </a:endParaRPr>
          </a:p>
        </p:txBody>
      </p:sp>
      <p:sp>
        <p:nvSpPr>
          <p:cNvPr id="23" name="Oval 22"/>
          <p:cNvSpPr/>
          <p:nvPr/>
        </p:nvSpPr>
        <p:spPr>
          <a:xfrm>
            <a:off x="7049671" y="4061541"/>
            <a:ext cx="864096" cy="86409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smtClean="0">
                <a:solidFill>
                  <a:srgbClr val="C00000"/>
                </a:solidFill>
              </a:rPr>
              <a:t>Σ=</a:t>
            </a:r>
            <a:r>
              <a:rPr lang="en-US" sz="2000" b="1" dirty="0" smtClean="0">
                <a:solidFill>
                  <a:schemeClr val="tx1"/>
                </a:solidFill>
              </a:rPr>
              <a:t>1</a:t>
            </a:r>
            <a:endParaRPr lang="el-GR" sz="2000" b="1" dirty="0">
              <a:solidFill>
                <a:schemeClr val="tx1"/>
              </a:solidFill>
            </a:endParaRPr>
          </a:p>
        </p:txBody>
      </p:sp>
      <p:pic>
        <p:nvPicPr>
          <p:cNvPr id="24" name="Picture 16" descr="C:\Users\alex\Desktop\0415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885868">
            <a:off x="6072913" y="2868470"/>
            <a:ext cx="485371" cy="46595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6" descr="C:\Users\alex\Desktop\0415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853096">
            <a:off x="6732327" y="2838351"/>
            <a:ext cx="485371" cy="46595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6" descr="C:\Users\alex\Desktop\0415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528709" y="4952114"/>
            <a:ext cx="485371" cy="46595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7" name="Picture 16" descr="C:\Users\alex\Desktop\0415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252419" y="4952115"/>
            <a:ext cx="485371" cy="46595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8" name="Isosceles Triangle 27"/>
          <p:cNvSpPr/>
          <p:nvPr/>
        </p:nvSpPr>
        <p:spPr>
          <a:xfrm>
            <a:off x="5548213" y="6063532"/>
            <a:ext cx="433904" cy="332656"/>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9" name="Isosceles Triangle 28"/>
          <p:cNvSpPr/>
          <p:nvPr/>
        </p:nvSpPr>
        <p:spPr>
          <a:xfrm>
            <a:off x="7278152" y="6063532"/>
            <a:ext cx="433904" cy="332656"/>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30" name="Straight Connector 29"/>
          <p:cNvCxnSpPr>
            <a:stCxn id="28" idx="0"/>
            <a:endCxn id="26" idx="3"/>
          </p:cNvCxnSpPr>
          <p:nvPr/>
        </p:nvCxnSpPr>
        <p:spPr>
          <a:xfrm flipV="1">
            <a:off x="5765165" y="5427778"/>
            <a:ext cx="6230" cy="635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9" idx="0"/>
            <a:endCxn id="27" idx="3"/>
          </p:cNvCxnSpPr>
          <p:nvPr/>
        </p:nvCxnSpPr>
        <p:spPr>
          <a:xfrm flipV="1">
            <a:off x="7495104" y="5427779"/>
            <a:ext cx="1" cy="6357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Arc 31"/>
          <p:cNvSpPr/>
          <p:nvPr/>
        </p:nvSpPr>
        <p:spPr>
          <a:xfrm rot="17524109">
            <a:off x="5458115" y="3122291"/>
            <a:ext cx="2680145" cy="2008370"/>
          </a:xfrm>
          <a:prstGeom prst="arc">
            <a:avLst>
              <a:gd name="adj1" fmla="val 15144675"/>
              <a:gd name="adj2" fmla="val 1805840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33" name="Isosceles Triangle 32"/>
          <p:cNvSpPr/>
          <p:nvPr/>
        </p:nvSpPr>
        <p:spPr>
          <a:xfrm>
            <a:off x="6382171" y="1260580"/>
            <a:ext cx="433904" cy="332656"/>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34" name="Straight Connector 33"/>
          <p:cNvCxnSpPr>
            <a:stCxn id="21" idx="0"/>
            <a:endCxn id="33" idx="3"/>
          </p:cNvCxnSpPr>
          <p:nvPr/>
        </p:nvCxnSpPr>
        <p:spPr>
          <a:xfrm flipV="1">
            <a:off x="6599123" y="1593236"/>
            <a:ext cx="0" cy="3554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Arc 34"/>
          <p:cNvSpPr/>
          <p:nvPr/>
        </p:nvSpPr>
        <p:spPr>
          <a:xfrm rot="14751337" flipV="1">
            <a:off x="4982852" y="3056175"/>
            <a:ext cx="2680145" cy="2285333"/>
          </a:xfrm>
          <a:prstGeom prst="arc">
            <a:avLst>
              <a:gd name="adj1" fmla="val 15254031"/>
              <a:gd name="adj2" fmla="val 1783299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36" name="TextBox 35"/>
          <p:cNvSpPr txBox="1"/>
          <p:nvPr/>
        </p:nvSpPr>
        <p:spPr>
          <a:xfrm>
            <a:off x="1783540" y="2920462"/>
            <a:ext cx="312906" cy="369332"/>
          </a:xfrm>
          <a:prstGeom prst="rect">
            <a:avLst/>
          </a:prstGeom>
          <a:noFill/>
        </p:spPr>
        <p:txBody>
          <a:bodyPr wrap="none" rtlCol="0">
            <a:spAutoFit/>
          </a:bodyPr>
          <a:lstStyle/>
          <a:p>
            <a:r>
              <a:rPr lang="en-US" b="1" dirty="0" smtClean="0">
                <a:latin typeface="+mn-lt"/>
              </a:rPr>
              <a:t>1</a:t>
            </a:r>
            <a:endParaRPr lang="el-GR" b="1" dirty="0">
              <a:latin typeface="+mn-lt"/>
            </a:endParaRPr>
          </a:p>
        </p:txBody>
      </p:sp>
      <p:sp>
        <p:nvSpPr>
          <p:cNvPr id="37" name="TextBox 36"/>
          <p:cNvSpPr txBox="1"/>
          <p:nvPr/>
        </p:nvSpPr>
        <p:spPr>
          <a:xfrm>
            <a:off x="2484529" y="2920462"/>
            <a:ext cx="312906" cy="369332"/>
          </a:xfrm>
          <a:prstGeom prst="rect">
            <a:avLst/>
          </a:prstGeom>
          <a:noFill/>
        </p:spPr>
        <p:txBody>
          <a:bodyPr wrap="none" rtlCol="0">
            <a:spAutoFit/>
          </a:bodyPr>
          <a:lstStyle/>
          <a:p>
            <a:r>
              <a:rPr lang="en-US" b="1" dirty="0" smtClean="0">
                <a:latin typeface="+mn-lt"/>
              </a:rPr>
              <a:t>1</a:t>
            </a:r>
            <a:endParaRPr lang="el-GR" b="1" dirty="0">
              <a:latin typeface="+mn-lt"/>
            </a:endParaRPr>
          </a:p>
        </p:txBody>
      </p:sp>
      <p:sp>
        <p:nvSpPr>
          <p:cNvPr id="38" name="TextBox 37"/>
          <p:cNvSpPr txBox="1"/>
          <p:nvPr/>
        </p:nvSpPr>
        <p:spPr>
          <a:xfrm>
            <a:off x="1263044" y="5000426"/>
            <a:ext cx="312906" cy="369332"/>
          </a:xfrm>
          <a:prstGeom prst="rect">
            <a:avLst/>
          </a:prstGeom>
          <a:noFill/>
        </p:spPr>
        <p:txBody>
          <a:bodyPr wrap="none" rtlCol="0">
            <a:spAutoFit/>
          </a:bodyPr>
          <a:lstStyle/>
          <a:p>
            <a:r>
              <a:rPr lang="en-US" b="1" dirty="0" smtClean="0">
                <a:latin typeface="+mn-lt"/>
              </a:rPr>
              <a:t>1</a:t>
            </a:r>
            <a:endParaRPr lang="el-GR" b="1" dirty="0">
              <a:latin typeface="+mn-lt"/>
            </a:endParaRPr>
          </a:p>
        </p:txBody>
      </p:sp>
      <p:sp>
        <p:nvSpPr>
          <p:cNvPr id="39" name="TextBox 38"/>
          <p:cNvSpPr txBox="1"/>
          <p:nvPr/>
        </p:nvSpPr>
        <p:spPr>
          <a:xfrm>
            <a:off x="3004622" y="5007542"/>
            <a:ext cx="312906" cy="369332"/>
          </a:xfrm>
          <a:prstGeom prst="rect">
            <a:avLst/>
          </a:prstGeom>
          <a:noFill/>
        </p:spPr>
        <p:txBody>
          <a:bodyPr wrap="none" rtlCol="0">
            <a:spAutoFit/>
          </a:bodyPr>
          <a:lstStyle/>
          <a:p>
            <a:r>
              <a:rPr lang="en-US" b="1" dirty="0" smtClean="0">
                <a:latin typeface="+mn-lt"/>
              </a:rPr>
              <a:t>1</a:t>
            </a:r>
            <a:endParaRPr lang="el-GR" b="1" dirty="0">
              <a:latin typeface="+mn-lt"/>
            </a:endParaRPr>
          </a:p>
        </p:txBody>
      </p:sp>
      <p:sp>
        <p:nvSpPr>
          <p:cNvPr id="40" name="TextBox 39"/>
          <p:cNvSpPr txBox="1"/>
          <p:nvPr/>
        </p:nvSpPr>
        <p:spPr>
          <a:xfrm>
            <a:off x="1291891" y="6382544"/>
            <a:ext cx="312906" cy="369332"/>
          </a:xfrm>
          <a:prstGeom prst="rect">
            <a:avLst/>
          </a:prstGeom>
          <a:noFill/>
        </p:spPr>
        <p:txBody>
          <a:bodyPr wrap="none" rtlCol="0">
            <a:spAutoFit/>
          </a:bodyPr>
          <a:lstStyle/>
          <a:p>
            <a:pPr algn="ctr"/>
            <a:r>
              <a:rPr lang="en-US" b="1" dirty="0" smtClean="0">
                <a:latin typeface="+mn-lt"/>
              </a:rPr>
              <a:t>1</a:t>
            </a:r>
            <a:endParaRPr lang="el-GR" b="1" dirty="0">
              <a:latin typeface="+mn-lt"/>
            </a:endParaRPr>
          </a:p>
        </p:txBody>
      </p:sp>
      <p:sp>
        <p:nvSpPr>
          <p:cNvPr id="41" name="TextBox 40"/>
          <p:cNvSpPr txBox="1"/>
          <p:nvPr/>
        </p:nvSpPr>
        <p:spPr>
          <a:xfrm>
            <a:off x="3004622" y="6382544"/>
            <a:ext cx="312906" cy="369332"/>
          </a:xfrm>
          <a:prstGeom prst="rect">
            <a:avLst/>
          </a:prstGeom>
          <a:noFill/>
        </p:spPr>
        <p:txBody>
          <a:bodyPr wrap="none" rtlCol="0">
            <a:spAutoFit/>
          </a:bodyPr>
          <a:lstStyle/>
          <a:p>
            <a:r>
              <a:rPr lang="en-US" b="1" dirty="0" smtClean="0">
                <a:latin typeface="+mn-lt"/>
              </a:rPr>
              <a:t>0</a:t>
            </a:r>
            <a:endParaRPr lang="el-GR" b="1" dirty="0">
              <a:latin typeface="+mn-lt"/>
            </a:endParaRPr>
          </a:p>
        </p:txBody>
      </p:sp>
      <p:sp>
        <p:nvSpPr>
          <p:cNvPr id="42" name="TextBox 41"/>
          <p:cNvSpPr txBox="1"/>
          <p:nvPr/>
        </p:nvSpPr>
        <p:spPr>
          <a:xfrm>
            <a:off x="2108640" y="889608"/>
            <a:ext cx="312906" cy="369332"/>
          </a:xfrm>
          <a:prstGeom prst="rect">
            <a:avLst/>
          </a:prstGeom>
          <a:noFill/>
        </p:spPr>
        <p:txBody>
          <a:bodyPr wrap="none" rtlCol="0">
            <a:spAutoFit/>
          </a:bodyPr>
          <a:lstStyle/>
          <a:p>
            <a:pPr algn="ctr"/>
            <a:r>
              <a:rPr lang="en-US" b="1" dirty="0" smtClean="0">
                <a:latin typeface="+mn-lt"/>
              </a:rPr>
              <a:t>1</a:t>
            </a:r>
            <a:endParaRPr lang="el-GR" b="1" dirty="0">
              <a:latin typeface="+mn-lt"/>
            </a:endParaRPr>
          </a:p>
        </p:txBody>
      </p:sp>
      <p:sp>
        <p:nvSpPr>
          <p:cNvPr id="43" name="TextBox 42"/>
          <p:cNvSpPr txBox="1"/>
          <p:nvPr/>
        </p:nvSpPr>
        <p:spPr>
          <a:xfrm>
            <a:off x="6485281" y="891248"/>
            <a:ext cx="312906" cy="369332"/>
          </a:xfrm>
          <a:prstGeom prst="rect">
            <a:avLst/>
          </a:prstGeom>
          <a:noFill/>
        </p:spPr>
        <p:txBody>
          <a:bodyPr wrap="none" rtlCol="0">
            <a:spAutoFit/>
          </a:bodyPr>
          <a:lstStyle/>
          <a:p>
            <a:pPr algn="ctr"/>
            <a:r>
              <a:rPr lang="en-US" b="1" dirty="0" smtClean="0">
                <a:latin typeface="+mn-lt"/>
              </a:rPr>
              <a:t>1</a:t>
            </a:r>
            <a:endParaRPr lang="el-GR" b="1" dirty="0">
              <a:latin typeface="+mn-lt"/>
            </a:endParaRPr>
          </a:p>
        </p:txBody>
      </p:sp>
      <p:sp>
        <p:nvSpPr>
          <p:cNvPr id="44" name="TextBox 43"/>
          <p:cNvSpPr txBox="1"/>
          <p:nvPr/>
        </p:nvSpPr>
        <p:spPr>
          <a:xfrm>
            <a:off x="1763688" y="6093296"/>
            <a:ext cx="1218603" cy="369332"/>
          </a:xfrm>
          <a:prstGeom prst="rect">
            <a:avLst/>
          </a:prstGeom>
          <a:noFill/>
        </p:spPr>
        <p:txBody>
          <a:bodyPr wrap="none" rtlCol="0">
            <a:spAutoFit/>
          </a:bodyPr>
          <a:lstStyle/>
          <a:p>
            <a:pPr algn="ctr"/>
            <a:r>
              <a:rPr lang="en-US" b="1" dirty="0" smtClean="0">
                <a:latin typeface="+mn-lt"/>
              </a:rPr>
              <a:t>0 OR 0 -&gt; 1</a:t>
            </a:r>
            <a:endParaRPr lang="el-GR" b="1" dirty="0">
              <a:latin typeface="+mn-lt"/>
            </a:endParaRPr>
          </a:p>
        </p:txBody>
      </p:sp>
      <p:sp>
        <p:nvSpPr>
          <p:cNvPr id="45" name="TextBox 44"/>
          <p:cNvSpPr txBox="1"/>
          <p:nvPr/>
        </p:nvSpPr>
        <p:spPr>
          <a:xfrm>
            <a:off x="6084168" y="6021288"/>
            <a:ext cx="1218603" cy="369332"/>
          </a:xfrm>
          <a:prstGeom prst="rect">
            <a:avLst/>
          </a:prstGeom>
          <a:noFill/>
        </p:spPr>
        <p:txBody>
          <a:bodyPr wrap="none" rtlCol="0">
            <a:spAutoFit/>
          </a:bodyPr>
          <a:lstStyle/>
          <a:p>
            <a:pPr algn="ctr"/>
            <a:r>
              <a:rPr lang="en-US" b="1" dirty="0" smtClean="0">
                <a:latin typeface="+mn-lt"/>
              </a:rPr>
              <a:t>0 OR 1 -&gt; 1</a:t>
            </a:r>
            <a:endParaRPr lang="el-GR" b="1" dirty="0">
              <a:latin typeface="+mn-lt"/>
            </a:endParaRPr>
          </a:p>
        </p:txBody>
      </p:sp>
      <p:sp>
        <p:nvSpPr>
          <p:cNvPr id="46" name="TextBox 45"/>
          <p:cNvSpPr txBox="1"/>
          <p:nvPr/>
        </p:nvSpPr>
        <p:spPr>
          <a:xfrm>
            <a:off x="6157816" y="2882340"/>
            <a:ext cx="312906" cy="369332"/>
          </a:xfrm>
          <a:prstGeom prst="rect">
            <a:avLst/>
          </a:prstGeom>
          <a:noFill/>
        </p:spPr>
        <p:txBody>
          <a:bodyPr wrap="none" rtlCol="0">
            <a:spAutoFit/>
          </a:bodyPr>
          <a:lstStyle/>
          <a:p>
            <a:r>
              <a:rPr lang="en-US" b="1" dirty="0" smtClean="0">
                <a:latin typeface="+mn-lt"/>
              </a:rPr>
              <a:t>1</a:t>
            </a:r>
            <a:endParaRPr lang="el-GR" b="1" dirty="0">
              <a:latin typeface="+mn-lt"/>
            </a:endParaRPr>
          </a:p>
        </p:txBody>
      </p:sp>
      <p:sp>
        <p:nvSpPr>
          <p:cNvPr id="47" name="TextBox 46"/>
          <p:cNvSpPr txBox="1"/>
          <p:nvPr/>
        </p:nvSpPr>
        <p:spPr>
          <a:xfrm>
            <a:off x="6818559" y="2882340"/>
            <a:ext cx="312906" cy="369332"/>
          </a:xfrm>
          <a:prstGeom prst="rect">
            <a:avLst/>
          </a:prstGeom>
          <a:noFill/>
        </p:spPr>
        <p:txBody>
          <a:bodyPr wrap="none" rtlCol="0">
            <a:spAutoFit/>
          </a:bodyPr>
          <a:lstStyle/>
          <a:p>
            <a:r>
              <a:rPr lang="en-US" b="1" dirty="0" smtClean="0">
                <a:latin typeface="+mn-lt"/>
              </a:rPr>
              <a:t>1</a:t>
            </a:r>
            <a:endParaRPr lang="el-GR" b="1" dirty="0">
              <a:latin typeface="+mn-lt"/>
            </a:endParaRPr>
          </a:p>
        </p:txBody>
      </p:sp>
      <p:sp>
        <p:nvSpPr>
          <p:cNvPr id="48" name="TextBox 47"/>
          <p:cNvSpPr txBox="1"/>
          <p:nvPr/>
        </p:nvSpPr>
        <p:spPr>
          <a:xfrm>
            <a:off x="5614942" y="6358454"/>
            <a:ext cx="312906" cy="369332"/>
          </a:xfrm>
          <a:prstGeom prst="rect">
            <a:avLst/>
          </a:prstGeom>
          <a:noFill/>
        </p:spPr>
        <p:txBody>
          <a:bodyPr wrap="none" rtlCol="0">
            <a:spAutoFit/>
          </a:bodyPr>
          <a:lstStyle/>
          <a:p>
            <a:pPr algn="ctr"/>
            <a:r>
              <a:rPr lang="en-US" b="1" dirty="0" smtClean="0">
                <a:latin typeface="+mn-lt"/>
              </a:rPr>
              <a:t>0</a:t>
            </a:r>
            <a:endParaRPr lang="el-GR" b="1" dirty="0">
              <a:latin typeface="+mn-lt"/>
            </a:endParaRPr>
          </a:p>
        </p:txBody>
      </p:sp>
      <p:sp>
        <p:nvSpPr>
          <p:cNvPr id="49" name="TextBox 48"/>
          <p:cNvSpPr txBox="1"/>
          <p:nvPr/>
        </p:nvSpPr>
        <p:spPr>
          <a:xfrm>
            <a:off x="7327673" y="6358454"/>
            <a:ext cx="312906" cy="369332"/>
          </a:xfrm>
          <a:prstGeom prst="rect">
            <a:avLst/>
          </a:prstGeom>
          <a:noFill/>
        </p:spPr>
        <p:txBody>
          <a:bodyPr wrap="none" rtlCol="0">
            <a:spAutoFit/>
          </a:bodyPr>
          <a:lstStyle/>
          <a:p>
            <a:r>
              <a:rPr lang="en-US" b="1" dirty="0" smtClean="0">
                <a:latin typeface="+mn-lt"/>
              </a:rPr>
              <a:t>1</a:t>
            </a:r>
            <a:endParaRPr lang="el-GR" b="1" dirty="0">
              <a:latin typeface="+mn-lt"/>
            </a:endParaRPr>
          </a:p>
        </p:txBody>
      </p:sp>
      <p:sp>
        <p:nvSpPr>
          <p:cNvPr id="50" name="TextBox 49"/>
          <p:cNvSpPr txBox="1"/>
          <p:nvPr/>
        </p:nvSpPr>
        <p:spPr>
          <a:xfrm>
            <a:off x="5590692" y="5000426"/>
            <a:ext cx="312906" cy="369332"/>
          </a:xfrm>
          <a:prstGeom prst="rect">
            <a:avLst/>
          </a:prstGeom>
          <a:noFill/>
        </p:spPr>
        <p:txBody>
          <a:bodyPr wrap="none" rtlCol="0">
            <a:spAutoFit/>
          </a:bodyPr>
          <a:lstStyle/>
          <a:p>
            <a:r>
              <a:rPr lang="en-US" b="1" dirty="0" smtClean="0">
                <a:latin typeface="+mn-lt"/>
              </a:rPr>
              <a:t>1</a:t>
            </a:r>
            <a:endParaRPr lang="el-GR" b="1" dirty="0">
              <a:latin typeface="+mn-lt"/>
            </a:endParaRPr>
          </a:p>
        </p:txBody>
      </p:sp>
      <p:sp>
        <p:nvSpPr>
          <p:cNvPr id="51" name="TextBox 50"/>
          <p:cNvSpPr txBox="1"/>
          <p:nvPr/>
        </p:nvSpPr>
        <p:spPr>
          <a:xfrm>
            <a:off x="7332270" y="5007542"/>
            <a:ext cx="312906" cy="369332"/>
          </a:xfrm>
          <a:prstGeom prst="rect">
            <a:avLst/>
          </a:prstGeom>
          <a:noFill/>
        </p:spPr>
        <p:txBody>
          <a:bodyPr wrap="none" rtlCol="0">
            <a:spAutoFit/>
          </a:bodyPr>
          <a:lstStyle/>
          <a:p>
            <a:r>
              <a:rPr lang="en-US" b="1" dirty="0" smtClean="0">
                <a:latin typeface="+mn-lt"/>
              </a:rPr>
              <a:t>1</a:t>
            </a:r>
            <a:endParaRPr lang="el-GR" b="1" dirty="0">
              <a:latin typeface="+mn-lt"/>
            </a:endParaRPr>
          </a:p>
        </p:txBody>
      </p:sp>
      <p:sp>
        <p:nvSpPr>
          <p:cNvPr id="52" name="Arc 51"/>
          <p:cNvSpPr/>
          <p:nvPr/>
        </p:nvSpPr>
        <p:spPr>
          <a:xfrm rot="14751337" flipV="1">
            <a:off x="641496" y="3069369"/>
            <a:ext cx="2680145" cy="2285333"/>
          </a:xfrm>
          <a:prstGeom prst="arc">
            <a:avLst>
              <a:gd name="adj1" fmla="val 15254031"/>
              <a:gd name="adj2" fmla="val 1783299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53" name="TextBox 52"/>
          <p:cNvSpPr txBox="1"/>
          <p:nvPr/>
        </p:nvSpPr>
        <p:spPr>
          <a:xfrm>
            <a:off x="3563888" y="2276872"/>
            <a:ext cx="1944216" cy="461665"/>
          </a:xfrm>
          <a:prstGeom prst="rect">
            <a:avLst/>
          </a:prstGeom>
          <a:noFill/>
        </p:spPr>
        <p:txBody>
          <a:bodyPr wrap="square" rtlCol="0">
            <a:spAutoFit/>
          </a:bodyPr>
          <a:lstStyle/>
          <a:p>
            <a:r>
              <a:rPr lang="en-US" sz="2400" b="1" dirty="0" smtClean="0">
                <a:solidFill>
                  <a:srgbClr val="004A82"/>
                </a:solidFill>
                <a:latin typeface="+mj-lt"/>
              </a:rPr>
              <a:t>threshold</a:t>
            </a:r>
            <a:r>
              <a:rPr lang="el-GR" sz="2400" b="1" dirty="0" smtClean="0">
                <a:solidFill>
                  <a:srgbClr val="004A82"/>
                </a:solidFill>
                <a:latin typeface="+mj-lt"/>
              </a:rPr>
              <a:t>= 1</a:t>
            </a:r>
            <a:endParaRPr lang="el-GR" sz="2400" dirty="0">
              <a:solidFill>
                <a:srgbClr val="004A82"/>
              </a:solidFill>
              <a:latin typeface="+mj-lt"/>
            </a:endParaRPr>
          </a:p>
        </p:txBody>
      </p:sp>
    </p:spTree>
    <p:extLst>
      <p:ext uri="{BB962C8B-B14F-4D97-AF65-F5344CB8AC3E}">
        <p14:creationId xmlns:p14="http://schemas.microsoft.com/office/powerpoint/2010/main" val="3742469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Μοντελοποίηση συνάρτησης </a:t>
            </a:r>
            <a:r>
              <a:rPr lang="en-US" dirty="0"/>
              <a:t>XOR</a:t>
            </a:r>
            <a:endParaRPr lang="el-GR" dirty="0"/>
          </a:p>
        </p:txBody>
      </p:sp>
      <p:sp>
        <p:nvSpPr>
          <p:cNvPr id="3" name="Θέση περιεχομένου 2"/>
          <p:cNvSpPr>
            <a:spLocks noGrp="1"/>
          </p:cNvSpPr>
          <p:nvPr>
            <p:ph idx="1"/>
          </p:nvPr>
        </p:nvSpPr>
        <p:spPr>
          <a:xfrm>
            <a:off x="457200" y="1196752"/>
            <a:ext cx="8229600" cy="576064"/>
          </a:xfrm>
        </p:spPr>
        <p:txBody>
          <a:bodyPr/>
          <a:lstStyle/>
          <a:p>
            <a:pPr marL="0" indent="0">
              <a:buNone/>
            </a:pPr>
            <a:r>
              <a:rPr lang="el-GR" dirty="0"/>
              <a:t>Συνάρτηση XOR μη γραμμικά διαχωρίσιμη:</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grpSp>
        <p:nvGrpSpPr>
          <p:cNvPr id="5" name="Group 19"/>
          <p:cNvGrpSpPr>
            <a:grpSpLocks/>
          </p:cNvGrpSpPr>
          <p:nvPr/>
        </p:nvGrpSpPr>
        <p:grpSpPr bwMode="auto">
          <a:xfrm>
            <a:off x="755576" y="2168106"/>
            <a:ext cx="3124200" cy="2152651"/>
            <a:chOff x="96" y="1287"/>
            <a:chExt cx="1968" cy="1356"/>
          </a:xfrm>
        </p:grpSpPr>
        <p:grpSp>
          <p:nvGrpSpPr>
            <p:cNvPr id="6" name="Group 20"/>
            <p:cNvGrpSpPr>
              <a:grpSpLocks/>
            </p:cNvGrpSpPr>
            <p:nvPr/>
          </p:nvGrpSpPr>
          <p:grpSpPr bwMode="auto">
            <a:xfrm>
              <a:off x="528" y="1287"/>
              <a:ext cx="1344" cy="1152"/>
              <a:chOff x="480" y="1824"/>
              <a:chExt cx="1344" cy="1152"/>
            </a:xfrm>
          </p:grpSpPr>
          <p:sp>
            <p:nvSpPr>
              <p:cNvPr id="13" name="Line 21"/>
              <p:cNvSpPr>
                <a:spLocks noChangeShapeType="1"/>
              </p:cNvSpPr>
              <p:nvPr/>
            </p:nvSpPr>
            <p:spPr bwMode="auto">
              <a:xfrm flipV="1">
                <a:off x="528" y="1824"/>
                <a:ext cx="0" cy="110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sz="2000" dirty="0">
                  <a:latin typeface="+mn-lt"/>
                </a:endParaRPr>
              </a:p>
            </p:txBody>
          </p:sp>
          <p:sp>
            <p:nvSpPr>
              <p:cNvPr id="14" name="Line 22"/>
              <p:cNvSpPr>
                <a:spLocks noChangeShapeType="1"/>
              </p:cNvSpPr>
              <p:nvPr/>
            </p:nvSpPr>
            <p:spPr bwMode="auto">
              <a:xfrm>
                <a:off x="528" y="2928"/>
                <a:ext cx="129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sz="2000" dirty="0">
                  <a:latin typeface="+mn-lt"/>
                </a:endParaRPr>
              </a:p>
            </p:txBody>
          </p:sp>
          <p:sp>
            <p:nvSpPr>
              <p:cNvPr id="15" name="Oval 23"/>
              <p:cNvSpPr>
                <a:spLocks noChangeArrowheads="1"/>
              </p:cNvSpPr>
              <p:nvPr/>
            </p:nvSpPr>
            <p:spPr bwMode="auto">
              <a:xfrm>
                <a:off x="480" y="2880"/>
                <a:ext cx="96" cy="96"/>
              </a:xfrm>
              <a:prstGeom prst="ellipse">
                <a:avLst/>
              </a:prstGeom>
              <a:solidFill>
                <a:schemeClr val="tx1"/>
              </a:soli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2800" dirty="0">
                  <a:solidFill>
                    <a:schemeClr val="tx2"/>
                  </a:solidFill>
                  <a:latin typeface="+mn-lt"/>
                </a:endParaRPr>
              </a:p>
            </p:txBody>
          </p:sp>
          <p:sp>
            <p:nvSpPr>
              <p:cNvPr id="16" name="Oval 24"/>
              <p:cNvSpPr>
                <a:spLocks noChangeArrowheads="1"/>
              </p:cNvSpPr>
              <p:nvPr/>
            </p:nvSpPr>
            <p:spPr bwMode="auto">
              <a:xfrm>
                <a:off x="1200" y="2256"/>
                <a:ext cx="96" cy="96"/>
              </a:xfrm>
              <a:prstGeom prst="ellipse">
                <a:avLst/>
              </a:prstGeom>
              <a:solidFill>
                <a:schemeClr val="tx1"/>
              </a:soli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2800" dirty="0">
                  <a:solidFill>
                    <a:schemeClr val="tx2"/>
                  </a:solidFill>
                  <a:latin typeface="+mn-lt"/>
                </a:endParaRPr>
              </a:p>
            </p:txBody>
          </p:sp>
          <p:sp>
            <p:nvSpPr>
              <p:cNvPr id="17" name="Oval 25"/>
              <p:cNvSpPr>
                <a:spLocks noChangeArrowheads="1"/>
              </p:cNvSpPr>
              <p:nvPr/>
            </p:nvSpPr>
            <p:spPr bwMode="auto">
              <a:xfrm>
                <a:off x="480" y="2256"/>
                <a:ext cx="96" cy="96"/>
              </a:xfrm>
              <a:prstGeom prst="ellipse">
                <a:avLst/>
              </a:prstGeom>
              <a:solidFill>
                <a:srgbClr val="000000"/>
              </a:soli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2800" dirty="0">
                  <a:solidFill>
                    <a:schemeClr val="tx2"/>
                  </a:solidFill>
                  <a:latin typeface="+mn-lt"/>
                </a:endParaRPr>
              </a:p>
            </p:txBody>
          </p:sp>
          <p:sp>
            <p:nvSpPr>
              <p:cNvPr id="18" name="Oval 26"/>
              <p:cNvSpPr>
                <a:spLocks noChangeArrowheads="1"/>
              </p:cNvSpPr>
              <p:nvPr/>
            </p:nvSpPr>
            <p:spPr bwMode="auto">
              <a:xfrm>
                <a:off x="1200" y="2880"/>
                <a:ext cx="96" cy="96"/>
              </a:xfrm>
              <a:prstGeom prst="ellipse">
                <a:avLst/>
              </a:prstGeom>
              <a:solidFill>
                <a:srgbClr val="000000"/>
              </a:soli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2800" dirty="0">
                  <a:solidFill>
                    <a:schemeClr val="tx2"/>
                  </a:solidFill>
                  <a:latin typeface="+mn-lt"/>
                </a:endParaRPr>
              </a:p>
            </p:txBody>
          </p:sp>
          <p:sp>
            <p:nvSpPr>
              <p:cNvPr id="19" name="Line 27"/>
              <p:cNvSpPr>
                <a:spLocks noChangeShapeType="1"/>
              </p:cNvSpPr>
              <p:nvPr/>
            </p:nvSpPr>
            <p:spPr bwMode="auto">
              <a:xfrm>
                <a:off x="576" y="2304"/>
                <a:ext cx="72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l-GR" sz="2000" dirty="0">
                  <a:latin typeface="+mn-lt"/>
                </a:endParaRPr>
              </a:p>
            </p:txBody>
          </p:sp>
          <p:sp>
            <p:nvSpPr>
              <p:cNvPr id="20" name="Line 28"/>
              <p:cNvSpPr>
                <a:spLocks noChangeShapeType="1"/>
              </p:cNvSpPr>
              <p:nvPr/>
            </p:nvSpPr>
            <p:spPr bwMode="auto">
              <a:xfrm>
                <a:off x="1248" y="2304"/>
                <a:ext cx="0" cy="624"/>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l-GR" sz="2000" dirty="0">
                  <a:latin typeface="+mn-lt"/>
                </a:endParaRPr>
              </a:p>
            </p:txBody>
          </p:sp>
        </p:grpSp>
        <p:sp>
          <p:nvSpPr>
            <p:cNvPr id="7" name="Text Box 29"/>
            <p:cNvSpPr txBox="1">
              <a:spLocks noChangeArrowheads="1"/>
            </p:cNvSpPr>
            <p:nvPr/>
          </p:nvSpPr>
          <p:spPr bwMode="auto">
            <a:xfrm>
              <a:off x="336" y="2391"/>
              <a:ext cx="57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b="1" dirty="0">
                  <a:latin typeface="+mn-lt"/>
                </a:rPr>
                <a:t>x</a:t>
              </a:r>
              <a:r>
                <a:rPr lang="en-US" altLang="el-GR" sz="2000" dirty="0">
                  <a:latin typeface="+mn-lt"/>
                </a:rPr>
                <a:t>(0</a:t>
              </a:r>
              <a:r>
                <a:rPr lang="en-US" altLang="el-GR" sz="1800" dirty="0">
                  <a:latin typeface="+mn-lt"/>
                </a:rPr>
                <a:t>,0</a:t>
              </a:r>
              <a:r>
                <a:rPr lang="en-US" altLang="el-GR" sz="2000" dirty="0">
                  <a:latin typeface="+mn-lt"/>
                </a:rPr>
                <a:t>)</a:t>
              </a:r>
              <a:endParaRPr lang="ru-RU" altLang="el-GR" sz="2000" dirty="0">
                <a:latin typeface="+mn-lt"/>
              </a:endParaRPr>
            </a:p>
          </p:txBody>
        </p:sp>
        <p:sp>
          <p:nvSpPr>
            <p:cNvPr id="8" name="Text Box 30"/>
            <p:cNvSpPr txBox="1">
              <a:spLocks noChangeArrowheads="1"/>
            </p:cNvSpPr>
            <p:nvPr/>
          </p:nvSpPr>
          <p:spPr bwMode="auto">
            <a:xfrm>
              <a:off x="1632" y="2343"/>
              <a:ext cx="43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i="1" dirty="0">
                  <a:latin typeface="+mn-lt"/>
                </a:rPr>
                <a:t>x</a:t>
              </a:r>
              <a:r>
                <a:rPr lang="en-US" altLang="el-GR" sz="2000" i="1" baseline="-25000" dirty="0">
                  <a:latin typeface="+mn-lt"/>
                </a:rPr>
                <a:t>1</a:t>
              </a:r>
              <a:endParaRPr lang="ru-RU" altLang="el-GR" sz="2000" i="1" dirty="0">
                <a:latin typeface="+mn-lt"/>
              </a:endParaRPr>
            </a:p>
          </p:txBody>
        </p:sp>
        <p:sp>
          <p:nvSpPr>
            <p:cNvPr id="9" name="Text Box 31"/>
            <p:cNvSpPr txBox="1">
              <a:spLocks noChangeArrowheads="1"/>
            </p:cNvSpPr>
            <p:nvPr/>
          </p:nvSpPr>
          <p:spPr bwMode="auto">
            <a:xfrm>
              <a:off x="1104" y="1527"/>
              <a:ext cx="57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b="1" dirty="0">
                  <a:latin typeface="+mn-lt"/>
                </a:rPr>
                <a:t>x</a:t>
              </a:r>
              <a:r>
                <a:rPr lang="en-US" altLang="el-GR" sz="2000" dirty="0">
                  <a:latin typeface="+mn-lt"/>
                </a:rPr>
                <a:t>(</a:t>
              </a:r>
              <a:r>
                <a:rPr lang="en-US" altLang="el-GR" sz="1800" dirty="0">
                  <a:latin typeface="+mn-lt"/>
                </a:rPr>
                <a:t>1,1</a:t>
              </a:r>
              <a:r>
                <a:rPr lang="en-US" altLang="el-GR" sz="2000" dirty="0">
                  <a:latin typeface="+mn-lt"/>
                </a:rPr>
                <a:t>)</a:t>
              </a:r>
              <a:endParaRPr lang="ru-RU" altLang="el-GR" sz="2000" dirty="0">
                <a:latin typeface="+mn-lt"/>
              </a:endParaRPr>
            </a:p>
          </p:txBody>
        </p:sp>
        <p:sp>
          <p:nvSpPr>
            <p:cNvPr id="10" name="Text Box 32"/>
            <p:cNvSpPr txBox="1">
              <a:spLocks noChangeArrowheads="1"/>
            </p:cNvSpPr>
            <p:nvPr/>
          </p:nvSpPr>
          <p:spPr bwMode="auto">
            <a:xfrm>
              <a:off x="1056" y="2391"/>
              <a:ext cx="57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b="1" dirty="0">
                  <a:latin typeface="+mn-lt"/>
                </a:rPr>
                <a:t>x</a:t>
              </a:r>
              <a:r>
                <a:rPr lang="en-US" altLang="el-GR" sz="2000" dirty="0">
                  <a:latin typeface="+mn-lt"/>
                </a:rPr>
                <a:t>(</a:t>
              </a:r>
              <a:r>
                <a:rPr lang="en-US" altLang="el-GR" sz="1800" dirty="0">
                  <a:latin typeface="+mn-lt"/>
                </a:rPr>
                <a:t>1,0</a:t>
              </a:r>
              <a:r>
                <a:rPr lang="en-US" altLang="el-GR" sz="2000" dirty="0">
                  <a:latin typeface="+mn-lt"/>
                </a:rPr>
                <a:t>)</a:t>
              </a:r>
              <a:endParaRPr lang="ru-RU" altLang="el-GR" sz="2000">
                <a:latin typeface="+mn-lt"/>
              </a:endParaRPr>
            </a:p>
          </p:txBody>
        </p:sp>
        <p:sp>
          <p:nvSpPr>
            <p:cNvPr id="11" name="Text Box 33"/>
            <p:cNvSpPr txBox="1">
              <a:spLocks noChangeArrowheads="1"/>
            </p:cNvSpPr>
            <p:nvPr/>
          </p:nvSpPr>
          <p:spPr bwMode="auto">
            <a:xfrm>
              <a:off x="96" y="1632"/>
              <a:ext cx="57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b="1" dirty="0">
                  <a:latin typeface="+mn-lt"/>
                </a:rPr>
                <a:t>x</a:t>
              </a:r>
              <a:r>
                <a:rPr lang="en-US" altLang="el-GR" sz="2000" dirty="0">
                  <a:latin typeface="+mn-lt"/>
                </a:rPr>
                <a:t>(0</a:t>
              </a:r>
              <a:r>
                <a:rPr lang="en-US" altLang="el-GR" sz="1800" dirty="0">
                  <a:latin typeface="+mn-lt"/>
                </a:rPr>
                <a:t>,1</a:t>
              </a:r>
              <a:r>
                <a:rPr lang="en-US" altLang="el-GR" sz="2000" dirty="0">
                  <a:latin typeface="+mn-lt"/>
                </a:rPr>
                <a:t>)</a:t>
              </a:r>
              <a:endParaRPr lang="ru-RU" altLang="el-GR" sz="2000">
                <a:latin typeface="+mn-lt"/>
              </a:endParaRPr>
            </a:p>
          </p:txBody>
        </p:sp>
        <p:sp>
          <p:nvSpPr>
            <p:cNvPr id="12" name="Line 34"/>
            <p:cNvSpPr>
              <a:spLocks noChangeShapeType="1"/>
            </p:cNvSpPr>
            <p:nvPr/>
          </p:nvSpPr>
          <p:spPr bwMode="auto">
            <a:xfrm>
              <a:off x="432" y="1488"/>
              <a:ext cx="1200" cy="1008"/>
            </a:xfrm>
            <a:prstGeom prst="line">
              <a:avLst/>
            </a:prstGeom>
            <a:noFill/>
            <a:ln w="28575">
              <a:solidFill>
                <a:srgbClr val="820000"/>
              </a:solidFill>
              <a:round/>
              <a:headEnd/>
              <a:tailEnd/>
            </a:ln>
            <a:extLst>
              <a:ext uri="{909E8E84-426E-40DD-AFC4-6F175D3DCCD1}">
                <a14:hiddenFill xmlns:a14="http://schemas.microsoft.com/office/drawing/2010/main">
                  <a:noFill/>
                </a14:hiddenFill>
              </a:ext>
            </a:extLst>
          </p:spPr>
          <p:txBody>
            <a:bodyPr/>
            <a:lstStyle/>
            <a:p>
              <a:endParaRPr lang="el-GR" sz="2000" dirty="0">
                <a:latin typeface="+mn-lt"/>
              </a:endParaRPr>
            </a:p>
          </p:txBody>
        </p:sp>
      </p:grpSp>
      <p:grpSp>
        <p:nvGrpSpPr>
          <p:cNvPr id="21" name="Group 35"/>
          <p:cNvGrpSpPr>
            <a:grpSpLocks/>
          </p:cNvGrpSpPr>
          <p:nvPr/>
        </p:nvGrpSpPr>
        <p:grpSpPr bwMode="auto">
          <a:xfrm>
            <a:off x="4495726" y="1953794"/>
            <a:ext cx="3200400" cy="2514600"/>
            <a:chOff x="3552" y="2256"/>
            <a:chExt cx="2016" cy="1584"/>
          </a:xfrm>
        </p:grpSpPr>
        <p:grpSp>
          <p:nvGrpSpPr>
            <p:cNvPr id="22" name="Group 36"/>
            <p:cNvGrpSpPr>
              <a:grpSpLocks/>
            </p:cNvGrpSpPr>
            <p:nvPr/>
          </p:nvGrpSpPr>
          <p:grpSpPr bwMode="auto">
            <a:xfrm>
              <a:off x="3936" y="2343"/>
              <a:ext cx="1344" cy="1152"/>
              <a:chOff x="480" y="1824"/>
              <a:chExt cx="1344" cy="1152"/>
            </a:xfrm>
          </p:grpSpPr>
          <p:sp>
            <p:nvSpPr>
              <p:cNvPr id="53" name="Line 37"/>
              <p:cNvSpPr>
                <a:spLocks noChangeShapeType="1"/>
              </p:cNvSpPr>
              <p:nvPr/>
            </p:nvSpPr>
            <p:spPr bwMode="auto">
              <a:xfrm flipV="1">
                <a:off x="528" y="1824"/>
                <a:ext cx="0" cy="110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sz="2000" dirty="0">
                  <a:latin typeface="+mn-lt"/>
                </a:endParaRPr>
              </a:p>
            </p:txBody>
          </p:sp>
          <p:sp>
            <p:nvSpPr>
              <p:cNvPr id="54" name="Line 38"/>
              <p:cNvSpPr>
                <a:spLocks noChangeShapeType="1"/>
              </p:cNvSpPr>
              <p:nvPr/>
            </p:nvSpPr>
            <p:spPr bwMode="auto">
              <a:xfrm>
                <a:off x="528" y="2928"/>
                <a:ext cx="129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sz="2000" dirty="0">
                  <a:latin typeface="+mn-lt"/>
                </a:endParaRPr>
              </a:p>
            </p:txBody>
          </p:sp>
          <p:sp>
            <p:nvSpPr>
              <p:cNvPr id="55" name="Oval 39"/>
              <p:cNvSpPr>
                <a:spLocks noChangeArrowheads="1"/>
              </p:cNvSpPr>
              <p:nvPr/>
            </p:nvSpPr>
            <p:spPr bwMode="auto">
              <a:xfrm>
                <a:off x="480" y="2880"/>
                <a:ext cx="96" cy="96"/>
              </a:xfrm>
              <a:prstGeom prst="ellipse">
                <a:avLst/>
              </a:prstGeom>
              <a:solidFill>
                <a:schemeClr val="tx1"/>
              </a:soli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2800" dirty="0">
                  <a:solidFill>
                    <a:schemeClr val="tx2"/>
                  </a:solidFill>
                  <a:latin typeface="+mn-lt"/>
                </a:endParaRPr>
              </a:p>
            </p:txBody>
          </p:sp>
          <p:sp>
            <p:nvSpPr>
              <p:cNvPr id="56" name="Oval 40"/>
              <p:cNvSpPr>
                <a:spLocks noChangeArrowheads="1"/>
              </p:cNvSpPr>
              <p:nvPr/>
            </p:nvSpPr>
            <p:spPr bwMode="auto">
              <a:xfrm>
                <a:off x="1200" y="2256"/>
                <a:ext cx="96" cy="96"/>
              </a:xfrm>
              <a:prstGeom prst="ellipse">
                <a:avLst/>
              </a:prstGeom>
              <a:solidFill>
                <a:schemeClr val="tx1"/>
              </a:soli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2800" dirty="0">
                  <a:solidFill>
                    <a:schemeClr val="tx2"/>
                  </a:solidFill>
                  <a:latin typeface="+mn-lt"/>
                </a:endParaRPr>
              </a:p>
            </p:txBody>
          </p:sp>
          <p:sp>
            <p:nvSpPr>
              <p:cNvPr id="57" name="Oval 41"/>
              <p:cNvSpPr>
                <a:spLocks noChangeArrowheads="1"/>
              </p:cNvSpPr>
              <p:nvPr/>
            </p:nvSpPr>
            <p:spPr bwMode="auto">
              <a:xfrm>
                <a:off x="480" y="2256"/>
                <a:ext cx="96" cy="96"/>
              </a:xfrm>
              <a:prstGeom prst="ellipse">
                <a:avLst/>
              </a:prstGeom>
              <a:solidFill>
                <a:srgbClr val="000000"/>
              </a:soli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2800" dirty="0">
                  <a:solidFill>
                    <a:schemeClr val="tx2"/>
                  </a:solidFill>
                  <a:latin typeface="+mn-lt"/>
                </a:endParaRPr>
              </a:p>
            </p:txBody>
          </p:sp>
          <p:sp>
            <p:nvSpPr>
              <p:cNvPr id="58" name="Oval 42"/>
              <p:cNvSpPr>
                <a:spLocks noChangeArrowheads="1"/>
              </p:cNvSpPr>
              <p:nvPr/>
            </p:nvSpPr>
            <p:spPr bwMode="auto">
              <a:xfrm>
                <a:off x="1200" y="2880"/>
                <a:ext cx="96" cy="96"/>
              </a:xfrm>
              <a:prstGeom prst="ellipse">
                <a:avLst/>
              </a:prstGeom>
              <a:solidFill>
                <a:srgbClr val="000000"/>
              </a:soli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2800" dirty="0">
                  <a:solidFill>
                    <a:schemeClr val="tx2"/>
                  </a:solidFill>
                  <a:latin typeface="+mn-lt"/>
                </a:endParaRPr>
              </a:p>
            </p:txBody>
          </p:sp>
          <p:sp>
            <p:nvSpPr>
              <p:cNvPr id="59" name="Line 43"/>
              <p:cNvSpPr>
                <a:spLocks noChangeShapeType="1"/>
              </p:cNvSpPr>
              <p:nvPr/>
            </p:nvSpPr>
            <p:spPr bwMode="auto">
              <a:xfrm>
                <a:off x="576" y="2304"/>
                <a:ext cx="72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l-GR" sz="2000" dirty="0">
                  <a:latin typeface="+mn-lt"/>
                </a:endParaRPr>
              </a:p>
            </p:txBody>
          </p:sp>
          <p:sp>
            <p:nvSpPr>
              <p:cNvPr id="60" name="Line 44"/>
              <p:cNvSpPr>
                <a:spLocks noChangeShapeType="1"/>
              </p:cNvSpPr>
              <p:nvPr/>
            </p:nvSpPr>
            <p:spPr bwMode="auto">
              <a:xfrm>
                <a:off x="1248" y="2304"/>
                <a:ext cx="0" cy="624"/>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l-GR" sz="2000" dirty="0">
                  <a:latin typeface="+mn-lt"/>
                </a:endParaRPr>
              </a:p>
            </p:txBody>
          </p:sp>
        </p:grpSp>
        <p:sp>
          <p:nvSpPr>
            <p:cNvPr id="23" name="Text Box 45"/>
            <p:cNvSpPr txBox="1">
              <a:spLocks noChangeArrowheads="1"/>
            </p:cNvSpPr>
            <p:nvPr/>
          </p:nvSpPr>
          <p:spPr bwMode="auto">
            <a:xfrm>
              <a:off x="3744" y="3447"/>
              <a:ext cx="57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b="1" dirty="0">
                  <a:latin typeface="+mn-lt"/>
                </a:rPr>
                <a:t>x</a:t>
              </a:r>
              <a:r>
                <a:rPr lang="en-US" altLang="el-GR" sz="2000" dirty="0">
                  <a:latin typeface="+mn-lt"/>
                </a:rPr>
                <a:t>(0</a:t>
              </a:r>
              <a:r>
                <a:rPr lang="en-US" altLang="el-GR" sz="1800" dirty="0">
                  <a:latin typeface="+mn-lt"/>
                </a:rPr>
                <a:t>,0</a:t>
              </a:r>
              <a:r>
                <a:rPr lang="en-US" altLang="el-GR" sz="2000" dirty="0">
                  <a:latin typeface="+mn-lt"/>
                </a:rPr>
                <a:t>)</a:t>
              </a:r>
              <a:endParaRPr lang="ru-RU" altLang="el-GR" sz="2000">
                <a:latin typeface="+mn-lt"/>
              </a:endParaRPr>
            </a:p>
          </p:txBody>
        </p:sp>
        <p:sp>
          <p:nvSpPr>
            <p:cNvPr id="24" name="Text Box 46"/>
            <p:cNvSpPr txBox="1">
              <a:spLocks noChangeArrowheads="1"/>
            </p:cNvSpPr>
            <p:nvPr/>
          </p:nvSpPr>
          <p:spPr bwMode="auto">
            <a:xfrm>
              <a:off x="3984" y="2256"/>
              <a:ext cx="43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i="1" dirty="0">
                  <a:latin typeface="+mn-lt"/>
                </a:rPr>
                <a:t>x</a:t>
              </a:r>
              <a:r>
                <a:rPr lang="en-US" altLang="el-GR" sz="2000" i="1" baseline="-25000" dirty="0">
                  <a:latin typeface="+mn-lt"/>
                </a:rPr>
                <a:t>2</a:t>
              </a:r>
              <a:endParaRPr lang="ru-RU" altLang="el-GR" sz="2000" i="1">
                <a:latin typeface="+mn-lt"/>
              </a:endParaRPr>
            </a:p>
          </p:txBody>
        </p:sp>
        <p:sp>
          <p:nvSpPr>
            <p:cNvPr id="25" name="Text Box 47"/>
            <p:cNvSpPr txBox="1">
              <a:spLocks noChangeArrowheads="1"/>
            </p:cNvSpPr>
            <p:nvPr/>
          </p:nvSpPr>
          <p:spPr bwMode="auto">
            <a:xfrm>
              <a:off x="5136" y="3399"/>
              <a:ext cx="43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i="1" dirty="0">
                  <a:latin typeface="+mn-lt"/>
                </a:rPr>
                <a:t>x</a:t>
              </a:r>
              <a:r>
                <a:rPr lang="en-US" altLang="el-GR" sz="2000" i="1" baseline="-25000" dirty="0">
                  <a:latin typeface="+mn-lt"/>
                </a:rPr>
                <a:t>1</a:t>
              </a:r>
              <a:endParaRPr lang="ru-RU" altLang="el-GR" sz="2000" i="1">
                <a:latin typeface="+mn-lt"/>
              </a:endParaRPr>
            </a:p>
          </p:txBody>
        </p:sp>
        <p:sp>
          <p:nvSpPr>
            <p:cNvPr id="26" name="Text Box 48"/>
            <p:cNvSpPr txBox="1">
              <a:spLocks noChangeArrowheads="1"/>
            </p:cNvSpPr>
            <p:nvPr/>
          </p:nvSpPr>
          <p:spPr bwMode="auto">
            <a:xfrm>
              <a:off x="4512" y="2583"/>
              <a:ext cx="57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b="1" dirty="0">
                  <a:latin typeface="+mn-lt"/>
                </a:rPr>
                <a:t>x</a:t>
              </a:r>
              <a:r>
                <a:rPr lang="en-US" altLang="el-GR" sz="2000" dirty="0">
                  <a:latin typeface="+mn-lt"/>
                </a:rPr>
                <a:t>(</a:t>
              </a:r>
              <a:r>
                <a:rPr lang="en-US" altLang="el-GR" sz="1800" dirty="0">
                  <a:latin typeface="+mn-lt"/>
                </a:rPr>
                <a:t>1,1</a:t>
              </a:r>
              <a:r>
                <a:rPr lang="en-US" altLang="el-GR" sz="2000" dirty="0">
                  <a:latin typeface="+mn-lt"/>
                </a:rPr>
                <a:t>)</a:t>
              </a:r>
              <a:endParaRPr lang="ru-RU" altLang="el-GR" sz="2000">
                <a:latin typeface="+mn-lt"/>
              </a:endParaRPr>
            </a:p>
          </p:txBody>
        </p:sp>
        <p:sp>
          <p:nvSpPr>
            <p:cNvPr id="27" name="Text Box 49"/>
            <p:cNvSpPr txBox="1">
              <a:spLocks noChangeArrowheads="1"/>
            </p:cNvSpPr>
            <p:nvPr/>
          </p:nvSpPr>
          <p:spPr bwMode="auto">
            <a:xfrm>
              <a:off x="4560" y="3447"/>
              <a:ext cx="57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b="1" dirty="0">
                  <a:latin typeface="+mn-lt"/>
                </a:rPr>
                <a:t>x</a:t>
              </a:r>
              <a:r>
                <a:rPr lang="en-US" altLang="el-GR" sz="2000" dirty="0">
                  <a:latin typeface="+mn-lt"/>
                </a:rPr>
                <a:t>(</a:t>
              </a:r>
              <a:r>
                <a:rPr lang="en-US" altLang="el-GR" sz="1800" dirty="0">
                  <a:latin typeface="+mn-lt"/>
                </a:rPr>
                <a:t>1,0</a:t>
              </a:r>
              <a:r>
                <a:rPr lang="en-US" altLang="el-GR" sz="2000" dirty="0">
                  <a:latin typeface="+mn-lt"/>
                </a:rPr>
                <a:t>)</a:t>
              </a:r>
              <a:endParaRPr lang="ru-RU" altLang="el-GR" sz="2000">
                <a:latin typeface="+mn-lt"/>
              </a:endParaRPr>
            </a:p>
          </p:txBody>
        </p:sp>
        <p:sp>
          <p:nvSpPr>
            <p:cNvPr id="28" name="Text Box 50"/>
            <p:cNvSpPr txBox="1">
              <a:spLocks noChangeArrowheads="1"/>
            </p:cNvSpPr>
            <p:nvPr/>
          </p:nvSpPr>
          <p:spPr bwMode="auto">
            <a:xfrm>
              <a:off x="3552" y="2592"/>
              <a:ext cx="57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b="1" dirty="0">
                  <a:latin typeface="+mn-lt"/>
                </a:rPr>
                <a:t>x</a:t>
              </a:r>
              <a:r>
                <a:rPr lang="en-US" altLang="el-GR" sz="2000" dirty="0">
                  <a:latin typeface="+mn-lt"/>
                </a:rPr>
                <a:t>(0</a:t>
              </a:r>
              <a:r>
                <a:rPr lang="en-US" altLang="el-GR" sz="1800" dirty="0">
                  <a:latin typeface="+mn-lt"/>
                </a:rPr>
                <a:t>,1</a:t>
              </a:r>
              <a:r>
                <a:rPr lang="en-US" altLang="el-GR" sz="2000" dirty="0">
                  <a:latin typeface="+mn-lt"/>
                </a:rPr>
                <a:t>)</a:t>
              </a:r>
              <a:endParaRPr lang="ru-RU" altLang="el-GR" sz="2000">
                <a:latin typeface="+mn-lt"/>
              </a:endParaRPr>
            </a:p>
          </p:txBody>
        </p:sp>
        <p:sp>
          <p:nvSpPr>
            <p:cNvPr id="29" name="Line 51"/>
            <p:cNvSpPr>
              <a:spLocks noChangeShapeType="1"/>
            </p:cNvSpPr>
            <p:nvPr/>
          </p:nvSpPr>
          <p:spPr bwMode="auto">
            <a:xfrm>
              <a:off x="3888" y="2544"/>
              <a:ext cx="1200" cy="1008"/>
            </a:xfrm>
            <a:prstGeom prst="line">
              <a:avLst/>
            </a:prstGeom>
            <a:noFill/>
            <a:ln w="28575">
              <a:solidFill>
                <a:srgbClr val="820000"/>
              </a:solidFill>
              <a:round/>
              <a:headEnd/>
              <a:tailEnd/>
            </a:ln>
            <a:extLst>
              <a:ext uri="{909E8E84-426E-40DD-AFC4-6F175D3DCCD1}">
                <a14:hiddenFill xmlns:a14="http://schemas.microsoft.com/office/drawing/2010/main">
                  <a:noFill/>
                </a14:hiddenFill>
              </a:ext>
            </a:extLst>
          </p:spPr>
          <p:txBody>
            <a:bodyPr/>
            <a:lstStyle/>
            <a:p>
              <a:endParaRPr lang="el-GR" sz="2000" dirty="0">
                <a:latin typeface="+mn-lt"/>
              </a:endParaRPr>
            </a:p>
          </p:txBody>
        </p:sp>
        <p:sp>
          <p:nvSpPr>
            <p:cNvPr id="30" name="Line 52"/>
            <p:cNvSpPr>
              <a:spLocks noChangeShapeType="1"/>
            </p:cNvSpPr>
            <p:nvPr/>
          </p:nvSpPr>
          <p:spPr bwMode="auto">
            <a:xfrm>
              <a:off x="3648" y="2832"/>
              <a:ext cx="1200" cy="1008"/>
            </a:xfrm>
            <a:prstGeom prst="line">
              <a:avLst/>
            </a:prstGeom>
            <a:noFill/>
            <a:ln w="28575">
              <a:solidFill>
                <a:srgbClr val="820000"/>
              </a:solidFill>
              <a:round/>
              <a:headEnd/>
              <a:tailEnd/>
            </a:ln>
            <a:extLst>
              <a:ext uri="{909E8E84-426E-40DD-AFC4-6F175D3DCCD1}">
                <a14:hiddenFill xmlns:a14="http://schemas.microsoft.com/office/drawing/2010/main">
                  <a:noFill/>
                </a14:hiddenFill>
              </a:ext>
            </a:extLst>
          </p:spPr>
          <p:txBody>
            <a:bodyPr/>
            <a:lstStyle/>
            <a:p>
              <a:endParaRPr lang="el-GR" sz="2000" dirty="0">
                <a:latin typeface="+mn-lt"/>
              </a:endParaRPr>
            </a:p>
          </p:txBody>
        </p:sp>
        <p:grpSp>
          <p:nvGrpSpPr>
            <p:cNvPr id="31" name="Group 53"/>
            <p:cNvGrpSpPr>
              <a:grpSpLocks/>
            </p:cNvGrpSpPr>
            <p:nvPr/>
          </p:nvGrpSpPr>
          <p:grpSpPr bwMode="auto">
            <a:xfrm>
              <a:off x="4128" y="2736"/>
              <a:ext cx="672" cy="720"/>
              <a:chOff x="2112" y="1536"/>
              <a:chExt cx="672" cy="720"/>
            </a:xfrm>
          </p:grpSpPr>
          <p:grpSp>
            <p:nvGrpSpPr>
              <p:cNvPr id="43" name="Group 54"/>
              <p:cNvGrpSpPr>
                <a:grpSpLocks/>
              </p:cNvGrpSpPr>
              <p:nvPr/>
            </p:nvGrpSpPr>
            <p:grpSpPr bwMode="auto">
              <a:xfrm>
                <a:off x="2112" y="1536"/>
                <a:ext cx="288" cy="384"/>
                <a:chOff x="2112" y="1536"/>
                <a:chExt cx="288" cy="384"/>
              </a:xfrm>
            </p:grpSpPr>
            <p:sp>
              <p:nvSpPr>
                <p:cNvPr id="49" name="Line 55"/>
                <p:cNvSpPr>
                  <a:spLocks noChangeShapeType="1"/>
                </p:cNvSpPr>
                <p:nvPr/>
              </p:nvSpPr>
              <p:spPr bwMode="auto">
                <a:xfrm>
                  <a:off x="2112" y="1536"/>
                  <a:ext cx="0" cy="144"/>
                </a:xfrm>
                <a:prstGeom prst="line">
                  <a:avLst/>
                </a:prstGeom>
                <a:noFill/>
                <a:ln w="9525">
                  <a:solidFill>
                    <a:srgbClr val="820000"/>
                  </a:solidFill>
                  <a:round/>
                  <a:headEnd/>
                  <a:tailEnd/>
                </a:ln>
                <a:extLst>
                  <a:ext uri="{909E8E84-426E-40DD-AFC4-6F175D3DCCD1}">
                    <a14:hiddenFill xmlns:a14="http://schemas.microsoft.com/office/drawing/2010/main">
                      <a:noFill/>
                    </a14:hiddenFill>
                  </a:ext>
                </a:extLst>
              </p:spPr>
              <p:txBody>
                <a:bodyPr/>
                <a:lstStyle/>
                <a:p>
                  <a:endParaRPr lang="el-GR" sz="2000" dirty="0">
                    <a:latin typeface="+mn-lt"/>
                  </a:endParaRPr>
                </a:p>
              </p:txBody>
            </p:sp>
            <p:sp>
              <p:nvSpPr>
                <p:cNvPr id="50" name="Line 56"/>
                <p:cNvSpPr>
                  <a:spLocks noChangeShapeType="1"/>
                </p:cNvSpPr>
                <p:nvPr/>
              </p:nvSpPr>
              <p:spPr bwMode="auto">
                <a:xfrm>
                  <a:off x="2208" y="1632"/>
                  <a:ext cx="0" cy="144"/>
                </a:xfrm>
                <a:prstGeom prst="line">
                  <a:avLst/>
                </a:prstGeom>
                <a:noFill/>
                <a:ln w="9525">
                  <a:solidFill>
                    <a:srgbClr val="820000"/>
                  </a:solidFill>
                  <a:round/>
                  <a:headEnd/>
                  <a:tailEnd/>
                </a:ln>
                <a:extLst>
                  <a:ext uri="{909E8E84-426E-40DD-AFC4-6F175D3DCCD1}">
                    <a14:hiddenFill xmlns:a14="http://schemas.microsoft.com/office/drawing/2010/main">
                      <a:noFill/>
                    </a14:hiddenFill>
                  </a:ext>
                </a:extLst>
              </p:spPr>
              <p:txBody>
                <a:bodyPr/>
                <a:lstStyle/>
                <a:p>
                  <a:endParaRPr lang="el-GR" sz="2000" dirty="0">
                    <a:latin typeface="+mn-lt"/>
                  </a:endParaRPr>
                </a:p>
              </p:txBody>
            </p:sp>
            <p:sp>
              <p:nvSpPr>
                <p:cNvPr id="51" name="Line 57"/>
                <p:cNvSpPr>
                  <a:spLocks noChangeShapeType="1"/>
                </p:cNvSpPr>
                <p:nvPr/>
              </p:nvSpPr>
              <p:spPr bwMode="auto">
                <a:xfrm>
                  <a:off x="2304" y="1728"/>
                  <a:ext cx="0" cy="144"/>
                </a:xfrm>
                <a:prstGeom prst="line">
                  <a:avLst/>
                </a:prstGeom>
                <a:noFill/>
                <a:ln w="9525">
                  <a:solidFill>
                    <a:srgbClr val="820000"/>
                  </a:solidFill>
                  <a:round/>
                  <a:headEnd/>
                  <a:tailEnd/>
                </a:ln>
                <a:extLst>
                  <a:ext uri="{909E8E84-426E-40DD-AFC4-6F175D3DCCD1}">
                    <a14:hiddenFill xmlns:a14="http://schemas.microsoft.com/office/drawing/2010/main">
                      <a:noFill/>
                    </a14:hiddenFill>
                  </a:ext>
                </a:extLst>
              </p:spPr>
              <p:txBody>
                <a:bodyPr/>
                <a:lstStyle/>
                <a:p>
                  <a:endParaRPr lang="el-GR" sz="2000" dirty="0">
                    <a:latin typeface="+mn-lt"/>
                  </a:endParaRPr>
                </a:p>
              </p:txBody>
            </p:sp>
            <p:sp>
              <p:nvSpPr>
                <p:cNvPr id="52" name="Line 58"/>
                <p:cNvSpPr>
                  <a:spLocks noChangeShapeType="1"/>
                </p:cNvSpPr>
                <p:nvPr/>
              </p:nvSpPr>
              <p:spPr bwMode="auto">
                <a:xfrm>
                  <a:off x="2400" y="1776"/>
                  <a:ext cx="0" cy="144"/>
                </a:xfrm>
                <a:prstGeom prst="line">
                  <a:avLst/>
                </a:prstGeom>
                <a:noFill/>
                <a:ln w="9525">
                  <a:solidFill>
                    <a:srgbClr val="820000"/>
                  </a:solidFill>
                  <a:round/>
                  <a:headEnd/>
                  <a:tailEnd/>
                </a:ln>
                <a:extLst>
                  <a:ext uri="{909E8E84-426E-40DD-AFC4-6F175D3DCCD1}">
                    <a14:hiddenFill xmlns:a14="http://schemas.microsoft.com/office/drawing/2010/main">
                      <a:noFill/>
                    </a14:hiddenFill>
                  </a:ext>
                </a:extLst>
              </p:spPr>
              <p:txBody>
                <a:bodyPr/>
                <a:lstStyle/>
                <a:p>
                  <a:endParaRPr lang="el-GR" sz="2000" dirty="0">
                    <a:latin typeface="+mn-lt"/>
                  </a:endParaRPr>
                </a:p>
              </p:txBody>
            </p:sp>
          </p:grpSp>
          <p:grpSp>
            <p:nvGrpSpPr>
              <p:cNvPr id="44" name="Group 59"/>
              <p:cNvGrpSpPr>
                <a:grpSpLocks/>
              </p:cNvGrpSpPr>
              <p:nvPr/>
            </p:nvGrpSpPr>
            <p:grpSpPr bwMode="auto">
              <a:xfrm>
                <a:off x="2496" y="1872"/>
                <a:ext cx="288" cy="384"/>
                <a:chOff x="2112" y="1536"/>
                <a:chExt cx="288" cy="384"/>
              </a:xfrm>
            </p:grpSpPr>
            <p:sp>
              <p:nvSpPr>
                <p:cNvPr id="45" name="Line 60"/>
                <p:cNvSpPr>
                  <a:spLocks noChangeShapeType="1"/>
                </p:cNvSpPr>
                <p:nvPr/>
              </p:nvSpPr>
              <p:spPr bwMode="auto">
                <a:xfrm>
                  <a:off x="2112" y="1536"/>
                  <a:ext cx="0" cy="144"/>
                </a:xfrm>
                <a:prstGeom prst="line">
                  <a:avLst/>
                </a:prstGeom>
                <a:noFill/>
                <a:ln w="9525">
                  <a:solidFill>
                    <a:srgbClr val="820000"/>
                  </a:solidFill>
                  <a:round/>
                  <a:headEnd/>
                  <a:tailEnd/>
                </a:ln>
                <a:extLst>
                  <a:ext uri="{909E8E84-426E-40DD-AFC4-6F175D3DCCD1}">
                    <a14:hiddenFill xmlns:a14="http://schemas.microsoft.com/office/drawing/2010/main">
                      <a:noFill/>
                    </a14:hiddenFill>
                  </a:ext>
                </a:extLst>
              </p:spPr>
              <p:txBody>
                <a:bodyPr/>
                <a:lstStyle/>
                <a:p>
                  <a:endParaRPr lang="el-GR" sz="2000" dirty="0">
                    <a:latin typeface="+mn-lt"/>
                  </a:endParaRPr>
                </a:p>
              </p:txBody>
            </p:sp>
            <p:sp>
              <p:nvSpPr>
                <p:cNvPr id="46" name="Line 61"/>
                <p:cNvSpPr>
                  <a:spLocks noChangeShapeType="1"/>
                </p:cNvSpPr>
                <p:nvPr/>
              </p:nvSpPr>
              <p:spPr bwMode="auto">
                <a:xfrm>
                  <a:off x="2208" y="1632"/>
                  <a:ext cx="0" cy="144"/>
                </a:xfrm>
                <a:prstGeom prst="line">
                  <a:avLst/>
                </a:prstGeom>
                <a:noFill/>
                <a:ln w="9525">
                  <a:solidFill>
                    <a:srgbClr val="820000"/>
                  </a:solidFill>
                  <a:round/>
                  <a:headEnd/>
                  <a:tailEnd/>
                </a:ln>
                <a:extLst>
                  <a:ext uri="{909E8E84-426E-40DD-AFC4-6F175D3DCCD1}">
                    <a14:hiddenFill xmlns:a14="http://schemas.microsoft.com/office/drawing/2010/main">
                      <a:noFill/>
                    </a14:hiddenFill>
                  </a:ext>
                </a:extLst>
              </p:spPr>
              <p:txBody>
                <a:bodyPr/>
                <a:lstStyle/>
                <a:p>
                  <a:endParaRPr lang="el-GR" sz="2000" dirty="0">
                    <a:latin typeface="+mn-lt"/>
                  </a:endParaRPr>
                </a:p>
              </p:txBody>
            </p:sp>
            <p:sp>
              <p:nvSpPr>
                <p:cNvPr id="47" name="Line 62"/>
                <p:cNvSpPr>
                  <a:spLocks noChangeShapeType="1"/>
                </p:cNvSpPr>
                <p:nvPr/>
              </p:nvSpPr>
              <p:spPr bwMode="auto">
                <a:xfrm>
                  <a:off x="2304" y="1728"/>
                  <a:ext cx="0" cy="144"/>
                </a:xfrm>
                <a:prstGeom prst="line">
                  <a:avLst/>
                </a:prstGeom>
                <a:noFill/>
                <a:ln w="9525">
                  <a:solidFill>
                    <a:srgbClr val="820000"/>
                  </a:solidFill>
                  <a:round/>
                  <a:headEnd/>
                  <a:tailEnd/>
                </a:ln>
                <a:extLst>
                  <a:ext uri="{909E8E84-426E-40DD-AFC4-6F175D3DCCD1}">
                    <a14:hiddenFill xmlns:a14="http://schemas.microsoft.com/office/drawing/2010/main">
                      <a:noFill/>
                    </a14:hiddenFill>
                  </a:ext>
                </a:extLst>
              </p:spPr>
              <p:txBody>
                <a:bodyPr/>
                <a:lstStyle/>
                <a:p>
                  <a:endParaRPr lang="el-GR" sz="2000" dirty="0">
                    <a:latin typeface="+mn-lt"/>
                  </a:endParaRPr>
                </a:p>
              </p:txBody>
            </p:sp>
            <p:sp>
              <p:nvSpPr>
                <p:cNvPr id="48" name="Line 63"/>
                <p:cNvSpPr>
                  <a:spLocks noChangeShapeType="1"/>
                </p:cNvSpPr>
                <p:nvPr/>
              </p:nvSpPr>
              <p:spPr bwMode="auto">
                <a:xfrm>
                  <a:off x="2400" y="1776"/>
                  <a:ext cx="0" cy="144"/>
                </a:xfrm>
                <a:prstGeom prst="line">
                  <a:avLst/>
                </a:prstGeom>
                <a:noFill/>
                <a:ln w="9525">
                  <a:solidFill>
                    <a:srgbClr val="820000"/>
                  </a:solidFill>
                  <a:round/>
                  <a:headEnd/>
                  <a:tailEnd/>
                </a:ln>
                <a:extLst>
                  <a:ext uri="{909E8E84-426E-40DD-AFC4-6F175D3DCCD1}">
                    <a14:hiddenFill xmlns:a14="http://schemas.microsoft.com/office/drawing/2010/main">
                      <a:noFill/>
                    </a14:hiddenFill>
                  </a:ext>
                </a:extLst>
              </p:spPr>
              <p:txBody>
                <a:bodyPr/>
                <a:lstStyle/>
                <a:p>
                  <a:endParaRPr lang="el-GR" sz="2000" dirty="0">
                    <a:latin typeface="+mn-lt"/>
                  </a:endParaRPr>
                </a:p>
              </p:txBody>
            </p:sp>
          </p:grpSp>
        </p:grpSp>
        <p:grpSp>
          <p:nvGrpSpPr>
            <p:cNvPr id="32" name="Group 64"/>
            <p:cNvGrpSpPr>
              <a:grpSpLocks/>
            </p:cNvGrpSpPr>
            <p:nvPr/>
          </p:nvGrpSpPr>
          <p:grpSpPr bwMode="auto">
            <a:xfrm>
              <a:off x="3936" y="2928"/>
              <a:ext cx="672" cy="684"/>
              <a:chOff x="2112" y="1536"/>
              <a:chExt cx="672" cy="684"/>
            </a:xfrm>
          </p:grpSpPr>
          <p:grpSp>
            <p:nvGrpSpPr>
              <p:cNvPr id="33" name="Group 65"/>
              <p:cNvGrpSpPr>
                <a:grpSpLocks/>
              </p:cNvGrpSpPr>
              <p:nvPr/>
            </p:nvGrpSpPr>
            <p:grpSpPr bwMode="auto">
              <a:xfrm>
                <a:off x="2112" y="1536"/>
                <a:ext cx="288" cy="384"/>
                <a:chOff x="2112" y="1536"/>
                <a:chExt cx="288" cy="384"/>
              </a:xfrm>
            </p:grpSpPr>
            <p:sp>
              <p:nvSpPr>
                <p:cNvPr id="39" name="Line 66"/>
                <p:cNvSpPr>
                  <a:spLocks noChangeShapeType="1"/>
                </p:cNvSpPr>
                <p:nvPr/>
              </p:nvSpPr>
              <p:spPr bwMode="auto">
                <a:xfrm>
                  <a:off x="2112" y="1536"/>
                  <a:ext cx="0" cy="144"/>
                </a:xfrm>
                <a:prstGeom prst="line">
                  <a:avLst/>
                </a:prstGeom>
                <a:noFill/>
                <a:ln w="9525">
                  <a:solidFill>
                    <a:srgbClr val="820000"/>
                  </a:solidFill>
                  <a:round/>
                  <a:headEnd/>
                  <a:tailEnd/>
                </a:ln>
                <a:extLst>
                  <a:ext uri="{909E8E84-426E-40DD-AFC4-6F175D3DCCD1}">
                    <a14:hiddenFill xmlns:a14="http://schemas.microsoft.com/office/drawing/2010/main">
                      <a:noFill/>
                    </a14:hiddenFill>
                  </a:ext>
                </a:extLst>
              </p:spPr>
              <p:txBody>
                <a:bodyPr/>
                <a:lstStyle/>
                <a:p>
                  <a:endParaRPr lang="el-GR" sz="2000" dirty="0">
                    <a:latin typeface="+mn-lt"/>
                  </a:endParaRPr>
                </a:p>
              </p:txBody>
            </p:sp>
            <p:sp>
              <p:nvSpPr>
                <p:cNvPr id="40" name="Line 67"/>
                <p:cNvSpPr>
                  <a:spLocks noChangeShapeType="1"/>
                </p:cNvSpPr>
                <p:nvPr/>
              </p:nvSpPr>
              <p:spPr bwMode="auto">
                <a:xfrm>
                  <a:off x="2202" y="1590"/>
                  <a:ext cx="0" cy="144"/>
                </a:xfrm>
                <a:prstGeom prst="line">
                  <a:avLst/>
                </a:prstGeom>
                <a:noFill/>
                <a:ln w="9525">
                  <a:solidFill>
                    <a:srgbClr val="820000"/>
                  </a:solidFill>
                  <a:round/>
                  <a:headEnd/>
                  <a:tailEnd/>
                </a:ln>
                <a:extLst>
                  <a:ext uri="{909E8E84-426E-40DD-AFC4-6F175D3DCCD1}">
                    <a14:hiddenFill xmlns:a14="http://schemas.microsoft.com/office/drawing/2010/main">
                      <a:noFill/>
                    </a14:hiddenFill>
                  </a:ext>
                </a:extLst>
              </p:spPr>
              <p:txBody>
                <a:bodyPr/>
                <a:lstStyle/>
                <a:p>
                  <a:endParaRPr lang="el-GR" sz="2000" dirty="0">
                    <a:latin typeface="+mn-lt"/>
                  </a:endParaRPr>
                </a:p>
              </p:txBody>
            </p:sp>
            <p:sp>
              <p:nvSpPr>
                <p:cNvPr id="41" name="Line 68"/>
                <p:cNvSpPr>
                  <a:spLocks noChangeShapeType="1"/>
                </p:cNvSpPr>
                <p:nvPr/>
              </p:nvSpPr>
              <p:spPr bwMode="auto">
                <a:xfrm>
                  <a:off x="2304" y="1671"/>
                  <a:ext cx="0" cy="144"/>
                </a:xfrm>
                <a:prstGeom prst="line">
                  <a:avLst/>
                </a:prstGeom>
                <a:noFill/>
                <a:ln w="9525">
                  <a:solidFill>
                    <a:srgbClr val="820000"/>
                  </a:solidFill>
                  <a:round/>
                  <a:headEnd/>
                  <a:tailEnd/>
                </a:ln>
                <a:extLst>
                  <a:ext uri="{909E8E84-426E-40DD-AFC4-6F175D3DCCD1}">
                    <a14:hiddenFill xmlns:a14="http://schemas.microsoft.com/office/drawing/2010/main">
                      <a:noFill/>
                    </a14:hiddenFill>
                  </a:ext>
                </a:extLst>
              </p:spPr>
              <p:txBody>
                <a:bodyPr/>
                <a:lstStyle/>
                <a:p>
                  <a:endParaRPr lang="el-GR" sz="2000" dirty="0">
                    <a:latin typeface="+mn-lt"/>
                  </a:endParaRPr>
                </a:p>
              </p:txBody>
            </p:sp>
            <p:sp>
              <p:nvSpPr>
                <p:cNvPr id="42" name="Line 69"/>
                <p:cNvSpPr>
                  <a:spLocks noChangeShapeType="1"/>
                </p:cNvSpPr>
                <p:nvPr/>
              </p:nvSpPr>
              <p:spPr bwMode="auto">
                <a:xfrm>
                  <a:off x="2400" y="1776"/>
                  <a:ext cx="0" cy="144"/>
                </a:xfrm>
                <a:prstGeom prst="line">
                  <a:avLst/>
                </a:prstGeom>
                <a:noFill/>
                <a:ln w="9525">
                  <a:solidFill>
                    <a:srgbClr val="820000"/>
                  </a:solidFill>
                  <a:round/>
                  <a:headEnd/>
                  <a:tailEnd/>
                </a:ln>
                <a:extLst>
                  <a:ext uri="{909E8E84-426E-40DD-AFC4-6F175D3DCCD1}">
                    <a14:hiddenFill xmlns:a14="http://schemas.microsoft.com/office/drawing/2010/main">
                      <a:noFill/>
                    </a14:hiddenFill>
                  </a:ext>
                </a:extLst>
              </p:spPr>
              <p:txBody>
                <a:bodyPr/>
                <a:lstStyle/>
                <a:p>
                  <a:endParaRPr lang="el-GR" sz="2000" dirty="0">
                    <a:latin typeface="+mn-lt"/>
                  </a:endParaRPr>
                </a:p>
              </p:txBody>
            </p:sp>
          </p:grpSp>
          <p:grpSp>
            <p:nvGrpSpPr>
              <p:cNvPr id="34" name="Group 70"/>
              <p:cNvGrpSpPr>
                <a:grpSpLocks/>
              </p:cNvGrpSpPr>
              <p:nvPr/>
            </p:nvGrpSpPr>
            <p:grpSpPr bwMode="auto">
              <a:xfrm>
                <a:off x="2496" y="1872"/>
                <a:ext cx="288" cy="348"/>
                <a:chOff x="2112" y="1536"/>
                <a:chExt cx="288" cy="348"/>
              </a:xfrm>
            </p:grpSpPr>
            <p:sp>
              <p:nvSpPr>
                <p:cNvPr id="35" name="Line 71"/>
                <p:cNvSpPr>
                  <a:spLocks noChangeShapeType="1"/>
                </p:cNvSpPr>
                <p:nvPr/>
              </p:nvSpPr>
              <p:spPr bwMode="auto">
                <a:xfrm>
                  <a:off x="2112" y="1536"/>
                  <a:ext cx="0" cy="144"/>
                </a:xfrm>
                <a:prstGeom prst="line">
                  <a:avLst/>
                </a:prstGeom>
                <a:noFill/>
                <a:ln w="9525">
                  <a:solidFill>
                    <a:srgbClr val="820000"/>
                  </a:solidFill>
                  <a:round/>
                  <a:headEnd/>
                  <a:tailEnd/>
                </a:ln>
                <a:extLst>
                  <a:ext uri="{909E8E84-426E-40DD-AFC4-6F175D3DCCD1}">
                    <a14:hiddenFill xmlns:a14="http://schemas.microsoft.com/office/drawing/2010/main">
                      <a:noFill/>
                    </a14:hiddenFill>
                  </a:ext>
                </a:extLst>
              </p:spPr>
              <p:txBody>
                <a:bodyPr/>
                <a:lstStyle/>
                <a:p>
                  <a:endParaRPr lang="el-GR" sz="2000" dirty="0">
                    <a:latin typeface="+mn-lt"/>
                  </a:endParaRPr>
                </a:p>
              </p:txBody>
            </p:sp>
            <p:sp>
              <p:nvSpPr>
                <p:cNvPr id="36" name="Line 72"/>
                <p:cNvSpPr>
                  <a:spLocks noChangeShapeType="1"/>
                </p:cNvSpPr>
                <p:nvPr/>
              </p:nvSpPr>
              <p:spPr bwMode="auto">
                <a:xfrm>
                  <a:off x="2208" y="1599"/>
                  <a:ext cx="0" cy="144"/>
                </a:xfrm>
                <a:prstGeom prst="line">
                  <a:avLst/>
                </a:prstGeom>
                <a:noFill/>
                <a:ln w="9525">
                  <a:solidFill>
                    <a:srgbClr val="820000"/>
                  </a:solidFill>
                  <a:round/>
                  <a:headEnd/>
                  <a:tailEnd/>
                </a:ln>
                <a:extLst>
                  <a:ext uri="{909E8E84-426E-40DD-AFC4-6F175D3DCCD1}">
                    <a14:hiddenFill xmlns:a14="http://schemas.microsoft.com/office/drawing/2010/main">
                      <a:noFill/>
                    </a14:hiddenFill>
                  </a:ext>
                </a:extLst>
              </p:spPr>
              <p:txBody>
                <a:bodyPr/>
                <a:lstStyle/>
                <a:p>
                  <a:endParaRPr lang="el-GR" sz="2000" dirty="0">
                    <a:latin typeface="+mn-lt"/>
                  </a:endParaRPr>
                </a:p>
              </p:txBody>
            </p:sp>
            <p:sp>
              <p:nvSpPr>
                <p:cNvPr id="37" name="Line 73"/>
                <p:cNvSpPr>
                  <a:spLocks noChangeShapeType="1"/>
                </p:cNvSpPr>
                <p:nvPr/>
              </p:nvSpPr>
              <p:spPr bwMode="auto">
                <a:xfrm>
                  <a:off x="2304" y="1671"/>
                  <a:ext cx="0" cy="144"/>
                </a:xfrm>
                <a:prstGeom prst="line">
                  <a:avLst/>
                </a:prstGeom>
                <a:noFill/>
                <a:ln w="9525">
                  <a:solidFill>
                    <a:srgbClr val="820000"/>
                  </a:solidFill>
                  <a:round/>
                  <a:headEnd/>
                  <a:tailEnd/>
                </a:ln>
                <a:extLst>
                  <a:ext uri="{909E8E84-426E-40DD-AFC4-6F175D3DCCD1}">
                    <a14:hiddenFill xmlns:a14="http://schemas.microsoft.com/office/drawing/2010/main">
                      <a:noFill/>
                    </a14:hiddenFill>
                  </a:ext>
                </a:extLst>
              </p:spPr>
              <p:txBody>
                <a:bodyPr/>
                <a:lstStyle/>
                <a:p>
                  <a:endParaRPr lang="el-GR" sz="2000" dirty="0">
                    <a:latin typeface="+mn-lt"/>
                  </a:endParaRPr>
                </a:p>
              </p:txBody>
            </p:sp>
            <p:sp>
              <p:nvSpPr>
                <p:cNvPr id="38" name="Line 74"/>
                <p:cNvSpPr>
                  <a:spLocks noChangeShapeType="1"/>
                </p:cNvSpPr>
                <p:nvPr/>
              </p:nvSpPr>
              <p:spPr bwMode="auto">
                <a:xfrm>
                  <a:off x="2400" y="1740"/>
                  <a:ext cx="0" cy="144"/>
                </a:xfrm>
                <a:prstGeom prst="line">
                  <a:avLst/>
                </a:prstGeom>
                <a:noFill/>
                <a:ln w="9525">
                  <a:solidFill>
                    <a:srgbClr val="820000"/>
                  </a:solidFill>
                  <a:round/>
                  <a:headEnd/>
                  <a:tailEnd/>
                </a:ln>
                <a:extLst>
                  <a:ext uri="{909E8E84-426E-40DD-AFC4-6F175D3DCCD1}">
                    <a14:hiddenFill xmlns:a14="http://schemas.microsoft.com/office/drawing/2010/main">
                      <a:noFill/>
                    </a14:hiddenFill>
                  </a:ext>
                </a:extLst>
              </p:spPr>
              <p:txBody>
                <a:bodyPr/>
                <a:lstStyle/>
                <a:p>
                  <a:endParaRPr lang="el-GR" sz="2000" dirty="0">
                    <a:latin typeface="+mn-lt"/>
                  </a:endParaRPr>
                </a:p>
              </p:txBody>
            </p:sp>
          </p:grpSp>
        </p:grpSp>
      </p:grpSp>
      <p:sp>
        <p:nvSpPr>
          <p:cNvPr id="61" name="Ορθογώνιο 60"/>
          <p:cNvSpPr/>
          <p:nvPr/>
        </p:nvSpPr>
        <p:spPr>
          <a:xfrm>
            <a:off x="383899" y="4723310"/>
            <a:ext cx="3121688" cy="430887"/>
          </a:xfrm>
          <a:prstGeom prst="rect">
            <a:avLst/>
          </a:prstGeom>
        </p:spPr>
        <p:txBody>
          <a:bodyPr wrap="none">
            <a:spAutoFit/>
          </a:bodyPr>
          <a:lstStyle/>
          <a:p>
            <a:r>
              <a:rPr lang="en-US" sz="2200" dirty="0">
                <a:latin typeface="+mn-lt"/>
              </a:rPr>
              <a:t>Minsky and Papert (1969)</a:t>
            </a:r>
          </a:p>
        </p:txBody>
      </p:sp>
      <p:sp>
        <p:nvSpPr>
          <p:cNvPr id="63" name="Rounded Rectangular Callout 62"/>
          <p:cNvSpPr/>
          <p:nvPr/>
        </p:nvSpPr>
        <p:spPr>
          <a:xfrm flipH="1">
            <a:off x="2686834" y="5154196"/>
            <a:ext cx="3922583" cy="1299139"/>
          </a:xfrm>
          <a:prstGeom prst="wedgeRoundRectCallout">
            <a:avLst>
              <a:gd name="adj1" fmla="val -28117"/>
              <a:gd name="adj2" fmla="val -144256"/>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ltLang="el-GR" sz="2400" b="1" dirty="0">
                <a:solidFill>
                  <a:srgbClr val="004A82"/>
                </a:solidFill>
              </a:rPr>
              <a:t>Απαιτείται η δημιουργία κρυμμένων </a:t>
            </a:r>
            <a:r>
              <a:rPr lang="el-GR" altLang="el-GR" sz="2400" b="1" dirty="0" smtClean="0">
                <a:solidFill>
                  <a:srgbClr val="004A82"/>
                </a:solidFill>
              </a:rPr>
              <a:t>επιπέδων</a:t>
            </a:r>
            <a:endParaRPr lang="ru-RU" altLang="el-GR" sz="2400" b="1" dirty="0">
              <a:solidFill>
                <a:srgbClr val="004A82"/>
              </a:solidFill>
            </a:endParaRPr>
          </a:p>
        </p:txBody>
      </p:sp>
    </p:spTree>
    <p:extLst>
      <p:ext uri="{BB962C8B-B14F-4D97-AF65-F5344CB8AC3E}">
        <p14:creationId xmlns:p14="http://schemas.microsoft.com/office/powerpoint/2010/main" val="30774124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Multi-Layer </a:t>
            </a:r>
            <a:r>
              <a:rPr lang="en-US" dirty="0"/>
              <a:t>p</a:t>
            </a:r>
            <a:r>
              <a:rPr lang="en-US" dirty="0" smtClean="0"/>
              <a:t>erceptron </a:t>
            </a:r>
            <a:r>
              <a:rPr lang="en-US" dirty="0"/>
              <a:t>(MLP)</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grpSp>
        <p:nvGrpSpPr>
          <p:cNvPr id="58" name="Ομάδα 57"/>
          <p:cNvGrpSpPr/>
          <p:nvPr/>
        </p:nvGrpSpPr>
        <p:grpSpPr>
          <a:xfrm>
            <a:off x="1019566" y="1196752"/>
            <a:ext cx="7104867" cy="3846512"/>
            <a:chOff x="702320" y="1305632"/>
            <a:chExt cx="7104867" cy="3846512"/>
          </a:xfrm>
        </p:grpSpPr>
        <p:grpSp>
          <p:nvGrpSpPr>
            <p:cNvPr id="5" name="Group 3"/>
            <p:cNvGrpSpPr>
              <a:grpSpLocks/>
            </p:cNvGrpSpPr>
            <p:nvPr/>
          </p:nvGrpSpPr>
          <p:grpSpPr bwMode="auto">
            <a:xfrm>
              <a:off x="2985145" y="2570869"/>
              <a:ext cx="504825" cy="2028825"/>
              <a:chOff x="1908" y="1596"/>
              <a:chExt cx="318" cy="1278"/>
            </a:xfrm>
          </p:grpSpPr>
          <p:sp>
            <p:nvSpPr>
              <p:cNvPr id="6" name="Oval 4"/>
              <p:cNvSpPr>
                <a:spLocks noChangeArrowheads="1"/>
              </p:cNvSpPr>
              <p:nvPr/>
            </p:nvSpPr>
            <p:spPr bwMode="auto">
              <a:xfrm>
                <a:off x="1908" y="2070"/>
                <a:ext cx="312" cy="312"/>
              </a:xfrm>
              <a:prstGeom prst="ellipse">
                <a:avLst/>
              </a:prstGeom>
              <a:solidFill>
                <a:srgbClr val="820000"/>
              </a:solidFill>
              <a:ln w="9525">
                <a:solidFill>
                  <a:srgbClr val="808080"/>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l-GR" sz="2400" dirty="0">
                    <a:solidFill>
                      <a:schemeClr val="bg1"/>
                    </a:solidFill>
                    <a:latin typeface="+mn-lt"/>
                  </a:rPr>
                  <a:t>1</a:t>
                </a:r>
              </a:p>
            </p:txBody>
          </p:sp>
          <p:sp>
            <p:nvSpPr>
              <p:cNvPr id="7" name="Oval 5"/>
              <p:cNvSpPr>
                <a:spLocks noChangeArrowheads="1"/>
              </p:cNvSpPr>
              <p:nvPr/>
            </p:nvSpPr>
            <p:spPr bwMode="auto">
              <a:xfrm>
                <a:off x="1914" y="1596"/>
                <a:ext cx="312" cy="312"/>
              </a:xfrm>
              <a:prstGeom prst="ellipse">
                <a:avLst/>
              </a:prstGeom>
              <a:solidFill>
                <a:srgbClr val="820000"/>
              </a:solidFill>
              <a:ln w="9525">
                <a:solidFill>
                  <a:srgbClr val="808080"/>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l-GR" sz="2400" dirty="0">
                    <a:solidFill>
                      <a:schemeClr val="bg1"/>
                    </a:solidFill>
                    <a:latin typeface="+mn-lt"/>
                  </a:rPr>
                  <a:t>1</a:t>
                </a:r>
              </a:p>
            </p:txBody>
          </p:sp>
          <p:sp>
            <p:nvSpPr>
              <p:cNvPr id="8" name="Oval 6"/>
              <p:cNvSpPr>
                <a:spLocks noChangeArrowheads="1"/>
              </p:cNvSpPr>
              <p:nvPr/>
            </p:nvSpPr>
            <p:spPr bwMode="auto">
              <a:xfrm>
                <a:off x="1908" y="2562"/>
                <a:ext cx="312" cy="312"/>
              </a:xfrm>
              <a:prstGeom prst="ellipse">
                <a:avLst/>
              </a:prstGeom>
              <a:solidFill>
                <a:srgbClr val="820000"/>
              </a:solidFill>
              <a:ln w="9525">
                <a:solidFill>
                  <a:srgbClr val="808080"/>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l-GR" sz="2400" dirty="0">
                    <a:solidFill>
                      <a:schemeClr val="bg1"/>
                    </a:solidFill>
                    <a:latin typeface="+mn-lt"/>
                  </a:rPr>
                  <a:t>1</a:t>
                </a:r>
              </a:p>
            </p:txBody>
          </p:sp>
        </p:grpSp>
        <p:grpSp>
          <p:nvGrpSpPr>
            <p:cNvPr id="9" name="Group 7"/>
            <p:cNvGrpSpPr>
              <a:grpSpLocks/>
            </p:cNvGrpSpPr>
            <p:nvPr/>
          </p:nvGrpSpPr>
          <p:grpSpPr bwMode="auto">
            <a:xfrm>
              <a:off x="4032895" y="2094619"/>
              <a:ext cx="523875" cy="3057525"/>
              <a:chOff x="2568" y="1296"/>
              <a:chExt cx="330" cy="1926"/>
            </a:xfrm>
          </p:grpSpPr>
          <p:sp>
            <p:nvSpPr>
              <p:cNvPr id="10" name="Oval 8"/>
              <p:cNvSpPr>
                <a:spLocks noChangeArrowheads="1"/>
              </p:cNvSpPr>
              <p:nvPr/>
            </p:nvSpPr>
            <p:spPr bwMode="auto">
              <a:xfrm>
                <a:off x="2586" y="1296"/>
                <a:ext cx="312" cy="312"/>
              </a:xfrm>
              <a:prstGeom prst="ellipse">
                <a:avLst/>
              </a:prstGeom>
              <a:solidFill>
                <a:srgbClr val="274E1E"/>
              </a:solidFill>
              <a:ln w="9525">
                <a:solidFill>
                  <a:srgbClr val="808080"/>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l-GR" sz="2400" b="1" dirty="0">
                    <a:solidFill>
                      <a:schemeClr val="bg1"/>
                    </a:solidFill>
                    <a:latin typeface="+mn-lt"/>
                  </a:rPr>
                  <a:t>j</a:t>
                </a:r>
                <a:endParaRPr lang="en-US" altLang="el-GR" sz="2400" dirty="0">
                  <a:solidFill>
                    <a:schemeClr val="bg1"/>
                  </a:solidFill>
                  <a:latin typeface="+mn-lt"/>
                </a:endParaRPr>
              </a:p>
            </p:txBody>
          </p:sp>
          <p:sp>
            <p:nvSpPr>
              <p:cNvPr id="11" name="Oval 9"/>
              <p:cNvSpPr>
                <a:spLocks noChangeArrowheads="1"/>
              </p:cNvSpPr>
              <p:nvPr/>
            </p:nvSpPr>
            <p:spPr bwMode="auto">
              <a:xfrm>
                <a:off x="2580" y="1788"/>
                <a:ext cx="312" cy="312"/>
              </a:xfrm>
              <a:prstGeom prst="ellipse">
                <a:avLst/>
              </a:prstGeom>
              <a:solidFill>
                <a:srgbClr val="274E1E"/>
              </a:solidFill>
              <a:ln w="9525">
                <a:solidFill>
                  <a:srgbClr val="808080"/>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l-GR" sz="2400" dirty="0">
                    <a:solidFill>
                      <a:schemeClr val="bg1"/>
                    </a:solidFill>
                    <a:latin typeface="+mn-lt"/>
                  </a:rPr>
                  <a:t>j</a:t>
                </a:r>
              </a:p>
            </p:txBody>
          </p:sp>
          <p:sp>
            <p:nvSpPr>
              <p:cNvPr id="12" name="Oval 10"/>
              <p:cNvSpPr>
                <a:spLocks noChangeArrowheads="1"/>
              </p:cNvSpPr>
              <p:nvPr/>
            </p:nvSpPr>
            <p:spPr bwMode="auto">
              <a:xfrm>
                <a:off x="2568" y="2910"/>
                <a:ext cx="312" cy="312"/>
              </a:xfrm>
              <a:prstGeom prst="ellipse">
                <a:avLst/>
              </a:prstGeom>
              <a:solidFill>
                <a:srgbClr val="274E1E"/>
              </a:solidFill>
              <a:ln w="9525">
                <a:solidFill>
                  <a:srgbClr val="808080"/>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l-GR" sz="2400" dirty="0">
                    <a:solidFill>
                      <a:schemeClr val="bg1"/>
                    </a:solidFill>
                    <a:latin typeface="+mn-lt"/>
                  </a:rPr>
                  <a:t>j</a:t>
                </a:r>
              </a:p>
            </p:txBody>
          </p:sp>
          <p:sp>
            <p:nvSpPr>
              <p:cNvPr id="13" name="Oval 11"/>
              <p:cNvSpPr>
                <a:spLocks noChangeArrowheads="1"/>
              </p:cNvSpPr>
              <p:nvPr/>
            </p:nvSpPr>
            <p:spPr bwMode="auto">
              <a:xfrm>
                <a:off x="2574" y="2370"/>
                <a:ext cx="312" cy="312"/>
              </a:xfrm>
              <a:prstGeom prst="ellipse">
                <a:avLst/>
              </a:prstGeom>
              <a:solidFill>
                <a:srgbClr val="274E1E"/>
              </a:solidFill>
              <a:ln w="9525">
                <a:solidFill>
                  <a:srgbClr val="808080"/>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l-GR" sz="2400" dirty="0">
                    <a:solidFill>
                      <a:schemeClr val="bg1"/>
                    </a:solidFill>
                    <a:latin typeface="+mn-lt"/>
                  </a:rPr>
                  <a:t>j</a:t>
                </a:r>
              </a:p>
            </p:txBody>
          </p:sp>
        </p:grpSp>
        <p:sp>
          <p:nvSpPr>
            <p:cNvPr id="14" name="Line 12"/>
            <p:cNvSpPr>
              <a:spLocks noChangeShapeType="1"/>
            </p:cNvSpPr>
            <p:nvPr/>
          </p:nvSpPr>
          <p:spPr bwMode="auto">
            <a:xfrm>
              <a:off x="2366020" y="2808994"/>
              <a:ext cx="628650" cy="0"/>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15" name="Line 13"/>
            <p:cNvSpPr>
              <a:spLocks noChangeShapeType="1"/>
            </p:cNvSpPr>
            <p:nvPr/>
          </p:nvSpPr>
          <p:spPr bwMode="auto">
            <a:xfrm>
              <a:off x="2346970" y="4352044"/>
              <a:ext cx="628650" cy="0"/>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16" name="Line 14"/>
            <p:cNvSpPr>
              <a:spLocks noChangeShapeType="1"/>
            </p:cNvSpPr>
            <p:nvPr/>
          </p:nvSpPr>
          <p:spPr bwMode="auto">
            <a:xfrm>
              <a:off x="2356495" y="3590044"/>
              <a:ext cx="628650" cy="0"/>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17" name="Line 15"/>
            <p:cNvSpPr>
              <a:spLocks noChangeShapeType="1"/>
            </p:cNvSpPr>
            <p:nvPr/>
          </p:nvSpPr>
          <p:spPr bwMode="auto">
            <a:xfrm>
              <a:off x="5699770" y="3158244"/>
              <a:ext cx="628650" cy="0"/>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18" name="Line 16"/>
            <p:cNvSpPr>
              <a:spLocks noChangeShapeType="1"/>
            </p:cNvSpPr>
            <p:nvPr/>
          </p:nvSpPr>
          <p:spPr bwMode="auto">
            <a:xfrm>
              <a:off x="4566295" y="4005969"/>
              <a:ext cx="628650" cy="0"/>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19" name="Line 17"/>
            <p:cNvSpPr>
              <a:spLocks noChangeShapeType="1"/>
            </p:cNvSpPr>
            <p:nvPr/>
          </p:nvSpPr>
          <p:spPr bwMode="auto">
            <a:xfrm>
              <a:off x="4556770" y="3129669"/>
              <a:ext cx="628650" cy="0"/>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20" name="Line 18"/>
            <p:cNvSpPr>
              <a:spLocks noChangeShapeType="1"/>
            </p:cNvSpPr>
            <p:nvPr/>
          </p:nvSpPr>
          <p:spPr bwMode="auto">
            <a:xfrm>
              <a:off x="5699770" y="3967869"/>
              <a:ext cx="628650" cy="0"/>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21" name="Line 19"/>
            <p:cNvSpPr>
              <a:spLocks noChangeShapeType="1"/>
            </p:cNvSpPr>
            <p:nvPr/>
          </p:nvSpPr>
          <p:spPr bwMode="auto">
            <a:xfrm flipV="1">
              <a:off x="3480445" y="2361319"/>
              <a:ext cx="581025" cy="457200"/>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22" name="Line 20"/>
            <p:cNvSpPr>
              <a:spLocks noChangeShapeType="1"/>
            </p:cNvSpPr>
            <p:nvPr/>
          </p:nvSpPr>
          <p:spPr bwMode="auto">
            <a:xfrm>
              <a:off x="3480445" y="2808994"/>
              <a:ext cx="581025" cy="285750"/>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23" name="Line 21"/>
            <p:cNvSpPr>
              <a:spLocks noChangeShapeType="1"/>
            </p:cNvSpPr>
            <p:nvPr/>
          </p:nvSpPr>
          <p:spPr bwMode="auto">
            <a:xfrm>
              <a:off x="3489970" y="2808994"/>
              <a:ext cx="552450" cy="1209675"/>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24" name="Line 22"/>
            <p:cNvSpPr>
              <a:spLocks noChangeShapeType="1"/>
            </p:cNvSpPr>
            <p:nvPr/>
          </p:nvSpPr>
          <p:spPr bwMode="auto">
            <a:xfrm>
              <a:off x="3480445" y="2808994"/>
              <a:ext cx="561975" cy="2105025"/>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25" name="Line 23"/>
            <p:cNvSpPr>
              <a:spLocks noChangeShapeType="1"/>
            </p:cNvSpPr>
            <p:nvPr/>
          </p:nvSpPr>
          <p:spPr bwMode="auto">
            <a:xfrm flipV="1">
              <a:off x="3470920" y="2447044"/>
              <a:ext cx="600075" cy="1114425"/>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26" name="Line 24"/>
            <p:cNvSpPr>
              <a:spLocks noChangeShapeType="1"/>
            </p:cNvSpPr>
            <p:nvPr/>
          </p:nvSpPr>
          <p:spPr bwMode="auto">
            <a:xfrm flipV="1">
              <a:off x="3470920" y="3161419"/>
              <a:ext cx="571500" cy="400050"/>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27" name="Line 25"/>
            <p:cNvSpPr>
              <a:spLocks noChangeShapeType="1"/>
            </p:cNvSpPr>
            <p:nvPr/>
          </p:nvSpPr>
          <p:spPr bwMode="auto">
            <a:xfrm>
              <a:off x="3470920" y="3561469"/>
              <a:ext cx="552450" cy="504825"/>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28" name="Line 26"/>
            <p:cNvSpPr>
              <a:spLocks noChangeShapeType="1"/>
            </p:cNvSpPr>
            <p:nvPr/>
          </p:nvSpPr>
          <p:spPr bwMode="auto">
            <a:xfrm>
              <a:off x="3470920" y="3570994"/>
              <a:ext cx="533400" cy="1304925"/>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29" name="Line 27"/>
            <p:cNvSpPr>
              <a:spLocks noChangeShapeType="1"/>
            </p:cNvSpPr>
            <p:nvPr/>
          </p:nvSpPr>
          <p:spPr bwMode="auto">
            <a:xfrm>
              <a:off x="3470920" y="4399669"/>
              <a:ext cx="561975" cy="552450"/>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30" name="Line 28"/>
            <p:cNvSpPr>
              <a:spLocks noChangeShapeType="1"/>
            </p:cNvSpPr>
            <p:nvPr/>
          </p:nvSpPr>
          <p:spPr bwMode="auto">
            <a:xfrm flipV="1">
              <a:off x="3470920" y="4085344"/>
              <a:ext cx="561975" cy="323850"/>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31" name="Line 29"/>
            <p:cNvSpPr>
              <a:spLocks noChangeShapeType="1"/>
            </p:cNvSpPr>
            <p:nvPr/>
          </p:nvSpPr>
          <p:spPr bwMode="auto">
            <a:xfrm flipV="1">
              <a:off x="3480445" y="3123319"/>
              <a:ext cx="571500" cy="1285875"/>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32" name="Line 30"/>
            <p:cNvSpPr>
              <a:spLocks noChangeShapeType="1"/>
            </p:cNvSpPr>
            <p:nvPr/>
          </p:nvSpPr>
          <p:spPr bwMode="auto">
            <a:xfrm flipV="1">
              <a:off x="3480445" y="2494669"/>
              <a:ext cx="638175" cy="1905000"/>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33" name="Line 31"/>
            <p:cNvSpPr>
              <a:spLocks noChangeShapeType="1"/>
            </p:cNvSpPr>
            <p:nvPr/>
          </p:nvSpPr>
          <p:spPr bwMode="auto">
            <a:xfrm flipV="1">
              <a:off x="3480445" y="3123319"/>
              <a:ext cx="514350" cy="447675"/>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34" name="Line 32"/>
            <p:cNvSpPr>
              <a:spLocks noChangeShapeType="1"/>
            </p:cNvSpPr>
            <p:nvPr/>
          </p:nvSpPr>
          <p:spPr bwMode="auto">
            <a:xfrm>
              <a:off x="4566295" y="2339094"/>
              <a:ext cx="638175" cy="771525"/>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35" name="Line 33"/>
            <p:cNvSpPr>
              <a:spLocks noChangeShapeType="1"/>
            </p:cNvSpPr>
            <p:nvPr/>
          </p:nvSpPr>
          <p:spPr bwMode="auto">
            <a:xfrm>
              <a:off x="4575820" y="2358144"/>
              <a:ext cx="628650" cy="1504950"/>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36" name="Line 34"/>
            <p:cNvSpPr>
              <a:spLocks noChangeShapeType="1"/>
            </p:cNvSpPr>
            <p:nvPr/>
          </p:nvSpPr>
          <p:spPr bwMode="auto">
            <a:xfrm>
              <a:off x="4547245" y="3139194"/>
              <a:ext cx="619125" cy="790575"/>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37" name="Line 35"/>
            <p:cNvSpPr>
              <a:spLocks noChangeShapeType="1"/>
            </p:cNvSpPr>
            <p:nvPr/>
          </p:nvSpPr>
          <p:spPr bwMode="auto">
            <a:xfrm flipV="1">
              <a:off x="4556770" y="3186819"/>
              <a:ext cx="609600" cy="819150"/>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38" name="Line 36"/>
            <p:cNvSpPr>
              <a:spLocks noChangeShapeType="1"/>
            </p:cNvSpPr>
            <p:nvPr/>
          </p:nvSpPr>
          <p:spPr bwMode="auto">
            <a:xfrm flipV="1">
              <a:off x="4499620" y="4025019"/>
              <a:ext cx="695325" cy="809625"/>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39" name="Line 37"/>
            <p:cNvSpPr>
              <a:spLocks noChangeShapeType="1"/>
            </p:cNvSpPr>
            <p:nvPr/>
          </p:nvSpPr>
          <p:spPr bwMode="auto">
            <a:xfrm flipV="1">
              <a:off x="4509145" y="3282069"/>
              <a:ext cx="666750" cy="1533525"/>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40" name="Text Box 38"/>
            <p:cNvSpPr txBox="1">
              <a:spLocks noChangeArrowheads="1"/>
            </p:cNvSpPr>
            <p:nvPr/>
          </p:nvSpPr>
          <p:spPr bwMode="auto">
            <a:xfrm>
              <a:off x="1997720" y="2477207"/>
              <a:ext cx="4219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l-GR" sz="2400" dirty="0">
                  <a:latin typeface="+mn-lt"/>
                </a:rPr>
                <a:t>x</a:t>
              </a:r>
              <a:r>
                <a:rPr lang="en-US" altLang="el-GR" sz="2400" baseline="-25000" dirty="0">
                  <a:latin typeface="+mn-lt"/>
                </a:rPr>
                <a:t>1</a:t>
              </a:r>
              <a:endParaRPr lang="en-US" altLang="el-GR" sz="2400" dirty="0">
                <a:latin typeface="+mn-lt"/>
              </a:endParaRPr>
            </a:p>
          </p:txBody>
        </p:sp>
        <p:sp>
          <p:nvSpPr>
            <p:cNvPr id="41" name="Text Box 39"/>
            <p:cNvSpPr txBox="1">
              <a:spLocks noChangeArrowheads="1"/>
            </p:cNvSpPr>
            <p:nvPr/>
          </p:nvSpPr>
          <p:spPr bwMode="auto">
            <a:xfrm>
              <a:off x="1911995" y="3363032"/>
              <a:ext cx="4219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l-GR" sz="2400" dirty="0">
                  <a:latin typeface="+mn-lt"/>
                </a:rPr>
                <a:t>x</a:t>
              </a:r>
              <a:r>
                <a:rPr lang="en-US" altLang="el-GR" sz="2400" baseline="-25000" dirty="0">
                  <a:latin typeface="+mn-lt"/>
                </a:rPr>
                <a:t>2</a:t>
              </a:r>
              <a:endParaRPr lang="en-US" altLang="el-GR" sz="2400" dirty="0">
                <a:latin typeface="+mn-lt"/>
              </a:endParaRPr>
            </a:p>
          </p:txBody>
        </p:sp>
        <p:sp>
          <p:nvSpPr>
            <p:cNvPr id="42" name="Text Box 40"/>
            <p:cNvSpPr txBox="1">
              <a:spLocks noChangeArrowheads="1"/>
            </p:cNvSpPr>
            <p:nvPr/>
          </p:nvSpPr>
          <p:spPr bwMode="auto">
            <a:xfrm>
              <a:off x="1892945" y="4115507"/>
              <a:ext cx="4219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l-GR" sz="2400" dirty="0">
                  <a:latin typeface="+mn-lt"/>
                </a:rPr>
                <a:t>x</a:t>
              </a:r>
              <a:r>
                <a:rPr lang="en-US" altLang="el-GR" sz="2400" baseline="-25000" dirty="0">
                  <a:latin typeface="+mn-lt"/>
                </a:rPr>
                <a:t>3</a:t>
              </a:r>
              <a:endParaRPr lang="en-US" altLang="el-GR" sz="2400" dirty="0">
                <a:latin typeface="+mn-lt"/>
              </a:endParaRPr>
            </a:p>
          </p:txBody>
        </p:sp>
        <p:sp>
          <p:nvSpPr>
            <p:cNvPr id="43" name="Text Box 41"/>
            <p:cNvSpPr txBox="1">
              <a:spLocks noChangeArrowheads="1"/>
            </p:cNvSpPr>
            <p:nvPr/>
          </p:nvSpPr>
          <p:spPr bwMode="auto">
            <a:xfrm>
              <a:off x="6312545" y="2902657"/>
              <a:ext cx="4283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l-GR" sz="2400" dirty="0">
                  <a:latin typeface="+mn-lt"/>
                </a:rPr>
                <a:t>y</a:t>
              </a:r>
              <a:r>
                <a:rPr lang="en-US" altLang="el-GR" sz="2400" baseline="-25000" dirty="0">
                  <a:latin typeface="+mn-lt"/>
                </a:rPr>
                <a:t>1</a:t>
              </a:r>
              <a:endParaRPr lang="en-US" altLang="el-GR" sz="2400" dirty="0">
                <a:latin typeface="+mn-lt"/>
              </a:endParaRPr>
            </a:p>
          </p:txBody>
        </p:sp>
        <p:sp>
          <p:nvSpPr>
            <p:cNvPr id="44" name="Text Box 42"/>
            <p:cNvSpPr txBox="1">
              <a:spLocks noChangeArrowheads="1"/>
            </p:cNvSpPr>
            <p:nvPr/>
          </p:nvSpPr>
          <p:spPr bwMode="auto">
            <a:xfrm>
              <a:off x="6312545" y="3702757"/>
              <a:ext cx="4283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l-GR" sz="2400" dirty="0">
                  <a:latin typeface="+mn-lt"/>
                </a:rPr>
                <a:t>y</a:t>
              </a:r>
              <a:r>
                <a:rPr lang="en-US" altLang="el-GR" sz="2400" baseline="-25000" dirty="0">
                  <a:latin typeface="+mn-lt"/>
                </a:rPr>
                <a:t>2</a:t>
              </a:r>
              <a:endParaRPr lang="en-US" altLang="el-GR" sz="2400" dirty="0">
                <a:latin typeface="+mn-lt"/>
              </a:endParaRPr>
            </a:p>
          </p:txBody>
        </p:sp>
        <p:grpSp>
          <p:nvGrpSpPr>
            <p:cNvPr id="45" name="Group 43"/>
            <p:cNvGrpSpPr>
              <a:grpSpLocks/>
            </p:cNvGrpSpPr>
            <p:nvPr/>
          </p:nvGrpSpPr>
          <p:grpSpPr bwMode="auto">
            <a:xfrm>
              <a:off x="5185420" y="2920119"/>
              <a:ext cx="523875" cy="1304925"/>
              <a:chOff x="4014" y="1824"/>
              <a:chExt cx="330" cy="822"/>
            </a:xfrm>
          </p:grpSpPr>
          <p:sp>
            <p:nvSpPr>
              <p:cNvPr id="46" name="Oval 44"/>
              <p:cNvSpPr>
                <a:spLocks noChangeArrowheads="1"/>
              </p:cNvSpPr>
              <p:nvPr/>
            </p:nvSpPr>
            <p:spPr bwMode="auto">
              <a:xfrm>
                <a:off x="4032" y="2334"/>
                <a:ext cx="312" cy="312"/>
              </a:xfrm>
              <a:prstGeom prst="ellipse">
                <a:avLst/>
              </a:prstGeom>
              <a:solidFill>
                <a:srgbClr val="FFCC00"/>
              </a:solidFill>
              <a:ln w="9525">
                <a:solidFill>
                  <a:srgbClr val="808080"/>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l-GR" sz="2400" dirty="0">
                    <a:latin typeface="+mn-lt"/>
                  </a:rPr>
                  <a:t>1</a:t>
                </a:r>
              </a:p>
            </p:txBody>
          </p:sp>
          <p:sp>
            <p:nvSpPr>
              <p:cNvPr id="47" name="Oval 45"/>
              <p:cNvSpPr>
                <a:spLocks noChangeArrowheads="1"/>
              </p:cNvSpPr>
              <p:nvPr/>
            </p:nvSpPr>
            <p:spPr bwMode="auto">
              <a:xfrm>
                <a:off x="4014" y="1824"/>
                <a:ext cx="312" cy="312"/>
              </a:xfrm>
              <a:prstGeom prst="ellipse">
                <a:avLst/>
              </a:prstGeom>
              <a:solidFill>
                <a:srgbClr val="FFCC00"/>
              </a:solidFill>
              <a:ln w="9525">
                <a:solidFill>
                  <a:srgbClr val="808080"/>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l-GR" sz="2400" dirty="0">
                    <a:latin typeface="+mn-lt"/>
                  </a:rPr>
                  <a:t>1</a:t>
                </a:r>
              </a:p>
            </p:txBody>
          </p:sp>
        </p:grpSp>
        <p:sp>
          <p:nvSpPr>
            <p:cNvPr id="48" name="Text Box 46"/>
            <p:cNvSpPr txBox="1">
              <a:spLocks noChangeArrowheads="1"/>
            </p:cNvSpPr>
            <p:nvPr/>
          </p:nvSpPr>
          <p:spPr bwMode="auto">
            <a:xfrm>
              <a:off x="3420120" y="4671132"/>
              <a:ext cx="427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l-GR" sz="2400" dirty="0">
                  <a:latin typeface="+mn-lt"/>
                </a:rPr>
                <a:t>1</a:t>
              </a:r>
            </a:p>
          </p:txBody>
        </p:sp>
        <p:sp>
          <p:nvSpPr>
            <p:cNvPr id="49" name="Text Box 47"/>
            <p:cNvSpPr txBox="1">
              <a:spLocks noChangeArrowheads="1"/>
            </p:cNvSpPr>
            <p:nvPr/>
          </p:nvSpPr>
          <p:spPr bwMode="auto">
            <a:xfrm>
              <a:off x="4775845" y="4385382"/>
              <a:ext cx="769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l-GR" sz="2400" dirty="0">
                  <a:latin typeface="+mn-lt"/>
                </a:rPr>
                <a:t>w</a:t>
              </a:r>
              <a:r>
                <a:rPr lang="en-US" altLang="el-GR" sz="2400" baseline="-25000" dirty="0">
                  <a:latin typeface="+mn-lt"/>
                </a:rPr>
                <a:t>ij</a:t>
              </a:r>
              <a:endParaRPr lang="en-US" altLang="el-GR" sz="2400" dirty="0">
                <a:latin typeface="+mn-lt"/>
              </a:endParaRPr>
            </a:p>
          </p:txBody>
        </p:sp>
        <p:sp>
          <p:nvSpPr>
            <p:cNvPr id="50" name="Text Box 48"/>
            <p:cNvSpPr txBox="1">
              <a:spLocks noChangeArrowheads="1"/>
            </p:cNvSpPr>
            <p:nvPr/>
          </p:nvSpPr>
          <p:spPr bwMode="auto">
            <a:xfrm>
              <a:off x="2702570" y="1648532"/>
              <a:ext cx="8532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l-GR" sz="2400" dirty="0">
                  <a:latin typeface="+mn-lt"/>
                </a:rPr>
                <a:t>Input</a:t>
              </a:r>
            </a:p>
            <a:p>
              <a:pPr>
                <a:spcBef>
                  <a:spcPct val="0"/>
                </a:spcBef>
                <a:buFontTx/>
                <a:buNone/>
              </a:pPr>
              <a:r>
                <a:rPr lang="en-US" altLang="el-GR" sz="2400" dirty="0">
                  <a:latin typeface="+mn-lt"/>
                </a:rPr>
                <a:t>Layer</a:t>
              </a:r>
            </a:p>
          </p:txBody>
        </p:sp>
        <p:sp>
          <p:nvSpPr>
            <p:cNvPr id="51" name="Text Box 49"/>
            <p:cNvSpPr txBox="1">
              <a:spLocks noChangeArrowheads="1"/>
            </p:cNvSpPr>
            <p:nvPr/>
          </p:nvSpPr>
          <p:spPr bwMode="auto">
            <a:xfrm>
              <a:off x="3851920" y="1305632"/>
              <a:ext cx="115608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l-GR" sz="2400" dirty="0">
                  <a:latin typeface="+mn-lt"/>
                </a:rPr>
                <a:t>Hidden </a:t>
              </a:r>
            </a:p>
            <a:p>
              <a:pPr>
                <a:spcBef>
                  <a:spcPct val="0"/>
                </a:spcBef>
                <a:buFontTx/>
                <a:buNone/>
              </a:pPr>
              <a:r>
                <a:rPr lang="en-US" altLang="el-GR" sz="2400" dirty="0">
                  <a:latin typeface="+mn-lt"/>
                </a:rPr>
                <a:t>Layer</a:t>
              </a:r>
            </a:p>
          </p:txBody>
        </p:sp>
        <p:sp>
          <p:nvSpPr>
            <p:cNvPr id="52" name="Text Box 50"/>
            <p:cNvSpPr txBox="1">
              <a:spLocks noChangeArrowheads="1"/>
            </p:cNvSpPr>
            <p:nvPr/>
          </p:nvSpPr>
          <p:spPr bwMode="auto">
            <a:xfrm>
              <a:off x="5096520" y="2061282"/>
              <a:ext cx="107914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l-GR" sz="2400" dirty="0">
                  <a:latin typeface="+mn-lt"/>
                </a:rPr>
                <a:t>Output</a:t>
              </a:r>
            </a:p>
            <a:p>
              <a:pPr>
                <a:spcBef>
                  <a:spcPct val="0"/>
                </a:spcBef>
                <a:buFontTx/>
                <a:buNone/>
              </a:pPr>
              <a:r>
                <a:rPr lang="en-US" altLang="el-GR" sz="2400" dirty="0">
                  <a:latin typeface="+mn-lt"/>
                </a:rPr>
                <a:t>Layer</a:t>
              </a:r>
            </a:p>
          </p:txBody>
        </p:sp>
        <p:sp>
          <p:nvSpPr>
            <p:cNvPr id="53" name="Text Box 51"/>
            <p:cNvSpPr txBox="1">
              <a:spLocks noChangeArrowheads="1"/>
            </p:cNvSpPr>
            <p:nvPr/>
          </p:nvSpPr>
          <p:spPr bwMode="auto">
            <a:xfrm>
              <a:off x="702320" y="3391607"/>
              <a:ext cx="970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l-GR" sz="2400" dirty="0">
                  <a:latin typeface="+mn-lt"/>
                </a:rPr>
                <a:t>Inputs</a:t>
              </a:r>
            </a:p>
          </p:txBody>
        </p:sp>
        <p:sp>
          <p:nvSpPr>
            <p:cNvPr id="54" name="Text Box 52"/>
            <p:cNvSpPr txBox="1">
              <a:spLocks noChangeArrowheads="1"/>
            </p:cNvSpPr>
            <p:nvPr/>
          </p:nvSpPr>
          <p:spPr bwMode="auto">
            <a:xfrm>
              <a:off x="6607820" y="3283657"/>
              <a:ext cx="11993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l-GR" sz="2400" dirty="0">
                  <a:latin typeface="+mn-lt"/>
                </a:rPr>
                <a:t>Outputs</a:t>
              </a:r>
            </a:p>
          </p:txBody>
        </p:sp>
        <p:sp>
          <p:nvSpPr>
            <p:cNvPr id="55" name="Line 56"/>
            <p:cNvSpPr>
              <a:spLocks noChangeShapeType="1"/>
            </p:cNvSpPr>
            <p:nvPr/>
          </p:nvSpPr>
          <p:spPr bwMode="auto">
            <a:xfrm>
              <a:off x="6274445" y="4464757"/>
              <a:ext cx="1588" cy="190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175">
                  <a:solidFill>
                    <a:srgbClr val="000000"/>
                  </a:solidFill>
                  <a:round/>
                  <a:headEnd/>
                  <a:tailEnd/>
                </a14:hiddenLine>
              </a:ext>
            </a:extLst>
          </p:spPr>
          <p:txBody>
            <a:bodyPr/>
            <a:lstStyle/>
            <a:p>
              <a:endParaRPr lang="el-GR" dirty="0"/>
            </a:p>
          </p:txBody>
        </p:sp>
        <p:sp>
          <p:nvSpPr>
            <p:cNvPr id="56" name="Line 72"/>
            <p:cNvSpPr>
              <a:spLocks noChangeShapeType="1"/>
            </p:cNvSpPr>
            <p:nvPr/>
          </p:nvSpPr>
          <p:spPr bwMode="auto">
            <a:xfrm>
              <a:off x="6274445" y="4464757"/>
              <a:ext cx="20638"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175">
                  <a:solidFill>
                    <a:srgbClr val="000000"/>
                  </a:solidFill>
                  <a:round/>
                  <a:headEnd/>
                  <a:tailEnd/>
                </a14:hiddenLine>
              </a:ext>
            </a:extLst>
          </p:spPr>
          <p:txBody>
            <a:bodyPr/>
            <a:lstStyle/>
            <a:p>
              <a:endParaRPr lang="el-GR" dirty="0"/>
            </a:p>
          </p:txBody>
        </p:sp>
      </p:grpSp>
      <p:grpSp>
        <p:nvGrpSpPr>
          <p:cNvPr id="81" name="Ομάδα 80"/>
          <p:cNvGrpSpPr/>
          <p:nvPr/>
        </p:nvGrpSpPr>
        <p:grpSpPr>
          <a:xfrm>
            <a:off x="6331341" y="4588515"/>
            <a:ext cx="2270125" cy="1755836"/>
            <a:chOff x="6492908" y="4483353"/>
            <a:chExt cx="2270125" cy="1755836"/>
          </a:xfrm>
        </p:grpSpPr>
        <p:grpSp>
          <p:nvGrpSpPr>
            <p:cNvPr id="76" name="Ομάδα 75"/>
            <p:cNvGrpSpPr/>
            <p:nvPr/>
          </p:nvGrpSpPr>
          <p:grpSpPr>
            <a:xfrm>
              <a:off x="6492908" y="4483353"/>
              <a:ext cx="2270125" cy="1755836"/>
              <a:chOff x="6513513" y="4884737"/>
              <a:chExt cx="2270125" cy="1755836"/>
            </a:xfrm>
          </p:grpSpPr>
          <p:grpSp>
            <p:nvGrpSpPr>
              <p:cNvPr id="60" name="Group 60"/>
              <p:cNvGrpSpPr>
                <a:grpSpLocks/>
              </p:cNvGrpSpPr>
              <p:nvPr/>
            </p:nvGrpSpPr>
            <p:grpSpPr bwMode="auto">
              <a:xfrm>
                <a:off x="6513513" y="4884737"/>
                <a:ext cx="323850" cy="1382690"/>
                <a:chOff x="4079" y="3155"/>
                <a:chExt cx="204" cy="877"/>
              </a:xfrm>
            </p:grpSpPr>
            <p:sp>
              <p:nvSpPr>
                <p:cNvPr id="61" name="Line 61"/>
                <p:cNvSpPr>
                  <a:spLocks noChangeShapeType="1"/>
                </p:cNvSpPr>
                <p:nvPr/>
              </p:nvSpPr>
              <p:spPr bwMode="auto">
                <a:xfrm flipV="1">
                  <a:off x="4124" y="3977"/>
                  <a:ext cx="1" cy="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175">
                      <a:solidFill>
                        <a:srgbClr val="000000"/>
                      </a:solidFill>
                      <a:round/>
                      <a:headEnd/>
                      <a:tailEnd/>
                    </a14:hiddenLine>
                  </a:ext>
                </a:extLst>
              </p:spPr>
              <p:txBody>
                <a:bodyPr/>
                <a:lstStyle/>
                <a:p>
                  <a:endParaRPr lang="el-GR" dirty="0"/>
                </a:p>
              </p:txBody>
            </p:sp>
            <p:sp>
              <p:nvSpPr>
                <p:cNvPr id="62" name="Line 62"/>
                <p:cNvSpPr>
                  <a:spLocks noChangeShapeType="1"/>
                </p:cNvSpPr>
                <p:nvPr/>
              </p:nvSpPr>
              <p:spPr bwMode="auto">
                <a:xfrm>
                  <a:off x="4124" y="3990"/>
                  <a:ext cx="13"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175">
                      <a:solidFill>
                        <a:srgbClr val="000000"/>
                      </a:solidFill>
                      <a:round/>
                      <a:headEnd/>
                      <a:tailEnd/>
                    </a14:hiddenLine>
                  </a:ext>
                </a:extLst>
              </p:spPr>
              <p:txBody>
                <a:bodyPr/>
                <a:lstStyle/>
                <a:p>
                  <a:endParaRPr lang="el-GR" dirty="0"/>
                </a:p>
              </p:txBody>
            </p:sp>
            <p:sp>
              <p:nvSpPr>
                <p:cNvPr id="63" name="Line 63"/>
                <p:cNvSpPr>
                  <a:spLocks noChangeShapeType="1"/>
                </p:cNvSpPr>
                <p:nvPr/>
              </p:nvSpPr>
              <p:spPr bwMode="auto">
                <a:xfrm>
                  <a:off x="4124" y="3853"/>
                  <a:ext cx="13"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175">
                      <a:solidFill>
                        <a:srgbClr val="000000"/>
                      </a:solidFill>
                      <a:round/>
                      <a:headEnd/>
                      <a:tailEnd/>
                    </a14:hiddenLine>
                  </a:ext>
                </a:extLst>
              </p:spPr>
              <p:txBody>
                <a:bodyPr/>
                <a:lstStyle/>
                <a:p>
                  <a:endParaRPr lang="el-GR" dirty="0"/>
                </a:p>
              </p:txBody>
            </p:sp>
            <p:sp>
              <p:nvSpPr>
                <p:cNvPr id="64" name="Rectangle 64"/>
                <p:cNvSpPr>
                  <a:spLocks noChangeArrowheads="1"/>
                </p:cNvSpPr>
                <p:nvPr/>
              </p:nvSpPr>
              <p:spPr bwMode="auto">
                <a:xfrm>
                  <a:off x="4102" y="3837"/>
                  <a:ext cx="82"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l-GR" sz="2000" dirty="0">
                      <a:latin typeface="+mn-lt"/>
                    </a:rPr>
                    <a:t>0</a:t>
                  </a:r>
                </a:p>
              </p:txBody>
            </p:sp>
            <p:sp>
              <p:nvSpPr>
                <p:cNvPr id="65" name="Line 65"/>
                <p:cNvSpPr>
                  <a:spLocks noChangeShapeType="1"/>
                </p:cNvSpPr>
                <p:nvPr/>
              </p:nvSpPr>
              <p:spPr bwMode="auto">
                <a:xfrm>
                  <a:off x="4124" y="3716"/>
                  <a:ext cx="13"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175">
                      <a:solidFill>
                        <a:srgbClr val="000000"/>
                      </a:solidFill>
                      <a:round/>
                      <a:headEnd/>
                      <a:tailEnd/>
                    </a14:hiddenLine>
                  </a:ext>
                </a:extLst>
              </p:spPr>
              <p:txBody>
                <a:bodyPr/>
                <a:lstStyle/>
                <a:p>
                  <a:endParaRPr lang="el-GR" dirty="0"/>
                </a:p>
              </p:txBody>
            </p:sp>
            <p:sp>
              <p:nvSpPr>
                <p:cNvPr id="66" name="Line 66"/>
                <p:cNvSpPr>
                  <a:spLocks noChangeShapeType="1"/>
                </p:cNvSpPr>
                <p:nvPr/>
              </p:nvSpPr>
              <p:spPr bwMode="auto">
                <a:xfrm>
                  <a:off x="4124" y="3580"/>
                  <a:ext cx="13"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175">
                      <a:solidFill>
                        <a:srgbClr val="000000"/>
                      </a:solidFill>
                      <a:round/>
                      <a:headEnd/>
                      <a:tailEnd/>
                    </a14:hiddenLine>
                  </a:ext>
                </a:extLst>
              </p:spPr>
              <p:txBody>
                <a:bodyPr/>
                <a:lstStyle/>
                <a:p>
                  <a:endParaRPr lang="el-GR" dirty="0"/>
                </a:p>
              </p:txBody>
            </p:sp>
            <p:sp>
              <p:nvSpPr>
                <p:cNvPr id="67" name="Line 67"/>
                <p:cNvSpPr>
                  <a:spLocks noChangeShapeType="1"/>
                </p:cNvSpPr>
                <p:nvPr/>
              </p:nvSpPr>
              <p:spPr bwMode="auto">
                <a:xfrm>
                  <a:off x="4124" y="3445"/>
                  <a:ext cx="13"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175">
                      <a:solidFill>
                        <a:srgbClr val="000000"/>
                      </a:solidFill>
                      <a:round/>
                      <a:headEnd/>
                      <a:tailEnd/>
                    </a14:hiddenLine>
                  </a:ext>
                </a:extLst>
              </p:spPr>
              <p:txBody>
                <a:bodyPr/>
                <a:lstStyle/>
                <a:p>
                  <a:endParaRPr lang="el-GR" dirty="0"/>
                </a:p>
              </p:txBody>
            </p:sp>
            <p:sp>
              <p:nvSpPr>
                <p:cNvPr id="68" name="Rectangle 68"/>
                <p:cNvSpPr>
                  <a:spLocks noChangeArrowheads="1"/>
                </p:cNvSpPr>
                <p:nvPr/>
              </p:nvSpPr>
              <p:spPr bwMode="auto">
                <a:xfrm>
                  <a:off x="4079" y="3477"/>
                  <a:ext cx="204"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l-GR" sz="2000" dirty="0">
                      <a:latin typeface="+mn-lt"/>
                    </a:rPr>
                    <a:t>0.5</a:t>
                  </a:r>
                </a:p>
              </p:txBody>
            </p:sp>
            <p:sp>
              <p:nvSpPr>
                <p:cNvPr id="69" name="Line 69"/>
                <p:cNvSpPr>
                  <a:spLocks noChangeShapeType="1"/>
                </p:cNvSpPr>
                <p:nvPr/>
              </p:nvSpPr>
              <p:spPr bwMode="auto">
                <a:xfrm>
                  <a:off x="4124" y="3308"/>
                  <a:ext cx="13"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175">
                      <a:solidFill>
                        <a:srgbClr val="000000"/>
                      </a:solidFill>
                      <a:round/>
                      <a:headEnd/>
                      <a:tailEnd/>
                    </a14:hiddenLine>
                  </a:ext>
                </a:extLst>
              </p:spPr>
              <p:txBody>
                <a:bodyPr/>
                <a:lstStyle/>
                <a:p>
                  <a:endParaRPr lang="el-GR" dirty="0"/>
                </a:p>
              </p:txBody>
            </p:sp>
            <p:sp>
              <p:nvSpPr>
                <p:cNvPr id="70" name="Line 70"/>
                <p:cNvSpPr>
                  <a:spLocks noChangeShapeType="1"/>
                </p:cNvSpPr>
                <p:nvPr/>
              </p:nvSpPr>
              <p:spPr bwMode="auto">
                <a:xfrm>
                  <a:off x="4124" y="3171"/>
                  <a:ext cx="13"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175">
                      <a:solidFill>
                        <a:srgbClr val="000000"/>
                      </a:solidFill>
                      <a:round/>
                      <a:headEnd/>
                      <a:tailEnd/>
                    </a14:hiddenLine>
                  </a:ext>
                </a:extLst>
              </p:spPr>
              <p:txBody>
                <a:bodyPr/>
                <a:lstStyle/>
                <a:p>
                  <a:endParaRPr lang="el-GR" dirty="0"/>
                </a:p>
              </p:txBody>
            </p:sp>
            <p:sp>
              <p:nvSpPr>
                <p:cNvPr id="71" name="Rectangle 71"/>
                <p:cNvSpPr>
                  <a:spLocks noChangeArrowheads="1"/>
                </p:cNvSpPr>
                <p:nvPr/>
              </p:nvSpPr>
              <p:spPr bwMode="auto">
                <a:xfrm>
                  <a:off x="4102" y="3155"/>
                  <a:ext cx="82"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l-GR" sz="2000" dirty="0">
                      <a:latin typeface="+mn-lt"/>
                    </a:rPr>
                    <a:t>1</a:t>
                  </a:r>
                </a:p>
              </p:txBody>
            </p:sp>
          </p:grpSp>
          <p:sp>
            <p:nvSpPr>
              <p:cNvPr id="72" name="Rectangle 73"/>
              <p:cNvSpPr>
                <a:spLocks noChangeArrowheads="1"/>
              </p:cNvSpPr>
              <p:nvPr/>
            </p:nvSpPr>
            <p:spPr bwMode="auto">
              <a:xfrm>
                <a:off x="6848475" y="4991100"/>
                <a:ext cx="1933575" cy="1266825"/>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2400" dirty="0">
                  <a:solidFill>
                    <a:schemeClr val="tx2"/>
                  </a:solidFill>
                </a:endParaRPr>
              </a:p>
            </p:txBody>
          </p:sp>
          <p:sp>
            <p:nvSpPr>
              <p:cNvPr id="73" name="Text Box 74"/>
              <p:cNvSpPr txBox="1">
                <a:spLocks noChangeArrowheads="1"/>
              </p:cNvSpPr>
              <p:nvPr/>
            </p:nvSpPr>
            <p:spPr bwMode="auto">
              <a:xfrm>
                <a:off x="6905625" y="5102225"/>
                <a:ext cx="5020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l-GR" sz="2400" dirty="0">
                    <a:latin typeface="+mn-lt"/>
                  </a:rPr>
                  <a:t>j</a:t>
                </a:r>
                <a:r>
                  <a:rPr lang="en-US" altLang="el-GR" sz="2000" dirty="0">
                    <a:latin typeface="+mn-lt"/>
                  </a:rPr>
                  <a:t>(t)</a:t>
                </a:r>
                <a:endParaRPr lang="en-US" altLang="el-GR" sz="2400" dirty="0">
                  <a:latin typeface="+mn-lt"/>
                </a:endParaRPr>
              </a:p>
            </p:txBody>
          </p:sp>
          <p:sp>
            <p:nvSpPr>
              <p:cNvPr id="74" name="Text Box 75"/>
              <p:cNvSpPr txBox="1">
                <a:spLocks noChangeArrowheads="1"/>
              </p:cNvSpPr>
              <p:nvPr/>
            </p:nvSpPr>
            <p:spPr bwMode="auto">
              <a:xfrm>
                <a:off x="7708900" y="6240463"/>
                <a:ext cx="2712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l-GR" sz="2000" dirty="0">
                    <a:latin typeface="+mn-lt"/>
                  </a:rPr>
                  <a:t>t</a:t>
                </a:r>
                <a:endParaRPr lang="en-US" altLang="el-GR" sz="2400" dirty="0">
                  <a:latin typeface="+mn-lt"/>
                </a:endParaRPr>
              </a:p>
            </p:txBody>
          </p:sp>
          <p:sp>
            <p:nvSpPr>
              <p:cNvPr id="75" name="Freeform 76"/>
              <p:cNvSpPr>
                <a:spLocks/>
              </p:cNvSpPr>
              <p:nvPr/>
            </p:nvSpPr>
            <p:spPr bwMode="auto">
              <a:xfrm>
                <a:off x="6851650" y="5013325"/>
                <a:ext cx="1931988" cy="1068388"/>
              </a:xfrm>
              <a:custGeom>
                <a:avLst/>
                <a:gdLst>
                  <a:gd name="T0" fmla="*/ 24201293 w 1521"/>
                  <a:gd name="T1" fmla="*/ 1344467513 h 849"/>
                  <a:gd name="T2" fmla="*/ 74218316 w 1521"/>
                  <a:gd name="T3" fmla="*/ 1344467513 h 849"/>
                  <a:gd name="T4" fmla="*/ 124234069 w 1521"/>
                  <a:gd name="T5" fmla="*/ 1339717025 h 849"/>
                  <a:gd name="T6" fmla="*/ 172636656 w 1521"/>
                  <a:gd name="T7" fmla="*/ 1336549613 h 849"/>
                  <a:gd name="T8" fmla="*/ 222653678 w 1521"/>
                  <a:gd name="T9" fmla="*/ 1327048636 h 849"/>
                  <a:gd name="T10" fmla="*/ 267829934 w 1521"/>
                  <a:gd name="T11" fmla="*/ 1319129477 h 849"/>
                  <a:gd name="T12" fmla="*/ 317845687 w 1521"/>
                  <a:gd name="T13" fmla="*/ 1303293677 h 849"/>
                  <a:gd name="T14" fmla="*/ 367862709 w 1521"/>
                  <a:gd name="T15" fmla="*/ 1287457876 h 849"/>
                  <a:gd name="T16" fmla="*/ 416265296 w 1521"/>
                  <a:gd name="T17" fmla="*/ 1258953687 h 849"/>
                  <a:gd name="T18" fmla="*/ 466281049 w 1521"/>
                  <a:gd name="T19" fmla="*/ 1227282086 h 849"/>
                  <a:gd name="T20" fmla="*/ 516298071 w 1521"/>
                  <a:gd name="T21" fmla="*/ 1182940838 h 849"/>
                  <a:gd name="T22" fmla="*/ 564700658 w 1521"/>
                  <a:gd name="T23" fmla="*/ 1130682948 h 849"/>
                  <a:gd name="T24" fmla="*/ 614717681 w 1521"/>
                  <a:gd name="T25" fmla="*/ 1065755411 h 849"/>
                  <a:gd name="T26" fmla="*/ 664733433 w 1521"/>
                  <a:gd name="T27" fmla="*/ 988159486 h 849"/>
                  <a:gd name="T28" fmla="*/ 713136020 w 1521"/>
                  <a:gd name="T29" fmla="*/ 899479507 h 849"/>
                  <a:gd name="T30" fmla="*/ 758312276 w 1521"/>
                  <a:gd name="T31" fmla="*/ 802880369 h 849"/>
                  <a:gd name="T32" fmla="*/ 808329299 w 1521"/>
                  <a:gd name="T33" fmla="*/ 693611584 h 849"/>
                  <a:gd name="T34" fmla="*/ 858345051 w 1521"/>
                  <a:gd name="T35" fmla="*/ 581177904 h 849"/>
                  <a:gd name="T36" fmla="*/ 906748908 w 1521"/>
                  <a:gd name="T37" fmla="*/ 463991219 h 849"/>
                  <a:gd name="T38" fmla="*/ 956764661 w 1521"/>
                  <a:gd name="T39" fmla="*/ 349973204 h 849"/>
                  <a:gd name="T40" fmla="*/ 1006781684 w 1521"/>
                  <a:gd name="T41" fmla="*/ 245456166 h 849"/>
                  <a:gd name="T42" fmla="*/ 1055184270 w 1521"/>
                  <a:gd name="T43" fmla="*/ 152024439 h 849"/>
                  <a:gd name="T44" fmla="*/ 1105200023 w 1521"/>
                  <a:gd name="T45" fmla="*/ 80763337 h 849"/>
                  <a:gd name="T46" fmla="*/ 1155217046 w 1521"/>
                  <a:gd name="T47" fmla="*/ 26921112 h 849"/>
                  <a:gd name="T48" fmla="*/ 1203619633 w 1521"/>
                  <a:gd name="T49" fmla="*/ 3167412 h 849"/>
                  <a:gd name="T50" fmla="*/ 1250409054 w 1521"/>
                  <a:gd name="T51" fmla="*/ 3167412 h 849"/>
                  <a:gd name="T52" fmla="*/ 1298811641 w 1521"/>
                  <a:gd name="T53" fmla="*/ 26921112 h 849"/>
                  <a:gd name="T54" fmla="*/ 1348828664 w 1521"/>
                  <a:gd name="T55" fmla="*/ 80763337 h 849"/>
                  <a:gd name="T56" fmla="*/ 1398844416 w 1521"/>
                  <a:gd name="T57" fmla="*/ 152024439 h 849"/>
                  <a:gd name="T58" fmla="*/ 1447247003 w 1521"/>
                  <a:gd name="T59" fmla="*/ 245456166 h 849"/>
                  <a:gd name="T60" fmla="*/ 1497264026 w 1521"/>
                  <a:gd name="T61" fmla="*/ 349973204 h 849"/>
                  <a:gd name="T62" fmla="*/ 1547279778 w 1521"/>
                  <a:gd name="T63" fmla="*/ 463991219 h 849"/>
                  <a:gd name="T64" fmla="*/ 1595683635 w 1521"/>
                  <a:gd name="T65" fmla="*/ 581177904 h 849"/>
                  <a:gd name="T66" fmla="*/ 1645699388 w 1521"/>
                  <a:gd name="T67" fmla="*/ 693611584 h 849"/>
                  <a:gd name="T68" fmla="*/ 1695716410 w 1521"/>
                  <a:gd name="T69" fmla="*/ 802880369 h 849"/>
                  <a:gd name="T70" fmla="*/ 1740892666 w 1521"/>
                  <a:gd name="T71" fmla="*/ 899479507 h 849"/>
                  <a:gd name="T72" fmla="*/ 1789295253 w 1521"/>
                  <a:gd name="T73" fmla="*/ 988159486 h 849"/>
                  <a:gd name="T74" fmla="*/ 1839311006 w 1521"/>
                  <a:gd name="T75" fmla="*/ 1065755411 h 849"/>
                  <a:gd name="T76" fmla="*/ 1889328028 w 1521"/>
                  <a:gd name="T77" fmla="*/ 1130682948 h 849"/>
                  <a:gd name="T78" fmla="*/ 1937730615 w 1521"/>
                  <a:gd name="T79" fmla="*/ 1182940838 h 849"/>
                  <a:gd name="T80" fmla="*/ 1987747638 w 1521"/>
                  <a:gd name="T81" fmla="*/ 1227282086 h 849"/>
                  <a:gd name="T82" fmla="*/ 2037763390 w 1521"/>
                  <a:gd name="T83" fmla="*/ 1258953687 h 849"/>
                  <a:gd name="T84" fmla="*/ 2086165977 w 1521"/>
                  <a:gd name="T85" fmla="*/ 1287457876 h 849"/>
                  <a:gd name="T86" fmla="*/ 2136183000 w 1521"/>
                  <a:gd name="T87" fmla="*/ 1303293677 h 849"/>
                  <a:gd name="T88" fmla="*/ 2147483647 w 1521"/>
                  <a:gd name="T89" fmla="*/ 1319129477 h 849"/>
                  <a:gd name="T90" fmla="*/ 2147483647 w 1521"/>
                  <a:gd name="T91" fmla="*/ 1327048636 h 849"/>
                  <a:gd name="T92" fmla="*/ 2147483647 w 1521"/>
                  <a:gd name="T93" fmla="*/ 1336549613 h 849"/>
                  <a:gd name="T94" fmla="*/ 2147483647 w 1521"/>
                  <a:gd name="T95" fmla="*/ 1339717025 h 849"/>
                  <a:gd name="T96" fmla="*/ 2147483647 w 1521"/>
                  <a:gd name="T97" fmla="*/ 1344467513 h 849"/>
                  <a:gd name="T98" fmla="*/ 2147483647 w 1521"/>
                  <a:gd name="T99" fmla="*/ 1344467513 h 8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21"/>
                  <a:gd name="T151" fmla="*/ 0 h 849"/>
                  <a:gd name="T152" fmla="*/ 1521 w 1521"/>
                  <a:gd name="T153" fmla="*/ 849 h 84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21" h="849">
                    <a:moveTo>
                      <a:pt x="0" y="849"/>
                    </a:moveTo>
                    <a:lnTo>
                      <a:pt x="15" y="849"/>
                    </a:lnTo>
                    <a:lnTo>
                      <a:pt x="31" y="849"/>
                    </a:lnTo>
                    <a:lnTo>
                      <a:pt x="46" y="849"/>
                    </a:lnTo>
                    <a:lnTo>
                      <a:pt x="61" y="846"/>
                    </a:lnTo>
                    <a:lnTo>
                      <a:pt x="77" y="846"/>
                    </a:lnTo>
                    <a:lnTo>
                      <a:pt x="92" y="844"/>
                    </a:lnTo>
                    <a:lnTo>
                      <a:pt x="107" y="844"/>
                    </a:lnTo>
                    <a:lnTo>
                      <a:pt x="123" y="841"/>
                    </a:lnTo>
                    <a:lnTo>
                      <a:pt x="138" y="838"/>
                    </a:lnTo>
                    <a:lnTo>
                      <a:pt x="153" y="836"/>
                    </a:lnTo>
                    <a:lnTo>
                      <a:pt x="166" y="833"/>
                    </a:lnTo>
                    <a:lnTo>
                      <a:pt x="182" y="828"/>
                    </a:lnTo>
                    <a:lnTo>
                      <a:pt x="197" y="823"/>
                    </a:lnTo>
                    <a:lnTo>
                      <a:pt x="212" y="818"/>
                    </a:lnTo>
                    <a:lnTo>
                      <a:pt x="228" y="813"/>
                    </a:lnTo>
                    <a:lnTo>
                      <a:pt x="243" y="805"/>
                    </a:lnTo>
                    <a:lnTo>
                      <a:pt x="258" y="795"/>
                    </a:lnTo>
                    <a:lnTo>
                      <a:pt x="274" y="785"/>
                    </a:lnTo>
                    <a:lnTo>
                      <a:pt x="289" y="775"/>
                    </a:lnTo>
                    <a:lnTo>
                      <a:pt x="304" y="762"/>
                    </a:lnTo>
                    <a:lnTo>
                      <a:pt x="320" y="747"/>
                    </a:lnTo>
                    <a:lnTo>
                      <a:pt x="335" y="731"/>
                    </a:lnTo>
                    <a:lnTo>
                      <a:pt x="350" y="714"/>
                    </a:lnTo>
                    <a:lnTo>
                      <a:pt x="366" y="693"/>
                    </a:lnTo>
                    <a:lnTo>
                      <a:pt x="381" y="673"/>
                    </a:lnTo>
                    <a:lnTo>
                      <a:pt x="396" y="650"/>
                    </a:lnTo>
                    <a:lnTo>
                      <a:pt x="412" y="624"/>
                    </a:lnTo>
                    <a:lnTo>
                      <a:pt x="427" y="596"/>
                    </a:lnTo>
                    <a:lnTo>
                      <a:pt x="442" y="568"/>
                    </a:lnTo>
                    <a:lnTo>
                      <a:pt x="458" y="538"/>
                    </a:lnTo>
                    <a:lnTo>
                      <a:pt x="470" y="507"/>
                    </a:lnTo>
                    <a:lnTo>
                      <a:pt x="486" y="471"/>
                    </a:lnTo>
                    <a:lnTo>
                      <a:pt x="501" y="438"/>
                    </a:lnTo>
                    <a:lnTo>
                      <a:pt x="516" y="402"/>
                    </a:lnTo>
                    <a:lnTo>
                      <a:pt x="532" y="367"/>
                    </a:lnTo>
                    <a:lnTo>
                      <a:pt x="547" y="328"/>
                    </a:lnTo>
                    <a:lnTo>
                      <a:pt x="562" y="293"/>
                    </a:lnTo>
                    <a:lnTo>
                      <a:pt x="578" y="257"/>
                    </a:lnTo>
                    <a:lnTo>
                      <a:pt x="593" y="221"/>
                    </a:lnTo>
                    <a:lnTo>
                      <a:pt x="608" y="188"/>
                    </a:lnTo>
                    <a:lnTo>
                      <a:pt x="624" y="155"/>
                    </a:lnTo>
                    <a:lnTo>
                      <a:pt x="639" y="124"/>
                    </a:lnTo>
                    <a:lnTo>
                      <a:pt x="654" y="96"/>
                    </a:lnTo>
                    <a:lnTo>
                      <a:pt x="670" y="73"/>
                    </a:lnTo>
                    <a:lnTo>
                      <a:pt x="685" y="51"/>
                    </a:lnTo>
                    <a:lnTo>
                      <a:pt x="700" y="33"/>
                    </a:lnTo>
                    <a:lnTo>
                      <a:pt x="716" y="17"/>
                    </a:lnTo>
                    <a:lnTo>
                      <a:pt x="731" y="7"/>
                    </a:lnTo>
                    <a:lnTo>
                      <a:pt x="746" y="2"/>
                    </a:lnTo>
                    <a:lnTo>
                      <a:pt x="762" y="0"/>
                    </a:lnTo>
                    <a:lnTo>
                      <a:pt x="775" y="2"/>
                    </a:lnTo>
                    <a:lnTo>
                      <a:pt x="790" y="7"/>
                    </a:lnTo>
                    <a:lnTo>
                      <a:pt x="805" y="17"/>
                    </a:lnTo>
                    <a:lnTo>
                      <a:pt x="821" y="33"/>
                    </a:lnTo>
                    <a:lnTo>
                      <a:pt x="836" y="51"/>
                    </a:lnTo>
                    <a:lnTo>
                      <a:pt x="851" y="73"/>
                    </a:lnTo>
                    <a:lnTo>
                      <a:pt x="867" y="96"/>
                    </a:lnTo>
                    <a:lnTo>
                      <a:pt x="882" y="124"/>
                    </a:lnTo>
                    <a:lnTo>
                      <a:pt x="897" y="155"/>
                    </a:lnTo>
                    <a:lnTo>
                      <a:pt x="913" y="188"/>
                    </a:lnTo>
                    <a:lnTo>
                      <a:pt x="928" y="221"/>
                    </a:lnTo>
                    <a:lnTo>
                      <a:pt x="943" y="257"/>
                    </a:lnTo>
                    <a:lnTo>
                      <a:pt x="959" y="293"/>
                    </a:lnTo>
                    <a:lnTo>
                      <a:pt x="974" y="328"/>
                    </a:lnTo>
                    <a:lnTo>
                      <a:pt x="989" y="367"/>
                    </a:lnTo>
                    <a:lnTo>
                      <a:pt x="1005" y="402"/>
                    </a:lnTo>
                    <a:lnTo>
                      <a:pt x="1020" y="438"/>
                    </a:lnTo>
                    <a:lnTo>
                      <a:pt x="1035" y="471"/>
                    </a:lnTo>
                    <a:lnTo>
                      <a:pt x="1051" y="507"/>
                    </a:lnTo>
                    <a:lnTo>
                      <a:pt x="1066" y="538"/>
                    </a:lnTo>
                    <a:lnTo>
                      <a:pt x="1079" y="568"/>
                    </a:lnTo>
                    <a:lnTo>
                      <a:pt x="1094" y="596"/>
                    </a:lnTo>
                    <a:lnTo>
                      <a:pt x="1109" y="624"/>
                    </a:lnTo>
                    <a:lnTo>
                      <a:pt x="1125" y="650"/>
                    </a:lnTo>
                    <a:lnTo>
                      <a:pt x="1140" y="673"/>
                    </a:lnTo>
                    <a:lnTo>
                      <a:pt x="1155" y="693"/>
                    </a:lnTo>
                    <a:lnTo>
                      <a:pt x="1171" y="714"/>
                    </a:lnTo>
                    <a:lnTo>
                      <a:pt x="1186" y="731"/>
                    </a:lnTo>
                    <a:lnTo>
                      <a:pt x="1201" y="747"/>
                    </a:lnTo>
                    <a:lnTo>
                      <a:pt x="1217" y="762"/>
                    </a:lnTo>
                    <a:lnTo>
                      <a:pt x="1232" y="775"/>
                    </a:lnTo>
                    <a:lnTo>
                      <a:pt x="1247" y="785"/>
                    </a:lnTo>
                    <a:lnTo>
                      <a:pt x="1263" y="795"/>
                    </a:lnTo>
                    <a:lnTo>
                      <a:pt x="1278" y="805"/>
                    </a:lnTo>
                    <a:lnTo>
                      <a:pt x="1293" y="813"/>
                    </a:lnTo>
                    <a:lnTo>
                      <a:pt x="1309" y="818"/>
                    </a:lnTo>
                    <a:lnTo>
                      <a:pt x="1324" y="823"/>
                    </a:lnTo>
                    <a:lnTo>
                      <a:pt x="1339" y="828"/>
                    </a:lnTo>
                    <a:lnTo>
                      <a:pt x="1355" y="833"/>
                    </a:lnTo>
                    <a:lnTo>
                      <a:pt x="1370" y="836"/>
                    </a:lnTo>
                    <a:lnTo>
                      <a:pt x="1383" y="838"/>
                    </a:lnTo>
                    <a:lnTo>
                      <a:pt x="1398" y="841"/>
                    </a:lnTo>
                    <a:lnTo>
                      <a:pt x="1414" y="844"/>
                    </a:lnTo>
                    <a:lnTo>
                      <a:pt x="1429" y="844"/>
                    </a:lnTo>
                    <a:lnTo>
                      <a:pt x="1444" y="846"/>
                    </a:lnTo>
                    <a:lnTo>
                      <a:pt x="1460" y="846"/>
                    </a:lnTo>
                    <a:lnTo>
                      <a:pt x="1475" y="849"/>
                    </a:lnTo>
                    <a:lnTo>
                      <a:pt x="1490" y="849"/>
                    </a:lnTo>
                    <a:lnTo>
                      <a:pt x="1506" y="849"/>
                    </a:lnTo>
                    <a:lnTo>
                      <a:pt x="1521" y="849"/>
                    </a:lnTo>
                  </a:path>
                </a:pathLst>
              </a:custGeom>
              <a:noFill/>
              <a:ln w="28575" cmpd="sng">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dirty="0"/>
              </a:p>
            </p:txBody>
          </p:sp>
        </p:grpSp>
        <p:grpSp>
          <p:nvGrpSpPr>
            <p:cNvPr id="77" name="Group 57"/>
            <p:cNvGrpSpPr>
              <a:grpSpLocks/>
            </p:cNvGrpSpPr>
            <p:nvPr/>
          </p:nvGrpSpPr>
          <p:grpSpPr bwMode="auto">
            <a:xfrm>
              <a:off x="6675472" y="5837896"/>
              <a:ext cx="2074863" cy="307975"/>
              <a:chOff x="4206" y="3866"/>
              <a:chExt cx="1307" cy="194"/>
            </a:xfrm>
          </p:grpSpPr>
          <p:sp>
            <p:nvSpPr>
              <p:cNvPr id="78" name="Rectangle 58"/>
              <p:cNvSpPr>
                <a:spLocks noChangeArrowheads="1"/>
              </p:cNvSpPr>
              <p:nvPr/>
            </p:nvSpPr>
            <p:spPr bwMode="auto">
              <a:xfrm>
                <a:off x="4206" y="3866"/>
                <a:ext cx="13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l-GR" sz="2000" dirty="0">
                    <a:latin typeface="Helvetica" panose="020B0604020202030204" pitchFamily="34" charset="0"/>
                  </a:rPr>
                  <a:t>-</a:t>
                </a:r>
                <a:r>
                  <a:rPr lang="en-US" altLang="el-GR" sz="2000" dirty="0">
                    <a:latin typeface="+mn-lt"/>
                  </a:rPr>
                  <a:t>5</a:t>
                </a:r>
              </a:p>
            </p:txBody>
          </p:sp>
          <p:sp>
            <p:nvSpPr>
              <p:cNvPr id="79" name="Rectangle 59"/>
              <p:cNvSpPr>
                <a:spLocks noChangeArrowheads="1"/>
              </p:cNvSpPr>
              <p:nvPr/>
            </p:nvSpPr>
            <p:spPr bwMode="auto">
              <a:xfrm>
                <a:off x="5431" y="3866"/>
                <a:ext cx="8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l-GR" sz="2000" dirty="0">
                    <a:latin typeface="+mn-lt"/>
                  </a:rPr>
                  <a:t>5</a:t>
                </a:r>
              </a:p>
            </p:txBody>
          </p:sp>
        </p:grpSp>
      </p:grpSp>
      <mc:AlternateContent xmlns:mc="http://schemas.openxmlformats.org/markup-compatibility/2006" xmlns:a14="http://schemas.microsoft.com/office/drawing/2010/main">
        <mc:Choice Requires="a14">
          <p:sp>
            <p:nvSpPr>
              <p:cNvPr id="80" name="TextBox 79"/>
              <p:cNvSpPr txBox="1"/>
              <p:nvPr/>
            </p:nvSpPr>
            <p:spPr>
              <a:xfrm>
                <a:off x="467544" y="5251963"/>
                <a:ext cx="2754442" cy="773353"/>
              </a:xfrm>
              <a:prstGeom prst="rect">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sz="2200" i="1" smtClean="0">
                              <a:latin typeface="Cambria Math"/>
                            </a:rPr>
                          </m:ctrlPr>
                        </m:sSubPr>
                        <m:e>
                          <m:r>
                            <a:rPr lang="el-GR" sz="2200" b="0" i="1" smtClean="0">
                              <a:latin typeface="Cambria Math" panose="02040503050406030204" pitchFamily="18" charset="0"/>
                            </a:rPr>
                            <m:t>𝜑</m:t>
                          </m:r>
                        </m:e>
                        <m:sub>
                          <m:r>
                            <a:rPr lang="en-US" sz="2200" b="0" i="1" smtClean="0">
                              <a:latin typeface="Cambria Math" panose="02040503050406030204" pitchFamily="18" charset="0"/>
                            </a:rPr>
                            <m:t>𝑖𝑗</m:t>
                          </m:r>
                        </m:sub>
                      </m:sSub>
                      <m:r>
                        <a:rPr lang="en-US" sz="2200" b="0" i="1" smtClean="0">
                          <a:latin typeface="Cambria Math" panose="02040503050406030204" pitchFamily="18" charset="0"/>
                        </a:rPr>
                        <m:t>=</m:t>
                      </m:r>
                      <m:r>
                        <a:rPr lang="en-US" sz="2200" b="0" i="1" smtClean="0">
                          <a:latin typeface="Cambria Math" panose="02040503050406030204" pitchFamily="18" charset="0"/>
                        </a:rPr>
                        <m:t>𝑒</m:t>
                      </m:r>
                      <m:r>
                        <a:rPr lang="en-US" sz="2200" b="0" i="1" smtClean="0">
                          <a:latin typeface="Cambria Math" panose="02040503050406030204" pitchFamily="18" charset="0"/>
                        </a:rPr>
                        <m:t>−</m:t>
                      </m:r>
                      <m:f>
                        <m:fPr>
                          <m:ctrlPr>
                            <a:rPr lang="en-US" sz="2200" b="0" i="1" smtClean="0">
                              <a:latin typeface="Cambria Math"/>
                            </a:rPr>
                          </m:ctrlPr>
                        </m:fPr>
                        <m:num>
                          <m:sSup>
                            <m:sSupPr>
                              <m:ctrlPr>
                                <a:rPr lang="en-US" sz="2200" b="0" i="1" smtClean="0">
                                  <a:latin typeface="Cambria Math"/>
                                </a:rPr>
                              </m:ctrlPr>
                            </m:sSupPr>
                            <m:e>
                              <m:d>
                                <m:dPr>
                                  <m:begChr m:val="‖"/>
                                  <m:endChr m:val="‖"/>
                                  <m:ctrlPr>
                                    <a:rPr lang="en-US" sz="2200" b="0" i="1" smtClean="0">
                                      <a:latin typeface="Cambria Math"/>
                                    </a:rPr>
                                  </m:ctrlPr>
                                </m:dPr>
                                <m:e>
                                  <m:sSub>
                                    <m:sSubPr>
                                      <m:ctrlPr>
                                        <a:rPr lang="en-US" sz="2200" b="0" i="1" smtClean="0">
                                          <a:latin typeface="Cambria Math"/>
                                        </a:rPr>
                                      </m:ctrlPr>
                                    </m:sSubPr>
                                    <m:e>
                                      <m:bar>
                                        <m:barPr>
                                          <m:ctrlPr>
                                            <a:rPr lang="en-US" sz="2200" b="0" i="1" smtClean="0">
                                              <a:latin typeface="Cambria Math"/>
                                            </a:rPr>
                                          </m:ctrlPr>
                                        </m:barPr>
                                        <m:e>
                                          <m:r>
                                            <a:rPr lang="en-US" sz="2200" b="0" i="1" smtClean="0">
                                              <a:latin typeface="Cambria Math" panose="02040503050406030204" pitchFamily="18" charset="0"/>
                                            </a:rPr>
                                            <m:t>𝑥</m:t>
                                          </m:r>
                                        </m:e>
                                      </m:bar>
                                    </m:e>
                                    <m:sub>
                                      <m:r>
                                        <a:rPr lang="en-US" sz="2200" b="0" i="1" smtClean="0">
                                          <a:latin typeface="Cambria Math" panose="02040503050406030204" pitchFamily="18" charset="0"/>
                                        </a:rPr>
                                        <m:t>𝑖</m:t>
                                      </m:r>
                                    </m:sub>
                                  </m:sSub>
                                  <m:r>
                                    <a:rPr lang="en-US" sz="2200" b="0" i="1" smtClean="0">
                                      <a:latin typeface="Cambria Math" panose="02040503050406030204" pitchFamily="18" charset="0"/>
                                    </a:rPr>
                                    <m:t>−</m:t>
                                  </m:r>
                                  <m:sSub>
                                    <m:sSubPr>
                                      <m:ctrlPr>
                                        <a:rPr lang="en-US" sz="2200" b="0" i="1" smtClean="0">
                                          <a:latin typeface="Cambria Math"/>
                                        </a:rPr>
                                      </m:ctrlPr>
                                    </m:sSubPr>
                                    <m:e>
                                      <m:bar>
                                        <m:barPr>
                                          <m:ctrlPr>
                                            <a:rPr lang="en-US" sz="2200" b="0" i="1" smtClean="0">
                                              <a:latin typeface="Cambria Math"/>
                                            </a:rPr>
                                          </m:ctrlPr>
                                        </m:barPr>
                                        <m:e>
                                          <m:r>
                                            <a:rPr lang="en-US" sz="2200" b="0" i="1" smtClean="0">
                                              <a:latin typeface="Cambria Math" panose="02040503050406030204" pitchFamily="18" charset="0"/>
                                            </a:rPr>
                                            <m:t>𝑐</m:t>
                                          </m:r>
                                        </m:e>
                                      </m:bar>
                                    </m:e>
                                    <m:sub>
                                      <m:r>
                                        <a:rPr lang="en-US" sz="2200" b="0" i="1" smtClean="0">
                                          <a:latin typeface="Cambria Math" panose="02040503050406030204" pitchFamily="18" charset="0"/>
                                        </a:rPr>
                                        <m:t>𝑗</m:t>
                                      </m:r>
                                    </m:sub>
                                  </m:sSub>
                                </m:e>
                              </m:d>
                            </m:e>
                            <m:sup>
                              <m:r>
                                <a:rPr lang="en-US" sz="2200" b="0" i="1" smtClean="0">
                                  <a:latin typeface="Cambria Math" panose="02040503050406030204" pitchFamily="18" charset="0"/>
                                </a:rPr>
                                <m:t>2</m:t>
                              </m:r>
                            </m:sup>
                          </m:sSup>
                        </m:num>
                        <m:den>
                          <m:r>
                            <a:rPr lang="en-US" sz="2200" b="0" i="1" smtClean="0">
                              <a:latin typeface="Cambria Math" panose="02040503050406030204" pitchFamily="18" charset="0"/>
                            </a:rPr>
                            <m:t>2</m:t>
                          </m:r>
                          <m:sSup>
                            <m:sSupPr>
                              <m:ctrlPr>
                                <a:rPr lang="en-US" sz="2200" b="0" i="1" smtClean="0">
                                  <a:latin typeface="Cambria Math"/>
                                </a:rPr>
                              </m:ctrlPr>
                            </m:sSupPr>
                            <m:e>
                              <m:r>
                                <a:rPr lang="el-GR" sz="2200" b="0" i="1" smtClean="0">
                                  <a:latin typeface="Cambria Math" panose="02040503050406030204" pitchFamily="18" charset="0"/>
                                </a:rPr>
                                <m:t>𝜎</m:t>
                              </m:r>
                            </m:e>
                            <m:sup>
                              <m:r>
                                <a:rPr lang="el-GR" sz="2200" b="0" i="1" smtClean="0">
                                  <a:latin typeface="Cambria Math" panose="02040503050406030204" pitchFamily="18" charset="0"/>
                                </a:rPr>
                                <m:t>2</m:t>
                              </m:r>
                            </m:sup>
                          </m:sSup>
                        </m:den>
                      </m:f>
                    </m:oMath>
                  </m:oMathPara>
                </a14:m>
                <a:endParaRPr lang="el-GR" sz="2200" dirty="0"/>
              </a:p>
            </p:txBody>
          </p:sp>
        </mc:Choice>
        <mc:Fallback xmlns="">
          <p:sp>
            <p:nvSpPr>
              <p:cNvPr id="80" name="TextBox 79"/>
              <p:cNvSpPr txBox="1">
                <a:spLocks noRot="1" noChangeAspect="1" noMove="1" noResize="1" noEditPoints="1" noAdjustHandles="1" noChangeArrowheads="1" noChangeShapeType="1" noTextEdit="1"/>
              </p:cNvSpPr>
              <p:nvPr/>
            </p:nvSpPr>
            <p:spPr>
              <a:xfrm>
                <a:off x="467544" y="5251963"/>
                <a:ext cx="2754442" cy="773353"/>
              </a:xfrm>
              <a:prstGeom prst="rect">
                <a:avLst/>
              </a:prstGeom>
              <a:blipFill rotWithShape="0">
                <a:blip r:embed="rId2" cstate="print"/>
                <a:stretch>
                  <a:fillRect/>
                </a:stretch>
              </a:blipFill>
              <a:ln>
                <a:solidFill>
                  <a:schemeClr val="tx1"/>
                </a:solidFill>
              </a:ln>
            </p:spPr>
            <p:txBody>
              <a:bodyPr/>
              <a:lstStyle/>
              <a:p>
                <a:r>
                  <a:rPr lang="el-GR">
                    <a:noFill/>
                  </a:rPr>
                  <a:t> </a:t>
                </a:r>
              </a:p>
            </p:txBody>
          </p:sp>
        </mc:Fallback>
      </mc:AlternateContent>
    </p:spTree>
    <p:extLst>
      <p:ext uri="{BB962C8B-B14F-4D97-AF65-F5344CB8AC3E}">
        <p14:creationId xmlns:p14="http://schemas.microsoft.com/office/powerpoint/2010/main" val="1457380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Επισκόπηση</a:t>
            </a:r>
          </a:p>
        </p:txBody>
      </p:sp>
      <p:sp>
        <p:nvSpPr>
          <p:cNvPr id="3" name="Θέση περιεχομένου 2"/>
          <p:cNvSpPr>
            <a:spLocks noGrp="1"/>
          </p:cNvSpPr>
          <p:nvPr>
            <p:ph idx="1"/>
          </p:nvPr>
        </p:nvSpPr>
        <p:spPr/>
        <p:txBody>
          <a:bodyPr/>
          <a:lstStyle/>
          <a:p>
            <a:r>
              <a:rPr lang="el-GR" dirty="0" smtClean="0">
                <a:solidFill>
                  <a:schemeClr val="tx1">
                    <a:lumMod val="65000"/>
                    <a:lumOff val="35000"/>
                  </a:schemeClr>
                </a:solidFill>
              </a:rPr>
              <a:t>Εισαγωγή</a:t>
            </a:r>
            <a:r>
              <a:rPr lang="en-US" dirty="0" smtClean="0">
                <a:solidFill>
                  <a:schemeClr val="tx1">
                    <a:lumMod val="65000"/>
                    <a:lumOff val="35000"/>
                  </a:schemeClr>
                </a:solidFill>
              </a:rPr>
              <a:t>,</a:t>
            </a:r>
            <a:endParaRPr lang="el-GR" dirty="0">
              <a:solidFill>
                <a:schemeClr val="tx1">
                  <a:lumMod val="65000"/>
                  <a:lumOff val="35000"/>
                </a:schemeClr>
              </a:solidFill>
            </a:endParaRPr>
          </a:p>
          <a:p>
            <a:r>
              <a:rPr lang="el-GR" dirty="0">
                <a:solidFill>
                  <a:schemeClr val="tx1">
                    <a:lumMod val="65000"/>
                    <a:lumOff val="35000"/>
                  </a:schemeClr>
                </a:solidFill>
              </a:rPr>
              <a:t>Επίλυση </a:t>
            </a:r>
            <a:r>
              <a:rPr lang="el-GR" dirty="0" smtClean="0">
                <a:solidFill>
                  <a:schemeClr val="tx1">
                    <a:lumMod val="65000"/>
                    <a:lumOff val="35000"/>
                  </a:schemeClr>
                </a:solidFill>
              </a:rPr>
              <a:t>προβλημάτων</a:t>
            </a:r>
            <a:r>
              <a:rPr lang="en-US" dirty="0" smtClean="0">
                <a:solidFill>
                  <a:schemeClr val="tx1">
                    <a:lumMod val="65000"/>
                    <a:lumOff val="35000"/>
                  </a:schemeClr>
                </a:solidFill>
              </a:rPr>
              <a:t>,</a:t>
            </a:r>
            <a:endParaRPr lang="el-GR" dirty="0">
              <a:solidFill>
                <a:schemeClr val="tx1">
                  <a:lumMod val="65000"/>
                  <a:lumOff val="35000"/>
                </a:schemeClr>
              </a:solidFill>
            </a:endParaRPr>
          </a:p>
          <a:p>
            <a:r>
              <a:rPr lang="el-GR" dirty="0">
                <a:solidFill>
                  <a:schemeClr val="tx1">
                    <a:lumMod val="65000"/>
                    <a:lumOff val="35000"/>
                  </a:schemeClr>
                </a:solidFill>
              </a:rPr>
              <a:t>Αλγόριθμοι </a:t>
            </a:r>
            <a:r>
              <a:rPr lang="el-GR" dirty="0" smtClean="0">
                <a:solidFill>
                  <a:schemeClr val="tx1">
                    <a:lumMod val="65000"/>
                    <a:lumOff val="35000"/>
                  </a:schemeClr>
                </a:solidFill>
              </a:rPr>
              <a:t>Αναζήτησης</a:t>
            </a:r>
            <a:r>
              <a:rPr lang="en-US" dirty="0" smtClean="0">
                <a:solidFill>
                  <a:schemeClr val="tx1">
                    <a:lumMod val="65000"/>
                    <a:lumOff val="35000"/>
                  </a:schemeClr>
                </a:solidFill>
              </a:rPr>
              <a:t>,</a:t>
            </a:r>
            <a:endParaRPr lang="el-GR" dirty="0">
              <a:solidFill>
                <a:schemeClr val="tx1">
                  <a:lumMod val="65000"/>
                  <a:lumOff val="35000"/>
                </a:schemeClr>
              </a:solidFill>
            </a:endParaRPr>
          </a:p>
          <a:p>
            <a:r>
              <a:rPr lang="el-GR" dirty="0">
                <a:solidFill>
                  <a:schemeClr val="tx1">
                    <a:lumMod val="65000"/>
                    <a:lumOff val="35000"/>
                  </a:schemeClr>
                </a:solidFill>
              </a:rPr>
              <a:t>Αναπαράσταση </a:t>
            </a:r>
            <a:r>
              <a:rPr lang="el-GR" dirty="0" smtClean="0">
                <a:solidFill>
                  <a:schemeClr val="tx1">
                    <a:lumMod val="65000"/>
                    <a:lumOff val="35000"/>
                  </a:schemeClr>
                </a:solidFill>
              </a:rPr>
              <a:t>Γνώσης</a:t>
            </a:r>
            <a:r>
              <a:rPr lang="en-US" dirty="0" smtClean="0">
                <a:solidFill>
                  <a:schemeClr val="tx1">
                    <a:lumMod val="65000"/>
                    <a:lumOff val="35000"/>
                  </a:schemeClr>
                </a:solidFill>
              </a:rPr>
              <a:t>,</a:t>
            </a:r>
            <a:endParaRPr lang="el-GR" dirty="0">
              <a:solidFill>
                <a:schemeClr val="tx1">
                  <a:lumMod val="65000"/>
                  <a:lumOff val="35000"/>
                </a:schemeClr>
              </a:solidFill>
            </a:endParaRPr>
          </a:p>
          <a:p>
            <a:r>
              <a:rPr lang="el-GR" dirty="0">
                <a:solidFill>
                  <a:schemeClr val="tx1">
                    <a:lumMod val="65000"/>
                    <a:lumOff val="35000"/>
                  </a:schemeClr>
                </a:solidFill>
              </a:rPr>
              <a:t>Συστήματα βασισμένα στη </a:t>
            </a:r>
            <a:r>
              <a:rPr lang="el-GR" dirty="0" smtClean="0">
                <a:solidFill>
                  <a:schemeClr val="tx1">
                    <a:lumMod val="65000"/>
                    <a:lumOff val="35000"/>
                  </a:schemeClr>
                </a:solidFill>
              </a:rPr>
              <a:t>γνώση</a:t>
            </a:r>
            <a:r>
              <a:rPr lang="en-US" dirty="0" smtClean="0">
                <a:solidFill>
                  <a:schemeClr val="tx1">
                    <a:lumMod val="65000"/>
                    <a:lumOff val="35000"/>
                  </a:schemeClr>
                </a:solidFill>
              </a:rPr>
              <a:t>,</a:t>
            </a:r>
            <a:endParaRPr lang="el-GR" dirty="0">
              <a:solidFill>
                <a:schemeClr val="tx1">
                  <a:lumMod val="65000"/>
                  <a:lumOff val="35000"/>
                </a:schemeClr>
              </a:solidFill>
            </a:endParaRPr>
          </a:p>
          <a:p>
            <a:r>
              <a:rPr lang="el-GR" b="1" dirty="0">
                <a:solidFill>
                  <a:srgbClr val="004A82"/>
                </a:solidFill>
              </a:rPr>
              <a:t>Μηχανική </a:t>
            </a:r>
            <a:r>
              <a:rPr lang="el-GR" b="1" dirty="0" smtClean="0">
                <a:solidFill>
                  <a:srgbClr val="004A82"/>
                </a:solidFill>
              </a:rPr>
              <a:t>Μάθηση</a:t>
            </a:r>
            <a:endParaRPr lang="en-US" b="1" dirty="0" smtClean="0">
              <a:solidFill>
                <a:srgbClr val="004A82"/>
              </a:solidFill>
            </a:endParaRPr>
          </a:p>
          <a:p>
            <a:pPr lvl="1"/>
            <a:r>
              <a:rPr lang="el-GR" dirty="0" smtClean="0">
                <a:solidFill>
                  <a:schemeClr val="tx1">
                    <a:lumMod val="65000"/>
                    <a:lumOff val="35000"/>
                  </a:schemeClr>
                </a:solidFill>
              </a:rPr>
              <a:t>Δένδρα Απόφασης - Παραγωγής</a:t>
            </a:r>
          </a:p>
          <a:p>
            <a:pPr lvl="1"/>
            <a:r>
              <a:rPr lang="el-GR" b="1" dirty="0" smtClean="0">
                <a:solidFill>
                  <a:srgbClr val="004A82"/>
                </a:solidFill>
              </a:rPr>
              <a:t>Νευρωνικά Δίκτυα</a:t>
            </a:r>
          </a:p>
          <a:p>
            <a:pPr lvl="1"/>
            <a:r>
              <a:rPr lang="el-GR" dirty="0" smtClean="0">
                <a:solidFill>
                  <a:schemeClr val="tx1">
                    <a:lumMod val="65000"/>
                    <a:lumOff val="35000"/>
                  </a:schemeClr>
                </a:solidFill>
              </a:rPr>
              <a:t>Γενετικοί Αλγόριθμοι</a:t>
            </a:r>
            <a:endParaRPr lang="el-GR" dirty="0">
              <a:solidFill>
                <a:schemeClr val="tx1">
                  <a:lumMod val="65000"/>
                  <a:lumOff val="35000"/>
                </a:schemeClr>
              </a:solidFill>
            </a:endParaRPr>
          </a:p>
          <a:p>
            <a:r>
              <a:rPr lang="el-GR" dirty="0">
                <a:solidFill>
                  <a:schemeClr val="tx1">
                    <a:lumMod val="65000"/>
                    <a:lumOff val="35000"/>
                  </a:schemeClr>
                </a:solidFill>
              </a:rPr>
              <a:t>Νοήμονες </a:t>
            </a:r>
            <a:r>
              <a:rPr lang="el-GR" dirty="0" smtClean="0">
                <a:solidFill>
                  <a:schemeClr val="tx1">
                    <a:lumMod val="65000"/>
                    <a:lumOff val="35000"/>
                  </a:schemeClr>
                </a:solidFill>
              </a:rPr>
              <a:t>πράκτορες</a:t>
            </a:r>
            <a:r>
              <a:rPr lang="en-US" dirty="0" smtClean="0">
                <a:solidFill>
                  <a:schemeClr val="tx1">
                    <a:lumMod val="65000"/>
                    <a:lumOff val="35000"/>
                  </a:schemeClr>
                </a:solidFill>
              </a:rPr>
              <a:t>.</a:t>
            </a:r>
            <a:endParaRPr lang="el-GR" dirty="0">
              <a:solidFill>
                <a:schemeClr val="tx1">
                  <a:lumMod val="65000"/>
                  <a:lumOff val="35000"/>
                </a:schemeClr>
              </a:solidFill>
            </a:endParaRP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3396454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n-US" dirty="0"/>
              <a:t>Multi-Layer </a:t>
            </a:r>
            <a:r>
              <a:rPr lang="en-US" dirty="0" smtClean="0"/>
              <a:t>perceptron </a:t>
            </a:r>
            <a:r>
              <a:rPr lang="en-US" dirty="0"/>
              <a:t>(MLP) </a:t>
            </a:r>
            <a:r>
              <a:rPr lang="en-US" b="0" dirty="0"/>
              <a:t>(feedforward) </a:t>
            </a:r>
            <a:endParaRPr lang="el-GR"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grpSp>
        <p:nvGrpSpPr>
          <p:cNvPr id="80" name="Ομάδα 79"/>
          <p:cNvGrpSpPr/>
          <p:nvPr/>
        </p:nvGrpSpPr>
        <p:grpSpPr>
          <a:xfrm>
            <a:off x="373819" y="1340768"/>
            <a:ext cx="8299450" cy="3736057"/>
            <a:chOff x="373819" y="1340768"/>
            <a:chExt cx="8299450" cy="3736057"/>
          </a:xfrm>
        </p:grpSpPr>
        <p:sp>
          <p:nvSpPr>
            <p:cNvPr id="5" name="Text Box 3"/>
            <p:cNvSpPr txBox="1">
              <a:spLocks noChangeArrowheads="1"/>
            </p:cNvSpPr>
            <p:nvPr/>
          </p:nvSpPr>
          <p:spPr bwMode="auto">
            <a:xfrm>
              <a:off x="4305300" y="4619625"/>
              <a:ext cx="769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l-GR" sz="2400" dirty="0">
                  <a:latin typeface="Arial" panose="020B0604020202020204" pitchFamily="34" charset="0"/>
                </a:rPr>
                <a:t>w</a:t>
              </a:r>
              <a:r>
                <a:rPr lang="en-US" altLang="el-GR" sz="2400" baseline="-25000" dirty="0">
                  <a:latin typeface="Arial" panose="020B0604020202020204" pitchFamily="34" charset="0"/>
                </a:rPr>
                <a:t>jk</a:t>
              </a:r>
              <a:endParaRPr lang="en-US" altLang="el-GR" sz="2400" dirty="0">
                <a:latin typeface="Arial" panose="020B0604020202020204" pitchFamily="34" charset="0"/>
              </a:endParaRPr>
            </a:p>
          </p:txBody>
        </p:sp>
        <p:grpSp>
          <p:nvGrpSpPr>
            <p:cNvPr id="6" name="Group 22"/>
            <p:cNvGrpSpPr>
              <a:grpSpLocks/>
            </p:cNvGrpSpPr>
            <p:nvPr/>
          </p:nvGrpSpPr>
          <p:grpSpPr bwMode="auto">
            <a:xfrm>
              <a:off x="373819" y="1340768"/>
              <a:ext cx="8299450" cy="3589338"/>
              <a:chOff x="258" y="810"/>
              <a:chExt cx="5228" cy="2261"/>
            </a:xfrm>
          </p:grpSpPr>
          <p:grpSp>
            <p:nvGrpSpPr>
              <p:cNvPr id="7" name="Group 23"/>
              <p:cNvGrpSpPr>
                <a:grpSpLocks/>
              </p:cNvGrpSpPr>
              <p:nvPr/>
            </p:nvGrpSpPr>
            <p:grpSpPr bwMode="auto">
              <a:xfrm>
                <a:off x="1696" y="1439"/>
                <a:ext cx="318" cy="1278"/>
                <a:chOff x="1908" y="1596"/>
                <a:chExt cx="318" cy="1278"/>
              </a:xfrm>
            </p:grpSpPr>
            <p:sp>
              <p:nvSpPr>
                <p:cNvPr id="77" name="Oval 24"/>
                <p:cNvSpPr>
                  <a:spLocks noChangeArrowheads="1"/>
                </p:cNvSpPr>
                <p:nvPr/>
              </p:nvSpPr>
              <p:spPr bwMode="auto">
                <a:xfrm>
                  <a:off x="1908" y="2070"/>
                  <a:ext cx="312" cy="312"/>
                </a:xfrm>
                <a:prstGeom prst="ellipse">
                  <a:avLst/>
                </a:prstGeom>
                <a:solidFill>
                  <a:srgbClr val="820000"/>
                </a:solidFill>
                <a:ln w="9525">
                  <a:solidFill>
                    <a:srgbClr val="808080"/>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l-GR" sz="2400" dirty="0">
                      <a:solidFill>
                        <a:schemeClr val="bg1"/>
                      </a:solidFill>
                      <a:latin typeface="Arial" panose="020B0604020202020204" pitchFamily="34" charset="0"/>
                    </a:rPr>
                    <a:t>1</a:t>
                  </a:r>
                </a:p>
              </p:txBody>
            </p:sp>
            <p:sp>
              <p:nvSpPr>
                <p:cNvPr id="78" name="Oval 25"/>
                <p:cNvSpPr>
                  <a:spLocks noChangeArrowheads="1"/>
                </p:cNvSpPr>
                <p:nvPr/>
              </p:nvSpPr>
              <p:spPr bwMode="auto">
                <a:xfrm>
                  <a:off x="1914" y="1596"/>
                  <a:ext cx="312" cy="312"/>
                </a:xfrm>
                <a:prstGeom prst="ellipse">
                  <a:avLst/>
                </a:prstGeom>
                <a:solidFill>
                  <a:srgbClr val="820000"/>
                </a:solidFill>
                <a:ln w="9525">
                  <a:solidFill>
                    <a:srgbClr val="808080"/>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l-GR" sz="2400" dirty="0">
                      <a:solidFill>
                        <a:schemeClr val="bg1"/>
                      </a:solidFill>
                      <a:latin typeface="Arial" panose="020B0604020202020204" pitchFamily="34" charset="0"/>
                    </a:rPr>
                    <a:t>1</a:t>
                  </a:r>
                </a:p>
              </p:txBody>
            </p:sp>
            <p:sp>
              <p:nvSpPr>
                <p:cNvPr id="79" name="Oval 26"/>
                <p:cNvSpPr>
                  <a:spLocks noChangeArrowheads="1"/>
                </p:cNvSpPr>
                <p:nvPr/>
              </p:nvSpPr>
              <p:spPr bwMode="auto">
                <a:xfrm>
                  <a:off x="1908" y="2562"/>
                  <a:ext cx="312" cy="312"/>
                </a:xfrm>
                <a:prstGeom prst="ellipse">
                  <a:avLst/>
                </a:prstGeom>
                <a:solidFill>
                  <a:srgbClr val="820000"/>
                </a:solidFill>
                <a:ln w="9525">
                  <a:solidFill>
                    <a:srgbClr val="808080"/>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l-GR" sz="2400" dirty="0">
                      <a:solidFill>
                        <a:schemeClr val="bg1"/>
                      </a:solidFill>
                      <a:latin typeface="Arial" panose="020B0604020202020204" pitchFamily="34" charset="0"/>
                    </a:rPr>
                    <a:t>1</a:t>
                  </a:r>
                </a:p>
              </p:txBody>
            </p:sp>
          </p:grpSp>
          <p:grpSp>
            <p:nvGrpSpPr>
              <p:cNvPr id="8" name="Group 27"/>
              <p:cNvGrpSpPr>
                <a:grpSpLocks/>
              </p:cNvGrpSpPr>
              <p:nvPr/>
            </p:nvGrpSpPr>
            <p:grpSpPr bwMode="auto">
              <a:xfrm>
                <a:off x="2356" y="1139"/>
                <a:ext cx="330" cy="1926"/>
                <a:chOff x="2568" y="1296"/>
                <a:chExt cx="330" cy="1926"/>
              </a:xfrm>
            </p:grpSpPr>
            <p:sp>
              <p:nvSpPr>
                <p:cNvPr id="73" name="Oval 28"/>
                <p:cNvSpPr>
                  <a:spLocks noChangeArrowheads="1"/>
                </p:cNvSpPr>
                <p:nvPr/>
              </p:nvSpPr>
              <p:spPr bwMode="auto">
                <a:xfrm>
                  <a:off x="2586" y="1296"/>
                  <a:ext cx="312" cy="312"/>
                </a:xfrm>
                <a:prstGeom prst="ellipse">
                  <a:avLst/>
                </a:prstGeom>
                <a:solidFill>
                  <a:srgbClr val="274E1E"/>
                </a:solidFill>
                <a:ln w="9525">
                  <a:solidFill>
                    <a:srgbClr val="808080"/>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l-GR" sz="2400" b="1" dirty="0">
                      <a:solidFill>
                        <a:schemeClr val="bg1"/>
                      </a:solidFill>
                      <a:latin typeface="Symbol" panose="05050102010706020507" pitchFamily="18" charset="2"/>
                    </a:rPr>
                    <a:t>j</a:t>
                  </a:r>
                  <a:endParaRPr lang="en-US" altLang="el-GR" sz="2400" dirty="0">
                    <a:solidFill>
                      <a:schemeClr val="bg1"/>
                    </a:solidFill>
                    <a:latin typeface="Arial" panose="020B0604020202020204" pitchFamily="34" charset="0"/>
                  </a:endParaRPr>
                </a:p>
              </p:txBody>
            </p:sp>
            <p:sp>
              <p:nvSpPr>
                <p:cNvPr id="74" name="Oval 29"/>
                <p:cNvSpPr>
                  <a:spLocks noChangeArrowheads="1"/>
                </p:cNvSpPr>
                <p:nvPr/>
              </p:nvSpPr>
              <p:spPr bwMode="auto">
                <a:xfrm>
                  <a:off x="2580" y="1788"/>
                  <a:ext cx="312" cy="312"/>
                </a:xfrm>
                <a:prstGeom prst="ellipse">
                  <a:avLst/>
                </a:prstGeom>
                <a:solidFill>
                  <a:srgbClr val="274E1E"/>
                </a:solidFill>
                <a:ln w="9525">
                  <a:solidFill>
                    <a:srgbClr val="808080"/>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l-GR" sz="2400" dirty="0">
                      <a:solidFill>
                        <a:schemeClr val="bg1"/>
                      </a:solidFill>
                      <a:latin typeface="Symbol" panose="05050102010706020507" pitchFamily="18" charset="2"/>
                    </a:rPr>
                    <a:t>j</a:t>
                  </a:r>
                  <a:endParaRPr lang="en-US" altLang="el-GR" sz="2400" dirty="0">
                    <a:solidFill>
                      <a:schemeClr val="bg1"/>
                    </a:solidFill>
                    <a:latin typeface="Arial" panose="020B0604020202020204" pitchFamily="34" charset="0"/>
                  </a:endParaRPr>
                </a:p>
              </p:txBody>
            </p:sp>
            <p:sp>
              <p:nvSpPr>
                <p:cNvPr id="75" name="Oval 30"/>
                <p:cNvSpPr>
                  <a:spLocks noChangeArrowheads="1"/>
                </p:cNvSpPr>
                <p:nvPr/>
              </p:nvSpPr>
              <p:spPr bwMode="auto">
                <a:xfrm>
                  <a:off x="2568" y="2910"/>
                  <a:ext cx="312" cy="312"/>
                </a:xfrm>
                <a:prstGeom prst="ellipse">
                  <a:avLst/>
                </a:prstGeom>
                <a:solidFill>
                  <a:srgbClr val="274E1E"/>
                </a:solidFill>
                <a:ln w="9525">
                  <a:solidFill>
                    <a:srgbClr val="808080"/>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l-GR" sz="2400" dirty="0">
                      <a:solidFill>
                        <a:schemeClr val="bg1"/>
                      </a:solidFill>
                      <a:latin typeface="Symbol" panose="05050102010706020507" pitchFamily="18" charset="2"/>
                    </a:rPr>
                    <a:t>j</a:t>
                  </a:r>
                </a:p>
              </p:txBody>
            </p:sp>
            <p:sp>
              <p:nvSpPr>
                <p:cNvPr id="76" name="Oval 31"/>
                <p:cNvSpPr>
                  <a:spLocks noChangeArrowheads="1"/>
                </p:cNvSpPr>
                <p:nvPr/>
              </p:nvSpPr>
              <p:spPr bwMode="auto">
                <a:xfrm>
                  <a:off x="2574" y="2370"/>
                  <a:ext cx="312" cy="312"/>
                </a:xfrm>
                <a:prstGeom prst="ellipse">
                  <a:avLst/>
                </a:prstGeom>
                <a:solidFill>
                  <a:srgbClr val="274E1E"/>
                </a:solidFill>
                <a:ln w="9525">
                  <a:solidFill>
                    <a:srgbClr val="808080"/>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l-GR" sz="2400" dirty="0">
                      <a:solidFill>
                        <a:schemeClr val="bg1"/>
                      </a:solidFill>
                      <a:latin typeface="Symbol" panose="05050102010706020507" pitchFamily="18" charset="2"/>
                    </a:rPr>
                    <a:t>j</a:t>
                  </a:r>
                </a:p>
              </p:txBody>
            </p:sp>
          </p:grpSp>
          <p:grpSp>
            <p:nvGrpSpPr>
              <p:cNvPr id="9" name="Group 32"/>
              <p:cNvGrpSpPr>
                <a:grpSpLocks/>
              </p:cNvGrpSpPr>
              <p:nvPr/>
            </p:nvGrpSpPr>
            <p:grpSpPr bwMode="auto">
              <a:xfrm>
                <a:off x="3076" y="1145"/>
                <a:ext cx="330" cy="1926"/>
                <a:chOff x="3288" y="1302"/>
                <a:chExt cx="330" cy="1926"/>
              </a:xfrm>
            </p:grpSpPr>
            <p:sp>
              <p:nvSpPr>
                <p:cNvPr id="69" name="Oval 33"/>
                <p:cNvSpPr>
                  <a:spLocks noChangeArrowheads="1"/>
                </p:cNvSpPr>
                <p:nvPr/>
              </p:nvSpPr>
              <p:spPr bwMode="auto">
                <a:xfrm>
                  <a:off x="3306" y="1302"/>
                  <a:ext cx="312" cy="312"/>
                </a:xfrm>
                <a:prstGeom prst="ellipse">
                  <a:avLst/>
                </a:prstGeom>
                <a:solidFill>
                  <a:srgbClr val="274E1E"/>
                </a:solidFill>
                <a:ln w="9525">
                  <a:solidFill>
                    <a:srgbClr val="808080"/>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l-GR" sz="2400" dirty="0">
                      <a:solidFill>
                        <a:schemeClr val="bg1"/>
                      </a:solidFill>
                      <a:latin typeface="Symbol" panose="05050102010706020507" pitchFamily="18" charset="2"/>
                    </a:rPr>
                    <a:t>j</a:t>
                  </a:r>
                </a:p>
              </p:txBody>
            </p:sp>
            <p:sp>
              <p:nvSpPr>
                <p:cNvPr id="70" name="Oval 34"/>
                <p:cNvSpPr>
                  <a:spLocks noChangeArrowheads="1"/>
                </p:cNvSpPr>
                <p:nvPr/>
              </p:nvSpPr>
              <p:spPr bwMode="auto">
                <a:xfrm>
                  <a:off x="3300" y="1794"/>
                  <a:ext cx="312" cy="312"/>
                </a:xfrm>
                <a:prstGeom prst="ellipse">
                  <a:avLst/>
                </a:prstGeom>
                <a:solidFill>
                  <a:srgbClr val="274E1E"/>
                </a:solidFill>
                <a:ln w="9525">
                  <a:solidFill>
                    <a:srgbClr val="808080"/>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l-GR" sz="2400" dirty="0">
                      <a:solidFill>
                        <a:schemeClr val="bg1"/>
                      </a:solidFill>
                      <a:latin typeface="Symbol" panose="05050102010706020507" pitchFamily="18" charset="2"/>
                    </a:rPr>
                    <a:t>j</a:t>
                  </a:r>
                </a:p>
              </p:txBody>
            </p:sp>
            <p:sp>
              <p:nvSpPr>
                <p:cNvPr id="71" name="Oval 35"/>
                <p:cNvSpPr>
                  <a:spLocks noChangeArrowheads="1"/>
                </p:cNvSpPr>
                <p:nvPr/>
              </p:nvSpPr>
              <p:spPr bwMode="auto">
                <a:xfrm>
                  <a:off x="3288" y="2916"/>
                  <a:ext cx="312" cy="312"/>
                </a:xfrm>
                <a:prstGeom prst="ellipse">
                  <a:avLst/>
                </a:prstGeom>
                <a:solidFill>
                  <a:srgbClr val="274E1E"/>
                </a:solidFill>
                <a:ln w="9525">
                  <a:solidFill>
                    <a:srgbClr val="808080"/>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l-GR" sz="2400" dirty="0">
                      <a:solidFill>
                        <a:schemeClr val="bg1"/>
                      </a:solidFill>
                      <a:latin typeface="Symbol" panose="05050102010706020507" pitchFamily="18" charset="2"/>
                    </a:rPr>
                    <a:t>j</a:t>
                  </a:r>
                </a:p>
              </p:txBody>
            </p:sp>
            <p:sp>
              <p:nvSpPr>
                <p:cNvPr id="72" name="Oval 36"/>
                <p:cNvSpPr>
                  <a:spLocks noChangeArrowheads="1"/>
                </p:cNvSpPr>
                <p:nvPr/>
              </p:nvSpPr>
              <p:spPr bwMode="auto">
                <a:xfrm>
                  <a:off x="3294" y="2376"/>
                  <a:ext cx="312" cy="312"/>
                </a:xfrm>
                <a:prstGeom prst="ellipse">
                  <a:avLst/>
                </a:prstGeom>
                <a:solidFill>
                  <a:srgbClr val="274E1E"/>
                </a:solidFill>
                <a:ln w="9525">
                  <a:solidFill>
                    <a:srgbClr val="808080"/>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l-GR" sz="2400" dirty="0">
                      <a:solidFill>
                        <a:schemeClr val="bg1"/>
                      </a:solidFill>
                      <a:latin typeface="Symbol" panose="05050102010706020507" pitchFamily="18" charset="2"/>
                    </a:rPr>
                    <a:t>j</a:t>
                  </a:r>
                </a:p>
              </p:txBody>
            </p:sp>
          </p:grpSp>
          <p:sp>
            <p:nvSpPr>
              <p:cNvPr id="10" name="Line 37"/>
              <p:cNvSpPr>
                <a:spLocks noChangeShapeType="1"/>
              </p:cNvSpPr>
              <p:nvPr/>
            </p:nvSpPr>
            <p:spPr bwMode="auto">
              <a:xfrm>
                <a:off x="1306" y="1589"/>
                <a:ext cx="396" cy="0"/>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11" name="Line 38"/>
              <p:cNvSpPr>
                <a:spLocks noChangeShapeType="1"/>
              </p:cNvSpPr>
              <p:nvPr/>
            </p:nvSpPr>
            <p:spPr bwMode="auto">
              <a:xfrm>
                <a:off x="1294" y="2561"/>
                <a:ext cx="396" cy="0"/>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12" name="Line 39"/>
              <p:cNvSpPr>
                <a:spLocks noChangeShapeType="1"/>
              </p:cNvSpPr>
              <p:nvPr/>
            </p:nvSpPr>
            <p:spPr bwMode="auto">
              <a:xfrm>
                <a:off x="1300" y="2081"/>
                <a:ext cx="396" cy="0"/>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13" name="Line 40"/>
              <p:cNvSpPr>
                <a:spLocks noChangeShapeType="1"/>
              </p:cNvSpPr>
              <p:nvPr/>
            </p:nvSpPr>
            <p:spPr bwMode="auto">
              <a:xfrm>
                <a:off x="4126" y="1817"/>
                <a:ext cx="396" cy="0"/>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14" name="Line 41"/>
              <p:cNvSpPr>
                <a:spLocks noChangeShapeType="1"/>
              </p:cNvSpPr>
              <p:nvPr/>
            </p:nvSpPr>
            <p:spPr bwMode="auto">
              <a:xfrm>
                <a:off x="3412" y="2351"/>
                <a:ext cx="396" cy="0"/>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15" name="Line 42"/>
              <p:cNvSpPr>
                <a:spLocks noChangeShapeType="1"/>
              </p:cNvSpPr>
              <p:nvPr/>
            </p:nvSpPr>
            <p:spPr bwMode="auto">
              <a:xfrm>
                <a:off x="3406" y="1799"/>
                <a:ext cx="396" cy="0"/>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16" name="Line 43"/>
              <p:cNvSpPr>
                <a:spLocks noChangeShapeType="1"/>
              </p:cNvSpPr>
              <p:nvPr/>
            </p:nvSpPr>
            <p:spPr bwMode="auto">
              <a:xfrm>
                <a:off x="4126" y="2327"/>
                <a:ext cx="396" cy="0"/>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17" name="Line 44"/>
              <p:cNvSpPr>
                <a:spLocks noChangeShapeType="1"/>
              </p:cNvSpPr>
              <p:nvPr/>
            </p:nvSpPr>
            <p:spPr bwMode="auto">
              <a:xfrm flipV="1">
                <a:off x="2008" y="1307"/>
                <a:ext cx="366" cy="288"/>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18" name="Line 45"/>
              <p:cNvSpPr>
                <a:spLocks noChangeShapeType="1"/>
              </p:cNvSpPr>
              <p:nvPr/>
            </p:nvSpPr>
            <p:spPr bwMode="auto">
              <a:xfrm>
                <a:off x="2008" y="1589"/>
                <a:ext cx="366" cy="180"/>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19" name="Line 46"/>
              <p:cNvSpPr>
                <a:spLocks noChangeShapeType="1"/>
              </p:cNvSpPr>
              <p:nvPr/>
            </p:nvSpPr>
            <p:spPr bwMode="auto">
              <a:xfrm>
                <a:off x="2014" y="1589"/>
                <a:ext cx="348" cy="762"/>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20" name="Line 47"/>
              <p:cNvSpPr>
                <a:spLocks noChangeShapeType="1"/>
              </p:cNvSpPr>
              <p:nvPr/>
            </p:nvSpPr>
            <p:spPr bwMode="auto">
              <a:xfrm>
                <a:off x="2008" y="1589"/>
                <a:ext cx="354" cy="1326"/>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21" name="Line 48"/>
              <p:cNvSpPr>
                <a:spLocks noChangeShapeType="1"/>
              </p:cNvSpPr>
              <p:nvPr/>
            </p:nvSpPr>
            <p:spPr bwMode="auto">
              <a:xfrm flipV="1">
                <a:off x="2002" y="1361"/>
                <a:ext cx="378" cy="702"/>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22" name="Line 49"/>
              <p:cNvSpPr>
                <a:spLocks noChangeShapeType="1"/>
              </p:cNvSpPr>
              <p:nvPr/>
            </p:nvSpPr>
            <p:spPr bwMode="auto">
              <a:xfrm flipV="1">
                <a:off x="2002" y="1811"/>
                <a:ext cx="360" cy="252"/>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23" name="Line 50"/>
              <p:cNvSpPr>
                <a:spLocks noChangeShapeType="1"/>
              </p:cNvSpPr>
              <p:nvPr/>
            </p:nvSpPr>
            <p:spPr bwMode="auto">
              <a:xfrm>
                <a:off x="2002" y="2063"/>
                <a:ext cx="348" cy="318"/>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24" name="Line 51"/>
              <p:cNvSpPr>
                <a:spLocks noChangeShapeType="1"/>
              </p:cNvSpPr>
              <p:nvPr/>
            </p:nvSpPr>
            <p:spPr bwMode="auto">
              <a:xfrm>
                <a:off x="2002" y="2069"/>
                <a:ext cx="336" cy="822"/>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25" name="Line 52"/>
              <p:cNvSpPr>
                <a:spLocks noChangeShapeType="1"/>
              </p:cNvSpPr>
              <p:nvPr/>
            </p:nvSpPr>
            <p:spPr bwMode="auto">
              <a:xfrm>
                <a:off x="2002" y="2591"/>
                <a:ext cx="354" cy="348"/>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26" name="Line 53"/>
              <p:cNvSpPr>
                <a:spLocks noChangeShapeType="1"/>
              </p:cNvSpPr>
              <p:nvPr/>
            </p:nvSpPr>
            <p:spPr bwMode="auto">
              <a:xfrm flipV="1">
                <a:off x="2002" y="2393"/>
                <a:ext cx="354" cy="204"/>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27" name="Line 54"/>
              <p:cNvSpPr>
                <a:spLocks noChangeShapeType="1"/>
              </p:cNvSpPr>
              <p:nvPr/>
            </p:nvSpPr>
            <p:spPr bwMode="auto">
              <a:xfrm flipV="1">
                <a:off x="2008" y="1787"/>
                <a:ext cx="360" cy="810"/>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28" name="Line 55"/>
              <p:cNvSpPr>
                <a:spLocks noChangeShapeType="1"/>
              </p:cNvSpPr>
              <p:nvPr/>
            </p:nvSpPr>
            <p:spPr bwMode="auto">
              <a:xfrm flipV="1">
                <a:off x="2008" y="1391"/>
                <a:ext cx="402" cy="1200"/>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29" name="Line 56"/>
              <p:cNvSpPr>
                <a:spLocks noChangeShapeType="1"/>
              </p:cNvSpPr>
              <p:nvPr/>
            </p:nvSpPr>
            <p:spPr bwMode="auto">
              <a:xfrm flipV="1">
                <a:off x="2008" y="1787"/>
                <a:ext cx="324" cy="282"/>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30" name="Line 57"/>
              <p:cNvSpPr>
                <a:spLocks noChangeShapeType="1"/>
              </p:cNvSpPr>
              <p:nvPr/>
            </p:nvSpPr>
            <p:spPr bwMode="auto">
              <a:xfrm>
                <a:off x="2692" y="1289"/>
                <a:ext cx="396" cy="0"/>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31" name="Line 58"/>
              <p:cNvSpPr>
                <a:spLocks noChangeShapeType="1"/>
              </p:cNvSpPr>
              <p:nvPr/>
            </p:nvSpPr>
            <p:spPr bwMode="auto">
              <a:xfrm>
                <a:off x="2686" y="1787"/>
                <a:ext cx="396" cy="0"/>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32" name="Line 59"/>
              <p:cNvSpPr>
                <a:spLocks noChangeShapeType="1"/>
              </p:cNvSpPr>
              <p:nvPr/>
            </p:nvSpPr>
            <p:spPr bwMode="auto">
              <a:xfrm>
                <a:off x="2680" y="2375"/>
                <a:ext cx="396" cy="0"/>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33" name="Line 60"/>
              <p:cNvSpPr>
                <a:spLocks noChangeShapeType="1"/>
              </p:cNvSpPr>
              <p:nvPr/>
            </p:nvSpPr>
            <p:spPr bwMode="auto">
              <a:xfrm>
                <a:off x="2668" y="2927"/>
                <a:ext cx="396" cy="0"/>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34" name="Line 61"/>
              <p:cNvSpPr>
                <a:spLocks noChangeShapeType="1"/>
              </p:cNvSpPr>
              <p:nvPr/>
            </p:nvSpPr>
            <p:spPr bwMode="auto">
              <a:xfrm>
                <a:off x="2686" y="1289"/>
                <a:ext cx="402" cy="444"/>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35" name="Line 62"/>
              <p:cNvSpPr>
                <a:spLocks noChangeShapeType="1"/>
              </p:cNvSpPr>
              <p:nvPr/>
            </p:nvSpPr>
            <p:spPr bwMode="auto">
              <a:xfrm>
                <a:off x="2680" y="1307"/>
                <a:ext cx="396" cy="1038"/>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36" name="Line 63"/>
              <p:cNvSpPr>
                <a:spLocks noChangeShapeType="1"/>
              </p:cNvSpPr>
              <p:nvPr/>
            </p:nvSpPr>
            <p:spPr bwMode="auto">
              <a:xfrm>
                <a:off x="2680" y="1319"/>
                <a:ext cx="390" cy="1560"/>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37" name="Line 64"/>
              <p:cNvSpPr>
                <a:spLocks noChangeShapeType="1"/>
              </p:cNvSpPr>
              <p:nvPr/>
            </p:nvSpPr>
            <p:spPr bwMode="auto">
              <a:xfrm flipV="1">
                <a:off x="2680" y="1313"/>
                <a:ext cx="408" cy="474"/>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38" name="Line 65"/>
              <p:cNvSpPr>
                <a:spLocks noChangeShapeType="1"/>
              </p:cNvSpPr>
              <p:nvPr/>
            </p:nvSpPr>
            <p:spPr bwMode="auto">
              <a:xfrm>
                <a:off x="2674" y="1781"/>
                <a:ext cx="378" cy="564"/>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39" name="Line 66"/>
              <p:cNvSpPr>
                <a:spLocks noChangeShapeType="1"/>
              </p:cNvSpPr>
              <p:nvPr/>
            </p:nvSpPr>
            <p:spPr bwMode="auto">
              <a:xfrm>
                <a:off x="2674" y="1787"/>
                <a:ext cx="384" cy="1104"/>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40" name="Line 67"/>
              <p:cNvSpPr>
                <a:spLocks noChangeShapeType="1"/>
              </p:cNvSpPr>
              <p:nvPr/>
            </p:nvSpPr>
            <p:spPr bwMode="auto">
              <a:xfrm flipV="1">
                <a:off x="2692" y="1361"/>
                <a:ext cx="396" cy="1020"/>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41" name="Line 68"/>
              <p:cNvSpPr>
                <a:spLocks noChangeShapeType="1"/>
              </p:cNvSpPr>
              <p:nvPr/>
            </p:nvSpPr>
            <p:spPr bwMode="auto">
              <a:xfrm flipV="1">
                <a:off x="2692" y="1805"/>
                <a:ext cx="390" cy="582"/>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42" name="Line 69"/>
              <p:cNvSpPr>
                <a:spLocks noChangeShapeType="1"/>
              </p:cNvSpPr>
              <p:nvPr/>
            </p:nvSpPr>
            <p:spPr bwMode="auto">
              <a:xfrm>
                <a:off x="2686" y="2393"/>
                <a:ext cx="372" cy="516"/>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43" name="Line 70"/>
              <p:cNvSpPr>
                <a:spLocks noChangeShapeType="1"/>
              </p:cNvSpPr>
              <p:nvPr/>
            </p:nvSpPr>
            <p:spPr bwMode="auto">
              <a:xfrm flipV="1">
                <a:off x="2674" y="1385"/>
                <a:ext cx="438" cy="1542"/>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44" name="Line 71"/>
              <p:cNvSpPr>
                <a:spLocks noChangeShapeType="1"/>
              </p:cNvSpPr>
              <p:nvPr/>
            </p:nvSpPr>
            <p:spPr bwMode="auto">
              <a:xfrm flipV="1">
                <a:off x="2680" y="1871"/>
                <a:ext cx="420" cy="1062"/>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45" name="Line 72"/>
              <p:cNvSpPr>
                <a:spLocks noChangeShapeType="1"/>
              </p:cNvSpPr>
              <p:nvPr/>
            </p:nvSpPr>
            <p:spPr bwMode="auto">
              <a:xfrm flipV="1">
                <a:off x="2704" y="2417"/>
                <a:ext cx="378" cy="504"/>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46" name="Line 73"/>
              <p:cNvSpPr>
                <a:spLocks noChangeShapeType="1"/>
              </p:cNvSpPr>
              <p:nvPr/>
            </p:nvSpPr>
            <p:spPr bwMode="auto">
              <a:xfrm>
                <a:off x="3412" y="1301"/>
                <a:ext cx="402" cy="486"/>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47" name="Line 74"/>
              <p:cNvSpPr>
                <a:spLocks noChangeShapeType="1"/>
              </p:cNvSpPr>
              <p:nvPr/>
            </p:nvSpPr>
            <p:spPr bwMode="auto">
              <a:xfrm>
                <a:off x="3418" y="1313"/>
                <a:ext cx="396" cy="948"/>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48" name="Line 75"/>
              <p:cNvSpPr>
                <a:spLocks noChangeShapeType="1"/>
              </p:cNvSpPr>
              <p:nvPr/>
            </p:nvSpPr>
            <p:spPr bwMode="auto">
              <a:xfrm>
                <a:off x="3400" y="1805"/>
                <a:ext cx="390" cy="498"/>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49" name="Line 76"/>
              <p:cNvSpPr>
                <a:spLocks noChangeShapeType="1"/>
              </p:cNvSpPr>
              <p:nvPr/>
            </p:nvSpPr>
            <p:spPr bwMode="auto">
              <a:xfrm flipV="1">
                <a:off x="3406" y="1835"/>
                <a:ext cx="384" cy="516"/>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50" name="Line 77"/>
              <p:cNvSpPr>
                <a:spLocks noChangeShapeType="1"/>
              </p:cNvSpPr>
              <p:nvPr/>
            </p:nvSpPr>
            <p:spPr bwMode="auto">
              <a:xfrm flipV="1">
                <a:off x="3370" y="2363"/>
                <a:ext cx="438" cy="510"/>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51" name="Line 78"/>
              <p:cNvSpPr>
                <a:spLocks noChangeShapeType="1"/>
              </p:cNvSpPr>
              <p:nvPr/>
            </p:nvSpPr>
            <p:spPr bwMode="auto">
              <a:xfrm flipV="1">
                <a:off x="3376" y="1895"/>
                <a:ext cx="420" cy="966"/>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dirty="0"/>
              </a:p>
            </p:txBody>
          </p:sp>
          <p:sp>
            <p:nvSpPr>
              <p:cNvPr id="52" name="Text Box 79"/>
              <p:cNvSpPr txBox="1">
                <a:spLocks noChangeArrowheads="1"/>
              </p:cNvSpPr>
              <p:nvPr/>
            </p:nvSpPr>
            <p:spPr bwMode="auto">
              <a:xfrm>
                <a:off x="1074" y="1380"/>
                <a:ext cx="2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l-GR" sz="2400" dirty="0">
                    <a:latin typeface="Arial" panose="020B0604020202020204" pitchFamily="34" charset="0"/>
                  </a:rPr>
                  <a:t>x</a:t>
                </a:r>
                <a:r>
                  <a:rPr lang="en-US" altLang="el-GR" sz="2400" baseline="-25000" dirty="0">
                    <a:latin typeface="Arial" panose="020B0604020202020204" pitchFamily="34" charset="0"/>
                  </a:rPr>
                  <a:t>1</a:t>
                </a:r>
                <a:endParaRPr lang="en-US" altLang="el-GR" sz="2400" dirty="0">
                  <a:latin typeface="Arial" panose="020B0604020202020204" pitchFamily="34" charset="0"/>
                </a:endParaRPr>
              </a:p>
            </p:txBody>
          </p:sp>
          <p:sp>
            <p:nvSpPr>
              <p:cNvPr id="53" name="Text Box 80"/>
              <p:cNvSpPr txBox="1">
                <a:spLocks noChangeArrowheads="1"/>
              </p:cNvSpPr>
              <p:nvPr/>
            </p:nvSpPr>
            <p:spPr bwMode="auto">
              <a:xfrm>
                <a:off x="1020" y="1938"/>
                <a:ext cx="2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l-GR" sz="2400" dirty="0">
                    <a:latin typeface="Arial" panose="020B0604020202020204" pitchFamily="34" charset="0"/>
                  </a:rPr>
                  <a:t>x</a:t>
                </a:r>
                <a:r>
                  <a:rPr lang="en-US" altLang="el-GR" sz="2400" baseline="-25000" dirty="0">
                    <a:latin typeface="Arial" panose="020B0604020202020204" pitchFamily="34" charset="0"/>
                  </a:rPr>
                  <a:t>2</a:t>
                </a:r>
                <a:endParaRPr lang="en-US" altLang="el-GR" sz="2400" dirty="0">
                  <a:latin typeface="Arial" panose="020B0604020202020204" pitchFamily="34" charset="0"/>
                </a:endParaRPr>
              </a:p>
            </p:txBody>
          </p:sp>
          <p:sp>
            <p:nvSpPr>
              <p:cNvPr id="54" name="Text Box 81"/>
              <p:cNvSpPr txBox="1">
                <a:spLocks noChangeArrowheads="1"/>
              </p:cNvSpPr>
              <p:nvPr/>
            </p:nvSpPr>
            <p:spPr bwMode="auto">
              <a:xfrm>
                <a:off x="1008" y="2412"/>
                <a:ext cx="2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l-GR" sz="2400" dirty="0">
                    <a:latin typeface="Arial" panose="020B0604020202020204" pitchFamily="34" charset="0"/>
                  </a:rPr>
                  <a:t>x</a:t>
                </a:r>
                <a:r>
                  <a:rPr lang="en-US" altLang="el-GR" sz="2400" baseline="-25000" dirty="0">
                    <a:latin typeface="Arial" panose="020B0604020202020204" pitchFamily="34" charset="0"/>
                  </a:rPr>
                  <a:t>3</a:t>
                </a:r>
                <a:endParaRPr lang="en-US" altLang="el-GR" sz="2400" dirty="0">
                  <a:latin typeface="Arial" panose="020B0604020202020204" pitchFamily="34" charset="0"/>
                </a:endParaRPr>
              </a:p>
            </p:txBody>
          </p:sp>
          <p:sp>
            <p:nvSpPr>
              <p:cNvPr id="55" name="Text Box 82"/>
              <p:cNvSpPr txBox="1">
                <a:spLocks noChangeArrowheads="1"/>
              </p:cNvSpPr>
              <p:nvPr/>
            </p:nvSpPr>
            <p:spPr bwMode="auto">
              <a:xfrm>
                <a:off x="4512" y="1656"/>
                <a:ext cx="2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l-GR" sz="2400" dirty="0">
                    <a:latin typeface="Arial" panose="020B0604020202020204" pitchFamily="34" charset="0"/>
                  </a:rPr>
                  <a:t>y</a:t>
                </a:r>
                <a:r>
                  <a:rPr lang="en-US" altLang="el-GR" sz="2400" baseline="-25000" dirty="0">
                    <a:latin typeface="Arial" panose="020B0604020202020204" pitchFamily="34" charset="0"/>
                  </a:rPr>
                  <a:t>1</a:t>
                </a:r>
                <a:endParaRPr lang="en-US" altLang="el-GR" sz="2400" dirty="0">
                  <a:latin typeface="Arial" panose="020B0604020202020204" pitchFamily="34" charset="0"/>
                </a:endParaRPr>
              </a:p>
            </p:txBody>
          </p:sp>
          <p:sp>
            <p:nvSpPr>
              <p:cNvPr id="56" name="Text Box 83"/>
              <p:cNvSpPr txBox="1">
                <a:spLocks noChangeArrowheads="1"/>
              </p:cNvSpPr>
              <p:nvPr/>
            </p:nvSpPr>
            <p:spPr bwMode="auto">
              <a:xfrm>
                <a:off x="4512" y="2160"/>
                <a:ext cx="2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l-GR" sz="2400" dirty="0">
                    <a:latin typeface="Arial" panose="020B0604020202020204" pitchFamily="34" charset="0"/>
                  </a:rPr>
                  <a:t>y</a:t>
                </a:r>
                <a:r>
                  <a:rPr lang="en-US" altLang="el-GR" sz="2400" baseline="-25000" dirty="0">
                    <a:latin typeface="Arial" panose="020B0604020202020204" pitchFamily="34" charset="0"/>
                  </a:rPr>
                  <a:t>2</a:t>
                </a:r>
                <a:endParaRPr lang="en-US" altLang="el-GR" sz="2400" dirty="0">
                  <a:latin typeface="Arial" panose="020B0604020202020204" pitchFamily="34" charset="0"/>
                </a:endParaRPr>
              </a:p>
            </p:txBody>
          </p:sp>
          <p:grpSp>
            <p:nvGrpSpPr>
              <p:cNvPr id="57" name="Group 84"/>
              <p:cNvGrpSpPr>
                <a:grpSpLocks/>
              </p:cNvGrpSpPr>
              <p:nvPr/>
            </p:nvGrpSpPr>
            <p:grpSpPr bwMode="auto">
              <a:xfrm>
                <a:off x="3802" y="1667"/>
                <a:ext cx="330" cy="822"/>
                <a:chOff x="4014" y="1824"/>
                <a:chExt cx="330" cy="822"/>
              </a:xfrm>
            </p:grpSpPr>
            <p:sp>
              <p:nvSpPr>
                <p:cNvPr id="67" name="Oval 85"/>
                <p:cNvSpPr>
                  <a:spLocks noChangeArrowheads="1"/>
                </p:cNvSpPr>
                <p:nvPr/>
              </p:nvSpPr>
              <p:spPr bwMode="auto">
                <a:xfrm>
                  <a:off x="4032" y="2334"/>
                  <a:ext cx="312" cy="312"/>
                </a:xfrm>
                <a:prstGeom prst="ellipse">
                  <a:avLst/>
                </a:prstGeom>
                <a:solidFill>
                  <a:srgbClr val="FFCC00"/>
                </a:solidFill>
                <a:ln w="9525">
                  <a:solidFill>
                    <a:srgbClr val="808080"/>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l-GR" sz="2400" dirty="0">
                      <a:latin typeface="Symbol" panose="05050102010706020507" pitchFamily="18" charset="2"/>
                    </a:rPr>
                    <a:t>j</a:t>
                  </a:r>
                </a:p>
              </p:txBody>
            </p:sp>
            <p:sp>
              <p:nvSpPr>
                <p:cNvPr id="68" name="Oval 86"/>
                <p:cNvSpPr>
                  <a:spLocks noChangeArrowheads="1"/>
                </p:cNvSpPr>
                <p:nvPr/>
              </p:nvSpPr>
              <p:spPr bwMode="auto">
                <a:xfrm>
                  <a:off x="4014" y="1824"/>
                  <a:ext cx="312" cy="312"/>
                </a:xfrm>
                <a:prstGeom prst="ellipse">
                  <a:avLst/>
                </a:prstGeom>
                <a:solidFill>
                  <a:srgbClr val="FFCC00"/>
                </a:solidFill>
                <a:ln w="9525">
                  <a:solidFill>
                    <a:srgbClr val="808080"/>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l-GR" sz="2400" dirty="0">
                      <a:latin typeface="Symbol" panose="05050102010706020507" pitchFamily="18" charset="2"/>
                    </a:rPr>
                    <a:t>j</a:t>
                  </a:r>
                </a:p>
              </p:txBody>
            </p:sp>
          </p:grpSp>
          <p:sp>
            <p:nvSpPr>
              <p:cNvPr id="58" name="Text Box 87"/>
              <p:cNvSpPr txBox="1">
                <a:spLocks noChangeArrowheads="1"/>
              </p:cNvSpPr>
              <p:nvPr/>
            </p:nvSpPr>
            <p:spPr bwMode="auto">
              <a:xfrm>
                <a:off x="1914" y="2658"/>
                <a:ext cx="48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l-GR" sz="2400" dirty="0">
                    <a:latin typeface="Arial" panose="020B0604020202020204" pitchFamily="34" charset="0"/>
                  </a:rPr>
                  <a:t>w</a:t>
                </a:r>
                <a:r>
                  <a:rPr lang="en-US" altLang="el-GR" sz="2400" baseline="-25000" dirty="0">
                    <a:latin typeface="Arial" panose="020B0604020202020204" pitchFamily="34" charset="0"/>
                  </a:rPr>
                  <a:t>ij</a:t>
                </a:r>
                <a:endParaRPr lang="en-US" altLang="el-GR" sz="2400" dirty="0">
                  <a:latin typeface="Arial" panose="020B0604020202020204" pitchFamily="34" charset="0"/>
                </a:endParaRPr>
              </a:p>
            </p:txBody>
          </p:sp>
          <p:sp>
            <p:nvSpPr>
              <p:cNvPr id="59" name="Text Box 88"/>
              <p:cNvSpPr txBox="1">
                <a:spLocks noChangeArrowheads="1"/>
              </p:cNvSpPr>
              <p:nvPr/>
            </p:nvSpPr>
            <p:spPr bwMode="auto">
              <a:xfrm>
                <a:off x="3552" y="2526"/>
                <a:ext cx="48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l-GR" sz="2400" dirty="0">
                    <a:latin typeface="Arial" panose="020B0604020202020204" pitchFamily="34" charset="0"/>
                  </a:rPr>
                  <a:t>w</a:t>
                </a:r>
                <a:r>
                  <a:rPr lang="en-US" altLang="el-GR" sz="2400" baseline="-25000" dirty="0">
                    <a:latin typeface="Arial" panose="020B0604020202020204" pitchFamily="34" charset="0"/>
                  </a:rPr>
                  <a:t>kl</a:t>
                </a:r>
                <a:endParaRPr lang="en-US" altLang="el-GR" sz="2400" dirty="0">
                  <a:latin typeface="Arial" panose="020B0604020202020204" pitchFamily="34" charset="0"/>
                </a:endParaRPr>
              </a:p>
            </p:txBody>
          </p:sp>
          <p:sp>
            <p:nvSpPr>
              <p:cNvPr id="60" name="Text Box 89"/>
              <p:cNvSpPr txBox="1">
                <a:spLocks noChangeArrowheads="1"/>
              </p:cNvSpPr>
              <p:nvPr/>
            </p:nvSpPr>
            <p:spPr bwMode="auto">
              <a:xfrm>
                <a:off x="1518" y="858"/>
                <a:ext cx="597"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l-GR" sz="2400" dirty="0">
                    <a:latin typeface="Arial" panose="020B0604020202020204" pitchFamily="34" charset="0"/>
                  </a:rPr>
                  <a:t>Input</a:t>
                </a:r>
              </a:p>
              <a:p>
                <a:pPr>
                  <a:spcBef>
                    <a:spcPct val="0"/>
                  </a:spcBef>
                  <a:buFontTx/>
                  <a:buNone/>
                </a:pPr>
                <a:r>
                  <a:rPr lang="en-US" altLang="el-GR" sz="2400" dirty="0">
                    <a:latin typeface="Arial" panose="020B0604020202020204" pitchFamily="34" charset="0"/>
                  </a:rPr>
                  <a:t>Layer</a:t>
                </a:r>
              </a:p>
            </p:txBody>
          </p:sp>
          <p:sp>
            <p:nvSpPr>
              <p:cNvPr id="61" name="Text Box 90"/>
              <p:cNvSpPr txBox="1">
                <a:spLocks noChangeArrowheads="1"/>
              </p:cNvSpPr>
              <p:nvPr/>
            </p:nvSpPr>
            <p:spPr bwMode="auto">
              <a:xfrm>
                <a:off x="2202" y="810"/>
                <a:ext cx="13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l-GR" sz="2400" dirty="0">
                    <a:latin typeface="Arial" panose="020B0604020202020204" pitchFamily="34" charset="0"/>
                  </a:rPr>
                  <a:t>Hidden Layers</a:t>
                </a:r>
              </a:p>
            </p:txBody>
          </p:sp>
          <p:sp>
            <p:nvSpPr>
              <p:cNvPr id="62" name="Text Box 91"/>
              <p:cNvSpPr txBox="1">
                <a:spLocks noChangeArrowheads="1"/>
              </p:cNvSpPr>
              <p:nvPr/>
            </p:nvSpPr>
            <p:spPr bwMode="auto">
              <a:xfrm>
                <a:off x="3738" y="1086"/>
                <a:ext cx="692"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l-GR" sz="2400" dirty="0">
                    <a:latin typeface="Arial" panose="020B0604020202020204" pitchFamily="34" charset="0"/>
                  </a:rPr>
                  <a:t>Output</a:t>
                </a:r>
              </a:p>
              <a:p>
                <a:pPr>
                  <a:spcBef>
                    <a:spcPct val="0"/>
                  </a:spcBef>
                  <a:buFontTx/>
                  <a:buNone/>
                </a:pPr>
                <a:r>
                  <a:rPr lang="en-US" altLang="el-GR" sz="2400" dirty="0">
                    <a:latin typeface="Arial" panose="020B0604020202020204" pitchFamily="34" charset="0"/>
                  </a:rPr>
                  <a:t>Layer</a:t>
                </a:r>
              </a:p>
            </p:txBody>
          </p:sp>
          <p:sp>
            <p:nvSpPr>
              <p:cNvPr id="63" name="Text Box 92"/>
              <p:cNvSpPr txBox="1">
                <a:spLocks noChangeArrowheads="1"/>
              </p:cNvSpPr>
              <p:nvPr/>
            </p:nvSpPr>
            <p:spPr bwMode="auto">
              <a:xfrm>
                <a:off x="258" y="1956"/>
                <a:ext cx="63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l-GR" sz="2400" dirty="0">
                    <a:latin typeface="Arial" panose="020B0604020202020204" pitchFamily="34" charset="0"/>
                  </a:rPr>
                  <a:t>Inputs</a:t>
                </a:r>
              </a:p>
            </p:txBody>
          </p:sp>
          <p:sp>
            <p:nvSpPr>
              <p:cNvPr id="64" name="Text Box 93"/>
              <p:cNvSpPr txBox="1">
                <a:spLocks noChangeArrowheads="1"/>
              </p:cNvSpPr>
              <p:nvPr/>
            </p:nvSpPr>
            <p:spPr bwMode="auto">
              <a:xfrm>
                <a:off x="4698" y="1896"/>
                <a:ext cx="7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l-GR" sz="2400" dirty="0">
                    <a:latin typeface="Arial" panose="020B0604020202020204" pitchFamily="34" charset="0"/>
                  </a:rPr>
                  <a:t>Outputs</a:t>
                </a:r>
              </a:p>
            </p:txBody>
          </p:sp>
          <p:sp>
            <p:nvSpPr>
              <p:cNvPr id="65" name="Line 94"/>
              <p:cNvSpPr>
                <a:spLocks noChangeShapeType="1"/>
              </p:cNvSpPr>
              <p:nvPr/>
            </p:nvSpPr>
            <p:spPr bwMode="auto">
              <a:xfrm>
                <a:off x="4069" y="2781"/>
                <a:ext cx="1" cy="12"/>
              </a:xfrm>
              <a:prstGeom prst="line">
                <a:avLst/>
              </a:prstGeom>
              <a:noFill/>
              <a:ln w="3175">
                <a:solidFill>
                  <a:srgbClr val="80808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66" name="Line 95"/>
              <p:cNvSpPr>
                <a:spLocks noChangeShapeType="1"/>
              </p:cNvSpPr>
              <p:nvPr/>
            </p:nvSpPr>
            <p:spPr bwMode="auto">
              <a:xfrm>
                <a:off x="4069" y="2781"/>
                <a:ext cx="13" cy="1"/>
              </a:xfrm>
              <a:prstGeom prst="line">
                <a:avLst/>
              </a:prstGeom>
              <a:noFill/>
              <a:ln w="3175">
                <a:solidFill>
                  <a:srgbClr val="808080"/>
                </a:solidFill>
                <a:round/>
                <a:headEnd/>
                <a:tailEnd/>
              </a:ln>
              <a:extLst>
                <a:ext uri="{909E8E84-426E-40DD-AFC4-6F175D3DCCD1}">
                  <a14:hiddenFill xmlns:a14="http://schemas.microsoft.com/office/drawing/2010/main">
                    <a:noFill/>
                  </a14:hiddenFill>
                </a:ext>
              </a:extLst>
            </p:spPr>
            <p:txBody>
              <a:bodyPr/>
              <a:lstStyle/>
              <a:p>
                <a:endParaRPr lang="el-GR" dirty="0"/>
              </a:p>
            </p:txBody>
          </p:sp>
        </p:grpSp>
      </p:grpSp>
      <p:grpSp>
        <p:nvGrpSpPr>
          <p:cNvPr id="103" name="Ομάδα 102"/>
          <p:cNvGrpSpPr/>
          <p:nvPr/>
        </p:nvGrpSpPr>
        <p:grpSpPr>
          <a:xfrm>
            <a:off x="6362442" y="4522118"/>
            <a:ext cx="2297113" cy="1866900"/>
            <a:chOff x="6311900" y="4414838"/>
            <a:chExt cx="2297113" cy="1866900"/>
          </a:xfrm>
        </p:grpSpPr>
        <p:sp>
          <p:nvSpPr>
            <p:cNvPr id="81" name="Line 5"/>
            <p:cNvSpPr>
              <a:spLocks noChangeShapeType="1"/>
            </p:cNvSpPr>
            <p:nvPr/>
          </p:nvSpPr>
          <p:spPr bwMode="auto">
            <a:xfrm flipV="1">
              <a:off x="6459538" y="4414838"/>
              <a:ext cx="1587" cy="1516062"/>
            </a:xfrm>
            <a:prstGeom prst="line">
              <a:avLst/>
            </a:prstGeom>
            <a:noFill/>
            <a:ln w="3175">
              <a:solidFill>
                <a:srgbClr val="80808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82" name="Line 6"/>
            <p:cNvSpPr>
              <a:spLocks noChangeShapeType="1"/>
            </p:cNvSpPr>
            <p:nvPr/>
          </p:nvSpPr>
          <p:spPr bwMode="auto">
            <a:xfrm flipV="1">
              <a:off x="6459538" y="4414838"/>
              <a:ext cx="1587" cy="1516062"/>
            </a:xfrm>
            <a:prstGeom prst="line">
              <a:avLst/>
            </a:prstGeom>
            <a:noFill/>
            <a:ln w="3175">
              <a:solidFill>
                <a:srgbClr val="808080"/>
              </a:solidFill>
              <a:round/>
              <a:headEnd/>
              <a:tailEnd/>
            </a:ln>
            <a:extLst>
              <a:ext uri="{909E8E84-426E-40DD-AFC4-6F175D3DCCD1}">
                <a14:hiddenFill xmlns:a14="http://schemas.microsoft.com/office/drawing/2010/main">
                  <a:noFill/>
                </a14:hiddenFill>
              </a:ext>
            </a:extLst>
          </p:spPr>
          <p:txBody>
            <a:bodyPr/>
            <a:lstStyle/>
            <a:p>
              <a:endParaRPr lang="el-GR" dirty="0"/>
            </a:p>
          </p:txBody>
        </p:sp>
        <p:grpSp>
          <p:nvGrpSpPr>
            <p:cNvPr id="83" name="Group 7"/>
            <p:cNvGrpSpPr>
              <a:grpSpLocks/>
            </p:cNvGrpSpPr>
            <p:nvPr/>
          </p:nvGrpSpPr>
          <p:grpSpPr bwMode="auto">
            <a:xfrm>
              <a:off x="6523038" y="5924550"/>
              <a:ext cx="2085975" cy="304800"/>
              <a:chOff x="4206" y="3866"/>
              <a:chExt cx="1314" cy="192"/>
            </a:xfrm>
          </p:grpSpPr>
          <p:sp>
            <p:nvSpPr>
              <p:cNvPr id="84" name="Rectangle 8"/>
              <p:cNvSpPr>
                <a:spLocks noChangeArrowheads="1"/>
              </p:cNvSpPr>
              <p:nvPr/>
            </p:nvSpPr>
            <p:spPr bwMode="auto">
              <a:xfrm>
                <a:off x="4206" y="3866"/>
                <a:ext cx="14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l-GR" sz="2000" dirty="0">
                    <a:latin typeface="Helvetica" panose="020B0604020202030204" pitchFamily="34" charset="0"/>
                  </a:rPr>
                  <a:t>-1</a:t>
                </a:r>
                <a:endParaRPr lang="en-US" altLang="el-GR" sz="2000" dirty="0">
                  <a:latin typeface="Arial" panose="020B0604020202020204" pitchFamily="34" charset="0"/>
                </a:endParaRPr>
              </a:p>
            </p:txBody>
          </p:sp>
          <p:sp>
            <p:nvSpPr>
              <p:cNvPr id="85" name="Rectangle 9"/>
              <p:cNvSpPr>
                <a:spLocks noChangeArrowheads="1"/>
              </p:cNvSpPr>
              <p:nvPr/>
            </p:nvSpPr>
            <p:spPr bwMode="auto">
              <a:xfrm>
                <a:off x="5431" y="3866"/>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l-GR" sz="2000" dirty="0">
                    <a:latin typeface="Helvetica" panose="020B0604020202030204" pitchFamily="34" charset="0"/>
                  </a:rPr>
                  <a:t>1</a:t>
                </a:r>
                <a:endParaRPr lang="en-US" altLang="el-GR" sz="2000" dirty="0">
                  <a:latin typeface="Arial" panose="020B0604020202020204" pitchFamily="34" charset="0"/>
                </a:endParaRPr>
              </a:p>
            </p:txBody>
          </p:sp>
        </p:grpSp>
        <p:grpSp>
          <p:nvGrpSpPr>
            <p:cNvPr id="86" name="Group 10"/>
            <p:cNvGrpSpPr>
              <a:grpSpLocks/>
            </p:cNvGrpSpPr>
            <p:nvPr/>
          </p:nvGrpSpPr>
          <p:grpSpPr bwMode="auto">
            <a:xfrm>
              <a:off x="6311900" y="4529138"/>
              <a:ext cx="352425" cy="1379537"/>
              <a:chOff x="4079" y="3155"/>
              <a:chExt cx="222" cy="875"/>
            </a:xfrm>
          </p:grpSpPr>
          <p:sp>
            <p:nvSpPr>
              <p:cNvPr id="87" name="Line 11"/>
              <p:cNvSpPr>
                <a:spLocks noChangeShapeType="1"/>
              </p:cNvSpPr>
              <p:nvPr/>
            </p:nvSpPr>
            <p:spPr bwMode="auto">
              <a:xfrm flipV="1">
                <a:off x="4124" y="3977"/>
                <a:ext cx="1" cy="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175">
                    <a:solidFill>
                      <a:srgbClr val="000000"/>
                    </a:solidFill>
                    <a:round/>
                    <a:headEnd/>
                    <a:tailEnd/>
                  </a14:hiddenLine>
                </a:ext>
              </a:extLst>
            </p:spPr>
            <p:txBody>
              <a:bodyPr/>
              <a:lstStyle/>
              <a:p>
                <a:endParaRPr lang="el-GR" dirty="0"/>
              </a:p>
            </p:txBody>
          </p:sp>
          <p:sp>
            <p:nvSpPr>
              <p:cNvPr id="88" name="Line 12"/>
              <p:cNvSpPr>
                <a:spLocks noChangeShapeType="1"/>
              </p:cNvSpPr>
              <p:nvPr/>
            </p:nvSpPr>
            <p:spPr bwMode="auto">
              <a:xfrm>
                <a:off x="4124" y="3990"/>
                <a:ext cx="13"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175">
                    <a:solidFill>
                      <a:srgbClr val="000000"/>
                    </a:solidFill>
                    <a:round/>
                    <a:headEnd/>
                    <a:tailEnd/>
                  </a14:hiddenLine>
                </a:ext>
              </a:extLst>
            </p:spPr>
            <p:txBody>
              <a:bodyPr/>
              <a:lstStyle/>
              <a:p>
                <a:endParaRPr lang="el-GR" dirty="0"/>
              </a:p>
            </p:txBody>
          </p:sp>
          <p:sp>
            <p:nvSpPr>
              <p:cNvPr id="89" name="Line 13"/>
              <p:cNvSpPr>
                <a:spLocks noChangeShapeType="1"/>
              </p:cNvSpPr>
              <p:nvPr/>
            </p:nvSpPr>
            <p:spPr bwMode="auto">
              <a:xfrm>
                <a:off x="4124" y="3853"/>
                <a:ext cx="13"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175">
                    <a:solidFill>
                      <a:srgbClr val="000000"/>
                    </a:solidFill>
                    <a:round/>
                    <a:headEnd/>
                    <a:tailEnd/>
                  </a14:hiddenLine>
                </a:ext>
              </a:extLst>
            </p:spPr>
            <p:txBody>
              <a:bodyPr/>
              <a:lstStyle/>
              <a:p>
                <a:endParaRPr lang="el-GR" dirty="0"/>
              </a:p>
            </p:txBody>
          </p:sp>
          <p:sp>
            <p:nvSpPr>
              <p:cNvPr id="90" name="Rectangle 14"/>
              <p:cNvSpPr>
                <a:spLocks noChangeArrowheads="1"/>
              </p:cNvSpPr>
              <p:nvPr/>
            </p:nvSpPr>
            <p:spPr bwMode="auto">
              <a:xfrm>
                <a:off x="4102" y="3837"/>
                <a:ext cx="89"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l-GR" sz="2000" dirty="0">
                    <a:latin typeface="Helvetica" panose="020B0604020202030204" pitchFamily="34" charset="0"/>
                  </a:rPr>
                  <a:t>0</a:t>
                </a:r>
                <a:endParaRPr lang="en-US" altLang="el-GR" sz="2000" dirty="0">
                  <a:latin typeface="Arial" panose="020B0604020202020204" pitchFamily="34" charset="0"/>
                </a:endParaRPr>
              </a:p>
            </p:txBody>
          </p:sp>
          <p:sp>
            <p:nvSpPr>
              <p:cNvPr id="91" name="Line 15"/>
              <p:cNvSpPr>
                <a:spLocks noChangeShapeType="1"/>
              </p:cNvSpPr>
              <p:nvPr/>
            </p:nvSpPr>
            <p:spPr bwMode="auto">
              <a:xfrm>
                <a:off x="4124" y="3716"/>
                <a:ext cx="13"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175">
                    <a:solidFill>
                      <a:srgbClr val="000000"/>
                    </a:solidFill>
                    <a:round/>
                    <a:headEnd/>
                    <a:tailEnd/>
                  </a14:hiddenLine>
                </a:ext>
              </a:extLst>
            </p:spPr>
            <p:txBody>
              <a:bodyPr/>
              <a:lstStyle/>
              <a:p>
                <a:endParaRPr lang="el-GR" dirty="0"/>
              </a:p>
            </p:txBody>
          </p:sp>
          <p:sp>
            <p:nvSpPr>
              <p:cNvPr id="92" name="Line 16"/>
              <p:cNvSpPr>
                <a:spLocks noChangeShapeType="1"/>
              </p:cNvSpPr>
              <p:nvPr/>
            </p:nvSpPr>
            <p:spPr bwMode="auto">
              <a:xfrm>
                <a:off x="4124" y="3580"/>
                <a:ext cx="13"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175">
                    <a:solidFill>
                      <a:srgbClr val="000000"/>
                    </a:solidFill>
                    <a:round/>
                    <a:headEnd/>
                    <a:tailEnd/>
                  </a14:hiddenLine>
                </a:ext>
              </a:extLst>
            </p:spPr>
            <p:txBody>
              <a:bodyPr/>
              <a:lstStyle/>
              <a:p>
                <a:endParaRPr lang="el-GR" dirty="0"/>
              </a:p>
            </p:txBody>
          </p:sp>
          <p:sp>
            <p:nvSpPr>
              <p:cNvPr id="93" name="Line 17"/>
              <p:cNvSpPr>
                <a:spLocks noChangeShapeType="1"/>
              </p:cNvSpPr>
              <p:nvPr/>
            </p:nvSpPr>
            <p:spPr bwMode="auto">
              <a:xfrm>
                <a:off x="4124" y="3445"/>
                <a:ext cx="13"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175">
                    <a:solidFill>
                      <a:srgbClr val="000000"/>
                    </a:solidFill>
                    <a:round/>
                    <a:headEnd/>
                    <a:tailEnd/>
                  </a14:hiddenLine>
                </a:ext>
              </a:extLst>
            </p:spPr>
            <p:txBody>
              <a:bodyPr/>
              <a:lstStyle/>
              <a:p>
                <a:endParaRPr lang="el-GR" dirty="0"/>
              </a:p>
            </p:txBody>
          </p:sp>
          <p:sp>
            <p:nvSpPr>
              <p:cNvPr id="94" name="Rectangle 18"/>
              <p:cNvSpPr>
                <a:spLocks noChangeArrowheads="1"/>
              </p:cNvSpPr>
              <p:nvPr/>
            </p:nvSpPr>
            <p:spPr bwMode="auto">
              <a:xfrm>
                <a:off x="4079" y="3477"/>
                <a:ext cx="22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l-GR" sz="2000" dirty="0">
                    <a:latin typeface="Helvetica" panose="020B0604020202030204" pitchFamily="34" charset="0"/>
                  </a:rPr>
                  <a:t>0.5</a:t>
                </a:r>
                <a:endParaRPr lang="en-US" altLang="el-GR" sz="2000" dirty="0">
                  <a:latin typeface="Arial" panose="020B0604020202020204" pitchFamily="34" charset="0"/>
                </a:endParaRPr>
              </a:p>
            </p:txBody>
          </p:sp>
          <p:sp>
            <p:nvSpPr>
              <p:cNvPr id="95" name="Line 19"/>
              <p:cNvSpPr>
                <a:spLocks noChangeShapeType="1"/>
              </p:cNvSpPr>
              <p:nvPr/>
            </p:nvSpPr>
            <p:spPr bwMode="auto">
              <a:xfrm>
                <a:off x="4124" y="3308"/>
                <a:ext cx="13"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175">
                    <a:solidFill>
                      <a:srgbClr val="000000"/>
                    </a:solidFill>
                    <a:round/>
                    <a:headEnd/>
                    <a:tailEnd/>
                  </a14:hiddenLine>
                </a:ext>
              </a:extLst>
            </p:spPr>
            <p:txBody>
              <a:bodyPr/>
              <a:lstStyle/>
              <a:p>
                <a:endParaRPr lang="el-GR" dirty="0"/>
              </a:p>
            </p:txBody>
          </p:sp>
          <p:sp>
            <p:nvSpPr>
              <p:cNvPr id="96" name="Line 20"/>
              <p:cNvSpPr>
                <a:spLocks noChangeShapeType="1"/>
              </p:cNvSpPr>
              <p:nvPr/>
            </p:nvSpPr>
            <p:spPr bwMode="auto">
              <a:xfrm>
                <a:off x="4124" y="3171"/>
                <a:ext cx="13"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175">
                    <a:solidFill>
                      <a:srgbClr val="000000"/>
                    </a:solidFill>
                    <a:round/>
                    <a:headEnd/>
                    <a:tailEnd/>
                  </a14:hiddenLine>
                </a:ext>
              </a:extLst>
            </p:spPr>
            <p:txBody>
              <a:bodyPr/>
              <a:lstStyle/>
              <a:p>
                <a:endParaRPr lang="el-GR" dirty="0"/>
              </a:p>
            </p:txBody>
          </p:sp>
          <p:sp>
            <p:nvSpPr>
              <p:cNvPr id="97" name="Rectangle 21"/>
              <p:cNvSpPr>
                <a:spLocks noChangeArrowheads="1"/>
              </p:cNvSpPr>
              <p:nvPr/>
            </p:nvSpPr>
            <p:spPr bwMode="auto">
              <a:xfrm>
                <a:off x="4102" y="3155"/>
                <a:ext cx="89"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l-GR" sz="2000" dirty="0">
                    <a:latin typeface="Helvetica" panose="020B0604020202030204" pitchFamily="34" charset="0"/>
                  </a:rPr>
                  <a:t>1</a:t>
                </a:r>
                <a:endParaRPr lang="en-US" altLang="el-GR" sz="2000" dirty="0">
                  <a:latin typeface="Arial" panose="020B0604020202020204" pitchFamily="34" charset="0"/>
                </a:endParaRPr>
              </a:p>
            </p:txBody>
          </p:sp>
        </p:grpSp>
        <p:sp>
          <p:nvSpPr>
            <p:cNvPr id="98" name="Freeform 96"/>
            <p:cNvSpPr>
              <a:spLocks/>
            </p:cNvSpPr>
            <p:nvPr/>
          </p:nvSpPr>
          <p:spPr bwMode="auto">
            <a:xfrm>
              <a:off x="6650038" y="4754563"/>
              <a:ext cx="1931987" cy="1082675"/>
            </a:xfrm>
            <a:custGeom>
              <a:avLst/>
              <a:gdLst>
                <a:gd name="T0" fmla="*/ 47882163 w 1217"/>
                <a:gd name="T1" fmla="*/ 1718746563 h 682"/>
                <a:gd name="T2" fmla="*/ 108365897 w 1217"/>
                <a:gd name="T3" fmla="*/ 1718746563 h 682"/>
                <a:gd name="T4" fmla="*/ 171370581 w 1217"/>
                <a:gd name="T5" fmla="*/ 1718746563 h 682"/>
                <a:gd name="T6" fmla="*/ 231854315 w 1217"/>
                <a:gd name="T7" fmla="*/ 1718746563 h 682"/>
                <a:gd name="T8" fmla="*/ 294857411 w 1217"/>
                <a:gd name="T9" fmla="*/ 1718746563 h 682"/>
                <a:gd name="T10" fmla="*/ 352821784 w 1217"/>
                <a:gd name="T11" fmla="*/ 1718746563 h 682"/>
                <a:gd name="T12" fmla="*/ 413305518 w 1217"/>
                <a:gd name="T13" fmla="*/ 1718746563 h 682"/>
                <a:gd name="T14" fmla="*/ 476308614 w 1217"/>
                <a:gd name="T15" fmla="*/ 1718746563 h 682"/>
                <a:gd name="T16" fmla="*/ 536792349 w 1217"/>
                <a:gd name="T17" fmla="*/ 1718746563 h 682"/>
                <a:gd name="T18" fmla="*/ 599797032 w 1217"/>
                <a:gd name="T19" fmla="*/ 1713706250 h 682"/>
                <a:gd name="T20" fmla="*/ 660280767 w 1217"/>
                <a:gd name="T21" fmla="*/ 1713706250 h 682"/>
                <a:gd name="T22" fmla="*/ 723283863 w 1217"/>
                <a:gd name="T23" fmla="*/ 1708665938 h 682"/>
                <a:gd name="T24" fmla="*/ 783767597 w 1217"/>
                <a:gd name="T25" fmla="*/ 1708665938 h 682"/>
                <a:gd name="T26" fmla="*/ 846772281 w 1217"/>
                <a:gd name="T27" fmla="*/ 1698585313 h 682"/>
                <a:gd name="T28" fmla="*/ 907256015 w 1217"/>
                <a:gd name="T29" fmla="*/ 1693545000 h 682"/>
                <a:gd name="T30" fmla="*/ 965218800 w 1217"/>
                <a:gd name="T31" fmla="*/ 1678424063 h 682"/>
                <a:gd name="T32" fmla="*/ 1025702535 w 1217"/>
                <a:gd name="T33" fmla="*/ 1655743450 h 682"/>
                <a:gd name="T34" fmla="*/ 1088707218 w 1217"/>
                <a:gd name="T35" fmla="*/ 1630541888 h 682"/>
                <a:gd name="T36" fmla="*/ 1149190953 w 1217"/>
                <a:gd name="T37" fmla="*/ 1590219388 h 682"/>
                <a:gd name="T38" fmla="*/ 1212194049 w 1217"/>
                <a:gd name="T39" fmla="*/ 1532255000 h 682"/>
                <a:gd name="T40" fmla="*/ 1275198732 w 1217"/>
                <a:gd name="T41" fmla="*/ 1456650313 h 682"/>
                <a:gd name="T42" fmla="*/ 1335682467 w 1217"/>
                <a:gd name="T43" fmla="*/ 1353324700 h 682"/>
                <a:gd name="T44" fmla="*/ 1398685563 w 1217"/>
                <a:gd name="T45" fmla="*/ 1224795938 h 682"/>
                <a:gd name="T46" fmla="*/ 1459169297 w 1217"/>
                <a:gd name="T47" fmla="*/ 1071065613 h 682"/>
                <a:gd name="T48" fmla="*/ 1522173981 w 1217"/>
                <a:gd name="T49" fmla="*/ 902215938 h 682"/>
                <a:gd name="T50" fmla="*/ 1577617404 w 1217"/>
                <a:gd name="T51" fmla="*/ 730845313 h 682"/>
                <a:gd name="T52" fmla="*/ 1640620500 w 1217"/>
                <a:gd name="T53" fmla="*/ 572074675 h 682"/>
                <a:gd name="T54" fmla="*/ 1701104235 w 1217"/>
                <a:gd name="T55" fmla="*/ 428426563 h 682"/>
                <a:gd name="T56" fmla="*/ 1764108918 w 1217"/>
                <a:gd name="T57" fmla="*/ 315018738 h 682"/>
                <a:gd name="T58" fmla="*/ 1824592653 w 1217"/>
                <a:gd name="T59" fmla="*/ 221773750 h 682"/>
                <a:gd name="T60" fmla="*/ 1887595749 w 1217"/>
                <a:gd name="T61" fmla="*/ 156249688 h 682"/>
                <a:gd name="T62" fmla="*/ 1948079483 w 1217"/>
                <a:gd name="T63" fmla="*/ 108365925 h 682"/>
                <a:gd name="T64" fmla="*/ 2011084167 w 1217"/>
                <a:gd name="T65" fmla="*/ 73083738 h 682"/>
                <a:gd name="T66" fmla="*/ 2074087263 w 1217"/>
                <a:gd name="T67" fmla="*/ 52924075 h 682"/>
                <a:gd name="T68" fmla="*/ 2134570998 w 1217"/>
                <a:gd name="T69" fmla="*/ 32761238 h 682"/>
                <a:gd name="T70" fmla="*/ 2147483647 w 1217"/>
                <a:gd name="T71" fmla="*/ 22682200 h 682"/>
                <a:gd name="T72" fmla="*/ 2147483647 w 1217"/>
                <a:gd name="T73" fmla="*/ 17640300 h 682"/>
                <a:gd name="T74" fmla="*/ 2147483647 w 1217"/>
                <a:gd name="T75" fmla="*/ 12601575 h 682"/>
                <a:gd name="T76" fmla="*/ 2147483647 w 1217"/>
                <a:gd name="T77" fmla="*/ 5040313 h 682"/>
                <a:gd name="T78" fmla="*/ 2147483647 w 1217"/>
                <a:gd name="T79" fmla="*/ 5040313 h 682"/>
                <a:gd name="T80" fmla="*/ 2147483647 w 1217"/>
                <a:gd name="T81" fmla="*/ 0 h 682"/>
                <a:gd name="T82" fmla="*/ 2147483647 w 1217"/>
                <a:gd name="T83" fmla="*/ 0 h 682"/>
                <a:gd name="T84" fmla="*/ 2147483647 w 1217"/>
                <a:gd name="T85" fmla="*/ 0 h 682"/>
                <a:gd name="T86" fmla="*/ 2147483647 w 1217"/>
                <a:gd name="T87" fmla="*/ 0 h 682"/>
                <a:gd name="T88" fmla="*/ 2147483647 w 1217"/>
                <a:gd name="T89" fmla="*/ 0 h 682"/>
                <a:gd name="T90" fmla="*/ 2147483647 w 1217"/>
                <a:gd name="T91" fmla="*/ 0 h 682"/>
                <a:gd name="T92" fmla="*/ 2147483647 w 1217"/>
                <a:gd name="T93" fmla="*/ 0 h 682"/>
                <a:gd name="T94" fmla="*/ 2147483647 w 1217"/>
                <a:gd name="T95" fmla="*/ 0 h 682"/>
                <a:gd name="T96" fmla="*/ 2147483647 w 1217"/>
                <a:gd name="T97" fmla="*/ 0 h 682"/>
                <a:gd name="T98" fmla="*/ 2147483647 w 1217"/>
                <a:gd name="T99" fmla="*/ 0 h 6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17"/>
                <a:gd name="T151" fmla="*/ 0 h 682"/>
                <a:gd name="T152" fmla="*/ 1217 w 1217"/>
                <a:gd name="T153" fmla="*/ 682 h 6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17" h="682">
                  <a:moveTo>
                    <a:pt x="0" y="682"/>
                  </a:moveTo>
                  <a:lnTo>
                    <a:pt x="7" y="682"/>
                  </a:lnTo>
                  <a:lnTo>
                    <a:pt x="13" y="682"/>
                  </a:lnTo>
                  <a:lnTo>
                    <a:pt x="19" y="682"/>
                  </a:lnTo>
                  <a:lnTo>
                    <a:pt x="25" y="682"/>
                  </a:lnTo>
                  <a:lnTo>
                    <a:pt x="31" y="682"/>
                  </a:lnTo>
                  <a:lnTo>
                    <a:pt x="37" y="682"/>
                  </a:lnTo>
                  <a:lnTo>
                    <a:pt x="43" y="682"/>
                  </a:lnTo>
                  <a:lnTo>
                    <a:pt x="50" y="682"/>
                  </a:lnTo>
                  <a:lnTo>
                    <a:pt x="56" y="682"/>
                  </a:lnTo>
                  <a:lnTo>
                    <a:pt x="62" y="682"/>
                  </a:lnTo>
                  <a:lnTo>
                    <a:pt x="68" y="682"/>
                  </a:lnTo>
                  <a:lnTo>
                    <a:pt x="74" y="682"/>
                  </a:lnTo>
                  <a:lnTo>
                    <a:pt x="80" y="682"/>
                  </a:lnTo>
                  <a:lnTo>
                    <a:pt x="86" y="682"/>
                  </a:lnTo>
                  <a:lnTo>
                    <a:pt x="92" y="682"/>
                  </a:lnTo>
                  <a:lnTo>
                    <a:pt x="99" y="682"/>
                  </a:lnTo>
                  <a:lnTo>
                    <a:pt x="105" y="682"/>
                  </a:lnTo>
                  <a:lnTo>
                    <a:pt x="111" y="682"/>
                  </a:lnTo>
                  <a:lnTo>
                    <a:pt x="117" y="682"/>
                  </a:lnTo>
                  <a:lnTo>
                    <a:pt x="123" y="682"/>
                  </a:lnTo>
                  <a:lnTo>
                    <a:pt x="127" y="682"/>
                  </a:lnTo>
                  <a:lnTo>
                    <a:pt x="133" y="682"/>
                  </a:lnTo>
                  <a:lnTo>
                    <a:pt x="140" y="682"/>
                  </a:lnTo>
                  <a:lnTo>
                    <a:pt x="146" y="682"/>
                  </a:lnTo>
                  <a:lnTo>
                    <a:pt x="152" y="682"/>
                  </a:lnTo>
                  <a:lnTo>
                    <a:pt x="158" y="682"/>
                  </a:lnTo>
                  <a:lnTo>
                    <a:pt x="164" y="682"/>
                  </a:lnTo>
                  <a:lnTo>
                    <a:pt x="170" y="682"/>
                  </a:lnTo>
                  <a:lnTo>
                    <a:pt x="176" y="682"/>
                  </a:lnTo>
                  <a:lnTo>
                    <a:pt x="182" y="682"/>
                  </a:lnTo>
                  <a:lnTo>
                    <a:pt x="189" y="682"/>
                  </a:lnTo>
                  <a:lnTo>
                    <a:pt x="195" y="682"/>
                  </a:lnTo>
                  <a:lnTo>
                    <a:pt x="201" y="682"/>
                  </a:lnTo>
                  <a:lnTo>
                    <a:pt x="207" y="682"/>
                  </a:lnTo>
                  <a:lnTo>
                    <a:pt x="213" y="682"/>
                  </a:lnTo>
                  <a:lnTo>
                    <a:pt x="219" y="682"/>
                  </a:lnTo>
                  <a:lnTo>
                    <a:pt x="225" y="682"/>
                  </a:lnTo>
                  <a:lnTo>
                    <a:pt x="232" y="680"/>
                  </a:lnTo>
                  <a:lnTo>
                    <a:pt x="238" y="680"/>
                  </a:lnTo>
                  <a:lnTo>
                    <a:pt x="244" y="680"/>
                  </a:lnTo>
                  <a:lnTo>
                    <a:pt x="250" y="680"/>
                  </a:lnTo>
                  <a:lnTo>
                    <a:pt x="256" y="680"/>
                  </a:lnTo>
                  <a:lnTo>
                    <a:pt x="262" y="680"/>
                  </a:lnTo>
                  <a:lnTo>
                    <a:pt x="268" y="680"/>
                  </a:lnTo>
                  <a:lnTo>
                    <a:pt x="274" y="680"/>
                  </a:lnTo>
                  <a:lnTo>
                    <a:pt x="281" y="680"/>
                  </a:lnTo>
                  <a:lnTo>
                    <a:pt x="287" y="678"/>
                  </a:lnTo>
                  <a:lnTo>
                    <a:pt x="293" y="678"/>
                  </a:lnTo>
                  <a:lnTo>
                    <a:pt x="299" y="678"/>
                  </a:lnTo>
                  <a:lnTo>
                    <a:pt x="305" y="678"/>
                  </a:lnTo>
                  <a:lnTo>
                    <a:pt x="311" y="678"/>
                  </a:lnTo>
                  <a:lnTo>
                    <a:pt x="317" y="676"/>
                  </a:lnTo>
                  <a:lnTo>
                    <a:pt x="324" y="676"/>
                  </a:lnTo>
                  <a:lnTo>
                    <a:pt x="330" y="676"/>
                  </a:lnTo>
                  <a:lnTo>
                    <a:pt x="336" y="674"/>
                  </a:lnTo>
                  <a:lnTo>
                    <a:pt x="342" y="674"/>
                  </a:lnTo>
                  <a:lnTo>
                    <a:pt x="348" y="674"/>
                  </a:lnTo>
                  <a:lnTo>
                    <a:pt x="354" y="672"/>
                  </a:lnTo>
                  <a:lnTo>
                    <a:pt x="360" y="672"/>
                  </a:lnTo>
                  <a:lnTo>
                    <a:pt x="366" y="670"/>
                  </a:lnTo>
                  <a:lnTo>
                    <a:pt x="371" y="670"/>
                  </a:lnTo>
                  <a:lnTo>
                    <a:pt x="377" y="668"/>
                  </a:lnTo>
                  <a:lnTo>
                    <a:pt x="383" y="666"/>
                  </a:lnTo>
                  <a:lnTo>
                    <a:pt x="389" y="664"/>
                  </a:lnTo>
                  <a:lnTo>
                    <a:pt x="395" y="662"/>
                  </a:lnTo>
                  <a:lnTo>
                    <a:pt x="401" y="660"/>
                  </a:lnTo>
                  <a:lnTo>
                    <a:pt x="407" y="657"/>
                  </a:lnTo>
                  <a:lnTo>
                    <a:pt x="414" y="655"/>
                  </a:lnTo>
                  <a:lnTo>
                    <a:pt x="420" y="653"/>
                  </a:lnTo>
                  <a:lnTo>
                    <a:pt x="426" y="649"/>
                  </a:lnTo>
                  <a:lnTo>
                    <a:pt x="432" y="647"/>
                  </a:lnTo>
                  <a:lnTo>
                    <a:pt x="438" y="643"/>
                  </a:lnTo>
                  <a:lnTo>
                    <a:pt x="444" y="639"/>
                  </a:lnTo>
                  <a:lnTo>
                    <a:pt x="450" y="635"/>
                  </a:lnTo>
                  <a:lnTo>
                    <a:pt x="456" y="631"/>
                  </a:lnTo>
                  <a:lnTo>
                    <a:pt x="463" y="625"/>
                  </a:lnTo>
                  <a:lnTo>
                    <a:pt x="469" y="621"/>
                  </a:lnTo>
                  <a:lnTo>
                    <a:pt x="475" y="615"/>
                  </a:lnTo>
                  <a:lnTo>
                    <a:pt x="481" y="608"/>
                  </a:lnTo>
                  <a:lnTo>
                    <a:pt x="487" y="600"/>
                  </a:lnTo>
                  <a:lnTo>
                    <a:pt x="493" y="594"/>
                  </a:lnTo>
                  <a:lnTo>
                    <a:pt x="499" y="586"/>
                  </a:lnTo>
                  <a:lnTo>
                    <a:pt x="506" y="578"/>
                  </a:lnTo>
                  <a:lnTo>
                    <a:pt x="512" y="568"/>
                  </a:lnTo>
                  <a:lnTo>
                    <a:pt x="518" y="557"/>
                  </a:lnTo>
                  <a:lnTo>
                    <a:pt x="524" y="547"/>
                  </a:lnTo>
                  <a:lnTo>
                    <a:pt x="530" y="537"/>
                  </a:lnTo>
                  <a:lnTo>
                    <a:pt x="536" y="525"/>
                  </a:lnTo>
                  <a:lnTo>
                    <a:pt x="542" y="513"/>
                  </a:lnTo>
                  <a:lnTo>
                    <a:pt x="548" y="498"/>
                  </a:lnTo>
                  <a:lnTo>
                    <a:pt x="555" y="486"/>
                  </a:lnTo>
                  <a:lnTo>
                    <a:pt x="561" y="472"/>
                  </a:lnTo>
                  <a:lnTo>
                    <a:pt x="567" y="455"/>
                  </a:lnTo>
                  <a:lnTo>
                    <a:pt x="573" y="441"/>
                  </a:lnTo>
                  <a:lnTo>
                    <a:pt x="579" y="425"/>
                  </a:lnTo>
                  <a:lnTo>
                    <a:pt x="585" y="409"/>
                  </a:lnTo>
                  <a:lnTo>
                    <a:pt x="591" y="392"/>
                  </a:lnTo>
                  <a:lnTo>
                    <a:pt x="598" y="376"/>
                  </a:lnTo>
                  <a:lnTo>
                    <a:pt x="604" y="358"/>
                  </a:lnTo>
                  <a:lnTo>
                    <a:pt x="610" y="341"/>
                  </a:lnTo>
                  <a:lnTo>
                    <a:pt x="614" y="325"/>
                  </a:lnTo>
                  <a:lnTo>
                    <a:pt x="620" y="307"/>
                  </a:lnTo>
                  <a:lnTo>
                    <a:pt x="626" y="290"/>
                  </a:lnTo>
                  <a:lnTo>
                    <a:pt x="632" y="274"/>
                  </a:lnTo>
                  <a:lnTo>
                    <a:pt x="638" y="258"/>
                  </a:lnTo>
                  <a:lnTo>
                    <a:pt x="645" y="241"/>
                  </a:lnTo>
                  <a:lnTo>
                    <a:pt x="651" y="227"/>
                  </a:lnTo>
                  <a:lnTo>
                    <a:pt x="657" y="211"/>
                  </a:lnTo>
                  <a:lnTo>
                    <a:pt x="663" y="196"/>
                  </a:lnTo>
                  <a:lnTo>
                    <a:pt x="669" y="184"/>
                  </a:lnTo>
                  <a:lnTo>
                    <a:pt x="675" y="170"/>
                  </a:lnTo>
                  <a:lnTo>
                    <a:pt x="681" y="158"/>
                  </a:lnTo>
                  <a:lnTo>
                    <a:pt x="688" y="145"/>
                  </a:lnTo>
                  <a:lnTo>
                    <a:pt x="694" y="135"/>
                  </a:lnTo>
                  <a:lnTo>
                    <a:pt x="700" y="125"/>
                  </a:lnTo>
                  <a:lnTo>
                    <a:pt x="706" y="115"/>
                  </a:lnTo>
                  <a:lnTo>
                    <a:pt x="712" y="105"/>
                  </a:lnTo>
                  <a:lnTo>
                    <a:pt x="718" y="96"/>
                  </a:lnTo>
                  <a:lnTo>
                    <a:pt x="724" y="88"/>
                  </a:lnTo>
                  <a:lnTo>
                    <a:pt x="730" y="82"/>
                  </a:lnTo>
                  <a:lnTo>
                    <a:pt x="737" y="74"/>
                  </a:lnTo>
                  <a:lnTo>
                    <a:pt x="743" y="68"/>
                  </a:lnTo>
                  <a:lnTo>
                    <a:pt x="749" y="62"/>
                  </a:lnTo>
                  <a:lnTo>
                    <a:pt x="755" y="58"/>
                  </a:lnTo>
                  <a:lnTo>
                    <a:pt x="761" y="51"/>
                  </a:lnTo>
                  <a:lnTo>
                    <a:pt x="767" y="47"/>
                  </a:lnTo>
                  <a:lnTo>
                    <a:pt x="773" y="43"/>
                  </a:lnTo>
                  <a:lnTo>
                    <a:pt x="780" y="39"/>
                  </a:lnTo>
                  <a:lnTo>
                    <a:pt x="786" y="35"/>
                  </a:lnTo>
                  <a:lnTo>
                    <a:pt x="792" y="33"/>
                  </a:lnTo>
                  <a:lnTo>
                    <a:pt x="798" y="29"/>
                  </a:lnTo>
                  <a:lnTo>
                    <a:pt x="804" y="27"/>
                  </a:lnTo>
                  <a:lnTo>
                    <a:pt x="810" y="25"/>
                  </a:lnTo>
                  <a:lnTo>
                    <a:pt x="816" y="23"/>
                  </a:lnTo>
                  <a:lnTo>
                    <a:pt x="823" y="21"/>
                  </a:lnTo>
                  <a:lnTo>
                    <a:pt x="829" y="19"/>
                  </a:lnTo>
                  <a:lnTo>
                    <a:pt x="835" y="17"/>
                  </a:lnTo>
                  <a:lnTo>
                    <a:pt x="841" y="15"/>
                  </a:lnTo>
                  <a:lnTo>
                    <a:pt x="847" y="13"/>
                  </a:lnTo>
                  <a:lnTo>
                    <a:pt x="853" y="13"/>
                  </a:lnTo>
                  <a:lnTo>
                    <a:pt x="857" y="11"/>
                  </a:lnTo>
                  <a:lnTo>
                    <a:pt x="863" y="11"/>
                  </a:lnTo>
                  <a:lnTo>
                    <a:pt x="870" y="9"/>
                  </a:lnTo>
                  <a:lnTo>
                    <a:pt x="876" y="9"/>
                  </a:lnTo>
                  <a:lnTo>
                    <a:pt x="882" y="9"/>
                  </a:lnTo>
                  <a:lnTo>
                    <a:pt x="888" y="7"/>
                  </a:lnTo>
                  <a:lnTo>
                    <a:pt x="894" y="7"/>
                  </a:lnTo>
                  <a:lnTo>
                    <a:pt x="900" y="7"/>
                  </a:lnTo>
                  <a:lnTo>
                    <a:pt x="906" y="5"/>
                  </a:lnTo>
                  <a:lnTo>
                    <a:pt x="912" y="5"/>
                  </a:lnTo>
                  <a:lnTo>
                    <a:pt x="919" y="5"/>
                  </a:lnTo>
                  <a:lnTo>
                    <a:pt x="925" y="5"/>
                  </a:lnTo>
                  <a:lnTo>
                    <a:pt x="931" y="5"/>
                  </a:lnTo>
                  <a:lnTo>
                    <a:pt x="937" y="2"/>
                  </a:lnTo>
                  <a:lnTo>
                    <a:pt x="943" y="2"/>
                  </a:lnTo>
                  <a:lnTo>
                    <a:pt x="949" y="2"/>
                  </a:lnTo>
                  <a:lnTo>
                    <a:pt x="955" y="2"/>
                  </a:lnTo>
                  <a:lnTo>
                    <a:pt x="962" y="2"/>
                  </a:lnTo>
                  <a:lnTo>
                    <a:pt x="968" y="2"/>
                  </a:lnTo>
                  <a:lnTo>
                    <a:pt x="974" y="2"/>
                  </a:lnTo>
                  <a:lnTo>
                    <a:pt x="980" y="2"/>
                  </a:lnTo>
                  <a:lnTo>
                    <a:pt x="986" y="2"/>
                  </a:lnTo>
                  <a:lnTo>
                    <a:pt x="992" y="0"/>
                  </a:lnTo>
                  <a:lnTo>
                    <a:pt x="998" y="0"/>
                  </a:lnTo>
                  <a:lnTo>
                    <a:pt x="1004" y="0"/>
                  </a:lnTo>
                  <a:lnTo>
                    <a:pt x="1011" y="0"/>
                  </a:lnTo>
                  <a:lnTo>
                    <a:pt x="1017" y="0"/>
                  </a:lnTo>
                  <a:lnTo>
                    <a:pt x="1023" y="0"/>
                  </a:lnTo>
                  <a:lnTo>
                    <a:pt x="1029" y="0"/>
                  </a:lnTo>
                  <a:lnTo>
                    <a:pt x="1035" y="0"/>
                  </a:lnTo>
                  <a:lnTo>
                    <a:pt x="1041" y="0"/>
                  </a:lnTo>
                  <a:lnTo>
                    <a:pt x="1047" y="0"/>
                  </a:lnTo>
                  <a:lnTo>
                    <a:pt x="1054" y="0"/>
                  </a:lnTo>
                  <a:lnTo>
                    <a:pt x="1060" y="0"/>
                  </a:lnTo>
                  <a:lnTo>
                    <a:pt x="1066" y="0"/>
                  </a:lnTo>
                  <a:lnTo>
                    <a:pt x="1072" y="0"/>
                  </a:lnTo>
                  <a:lnTo>
                    <a:pt x="1078" y="0"/>
                  </a:lnTo>
                  <a:lnTo>
                    <a:pt x="1084" y="0"/>
                  </a:lnTo>
                  <a:lnTo>
                    <a:pt x="1090" y="0"/>
                  </a:lnTo>
                  <a:lnTo>
                    <a:pt x="1097" y="0"/>
                  </a:lnTo>
                  <a:lnTo>
                    <a:pt x="1101" y="0"/>
                  </a:lnTo>
                  <a:lnTo>
                    <a:pt x="1107" y="0"/>
                  </a:lnTo>
                  <a:lnTo>
                    <a:pt x="1113" y="0"/>
                  </a:lnTo>
                  <a:lnTo>
                    <a:pt x="1119" y="0"/>
                  </a:lnTo>
                  <a:lnTo>
                    <a:pt x="1125" y="0"/>
                  </a:lnTo>
                  <a:lnTo>
                    <a:pt x="1131" y="0"/>
                  </a:lnTo>
                  <a:lnTo>
                    <a:pt x="1137" y="0"/>
                  </a:lnTo>
                  <a:lnTo>
                    <a:pt x="1144" y="0"/>
                  </a:lnTo>
                  <a:lnTo>
                    <a:pt x="1150" y="0"/>
                  </a:lnTo>
                  <a:lnTo>
                    <a:pt x="1156" y="0"/>
                  </a:lnTo>
                  <a:lnTo>
                    <a:pt x="1162" y="0"/>
                  </a:lnTo>
                  <a:lnTo>
                    <a:pt x="1168" y="0"/>
                  </a:lnTo>
                  <a:lnTo>
                    <a:pt x="1174" y="0"/>
                  </a:lnTo>
                  <a:lnTo>
                    <a:pt x="1180" y="0"/>
                  </a:lnTo>
                  <a:lnTo>
                    <a:pt x="1186" y="0"/>
                  </a:lnTo>
                  <a:lnTo>
                    <a:pt x="1193" y="0"/>
                  </a:lnTo>
                  <a:lnTo>
                    <a:pt x="1199" y="0"/>
                  </a:lnTo>
                  <a:lnTo>
                    <a:pt x="1205" y="0"/>
                  </a:lnTo>
                  <a:lnTo>
                    <a:pt x="1211" y="0"/>
                  </a:lnTo>
                  <a:lnTo>
                    <a:pt x="1217" y="0"/>
                  </a:lnTo>
                </a:path>
              </a:pathLst>
            </a:custGeom>
            <a:noFill/>
            <a:ln w="19050" cmpd="sng">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dirty="0"/>
            </a:p>
          </p:txBody>
        </p:sp>
        <p:sp>
          <p:nvSpPr>
            <p:cNvPr id="99" name="Rectangle 97"/>
            <p:cNvSpPr>
              <a:spLocks noChangeArrowheads="1"/>
            </p:cNvSpPr>
            <p:nvPr/>
          </p:nvSpPr>
          <p:spPr bwMode="auto">
            <a:xfrm>
              <a:off x="6646863" y="4635500"/>
              <a:ext cx="19335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2400" dirty="0">
                <a:solidFill>
                  <a:schemeClr val="tx2"/>
                </a:solidFill>
              </a:endParaRPr>
            </a:p>
          </p:txBody>
        </p:sp>
        <p:sp>
          <p:nvSpPr>
            <p:cNvPr id="100" name="Text Box 98"/>
            <p:cNvSpPr txBox="1">
              <a:spLocks noChangeArrowheads="1"/>
            </p:cNvSpPr>
            <p:nvPr/>
          </p:nvSpPr>
          <p:spPr bwMode="auto">
            <a:xfrm>
              <a:off x="7021513" y="5089525"/>
              <a:ext cx="606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l-GR" sz="2400" dirty="0">
                  <a:latin typeface="Symbol" panose="05050102010706020507" pitchFamily="18" charset="2"/>
                </a:rPr>
                <a:t>j</a:t>
              </a:r>
              <a:r>
                <a:rPr lang="en-US" altLang="el-GR" sz="2000" dirty="0">
                  <a:latin typeface="Arial" panose="020B0604020202020204" pitchFamily="34" charset="0"/>
                </a:rPr>
                <a:t>(t)</a:t>
              </a:r>
              <a:endParaRPr lang="en-US" altLang="el-GR" sz="2400" dirty="0">
                <a:latin typeface="Arial" panose="020B0604020202020204" pitchFamily="34" charset="0"/>
              </a:endParaRPr>
            </a:p>
          </p:txBody>
        </p:sp>
        <p:sp>
          <p:nvSpPr>
            <p:cNvPr id="101" name="Text Box 99"/>
            <p:cNvSpPr txBox="1">
              <a:spLocks noChangeArrowheads="1"/>
            </p:cNvSpPr>
            <p:nvPr/>
          </p:nvSpPr>
          <p:spPr bwMode="auto">
            <a:xfrm>
              <a:off x="7507288" y="5884863"/>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l-GR" sz="2000" dirty="0">
                  <a:latin typeface="Arial" panose="020B0604020202020204" pitchFamily="34" charset="0"/>
                </a:rPr>
                <a:t>t</a:t>
              </a:r>
              <a:endParaRPr lang="en-US" altLang="el-GR" sz="2400" dirty="0">
                <a:latin typeface="Arial" panose="020B0604020202020204" pitchFamily="34" charset="0"/>
              </a:endParaRPr>
            </a:p>
          </p:txBody>
        </p:sp>
        <p:sp>
          <p:nvSpPr>
            <p:cNvPr id="102" name="Line 100"/>
            <p:cNvSpPr>
              <a:spLocks noChangeShapeType="1"/>
            </p:cNvSpPr>
            <p:nvPr/>
          </p:nvSpPr>
          <p:spPr bwMode="auto">
            <a:xfrm>
              <a:off x="6507163" y="5862638"/>
              <a:ext cx="20955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dirty="0"/>
            </a:p>
          </p:txBody>
        </p:sp>
      </p:grpSp>
      <mc:AlternateContent xmlns:mc="http://schemas.openxmlformats.org/markup-compatibility/2006" xmlns:a14="http://schemas.microsoft.com/office/drawing/2010/main">
        <mc:Choice Requires="a14">
          <p:sp>
            <p:nvSpPr>
              <p:cNvPr id="104" name="TextBox 103"/>
              <p:cNvSpPr txBox="1"/>
              <p:nvPr/>
            </p:nvSpPr>
            <p:spPr>
              <a:xfrm>
                <a:off x="293945" y="5259221"/>
                <a:ext cx="3567384" cy="1437060"/>
              </a:xfrm>
              <a:prstGeom prst="rect">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sz="2200" i="1" smtClean="0">
                              <a:latin typeface="Cambria Math"/>
                            </a:rPr>
                          </m:ctrlPr>
                        </m:sSubPr>
                        <m:e>
                          <m:r>
                            <a:rPr lang="el-GR" sz="2200" b="0" i="1" smtClean="0">
                              <a:latin typeface="Cambria Math" panose="02040503050406030204" pitchFamily="18" charset="0"/>
                            </a:rPr>
                            <m:t>𝜑</m:t>
                          </m:r>
                        </m:e>
                        <m:sub>
                          <m:r>
                            <a:rPr lang="en-US" sz="2200" b="0" i="1" smtClean="0">
                              <a:latin typeface="Cambria Math" panose="02040503050406030204" pitchFamily="18" charset="0"/>
                            </a:rPr>
                            <m:t>𝑗</m:t>
                          </m:r>
                        </m:sub>
                      </m:sSub>
                      <m:r>
                        <a:rPr lang="en-US" sz="2200" b="0" i="1" smtClean="0">
                          <a:latin typeface="Cambria Math" panose="02040503050406030204" pitchFamily="18" charset="0"/>
                        </a:rPr>
                        <m:t>=</m:t>
                      </m:r>
                      <m:f>
                        <m:fPr>
                          <m:ctrlPr>
                            <a:rPr lang="en-US" sz="2200" b="0" i="1" smtClean="0">
                              <a:latin typeface="Cambria Math"/>
                            </a:rPr>
                          </m:ctrlPr>
                        </m:fPr>
                        <m:num>
                          <m:r>
                            <a:rPr lang="en-US" sz="2200" b="0" i="1" smtClean="0">
                              <a:latin typeface="Cambria Math" panose="02040503050406030204" pitchFamily="18" charset="0"/>
                            </a:rPr>
                            <m:t>1</m:t>
                          </m:r>
                        </m:num>
                        <m:den>
                          <m:r>
                            <a:rPr lang="en-US" sz="2200" b="0" i="1" smtClean="0">
                              <a:latin typeface="Cambria Math" panose="02040503050406030204" pitchFamily="18" charset="0"/>
                            </a:rPr>
                            <m:t>−</m:t>
                          </m:r>
                          <m:r>
                            <a:rPr lang="en-US" sz="2200" b="0" i="1" smtClean="0">
                              <a:latin typeface="Cambria Math" panose="02040503050406030204" pitchFamily="18" charset="0"/>
                            </a:rPr>
                            <m:t>𝑎</m:t>
                          </m:r>
                        </m:den>
                      </m:f>
                      <m:nary>
                        <m:naryPr>
                          <m:chr m:val="∑"/>
                          <m:limLoc m:val="undOvr"/>
                          <m:grow m:val="on"/>
                          <m:supHide m:val="on"/>
                          <m:ctrlPr>
                            <a:rPr lang="el-GR" sz="2200" i="1">
                              <a:latin typeface="Cambria Math"/>
                            </a:rPr>
                          </m:ctrlPr>
                        </m:naryPr>
                        <m:sub>
                          <m:r>
                            <a:rPr lang="el-GR" sz="2200" i="1">
                              <a:latin typeface="Cambria Math" panose="02040503050406030204" pitchFamily="18" charset="0"/>
                            </a:rPr>
                            <m:t>𝑖</m:t>
                          </m:r>
                        </m:sub>
                        <m:sup/>
                        <m:e>
                          <m:sSub>
                            <m:sSubPr>
                              <m:ctrlPr>
                                <a:rPr lang="el-GR" sz="2200" i="1" smtClean="0">
                                  <a:latin typeface="Cambria Math"/>
                                </a:rPr>
                              </m:ctrlPr>
                            </m:sSubPr>
                            <m:e>
                              <m:r>
                                <a:rPr lang="en-US" sz="2200" b="0" i="1" smtClean="0">
                                  <a:latin typeface="Cambria Math" panose="02040503050406030204" pitchFamily="18" charset="0"/>
                                </a:rPr>
                                <m:t>𝑤</m:t>
                              </m:r>
                            </m:e>
                            <m:sub>
                              <m:r>
                                <a:rPr lang="en-US" sz="2200" b="0" i="1" smtClean="0">
                                  <a:latin typeface="Cambria Math" panose="02040503050406030204" pitchFamily="18" charset="0"/>
                                </a:rPr>
                                <m:t>𝑖𝑗</m:t>
                              </m:r>
                            </m:sub>
                          </m:sSub>
                          <m:sSub>
                            <m:sSubPr>
                              <m:ctrlPr>
                                <a:rPr lang="el-GR" sz="2200" i="1" smtClean="0">
                                  <a:latin typeface="Cambria Math"/>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𝑖</m:t>
                              </m:r>
                            </m:sub>
                          </m:sSub>
                        </m:e>
                      </m:nary>
                    </m:oMath>
                  </m:oMathPara>
                </a14:m>
                <a:endParaRPr lang="en-US" sz="2200" dirty="0" smtClean="0"/>
              </a:p>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1+</m:t>
                      </m:r>
                      <m:r>
                        <a:rPr lang="en-US" sz="2200" b="0" i="1" smtClean="0">
                          <a:latin typeface="Cambria Math" panose="02040503050406030204" pitchFamily="18" charset="0"/>
                        </a:rPr>
                        <m:t>𝑒</m:t>
                      </m:r>
                    </m:oMath>
                  </m:oMathPara>
                </a14:m>
                <a:endParaRPr lang="el-GR" sz="2200" dirty="0"/>
              </a:p>
              <a:p>
                <a:endParaRPr lang="el-GR" dirty="0"/>
              </a:p>
            </p:txBody>
          </p:sp>
        </mc:Choice>
        <mc:Fallback xmlns="">
          <p:sp>
            <p:nvSpPr>
              <p:cNvPr id="104" name="TextBox 103"/>
              <p:cNvSpPr txBox="1">
                <a:spLocks noRot="1" noChangeAspect="1" noMove="1" noResize="1" noEditPoints="1" noAdjustHandles="1" noChangeArrowheads="1" noChangeShapeType="1" noTextEdit="1"/>
              </p:cNvSpPr>
              <p:nvPr/>
            </p:nvSpPr>
            <p:spPr>
              <a:xfrm>
                <a:off x="293945" y="5259221"/>
                <a:ext cx="3567384" cy="1437060"/>
              </a:xfrm>
              <a:prstGeom prst="rect">
                <a:avLst/>
              </a:prstGeom>
              <a:blipFill rotWithShape="0">
                <a:blip r:embed="rId2" cstate="print"/>
                <a:stretch>
                  <a:fillRect/>
                </a:stretch>
              </a:blipFill>
              <a:ln>
                <a:solidFill>
                  <a:schemeClr val="tx1"/>
                </a:solidFill>
              </a:ln>
            </p:spPr>
            <p:txBody>
              <a:bodyPr/>
              <a:lstStyle/>
              <a:p>
                <a:r>
                  <a:rPr lang="el-GR">
                    <a:noFill/>
                  </a:rPr>
                  <a:t> </a:t>
                </a:r>
              </a:p>
            </p:txBody>
          </p:sp>
        </mc:Fallback>
      </mc:AlternateContent>
    </p:spTree>
    <p:extLst>
      <p:ext uri="{BB962C8B-B14F-4D97-AF65-F5344CB8AC3E}">
        <p14:creationId xmlns:p14="http://schemas.microsoft.com/office/powerpoint/2010/main" val="26915792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Ένας </a:t>
            </a:r>
            <a:r>
              <a:rPr lang="en-US" dirty="0"/>
              <a:t>multi-Layer </a:t>
            </a:r>
            <a:r>
              <a:rPr lang="en-US" dirty="0" smtClean="0"/>
              <a:t>perceptron </a:t>
            </a:r>
            <a:r>
              <a:rPr lang="el-GR" dirty="0"/>
              <a:t>για το </a:t>
            </a:r>
            <a:r>
              <a:rPr lang="en-US" dirty="0"/>
              <a:t>xor</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grpSp>
        <p:nvGrpSpPr>
          <p:cNvPr id="32" name="Ομάδα 31"/>
          <p:cNvGrpSpPr/>
          <p:nvPr/>
        </p:nvGrpSpPr>
        <p:grpSpPr>
          <a:xfrm>
            <a:off x="1475656" y="1556792"/>
            <a:ext cx="5938838" cy="4538663"/>
            <a:chOff x="1260475" y="1752600"/>
            <a:chExt cx="5938838" cy="4538663"/>
          </a:xfrm>
        </p:grpSpPr>
        <p:sp>
          <p:nvSpPr>
            <p:cNvPr id="7" name="Oval 5"/>
            <p:cNvSpPr>
              <a:spLocks noChangeArrowheads="1"/>
            </p:cNvSpPr>
            <p:nvPr/>
          </p:nvSpPr>
          <p:spPr bwMode="auto">
            <a:xfrm>
              <a:off x="2916238" y="4581525"/>
              <a:ext cx="720725" cy="6477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2400" dirty="0"/>
            </a:p>
          </p:txBody>
        </p:sp>
        <p:sp>
          <p:nvSpPr>
            <p:cNvPr id="8" name="Oval 6"/>
            <p:cNvSpPr>
              <a:spLocks noChangeArrowheads="1"/>
            </p:cNvSpPr>
            <p:nvPr/>
          </p:nvSpPr>
          <p:spPr bwMode="auto">
            <a:xfrm>
              <a:off x="5003800" y="4581525"/>
              <a:ext cx="720725" cy="6477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2400" dirty="0"/>
            </a:p>
          </p:txBody>
        </p:sp>
        <p:sp>
          <p:nvSpPr>
            <p:cNvPr id="9" name="Oval 7"/>
            <p:cNvSpPr>
              <a:spLocks noChangeArrowheads="1"/>
            </p:cNvSpPr>
            <p:nvPr/>
          </p:nvSpPr>
          <p:spPr bwMode="auto">
            <a:xfrm>
              <a:off x="3995738" y="2205038"/>
              <a:ext cx="720725" cy="6477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838200" indent="-838200"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2000" dirty="0"/>
                <a:t>0.5</a:t>
              </a:r>
              <a:endParaRPr lang="en-GB" altLang="el-GR" sz="2000" dirty="0"/>
            </a:p>
          </p:txBody>
        </p:sp>
        <p:sp>
          <p:nvSpPr>
            <p:cNvPr id="10" name="Oval 8"/>
            <p:cNvSpPr>
              <a:spLocks noChangeArrowheads="1"/>
            </p:cNvSpPr>
            <p:nvPr/>
          </p:nvSpPr>
          <p:spPr bwMode="auto">
            <a:xfrm>
              <a:off x="5003800" y="3321050"/>
              <a:ext cx="720725" cy="6477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838200" indent="-838200"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2000" dirty="0"/>
                <a:t>1.2</a:t>
              </a:r>
              <a:endParaRPr lang="en-GB" altLang="el-GR" sz="2000" dirty="0"/>
            </a:p>
          </p:txBody>
        </p:sp>
        <p:sp>
          <p:nvSpPr>
            <p:cNvPr id="11" name="Oval 9"/>
            <p:cNvSpPr>
              <a:spLocks noChangeArrowheads="1"/>
            </p:cNvSpPr>
            <p:nvPr/>
          </p:nvSpPr>
          <p:spPr bwMode="auto">
            <a:xfrm>
              <a:off x="2916238" y="3321050"/>
              <a:ext cx="720725" cy="6477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838200" indent="-838200"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2000" dirty="0"/>
                <a:t>0.8</a:t>
              </a:r>
              <a:endParaRPr lang="en-GB" altLang="el-GR" sz="2000" dirty="0"/>
            </a:p>
          </p:txBody>
        </p:sp>
        <p:sp>
          <p:nvSpPr>
            <p:cNvPr id="12" name="Line 10"/>
            <p:cNvSpPr>
              <a:spLocks noChangeShapeType="1"/>
            </p:cNvSpPr>
            <p:nvPr/>
          </p:nvSpPr>
          <p:spPr bwMode="auto">
            <a:xfrm flipV="1">
              <a:off x="3276600" y="5229225"/>
              <a:ext cx="0"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l-GR" dirty="0"/>
            </a:p>
          </p:txBody>
        </p:sp>
        <p:sp>
          <p:nvSpPr>
            <p:cNvPr id="13" name="Line 11"/>
            <p:cNvSpPr>
              <a:spLocks noChangeShapeType="1"/>
            </p:cNvSpPr>
            <p:nvPr/>
          </p:nvSpPr>
          <p:spPr bwMode="auto">
            <a:xfrm flipV="1">
              <a:off x="4356100" y="1752600"/>
              <a:ext cx="0" cy="4524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l-GR" dirty="0"/>
            </a:p>
          </p:txBody>
        </p:sp>
        <p:sp>
          <p:nvSpPr>
            <p:cNvPr id="14" name="Line 12"/>
            <p:cNvSpPr>
              <a:spLocks noChangeShapeType="1"/>
            </p:cNvSpPr>
            <p:nvPr/>
          </p:nvSpPr>
          <p:spPr bwMode="auto">
            <a:xfrm flipV="1">
              <a:off x="5364163" y="5229225"/>
              <a:ext cx="0"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l-GR" dirty="0"/>
            </a:p>
          </p:txBody>
        </p:sp>
        <p:sp>
          <p:nvSpPr>
            <p:cNvPr id="15" name="Line 13"/>
            <p:cNvSpPr>
              <a:spLocks noChangeShapeType="1"/>
            </p:cNvSpPr>
            <p:nvPr/>
          </p:nvSpPr>
          <p:spPr bwMode="auto">
            <a:xfrm flipV="1">
              <a:off x="3276600" y="3968750"/>
              <a:ext cx="0" cy="6127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dirty="0"/>
            </a:p>
          </p:txBody>
        </p:sp>
        <p:sp>
          <p:nvSpPr>
            <p:cNvPr id="16" name="Line 14"/>
            <p:cNvSpPr>
              <a:spLocks noChangeShapeType="1"/>
            </p:cNvSpPr>
            <p:nvPr/>
          </p:nvSpPr>
          <p:spPr bwMode="auto">
            <a:xfrm flipV="1">
              <a:off x="3276600" y="2852738"/>
              <a:ext cx="1079500" cy="4683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dirty="0"/>
            </a:p>
          </p:txBody>
        </p:sp>
        <p:sp>
          <p:nvSpPr>
            <p:cNvPr id="17" name="Line 15"/>
            <p:cNvSpPr>
              <a:spLocks noChangeShapeType="1"/>
            </p:cNvSpPr>
            <p:nvPr/>
          </p:nvSpPr>
          <p:spPr bwMode="auto">
            <a:xfrm flipV="1">
              <a:off x="5386388" y="3968750"/>
              <a:ext cx="0" cy="6127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dirty="0"/>
            </a:p>
          </p:txBody>
        </p:sp>
        <p:sp>
          <p:nvSpPr>
            <p:cNvPr id="18" name="Line 16"/>
            <p:cNvSpPr>
              <a:spLocks noChangeShapeType="1"/>
            </p:cNvSpPr>
            <p:nvPr/>
          </p:nvSpPr>
          <p:spPr bwMode="auto">
            <a:xfrm flipV="1">
              <a:off x="3276600" y="3968750"/>
              <a:ext cx="2109788" cy="6127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dirty="0"/>
            </a:p>
          </p:txBody>
        </p:sp>
        <p:sp>
          <p:nvSpPr>
            <p:cNvPr id="19" name="Line 17"/>
            <p:cNvSpPr>
              <a:spLocks noChangeShapeType="1"/>
            </p:cNvSpPr>
            <p:nvPr/>
          </p:nvSpPr>
          <p:spPr bwMode="auto">
            <a:xfrm flipH="1" flipV="1">
              <a:off x="3276600" y="3968750"/>
              <a:ext cx="2087563" cy="612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dirty="0"/>
            </a:p>
          </p:txBody>
        </p:sp>
        <p:sp>
          <p:nvSpPr>
            <p:cNvPr id="20" name="Line 18"/>
            <p:cNvSpPr>
              <a:spLocks noChangeShapeType="1"/>
            </p:cNvSpPr>
            <p:nvPr/>
          </p:nvSpPr>
          <p:spPr bwMode="auto">
            <a:xfrm flipH="1" flipV="1">
              <a:off x="4356100" y="2852738"/>
              <a:ext cx="1008063" cy="468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dirty="0"/>
            </a:p>
          </p:txBody>
        </p:sp>
        <p:sp>
          <p:nvSpPr>
            <p:cNvPr id="21" name="Text Box 19"/>
            <p:cNvSpPr txBox="1">
              <a:spLocks noChangeArrowheads="1"/>
            </p:cNvSpPr>
            <p:nvPr/>
          </p:nvSpPr>
          <p:spPr bwMode="auto">
            <a:xfrm>
              <a:off x="3203575" y="2852738"/>
              <a:ext cx="8651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838200" indent="-838200"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000" dirty="0"/>
                <a:t>1</a:t>
              </a:r>
              <a:endParaRPr lang="en-GB" altLang="el-GR" sz="2000" dirty="0"/>
            </a:p>
          </p:txBody>
        </p:sp>
        <p:sp>
          <p:nvSpPr>
            <p:cNvPr id="22" name="Text Box 20"/>
            <p:cNvSpPr txBox="1">
              <a:spLocks noChangeArrowheads="1"/>
            </p:cNvSpPr>
            <p:nvPr/>
          </p:nvSpPr>
          <p:spPr bwMode="auto">
            <a:xfrm>
              <a:off x="4283075" y="3770313"/>
              <a:ext cx="8651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838200" indent="-838200"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000" dirty="0"/>
                <a:t>1</a:t>
              </a:r>
              <a:endParaRPr lang="en-GB" altLang="el-GR" sz="2000" dirty="0"/>
            </a:p>
          </p:txBody>
        </p:sp>
        <p:sp>
          <p:nvSpPr>
            <p:cNvPr id="23" name="Text Box 21"/>
            <p:cNvSpPr txBox="1">
              <a:spLocks noChangeArrowheads="1"/>
            </p:cNvSpPr>
            <p:nvPr/>
          </p:nvSpPr>
          <p:spPr bwMode="auto">
            <a:xfrm>
              <a:off x="4716463" y="2852738"/>
              <a:ext cx="8651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838200" indent="-838200"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000" dirty="0"/>
                <a:t>-1</a:t>
              </a:r>
              <a:endParaRPr lang="en-GB" altLang="el-GR" sz="2000" dirty="0"/>
            </a:p>
          </p:txBody>
        </p:sp>
        <p:sp>
          <p:nvSpPr>
            <p:cNvPr id="24" name="Text Box 22"/>
            <p:cNvSpPr txBox="1">
              <a:spLocks noChangeArrowheads="1"/>
            </p:cNvSpPr>
            <p:nvPr/>
          </p:nvSpPr>
          <p:spPr bwMode="auto">
            <a:xfrm>
              <a:off x="2770188" y="4129088"/>
              <a:ext cx="8651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838200" indent="-838200"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000" dirty="0"/>
                <a:t>1</a:t>
              </a:r>
              <a:endParaRPr lang="en-GB" altLang="el-GR" sz="2000" dirty="0"/>
            </a:p>
          </p:txBody>
        </p:sp>
        <p:sp>
          <p:nvSpPr>
            <p:cNvPr id="25" name="Text Box 23"/>
            <p:cNvSpPr txBox="1">
              <a:spLocks noChangeArrowheads="1"/>
            </p:cNvSpPr>
            <p:nvPr/>
          </p:nvSpPr>
          <p:spPr bwMode="auto">
            <a:xfrm>
              <a:off x="3490913" y="3770313"/>
              <a:ext cx="8651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838200" indent="-838200"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000" dirty="0"/>
                <a:t>1</a:t>
              </a:r>
              <a:endParaRPr lang="en-GB" altLang="el-GR" sz="2000" dirty="0"/>
            </a:p>
          </p:txBody>
        </p:sp>
        <p:sp>
          <p:nvSpPr>
            <p:cNvPr id="26" name="Text Box 24"/>
            <p:cNvSpPr txBox="1">
              <a:spLocks noChangeArrowheads="1"/>
            </p:cNvSpPr>
            <p:nvPr/>
          </p:nvSpPr>
          <p:spPr bwMode="auto">
            <a:xfrm>
              <a:off x="5110163" y="4129088"/>
              <a:ext cx="8651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838200" indent="-838200"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000" dirty="0"/>
                <a:t>1</a:t>
              </a:r>
              <a:endParaRPr lang="en-GB" altLang="el-GR" sz="2000" dirty="0"/>
            </a:p>
          </p:txBody>
        </p:sp>
        <p:sp>
          <p:nvSpPr>
            <p:cNvPr id="27" name="AutoShape 25"/>
            <p:cNvSpPr>
              <a:spLocks noChangeArrowheads="1"/>
            </p:cNvSpPr>
            <p:nvPr/>
          </p:nvSpPr>
          <p:spPr bwMode="auto">
            <a:xfrm>
              <a:off x="4716463" y="2205038"/>
              <a:ext cx="1655762" cy="215900"/>
            </a:xfrm>
            <a:prstGeom prst="wedgeRectCallout">
              <a:avLst>
                <a:gd name="adj1" fmla="val -43750"/>
                <a:gd name="adj2" fmla="val 70000"/>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838200" indent="-838200"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GB" altLang="el-GR" sz="1800" i="1" dirty="0"/>
                <a:t>Threshold</a:t>
              </a:r>
            </a:p>
          </p:txBody>
        </p:sp>
        <p:sp>
          <p:nvSpPr>
            <p:cNvPr id="28" name="AutoShape 26"/>
            <p:cNvSpPr>
              <a:spLocks noChangeArrowheads="1"/>
            </p:cNvSpPr>
            <p:nvPr/>
          </p:nvSpPr>
          <p:spPr bwMode="auto">
            <a:xfrm>
              <a:off x="5543550" y="3141663"/>
              <a:ext cx="1655763" cy="215900"/>
            </a:xfrm>
            <a:prstGeom prst="wedgeRectCallout">
              <a:avLst>
                <a:gd name="adj1" fmla="val -41565"/>
                <a:gd name="adj2" fmla="val 69852"/>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838200" indent="-838200"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GB" altLang="el-GR" sz="1800" i="1" dirty="0"/>
                <a:t>Threshold</a:t>
              </a:r>
            </a:p>
          </p:txBody>
        </p:sp>
        <p:sp>
          <p:nvSpPr>
            <p:cNvPr id="29" name="AutoShape 27"/>
            <p:cNvSpPr>
              <a:spLocks noChangeArrowheads="1"/>
            </p:cNvSpPr>
            <p:nvPr/>
          </p:nvSpPr>
          <p:spPr bwMode="auto">
            <a:xfrm>
              <a:off x="1260475" y="3105150"/>
              <a:ext cx="1655763" cy="215900"/>
            </a:xfrm>
            <a:prstGeom prst="wedgeRectCallout">
              <a:avLst>
                <a:gd name="adj1" fmla="val 48560"/>
                <a:gd name="adj2" fmla="val 93384"/>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838200" indent="-838200"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GB" altLang="el-GR" sz="1800" i="1" dirty="0"/>
                <a:t>Threshold</a:t>
              </a:r>
            </a:p>
          </p:txBody>
        </p:sp>
        <p:sp>
          <p:nvSpPr>
            <p:cNvPr id="30" name="Text Box 28"/>
            <p:cNvSpPr txBox="1">
              <a:spLocks noChangeArrowheads="1"/>
            </p:cNvSpPr>
            <p:nvPr/>
          </p:nvSpPr>
          <p:spPr bwMode="auto">
            <a:xfrm>
              <a:off x="2770188" y="5876925"/>
              <a:ext cx="866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838200" indent="-838200"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GB" altLang="el-GR" sz="2000" dirty="0"/>
                <a:t>input</a:t>
              </a:r>
            </a:p>
          </p:txBody>
        </p:sp>
        <p:sp>
          <p:nvSpPr>
            <p:cNvPr id="31" name="Text Box 29"/>
            <p:cNvSpPr txBox="1">
              <a:spLocks noChangeArrowheads="1"/>
            </p:cNvSpPr>
            <p:nvPr/>
          </p:nvSpPr>
          <p:spPr bwMode="auto">
            <a:xfrm>
              <a:off x="4953000" y="5894388"/>
              <a:ext cx="866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838200" indent="-838200"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GB" altLang="el-GR" sz="2000" dirty="0"/>
                <a:t>input</a:t>
              </a:r>
            </a:p>
          </p:txBody>
        </p:sp>
      </p:grpSp>
    </p:spTree>
    <p:extLst>
      <p:ext uri="{BB962C8B-B14F-4D97-AF65-F5344CB8AC3E}">
        <p14:creationId xmlns:p14="http://schemas.microsoft.com/office/powerpoint/2010/main" val="16502249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Άσκηση: Το παρακάτω δίκτυο λύνει το xor πρόβλημα;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grpSp>
        <p:nvGrpSpPr>
          <p:cNvPr id="27" name="Ομάδα 26"/>
          <p:cNvGrpSpPr/>
          <p:nvPr/>
        </p:nvGrpSpPr>
        <p:grpSpPr>
          <a:xfrm>
            <a:off x="2699792" y="1556792"/>
            <a:ext cx="3600450" cy="4521200"/>
            <a:chOff x="2699444" y="1464766"/>
            <a:chExt cx="3600450" cy="4521200"/>
          </a:xfrm>
        </p:grpSpPr>
        <p:sp>
          <p:nvSpPr>
            <p:cNvPr id="5" name="Oval 5"/>
            <p:cNvSpPr>
              <a:spLocks noChangeArrowheads="1"/>
            </p:cNvSpPr>
            <p:nvPr/>
          </p:nvSpPr>
          <p:spPr bwMode="auto">
            <a:xfrm>
              <a:off x="3059807" y="4293691"/>
              <a:ext cx="720725" cy="6477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2400" dirty="0"/>
            </a:p>
          </p:txBody>
        </p:sp>
        <p:sp>
          <p:nvSpPr>
            <p:cNvPr id="6" name="Oval 6"/>
            <p:cNvSpPr>
              <a:spLocks noChangeArrowheads="1"/>
            </p:cNvSpPr>
            <p:nvPr/>
          </p:nvSpPr>
          <p:spPr bwMode="auto">
            <a:xfrm>
              <a:off x="5147369" y="4293691"/>
              <a:ext cx="720725" cy="6477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2400" dirty="0"/>
            </a:p>
          </p:txBody>
        </p:sp>
        <p:sp>
          <p:nvSpPr>
            <p:cNvPr id="7" name="Oval 7"/>
            <p:cNvSpPr>
              <a:spLocks noChangeArrowheads="1"/>
            </p:cNvSpPr>
            <p:nvPr/>
          </p:nvSpPr>
          <p:spPr bwMode="auto">
            <a:xfrm>
              <a:off x="4139307" y="1917204"/>
              <a:ext cx="720725" cy="6477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838200" indent="-838200"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2000" dirty="0"/>
                <a:t>0.</a:t>
              </a:r>
              <a:r>
                <a:rPr lang="en-GB" altLang="el-GR" sz="2000" dirty="0"/>
                <a:t>7</a:t>
              </a:r>
            </a:p>
          </p:txBody>
        </p:sp>
        <p:sp>
          <p:nvSpPr>
            <p:cNvPr id="8" name="Oval 8"/>
            <p:cNvSpPr>
              <a:spLocks noChangeArrowheads="1"/>
            </p:cNvSpPr>
            <p:nvPr/>
          </p:nvSpPr>
          <p:spPr bwMode="auto">
            <a:xfrm>
              <a:off x="5147369" y="3033216"/>
              <a:ext cx="720725" cy="6477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838200" indent="-838200"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GB" altLang="el-GR" sz="2000" dirty="0"/>
                <a:t>0.1</a:t>
              </a:r>
            </a:p>
          </p:txBody>
        </p:sp>
        <p:sp>
          <p:nvSpPr>
            <p:cNvPr id="9" name="Oval 9"/>
            <p:cNvSpPr>
              <a:spLocks noChangeArrowheads="1"/>
            </p:cNvSpPr>
            <p:nvPr/>
          </p:nvSpPr>
          <p:spPr bwMode="auto">
            <a:xfrm>
              <a:off x="3059807" y="3033216"/>
              <a:ext cx="720725" cy="6477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838200" indent="-838200"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GB" altLang="el-GR" sz="2000" dirty="0"/>
                <a:t>-1.6</a:t>
              </a:r>
            </a:p>
          </p:txBody>
        </p:sp>
        <p:sp>
          <p:nvSpPr>
            <p:cNvPr id="10" name="Line 10"/>
            <p:cNvSpPr>
              <a:spLocks noChangeShapeType="1"/>
            </p:cNvSpPr>
            <p:nvPr/>
          </p:nvSpPr>
          <p:spPr bwMode="auto">
            <a:xfrm flipV="1">
              <a:off x="3420169" y="4941391"/>
              <a:ext cx="0"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l-GR" dirty="0"/>
            </a:p>
          </p:txBody>
        </p:sp>
        <p:sp>
          <p:nvSpPr>
            <p:cNvPr id="11" name="Line 11"/>
            <p:cNvSpPr>
              <a:spLocks noChangeShapeType="1"/>
            </p:cNvSpPr>
            <p:nvPr/>
          </p:nvSpPr>
          <p:spPr bwMode="auto">
            <a:xfrm flipV="1">
              <a:off x="4499669" y="1464766"/>
              <a:ext cx="0" cy="4524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l-GR" dirty="0"/>
            </a:p>
          </p:txBody>
        </p:sp>
        <p:sp>
          <p:nvSpPr>
            <p:cNvPr id="12" name="Line 12"/>
            <p:cNvSpPr>
              <a:spLocks noChangeShapeType="1"/>
            </p:cNvSpPr>
            <p:nvPr/>
          </p:nvSpPr>
          <p:spPr bwMode="auto">
            <a:xfrm flipV="1">
              <a:off x="5507732" y="4941391"/>
              <a:ext cx="0"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l-GR" dirty="0"/>
            </a:p>
          </p:txBody>
        </p:sp>
        <p:sp>
          <p:nvSpPr>
            <p:cNvPr id="13" name="Line 13"/>
            <p:cNvSpPr>
              <a:spLocks noChangeShapeType="1"/>
            </p:cNvSpPr>
            <p:nvPr/>
          </p:nvSpPr>
          <p:spPr bwMode="auto">
            <a:xfrm flipV="1">
              <a:off x="3420169" y="3680916"/>
              <a:ext cx="0" cy="6127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dirty="0"/>
            </a:p>
          </p:txBody>
        </p:sp>
        <p:sp>
          <p:nvSpPr>
            <p:cNvPr id="14" name="Line 14"/>
            <p:cNvSpPr>
              <a:spLocks noChangeShapeType="1"/>
            </p:cNvSpPr>
            <p:nvPr/>
          </p:nvSpPr>
          <p:spPr bwMode="auto">
            <a:xfrm flipV="1">
              <a:off x="3420169" y="2564904"/>
              <a:ext cx="1079500" cy="4683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dirty="0"/>
            </a:p>
          </p:txBody>
        </p:sp>
        <p:sp>
          <p:nvSpPr>
            <p:cNvPr id="15" name="Line 15"/>
            <p:cNvSpPr>
              <a:spLocks noChangeShapeType="1"/>
            </p:cNvSpPr>
            <p:nvPr/>
          </p:nvSpPr>
          <p:spPr bwMode="auto">
            <a:xfrm flipV="1">
              <a:off x="5529957" y="3680916"/>
              <a:ext cx="0" cy="6127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dirty="0"/>
            </a:p>
          </p:txBody>
        </p:sp>
        <p:sp>
          <p:nvSpPr>
            <p:cNvPr id="16" name="Line 16"/>
            <p:cNvSpPr>
              <a:spLocks noChangeShapeType="1"/>
            </p:cNvSpPr>
            <p:nvPr/>
          </p:nvSpPr>
          <p:spPr bwMode="auto">
            <a:xfrm flipV="1">
              <a:off x="3420169" y="3680916"/>
              <a:ext cx="2109788" cy="6127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dirty="0"/>
            </a:p>
          </p:txBody>
        </p:sp>
        <p:sp>
          <p:nvSpPr>
            <p:cNvPr id="17" name="Line 17"/>
            <p:cNvSpPr>
              <a:spLocks noChangeShapeType="1"/>
            </p:cNvSpPr>
            <p:nvPr/>
          </p:nvSpPr>
          <p:spPr bwMode="auto">
            <a:xfrm flipH="1" flipV="1">
              <a:off x="3420169" y="3680916"/>
              <a:ext cx="2087563" cy="612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dirty="0"/>
            </a:p>
          </p:txBody>
        </p:sp>
        <p:sp>
          <p:nvSpPr>
            <p:cNvPr id="18" name="Line 18"/>
            <p:cNvSpPr>
              <a:spLocks noChangeShapeType="1"/>
            </p:cNvSpPr>
            <p:nvPr/>
          </p:nvSpPr>
          <p:spPr bwMode="auto">
            <a:xfrm flipH="1" flipV="1">
              <a:off x="4499669" y="2564904"/>
              <a:ext cx="1008063" cy="468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dirty="0"/>
            </a:p>
          </p:txBody>
        </p:sp>
        <p:sp>
          <p:nvSpPr>
            <p:cNvPr id="19" name="Text Box 19"/>
            <p:cNvSpPr txBox="1">
              <a:spLocks noChangeArrowheads="1"/>
            </p:cNvSpPr>
            <p:nvPr/>
          </p:nvSpPr>
          <p:spPr bwMode="auto">
            <a:xfrm>
              <a:off x="3059807" y="2547441"/>
              <a:ext cx="1152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838200" indent="-838200"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GB" altLang="el-GR" sz="2000" dirty="0"/>
                <a:t>-4.1</a:t>
              </a:r>
            </a:p>
          </p:txBody>
        </p:sp>
        <p:sp>
          <p:nvSpPr>
            <p:cNvPr id="20" name="Text Box 20"/>
            <p:cNvSpPr txBox="1">
              <a:spLocks noChangeArrowheads="1"/>
            </p:cNvSpPr>
            <p:nvPr/>
          </p:nvSpPr>
          <p:spPr bwMode="auto">
            <a:xfrm>
              <a:off x="4426644" y="3482479"/>
              <a:ext cx="8651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838200" indent="-838200"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GB" altLang="el-GR" sz="2000" dirty="0"/>
                <a:t>4.</a:t>
              </a:r>
              <a:r>
                <a:rPr lang="el-GR" altLang="el-GR" sz="2000" dirty="0"/>
                <a:t>1</a:t>
              </a:r>
              <a:endParaRPr lang="en-GB" altLang="el-GR" sz="2000" dirty="0"/>
            </a:p>
          </p:txBody>
        </p:sp>
        <p:sp>
          <p:nvSpPr>
            <p:cNvPr id="21" name="Text Box 21"/>
            <p:cNvSpPr txBox="1">
              <a:spLocks noChangeArrowheads="1"/>
            </p:cNvSpPr>
            <p:nvPr/>
          </p:nvSpPr>
          <p:spPr bwMode="auto">
            <a:xfrm>
              <a:off x="4860032" y="2564904"/>
              <a:ext cx="8651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838200" indent="-838200"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GB" altLang="el-GR" sz="2000" dirty="0"/>
                <a:t>4.8</a:t>
              </a:r>
            </a:p>
          </p:txBody>
        </p:sp>
        <p:sp>
          <p:nvSpPr>
            <p:cNvPr id="22" name="Text Box 22"/>
            <p:cNvSpPr txBox="1">
              <a:spLocks noChangeArrowheads="1"/>
            </p:cNvSpPr>
            <p:nvPr/>
          </p:nvSpPr>
          <p:spPr bwMode="auto">
            <a:xfrm>
              <a:off x="2699444" y="3841254"/>
              <a:ext cx="8651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838200" indent="-838200"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GB" altLang="el-GR" sz="2000" dirty="0"/>
                <a:t>-1.9</a:t>
              </a:r>
            </a:p>
          </p:txBody>
        </p:sp>
        <p:sp>
          <p:nvSpPr>
            <p:cNvPr id="23" name="Text Box 23"/>
            <p:cNvSpPr txBox="1">
              <a:spLocks noChangeArrowheads="1"/>
            </p:cNvSpPr>
            <p:nvPr/>
          </p:nvSpPr>
          <p:spPr bwMode="auto">
            <a:xfrm>
              <a:off x="3634482" y="3482479"/>
              <a:ext cx="8651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838200" indent="-838200"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GB" altLang="el-GR" sz="2000" dirty="0"/>
                <a:t>8.5</a:t>
              </a:r>
            </a:p>
          </p:txBody>
        </p:sp>
        <p:sp>
          <p:nvSpPr>
            <p:cNvPr id="24" name="Text Box 24"/>
            <p:cNvSpPr txBox="1">
              <a:spLocks noChangeArrowheads="1"/>
            </p:cNvSpPr>
            <p:nvPr/>
          </p:nvSpPr>
          <p:spPr bwMode="auto">
            <a:xfrm>
              <a:off x="5434707" y="3841254"/>
              <a:ext cx="8651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838200" indent="-838200"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GB" altLang="el-GR" sz="2000" dirty="0"/>
                <a:t>9.2</a:t>
              </a:r>
            </a:p>
          </p:txBody>
        </p:sp>
        <p:sp>
          <p:nvSpPr>
            <p:cNvPr id="25" name="Text Box 25"/>
            <p:cNvSpPr txBox="1">
              <a:spLocks noChangeArrowheads="1"/>
            </p:cNvSpPr>
            <p:nvPr/>
          </p:nvSpPr>
          <p:spPr bwMode="auto">
            <a:xfrm>
              <a:off x="2913757" y="5589091"/>
              <a:ext cx="866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838200" indent="-838200"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GB" altLang="el-GR" sz="2000" dirty="0"/>
                <a:t>input</a:t>
              </a:r>
            </a:p>
          </p:txBody>
        </p:sp>
        <p:sp>
          <p:nvSpPr>
            <p:cNvPr id="26" name="Text Box 26"/>
            <p:cNvSpPr txBox="1">
              <a:spLocks noChangeArrowheads="1"/>
            </p:cNvSpPr>
            <p:nvPr/>
          </p:nvSpPr>
          <p:spPr bwMode="auto">
            <a:xfrm>
              <a:off x="5096569" y="5589091"/>
              <a:ext cx="866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838200" indent="-838200"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GB" altLang="el-GR" sz="2000" dirty="0"/>
                <a:t>input</a:t>
              </a:r>
            </a:p>
          </p:txBody>
        </p:sp>
      </p:grpSp>
    </p:spTree>
    <p:extLst>
      <p:ext uri="{BB962C8B-B14F-4D97-AF65-F5344CB8AC3E}">
        <p14:creationId xmlns:p14="http://schemas.microsoft.com/office/powerpoint/2010/main" val="18379920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Χαρακτηριστικά </a:t>
            </a:r>
            <a:br>
              <a:rPr lang="el-GR" dirty="0"/>
            </a:br>
            <a:r>
              <a:rPr lang="el-GR" dirty="0" smtClean="0"/>
              <a:t>πολυεπ</a:t>
            </a:r>
            <a:r>
              <a:rPr lang="el-GR" dirty="0" smtClean="0"/>
              <a:t>ί</a:t>
            </a:r>
            <a:r>
              <a:rPr lang="el-GR" dirty="0" smtClean="0"/>
              <a:t>πεδων </a:t>
            </a:r>
            <a:r>
              <a:rPr lang="el-GR" dirty="0"/>
              <a:t>ν</a:t>
            </a:r>
            <a:r>
              <a:rPr lang="el-GR" dirty="0" smtClean="0"/>
              <a:t>ευρωνικών </a:t>
            </a:r>
            <a:r>
              <a:rPr lang="el-GR" dirty="0"/>
              <a:t>δ</a:t>
            </a:r>
            <a:r>
              <a:rPr lang="el-GR" dirty="0" smtClean="0"/>
              <a:t>ικτύων</a:t>
            </a:r>
            <a:endParaRPr lang="el-GR" dirty="0"/>
          </a:p>
        </p:txBody>
      </p:sp>
      <p:sp>
        <p:nvSpPr>
          <p:cNvPr id="3" name="Θέση περιεχομένου 2"/>
          <p:cNvSpPr>
            <a:spLocks noGrp="1"/>
          </p:cNvSpPr>
          <p:nvPr>
            <p:ph idx="1"/>
          </p:nvPr>
        </p:nvSpPr>
        <p:spPr>
          <a:xfrm>
            <a:off x="457200" y="1556792"/>
            <a:ext cx="8229600" cy="4248472"/>
          </a:xfrm>
        </p:spPr>
        <p:txBody>
          <a:bodyPr/>
          <a:lstStyle/>
          <a:p>
            <a:pPr marL="0" indent="0">
              <a:buNone/>
            </a:pPr>
            <a:r>
              <a:rPr lang="el-GR" dirty="0"/>
              <a:t>Οι νευρώνες των διαφόρων στρωμάτων μπορεί να είναι:</a:t>
            </a:r>
          </a:p>
          <a:p>
            <a:pPr lvl="1">
              <a:buFont typeface="Arial" panose="020B0604020202020204" pitchFamily="34" charset="0"/>
              <a:buChar char="•"/>
            </a:pPr>
            <a:r>
              <a:rPr lang="el-GR" b="1" dirty="0">
                <a:solidFill>
                  <a:srgbClr val="004A82"/>
                </a:solidFill>
              </a:rPr>
              <a:t>Πλήρως συνδεδεμένοι (fully connected</a:t>
            </a:r>
            <a:r>
              <a:rPr lang="el-GR" b="1" dirty="0" smtClean="0">
                <a:solidFill>
                  <a:srgbClr val="004A82"/>
                </a:solidFill>
              </a:rPr>
              <a:t>)</a:t>
            </a:r>
            <a:r>
              <a:rPr lang="en-US" b="1" dirty="0" smtClean="0">
                <a:solidFill>
                  <a:srgbClr val="004A82"/>
                </a:solidFill>
              </a:rPr>
              <a:t>,</a:t>
            </a:r>
            <a:endParaRPr lang="el-GR" b="1" dirty="0">
              <a:solidFill>
                <a:srgbClr val="004A82"/>
              </a:solidFill>
            </a:endParaRPr>
          </a:p>
          <a:p>
            <a:pPr lvl="1">
              <a:buFont typeface="Arial" panose="020B0604020202020204" pitchFamily="34" charset="0"/>
              <a:buChar char="•"/>
            </a:pPr>
            <a:r>
              <a:rPr lang="el-GR" b="1" dirty="0">
                <a:solidFill>
                  <a:srgbClr val="004A82"/>
                </a:solidFill>
              </a:rPr>
              <a:t>Μερικώς συνδεδεμένοι (partially connected</a:t>
            </a:r>
            <a:r>
              <a:rPr lang="el-GR" b="1" dirty="0" smtClean="0">
                <a:solidFill>
                  <a:srgbClr val="004A82"/>
                </a:solidFill>
              </a:rPr>
              <a:t>)</a:t>
            </a:r>
            <a:r>
              <a:rPr lang="en-US" b="1" dirty="0" smtClean="0">
                <a:solidFill>
                  <a:srgbClr val="004A82"/>
                </a:solidFill>
              </a:rPr>
              <a:t>.</a:t>
            </a:r>
            <a:endParaRPr lang="el-GR" b="1" dirty="0">
              <a:solidFill>
                <a:srgbClr val="004A82"/>
              </a:solidFill>
            </a:endParaRPr>
          </a:p>
          <a:p>
            <a:pPr marL="0" indent="0">
              <a:buNone/>
            </a:pPr>
            <a:r>
              <a:rPr lang="el-GR" dirty="0"/>
              <a:t>Τα ΤΝΔ χαρακτηρίζονται ως:</a:t>
            </a:r>
          </a:p>
          <a:p>
            <a:pPr lvl="1">
              <a:buFont typeface="Arial" panose="020B0604020202020204" pitchFamily="34" charset="0"/>
              <a:buChar char="•"/>
            </a:pPr>
            <a:r>
              <a:rPr lang="el-GR" b="1" dirty="0">
                <a:solidFill>
                  <a:srgbClr val="004A82"/>
                </a:solidFill>
              </a:rPr>
              <a:t>Δίκτυα με πρόσθια τροφοδότηση (feedforward</a:t>
            </a:r>
            <a:r>
              <a:rPr lang="el-GR" b="1" dirty="0" smtClean="0">
                <a:solidFill>
                  <a:srgbClr val="004A82"/>
                </a:solidFill>
              </a:rPr>
              <a:t>)</a:t>
            </a:r>
            <a:r>
              <a:rPr lang="en-US" b="1" dirty="0" smtClean="0">
                <a:solidFill>
                  <a:srgbClr val="004A82"/>
                </a:solidFill>
              </a:rPr>
              <a:t>,</a:t>
            </a:r>
            <a:endParaRPr lang="el-GR" b="1" dirty="0">
              <a:solidFill>
                <a:srgbClr val="004A82"/>
              </a:solidFill>
            </a:endParaRPr>
          </a:p>
          <a:p>
            <a:pPr lvl="1">
              <a:buFont typeface="Arial" panose="020B0604020202020204" pitchFamily="34" charset="0"/>
              <a:buChar char="•"/>
            </a:pPr>
            <a:r>
              <a:rPr lang="el-GR" b="1" dirty="0">
                <a:solidFill>
                  <a:srgbClr val="004A82"/>
                </a:solidFill>
              </a:rPr>
              <a:t>Δίκτυα με ανατροφοδότηση (feedback ή recurrent</a:t>
            </a:r>
            <a:r>
              <a:rPr lang="el-GR" b="1" dirty="0" smtClean="0">
                <a:solidFill>
                  <a:srgbClr val="004A82"/>
                </a:solidFill>
              </a:rPr>
              <a:t>)</a:t>
            </a:r>
            <a:r>
              <a:rPr lang="en-US" b="1" dirty="0" smtClean="0">
                <a:solidFill>
                  <a:srgbClr val="004A82"/>
                </a:solidFill>
              </a:rPr>
              <a:t>.</a:t>
            </a:r>
            <a:endParaRPr lang="el-GR" b="1" dirty="0">
              <a:solidFill>
                <a:srgbClr val="004A82"/>
              </a:solidFill>
            </a:endParaRPr>
          </a:p>
          <a:p>
            <a:pPr marL="0" indent="0">
              <a:buNone/>
            </a:pPr>
            <a:r>
              <a:rPr lang="el-GR" dirty="0"/>
              <a:t>Στην πλειοψηφία των εφαρμογών χρησιμοποιούνται </a:t>
            </a:r>
            <a:br>
              <a:rPr lang="el-GR" dirty="0"/>
            </a:br>
            <a:r>
              <a:rPr lang="el-GR" dirty="0"/>
              <a:t>δίκτυα απλής τροφοδότησης.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35316445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Εκπαίδευση </a:t>
            </a:r>
            <a:r>
              <a:rPr lang="el-GR" dirty="0" smtClean="0"/>
              <a:t>ΤΝΔ</a:t>
            </a:r>
            <a:r>
              <a:rPr lang="en-US" dirty="0" smtClean="0"/>
              <a:t> </a:t>
            </a:r>
            <a:r>
              <a:rPr lang="en-US" sz="3200" b="0" dirty="0" smtClean="0"/>
              <a:t>(1 </a:t>
            </a:r>
            <a:r>
              <a:rPr lang="el-GR" sz="3200" b="0" dirty="0" smtClean="0"/>
              <a:t>από </a:t>
            </a:r>
            <a:r>
              <a:rPr lang="en-US" sz="3200" b="0" dirty="0" smtClean="0"/>
              <a:t>2</a:t>
            </a:r>
            <a:r>
              <a:rPr lang="el-GR" sz="3200" b="0" dirty="0" smtClean="0"/>
              <a:t>)</a:t>
            </a:r>
            <a:endParaRPr lang="el-GR" sz="3200" b="0" dirty="0"/>
          </a:p>
        </p:txBody>
      </p:sp>
      <p:sp>
        <p:nvSpPr>
          <p:cNvPr id="3" name="Θέση περιεχομένου 2"/>
          <p:cNvSpPr>
            <a:spLocks noGrp="1"/>
          </p:cNvSpPr>
          <p:nvPr>
            <p:ph idx="1"/>
          </p:nvPr>
        </p:nvSpPr>
        <p:spPr>
          <a:xfrm>
            <a:off x="462920" y="1628800"/>
            <a:ext cx="8229600" cy="3888432"/>
          </a:xfrm>
        </p:spPr>
        <p:txBody>
          <a:bodyPr/>
          <a:lstStyle/>
          <a:p>
            <a:pPr marL="0" indent="0">
              <a:buNone/>
            </a:pPr>
            <a:r>
              <a:rPr lang="el-GR" dirty="0"/>
              <a:t>Η εκπαίδευση έχει ως βασικό στόχο να βρεθεί ένας τρόπος αλλαγής των βαρών που θα έχει σαν αποτέλεσμα την αύξηση της ικανότητας του δικτύου να παρέχει στο μέλλον μία επιθυμητή έξοδο μετά από μία δεδομένη είσοδο. </a:t>
            </a:r>
          </a:p>
          <a:p>
            <a:r>
              <a:rPr lang="el-GR" dirty="0"/>
              <a:t>  Όταν η έξοδος είναι εκ των προτέρων γνωστή λέμε ότι το δίκτυο μαθαίνει κάτω από επίβλεψη (</a:t>
            </a:r>
            <a:r>
              <a:rPr lang="el-GR" b="1" dirty="0">
                <a:solidFill>
                  <a:srgbClr val="820000"/>
                </a:solidFill>
              </a:rPr>
              <a:t>supervised learning</a:t>
            </a:r>
            <a:r>
              <a:rPr lang="el-GR" dirty="0"/>
              <a:t>), (backpropagation δίκτυα) </a:t>
            </a:r>
          </a:p>
          <a:p>
            <a:r>
              <a:rPr lang="el-GR" dirty="0" smtClean="0"/>
              <a:t>αλλιώς </a:t>
            </a:r>
            <a:r>
              <a:rPr lang="el-GR" dirty="0"/>
              <a:t>μαθαίνει χωρίς επίβλεψη (</a:t>
            </a:r>
            <a:r>
              <a:rPr lang="el-GR" b="1" dirty="0">
                <a:solidFill>
                  <a:srgbClr val="820000"/>
                </a:solidFill>
              </a:rPr>
              <a:t>unsupervised learning</a:t>
            </a:r>
            <a:r>
              <a:rPr lang="el-GR" dirty="0"/>
              <a:t>), </a:t>
            </a:r>
            <a:r>
              <a:rPr lang="el-GR" dirty="0" smtClean="0"/>
              <a:t>(δίκτυα </a:t>
            </a:r>
            <a:r>
              <a:rPr lang="el-GR" dirty="0"/>
              <a:t>Kohonen).</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42071462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Εκπαίδευση ΤΝΔ</a:t>
            </a:r>
            <a:r>
              <a:rPr lang="en-US" dirty="0"/>
              <a:t> </a:t>
            </a:r>
            <a:r>
              <a:rPr lang="en-US" sz="3200" b="0" dirty="0" smtClean="0"/>
              <a:t>(</a:t>
            </a:r>
            <a:r>
              <a:rPr lang="el-GR" sz="3200" b="0" dirty="0" smtClean="0"/>
              <a:t>2</a:t>
            </a:r>
            <a:r>
              <a:rPr lang="en-US" sz="3200" b="0" dirty="0" smtClean="0"/>
              <a:t> </a:t>
            </a:r>
            <a:r>
              <a:rPr lang="el-GR" sz="3200" b="0" dirty="0"/>
              <a:t>από </a:t>
            </a:r>
            <a:r>
              <a:rPr lang="en-US" sz="3200" b="0" dirty="0" smtClean="0"/>
              <a:t>2</a:t>
            </a:r>
            <a:r>
              <a:rPr lang="el-GR" sz="3200" b="0" dirty="0" smtClean="0"/>
              <a:t>)</a:t>
            </a:r>
            <a:endParaRPr lang="el-GR" dirty="0"/>
          </a:p>
        </p:txBody>
      </p:sp>
      <p:sp>
        <p:nvSpPr>
          <p:cNvPr id="3" name="Θέση περιεχομένου 2"/>
          <p:cNvSpPr>
            <a:spLocks noGrp="1"/>
          </p:cNvSpPr>
          <p:nvPr>
            <p:ph idx="1"/>
          </p:nvPr>
        </p:nvSpPr>
        <p:spPr>
          <a:xfrm>
            <a:off x="539552" y="1614029"/>
            <a:ext cx="3250704" cy="1296144"/>
          </a:xfrm>
        </p:spPr>
        <p:txBody>
          <a:bodyPr/>
          <a:lstStyle/>
          <a:p>
            <a:pPr marL="0" indent="0">
              <a:buNone/>
            </a:pPr>
            <a:r>
              <a:rPr lang="el-GR" altLang="el-GR" b="1" dirty="0">
                <a:solidFill>
                  <a:srgbClr val="004A82"/>
                </a:solidFill>
              </a:rPr>
              <a:t>Κάτω από επίβλεψη</a:t>
            </a:r>
            <a:r>
              <a:rPr lang="el-GR" altLang="el-GR" dirty="0">
                <a:solidFill>
                  <a:srgbClr val="004A82"/>
                </a:solidFill>
                <a:cs typeface="Times New Roman" panose="02020603050405020304" pitchFamily="18" charset="0"/>
              </a:rPr>
              <a:t> </a:t>
            </a:r>
            <a:r>
              <a:rPr lang="el-GR" altLang="el-GR" dirty="0">
                <a:solidFill>
                  <a:srgbClr val="000000"/>
                </a:solidFill>
                <a:cs typeface="Times New Roman" panose="02020603050405020304" pitchFamily="18" charset="0"/>
              </a:rPr>
              <a:t>(</a:t>
            </a:r>
            <a:r>
              <a:rPr lang="en-US" altLang="el-GR" dirty="0">
                <a:solidFill>
                  <a:srgbClr val="000000"/>
                </a:solidFill>
                <a:cs typeface="Times New Roman" panose="02020603050405020304" pitchFamily="18" charset="0"/>
              </a:rPr>
              <a:t>supervised learning</a:t>
            </a:r>
            <a:r>
              <a:rPr lang="el-GR" altLang="el-GR" dirty="0">
                <a:solidFill>
                  <a:srgbClr val="000000"/>
                </a:solidFill>
              </a:rPr>
              <a:t>) </a:t>
            </a:r>
            <a:r>
              <a:rPr lang="en-US" altLang="el-GR" sz="2200" dirty="0">
                <a:solidFill>
                  <a:srgbClr val="000000"/>
                </a:solidFill>
              </a:rPr>
              <a:t>Backpropagation</a:t>
            </a:r>
            <a:endParaRPr lang="el-GR" altLang="el-GR" sz="2200" dirty="0">
              <a:solidFill>
                <a:srgbClr val="000000"/>
              </a:solidFill>
            </a:endParaRP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graphicFrame>
        <p:nvGraphicFramePr>
          <p:cNvPr id="5" name="Object 80"/>
          <p:cNvGraphicFramePr>
            <a:graphicFrameLocks noChangeAspect="1"/>
          </p:cNvGraphicFramePr>
          <p:nvPr>
            <p:extLst>
              <p:ext uri="{D42A27DB-BD31-4B8C-83A1-F6EECF244321}">
                <p14:modId xmlns:p14="http://schemas.microsoft.com/office/powerpoint/2010/main" val="2256775831"/>
              </p:ext>
            </p:extLst>
          </p:nvPr>
        </p:nvGraphicFramePr>
        <p:xfrm>
          <a:off x="3322492" y="833351"/>
          <a:ext cx="5395913" cy="2857500"/>
        </p:xfrm>
        <a:graphic>
          <a:graphicData uri="http://schemas.openxmlformats.org/presentationml/2006/ole">
            <mc:AlternateContent xmlns:mc="http://schemas.openxmlformats.org/markup-compatibility/2006">
              <mc:Choice xmlns:v="urn:schemas-microsoft-com:vml" Requires="v">
                <p:oleObj spid="_x0000_s8246" r:id="rId3" imgW="5699760" imgH="3014472" progId="Word.Document.8">
                  <p:embed/>
                </p:oleObj>
              </mc:Choice>
              <mc:Fallback>
                <p:oleObj r:id="rId3" imgW="5699760" imgH="3014472" progId="Word.Document.8">
                  <p:embed/>
                  <p:pic>
                    <p:nvPicPr>
                      <p:cNvPr id="0"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2492" y="833351"/>
                        <a:ext cx="5395913" cy="285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Θέση περιεχομένου 2"/>
          <p:cNvSpPr txBox="1">
            <a:spLocks/>
          </p:cNvSpPr>
          <p:nvPr/>
        </p:nvSpPr>
        <p:spPr>
          <a:xfrm>
            <a:off x="323528" y="4581128"/>
            <a:ext cx="3250704" cy="1296144"/>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Wingdings" panose="05000000000000000000" pitchFamily="2" charset="2"/>
              <a:buChar char="Ø"/>
              <a:defRPr sz="2400" kern="1200">
                <a:solidFill>
                  <a:schemeClr val="tx1"/>
                </a:solidFill>
                <a:latin typeface="+mn-lt"/>
                <a:ea typeface="+mn-ea"/>
                <a:cs typeface="+mn-cs"/>
              </a:defRPr>
            </a:lvl1pPr>
            <a:lvl2pPr marL="742950" indent="-285750" algn="l" defTabSz="914400" rtl="0" eaLnBrk="1" latinLnBrk="0" hangingPunct="1">
              <a:spcBef>
                <a:spcPts val="6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Wingdings" panose="05000000000000000000" pitchFamily="2" charset="2"/>
              <a:buNone/>
            </a:pPr>
            <a:r>
              <a:rPr lang="el-GR" altLang="el-GR" b="1" dirty="0" smtClean="0">
                <a:solidFill>
                  <a:srgbClr val="004A82"/>
                </a:solidFill>
              </a:rPr>
              <a:t>Κάτω από επίβλεψη</a:t>
            </a:r>
            <a:r>
              <a:rPr lang="el-GR" altLang="el-GR" dirty="0" smtClean="0">
                <a:solidFill>
                  <a:srgbClr val="004A82"/>
                </a:solidFill>
                <a:cs typeface="Times New Roman" panose="02020603050405020304" pitchFamily="18" charset="0"/>
              </a:rPr>
              <a:t> </a:t>
            </a:r>
            <a:r>
              <a:rPr lang="el-GR" altLang="el-GR" dirty="0" smtClean="0">
                <a:solidFill>
                  <a:srgbClr val="000000"/>
                </a:solidFill>
                <a:cs typeface="Times New Roman" panose="02020603050405020304" pitchFamily="18" charset="0"/>
              </a:rPr>
              <a:t>(</a:t>
            </a:r>
            <a:r>
              <a:rPr lang="en-US" altLang="el-GR" dirty="0" smtClean="0">
                <a:solidFill>
                  <a:srgbClr val="000000"/>
                </a:solidFill>
                <a:cs typeface="Times New Roman" panose="02020603050405020304" pitchFamily="18" charset="0"/>
              </a:rPr>
              <a:t>supervised learning</a:t>
            </a:r>
            <a:r>
              <a:rPr lang="el-GR" altLang="el-GR" dirty="0" smtClean="0">
                <a:solidFill>
                  <a:srgbClr val="000000"/>
                </a:solidFill>
              </a:rPr>
              <a:t>) </a:t>
            </a:r>
            <a:r>
              <a:rPr lang="en-US" altLang="el-GR" sz="2200" dirty="0" smtClean="0">
                <a:solidFill>
                  <a:srgbClr val="000000"/>
                </a:solidFill>
              </a:rPr>
              <a:t>Backpropagation</a:t>
            </a:r>
            <a:endParaRPr lang="el-GR" altLang="el-GR" sz="2200" dirty="0" smtClean="0">
              <a:solidFill>
                <a:srgbClr val="000000"/>
              </a:solidFill>
            </a:endParaRPr>
          </a:p>
          <a:p>
            <a:pPr marL="0" indent="0" fontAlgn="auto">
              <a:spcAft>
                <a:spcPts val="0"/>
              </a:spcAft>
              <a:buFont typeface="Wingdings" panose="05000000000000000000" pitchFamily="2" charset="2"/>
              <a:buNone/>
            </a:pPr>
            <a:endParaRPr lang="el-GR" dirty="0"/>
          </a:p>
        </p:txBody>
      </p:sp>
      <p:sp>
        <p:nvSpPr>
          <p:cNvPr id="7" name="Line 85"/>
          <p:cNvSpPr>
            <a:spLocks noChangeShapeType="1"/>
          </p:cNvSpPr>
          <p:nvPr/>
        </p:nvSpPr>
        <p:spPr bwMode="auto">
          <a:xfrm flipV="1">
            <a:off x="2699792" y="2636911"/>
            <a:ext cx="1440160" cy="0"/>
          </a:xfrm>
          <a:prstGeom prst="line">
            <a:avLst/>
          </a:prstGeom>
          <a:noFill/>
          <a:ln w="28575">
            <a:solidFill>
              <a:srgbClr val="004A82"/>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8" name="Line 85"/>
          <p:cNvSpPr>
            <a:spLocks noChangeShapeType="1"/>
          </p:cNvSpPr>
          <p:nvPr/>
        </p:nvSpPr>
        <p:spPr bwMode="auto">
          <a:xfrm flipV="1">
            <a:off x="3061850" y="5157192"/>
            <a:ext cx="1440160" cy="0"/>
          </a:xfrm>
          <a:prstGeom prst="line">
            <a:avLst/>
          </a:prstGeom>
          <a:noFill/>
          <a:ln w="28575">
            <a:solidFill>
              <a:srgbClr val="004A82"/>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graphicFrame>
        <p:nvGraphicFramePr>
          <p:cNvPr id="9" name="Object 78"/>
          <p:cNvGraphicFramePr>
            <a:graphicFrameLocks noChangeAspect="1"/>
          </p:cNvGraphicFramePr>
          <p:nvPr>
            <p:extLst>
              <p:ext uri="{D42A27DB-BD31-4B8C-83A1-F6EECF244321}">
                <p14:modId xmlns:p14="http://schemas.microsoft.com/office/powerpoint/2010/main" val="2868900774"/>
              </p:ext>
            </p:extLst>
          </p:nvPr>
        </p:nvGraphicFramePr>
        <p:xfrm>
          <a:off x="3790256" y="3746654"/>
          <a:ext cx="5159375" cy="2974821"/>
        </p:xfrm>
        <a:graphic>
          <a:graphicData uri="http://schemas.openxmlformats.org/presentationml/2006/ole">
            <mc:AlternateContent xmlns:mc="http://schemas.openxmlformats.org/markup-compatibility/2006">
              <mc:Choice xmlns:v="urn:schemas-microsoft-com:vml" Requires="v">
                <p:oleObj spid="_x0000_s8247" r:id="rId5" imgW="4861560" imgH="3697224" progId="Word.Picture.8">
                  <p:embed/>
                </p:oleObj>
              </mc:Choice>
              <mc:Fallback>
                <p:oleObj r:id="rId5" imgW="4861560" imgH="3697224" progId="Word.Picture.8">
                  <p:embed/>
                  <p:pic>
                    <p:nvPicPr>
                      <p:cNvPr id="0" name="Picture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0256" y="3746654"/>
                        <a:ext cx="5159375" cy="29748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502828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Στάδια </a:t>
            </a:r>
            <a:r>
              <a:rPr lang="el-GR" dirty="0"/>
              <a:t>ε</a:t>
            </a:r>
            <a:r>
              <a:rPr lang="el-GR" dirty="0" smtClean="0"/>
              <a:t>κπαίδευσης </a:t>
            </a:r>
            <a:r>
              <a:rPr lang="el-GR" dirty="0"/>
              <a:t>τ</a:t>
            </a:r>
            <a:r>
              <a:rPr lang="el-GR" dirty="0" smtClean="0"/>
              <a:t>εχνητού </a:t>
            </a:r>
            <a:r>
              <a:rPr lang="el-GR" dirty="0"/>
              <a:t>ν</a:t>
            </a:r>
            <a:r>
              <a:rPr lang="el-GR" dirty="0" smtClean="0"/>
              <a:t>ευρωνικού </a:t>
            </a:r>
            <a:r>
              <a:rPr lang="el-GR" dirty="0"/>
              <a:t>δ</a:t>
            </a:r>
            <a:r>
              <a:rPr lang="el-GR" dirty="0" smtClean="0"/>
              <a:t>ικτύου</a:t>
            </a:r>
            <a:endParaRPr lang="el-GR" dirty="0"/>
          </a:p>
        </p:txBody>
      </p:sp>
      <p:sp>
        <p:nvSpPr>
          <p:cNvPr id="3" name="Θέση περιεχομένου 2"/>
          <p:cNvSpPr>
            <a:spLocks noGrp="1"/>
          </p:cNvSpPr>
          <p:nvPr>
            <p:ph idx="1"/>
          </p:nvPr>
        </p:nvSpPr>
        <p:spPr>
          <a:xfrm>
            <a:off x="-3001" y="1323064"/>
            <a:ext cx="4266728" cy="576064"/>
          </a:xfrm>
        </p:spPr>
        <p:txBody>
          <a:bodyPr/>
          <a:lstStyle/>
          <a:p>
            <a:pPr marL="0" indent="0">
              <a:buNone/>
            </a:pPr>
            <a:r>
              <a:rPr lang="el-GR" b="1" dirty="0"/>
              <a:t>Στάδιο 1: Εκπαίδευση Δικτύου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
        <p:nvSpPr>
          <p:cNvPr id="5" name="Rectangle 5"/>
          <p:cNvSpPr>
            <a:spLocks noChangeArrowheads="1"/>
          </p:cNvSpPr>
          <p:nvPr/>
        </p:nvSpPr>
        <p:spPr bwMode="auto">
          <a:xfrm>
            <a:off x="3131840" y="1910662"/>
            <a:ext cx="2263775" cy="1108638"/>
          </a:xfrm>
          <a:prstGeom prst="rect">
            <a:avLst/>
          </a:prstGeom>
          <a:solidFill>
            <a:schemeClr val="accent2">
              <a:lumMod val="20000"/>
              <a:lumOff val="80000"/>
            </a:schemeClr>
          </a:solidFill>
          <a:ln w="9525">
            <a:solidFill>
              <a:srgbClr val="820000"/>
            </a:solidFill>
            <a:miter lim="800000"/>
            <a:headEnd/>
            <a:tailEnd/>
          </a:ln>
          <a:effectLst/>
        </p:spPr>
        <p:txBody>
          <a:bodyPr lIns="92075" tIns="46038" rIns="92075" bIns="46038">
            <a:spAutoFit/>
          </a:bodyPr>
          <a:lstStyle/>
          <a:p>
            <a:pPr algn="ctr" eaLnBrk="0" hangingPunct="0">
              <a:defRPr/>
            </a:pPr>
            <a:r>
              <a:rPr lang="el-GR" sz="2200" b="1" dirty="0">
                <a:latin typeface="+mn-lt"/>
              </a:rPr>
              <a:t>Τεχνητό</a:t>
            </a:r>
          </a:p>
          <a:p>
            <a:pPr algn="ctr" eaLnBrk="0" hangingPunct="0">
              <a:defRPr/>
            </a:pPr>
            <a:r>
              <a:rPr lang="el-GR" sz="2200" b="1" dirty="0">
                <a:latin typeface="+mn-lt"/>
              </a:rPr>
              <a:t>Νευρωνικό</a:t>
            </a:r>
          </a:p>
          <a:p>
            <a:pPr algn="ctr" eaLnBrk="0" hangingPunct="0">
              <a:defRPr/>
            </a:pPr>
            <a:r>
              <a:rPr lang="el-GR" sz="2200" b="1" dirty="0">
                <a:latin typeface="+mn-lt"/>
              </a:rPr>
              <a:t>Δίκτυο</a:t>
            </a:r>
            <a:endParaRPr lang="en-US" sz="2200" b="1" dirty="0">
              <a:latin typeface="+mn-lt"/>
            </a:endParaRPr>
          </a:p>
        </p:txBody>
      </p:sp>
      <p:sp>
        <p:nvSpPr>
          <p:cNvPr id="6" name="AutoShape 6"/>
          <p:cNvSpPr>
            <a:spLocks noChangeArrowheads="1"/>
          </p:cNvSpPr>
          <p:nvPr/>
        </p:nvSpPr>
        <p:spPr bwMode="auto">
          <a:xfrm>
            <a:off x="379115" y="1900521"/>
            <a:ext cx="2752725" cy="1060450"/>
          </a:xfrm>
          <a:prstGeom prst="rightArrow">
            <a:avLst>
              <a:gd name="adj1" fmla="val 61380"/>
              <a:gd name="adj2" fmla="val 129790"/>
            </a:avLst>
          </a:prstGeom>
          <a:solidFill>
            <a:schemeClr val="accent1">
              <a:lumMod val="20000"/>
              <a:lumOff val="80000"/>
            </a:schemeClr>
          </a:solidFill>
          <a:ln w="12700">
            <a:solidFill>
              <a:srgbClr val="004A82"/>
            </a:solidFill>
            <a:miter lim="800000"/>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2400" dirty="0">
              <a:solidFill>
                <a:schemeClr val="tx2"/>
              </a:solidFill>
            </a:endParaRPr>
          </a:p>
        </p:txBody>
      </p:sp>
      <p:sp>
        <p:nvSpPr>
          <p:cNvPr id="7" name="Rectangle 7"/>
          <p:cNvSpPr>
            <a:spLocks noChangeArrowheads="1"/>
          </p:cNvSpPr>
          <p:nvPr/>
        </p:nvSpPr>
        <p:spPr bwMode="auto">
          <a:xfrm>
            <a:off x="463410" y="2018973"/>
            <a:ext cx="2133600" cy="770084"/>
          </a:xfrm>
          <a:prstGeom prst="rect">
            <a:avLst/>
          </a:prstGeom>
          <a:noFill/>
          <a:ln w="9525">
            <a:noFill/>
            <a:miter lim="800000"/>
            <a:headEnd/>
            <a:tailEnd/>
          </a:ln>
          <a:effectLst/>
        </p:spPr>
        <p:txBody>
          <a:bodyPr lIns="92075" tIns="46038" rIns="92075" bIns="46038">
            <a:spAutoFit/>
          </a:bodyPr>
          <a:lstStyle/>
          <a:p>
            <a:pPr algn="l" eaLnBrk="0" hangingPunct="0">
              <a:defRPr/>
            </a:pPr>
            <a:r>
              <a:rPr lang="el-GR" sz="2200" b="1" dirty="0">
                <a:latin typeface="+mn-lt"/>
              </a:rPr>
              <a:t>Παρουσίαση </a:t>
            </a:r>
          </a:p>
          <a:p>
            <a:pPr algn="l" eaLnBrk="0" hangingPunct="0">
              <a:defRPr/>
            </a:pPr>
            <a:r>
              <a:rPr lang="el-GR" sz="2200" b="1" dirty="0">
                <a:latin typeface="+mn-lt"/>
              </a:rPr>
              <a:t>Παραδειγμάτων</a:t>
            </a:r>
            <a:endParaRPr lang="en-US" sz="2200" b="1" dirty="0">
              <a:latin typeface="+mn-lt"/>
            </a:endParaRPr>
          </a:p>
        </p:txBody>
      </p:sp>
      <p:grpSp>
        <p:nvGrpSpPr>
          <p:cNvPr id="8" name="Group 8"/>
          <p:cNvGrpSpPr>
            <a:grpSpLocks/>
          </p:cNvGrpSpPr>
          <p:nvPr/>
        </p:nvGrpSpPr>
        <p:grpSpPr bwMode="auto">
          <a:xfrm>
            <a:off x="5428275" y="1955112"/>
            <a:ext cx="3038475" cy="863600"/>
            <a:chOff x="3640" y="1468"/>
            <a:chExt cx="1864" cy="544"/>
          </a:xfrm>
          <a:solidFill>
            <a:schemeClr val="accent3">
              <a:lumMod val="20000"/>
              <a:lumOff val="80000"/>
            </a:schemeClr>
          </a:solidFill>
        </p:grpSpPr>
        <p:sp>
          <p:nvSpPr>
            <p:cNvPr id="9" name="AutoShape 9"/>
            <p:cNvSpPr>
              <a:spLocks noChangeArrowheads="1"/>
            </p:cNvSpPr>
            <p:nvPr/>
          </p:nvSpPr>
          <p:spPr bwMode="auto">
            <a:xfrm>
              <a:off x="3640" y="1468"/>
              <a:ext cx="1864" cy="544"/>
            </a:xfrm>
            <a:prstGeom prst="leftArrow">
              <a:avLst>
                <a:gd name="adj1" fmla="val 50000"/>
                <a:gd name="adj2" fmla="val 171308"/>
              </a:avLst>
            </a:prstGeom>
            <a:grpFill/>
            <a:ln w="12700">
              <a:solidFill>
                <a:srgbClr val="274E1E"/>
              </a:solidFill>
              <a:miter lim="800000"/>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2400" dirty="0">
                <a:solidFill>
                  <a:schemeClr val="tx2"/>
                </a:solidFill>
              </a:endParaRPr>
            </a:p>
          </p:txBody>
        </p:sp>
        <p:sp>
          <p:nvSpPr>
            <p:cNvPr id="10" name="Rectangle 10"/>
            <p:cNvSpPr>
              <a:spLocks noChangeArrowheads="1"/>
            </p:cNvSpPr>
            <p:nvPr/>
          </p:nvSpPr>
          <p:spPr bwMode="auto">
            <a:xfrm flipH="1">
              <a:off x="3954" y="1604"/>
              <a:ext cx="1462" cy="272"/>
            </a:xfrm>
            <a:prstGeom prst="rect">
              <a:avLst/>
            </a:prstGeom>
            <a:noFill/>
            <a:ln w="9525">
              <a:noFill/>
              <a:miter lim="800000"/>
              <a:headEnd/>
              <a:tailEnd/>
            </a:ln>
            <a:effectLst/>
          </p:spPr>
          <p:txBody>
            <a:bodyPr wrap="none" lIns="92075" tIns="46038" rIns="92075" bIns="46038">
              <a:spAutoFit/>
            </a:bodyPr>
            <a:lstStyle/>
            <a:p>
              <a:pPr algn="l" eaLnBrk="0" hangingPunct="0">
                <a:defRPr/>
              </a:pPr>
              <a:r>
                <a:rPr lang="el-GR" sz="2200" b="1" dirty="0">
                  <a:latin typeface="+mn-lt"/>
                </a:rPr>
                <a:t>Επιθυμητές Έξοδοι</a:t>
              </a:r>
              <a:endParaRPr lang="en-US" sz="2200" b="1" dirty="0">
                <a:latin typeface="+mn-lt"/>
              </a:endParaRPr>
            </a:p>
          </p:txBody>
        </p:sp>
      </p:grpSp>
      <p:grpSp>
        <p:nvGrpSpPr>
          <p:cNvPr id="11" name="Group 11"/>
          <p:cNvGrpSpPr>
            <a:grpSpLocks/>
          </p:cNvGrpSpPr>
          <p:nvPr/>
        </p:nvGrpSpPr>
        <p:grpSpPr bwMode="auto">
          <a:xfrm>
            <a:off x="2287077" y="3015561"/>
            <a:ext cx="3797437" cy="1510131"/>
            <a:chOff x="2080" y="2116"/>
            <a:chExt cx="1736" cy="808"/>
          </a:xfrm>
        </p:grpSpPr>
        <p:sp>
          <p:nvSpPr>
            <p:cNvPr id="12" name="AutoShape 12"/>
            <p:cNvSpPr>
              <a:spLocks noChangeArrowheads="1"/>
            </p:cNvSpPr>
            <p:nvPr/>
          </p:nvSpPr>
          <p:spPr bwMode="auto">
            <a:xfrm>
              <a:off x="2080" y="2116"/>
              <a:ext cx="1736" cy="808"/>
            </a:xfrm>
            <a:prstGeom prst="downArrow">
              <a:avLst>
                <a:gd name="adj1" fmla="val 50000"/>
                <a:gd name="adj2" fmla="val 50005"/>
              </a:avLst>
            </a:prstGeom>
            <a:solidFill>
              <a:schemeClr val="accent5">
                <a:lumMod val="20000"/>
                <a:lumOff val="80000"/>
              </a:schemeClr>
            </a:solidFill>
            <a:ln w="12700">
              <a:solidFill>
                <a:schemeClr val="accent5">
                  <a:lumMod val="50000"/>
                </a:schemeClr>
              </a:solidFill>
              <a:miter lim="800000"/>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2400" dirty="0">
                <a:solidFill>
                  <a:schemeClr val="tx2"/>
                </a:solidFill>
              </a:endParaRPr>
            </a:p>
          </p:txBody>
        </p:sp>
        <p:sp>
          <p:nvSpPr>
            <p:cNvPr id="13" name="Rectangle 13"/>
            <p:cNvSpPr>
              <a:spLocks noChangeArrowheads="1"/>
            </p:cNvSpPr>
            <p:nvPr/>
          </p:nvSpPr>
          <p:spPr bwMode="auto">
            <a:xfrm>
              <a:off x="2380" y="2118"/>
              <a:ext cx="1136" cy="739"/>
            </a:xfrm>
            <a:prstGeom prst="rect">
              <a:avLst/>
            </a:prstGeom>
            <a:noFill/>
            <a:ln w="9525">
              <a:noFill/>
              <a:miter lim="800000"/>
              <a:headEnd/>
              <a:tailEnd/>
            </a:ln>
            <a:effectLst/>
          </p:spPr>
          <p:txBody>
            <a:bodyPr lIns="92075" tIns="46038" rIns="92075" bIns="46038">
              <a:spAutoFit/>
            </a:bodyPr>
            <a:lstStyle/>
            <a:p>
              <a:pPr algn="ctr" eaLnBrk="0" hangingPunct="0">
                <a:defRPr/>
              </a:pPr>
              <a:r>
                <a:rPr lang="el-GR" sz="2200" b="1" dirty="0">
                  <a:latin typeface="+mn-lt"/>
                </a:rPr>
                <a:t>Προσδιορισμός</a:t>
              </a:r>
              <a:endParaRPr lang="en-US" sz="2200" b="1" dirty="0">
                <a:latin typeface="+mn-lt"/>
              </a:endParaRPr>
            </a:p>
            <a:p>
              <a:pPr algn="ctr" eaLnBrk="0" hangingPunct="0">
                <a:defRPr/>
              </a:pPr>
              <a:r>
                <a:rPr lang="el-GR" sz="2200" b="1" dirty="0">
                  <a:latin typeface="+mn-lt"/>
                </a:rPr>
                <a:t>Βαρών </a:t>
              </a:r>
            </a:p>
            <a:p>
              <a:pPr algn="ctr" eaLnBrk="0" hangingPunct="0">
                <a:defRPr/>
              </a:pPr>
              <a:r>
                <a:rPr lang="el-GR" sz="2200" b="1" dirty="0">
                  <a:latin typeface="+mn-lt"/>
                </a:rPr>
                <a:t>Σύναψης</a:t>
              </a:r>
              <a:endParaRPr lang="en-US" sz="2200" b="1" dirty="0">
                <a:latin typeface="+mn-lt"/>
              </a:endParaRPr>
            </a:p>
          </p:txBody>
        </p:sp>
      </p:grpSp>
      <p:sp>
        <p:nvSpPr>
          <p:cNvPr id="14" name="Ορθογώνιο 13"/>
          <p:cNvSpPr/>
          <p:nvPr/>
        </p:nvSpPr>
        <p:spPr>
          <a:xfrm>
            <a:off x="-13148" y="4109575"/>
            <a:ext cx="3537250" cy="461665"/>
          </a:xfrm>
          <a:prstGeom prst="rect">
            <a:avLst/>
          </a:prstGeom>
        </p:spPr>
        <p:txBody>
          <a:bodyPr wrap="none">
            <a:spAutoFit/>
          </a:bodyPr>
          <a:lstStyle/>
          <a:p>
            <a:r>
              <a:rPr lang="el-GR" sz="2400" b="1" dirty="0">
                <a:latin typeface="+mn-lt"/>
              </a:rPr>
              <a:t>Στάδιο 2: Έλεγχος Δικτύου</a:t>
            </a:r>
          </a:p>
        </p:txBody>
      </p:sp>
      <p:sp>
        <p:nvSpPr>
          <p:cNvPr id="15" name="Rectangle 14"/>
          <p:cNvSpPr>
            <a:spLocks noChangeArrowheads="1"/>
          </p:cNvSpPr>
          <p:nvPr/>
        </p:nvSpPr>
        <p:spPr bwMode="auto">
          <a:xfrm>
            <a:off x="3053907" y="4562957"/>
            <a:ext cx="2263775" cy="1108638"/>
          </a:xfrm>
          <a:prstGeom prst="rect">
            <a:avLst/>
          </a:prstGeom>
          <a:solidFill>
            <a:schemeClr val="accent2">
              <a:lumMod val="20000"/>
              <a:lumOff val="80000"/>
            </a:schemeClr>
          </a:solidFill>
          <a:ln w="9525">
            <a:solidFill>
              <a:srgbClr val="820000"/>
            </a:solidFill>
            <a:miter lim="800000"/>
            <a:headEnd/>
            <a:tailEnd/>
          </a:ln>
          <a:effectLst/>
        </p:spPr>
        <p:txBody>
          <a:bodyPr lIns="92075" tIns="46038" rIns="92075" bIns="46038">
            <a:spAutoFit/>
          </a:bodyPr>
          <a:lstStyle/>
          <a:p>
            <a:pPr algn="ctr" eaLnBrk="0" hangingPunct="0">
              <a:defRPr/>
            </a:pPr>
            <a:r>
              <a:rPr lang="el-GR" sz="2200" b="1" dirty="0">
                <a:latin typeface="+mn-lt"/>
              </a:rPr>
              <a:t>Τεχνητό</a:t>
            </a:r>
          </a:p>
          <a:p>
            <a:pPr algn="ctr" eaLnBrk="0" hangingPunct="0">
              <a:defRPr/>
            </a:pPr>
            <a:r>
              <a:rPr lang="el-GR" sz="2200" b="1" dirty="0">
                <a:latin typeface="+mn-lt"/>
              </a:rPr>
              <a:t>Νευρωνικό</a:t>
            </a:r>
          </a:p>
          <a:p>
            <a:pPr algn="ctr" eaLnBrk="0" hangingPunct="0">
              <a:defRPr/>
            </a:pPr>
            <a:r>
              <a:rPr lang="el-GR" sz="2200" b="1" dirty="0">
                <a:latin typeface="+mn-lt"/>
              </a:rPr>
              <a:t>Δίκτυο</a:t>
            </a:r>
            <a:endParaRPr lang="en-US" sz="2200" b="1" dirty="0">
              <a:latin typeface="+mn-lt"/>
            </a:endParaRPr>
          </a:p>
        </p:txBody>
      </p:sp>
      <p:sp>
        <p:nvSpPr>
          <p:cNvPr id="16" name="AutoShape 15"/>
          <p:cNvSpPr>
            <a:spLocks noChangeArrowheads="1"/>
          </p:cNvSpPr>
          <p:nvPr/>
        </p:nvSpPr>
        <p:spPr bwMode="auto">
          <a:xfrm>
            <a:off x="523432" y="4761676"/>
            <a:ext cx="2530475" cy="711200"/>
          </a:xfrm>
          <a:prstGeom prst="rightArrow">
            <a:avLst>
              <a:gd name="adj1" fmla="val 50000"/>
              <a:gd name="adj2" fmla="val 177918"/>
            </a:avLst>
          </a:prstGeom>
          <a:solidFill>
            <a:schemeClr val="accent1">
              <a:lumMod val="20000"/>
              <a:lumOff val="80000"/>
            </a:schemeClr>
          </a:solidFill>
          <a:ln w="12700">
            <a:solidFill>
              <a:srgbClr val="004A82"/>
            </a:solidFill>
            <a:miter lim="800000"/>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2400" dirty="0">
              <a:solidFill>
                <a:schemeClr val="tx2"/>
              </a:solidFill>
            </a:endParaRPr>
          </a:p>
        </p:txBody>
      </p:sp>
      <p:sp>
        <p:nvSpPr>
          <p:cNvPr id="17" name="Rectangle 16"/>
          <p:cNvSpPr>
            <a:spLocks noChangeArrowheads="1"/>
          </p:cNvSpPr>
          <p:nvPr/>
        </p:nvSpPr>
        <p:spPr bwMode="auto">
          <a:xfrm>
            <a:off x="523432" y="4914524"/>
            <a:ext cx="1911549" cy="431529"/>
          </a:xfrm>
          <a:prstGeom prst="rect">
            <a:avLst/>
          </a:prstGeom>
          <a:noFill/>
          <a:ln w="9525">
            <a:noFill/>
            <a:miter lim="800000"/>
            <a:headEnd/>
            <a:tailEnd/>
          </a:ln>
          <a:effectLst/>
        </p:spPr>
        <p:txBody>
          <a:bodyPr wrap="none" lIns="92075" tIns="46038" rIns="92075" bIns="46038">
            <a:spAutoFit/>
          </a:bodyPr>
          <a:lstStyle/>
          <a:p>
            <a:pPr algn="ctr" eaLnBrk="0" hangingPunct="0">
              <a:defRPr/>
            </a:pPr>
            <a:r>
              <a:rPr lang="el-GR" sz="2200" b="1" dirty="0">
                <a:latin typeface="+mn-lt"/>
              </a:rPr>
              <a:t>Νέα Δεδομένα</a:t>
            </a:r>
            <a:endParaRPr lang="en-US" sz="2200" b="1" dirty="0">
              <a:latin typeface="+mn-lt"/>
            </a:endParaRPr>
          </a:p>
        </p:txBody>
      </p:sp>
      <p:grpSp>
        <p:nvGrpSpPr>
          <p:cNvPr id="18" name="Group 17"/>
          <p:cNvGrpSpPr>
            <a:grpSpLocks/>
          </p:cNvGrpSpPr>
          <p:nvPr/>
        </p:nvGrpSpPr>
        <p:grpSpPr bwMode="auto">
          <a:xfrm>
            <a:off x="5337328" y="4440207"/>
            <a:ext cx="2785776" cy="1354137"/>
            <a:chOff x="3631" y="2944"/>
            <a:chExt cx="1867" cy="544"/>
          </a:xfrm>
          <a:solidFill>
            <a:schemeClr val="accent3">
              <a:lumMod val="20000"/>
              <a:lumOff val="80000"/>
            </a:schemeClr>
          </a:solidFill>
        </p:grpSpPr>
        <p:sp>
          <p:nvSpPr>
            <p:cNvPr id="19" name="AutoShape 18"/>
            <p:cNvSpPr>
              <a:spLocks noChangeArrowheads="1"/>
            </p:cNvSpPr>
            <p:nvPr/>
          </p:nvSpPr>
          <p:spPr bwMode="auto">
            <a:xfrm>
              <a:off x="3634" y="2944"/>
              <a:ext cx="1864" cy="544"/>
            </a:xfrm>
            <a:prstGeom prst="rightArrow">
              <a:avLst>
                <a:gd name="adj1" fmla="val 50000"/>
                <a:gd name="adj2" fmla="val 171339"/>
              </a:avLst>
            </a:prstGeom>
            <a:grpFill/>
            <a:ln w="12700">
              <a:solidFill>
                <a:srgbClr val="274E1E"/>
              </a:solidFill>
              <a:miter lim="800000"/>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2400" dirty="0">
                <a:solidFill>
                  <a:schemeClr val="tx2"/>
                </a:solidFill>
              </a:endParaRPr>
            </a:p>
          </p:txBody>
        </p:sp>
        <p:sp>
          <p:nvSpPr>
            <p:cNvPr id="20" name="Rectangle 19"/>
            <p:cNvSpPr>
              <a:spLocks noChangeArrowheads="1"/>
            </p:cNvSpPr>
            <p:nvPr/>
          </p:nvSpPr>
          <p:spPr bwMode="auto">
            <a:xfrm>
              <a:off x="3631" y="3091"/>
              <a:ext cx="1420" cy="309"/>
            </a:xfrm>
            <a:prstGeom prst="rect">
              <a:avLst/>
            </a:prstGeom>
            <a:noFill/>
            <a:ln w="9525">
              <a:noFill/>
              <a:miter lim="800000"/>
              <a:headEnd/>
              <a:tailEnd/>
            </a:ln>
            <a:effectLst/>
          </p:spPr>
          <p:txBody>
            <a:bodyPr wrap="none" lIns="92075" tIns="46038" rIns="92075" bIns="46038">
              <a:spAutoFit/>
            </a:bodyPr>
            <a:lstStyle/>
            <a:p>
              <a:pPr algn="ctr" eaLnBrk="0" hangingPunct="0">
                <a:defRPr/>
              </a:pPr>
              <a:r>
                <a:rPr lang="el-GR" sz="2200" b="1" dirty="0">
                  <a:latin typeface="+mn-lt"/>
                </a:rPr>
                <a:t>Προβλεπόμενοι </a:t>
              </a:r>
            </a:p>
            <a:p>
              <a:pPr algn="ctr" eaLnBrk="0" hangingPunct="0">
                <a:defRPr/>
              </a:pPr>
              <a:r>
                <a:rPr lang="el-GR" sz="2200" b="1" dirty="0">
                  <a:latin typeface="+mn-lt"/>
                </a:rPr>
                <a:t>έξοδοι</a:t>
              </a:r>
              <a:endParaRPr lang="en-US" sz="2200" b="1" dirty="0">
                <a:latin typeface="+mn-lt"/>
              </a:endParaRPr>
            </a:p>
          </p:txBody>
        </p:sp>
      </p:grpSp>
    </p:spTree>
    <p:extLst>
      <p:ext uri="{BB962C8B-B14F-4D97-AF65-F5344CB8AC3E}">
        <p14:creationId xmlns:p14="http://schemas.microsoft.com/office/powerpoint/2010/main" val="17333528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Κανόνες </a:t>
            </a:r>
            <a:r>
              <a:rPr lang="el-GR" dirty="0" smtClean="0"/>
              <a:t>εκμάθησης </a:t>
            </a:r>
            <a:r>
              <a:rPr lang="en-US" dirty="0"/>
              <a:t>p</a:t>
            </a:r>
            <a:r>
              <a:rPr lang="en-US" dirty="0" smtClean="0"/>
              <a:t>erceptron</a:t>
            </a:r>
            <a:endParaRPr lang="el-GR" dirty="0"/>
          </a:p>
        </p:txBody>
      </p:sp>
      <p:sp>
        <p:nvSpPr>
          <p:cNvPr id="3" name="Θέση περιεχομένου 2"/>
          <p:cNvSpPr>
            <a:spLocks noGrp="1"/>
          </p:cNvSpPr>
          <p:nvPr>
            <p:ph idx="1"/>
          </p:nvPr>
        </p:nvSpPr>
        <p:spPr>
          <a:xfrm>
            <a:off x="457200" y="1196752"/>
            <a:ext cx="8229600" cy="648072"/>
          </a:xfrm>
        </p:spPr>
        <p:txBody>
          <a:bodyPr/>
          <a:lstStyle/>
          <a:p>
            <a:pPr marL="0" indent="0" algn="ctr">
              <a:buNone/>
            </a:pPr>
            <a:r>
              <a:rPr lang="el-GR" b="1" dirty="0">
                <a:solidFill>
                  <a:srgbClr val="004A82"/>
                </a:solidFill>
              </a:rPr>
              <a:t>Αλλαγή Βαρών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mc:AlternateContent xmlns:mc="http://schemas.openxmlformats.org/markup-compatibility/2006" xmlns:a14="http://schemas.microsoft.com/office/drawing/2010/main">
        <mc:Choice Requires="a14">
          <p:sp>
            <p:nvSpPr>
              <p:cNvPr id="5" name="TextBox 4"/>
              <p:cNvSpPr txBox="1"/>
              <p:nvPr/>
            </p:nvSpPr>
            <p:spPr>
              <a:xfrm>
                <a:off x="2987824" y="2132856"/>
                <a:ext cx="3278205" cy="4385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l-GR" sz="2800" i="1" smtClean="0">
                              <a:latin typeface="Cambria Math"/>
                            </a:rPr>
                          </m:ctrlPr>
                        </m:sSupPr>
                        <m:e>
                          <m:r>
                            <a:rPr lang="en-US" sz="2800" b="0" i="1" smtClean="0">
                              <a:latin typeface="Cambria Math" panose="02040503050406030204" pitchFamily="18" charset="0"/>
                            </a:rPr>
                            <m:t>𝑊</m:t>
                          </m:r>
                        </m:e>
                        <m:sup>
                          <m:r>
                            <a:rPr lang="en-US" sz="2800" b="0" i="1" smtClean="0">
                              <a:latin typeface="Cambria Math" panose="02040503050406030204" pitchFamily="18" charset="0"/>
                            </a:rPr>
                            <m:t>𝑛𝑒𝑤</m:t>
                          </m:r>
                        </m:sup>
                      </m:sSup>
                      <m:r>
                        <a:rPr lang="en-US" sz="2800" b="0" i="1" smtClean="0">
                          <a:latin typeface="Cambria Math" panose="02040503050406030204" pitchFamily="18" charset="0"/>
                        </a:rPr>
                        <m:t>=</m:t>
                      </m:r>
                      <m:sSup>
                        <m:sSupPr>
                          <m:ctrlPr>
                            <a:rPr lang="el-GR" sz="2800" i="1">
                              <a:latin typeface="Cambria Math"/>
                            </a:rPr>
                          </m:ctrlPr>
                        </m:sSupPr>
                        <m:e>
                          <m:r>
                            <a:rPr lang="en-US" sz="2800" i="1">
                              <a:latin typeface="Cambria Math" panose="02040503050406030204" pitchFamily="18" charset="0"/>
                            </a:rPr>
                            <m:t>𝑊</m:t>
                          </m:r>
                        </m:e>
                        <m:sup>
                          <m:r>
                            <a:rPr lang="en-US" sz="2800" b="0" i="1" smtClean="0">
                              <a:latin typeface="Cambria Math" panose="02040503050406030204" pitchFamily="18" charset="0"/>
                            </a:rPr>
                            <m:t>𝑜𝑙𝑑</m:t>
                          </m:r>
                        </m:sup>
                      </m:sSup>
                      <m:r>
                        <a:rPr lang="en-US" sz="2800" b="0" i="1" smtClean="0">
                          <a:latin typeface="Cambria Math" panose="02040503050406030204" pitchFamily="18" charset="0"/>
                        </a:rPr>
                        <m:t>+</m:t>
                      </m:r>
                      <m:sSup>
                        <m:sSupPr>
                          <m:ctrlPr>
                            <a:rPr lang="en-US" sz="2800" b="0" i="1" smtClean="0">
                              <a:latin typeface="Cambria Math"/>
                            </a:rPr>
                          </m:ctrlPr>
                        </m:sSupPr>
                        <m:e>
                          <m:r>
                            <a:rPr lang="en-US" sz="2800" b="0" i="1" smtClean="0">
                              <a:latin typeface="Cambria Math" panose="02040503050406030204" pitchFamily="18" charset="0"/>
                            </a:rPr>
                            <m:t>𝑒𝑝</m:t>
                          </m:r>
                        </m:e>
                        <m:sup>
                          <m:r>
                            <a:rPr lang="en-US" sz="2800" b="0" i="1" smtClean="0">
                              <a:latin typeface="Cambria Math" panose="02040503050406030204" pitchFamily="18" charset="0"/>
                            </a:rPr>
                            <m:t>𝑇</m:t>
                          </m:r>
                        </m:sup>
                      </m:sSup>
                    </m:oMath>
                  </m:oMathPara>
                </a14:m>
                <a:endParaRPr lang="el-GR"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2987824" y="2132856"/>
                <a:ext cx="3278205" cy="438582"/>
              </a:xfrm>
              <a:prstGeom prst="rect">
                <a:avLst/>
              </a:prstGeom>
              <a:blipFill rotWithShape="0">
                <a:blip r:embed="rId2" cstate="print"/>
                <a:stretch>
                  <a:fillRect/>
                </a:stretch>
              </a:blipFill>
            </p:spPr>
            <p:txBody>
              <a:bodyPr/>
              <a:lstStyle/>
              <a:p>
                <a:r>
                  <a:rPr lang="el-GR">
                    <a:noFill/>
                  </a:rPr>
                  <a:t> </a:t>
                </a:r>
              </a:p>
            </p:txBody>
          </p:sp>
        </mc:Fallback>
      </mc:AlternateContent>
      <p:sp>
        <p:nvSpPr>
          <p:cNvPr id="6" name="TextBox 5"/>
          <p:cNvSpPr txBox="1"/>
          <p:nvPr/>
        </p:nvSpPr>
        <p:spPr>
          <a:xfrm>
            <a:off x="3419872" y="2802605"/>
            <a:ext cx="1512168" cy="1569660"/>
          </a:xfrm>
          <a:prstGeom prst="rect">
            <a:avLst/>
          </a:prstGeom>
          <a:noFill/>
        </p:spPr>
        <p:txBody>
          <a:bodyPr wrap="square" rtlCol="0">
            <a:spAutoFit/>
          </a:bodyPr>
          <a:lstStyle/>
          <a:p>
            <a:r>
              <a:rPr lang="en-US" sz="2400" b="1" dirty="0" smtClean="0">
                <a:solidFill>
                  <a:srgbClr val="820000"/>
                </a:solidFill>
                <a:latin typeface="+mn-lt"/>
              </a:rPr>
              <a:t>e=error</a:t>
            </a:r>
          </a:p>
          <a:p>
            <a:r>
              <a:rPr lang="en-US" sz="2400" b="1" dirty="0" smtClean="0">
                <a:solidFill>
                  <a:srgbClr val="820000"/>
                </a:solidFill>
                <a:latin typeface="+mn-lt"/>
              </a:rPr>
              <a:t>p=input</a:t>
            </a:r>
          </a:p>
          <a:p>
            <a:r>
              <a:rPr lang="en-US" sz="2400" b="1" dirty="0" smtClean="0">
                <a:solidFill>
                  <a:srgbClr val="820000"/>
                </a:solidFill>
                <a:latin typeface="+mn-lt"/>
              </a:rPr>
              <a:t>T=target</a:t>
            </a:r>
          </a:p>
          <a:p>
            <a:endParaRPr lang="el-GR" sz="2400" dirty="0">
              <a:latin typeface="+mn-lt"/>
            </a:endParaRPr>
          </a:p>
        </p:txBody>
      </p:sp>
      <p:sp>
        <p:nvSpPr>
          <p:cNvPr id="7" name="Ορθογώνιο 6"/>
          <p:cNvSpPr/>
          <p:nvPr/>
        </p:nvSpPr>
        <p:spPr>
          <a:xfrm>
            <a:off x="2493137" y="2802605"/>
            <a:ext cx="989373" cy="461665"/>
          </a:xfrm>
          <a:prstGeom prst="rect">
            <a:avLst/>
          </a:prstGeom>
        </p:spPr>
        <p:txBody>
          <a:bodyPr wrap="none">
            <a:spAutoFit/>
          </a:bodyPr>
          <a:lstStyle/>
          <a:p>
            <a:r>
              <a:rPr lang="el-GR" sz="2400" b="1" dirty="0">
                <a:solidFill>
                  <a:srgbClr val="820000"/>
                </a:solidFill>
                <a:latin typeface="+mn-lt"/>
              </a:rPr>
              <a:t>Όπου</a:t>
            </a:r>
            <a:r>
              <a:rPr lang="en-US" sz="2400" b="1" dirty="0">
                <a:solidFill>
                  <a:srgbClr val="820000"/>
                </a:solidFill>
                <a:latin typeface="+mn-lt"/>
              </a:rPr>
              <a:t>:</a:t>
            </a:r>
          </a:p>
        </p:txBody>
      </p:sp>
    </p:spTree>
    <p:extLst>
      <p:ext uri="{BB962C8B-B14F-4D97-AF65-F5344CB8AC3E}">
        <p14:creationId xmlns:p14="http://schemas.microsoft.com/office/powerpoint/2010/main" val="42453987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Δίκτυα </a:t>
            </a:r>
            <a:r>
              <a:rPr lang="en-US" dirty="0"/>
              <a:t>B</a:t>
            </a:r>
            <a:r>
              <a:rPr lang="en-US" dirty="0" smtClean="0"/>
              <a:t>ackpropagation </a:t>
            </a:r>
            <a:r>
              <a:rPr lang="en-US" dirty="0"/>
              <a:t>(FF</a:t>
            </a:r>
            <a:r>
              <a:rPr lang="en-US" dirty="0" smtClean="0"/>
              <a:t>) </a:t>
            </a:r>
            <a:r>
              <a:rPr lang="en-US" sz="3200" b="0" dirty="0" smtClean="0"/>
              <a:t>(1 </a:t>
            </a:r>
            <a:r>
              <a:rPr lang="el-GR" sz="3200" b="0" dirty="0" smtClean="0"/>
              <a:t>από 3)</a:t>
            </a:r>
            <a:endParaRPr lang="el-GR" sz="3200" b="0" dirty="0"/>
          </a:p>
        </p:txBody>
      </p:sp>
      <p:sp>
        <p:nvSpPr>
          <p:cNvPr id="3" name="Θέση περιεχομένου 2"/>
          <p:cNvSpPr>
            <a:spLocks noGrp="1"/>
          </p:cNvSpPr>
          <p:nvPr>
            <p:ph idx="1"/>
          </p:nvPr>
        </p:nvSpPr>
        <p:spPr/>
        <p:txBody>
          <a:bodyPr>
            <a:normAutofit lnSpcReduction="10000"/>
          </a:bodyPr>
          <a:lstStyle/>
          <a:p>
            <a:pPr marL="0" indent="0">
              <a:buNone/>
            </a:pPr>
            <a:r>
              <a:rPr lang="el-GR" b="1" dirty="0">
                <a:solidFill>
                  <a:srgbClr val="004A82"/>
                </a:solidFill>
              </a:rPr>
              <a:t>Εκπαίδευση:</a:t>
            </a:r>
            <a:r>
              <a:rPr lang="el-GR" dirty="0"/>
              <a:t> συνεχής παρουσίαση παραδειγμάτων των οποίων είναι γνωστή εκ των προτέρων η κατηγορία που </a:t>
            </a:r>
            <a:r>
              <a:rPr lang="el-GR" dirty="0" smtClean="0"/>
              <a:t>ανήκουν</a:t>
            </a:r>
            <a:r>
              <a:rPr lang="en-US" dirty="0" smtClean="0"/>
              <a:t> (</a:t>
            </a:r>
            <a:r>
              <a:rPr lang="el-GR" b="1" dirty="0" smtClean="0">
                <a:solidFill>
                  <a:srgbClr val="820000"/>
                </a:solidFill>
              </a:rPr>
              <a:t>επιβλεπόμενη μάθηση</a:t>
            </a:r>
            <a:r>
              <a:rPr lang="el-GR" dirty="0" smtClean="0"/>
              <a:t>). </a:t>
            </a:r>
            <a:endParaRPr lang="el-GR" dirty="0"/>
          </a:p>
          <a:p>
            <a:pPr marL="0" indent="0">
              <a:buNone/>
            </a:pPr>
            <a:r>
              <a:rPr lang="el-GR" dirty="0"/>
              <a:t>Για κάθε είσοδο που δίνεται στο δίκτυο, υπολογίζονται οι έξοδοι εφαρμόζοντας τις συναρτήσεις μετάβασης σε κάθε μονάδα κρυμμένου ή εξωτερικού επιπέδου. </a:t>
            </a:r>
          </a:p>
          <a:p>
            <a:pPr marL="0" indent="0">
              <a:buNone/>
            </a:pPr>
            <a:r>
              <a:rPr lang="el-GR" b="1" dirty="0">
                <a:solidFill>
                  <a:srgbClr val="004A82"/>
                </a:solidFill>
              </a:rPr>
              <a:t>Διαδικασία </a:t>
            </a:r>
            <a:r>
              <a:rPr lang="el-GR" b="1" dirty="0">
                <a:solidFill>
                  <a:srgbClr val="004A82"/>
                </a:solidFill>
              </a:rPr>
              <a:t>Βackpropagation</a:t>
            </a:r>
            <a:r>
              <a:rPr lang="el-GR" b="1" dirty="0">
                <a:solidFill>
                  <a:srgbClr val="004A82"/>
                </a:solidFill>
              </a:rPr>
              <a:t>: </a:t>
            </a:r>
            <a:r>
              <a:rPr lang="el-GR" dirty="0"/>
              <a:t>οι διαφορές μεταξύ του υπολογιζόμενου και του επιθυμητού αποτελέσματος λαμβάνονται υπ' όψιν και προπαγανδίζονται προς τα πίσω στις κρυμμένες μονάδες έτσι ώστε να καθορίσουν τις </a:t>
            </a:r>
            <a:r>
              <a:rPr lang="el-GR" b="1" dirty="0"/>
              <a:t>απαραίτητες</a:t>
            </a:r>
            <a:r>
              <a:rPr lang="el-GR" u="sng" dirty="0"/>
              <a:t> </a:t>
            </a:r>
            <a:r>
              <a:rPr lang="el-GR" b="1" dirty="0"/>
              <a:t>αλλαγές </a:t>
            </a:r>
            <a:r>
              <a:rPr lang="el-GR" dirty="0"/>
              <a:t>(</a:t>
            </a:r>
            <a:r>
              <a:rPr lang="el-GR" b="1" dirty="0">
                <a:solidFill>
                  <a:srgbClr val="004A82"/>
                </a:solidFill>
              </a:rPr>
              <a:t>κανόνας εκμάθησης</a:t>
            </a:r>
            <a:r>
              <a:rPr lang="el-GR" dirty="0"/>
              <a:t>) στα βάρη σύνδεσης μεταξύ των μονάδων. </a:t>
            </a:r>
          </a:p>
          <a:p>
            <a:pPr>
              <a:buNone/>
            </a:pPr>
            <a:r>
              <a:rPr lang="en-US" b="1" dirty="0" smtClean="0">
                <a:solidFill>
                  <a:srgbClr val="004A82"/>
                </a:solidFill>
              </a:rPr>
              <a:t>Feed Forward (FF) Neural Networks</a:t>
            </a:r>
            <a:endParaRPr lang="el-GR" b="1" dirty="0" smtClean="0">
              <a:solidFill>
                <a:srgbClr val="004A82"/>
              </a:solidFill>
            </a:endParaRPr>
          </a:p>
          <a:p>
            <a:pPr>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16215938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Δίκτυα </a:t>
            </a:r>
            <a:r>
              <a:rPr lang="en-US" dirty="0"/>
              <a:t>B</a:t>
            </a:r>
            <a:r>
              <a:rPr lang="en-US" dirty="0" smtClean="0"/>
              <a:t>ackpropagation </a:t>
            </a:r>
            <a:r>
              <a:rPr lang="en-US" dirty="0"/>
              <a:t>(FF) </a:t>
            </a:r>
            <a:r>
              <a:rPr lang="en-US" sz="3200" b="0" dirty="0" smtClean="0"/>
              <a:t>(</a:t>
            </a:r>
            <a:r>
              <a:rPr lang="el-GR" sz="3200" b="0" dirty="0" smtClean="0"/>
              <a:t>2</a:t>
            </a:r>
            <a:r>
              <a:rPr lang="en-US" sz="3200" b="0" dirty="0" smtClean="0"/>
              <a:t> </a:t>
            </a:r>
            <a:r>
              <a:rPr lang="el-GR" sz="3200" b="0" dirty="0"/>
              <a:t>από </a:t>
            </a:r>
            <a:r>
              <a:rPr lang="el-GR" sz="3200" b="0" dirty="0" smtClean="0"/>
              <a:t>3)</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b="1" dirty="0">
                <a:solidFill>
                  <a:srgbClr val="004A82"/>
                </a:solidFill>
              </a:rPr>
              <a:t>Κανόνες Εκμάθησης</a:t>
            </a:r>
          </a:p>
          <a:p>
            <a:pPr lvl="1"/>
            <a:r>
              <a:rPr lang="el-GR" dirty="0"/>
              <a:t> Κανόνας Δέλτα (Delta rule learning)</a:t>
            </a:r>
          </a:p>
          <a:p>
            <a:pPr lvl="1"/>
            <a:r>
              <a:rPr lang="el-GR" dirty="0"/>
              <a:t>Αλγόριθμος ανάστροφης μετάδοσης λάθους (back propagation)</a:t>
            </a:r>
          </a:p>
          <a:p>
            <a:pPr lvl="1"/>
            <a:r>
              <a:rPr lang="el-GR" dirty="0"/>
              <a:t>Ανταγωνιστική μάθηση (competitive learning)</a:t>
            </a:r>
          </a:p>
          <a:p>
            <a:pPr lvl="1"/>
            <a:r>
              <a:rPr lang="el-GR" dirty="0"/>
              <a:t>Τυχαία μάθηση (random learning</a:t>
            </a:r>
            <a:r>
              <a:rPr lang="el-GR" dirty="0" smtClean="0"/>
              <a:t>)</a:t>
            </a:r>
            <a:endParaRPr lang="el-GR" dirty="0"/>
          </a:p>
          <a:p>
            <a:pPr marL="0" indent="0">
              <a:buNone/>
            </a:pPr>
            <a:r>
              <a:rPr lang="el-GR" dirty="0"/>
              <a:t>Το δίκτυο εν συνεχεία εφαρμόζει εκ νέου τις συναρτήσεις μετάβασης για να υπολογίσει το νέο σφάλμα. Η διαδικασία της εκμάθησης περιλαμβάνει ένα πλήθος τέτοιων κύκλων και τερματίζει με τη μείωση του λάθους κάτω από ένα επιθυμητό όριο.</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4124688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404664"/>
            <a:ext cx="9144000" cy="908720"/>
          </a:xfrm>
        </p:spPr>
        <p:txBody>
          <a:bodyPr>
            <a:normAutofit fontScale="90000"/>
          </a:bodyPr>
          <a:lstStyle/>
          <a:p>
            <a:r>
              <a:rPr lang="el-GR" dirty="0"/>
              <a:t>Είδη </a:t>
            </a:r>
            <a:r>
              <a:rPr lang="el-GR" dirty="0" smtClean="0"/>
              <a:t>μηχανικής </a:t>
            </a:r>
            <a:r>
              <a:rPr lang="el-GR" dirty="0"/>
              <a:t>μ</a:t>
            </a:r>
            <a:r>
              <a:rPr lang="el-GR" dirty="0" smtClean="0"/>
              <a:t>άθησης</a:t>
            </a:r>
            <a:r>
              <a:rPr lang="en-US" dirty="0" smtClean="0"/>
              <a:t> </a:t>
            </a:r>
            <a:r>
              <a:rPr lang="el-GR" dirty="0" smtClean="0"/>
              <a:t>με </a:t>
            </a:r>
            <a:r>
              <a:rPr lang="el-GR" dirty="0" smtClean="0"/>
              <a:t>νευρωνικά </a:t>
            </a:r>
            <a:r>
              <a:rPr lang="el-GR" dirty="0"/>
              <a:t>δ</a:t>
            </a:r>
            <a:r>
              <a:rPr lang="el-GR" dirty="0" smtClean="0"/>
              <a:t>ίκτυα</a:t>
            </a:r>
            <a:endParaRPr lang="el-GR" sz="2400" dirty="0"/>
          </a:p>
        </p:txBody>
      </p:sp>
      <p:sp>
        <p:nvSpPr>
          <p:cNvPr id="3" name="Θέση περιεχομένου 2"/>
          <p:cNvSpPr>
            <a:spLocks noGrp="1"/>
          </p:cNvSpPr>
          <p:nvPr>
            <p:ph idx="1"/>
          </p:nvPr>
        </p:nvSpPr>
        <p:spPr>
          <a:xfrm>
            <a:off x="457200" y="1700808"/>
            <a:ext cx="8363272" cy="4896544"/>
          </a:xfrm>
        </p:spPr>
        <p:txBody>
          <a:bodyPr>
            <a:normAutofit/>
          </a:bodyPr>
          <a:lstStyle/>
          <a:p>
            <a:pPr>
              <a:spcBef>
                <a:spcPts val="2400"/>
              </a:spcBef>
            </a:pPr>
            <a:r>
              <a:rPr lang="en-US" sz="2000" b="1" dirty="0">
                <a:solidFill>
                  <a:srgbClr val="004A82"/>
                </a:solidFill>
              </a:rPr>
              <a:t>Μάθηση με επίβλεψη </a:t>
            </a:r>
            <a:r>
              <a:rPr lang="en-US" sz="2000" b="1" dirty="0" smtClean="0">
                <a:solidFill>
                  <a:srgbClr val="004A82"/>
                </a:solidFill>
              </a:rPr>
              <a:t>(supervised learning</a:t>
            </a:r>
            <a:r>
              <a:rPr lang="el-GR" sz="2000" b="1" dirty="0" smtClean="0">
                <a:solidFill>
                  <a:srgbClr val="004A82"/>
                </a:solidFill>
              </a:rPr>
              <a:t> </a:t>
            </a:r>
            <a:r>
              <a:rPr lang="en-US" sz="2000" b="1" dirty="0" smtClean="0">
                <a:solidFill>
                  <a:srgbClr val="004A82"/>
                </a:solidFill>
              </a:rPr>
              <a:t>– learning from examples)</a:t>
            </a:r>
            <a:r>
              <a:rPr lang="el-GR" sz="2000" b="1" dirty="0" smtClean="0">
                <a:solidFill>
                  <a:srgbClr val="004A82"/>
                </a:solidFill>
              </a:rPr>
              <a:t>                                                                                        </a:t>
            </a:r>
            <a:r>
              <a:rPr lang="el-GR" sz="2000" i="1" dirty="0" smtClean="0">
                <a:solidFill>
                  <a:schemeClr val="bg1">
                    <a:lumMod val="50000"/>
                  </a:schemeClr>
                </a:solidFill>
              </a:rPr>
              <a:t>όπου ο  αλγόριθμος κατασκευάζει μια </a:t>
            </a:r>
            <a:r>
              <a:rPr lang="el-GR" sz="2000" i="1" dirty="0" smtClean="0">
                <a:solidFill>
                  <a:schemeClr val="bg1">
                    <a:lumMod val="50000"/>
                  </a:schemeClr>
                </a:solidFill>
                <a:hlinkClick r:id="rId3" tooltip="Συνάρτηση"/>
              </a:rPr>
              <a:t>συνάρτηση</a:t>
            </a:r>
            <a:r>
              <a:rPr lang="el-GR" sz="2000" i="1" dirty="0" smtClean="0">
                <a:solidFill>
                  <a:schemeClr val="bg1">
                    <a:lumMod val="50000"/>
                  </a:schemeClr>
                </a:solidFill>
              </a:rPr>
              <a:t> που απεικονίζει δεδομένες εισόδους σε γνωστές, επιθυμητές εξόδους (σύνολο εκπαίδευσης), με απώτερο στόχο τη γενίκευση της συνάρτησης αυτής και για εισόδους με άγνωστη έξοδο</a:t>
            </a:r>
            <a:endParaRPr lang="en-US" sz="2000" b="1" i="1" dirty="0">
              <a:solidFill>
                <a:schemeClr val="bg1">
                  <a:lumMod val="50000"/>
                </a:schemeClr>
              </a:solidFill>
            </a:endParaRPr>
          </a:p>
          <a:p>
            <a:r>
              <a:rPr lang="en-US" sz="2000" b="1" dirty="0">
                <a:solidFill>
                  <a:srgbClr val="004A82"/>
                </a:solidFill>
              </a:rPr>
              <a:t>Μάθηση χωρίς επίβλεψη </a:t>
            </a:r>
            <a:r>
              <a:rPr lang="en-US" sz="2000" b="1" dirty="0" smtClean="0">
                <a:solidFill>
                  <a:srgbClr val="004A82"/>
                </a:solidFill>
              </a:rPr>
              <a:t>(unsupervised learning- learning from observations)</a:t>
            </a:r>
            <a:r>
              <a:rPr lang="el-GR" sz="2000" b="1" dirty="0" smtClean="0">
                <a:solidFill>
                  <a:srgbClr val="004A82"/>
                </a:solidFill>
              </a:rPr>
              <a:t>                                                                                                          </a:t>
            </a:r>
            <a:r>
              <a:rPr lang="el-GR" sz="2000" i="1" dirty="0" smtClean="0">
                <a:solidFill>
                  <a:schemeClr val="bg1">
                    <a:lumMod val="50000"/>
                  </a:schemeClr>
                </a:solidFill>
              </a:rPr>
              <a:t>όπου ο αλγόριθμος κατασκευάζει ένα μοντέλο για κάποιο σύνολο εισόδων χωρίς να γνωρίζει επιθυμητές εξόδους</a:t>
            </a:r>
            <a:endParaRPr lang="en-US" sz="2000" b="1" i="1" dirty="0">
              <a:solidFill>
                <a:schemeClr val="bg1">
                  <a:lumMod val="50000"/>
                </a:schemeClr>
              </a:solidFill>
            </a:endParaRPr>
          </a:p>
          <a:p>
            <a:r>
              <a:rPr lang="el-GR" sz="2000" b="1" dirty="0">
                <a:solidFill>
                  <a:srgbClr val="004A82"/>
                </a:solidFill>
              </a:rPr>
              <a:t>Ενισχυτική μάθηση </a:t>
            </a:r>
            <a:r>
              <a:rPr lang="el-GR" sz="2000" b="1" dirty="0" smtClean="0">
                <a:solidFill>
                  <a:srgbClr val="004A82"/>
                </a:solidFill>
              </a:rPr>
              <a:t>(</a:t>
            </a:r>
            <a:r>
              <a:rPr lang="en-US" sz="2000" b="1" dirty="0" smtClean="0">
                <a:solidFill>
                  <a:srgbClr val="004A82"/>
                </a:solidFill>
              </a:rPr>
              <a:t>reinforcement learning)</a:t>
            </a:r>
            <a:r>
              <a:rPr lang="el-GR" sz="2000" b="1" dirty="0" smtClean="0">
                <a:solidFill>
                  <a:srgbClr val="004A82"/>
                </a:solidFill>
              </a:rPr>
              <a:t>                                                                   </a:t>
            </a:r>
            <a:r>
              <a:rPr lang="el-GR" sz="2000" i="1" dirty="0" smtClean="0">
                <a:solidFill>
                  <a:schemeClr val="bg1">
                    <a:lumMod val="50000"/>
                  </a:schemeClr>
                </a:solidFill>
              </a:rPr>
              <a:t>όπου ο αλγόριθμος μαθαίνει μια στρατηγική ενεργειών για μια δεδομένη παρατήρηση</a:t>
            </a:r>
            <a:endParaRPr lang="en-US" sz="2000" b="1" dirty="0">
              <a:solidFill>
                <a:schemeClr val="bg1">
                  <a:lumMod val="50000"/>
                </a:schemeClr>
              </a:solidFill>
            </a:endParaRPr>
          </a:p>
          <a:p>
            <a:pPr>
              <a:buNone/>
            </a:pPr>
            <a:endParaRPr lang="el-GR" dirty="0">
              <a:solidFill>
                <a:schemeClr val="bg1">
                  <a:lumMod val="75000"/>
                </a:schemeClr>
              </a:solidFill>
            </a:endParaRPr>
          </a:p>
        </p:txBody>
      </p:sp>
      <p:sp>
        <p:nvSpPr>
          <p:cNvPr id="4" name="Θέση αριθμού διαφάνειας 3"/>
          <p:cNvSpPr>
            <a:spLocks noGrp="1"/>
          </p:cNvSpPr>
          <p:nvPr>
            <p:ph type="sldNum" sz="quarter" idx="12"/>
          </p:nvPr>
        </p:nvSpPr>
        <p:spPr/>
        <p:txBody>
          <a:bodyPr/>
          <a:lstStyle/>
          <a:p>
            <a:pPr>
              <a:defRPr/>
            </a:pPr>
            <a:r>
              <a:rPr lang="el-GR" dirty="0" smtClean="0"/>
              <a:t>                </a:t>
            </a: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3876611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Δίκτυα </a:t>
            </a:r>
            <a:r>
              <a:rPr lang="en-US" dirty="0"/>
              <a:t>B</a:t>
            </a:r>
            <a:r>
              <a:rPr lang="en-US" dirty="0" smtClean="0"/>
              <a:t>ackpropagation </a:t>
            </a:r>
            <a:r>
              <a:rPr lang="en-US" dirty="0"/>
              <a:t>(FF) </a:t>
            </a:r>
            <a:r>
              <a:rPr lang="en-US" sz="3200" b="0" dirty="0" smtClean="0"/>
              <a:t>(</a:t>
            </a:r>
            <a:r>
              <a:rPr lang="el-GR" sz="3200" b="0" dirty="0" smtClean="0"/>
              <a:t>3</a:t>
            </a:r>
            <a:r>
              <a:rPr lang="en-US" sz="3200" b="0" dirty="0" smtClean="0"/>
              <a:t> </a:t>
            </a:r>
            <a:r>
              <a:rPr lang="el-GR" sz="3200" b="0" dirty="0"/>
              <a:t>από </a:t>
            </a:r>
            <a:r>
              <a:rPr lang="el-GR" sz="3200" b="0" dirty="0" smtClean="0"/>
              <a:t>3)</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grpSp>
        <p:nvGrpSpPr>
          <p:cNvPr id="231" name="Ομάδα 230"/>
          <p:cNvGrpSpPr/>
          <p:nvPr/>
        </p:nvGrpSpPr>
        <p:grpSpPr>
          <a:xfrm>
            <a:off x="1259632" y="1234385"/>
            <a:ext cx="6817333" cy="5304527"/>
            <a:chOff x="1608228" y="1204255"/>
            <a:chExt cx="6817333" cy="5304527"/>
          </a:xfrm>
        </p:grpSpPr>
        <p:sp>
          <p:nvSpPr>
            <p:cNvPr id="121" name="Rectangle 15"/>
            <p:cNvSpPr>
              <a:spLocks noChangeArrowheads="1"/>
            </p:cNvSpPr>
            <p:nvPr/>
          </p:nvSpPr>
          <p:spPr bwMode="auto">
            <a:xfrm>
              <a:off x="2305120" y="1204255"/>
              <a:ext cx="4004109" cy="30777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marL="838200" indent="-838200"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GB" altLang="el-GR" sz="2000" dirty="0">
                  <a:solidFill>
                    <a:srgbClr val="000000"/>
                  </a:solidFill>
                  <a:latin typeface="+mn-lt"/>
                </a:rPr>
                <a:t>Αρχικοποίηση των Βαρών του Δικτύου</a:t>
              </a:r>
              <a:endParaRPr lang="en-GB" altLang="el-GR" sz="2000" dirty="0">
                <a:solidFill>
                  <a:schemeClr val="tx2"/>
                </a:solidFill>
                <a:latin typeface="+mn-lt"/>
              </a:endParaRPr>
            </a:p>
          </p:txBody>
        </p:sp>
        <p:cxnSp>
          <p:nvCxnSpPr>
            <p:cNvPr id="124" name="Ευθύγραμμο βέλος σύνδεσης 123"/>
            <p:cNvCxnSpPr>
              <a:stCxn id="121" idx="2"/>
              <a:endCxn id="126" idx="0"/>
            </p:cNvCxnSpPr>
            <p:nvPr/>
          </p:nvCxnSpPr>
          <p:spPr>
            <a:xfrm flipH="1">
              <a:off x="4307174" y="1512032"/>
              <a:ext cx="1" cy="3223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6" name="Rectangle 19"/>
            <p:cNvSpPr>
              <a:spLocks noChangeArrowheads="1"/>
            </p:cNvSpPr>
            <p:nvPr/>
          </p:nvSpPr>
          <p:spPr bwMode="auto">
            <a:xfrm>
              <a:off x="1949754" y="1834416"/>
              <a:ext cx="4714840" cy="3385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marL="838200" indent="-838200"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1617663" indent="-1530350" eaLnBrk="1" hangingPunct="1">
                <a:spcBef>
                  <a:spcPct val="0"/>
                </a:spcBef>
                <a:buFontTx/>
                <a:buNone/>
                <a:tabLst>
                  <a:tab pos="355600" algn="l"/>
                </a:tabLst>
              </a:pPr>
              <a:r>
                <a:rPr lang="en-GB" altLang="el-GR" sz="2200" dirty="0">
                  <a:solidFill>
                    <a:srgbClr val="000000"/>
                  </a:solidFill>
                  <a:latin typeface="+mn-lt"/>
                </a:rPr>
                <a:t>Τροφοδότηση με </a:t>
              </a:r>
              <a:r>
                <a:rPr lang="en-GB" altLang="el-GR" sz="2200" dirty="0" smtClean="0">
                  <a:solidFill>
                    <a:srgbClr val="000000"/>
                  </a:solidFill>
                  <a:latin typeface="+mn-lt"/>
                </a:rPr>
                <a:t>Πρότυπο</a:t>
              </a:r>
              <a:r>
                <a:rPr lang="el-GR" altLang="el-GR" sz="2200" dirty="0">
                  <a:solidFill>
                    <a:srgbClr val="000000"/>
                  </a:solidFill>
                  <a:latin typeface="+mn-lt"/>
                </a:rPr>
                <a:t> </a:t>
              </a:r>
              <a:r>
                <a:rPr lang="en-GB" altLang="el-GR" sz="2200" dirty="0" smtClean="0">
                  <a:solidFill>
                    <a:srgbClr val="000000"/>
                  </a:solidFill>
                  <a:latin typeface="+mn-lt"/>
                </a:rPr>
                <a:t>Εκπαίδευσης</a:t>
              </a:r>
              <a:endParaRPr lang="en-GB" altLang="el-GR" sz="2200" dirty="0">
                <a:solidFill>
                  <a:schemeClr val="tx2"/>
                </a:solidFill>
                <a:latin typeface="+mn-lt"/>
              </a:endParaRPr>
            </a:p>
          </p:txBody>
        </p:sp>
        <p:cxnSp>
          <p:nvCxnSpPr>
            <p:cNvPr id="129" name="Ευθύγραμμο βέλος σύνδεσης 128"/>
            <p:cNvCxnSpPr>
              <a:stCxn id="126" idx="2"/>
              <a:endCxn id="131" idx="0"/>
            </p:cNvCxnSpPr>
            <p:nvPr/>
          </p:nvCxnSpPr>
          <p:spPr>
            <a:xfrm>
              <a:off x="4307174" y="2172970"/>
              <a:ext cx="0" cy="3320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1" name="Rectangle 19"/>
            <p:cNvSpPr>
              <a:spLocks noChangeArrowheads="1"/>
            </p:cNvSpPr>
            <p:nvPr/>
          </p:nvSpPr>
          <p:spPr bwMode="auto">
            <a:xfrm>
              <a:off x="2146934" y="2505064"/>
              <a:ext cx="4320480" cy="3385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marL="838200" indent="-838200"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1617663" indent="-1530350" eaLnBrk="1" hangingPunct="1">
                <a:spcBef>
                  <a:spcPct val="0"/>
                </a:spcBef>
                <a:buFontTx/>
                <a:buNone/>
                <a:tabLst>
                  <a:tab pos="355600" algn="l"/>
                </a:tabLst>
              </a:pPr>
              <a:r>
                <a:rPr lang="el-GR" altLang="el-GR" sz="2200" dirty="0" smtClean="0">
                  <a:solidFill>
                    <a:srgbClr val="000000"/>
                  </a:solidFill>
                  <a:latin typeface="+mn-lt"/>
                </a:rPr>
                <a:t>Υπολογισμός Σφάλματος στην Έξοδο</a:t>
              </a:r>
              <a:endParaRPr lang="el-GR" altLang="el-GR" sz="2200" dirty="0">
                <a:solidFill>
                  <a:srgbClr val="000000"/>
                </a:solidFill>
                <a:latin typeface="+mn-lt"/>
              </a:endParaRPr>
            </a:p>
          </p:txBody>
        </p:sp>
        <p:cxnSp>
          <p:nvCxnSpPr>
            <p:cNvPr id="134" name="Ευθύγραμμο βέλος σύνδεσης 133"/>
            <p:cNvCxnSpPr>
              <a:stCxn id="131" idx="2"/>
              <a:endCxn id="137" idx="0"/>
            </p:cNvCxnSpPr>
            <p:nvPr/>
          </p:nvCxnSpPr>
          <p:spPr>
            <a:xfrm>
              <a:off x="4307174" y="2843618"/>
              <a:ext cx="1" cy="2405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7" name="Rectangle 19"/>
            <p:cNvSpPr>
              <a:spLocks noChangeArrowheads="1"/>
            </p:cNvSpPr>
            <p:nvPr/>
          </p:nvSpPr>
          <p:spPr bwMode="auto">
            <a:xfrm>
              <a:off x="2371357" y="3084149"/>
              <a:ext cx="3871635" cy="3385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marL="838200" indent="-838200"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1617663" indent="-1530350" eaLnBrk="1" hangingPunct="1">
                <a:spcBef>
                  <a:spcPct val="0"/>
                </a:spcBef>
                <a:buFontTx/>
                <a:buNone/>
                <a:tabLst>
                  <a:tab pos="355600" algn="l"/>
                </a:tabLst>
              </a:pPr>
              <a:r>
                <a:rPr lang="el-GR" altLang="el-GR" sz="2200" dirty="0">
                  <a:solidFill>
                    <a:srgbClr val="000000"/>
                  </a:solidFill>
                  <a:latin typeface="+mn-lt"/>
                </a:rPr>
                <a:t>Υπολογισμός Μεταβολής Βαρών</a:t>
              </a:r>
            </a:p>
          </p:txBody>
        </p:sp>
        <p:cxnSp>
          <p:nvCxnSpPr>
            <p:cNvPr id="140" name="Ευθύγραμμο βέλος σύνδεσης 139"/>
            <p:cNvCxnSpPr>
              <a:stCxn id="137" idx="2"/>
              <a:endCxn id="146" idx="0"/>
            </p:cNvCxnSpPr>
            <p:nvPr/>
          </p:nvCxnSpPr>
          <p:spPr>
            <a:xfrm flipH="1">
              <a:off x="4307174" y="3422703"/>
              <a:ext cx="1" cy="4273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6" name="Ρόμβος 145"/>
            <p:cNvSpPr/>
            <p:nvPr/>
          </p:nvSpPr>
          <p:spPr>
            <a:xfrm>
              <a:off x="1850930" y="3850009"/>
              <a:ext cx="4912488" cy="899806"/>
            </a:xfrm>
            <a:prstGeom prst="diamon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47" name="Ορθογώνιο 146"/>
            <p:cNvSpPr/>
            <p:nvPr/>
          </p:nvSpPr>
          <p:spPr>
            <a:xfrm>
              <a:off x="2916563" y="3931547"/>
              <a:ext cx="2781223" cy="707886"/>
            </a:xfrm>
            <a:prstGeom prst="rect">
              <a:avLst/>
            </a:prstGeom>
          </p:spPr>
          <p:txBody>
            <a:bodyPr wrap="square">
              <a:spAutoFit/>
            </a:bodyPr>
            <a:lstStyle/>
            <a:p>
              <a:pPr algn="ctr"/>
              <a:r>
                <a:rPr lang="en-GB" altLang="el-GR" sz="2000" dirty="0">
                  <a:solidFill>
                    <a:srgbClr val="000000"/>
                  </a:solidFill>
                  <a:latin typeface="+mn-lt"/>
                </a:rPr>
                <a:t>υπ</a:t>
              </a:r>
              <a:r>
                <a:rPr lang="en-GB" altLang="el-GR" sz="2000" dirty="0">
                  <a:solidFill>
                    <a:srgbClr val="000000"/>
                  </a:solidFill>
                  <a:latin typeface="+mn-lt"/>
                </a:rPr>
                <a:t>άρχουν</a:t>
              </a:r>
              <a:r>
                <a:rPr lang="en-GB" altLang="el-GR" sz="2000" dirty="0">
                  <a:solidFill>
                    <a:srgbClr val="000000"/>
                  </a:solidFill>
                  <a:latin typeface="+mn-lt"/>
                </a:rPr>
                <a:t> </a:t>
              </a:r>
              <a:r>
                <a:rPr lang="en-GB" altLang="el-GR" sz="2000" dirty="0">
                  <a:solidFill>
                    <a:srgbClr val="000000"/>
                  </a:solidFill>
                  <a:latin typeface="+mn-lt"/>
                </a:rPr>
                <a:t>άλλ</a:t>
              </a:r>
              <a:r>
                <a:rPr lang="en-GB" altLang="el-GR" sz="2000" dirty="0">
                  <a:solidFill>
                    <a:srgbClr val="000000"/>
                  </a:solidFill>
                  <a:latin typeface="+mn-lt"/>
                </a:rPr>
                <a:t>α </a:t>
              </a:r>
              <a:r>
                <a:rPr lang="en-GB" altLang="el-GR" sz="2000" dirty="0" smtClean="0">
                  <a:solidFill>
                    <a:srgbClr val="000000"/>
                  </a:solidFill>
                  <a:latin typeface="+mn-lt"/>
                </a:rPr>
                <a:t>πρότυπα</a:t>
              </a:r>
              <a:r>
                <a:rPr lang="el-GR" altLang="el-GR" sz="2000" dirty="0" smtClean="0">
                  <a:solidFill>
                    <a:srgbClr val="000000"/>
                  </a:solidFill>
                  <a:latin typeface="+mn-lt"/>
                </a:rPr>
                <a:t> </a:t>
              </a:r>
              <a:r>
                <a:rPr lang="en-GB" altLang="el-GR" sz="2000" dirty="0" smtClean="0">
                  <a:solidFill>
                    <a:srgbClr val="000000"/>
                  </a:solidFill>
                  <a:latin typeface="+mn-lt"/>
                </a:rPr>
                <a:t>εκπαίδευσης?</a:t>
              </a:r>
              <a:endParaRPr lang="en-GB" altLang="el-GR" sz="2000" dirty="0">
                <a:solidFill>
                  <a:schemeClr val="tx2"/>
                </a:solidFill>
                <a:latin typeface="+mn-lt"/>
              </a:endParaRPr>
            </a:p>
          </p:txBody>
        </p:sp>
        <p:sp>
          <p:nvSpPr>
            <p:cNvPr id="160" name="TextBox 159"/>
            <p:cNvSpPr txBox="1"/>
            <p:nvPr/>
          </p:nvSpPr>
          <p:spPr>
            <a:xfrm>
              <a:off x="1637494" y="3832368"/>
              <a:ext cx="648072" cy="430887"/>
            </a:xfrm>
            <a:prstGeom prst="rect">
              <a:avLst/>
            </a:prstGeom>
            <a:noFill/>
          </p:spPr>
          <p:txBody>
            <a:bodyPr wrap="square" rtlCol="0">
              <a:spAutoFit/>
            </a:bodyPr>
            <a:lstStyle/>
            <a:p>
              <a:r>
                <a:rPr lang="el-GR" sz="2200" b="1" dirty="0" smtClean="0">
                  <a:latin typeface="+mn-lt"/>
                </a:rPr>
                <a:t>ΝΑΙ</a:t>
              </a:r>
              <a:endParaRPr lang="el-GR" sz="2200" b="1" dirty="0">
                <a:latin typeface="+mn-lt"/>
              </a:endParaRPr>
            </a:p>
          </p:txBody>
        </p:sp>
        <p:cxnSp>
          <p:nvCxnSpPr>
            <p:cNvPr id="162" name="Γωνιακή σύνδεση 161"/>
            <p:cNvCxnSpPr>
              <a:stCxn id="146" idx="1"/>
              <a:endCxn id="126" idx="1"/>
            </p:cNvCxnSpPr>
            <p:nvPr/>
          </p:nvCxnSpPr>
          <p:spPr>
            <a:xfrm rot="10800000" flipH="1">
              <a:off x="1850930" y="2003694"/>
              <a:ext cx="98824" cy="2296219"/>
            </a:xfrm>
            <a:prstGeom prst="bentConnector3">
              <a:avLst>
                <a:gd name="adj1" fmla="val -23132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Ευθύγραμμο βέλος σύνδεσης 162"/>
            <p:cNvCxnSpPr>
              <a:stCxn id="146" idx="2"/>
              <a:endCxn id="167" idx="0"/>
            </p:cNvCxnSpPr>
            <p:nvPr/>
          </p:nvCxnSpPr>
          <p:spPr>
            <a:xfrm>
              <a:off x="4307174" y="4749815"/>
              <a:ext cx="1" cy="3174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6" name="TextBox 165"/>
            <p:cNvSpPr txBox="1"/>
            <p:nvPr/>
          </p:nvSpPr>
          <p:spPr>
            <a:xfrm>
              <a:off x="4362250" y="4677488"/>
              <a:ext cx="648072" cy="430887"/>
            </a:xfrm>
            <a:prstGeom prst="rect">
              <a:avLst/>
            </a:prstGeom>
            <a:noFill/>
          </p:spPr>
          <p:txBody>
            <a:bodyPr wrap="square" rtlCol="0">
              <a:spAutoFit/>
            </a:bodyPr>
            <a:lstStyle/>
            <a:p>
              <a:r>
                <a:rPr lang="el-GR" sz="2200" b="1" dirty="0" smtClean="0">
                  <a:latin typeface="+mn-lt"/>
                </a:rPr>
                <a:t>ΟΧΙ</a:t>
              </a:r>
              <a:endParaRPr lang="el-GR" sz="2200" b="1" dirty="0">
                <a:latin typeface="+mn-lt"/>
              </a:endParaRPr>
            </a:p>
          </p:txBody>
        </p:sp>
        <p:sp>
          <p:nvSpPr>
            <p:cNvPr id="167" name="Rectangle 19"/>
            <p:cNvSpPr>
              <a:spLocks noChangeArrowheads="1"/>
            </p:cNvSpPr>
            <p:nvPr/>
          </p:nvSpPr>
          <p:spPr bwMode="auto">
            <a:xfrm>
              <a:off x="1677529" y="5067273"/>
              <a:ext cx="5259291" cy="3385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marL="838200" indent="-838200"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1617663" indent="-1530350" eaLnBrk="1" hangingPunct="1">
                <a:spcBef>
                  <a:spcPct val="0"/>
                </a:spcBef>
                <a:buFontTx/>
                <a:buNone/>
                <a:tabLst>
                  <a:tab pos="355600" algn="l"/>
                </a:tabLst>
              </a:pPr>
              <a:r>
                <a:rPr lang="el-GR" altLang="el-GR" sz="2200" dirty="0">
                  <a:solidFill>
                    <a:srgbClr val="000000"/>
                  </a:solidFill>
                  <a:latin typeface="+mn-lt"/>
                </a:rPr>
                <a:t>Υπολογισμός Μέσου Τετραγώνου Σφάλματος</a:t>
              </a:r>
            </a:p>
          </p:txBody>
        </p:sp>
        <p:cxnSp>
          <p:nvCxnSpPr>
            <p:cNvPr id="170" name="Ευθύγραμμο βέλος σύνδεσης 169"/>
            <p:cNvCxnSpPr>
              <a:stCxn id="167" idx="2"/>
              <a:endCxn id="173" idx="0"/>
            </p:cNvCxnSpPr>
            <p:nvPr/>
          </p:nvCxnSpPr>
          <p:spPr>
            <a:xfrm flipH="1">
              <a:off x="4307174" y="5405827"/>
              <a:ext cx="1" cy="2031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3" name="Ρόμβος 172"/>
            <p:cNvSpPr/>
            <p:nvPr/>
          </p:nvSpPr>
          <p:spPr>
            <a:xfrm>
              <a:off x="1850930" y="5608976"/>
              <a:ext cx="4912488" cy="899806"/>
            </a:xfrm>
            <a:prstGeom prst="diamon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75" name="Ορθογώνιο 174"/>
            <p:cNvSpPr/>
            <p:nvPr/>
          </p:nvSpPr>
          <p:spPr>
            <a:xfrm>
              <a:off x="2952139" y="5742149"/>
              <a:ext cx="2781223" cy="707886"/>
            </a:xfrm>
            <a:prstGeom prst="rect">
              <a:avLst/>
            </a:prstGeom>
          </p:spPr>
          <p:txBody>
            <a:bodyPr wrap="square">
              <a:spAutoFit/>
            </a:bodyPr>
            <a:lstStyle/>
            <a:p>
              <a:pPr algn="ctr"/>
              <a:r>
                <a:rPr lang="el-GR" altLang="el-GR" sz="2000" dirty="0">
                  <a:solidFill>
                    <a:srgbClr val="000000"/>
                  </a:solidFill>
                  <a:latin typeface="+mn-lt"/>
                </a:rPr>
                <a:t>είναι αποδεκτό </a:t>
              </a:r>
            </a:p>
            <a:p>
              <a:pPr algn="ctr"/>
              <a:r>
                <a:rPr lang="el-GR" altLang="el-GR" sz="2000" dirty="0">
                  <a:solidFill>
                    <a:srgbClr val="000000"/>
                  </a:solidFill>
                  <a:latin typeface="+mn-lt"/>
                </a:rPr>
                <a:t>το </a:t>
              </a:r>
              <a:r>
                <a:rPr lang="el-GR" altLang="el-GR" sz="2000" dirty="0" smtClean="0">
                  <a:solidFill>
                    <a:srgbClr val="000000"/>
                  </a:solidFill>
                  <a:latin typeface="+mn-lt"/>
                </a:rPr>
                <a:t>σφάλμα?</a:t>
              </a:r>
              <a:endParaRPr lang="el-GR" altLang="el-GR" sz="2000" dirty="0">
                <a:solidFill>
                  <a:srgbClr val="000000"/>
                </a:solidFill>
                <a:latin typeface="+mn-lt"/>
              </a:endParaRPr>
            </a:p>
          </p:txBody>
        </p:sp>
        <p:cxnSp>
          <p:nvCxnSpPr>
            <p:cNvPr id="176" name="Ευθύγραμμο βέλος σύνδεσης 175"/>
            <p:cNvCxnSpPr>
              <a:stCxn id="173" idx="3"/>
              <a:endCxn id="182" idx="1"/>
            </p:cNvCxnSpPr>
            <p:nvPr/>
          </p:nvCxnSpPr>
          <p:spPr>
            <a:xfrm>
              <a:off x="6763418" y="6058879"/>
              <a:ext cx="61335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1" name="TextBox 180"/>
            <p:cNvSpPr txBox="1"/>
            <p:nvPr/>
          </p:nvSpPr>
          <p:spPr>
            <a:xfrm>
              <a:off x="6728699" y="5707733"/>
              <a:ext cx="648072" cy="430887"/>
            </a:xfrm>
            <a:prstGeom prst="rect">
              <a:avLst/>
            </a:prstGeom>
            <a:noFill/>
          </p:spPr>
          <p:txBody>
            <a:bodyPr wrap="square" rtlCol="0">
              <a:spAutoFit/>
            </a:bodyPr>
            <a:lstStyle/>
            <a:p>
              <a:r>
                <a:rPr lang="el-GR" sz="2200" b="1" dirty="0" smtClean="0">
                  <a:latin typeface="+mn-lt"/>
                </a:rPr>
                <a:t>ΝΑΙ</a:t>
              </a:r>
              <a:endParaRPr lang="el-GR" sz="2200" b="1" dirty="0">
                <a:latin typeface="+mn-lt"/>
              </a:endParaRPr>
            </a:p>
          </p:txBody>
        </p:sp>
        <p:sp>
          <p:nvSpPr>
            <p:cNvPr id="182" name="Rectangle 19"/>
            <p:cNvSpPr>
              <a:spLocks noChangeArrowheads="1"/>
            </p:cNvSpPr>
            <p:nvPr/>
          </p:nvSpPr>
          <p:spPr bwMode="auto">
            <a:xfrm>
              <a:off x="7376771" y="5889602"/>
              <a:ext cx="1048790" cy="338554"/>
            </a:xfrm>
            <a:prstGeom prst="rect">
              <a:avLst/>
            </a:prstGeom>
            <a:noFill/>
            <a:ln w="15875" cap="flat">
              <a:solidFill>
                <a:srgbClr val="820000"/>
              </a:solid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marL="838200" indent="-838200"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1617663" indent="-1530350" eaLnBrk="1" hangingPunct="1">
                <a:spcBef>
                  <a:spcPct val="0"/>
                </a:spcBef>
                <a:buFontTx/>
                <a:buNone/>
                <a:tabLst>
                  <a:tab pos="355600" algn="l"/>
                </a:tabLst>
              </a:pPr>
              <a:r>
                <a:rPr lang="el-GR" altLang="el-GR" sz="2200" b="1" dirty="0" smtClean="0">
                  <a:solidFill>
                    <a:srgbClr val="820000"/>
                  </a:solidFill>
                  <a:latin typeface="+mn-lt"/>
                </a:rPr>
                <a:t>ΤΕΛΟΣ</a:t>
              </a:r>
              <a:endParaRPr lang="el-GR" altLang="el-GR" sz="2200" b="1" dirty="0">
                <a:solidFill>
                  <a:srgbClr val="820000"/>
                </a:solidFill>
                <a:latin typeface="+mn-lt"/>
              </a:endParaRPr>
            </a:p>
          </p:txBody>
        </p:sp>
        <p:sp>
          <p:nvSpPr>
            <p:cNvPr id="185" name="TextBox 184"/>
            <p:cNvSpPr txBox="1"/>
            <p:nvPr/>
          </p:nvSpPr>
          <p:spPr>
            <a:xfrm>
              <a:off x="1608228" y="5646598"/>
              <a:ext cx="648072" cy="430887"/>
            </a:xfrm>
            <a:prstGeom prst="rect">
              <a:avLst/>
            </a:prstGeom>
            <a:noFill/>
          </p:spPr>
          <p:txBody>
            <a:bodyPr wrap="square" rtlCol="0">
              <a:spAutoFit/>
            </a:bodyPr>
            <a:lstStyle/>
            <a:p>
              <a:r>
                <a:rPr lang="el-GR" sz="2200" b="1" dirty="0" smtClean="0">
                  <a:latin typeface="+mn-lt"/>
                </a:rPr>
                <a:t>ΟΧΙ</a:t>
              </a:r>
              <a:endParaRPr lang="el-GR" sz="2200" b="1" dirty="0">
                <a:latin typeface="+mn-lt"/>
              </a:endParaRPr>
            </a:p>
          </p:txBody>
        </p:sp>
        <p:cxnSp>
          <p:nvCxnSpPr>
            <p:cNvPr id="186" name="Γωνιακή σύνδεση 185"/>
            <p:cNvCxnSpPr/>
            <p:nvPr/>
          </p:nvCxnSpPr>
          <p:spPr>
            <a:xfrm rot="10800000">
              <a:off x="1612267" y="4248748"/>
              <a:ext cx="192395" cy="1795624"/>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p:nvCxnSpPr>
        <p:spPr>
          <a:xfrm>
            <a:off x="1263671" y="6089009"/>
            <a:ext cx="255548"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437239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Δίκτυα </a:t>
            </a:r>
            <a:r>
              <a:rPr lang="en-US" dirty="0" smtClean="0"/>
              <a:t>Hopfield</a:t>
            </a:r>
            <a:r>
              <a:rPr lang="el-GR" dirty="0" smtClean="0"/>
              <a:t> </a:t>
            </a:r>
            <a:r>
              <a:rPr lang="el-GR" sz="3200" b="0" dirty="0" smtClean="0"/>
              <a:t>(1 από 2)</a:t>
            </a:r>
            <a:endParaRPr lang="el-GR" sz="3200" b="0" dirty="0"/>
          </a:p>
        </p:txBody>
      </p:sp>
      <p:sp>
        <p:nvSpPr>
          <p:cNvPr id="3" name="Θέση περιεχομένου 2"/>
          <p:cNvSpPr>
            <a:spLocks noGrp="1"/>
          </p:cNvSpPr>
          <p:nvPr>
            <p:ph idx="1"/>
          </p:nvPr>
        </p:nvSpPr>
        <p:spPr>
          <a:xfrm>
            <a:off x="457200" y="1025352"/>
            <a:ext cx="8229600" cy="720080"/>
          </a:xfrm>
        </p:spPr>
        <p:txBody>
          <a:bodyPr>
            <a:normAutofit/>
          </a:bodyPr>
          <a:lstStyle/>
          <a:p>
            <a:pPr marL="0" indent="0" algn="ctr">
              <a:buNone/>
            </a:pPr>
            <a:r>
              <a:rPr lang="el-GR" dirty="0"/>
              <a:t> </a:t>
            </a:r>
            <a:r>
              <a:rPr lang="el-GR" b="1" dirty="0">
                <a:solidFill>
                  <a:srgbClr val="004A82"/>
                </a:solidFill>
              </a:rPr>
              <a:t>(ανατροφοδοτούμενα – </a:t>
            </a:r>
            <a:r>
              <a:rPr lang="en-US" b="1" dirty="0">
                <a:solidFill>
                  <a:srgbClr val="004A82"/>
                </a:solidFill>
              </a:rPr>
              <a:t>autoassociative</a:t>
            </a:r>
            <a:r>
              <a:rPr lang="en-US" b="1" dirty="0">
                <a:solidFill>
                  <a:srgbClr val="004A82"/>
                </a:solidFill>
              </a:rPr>
              <a:t> memories</a:t>
            </a:r>
            <a:r>
              <a:rPr lang="en-US" b="1" dirty="0" smtClean="0">
                <a:solidFill>
                  <a:srgbClr val="004A82"/>
                </a:solidFill>
              </a:rPr>
              <a:t>)</a:t>
            </a:r>
            <a:endParaRPr lang="el-GR" b="1" dirty="0">
              <a:solidFill>
                <a:srgbClr val="004A82"/>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
        <p:nvSpPr>
          <p:cNvPr id="5" name="Ορθογώνιο 4"/>
          <p:cNvSpPr/>
          <p:nvPr/>
        </p:nvSpPr>
        <p:spPr>
          <a:xfrm>
            <a:off x="194468" y="1745432"/>
            <a:ext cx="4377532" cy="5093702"/>
          </a:xfrm>
          <a:prstGeom prst="rect">
            <a:avLst/>
          </a:prstGeom>
        </p:spPr>
        <p:txBody>
          <a:bodyPr wrap="square">
            <a:spAutoFit/>
          </a:bodyPr>
          <a:lstStyle/>
          <a:p>
            <a:r>
              <a:rPr lang="el-GR" sz="2400" u="sng" dirty="0">
                <a:latin typeface="+mn-lt"/>
              </a:rPr>
              <a:t>Στα δίκτυα τύπου </a:t>
            </a:r>
            <a:r>
              <a:rPr lang="el-GR" sz="2400" u="sng" dirty="0">
                <a:latin typeface="+mn-lt"/>
              </a:rPr>
              <a:t>Hopfield</a:t>
            </a:r>
            <a:r>
              <a:rPr lang="el-GR" sz="2400" u="sng" dirty="0">
                <a:latin typeface="+mn-lt"/>
              </a:rPr>
              <a:t>: </a:t>
            </a:r>
          </a:p>
          <a:p>
            <a:pPr marL="342900" indent="-342900">
              <a:spcBef>
                <a:spcPts val="2400"/>
              </a:spcBef>
              <a:buFont typeface="Arial" panose="020B0604020202020204" pitchFamily="34" charset="0"/>
              <a:buChar char="•"/>
            </a:pPr>
            <a:r>
              <a:rPr lang="el-GR" sz="2400" dirty="0">
                <a:latin typeface="+mn-lt"/>
              </a:rPr>
              <a:t>Υπάρχει μόνο ένα επίπεδο</a:t>
            </a:r>
          </a:p>
          <a:p>
            <a:pPr marL="342900" indent="-342900">
              <a:spcBef>
                <a:spcPts val="2400"/>
              </a:spcBef>
              <a:buFont typeface="Arial" panose="020B0604020202020204" pitchFamily="34" charset="0"/>
              <a:buChar char="•"/>
            </a:pPr>
            <a:r>
              <a:rPr lang="el-GR" sz="2400" dirty="0">
                <a:latin typeface="+mn-lt"/>
              </a:rPr>
              <a:t> Οι συνδέσεις μεταξύ των νευρώνων είναι αμφίδρομες.  </a:t>
            </a:r>
          </a:p>
          <a:p>
            <a:pPr marL="342900" indent="-342900">
              <a:spcBef>
                <a:spcPts val="2400"/>
              </a:spcBef>
              <a:buFont typeface="Arial" panose="020B0604020202020204" pitchFamily="34" charset="0"/>
              <a:buChar char="•"/>
            </a:pPr>
            <a:r>
              <a:rPr lang="el-GR" sz="2400" dirty="0">
                <a:latin typeface="+mn-lt"/>
              </a:rPr>
              <a:t> Όλοι οι νευρώνες λειτουργούν ταυτόχρονα σαν είσοδοι και έξοδοι του δικτύου</a:t>
            </a:r>
            <a:r>
              <a:rPr lang="el-GR" sz="2400" dirty="0" smtClean="0">
                <a:latin typeface="+mn-lt"/>
              </a:rPr>
              <a:t>.</a:t>
            </a:r>
            <a:endParaRPr lang="en-US" sz="2400" dirty="0" smtClean="0">
              <a:latin typeface="+mn-lt"/>
            </a:endParaRPr>
          </a:p>
          <a:p>
            <a:pPr marL="342900" indent="-342900">
              <a:spcBef>
                <a:spcPts val="2400"/>
              </a:spcBef>
            </a:pPr>
            <a:r>
              <a:rPr lang="el-GR" sz="2400" b="1" dirty="0" smtClean="0">
                <a:solidFill>
                  <a:srgbClr val="004A82"/>
                </a:solidFill>
                <a:latin typeface="+mn-lt"/>
              </a:rPr>
              <a:t>Αναδρομικά ΤΝΔ</a:t>
            </a:r>
          </a:p>
          <a:p>
            <a:pPr marL="342900" indent="-342900">
              <a:spcBef>
                <a:spcPts val="600"/>
              </a:spcBef>
            </a:pPr>
            <a:r>
              <a:rPr lang="el-GR" sz="2400" dirty="0" smtClean="0">
                <a:solidFill>
                  <a:srgbClr val="C00000"/>
                </a:solidFill>
                <a:latin typeface="+mj-lt"/>
              </a:rPr>
              <a:t>Επιβλεπόμενη μάθηση</a:t>
            </a:r>
            <a:endParaRPr lang="el-GR" sz="2400" b="1" dirty="0">
              <a:solidFill>
                <a:srgbClr val="004A82"/>
              </a:solidFill>
              <a:latin typeface="+mj-lt"/>
            </a:endParaRPr>
          </a:p>
        </p:txBody>
      </p:sp>
      <p:pic>
        <p:nvPicPr>
          <p:cNvPr id="6" name="Picture 10" descr="Image:Hopfield-net.png">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4324734" y="1711871"/>
            <a:ext cx="4456932" cy="4644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32290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Δίκτυα </a:t>
            </a:r>
            <a:r>
              <a:rPr lang="en-US" dirty="0"/>
              <a:t>Hopfield</a:t>
            </a:r>
            <a:r>
              <a:rPr lang="el-GR" dirty="0"/>
              <a:t> </a:t>
            </a:r>
            <a:r>
              <a:rPr lang="el-GR" sz="3200" b="0" dirty="0" smtClean="0"/>
              <a:t>(2 </a:t>
            </a:r>
            <a:r>
              <a:rPr lang="el-GR" sz="3200" b="0" dirty="0"/>
              <a:t>από </a:t>
            </a:r>
            <a:r>
              <a:rPr lang="el-GR" sz="3200" b="0" dirty="0" smtClean="0"/>
              <a:t>2)</a:t>
            </a:r>
            <a:endParaRPr lang="el-GR" dirty="0"/>
          </a:p>
        </p:txBody>
      </p:sp>
      <p:sp>
        <p:nvSpPr>
          <p:cNvPr id="3" name="Θέση περιεχομένου 2"/>
          <p:cNvSpPr>
            <a:spLocks noGrp="1"/>
          </p:cNvSpPr>
          <p:nvPr>
            <p:ph idx="1"/>
          </p:nvPr>
        </p:nvSpPr>
        <p:spPr>
          <a:xfrm>
            <a:off x="457200" y="1196752"/>
            <a:ext cx="8229600" cy="1800200"/>
          </a:xfrm>
        </p:spPr>
        <p:txBody>
          <a:bodyPr/>
          <a:lstStyle/>
          <a:p>
            <a:pPr marL="0" indent="0">
              <a:buNone/>
            </a:pPr>
            <a:r>
              <a:rPr lang="el-GR" dirty="0"/>
              <a:t>Οι νευρώνες σε ένα δίκτυο </a:t>
            </a:r>
            <a:r>
              <a:rPr lang="el-GR" dirty="0"/>
              <a:t>Hopfield</a:t>
            </a:r>
            <a:r>
              <a:rPr lang="el-GR" dirty="0"/>
              <a:t> μπορούν να πάρουν τιμές 1 ή -1</a:t>
            </a:r>
            <a:r>
              <a:rPr lang="el-GR" dirty="0" smtClean="0"/>
              <a:t>.</a:t>
            </a:r>
            <a:endParaRPr lang="el-GR" dirty="0"/>
          </a:p>
          <a:p>
            <a:pPr marL="0" indent="0">
              <a:buNone/>
            </a:pPr>
            <a:r>
              <a:rPr lang="el-GR" dirty="0"/>
              <a:t>Επομένως κατάλληλη συνάρτηση ενεργοποίησης είναι η </a:t>
            </a:r>
            <a:r>
              <a:rPr lang="el-GR" dirty="0" smtClean="0"/>
              <a:t>προσήμου:</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grpSp>
        <p:nvGrpSpPr>
          <p:cNvPr id="16" name="Group 31"/>
          <p:cNvGrpSpPr>
            <a:grpSpLocks/>
          </p:cNvGrpSpPr>
          <p:nvPr/>
        </p:nvGrpSpPr>
        <p:grpSpPr bwMode="auto">
          <a:xfrm>
            <a:off x="2915816" y="3212976"/>
            <a:ext cx="3446463" cy="2549525"/>
            <a:chOff x="480" y="3294"/>
            <a:chExt cx="2171" cy="1606"/>
          </a:xfrm>
        </p:grpSpPr>
        <p:sp>
          <p:nvSpPr>
            <p:cNvPr id="17" name="Line 21"/>
            <p:cNvSpPr>
              <a:spLocks noChangeShapeType="1"/>
            </p:cNvSpPr>
            <p:nvPr/>
          </p:nvSpPr>
          <p:spPr bwMode="auto">
            <a:xfrm>
              <a:off x="1152" y="3486"/>
              <a:ext cx="0" cy="141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18" name="Line 22"/>
            <p:cNvSpPr>
              <a:spLocks noChangeShapeType="1"/>
            </p:cNvSpPr>
            <p:nvPr/>
          </p:nvSpPr>
          <p:spPr bwMode="auto">
            <a:xfrm>
              <a:off x="480" y="4110"/>
              <a:ext cx="15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19" name="Line 23"/>
            <p:cNvSpPr>
              <a:spLocks noChangeShapeType="1"/>
            </p:cNvSpPr>
            <p:nvPr/>
          </p:nvSpPr>
          <p:spPr bwMode="auto">
            <a:xfrm>
              <a:off x="576" y="4712"/>
              <a:ext cx="864" cy="0"/>
            </a:xfrm>
            <a:prstGeom prst="line">
              <a:avLst/>
            </a:prstGeom>
            <a:ln>
              <a:headEnd/>
              <a:tailEnd/>
            </a:ln>
            <a:extLst/>
          </p:spPr>
          <p:style>
            <a:lnRef idx="3">
              <a:schemeClr val="accent2"/>
            </a:lnRef>
            <a:fillRef idx="0">
              <a:schemeClr val="accent2"/>
            </a:fillRef>
            <a:effectRef idx="2">
              <a:schemeClr val="accent2"/>
            </a:effectRef>
            <a:fontRef idx="minor">
              <a:schemeClr val="tx1"/>
            </a:fontRef>
          </p:style>
          <p:txBody>
            <a:bodyPr/>
            <a:lstStyle/>
            <a:p>
              <a:endParaRPr lang="el-GR" dirty="0"/>
            </a:p>
          </p:txBody>
        </p:sp>
        <p:sp>
          <p:nvSpPr>
            <p:cNvPr id="20" name="Line 24"/>
            <p:cNvSpPr>
              <a:spLocks noChangeShapeType="1"/>
            </p:cNvSpPr>
            <p:nvPr/>
          </p:nvSpPr>
          <p:spPr bwMode="auto">
            <a:xfrm flipV="1">
              <a:off x="1440" y="3774"/>
              <a:ext cx="0" cy="938"/>
            </a:xfrm>
            <a:prstGeom prst="line">
              <a:avLst/>
            </a:prstGeom>
            <a:ln>
              <a:headEnd/>
              <a:tailEnd/>
            </a:ln>
            <a:extLst/>
          </p:spPr>
          <p:style>
            <a:lnRef idx="3">
              <a:schemeClr val="accent2"/>
            </a:lnRef>
            <a:fillRef idx="0">
              <a:schemeClr val="accent2"/>
            </a:fillRef>
            <a:effectRef idx="2">
              <a:schemeClr val="accent2"/>
            </a:effectRef>
            <a:fontRef idx="minor">
              <a:schemeClr val="tx1"/>
            </a:fontRef>
          </p:style>
          <p:txBody>
            <a:bodyPr/>
            <a:lstStyle/>
            <a:p>
              <a:endParaRPr lang="el-GR" dirty="0"/>
            </a:p>
          </p:txBody>
        </p:sp>
        <p:sp>
          <p:nvSpPr>
            <p:cNvPr id="21" name="Line 25"/>
            <p:cNvSpPr>
              <a:spLocks noChangeShapeType="1"/>
            </p:cNvSpPr>
            <p:nvPr/>
          </p:nvSpPr>
          <p:spPr bwMode="auto">
            <a:xfrm>
              <a:off x="1440" y="3774"/>
              <a:ext cx="720" cy="0"/>
            </a:xfrm>
            <a:prstGeom prst="line">
              <a:avLst/>
            </a:prstGeom>
            <a:ln>
              <a:headEnd/>
              <a:tailEnd/>
            </a:ln>
            <a:extLst/>
          </p:spPr>
          <p:style>
            <a:lnRef idx="3">
              <a:schemeClr val="accent2"/>
            </a:lnRef>
            <a:fillRef idx="0">
              <a:schemeClr val="accent2"/>
            </a:fillRef>
            <a:effectRef idx="2">
              <a:schemeClr val="accent2"/>
            </a:effectRef>
            <a:fontRef idx="minor">
              <a:schemeClr val="tx1"/>
            </a:fontRef>
          </p:style>
          <p:txBody>
            <a:bodyPr/>
            <a:lstStyle/>
            <a:p>
              <a:endParaRPr lang="el-GR" dirty="0"/>
            </a:p>
          </p:txBody>
        </p:sp>
        <p:sp>
          <p:nvSpPr>
            <p:cNvPr id="22" name="Text Box 26"/>
            <p:cNvSpPr txBox="1">
              <a:spLocks noChangeArrowheads="1"/>
            </p:cNvSpPr>
            <p:nvPr/>
          </p:nvSpPr>
          <p:spPr bwMode="auto">
            <a:xfrm>
              <a:off x="1152" y="3294"/>
              <a:ext cx="52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200" dirty="0">
                  <a:latin typeface="+mn-lt"/>
                </a:rPr>
                <a:t>F</a:t>
              </a:r>
              <a:r>
                <a:rPr lang="el-GR" altLang="el-GR" sz="2200" dirty="0">
                  <a:latin typeface="+mn-lt"/>
                </a:rPr>
                <a:t>(</a:t>
              </a:r>
              <a:r>
                <a:rPr lang="en-US" altLang="el-GR" sz="2200" dirty="0">
                  <a:latin typeface="+mn-lt"/>
                </a:rPr>
                <a:t>S</a:t>
              </a:r>
              <a:r>
                <a:rPr lang="el-GR" altLang="el-GR" sz="2200" dirty="0">
                  <a:latin typeface="+mn-lt"/>
                </a:rPr>
                <a:t>)</a:t>
              </a:r>
            </a:p>
          </p:txBody>
        </p:sp>
        <p:sp>
          <p:nvSpPr>
            <p:cNvPr id="23" name="Text Box 27"/>
            <p:cNvSpPr txBox="1">
              <a:spLocks noChangeArrowheads="1"/>
            </p:cNvSpPr>
            <p:nvPr/>
          </p:nvSpPr>
          <p:spPr bwMode="auto">
            <a:xfrm>
              <a:off x="2064" y="4014"/>
              <a:ext cx="28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200" dirty="0">
                  <a:latin typeface="+mn-lt"/>
                </a:rPr>
                <a:t>S</a:t>
              </a:r>
              <a:endParaRPr lang="el-GR" altLang="el-GR" sz="2200" dirty="0">
                <a:latin typeface="+mn-lt"/>
              </a:endParaRPr>
            </a:p>
          </p:txBody>
        </p:sp>
        <p:sp>
          <p:nvSpPr>
            <p:cNvPr id="24" name="Text Box 28"/>
            <p:cNvSpPr txBox="1">
              <a:spLocks noChangeArrowheads="1"/>
            </p:cNvSpPr>
            <p:nvPr/>
          </p:nvSpPr>
          <p:spPr bwMode="auto">
            <a:xfrm>
              <a:off x="816" y="3688"/>
              <a:ext cx="384" cy="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200" dirty="0">
                  <a:latin typeface="+mn-lt"/>
                </a:rPr>
                <a:t>+1</a:t>
              </a:r>
            </a:p>
            <a:p>
              <a:pPr eaLnBrk="1" hangingPunct="1">
                <a:lnSpc>
                  <a:spcPct val="150000"/>
                </a:lnSpc>
                <a:spcBef>
                  <a:spcPct val="50000"/>
                </a:spcBef>
                <a:buFontTx/>
                <a:buNone/>
              </a:pPr>
              <a:r>
                <a:rPr lang="en-US" altLang="el-GR" sz="2200" dirty="0">
                  <a:latin typeface="+mn-lt"/>
                </a:rPr>
                <a:t> 0</a:t>
              </a:r>
              <a:endParaRPr lang="el-GR" altLang="el-GR" sz="2200" dirty="0">
                <a:latin typeface="+mn-lt"/>
              </a:endParaRPr>
            </a:p>
            <a:p>
              <a:pPr eaLnBrk="1" hangingPunct="1">
                <a:lnSpc>
                  <a:spcPct val="70000"/>
                </a:lnSpc>
                <a:spcBef>
                  <a:spcPct val="50000"/>
                </a:spcBef>
                <a:buFontTx/>
                <a:buNone/>
              </a:pPr>
              <a:r>
                <a:rPr lang="el-GR" altLang="el-GR" sz="2200" dirty="0">
                  <a:latin typeface="+mn-lt"/>
                </a:rPr>
                <a:t>-1</a:t>
              </a:r>
            </a:p>
          </p:txBody>
        </p:sp>
        <p:sp>
          <p:nvSpPr>
            <p:cNvPr id="25" name="Text Box 29"/>
            <p:cNvSpPr txBox="1">
              <a:spLocks noChangeArrowheads="1"/>
            </p:cNvSpPr>
            <p:nvPr/>
          </p:nvSpPr>
          <p:spPr bwMode="auto">
            <a:xfrm>
              <a:off x="1680" y="4311"/>
              <a:ext cx="971"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200" dirty="0">
                  <a:latin typeface="+mn-lt"/>
                </a:rPr>
                <a:t>Κατώφλι  θ</a:t>
              </a:r>
            </a:p>
          </p:txBody>
        </p:sp>
        <p:sp>
          <p:nvSpPr>
            <p:cNvPr id="26" name="Line 30"/>
            <p:cNvSpPr>
              <a:spLocks noChangeShapeType="1"/>
            </p:cNvSpPr>
            <p:nvPr/>
          </p:nvSpPr>
          <p:spPr bwMode="auto">
            <a:xfrm flipH="1" flipV="1">
              <a:off x="1440" y="4110"/>
              <a:ext cx="240" cy="201"/>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grpSp>
    </p:spTree>
    <p:extLst>
      <p:ext uri="{BB962C8B-B14F-4D97-AF65-F5344CB8AC3E}">
        <p14:creationId xmlns:p14="http://schemas.microsoft.com/office/powerpoint/2010/main" val="39794576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Δίκτυα </a:t>
            </a:r>
            <a:r>
              <a:rPr lang="en-US" sz="4400" dirty="0"/>
              <a:t>Kohonen </a:t>
            </a:r>
            <a:r>
              <a:rPr lang="el-GR" sz="3600" b="0" dirty="0" smtClean="0"/>
              <a:t>(1 από 3)</a:t>
            </a:r>
            <a:br>
              <a:rPr lang="el-GR" sz="3600" b="0" dirty="0" smtClean="0"/>
            </a:br>
            <a:r>
              <a:rPr lang="en-US" b="0" dirty="0" smtClean="0"/>
              <a:t>(</a:t>
            </a:r>
            <a:r>
              <a:rPr lang="en-US" b="0" dirty="0"/>
              <a:t>Self-organizing map</a:t>
            </a:r>
            <a:r>
              <a:rPr lang="en-US" b="0" dirty="0" smtClean="0"/>
              <a:t>)</a:t>
            </a:r>
            <a:endParaRPr lang="el-GR" sz="3600" b="0" dirty="0"/>
          </a:p>
        </p:txBody>
      </p:sp>
      <p:sp>
        <p:nvSpPr>
          <p:cNvPr id="4" name="Θέση αριθμού διαφάνειας 3"/>
          <p:cNvSpPr>
            <a:spLocks noGrp="1"/>
          </p:cNvSpPr>
          <p:nvPr>
            <p:ph type="sldNum" sz="quarter" idx="12"/>
          </p:nvPr>
        </p:nvSpPr>
        <p:spPr>
          <a:xfrm>
            <a:off x="6948264" y="6486934"/>
            <a:ext cx="2133600" cy="365125"/>
          </a:xfrm>
        </p:spPr>
        <p:txBody>
          <a:bodyPr/>
          <a:lstStyle/>
          <a:p>
            <a:pPr>
              <a:defRPr/>
            </a:pPr>
            <a:fld id="{7E55E3B3-0445-4CFC-BED8-763D4409E61F}" type="slidenum">
              <a:rPr lang="el-GR" smtClean="0"/>
              <a:pPr>
                <a:defRPr/>
              </a:pPr>
              <a:t>32</a:t>
            </a:fld>
            <a:endParaRPr lang="el-GR" dirty="0"/>
          </a:p>
        </p:txBody>
      </p:sp>
      <p:sp>
        <p:nvSpPr>
          <p:cNvPr id="60" name="Ορθογώνιο 59"/>
          <p:cNvSpPr/>
          <p:nvPr/>
        </p:nvSpPr>
        <p:spPr>
          <a:xfrm>
            <a:off x="3939494" y="5040384"/>
            <a:ext cx="4816846" cy="1785104"/>
          </a:xfrm>
          <a:prstGeom prst="rect">
            <a:avLst/>
          </a:prstGeom>
          <a:ln w="34925">
            <a:solidFill>
              <a:srgbClr val="004A82"/>
            </a:solidFill>
          </a:ln>
        </p:spPr>
        <p:txBody>
          <a:bodyPr wrap="square">
            <a:spAutoFit/>
          </a:bodyPr>
          <a:lstStyle/>
          <a:p>
            <a:r>
              <a:rPr lang="el-GR" sz="2200" dirty="0">
                <a:latin typeface="+mn-lt"/>
              </a:rPr>
              <a:t>Οι νευρώνες του δικτύου μετά την εκμάθηση θα σχηματίσουν γειτονίες (clusters) που θα συσχετιστούν με τους νευρώνες </a:t>
            </a:r>
            <a:r>
              <a:rPr lang="el-GR" sz="2200" dirty="0" smtClean="0">
                <a:latin typeface="+mn-lt"/>
              </a:rPr>
              <a:t>εισόδου                                      </a:t>
            </a:r>
            <a:r>
              <a:rPr lang="el-GR" sz="2200" b="1" dirty="0" smtClean="0">
                <a:solidFill>
                  <a:srgbClr val="C00000"/>
                </a:solidFill>
                <a:latin typeface="+mn-lt"/>
              </a:rPr>
              <a:t>Μη επιβλεπόμενη μάθηση</a:t>
            </a:r>
            <a:endParaRPr lang="el-GR" sz="2200" b="1" dirty="0">
              <a:solidFill>
                <a:srgbClr val="C00000"/>
              </a:solidFill>
              <a:latin typeface="+mn-lt"/>
            </a:endParaRPr>
          </a:p>
        </p:txBody>
      </p:sp>
      <p:sp>
        <p:nvSpPr>
          <p:cNvPr id="61" name="Ορθογώνιο 60"/>
          <p:cNvSpPr/>
          <p:nvPr/>
        </p:nvSpPr>
        <p:spPr>
          <a:xfrm>
            <a:off x="308722" y="5684293"/>
            <a:ext cx="2873022" cy="769441"/>
          </a:xfrm>
          <a:prstGeom prst="rect">
            <a:avLst/>
          </a:prstGeom>
        </p:spPr>
        <p:txBody>
          <a:bodyPr wrap="square">
            <a:spAutoFit/>
          </a:bodyPr>
          <a:lstStyle/>
          <a:p>
            <a:r>
              <a:rPr lang="el-GR" sz="2200" dirty="0">
                <a:latin typeface="+mn-lt"/>
              </a:rPr>
              <a:t>Εφαρμογή σε </a:t>
            </a:r>
            <a:r>
              <a:rPr lang="el-GR" sz="2200" b="1" dirty="0">
                <a:solidFill>
                  <a:srgbClr val="004A82"/>
                </a:solidFill>
                <a:latin typeface="+mn-lt"/>
              </a:rPr>
              <a:t>Εξόρυξη Γνώσης (Data Mining)</a:t>
            </a:r>
          </a:p>
        </p:txBody>
      </p:sp>
      <p:grpSp>
        <p:nvGrpSpPr>
          <p:cNvPr id="3" name="Group 2"/>
          <p:cNvGrpSpPr/>
          <p:nvPr/>
        </p:nvGrpSpPr>
        <p:grpSpPr>
          <a:xfrm>
            <a:off x="332879" y="1268760"/>
            <a:ext cx="7775575" cy="4267200"/>
            <a:chOff x="332879" y="1268760"/>
            <a:chExt cx="7775575" cy="4267200"/>
          </a:xfrm>
        </p:grpSpPr>
        <p:grpSp>
          <p:nvGrpSpPr>
            <p:cNvPr id="6" name="Group 27"/>
            <p:cNvGrpSpPr>
              <a:grpSpLocks/>
            </p:cNvGrpSpPr>
            <p:nvPr/>
          </p:nvGrpSpPr>
          <p:grpSpPr bwMode="auto">
            <a:xfrm>
              <a:off x="4074617" y="1497360"/>
              <a:ext cx="660400" cy="685800"/>
              <a:chOff x="1392" y="672"/>
              <a:chExt cx="432" cy="432"/>
            </a:xfrm>
          </p:grpSpPr>
          <p:sp>
            <p:nvSpPr>
              <p:cNvPr id="54" name="Oval 28"/>
              <p:cNvSpPr>
                <a:spLocks noChangeArrowheads="1"/>
              </p:cNvSpPr>
              <p:nvPr/>
            </p:nvSpPr>
            <p:spPr bwMode="auto">
              <a:xfrm>
                <a:off x="1392" y="672"/>
                <a:ext cx="432" cy="432"/>
              </a:xfrm>
              <a:prstGeom prst="ellipse">
                <a:avLst/>
              </a:prstGeom>
              <a:solidFill>
                <a:srgbClr val="004A82"/>
              </a:soli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2400" dirty="0">
                  <a:solidFill>
                    <a:schemeClr val="tx2"/>
                  </a:solidFill>
                </a:endParaRPr>
              </a:p>
            </p:txBody>
          </p:sp>
          <p:sp>
            <p:nvSpPr>
              <p:cNvPr id="55" name="Text Box 29"/>
              <p:cNvSpPr txBox="1">
                <a:spLocks noChangeArrowheads="1"/>
              </p:cNvSpPr>
              <p:nvPr/>
            </p:nvSpPr>
            <p:spPr bwMode="auto">
              <a:xfrm>
                <a:off x="1440" y="768"/>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l-GR" sz="2000" dirty="0">
                    <a:solidFill>
                      <a:schemeClr val="bg1"/>
                    </a:solidFill>
                    <a:latin typeface="+mn-lt"/>
                  </a:rPr>
                  <a:t>11</a:t>
                </a:r>
              </a:p>
            </p:txBody>
          </p:sp>
        </p:grpSp>
        <p:sp>
          <p:nvSpPr>
            <p:cNvPr id="52" name="Oval 31"/>
            <p:cNvSpPr>
              <a:spLocks noChangeArrowheads="1"/>
            </p:cNvSpPr>
            <p:nvPr/>
          </p:nvSpPr>
          <p:spPr bwMode="auto">
            <a:xfrm>
              <a:off x="4074617" y="2716560"/>
              <a:ext cx="660400" cy="685800"/>
            </a:xfrm>
            <a:prstGeom prst="ellipse">
              <a:avLst/>
            </a:prstGeom>
            <a:solidFill>
              <a:srgbClr val="004A82"/>
            </a:soli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2400" dirty="0">
                <a:solidFill>
                  <a:schemeClr val="tx2"/>
                </a:solidFill>
              </a:endParaRPr>
            </a:p>
          </p:txBody>
        </p:sp>
        <p:grpSp>
          <p:nvGrpSpPr>
            <p:cNvPr id="8" name="Group 33"/>
            <p:cNvGrpSpPr>
              <a:grpSpLocks/>
            </p:cNvGrpSpPr>
            <p:nvPr/>
          </p:nvGrpSpPr>
          <p:grpSpPr bwMode="auto">
            <a:xfrm>
              <a:off x="4074617" y="3859560"/>
              <a:ext cx="660400" cy="685800"/>
              <a:chOff x="1392" y="672"/>
              <a:chExt cx="432" cy="432"/>
            </a:xfrm>
          </p:grpSpPr>
          <p:sp>
            <p:nvSpPr>
              <p:cNvPr id="50" name="Oval 34"/>
              <p:cNvSpPr>
                <a:spLocks noChangeArrowheads="1"/>
              </p:cNvSpPr>
              <p:nvPr/>
            </p:nvSpPr>
            <p:spPr bwMode="auto">
              <a:xfrm>
                <a:off x="1392" y="672"/>
                <a:ext cx="432" cy="432"/>
              </a:xfrm>
              <a:prstGeom prst="ellipse">
                <a:avLst/>
              </a:prstGeom>
              <a:solidFill>
                <a:srgbClr val="004A82"/>
              </a:soli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2400" dirty="0">
                  <a:solidFill>
                    <a:schemeClr val="tx2"/>
                  </a:solidFill>
                </a:endParaRPr>
              </a:p>
            </p:txBody>
          </p:sp>
          <p:sp>
            <p:nvSpPr>
              <p:cNvPr id="51" name="Text Box 35"/>
              <p:cNvSpPr txBox="1">
                <a:spLocks noChangeArrowheads="1"/>
              </p:cNvSpPr>
              <p:nvPr/>
            </p:nvSpPr>
            <p:spPr bwMode="auto">
              <a:xfrm>
                <a:off x="1440" y="768"/>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l-GR" sz="2000" dirty="0">
                    <a:solidFill>
                      <a:schemeClr val="bg1"/>
                    </a:solidFill>
                    <a:latin typeface="+mn-lt"/>
                  </a:rPr>
                  <a:t>13</a:t>
                </a:r>
              </a:p>
            </p:txBody>
          </p:sp>
        </p:grpSp>
        <p:grpSp>
          <p:nvGrpSpPr>
            <p:cNvPr id="9" name="Group 36"/>
            <p:cNvGrpSpPr>
              <a:grpSpLocks/>
            </p:cNvGrpSpPr>
            <p:nvPr/>
          </p:nvGrpSpPr>
          <p:grpSpPr bwMode="auto">
            <a:xfrm>
              <a:off x="5687517" y="1497360"/>
              <a:ext cx="660400" cy="685800"/>
              <a:chOff x="1392" y="672"/>
              <a:chExt cx="432" cy="432"/>
            </a:xfrm>
          </p:grpSpPr>
          <p:sp>
            <p:nvSpPr>
              <p:cNvPr id="48" name="Oval 37"/>
              <p:cNvSpPr>
                <a:spLocks noChangeArrowheads="1"/>
              </p:cNvSpPr>
              <p:nvPr/>
            </p:nvSpPr>
            <p:spPr bwMode="auto">
              <a:xfrm>
                <a:off x="1392" y="672"/>
                <a:ext cx="432" cy="432"/>
              </a:xfrm>
              <a:prstGeom prst="ellipse">
                <a:avLst/>
              </a:prstGeom>
              <a:solidFill>
                <a:srgbClr val="004A82"/>
              </a:soli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2400" dirty="0">
                  <a:solidFill>
                    <a:schemeClr val="tx2"/>
                  </a:solidFill>
                </a:endParaRPr>
              </a:p>
            </p:txBody>
          </p:sp>
          <p:sp>
            <p:nvSpPr>
              <p:cNvPr id="49" name="Text Box 38"/>
              <p:cNvSpPr txBox="1">
                <a:spLocks noChangeArrowheads="1"/>
              </p:cNvSpPr>
              <p:nvPr/>
            </p:nvSpPr>
            <p:spPr bwMode="auto">
              <a:xfrm>
                <a:off x="1440" y="768"/>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l-GR" sz="2000" dirty="0">
                    <a:solidFill>
                      <a:schemeClr val="bg1"/>
                    </a:solidFill>
                    <a:latin typeface="+mn-lt"/>
                  </a:rPr>
                  <a:t>21</a:t>
                </a:r>
              </a:p>
            </p:txBody>
          </p:sp>
        </p:grpSp>
        <p:grpSp>
          <p:nvGrpSpPr>
            <p:cNvPr id="10" name="Group 39"/>
            <p:cNvGrpSpPr>
              <a:grpSpLocks/>
            </p:cNvGrpSpPr>
            <p:nvPr/>
          </p:nvGrpSpPr>
          <p:grpSpPr bwMode="auto">
            <a:xfrm>
              <a:off x="7081342" y="1573560"/>
              <a:ext cx="660400" cy="685800"/>
              <a:chOff x="1392" y="672"/>
              <a:chExt cx="432" cy="432"/>
            </a:xfrm>
          </p:grpSpPr>
          <p:sp>
            <p:nvSpPr>
              <p:cNvPr id="46" name="Oval 40"/>
              <p:cNvSpPr>
                <a:spLocks noChangeArrowheads="1"/>
              </p:cNvSpPr>
              <p:nvPr/>
            </p:nvSpPr>
            <p:spPr bwMode="auto">
              <a:xfrm>
                <a:off x="1392" y="672"/>
                <a:ext cx="432" cy="432"/>
              </a:xfrm>
              <a:prstGeom prst="ellipse">
                <a:avLst/>
              </a:prstGeom>
              <a:solidFill>
                <a:srgbClr val="004A82"/>
              </a:soli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2400" dirty="0">
                  <a:solidFill>
                    <a:schemeClr val="tx2"/>
                  </a:solidFill>
                </a:endParaRPr>
              </a:p>
            </p:txBody>
          </p:sp>
          <p:sp>
            <p:nvSpPr>
              <p:cNvPr id="47" name="Text Box 41"/>
              <p:cNvSpPr txBox="1">
                <a:spLocks noChangeArrowheads="1"/>
              </p:cNvSpPr>
              <p:nvPr/>
            </p:nvSpPr>
            <p:spPr bwMode="auto">
              <a:xfrm>
                <a:off x="1440" y="768"/>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l-GR" sz="2000" dirty="0">
                    <a:solidFill>
                      <a:schemeClr val="bg1"/>
                    </a:solidFill>
                    <a:latin typeface="+mn-lt"/>
                  </a:rPr>
                  <a:t>31</a:t>
                </a:r>
              </a:p>
            </p:txBody>
          </p:sp>
        </p:grpSp>
        <p:grpSp>
          <p:nvGrpSpPr>
            <p:cNvPr id="11" name="Group 42"/>
            <p:cNvGrpSpPr>
              <a:grpSpLocks/>
            </p:cNvGrpSpPr>
            <p:nvPr/>
          </p:nvGrpSpPr>
          <p:grpSpPr bwMode="auto">
            <a:xfrm>
              <a:off x="5687517" y="2716560"/>
              <a:ext cx="660400" cy="685800"/>
              <a:chOff x="1392" y="672"/>
              <a:chExt cx="432" cy="432"/>
            </a:xfrm>
          </p:grpSpPr>
          <p:sp>
            <p:nvSpPr>
              <p:cNvPr id="44" name="Oval 43"/>
              <p:cNvSpPr>
                <a:spLocks noChangeArrowheads="1"/>
              </p:cNvSpPr>
              <p:nvPr/>
            </p:nvSpPr>
            <p:spPr bwMode="auto">
              <a:xfrm>
                <a:off x="1392" y="672"/>
                <a:ext cx="432" cy="432"/>
              </a:xfrm>
              <a:prstGeom prst="ellipse">
                <a:avLst/>
              </a:prstGeom>
              <a:solidFill>
                <a:srgbClr val="004A82"/>
              </a:soli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2400" dirty="0">
                  <a:solidFill>
                    <a:schemeClr val="tx2"/>
                  </a:solidFill>
                </a:endParaRPr>
              </a:p>
            </p:txBody>
          </p:sp>
          <p:sp>
            <p:nvSpPr>
              <p:cNvPr id="45" name="Text Box 44"/>
              <p:cNvSpPr txBox="1">
                <a:spLocks noChangeArrowheads="1"/>
              </p:cNvSpPr>
              <p:nvPr/>
            </p:nvSpPr>
            <p:spPr bwMode="auto">
              <a:xfrm>
                <a:off x="1440" y="768"/>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l-GR" sz="2000" dirty="0">
                    <a:solidFill>
                      <a:schemeClr val="bg1"/>
                    </a:solidFill>
                    <a:latin typeface="+mn-lt"/>
                  </a:rPr>
                  <a:t>22</a:t>
                </a:r>
              </a:p>
            </p:txBody>
          </p:sp>
        </p:grpSp>
        <p:grpSp>
          <p:nvGrpSpPr>
            <p:cNvPr id="12" name="Group 45"/>
            <p:cNvGrpSpPr>
              <a:grpSpLocks/>
            </p:cNvGrpSpPr>
            <p:nvPr/>
          </p:nvGrpSpPr>
          <p:grpSpPr bwMode="auto">
            <a:xfrm>
              <a:off x="2387104" y="2106960"/>
              <a:ext cx="660400" cy="685800"/>
              <a:chOff x="1392" y="672"/>
              <a:chExt cx="432" cy="432"/>
            </a:xfrm>
          </p:grpSpPr>
          <p:sp>
            <p:nvSpPr>
              <p:cNvPr id="42" name="Oval 46"/>
              <p:cNvSpPr>
                <a:spLocks noChangeArrowheads="1"/>
              </p:cNvSpPr>
              <p:nvPr/>
            </p:nvSpPr>
            <p:spPr bwMode="auto">
              <a:xfrm>
                <a:off x="1392" y="672"/>
                <a:ext cx="432" cy="432"/>
              </a:xfrm>
              <a:prstGeom prst="ellipse">
                <a:avLst/>
              </a:prstGeom>
              <a:solidFill>
                <a:srgbClr val="FFCC00"/>
              </a:soli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2400" dirty="0">
                  <a:solidFill>
                    <a:schemeClr val="tx2"/>
                  </a:solidFill>
                </a:endParaRPr>
              </a:p>
            </p:txBody>
          </p:sp>
          <p:sp>
            <p:nvSpPr>
              <p:cNvPr id="43" name="Text Box 47"/>
              <p:cNvSpPr txBox="1">
                <a:spLocks noChangeArrowheads="1"/>
              </p:cNvSpPr>
              <p:nvPr/>
            </p:nvSpPr>
            <p:spPr bwMode="auto">
              <a:xfrm>
                <a:off x="1440" y="768"/>
                <a:ext cx="336" cy="250"/>
              </a:xfrm>
              <a:prstGeom prst="rect">
                <a:avLst/>
              </a:prstGeom>
              <a:noFill/>
              <a:ln w="9525">
                <a:noFill/>
                <a:miter lim="800000"/>
                <a:headEnd/>
                <a:tailEnd/>
              </a:ln>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l-GR" sz="2000" dirty="0">
                    <a:latin typeface="+mn-lt"/>
                  </a:rPr>
                  <a:t>I1</a:t>
                </a:r>
              </a:p>
            </p:txBody>
          </p:sp>
        </p:grpSp>
        <p:grpSp>
          <p:nvGrpSpPr>
            <p:cNvPr id="13" name="Group 48"/>
            <p:cNvGrpSpPr>
              <a:grpSpLocks/>
            </p:cNvGrpSpPr>
            <p:nvPr/>
          </p:nvGrpSpPr>
          <p:grpSpPr bwMode="auto">
            <a:xfrm>
              <a:off x="2387104" y="3342035"/>
              <a:ext cx="660400" cy="669925"/>
              <a:chOff x="1392" y="682"/>
              <a:chExt cx="432" cy="422"/>
            </a:xfrm>
          </p:grpSpPr>
          <p:sp>
            <p:nvSpPr>
              <p:cNvPr id="40" name="Oval 49"/>
              <p:cNvSpPr>
                <a:spLocks noChangeArrowheads="1"/>
              </p:cNvSpPr>
              <p:nvPr/>
            </p:nvSpPr>
            <p:spPr bwMode="auto">
              <a:xfrm>
                <a:off x="1392" y="682"/>
                <a:ext cx="432" cy="422"/>
              </a:xfrm>
              <a:prstGeom prst="ellipse">
                <a:avLst/>
              </a:prstGeom>
              <a:solidFill>
                <a:srgbClr val="FFCC00"/>
              </a:soli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2400" dirty="0">
                  <a:solidFill>
                    <a:schemeClr val="tx2"/>
                  </a:solidFill>
                </a:endParaRPr>
              </a:p>
            </p:txBody>
          </p:sp>
          <p:sp>
            <p:nvSpPr>
              <p:cNvPr id="41" name="Text Box 50"/>
              <p:cNvSpPr txBox="1">
                <a:spLocks noChangeArrowheads="1"/>
              </p:cNvSpPr>
              <p:nvPr/>
            </p:nvSpPr>
            <p:spPr bwMode="auto">
              <a:xfrm>
                <a:off x="1440" y="768"/>
                <a:ext cx="336" cy="250"/>
              </a:xfrm>
              <a:prstGeom prst="rect">
                <a:avLst/>
              </a:prstGeom>
              <a:noFill/>
              <a:ln w="9525">
                <a:noFill/>
                <a:miter lim="800000"/>
                <a:headEnd/>
                <a:tailEnd/>
              </a:ln>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l-GR" sz="2000" dirty="0">
                    <a:latin typeface="+mn-lt"/>
                  </a:rPr>
                  <a:t>I2</a:t>
                </a:r>
              </a:p>
            </p:txBody>
          </p:sp>
        </p:grpSp>
        <p:grpSp>
          <p:nvGrpSpPr>
            <p:cNvPr id="14" name="Group 51"/>
            <p:cNvGrpSpPr>
              <a:grpSpLocks/>
            </p:cNvGrpSpPr>
            <p:nvPr/>
          </p:nvGrpSpPr>
          <p:grpSpPr bwMode="auto">
            <a:xfrm>
              <a:off x="7081342" y="2792760"/>
              <a:ext cx="660400" cy="685800"/>
              <a:chOff x="1392" y="672"/>
              <a:chExt cx="432" cy="432"/>
            </a:xfrm>
          </p:grpSpPr>
          <p:sp>
            <p:nvSpPr>
              <p:cNvPr id="38" name="Oval 52"/>
              <p:cNvSpPr>
                <a:spLocks noChangeArrowheads="1"/>
              </p:cNvSpPr>
              <p:nvPr/>
            </p:nvSpPr>
            <p:spPr bwMode="auto">
              <a:xfrm>
                <a:off x="1392" y="672"/>
                <a:ext cx="432" cy="432"/>
              </a:xfrm>
              <a:prstGeom prst="ellipse">
                <a:avLst/>
              </a:prstGeom>
              <a:solidFill>
                <a:srgbClr val="004A82"/>
              </a:soli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2400" dirty="0">
                  <a:solidFill>
                    <a:schemeClr val="tx2"/>
                  </a:solidFill>
                </a:endParaRPr>
              </a:p>
            </p:txBody>
          </p:sp>
          <p:sp>
            <p:nvSpPr>
              <p:cNvPr id="39" name="Text Box 53"/>
              <p:cNvSpPr txBox="1">
                <a:spLocks noChangeArrowheads="1"/>
              </p:cNvSpPr>
              <p:nvPr/>
            </p:nvSpPr>
            <p:spPr bwMode="auto">
              <a:xfrm>
                <a:off x="1440" y="768"/>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l-GR" sz="2000" dirty="0">
                    <a:solidFill>
                      <a:schemeClr val="bg1"/>
                    </a:solidFill>
                    <a:latin typeface="+mn-lt"/>
                  </a:rPr>
                  <a:t>32</a:t>
                </a:r>
              </a:p>
            </p:txBody>
          </p:sp>
        </p:grpSp>
        <p:grpSp>
          <p:nvGrpSpPr>
            <p:cNvPr id="15" name="Group 54"/>
            <p:cNvGrpSpPr>
              <a:grpSpLocks/>
            </p:cNvGrpSpPr>
            <p:nvPr/>
          </p:nvGrpSpPr>
          <p:grpSpPr bwMode="auto">
            <a:xfrm>
              <a:off x="7081342" y="4011960"/>
              <a:ext cx="660400" cy="685800"/>
              <a:chOff x="1392" y="672"/>
              <a:chExt cx="432" cy="432"/>
            </a:xfrm>
          </p:grpSpPr>
          <p:sp>
            <p:nvSpPr>
              <p:cNvPr id="36" name="Oval 55"/>
              <p:cNvSpPr>
                <a:spLocks noChangeArrowheads="1"/>
              </p:cNvSpPr>
              <p:nvPr/>
            </p:nvSpPr>
            <p:spPr bwMode="auto">
              <a:xfrm>
                <a:off x="1392" y="672"/>
                <a:ext cx="432" cy="432"/>
              </a:xfrm>
              <a:prstGeom prst="ellipse">
                <a:avLst/>
              </a:prstGeom>
              <a:solidFill>
                <a:srgbClr val="004A82"/>
              </a:soli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2400" dirty="0">
                  <a:solidFill>
                    <a:schemeClr val="tx2"/>
                  </a:solidFill>
                </a:endParaRPr>
              </a:p>
            </p:txBody>
          </p:sp>
          <p:sp>
            <p:nvSpPr>
              <p:cNvPr id="37" name="Text Box 56"/>
              <p:cNvSpPr txBox="1">
                <a:spLocks noChangeArrowheads="1"/>
              </p:cNvSpPr>
              <p:nvPr/>
            </p:nvSpPr>
            <p:spPr bwMode="auto">
              <a:xfrm>
                <a:off x="1440" y="768"/>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l-GR" sz="2000" dirty="0">
                    <a:solidFill>
                      <a:schemeClr val="bg1"/>
                    </a:solidFill>
                    <a:latin typeface="+mn-lt"/>
                  </a:rPr>
                  <a:t>33</a:t>
                </a:r>
              </a:p>
            </p:txBody>
          </p:sp>
        </p:grpSp>
        <p:grpSp>
          <p:nvGrpSpPr>
            <p:cNvPr id="16" name="Group 57"/>
            <p:cNvGrpSpPr>
              <a:grpSpLocks/>
            </p:cNvGrpSpPr>
            <p:nvPr/>
          </p:nvGrpSpPr>
          <p:grpSpPr bwMode="auto">
            <a:xfrm>
              <a:off x="5687517" y="3935760"/>
              <a:ext cx="660400" cy="685800"/>
              <a:chOff x="1392" y="672"/>
              <a:chExt cx="432" cy="432"/>
            </a:xfrm>
          </p:grpSpPr>
          <p:sp>
            <p:nvSpPr>
              <p:cNvPr id="34" name="Oval 58"/>
              <p:cNvSpPr>
                <a:spLocks noChangeArrowheads="1"/>
              </p:cNvSpPr>
              <p:nvPr/>
            </p:nvSpPr>
            <p:spPr bwMode="auto">
              <a:xfrm>
                <a:off x="1392" y="672"/>
                <a:ext cx="432" cy="432"/>
              </a:xfrm>
              <a:prstGeom prst="ellipse">
                <a:avLst/>
              </a:prstGeom>
              <a:solidFill>
                <a:srgbClr val="004A82"/>
              </a:soli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2400" dirty="0">
                  <a:solidFill>
                    <a:schemeClr val="tx2"/>
                  </a:solidFill>
                </a:endParaRPr>
              </a:p>
            </p:txBody>
          </p:sp>
          <p:sp>
            <p:nvSpPr>
              <p:cNvPr id="35" name="Text Box 59"/>
              <p:cNvSpPr txBox="1">
                <a:spLocks noChangeArrowheads="1"/>
              </p:cNvSpPr>
              <p:nvPr/>
            </p:nvSpPr>
            <p:spPr bwMode="auto">
              <a:xfrm>
                <a:off x="1440" y="768"/>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l-GR" sz="2000" dirty="0">
                    <a:solidFill>
                      <a:schemeClr val="bg1"/>
                    </a:solidFill>
                    <a:latin typeface="+mn-lt"/>
                  </a:rPr>
                  <a:t>23</a:t>
                </a:r>
              </a:p>
            </p:txBody>
          </p:sp>
        </p:grpSp>
        <p:sp>
          <p:nvSpPr>
            <p:cNvPr id="17" name="Line 60"/>
            <p:cNvSpPr>
              <a:spLocks noChangeShapeType="1"/>
            </p:cNvSpPr>
            <p:nvPr/>
          </p:nvSpPr>
          <p:spPr bwMode="auto">
            <a:xfrm flipV="1">
              <a:off x="3047504" y="1954560"/>
              <a:ext cx="1027113"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18" name="Line 61"/>
            <p:cNvSpPr>
              <a:spLocks noChangeShapeType="1"/>
            </p:cNvSpPr>
            <p:nvPr/>
          </p:nvSpPr>
          <p:spPr bwMode="auto">
            <a:xfrm flipV="1">
              <a:off x="3047504" y="1878360"/>
              <a:ext cx="2640013"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19" name="Line 62"/>
            <p:cNvSpPr>
              <a:spLocks noChangeShapeType="1"/>
            </p:cNvSpPr>
            <p:nvPr/>
          </p:nvSpPr>
          <p:spPr bwMode="auto">
            <a:xfrm flipV="1">
              <a:off x="3047504" y="1954560"/>
              <a:ext cx="4033838"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20" name="Line 63"/>
            <p:cNvSpPr>
              <a:spLocks noChangeShapeType="1"/>
            </p:cNvSpPr>
            <p:nvPr/>
          </p:nvSpPr>
          <p:spPr bwMode="auto">
            <a:xfrm>
              <a:off x="3047504" y="2487960"/>
              <a:ext cx="4033838"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21" name="Line 64"/>
            <p:cNvSpPr>
              <a:spLocks noChangeShapeType="1"/>
            </p:cNvSpPr>
            <p:nvPr/>
          </p:nvSpPr>
          <p:spPr bwMode="auto">
            <a:xfrm>
              <a:off x="3047504" y="2487960"/>
              <a:ext cx="2640013"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22" name="Line 65"/>
            <p:cNvSpPr>
              <a:spLocks noChangeShapeType="1"/>
            </p:cNvSpPr>
            <p:nvPr/>
          </p:nvSpPr>
          <p:spPr bwMode="auto">
            <a:xfrm>
              <a:off x="3047504" y="2487960"/>
              <a:ext cx="1027113"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23" name="Line 66"/>
            <p:cNvSpPr>
              <a:spLocks noChangeShapeType="1"/>
            </p:cNvSpPr>
            <p:nvPr/>
          </p:nvSpPr>
          <p:spPr bwMode="auto">
            <a:xfrm>
              <a:off x="3047503" y="2564160"/>
              <a:ext cx="4033839" cy="1752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24" name="Line 67"/>
            <p:cNvSpPr>
              <a:spLocks noChangeShapeType="1"/>
            </p:cNvSpPr>
            <p:nvPr/>
          </p:nvSpPr>
          <p:spPr bwMode="auto">
            <a:xfrm>
              <a:off x="3047503" y="2564160"/>
              <a:ext cx="2640013" cy="1600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25" name="Line 68"/>
            <p:cNvSpPr>
              <a:spLocks noChangeShapeType="1"/>
            </p:cNvSpPr>
            <p:nvPr/>
          </p:nvSpPr>
          <p:spPr bwMode="auto">
            <a:xfrm>
              <a:off x="3047503" y="2564160"/>
              <a:ext cx="1100139" cy="137159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26" name="Line 69"/>
            <p:cNvSpPr>
              <a:spLocks noChangeShapeType="1"/>
            </p:cNvSpPr>
            <p:nvPr/>
          </p:nvSpPr>
          <p:spPr bwMode="auto">
            <a:xfrm flipV="1">
              <a:off x="3047504" y="3249960"/>
              <a:ext cx="1027113"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27" name="Line 70"/>
            <p:cNvSpPr>
              <a:spLocks noChangeShapeType="1"/>
            </p:cNvSpPr>
            <p:nvPr/>
          </p:nvSpPr>
          <p:spPr bwMode="auto">
            <a:xfrm flipV="1">
              <a:off x="3047504" y="3173760"/>
              <a:ext cx="2640013"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28" name="Line 71"/>
            <p:cNvSpPr>
              <a:spLocks noChangeShapeType="1"/>
            </p:cNvSpPr>
            <p:nvPr/>
          </p:nvSpPr>
          <p:spPr bwMode="auto">
            <a:xfrm flipV="1">
              <a:off x="3047504" y="3249960"/>
              <a:ext cx="4033838"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29" name="Line 72"/>
            <p:cNvSpPr>
              <a:spLocks noChangeShapeType="1"/>
            </p:cNvSpPr>
            <p:nvPr/>
          </p:nvSpPr>
          <p:spPr bwMode="auto">
            <a:xfrm>
              <a:off x="3047504" y="3783360"/>
              <a:ext cx="4033838"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30" name="Line 73"/>
            <p:cNvSpPr>
              <a:spLocks noChangeShapeType="1"/>
            </p:cNvSpPr>
            <p:nvPr/>
          </p:nvSpPr>
          <p:spPr bwMode="auto">
            <a:xfrm>
              <a:off x="3047504" y="3783360"/>
              <a:ext cx="2640013"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31" name="Line 74"/>
            <p:cNvSpPr>
              <a:spLocks noChangeShapeType="1"/>
            </p:cNvSpPr>
            <p:nvPr/>
          </p:nvSpPr>
          <p:spPr bwMode="auto">
            <a:xfrm flipV="1">
              <a:off x="2974479" y="2030760"/>
              <a:ext cx="4106863"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solidFill>
                  <a:schemeClr val="bg1"/>
                </a:solidFill>
                <a:latin typeface="+mn-lt"/>
              </a:endParaRPr>
            </a:p>
          </p:txBody>
        </p:sp>
        <p:sp>
          <p:nvSpPr>
            <p:cNvPr id="32" name="Line 75"/>
            <p:cNvSpPr>
              <a:spLocks noChangeShapeType="1"/>
            </p:cNvSpPr>
            <p:nvPr/>
          </p:nvSpPr>
          <p:spPr bwMode="auto">
            <a:xfrm flipV="1">
              <a:off x="2974479" y="1954560"/>
              <a:ext cx="2713038" cy="1524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33" name="Line 76"/>
            <p:cNvSpPr>
              <a:spLocks noChangeShapeType="1"/>
            </p:cNvSpPr>
            <p:nvPr/>
          </p:nvSpPr>
          <p:spPr bwMode="auto">
            <a:xfrm flipV="1">
              <a:off x="2974479" y="2030760"/>
              <a:ext cx="1173162"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56" name="AutoShape 81"/>
            <p:cNvSpPr>
              <a:spLocks noChangeArrowheads="1"/>
            </p:cNvSpPr>
            <p:nvPr/>
          </p:nvSpPr>
          <p:spPr bwMode="auto">
            <a:xfrm>
              <a:off x="2093417" y="1802160"/>
              <a:ext cx="1393825" cy="2514600"/>
            </a:xfrm>
            <a:prstGeom prst="roundRect">
              <a:avLst>
                <a:gd name="adj" fmla="val 16667"/>
              </a:avLst>
            </a:prstGeom>
            <a:noFill/>
            <a:ln w="38100">
              <a:solidFill>
                <a:srgbClr val="274E1E"/>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2400" dirty="0">
                <a:solidFill>
                  <a:schemeClr val="tx2"/>
                </a:solidFill>
              </a:endParaRPr>
            </a:p>
          </p:txBody>
        </p:sp>
        <p:sp>
          <p:nvSpPr>
            <p:cNvPr id="57" name="AutoShape 82"/>
            <p:cNvSpPr>
              <a:spLocks noChangeArrowheads="1"/>
            </p:cNvSpPr>
            <p:nvPr/>
          </p:nvSpPr>
          <p:spPr bwMode="auto">
            <a:xfrm>
              <a:off x="332879" y="3021360"/>
              <a:ext cx="1462088" cy="762000"/>
            </a:xfrm>
            <a:prstGeom prst="wedgeRoundRectCallout">
              <a:avLst>
                <a:gd name="adj1" fmla="val 76926"/>
                <a:gd name="adj2" fmla="val -29792"/>
                <a:gd name="adj3" fmla="val 16667"/>
              </a:avLst>
            </a:prstGeom>
            <a:noFill/>
            <a:ln w="9525">
              <a:solidFill>
                <a:srgbClr val="274E1E"/>
              </a:solidFill>
              <a:miter lim="800000"/>
              <a:headEnd/>
              <a:tailEnd/>
            </a:ln>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2000" dirty="0" smtClean="0">
                  <a:latin typeface="+mn-lt"/>
                </a:rPr>
                <a:t>Νευρώνες Εισόδου</a:t>
              </a:r>
              <a:endParaRPr lang="en-US" altLang="el-GR" sz="2000" dirty="0">
                <a:latin typeface="+mn-lt"/>
              </a:endParaRPr>
            </a:p>
          </p:txBody>
        </p:sp>
        <p:sp>
          <p:nvSpPr>
            <p:cNvPr id="58" name="AutoShape 84"/>
            <p:cNvSpPr>
              <a:spLocks noChangeArrowheads="1"/>
            </p:cNvSpPr>
            <p:nvPr/>
          </p:nvSpPr>
          <p:spPr bwMode="auto">
            <a:xfrm>
              <a:off x="3707904" y="1268760"/>
              <a:ext cx="4400550" cy="3581400"/>
            </a:xfrm>
            <a:prstGeom prst="roundRect">
              <a:avLst>
                <a:gd name="adj" fmla="val 16667"/>
              </a:avLst>
            </a:prstGeom>
            <a:noFill/>
            <a:ln w="38100">
              <a:solidFill>
                <a:srgbClr val="82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2400" dirty="0">
                <a:solidFill>
                  <a:schemeClr val="tx2"/>
                </a:solidFill>
              </a:endParaRPr>
            </a:p>
          </p:txBody>
        </p:sp>
        <p:sp>
          <p:nvSpPr>
            <p:cNvPr id="59" name="AutoShape 85"/>
            <p:cNvSpPr>
              <a:spLocks noChangeArrowheads="1"/>
            </p:cNvSpPr>
            <p:nvPr/>
          </p:nvSpPr>
          <p:spPr bwMode="auto">
            <a:xfrm>
              <a:off x="2093417" y="4773960"/>
              <a:ext cx="1614487" cy="762000"/>
            </a:xfrm>
            <a:prstGeom prst="wedgeRoundRectCallout">
              <a:avLst>
                <a:gd name="adj1" fmla="val 69963"/>
                <a:gd name="adj2" fmla="val -78333"/>
                <a:gd name="adj3" fmla="val 16667"/>
              </a:avLst>
            </a:prstGeom>
            <a:noFill/>
            <a:ln w="9525">
              <a:solidFill>
                <a:srgbClr val="820000"/>
              </a:solidFill>
              <a:miter lim="800000"/>
              <a:headEnd/>
              <a:tailEnd/>
            </a:ln>
          </p:spPr>
          <p:txBody>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2000" dirty="0">
                  <a:latin typeface="+mn-lt"/>
                </a:rPr>
                <a:t>Νευρώνες Δικτύου</a:t>
              </a:r>
              <a:endParaRPr lang="en-US" altLang="el-GR" sz="2000" dirty="0">
                <a:latin typeface="+mn-lt"/>
              </a:endParaRPr>
            </a:p>
          </p:txBody>
        </p:sp>
        <p:sp>
          <p:nvSpPr>
            <p:cNvPr id="53" name="Text Box 32"/>
            <p:cNvSpPr txBox="1">
              <a:spLocks noChangeArrowheads="1"/>
            </p:cNvSpPr>
            <p:nvPr/>
          </p:nvSpPr>
          <p:spPr bwMode="auto">
            <a:xfrm>
              <a:off x="4147995" y="2868960"/>
              <a:ext cx="513644"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l-GR" sz="2000" dirty="0">
                  <a:solidFill>
                    <a:schemeClr val="bg1"/>
                  </a:solidFill>
                  <a:latin typeface="+mn-lt"/>
                </a:rPr>
                <a:t>12</a:t>
              </a:r>
            </a:p>
          </p:txBody>
        </p:sp>
      </p:grpSp>
    </p:spTree>
    <p:extLst>
      <p:ext uri="{BB962C8B-B14F-4D97-AF65-F5344CB8AC3E}">
        <p14:creationId xmlns:p14="http://schemas.microsoft.com/office/powerpoint/2010/main" val="15175582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400" dirty="0"/>
              <a:t>Δίκτυα </a:t>
            </a:r>
            <a:r>
              <a:rPr lang="en-US" sz="4400" dirty="0"/>
              <a:t>Kohonen </a:t>
            </a:r>
            <a:r>
              <a:rPr lang="el-GR" sz="3600" b="0" dirty="0" smtClean="0"/>
              <a:t>(2 από 3)</a:t>
            </a:r>
            <a:endParaRPr lang="el-GR" sz="3300" b="0" dirty="0"/>
          </a:p>
        </p:txBody>
      </p:sp>
      <p:sp>
        <p:nvSpPr>
          <p:cNvPr id="3" name="Θέση περιεχομένου 2"/>
          <p:cNvSpPr>
            <a:spLocks noGrp="1"/>
          </p:cNvSpPr>
          <p:nvPr>
            <p:ph idx="1"/>
          </p:nvPr>
        </p:nvSpPr>
        <p:spPr>
          <a:xfrm>
            <a:off x="457200" y="1196751"/>
            <a:ext cx="8229600" cy="5524723"/>
          </a:xfrm>
        </p:spPr>
        <p:txBody>
          <a:bodyPr>
            <a:normAutofit lnSpcReduction="10000"/>
          </a:bodyPr>
          <a:lstStyle/>
          <a:p>
            <a:pPr marL="0" indent="0" algn="just">
              <a:buNone/>
            </a:pPr>
            <a:r>
              <a:rPr lang="el-GR" dirty="0"/>
              <a:t>Η εκμάθηση περιλαμβάνει τη παρουσίαση στο δίκτυο ενός </a:t>
            </a:r>
            <a:r>
              <a:rPr lang="el-GR" dirty="0">
                <a:solidFill>
                  <a:srgbClr val="C00000"/>
                </a:solidFill>
              </a:rPr>
              <a:t>μοντέλου εισόδου </a:t>
            </a:r>
            <a:r>
              <a:rPr lang="el-GR" dirty="0"/>
              <a:t>και την εύρεση στους νευρώνες </a:t>
            </a:r>
            <a:r>
              <a:rPr lang="el-GR" dirty="0" smtClean="0"/>
              <a:t>του δικτύου </a:t>
            </a:r>
            <a:r>
              <a:rPr lang="el-GR" dirty="0"/>
              <a:t>εκείνης της μονάδας που το σύνολο των βαρών που καταλήγουν σ' αυτήν είναι κοντύτερα στο μοντέλο. </a:t>
            </a:r>
          </a:p>
          <a:p>
            <a:pPr marL="0" indent="0" algn="just">
              <a:buNone/>
            </a:pPr>
            <a:r>
              <a:rPr lang="el-GR" dirty="0"/>
              <a:t>Στη συνέχεια τα βάρη της μονάδας που "κέρδισε" όπως και τα βάρη όλων των μονάδων που αποτελούν τη γειτονιά, </a:t>
            </a:r>
            <a:r>
              <a:rPr lang="el-GR" dirty="0">
                <a:solidFill>
                  <a:srgbClr val="C00000"/>
                </a:solidFill>
              </a:rPr>
              <a:t>ρυθμίζονται βάσει του κανόνα εκμάθησης</a:t>
            </a:r>
            <a:r>
              <a:rPr lang="el-GR" dirty="0"/>
              <a:t>. </a:t>
            </a:r>
          </a:p>
          <a:p>
            <a:pPr marL="0" indent="0" algn="just">
              <a:buNone/>
            </a:pPr>
            <a:r>
              <a:rPr lang="el-GR" dirty="0"/>
              <a:t>Η γειτονιά, στην αρχή της περιόδου εκμάθησης, είναι ένα μεγάλο μέρος του εξωτερικού επιπέδου, μέσα σε μια προκαθορισμένη ακτίνα από τη μονάδα που κερδίζει, </a:t>
            </a:r>
            <a:r>
              <a:rPr lang="el-GR" dirty="0">
                <a:solidFill>
                  <a:srgbClr val="C00000"/>
                </a:solidFill>
              </a:rPr>
              <a:t>η ακτίνα όμως αυτή μειώνεται προοδευτικά</a:t>
            </a:r>
            <a:r>
              <a:rPr lang="el-GR" dirty="0"/>
              <a:t> όσο προχωράει η εκμάθηση</a:t>
            </a:r>
            <a:r>
              <a:rPr lang="el-GR" dirty="0" smtClean="0"/>
              <a:t>.</a:t>
            </a:r>
          </a:p>
          <a:p>
            <a:pPr marL="0" indent="0" algn="just">
              <a:buNone/>
            </a:pPr>
            <a:r>
              <a:rPr lang="el-GR" dirty="0" smtClean="0"/>
              <a:t> </a:t>
            </a:r>
            <a:r>
              <a:rPr lang="el-GR" dirty="0"/>
              <a:t>Η προσαρμογή των βαρών των μονάδων διαφέρει από μονάδα σε μονάδα της γειτονιάς αλλά συνήθως ακολουθεί την συνάρτηση του μεξικάνικου καπέλου (mexican hat function).</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343858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800" dirty="0"/>
              <a:t>Δίκτυα </a:t>
            </a:r>
            <a:r>
              <a:rPr lang="en-US" sz="4800" dirty="0"/>
              <a:t>Kohonen </a:t>
            </a:r>
            <a:r>
              <a:rPr lang="el-GR" sz="3300" b="0" dirty="0" smtClean="0"/>
              <a:t>(3 </a:t>
            </a:r>
            <a:r>
              <a:rPr lang="el-GR" sz="3300" b="0" dirty="0"/>
              <a:t>από </a:t>
            </a:r>
            <a:r>
              <a:rPr lang="el-GR" sz="3300" b="0" dirty="0" smtClean="0"/>
              <a:t>3)</a:t>
            </a:r>
            <a:endParaRPr lang="el-GR" sz="3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
        <p:nvSpPr>
          <p:cNvPr id="56" name="Ορθογώνιο 55"/>
          <p:cNvSpPr/>
          <p:nvPr/>
        </p:nvSpPr>
        <p:spPr>
          <a:xfrm>
            <a:off x="4860032" y="1916584"/>
            <a:ext cx="4073661" cy="1261884"/>
          </a:xfrm>
          <a:prstGeom prst="rect">
            <a:avLst/>
          </a:prstGeom>
        </p:spPr>
        <p:txBody>
          <a:bodyPr wrap="square">
            <a:spAutoFit/>
          </a:bodyPr>
          <a:lstStyle/>
          <a:p>
            <a:pPr eaLnBrk="1" hangingPunct="1">
              <a:spcBef>
                <a:spcPct val="50000"/>
              </a:spcBef>
            </a:pPr>
            <a:r>
              <a:rPr lang="el-GR" altLang="el-GR" sz="2200" dirty="0">
                <a:latin typeface="+mn-lt"/>
              </a:rPr>
              <a:t>Για παράδειγμα</a:t>
            </a:r>
            <a:r>
              <a:rPr lang="en-US" altLang="el-GR" sz="2200" dirty="0" smtClean="0">
                <a:latin typeface="+mn-lt"/>
              </a:rPr>
              <a:t>:</a:t>
            </a:r>
            <a:endParaRPr lang="el-GR" altLang="el-GR" sz="2200" dirty="0" smtClean="0">
              <a:latin typeface="+mn-lt"/>
            </a:endParaRPr>
          </a:p>
          <a:p>
            <a:pPr eaLnBrk="1" hangingPunct="1">
              <a:spcBef>
                <a:spcPts val="600"/>
              </a:spcBef>
            </a:pPr>
            <a:r>
              <a:rPr lang="el-GR" altLang="el-GR" sz="2200" dirty="0" smtClean="0">
                <a:latin typeface="+mn-lt"/>
              </a:rPr>
              <a:t>Περιμένουμε</a:t>
            </a:r>
            <a:r>
              <a:rPr lang="en-US" altLang="el-GR" sz="2200" dirty="0" smtClean="0">
                <a:latin typeface="+mn-lt"/>
              </a:rPr>
              <a:t> </a:t>
            </a:r>
            <a:r>
              <a:rPr lang="en-US" altLang="el-GR" sz="2200" b="1" dirty="0" smtClean="0">
                <a:solidFill>
                  <a:srgbClr val="820000"/>
                </a:solidFill>
                <a:latin typeface="+mn-lt"/>
              </a:rPr>
              <a:t>2</a:t>
            </a:r>
            <a:r>
              <a:rPr lang="en-US" altLang="el-GR" sz="2200" dirty="0" smtClean="0">
                <a:latin typeface="+mn-lt"/>
              </a:rPr>
              <a:t> </a:t>
            </a:r>
            <a:r>
              <a:rPr lang="el-GR" altLang="el-GR" sz="2200" dirty="0" smtClean="0">
                <a:latin typeface="+mn-lt"/>
              </a:rPr>
              <a:t>γειτονιές-</a:t>
            </a:r>
            <a:r>
              <a:rPr lang="en-GB" altLang="el-GR" sz="2200" dirty="0" smtClean="0">
                <a:latin typeface="+mn-lt"/>
              </a:rPr>
              <a:t>clusters</a:t>
            </a:r>
            <a:r>
              <a:rPr lang="en-US" altLang="el-GR" sz="2200" dirty="0" smtClean="0">
                <a:latin typeface="+mn-lt"/>
              </a:rPr>
              <a:t>,</a:t>
            </a:r>
            <a:endParaRPr lang="el-GR" altLang="el-GR" sz="2200" dirty="0" smtClean="0">
              <a:latin typeface="+mn-lt"/>
            </a:endParaRPr>
          </a:p>
          <a:p>
            <a:pPr eaLnBrk="1" hangingPunct="1">
              <a:spcBef>
                <a:spcPts val="600"/>
              </a:spcBef>
            </a:pPr>
            <a:r>
              <a:rPr lang="el-GR" altLang="el-GR" sz="2200" dirty="0" smtClean="0">
                <a:latin typeface="+mn-lt"/>
              </a:rPr>
              <a:t>Έτσι </a:t>
            </a:r>
            <a:r>
              <a:rPr lang="el-GR" altLang="el-GR" sz="2200" dirty="0">
                <a:latin typeface="+mn-lt"/>
              </a:rPr>
              <a:t>αρχίζουμε</a:t>
            </a:r>
            <a:r>
              <a:rPr lang="en-US" altLang="el-GR" sz="2200" dirty="0">
                <a:latin typeface="+mn-lt"/>
              </a:rPr>
              <a:t> </a:t>
            </a:r>
            <a:r>
              <a:rPr lang="en-US" altLang="el-GR" sz="2200" b="1" dirty="0">
                <a:solidFill>
                  <a:srgbClr val="820000"/>
                </a:solidFill>
                <a:latin typeface="+mn-lt"/>
              </a:rPr>
              <a:t>3 x 3</a:t>
            </a:r>
            <a:r>
              <a:rPr lang="en-US" altLang="el-GR" sz="2200" dirty="0">
                <a:solidFill>
                  <a:srgbClr val="820000"/>
                </a:solidFill>
                <a:latin typeface="+mn-lt"/>
              </a:rPr>
              <a:t> </a:t>
            </a:r>
            <a:r>
              <a:rPr lang="el-GR" altLang="el-GR" sz="2200" dirty="0" smtClean="0">
                <a:latin typeface="+mn-lt"/>
              </a:rPr>
              <a:t>νευρώνες</a:t>
            </a:r>
            <a:r>
              <a:rPr lang="en-US" altLang="el-GR" sz="2200" dirty="0">
                <a:latin typeface="+mn-lt"/>
              </a:rPr>
              <a:t>.</a:t>
            </a:r>
          </a:p>
        </p:txBody>
      </p:sp>
      <p:sp>
        <p:nvSpPr>
          <p:cNvPr id="57" name="Ορθογώνιο 56"/>
          <p:cNvSpPr/>
          <p:nvPr/>
        </p:nvSpPr>
        <p:spPr>
          <a:xfrm>
            <a:off x="193750" y="3872384"/>
            <a:ext cx="6126130" cy="2693045"/>
          </a:xfrm>
          <a:prstGeom prst="rect">
            <a:avLst/>
          </a:prstGeom>
        </p:spPr>
        <p:txBody>
          <a:bodyPr wrap="square">
            <a:spAutoFit/>
          </a:bodyPr>
          <a:lstStyle/>
          <a:p>
            <a:r>
              <a:rPr lang="el-GR" sz="2200" dirty="0">
                <a:latin typeface="+mn-lt"/>
              </a:rPr>
              <a:t>Για κάθε επιδιωκόμενη γειτονιά εκπαιδεύουμε με αντιπροσωπευτικό δείγμα. Στο παράδειγμα για την 1η γειτονιά μετά τον πρώτο </a:t>
            </a:r>
            <a:r>
              <a:rPr lang="el-GR" sz="2200" dirty="0" smtClean="0">
                <a:latin typeface="+mn-lt"/>
              </a:rPr>
              <a:t>κύκλο:</a:t>
            </a:r>
          </a:p>
          <a:p>
            <a:pPr marL="342900" indent="-342900">
              <a:spcBef>
                <a:spcPts val="600"/>
              </a:spcBef>
              <a:buFont typeface="Arial" panose="020B0604020202020204" pitchFamily="34" charset="0"/>
              <a:buChar char="•"/>
            </a:pPr>
            <a:r>
              <a:rPr lang="el-GR" sz="2200" dirty="0" smtClean="0">
                <a:latin typeface="+mn-lt"/>
              </a:rPr>
              <a:t>Πετάμε </a:t>
            </a:r>
            <a:r>
              <a:rPr lang="el-GR" sz="2200" dirty="0">
                <a:latin typeface="+mn-lt"/>
              </a:rPr>
              <a:t>τους 7 ποιο αδύνατους </a:t>
            </a:r>
            <a:r>
              <a:rPr lang="el-GR" sz="2200" dirty="0" smtClean="0">
                <a:latin typeface="+mn-lt"/>
              </a:rPr>
              <a:t>νευρώνες,</a:t>
            </a:r>
          </a:p>
          <a:p>
            <a:pPr marL="342900" indent="-342900">
              <a:spcBef>
                <a:spcPts val="600"/>
              </a:spcBef>
              <a:buFont typeface="Arial" panose="020B0604020202020204" pitchFamily="34" charset="0"/>
              <a:buChar char="•"/>
            </a:pPr>
            <a:r>
              <a:rPr lang="el-GR" sz="2200" dirty="0" smtClean="0">
                <a:latin typeface="+mn-lt"/>
              </a:rPr>
              <a:t>επαναλαμβάνουμε </a:t>
            </a:r>
            <a:r>
              <a:rPr lang="el-GR" sz="2200" dirty="0">
                <a:latin typeface="+mn-lt"/>
              </a:rPr>
              <a:t>την εκμάθηση των 2 </a:t>
            </a:r>
            <a:r>
              <a:rPr lang="el-GR" sz="2200" dirty="0" smtClean="0">
                <a:latin typeface="+mn-lt"/>
              </a:rPr>
              <a:t>που απομείνανε,</a:t>
            </a:r>
          </a:p>
          <a:p>
            <a:pPr marL="342900" indent="-342900">
              <a:spcBef>
                <a:spcPts val="600"/>
              </a:spcBef>
              <a:buFont typeface="Arial" panose="020B0604020202020204" pitchFamily="34" charset="0"/>
              <a:buChar char="•"/>
            </a:pPr>
            <a:r>
              <a:rPr lang="el-GR" sz="2200" dirty="0" smtClean="0">
                <a:latin typeface="+mn-lt"/>
              </a:rPr>
              <a:t>Έτσι </a:t>
            </a:r>
            <a:r>
              <a:rPr lang="el-GR" sz="2200" dirty="0">
                <a:latin typeface="+mn-lt"/>
              </a:rPr>
              <a:t>καταλήγουμε στα τελικά </a:t>
            </a:r>
            <a:r>
              <a:rPr lang="el-GR" sz="2200" dirty="0" smtClean="0">
                <a:latin typeface="+mn-lt"/>
              </a:rPr>
              <a:t>βάρη του δικτύου.</a:t>
            </a:r>
            <a:endParaRPr lang="el-GR" sz="2200" dirty="0">
              <a:latin typeface="+mn-lt"/>
            </a:endParaRPr>
          </a:p>
        </p:txBody>
      </p:sp>
      <p:grpSp>
        <p:nvGrpSpPr>
          <p:cNvPr id="58" name="Group 58"/>
          <p:cNvGrpSpPr>
            <a:grpSpLocks/>
          </p:cNvGrpSpPr>
          <p:nvPr/>
        </p:nvGrpSpPr>
        <p:grpSpPr bwMode="auto">
          <a:xfrm>
            <a:off x="5966909" y="4375150"/>
            <a:ext cx="2987675" cy="1676400"/>
            <a:chOff x="3446" y="2592"/>
            <a:chExt cx="1882" cy="1056"/>
          </a:xfrm>
        </p:grpSpPr>
        <p:grpSp>
          <p:nvGrpSpPr>
            <p:cNvPr id="59" name="Group 59"/>
            <p:cNvGrpSpPr>
              <a:grpSpLocks/>
            </p:cNvGrpSpPr>
            <p:nvPr/>
          </p:nvGrpSpPr>
          <p:grpSpPr bwMode="auto">
            <a:xfrm>
              <a:off x="4248" y="2592"/>
              <a:ext cx="313" cy="288"/>
              <a:chOff x="1392" y="672"/>
              <a:chExt cx="432" cy="432"/>
            </a:xfrm>
          </p:grpSpPr>
          <p:sp>
            <p:nvSpPr>
              <p:cNvPr id="73" name="Oval 60"/>
              <p:cNvSpPr>
                <a:spLocks noChangeArrowheads="1"/>
              </p:cNvSpPr>
              <p:nvPr/>
            </p:nvSpPr>
            <p:spPr bwMode="auto">
              <a:xfrm>
                <a:off x="1392" y="672"/>
                <a:ext cx="432" cy="432"/>
              </a:xfrm>
              <a:prstGeom prst="ellipse">
                <a:avLst/>
              </a:prstGeom>
              <a:solidFill>
                <a:srgbClr val="004A82"/>
              </a:soli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2400" dirty="0">
                  <a:solidFill>
                    <a:schemeClr val="bg1"/>
                  </a:solidFill>
                </a:endParaRPr>
              </a:p>
            </p:txBody>
          </p:sp>
          <p:sp>
            <p:nvSpPr>
              <p:cNvPr id="74" name="Text Box 61"/>
              <p:cNvSpPr txBox="1">
                <a:spLocks noChangeArrowheads="1"/>
              </p:cNvSpPr>
              <p:nvPr/>
            </p:nvSpPr>
            <p:spPr bwMode="auto">
              <a:xfrm>
                <a:off x="1439" y="768"/>
                <a:ext cx="33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l-GR" sz="1400" b="1" dirty="0">
                    <a:solidFill>
                      <a:schemeClr val="bg1"/>
                    </a:solidFill>
                    <a:latin typeface="Arial" panose="020B0604020202020204" pitchFamily="34" charset="0"/>
                  </a:rPr>
                  <a:t>11</a:t>
                </a:r>
              </a:p>
            </p:txBody>
          </p:sp>
        </p:grpSp>
        <p:grpSp>
          <p:nvGrpSpPr>
            <p:cNvPr id="60" name="Group 62"/>
            <p:cNvGrpSpPr>
              <a:grpSpLocks/>
            </p:cNvGrpSpPr>
            <p:nvPr/>
          </p:nvGrpSpPr>
          <p:grpSpPr bwMode="auto">
            <a:xfrm>
              <a:off x="5014" y="3104"/>
              <a:ext cx="314" cy="288"/>
              <a:chOff x="1392" y="672"/>
              <a:chExt cx="432" cy="432"/>
            </a:xfrm>
          </p:grpSpPr>
          <p:sp>
            <p:nvSpPr>
              <p:cNvPr id="71" name="Oval 63"/>
              <p:cNvSpPr>
                <a:spLocks noChangeArrowheads="1"/>
              </p:cNvSpPr>
              <p:nvPr/>
            </p:nvSpPr>
            <p:spPr bwMode="auto">
              <a:xfrm>
                <a:off x="1392" y="672"/>
                <a:ext cx="432" cy="432"/>
              </a:xfrm>
              <a:prstGeom prst="ellipse">
                <a:avLst/>
              </a:prstGeom>
              <a:solidFill>
                <a:srgbClr val="004A82"/>
              </a:soli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2400" dirty="0">
                  <a:solidFill>
                    <a:schemeClr val="bg1"/>
                  </a:solidFill>
                </a:endParaRPr>
              </a:p>
            </p:txBody>
          </p:sp>
          <p:sp>
            <p:nvSpPr>
              <p:cNvPr id="72" name="Text Box 64"/>
              <p:cNvSpPr txBox="1">
                <a:spLocks noChangeArrowheads="1"/>
              </p:cNvSpPr>
              <p:nvPr/>
            </p:nvSpPr>
            <p:spPr bwMode="auto">
              <a:xfrm>
                <a:off x="1439" y="767"/>
                <a:ext cx="33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l-GR" sz="1400" b="1" dirty="0">
                    <a:solidFill>
                      <a:schemeClr val="bg1"/>
                    </a:solidFill>
                    <a:latin typeface="Arial" panose="020B0604020202020204" pitchFamily="34" charset="0"/>
                  </a:rPr>
                  <a:t>22</a:t>
                </a:r>
              </a:p>
            </p:txBody>
          </p:sp>
        </p:grpSp>
        <p:grpSp>
          <p:nvGrpSpPr>
            <p:cNvPr id="61" name="Group 65"/>
            <p:cNvGrpSpPr>
              <a:grpSpLocks/>
            </p:cNvGrpSpPr>
            <p:nvPr/>
          </p:nvGrpSpPr>
          <p:grpSpPr bwMode="auto">
            <a:xfrm>
              <a:off x="3446" y="2848"/>
              <a:ext cx="314" cy="288"/>
              <a:chOff x="1392" y="672"/>
              <a:chExt cx="432" cy="432"/>
            </a:xfrm>
          </p:grpSpPr>
          <p:sp>
            <p:nvSpPr>
              <p:cNvPr id="69" name="Oval 66"/>
              <p:cNvSpPr>
                <a:spLocks noChangeArrowheads="1"/>
              </p:cNvSpPr>
              <p:nvPr/>
            </p:nvSpPr>
            <p:spPr bwMode="auto">
              <a:xfrm>
                <a:off x="1392" y="672"/>
                <a:ext cx="432" cy="432"/>
              </a:xfrm>
              <a:prstGeom prst="ellipse">
                <a:avLst/>
              </a:prstGeom>
              <a:solidFill>
                <a:srgbClr val="FFCC00"/>
              </a:soli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2400" dirty="0">
                  <a:solidFill>
                    <a:schemeClr val="tx2"/>
                  </a:solidFill>
                </a:endParaRPr>
              </a:p>
            </p:txBody>
          </p:sp>
          <p:sp>
            <p:nvSpPr>
              <p:cNvPr id="70" name="Text Box 67"/>
              <p:cNvSpPr txBox="1">
                <a:spLocks noChangeArrowheads="1"/>
              </p:cNvSpPr>
              <p:nvPr/>
            </p:nvSpPr>
            <p:spPr bwMode="auto">
              <a:xfrm>
                <a:off x="1442" y="770"/>
                <a:ext cx="332" cy="288"/>
              </a:xfrm>
              <a:prstGeom prst="rect">
                <a:avLst/>
              </a:prstGeom>
              <a:noFill/>
              <a:ln w="9525">
                <a:noFill/>
                <a:miter lim="800000"/>
                <a:headEnd/>
                <a:tailEnd/>
              </a:ln>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l-GR" sz="1400" b="1" dirty="0">
                    <a:latin typeface="Arial" panose="020B0604020202020204" pitchFamily="34" charset="0"/>
                  </a:rPr>
                  <a:t>I1</a:t>
                </a:r>
              </a:p>
            </p:txBody>
          </p:sp>
        </p:grpSp>
        <p:grpSp>
          <p:nvGrpSpPr>
            <p:cNvPr id="62" name="Group 68"/>
            <p:cNvGrpSpPr>
              <a:grpSpLocks/>
            </p:cNvGrpSpPr>
            <p:nvPr/>
          </p:nvGrpSpPr>
          <p:grpSpPr bwMode="auto">
            <a:xfrm>
              <a:off x="3446" y="3360"/>
              <a:ext cx="314" cy="288"/>
              <a:chOff x="1392" y="672"/>
              <a:chExt cx="432" cy="432"/>
            </a:xfrm>
          </p:grpSpPr>
          <p:sp>
            <p:nvSpPr>
              <p:cNvPr id="67" name="Oval 69"/>
              <p:cNvSpPr>
                <a:spLocks noChangeArrowheads="1"/>
              </p:cNvSpPr>
              <p:nvPr/>
            </p:nvSpPr>
            <p:spPr bwMode="auto">
              <a:xfrm>
                <a:off x="1392" y="672"/>
                <a:ext cx="432" cy="432"/>
              </a:xfrm>
              <a:prstGeom prst="ellipse">
                <a:avLst/>
              </a:prstGeom>
              <a:solidFill>
                <a:srgbClr val="FFCC00"/>
              </a:soli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2400" dirty="0">
                  <a:solidFill>
                    <a:schemeClr val="tx2"/>
                  </a:solidFill>
                </a:endParaRPr>
              </a:p>
            </p:txBody>
          </p:sp>
          <p:sp>
            <p:nvSpPr>
              <p:cNvPr id="68" name="Text Box 70"/>
              <p:cNvSpPr txBox="1">
                <a:spLocks noChangeArrowheads="1"/>
              </p:cNvSpPr>
              <p:nvPr/>
            </p:nvSpPr>
            <p:spPr bwMode="auto">
              <a:xfrm>
                <a:off x="1442" y="768"/>
                <a:ext cx="332" cy="288"/>
              </a:xfrm>
              <a:prstGeom prst="rect">
                <a:avLst/>
              </a:prstGeom>
              <a:noFill/>
              <a:ln w="9525">
                <a:noFill/>
                <a:miter lim="800000"/>
                <a:headEnd/>
                <a:tailEnd/>
              </a:ln>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l-GR" sz="1400" b="1" dirty="0">
                    <a:latin typeface="Arial" panose="020B0604020202020204" pitchFamily="34" charset="0"/>
                  </a:rPr>
                  <a:t>I2</a:t>
                </a:r>
              </a:p>
            </p:txBody>
          </p:sp>
        </p:grpSp>
        <p:sp>
          <p:nvSpPr>
            <p:cNvPr id="63" name="Line 71"/>
            <p:cNvSpPr>
              <a:spLocks noChangeShapeType="1"/>
            </p:cNvSpPr>
            <p:nvPr/>
          </p:nvSpPr>
          <p:spPr bwMode="auto">
            <a:xfrm flipV="1">
              <a:off x="3760" y="2784"/>
              <a:ext cx="488"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64" name="Line 72"/>
            <p:cNvSpPr>
              <a:spLocks noChangeShapeType="1"/>
            </p:cNvSpPr>
            <p:nvPr/>
          </p:nvSpPr>
          <p:spPr bwMode="auto">
            <a:xfrm>
              <a:off x="3760" y="3008"/>
              <a:ext cx="1254" cy="2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65" name="Line 73"/>
            <p:cNvSpPr>
              <a:spLocks noChangeShapeType="1"/>
            </p:cNvSpPr>
            <p:nvPr/>
          </p:nvSpPr>
          <p:spPr bwMode="auto">
            <a:xfrm flipV="1">
              <a:off x="3760" y="3296"/>
              <a:ext cx="1254" cy="2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66" name="Line 74"/>
            <p:cNvSpPr>
              <a:spLocks noChangeShapeType="1"/>
            </p:cNvSpPr>
            <p:nvPr/>
          </p:nvSpPr>
          <p:spPr bwMode="auto">
            <a:xfrm flipV="1">
              <a:off x="3725" y="2816"/>
              <a:ext cx="523" cy="60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grpSp>
      <p:grpSp>
        <p:nvGrpSpPr>
          <p:cNvPr id="3" name="Group 2"/>
          <p:cNvGrpSpPr/>
          <p:nvPr/>
        </p:nvGrpSpPr>
        <p:grpSpPr>
          <a:xfrm>
            <a:off x="323528" y="1484784"/>
            <a:ext cx="4038600" cy="2133600"/>
            <a:chOff x="323528" y="1484784"/>
            <a:chExt cx="4038600" cy="2133600"/>
          </a:xfrm>
        </p:grpSpPr>
        <p:grpSp>
          <p:nvGrpSpPr>
            <p:cNvPr id="6" name="Group 6"/>
            <p:cNvGrpSpPr>
              <a:grpSpLocks/>
            </p:cNvGrpSpPr>
            <p:nvPr/>
          </p:nvGrpSpPr>
          <p:grpSpPr bwMode="auto">
            <a:xfrm>
              <a:off x="1595964" y="1484784"/>
              <a:ext cx="497910" cy="457200"/>
              <a:chOff x="1392" y="672"/>
              <a:chExt cx="432" cy="432"/>
            </a:xfrm>
          </p:grpSpPr>
          <p:sp>
            <p:nvSpPr>
              <p:cNvPr id="54" name="Oval 7"/>
              <p:cNvSpPr>
                <a:spLocks noChangeArrowheads="1"/>
              </p:cNvSpPr>
              <p:nvPr/>
            </p:nvSpPr>
            <p:spPr bwMode="auto">
              <a:xfrm>
                <a:off x="1392" y="672"/>
                <a:ext cx="432" cy="432"/>
              </a:xfrm>
              <a:prstGeom prst="ellipse">
                <a:avLst/>
              </a:prstGeom>
              <a:solidFill>
                <a:srgbClr val="004A82"/>
              </a:soli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2400" dirty="0">
                  <a:solidFill>
                    <a:schemeClr val="tx2"/>
                  </a:solidFill>
                </a:endParaRPr>
              </a:p>
            </p:txBody>
          </p:sp>
          <p:sp>
            <p:nvSpPr>
              <p:cNvPr id="55" name="Text Box 8"/>
              <p:cNvSpPr txBox="1">
                <a:spLocks noChangeArrowheads="1"/>
              </p:cNvSpPr>
              <p:nvPr/>
            </p:nvSpPr>
            <p:spPr bwMode="auto">
              <a:xfrm>
                <a:off x="1439" y="768"/>
                <a:ext cx="338" cy="288"/>
              </a:xfrm>
              <a:prstGeom prst="rect">
                <a:avLst/>
              </a:prstGeom>
              <a:noFill/>
              <a:ln w="9525">
                <a:noFill/>
                <a:miter lim="800000"/>
                <a:headEnd/>
                <a:tailEnd/>
              </a:ln>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l-GR" sz="1400" b="1" dirty="0">
                    <a:solidFill>
                      <a:schemeClr val="bg1"/>
                    </a:solidFill>
                    <a:latin typeface="+mn-lt"/>
                  </a:rPr>
                  <a:t>11</a:t>
                </a:r>
              </a:p>
            </p:txBody>
          </p:sp>
        </p:grpSp>
        <p:sp>
          <p:nvSpPr>
            <p:cNvPr id="52" name="Oval 10"/>
            <p:cNvSpPr>
              <a:spLocks noChangeArrowheads="1"/>
            </p:cNvSpPr>
            <p:nvPr/>
          </p:nvSpPr>
          <p:spPr bwMode="auto">
            <a:xfrm>
              <a:off x="1595964" y="2297584"/>
              <a:ext cx="497910" cy="457200"/>
            </a:xfrm>
            <a:prstGeom prst="ellipse">
              <a:avLst/>
            </a:prstGeom>
            <a:solidFill>
              <a:srgbClr val="004A82"/>
            </a:soli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2400" dirty="0">
                <a:solidFill>
                  <a:schemeClr val="bg1"/>
                </a:solidFill>
              </a:endParaRPr>
            </a:p>
          </p:txBody>
        </p:sp>
        <p:grpSp>
          <p:nvGrpSpPr>
            <p:cNvPr id="8" name="Group 12"/>
            <p:cNvGrpSpPr>
              <a:grpSpLocks/>
            </p:cNvGrpSpPr>
            <p:nvPr/>
          </p:nvGrpSpPr>
          <p:grpSpPr bwMode="auto">
            <a:xfrm>
              <a:off x="1595964" y="3059584"/>
              <a:ext cx="497910" cy="457200"/>
              <a:chOff x="1392" y="672"/>
              <a:chExt cx="432" cy="432"/>
            </a:xfrm>
          </p:grpSpPr>
          <p:sp>
            <p:nvSpPr>
              <p:cNvPr id="50" name="Oval 13"/>
              <p:cNvSpPr>
                <a:spLocks noChangeArrowheads="1"/>
              </p:cNvSpPr>
              <p:nvPr/>
            </p:nvSpPr>
            <p:spPr bwMode="auto">
              <a:xfrm>
                <a:off x="1392" y="672"/>
                <a:ext cx="432" cy="432"/>
              </a:xfrm>
              <a:prstGeom prst="ellipse">
                <a:avLst/>
              </a:prstGeom>
              <a:solidFill>
                <a:srgbClr val="004A82"/>
              </a:soli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2400" dirty="0">
                  <a:solidFill>
                    <a:schemeClr val="bg1"/>
                  </a:solidFill>
                </a:endParaRPr>
              </a:p>
            </p:txBody>
          </p:sp>
          <p:sp>
            <p:nvSpPr>
              <p:cNvPr id="51" name="Text Box 14"/>
              <p:cNvSpPr txBox="1">
                <a:spLocks noChangeArrowheads="1"/>
              </p:cNvSpPr>
              <p:nvPr/>
            </p:nvSpPr>
            <p:spPr bwMode="auto">
              <a:xfrm>
                <a:off x="1439" y="767"/>
                <a:ext cx="338" cy="288"/>
              </a:xfrm>
              <a:prstGeom prst="rect">
                <a:avLst/>
              </a:prstGeom>
              <a:noFill/>
              <a:ln w="9525">
                <a:noFill/>
                <a:miter lim="800000"/>
                <a:headEnd/>
                <a:tailEnd/>
              </a:ln>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l-GR" sz="1400" b="1" dirty="0">
                    <a:solidFill>
                      <a:schemeClr val="bg1"/>
                    </a:solidFill>
                    <a:latin typeface="+mn-lt"/>
                  </a:rPr>
                  <a:t>13</a:t>
                </a:r>
              </a:p>
            </p:txBody>
          </p:sp>
        </p:grpSp>
        <p:grpSp>
          <p:nvGrpSpPr>
            <p:cNvPr id="9" name="Group 15"/>
            <p:cNvGrpSpPr>
              <a:grpSpLocks/>
            </p:cNvGrpSpPr>
            <p:nvPr/>
          </p:nvGrpSpPr>
          <p:grpSpPr bwMode="auto">
            <a:xfrm>
              <a:off x="2813076" y="1484784"/>
              <a:ext cx="497910" cy="457200"/>
              <a:chOff x="1392" y="672"/>
              <a:chExt cx="432" cy="432"/>
            </a:xfrm>
          </p:grpSpPr>
          <p:sp>
            <p:nvSpPr>
              <p:cNvPr id="48" name="Oval 16"/>
              <p:cNvSpPr>
                <a:spLocks noChangeArrowheads="1"/>
              </p:cNvSpPr>
              <p:nvPr/>
            </p:nvSpPr>
            <p:spPr bwMode="auto">
              <a:xfrm>
                <a:off x="1392" y="672"/>
                <a:ext cx="432" cy="432"/>
              </a:xfrm>
              <a:prstGeom prst="ellipse">
                <a:avLst/>
              </a:prstGeom>
              <a:solidFill>
                <a:srgbClr val="004A82"/>
              </a:soli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2400" dirty="0">
                  <a:solidFill>
                    <a:schemeClr val="bg1"/>
                  </a:solidFill>
                </a:endParaRPr>
              </a:p>
            </p:txBody>
          </p:sp>
          <p:sp>
            <p:nvSpPr>
              <p:cNvPr id="49" name="Text Box 17"/>
              <p:cNvSpPr txBox="1">
                <a:spLocks noChangeArrowheads="1"/>
              </p:cNvSpPr>
              <p:nvPr/>
            </p:nvSpPr>
            <p:spPr bwMode="auto">
              <a:xfrm>
                <a:off x="1439" y="768"/>
                <a:ext cx="338" cy="288"/>
              </a:xfrm>
              <a:prstGeom prst="rect">
                <a:avLst/>
              </a:prstGeom>
              <a:noFill/>
              <a:ln w="9525">
                <a:noFill/>
                <a:miter lim="800000"/>
                <a:headEnd/>
                <a:tailEnd/>
              </a:ln>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l-GR" sz="1400" b="1" dirty="0">
                    <a:solidFill>
                      <a:schemeClr val="bg1"/>
                    </a:solidFill>
                    <a:latin typeface="+mn-lt"/>
                  </a:rPr>
                  <a:t>21</a:t>
                </a:r>
              </a:p>
            </p:txBody>
          </p:sp>
        </p:grpSp>
        <p:grpSp>
          <p:nvGrpSpPr>
            <p:cNvPr id="10" name="Group 18"/>
            <p:cNvGrpSpPr>
              <a:grpSpLocks/>
            </p:cNvGrpSpPr>
            <p:nvPr/>
          </p:nvGrpSpPr>
          <p:grpSpPr bwMode="auto">
            <a:xfrm>
              <a:off x="3864218" y="1535584"/>
              <a:ext cx="497910" cy="457200"/>
              <a:chOff x="1392" y="672"/>
              <a:chExt cx="432" cy="432"/>
            </a:xfrm>
          </p:grpSpPr>
          <p:sp>
            <p:nvSpPr>
              <p:cNvPr id="46" name="Oval 19"/>
              <p:cNvSpPr>
                <a:spLocks noChangeArrowheads="1"/>
              </p:cNvSpPr>
              <p:nvPr/>
            </p:nvSpPr>
            <p:spPr bwMode="auto">
              <a:xfrm>
                <a:off x="1392" y="672"/>
                <a:ext cx="432" cy="432"/>
              </a:xfrm>
              <a:prstGeom prst="ellipse">
                <a:avLst/>
              </a:prstGeom>
              <a:solidFill>
                <a:srgbClr val="004A82"/>
              </a:soli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2400" dirty="0">
                  <a:solidFill>
                    <a:schemeClr val="bg1"/>
                  </a:solidFill>
                </a:endParaRPr>
              </a:p>
            </p:txBody>
          </p:sp>
          <p:sp>
            <p:nvSpPr>
              <p:cNvPr id="47" name="Text Box 20"/>
              <p:cNvSpPr txBox="1">
                <a:spLocks noChangeArrowheads="1"/>
              </p:cNvSpPr>
              <p:nvPr/>
            </p:nvSpPr>
            <p:spPr bwMode="auto">
              <a:xfrm>
                <a:off x="1442" y="768"/>
                <a:ext cx="332" cy="288"/>
              </a:xfrm>
              <a:prstGeom prst="rect">
                <a:avLst/>
              </a:prstGeom>
              <a:noFill/>
              <a:ln w="9525">
                <a:noFill/>
                <a:miter lim="800000"/>
                <a:headEnd/>
                <a:tailEnd/>
              </a:ln>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l-GR" sz="1400" b="1" dirty="0">
                    <a:solidFill>
                      <a:schemeClr val="bg1"/>
                    </a:solidFill>
                    <a:latin typeface="+mn-lt"/>
                  </a:rPr>
                  <a:t>31</a:t>
                </a:r>
              </a:p>
            </p:txBody>
          </p:sp>
        </p:grpSp>
        <p:grpSp>
          <p:nvGrpSpPr>
            <p:cNvPr id="11" name="Group 21"/>
            <p:cNvGrpSpPr>
              <a:grpSpLocks/>
            </p:cNvGrpSpPr>
            <p:nvPr/>
          </p:nvGrpSpPr>
          <p:grpSpPr bwMode="auto">
            <a:xfrm>
              <a:off x="2813076" y="2297584"/>
              <a:ext cx="497910" cy="457200"/>
              <a:chOff x="1392" y="672"/>
              <a:chExt cx="432" cy="432"/>
            </a:xfrm>
          </p:grpSpPr>
          <p:sp>
            <p:nvSpPr>
              <p:cNvPr id="44" name="Oval 22"/>
              <p:cNvSpPr>
                <a:spLocks noChangeArrowheads="1"/>
              </p:cNvSpPr>
              <p:nvPr/>
            </p:nvSpPr>
            <p:spPr bwMode="auto">
              <a:xfrm>
                <a:off x="1392" y="672"/>
                <a:ext cx="432" cy="432"/>
              </a:xfrm>
              <a:prstGeom prst="ellipse">
                <a:avLst/>
              </a:prstGeom>
              <a:solidFill>
                <a:srgbClr val="004A82"/>
              </a:soli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2400" dirty="0">
                  <a:solidFill>
                    <a:schemeClr val="bg1"/>
                  </a:solidFill>
                </a:endParaRPr>
              </a:p>
            </p:txBody>
          </p:sp>
          <p:sp>
            <p:nvSpPr>
              <p:cNvPr id="45" name="Text Box 23"/>
              <p:cNvSpPr txBox="1">
                <a:spLocks noChangeArrowheads="1"/>
              </p:cNvSpPr>
              <p:nvPr/>
            </p:nvSpPr>
            <p:spPr bwMode="auto">
              <a:xfrm>
                <a:off x="1439" y="767"/>
                <a:ext cx="338" cy="288"/>
              </a:xfrm>
              <a:prstGeom prst="rect">
                <a:avLst/>
              </a:prstGeom>
              <a:noFill/>
              <a:ln w="9525">
                <a:noFill/>
                <a:miter lim="800000"/>
                <a:headEnd/>
                <a:tailEnd/>
              </a:ln>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l-GR" sz="1400" b="1" dirty="0">
                    <a:solidFill>
                      <a:schemeClr val="bg1"/>
                    </a:solidFill>
                    <a:latin typeface="+mn-lt"/>
                  </a:rPr>
                  <a:t>22</a:t>
                </a:r>
              </a:p>
            </p:txBody>
          </p:sp>
        </p:grpSp>
        <p:grpSp>
          <p:nvGrpSpPr>
            <p:cNvPr id="12" name="Group 24"/>
            <p:cNvGrpSpPr>
              <a:grpSpLocks/>
            </p:cNvGrpSpPr>
            <p:nvPr/>
          </p:nvGrpSpPr>
          <p:grpSpPr bwMode="auto">
            <a:xfrm>
              <a:off x="323528" y="1891184"/>
              <a:ext cx="497910" cy="457200"/>
              <a:chOff x="1392" y="672"/>
              <a:chExt cx="432" cy="432"/>
            </a:xfrm>
          </p:grpSpPr>
          <p:sp>
            <p:nvSpPr>
              <p:cNvPr id="42" name="Oval 25"/>
              <p:cNvSpPr>
                <a:spLocks noChangeArrowheads="1"/>
              </p:cNvSpPr>
              <p:nvPr/>
            </p:nvSpPr>
            <p:spPr bwMode="auto">
              <a:xfrm>
                <a:off x="1392" y="672"/>
                <a:ext cx="432" cy="432"/>
              </a:xfrm>
              <a:prstGeom prst="ellipse">
                <a:avLst/>
              </a:prstGeom>
              <a:solidFill>
                <a:srgbClr val="FFCC00"/>
              </a:soli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2400" dirty="0">
                  <a:solidFill>
                    <a:schemeClr val="tx2"/>
                  </a:solidFill>
                </a:endParaRPr>
              </a:p>
            </p:txBody>
          </p:sp>
          <p:sp>
            <p:nvSpPr>
              <p:cNvPr id="43" name="Text Box 26"/>
              <p:cNvSpPr txBox="1">
                <a:spLocks noChangeArrowheads="1"/>
              </p:cNvSpPr>
              <p:nvPr/>
            </p:nvSpPr>
            <p:spPr bwMode="auto">
              <a:xfrm>
                <a:off x="1442" y="770"/>
                <a:ext cx="332" cy="288"/>
              </a:xfrm>
              <a:prstGeom prst="rect">
                <a:avLst/>
              </a:prstGeom>
              <a:noFill/>
              <a:ln w="9525">
                <a:noFill/>
                <a:miter lim="800000"/>
                <a:headEnd/>
                <a:tailEnd/>
              </a:ln>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l-GR" sz="1400" b="1" dirty="0">
                    <a:latin typeface="Arial" panose="020B0604020202020204" pitchFamily="34" charset="0"/>
                  </a:rPr>
                  <a:t>I1</a:t>
                </a:r>
              </a:p>
            </p:txBody>
          </p:sp>
        </p:grpSp>
        <p:grpSp>
          <p:nvGrpSpPr>
            <p:cNvPr id="13" name="Group 27"/>
            <p:cNvGrpSpPr>
              <a:grpSpLocks/>
            </p:cNvGrpSpPr>
            <p:nvPr/>
          </p:nvGrpSpPr>
          <p:grpSpPr bwMode="auto">
            <a:xfrm>
              <a:off x="323528" y="2703984"/>
              <a:ext cx="497910" cy="457200"/>
              <a:chOff x="1392" y="672"/>
              <a:chExt cx="432" cy="432"/>
            </a:xfrm>
          </p:grpSpPr>
          <p:sp>
            <p:nvSpPr>
              <p:cNvPr id="40" name="Oval 28"/>
              <p:cNvSpPr>
                <a:spLocks noChangeArrowheads="1"/>
              </p:cNvSpPr>
              <p:nvPr/>
            </p:nvSpPr>
            <p:spPr bwMode="auto">
              <a:xfrm>
                <a:off x="1392" y="672"/>
                <a:ext cx="432" cy="432"/>
              </a:xfrm>
              <a:prstGeom prst="ellipse">
                <a:avLst/>
              </a:prstGeom>
              <a:solidFill>
                <a:srgbClr val="FFCC00"/>
              </a:soli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2400" dirty="0">
                  <a:solidFill>
                    <a:schemeClr val="tx2"/>
                  </a:solidFill>
                </a:endParaRPr>
              </a:p>
            </p:txBody>
          </p:sp>
          <p:sp>
            <p:nvSpPr>
              <p:cNvPr id="41" name="Text Box 29"/>
              <p:cNvSpPr txBox="1">
                <a:spLocks noChangeArrowheads="1"/>
              </p:cNvSpPr>
              <p:nvPr/>
            </p:nvSpPr>
            <p:spPr bwMode="auto">
              <a:xfrm>
                <a:off x="1442" y="768"/>
                <a:ext cx="332" cy="288"/>
              </a:xfrm>
              <a:prstGeom prst="rect">
                <a:avLst/>
              </a:prstGeom>
              <a:noFill/>
              <a:ln w="9525">
                <a:noFill/>
                <a:miter lim="800000"/>
                <a:headEnd/>
                <a:tailEnd/>
              </a:ln>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l-GR" sz="1400" b="1" dirty="0">
                    <a:latin typeface="Arial" panose="020B0604020202020204" pitchFamily="34" charset="0"/>
                  </a:rPr>
                  <a:t>I2</a:t>
                </a:r>
              </a:p>
            </p:txBody>
          </p:sp>
        </p:grpSp>
        <p:grpSp>
          <p:nvGrpSpPr>
            <p:cNvPr id="14" name="Group 30"/>
            <p:cNvGrpSpPr>
              <a:grpSpLocks/>
            </p:cNvGrpSpPr>
            <p:nvPr/>
          </p:nvGrpSpPr>
          <p:grpSpPr bwMode="auto">
            <a:xfrm>
              <a:off x="3864218" y="2348384"/>
              <a:ext cx="497910" cy="457200"/>
              <a:chOff x="1392" y="672"/>
              <a:chExt cx="432" cy="432"/>
            </a:xfrm>
          </p:grpSpPr>
          <p:sp>
            <p:nvSpPr>
              <p:cNvPr id="38" name="Oval 31"/>
              <p:cNvSpPr>
                <a:spLocks noChangeArrowheads="1"/>
              </p:cNvSpPr>
              <p:nvPr/>
            </p:nvSpPr>
            <p:spPr bwMode="auto">
              <a:xfrm>
                <a:off x="1392" y="672"/>
                <a:ext cx="432" cy="432"/>
              </a:xfrm>
              <a:prstGeom prst="ellipse">
                <a:avLst/>
              </a:prstGeom>
              <a:solidFill>
                <a:srgbClr val="004A82"/>
              </a:soli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2400" dirty="0">
                  <a:solidFill>
                    <a:schemeClr val="tx2"/>
                  </a:solidFill>
                </a:endParaRPr>
              </a:p>
            </p:txBody>
          </p:sp>
          <p:sp>
            <p:nvSpPr>
              <p:cNvPr id="39" name="Text Box 32"/>
              <p:cNvSpPr txBox="1">
                <a:spLocks noChangeArrowheads="1"/>
              </p:cNvSpPr>
              <p:nvPr/>
            </p:nvSpPr>
            <p:spPr bwMode="auto">
              <a:xfrm>
                <a:off x="1442" y="768"/>
                <a:ext cx="332" cy="288"/>
              </a:xfrm>
              <a:prstGeom prst="rect">
                <a:avLst/>
              </a:prstGeom>
              <a:noFill/>
              <a:ln w="9525">
                <a:noFill/>
                <a:miter lim="800000"/>
                <a:headEnd/>
                <a:tailEnd/>
              </a:ln>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l-GR" sz="1400" b="1" dirty="0">
                    <a:solidFill>
                      <a:schemeClr val="bg1"/>
                    </a:solidFill>
                    <a:latin typeface="+mn-lt"/>
                  </a:rPr>
                  <a:t>32</a:t>
                </a:r>
              </a:p>
            </p:txBody>
          </p:sp>
        </p:grpSp>
        <p:grpSp>
          <p:nvGrpSpPr>
            <p:cNvPr id="15" name="Group 33"/>
            <p:cNvGrpSpPr>
              <a:grpSpLocks/>
            </p:cNvGrpSpPr>
            <p:nvPr/>
          </p:nvGrpSpPr>
          <p:grpSpPr bwMode="auto">
            <a:xfrm>
              <a:off x="3864218" y="3161184"/>
              <a:ext cx="497910" cy="457200"/>
              <a:chOff x="1392" y="672"/>
              <a:chExt cx="432" cy="432"/>
            </a:xfrm>
          </p:grpSpPr>
          <p:sp>
            <p:nvSpPr>
              <p:cNvPr id="36" name="Oval 34"/>
              <p:cNvSpPr>
                <a:spLocks noChangeArrowheads="1"/>
              </p:cNvSpPr>
              <p:nvPr/>
            </p:nvSpPr>
            <p:spPr bwMode="auto">
              <a:xfrm>
                <a:off x="1392" y="672"/>
                <a:ext cx="432" cy="432"/>
              </a:xfrm>
              <a:prstGeom prst="ellipse">
                <a:avLst/>
              </a:prstGeom>
              <a:solidFill>
                <a:srgbClr val="004A82"/>
              </a:soli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2400" dirty="0">
                  <a:solidFill>
                    <a:schemeClr val="bg1"/>
                  </a:solidFill>
                </a:endParaRPr>
              </a:p>
            </p:txBody>
          </p:sp>
          <p:sp>
            <p:nvSpPr>
              <p:cNvPr id="37" name="Text Box 35"/>
              <p:cNvSpPr txBox="1">
                <a:spLocks noChangeArrowheads="1"/>
              </p:cNvSpPr>
              <p:nvPr/>
            </p:nvSpPr>
            <p:spPr bwMode="auto">
              <a:xfrm>
                <a:off x="1442" y="768"/>
                <a:ext cx="332" cy="288"/>
              </a:xfrm>
              <a:prstGeom prst="rect">
                <a:avLst/>
              </a:prstGeom>
              <a:noFill/>
              <a:ln w="9525">
                <a:noFill/>
                <a:miter lim="800000"/>
                <a:headEnd/>
                <a:tailEnd/>
              </a:ln>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l-GR" sz="1400" b="1" dirty="0">
                    <a:solidFill>
                      <a:schemeClr val="bg1"/>
                    </a:solidFill>
                    <a:latin typeface="+mn-lt"/>
                  </a:rPr>
                  <a:t>33</a:t>
                </a:r>
              </a:p>
            </p:txBody>
          </p:sp>
        </p:grpSp>
        <p:grpSp>
          <p:nvGrpSpPr>
            <p:cNvPr id="16" name="Group 36"/>
            <p:cNvGrpSpPr>
              <a:grpSpLocks/>
            </p:cNvGrpSpPr>
            <p:nvPr/>
          </p:nvGrpSpPr>
          <p:grpSpPr bwMode="auto">
            <a:xfrm>
              <a:off x="2813076" y="3110384"/>
              <a:ext cx="497910" cy="457200"/>
              <a:chOff x="1392" y="672"/>
              <a:chExt cx="432" cy="432"/>
            </a:xfrm>
          </p:grpSpPr>
          <p:sp>
            <p:nvSpPr>
              <p:cNvPr id="34" name="Oval 37"/>
              <p:cNvSpPr>
                <a:spLocks noChangeArrowheads="1"/>
              </p:cNvSpPr>
              <p:nvPr/>
            </p:nvSpPr>
            <p:spPr bwMode="auto">
              <a:xfrm>
                <a:off x="1392" y="672"/>
                <a:ext cx="432" cy="432"/>
              </a:xfrm>
              <a:prstGeom prst="ellipse">
                <a:avLst/>
              </a:prstGeom>
              <a:solidFill>
                <a:srgbClr val="004A82"/>
              </a:soli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2400" dirty="0">
                  <a:solidFill>
                    <a:schemeClr val="bg1"/>
                  </a:solidFill>
                </a:endParaRPr>
              </a:p>
            </p:txBody>
          </p:sp>
          <p:sp>
            <p:nvSpPr>
              <p:cNvPr id="35" name="Text Box 38"/>
              <p:cNvSpPr txBox="1">
                <a:spLocks noChangeArrowheads="1"/>
              </p:cNvSpPr>
              <p:nvPr/>
            </p:nvSpPr>
            <p:spPr bwMode="auto">
              <a:xfrm>
                <a:off x="1439" y="768"/>
                <a:ext cx="338" cy="288"/>
              </a:xfrm>
              <a:prstGeom prst="rect">
                <a:avLst/>
              </a:prstGeom>
              <a:noFill/>
              <a:ln w="9525">
                <a:noFill/>
                <a:miter lim="800000"/>
                <a:headEnd/>
                <a:tailEnd/>
              </a:ln>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l-GR" sz="1400" b="1" dirty="0">
                    <a:solidFill>
                      <a:schemeClr val="bg1"/>
                    </a:solidFill>
                    <a:latin typeface="+mn-lt"/>
                  </a:rPr>
                  <a:t>23</a:t>
                </a:r>
              </a:p>
            </p:txBody>
          </p:sp>
        </p:grpSp>
        <p:sp>
          <p:nvSpPr>
            <p:cNvPr id="17" name="Line 39"/>
            <p:cNvSpPr>
              <a:spLocks noChangeShapeType="1"/>
            </p:cNvSpPr>
            <p:nvPr/>
          </p:nvSpPr>
          <p:spPr bwMode="auto">
            <a:xfrm flipV="1">
              <a:off x="821438" y="1789584"/>
              <a:ext cx="774526"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18" name="Line 40"/>
            <p:cNvSpPr>
              <a:spLocks noChangeShapeType="1"/>
            </p:cNvSpPr>
            <p:nvPr/>
          </p:nvSpPr>
          <p:spPr bwMode="auto">
            <a:xfrm flipV="1">
              <a:off x="821438" y="1738784"/>
              <a:ext cx="1991638" cy="355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19" name="Line 41"/>
            <p:cNvSpPr>
              <a:spLocks noChangeShapeType="1"/>
            </p:cNvSpPr>
            <p:nvPr/>
          </p:nvSpPr>
          <p:spPr bwMode="auto">
            <a:xfrm flipV="1">
              <a:off x="821438" y="1789584"/>
              <a:ext cx="3042781"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20" name="Line 42"/>
            <p:cNvSpPr>
              <a:spLocks noChangeShapeType="1"/>
            </p:cNvSpPr>
            <p:nvPr/>
          </p:nvSpPr>
          <p:spPr bwMode="auto">
            <a:xfrm>
              <a:off x="821438" y="2145184"/>
              <a:ext cx="3042781" cy="406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21" name="Line 43"/>
            <p:cNvSpPr>
              <a:spLocks noChangeShapeType="1"/>
            </p:cNvSpPr>
            <p:nvPr/>
          </p:nvSpPr>
          <p:spPr bwMode="auto">
            <a:xfrm>
              <a:off x="821438" y="2145184"/>
              <a:ext cx="1991638" cy="355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22" name="Line 44"/>
            <p:cNvSpPr>
              <a:spLocks noChangeShapeType="1"/>
            </p:cNvSpPr>
            <p:nvPr/>
          </p:nvSpPr>
          <p:spPr bwMode="auto">
            <a:xfrm>
              <a:off x="821438" y="2145184"/>
              <a:ext cx="774526"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23" name="Line 45"/>
            <p:cNvSpPr>
              <a:spLocks noChangeShapeType="1"/>
            </p:cNvSpPr>
            <p:nvPr/>
          </p:nvSpPr>
          <p:spPr bwMode="auto">
            <a:xfrm>
              <a:off x="766114" y="2195984"/>
              <a:ext cx="3098104" cy="1168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24" name="Line 46"/>
            <p:cNvSpPr>
              <a:spLocks noChangeShapeType="1"/>
            </p:cNvSpPr>
            <p:nvPr/>
          </p:nvSpPr>
          <p:spPr bwMode="auto">
            <a:xfrm>
              <a:off x="766114" y="2195984"/>
              <a:ext cx="2046962"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25" name="Line 47"/>
            <p:cNvSpPr>
              <a:spLocks noChangeShapeType="1"/>
            </p:cNvSpPr>
            <p:nvPr/>
          </p:nvSpPr>
          <p:spPr bwMode="auto">
            <a:xfrm>
              <a:off x="766114" y="2195984"/>
              <a:ext cx="885173"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26" name="Line 48"/>
            <p:cNvSpPr>
              <a:spLocks noChangeShapeType="1"/>
            </p:cNvSpPr>
            <p:nvPr/>
          </p:nvSpPr>
          <p:spPr bwMode="auto">
            <a:xfrm flipV="1">
              <a:off x="821438" y="2653184"/>
              <a:ext cx="774526"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27" name="Line 49"/>
            <p:cNvSpPr>
              <a:spLocks noChangeShapeType="1"/>
            </p:cNvSpPr>
            <p:nvPr/>
          </p:nvSpPr>
          <p:spPr bwMode="auto">
            <a:xfrm flipV="1">
              <a:off x="821438" y="2602384"/>
              <a:ext cx="1991638" cy="355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28" name="Line 50"/>
            <p:cNvSpPr>
              <a:spLocks noChangeShapeType="1"/>
            </p:cNvSpPr>
            <p:nvPr/>
          </p:nvSpPr>
          <p:spPr bwMode="auto">
            <a:xfrm flipV="1">
              <a:off x="821438" y="2653184"/>
              <a:ext cx="3042781"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29" name="Line 51"/>
            <p:cNvSpPr>
              <a:spLocks noChangeShapeType="1"/>
            </p:cNvSpPr>
            <p:nvPr/>
          </p:nvSpPr>
          <p:spPr bwMode="auto">
            <a:xfrm>
              <a:off x="821438" y="3008784"/>
              <a:ext cx="3042781" cy="406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30" name="Line 52"/>
            <p:cNvSpPr>
              <a:spLocks noChangeShapeType="1"/>
            </p:cNvSpPr>
            <p:nvPr/>
          </p:nvSpPr>
          <p:spPr bwMode="auto">
            <a:xfrm>
              <a:off x="821438" y="3008784"/>
              <a:ext cx="1991638" cy="355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31" name="Line 53"/>
            <p:cNvSpPr>
              <a:spLocks noChangeShapeType="1"/>
            </p:cNvSpPr>
            <p:nvPr/>
          </p:nvSpPr>
          <p:spPr bwMode="auto">
            <a:xfrm flipV="1">
              <a:off x="766114" y="1840384"/>
              <a:ext cx="3098104" cy="965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32" name="Line 54"/>
            <p:cNvSpPr>
              <a:spLocks noChangeShapeType="1"/>
            </p:cNvSpPr>
            <p:nvPr/>
          </p:nvSpPr>
          <p:spPr bwMode="auto">
            <a:xfrm flipV="1">
              <a:off x="766114" y="1789584"/>
              <a:ext cx="2046962" cy="1016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33" name="Line 55"/>
            <p:cNvSpPr>
              <a:spLocks noChangeShapeType="1"/>
            </p:cNvSpPr>
            <p:nvPr/>
          </p:nvSpPr>
          <p:spPr bwMode="auto">
            <a:xfrm flipV="1">
              <a:off x="766114" y="1840384"/>
              <a:ext cx="829849" cy="965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53" name="Text Box 11"/>
            <p:cNvSpPr txBox="1">
              <a:spLocks noChangeArrowheads="1"/>
            </p:cNvSpPr>
            <p:nvPr/>
          </p:nvSpPr>
          <p:spPr bwMode="auto">
            <a:xfrm>
              <a:off x="1650135" y="2398126"/>
              <a:ext cx="38956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l-GR" sz="1400" b="1" dirty="0">
                  <a:solidFill>
                    <a:schemeClr val="bg1"/>
                  </a:solidFill>
                  <a:latin typeface="Arial" panose="020B0604020202020204" pitchFamily="34" charset="0"/>
                </a:rPr>
                <a:t>12</a:t>
              </a:r>
            </a:p>
          </p:txBody>
        </p:sp>
      </p:grpSp>
    </p:spTree>
    <p:extLst>
      <p:ext uri="{BB962C8B-B14F-4D97-AF65-F5344CB8AC3E}">
        <p14:creationId xmlns:p14="http://schemas.microsoft.com/office/powerpoint/2010/main" val="32853196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332656"/>
            <a:ext cx="9144000" cy="908720"/>
          </a:xfrm>
        </p:spPr>
        <p:txBody>
          <a:bodyPr>
            <a:noAutofit/>
          </a:bodyPr>
          <a:lstStyle/>
          <a:p>
            <a:r>
              <a:rPr lang="el-GR" dirty="0"/>
              <a:t>Διαφορές από άλλα υπολογιστικά συστήματα</a:t>
            </a:r>
          </a:p>
        </p:txBody>
      </p:sp>
      <p:sp>
        <p:nvSpPr>
          <p:cNvPr id="3" name="Θέση περιεχομένου 2"/>
          <p:cNvSpPr>
            <a:spLocks noGrp="1"/>
          </p:cNvSpPr>
          <p:nvPr>
            <p:ph idx="1"/>
          </p:nvPr>
        </p:nvSpPr>
        <p:spPr>
          <a:xfrm>
            <a:off x="492159" y="1772816"/>
            <a:ext cx="8229600" cy="3024336"/>
          </a:xfrm>
        </p:spPr>
        <p:txBody>
          <a:bodyPr/>
          <a:lstStyle/>
          <a:p>
            <a:pPr>
              <a:buFont typeface="Wingdings" panose="05000000000000000000" pitchFamily="2" charset="2"/>
              <a:buChar char="ü"/>
            </a:pPr>
            <a:r>
              <a:rPr lang="el-GR" dirty="0"/>
              <a:t>Όχι χρήση συμβόλων για αναπαράσταση εννοιών του </a:t>
            </a:r>
            <a:r>
              <a:rPr lang="el-GR" dirty="0" smtClean="0"/>
              <a:t>μοντέλου</a:t>
            </a:r>
            <a:endParaRPr lang="el-GR" dirty="0"/>
          </a:p>
          <a:p>
            <a:pPr>
              <a:buFont typeface="Wingdings" panose="05000000000000000000" pitchFamily="2" charset="2"/>
              <a:buChar char="ü"/>
            </a:pPr>
            <a:r>
              <a:rPr lang="el-GR" dirty="0"/>
              <a:t> Όχι (σαφής) προγραμματισμός της συμπεριφοράς του μοντέλου </a:t>
            </a:r>
          </a:p>
          <a:p>
            <a:pPr>
              <a:buFont typeface="Wingdings" panose="05000000000000000000" pitchFamily="2" charset="2"/>
              <a:buChar char="ü"/>
            </a:pPr>
            <a:r>
              <a:rPr lang="el-GR" dirty="0"/>
              <a:t> Αυτοπρογραμματισμός με το να "μαθαίνουν" να παράγουν συγκεκριμένες εξόδους όταν δίνονται κάποιες είσοδοι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16998298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Κοινή συμπεριφορά με ανθρώπινη μνήμη</a:t>
            </a:r>
          </a:p>
        </p:txBody>
      </p:sp>
      <p:sp>
        <p:nvSpPr>
          <p:cNvPr id="3" name="Θέση περιεχομένου 2"/>
          <p:cNvSpPr>
            <a:spLocks noGrp="1"/>
          </p:cNvSpPr>
          <p:nvPr>
            <p:ph idx="1"/>
          </p:nvPr>
        </p:nvSpPr>
        <p:spPr/>
        <p:txBody>
          <a:bodyPr/>
          <a:lstStyle/>
          <a:p>
            <a:pPr marL="457200" indent="-457200">
              <a:buFont typeface="+mj-lt"/>
              <a:buAutoNum type="arabicPeriod"/>
            </a:pPr>
            <a:r>
              <a:rPr lang="el-GR" dirty="0" smtClean="0"/>
              <a:t>Βιολογικά </a:t>
            </a:r>
            <a:r>
              <a:rPr lang="el-GR" dirty="0"/>
              <a:t>ερμηνευμένη </a:t>
            </a:r>
            <a:r>
              <a:rPr lang="el-GR" dirty="0" smtClean="0"/>
              <a:t>συμπεριφορά.</a:t>
            </a:r>
            <a:endParaRPr lang="el-GR" dirty="0"/>
          </a:p>
          <a:p>
            <a:pPr marL="457200" indent="-457200">
              <a:buFont typeface="+mj-lt"/>
              <a:buAutoNum type="arabicPeriod"/>
            </a:pPr>
            <a:r>
              <a:rPr lang="el-GR" dirty="0" smtClean="0"/>
              <a:t>Μαθαίνουν με επαναληπτική παρουσίαση παραδειγμάτων.</a:t>
            </a:r>
          </a:p>
          <a:p>
            <a:pPr marL="457200" indent="-457200">
              <a:buFont typeface="+mj-lt"/>
              <a:buAutoNum type="arabicPeriod"/>
            </a:pPr>
            <a:r>
              <a:rPr lang="el-GR" dirty="0" smtClean="0"/>
              <a:t>Δίνουν </a:t>
            </a:r>
            <a:r>
              <a:rPr lang="el-GR" dirty="0"/>
              <a:t>συγκεκριμένες απαντήσεις σε συγκεκριμένα ερεθίσματα.</a:t>
            </a:r>
          </a:p>
          <a:p>
            <a:pPr marL="457200" indent="-457200">
              <a:buFont typeface="+mj-lt"/>
              <a:buAutoNum type="arabicPeriod"/>
            </a:pPr>
            <a:r>
              <a:rPr lang="el-GR" dirty="0" smtClean="0"/>
              <a:t>Αναγνωρίζουν και κατηγοριοποιούν νέες πληροφορίες παρόμοιες με ήδη αναγνωρισμένες.</a:t>
            </a:r>
          </a:p>
          <a:p>
            <a:pPr marL="457200" indent="-457200">
              <a:buFont typeface="+mj-lt"/>
              <a:buAutoNum type="arabicPeriod"/>
            </a:pPr>
            <a:r>
              <a:rPr lang="el-GR" dirty="0" smtClean="0"/>
              <a:t>Λειτουργούν </a:t>
            </a:r>
            <a:r>
              <a:rPr lang="el-GR" dirty="0"/>
              <a:t>ικανοποιητικά ακόμα και μετά από    καταστροφή ορισμένων κόμβων ή με ελλιπείς εισόδους.</a:t>
            </a:r>
          </a:p>
          <a:p>
            <a:pPr marL="457200" indent="-457200">
              <a:buFont typeface="+mj-lt"/>
              <a:buAutoNum type="arabicPeriod"/>
            </a:pPr>
            <a:r>
              <a:rPr lang="el-GR" dirty="0" smtClean="0"/>
              <a:t>Εξηγούν </a:t>
            </a:r>
            <a:r>
              <a:rPr lang="el-GR" dirty="0"/>
              <a:t>το φαινόμενο της αμνησίας. </a:t>
            </a:r>
          </a:p>
          <a:p>
            <a:pPr marL="457200" indent="-457200">
              <a:buFont typeface="+mj-lt"/>
              <a:buAutoNum type="arabicPeriod"/>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8888167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Εφαρμογές ΤΝΔ</a:t>
            </a:r>
          </a:p>
        </p:txBody>
      </p:sp>
      <p:sp>
        <p:nvSpPr>
          <p:cNvPr id="3" name="Θέση περιεχομένου 2"/>
          <p:cNvSpPr>
            <a:spLocks noGrp="1"/>
          </p:cNvSpPr>
          <p:nvPr>
            <p:ph idx="1"/>
          </p:nvPr>
        </p:nvSpPr>
        <p:spPr>
          <a:xfrm>
            <a:off x="457200" y="1196752"/>
            <a:ext cx="8229600" cy="5256584"/>
          </a:xfrm>
        </p:spPr>
        <p:txBody>
          <a:bodyPr>
            <a:normAutofit/>
          </a:bodyPr>
          <a:lstStyle/>
          <a:p>
            <a:pPr marL="0" indent="0">
              <a:buNone/>
            </a:pPr>
            <a:r>
              <a:rPr lang="el-GR" dirty="0"/>
              <a:t>Δημοφιλή σε προβλήματα που περιέχουν μη-προβλέψιμες λειτουργίες και τα οποία δεν είναι πλήρως κατανοητά (κατηγοροποίηση, αποτίμηση, </a:t>
            </a:r>
            <a:r>
              <a:rPr lang="el-GR" dirty="0" smtClean="0"/>
              <a:t>πρόβλεψη).</a:t>
            </a:r>
            <a:endParaRPr lang="el-GR" dirty="0"/>
          </a:p>
          <a:p>
            <a:pPr marL="457200" indent="-457200">
              <a:buFont typeface="+mj-lt"/>
              <a:buAutoNum type="arabicPeriod"/>
            </a:pPr>
            <a:r>
              <a:rPr lang="el-GR" dirty="0" smtClean="0"/>
              <a:t>Αναγνώριση Εικόνας</a:t>
            </a:r>
          </a:p>
          <a:p>
            <a:pPr marL="457200" indent="-457200">
              <a:buFont typeface="+mj-lt"/>
              <a:buAutoNum type="arabicPeriod"/>
            </a:pPr>
            <a:r>
              <a:rPr lang="el-GR" dirty="0" smtClean="0"/>
              <a:t>Επεξεργασία φωνής</a:t>
            </a:r>
          </a:p>
          <a:p>
            <a:pPr marL="457200" indent="-457200">
              <a:buFont typeface="+mj-lt"/>
              <a:buAutoNum type="arabicPeriod"/>
            </a:pPr>
            <a:r>
              <a:rPr lang="el-GR" dirty="0" smtClean="0"/>
              <a:t>Σχεδιασμός </a:t>
            </a:r>
            <a:r>
              <a:rPr lang="el-GR" dirty="0"/>
              <a:t>Ενεργειών (PLANNING</a:t>
            </a:r>
            <a:r>
              <a:rPr lang="el-GR" dirty="0" smtClean="0"/>
              <a:t>),</a:t>
            </a:r>
            <a:r>
              <a:rPr lang="el-GR" dirty="0" smtClean="0">
                <a:sym typeface="Symbol"/>
              </a:rPr>
              <a:t>           </a:t>
            </a:r>
            <a:endParaRPr lang="el-GR" dirty="0"/>
          </a:p>
          <a:p>
            <a:pPr marL="457200" indent="-457200">
              <a:buFont typeface="+mj-lt"/>
              <a:buAutoNum type="arabicPeriod"/>
            </a:pPr>
            <a:r>
              <a:rPr lang="el-GR" dirty="0" smtClean="0"/>
              <a:t>Εξόρυξη Πληροφορίας</a:t>
            </a:r>
          </a:p>
          <a:p>
            <a:pPr marL="457200" indent="-457200">
              <a:buFont typeface="+mj-lt"/>
              <a:buAutoNum type="arabicPeriod"/>
            </a:pPr>
            <a:r>
              <a:rPr lang="el-GR" dirty="0" smtClean="0"/>
              <a:t>Χρονοπρογραμματισμός (SCHEDULING),</a:t>
            </a:r>
          </a:p>
          <a:p>
            <a:pPr marL="457200" indent="-457200">
              <a:buFont typeface="+mj-lt"/>
              <a:buAutoNum type="arabicPeriod"/>
            </a:pPr>
            <a:r>
              <a:rPr lang="el-GR" dirty="0" smtClean="0"/>
              <a:t>Συστήματα Ελέγχου και Παραγωγής,</a:t>
            </a:r>
            <a:endParaRPr lang="el-GR" dirty="0"/>
          </a:p>
          <a:p>
            <a:pPr marL="457200" indent="-457200">
              <a:buFont typeface="+mj-lt"/>
              <a:buAutoNum type="arabicPeriod"/>
            </a:pPr>
            <a:r>
              <a:rPr lang="el-GR" dirty="0" smtClean="0"/>
              <a:t>Ιατρική διάγνωση,</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
        <p:nvSpPr>
          <p:cNvPr id="5" name="TextBox 4"/>
          <p:cNvSpPr txBox="1"/>
          <p:nvPr/>
        </p:nvSpPr>
        <p:spPr>
          <a:xfrm>
            <a:off x="6516216" y="2852936"/>
            <a:ext cx="2448272" cy="3477875"/>
          </a:xfrm>
          <a:prstGeom prst="rect">
            <a:avLst/>
          </a:prstGeom>
          <a:noFill/>
        </p:spPr>
        <p:txBody>
          <a:bodyPr wrap="square" rtlCol="0">
            <a:spAutoFit/>
          </a:bodyPr>
          <a:lstStyle/>
          <a:p>
            <a:r>
              <a:rPr lang="el-GR" sz="2200" dirty="0" smtClean="0">
                <a:solidFill>
                  <a:srgbClr val="C00000"/>
                </a:solidFill>
                <a:latin typeface="+mj-lt"/>
                <a:sym typeface="Symbol"/>
              </a:rPr>
              <a:t>Ρομποτική</a:t>
            </a:r>
          </a:p>
          <a:p>
            <a:r>
              <a:rPr lang="el-GR" sz="2200" dirty="0" smtClean="0">
                <a:solidFill>
                  <a:srgbClr val="C00000"/>
                </a:solidFill>
                <a:latin typeface="+mj-lt"/>
                <a:sym typeface="Symbol"/>
              </a:rPr>
              <a:t>Άμυνα</a:t>
            </a:r>
          </a:p>
          <a:p>
            <a:r>
              <a:rPr lang="el-GR" sz="2200" dirty="0" smtClean="0">
                <a:solidFill>
                  <a:srgbClr val="C00000"/>
                </a:solidFill>
                <a:latin typeface="+mj-lt"/>
                <a:sym typeface="Symbol"/>
              </a:rPr>
              <a:t>Αεροπορία</a:t>
            </a:r>
          </a:p>
          <a:p>
            <a:r>
              <a:rPr lang="el-GR" sz="2200" dirty="0" smtClean="0">
                <a:solidFill>
                  <a:srgbClr val="C00000"/>
                </a:solidFill>
                <a:latin typeface="+mj-lt"/>
                <a:sym typeface="Symbol"/>
              </a:rPr>
              <a:t>Αυτοκίνηση</a:t>
            </a:r>
          </a:p>
          <a:p>
            <a:r>
              <a:rPr lang="el-GR" sz="2200" dirty="0" smtClean="0">
                <a:solidFill>
                  <a:srgbClr val="C00000"/>
                </a:solidFill>
                <a:latin typeface="+mj-lt"/>
                <a:sym typeface="Symbol"/>
              </a:rPr>
              <a:t>Ιατρική</a:t>
            </a:r>
          </a:p>
          <a:p>
            <a:r>
              <a:rPr lang="el-GR" sz="2200" dirty="0" smtClean="0">
                <a:solidFill>
                  <a:srgbClr val="C00000"/>
                </a:solidFill>
                <a:latin typeface="+mj-lt"/>
                <a:sym typeface="Symbol"/>
              </a:rPr>
              <a:t>Τραπεζικές Εφαρμ.</a:t>
            </a:r>
          </a:p>
          <a:p>
            <a:r>
              <a:rPr lang="el-GR" sz="2200" dirty="0" smtClean="0">
                <a:solidFill>
                  <a:srgbClr val="C00000"/>
                </a:solidFill>
                <a:latin typeface="+mj-lt"/>
                <a:sym typeface="Symbol"/>
              </a:rPr>
              <a:t>Γεωλογικές έρευνες</a:t>
            </a:r>
          </a:p>
          <a:p>
            <a:r>
              <a:rPr lang="el-GR" sz="2200" dirty="0" smtClean="0">
                <a:solidFill>
                  <a:srgbClr val="C00000"/>
                </a:solidFill>
                <a:latin typeface="+mj-lt"/>
                <a:sym typeface="Symbol"/>
              </a:rPr>
              <a:t>Οικονομία</a:t>
            </a:r>
          </a:p>
          <a:p>
            <a:r>
              <a:rPr lang="el-GR" sz="2200" dirty="0" smtClean="0">
                <a:solidFill>
                  <a:srgbClr val="C00000"/>
                </a:solidFill>
                <a:latin typeface="+mj-lt"/>
                <a:sym typeface="Symbol"/>
              </a:rPr>
              <a:t>Βιομηχανία</a:t>
            </a:r>
          </a:p>
          <a:p>
            <a:r>
              <a:rPr lang="el-GR" sz="2200" dirty="0" smtClean="0">
                <a:solidFill>
                  <a:srgbClr val="C00000"/>
                </a:solidFill>
                <a:latin typeface="+mj-lt"/>
                <a:sym typeface="Symbol"/>
              </a:rPr>
              <a:t>……</a:t>
            </a:r>
            <a:endParaRPr lang="el-GR" sz="2200" dirty="0">
              <a:solidFill>
                <a:srgbClr val="C00000"/>
              </a:solidFill>
              <a:latin typeface="+mj-lt"/>
            </a:endParaRPr>
          </a:p>
        </p:txBody>
      </p:sp>
      <p:sp>
        <p:nvSpPr>
          <p:cNvPr id="6" name="Right Brace 5"/>
          <p:cNvSpPr/>
          <p:nvPr/>
        </p:nvSpPr>
        <p:spPr>
          <a:xfrm>
            <a:off x="5508104" y="2780928"/>
            <a:ext cx="936104" cy="3672408"/>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Tree>
    <p:extLst>
      <p:ext uri="{BB962C8B-B14F-4D97-AF65-F5344CB8AC3E}">
        <p14:creationId xmlns:p14="http://schemas.microsoft.com/office/powerpoint/2010/main" val="17091744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10900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Από τι αποτελείται ο εγκέφαλος;</a:t>
            </a:r>
          </a:p>
        </p:txBody>
      </p:sp>
      <p:sp>
        <p:nvSpPr>
          <p:cNvPr id="3" name="Θέση περιεχομένου 2"/>
          <p:cNvSpPr>
            <a:spLocks noGrp="1"/>
          </p:cNvSpPr>
          <p:nvPr>
            <p:ph idx="1"/>
          </p:nvPr>
        </p:nvSpPr>
        <p:spPr>
          <a:xfrm>
            <a:off x="395536" y="1556792"/>
            <a:ext cx="8229600" cy="1584176"/>
          </a:xfrm>
        </p:spPr>
        <p:txBody>
          <a:bodyPr>
            <a:normAutofit/>
          </a:bodyPr>
          <a:lstStyle/>
          <a:p>
            <a:pPr marL="0" indent="0">
              <a:lnSpc>
                <a:spcPct val="110000"/>
              </a:lnSpc>
              <a:buNone/>
            </a:pPr>
            <a:r>
              <a:rPr lang="el-GR" dirty="0"/>
              <a:t>Ήδη από το 19ο αιώνα οι επιστήμονες παραδέχονται ότι ο εγκέφαλος αποτελείται από διακριτά στοιχεία τους </a:t>
            </a:r>
            <a:r>
              <a:rPr lang="el-GR" b="1" dirty="0">
                <a:solidFill>
                  <a:srgbClr val="820000"/>
                </a:solidFill>
              </a:rPr>
              <a:t>νευρώνες </a:t>
            </a:r>
            <a:r>
              <a:rPr lang="el-GR" dirty="0"/>
              <a:t>που επικοινωνούν το ένα με το άλλο</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grpSp>
        <p:nvGrpSpPr>
          <p:cNvPr id="5" name="4 - Ομάδα"/>
          <p:cNvGrpSpPr/>
          <p:nvPr/>
        </p:nvGrpSpPr>
        <p:grpSpPr>
          <a:xfrm>
            <a:off x="1907704" y="3068960"/>
            <a:ext cx="4915101" cy="2791266"/>
            <a:chOff x="258116" y="1227450"/>
            <a:chExt cx="8467726" cy="4649067"/>
          </a:xfrm>
        </p:grpSpPr>
        <p:pic>
          <p:nvPicPr>
            <p:cNvPr id="6" name="Picture 4" descr="http://upload.wikimedia.org/wikipedia/commons/thumb/2/23/Brain_Surface_Gyri.SVG/500px-Brain_Surface_Gyri.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9692" y="1412116"/>
              <a:ext cx="5544616" cy="395885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2"/>
            <p:cNvSpPr txBox="1"/>
            <p:nvPr/>
          </p:nvSpPr>
          <p:spPr>
            <a:xfrm>
              <a:off x="258116" y="3316341"/>
              <a:ext cx="1621641" cy="410100"/>
            </a:xfrm>
            <a:prstGeom prst="rect">
              <a:avLst/>
            </a:prstGeom>
            <a:noFill/>
          </p:spPr>
          <p:txBody>
            <a:bodyPr wrap="none" rtlCol="0">
              <a:spAutoFit/>
            </a:bodyPr>
            <a:lstStyle/>
            <a:p>
              <a:pPr algn="ctr"/>
              <a:r>
                <a:rPr lang="el-GR" sz="1000" dirty="0" smtClean="0">
                  <a:latin typeface="+mn-lt"/>
                </a:rPr>
                <a:t>Περιοχή </a:t>
              </a:r>
              <a:r>
                <a:rPr lang="en-US" sz="1000" dirty="0" smtClean="0">
                  <a:latin typeface="+mn-lt"/>
                </a:rPr>
                <a:t>Broca</a:t>
              </a:r>
              <a:endParaRPr lang="el-GR" sz="1000" dirty="0">
                <a:latin typeface="+mn-lt"/>
              </a:endParaRPr>
            </a:p>
          </p:txBody>
        </p:sp>
        <p:sp>
          <p:nvSpPr>
            <p:cNvPr id="8" name="TextBox 7"/>
            <p:cNvSpPr txBox="1"/>
            <p:nvPr/>
          </p:nvSpPr>
          <p:spPr>
            <a:xfrm>
              <a:off x="4084451" y="5466417"/>
              <a:ext cx="1961325" cy="410100"/>
            </a:xfrm>
            <a:prstGeom prst="rect">
              <a:avLst/>
            </a:prstGeom>
            <a:noFill/>
          </p:spPr>
          <p:txBody>
            <a:bodyPr wrap="none" rtlCol="0">
              <a:spAutoFit/>
            </a:bodyPr>
            <a:lstStyle/>
            <a:p>
              <a:pPr algn="ctr"/>
              <a:r>
                <a:rPr lang="el-GR" sz="1000" dirty="0" smtClean="0">
                  <a:latin typeface="+mn-lt"/>
                </a:rPr>
                <a:t>Περιοχή </a:t>
              </a:r>
              <a:r>
                <a:rPr lang="en-US" sz="1000" dirty="0" smtClean="0">
                  <a:latin typeface="+mn-lt"/>
                </a:rPr>
                <a:t>Wernicke</a:t>
              </a:r>
              <a:endParaRPr lang="el-GR" sz="1000" dirty="0">
                <a:latin typeface="+mn-lt"/>
              </a:endParaRPr>
            </a:p>
          </p:txBody>
        </p:sp>
        <p:sp>
          <p:nvSpPr>
            <p:cNvPr id="9" name="TextBox 8"/>
            <p:cNvSpPr txBox="1"/>
            <p:nvPr/>
          </p:nvSpPr>
          <p:spPr>
            <a:xfrm>
              <a:off x="1990658" y="4990853"/>
              <a:ext cx="2113942" cy="666414"/>
            </a:xfrm>
            <a:prstGeom prst="rect">
              <a:avLst/>
            </a:prstGeom>
            <a:noFill/>
          </p:spPr>
          <p:txBody>
            <a:bodyPr wrap="square" rtlCol="0">
              <a:spAutoFit/>
            </a:bodyPr>
            <a:lstStyle/>
            <a:p>
              <a:pPr algn="ctr"/>
              <a:r>
                <a:rPr lang="el-GR" sz="1000" dirty="0" smtClean="0">
                  <a:latin typeface="+mn-lt"/>
                </a:rPr>
                <a:t>Πρωτογενής ακουστικός φλοιός</a:t>
              </a:r>
              <a:endParaRPr lang="el-GR" sz="1000" dirty="0">
                <a:latin typeface="+mn-lt"/>
              </a:endParaRPr>
            </a:p>
          </p:txBody>
        </p:sp>
        <p:sp>
          <p:nvSpPr>
            <p:cNvPr id="10" name="TextBox 9"/>
            <p:cNvSpPr txBox="1"/>
            <p:nvPr/>
          </p:nvSpPr>
          <p:spPr>
            <a:xfrm>
              <a:off x="6894315" y="2605555"/>
              <a:ext cx="1831527" cy="410100"/>
            </a:xfrm>
            <a:prstGeom prst="rect">
              <a:avLst/>
            </a:prstGeom>
            <a:noFill/>
          </p:spPr>
          <p:txBody>
            <a:bodyPr wrap="none" rtlCol="0">
              <a:spAutoFit/>
            </a:bodyPr>
            <a:lstStyle/>
            <a:p>
              <a:pPr algn="ctr"/>
              <a:r>
                <a:rPr lang="el-GR" sz="1000" dirty="0" smtClean="0">
                  <a:latin typeface="+mn-lt"/>
                </a:rPr>
                <a:t>Γωνιώδης έλικας</a:t>
              </a:r>
              <a:endParaRPr lang="el-GR" sz="1000" dirty="0">
                <a:latin typeface="+mn-lt"/>
              </a:endParaRPr>
            </a:p>
          </p:txBody>
        </p:sp>
        <p:sp>
          <p:nvSpPr>
            <p:cNvPr id="11" name="TextBox 10"/>
            <p:cNvSpPr txBox="1"/>
            <p:nvPr/>
          </p:nvSpPr>
          <p:spPr>
            <a:xfrm>
              <a:off x="3728832" y="1227450"/>
              <a:ext cx="748959" cy="410100"/>
            </a:xfrm>
            <a:prstGeom prst="rect">
              <a:avLst/>
            </a:prstGeom>
            <a:noFill/>
          </p:spPr>
          <p:txBody>
            <a:bodyPr wrap="none" rtlCol="0">
              <a:spAutoFit/>
            </a:bodyPr>
            <a:lstStyle/>
            <a:p>
              <a:pPr algn="ctr"/>
              <a:r>
                <a:rPr lang="el-GR" sz="1000" dirty="0" smtClean="0">
                  <a:latin typeface="+mn-lt"/>
                </a:rPr>
                <a:t>Πόδι</a:t>
              </a:r>
              <a:endParaRPr lang="el-GR" sz="1000" dirty="0">
                <a:latin typeface="+mn-lt"/>
              </a:endParaRPr>
            </a:p>
          </p:txBody>
        </p:sp>
        <p:sp>
          <p:nvSpPr>
            <p:cNvPr id="12" name="TextBox 11"/>
            <p:cNvSpPr txBox="1"/>
            <p:nvPr/>
          </p:nvSpPr>
          <p:spPr>
            <a:xfrm>
              <a:off x="3137003" y="1267844"/>
              <a:ext cx="707536" cy="410100"/>
            </a:xfrm>
            <a:prstGeom prst="rect">
              <a:avLst/>
            </a:prstGeom>
            <a:noFill/>
          </p:spPr>
          <p:txBody>
            <a:bodyPr wrap="none" rtlCol="0">
              <a:spAutoFit/>
            </a:bodyPr>
            <a:lstStyle/>
            <a:p>
              <a:pPr algn="ctr"/>
              <a:r>
                <a:rPr lang="el-GR" sz="1000" dirty="0" smtClean="0">
                  <a:latin typeface="+mn-lt"/>
                </a:rPr>
                <a:t>Χέρι</a:t>
              </a:r>
              <a:endParaRPr lang="el-GR" sz="1000" dirty="0">
                <a:latin typeface="+mn-lt"/>
              </a:endParaRPr>
            </a:p>
          </p:txBody>
        </p:sp>
        <p:sp>
          <p:nvSpPr>
            <p:cNvPr id="13" name="TextBox 12"/>
            <p:cNvSpPr txBox="1"/>
            <p:nvPr/>
          </p:nvSpPr>
          <p:spPr>
            <a:xfrm>
              <a:off x="2061891" y="1471390"/>
              <a:ext cx="1196347" cy="410100"/>
            </a:xfrm>
            <a:prstGeom prst="rect">
              <a:avLst/>
            </a:prstGeom>
            <a:noFill/>
          </p:spPr>
          <p:txBody>
            <a:bodyPr wrap="none" rtlCol="0">
              <a:spAutoFit/>
            </a:bodyPr>
            <a:lstStyle/>
            <a:p>
              <a:pPr algn="ctr"/>
              <a:r>
                <a:rPr lang="el-GR" sz="1000" dirty="0" smtClean="0">
                  <a:latin typeface="+mn-lt"/>
                </a:rPr>
                <a:t>Πρόσωπο</a:t>
              </a:r>
              <a:endParaRPr lang="el-GR" sz="1000" dirty="0">
                <a:latin typeface="+mn-lt"/>
              </a:endParaRPr>
            </a:p>
          </p:txBody>
        </p:sp>
        <p:sp>
          <p:nvSpPr>
            <p:cNvPr id="14" name="Moon 5"/>
            <p:cNvSpPr/>
            <p:nvPr/>
          </p:nvSpPr>
          <p:spPr>
            <a:xfrm rot="1555628">
              <a:off x="3913565" y="1576198"/>
              <a:ext cx="485019" cy="1503495"/>
            </a:xfrm>
            <a:prstGeom prst="moon">
              <a:avLst>
                <a:gd name="adj" fmla="val 72566"/>
              </a:avLst>
            </a:prstGeom>
            <a:solidFill>
              <a:schemeClr val="accent3">
                <a:lumMod val="7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000" dirty="0"/>
            </a:p>
          </p:txBody>
        </p:sp>
        <p:cxnSp>
          <p:nvCxnSpPr>
            <p:cNvPr id="15" name="Straight Connector 13"/>
            <p:cNvCxnSpPr>
              <a:stCxn id="7" idx="3"/>
            </p:cNvCxnSpPr>
            <p:nvPr/>
          </p:nvCxnSpPr>
          <p:spPr>
            <a:xfrm flipV="1">
              <a:off x="1879757" y="3501009"/>
              <a:ext cx="964050" cy="20383"/>
            </a:xfrm>
            <a:prstGeom prst="line">
              <a:avLst/>
            </a:prstGeom>
            <a:ln w="25400">
              <a:solidFill>
                <a:srgbClr val="82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8"/>
            <p:cNvCxnSpPr>
              <a:stCxn id="9" idx="0"/>
            </p:cNvCxnSpPr>
            <p:nvPr/>
          </p:nvCxnSpPr>
          <p:spPr>
            <a:xfrm flipV="1">
              <a:off x="3047629" y="3501009"/>
              <a:ext cx="1108445" cy="1489845"/>
            </a:xfrm>
            <a:prstGeom prst="line">
              <a:avLst/>
            </a:prstGeom>
            <a:ln w="25400">
              <a:solidFill>
                <a:srgbClr val="82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21"/>
            <p:cNvCxnSpPr>
              <a:stCxn id="8" idx="0"/>
            </p:cNvCxnSpPr>
            <p:nvPr/>
          </p:nvCxnSpPr>
          <p:spPr>
            <a:xfrm flipH="1" flipV="1">
              <a:off x="4932041" y="3685676"/>
              <a:ext cx="133072" cy="1780741"/>
            </a:xfrm>
            <a:prstGeom prst="line">
              <a:avLst/>
            </a:prstGeom>
            <a:ln w="25400">
              <a:solidFill>
                <a:srgbClr val="82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25"/>
            <p:cNvCxnSpPr>
              <a:endCxn id="10" idx="1"/>
            </p:cNvCxnSpPr>
            <p:nvPr/>
          </p:nvCxnSpPr>
          <p:spPr>
            <a:xfrm>
              <a:off x="5973238" y="2790220"/>
              <a:ext cx="921077" cy="20385"/>
            </a:xfrm>
            <a:prstGeom prst="line">
              <a:avLst/>
            </a:prstGeom>
            <a:ln w="25400">
              <a:solidFill>
                <a:srgbClr val="82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28"/>
            <p:cNvCxnSpPr>
              <a:endCxn id="11" idx="2"/>
            </p:cNvCxnSpPr>
            <p:nvPr/>
          </p:nvCxnSpPr>
          <p:spPr>
            <a:xfrm flipH="1" flipV="1">
              <a:off x="4103311" y="1637550"/>
              <a:ext cx="180658" cy="203172"/>
            </a:xfrm>
            <a:prstGeom prst="line">
              <a:avLst/>
            </a:prstGeom>
            <a:ln w="25400">
              <a:solidFill>
                <a:srgbClr val="82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31"/>
            <p:cNvCxnSpPr>
              <a:endCxn id="12" idx="2"/>
            </p:cNvCxnSpPr>
            <p:nvPr/>
          </p:nvCxnSpPr>
          <p:spPr>
            <a:xfrm flipH="1" flipV="1">
              <a:off x="3490771" y="1677943"/>
              <a:ext cx="567640" cy="543972"/>
            </a:xfrm>
            <a:prstGeom prst="line">
              <a:avLst/>
            </a:prstGeom>
            <a:ln w="25400">
              <a:solidFill>
                <a:srgbClr val="82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34"/>
            <p:cNvCxnSpPr>
              <a:endCxn id="13" idx="2"/>
            </p:cNvCxnSpPr>
            <p:nvPr/>
          </p:nvCxnSpPr>
          <p:spPr>
            <a:xfrm flipH="1" flipV="1">
              <a:off x="2660065" y="1881490"/>
              <a:ext cx="1191854" cy="724066"/>
            </a:xfrm>
            <a:prstGeom prst="line">
              <a:avLst/>
            </a:prstGeom>
            <a:ln w="25400">
              <a:solidFill>
                <a:srgbClr val="820000"/>
              </a:solidFill>
            </a:ln>
          </p:spPr>
          <p:style>
            <a:lnRef idx="1">
              <a:schemeClr val="accent1"/>
            </a:lnRef>
            <a:fillRef idx="0">
              <a:schemeClr val="accent1"/>
            </a:fillRef>
            <a:effectRef idx="0">
              <a:schemeClr val="accent1"/>
            </a:effectRef>
            <a:fontRef idx="minor">
              <a:schemeClr val="tx1"/>
            </a:fontRef>
          </p:style>
        </p:cxnSp>
        <p:sp>
          <p:nvSpPr>
            <p:cNvPr id="22" name="TextBox 39"/>
            <p:cNvSpPr txBox="1"/>
            <p:nvPr/>
          </p:nvSpPr>
          <p:spPr>
            <a:xfrm>
              <a:off x="6228183" y="1637175"/>
              <a:ext cx="1911129" cy="410100"/>
            </a:xfrm>
            <a:prstGeom prst="rect">
              <a:avLst/>
            </a:prstGeom>
            <a:noFill/>
          </p:spPr>
          <p:txBody>
            <a:bodyPr wrap="square" rtlCol="0">
              <a:spAutoFit/>
            </a:bodyPr>
            <a:lstStyle/>
            <a:p>
              <a:pPr algn="ctr"/>
              <a:r>
                <a:rPr lang="el-GR" sz="1000" dirty="0" smtClean="0">
                  <a:latin typeface="+mn-lt"/>
                </a:rPr>
                <a:t>Υπερχείλια έλικα</a:t>
              </a:r>
              <a:endParaRPr lang="el-GR" sz="1000" dirty="0">
                <a:latin typeface="+mn-lt"/>
              </a:endParaRPr>
            </a:p>
          </p:txBody>
        </p:sp>
        <p:cxnSp>
          <p:nvCxnSpPr>
            <p:cNvPr id="23" name="Straight Connector 40"/>
            <p:cNvCxnSpPr>
              <a:endCxn id="22" idx="1"/>
            </p:cNvCxnSpPr>
            <p:nvPr/>
          </p:nvCxnSpPr>
          <p:spPr>
            <a:xfrm flipV="1">
              <a:off x="5580111" y="1842226"/>
              <a:ext cx="648072" cy="485720"/>
            </a:xfrm>
            <a:prstGeom prst="line">
              <a:avLst/>
            </a:prstGeom>
            <a:ln w="25400">
              <a:solidFill>
                <a:srgbClr val="82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689873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5479336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Κατερίνα Γεωργούλη 2014. </a:t>
            </a:r>
            <a:r>
              <a:rPr lang="el-GR" sz="2000" dirty="0"/>
              <a:t>Κατερίνα Γεωργούλη. «Τεχνητή Νοημοσύνη (</a:t>
            </a:r>
            <a:r>
              <a:rPr lang="el-GR" sz="2000" dirty="0" smtClean="0"/>
              <a:t>Θ)</a:t>
            </a:r>
            <a:r>
              <a:rPr lang="en-US" sz="2000" dirty="0" smtClean="0"/>
              <a:t>. </a:t>
            </a:r>
            <a:r>
              <a:rPr lang="el-GR" sz="2000" dirty="0" smtClean="0"/>
              <a:t>Ενότητα </a:t>
            </a:r>
            <a:r>
              <a:rPr lang="el-GR" sz="2000" dirty="0"/>
              <a:t>11: Τεχνητά Νευρωνικά Δίκτυα </a:t>
            </a:r>
            <a:r>
              <a:rPr lang="el-GR" sz="2000" dirty="0" smtClean="0"/>
              <a:t>(</a:t>
            </a:r>
            <a:r>
              <a:rPr lang="el-GR" sz="2000" dirty="0"/>
              <a:t>Neural Networks</a:t>
            </a:r>
            <a:r>
              <a:rPr lang="el-GR" sz="2000" dirty="0" smtClean="0"/>
              <a:t>)». Έκδοση: 1.0. Αθήνα 2014. Διαθέσιμο από τη δικτυακή διεύθυνση: </a:t>
            </a:r>
            <a:r>
              <a:rPr lang="en-US" sz="2000" dirty="0" smtClean="0">
                <a:hlinkClick r:id="rId3"/>
              </a:rPr>
              <a:t>ocp.teiath.gr</a:t>
            </a:r>
            <a:r>
              <a:rPr lang="el-GR" sz="2000" dirty="0" smtClean="0"/>
              <a:t>.</a:t>
            </a:r>
          </a:p>
        </p:txBody>
      </p:sp>
    </p:spTree>
    <p:extLst>
      <p:ext uri="{BB962C8B-B14F-4D97-AF65-F5344CB8AC3E}">
        <p14:creationId xmlns:p14="http://schemas.microsoft.com/office/powerpoint/2010/main" val="19106751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solidFill>
                  <a:schemeClr val="tx1"/>
                </a:solidFill>
              </a:rPr>
              <a:t>Σημείωμα </a:t>
            </a:r>
            <a:r>
              <a:rPr lang="el-GR" dirty="0" smtClean="0">
                <a:solidFill>
                  <a:schemeClr val="tx1"/>
                </a:solidFill>
              </a:rPr>
              <a:t>Αδειοδότησης</a:t>
            </a:r>
            <a:endParaRPr lang="el-GR" dirty="0">
              <a:solidFill>
                <a:schemeClr val="tx1"/>
              </a:solidFill>
            </a:endParaRPr>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31358627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solidFill>
                  <a:schemeClr val="tx1"/>
                </a:solidFill>
              </a:rPr>
              <a:t>Επεξήγηση όρων χρήσης έργων τρίτων</a:t>
            </a:r>
            <a:endParaRPr lang="el-GR" dirty="0">
              <a:solidFill>
                <a:schemeClr val="tx1"/>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94684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33528543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7342709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Ψηφιακή λειτουργία νευρώνων </a:t>
            </a:r>
          </a:p>
        </p:txBody>
      </p:sp>
      <p:sp>
        <p:nvSpPr>
          <p:cNvPr id="3" name="Θέση περιεχομένου 2"/>
          <p:cNvSpPr>
            <a:spLocks noGrp="1"/>
          </p:cNvSpPr>
          <p:nvPr>
            <p:ph idx="1"/>
          </p:nvPr>
        </p:nvSpPr>
        <p:spPr>
          <a:xfrm>
            <a:off x="457200" y="1196752"/>
            <a:ext cx="8229600" cy="1512168"/>
          </a:xfrm>
        </p:spPr>
        <p:txBody>
          <a:bodyPr/>
          <a:lstStyle/>
          <a:p>
            <a:pPr marL="0" indent="0">
              <a:buNone/>
            </a:pPr>
            <a:r>
              <a:rPr lang="el-GR" dirty="0"/>
              <a:t>Ένας νευρώνας διαχωρίζεται από μια μεμβράνη από τα υπόλοιπα κύτταρα και έχει την ικανότητα να μεταφέρει ηλεκτρικά σήματα κατά μήκος του νευροάξονα </a:t>
            </a:r>
            <a:r>
              <a:rPr lang="el-GR" dirty="0" smtClean="0"/>
              <a:t>του</a:t>
            </a:r>
            <a:r>
              <a:rPr lang="en-US"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pic>
        <p:nvPicPr>
          <p:cNvPr id="10244" name="Picture 4" descr="http://upload.wikimedia.org/wikipedia/commons/thumb/0/01/Neuron_el.svg/500px-Neuron_el.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6" y="3068960"/>
            <a:ext cx="4762500" cy="25622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541845" y="5949280"/>
            <a:ext cx="4521109" cy="307777"/>
          </a:xfrm>
          <a:prstGeom prst="rect">
            <a:avLst/>
          </a:prstGeom>
        </p:spPr>
        <p:txBody>
          <a:bodyPr wrap="none">
            <a:spAutoFit/>
          </a:bodyPr>
          <a:lstStyle/>
          <a:p>
            <a:r>
              <a:rPr lang="en-US" sz="1400" dirty="0" smtClean="0">
                <a:solidFill>
                  <a:schemeClr val="tx1">
                    <a:lumMod val="85000"/>
                    <a:lumOff val="15000"/>
                  </a:schemeClr>
                </a:solidFill>
                <a:latin typeface="+mn-lt"/>
              </a:rPr>
              <a:t>“</a:t>
            </a:r>
            <a:r>
              <a:rPr lang="en-US" sz="1400" dirty="0" smtClean="0">
                <a:solidFill>
                  <a:schemeClr val="tx1">
                    <a:lumMod val="85000"/>
                    <a:lumOff val="15000"/>
                  </a:schemeClr>
                </a:solidFill>
                <a:latin typeface="+mn-lt"/>
                <a:hlinkClick r:id="rId4"/>
              </a:rPr>
              <a:t>Neuron el</a:t>
            </a:r>
            <a:r>
              <a:rPr lang="en-US" sz="1400" dirty="0" smtClean="0">
                <a:solidFill>
                  <a:schemeClr val="tx1">
                    <a:lumMod val="85000"/>
                    <a:lumOff val="15000"/>
                  </a:schemeClr>
                </a:solidFill>
                <a:latin typeface="+mn-lt"/>
              </a:rPr>
              <a:t>” </a:t>
            </a:r>
            <a:r>
              <a:rPr lang="el-GR" sz="1400" dirty="0" smtClean="0">
                <a:solidFill>
                  <a:schemeClr val="tx1">
                    <a:lumMod val="85000"/>
                    <a:lumOff val="15000"/>
                  </a:schemeClr>
                </a:solidFill>
                <a:latin typeface="+mn-lt"/>
              </a:rPr>
              <a:t>από</a:t>
            </a:r>
            <a:r>
              <a:rPr lang="en-US" sz="1400" dirty="0" smtClean="0">
                <a:solidFill>
                  <a:schemeClr val="tx1">
                    <a:lumMod val="85000"/>
                    <a:lumOff val="15000"/>
                  </a:schemeClr>
                </a:solidFill>
                <a:latin typeface="+mn-lt"/>
              </a:rPr>
              <a:t> </a:t>
            </a:r>
            <a:r>
              <a:rPr lang="en-US" sz="1400" dirty="0" smtClean="0">
                <a:solidFill>
                  <a:schemeClr val="tx1">
                    <a:lumMod val="85000"/>
                    <a:lumOff val="15000"/>
                  </a:schemeClr>
                </a:solidFill>
                <a:latin typeface="+mn-lt"/>
                <a:hlinkClick r:id="rId5" tooltip="User:Badseed"/>
              </a:rPr>
              <a:t>Badseed</a:t>
            </a:r>
            <a:r>
              <a:rPr lang="en-US" sz="1400" dirty="0" smtClean="0">
                <a:solidFill>
                  <a:schemeClr val="tx1">
                    <a:lumMod val="85000"/>
                    <a:lumOff val="15000"/>
                  </a:schemeClr>
                </a:solidFill>
                <a:latin typeface="+mn-lt"/>
              </a:rPr>
              <a:t> </a:t>
            </a:r>
            <a:r>
              <a:rPr lang="el-GR" sz="1400" dirty="0" smtClean="0">
                <a:solidFill>
                  <a:schemeClr val="tx1">
                    <a:lumMod val="85000"/>
                    <a:lumOff val="15000"/>
                  </a:schemeClr>
                </a:solidFill>
                <a:latin typeface="+mn-lt"/>
              </a:rPr>
              <a:t>διαθέσιμο με άδεια </a:t>
            </a:r>
            <a:r>
              <a:rPr lang="en-US" sz="1400" b="1" dirty="0" smtClean="0">
                <a:solidFill>
                  <a:schemeClr val="tx1">
                    <a:lumMod val="85000"/>
                    <a:lumOff val="15000"/>
                  </a:schemeClr>
                </a:solidFill>
                <a:latin typeface="+mn-lt"/>
                <a:hlinkClick r:id="rId6"/>
              </a:rPr>
              <a:t>CC </a:t>
            </a:r>
            <a:r>
              <a:rPr lang="en-US" sz="1400" b="1" dirty="0">
                <a:solidFill>
                  <a:schemeClr val="tx1">
                    <a:lumMod val="85000"/>
                    <a:lumOff val="15000"/>
                  </a:schemeClr>
                </a:solidFill>
                <a:latin typeface="+mn-lt"/>
                <a:hlinkClick r:id="rId6"/>
              </a:rPr>
              <a:t>BY-SA </a:t>
            </a:r>
            <a:r>
              <a:rPr lang="en-US" sz="1400" b="1" dirty="0" smtClean="0">
                <a:solidFill>
                  <a:schemeClr val="tx1">
                    <a:lumMod val="85000"/>
                    <a:lumOff val="15000"/>
                  </a:schemeClr>
                </a:solidFill>
                <a:latin typeface="+mn-lt"/>
                <a:hlinkClick r:id="rId6"/>
              </a:rPr>
              <a:t>3.0</a:t>
            </a:r>
            <a:endParaRPr lang="en-US" sz="1400" dirty="0">
              <a:solidFill>
                <a:schemeClr val="tx1">
                  <a:lumMod val="85000"/>
                  <a:lumOff val="15000"/>
                </a:schemeClr>
              </a:solidFill>
              <a:latin typeface="+mn-lt"/>
            </a:endParaRPr>
          </a:p>
        </p:txBody>
      </p:sp>
    </p:spTree>
    <p:extLst>
      <p:ext uri="{BB962C8B-B14F-4D97-AF65-F5344CB8AC3E}">
        <p14:creationId xmlns:p14="http://schemas.microsoft.com/office/powerpoint/2010/main" val="34131676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Σύνδεση νευρώνων μέσω συνάψεων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pic>
        <p:nvPicPr>
          <p:cNvPr id="11266" name="Picture 2" descr="File:Chemical synapse schema 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908720"/>
            <a:ext cx="4581525" cy="57054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275758" y="6226194"/>
            <a:ext cx="2536602" cy="646331"/>
          </a:xfrm>
          <a:prstGeom prst="rect">
            <a:avLst/>
          </a:prstGeom>
        </p:spPr>
        <p:txBody>
          <a:bodyPr wrap="square">
            <a:spAutoFit/>
          </a:bodyPr>
          <a:lstStyle/>
          <a:p>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4"/>
              </a:rPr>
              <a:t>Chemical </a:t>
            </a:r>
            <a:r>
              <a:rPr lang="en-US" sz="1200" dirty="0">
                <a:solidFill>
                  <a:schemeClr val="tx1">
                    <a:lumMod val="75000"/>
                    <a:lumOff val="25000"/>
                  </a:schemeClr>
                </a:solidFill>
                <a:latin typeface="+mn-lt"/>
                <a:hlinkClick r:id="rId4"/>
              </a:rPr>
              <a:t>synapse schema </a:t>
            </a:r>
            <a:r>
              <a:rPr lang="en-US" sz="1200" dirty="0" smtClean="0">
                <a:solidFill>
                  <a:schemeClr val="tx1">
                    <a:lumMod val="75000"/>
                    <a:lumOff val="25000"/>
                  </a:schemeClr>
                </a:solidFill>
                <a:latin typeface="+mn-lt"/>
                <a:hlinkClick r:id="rId4"/>
              </a:rPr>
              <a:t>cropped</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smtClean="0">
                <a:solidFill>
                  <a:schemeClr val="tx1">
                    <a:lumMod val="75000"/>
                    <a:lumOff val="25000"/>
                  </a:schemeClr>
                </a:solidFill>
                <a:latin typeface="+mn-lt"/>
              </a:rPr>
              <a:t>Looie496 </a:t>
            </a:r>
            <a:r>
              <a:rPr lang="el-GR" sz="1200" dirty="0" smtClean="0">
                <a:solidFill>
                  <a:schemeClr val="tx1">
                    <a:lumMod val="75000"/>
                    <a:lumOff val="25000"/>
                  </a:schemeClr>
                </a:solidFill>
                <a:latin typeface="+mn-lt"/>
              </a:rPr>
              <a:t>διαθέσιμο ως κοινό κτήμα</a:t>
            </a:r>
            <a:endParaRPr lang="en-US" sz="1200" dirty="0">
              <a:solidFill>
                <a:schemeClr val="tx1">
                  <a:lumMod val="75000"/>
                  <a:lumOff val="25000"/>
                </a:schemeClr>
              </a:solidFill>
              <a:latin typeface="+mn-lt"/>
            </a:endParaRPr>
          </a:p>
        </p:txBody>
      </p:sp>
      <p:sp>
        <p:nvSpPr>
          <p:cNvPr id="3" name="Ορθογώνιο 2"/>
          <p:cNvSpPr/>
          <p:nvPr/>
        </p:nvSpPr>
        <p:spPr>
          <a:xfrm>
            <a:off x="8027791" y="7036872"/>
            <a:ext cx="1813317" cy="369332"/>
          </a:xfrm>
          <a:prstGeom prst="rect">
            <a:avLst/>
          </a:prstGeom>
        </p:spPr>
        <p:txBody>
          <a:bodyPr wrap="none">
            <a:spAutoFit/>
          </a:bodyPr>
          <a:lstStyle/>
          <a:p>
            <a:r>
              <a:rPr lang="el-GR" dirty="0" err="1"/>
              <a:t>available</a:t>
            </a:r>
            <a:r>
              <a:rPr lang="el-GR" dirty="0"/>
              <a:t> </a:t>
            </a:r>
            <a:r>
              <a:rPr lang="el-GR" dirty="0" err="1"/>
              <a:t>under</a:t>
            </a:r>
            <a:r>
              <a:rPr lang="el-GR" dirty="0"/>
              <a:t> </a:t>
            </a:r>
          </a:p>
        </p:txBody>
      </p:sp>
    </p:spTree>
    <p:extLst>
      <p:ext uri="{BB962C8B-B14F-4D97-AF65-F5344CB8AC3E}">
        <p14:creationId xmlns:p14="http://schemas.microsoft.com/office/powerpoint/2010/main" val="3771080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Ψηφιακή λειτουργία </a:t>
            </a:r>
            <a:r>
              <a:rPr lang="el-GR" dirty="0" smtClean="0"/>
              <a:t>νευρώνων</a:t>
            </a:r>
            <a:endParaRPr lang="el-GR" dirty="0"/>
          </a:p>
        </p:txBody>
      </p:sp>
      <p:sp>
        <p:nvSpPr>
          <p:cNvPr id="3" name="Θέση περιεχομένου 2"/>
          <p:cNvSpPr>
            <a:spLocks noGrp="1"/>
          </p:cNvSpPr>
          <p:nvPr>
            <p:ph idx="1"/>
          </p:nvPr>
        </p:nvSpPr>
        <p:spPr>
          <a:xfrm>
            <a:off x="457200" y="3068960"/>
            <a:ext cx="8229600" cy="3168352"/>
          </a:xfrm>
        </p:spPr>
        <p:txBody>
          <a:bodyPr>
            <a:normAutofit lnSpcReduction="10000"/>
          </a:bodyPr>
          <a:lstStyle/>
          <a:p>
            <a:pPr marL="177800" indent="-177800">
              <a:buNone/>
            </a:pPr>
            <a:r>
              <a:rPr lang="el-GR" dirty="0"/>
              <a:t>Για την παραγωγή αυτού του σήματος ο νευρώνας δέχεται σήματα εισόδου που επιδρούν στο δυναμικό του  αυξομειώνοντας το.  </a:t>
            </a:r>
          </a:p>
          <a:p>
            <a:pPr marL="177800" indent="-177800">
              <a:buNone/>
            </a:pPr>
            <a:r>
              <a:rPr lang="el-GR" dirty="0"/>
              <a:t>Όταν αθροιστικά το δυναμικό ξεπεράσει κάποιο όριο (το -55 </a:t>
            </a:r>
            <a:r>
              <a:rPr lang="el-GR" dirty="0"/>
              <a:t>mV</a:t>
            </a:r>
            <a:r>
              <a:rPr lang="el-GR" dirty="0"/>
              <a:t>) τότε ο νευρώνας διεγείρεται και παράγει το ηλεκτρικό σήμα. </a:t>
            </a:r>
          </a:p>
          <a:p>
            <a:pPr marL="177800" indent="-177800">
              <a:buNone/>
            </a:pPr>
            <a:r>
              <a:rPr lang="el-GR" dirty="0"/>
              <a:t>Ο νευρώνας μεταφέρει το ηλεκτρικό σήμα πάντοτε προς μια προβλέψιμη και σταθερή  κατεύθυνση.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
        <p:nvSpPr>
          <p:cNvPr id="5" name="Θέση περιεχομένου 2"/>
          <p:cNvSpPr txBox="1">
            <a:spLocks/>
          </p:cNvSpPr>
          <p:nvPr/>
        </p:nvSpPr>
        <p:spPr>
          <a:xfrm>
            <a:off x="395536" y="1124744"/>
            <a:ext cx="8229600" cy="1728192"/>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2 διακριτές καταστάσεις σημάτων: </a:t>
            </a:r>
          </a:p>
          <a:p>
            <a:pPr marL="342900" marR="0" lvl="0" indent="-342900" algn="l" defTabSz="9144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   Δυναμικό ηρεμίας (περίπου -65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mV</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   Δυναμικό ενέργειας (περίπου +30mV).</a:t>
            </a: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550893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Μεταβίβαση πληροφορίας </a:t>
            </a:r>
          </a:p>
        </p:txBody>
      </p:sp>
      <p:sp>
        <p:nvSpPr>
          <p:cNvPr id="3" name="Θέση περιεχομένου 2"/>
          <p:cNvSpPr>
            <a:spLocks noGrp="1"/>
          </p:cNvSpPr>
          <p:nvPr>
            <p:ph idx="1"/>
          </p:nvPr>
        </p:nvSpPr>
        <p:spPr>
          <a:xfrm>
            <a:off x="467544" y="1484784"/>
            <a:ext cx="8229600" cy="1728192"/>
          </a:xfrm>
        </p:spPr>
        <p:txBody>
          <a:bodyPr>
            <a:normAutofit lnSpcReduction="10000"/>
          </a:bodyPr>
          <a:lstStyle/>
          <a:p>
            <a:pPr marL="0" indent="0">
              <a:lnSpc>
                <a:spcPct val="120000"/>
              </a:lnSpc>
              <a:buNone/>
            </a:pPr>
            <a:r>
              <a:rPr lang="el-GR" dirty="0"/>
              <a:t>Η </a:t>
            </a:r>
            <a:r>
              <a:rPr lang="el-GR" dirty="0" smtClean="0"/>
              <a:t>μεταβίβαση πληροφορίας γίνεται με </a:t>
            </a:r>
            <a:r>
              <a:rPr lang="el-GR" dirty="0"/>
              <a:t>ένα </a:t>
            </a:r>
            <a:r>
              <a:rPr lang="el-GR" b="1" dirty="0">
                <a:solidFill>
                  <a:srgbClr val="004A82"/>
                </a:solidFill>
              </a:rPr>
              <a:t>δυναμικό ενέργειας </a:t>
            </a:r>
            <a:r>
              <a:rPr lang="el-GR" dirty="0"/>
              <a:t>που καθορίζεται όχι από τον τύπο του σήματος αλλά από την οδό του εγκεφάλου μέσα από </a:t>
            </a:r>
            <a:r>
              <a:rPr lang="el-GR" dirty="0">
                <a:solidFill>
                  <a:srgbClr val="C00000"/>
                </a:solidFill>
              </a:rPr>
              <a:t>διακριτά επικοινωνούντες νευρώνες</a:t>
            </a:r>
            <a:r>
              <a:rPr lang="el-GR" dirty="0"/>
              <a:t> από τους οποίους περνάει το σήμα.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
        <p:nvSpPr>
          <p:cNvPr id="5" name="Θέση περιεχομένου 2"/>
          <p:cNvSpPr txBox="1">
            <a:spLocks/>
          </p:cNvSpPr>
          <p:nvPr/>
        </p:nvSpPr>
        <p:spPr>
          <a:xfrm>
            <a:off x="467544" y="3356992"/>
            <a:ext cx="8229600" cy="3312368"/>
          </a:xfrm>
          <a:prstGeom prst="rect">
            <a:avLst/>
          </a:prstGeom>
          <a:solidFill>
            <a:schemeClr val="bg1">
              <a:lumMod val="85000"/>
            </a:schemeClr>
          </a:solidFill>
        </p:spPr>
        <p:txBody>
          <a:bodyPr vert="horz" lIns="91440" tIns="45720" rIns="91440" bIns="45720" rtlCol="0">
            <a:normAutofit/>
          </a:bodyPr>
          <a:lstStyle/>
          <a:p>
            <a:pPr marL="0" marR="0" lvl="0" indent="0" algn="ctr" defTabSz="9144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Τι μας θυμίζει η έκφραση: </a:t>
            </a:r>
          </a:p>
          <a:p>
            <a:pPr marL="0" marR="0" lvl="0" indent="0" algn="ctr" defTabSz="9144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400" b="1" i="0" u="none" strike="noStrike" kern="1200" cap="none" spc="0" normalizeH="0" baseline="0" noProof="0" dirty="0" smtClean="0">
                <a:ln>
                  <a:noFill/>
                </a:ln>
                <a:solidFill>
                  <a:srgbClr val="004A82"/>
                </a:solidFill>
                <a:effectLst/>
                <a:uLnTx/>
                <a:uFillTx/>
                <a:latin typeface="+mn-lt"/>
                <a:ea typeface="+mn-ea"/>
                <a:cs typeface="+mn-cs"/>
              </a:rPr>
              <a:t>διακριτά επικοινωνούντα στοιχεία</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a:t>
            </a:r>
          </a:p>
          <a:p>
            <a:pPr marL="0" marR="0" lvl="0" indent="0" algn="ctr" defTabSz="914400" rtl="0" eaLnBrk="1" fontAlgn="auto" latinLnBrk="0" hangingPunct="1">
              <a:lnSpc>
                <a:spcPct val="100000"/>
              </a:lnSpc>
              <a:spcBef>
                <a:spcPts val="4800"/>
              </a:spcBef>
              <a:spcAft>
                <a:spcPts val="0"/>
              </a:spcAft>
              <a:buClrTx/>
              <a:buSzTx/>
              <a:buFont typeface="Wingdings" panose="05000000000000000000" pitchFamily="2" charset="2"/>
              <a:buNone/>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Είναι ο ορισμός των ψηφιακών κυκλωμάτων! </a:t>
            </a:r>
          </a:p>
          <a:p>
            <a:pPr marL="0" marR="0" lvl="0" indent="0" algn="ctr" defTabSz="914400" rtl="0" eaLnBrk="1" fontAlgn="auto" latinLnBrk="0" hangingPunct="1">
              <a:lnSpc>
                <a:spcPct val="100000"/>
              </a:lnSpc>
              <a:spcBef>
                <a:spcPts val="4800"/>
              </a:spcBef>
              <a:spcAft>
                <a:spcPts val="0"/>
              </a:spcAft>
              <a:buClrTx/>
              <a:buSzTx/>
              <a:buFont typeface="Wingdings" panose="05000000000000000000" pitchFamily="2" charset="2"/>
              <a:buNone/>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Μήπως λοιπόν ο εγκέφαλος είναι ένας ψηφιακός ηλεκτρονικός υπολογιστής;</a:t>
            </a:r>
          </a:p>
          <a:p>
            <a:pPr marL="342900" marR="0" lvl="0" indent="-342900" algn="l" defTabSz="914400" rtl="0" eaLnBrk="1" fontAlgn="auto" latinLnBrk="0" hangingPunct="1">
              <a:lnSpc>
                <a:spcPct val="100000"/>
              </a:lnSpc>
              <a:spcBef>
                <a:spcPts val="4800"/>
              </a:spcBef>
              <a:spcAft>
                <a:spcPts val="0"/>
              </a:spcAft>
              <a:buClrTx/>
              <a:buSzTx/>
              <a:buFont typeface="Wingdings" panose="05000000000000000000" pitchFamily="2" charset="2"/>
              <a:buChar char="Ø"/>
              <a:tabLst/>
              <a:defRPr/>
            </a:pP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81302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Οργάνωση </a:t>
            </a:r>
            <a:r>
              <a:rPr lang="el-GR" dirty="0" smtClean="0"/>
              <a:t>εγκεφάλου </a:t>
            </a:r>
            <a:endParaRPr lang="el-GR" dirty="0"/>
          </a:p>
        </p:txBody>
      </p:sp>
      <p:sp>
        <p:nvSpPr>
          <p:cNvPr id="3" name="Θέση περιεχομένου 2"/>
          <p:cNvSpPr>
            <a:spLocks noGrp="1"/>
          </p:cNvSpPr>
          <p:nvPr>
            <p:ph idx="1"/>
          </p:nvPr>
        </p:nvSpPr>
        <p:spPr>
          <a:xfrm>
            <a:off x="457200" y="1844824"/>
            <a:ext cx="8229600" cy="2952328"/>
          </a:xfrm>
        </p:spPr>
        <p:txBody>
          <a:bodyPr/>
          <a:lstStyle/>
          <a:p>
            <a:pPr marL="0" indent="0">
              <a:buNone/>
            </a:pPr>
            <a:r>
              <a:rPr lang="el-GR" dirty="0"/>
              <a:t>Ο εγκέφαλος οργανώνεται σε πολλαπλά υποσυστήματα που </a:t>
            </a:r>
            <a:r>
              <a:rPr lang="el-GR" b="1" dirty="0">
                <a:solidFill>
                  <a:srgbClr val="C00000"/>
                </a:solidFill>
              </a:rPr>
              <a:t>λειτουργούν παράλληλα </a:t>
            </a:r>
            <a:r>
              <a:rPr lang="el-GR" dirty="0"/>
              <a:t>και το καθένα από αυτά μπορεί να προκαλέσει ανεξάρτητες συμπεριφορές που δεν μπορούν να εξομοιωθούν με ηλεκτρονικά κυκλώματα.   </a:t>
            </a:r>
          </a:p>
          <a:p>
            <a:pPr marL="0" indent="0">
              <a:buNone/>
            </a:pPr>
            <a:r>
              <a:rPr lang="el-GR" dirty="0"/>
              <a:t>Τα τμήματα του εγκεφάλου εμφανίζουν μια </a:t>
            </a:r>
            <a:r>
              <a:rPr lang="el-GR" b="1" dirty="0">
                <a:solidFill>
                  <a:srgbClr val="C00000"/>
                </a:solidFill>
              </a:rPr>
              <a:t>πλαστικότητα</a:t>
            </a:r>
            <a:r>
              <a:rPr lang="el-GR" dirty="0"/>
              <a:t> στην ανάληψη λειτουργιών. </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331340600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c9aeedbddac83d7be5669affa6b24121fd814011"/>
  <p:tag name="ISPRING_RESOURCE_PATHS_HASH_PRESENTER" val="4fceae2040e21255da7ada5d91971cb45975cc21"/>
</p:tagLst>
</file>

<file path=ppt/theme/theme1.xml><?xml version="1.0" encoding="utf-8"?>
<a:theme xmlns:a="http://schemas.openxmlformats.org/drawingml/2006/main" name="OC_template_updated">
  <a:themeElements>
    <a:clrScheme name="Custom 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2344</TotalTime>
  <Words>2742</Words>
  <Application>Microsoft Office PowerPoint</Application>
  <PresentationFormat>Προβολή στην οθόνη (4:3)</PresentationFormat>
  <Paragraphs>595</Paragraphs>
  <Slides>45</Slides>
  <Notes>13</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45</vt:i4>
      </vt:variant>
    </vt:vector>
  </HeadingPairs>
  <TitlesOfParts>
    <vt:vector size="48" baseType="lpstr">
      <vt:lpstr>OC_template_updated</vt:lpstr>
      <vt:lpstr>Έγγραφο του Microsoft Word 97 - 2003</vt:lpstr>
      <vt:lpstr>Microsoft Word Picture</vt:lpstr>
      <vt:lpstr>Τεχνητή Νοημοσύνη (Θ)</vt:lpstr>
      <vt:lpstr>Επισκόπηση</vt:lpstr>
      <vt:lpstr>Είδη μηχανικής μάθησης με νευρωνικά δίκτυα</vt:lpstr>
      <vt:lpstr>Από τι αποτελείται ο εγκέφαλος;</vt:lpstr>
      <vt:lpstr>Ψηφιακή λειτουργία νευρώνων </vt:lpstr>
      <vt:lpstr>Σύνδεση νευρώνων μέσω συνάψεων</vt:lpstr>
      <vt:lpstr>Ψηφιακή λειτουργία νευρώνων</vt:lpstr>
      <vt:lpstr>Μεταβίβαση πληροφορίας </vt:lpstr>
      <vt:lpstr>Οργάνωση εγκεφάλου </vt:lpstr>
      <vt:lpstr>Τεχνητός νευρώνας -Perceptron</vt:lpstr>
      <vt:lpstr>Συναρτήσεις μετάβασης (1 από 2)</vt:lpstr>
      <vt:lpstr>Συναρτήσεις μετάβασης (2 από 2)</vt:lpstr>
      <vt:lpstr>Παράδειγμα Perceptron με  βηματική συνάρτηση</vt:lpstr>
      <vt:lpstr>Μοντελοποίηση συνάρτησης OR (1 από 4)</vt:lpstr>
      <vt:lpstr>Μοντελοποίηση συνάρτησης OR (2 από 4)</vt:lpstr>
      <vt:lpstr>Μοντελοποίηση συνάρτησης OR (3 από 4)</vt:lpstr>
      <vt:lpstr>Μοντελοποίηση συνάρτησης OR (4 από 4)</vt:lpstr>
      <vt:lpstr>Μοντελοποίηση συνάρτησης XOR</vt:lpstr>
      <vt:lpstr>Multi-Layer perceptron (MLP)</vt:lpstr>
      <vt:lpstr>Multi-Layer perceptron (MLP) (feedforward) </vt:lpstr>
      <vt:lpstr>Ένας multi-Layer perceptron για το xor</vt:lpstr>
      <vt:lpstr>Άσκηση: Το παρακάτω δίκτυο λύνει το xor πρόβλημα;</vt:lpstr>
      <vt:lpstr>Χαρακτηριστικά  πολυεπίπεδων νευρωνικών δικτύων</vt:lpstr>
      <vt:lpstr>Εκπαίδευση ΤΝΔ (1 από 2)</vt:lpstr>
      <vt:lpstr>Εκπαίδευση ΤΝΔ (2 από 2)</vt:lpstr>
      <vt:lpstr>Στάδια εκπαίδευσης τεχνητού νευρωνικού δικτύου</vt:lpstr>
      <vt:lpstr>Κανόνες εκμάθησης perceptron</vt:lpstr>
      <vt:lpstr>Δίκτυα Backpropagation (FF) (1 από 3)</vt:lpstr>
      <vt:lpstr>Δίκτυα Backpropagation (FF) (2 από 3)</vt:lpstr>
      <vt:lpstr>Δίκτυα Backpropagation (FF) (3 από 3)</vt:lpstr>
      <vt:lpstr>Δίκτυα Hopfield (1 από 2)</vt:lpstr>
      <vt:lpstr>Δίκτυα Hopfield (2 από 2)</vt:lpstr>
      <vt:lpstr>Δίκτυα Kohonen (1 από 3) (Self-organizing map)</vt:lpstr>
      <vt:lpstr>Δίκτυα Kohonen (2 από 3)</vt:lpstr>
      <vt:lpstr>Δίκτυα Kohonen (3 από 3)</vt:lpstr>
      <vt:lpstr>Διαφορές από άλλα υπολογιστικά συστήματα</vt:lpstr>
      <vt:lpstr>Κοινή συμπεριφορά με ανθρώπινη μνήμη</vt:lpstr>
      <vt:lpstr>Εφαρμογές ΤΝΔ</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286</cp:revision>
  <dcterms:created xsi:type="dcterms:W3CDTF">2014-02-24T12:35:17Z</dcterms:created>
  <dcterms:modified xsi:type="dcterms:W3CDTF">2015-02-25T10:04:26Z</dcterms:modified>
</cp:coreProperties>
</file>