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20"/>
  </p:notesMasterIdLst>
  <p:handoutMasterIdLst>
    <p:handoutMasterId r:id="rId12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366" r:id="rId101"/>
    <p:sldId id="367" r:id="rId102"/>
    <p:sldId id="368" r:id="rId103"/>
    <p:sldId id="369" r:id="rId104"/>
    <p:sldId id="370" r:id="rId105"/>
    <p:sldId id="371" r:id="rId106"/>
    <p:sldId id="372" r:id="rId107"/>
    <p:sldId id="373" r:id="rId108"/>
    <p:sldId id="374" r:id="rId109"/>
    <p:sldId id="375" r:id="rId110"/>
    <p:sldId id="376" r:id="rId111"/>
    <p:sldId id="377" r:id="rId112"/>
    <p:sldId id="257" r:id="rId113"/>
    <p:sldId id="262" r:id="rId114"/>
    <p:sldId id="264" r:id="rId115"/>
    <p:sldId id="378" r:id="rId116"/>
    <p:sldId id="379" r:id="rId117"/>
    <p:sldId id="266" r:id="rId118"/>
    <p:sldId id="261" r:id="rId119"/>
  </p:sldIdLst>
  <p:sldSz cx="9144000" cy="6858000" type="screen4x3"/>
  <p:notesSz cx="7104063" cy="10234613"/>
  <p:custDataLst>
    <p:tags r:id="rId1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857" autoAdjust="0"/>
  </p:normalViewPr>
  <p:slideViewPr>
    <p:cSldViewPr>
      <p:cViewPr varScale="1">
        <p:scale>
          <a:sx n="105" d="100"/>
          <a:sy n="105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viewProps" Target="view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notesMaster" Target="notesMasters/notesMaster1.xml"/><Relationship Id="rId125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56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95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8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85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31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20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24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36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90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5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37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7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7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4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76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1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1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8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72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7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3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9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3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8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8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2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1007_Muscle_Fibes_(large)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801_SkeletalMuscle.p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yofilament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Mikael_H%C3%A4ggstr%C3%B6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1008_Skeletal_Muscle_Contraction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llu_muscle_tissue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Arcadia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Tropomyosin_bound_to_actin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Fangfufu&amp;action=edit&amp;redlink=1" TargetMode="External"/><Relationship Id="rId4" Type="http://schemas.openxmlformats.org/officeDocument/2006/relationships/hyperlink" Target="http://commons.wikimedia.org/wiki/File:Sarcomere.sv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Uwe_Gille" TargetMode="External"/><Relationship Id="rId4" Type="http://schemas.openxmlformats.org/officeDocument/2006/relationships/hyperlink" Target="http://commons.wikimedia.org/wiki/File:Sarcomere.g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/index.php?title=User:Tradimus&amp;action=edit&amp;redlink=1" TargetMode="External"/><Relationship Id="rId4" Type="http://schemas.openxmlformats.org/officeDocument/2006/relationships/hyperlink" Target="http://commons.wikimedia.org/wiki/File:Actin_Myosin.gi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arcoplasmic_reticulum_T_system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Chippolito&amp;action=edit&amp;redlink=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801_SkeletalMuscle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SlothMcCarty" TargetMode="External"/><Relationship Id="rId4" Type="http://schemas.openxmlformats.org/officeDocument/2006/relationships/hyperlink" Target="http://commons.wikimedia.org/wiki/File:Sarcomere_diagram.sv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1003_Thick_and_Thin_Filaments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uskel-molekulartranslation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2.5/deed.en" TargetMode="External"/><Relationship Id="rId4" Type="http://schemas.openxmlformats.org/officeDocument/2006/relationships/hyperlink" Target="http://commons.wikimedia.org/w/index.php?title=User:GravityGilly&amp;action=edit&amp;redlink=1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1105_Anterior_and_Posterior_Views_of_Muscles.jpg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Dger" TargetMode="External"/><Relationship Id="rId4" Type="http://schemas.openxmlformats.org/officeDocument/2006/relationships/hyperlink" Target="http://commons.wikimedia.org/wiki/File:EMG_-_SIMI.jp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ustudy.in/node/1050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Raul654" TargetMode="External"/><Relationship Id="rId4" Type="http://schemas.openxmlformats.org/officeDocument/2006/relationships/hyperlink" Target="http://commons.wikimedia.org/wiki/File:Skeletal_muscle_diagram.jpg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Single%20unit%20smooth%20muscle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Boumphreyfr&amp;action=edit&amp;redlink=1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keletal_muscle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Deglr6328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Φυσιολογία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Μυϊκό Σύστημα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Mαρία Bενετίκου, MD, MSc, DipEndo, PhD,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παθοφυσιολογίας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/>
              <a:t>Τμήμα </a:t>
            </a:r>
            <a:r>
              <a:rPr lang="el-GR" sz="2200"/>
              <a:t>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Οι χαρακτηριστικές γραμμώσεις των μυών οφείλονται στις πολωτικές ιδιότητες των διαφόρων μερών των μυϊκών ινιδίων.  Τα μέρη των γραμμώσεων χαρακτηρίζονται με γράμματα. Η </a:t>
            </a:r>
            <a:r>
              <a:rPr lang="el-GR" sz="2200" b="1" dirty="0" smtClean="0"/>
              <a:t>φωτεινή ζώνη Ι</a:t>
            </a:r>
            <a:r>
              <a:rPr lang="el-GR" sz="2200" dirty="0" smtClean="0"/>
              <a:t> διαιρείται από την σκοτεινή γραμμή </a:t>
            </a:r>
            <a:r>
              <a:rPr lang="el-GR" sz="2200" b="1" dirty="0" smtClean="0"/>
              <a:t>Ζ</a:t>
            </a:r>
            <a:r>
              <a:rPr lang="el-GR" sz="2200" dirty="0" smtClean="0"/>
              <a:t> και η </a:t>
            </a:r>
            <a:r>
              <a:rPr lang="el-GR" sz="2200" b="1" dirty="0" smtClean="0"/>
              <a:t>σκούρα Α ζώνη </a:t>
            </a:r>
            <a:r>
              <a:rPr lang="el-GR" sz="2200" dirty="0" smtClean="0"/>
              <a:t>έχει στο κέντρο της την φωτεινή γραμμή </a:t>
            </a:r>
            <a:r>
              <a:rPr lang="el-GR" sz="2200" b="1" dirty="0" smtClean="0"/>
              <a:t>Η. </a:t>
            </a:r>
            <a:r>
              <a:rPr lang="el-GR" sz="2200" dirty="0" smtClean="0"/>
              <a:t>Στο μέσον της Η φαίνεται η σκούρα γραμμή Μ και η γραμμή αυτή μαζί με τις στενές φωτεινές γραμμές δίπλα λέγονται ψευδο Η ζώνη.  Μεταξύ 2 Ζ ζωνών έχουμε </a:t>
            </a:r>
            <a:r>
              <a:rPr lang="el-GR" sz="2200" b="1" dirty="0" smtClean="0"/>
              <a:t>το σαρκομέριο.</a:t>
            </a:r>
            <a:endParaRPr lang="el-GR" sz="2200" dirty="0" smtClean="0"/>
          </a:p>
          <a:p>
            <a:r>
              <a:rPr lang="el-GR" sz="2200" dirty="0" smtClean="0"/>
              <a:t>Η τοποθέτηση </a:t>
            </a:r>
            <a:r>
              <a:rPr lang="el-GR" sz="2200" b="1" dirty="0" smtClean="0"/>
              <a:t>χονδρών και λεπτών νηματίων </a:t>
            </a:r>
            <a:r>
              <a:rPr lang="el-GR" sz="2200" dirty="0" smtClean="0"/>
              <a:t>είναι απαραίτητοι για τις </a:t>
            </a:r>
            <a:r>
              <a:rPr lang="el-GR" sz="2200" b="1" dirty="0" smtClean="0"/>
              <a:t>γραμμώσεις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Γραμμώσεις μυών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b="1" dirty="0" smtClean="0"/>
              <a:t>Η διάκριτη κινητική μονάδα </a:t>
            </a:r>
            <a:r>
              <a:rPr lang="el-GR" dirty="0" smtClean="0"/>
              <a:t>γίνεται από μονάδες </a:t>
            </a:r>
            <a:r>
              <a:rPr lang="el-GR" b="1" dirty="0" smtClean="0"/>
              <a:t>χωρίς </a:t>
            </a:r>
            <a:r>
              <a:rPr lang="el-GR" dirty="0" smtClean="0"/>
              <a:t>διασυνδετικές γέφυρες π.χ. ίριδα του ματιού, όπου λεπτές συσπάσεις συμβαίνουν.  </a:t>
            </a:r>
          </a:p>
          <a:p>
            <a:pPr>
              <a:lnSpc>
                <a:spcPct val="150000"/>
              </a:lnSpc>
            </a:pPr>
            <a:r>
              <a:rPr lang="el-GR" b="1" dirty="0" smtClean="0"/>
              <a:t>Δεν βρίσκεται υπό τον έλεγχο της βούλησης / Μοιάζει όμως με σκελετικό τύπο μυός.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Διάκριτη κινητική μονάδα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/>
              <a:t>Χαρακτηρίζεται από: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b="1" dirty="0" smtClean="0"/>
              <a:t>Αστάθεια του δυναμικού μεμβράνης</a:t>
            </a:r>
            <a:r>
              <a:rPr lang="el-GR" sz="2200" dirty="0" smtClean="0"/>
              <a:t> και από το ότι δείχνει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b="1" dirty="0" smtClean="0"/>
              <a:t>Συνεχείς ακανόνιστες συσπάσεις </a:t>
            </a:r>
            <a:r>
              <a:rPr lang="el-GR" sz="2200" dirty="0" smtClean="0"/>
              <a:t>ανεξάρτητα της νεύρωσης. Αυτό διατηρείται από μία μερική συστολή (τόνος). </a:t>
            </a:r>
          </a:p>
          <a:p>
            <a:r>
              <a:rPr lang="el-GR" sz="2200" dirty="0" smtClean="0"/>
              <a:t>Το δυναμικό μεμβράνης δεν έχει αληθές δυναμικό ηρεμίας, το οποίο είναι σχετικά χαμηλό όταν δραστηριοποιείται ο μυς ενώ αυξάνεται όταν είναι ήρεμος.  Πάνω από το δυναμικό ηρεμίας, επιβάλλονται δυναμικά </a:t>
            </a:r>
            <a:r>
              <a:rPr lang="el-GR" sz="2200" b="1" dirty="0" smtClean="0"/>
              <a:t>κύματα </a:t>
            </a:r>
            <a:r>
              <a:rPr lang="el-GR" sz="2200" dirty="0" smtClean="0"/>
              <a:t>(ολίγων </a:t>
            </a:r>
            <a:r>
              <a:rPr lang="en-US" sz="2200" dirty="0" smtClean="0"/>
              <a:t>mVolt</a:t>
            </a:r>
            <a:r>
              <a:rPr lang="el-GR" sz="2200" dirty="0" smtClean="0"/>
              <a:t>) καθώς και </a:t>
            </a:r>
            <a:r>
              <a:rPr lang="el-GR" sz="2200" b="1" dirty="0" smtClean="0"/>
              <a:t>αιχμές.  </a:t>
            </a:r>
          </a:p>
          <a:p>
            <a:r>
              <a:rPr lang="el-GR" sz="2200" dirty="0" smtClean="0"/>
              <a:t>Επίσης δυναμικά από ποικίλες </a:t>
            </a:r>
            <a:r>
              <a:rPr lang="el-GR" sz="2200" b="1" dirty="0" smtClean="0"/>
              <a:t>βηματοδοτικές εστίες</a:t>
            </a:r>
            <a:r>
              <a:rPr lang="el-GR" sz="2200" dirty="0" smtClean="0"/>
              <a:t> μπορεί να συμβούν, εστίες που μπορεί </a:t>
            </a:r>
            <a:r>
              <a:rPr lang="el-GR" sz="2200" b="1" dirty="0" smtClean="0"/>
              <a:t>να αλλάζουν θέση </a:t>
            </a:r>
            <a:r>
              <a:rPr lang="el-GR" sz="2200" dirty="0" smtClean="0"/>
              <a:t>μέσα στο χρόνο.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Σπλαχνικός λείος μυς (ΣΛΜ)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Λόγω των ανωτέρω δύσκολα διαχωρίζονται τα ηλεκτρικά και μηχανικά συμβάντα σε αυτούς τους μύες. Συνήθως </a:t>
            </a:r>
            <a:r>
              <a:rPr lang="el-GR" b="1" dirty="0" smtClean="0"/>
              <a:t>η διέγερση - συστολή </a:t>
            </a:r>
            <a:r>
              <a:rPr lang="el-GR" dirty="0" smtClean="0"/>
              <a:t>στον σπλαχνικό μυ είναι </a:t>
            </a:r>
            <a:r>
              <a:rPr lang="el-GR" b="1" dirty="0" smtClean="0"/>
              <a:t>πολύ βραδεία </a:t>
            </a:r>
            <a:r>
              <a:rPr lang="el-GR" dirty="0" smtClean="0"/>
              <a:t>διαδικασία σε σχέση με τον γραμμωτό σκελετικό ή καρδιακό μυ.  Το </a:t>
            </a:r>
            <a:r>
              <a:rPr lang="en-US" dirty="0" smtClean="0"/>
              <a:t>Ca</a:t>
            </a:r>
            <a:r>
              <a:rPr lang="el-GR" sz="1600" dirty="0" smtClean="0"/>
              <a:t>++</a:t>
            </a:r>
            <a:r>
              <a:rPr lang="el-GR" dirty="0" smtClean="0"/>
              <a:t> εμπλέκεται και στην συστολή του ΣΛΜ, αλλά επειδή ο ΣΛΜ δεν έχει καλά ανεπτυγμένο σαρκοπλασματικό δίκτυο, η συστολή γίνεται τη βοήθεια </a:t>
            </a:r>
            <a:r>
              <a:rPr lang="en-US" b="1" dirty="0" smtClean="0"/>
              <a:t>Ca</a:t>
            </a:r>
            <a:r>
              <a:rPr lang="el-GR" sz="1600" b="1" dirty="0" smtClean="0"/>
              <a:t>++</a:t>
            </a:r>
            <a:r>
              <a:rPr lang="el-GR" dirty="0" smtClean="0"/>
              <a:t> που εισέρχεται στο κύτταρο πρωταρχικά από το </a:t>
            </a:r>
            <a:r>
              <a:rPr lang="el-GR" b="1" dirty="0" smtClean="0"/>
              <a:t>εξωκυττάριο υγρό.</a:t>
            </a:r>
            <a:r>
              <a:rPr lang="el-GR" dirty="0" smtClean="0"/>
              <a:t> </a:t>
            </a:r>
          </a:p>
          <a:p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Σπλαχνικός λείος μυς (ΣΛΜ)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200" b="1" dirty="0" smtClean="0"/>
              <a:t>Το </a:t>
            </a:r>
            <a:r>
              <a:rPr lang="en-US" sz="2200" b="1" dirty="0" smtClean="0"/>
              <a:t>Ca</a:t>
            </a:r>
            <a:r>
              <a:rPr lang="el-GR" sz="1600" b="1" dirty="0" smtClean="0"/>
              <a:t>++</a:t>
            </a:r>
            <a:r>
              <a:rPr lang="el-GR" sz="2200" b="1" dirty="0" smtClean="0"/>
              <a:t> </a:t>
            </a:r>
            <a:r>
              <a:rPr lang="el-GR" sz="2200" dirty="0" smtClean="0"/>
              <a:t>εδώ, δεσμεύει μια πρωτεΐνη, </a:t>
            </a:r>
            <a:r>
              <a:rPr lang="el-GR" sz="2200" b="1" dirty="0" smtClean="0"/>
              <a:t>την καλμοδουλίνη </a:t>
            </a:r>
            <a:r>
              <a:rPr lang="el-GR" sz="2200" dirty="0" smtClean="0"/>
              <a:t>και το σύμπλεγμα διεγείρει την εξαρτοποιημένη από την καλμοδουλίνη </a:t>
            </a:r>
            <a:r>
              <a:rPr lang="el-GR" sz="2200" b="1" dirty="0" smtClean="0"/>
              <a:t>κινάση </a:t>
            </a:r>
            <a:r>
              <a:rPr lang="el-GR" sz="2200" dirty="0" smtClean="0"/>
              <a:t>των ελαφρών αλύσεων της μυοσίνης που καταλύει την </a:t>
            </a:r>
            <a:r>
              <a:rPr lang="el-GR" sz="2200" b="1" dirty="0" smtClean="0"/>
              <a:t>φωσφορυλίωση της μυοσίνης.  </a:t>
            </a:r>
          </a:p>
          <a:p>
            <a:pPr>
              <a:lnSpc>
                <a:spcPct val="110000"/>
              </a:lnSpc>
            </a:pPr>
            <a:r>
              <a:rPr lang="el-GR" sz="2200" dirty="0" smtClean="0"/>
              <a:t>Τότε η ακτίνη γλιστρά στην μυοσίνη και αυξάνεται η δράση ΑΤΡάσης μυοσίνης και αρχίζει η συστολή. Μετά η μυοσίνη αποφωσφορυλιώνεται από διάφορες φωσφατάσες.  </a:t>
            </a:r>
          </a:p>
          <a:p>
            <a:pPr>
              <a:lnSpc>
                <a:spcPct val="110000"/>
              </a:lnSpc>
            </a:pPr>
            <a:r>
              <a:rPr lang="el-GR" sz="2200" dirty="0" smtClean="0"/>
              <a:t>Τότε ή επέρχεται χαλάρωση ή ο ΣΛΜ παραμένει σε σύσπαση γιατί στο ΣΛΜ υπάρχει ένας μηχανισμός («</a:t>
            </a:r>
            <a:r>
              <a:rPr lang="en-US" sz="2200" dirty="0" smtClean="0"/>
              <a:t>latch bridge</a:t>
            </a:r>
            <a:r>
              <a:rPr lang="el-GR" sz="2200" dirty="0" smtClean="0"/>
              <a:t>») όπου η αποφωσφορυλιωμένη μυοσίνη, παραμένει με ακτίνη κι αφού το </a:t>
            </a:r>
            <a:r>
              <a:rPr lang="en-US" sz="2200" dirty="0" smtClean="0"/>
              <a:t>Ca</a:t>
            </a:r>
            <a:r>
              <a:rPr lang="el-GR" sz="1600" dirty="0" smtClean="0"/>
              <a:t>++</a:t>
            </a:r>
            <a:r>
              <a:rPr lang="el-GR" sz="2200" dirty="0" smtClean="0"/>
              <a:t> αποσυρθεί.Με αυτό το μηχανισμό μπορεί να γίνει συνεχής σύσπαση με λίγη ενέργεια (καλό για τα αγγεία!).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Μοριακή βάση συστολής λείου μυός </a:t>
            </a:r>
            <a:r>
              <a:rPr lang="el-GR" sz="3300" b="0" dirty="0" smtClean="0"/>
              <a:t>1/4</a:t>
            </a:r>
            <a:endParaRPr lang="el-GR" sz="33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ΣΛΜ δηλαδή η σύσπαση είναι συχνά </a:t>
            </a:r>
            <a:r>
              <a:rPr lang="el-GR" b="1" dirty="0" smtClean="0"/>
              <a:t>τονική, </a:t>
            </a:r>
            <a:r>
              <a:rPr lang="el-GR" dirty="0" smtClean="0"/>
              <a:t>εν αντιθέσει με τον καρδιακό όπου έχουμε </a:t>
            </a:r>
            <a:r>
              <a:rPr lang="el-GR" b="1" dirty="0" smtClean="0"/>
              <a:t>φασική</a:t>
            </a:r>
            <a:r>
              <a:rPr lang="el-GR" dirty="0" smtClean="0"/>
              <a:t> (σύσπαση/χαλάρωση).  Επίσης όταν </a:t>
            </a:r>
            <a:r>
              <a:rPr lang="el-GR" dirty="0" smtClean="0">
                <a:sym typeface="Symbol" pitchFamily="18" charset="2"/>
              </a:rPr>
              <a:t>αυξάνεται το </a:t>
            </a:r>
            <a:r>
              <a:rPr lang="en-US" dirty="0" smtClean="0">
                <a:sym typeface="Symbol" pitchFamily="18" charset="2"/>
              </a:rPr>
              <a:t>c</a:t>
            </a:r>
            <a:r>
              <a:rPr lang="en-US" dirty="0" smtClean="0"/>
              <a:t>AMP</a:t>
            </a:r>
            <a:r>
              <a:rPr lang="el-GR" dirty="0" smtClean="0"/>
              <a:t> αυξάνει την δύναμη συστολής καρδιακού μυός, ενώ όταν ελαττώνεται το</a:t>
            </a:r>
            <a:r>
              <a:rPr lang="en-US" dirty="0" smtClean="0">
                <a:sym typeface="Symbol" pitchFamily="18" charset="2"/>
              </a:rPr>
              <a:t> c</a:t>
            </a:r>
            <a:r>
              <a:rPr lang="en-US" dirty="0" smtClean="0"/>
              <a:t>AMP</a:t>
            </a:r>
            <a:r>
              <a:rPr lang="el-GR" dirty="0" smtClean="0"/>
              <a:t> χαλαρώνει τον ΣΛΜ διότι εμποδίζει την φωσφορυλίωση της κινάσης των ελαφρών αλύσεων της μυοσίνης .</a:t>
            </a:r>
          </a:p>
          <a:p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Μοριακή βάση συστολής λείου μυός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/>
              <a:t> ΔΙΕΓΕΡΣΗ ΣΛΜ</a:t>
            </a:r>
          </a:p>
          <a:p>
            <a:r>
              <a:rPr lang="el-GR" dirty="0" smtClean="0"/>
              <a:t>Ο ΣΛΜ είναι μοναδικός διότι αντίθετα με τους άλλους μύες συσπάται όταν τεντώνεται απουσία εξωτερικής νεύρωσης.  Το τέντωμα ακολουθείται από </a:t>
            </a:r>
            <a:r>
              <a:rPr lang="el-GR" dirty="0" smtClean="0">
                <a:sym typeface="Symbol" pitchFamily="18" charset="2"/>
              </a:rPr>
              <a:t>ελάττωση </a:t>
            </a:r>
            <a:r>
              <a:rPr lang="el-GR" dirty="0" smtClean="0"/>
              <a:t>του δυναμικού ηρεμίας και </a:t>
            </a:r>
            <a:r>
              <a:rPr lang="el-GR" dirty="0" smtClean="0">
                <a:sym typeface="Symbol" pitchFamily="18" charset="2"/>
              </a:rPr>
              <a:t>αύξηση </a:t>
            </a:r>
            <a:r>
              <a:rPr lang="el-GR" dirty="0" smtClean="0"/>
              <a:t>των συχνοτήτων αιχμών και γενική αύξηση του τόνου.  Εάν δοθεί </a:t>
            </a:r>
            <a:r>
              <a:rPr lang="el-GR" b="1" dirty="0" smtClean="0"/>
              <a:t>Α/ΝΑ </a:t>
            </a:r>
            <a:r>
              <a:rPr lang="el-GR" dirty="0" smtClean="0"/>
              <a:t>σε μία σπλαχνική μυϊκή λεία ίνα τότε </a:t>
            </a:r>
            <a:r>
              <a:rPr lang="el-GR" dirty="0" smtClean="0">
                <a:sym typeface="Symbol" pitchFamily="18" charset="2"/>
              </a:rPr>
              <a:t>αυξάνεται </a:t>
            </a:r>
            <a:r>
              <a:rPr lang="el-GR" dirty="0" smtClean="0"/>
              <a:t>το δυναμικό ηρεμίας, ελαττώνονται οι αιχμές και ο μυς χαλαρώνει.  Άρα διέγερση των </a:t>
            </a:r>
            <a:r>
              <a:rPr lang="el-GR" b="1" dirty="0" smtClean="0"/>
              <a:t>νοραδρενεργικών </a:t>
            </a:r>
            <a:r>
              <a:rPr lang="el-GR" dirty="0" smtClean="0"/>
              <a:t>νευρώνων κάνει </a:t>
            </a:r>
            <a:r>
              <a:rPr lang="el-GR" b="1" dirty="0" smtClean="0"/>
              <a:t>ανασταλτικά δυναμικά </a:t>
            </a:r>
            <a:r>
              <a:rPr lang="el-GR" dirty="0" smtClean="0"/>
              <a:t>(α+β υποδοχείς)  (</a:t>
            </a:r>
            <a:r>
              <a:rPr lang="el-GR" b="1" dirty="0" smtClean="0"/>
              <a:t>α: </a:t>
            </a:r>
            <a:r>
              <a:rPr lang="el-GR" dirty="0" smtClean="0"/>
              <a:t>μέσω </a:t>
            </a:r>
            <a:r>
              <a:rPr lang="en-US" dirty="0" smtClean="0"/>
              <a:t>cAMP</a:t>
            </a:r>
            <a:r>
              <a:rPr lang="el-GR" dirty="0" smtClean="0"/>
              <a:t> και </a:t>
            </a:r>
            <a:r>
              <a:rPr lang="el-GR" dirty="0" smtClean="0">
                <a:sym typeface="Symbol" pitchFamily="18" charset="2"/>
              </a:rPr>
              <a:t>ελάττωση</a:t>
            </a:r>
            <a:r>
              <a:rPr lang="el-GR" dirty="0" smtClean="0"/>
              <a:t> του ποσού δέσμευσης του ενδοκυτταρίου </a:t>
            </a:r>
            <a:r>
              <a:rPr lang="en-US" dirty="0" smtClean="0"/>
              <a:t>Ca</a:t>
            </a:r>
            <a:r>
              <a:rPr lang="el-GR" sz="1600" dirty="0" smtClean="0"/>
              <a:t>++</a:t>
            </a:r>
            <a:r>
              <a:rPr lang="el-GR" dirty="0" smtClean="0"/>
              <a:t> και </a:t>
            </a:r>
            <a:r>
              <a:rPr lang="el-GR" b="1" dirty="0" smtClean="0"/>
              <a:t>β: </a:t>
            </a:r>
            <a:r>
              <a:rPr lang="el-GR" dirty="0" smtClean="0">
                <a:sym typeface="Symbol" pitchFamily="18" charset="2"/>
              </a:rPr>
              <a:t>αύξηση</a:t>
            </a:r>
            <a:r>
              <a:rPr lang="el-GR" dirty="0" smtClean="0"/>
              <a:t> εξόδου του </a:t>
            </a:r>
            <a:r>
              <a:rPr lang="en-US" dirty="0" smtClean="0"/>
              <a:t>Ca</a:t>
            </a:r>
            <a:r>
              <a:rPr lang="el-GR" sz="1600" dirty="0" smtClean="0"/>
              <a:t>++</a:t>
            </a:r>
            <a:r>
              <a:rPr lang="el-GR" dirty="0" smtClean="0"/>
              <a:t> από κύτταρα (και οι α και οι β αναστολή της συστολής).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Μοριακή βάση συστολής λείου μυός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Η </a:t>
            </a:r>
            <a:r>
              <a:rPr lang="en-US" sz="2200" b="1" dirty="0" smtClean="0"/>
              <a:t>Ach </a:t>
            </a:r>
            <a:r>
              <a:rPr lang="el-GR" sz="2200" dirty="0" smtClean="0"/>
              <a:t>έχει </a:t>
            </a:r>
            <a:r>
              <a:rPr lang="el-GR" sz="2200" b="1" dirty="0" smtClean="0"/>
              <a:t>αντίθετη δράση</a:t>
            </a:r>
            <a:r>
              <a:rPr lang="el-GR" sz="2200" dirty="0" smtClean="0"/>
              <a:t>:  από την ΝΑ στο δυναμικό ηρεμίας και την συστολή, </a:t>
            </a:r>
            <a:r>
              <a:rPr lang="el-GR" sz="2200" b="1" dirty="0" smtClean="0"/>
              <a:t>Δηλ.</a:t>
            </a:r>
            <a:r>
              <a:rPr lang="el-GR" sz="2200" dirty="0" smtClean="0"/>
              <a:t> </a:t>
            </a:r>
            <a:r>
              <a:rPr lang="el-GR" sz="2200" dirty="0" smtClean="0">
                <a:sym typeface="Symbol" pitchFamily="18" charset="2"/>
              </a:rPr>
              <a:t>ελαττώνει</a:t>
            </a:r>
            <a:r>
              <a:rPr lang="el-GR" sz="2200" dirty="0" smtClean="0"/>
              <a:t> το δυναμικό ηρεμίας και </a:t>
            </a:r>
            <a:r>
              <a:rPr lang="el-GR" sz="2200" dirty="0" smtClean="0">
                <a:sym typeface="Symbol" pitchFamily="18" charset="2"/>
              </a:rPr>
              <a:t>αυξάνει</a:t>
            </a:r>
            <a:r>
              <a:rPr lang="el-GR" sz="2200" dirty="0" smtClean="0"/>
              <a:t> τις αιχμές και άρα δραστηριοποιείται ο μυς, </a:t>
            </a:r>
            <a:r>
              <a:rPr lang="el-GR" sz="2200" dirty="0" smtClean="0">
                <a:sym typeface="Symbol" pitchFamily="18" charset="2"/>
              </a:rPr>
              <a:t>αυξάνει</a:t>
            </a:r>
            <a:r>
              <a:rPr lang="el-GR" sz="2200" dirty="0" smtClean="0"/>
              <a:t> η τονική τάση, </a:t>
            </a:r>
            <a:r>
              <a:rPr lang="el-GR" sz="2200" dirty="0" smtClean="0">
                <a:sym typeface="Symbol" pitchFamily="18" charset="2"/>
              </a:rPr>
              <a:t>αυξάνουν</a:t>
            </a:r>
            <a:r>
              <a:rPr lang="el-GR" sz="2200" dirty="0" smtClean="0"/>
              <a:t> </a:t>
            </a:r>
            <a:r>
              <a:rPr lang="el-GR" sz="2200" b="1" dirty="0" smtClean="0"/>
              <a:t>οι ρυθμικές συστολές. </a:t>
            </a:r>
            <a:r>
              <a:rPr lang="el-GR" sz="2200" dirty="0" smtClean="0"/>
              <a:t> Γίνεται δε </a:t>
            </a:r>
            <a:r>
              <a:rPr lang="el-GR" sz="2200" dirty="0" smtClean="0">
                <a:sym typeface="Symbol" pitchFamily="18" charset="2"/>
              </a:rPr>
              <a:t>αύξηση</a:t>
            </a:r>
            <a:r>
              <a:rPr lang="el-GR" sz="2200" dirty="0" smtClean="0"/>
              <a:t> ενδοκυτταρίου </a:t>
            </a:r>
            <a:r>
              <a:rPr lang="en-US" sz="2200" dirty="0" smtClean="0"/>
              <a:t>Ca</a:t>
            </a:r>
            <a:r>
              <a:rPr lang="el-GR" sz="1600" dirty="0" smtClean="0"/>
              <a:t>++.</a:t>
            </a:r>
          </a:p>
          <a:p>
            <a:r>
              <a:rPr lang="el-GR" sz="2200" dirty="0" smtClean="0"/>
              <a:t>Οι</a:t>
            </a:r>
            <a:r>
              <a:rPr lang="el-GR" sz="2200" b="1" dirty="0" smtClean="0"/>
              <a:t> ΣΛΜ </a:t>
            </a:r>
            <a:r>
              <a:rPr lang="el-GR" sz="2200" dirty="0" smtClean="0"/>
              <a:t>έχουν </a:t>
            </a:r>
            <a:r>
              <a:rPr lang="el-GR" sz="2200" b="1" dirty="0" smtClean="0"/>
              <a:t>2 τύπους νεύρωσης </a:t>
            </a:r>
            <a:r>
              <a:rPr lang="el-GR" sz="2200" dirty="0" smtClean="0"/>
              <a:t>μέσω </a:t>
            </a:r>
            <a:r>
              <a:rPr lang="el-GR" sz="2200" b="1" dirty="0" smtClean="0"/>
              <a:t>του αυτόνομου </a:t>
            </a:r>
            <a:r>
              <a:rPr lang="el-GR" sz="2200" dirty="0" smtClean="0"/>
              <a:t>νευρικού συστήματος. Διέγερση του ενός τύπου </a:t>
            </a:r>
            <a:r>
              <a:rPr lang="el-GR" sz="2200" dirty="0" smtClean="0">
                <a:sym typeface="Symbol" pitchFamily="18" charset="2"/>
              </a:rPr>
              <a:t>αυξάνει την </a:t>
            </a:r>
            <a:r>
              <a:rPr lang="el-GR" sz="2200" dirty="0" smtClean="0"/>
              <a:t>δραστηριότητα και </a:t>
            </a:r>
            <a:r>
              <a:rPr lang="el-GR" sz="2200" dirty="0" smtClean="0">
                <a:sym typeface="Symbol" pitchFamily="18" charset="2"/>
              </a:rPr>
              <a:t>διέγερση</a:t>
            </a:r>
            <a:r>
              <a:rPr lang="el-GR" sz="2200" dirty="0" smtClean="0"/>
              <a:t> του άλλου την ελαττώνει.</a:t>
            </a:r>
          </a:p>
          <a:p>
            <a:r>
              <a:rPr lang="el-GR" sz="2200" b="1" dirty="0" smtClean="0"/>
              <a:t>Η διακριτή κινητική Μονάδα (ΔΚΜ) </a:t>
            </a:r>
            <a:r>
              <a:rPr lang="el-GR" sz="2200" dirty="0" smtClean="0"/>
              <a:t>σε αντίθεση με τον ΣΛΜ </a:t>
            </a:r>
            <a:r>
              <a:rPr lang="el-GR" sz="2200" b="1" dirty="0" smtClean="0"/>
              <a:t>δεν είναι συγκυτιακή και οι συστολές δεν μεταδίδονται </a:t>
            </a:r>
            <a:r>
              <a:rPr lang="el-GR" sz="2200" dirty="0" smtClean="0"/>
              <a:t>ευρέως μέσω αυτής.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Μοριακή βάση συστολής λείου μυός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Σε αντίθεση με τον ΣΛΜ </a:t>
            </a:r>
            <a:r>
              <a:rPr lang="el-GR" b="1" dirty="0" smtClean="0"/>
              <a:t>δεν είναι συγκυτιακή και οι συστολές δεν μεταδίδονται </a:t>
            </a:r>
            <a:r>
              <a:rPr lang="el-GR" dirty="0" smtClean="0"/>
              <a:t>ευρέως μέσω αυτής.</a:t>
            </a:r>
          </a:p>
          <a:p>
            <a:r>
              <a:rPr lang="el-GR" dirty="0" smtClean="0"/>
              <a:t>Για αυτό, οι συστολές της Δ.Κ.Μ. είναι </a:t>
            </a:r>
            <a:r>
              <a:rPr lang="el-GR" b="1" dirty="0" smtClean="0"/>
              <a:t>πιο λεπτές, διακριτικές και επιτόπιες.  </a:t>
            </a:r>
            <a:r>
              <a:rPr lang="el-GR" dirty="0" smtClean="0"/>
              <a:t>Όπως όμως η ΣΛΜ έτσι και η Δ.Κ.Π. είναι ευαίσθητη στις χημικές ουσίες και φυσιολογικά </a:t>
            </a:r>
            <a:r>
              <a:rPr lang="el-GR" b="1" dirty="0" smtClean="0"/>
              <a:t>διεγείρεται από </a:t>
            </a:r>
            <a:r>
              <a:rPr lang="en-US" b="1" dirty="0" smtClean="0"/>
              <a:t>Ach</a:t>
            </a:r>
            <a:r>
              <a:rPr lang="el-GR" b="1" dirty="0" smtClean="0"/>
              <a:t>/</a:t>
            </a:r>
            <a:r>
              <a:rPr lang="en-US" b="1" dirty="0" smtClean="0"/>
              <a:t>NA</a:t>
            </a:r>
            <a:r>
              <a:rPr lang="el-GR" b="1" dirty="0" smtClean="0"/>
              <a:t>.</a:t>
            </a:r>
            <a:endParaRPr lang="el-GR" dirty="0" smtClean="0"/>
          </a:p>
          <a:p>
            <a:r>
              <a:rPr lang="el-GR" dirty="0" smtClean="0"/>
              <a:t> Η ΝΑ τείνει να επιμένει και να προκαλεί πυροδοτήσεις επανειλημμένες στην Δ.Κ.Μ. παρά ένα μοναχικό δυναμικό ενέργειας.  Έτσι, η απάντηση της Δ.Κ.Μ. είναι συχνά ανώμαλα τετανική παρά μια απομονωμένη συστολή.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διακριτή κινητική Μονάδα (ΔΚΜ)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l-GR" b="1" dirty="0" smtClean="0"/>
              <a:t>Πάντως σε σχέση με το ΣΛΜ, </a:t>
            </a:r>
            <a:r>
              <a:rPr lang="el-GR" dirty="0" smtClean="0"/>
              <a:t>οι ΔΚΜ κάνουν </a:t>
            </a:r>
            <a:r>
              <a:rPr lang="el-GR" b="1" dirty="0" smtClean="0"/>
              <a:t>γρηγορότερες </a:t>
            </a:r>
            <a:r>
              <a:rPr lang="el-GR" dirty="0" smtClean="0"/>
              <a:t>συστολές, η κάθε δε μία λειτουργεί </a:t>
            </a:r>
            <a:r>
              <a:rPr lang="el-GR" b="1" dirty="0" smtClean="0"/>
              <a:t>ανεξάρτητα </a:t>
            </a:r>
            <a:r>
              <a:rPr lang="el-GR" dirty="0" smtClean="0"/>
              <a:t>και συχνά νευρώνεται από </a:t>
            </a:r>
            <a:r>
              <a:rPr lang="el-GR" b="1" dirty="0" smtClean="0"/>
              <a:t>μία νευρική </a:t>
            </a:r>
            <a:r>
              <a:rPr lang="el-GR" dirty="0" smtClean="0"/>
              <a:t>απόληξη.  </a:t>
            </a:r>
          </a:p>
          <a:p>
            <a:pPr>
              <a:lnSpc>
                <a:spcPct val="130000"/>
              </a:lnSpc>
            </a:pPr>
            <a:r>
              <a:rPr lang="el-GR" dirty="0" smtClean="0"/>
              <a:t>Οι </a:t>
            </a:r>
            <a:r>
              <a:rPr lang="el-GR" b="1" dirty="0" smtClean="0"/>
              <a:t>ΔΚΜ</a:t>
            </a:r>
            <a:r>
              <a:rPr lang="el-GR" dirty="0" smtClean="0"/>
              <a:t> στο σώμα είναι </a:t>
            </a:r>
            <a:r>
              <a:rPr lang="el-GR" b="1" dirty="0" smtClean="0"/>
              <a:t>πολύ λιγότερες </a:t>
            </a:r>
            <a:r>
              <a:rPr lang="el-GR" dirty="0" smtClean="0"/>
              <a:t>από ότι οι ΣΛΜ.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Η διακριτή κινητική Μονάδα (ΔΚΜ)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 smtClean="0"/>
              <a:t>Η καρδιά συνεχίζει να χτυπά ακόμη κι αν αφαιρεθούν όλα της τα νεύρα! Διότι μέσα στον καρδιακό μυ υπάρχουν </a:t>
            </a:r>
            <a:r>
              <a:rPr lang="el-GR" b="1" dirty="0" smtClean="0"/>
              <a:t>εξειδικευμένοι βηματοδότες </a:t>
            </a:r>
            <a:r>
              <a:rPr lang="el-GR" dirty="0" smtClean="0"/>
              <a:t>που μπορούν να αρχίζουν </a:t>
            </a:r>
            <a:r>
              <a:rPr lang="el-GR" b="1" dirty="0" smtClean="0"/>
              <a:t>επαναληπτικά δυναμικά ενέργειας.</a:t>
            </a:r>
          </a:p>
          <a:p>
            <a:pPr>
              <a:lnSpc>
                <a:spcPct val="114000"/>
              </a:lnSpc>
            </a:pPr>
            <a:r>
              <a:rPr lang="el-GR" dirty="0" smtClean="0"/>
              <a:t>Ο ιστός των βηματοδοτών δημιουργεί το σύστημα αγωγής που φυσιολογικά μεταδίδουν τις διεγέρσεις στην καρδιά.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Βηματοδότες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Τα </a:t>
            </a:r>
            <a:r>
              <a:rPr lang="el-GR" sz="2200" b="1" dirty="0" smtClean="0"/>
              <a:t>χονδρά </a:t>
            </a:r>
            <a:r>
              <a:rPr lang="el-GR" sz="2200" dirty="0" smtClean="0"/>
              <a:t>νημάτια έχουν την διπλάσια διάμετρο των λεπτών νηματίων και είναι φτιαγμένα από </a:t>
            </a:r>
            <a:r>
              <a:rPr lang="el-GR" sz="2200" b="1" dirty="0" smtClean="0"/>
              <a:t>μυοσίνη. </a:t>
            </a:r>
            <a:r>
              <a:rPr lang="el-GR" sz="2200" dirty="0" smtClean="0"/>
              <a:t>Τα </a:t>
            </a:r>
            <a:r>
              <a:rPr lang="el-GR" sz="2200" b="1" dirty="0" smtClean="0"/>
              <a:t>λεπτά</a:t>
            </a:r>
            <a:r>
              <a:rPr lang="el-GR" sz="2200" dirty="0" smtClean="0"/>
              <a:t> νημάτια είναι φτιαγμένα από </a:t>
            </a:r>
            <a:r>
              <a:rPr lang="el-GR" sz="2200" b="1" dirty="0" smtClean="0"/>
              <a:t>ακτίνη, τροπομυοσίνη και τροπονίνη.</a:t>
            </a:r>
          </a:p>
          <a:p>
            <a:r>
              <a:rPr lang="el-GR" sz="2200" dirty="0" smtClean="0"/>
              <a:t>Τα </a:t>
            </a:r>
            <a:r>
              <a:rPr lang="el-GR" sz="2200" b="1" dirty="0" smtClean="0"/>
              <a:t>χονδρά νημάτια φτιάχνουν την Α ζώνη ενώ τα λεπτά νημάτια της λιγότερο πυκνές Ι ζώνες. </a:t>
            </a:r>
            <a:r>
              <a:rPr lang="el-GR" sz="2200" dirty="0" smtClean="0"/>
              <a:t>Οι φωτεινότερες περιοχές στις Α ζώνες είναι περιοχές όπου όταν ο μυς είναι εν ηρεμία δεν έρχονται τα λεπτά πάνω στα παχιά νημάτια. Οι γραμμές Ζ τέμνουν τα ινίδια και συνδέουν τα λεπτά νημάτια. Εάν δούμε στο ηλεκτρονικό μία Α ζώνη σε εγκάρσια διατομή κάθε παχύ ινίδιο περιστοιχίζεται από 6 λεπτά σε κανονικό εξαγωνικό σχήμα.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Χονδρά και λεπτά νημάτια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Αυτοματία = 	φλεβόκομβος   72 /</a:t>
            </a:r>
            <a:r>
              <a:rPr lang="en-US" sz="2200" dirty="0" smtClean="0"/>
              <a:t>min</a:t>
            </a:r>
            <a:r>
              <a:rPr lang="el-GR" sz="2200" dirty="0" smtClean="0"/>
              <a:t> (βηματοδότης),</a:t>
            </a:r>
          </a:p>
          <a:p>
            <a:pPr marL="2779713" indent="0">
              <a:buNone/>
            </a:pPr>
            <a:r>
              <a:rPr lang="el-GR" sz="2200" dirty="0" smtClean="0"/>
              <a:t>κολποκοιλιακός κόμβος,</a:t>
            </a:r>
          </a:p>
          <a:p>
            <a:pPr marL="2779713" indent="0">
              <a:buNone/>
            </a:pPr>
            <a:r>
              <a:rPr lang="el-GR" sz="2200" dirty="0" smtClean="0"/>
              <a:t>δεμάτιο </a:t>
            </a:r>
            <a:r>
              <a:rPr lang="en-US" sz="2200" dirty="0" smtClean="0"/>
              <a:t>His</a:t>
            </a:r>
            <a:r>
              <a:rPr lang="el-GR" sz="2200" dirty="0" smtClean="0"/>
              <a:t> (Δ+Α),</a:t>
            </a:r>
          </a:p>
          <a:p>
            <a:pPr marL="2779713" indent="0">
              <a:buNone/>
            </a:pPr>
            <a:r>
              <a:rPr lang="el-GR" sz="2200" dirty="0" smtClean="0"/>
              <a:t>σύστημα ινών </a:t>
            </a:r>
            <a:r>
              <a:rPr lang="en-US" sz="2200" dirty="0" smtClean="0"/>
              <a:t>Purkinje</a:t>
            </a:r>
            <a:r>
              <a:rPr lang="el-GR" sz="2200" dirty="0" smtClean="0"/>
              <a:t>.</a:t>
            </a:r>
          </a:p>
          <a:p>
            <a:r>
              <a:rPr lang="en-US" sz="2200" b="1" dirty="0" smtClean="0"/>
              <a:t>O</a:t>
            </a:r>
            <a:r>
              <a:rPr lang="el-GR" sz="2200" b="1" dirty="0" smtClean="0"/>
              <a:t> φλεβόκομβος είναι ο φυσιολογικός καρδιακός βηματοδότης και η συχνότητά του ρυθμίζει την καρδιακή συχνότητα.  </a:t>
            </a:r>
          </a:p>
          <a:p>
            <a:r>
              <a:rPr lang="el-GR" sz="2200" dirty="0" smtClean="0"/>
              <a:t>Οι διεγέρσεις του φλεβόκομβου περνούν από τον κόλπο στον κολποκοιλιακό κόμβο και μέσω αυτού στο δεμάτιο </a:t>
            </a:r>
            <a:r>
              <a:rPr lang="en-US" sz="2200" dirty="0" smtClean="0"/>
              <a:t>His</a:t>
            </a:r>
            <a:r>
              <a:rPr lang="el-GR" sz="2200" dirty="0" smtClean="0"/>
              <a:t> και μέσω αυτού (μέσω δηλ. δεματίων </a:t>
            </a:r>
            <a:r>
              <a:rPr lang="en-US" sz="2200" dirty="0" smtClean="0"/>
              <a:t>His</a:t>
            </a:r>
            <a:r>
              <a:rPr lang="el-GR" sz="2200" dirty="0" smtClean="0"/>
              <a:t>) στο σύστημα ινών </a:t>
            </a:r>
            <a:r>
              <a:rPr lang="en-US" sz="2200" dirty="0" smtClean="0"/>
              <a:t>Purkinje</a:t>
            </a:r>
            <a:r>
              <a:rPr lang="el-GR" sz="2200" dirty="0" smtClean="0"/>
              <a:t> και στο κοιλιακό σύστημα της καρδιάς.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Βηματοδότες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Βενετίκου 2014. Μαρία Βενετίκου. «Φυσιολογία. Ενότητα 18</a:t>
            </a:r>
            <a:r>
              <a:rPr lang="en-US" sz="2000" dirty="0" smtClean="0"/>
              <a:t>:</a:t>
            </a:r>
            <a:r>
              <a:rPr lang="el-GR" sz="2000" dirty="0"/>
              <a:t> Μυϊκό Σύστημα».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82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114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5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σκελετικού μυός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File:1007 Muscle Fibes (large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107900"/>
            <a:ext cx="5200650" cy="5705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1100" y="6167045"/>
            <a:ext cx="1965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4"/>
              </a:rPr>
              <a:t>1007 Muscle Fibes (large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4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074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σκελετικού μυός </a:t>
            </a:r>
            <a:r>
              <a:rPr lang="el-GR" sz="3200" b="0" dirty="0" smtClean="0"/>
              <a:t>2/2</a:t>
            </a:r>
            <a:endParaRPr lang="el-GR" sz="3200" dirty="0"/>
          </a:p>
        </p:txBody>
      </p:sp>
      <p:pic>
        <p:nvPicPr>
          <p:cNvPr id="2050" name="Picture 2" descr="File:Blausen 0801 SkeletalMus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0872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752207" y="6536377"/>
            <a:ext cx="7585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Blausen 0801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SkeletalMuscle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BruceBlaus"/>
              </a:rPr>
              <a:t>BruceBlaus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b="1" dirty="0" smtClean="0"/>
              <a:t>Η μυοσίνη </a:t>
            </a:r>
            <a:r>
              <a:rPr lang="el-GR" sz="2200" dirty="0" smtClean="0"/>
              <a:t>είναι μια πολύπλοκη πρωτεΐνη </a:t>
            </a:r>
            <a:r>
              <a:rPr lang="el-GR" sz="2200" b="1" dirty="0" smtClean="0"/>
              <a:t>που δεσμεύει ακτίνη.  </a:t>
            </a:r>
            <a:r>
              <a:rPr lang="el-GR" sz="2200" dirty="0" smtClean="0"/>
              <a:t>Ο τύπος μυοσίνης στους μυς είναι </a:t>
            </a:r>
            <a:r>
              <a:rPr lang="el-GR" sz="2200" b="1" dirty="0" smtClean="0"/>
              <a:t>η μυοσίνη ΙΙ με 2 στρογγυλές </a:t>
            </a:r>
            <a:r>
              <a:rPr lang="el-GR" sz="2200" dirty="0" smtClean="0"/>
              <a:t>κεφαλές και μακριά ουρά.  Η μυοσίνη ΙΙ βρίσκεται και σε άλλα κύτταρα μαζί με την μονοκέφαλη μυοσίνη Ι. Η μυοσίνη ΙΙ φτιάχνεται από </a:t>
            </a:r>
            <a:r>
              <a:rPr lang="el-GR" sz="2200" b="1" dirty="0" smtClean="0"/>
              <a:t>2 βαριές αλύσους</a:t>
            </a:r>
            <a:r>
              <a:rPr lang="el-GR" sz="2200" dirty="0" smtClean="0"/>
              <a:t> και </a:t>
            </a:r>
            <a:r>
              <a:rPr lang="el-GR" sz="2200" b="1" dirty="0" smtClean="0"/>
              <a:t>4 ελαφρές αλύσους </a:t>
            </a:r>
            <a:r>
              <a:rPr lang="el-GR" sz="2200" dirty="0" smtClean="0"/>
              <a:t>(2 που παίρνουν Ρ και 2 αλκαλικές ελαφρές αλύσους).  Οι ελαφρές άλυσοι και τα Ν-τελικά των βαρέων αλύσων συνενώνονται και φτιάχνουν τις στρογγυλές </a:t>
            </a:r>
            <a:r>
              <a:rPr lang="el-GR" sz="2200" b="1" dirty="0" smtClean="0"/>
              <a:t>κεφαλές.  </a:t>
            </a:r>
            <a:r>
              <a:rPr lang="el-GR" sz="2200" dirty="0" smtClean="0"/>
              <a:t>Αυτές οι κεφαλές περιέχουν </a:t>
            </a:r>
            <a:r>
              <a:rPr lang="el-GR" sz="2200" b="1" dirty="0" smtClean="0"/>
              <a:t>μία θέση δεσμευτική της (Α) ακτίνης και μία (Β) καταλυτική θέση </a:t>
            </a:r>
            <a:r>
              <a:rPr lang="el-GR" sz="2200" dirty="0" smtClean="0"/>
              <a:t>που υδρολύει την </a:t>
            </a:r>
            <a:r>
              <a:rPr lang="el-GR" sz="2200" b="1" dirty="0" smtClean="0"/>
              <a:t>ΑΤΡ</a:t>
            </a:r>
            <a:r>
              <a:rPr lang="el-GR" sz="2200" dirty="0" smtClean="0"/>
              <a:t>. Τα μόρια διατίθενται έτσι ώστε οι κεφαλές της μυοσίνης να δημιουργούν </a:t>
            </a:r>
            <a:r>
              <a:rPr lang="el-GR" sz="2200" b="1" dirty="0" smtClean="0"/>
              <a:t>γέφυρες </a:t>
            </a:r>
            <a:r>
              <a:rPr lang="el-GR" sz="2200" dirty="0" smtClean="0"/>
              <a:t>με τα μόρια της ακτίνης.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Μυοσίνη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Τα μόρια της μυοσίνης διατίθενται συμμετρικά σε κάθε μεριά από το κέντρο του σαρκομερίου κι αυτή η τοποθέτηση είναι που φτιάχνει τις ψευδο Η ζώνες.  </a:t>
            </a:r>
          </a:p>
          <a:p>
            <a:r>
              <a:rPr lang="el-GR" sz="2200" dirty="0" smtClean="0"/>
              <a:t>Η Μ ζώνη οφείλεται σε μία κεντρική διόγκωση σε κάθε χοντρό νημάτιο. Σε αυτό το σημείο υπάρχουν λεπτότερες τοποθετήσεις που κρατούν τα χονδρά νημάτια σε τοποθέτηση - σειρά - (</a:t>
            </a:r>
            <a:r>
              <a:rPr lang="en-US" sz="2200" dirty="0" smtClean="0"/>
              <a:t>array</a:t>
            </a:r>
            <a:r>
              <a:rPr lang="el-GR" sz="2200" dirty="0" smtClean="0"/>
              <a:t>).  Σε αυτό το μέρος υπάρχουν λεπτότερες διασυνδέσεις που κρατούν τα παχιά νημάτια σε διάταξη.  Υπάρχουν αρκετές εκατοντάδες σε διάταξη. Υπάρχουν αρκετές εκατοντάδες μόρια μυοσίνης σε κάθε παχύ νημάτιο.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Μυοσίνη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 smtClean="0"/>
              <a:t>Τα </a:t>
            </a:r>
            <a:r>
              <a:rPr lang="el-GR" b="1" dirty="0" smtClean="0"/>
              <a:t>λεπτά </a:t>
            </a:r>
            <a:r>
              <a:rPr lang="el-GR" dirty="0" smtClean="0"/>
              <a:t>νημάτια έχουν 2 αλύσους από σφαιρικές μονάδες που φτιάχνουν μια μακριά διπλή έλικα (ακτίνης μόρια).</a:t>
            </a:r>
          </a:p>
          <a:p>
            <a:pPr>
              <a:lnSpc>
                <a:spcPct val="114000"/>
              </a:lnSpc>
            </a:pPr>
            <a:r>
              <a:rPr lang="el-GR" dirty="0" smtClean="0"/>
              <a:t>Τα μόρια της </a:t>
            </a:r>
            <a:r>
              <a:rPr lang="el-GR" b="1" dirty="0" smtClean="0"/>
              <a:t>τροπομυοσίνης</a:t>
            </a:r>
            <a:r>
              <a:rPr lang="el-GR" dirty="0" smtClean="0"/>
              <a:t> είναι μακριά ινίδια που βρίσκονται στην αύλακα μεταξύ των 2 αλύσεων της ακτίνης.  Κάθε λεπτό νημάτιο περιέχει 300-400 μόρια ακτίνης και 40-60 μόρια τροπομυοσίνης.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Τροπομυοσίνη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 smtClean="0"/>
              <a:t>Τα μόρια της </a:t>
            </a:r>
            <a:r>
              <a:rPr lang="el-GR" b="1" dirty="0" smtClean="0"/>
              <a:t>τροπονίνης </a:t>
            </a:r>
            <a:r>
              <a:rPr lang="el-GR" dirty="0" smtClean="0"/>
              <a:t>είναι μικρές στρογγυλές μονάδες που διευθετούνται κατά μήκος των μορίων της τροπομυοσίνης.</a:t>
            </a:r>
          </a:p>
          <a:p>
            <a:pPr>
              <a:lnSpc>
                <a:spcPct val="114000"/>
              </a:lnSpc>
            </a:pPr>
            <a:r>
              <a:rPr lang="el-GR" dirty="0" smtClean="0"/>
              <a:t>Η τροπονίνη </a:t>
            </a:r>
            <a:r>
              <a:rPr lang="el-GR" b="1" dirty="0" smtClean="0"/>
              <a:t>Τ</a:t>
            </a:r>
            <a:r>
              <a:rPr lang="el-GR" dirty="0" smtClean="0"/>
              <a:t> δεσμεύει το άλλο κομμάτι της τροπονίνης με την τροπομυοσίνη, η τροπονίνη Ι εμποδίζει την δράση μυοσίνης  και ακτίνης και η τροπονίνη </a:t>
            </a:r>
            <a:r>
              <a:rPr lang="en-US" dirty="0" smtClean="0"/>
              <a:t>C</a:t>
            </a:r>
            <a:r>
              <a:rPr lang="el-GR" dirty="0" smtClean="0"/>
              <a:t> περιέχει δεσμευτικές θέσεις για το </a:t>
            </a:r>
            <a:r>
              <a:rPr lang="en-US" dirty="0" smtClean="0"/>
              <a:t>Ca</a:t>
            </a:r>
            <a:r>
              <a:rPr lang="el-GR" dirty="0" smtClean="0"/>
              <a:t>++ που αρχίζει την συστολή.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Τροπονίνη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HOMAS\Desktop\799px-Myofilament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4263" y="2097880"/>
            <a:ext cx="8035475" cy="3419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Απεικόνιση τροπονίνης και τροπομυοσίνης σε σχέση με μυοσίνη</a:t>
            </a:r>
          </a:p>
        </p:txBody>
      </p:sp>
      <p:sp>
        <p:nvSpPr>
          <p:cNvPr id="6" name="Rectangle 7"/>
          <p:cNvSpPr/>
          <p:nvPr/>
        </p:nvSpPr>
        <p:spPr>
          <a:xfrm>
            <a:off x="2195736" y="5730637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Myofilament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 tooltip="User:Mikael Häggström"/>
              </a:rPr>
              <a:t>Mikael Häggström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413176" cy="12961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Δράση μυοσίνης ακτίνης</a:t>
            </a:r>
            <a:endParaRPr lang="el-GR" dirty="0"/>
          </a:p>
        </p:txBody>
      </p:sp>
      <p:pic>
        <p:nvPicPr>
          <p:cNvPr id="1026" name="Picture 2" descr="File:1008 Skeletal Muscle Contra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2" y="24907"/>
            <a:ext cx="4354022" cy="67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4427984" y="6319873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1008 Skeletal Muscle </a:t>
            </a:r>
            <a:r>
              <a:rPr lang="en-US" sz="1200" dirty="0" smtClean="0">
                <a:latin typeface="+mn-lt"/>
                <a:hlinkClick r:id="rId4"/>
              </a:rPr>
              <a:t>Contraction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n-US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Illu muscle tiss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561176" cy="21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</a:t>
            </a:r>
            <a:r>
              <a:rPr lang="el-GR" dirty="0" smtClean="0"/>
              <a:t>μυϊκών </a:t>
            </a:r>
            <a:r>
              <a:rPr lang="el-GR" dirty="0"/>
              <a:t>ινών</a:t>
            </a:r>
          </a:p>
        </p:txBody>
      </p:sp>
      <p:sp>
        <p:nvSpPr>
          <p:cNvPr id="8" name="Rectangle 7"/>
          <p:cNvSpPr/>
          <p:nvPr/>
        </p:nvSpPr>
        <p:spPr>
          <a:xfrm>
            <a:off x="2227852" y="4725144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Illu muscle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tissues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Δέσμευση της τροπομυοσίνης στην ακτίνη</a:t>
            </a:r>
            <a:endParaRPr lang="el-GR" dirty="0"/>
          </a:p>
        </p:txBody>
      </p:sp>
      <p:pic>
        <p:nvPicPr>
          <p:cNvPr id="5122" name="Picture 2" descr="File:Tropomyosin bound to act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4744"/>
            <a:ext cx="7620000" cy="54387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779382" y="6596536"/>
            <a:ext cx="7585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Tropomyosin bound to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actin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File Upload Bot (Magnus Manske)"/>
              </a:rPr>
              <a:t>File Upload Bot (Magnus Manske)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Σαρκομέριο-μικροανατομική δομή </a:t>
            </a:r>
            <a:r>
              <a:rPr lang="el-GR" b="0" dirty="0" smtClean="0"/>
              <a:t>1/2</a:t>
            </a:r>
            <a:endParaRPr lang="el-GR" b="0" dirty="0"/>
          </a:p>
        </p:txBody>
      </p:sp>
      <p:pic>
        <p:nvPicPr>
          <p:cNvPr id="6146" name="Picture 2" descr="File:Sarcomere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35892"/>
            <a:ext cx="73818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6512" y="6573690"/>
            <a:ext cx="42972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Sarcomere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Fangfufu (page does not exist)"/>
              </a:rPr>
              <a:t>Fangfufu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Σαρκομέριο-μικροανατομική δομή </a:t>
            </a:r>
            <a:r>
              <a:rPr lang="el-GR" b="0" dirty="0" smtClean="0"/>
              <a:t>2/2</a:t>
            </a:r>
            <a:endParaRPr lang="el-GR" dirty="0"/>
          </a:p>
        </p:txBody>
      </p:sp>
      <p:pic>
        <p:nvPicPr>
          <p:cNvPr id="3074" name="Picture 2" descr="File:Sarcome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87" y="1772816"/>
            <a:ext cx="536473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703085" y="5733256"/>
            <a:ext cx="17791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Sarcomere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Uwe Gille"/>
              </a:rPr>
              <a:t>Uwe Gille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Ινίδια παχιά και λεπτά</a:t>
            </a:r>
          </a:p>
        </p:txBody>
      </p:sp>
      <p:pic>
        <p:nvPicPr>
          <p:cNvPr id="1026" name="Picture 2" descr="File:Actin Myosi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420888"/>
            <a:ext cx="8568952" cy="14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2195736" y="5442214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Actin </a:t>
            </a:r>
            <a:r>
              <a:rPr lang="en-US" sz="1200" dirty="0" smtClean="0">
                <a:latin typeface="+mn-lt"/>
                <a:hlinkClick r:id="rId4"/>
              </a:rPr>
              <a:t>Myosin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 tooltip="User:Tradimus (page does not exist)"/>
              </a:rPr>
              <a:t>Tradimus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Το σαρκοπλασματικό δίκτυο σχηματίζει κάτι σαν κουρτίνα γύρω από τα ινίδια που περιβάλει και εμφανίζει διατεταμμένες περιοχές όπου έρχεται σε επαφή με σύστημα εγκάρσιων σωληνίσκων (Τ σωληνίσκοι) στις ενώσεις των ζωνών Α και Ι. Σε αυτή την περιοχή επαφής η τοποθέτηση του συστήματος Τ με την διάταση (δεξαμενή) του σαρκοπλασματικού δικτύου δημιουργεί την καλούμενη τριάδα.</a:t>
            </a:r>
          </a:p>
          <a:p>
            <a:r>
              <a:rPr lang="el-GR" sz="2200" dirty="0" smtClean="0"/>
              <a:t>Άρα το σαρκοπλασματικό δίκτυο και οι δεξαμενές του περιβάλλουν κάθε ινίδιο. Οι σωληνίσκοι Τ συναντούν το σύστημα στις ζώνες Α και Ι 2 φορές σε κάθε σαρκομέριο.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Σαρκοπλασματικό δίκτυο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HOMAS\Desktop\800px-Sarcoplasmic_reticulum_T_system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10558"/>
          <a:stretch/>
        </p:blipFill>
        <p:spPr bwMode="auto">
          <a:xfrm>
            <a:off x="1160703" y="1988840"/>
            <a:ext cx="6822595" cy="3411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Απεικόνιση σαρκοπλασματικού δικτύου</a:t>
            </a:r>
          </a:p>
        </p:txBody>
      </p:sp>
      <p:sp>
        <p:nvSpPr>
          <p:cNvPr id="6" name="Rectangle 7"/>
          <p:cNvSpPr/>
          <p:nvPr/>
        </p:nvSpPr>
        <p:spPr>
          <a:xfrm>
            <a:off x="752207" y="5589240"/>
            <a:ext cx="7585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Sarcoplasmic reticulum T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system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 tooltip="User:Chippolito (page does not exist)"/>
              </a:rPr>
              <a:t>Chippolito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HOMAS\Desktop\Blausen_0801_SkeletalMuscl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843" y="1196975"/>
            <a:ext cx="5040313" cy="5040313"/>
          </a:xfrm>
          <a:prstGeom prst="rect">
            <a:avLst/>
          </a:prstGeom>
          <a:noFill/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Μυϊκή </a:t>
            </a:r>
            <a:r>
              <a:rPr lang="el-GR" dirty="0"/>
              <a:t>ίνα</a:t>
            </a:r>
          </a:p>
        </p:txBody>
      </p:sp>
      <p:sp>
        <p:nvSpPr>
          <p:cNvPr id="6" name="Rectangle 7"/>
          <p:cNvSpPr/>
          <p:nvPr/>
        </p:nvSpPr>
        <p:spPr>
          <a:xfrm>
            <a:off x="752207" y="6309320"/>
            <a:ext cx="7585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Blausen 0801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SkeletalMuscle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 tooltip="User:BruceBlaus"/>
              </a:rPr>
              <a:t>BruceBlaus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Το δυναμικό των μυών είναι -90 </a:t>
            </a:r>
            <a:r>
              <a:rPr lang="en-US" dirty="0" smtClean="0"/>
              <a:t>mV</a:t>
            </a:r>
            <a:r>
              <a:rPr lang="el-G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Διαρκεί 2-4 </a:t>
            </a:r>
            <a:r>
              <a:rPr lang="en-US" dirty="0" smtClean="0"/>
              <a:t>msec</a:t>
            </a:r>
            <a:r>
              <a:rPr lang="el-G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Διαπερνά το ινίδιο με </a:t>
            </a:r>
            <a:r>
              <a:rPr lang="en-US" dirty="0" smtClean="0"/>
              <a:t>U</a:t>
            </a:r>
            <a:r>
              <a:rPr lang="el-GR" dirty="0" smtClean="0"/>
              <a:t> = 5 </a:t>
            </a:r>
            <a:r>
              <a:rPr lang="en-US" dirty="0" smtClean="0"/>
              <a:t>m</a:t>
            </a:r>
            <a:r>
              <a:rPr lang="el-GR" dirty="0" smtClean="0"/>
              <a:t>/</a:t>
            </a:r>
            <a:r>
              <a:rPr lang="en-US" dirty="0" smtClean="0"/>
              <a:t>sec</a:t>
            </a:r>
            <a:r>
              <a:rPr lang="el-G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Απόλυτος ανερέθιστος περίοδος 1-3 </a:t>
            </a:r>
            <a:r>
              <a:rPr lang="en-US" dirty="0" smtClean="0"/>
              <a:t>ms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Δυναμικό μυών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Σαρκομέριο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pic>
        <p:nvPicPr>
          <p:cNvPr id="2050" name="Picture 2" descr="File:Sarcomere diagram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2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752207" y="5589240"/>
            <a:ext cx="7585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Sarcomere </a:t>
            </a:r>
            <a:r>
              <a:rPr lang="en-US" sz="1200" dirty="0" smtClean="0">
                <a:latin typeface="+mn-lt"/>
                <a:hlinkClick r:id="rId4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SlothMcCarty"/>
              </a:rPr>
              <a:t>SlothMcCarty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Σαρκομέριο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pic>
        <p:nvPicPr>
          <p:cNvPr id="3074" name="Picture 2" descr="File:1003 Thick and Thin Fila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3" y="980728"/>
            <a:ext cx="601669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1475656" y="6581001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1003 Thick and Thin </a:t>
            </a:r>
            <a:r>
              <a:rPr lang="en-US" sz="1200" dirty="0" smtClean="0">
                <a:latin typeface="+mn-lt"/>
                <a:hlinkClick r:id="rId4"/>
              </a:rPr>
              <a:t>Filaments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32859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sz="2200" dirty="0" smtClean="0"/>
              <a:t>Οι μύες όπως οι νευρώνες μπορεί να διεγερθούν: 1) </a:t>
            </a:r>
            <a:r>
              <a:rPr lang="el-GR" sz="2200" b="1" dirty="0" smtClean="0"/>
              <a:t>χημικά, </a:t>
            </a:r>
            <a:r>
              <a:rPr lang="el-GR" sz="2200" dirty="0" smtClean="0"/>
              <a:t>2) </a:t>
            </a:r>
            <a:r>
              <a:rPr lang="el-GR" sz="2200" b="1" dirty="0" smtClean="0"/>
              <a:t>ηλεκτρικά</a:t>
            </a:r>
            <a:r>
              <a:rPr lang="el-GR" sz="2200" dirty="0" smtClean="0"/>
              <a:t>, 3) </a:t>
            </a:r>
            <a:r>
              <a:rPr lang="el-GR" sz="2200" b="1" dirty="0" smtClean="0"/>
              <a:t>μηχανικά </a:t>
            </a:r>
            <a:r>
              <a:rPr lang="el-GR" sz="2200" dirty="0" smtClean="0"/>
              <a:t>και να δημιουργήσουν </a:t>
            </a:r>
            <a:r>
              <a:rPr lang="el-GR" sz="2200" b="1" dirty="0" smtClean="0"/>
              <a:t>ένα δυναμικό </a:t>
            </a:r>
            <a:r>
              <a:rPr lang="el-GR" sz="2200" dirty="0" smtClean="0"/>
              <a:t>που μεταδίδεται κατά μήκος της κυτταρικής μεμβράνης τους.  </a:t>
            </a:r>
          </a:p>
          <a:p>
            <a:pPr>
              <a:lnSpc>
                <a:spcPct val="110000"/>
              </a:lnSpc>
            </a:pPr>
            <a:r>
              <a:rPr lang="el-GR" sz="2200" dirty="0" smtClean="0"/>
              <a:t>Αντίθετα με τους νευρώνες έχουν </a:t>
            </a:r>
            <a:r>
              <a:rPr lang="el-GR" sz="2200" b="1" dirty="0" smtClean="0"/>
              <a:t>ένα συσπαστικό </a:t>
            </a:r>
            <a:r>
              <a:rPr lang="el-GR" sz="2200" dirty="0" smtClean="0"/>
              <a:t>μηχανισμό που διεγείρεται από το δυναμικό ενέργειας.  </a:t>
            </a:r>
          </a:p>
          <a:p>
            <a:pPr>
              <a:lnSpc>
                <a:spcPct val="110000"/>
              </a:lnSpc>
            </a:pPr>
            <a:r>
              <a:rPr lang="el-GR" sz="2200" dirty="0" smtClean="0"/>
              <a:t>Οι συσπαστικές πρωτεΐνες </a:t>
            </a:r>
            <a:r>
              <a:rPr lang="el-GR" sz="2200" b="1" dirty="0" smtClean="0"/>
              <a:t>ακτίνη και μυοσίνη</a:t>
            </a:r>
            <a:r>
              <a:rPr lang="el-GR" sz="2200" dirty="0" smtClean="0"/>
              <a:t> βρίσκονται </a:t>
            </a:r>
            <a:r>
              <a:rPr lang="el-GR" sz="2200" b="1" dirty="0" smtClean="0"/>
              <a:t>άφθονες </a:t>
            </a:r>
            <a:r>
              <a:rPr lang="el-GR" sz="2200" dirty="0" smtClean="0"/>
              <a:t>στους μύες.  Αυτές ωστόσο βρίσκονται σε όλα τα κύτταρα.  Η </a:t>
            </a:r>
            <a:r>
              <a:rPr lang="el-GR" sz="2200" b="1" dirty="0" smtClean="0"/>
              <a:t>μυοσίνη </a:t>
            </a:r>
            <a:r>
              <a:rPr lang="el-GR" sz="2200" dirty="0" smtClean="0"/>
              <a:t>είναι </a:t>
            </a:r>
            <a:r>
              <a:rPr lang="el-GR" sz="2200" b="1" dirty="0" smtClean="0"/>
              <a:t>μοριακός κινητής </a:t>
            </a:r>
            <a:r>
              <a:rPr lang="el-GR" sz="2200" dirty="0" smtClean="0"/>
              <a:t>(</a:t>
            </a:r>
            <a:r>
              <a:rPr lang="en-US" sz="2200" dirty="0" smtClean="0"/>
              <a:t>molecular motor</a:t>
            </a:r>
            <a:r>
              <a:rPr lang="el-GR" sz="2200" dirty="0" smtClean="0"/>
              <a:t>) που μετατρέπει την ενέργεια της υδρόλυσης της ΑΤΡ σε κίνηση από ένα κυτταρικό στοιχείο στο άλλο.  </a:t>
            </a:r>
          </a:p>
          <a:p>
            <a:pPr>
              <a:lnSpc>
                <a:spcPct val="110000"/>
              </a:lnSpc>
            </a:pPr>
            <a:r>
              <a:rPr lang="el-GR" sz="2200" dirty="0" smtClean="0"/>
              <a:t>Οι μύες γενικά χωρίζονται σε 3 τύπους:  1) </a:t>
            </a:r>
            <a:r>
              <a:rPr lang="el-GR" sz="2200" b="1" dirty="0" smtClean="0"/>
              <a:t>σκελετικοί</a:t>
            </a:r>
            <a:r>
              <a:rPr lang="el-GR" sz="2200" dirty="0" smtClean="0"/>
              <a:t>, 2) </a:t>
            </a:r>
            <a:r>
              <a:rPr lang="el-GR" sz="2200" b="1" dirty="0" smtClean="0"/>
              <a:t>καρδιακοί</a:t>
            </a:r>
            <a:r>
              <a:rPr lang="el-GR" sz="2200" dirty="0" smtClean="0"/>
              <a:t>, 3) </a:t>
            </a:r>
            <a:r>
              <a:rPr lang="el-GR" sz="2200" b="1" dirty="0" smtClean="0"/>
              <a:t>λείοι</a:t>
            </a:r>
            <a:r>
              <a:rPr lang="el-GR" sz="2200" dirty="0" smtClean="0"/>
              <a:t>, παρότι οι λείοι δεν είναι γενικά μια ομοιογενής κατηγορία.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Διαχωρισμός των μυών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3429000"/>
            <a:ext cx="8435280" cy="26642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200" b="1" dirty="0" smtClean="0"/>
              <a:t>Ηλεκτρικά φαινόμενα</a:t>
            </a:r>
            <a:endParaRPr lang="el-GR" sz="2200" dirty="0" smtClean="0"/>
          </a:p>
          <a:p>
            <a:pPr marL="360363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l-GR" sz="2200" dirty="0" smtClean="0"/>
              <a:t>Μοιάζουν στο νευρικό κύτταρο και μυϊκό ινίδιο.  Το δυναμικό ηρεμίας των μυών είναι - 90 </a:t>
            </a:r>
            <a:r>
              <a:rPr lang="en-US" sz="2200" dirty="0" smtClean="0"/>
              <a:t>mV</a:t>
            </a:r>
            <a:r>
              <a:rPr lang="el-GR" sz="2200" dirty="0" smtClean="0"/>
              <a:t>.  </a:t>
            </a:r>
            <a:r>
              <a:rPr lang="el-GR" sz="2200" b="1" dirty="0" smtClean="0"/>
              <a:t>Το δυναμικό διαρκεί 2-4 </a:t>
            </a:r>
            <a:r>
              <a:rPr lang="en-US" sz="2200" b="1" dirty="0" smtClean="0"/>
              <a:t>ms </a:t>
            </a:r>
            <a:r>
              <a:rPr lang="el-GR" sz="2200" dirty="0" smtClean="0"/>
              <a:t>και διαπερνά το μυϊκό ινίδιο με </a:t>
            </a:r>
            <a:r>
              <a:rPr lang="en-US" sz="2200" b="1" dirty="0" smtClean="0"/>
              <a:t>U</a:t>
            </a:r>
            <a:r>
              <a:rPr lang="el-GR" sz="2200" b="1" dirty="0" smtClean="0"/>
              <a:t> = 5 </a:t>
            </a:r>
            <a:r>
              <a:rPr lang="en-US" sz="2200" b="1" dirty="0" smtClean="0"/>
              <a:t>m</a:t>
            </a:r>
            <a:r>
              <a:rPr lang="el-GR" sz="2200" b="1" dirty="0" smtClean="0"/>
              <a:t>/</a:t>
            </a:r>
            <a:r>
              <a:rPr lang="en-US" sz="2200" b="1" dirty="0" smtClean="0"/>
              <a:t>sec</a:t>
            </a:r>
            <a:r>
              <a:rPr lang="el-GR" sz="2200" b="1" dirty="0" smtClean="0"/>
              <a:t>.  Η απόλυτος ανερέθιστος περίοδος είναι 1-3 </a:t>
            </a:r>
            <a:r>
              <a:rPr lang="en-US" sz="2200" b="1" dirty="0" smtClean="0"/>
              <a:t>ms </a:t>
            </a:r>
            <a:r>
              <a:rPr lang="el-GR" sz="2200" dirty="0" smtClean="0"/>
              <a:t>και τα μεταδυναμικά είναι σχετικά παρατεταμένα.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Ηλεκτρικά φαινόμενα στον σκελετικό </a:t>
            </a:r>
            <a:r>
              <a:rPr lang="el-GR" dirty="0" smtClean="0"/>
              <a:t>μυ</a:t>
            </a:r>
            <a:r>
              <a:rPr lang="en-US" dirty="0" smtClean="0"/>
              <a:t> </a:t>
            </a:r>
            <a:r>
              <a:rPr lang="el-GR" sz="3300" b="0" dirty="0" smtClean="0"/>
              <a:t>1/2</a:t>
            </a:r>
            <a:r>
              <a:rPr lang="en-US" dirty="0" smtClean="0"/>
              <a:t> </a:t>
            </a:r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67303"/>
              </p:ext>
            </p:extLst>
          </p:nvPr>
        </p:nvGraphicFramePr>
        <p:xfrm>
          <a:off x="899592" y="1988840"/>
          <a:ext cx="6096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Ενδοκυττάριο 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Εξωκυττάριο 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Να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12</a:t>
                      </a:r>
                      <a:r>
                        <a:rPr lang="en-US" sz="2000" dirty="0" smtClean="0"/>
                        <a:t> nmol/l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145 </a:t>
                      </a:r>
                      <a:r>
                        <a:rPr lang="en-US" sz="2000" dirty="0" smtClean="0"/>
                        <a:t>nmol/l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Κ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155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4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395536" y="1340768"/>
            <a:ext cx="8352928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Διασπορά ιόντων εκτός ινιδίου μοιάζει με του νεύρου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33123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200" dirty="0" smtClean="0"/>
              <a:t>Παρότι δεν υπάρχουν ουσιαστικές διαφορές μεταξύ ινιδίων ώστε να δώσουν «</a:t>
            </a:r>
            <a:r>
              <a:rPr lang="en-US" sz="2200" dirty="0" smtClean="0"/>
              <a:t>compound potential</a:t>
            </a:r>
            <a:r>
              <a:rPr lang="el-GR" sz="2200" dirty="0" smtClean="0"/>
              <a:t>»,  οι διαφορές είναι μόνον ουσιαστικά στους ουδούς των ιδιαιτέρων νηματίων.  </a:t>
            </a:r>
          </a:p>
          <a:p>
            <a:pPr>
              <a:lnSpc>
                <a:spcPct val="110000"/>
              </a:lnSpc>
            </a:pPr>
            <a:r>
              <a:rPr lang="el-GR" sz="2200" dirty="0" smtClean="0"/>
              <a:t>Επομένως το μέγεθος του δυναμικού μυός είναι ανάλογο της έντασης του διεγερτικού δυναμικού μεταξύ ουδού και μεγίστης έντασης ρεύματος.</a:t>
            </a:r>
          </a:p>
          <a:p>
            <a:pPr>
              <a:lnSpc>
                <a:spcPct val="110000"/>
              </a:lnSpc>
            </a:pPr>
            <a:r>
              <a:rPr lang="el-GR" sz="2200" dirty="0" smtClean="0"/>
              <a:t>Η διασπορά </a:t>
            </a:r>
            <a:r>
              <a:rPr lang="el-GR" sz="2200" b="1" dirty="0" smtClean="0"/>
              <a:t>ιόντων </a:t>
            </a:r>
            <a:r>
              <a:rPr lang="el-GR" sz="2200" dirty="0" smtClean="0"/>
              <a:t>εκτός μυός </a:t>
            </a:r>
            <a:r>
              <a:rPr lang="el-GR" sz="2200" b="1" dirty="0" smtClean="0"/>
              <a:t>(ινιδίου) </a:t>
            </a:r>
            <a:r>
              <a:rPr lang="el-GR" sz="2200" dirty="0" smtClean="0"/>
              <a:t>μοιάζει με του νεύρου.</a:t>
            </a:r>
            <a:endParaRPr lang="el-GR" sz="2200" b="1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sz="3600" dirty="0"/>
              <a:t>Ηλεκτρικά φαινόμενα στον σκελετικό μυ</a:t>
            </a:r>
            <a:r>
              <a:rPr lang="en-US" sz="3600" dirty="0"/>
              <a:t> </a:t>
            </a:r>
            <a:r>
              <a:rPr lang="el-GR" sz="3000" b="0" dirty="0" smtClean="0"/>
              <a:t>2/2</a:t>
            </a:r>
            <a:r>
              <a:rPr lang="en-US" sz="3600" dirty="0" smtClean="0"/>
              <a:t> </a:t>
            </a:r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00784"/>
              </p:ext>
            </p:extLst>
          </p:nvPr>
        </p:nvGraphicFramePr>
        <p:xfrm>
          <a:off x="755576" y="4509120"/>
          <a:ext cx="7632848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9567"/>
                <a:gridCol w="2634661"/>
                <a:gridCol w="2490090"/>
                <a:gridCol w="1718530"/>
              </a:tblGrid>
              <a:tr h="370840">
                <a:tc rowSpan="2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Τιμές</a:t>
                      </a:r>
                      <a:r>
                        <a:rPr lang="el-GR" sz="2000" b="1" baseline="0" dirty="0" smtClean="0"/>
                        <a:t> ιόντων</a:t>
                      </a:r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Ενδοκυττάριο υγρό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Εξωκυττάριο Υγρό 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l-GR" sz="2000" b="1" dirty="0" smtClean="0"/>
                        <a:t>Δυναμικό ηρεμίας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Να</a:t>
                      </a:r>
                      <a:r>
                        <a:rPr lang="el-GR" sz="2000" dirty="0" smtClean="0"/>
                        <a:t>+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145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+ 65 </a:t>
                      </a:r>
                      <a:r>
                        <a:rPr lang="en-US" sz="2000" dirty="0" smtClean="0"/>
                        <a:t>mV</a:t>
                      </a:r>
                      <a:endParaRPr lang="el-GR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 Κ</a:t>
                      </a:r>
                      <a:r>
                        <a:rPr lang="el-GR" sz="2000" dirty="0" smtClean="0"/>
                        <a:t>+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155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4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- 95 </a:t>
                      </a:r>
                      <a:r>
                        <a:rPr lang="en-US" sz="2000" dirty="0" smtClean="0"/>
                        <a:t>mV</a:t>
                      </a:r>
                      <a:endParaRPr lang="el-GR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r>
              <a:rPr lang="el-GR" dirty="0" smtClean="0"/>
              <a:t>Πρέπει να διακρίνουμε μεταξύ ηλεκτρικών και μηχανικών συμβαμάτων στον μυ.</a:t>
            </a:r>
          </a:p>
          <a:p>
            <a:r>
              <a:rPr lang="el-GR" dirty="0" smtClean="0"/>
              <a:t>Παρότι η μία δεν συμβαίνει χωρίς την άλλη, η φυσιολογική βάση είναι διαφορετική.</a:t>
            </a:r>
          </a:p>
          <a:p>
            <a:r>
              <a:rPr lang="el-GR" dirty="0" smtClean="0"/>
              <a:t>Η εκπόλωση των ινιδίων αρχίζει συνήθως στην </a:t>
            </a:r>
            <a:r>
              <a:rPr lang="el-GR" b="1" dirty="0" smtClean="0"/>
              <a:t>τελική κινητική πλάκα, </a:t>
            </a:r>
            <a:r>
              <a:rPr lang="el-GR" dirty="0" smtClean="0"/>
              <a:t>την εξειδικευμένη δομή στο τέλος του κινητικού νεύρου.</a:t>
            </a:r>
          </a:p>
          <a:p>
            <a:r>
              <a:rPr lang="el-GR" dirty="0" smtClean="0"/>
              <a:t>Το δυναμικό ενέργειας μεταδίδεται κατά μήκος της ίνας και αρχίζει την συσπαστική απάντηση.</a:t>
            </a:r>
            <a:endParaRPr lang="el-GR" b="1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Συσπαστικές απαντήσεις μυών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n-US" dirty="0" smtClean="0"/>
              <a:t>Ca</a:t>
            </a:r>
            <a:r>
              <a:rPr lang="el-GR" sz="1600" dirty="0" smtClean="0"/>
              <a:t>++</a:t>
            </a:r>
            <a:r>
              <a:rPr lang="el-GR" dirty="0" smtClean="0"/>
              <a:t> αντλείται πίσω στο σαρκοπλασματικό δίκτυο.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Απελευθερώνεται το </a:t>
            </a:r>
            <a:r>
              <a:rPr lang="en-US" dirty="0" smtClean="0"/>
              <a:t>Ca</a:t>
            </a:r>
            <a:r>
              <a:rPr lang="el-GR" sz="1600" dirty="0" smtClean="0"/>
              <a:t>++</a:t>
            </a:r>
            <a:r>
              <a:rPr lang="el-GR" dirty="0" smtClean="0"/>
              <a:t> από τροπονίνη.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Σταματά η αλληλεπίδραση μεταξύ ακτίνης/μυοσίνης.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Χαλάρωση μυός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b="1" dirty="0" smtClean="0"/>
              <a:t>Ισομετρική:</a:t>
            </a:r>
            <a:r>
              <a:rPr lang="el-GR" b="1" i="1" dirty="0" smtClean="0"/>
              <a:t> </a:t>
            </a:r>
            <a:r>
              <a:rPr lang="el-GR" dirty="0" smtClean="0"/>
              <a:t>όταν συμβαίνει συστολή χωρίς να κοντύνει όλος ο μυς.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b="1" dirty="0" smtClean="0"/>
              <a:t>Ισοτονική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όταν συμβαίνει ενάντια σε ένα σταθερό φορτίο (ίδια βάση).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</a:t>
            </a:r>
            <a:r>
              <a:rPr lang="el-GR" dirty="0" smtClean="0"/>
              <a:t>μυϊκής </a:t>
            </a:r>
            <a:r>
              <a:rPr lang="el-GR" dirty="0"/>
              <a:t>συστολής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Η ηλεκτρική απάντηση της μυϊκής ίνας σε επαναληπτική διέγερση είναι όπως του νεύρου. Η ίνα είναι ηλεκτρικά ανερέθιστη μόνο κατά την άνοδο και σε μέρος της πτώσης του δυναμικού. Σε αυτό το χρόνο, η συστολή που οφείλεται στο δυναμικό αυτό, μόλις έχει αρχίσει.</a:t>
            </a:r>
          </a:p>
          <a:p>
            <a:r>
              <a:rPr lang="el-GR" sz="2200" dirty="0" smtClean="0"/>
              <a:t>Εν τούτοις </a:t>
            </a:r>
            <a:r>
              <a:rPr lang="el-GR" sz="2200" b="1" dirty="0" smtClean="0"/>
              <a:t>ο συσταλτικός μηχανισμός δεν έχει ανερέθιστη περίοδο και εάν συμβεί επαναληπτική διέγερση πριν την χάλαση, γίνεται επιπλέον ενεργοποίηση των συσταλτικών μηχανισμών </a:t>
            </a:r>
            <a:r>
              <a:rPr lang="el-GR" sz="2200" dirty="0" smtClean="0"/>
              <a:t>και απάντηση που </a:t>
            </a:r>
            <a:r>
              <a:rPr lang="el-GR" sz="2200" b="1" dirty="0" smtClean="0"/>
              <a:t>προστίθεται </a:t>
            </a:r>
            <a:r>
              <a:rPr lang="el-GR" sz="2200" dirty="0" smtClean="0"/>
              <a:t>στην ήδη υπάρχουσα σύσπαση. Αυτό λέγεται </a:t>
            </a:r>
            <a:r>
              <a:rPr lang="el-GR" sz="2200" b="1" dirty="0" smtClean="0"/>
              <a:t>άθροισμα των συστολών </a:t>
            </a:r>
            <a:r>
              <a:rPr lang="el-GR" sz="2200" dirty="0" smtClean="0"/>
              <a:t>- Εδώ η τάση είναι μεγαλύτερη.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Άθροιση </a:t>
            </a:r>
            <a:r>
              <a:rPr lang="el-GR" dirty="0"/>
              <a:t>συστολών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4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200" b="1" dirty="0" smtClean="0"/>
              <a:t>Με επαναληπτική διέγερση, ενεργοποίηση του συσταλτικού</a:t>
            </a:r>
            <a:r>
              <a:rPr lang="el-GR" sz="2200" dirty="0" smtClean="0"/>
              <a:t> μηχανισμού συμβαίνει </a:t>
            </a:r>
            <a:r>
              <a:rPr lang="el-GR" sz="2200" b="1" dirty="0" smtClean="0"/>
              <a:t>διαρκώς πριν συμβεί χάλαση </a:t>
            </a:r>
            <a:r>
              <a:rPr lang="el-GR" sz="2200" dirty="0" smtClean="0"/>
              <a:t>και έτσι γίνεται </a:t>
            </a:r>
            <a:r>
              <a:rPr lang="el-GR" sz="2200" b="1" dirty="0" smtClean="0"/>
              <a:t>συνεχής συστολή. </a:t>
            </a:r>
            <a:r>
              <a:rPr lang="el-GR" sz="2200" dirty="0" smtClean="0"/>
              <a:t>Μια τέτοια απάντηση λέγεται </a:t>
            </a:r>
            <a:r>
              <a:rPr lang="el-GR" sz="2200" b="1" dirty="0" smtClean="0"/>
              <a:t>τέτανος (τετανική συστολή) και είναι πλήρης ή ατελής.</a:t>
            </a:r>
            <a:endParaRPr lang="el-GR" sz="2200" dirty="0" smtClean="0"/>
          </a:p>
          <a:p>
            <a:pPr>
              <a:lnSpc>
                <a:spcPct val="110000"/>
              </a:lnSpc>
            </a:pPr>
            <a:r>
              <a:rPr lang="en-US" sz="2200" b="1" dirty="0" smtClean="0"/>
              <a:t>Treppe</a:t>
            </a:r>
            <a:r>
              <a:rPr lang="el-GR" sz="2200" b="1" dirty="0" smtClean="0"/>
              <a:t>: </a:t>
            </a:r>
            <a:r>
              <a:rPr lang="el-GR" sz="2200" dirty="0" smtClean="0"/>
              <a:t>Όταν μια σειρά από ερεθίσματα δίδονται στην ίνα σε συχνότητα ίσα πιο κάτω από την τετανική, υπάρχει αύξηση της πίεσης που αναπτύσσεται σε κάθε </a:t>
            </a:r>
            <a:r>
              <a:rPr lang="en-US" sz="2200" dirty="0" smtClean="0"/>
              <a:t>twich</a:t>
            </a:r>
            <a:r>
              <a:rPr lang="el-GR" sz="2200" dirty="0" smtClean="0"/>
              <a:t>, μέχρι, μετά από αρκετές συσπάσεις, μια ομοιόμορφος τάση ανά σύσπαση επιτυγχάνεται. Το φαινόμενο καλείται </a:t>
            </a:r>
            <a:r>
              <a:rPr lang="el-GR" sz="2200" b="1" dirty="0" smtClean="0"/>
              <a:t>φαινόμενο της κλίμακας </a:t>
            </a:r>
            <a:r>
              <a:rPr lang="el-GR" sz="2200" dirty="0" smtClean="0"/>
              <a:t>ή </a:t>
            </a:r>
            <a:r>
              <a:rPr lang="en-US" sz="2200" dirty="0" smtClean="0"/>
              <a:t>Treppe</a:t>
            </a:r>
            <a:r>
              <a:rPr lang="el-GR" sz="2200" dirty="0" smtClean="0"/>
              <a:t>.  </a:t>
            </a:r>
            <a:endParaRPr lang="en-US" sz="2200" dirty="0" smtClean="0"/>
          </a:p>
          <a:p>
            <a:pPr>
              <a:lnSpc>
                <a:spcPct val="110000"/>
              </a:lnSpc>
            </a:pPr>
            <a:r>
              <a:rPr lang="el-GR" sz="2200" dirty="0" smtClean="0"/>
              <a:t>Συμβαίνει τόσο στους γραμμωτούς όσο και τον καρδιακό μυ. Το «</a:t>
            </a:r>
            <a:r>
              <a:rPr lang="en-US" sz="2200" dirty="0" smtClean="0"/>
              <a:t>Treppe</a:t>
            </a:r>
            <a:r>
              <a:rPr lang="el-GR" sz="2200" dirty="0" smtClean="0"/>
              <a:t>» οφείλεται σε </a:t>
            </a:r>
            <a:r>
              <a:rPr lang="el-GR" sz="2200" b="1" dirty="0" smtClean="0"/>
              <a:t>αυξημένη ποσότητα </a:t>
            </a:r>
            <a:r>
              <a:rPr lang="en-US" sz="2200" b="1" dirty="0" smtClean="0"/>
              <a:t>Ca</a:t>
            </a:r>
            <a:r>
              <a:rPr lang="el-GR" sz="1600" b="1" dirty="0" smtClean="0"/>
              <a:t>++</a:t>
            </a:r>
            <a:r>
              <a:rPr lang="el-GR" sz="2200" dirty="0" smtClean="0"/>
              <a:t> που υπάρχει για να ενωθεί στην τροπονίνη </a:t>
            </a:r>
            <a:r>
              <a:rPr lang="en-US" sz="2200" dirty="0" smtClean="0"/>
              <a:t>C</a:t>
            </a:r>
            <a:r>
              <a:rPr lang="el-GR" sz="2200" dirty="0" smtClean="0"/>
              <a:t>.  </a:t>
            </a:r>
            <a:endParaRPr lang="en-US" sz="2200" dirty="0" smtClean="0"/>
          </a:p>
          <a:p>
            <a:pPr>
              <a:lnSpc>
                <a:spcPct val="110000"/>
              </a:lnSpc>
            </a:pPr>
            <a:r>
              <a:rPr lang="el-GR" sz="2200" dirty="0" smtClean="0"/>
              <a:t>Δεν πρέπει να συγχέεται με το άθροισμα συστολών ή τον τέτανο. 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Τετανική συστολή-</a:t>
            </a:r>
            <a:r>
              <a:rPr lang="en-US" dirty="0"/>
              <a:t>Treppe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l-GR" dirty="0" smtClean="0"/>
              <a:t>Τόσο η τάση που αναπτύσσει ένας μυς όταν διεγείρεται για να συσπαστεί ισομετρικά, (η ολική τάση) καθώς και η παθητική τάση που εξασκείται με τον μη διεγερμένο μυ, ποικίλλει με το μήκος της μυϊκής ίνας.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Σχέση μήκους </a:t>
            </a:r>
            <a:r>
              <a:rPr lang="el-GR" dirty="0" smtClean="0"/>
              <a:t>μυϊκής </a:t>
            </a:r>
            <a:r>
              <a:rPr lang="el-GR" dirty="0"/>
              <a:t>ίνας, τάσης και ταχύτητας της σύσπασης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/>
          </a:bodyPr>
          <a:lstStyle/>
          <a:p>
            <a:pPr marL="360363" indent="0">
              <a:lnSpc>
                <a:spcPct val="114000"/>
              </a:lnSpc>
              <a:buNone/>
            </a:pPr>
            <a:r>
              <a:rPr lang="el-GR" sz="2200" dirty="0" smtClean="0"/>
              <a:t>Η σμίκρυνση (βράχυνση) της μυϊκής ίνας γίνεται </a:t>
            </a:r>
            <a:r>
              <a:rPr lang="el-GR" sz="2200" b="1" dirty="0" smtClean="0"/>
              <a:t>με ένα γλίστρημα των λεπτών νηματίων πάνω στα παχέα. Το εύρος των Α ζωνών είναι σταθερό</a:t>
            </a:r>
            <a:r>
              <a:rPr lang="el-GR" sz="2200" dirty="0" smtClean="0"/>
              <a:t> ενώ οι </a:t>
            </a:r>
            <a:r>
              <a:rPr lang="el-GR" sz="2200" b="1" dirty="0" smtClean="0"/>
              <a:t>γραμμές 2 κινούνται</a:t>
            </a:r>
            <a:r>
              <a:rPr lang="el-GR" sz="2200" dirty="0" smtClean="0"/>
              <a:t> πλησίον όταν ο μυς συσπάται και απομακρύνονται όταν εκτείνεται.  </a:t>
            </a:r>
          </a:p>
          <a:p>
            <a:pPr>
              <a:lnSpc>
                <a:spcPct val="114000"/>
              </a:lnSpc>
            </a:pPr>
            <a:r>
              <a:rPr lang="el-GR" sz="2200" dirty="0" smtClean="0"/>
              <a:t>Καθώς ο μυς βραχύνεται, τα λεπτά ινίδια από κάθε μεριά του σαρκομέριου συμπλησιάζουν. Όταν είναι εμφανής η συστολή, αυτά τα ινίδια είναι πάνω το ένα στο άλλο.  </a:t>
            </a:r>
          </a:p>
          <a:p>
            <a:pPr>
              <a:lnSpc>
                <a:spcPct val="114000"/>
              </a:lnSpc>
            </a:pPr>
            <a:r>
              <a:rPr lang="el-GR" sz="2200" dirty="0"/>
              <a:t>Το γλίστρημα συμβαίνει όταν </a:t>
            </a:r>
            <a:r>
              <a:rPr lang="el-GR" sz="2200" b="1" dirty="0"/>
              <a:t>τα κεφάλια της μυοσίνης δεσμεύονται στενά με την ακτίνη σκύβουν πάνω στο υπόλοιπο μόριο της μυοσίνης και μετά χαλαρώνουν. </a:t>
            </a:r>
            <a:r>
              <a:rPr lang="el-GR" sz="2200" dirty="0" smtClean="0"/>
              <a:t>Αυτό </a:t>
            </a:r>
            <a:r>
              <a:rPr lang="el-GR" sz="2200" dirty="0"/>
              <a:t>επαναλαμβάνεται πολλές φορές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Μοριακή Βάση της Σύσπασης </a:t>
            </a:r>
            <a:r>
              <a:rPr lang="el-GR" sz="3200" b="0" dirty="0" smtClean="0"/>
              <a:t>1/6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Η δομή της μυοσίνης ΙΙ έχει διαπιστωθεί με κρυσταλλογραφία ακτίνων Χ.  Κάθε κεφαλή έχει μια </a:t>
            </a:r>
            <a:r>
              <a:rPr lang="el-GR" sz="2200" b="1" dirty="0" smtClean="0"/>
              <a:t>θέση για δέσιμο με ακτίνη </a:t>
            </a:r>
            <a:r>
              <a:rPr lang="el-GR" sz="2200" dirty="0" smtClean="0"/>
              <a:t>και 3.5 </a:t>
            </a:r>
            <a:r>
              <a:rPr lang="en-US" sz="2200" dirty="0" smtClean="0"/>
              <a:t>nm</a:t>
            </a:r>
            <a:r>
              <a:rPr lang="el-GR" sz="2200" dirty="0" smtClean="0"/>
              <a:t> πίσω υπάρχει </a:t>
            </a:r>
            <a:r>
              <a:rPr lang="el-GR" sz="2200" b="1" dirty="0" smtClean="0"/>
              <a:t>μία θέση δέσμευσης της ΑΤΡ.  </a:t>
            </a:r>
            <a:r>
              <a:rPr lang="el-GR" sz="2200" dirty="0" smtClean="0"/>
              <a:t>Αυτή είναι μία ανοιχτή σχισμή και όταν μπαίνει η ΑΤΡ και υδρολύεται, το κενό μοιάζει να κλείνει.  Αυτό αλλάζει την κεφαλή που ευθύνεται και προκαλεί ένα δυναμικό χτύπημα που κινεί την μυοσίνη στην ακτίνη.  Κάθε χτύπημα κονταίνει το μυ 1%.  </a:t>
            </a:r>
          </a:p>
          <a:p>
            <a:r>
              <a:rPr lang="el-GR" sz="2200" dirty="0" smtClean="0"/>
              <a:t>Κάθε παχύ νημάτιο έχει 500 κεφαλές μυοσίνης και καθένας από αυτούς τους κύκλους επί 5 φορές/</a:t>
            </a:r>
            <a:r>
              <a:rPr lang="en-US" sz="2200" dirty="0" smtClean="0"/>
              <a:t>sec</a:t>
            </a:r>
            <a:r>
              <a:rPr lang="el-GR" sz="2200" dirty="0" smtClean="0"/>
              <a:t> λαμβάνει χώρα σε μία γρήγορη συστολή.  </a:t>
            </a:r>
          </a:p>
          <a:p>
            <a:r>
              <a:rPr lang="el-GR" sz="2200" dirty="0" smtClean="0"/>
              <a:t>Η υδρόλυση του ΑΤΡ όταν η μυοσίνη και η ακτίνη είναι σε ένωση γίνεται από ΑΤΡάση.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Μοριακή Βάση της Σύσπασης </a:t>
            </a:r>
            <a:r>
              <a:rPr lang="el-GR" sz="3200" b="0" dirty="0" smtClean="0"/>
              <a:t>2/6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2200" b="1" dirty="0" smtClean="0"/>
              <a:t>Ο σκελετικός τύπος μυός φτιάχνει την μεγάλη μάζα </a:t>
            </a:r>
            <a:r>
              <a:rPr lang="el-GR" sz="2200" dirty="0" smtClean="0"/>
              <a:t>της σωματικής μυϊκής κατηγορίας. </a:t>
            </a:r>
            <a:r>
              <a:rPr lang="el-GR" sz="2200" b="1" dirty="0" smtClean="0"/>
              <a:t>Ο σκελετικός τύπος</a:t>
            </a:r>
            <a:r>
              <a:rPr lang="el-GR" sz="2200" dirty="0" smtClean="0"/>
              <a:t> μυός έχει καλώς ανεπτυγμένες γραμμώσεις, δεν συσπάται χωρίς </a:t>
            </a:r>
            <a:r>
              <a:rPr lang="el-GR" sz="2200" b="1" dirty="0" smtClean="0"/>
              <a:t>νευρική </a:t>
            </a:r>
            <a:r>
              <a:rPr lang="el-GR" sz="2200" dirty="0" smtClean="0"/>
              <a:t>συμβολή, δεν έχει ανατομικές και λειτουργικές συνενώσεις μεταξύ των ιδιαιτέρων μυϊκών ινιδίων και βρίσκεται κάτω από τον έλεγχο της </a:t>
            </a:r>
            <a:r>
              <a:rPr lang="el-GR" sz="2200" b="1" dirty="0" smtClean="0"/>
              <a:t>βούλησης.  </a:t>
            </a:r>
          </a:p>
          <a:p>
            <a:pPr>
              <a:lnSpc>
                <a:spcPct val="100000"/>
              </a:lnSpc>
            </a:pPr>
            <a:r>
              <a:rPr lang="el-GR" sz="2200" dirty="0" smtClean="0"/>
              <a:t>Ο</a:t>
            </a:r>
            <a:r>
              <a:rPr lang="el-GR" sz="2200" b="1" dirty="0" smtClean="0"/>
              <a:t> καρδιακός μυς</a:t>
            </a:r>
            <a:r>
              <a:rPr lang="el-GR" sz="2200" dirty="0" smtClean="0"/>
              <a:t> έχει κι αυτός γραμμώσεις, αλλά λειτουργικά είναι </a:t>
            </a:r>
            <a:r>
              <a:rPr lang="el-GR" sz="2200" b="1" dirty="0" smtClean="0"/>
              <a:t>συγκύτιο </a:t>
            </a:r>
            <a:r>
              <a:rPr lang="el-GR" sz="2200" dirty="0" smtClean="0"/>
              <a:t>και συστέλλεται τη απουσία εξωτερικής νεύρωσης γιατί στο μυοκάρδιο υπάρχουν </a:t>
            </a:r>
            <a:r>
              <a:rPr lang="el-GR" sz="2200" b="1" dirty="0" smtClean="0"/>
              <a:t>ηλεκτρικά</a:t>
            </a:r>
            <a:r>
              <a:rPr lang="el-GR" sz="2200" dirty="0" smtClean="0"/>
              <a:t> κύτταρα (βηματοδότες / </a:t>
            </a:r>
            <a:r>
              <a:rPr lang="en-US" sz="2200" dirty="0" smtClean="0"/>
              <a:t>pacemakers</a:t>
            </a:r>
            <a:r>
              <a:rPr lang="el-GR" sz="2200" dirty="0" smtClean="0"/>
              <a:t>) που πυροδοτούν αυθόρμητα.  </a:t>
            </a:r>
          </a:p>
          <a:p>
            <a:pPr>
              <a:lnSpc>
                <a:spcPct val="100000"/>
              </a:lnSpc>
            </a:pPr>
            <a:r>
              <a:rPr lang="el-GR" sz="2200" dirty="0" smtClean="0"/>
              <a:t>Ο </a:t>
            </a:r>
            <a:r>
              <a:rPr lang="el-GR" sz="2200" b="1" dirty="0" smtClean="0"/>
              <a:t>λείος μυς </a:t>
            </a:r>
            <a:r>
              <a:rPr lang="el-GR" sz="2200" dirty="0" smtClean="0"/>
              <a:t>δεν έχει γραμμώσεις. Αυτός ο τύπος μυός βρίσκεται στα περισσότερα κοίλα σπλάχνα, είναι λειτουργικά συγκύτιο και περιέχει βηματοδότες που πυροδοτούν ακανόνιστα. Ο τύπος μυός που βρίσκεται στο μάτι δεν δρα αυτόνομα και μοιάζει με τον σκελετικό.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μυών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Η διαδικασία με την οποία εκπόλωση της μυϊκής ίνας αρχίζει σύσπαση καλείται </a:t>
            </a:r>
            <a:r>
              <a:rPr lang="el-GR" sz="2200" b="1" dirty="0" smtClean="0"/>
              <a:t>«σύζευξη της διέγερσης - συστολής». Το δυναμικό ενέργειας </a:t>
            </a:r>
            <a:r>
              <a:rPr lang="el-GR" sz="2200" dirty="0" smtClean="0"/>
              <a:t>μεταδίδεται </a:t>
            </a:r>
            <a:r>
              <a:rPr lang="el-GR" sz="2200" b="1" dirty="0" smtClean="0"/>
              <a:t>σε όλα τα νημάτια της ίνας </a:t>
            </a:r>
            <a:r>
              <a:rPr lang="el-GR" sz="2200" dirty="0" smtClean="0"/>
              <a:t>μέσω του συστήματος Τ. Οδηγεί στην απελευθέρωση </a:t>
            </a:r>
            <a:r>
              <a:rPr lang="en-US" sz="2200" dirty="0" smtClean="0"/>
              <a:t>Ca</a:t>
            </a:r>
            <a:r>
              <a:rPr lang="el-GR" sz="1600" dirty="0" smtClean="0"/>
              <a:t>++ </a:t>
            </a:r>
            <a:r>
              <a:rPr lang="el-GR" sz="2200" dirty="0" smtClean="0"/>
              <a:t>από τις δεξαμενές (τελικές) τους πλάγιους δηλ. σάκους του σαρκοπλασματικού δικτύου δίπλα στο σύστημα Τ.  </a:t>
            </a:r>
          </a:p>
          <a:p>
            <a:r>
              <a:rPr lang="el-GR" sz="2200" b="1" dirty="0" smtClean="0"/>
              <a:t>Το </a:t>
            </a:r>
            <a:r>
              <a:rPr lang="en-US" sz="2200" b="1" dirty="0" smtClean="0"/>
              <a:t>Ca</a:t>
            </a:r>
            <a:r>
              <a:rPr lang="el-GR" sz="1600" b="1" dirty="0" smtClean="0"/>
              <a:t>++</a:t>
            </a:r>
            <a:r>
              <a:rPr lang="el-GR" sz="2200" b="1" dirty="0" smtClean="0"/>
              <a:t> αρχίζει την συστολή με ένωσή του με τροπονίνη </a:t>
            </a:r>
            <a:r>
              <a:rPr lang="en-US" sz="2200" b="1" dirty="0" smtClean="0"/>
              <a:t>C</a:t>
            </a:r>
            <a:r>
              <a:rPr lang="el-GR" sz="2200" b="1" dirty="0" smtClean="0"/>
              <a:t>. </a:t>
            </a:r>
            <a:r>
              <a:rPr lang="el-GR" sz="2200" dirty="0" smtClean="0"/>
              <a:t>Στην ήρεμη ίνα, η τροπονίνη Ι είναι σφιχτά δεμένη και η τροπομυοσίνη σκεπάζει τις περιοχές όπου οι κεφαλές μυοσίνης δεσμεύουν την ακτίνη.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Μοριακή Βάση της Σύσπασης </a:t>
            </a:r>
            <a:r>
              <a:rPr lang="el-GR" sz="3200" b="0" dirty="0" smtClean="0"/>
              <a:t>3/6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Έτσι, το σύμπλεγμα</a:t>
            </a:r>
            <a:r>
              <a:rPr lang="el-GR" sz="2200" b="1" dirty="0" smtClean="0"/>
              <a:t> τροπονίνης - τροπομυοσίνης αποτελεί μια «αναπαυμένη - πρωτεΐνη» που εμποδίζει την αλληλεπίδραση μεταξύ ακτίνης και μυοσίνης. </a:t>
            </a:r>
            <a:r>
              <a:rPr lang="el-GR" sz="2200" dirty="0" smtClean="0"/>
              <a:t>Όταν το ελεύθερο </a:t>
            </a:r>
            <a:r>
              <a:rPr lang="en-US" sz="2200" dirty="0" smtClean="0"/>
              <a:t>Ca</a:t>
            </a:r>
            <a:r>
              <a:rPr lang="el-GR" sz="1600" dirty="0" smtClean="0"/>
              <a:t>++ </a:t>
            </a:r>
            <a:r>
              <a:rPr lang="el-GR" sz="2200" dirty="0" smtClean="0"/>
              <a:t>απελευθερώνεται με το δυναμικό ενέργειας δεσμεύεται στην τροπομυοσίνη </a:t>
            </a:r>
            <a:r>
              <a:rPr lang="en-US" sz="2200" dirty="0" smtClean="0"/>
              <a:t>C</a:t>
            </a:r>
            <a:r>
              <a:rPr lang="el-GR" sz="2200" dirty="0" smtClean="0"/>
              <a:t>, χαλαρώνει το δέσιμο της τροπομυοσίνης Ι στην ακτίνη, κι έτσι η τροπομυοσίνη κινείται πλάγια. Η κίνηση αναδεικνύει τις δεσμευτικές θέσεις για τις κεφαλές της μυοσίνης.  Το ΑΤΡ διασπάται και η σύσπαση αρχίζει.   </a:t>
            </a:r>
          </a:p>
          <a:p>
            <a:r>
              <a:rPr lang="el-GR" sz="2200" dirty="0" smtClean="0"/>
              <a:t>Για κάθε μόριο τροπονίνης που δεσμεύει 1 </a:t>
            </a:r>
            <a:r>
              <a:rPr lang="en-US" sz="2200" dirty="0" smtClean="0"/>
              <a:t>Ca</a:t>
            </a:r>
            <a:r>
              <a:rPr lang="el-GR" sz="1600" dirty="0" smtClean="0"/>
              <a:t>++, </a:t>
            </a:r>
            <a:r>
              <a:rPr lang="el-GR" sz="2200" dirty="0" smtClean="0"/>
              <a:t>αποκαλύπτονται 7 δεσμευτικές θέσεις της μυοσίνης</a:t>
            </a:r>
            <a:r>
              <a:rPr lang="el-GR" sz="2200" dirty="0"/>
              <a:t>.</a:t>
            </a:r>
            <a:endParaRPr lang="el-GR" sz="2200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Μοριακή Βάση της Σύσπασης </a:t>
            </a:r>
            <a:r>
              <a:rPr lang="el-GR" sz="3200" b="0" dirty="0" smtClean="0"/>
              <a:t>4/6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Μετά την απελευθέρωση </a:t>
            </a:r>
            <a:r>
              <a:rPr lang="en-US" dirty="0" smtClean="0"/>
              <a:t>Ca</a:t>
            </a:r>
            <a:r>
              <a:rPr lang="el-GR" sz="1600" dirty="0" smtClean="0"/>
              <a:t>++</a:t>
            </a:r>
            <a:r>
              <a:rPr lang="el-GR" dirty="0" smtClean="0"/>
              <a:t>, το σαρκοπλασματικό δίκτυο αρχίζει να ανασυντάσσει το </a:t>
            </a:r>
            <a:r>
              <a:rPr lang="en-US" dirty="0" smtClean="0"/>
              <a:t>Ca</a:t>
            </a:r>
            <a:r>
              <a:rPr lang="el-GR" sz="1600" dirty="0" smtClean="0"/>
              <a:t>++</a:t>
            </a:r>
            <a:r>
              <a:rPr lang="el-GR" dirty="0" smtClean="0"/>
              <a:t> που απελευθερώθηκε, με </a:t>
            </a:r>
            <a:r>
              <a:rPr lang="el-GR" b="1" dirty="0" smtClean="0"/>
              <a:t>ενεργητική μεταφορά</a:t>
            </a:r>
            <a:r>
              <a:rPr lang="el-GR" dirty="0" smtClean="0"/>
              <a:t> κατά μήκος των μακρών μερών του δικτύου.  </a:t>
            </a:r>
          </a:p>
          <a:p>
            <a:r>
              <a:rPr lang="el-GR" dirty="0" smtClean="0"/>
              <a:t>Η αντλία που λαμβάνει μέρος είναι η </a:t>
            </a:r>
            <a:r>
              <a:rPr lang="en-US" b="1" dirty="0" smtClean="0"/>
              <a:t>Ca</a:t>
            </a:r>
            <a:r>
              <a:rPr lang="el-GR" sz="1600" b="1" dirty="0" smtClean="0"/>
              <a:t>++</a:t>
            </a:r>
            <a:r>
              <a:rPr lang="el-GR" b="1" dirty="0" smtClean="0"/>
              <a:t> </a:t>
            </a:r>
            <a:r>
              <a:rPr lang="en-US" b="1" dirty="0" smtClean="0"/>
              <a:t>Mg ATP</a:t>
            </a:r>
            <a:r>
              <a:rPr lang="el-GR" b="1" dirty="0" smtClean="0"/>
              <a:t>.</a:t>
            </a:r>
            <a:r>
              <a:rPr lang="el-GR" dirty="0" smtClean="0"/>
              <a:t> </a:t>
            </a:r>
            <a:r>
              <a:rPr lang="en-US" dirty="0" smtClean="0"/>
              <a:t>To Ca</a:t>
            </a:r>
            <a:r>
              <a:rPr lang="el-GR" sz="1600" dirty="0" smtClean="0"/>
              <a:t>++ </a:t>
            </a:r>
            <a:r>
              <a:rPr lang="el-GR" dirty="0" smtClean="0"/>
              <a:t>διαχέεται στις τελικές δεξαμενές όπου εναποθηκεύεται μέχρι να επανεκχυθεί μέχρι το νέο δυναμικό ενέργειας.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Μοριακή Βάση της Σύσπασης </a:t>
            </a:r>
            <a:r>
              <a:rPr lang="el-GR" sz="3200" b="0" dirty="0" smtClean="0"/>
              <a:t>5/6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Όταν η συγκέντρωση του </a:t>
            </a:r>
            <a:r>
              <a:rPr lang="en-US" dirty="0" smtClean="0"/>
              <a:t>Ca</a:t>
            </a:r>
            <a:r>
              <a:rPr lang="el-GR" sz="1600" dirty="0" smtClean="0"/>
              <a:t>++</a:t>
            </a:r>
            <a:r>
              <a:rPr lang="el-GR" dirty="0" smtClean="0"/>
              <a:t> εκτός του δικτύου ελαττωθεί αρκετά, η χημική αλληλεπίδραση μεταξύ της μυοσίνης και της ακτίνης σταματά και ο μυς χαλαρώνει.  </a:t>
            </a:r>
          </a:p>
          <a:p>
            <a:r>
              <a:rPr lang="el-GR" b="1" dirty="0" smtClean="0"/>
              <a:t>Τόσο για την συστολή όσο και για την χαλάρωση η ΑΤΡ δίνει την ενέργεια.  </a:t>
            </a:r>
          </a:p>
          <a:p>
            <a:r>
              <a:rPr lang="el-GR" dirty="0" smtClean="0"/>
              <a:t>Εάν η μεταφορά </a:t>
            </a:r>
            <a:r>
              <a:rPr lang="en-US" dirty="0" smtClean="0"/>
              <a:t>Ca</a:t>
            </a:r>
            <a:r>
              <a:rPr lang="el-GR" sz="1600" dirty="0" smtClean="0"/>
              <a:t>++</a:t>
            </a:r>
            <a:r>
              <a:rPr lang="el-GR" dirty="0" smtClean="0"/>
              <a:t> στο δίκτυο εμποδιστεί, τότε δεν συμβαίνει χαλάρωση ακόμη κι αν δεν υπάρξουν νέα δυναμικά ενέργειας.  </a:t>
            </a:r>
            <a:r>
              <a:rPr lang="el-GR" b="1" dirty="0" smtClean="0"/>
              <a:t>Η παρατεταμένη αυτή συστολή λέγεται μόνιμος συστολή  (σύσπαση).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Μοριακή Βάση της Σύσπασης </a:t>
            </a:r>
            <a:r>
              <a:rPr lang="el-GR" sz="3200" b="0" dirty="0" smtClean="0"/>
              <a:t>6/6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HOMAS\Desktop\305px-Muskel-molekulartransla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44624"/>
            <a:ext cx="3995936" cy="6799779"/>
          </a:xfrm>
          <a:prstGeom prst="rect">
            <a:avLst/>
          </a:prstGeom>
          <a:noFill/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139952" y="116632"/>
            <a:ext cx="4896544" cy="2376264"/>
          </a:xfrm>
        </p:spPr>
        <p:txBody>
          <a:bodyPr>
            <a:normAutofit/>
          </a:bodyPr>
          <a:lstStyle/>
          <a:p>
            <a:r>
              <a:rPr lang="el-GR" dirty="0"/>
              <a:t>Μοριακά συμβάντα στην συστολή</a:t>
            </a:r>
          </a:p>
        </p:txBody>
      </p:sp>
      <p:sp>
        <p:nvSpPr>
          <p:cNvPr id="6" name="Rectangle 7"/>
          <p:cNvSpPr/>
          <p:nvPr/>
        </p:nvSpPr>
        <p:spPr>
          <a:xfrm>
            <a:off x="4142423" y="6190257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Muskel-molekulartranslation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GravityGilly (page does not exist)"/>
              </a:rPr>
              <a:t>GravityGilly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2.5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3285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 smtClean="0"/>
              <a:t>Έκκριση/πυροδότηση από τον κινητικό νευρώνα.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Απελευθέρωση της </a:t>
            </a:r>
            <a:r>
              <a:rPr lang="en-US" dirty="0" smtClean="0"/>
              <a:t>Ach</a:t>
            </a:r>
            <a:r>
              <a:rPr lang="el-GR" dirty="0" smtClean="0"/>
              <a:t> στην τελική κινητική πλάκα.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Δέσιμο της </a:t>
            </a:r>
            <a:r>
              <a:rPr lang="en-US" dirty="0" smtClean="0"/>
              <a:t>Ach</a:t>
            </a:r>
            <a:r>
              <a:rPr lang="el-GR" dirty="0" smtClean="0"/>
              <a:t> στους νικοτινικούς υποδοχείς (</a:t>
            </a:r>
            <a:r>
              <a:rPr lang="en-US" dirty="0" smtClean="0"/>
              <a:t>receptors</a:t>
            </a:r>
            <a:r>
              <a:rPr lang="el-GR" dirty="0" smtClean="0"/>
              <a:t>).</a:t>
            </a:r>
            <a:endParaRPr lang="el-GR" dirty="0" smtClean="0">
              <a:sym typeface="Symbol" pitchFamily="18" charset="2"/>
            </a:endParaRPr>
          </a:p>
          <a:p>
            <a:pPr>
              <a:lnSpc>
                <a:spcPct val="100000"/>
              </a:lnSpc>
            </a:pPr>
            <a:r>
              <a:rPr lang="el-GR" dirty="0" smtClean="0">
                <a:sym typeface="Symbol" pitchFamily="18" charset="2"/>
              </a:rPr>
              <a:t>Αύξηση της </a:t>
            </a:r>
            <a:r>
              <a:rPr lang="el-GR" dirty="0" smtClean="0"/>
              <a:t>αγωγιμότητας Να</a:t>
            </a:r>
            <a:r>
              <a:rPr lang="el-GR" sz="1600" dirty="0" smtClean="0"/>
              <a:t>+ </a:t>
            </a:r>
            <a:r>
              <a:rPr lang="el-GR" dirty="0" smtClean="0"/>
              <a:t>/ Κ</a:t>
            </a:r>
            <a:r>
              <a:rPr lang="el-GR" sz="1600" dirty="0" smtClean="0"/>
              <a:t>+</a:t>
            </a:r>
            <a:r>
              <a:rPr lang="el-GR" dirty="0" smtClean="0"/>
              <a:t> στην μεμβράνη της τελικής πλάκας.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Γένεση του δυναμικού της τελικής πλάκας.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Γένεση του δυναμικού στις μυϊκές ίνες.</a:t>
            </a:r>
          </a:p>
          <a:p>
            <a:pPr>
              <a:lnSpc>
                <a:spcPct val="100000"/>
              </a:lnSpc>
            </a:pPr>
            <a:r>
              <a:rPr lang="el-GR" dirty="0" smtClean="0"/>
              <a:t>Προς τα έσω εκπόλωση κατά μήκος των Τ σωλήνων.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Περίληψη της </a:t>
            </a:r>
            <a:r>
              <a:rPr lang="el-GR" dirty="0" smtClean="0"/>
              <a:t>Συστολής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328592"/>
          </a:xfrm>
        </p:spPr>
        <p:txBody>
          <a:bodyPr>
            <a:normAutofit/>
          </a:bodyPr>
          <a:lstStyle/>
          <a:p>
            <a:r>
              <a:rPr lang="el-GR" dirty="0" smtClean="0"/>
              <a:t>Απελευθέρωση </a:t>
            </a:r>
            <a:r>
              <a:rPr lang="en-US" dirty="0" smtClean="0"/>
              <a:t>Ca</a:t>
            </a:r>
            <a:r>
              <a:rPr lang="el-GR" sz="1600" dirty="0" smtClean="0"/>
              <a:t>++ </a:t>
            </a:r>
            <a:r>
              <a:rPr lang="el-GR" dirty="0" smtClean="0"/>
              <a:t>από τις τελικές δεξαμενές του σαρκοπλασματικού δικτύου και διάχυση στα παχιά και λεπτά νημάτια.</a:t>
            </a:r>
            <a:endParaRPr lang="el-GR" b="1" dirty="0" smtClean="0"/>
          </a:p>
          <a:p>
            <a:r>
              <a:rPr lang="el-GR" b="1" dirty="0" smtClean="0"/>
              <a:t>Ένωση του </a:t>
            </a:r>
            <a:r>
              <a:rPr lang="en-US" b="1" dirty="0" smtClean="0"/>
              <a:t>Ca</a:t>
            </a:r>
            <a:r>
              <a:rPr lang="el-GR" sz="1600" b="1" dirty="0" smtClean="0"/>
              <a:t>++</a:t>
            </a:r>
            <a:r>
              <a:rPr lang="el-GR" b="1" dirty="0" smtClean="0"/>
              <a:t> στην τροπονίνη </a:t>
            </a:r>
            <a:r>
              <a:rPr lang="en-US" b="1" dirty="0" smtClean="0"/>
              <a:t>C</a:t>
            </a:r>
            <a:r>
              <a:rPr lang="el-GR" b="1" dirty="0" smtClean="0"/>
              <a:t>, αποκαλύπτοντας τις δεσμευτικές προς ακτίνη θέσεις της μυοσίνης.</a:t>
            </a:r>
          </a:p>
          <a:p>
            <a:r>
              <a:rPr lang="el-GR" b="1" dirty="0" smtClean="0"/>
              <a:t>Δημιουργία δεσμών μεταξύ της ακτίνης και μυοσίνης και γλίστρημα των λεπτών στα παχιά νημάτια, </a:t>
            </a:r>
            <a:r>
              <a:rPr lang="el-GR" dirty="0" smtClean="0"/>
              <a:t>δημιουργώντας βράχυνση της ίνας.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Περίληψη της </a:t>
            </a:r>
            <a:r>
              <a:rPr lang="el-GR" dirty="0" smtClean="0"/>
              <a:t>Συστολής </a:t>
            </a:r>
            <a:r>
              <a:rPr lang="el-GR" sz="3200" b="0" dirty="0"/>
              <a:t>2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 smtClean="0"/>
              <a:t>Ο μυς είναι μία μηχανή που μετατρέπει χημική ενέργεια σε μηχανικό έργο.  </a:t>
            </a:r>
            <a:r>
              <a:rPr lang="el-GR" b="1" dirty="0" smtClean="0"/>
              <a:t>Η άμεση πηγή</a:t>
            </a:r>
            <a:r>
              <a:rPr lang="el-GR" dirty="0" smtClean="0"/>
              <a:t> αυτής της ενέργειας είναι τα οργανικά </a:t>
            </a:r>
            <a:r>
              <a:rPr lang="el-GR" b="1" dirty="0" smtClean="0"/>
              <a:t>φωσφορικά </a:t>
            </a:r>
            <a:r>
              <a:rPr lang="el-GR" dirty="0" smtClean="0"/>
              <a:t>στοιχεία μέσα στην μυϊκή ίνα.  </a:t>
            </a:r>
          </a:p>
          <a:p>
            <a:r>
              <a:rPr lang="el-GR" b="1" dirty="0" smtClean="0"/>
              <a:t>Τελική </a:t>
            </a:r>
            <a:r>
              <a:rPr lang="el-GR" dirty="0" smtClean="0"/>
              <a:t>πηγή ενέργειας είναι ο ενδιάμεσος μεταβολισμός </a:t>
            </a:r>
            <a:r>
              <a:rPr lang="el-GR" b="1" dirty="0" smtClean="0"/>
              <a:t>υδατανθράκων και λιπιδίων. 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υδρόλυση του </a:t>
            </a:r>
            <a:r>
              <a:rPr lang="el-GR" b="1" dirty="0" smtClean="0"/>
              <a:t>ΑΤΡ</a:t>
            </a:r>
            <a:r>
              <a:rPr lang="el-GR" dirty="0" smtClean="0"/>
              <a:t> δίνει την ενέργεια για την συστολή.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Ενέργεια και πηγές ενέργειας της μυϊκής </a:t>
            </a:r>
            <a:r>
              <a:rPr lang="el-GR" dirty="0" smtClean="0"/>
              <a:t>ίνας </a:t>
            </a:r>
            <a:r>
              <a:rPr lang="el-GR" sz="3300" b="0" dirty="0" smtClean="0"/>
              <a:t>1/5</a:t>
            </a:r>
            <a:endParaRPr lang="el-GR" sz="33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651304" cy="5472608"/>
          </a:xfrm>
        </p:spPr>
        <p:txBody>
          <a:bodyPr>
            <a:normAutofit lnSpcReduction="10000"/>
          </a:bodyPr>
          <a:lstStyle/>
          <a:p>
            <a:pPr marL="360363" indent="-360363">
              <a:lnSpc>
                <a:spcPct val="11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el-GR" sz="2200" b="1" dirty="0" smtClean="0"/>
              <a:t>Φωσφορυλοκρεατινίνη (φωσφοκρεατινίνη)</a:t>
            </a:r>
            <a:endParaRPr lang="el-GR" sz="22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/>
              <a:t>Το ΑΤΡ προέρχεται από το </a:t>
            </a:r>
            <a:r>
              <a:rPr lang="en-US" sz="2200" dirty="0" smtClean="0"/>
              <a:t>ADP</a:t>
            </a:r>
            <a:r>
              <a:rPr lang="el-GR" sz="2200" dirty="0" smtClean="0"/>
              <a:t> με την προσθήκη μιας φωσφορικής μονάδας. 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/>
              <a:t>Μερική από την ενέργεια για αυτή την ενδοθερμική αντίδραση δίδεται από τη διάσπαση της γλυκόζης σε </a:t>
            </a:r>
            <a:r>
              <a:rPr lang="en-US" sz="2200" dirty="0" smtClean="0"/>
              <a:t>CO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+</a:t>
            </a:r>
            <a:r>
              <a:rPr lang="en-US" sz="2200" dirty="0" smtClean="0"/>
              <a:t>H</a:t>
            </a:r>
            <a:r>
              <a:rPr lang="el-GR" sz="2200" baseline="-25000" dirty="0" smtClean="0"/>
              <a:t>2</a:t>
            </a:r>
            <a:r>
              <a:rPr lang="en-US" sz="2200" dirty="0" smtClean="0"/>
              <a:t>O</a:t>
            </a:r>
            <a:r>
              <a:rPr lang="el-GR" sz="2200" dirty="0" smtClean="0"/>
              <a:t> αλλά υπάρχει στον μυ και </a:t>
            </a:r>
            <a:r>
              <a:rPr lang="el-GR" sz="2200" b="1" dirty="0" smtClean="0"/>
              <a:t>ένα άλλο στοιχείο </a:t>
            </a:r>
            <a:r>
              <a:rPr lang="el-GR" sz="2200" dirty="0" smtClean="0"/>
              <a:t>πλούσιο σε </a:t>
            </a:r>
            <a:r>
              <a:rPr lang="el-GR" sz="2200" b="1" dirty="0" smtClean="0"/>
              <a:t>φωσφορικό</a:t>
            </a:r>
            <a:r>
              <a:rPr lang="el-GR" sz="2200" dirty="0" smtClean="0"/>
              <a:t> που μπορεί να δώσει ενέργεια </a:t>
            </a:r>
            <a:r>
              <a:rPr lang="el-GR" sz="2200" b="1" dirty="0" smtClean="0"/>
              <a:t>για σύντομες </a:t>
            </a:r>
            <a:r>
              <a:rPr lang="el-GR" sz="2200" dirty="0" smtClean="0"/>
              <a:t>περιόδους. Αυτό το στοιχείο ονομάζεται </a:t>
            </a:r>
            <a:r>
              <a:rPr lang="el-GR" sz="2200" b="1" dirty="0" smtClean="0"/>
              <a:t>φωσφορυλοκρεατινίνη </a:t>
            </a:r>
            <a:r>
              <a:rPr lang="el-GR" sz="2200" dirty="0" smtClean="0"/>
              <a:t>που υδρολύεται σε κρεατινίνη και φωσφορικές ρίζες με απελευθέρωση Ε. 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/>
              <a:t>Κατά την ηρεμία, μερικά από τα ΑΤΡ μεταφέρουν τους φωσφόρους τους στην κρεατινίνη και έτσι δημιουργείται </a:t>
            </a:r>
            <a:r>
              <a:rPr lang="el-GR" sz="2200" b="1" dirty="0" smtClean="0"/>
              <a:t>μία αποθήκη </a:t>
            </a:r>
            <a:r>
              <a:rPr lang="el-GR" sz="2200" dirty="0" smtClean="0"/>
              <a:t>φωσφορυλοκρεατινίνης. Κατά την άσκηση, η φωσφορυλοκρεατινίνη υδρολύεται στην σύναψη μεταξύ των κεφαλών της μυοσίνης και της ακτίνης σχηματίζοντας ΑΤΡ από </a:t>
            </a:r>
            <a:r>
              <a:rPr lang="en-US" sz="2200" dirty="0" smtClean="0"/>
              <a:t>ADP</a:t>
            </a:r>
            <a:r>
              <a:rPr lang="el-GR" sz="2200" dirty="0" smtClean="0"/>
              <a:t> και επιτρέποντας έτσι την συστολή να συνεχιστεί.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Ενέργεια και πηγές ενέργειας της μυϊκής ίνας </a:t>
            </a:r>
            <a:r>
              <a:rPr lang="el-GR" sz="3300" b="0" dirty="0" smtClean="0"/>
              <a:t>2/5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dirty="0" smtClean="0"/>
              <a:t>Κατά την </a:t>
            </a:r>
            <a:r>
              <a:rPr lang="el-GR" b="1" dirty="0" smtClean="0"/>
              <a:t>ηρεμία ή σε ελαφρά </a:t>
            </a:r>
            <a:r>
              <a:rPr lang="el-GR" dirty="0" smtClean="0"/>
              <a:t>εργασία, οι μυς χρησιμοποιούν λιπίδια με την μορφή:  </a:t>
            </a:r>
            <a:r>
              <a:rPr lang="el-GR" b="1" dirty="0" smtClean="0"/>
              <a:t>α) λιπαρών ελευθέρων </a:t>
            </a:r>
            <a:r>
              <a:rPr lang="el-GR" dirty="0" smtClean="0"/>
              <a:t>οξέων σαν πηγή ενέργειας. Καθώς η δύναμη της άσκησης </a:t>
            </a:r>
            <a:r>
              <a:rPr lang="el-GR" dirty="0" smtClean="0">
                <a:sym typeface="Symbol" pitchFamily="18" charset="2"/>
              </a:rPr>
              <a:t> αυξάνει </a:t>
            </a:r>
            <a:r>
              <a:rPr lang="el-GR" dirty="0" smtClean="0"/>
              <a:t>μόνα τους τα λιπίδια δεν μπορούν να δώσουν γρήγορα την ενέργεια, κι έτσι αρχίζει η χρησιμοποίηση </a:t>
            </a:r>
            <a:r>
              <a:rPr lang="el-GR" b="1" dirty="0" smtClean="0"/>
              <a:t>β) των υδατανθράκων</a:t>
            </a:r>
            <a:r>
              <a:rPr lang="el-GR" dirty="0" smtClean="0"/>
              <a:t> διότι αυτό γίνεται τώρα στον μυ η πιο σημαντική πηγή ενέργειας.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Ενέργεια και πηγές ενέργειας της μυϊκής ίνας </a:t>
            </a:r>
            <a:r>
              <a:rPr lang="el-GR" sz="3300" b="0" dirty="0" smtClean="0"/>
              <a:t>3/5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200" b="1" dirty="0" smtClean="0"/>
              <a:t>Μορφολογία: Ο σκελετικός μυς </a:t>
            </a:r>
            <a:r>
              <a:rPr lang="el-GR" sz="2200" dirty="0" smtClean="0"/>
              <a:t>φτιάχνεται από</a:t>
            </a:r>
            <a:r>
              <a:rPr lang="el-GR" sz="2200" b="1" dirty="0" smtClean="0"/>
              <a:t> μυϊκές ίνες</a:t>
            </a:r>
            <a:r>
              <a:rPr lang="el-GR" sz="2200" dirty="0" smtClean="0"/>
              <a:t> που είναι οι δομικοί λίθοι του μυϊκού συστήματος όπως οι νευρώνες για το νευρικό σύστημα. Οι περισσότεροι σκελετικοί μύες αρχίζουν και τελειώνουν σε </a:t>
            </a:r>
            <a:r>
              <a:rPr lang="el-GR" sz="2200" b="1" dirty="0" smtClean="0"/>
              <a:t>τένοντες </a:t>
            </a:r>
            <a:r>
              <a:rPr lang="el-GR" sz="2200" dirty="0" smtClean="0"/>
              <a:t>και οι μυϊκές ίνες διατίθενται παράλληλα με τα τενόντια άκρα ώστε οι δυνάμεις συστολής να επιπροστίθενται.  </a:t>
            </a:r>
          </a:p>
          <a:p>
            <a:pPr>
              <a:lnSpc>
                <a:spcPct val="110000"/>
              </a:lnSpc>
            </a:pPr>
            <a:r>
              <a:rPr lang="el-GR" sz="2200" b="1" dirty="0" smtClean="0"/>
              <a:t>Κάθε μυϊκή ίνα είναι ένα μοναχικό κύτταρο, πολυπήρυνο, μακρύ, κυλινδρικό</a:t>
            </a:r>
            <a:r>
              <a:rPr lang="el-GR" sz="2200" dirty="0" smtClean="0"/>
              <a:t> και περιβάλλεται από κυτταρική μεμβράνη </a:t>
            </a:r>
            <a:r>
              <a:rPr lang="el-GR" sz="2200" b="1" dirty="0" smtClean="0"/>
              <a:t>το σαρκόλειμμα. Δεν υπάρχουν συγκυτιακές </a:t>
            </a:r>
            <a:r>
              <a:rPr lang="el-GR" sz="2200" dirty="0" smtClean="0"/>
              <a:t>γέφυρες μεταξύ των κυττάρων. Οι μυϊκές ίνες είναι φτιαγμένες από </a:t>
            </a:r>
            <a:r>
              <a:rPr lang="el-GR" sz="2200" b="1" dirty="0" smtClean="0"/>
              <a:t>μυοϊνίδια </a:t>
            </a:r>
            <a:r>
              <a:rPr lang="el-GR" sz="2200" dirty="0" smtClean="0"/>
              <a:t>που διαιρούνται σε ιδιαίτερα νημάτια. Τα νημάτια είναι φτιαγμένα από πρωτεΐνες συσταλτικές.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Σκελετικός μυς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Έτσι κατά την διάρκεια της </a:t>
            </a:r>
            <a:r>
              <a:rPr lang="el-GR" b="1" dirty="0" smtClean="0"/>
              <a:t>άσκησης, πολλή από την ενέργεια για την φωσφορυλοκρεατινίνη και την ανασύνθεση του ΑΤΡ, έρχεται από την διάσπαση γλυκόζης σε </a:t>
            </a:r>
            <a:r>
              <a:rPr lang="en-US" b="1" dirty="0" smtClean="0"/>
              <a:t>CO</a:t>
            </a:r>
            <a:r>
              <a:rPr lang="el-GR" b="1" baseline="-25000" dirty="0" smtClean="0"/>
              <a:t>2</a:t>
            </a:r>
            <a:r>
              <a:rPr lang="el-GR" b="1" dirty="0" smtClean="0"/>
              <a:t> + </a:t>
            </a:r>
            <a:r>
              <a:rPr lang="en-US" b="1" dirty="0" smtClean="0"/>
              <a:t>H</a:t>
            </a:r>
            <a:r>
              <a:rPr lang="el-GR" b="1" baseline="-25000" dirty="0" smtClean="0"/>
              <a:t>2</a:t>
            </a:r>
            <a:r>
              <a:rPr lang="en-US" b="1" dirty="0" smtClean="0"/>
              <a:t>O</a:t>
            </a:r>
            <a:r>
              <a:rPr lang="el-GR" b="1" dirty="0" smtClean="0"/>
              <a:t>.  </a:t>
            </a:r>
            <a:r>
              <a:rPr lang="el-GR" dirty="0" smtClean="0"/>
              <a:t>Η γλυκόζη από το αίμα μπαίνει στα κύτταρα, όπου με μία σειρά διεργασιών γίνεται (ανάγεται) σε </a:t>
            </a:r>
            <a:r>
              <a:rPr lang="el-GR" b="1" dirty="0" smtClean="0"/>
              <a:t>πυρουβικό οξύ</a:t>
            </a:r>
            <a:r>
              <a:rPr lang="el-GR" dirty="0" smtClean="0"/>
              <a:t>.  Μία άλλη πηγή γλυκόζης και επομένως πυρουβικού οξέος είναι το γλυκογόνο (το πολυμερές εκείνο των υδατανθράκων που βρίσκεται άφθονο στο ήπαρ και στους μυς.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Ενέργεια και πηγές ενέργειας της μυϊκής ίνας </a:t>
            </a:r>
            <a:r>
              <a:rPr lang="el-GR" sz="3300" b="0" dirty="0" smtClean="0"/>
              <a:t>4/5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040560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Όταν υπάρχει </a:t>
            </a:r>
            <a:r>
              <a:rPr lang="el-GR" sz="2200" b="1" dirty="0" smtClean="0"/>
              <a:t>άφθονο Ο</a:t>
            </a:r>
            <a:r>
              <a:rPr lang="el-GR" sz="2200" b="1" baseline="-25000" dirty="0" smtClean="0"/>
              <a:t>2</a:t>
            </a:r>
            <a:r>
              <a:rPr lang="el-GR" sz="2200" dirty="0" smtClean="0"/>
              <a:t>, το πυρουβικό μπαίνει στον κύκλο (</a:t>
            </a:r>
            <a:r>
              <a:rPr lang="en-US" sz="2200" dirty="0" smtClean="0"/>
              <a:t>Krebs</a:t>
            </a:r>
            <a:r>
              <a:rPr lang="el-GR" sz="2200" dirty="0" smtClean="0"/>
              <a:t>) </a:t>
            </a:r>
            <a:r>
              <a:rPr lang="el-GR" sz="2200" b="1" dirty="0" smtClean="0"/>
              <a:t>του κιτρικού οξέος </a:t>
            </a:r>
            <a:r>
              <a:rPr lang="el-GR" sz="2200" dirty="0" smtClean="0"/>
              <a:t>και μεταβολίζεται μέσω αυτού του κύκλου (που καλείται και μονοπάτι των αναπνευστικών ενζύμων) σε </a:t>
            </a:r>
            <a:r>
              <a:rPr lang="en-US" sz="2200" dirty="0" smtClean="0"/>
              <a:t>CO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+</a:t>
            </a:r>
            <a:r>
              <a:rPr lang="en-US" sz="2200" dirty="0" smtClean="0"/>
              <a:t>H</a:t>
            </a:r>
            <a:r>
              <a:rPr lang="el-GR" sz="2200" baseline="-25000" dirty="0" smtClean="0"/>
              <a:t>2</a:t>
            </a:r>
            <a:r>
              <a:rPr lang="en-US" sz="2200" dirty="0" smtClean="0"/>
              <a:t>O</a:t>
            </a:r>
            <a:r>
              <a:rPr lang="el-GR" sz="2200" dirty="0" smtClean="0"/>
              <a:t>.  Αυτό καλείται </a:t>
            </a:r>
            <a:r>
              <a:rPr lang="el-GR" sz="2200" b="1" dirty="0" smtClean="0"/>
              <a:t>αερόβια γλυκόλυση.  </a:t>
            </a:r>
            <a:r>
              <a:rPr lang="el-GR" sz="2200" dirty="0" smtClean="0"/>
              <a:t>Ο μεταβολισμός της γλυκόζης/γλυκογόνου σε </a:t>
            </a:r>
            <a:r>
              <a:rPr lang="en-US" sz="2200" dirty="0" smtClean="0"/>
              <a:t>CO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+</a:t>
            </a:r>
            <a:r>
              <a:rPr lang="en-US" sz="2200" dirty="0" smtClean="0"/>
              <a:t>H</a:t>
            </a:r>
            <a:r>
              <a:rPr lang="el-GR" sz="2200" baseline="-25000" dirty="0" smtClean="0"/>
              <a:t>2</a:t>
            </a:r>
            <a:r>
              <a:rPr lang="en-US" sz="2200" dirty="0" smtClean="0"/>
              <a:t>O</a:t>
            </a:r>
            <a:r>
              <a:rPr lang="el-GR" sz="2200" dirty="0" smtClean="0"/>
              <a:t> δίνει (ελευθερώνει) ικανή ενέργεια για να σχηματισθούν μεγάλες ποσότητες ΑΤΡ από </a:t>
            </a:r>
            <a:r>
              <a:rPr lang="en-US" sz="2200" dirty="0" smtClean="0"/>
              <a:t>ADP</a:t>
            </a:r>
            <a:r>
              <a:rPr lang="el-GR" sz="2200" dirty="0" smtClean="0"/>
              <a:t>.</a:t>
            </a:r>
          </a:p>
          <a:p>
            <a:r>
              <a:rPr lang="el-GR" sz="2200" dirty="0" smtClean="0"/>
              <a:t>Εάν οι ποσότητες </a:t>
            </a:r>
            <a:r>
              <a:rPr lang="el-GR" sz="2200" b="1" dirty="0" smtClean="0"/>
              <a:t>Ο</a:t>
            </a:r>
            <a:r>
              <a:rPr lang="el-GR" sz="2200" b="1" baseline="-25000" dirty="0" smtClean="0"/>
              <a:t>2</a:t>
            </a:r>
            <a:r>
              <a:rPr lang="el-GR" sz="2200" b="1" dirty="0" smtClean="0"/>
              <a:t> δεν είναι αρκετές</a:t>
            </a:r>
            <a:r>
              <a:rPr lang="el-GR" sz="2200" dirty="0" smtClean="0"/>
              <a:t>, το πυρουβικό που σχηματίστηκε από την γλυκόζη δεν μπαίνει στον κύκλο του </a:t>
            </a:r>
            <a:r>
              <a:rPr lang="en-US" sz="2200" dirty="0" smtClean="0"/>
              <a:t>Krebs</a:t>
            </a:r>
            <a:r>
              <a:rPr lang="el-GR" sz="2200" dirty="0" smtClean="0"/>
              <a:t>, αλλά ανάγεται </a:t>
            </a:r>
            <a:r>
              <a:rPr lang="el-GR" sz="2200" b="1" dirty="0" smtClean="0"/>
              <a:t>σε γαλακτικό οξύ.  </a:t>
            </a:r>
            <a:r>
              <a:rPr lang="el-GR" sz="2200" dirty="0" smtClean="0"/>
              <a:t>Αυτό λέγεται </a:t>
            </a:r>
            <a:r>
              <a:rPr lang="el-GR" sz="2200" b="1" dirty="0" smtClean="0"/>
              <a:t>αναερόβια</a:t>
            </a:r>
            <a:r>
              <a:rPr lang="el-GR" sz="2200" dirty="0" smtClean="0"/>
              <a:t> γλυκόλυση και συνδυάζεται με την καθαρή παραγωγή πολύ μικρότερων ποσοτήτων φωσφορικών δεσμών πλούσιων σε ενέργεια, δεν χρειάζεται δε, την παρουσία Ο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Ενέργεια και πηγές ενέργειας της μυϊκής ίνας </a:t>
            </a:r>
            <a:r>
              <a:rPr lang="el-GR" sz="3300" b="0" dirty="0" smtClean="0"/>
              <a:t>5/5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r>
              <a:rPr lang="el-GR" dirty="0" smtClean="0"/>
              <a:t>Κατά την άσκηση των μυών, τα αγγεία των μυών διευρύνονται και αυξάνεται η ροή αίματος ώστε να δίδεται αύξηση Ο2 στους μυς. Μέχρις ενός σημείου η αύξηση Ο2 είναι ανάλογη της ενέργειας που καταναλώνεται και όλες οι ανάγκες ενέργειας αντιμετωπίζονται με αερόβιες διαδικασίες.</a:t>
            </a:r>
          </a:p>
          <a:p>
            <a:r>
              <a:rPr lang="el-GR" dirty="0" smtClean="0"/>
              <a:t>Εν τούτοις </a:t>
            </a:r>
            <a:r>
              <a:rPr lang="el-GR" b="1" dirty="0" smtClean="0"/>
              <a:t>όταν η άσκηση των μυών είναι πολύ μεγάλη, η αερόβια ανασύνθεση της ενέργειας δεν μπορεί να παρακολουθήσει την χρησιμοποίησή της.  </a:t>
            </a:r>
            <a:r>
              <a:rPr lang="el-GR" dirty="0" smtClean="0"/>
              <a:t>Κάτω από αυτές τις συνθήκες, η φωσφορυλο-κρεατινίνη ακόμη χρησιμοποιείται για την ανασύνθεση του ΑΤΡ.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μεταβολισμός χρέους Ο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el-GR" sz="3200" b="0" dirty="0" smtClean="0"/>
              <a:t>1/5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r>
              <a:rPr lang="el-GR" dirty="0" smtClean="0"/>
              <a:t>Μερική ΑΤΡ σύνθεση επιτυγχάνεται με την χρησιμοποίηση ενέργειας από την αναερόβια διάσπαση της γλυκόζης σε γαλακτικό. Εν τούτοις, η χρησιμοποίηση του αναερόβιου μονοπατιού σταματά από μόνο του, διότι, παρά την γρήγορη διάχυση του γαλακτικού στο αίμα, αρκετό συσσωρεύεται στους μυς και τελικά υπερβαίνει την ικανότητα των </a:t>
            </a:r>
            <a:r>
              <a:rPr lang="en-US" dirty="0" smtClean="0"/>
              <a:t>buffers</a:t>
            </a:r>
            <a:r>
              <a:rPr lang="el-GR" dirty="0" smtClean="0"/>
              <a:t> (ρυθμιστικών διαλυμάτων) των ιστών ώστε να ελαττώνεται τελικά το </a:t>
            </a:r>
            <a:r>
              <a:rPr lang="en-US" dirty="0" smtClean="0"/>
              <a:t>p</a:t>
            </a:r>
            <a:r>
              <a:rPr lang="el-GR" dirty="0" smtClean="0"/>
              <a:t>Η. Εν τούτοις για μικρό χρονικό διάστημα, η παρουσία ενός αναερόβιου μονοπατιού για τον καταβολισμό της γλυκόζης επιτρέπει την δραστηριότητα των μυών για περισσότερο χρόνο από όσο θα μπορούσε χωρίς αυτό.</a:t>
            </a:r>
          </a:p>
          <a:p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μεταβολισμός χρέους Ο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el-GR" sz="3200" b="0" dirty="0" smtClean="0"/>
              <a:t>2/5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r>
              <a:rPr lang="el-GR" dirty="0" smtClean="0"/>
              <a:t>Μετά όμως έξτρα Ο</a:t>
            </a:r>
            <a:r>
              <a:rPr lang="el-GR" baseline="-25000" dirty="0" smtClean="0"/>
              <a:t>2</a:t>
            </a:r>
            <a:r>
              <a:rPr lang="el-GR" dirty="0" smtClean="0"/>
              <a:t> καταναλώνεται για να απομακρύνει την περίσσεια γαλακτικού, να αντικαταστήσει τα αποθέματα ΑΤΡ/φωσφορυλοκρεατινίνης και να επαναφέρει τα μικρά Ο</a:t>
            </a:r>
            <a:r>
              <a:rPr lang="el-GR" baseline="-25000" dirty="0" smtClean="0"/>
              <a:t>2</a:t>
            </a:r>
            <a:r>
              <a:rPr lang="el-GR" dirty="0" smtClean="0"/>
              <a:t> ποσά που είχαν δοθεί από μυοσφαιρίνη. </a:t>
            </a:r>
            <a:r>
              <a:rPr lang="el-GR" b="1" dirty="0" smtClean="0"/>
              <a:t>Το ποσό του έξτρα Ο</a:t>
            </a:r>
            <a:r>
              <a:rPr lang="el-GR" b="1" baseline="-25000" dirty="0" smtClean="0"/>
              <a:t>2</a:t>
            </a:r>
            <a:r>
              <a:rPr lang="el-GR" b="1" dirty="0" smtClean="0"/>
              <a:t> που καταναλώνεται είναι ανάλογο με το ποσό κατά το οποίο οι ανάγκες ενέργειας ξεπέρασαν το μονοπάτι τις αερόβιας σύνθεσης, δηλ. το ποσό σύμφωνα με το οποίο συνέβη ένα χρέος Ο</a:t>
            </a:r>
            <a:r>
              <a:rPr lang="el-GR" b="1" baseline="-25000" dirty="0" smtClean="0"/>
              <a:t>2</a:t>
            </a:r>
            <a:r>
              <a:rPr lang="el-GR" b="1" dirty="0" smtClean="0"/>
              <a:t>.</a:t>
            </a:r>
            <a:r>
              <a:rPr lang="el-GR" dirty="0" smtClean="0"/>
              <a:t>  </a:t>
            </a:r>
          </a:p>
          <a:p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μεταβολισμός χρέους Ο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el-GR" sz="3200" b="0" dirty="0" smtClean="0"/>
              <a:t>3/5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 hangingPunct="0"/>
            <a:r>
              <a:rPr lang="el-GR" dirty="0" smtClean="0"/>
              <a:t>Το χρέος Ο</a:t>
            </a:r>
            <a:r>
              <a:rPr lang="el-GR" baseline="-25000" dirty="0" smtClean="0"/>
              <a:t>2</a:t>
            </a:r>
            <a:r>
              <a:rPr lang="el-GR" dirty="0" smtClean="0"/>
              <a:t> μπορεί να</a:t>
            </a:r>
            <a:r>
              <a:rPr lang="en-US" dirty="0" smtClean="0"/>
              <a:t> </a:t>
            </a:r>
            <a:r>
              <a:rPr lang="el-GR" dirty="0" smtClean="0"/>
              <a:t>είναι 6 φορές περισσότερο από την βασική κατανάλωση Ο</a:t>
            </a:r>
            <a:r>
              <a:rPr lang="el-GR" baseline="-25000" dirty="0" smtClean="0"/>
              <a:t>2</a:t>
            </a:r>
            <a:r>
              <a:rPr lang="el-GR" dirty="0" smtClean="0"/>
              <a:t>. Μπορεί να συμβεί </a:t>
            </a:r>
            <a:r>
              <a:rPr lang="el-GR" b="1" dirty="0" smtClean="0"/>
              <a:t>γρήγορα ή αργά</a:t>
            </a:r>
            <a:r>
              <a:rPr lang="el-GR" dirty="0" smtClean="0"/>
              <a:t>.</a:t>
            </a:r>
          </a:p>
          <a:p>
            <a:pPr hangingPunct="0"/>
            <a:r>
              <a:rPr lang="el-GR" dirty="0" smtClean="0"/>
              <a:t> Γρήγορη ή βίαια μυϊκή εργασία είναι δυνατό να συμβεί για σύντομο χρονικό διάστημα, αλλά λιγότερο βίαια εργασία μπορεί να συνεχιστεί επί μακρότερο χρονικό διάστημα.</a:t>
            </a:r>
          </a:p>
          <a:p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μεταβολισμός χρέους Ο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el-GR" sz="3200" b="0" dirty="0" smtClean="0"/>
              <a:t>4/5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l-GR" b="1" dirty="0" smtClean="0"/>
              <a:t>Οι αθλητές</a:t>
            </a:r>
            <a:r>
              <a:rPr lang="el-GR" dirty="0" smtClean="0"/>
              <a:t> μπορούν να αυξήσουν την κατανάλωση Ο2 στους μυς τους σε μεγαλύτερο βαθμό από τους μη αθλητές και μπορούν να χρησιμοποιούν τα ελεύθερα λιπαρά οξέα πιο αποτελεσματικά.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μεταβολισμός χρέους Ο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el-GR" sz="3200" b="0" dirty="0" smtClean="0"/>
              <a:t>5/5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r>
              <a:rPr lang="el-GR" dirty="0" smtClean="0"/>
              <a:t>Έτσι μπορούν να κάνουν μεγαλύτερη άσκηση χωρίς να εξαντλούν το γλυκογόνο τους καθώς και να μην αυξάνουν την παραγωγή γαλακτικού οξέος.  </a:t>
            </a:r>
          </a:p>
          <a:p>
            <a:r>
              <a:rPr lang="el-GR" dirty="0" smtClean="0"/>
              <a:t>Έχουν επίσης μάθει να ενισχύουν την πρόσληψη υδατανθράκων πριν από αθλητικά γεγονότα, αυξάνοντας τα αποθέματα μυών σε γλυκογόνο που με την σειρά του αυξάνει σημαντικά την αντοχή τους.</a:t>
            </a:r>
          </a:p>
          <a:p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Στην άσκηση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Όταν οι μυϊκές ίνες δεν έχουν καθόλου ΑΤΡ ή φωσφορυλοκρεατινίνη, αναπτύσσουν ένα είδος εξαιρετικής σκληρότητας, την </a:t>
            </a:r>
            <a:r>
              <a:rPr lang="el-GR" b="1" dirty="0" smtClean="0"/>
              <a:t>ακαμψία. </a:t>
            </a:r>
            <a:r>
              <a:rPr lang="el-GR" dirty="0" smtClean="0"/>
              <a:t>Όταν συμβεί αυτό μετά θάνατον, </a:t>
            </a:r>
            <a:r>
              <a:rPr lang="el-GR" b="1" dirty="0" smtClean="0"/>
              <a:t>καλείται νεκρική ακαμψία.  </a:t>
            </a:r>
          </a:p>
          <a:p>
            <a:r>
              <a:rPr lang="el-GR" dirty="0" smtClean="0"/>
              <a:t>Κατά την ακαμψία όλες οι κεφαλές μυοσίνης είναι </a:t>
            </a:r>
            <a:r>
              <a:rPr lang="el-GR" b="1" dirty="0" smtClean="0"/>
              <a:t>κολλημμένες</a:t>
            </a:r>
            <a:r>
              <a:rPr lang="el-GR" dirty="0" smtClean="0"/>
              <a:t> στην ακτίνη αλλά «</a:t>
            </a:r>
            <a:r>
              <a:rPr lang="el-GR" b="1" dirty="0" smtClean="0"/>
              <a:t>φιξαρισμένες» (ακίνητες) ανώμαλα, με αντίσταση.</a:t>
            </a:r>
          </a:p>
          <a:p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Ακαμψία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μικρότερο δυνατό ποσό μυός που μπορεί να κινηθεί σε απάντηση της διέγερσης ενός κινητικού νευρώνα, δεν είναι μια μυϊκή ίνα, αλλά όλες οι ίνες που νευρούνται από τον νευρώνα. </a:t>
            </a:r>
            <a:r>
              <a:rPr lang="el-GR" b="1" dirty="0" smtClean="0"/>
              <a:t>Ο μοναχικός αυτός κινητικός νευρώνας και οι μυϊκές ίνες που νευρώνει αποτελούν την κινητική μονάδα.</a:t>
            </a:r>
            <a:r>
              <a:rPr lang="el-GR" dirty="0" smtClean="0"/>
              <a:t>  Ο αριθμός των μυϊκών ινών σε μια κινητική μονάδα ποικίλει.  Σε μύες που έχουν σχέση με φίνες, λεπτές και ακριβείς κινήσεις (π.χ. χέρι) υπάρχουν 3-6 μυϊκές ίνες ανά κινητική μονάδα. Σε μεγάλους μυς έχουν αναφερθεί 120-165 μυϊκές ίνες ανά μονάδα.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κινητική </a:t>
            </a:r>
            <a:r>
              <a:rPr lang="el-GR" dirty="0" smtClean="0"/>
              <a:t>μονάδα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Μυϊκό σύστημα</a:t>
            </a:r>
            <a:endParaRPr lang="el-GR" dirty="0"/>
          </a:p>
        </p:txBody>
      </p:sp>
      <p:pic>
        <p:nvPicPr>
          <p:cNvPr id="2" name="Picture 2" descr="File:1105 Anterior and Posterior Views of Muscl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64"/>
          <a:stretch/>
        </p:blipFill>
        <p:spPr bwMode="auto">
          <a:xfrm>
            <a:off x="323528" y="1452437"/>
            <a:ext cx="4200053" cy="47628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1105 Anterior and Posterior Views of Muscl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716016" y="1452437"/>
            <a:ext cx="4093860" cy="47628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2207" y="6309320"/>
            <a:ext cx="7585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1105 Anterior and Posterior Views of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Muscles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CFCF"/>
              </a:rPr>
              <a:t>CFCF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Κάθε σπονδυλικός κινητικός νευρών, νευρώνει ένα είδος μυϊκής ίνας, έτσι </a:t>
            </a:r>
            <a:r>
              <a:rPr lang="el-GR" b="1" dirty="0" smtClean="0"/>
              <a:t>οι μυϊκές ίνες μιας κινητικής μονάδος είναι του αυτού είδους. </a:t>
            </a:r>
            <a:r>
              <a:rPr lang="el-GR" dirty="0" smtClean="0"/>
              <a:t>Με βάση τις ίνες που νευρώνουν και με βάση την ταχύτητα συστολής τους, οι κινητικές μονάδες χωρίζονται σε:  1) </a:t>
            </a:r>
            <a:r>
              <a:rPr lang="el-GR" b="1" dirty="0" smtClean="0"/>
              <a:t>αργές</a:t>
            </a:r>
            <a:r>
              <a:rPr lang="el-GR" dirty="0" smtClean="0"/>
              <a:t>, 2) </a:t>
            </a:r>
            <a:r>
              <a:rPr lang="el-GR" b="1" dirty="0" smtClean="0"/>
              <a:t>γρήγορες</a:t>
            </a:r>
            <a:r>
              <a:rPr lang="el-GR" dirty="0" smtClean="0"/>
              <a:t>. Οι αργές κινητικές μονάδες νευρώνονται από αργούς κινητικούς νευρώνες ενώ οι γρήγορες κινητικές μονάδες από γρήγορους κινητικούς νευρώνες.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κινητική </a:t>
            </a:r>
            <a:r>
              <a:rPr lang="el-GR" dirty="0" smtClean="0"/>
              <a:t>μονάδα </a:t>
            </a:r>
            <a:r>
              <a:rPr lang="el-GR" sz="3200" b="0" dirty="0"/>
              <a:t>2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l-GR" b="1" dirty="0" smtClean="0"/>
              <a:t>Οδηγεί :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l-GR" b="1" dirty="0" smtClean="0"/>
              <a:t>ατροφία</a:t>
            </a:r>
            <a:r>
              <a:rPr lang="el-GR" dirty="0" smtClean="0"/>
              <a:t> (χαλαρά παράλυση),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l-GR" b="1" dirty="0" smtClean="0"/>
              <a:t>ινιδώσεις </a:t>
            </a:r>
            <a:r>
              <a:rPr lang="el-GR" dirty="0" smtClean="0"/>
              <a:t>(</a:t>
            </a:r>
            <a:r>
              <a:rPr lang="en-US" dirty="0" smtClean="0"/>
              <a:t>fasciculation</a:t>
            </a:r>
            <a:r>
              <a:rPr lang="el-GR" dirty="0" smtClean="0"/>
              <a:t>).</a:t>
            </a:r>
          </a:p>
          <a:p>
            <a:pPr marL="0" indent="0">
              <a:lnSpc>
                <a:spcPct val="80000"/>
              </a:lnSpc>
              <a:buNone/>
            </a:pPr>
            <a:endParaRPr lang="el-GR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b="1" dirty="0" smtClean="0"/>
              <a:t>Το 1+2</a:t>
            </a:r>
            <a:r>
              <a:rPr lang="el-GR" dirty="0" smtClean="0"/>
              <a:t> </a:t>
            </a:r>
            <a:r>
              <a:rPr lang="el-GR" b="1" dirty="0" smtClean="0"/>
              <a:t> είναι </a:t>
            </a:r>
            <a:r>
              <a:rPr lang="el-GR" dirty="0" smtClean="0"/>
              <a:t>αποτέλεσμα βλάβης του </a:t>
            </a:r>
            <a:r>
              <a:rPr lang="el-GR" b="1" dirty="0" smtClean="0"/>
              <a:t>κάτω κινητικού νευρών </a:t>
            </a:r>
            <a:r>
              <a:rPr lang="el-GR" dirty="0" smtClean="0"/>
              <a:t>της σπονδυλικής στήλης.</a:t>
            </a:r>
          </a:p>
          <a:p>
            <a:pPr>
              <a:lnSpc>
                <a:spcPct val="80000"/>
              </a:lnSpc>
              <a:buNone/>
            </a:pPr>
            <a:endParaRPr lang="el-GR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dirty="0" smtClean="0"/>
              <a:t>(* οι ινιδώσεις οφείλονται  σε υπερευαισθησία στην </a:t>
            </a:r>
            <a:r>
              <a:rPr lang="en-US" dirty="0" smtClean="0"/>
              <a:t>Ach</a:t>
            </a:r>
            <a:r>
              <a:rPr lang="el-GR" dirty="0" smtClean="0"/>
              <a:t> και δεν είναι ορατές).</a:t>
            </a:r>
          </a:p>
          <a:p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Απονεύρωση του μυός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Η διέγερση των κινητικών μονάδων μπορεί να μελετηθεί με την </a:t>
            </a:r>
            <a:r>
              <a:rPr lang="el-GR" b="1" dirty="0" smtClean="0"/>
              <a:t>ηλεκτρομυογραφία, </a:t>
            </a:r>
            <a:r>
              <a:rPr lang="el-GR" dirty="0" smtClean="0"/>
              <a:t>δηλ. την διαδικασία εκείνη της καταγραφής της ηλεκτρικής δραστηριότητας των μυών.  Στους ανθρώπους, εν εγρηγόρσει χρησιμοποιούνται μικροί μεταλλικοί δίσκοι πάνω από τους μυς σαν ηλεκτρόδια ή μικρές υποδερματικές βελόνες σαν ηλεκτρόδιο.  Αυτό που λαμβάνεται με αυτή την διαδικασία λέγεται </a:t>
            </a:r>
            <a:r>
              <a:rPr lang="el-GR" b="1" dirty="0" smtClean="0"/>
              <a:t>ηλεκτρομυογράφημα </a:t>
            </a:r>
            <a:r>
              <a:rPr lang="el-GR" dirty="0" smtClean="0"/>
              <a:t>(</a:t>
            </a:r>
            <a:r>
              <a:rPr lang="en-US" dirty="0" smtClean="0"/>
              <a:t>electromyogram</a:t>
            </a:r>
            <a:r>
              <a:rPr lang="el-GR" dirty="0" smtClean="0"/>
              <a:t>/</a:t>
            </a:r>
            <a:r>
              <a:rPr lang="en-US" dirty="0" smtClean="0"/>
              <a:t>EMG</a:t>
            </a:r>
            <a:r>
              <a:rPr lang="el-GR" dirty="0" smtClean="0"/>
              <a:t>).  Με τις λεπτές υποδερματικές βελόνες μπορούμε να καταγράψουμε </a:t>
            </a:r>
            <a:r>
              <a:rPr lang="en-US" dirty="0" smtClean="0"/>
              <a:t>EMG</a:t>
            </a:r>
            <a:r>
              <a:rPr lang="el-GR" dirty="0" smtClean="0"/>
              <a:t>, ιδιαιτέρων ινών.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Ηλεκτρομυογραφία – ηλεκτρομυογράφημα </a:t>
            </a:r>
            <a:r>
              <a:rPr lang="el-GR" dirty="0" smtClean="0"/>
              <a:t>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Στην ηρεμία το </a:t>
            </a:r>
            <a:r>
              <a:rPr lang="en-US" dirty="0" smtClean="0"/>
              <a:t>EMG</a:t>
            </a:r>
            <a:r>
              <a:rPr lang="el-GR" dirty="0" smtClean="0"/>
              <a:t> δείχνει μικρή αυθόρμητη μυϊκή δραστηριότητα.  Με λίγη ηθελημένη δραστηριότητα, λίγες κινητικές μονάδες πυροδοτούν και καθώς η προσπάθεια αυξάνεται όλο και περισσότερες κινητικές μονάδες συμμετέχουν.  Στο τέλος όλες οι ίνες πυροδοτούν ασύγχρονα αλλά όλες οι απαντήσεις καταλήγουν στην ομαλή σύσπαση του όλου μυός.</a:t>
            </a:r>
          </a:p>
          <a:p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Ηλεκτρομυογραφία – ηλεκτρομυογράφημα  </a:t>
            </a:r>
            <a:r>
              <a:rPr lang="el-GR" sz="3300" b="0" dirty="0"/>
              <a:t>2</a:t>
            </a:r>
            <a:r>
              <a:rPr lang="el-GR" sz="3300" b="0" dirty="0" smtClean="0"/>
              <a:t>/2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Ηλεκτρομυογράφημα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098" name="Picture 2" descr="File:EMG - SI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84" y="1268760"/>
            <a:ext cx="6408712" cy="48045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769522" y="6237312"/>
            <a:ext cx="7585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EMG - </a:t>
            </a:r>
            <a:r>
              <a:rPr lang="en-US" sz="1200" dirty="0" smtClean="0">
                <a:latin typeface="+mn-lt"/>
                <a:hlinkClick r:id="rId4"/>
              </a:rPr>
              <a:t>SIMI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Dger"/>
              </a:rPr>
              <a:t>Dger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19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Ηλεκτρομυογράφημα </a:t>
            </a:r>
            <a:r>
              <a:rPr lang="el-GR" sz="3200" b="0" dirty="0" smtClean="0"/>
              <a:t>2/2</a:t>
            </a:r>
            <a:endParaRPr lang="el-GR" dirty="0"/>
          </a:p>
        </p:txBody>
      </p:sp>
      <p:pic>
        <p:nvPicPr>
          <p:cNvPr id="2050" name="Picture 2" descr="e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904656" cy="447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197859" y="6237311"/>
            <a:ext cx="748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+mn-lt"/>
                <a:hlinkClick r:id="rId4"/>
              </a:rPr>
              <a:t>ustudy.in</a:t>
            </a:r>
            <a:endParaRPr lang="el-GR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89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200" dirty="0" smtClean="0"/>
              <a:t>Εκτός από τις παραλύσεις των μυών έχουμε:</a:t>
            </a:r>
          </a:p>
          <a:p>
            <a:pPr marL="895350" indent="-534988">
              <a:lnSpc>
                <a:spcPct val="110000"/>
              </a:lnSpc>
              <a:buFont typeface="+mj-lt"/>
              <a:buAutoNum type="arabicPeriod"/>
            </a:pPr>
            <a:r>
              <a:rPr lang="el-GR" sz="2200" b="1" dirty="0" smtClean="0"/>
              <a:t>Δυστροφίες</a:t>
            </a:r>
            <a:endParaRPr lang="en-US" sz="2200" b="1" dirty="0" smtClean="0"/>
          </a:p>
          <a:p>
            <a:pPr marL="895350" indent="-534988">
              <a:lnSpc>
                <a:spcPct val="110000"/>
              </a:lnSpc>
              <a:buFont typeface="+mj-lt"/>
              <a:buAutoNum type="arabicPeriod"/>
            </a:pPr>
            <a:r>
              <a:rPr lang="el-GR" sz="2200" b="1" dirty="0" smtClean="0"/>
              <a:t>Μυϊκή Υποτονία</a:t>
            </a:r>
            <a:endParaRPr lang="el-GR" sz="2200" dirty="0" smtClean="0"/>
          </a:p>
          <a:p>
            <a:pPr marL="360363" indent="0">
              <a:lnSpc>
                <a:spcPct val="110000"/>
              </a:lnSpc>
              <a:buNone/>
            </a:pPr>
            <a:r>
              <a:rPr lang="el-GR" sz="2200" dirty="0" smtClean="0"/>
              <a:t>π.χ. </a:t>
            </a:r>
            <a:r>
              <a:rPr lang="en-US" sz="2200" b="1" dirty="0" smtClean="0"/>
              <a:t>Duchenne</a:t>
            </a:r>
            <a:r>
              <a:rPr lang="el-GR" sz="2200" b="1" dirty="0" smtClean="0"/>
              <a:t>’</a:t>
            </a:r>
            <a:r>
              <a:rPr lang="en-US" sz="2200" b="1" dirty="0" smtClean="0"/>
              <a:t>s</a:t>
            </a:r>
            <a:r>
              <a:rPr lang="el-GR" sz="2200" b="1" dirty="0" smtClean="0"/>
              <a:t> μυϊκή δυστροφία, συγγενής</a:t>
            </a:r>
            <a:r>
              <a:rPr lang="el-GR" sz="2200" dirty="0" smtClean="0"/>
              <a:t> νόσος που μεταδίδεται με το χρωμόσωμα </a:t>
            </a:r>
            <a:r>
              <a:rPr lang="el-GR" sz="2200" b="1" dirty="0" smtClean="0"/>
              <a:t>Χ</a:t>
            </a:r>
            <a:r>
              <a:rPr lang="el-GR" sz="2200" dirty="0" smtClean="0"/>
              <a:t>.  Χαρακτηρίζεται από</a:t>
            </a:r>
            <a:r>
              <a:rPr lang="el-GR" sz="2200" b="1" dirty="0" smtClean="0"/>
              <a:t> προοδευτική αδυναμία </a:t>
            </a:r>
            <a:r>
              <a:rPr lang="el-GR" sz="2200" dirty="0" smtClean="0"/>
              <a:t>(1:3.000 άρρενες) - θάνατος μέχρι 30.  Έχει απομονωθεί το προβληματικό γονίδιο και το παθολογικό (συνήθως) του προϊόν η πρωτεΐνη </a:t>
            </a:r>
            <a:r>
              <a:rPr lang="el-GR" sz="2200" b="1" dirty="0" smtClean="0"/>
              <a:t>δυστροφίνη </a:t>
            </a:r>
            <a:r>
              <a:rPr lang="el-GR" sz="2200" dirty="0" smtClean="0"/>
              <a:t>που κανονικά συνδέει εσωτερικά τα μυϊκά κύτταρα σε άλλα κύτταρα, βοηθώντας συνέργεια κατά την συστολή.  Όταν χαθεί η λειτουργία της προοδευτικά χάνεται η λειτουργία του μυός.  Στην </a:t>
            </a:r>
            <a:r>
              <a:rPr lang="en-US" sz="2200" dirty="0" smtClean="0"/>
              <a:t>Duchenne</a:t>
            </a:r>
            <a:r>
              <a:rPr lang="el-GR" sz="2200" dirty="0" smtClean="0"/>
              <a:t> μυϊκή δυστροφία, η δυστροφίνη λείπει τελείως. Το </a:t>
            </a:r>
            <a:r>
              <a:rPr lang="el-GR" sz="2200" b="1" dirty="0" smtClean="0"/>
              <a:t>γονίδιο της δυστροφίνης είναι από τα μεγαλύτερα γνωστά γονίδια.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Παθήσεις μυών -Δυστροφίες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Στις μυϊκές υποτονίες, </a:t>
            </a:r>
            <a:r>
              <a:rPr lang="el-GR" b="1" dirty="0" smtClean="0"/>
              <a:t>η χαλάρωση</a:t>
            </a:r>
            <a:r>
              <a:rPr lang="el-GR" dirty="0" smtClean="0"/>
              <a:t> των μυών </a:t>
            </a:r>
            <a:r>
              <a:rPr lang="el-GR" b="1" dirty="0" smtClean="0"/>
              <a:t>παρατείνεται</a:t>
            </a:r>
            <a:r>
              <a:rPr lang="el-GR" dirty="0" smtClean="0"/>
              <a:t> μετά την ηθελημένη συστολή. Οι μυοτονίες οφείλονται σε ανώμαλα </a:t>
            </a:r>
            <a:r>
              <a:rPr lang="el-GR" b="1" dirty="0" smtClean="0"/>
              <a:t>γονίδια</a:t>
            </a:r>
            <a:r>
              <a:rPr lang="el-GR" dirty="0" smtClean="0"/>
              <a:t> στο χρωμόσωμα 7, 17, 19, που δημιουργούν ανωμαλίες στα κανάλια </a:t>
            </a:r>
            <a:r>
              <a:rPr lang="en-US" dirty="0" smtClean="0"/>
              <a:t>Na</a:t>
            </a:r>
            <a:r>
              <a:rPr lang="el-GR" baseline="30000" dirty="0" smtClean="0"/>
              <a:t>+</a:t>
            </a:r>
            <a:r>
              <a:rPr lang="el-GR" dirty="0" smtClean="0"/>
              <a:t>/</a:t>
            </a:r>
            <a:r>
              <a:rPr lang="en-US" dirty="0" smtClean="0"/>
              <a:t>Cl</a:t>
            </a:r>
            <a:r>
              <a:rPr lang="el-GR" baseline="30000" dirty="0" smtClean="0"/>
              <a:t>-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Παθήσεις μυών - υποτονίες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     Νευρομυϊκή Ένωση</a:t>
            </a:r>
            <a:endParaRPr lang="el-GR" dirty="0" smtClean="0"/>
          </a:p>
          <a:p>
            <a:r>
              <a:rPr lang="el-GR" b="1" dirty="0" smtClean="0"/>
              <a:t>Ανατομία: </a:t>
            </a:r>
            <a:r>
              <a:rPr lang="el-GR" dirty="0" smtClean="0"/>
              <a:t>Καθώς ο άξονας του νευρικού κυττάρου πλησιάζει στο τέλος του, χάνει το περίβλημα της μυελίνης του και διαχωρίζεται σε ένα αριθμό τελικών </a:t>
            </a:r>
            <a:r>
              <a:rPr lang="el-GR" b="1" dirty="0" smtClean="0"/>
              <a:t>κομβίων. </a:t>
            </a:r>
            <a:r>
              <a:rPr lang="el-GR" dirty="0" smtClean="0"/>
              <a:t>Τα τελικά κομβία περιέχουν πολλά μικρά, διαυγή </a:t>
            </a:r>
            <a:r>
              <a:rPr lang="el-GR" b="1" dirty="0" smtClean="0"/>
              <a:t>κοκκία με ακετυλοχολίνη, </a:t>
            </a:r>
            <a:r>
              <a:rPr lang="el-GR" dirty="0" smtClean="0"/>
              <a:t>το μεταβιβαστή σε αυτές τις ενώσεις.  </a:t>
            </a:r>
          </a:p>
          <a:p>
            <a:r>
              <a:rPr lang="el-GR" dirty="0" smtClean="0"/>
              <a:t>Οι απολήξεις του άξονα εισχωρούν σε κοιλώματα στην </a:t>
            </a:r>
            <a:r>
              <a:rPr lang="el-GR" b="1" dirty="0" smtClean="0"/>
              <a:t>τελική κινητική πλάκα, </a:t>
            </a:r>
            <a:r>
              <a:rPr lang="el-GR" dirty="0" smtClean="0"/>
              <a:t>όπως καλείται </a:t>
            </a:r>
            <a:r>
              <a:rPr lang="el-GR" b="1" dirty="0" smtClean="0"/>
              <a:t>το πεπαχυσμένο μέρος της μυϊκής μεμβράνης </a:t>
            </a:r>
            <a:r>
              <a:rPr lang="el-GR" dirty="0" smtClean="0"/>
              <a:t>στην νευρομυϊκή ένωση.  </a:t>
            </a:r>
          </a:p>
          <a:p>
            <a:r>
              <a:rPr lang="el-GR" dirty="0" smtClean="0"/>
              <a:t>Κάτω από τις απολήξεις των νευρώνων, η μεμβράνη της τελικής κινητικής πλάκας σχηματίζει </a:t>
            </a:r>
            <a:r>
              <a:rPr lang="el-GR" b="1" dirty="0" smtClean="0"/>
              <a:t>πτυχές.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Νευρομυϊκή </a:t>
            </a:r>
            <a:r>
              <a:rPr lang="el-GR" dirty="0" smtClean="0"/>
              <a:t>μεταβίβαση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κενό μεταξύ νεύρου και πεπαχυσμένης μυϊκής μεμβράνης είναι παρόμοιο με την συναπτική σχισμή των συνάψεων.  Το όλο σύστημα καλείται </a:t>
            </a:r>
            <a:r>
              <a:rPr lang="el-GR" b="1" dirty="0" smtClean="0"/>
              <a:t>νευρομυϊκή ένωση.  </a:t>
            </a:r>
          </a:p>
          <a:p>
            <a:r>
              <a:rPr lang="el-GR" b="1" dirty="0" smtClean="0"/>
              <a:t>Μόνο μια νευρική ίνα τελειώνει στην μυϊκή κινητική πλάκα.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Νευρομυϊκή </a:t>
            </a:r>
            <a:r>
              <a:rPr lang="el-GR" dirty="0"/>
              <a:t>ένωση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Μακρο- και μικρο-ανατομία σκελετικού μυός</a:t>
            </a:r>
            <a:endParaRPr lang="el-GR" dirty="0"/>
          </a:p>
        </p:txBody>
      </p:sp>
      <p:pic>
        <p:nvPicPr>
          <p:cNvPr id="2050" name="Picture 2" descr="C:\Users\THOMAS\Desktop\423px-Skeletal_muscle_diagra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47654" y="1124745"/>
            <a:ext cx="4048692" cy="5733256"/>
          </a:xfrm>
          <a:prstGeom prst="rect">
            <a:avLst/>
          </a:prstGeom>
          <a:noFill/>
        </p:spPr>
      </p:pic>
      <p:sp>
        <p:nvSpPr>
          <p:cNvPr id="6" name="Rectangle 7"/>
          <p:cNvSpPr/>
          <p:nvPr/>
        </p:nvSpPr>
        <p:spPr>
          <a:xfrm>
            <a:off x="611560" y="6383767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Skeletal muscle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Raul654"/>
              </a:rPr>
              <a:t>Raul654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256584"/>
          </a:xfrm>
        </p:spPr>
        <p:txBody>
          <a:bodyPr>
            <a:normAutofit/>
          </a:bodyPr>
          <a:lstStyle/>
          <a:p>
            <a:pPr indent="17463">
              <a:buNone/>
            </a:pPr>
            <a:r>
              <a:rPr lang="el-GR" sz="2200" dirty="0" smtClean="0"/>
              <a:t>Κατά την μετάδοση ερεθίσματος από το τέλος του κινητικού νεύρου στον μυ, συμβαίνουν γεγονότα παρόμοια με εκείνα των συνάψεων.  </a:t>
            </a:r>
          </a:p>
          <a:p>
            <a:r>
              <a:rPr lang="el-GR" sz="2200" dirty="0" smtClean="0"/>
              <a:t>Το ερέθισμα φτάνει το τέλος του κινητικού νευρώνος και αυξάνει εκεί την διαβατότητα </a:t>
            </a:r>
            <a:r>
              <a:rPr lang="el-GR" sz="2200" b="1" dirty="0" smtClean="0"/>
              <a:t>σε </a:t>
            </a:r>
            <a:r>
              <a:rPr lang="en-US" sz="2200" b="1" dirty="0" smtClean="0"/>
              <a:t>Ca</a:t>
            </a:r>
            <a:r>
              <a:rPr lang="el-GR" sz="1600" b="1" dirty="0" smtClean="0"/>
              <a:t>++</a:t>
            </a:r>
            <a:r>
              <a:rPr lang="el-GR" sz="2200" b="1" dirty="0" smtClean="0"/>
              <a:t>.</a:t>
            </a:r>
            <a:r>
              <a:rPr lang="el-GR" sz="2200" dirty="0" smtClean="0"/>
              <a:t>  </a:t>
            </a:r>
            <a:r>
              <a:rPr lang="en-US" sz="2200" dirty="0" smtClean="0"/>
              <a:t>To Ca</a:t>
            </a:r>
            <a:r>
              <a:rPr lang="el-GR" sz="1600" dirty="0" smtClean="0"/>
              <a:t>++</a:t>
            </a:r>
            <a:r>
              <a:rPr lang="el-GR" sz="2200" dirty="0" smtClean="0"/>
              <a:t> εισέρχεται και </a:t>
            </a:r>
            <a:r>
              <a:rPr lang="el-GR" sz="2200" dirty="0" smtClean="0">
                <a:sym typeface="Symbol" pitchFamily="18" charset="2"/>
              </a:rPr>
              <a:t>αυξάνει </a:t>
            </a:r>
            <a:r>
              <a:rPr lang="el-GR" sz="2200" b="1" dirty="0" smtClean="0"/>
              <a:t>την εξωκυττάρωση των κυστιδίων που περιέχουν </a:t>
            </a:r>
            <a:r>
              <a:rPr lang="en-US" sz="2200" b="1" dirty="0" smtClean="0"/>
              <a:t>Ach</a:t>
            </a:r>
            <a:r>
              <a:rPr lang="el-GR" sz="2200" b="1" dirty="0" smtClean="0"/>
              <a:t>.  </a:t>
            </a:r>
            <a:r>
              <a:rPr lang="el-GR" sz="2200" dirty="0" smtClean="0"/>
              <a:t>Η </a:t>
            </a:r>
            <a:r>
              <a:rPr lang="en-US" sz="2200" dirty="0" smtClean="0"/>
              <a:t>Ach</a:t>
            </a:r>
            <a:r>
              <a:rPr lang="el-GR" sz="2200" dirty="0" smtClean="0"/>
              <a:t> διαχέεται </a:t>
            </a:r>
            <a:r>
              <a:rPr lang="el-GR" sz="2200" b="1" dirty="0" smtClean="0"/>
              <a:t>στους νικοτινικούς</a:t>
            </a:r>
            <a:r>
              <a:rPr lang="el-GR" sz="2200" dirty="0" smtClean="0"/>
              <a:t> υποδοχείς των μυών που είναι συγκεντρωμένοι στις πτυχές της μεμβράνης της μυϊκής τελικής πλάκας.  </a:t>
            </a:r>
          </a:p>
          <a:p>
            <a:r>
              <a:rPr lang="el-GR" sz="2200" dirty="0" smtClean="0"/>
              <a:t>Το δέσμευμα της </a:t>
            </a:r>
            <a:r>
              <a:rPr lang="en-US" sz="2200" dirty="0" smtClean="0"/>
              <a:t>Ach</a:t>
            </a:r>
            <a:r>
              <a:rPr lang="el-GR" sz="2200" dirty="0" smtClean="0"/>
              <a:t> με τον μυϊκό νικοτινικό υποδοχέα </a:t>
            </a:r>
            <a:r>
              <a:rPr lang="el-GR" sz="2200" dirty="0" smtClean="0">
                <a:sym typeface="Symbol" pitchFamily="18" charset="2"/>
              </a:rPr>
              <a:t>αυξάνει </a:t>
            </a:r>
            <a:r>
              <a:rPr lang="el-GR" sz="2200" b="1" dirty="0" smtClean="0"/>
              <a:t>την διαβατότητα σε Να</a:t>
            </a:r>
            <a:r>
              <a:rPr lang="el-GR" sz="1600" b="1" dirty="0" smtClean="0"/>
              <a:t>+</a:t>
            </a:r>
            <a:r>
              <a:rPr lang="el-GR" sz="2200" b="1" dirty="0" smtClean="0"/>
              <a:t> / Κ</a:t>
            </a:r>
            <a:r>
              <a:rPr lang="el-GR" sz="1600" b="1" dirty="0" smtClean="0"/>
              <a:t>+ </a:t>
            </a:r>
            <a:r>
              <a:rPr lang="el-GR" sz="2200" dirty="0" smtClean="0"/>
              <a:t>και η είσοδος Να</a:t>
            </a:r>
            <a:r>
              <a:rPr lang="el-GR" sz="1600" dirty="0" smtClean="0"/>
              <a:t>+ </a:t>
            </a:r>
            <a:r>
              <a:rPr lang="el-GR" sz="2200" dirty="0" smtClean="0"/>
              <a:t>δημιουργεί </a:t>
            </a:r>
            <a:r>
              <a:rPr lang="el-GR" sz="2200" b="1" dirty="0" smtClean="0"/>
              <a:t>ένα εκπολωτικό δυναμικό, </a:t>
            </a:r>
            <a:r>
              <a:rPr lang="el-GR" sz="2200" dirty="0" smtClean="0"/>
              <a:t>το δυναμικό της τελικής κινητικής πλάκας.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Γεγονότα κατά την μεταβίβαση </a:t>
            </a:r>
            <a:r>
              <a:rPr lang="el-GR" sz="3200" b="0" dirty="0" smtClean="0"/>
              <a:t>1/4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Γεγονότα κατά την μεταβίβαση </a:t>
            </a:r>
            <a:r>
              <a:rPr lang="el-GR" sz="3200" b="0" dirty="0" smtClean="0"/>
              <a:t>2/4</a:t>
            </a:r>
            <a:r>
              <a:rPr lang="el-GR" dirty="0" smtClean="0"/>
              <a:t> 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b="1" dirty="0" smtClean="0"/>
              <a:t>Δυναμικό, </a:t>
            </a:r>
            <a:r>
              <a:rPr lang="el-GR" sz="2200" dirty="0" smtClean="0"/>
              <a:t>το δυναμικό της τελικής κινητικής πλάκας. 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b="1" dirty="0" smtClean="0"/>
              <a:t>Αυτό το δυναμικό, εκπολώνει την μεμβράνη της μυϊκής ίνας μέχρι πυροδοτήσεως.  </a:t>
            </a:r>
            <a:r>
              <a:rPr lang="el-GR" sz="2200" dirty="0" smtClean="0"/>
              <a:t>Δυναμικά δημιουργούνται από κάθε μεριά της κινητικής πλάκας και κινούμενα προς απομάκρυνση κι από τις 2 κατευθύνσεις κατά μήκος της μυϊκής ίνας, αρχίζουν την σύσπαση του μυός.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/>
              <a:t>Κάθε τελική πλάκα έχει 15-40 εκατομμύρια νικοτινικούς υποδοχείς </a:t>
            </a:r>
            <a:r>
              <a:rPr lang="en-US" sz="2200" dirty="0" smtClean="0"/>
              <a:t>Ach</a:t>
            </a:r>
            <a:r>
              <a:rPr lang="el-GR" sz="2200" dirty="0" smtClean="0"/>
              <a:t>.  Κάθε νευρική ώση ελευθερώνει 60 </a:t>
            </a:r>
            <a:r>
              <a:rPr lang="en-US" sz="2200" dirty="0" smtClean="0"/>
              <a:t>Ach</a:t>
            </a:r>
            <a:r>
              <a:rPr lang="el-GR" sz="2200" dirty="0" smtClean="0"/>
              <a:t> κυστίδια και κάθε κυστίδιο έχει  </a:t>
            </a:r>
            <a:r>
              <a:rPr lang="en-US" sz="2200" dirty="0" smtClean="0">
                <a:sym typeface="Symbol" pitchFamily="18" charset="2"/>
              </a:rPr>
              <a:t></a:t>
            </a:r>
            <a:r>
              <a:rPr lang="el-GR" sz="2200" dirty="0" smtClean="0"/>
              <a:t>10.000 μόρια </a:t>
            </a:r>
            <a:r>
              <a:rPr lang="en-US" sz="2200" dirty="0" smtClean="0"/>
              <a:t>Ach</a:t>
            </a:r>
            <a:r>
              <a:rPr lang="el-GR" sz="2200" dirty="0" smtClean="0"/>
              <a:t>. </a:t>
            </a:r>
            <a:r>
              <a:rPr lang="el-GR" sz="2200" dirty="0"/>
              <a:t>Α</a:t>
            </a:r>
            <a:r>
              <a:rPr lang="el-GR" sz="2200" dirty="0" smtClean="0"/>
              <a:t>υτό το ποσό είναι αρκετό για να διεγείρει 10 φορές τον αριθμό των υποδοχέων ώστε να δώσουν ένα «φούλ» δυναμικό τελικής κινητικής πλάκας.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i="1" dirty="0" smtClean="0"/>
              <a:t>*Το δηλητήριο κουράριο ανταγωνίζεται την </a:t>
            </a:r>
            <a:r>
              <a:rPr lang="en-US" sz="2200" i="1" dirty="0" smtClean="0"/>
              <a:t>Ach</a:t>
            </a:r>
            <a:r>
              <a:rPr lang="el-GR" sz="2200" i="1" dirty="0" smtClean="0"/>
              <a:t> για δέσμευση στο νικοτινικό υποδοχέα (βέλη των ιθαγενών!)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Μικρά ποσά </a:t>
            </a:r>
            <a:r>
              <a:rPr lang="el-GR" b="1" dirty="0" smtClean="0"/>
              <a:t>«</a:t>
            </a:r>
            <a:r>
              <a:rPr lang="en-US" b="1" dirty="0" smtClean="0"/>
              <a:t>quanta</a:t>
            </a:r>
            <a:r>
              <a:rPr lang="el-GR" b="1" dirty="0" smtClean="0"/>
              <a:t>» «πακέτα» </a:t>
            </a:r>
            <a:r>
              <a:rPr lang="en-US" b="1" dirty="0" smtClean="0"/>
              <a:t>Ach</a:t>
            </a:r>
            <a:r>
              <a:rPr lang="el-GR" b="1" dirty="0" smtClean="0"/>
              <a:t> χύνονται τυχαία </a:t>
            </a:r>
            <a:r>
              <a:rPr lang="el-GR" dirty="0" smtClean="0"/>
              <a:t>κατά την ηρεμία από την νευρική μεμβράνη και καθένα </a:t>
            </a:r>
            <a:r>
              <a:rPr lang="en-US" dirty="0" smtClean="0"/>
              <a:t>quantum</a:t>
            </a:r>
            <a:r>
              <a:rPr lang="el-GR" dirty="0" smtClean="0"/>
              <a:t> δημιουργεί μία </a:t>
            </a:r>
            <a:r>
              <a:rPr lang="el-GR" b="1" dirty="0" smtClean="0"/>
              <a:t>μικρή εκπολωτική αιχμή, την «μινιατούρα</a:t>
            </a:r>
            <a:r>
              <a:rPr lang="el-GR" dirty="0" smtClean="0"/>
              <a:t> του δυναμικού της τελικής πλάκας».  </a:t>
            </a:r>
          </a:p>
          <a:p>
            <a:r>
              <a:rPr lang="el-GR" dirty="0" smtClean="0"/>
              <a:t>Το μέγεθος των εκκρινομένων κατά την ηρεμία «</a:t>
            </a:r>
            <a:r>
              <a:rPr lang="en-US" dirty="0" smtClean="0"/>
              <a:t>quantum</a:t>
            </a:r>
            <a:r>
              <a:rPr lang="el-GR" dirty="0" smtClean="0"/>
              <a:t>» ποικίλλει ανάλογα με την συγκέντρωση </a:t>
            </a:r>
            <a:r>
              <a:rPr lang="en-US" dirty="0" smtClean="0"/>
              <a:t>Ca</a:t>
            </a:r>
            <a:r>
              <a:rPr lang="el-GR" sz="1600" dirty="0" smtClean="0"/>
              <a:t>++</a:t>
            </a:r>
            <a:r>
              <a:rPr lang="el-GR" dirty="0" smtClean="0"/>
              <a:t> και αντιστρόφως ανάλογα των ιόντων </a:t>
            </a:r>
            <a:r>
              <a:rPr lang="en-US" dirty="0" smtClean="0"/>
              <a:t>Mg</a:t>
            </a:r>
            <a:r>
              <a:rPr lang="el-GR" sz="1600" dirty="0" smtClean="0"/>
              <a:t>++</a:t>
            </a:r>
            <a:r>
              <a:rPr lang="el-GR" dirty="0" smtClean="0"/>
              <a:t>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Γεγονότα κατά την μεταβίβαση </a:t>
            </a:r>
            <a:r>
              <a:rPr lang="el-GR" sz="3200" b="0" dirty="0" smtClean="0"/>
              <a:t>3/4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Όταν η νευρική ώση έλθει, η </a:t>
            </a:r>
            <a:r>
              <a:rPr lang="en-US" dirty="0" smtClean="0"/>
              <a:t>Ach</a:t>
            </a:r>
            <a:r>
              <a:rPr lang="el-GR" dirty="0" smtClean="0"/>
              <a:t> που εκκρίνεται είναι πολύ μεγαλύτερη και καταλήγει </a:t>
            </a:r>
            <a:r>
              <a:rPr lang="el-GR" b="1" dirty="0" smtClean="0"/>
              <a:t>στο φυσιολογικό δυναμικό της τελικής κινητικής πλάκας</a:t>
            </a:r>
            <a:r>
              <a:rPr lang="el-GR" dirty="0" smtClean="0"/>
              <a:t>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Γεγονότα κατά την μεταβίβαση </a:t>
            </a:r>
            <a:r>
              <a:rPr lang="el-GR" sz="3200" b="0" dirty="0" smtClean="0"/>
              <a:t>4/4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AS\Desktop\Single_unit_smooth_muscle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348880"/>
            <a:ext cx="8183499" cy="2344232"/>
          </a:xfrm>
          <a:prstGeom prst="rect">
            <a:avLst/>
          </a:prstGeom>
          <a:noFill/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Δυναμικό μέσω ενώσεων κενού</a:t>
            </a:r>
          </a:p>
        </p:txBody>
      </p:sp>
      <p:sp>
        <p:nvSpPr>
          <p:cNvPr id="6" name="Rectangle 7"/>
          <p:cNvSpPr/>
          <p:nvPr/>
        </p:nvSpPr>
        <p:spPr>
          <a:xfrm>
            <a:off x="768440" y="5229200"/>
            <a:ext cx="7585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 action="ppaction://hlinkfile"/>
              </a:rPr>
              <a:t>Single unit smooth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 action="ppaction://hlinkfile"/>
              </a:rPr>
              <a:t>muscle1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Boumphreyfr (page does not exist)"/>
              </a:rPr>
              <a:t>Boumphreyfr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Σοβαρή και μπορεί και θανατηφόρος ασθένεια </a:t>
            </a:r>
            <a:r>
              <a:rPr lang="el-GR" b="1" dirty="0" smtClean="0"/>
              <a:t>της τελικής κινητικής πλάκας.  </a:t>
            </a:r>
          </a:p>
          <a:p>
            <a:pPr marL="0" indent="0">
              <a:buNone/>
            </a:pPr>
            <a:r>
              <a:rPr lang="el-GR" dirty="0" smtClean="0"/>
              <a:t>Κατά αυτήν, είναι τώρα γνωστό ότι κυκλοφορούν </a:t>
            </a:r>
            <a:r>
              <a:rPr lang="el-GR" b="1" dirty="0" smtClean="0"/>
              <a:t>αντισώματα </a:t>
            </a:r>
            <a:r>
              <a:rPr lang="el-GR" dirty="0" smtClean="0"/>
              <a:t>κατά των </a:t>
            </a:r>
            <a:r>
              <a:rPr lang="el-GR" b="1" dirty="0" smtClean="0"/>
              <a:t>νικοτινικών </a:t>
            </a:r>
            <a:r>
              <a:rPr lang="el-GR" dirty="0" smtClean="0"/>
              <a:t>υποδοχέων της </a:t>
            </a:r>
            <a:r>
              <a:rPr lang="en-US" dirty="0" smtClean="0"/>
              <a:t>Ach</a:t>
            </a:r>
            <a:r>
              <a:rPr lang="el-GR" dirty="0" smtClean="0"/>
              <a:t> στην τελική κινητική πλάκα.  </a:t>
            </a:r>
          </a:p>
          <a:p>
            <a:pPr marL="0" indent="0">
              <a:buNone/>
            </a:pPr>
            <a:r>
              <a:rPr lang="el-GR" dirty="0" smtClean="0"/>
              <a:t>Αυτά, </a:t>
            </a:r>
            <a:r>
              <a:rPr lang="el-GR" b="1" dirty="0" smtClean="0"/>
              <a:t>είτε καταστρέφουν, είτε δεσμεύουν</a:t>
            </a:r>
            <a:r>
              <a:rPr lang="el-GR" dirty="0" smtClean="0"/>
              <a:t> τους υποδοχείς κι η μυϊκή μεμβράνη τους παίρνει με ενδοκυττάρωση.  </a:t>
            </a:r>
          </a:p>
          <a:p>
            <a:pPr marL="0" indent="0">
              <a:buNone/>
            </a:pPr>
            <a:r>
              <a:rPr lang="el-GR" dirty="0" smtClean="0"/>
              <a:t>Γιατί δημιουργούνται τα αντισώματα είναι άγνωστο.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Μυασθένεια (</a:t>
            </a:r>
            <a:r>
              <a:rPr lang="en-US" dirty="0"/>
              <a:t>Myasthenia Gravis)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μυών (Ι και ΙΙ)</a:t>
            </a: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243603"/>
              </p:ext>
            </p:extLst>
          </p:nvPr>
        </p:nvGraphicFramePr>
        <p:xfrm>
          <a:off x="827584" y="1412776"/>
          <a:ext cx="7416824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6211"/>
                <a:gridCol w="2594349"/>
                <a:gridCol w="2376264"/>
              </a:tblGrid>
              <a:tr h="370840"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ΤΥΠΟΣ</a:t>
                      </a:r>
                      <a:r>
                        <a:rPr lang="el-GR" sz="2200" b="1" baseline="0" dirty="0" smtClean="0"/>
                        <a:t> Ι</a:t>
                      </a:r>
                    </a:p>
                    <a:p>
                      <a:r>
                        <a:rPr lang="el-GR" sz="2200" baseline="0" dirty="0" smtClean="0"/>
                        <a:t>Αργοί ή Ερυθροί Οξειδωτικοί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ΤΥΠΟΣ ΙΙ</a:t>
                      </a:r>
                    </a:p>
                    <a:p>
                      <a:r>
                        <a:rPr lang="el-GR" sz="2200" dirty="0" smtClean="0"/>
                        <a:t>Γρήγοροι ή Λευκοί</a:t>
                      </a:r>
                      <a:r>
                        <a:rPr lang="el-GR" sz="2200" baseline="0" dirty="0" smtClean="0"/>
                        <a:t> Γλυκολυτικοί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Ισοένζυμα μυοσίνης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Αργά 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Γρήγορα 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Άντληση Ca</a:t>
                      </a:r>
                      <a:r>
                        <a:rPr lang="el-GR" sz="1600" dirty="0" smtClean="0"/>
                        <a:t>++</a:t>
                      </a:r>
                      <a:r>
                        <a:rPr lang="el-GR" sz="2200" dirty="0" smtClean="0"/>
                        <a:t> από</a:t>
                      </a:r>
                    </a:p>
                    <a:p>
                      <a:r>
                        <a:rPr lang="el-GR" sz="2200" dirty="0" smtClean="0"/>
                        <a:t>σαρκοπλασματικό     </a:t>
                      </a:r>
                    </a:p>
                    <a:p>
                      <a:r>
                        <a:rPr lang="el-GR" sz="2200" dirty="0" smtClean="0"/>
                        <a:t>δίκτυο 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Μέτρια 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Μεγάλη 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Διάμετρος 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Μέτρια 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Μεγάλη 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Ικανότητα γλυκόλυσης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Μέτρια 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Μεγάλη 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Οξειδωτική ικανότητα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Μεγάλη 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Μικρή 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dirty="0" smtClean="0"/>
              <a:t>Κάθε φυσιολογικός εν ζωή μυς, ακόμη κι αν είναι τελείως σε χαλάρωση (ηρεμία), έχει ακόμη ένα μικρό ποσό τάσης.</a:t>
            </a:r>
          </a:p>
          <a:p>
            <a:r>
              <a:rPr lang="el-GR" b="1" dirty="0" smtClean="0"/>
              <a:t>Μυϊκός τόνος</a:t>
            </a:r>
            <a:r>
              <a:rPr lang="el-GR" dirty="0" smtClean="0"/>
              <a:t>:  Είναι </a:t>
            </a:r>
            <a:r>
              <a:rPr lang="el-GR" b="1" dirty="0" smtClean="0"/>
              <a:t>«το μικρό ποσό τάσης» </a:t>
            </a:r>
            <a:r>
              <a:rPr lang="el-GR" dirty="0" smtClean="0"/>
              <a:t>που γίνεται αισθητό όταν ψηλαφάτε ένα τελείως χαλαρό μυ. Αυτός ο μυς δεν θα είναι τελείως χαλαρός όπως ενός νεκρού ατόμου.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Ο μυϊκός τόνος και το τενόντιο αντανακλαστικό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Μυϊκός τόνος είναι επίσης </a:t>
            </a:r>
            <a:r>
              <a:rPr lang="el-GR" b="1" dirty="0" smtClean="0"/>
              <a:t>«η ελάχιστη αντίσταση» </a:t>
            </a:r>
            <a:r>
              <a:rPr lang="el-GR" dirty="0" smtClean="0"/>
              <a:t>που αισθανόμαστε όταν ο μυς κινείται παθητικά.</a:t>
            </a:r>
          </a:p>
          <a:p>
            <a:r>
              <a:rPr lang="el-GR" dirty="0" smtClean="0"/>
              <a:t>Οι μύες του σώματος χάνουν τον τόνο τους όταν το άτομο είναι αναισθητοποιημένο.  Τότε γίνονται τελείως χαλαροί.</a:t>
            </a:r>
          </a:p>
          <a:p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Ο μυϊκός τόνος και το τενόντιο αντανακλαστικό </a:t>
            </a:r>
            <a:r>
              <a:rPr lang="el-GR" sz="3300" b="0" dirty="0" smtClean="0"/>
              <a:t>2/2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/>
          </a:bodyPr>
          <a:lstStyle/>
          <a:p>
            <a:pPr indent="17463">
              <a:lnSpc>
                <a:spcPct val="110000"/>
              </a:lnSpc>
              <a:buNone/>
            </a:pPr>
            <a:r>
              <a:rPr lang="el-GR" sz="2200" dirty="0" smtClean="0"/>
              <a:t>Ο μυϊκός τόνος διατηρείται με αντανακλαστική ενέργεια του νευρικού συστήματος. Εξαρτάται από το </a:t>
            </a:r>
            <a:r>
              <a:rPr lang="el-GR" sz="2200" b="1" dirty="0" smtClean="0"/>
              <a:t>αντανακλαστικό τόξο τάσης</a:t>
            </a:r>
            <a:r>
              <a:rPr lang="el-GR" sz="2200" dirty="0" smtClean="0"/>
              <a:t> (</a:t>
            </a:r>
            <a:r>
              <a:rPr lang="en-US" sz="2200" dirty="0" smtClean="0"/>
              <a:t>reflex stretch arc</a:t>
            </a:r>
            <a:r>
              <a:rPr lang="el-GR" sz="2200" dirty="0" smtClean="0"/>
              <a:t>).</a:t>
            </a:r>
          </a:p>
          <a:p>
            <a:pPr>
              <a:lnSpc>
                <a:spcPct val="110000"/>
              </a:lnSpc>
            </a:pPr>
            <a:r>
              <a:rPr lang="el-GR" sz="2200" dirty="0" smtClean="0"/>
              <a:t>Όταν ένας μυς διατείνεται, </a:t>
            </a:r>
            <a:r>
              <a:rPr lang="el-GR" sz="2200" b="1" dirty="0" smtClean="0"/>
              <a:t>οι μυϊκοί άτρακτοι </a:t>
            </a:r>
            <a:r>
              <a:rPr lang="el-GR" sz="2200" dirty="0" smtClean="0"/>
              <a:t>(που είναι υποδοχείς που επικάθονται παράλληλα με τις μυϊκές ίνες) διεγείρονται.  Στέλνουν </a:t>
            </a:r>
            <a:r>
              <a:rPr lang="el-GR" sz="2200" b="1" dirty="0" smtClean="0"/>
              <a:t>ώσεις «θέσης»</a:t>
            </a:r>
            <a:r>
              <a:rPr lang="el-GR" sz="2200" dirty="0" smtClean="0"/>
              <a:t> που φτάνουν μέσω </a:t>
            </a:r>
            <a:r>
              <a:rPr lang="el-GR" sz="2200" b="1" dirty="0" smtClean="0"/>
              <a:t>αισθητικών νευρώνων </a:t>
            </a:r>
            <a:r>
              <a:rPr lang="el-GR" sz="2200" dirty="0" smtClean="0"/>
              <a:t>στα οπίσθια κέρατα (οπίσθια ρίζα) της ΣΣ, μετά δε φτάνουν στα πρόσθια κέρατα (κύτταρα) και δημιουργούν σύναψη μαζί τους. </a:t>
            </a:r>
            <a:r>
              <a:rPr lang="el-GR" sz="2200" b="1" dirty="0" smtClean="0"/>
              <a:t>Κινητικές εντολές </a:t>
            </a:r>
            <a:r>
              <a:rPr lang="el-GR" sz="2200" dirty="0" smtClean="0"/>
              <a:t>αρχίζουν από τα πρόσθια κέρατα και μέσω (προσθίων ριζών) φτάνουν στο μυ και δημιουργούν το μυϊκό τόνο.</a:t>
            </a:r>
          </a:p>
          <a:p>
            <a:pPr>
              <a:lnSpc>
                <a:spcPct val="110000"/>
              </a:lnSpc>
            </a:pPr>
            <a:r>
              <a:rPr lang="el-GR" sz="2200" b="1" dirty="0" smtClean="0"/>
              <a:t>Έτσι:  1) </a:t>
            </a:r>
            <a:r>
              <a:rPr lang="el-GR" sz="2200" dirty="0" smtClean="0"/>
              <a:t>ένας μυς χάνει τον τόνο του, εάν οι πρόσθιες ρίζες κοπούν ή </a:t>
            </a:r>
            <a:r>
              <a:rPr lang="el-GR" sz="2200" b="1" dirty="0" smtClean="0"/>
              <a:t>2) </a:t>
            </a:r>
            <a:r>
              <a:rPr lang="el-GR" sz="2200" dirty="0" smtClean="0"/>
              <a:t>επίσης εάν οι οπίσθιες ρίζες κοπούν.  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παράγεται ο Μυϊκός Τόνος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συσταλτικός μηχανισμός στο γραμμωτό μυ εξαρτάται από τις πρωτεΐνες </a:t>
            </a:r>
            <a:r>
              <a:rPr lang="el-GR" b="1" dirty="0" smtClean="0"/>
              <a:t>ακτίνη </a:t>
            </a:r>
            <a:r>
              <a:rPr lang="el-GR" dirty="0" smtClean="0"/>
              <a:t>(</a:t>
            </a:r>
            <a:r>
              <a:rPr lang="en-US" dirty="0" smtClean="0"/>
              <a:t>MW</a:t>
            </a:r>
            <a:r>
              <a:rPr lang="el-GR" dirty="0" smtClean="0"/>
              <a:t>: 43.000), </a:t>
            </a:r>
            <a:r>
              <a:rPr lang="el-GR" b="1" dirty="0" smtClean="0"/>
              <a:t>μυοσίνη </a:t>
            </a:r>
            <a:r>
              <a:rPr lang="el-GR" dirty="0" smtClean="0"/>
              <a:t>(</a:t>
            </a:r>
            <a:r>
              <a:rPr lang="en-US" dirty="0" smtClean="0"/>
              <a:t>MW</a:t>
            </a:r>
            <a:r>
              <a:rPr lang="el-GR" dirty="0" smtClean="0"/>
              <a:t>: 460.000), </a:t>
            </a:r>
            <a:r>
              <a:rPr lang="el-GR" b="1" dirty="0" smtClean="0"/>
              <a:t>τροπομυοσίνη </a:t>
            </a:r>
            <a:r>
              <a:rPr lang="el-GR" dirty="0" smtClean="0"/>
              <a:t>(</a:t>
            </a:r>
            <a:r>
              <a:rPr lang="en-US" dirty="0" smtClean="0"/>
              <a:t>MW</a:t>
            </a:r>
            <a:r>
              <a:rPr lang="el-GR" dirty="0" smtClean="0"/>
              <a:t>: 70.000) και </a:t>
            </a:r>
            <a:r>
              <a:rPr lang="el-GR" b="1" dirty="0" smtClean="0"/>
              <a:t>τροπονίνη </a:t>
            </a:r>
            <a:r>
              <a:rPr lang="el-GR" dirty="0" smtClean="0"/>
              <a:t>(</a:t>
            </a:r>
            <a:r>
              <a:rPr lang="en-US" dirty="0" smtClean="0"/>
              <a:t>MW</a:t>
            </a:r>
            <a:r>
              <a:rPr lang="el-GR" dirty="0" smtClean="0"/>
              <a:t>: 18.000-35.000).  </a:t>
            </a:r>
          </a:p>
          <a:p>
            <a:r>
              <a:rPr lang="en-US" dirty="0" smtClean="0"/>
              <a:t>H</a:t>
            </a:r>
            <a:r>
              <a:rPr lang="el-GR" dirty="0" smtClean="0"/>
              <a:t> τροπονίνη έχει 3 υπομονάδες (τροπονίνη Ι, τροπονίνη Τ, τροπονίνη </a:t>
            </a:r>
            <a:r>
              <a:rPr lang="en-US" dirty="0" smtClean="0"/>
              <a:t>C</a:t>
            </a:r>
            <a:r>
              <a:rPr lang="el-GR" dirty="0" smtClean="0"/>
              <a:t>). Οι 3 υπομονάδες έχουν </a:t>
            </a:r>
            <a:r>
              <a:rPr lang="en-US" dirty="0" smtClean="0"/>
              <a:t>MW</a:t>
            </a:r>
            <a:r>
              <a:rPr lang="el-GR" dirty="0" smtClean="0"/>
              <a:t> (18.000-35.000).  </a:t>
            </a:r>
          </a:p>
          <a:p>
            <a:r>
              <a:rPr lang="el-GR" dirty="0" smtClean="0"/>
              <a:t>Μία άλλη πρωτεΐνη, η </a:t>
            </a:r>
            <a:r>
              <a:rPr lang="el-GR" b="1" dirty="0" smtClean="0"/>
              <a:t>α-ακτίνη</a:t>
            </a:r>
            <a:r>
              <a:rPr lang="el-GR" dirty="0" smtClean="0"/>
              <a:t> (</a:t>
            </a:r>
            <a:r>
              <a:rPr lang="en-US" dirty="0" smtClean="0"/>
              <a:t>MW</a:t>
            </a:r>
            <a:r>
              <a:rPr lang="el-GR" dirty="0" smtClean="0"/>
              <a:t>: 190.000) δεσμεύει την ακτίνη στις 2 ζώνες (γραμμές) και </a:t>
            </a:r>
            <a:r>
              <a:rPr lang="el-GR" b="1" dirty="0" smtClean="0"/>
              <a:t>άλλες πρωτεΐνες</a:t>
            </a:r>
            <a:r>
              <a:rPr lang="el-GR" dirty="0" smtClean="0"/>
              <a:t> παίζουν ρόλο στο να συνδέουν την διέγερση στην συστολή.</a:t>
            </a:r>
            <a:endParaRPr lang="en-US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Πρωτεΐνες </a:t>
            </a:r>
            <a:r>
              <a:rPr lang="el-GR" dirty="0"/>
              <a:t>σκελετικών μυών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544616"/>
          </a:xfrm>
        </p:spPr>
        <p:txBody>
          <a:bodyPr>
            <a:normAutofit/>
          </a:bodyPr>
          <a:lstStyle/>
          <a:p>
            <a:pPr marL="444500">
              <a:lnSpc>
                <a:spcPct val="110000"/>
              </a:lnSpc>
              <a:tabLst>
                <a:tab pos="442913" algn="l"/>
              </a:tabLst>
            </a:pPr>
            <a:r>
              <a:rPr lang="el-GR" sz="2200" dirty="0" smtClean="0"/>
              <a:t>Άρα </a:t>
            </a:r>
            <a:r>
              <a:rPr lang="el-GR" sz="2200" b="1" dirty="0" smtClean="0"/>
              <a:t>το αντανακλαστικό τόξο </a:t>
            </a:r>
            <a:r>
              <a:rPr lang="el-GR" sz="2200" dirty="0" smtClean="0"/>
              <a:t>που είναι υπεύθυνο για τον μυϊκό τόνο αποτελείται από: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sz="2200" b="1" dirty="0" smtClean="0"/>
              <a:t>Μυϊκή άτρακτο </a:t>
            </a:r>
            <a:r>
              <a:rPr lang="el-GR" sz="2200" dirty="0" smtClean="0"/>
              <a:t>(μυς)</a:t>
            </a:r>
            <a:r>
              <a:rPr lang="el-GR" sz="2200" b="1" dirty="0" smtClean="0"/>
              <a:t> </a:t>
            </a:r>
            <a:r>
              <a:rPr lang="el-GR" sz="2200" dirty="0" smtClean="0"/>
              <a:t>και </a:t>
            </a:r>
            <a:r>
              <a:rPr lang="el-GR" sz="2200" b="1" dirty="0" smtClean="0"/>
              <a:t>τενόντια άτρακτο </a:t>
            </a:r>
            <a:r>
              <a:rPr lang="el-GR" sz="2200" dirty="0" smtClean="0"/>
              <a:t>(τένων).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sz="2200" b="1" dirty="0" smtClean="0"/>
              <a:t>Αισθητικό νευρώνα </a:t>
            </a:r>
            <a:r>
              <a:rPr lang="el-GR" sz="2200" dirty="0" smtClean="0"/>
              <a:t>από τον μυ και τένοντα στην ΣΣ μέσω οπισθίας</a:t>
            </a:r>
            <a:r>
              <a:rPr lang="el-GR" sz="2200" dirty="0"/>
              <a:t> </a:t>
            </a:r>
            <a:r>
              <a:rPr lang="el-GR" sz="2200" dirty="0" smtClean="0"/>
              <a:t>ρίζας.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sz="2200" b="1" dirty="0" smtClean="0"/>
              <a:t>Κινητικό νευρώνα </a:t>
            </a:r>
            <a:r>
              <a:rPr lang="el-GR" sz="2200" dirty="0" smtClean="0"/>
              <a:t>από ΣΣ στον μυ μέσω πρόσθιας ρίζας στο αντανακλαστικό. Ο αισθητικός  και ο κινητικός νευρώνας συνάπτονται μεταξύ τους χωρίς ενδιάμεσο νευρώνα μεταξύ τους.</a:t>
            </a:r>
            <a:endParaRPr lang="el-GR" sz="2200" dirty="0"/>
          </a:p>
          <a:p>
            <a:pPr marL="4445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sz="2200" dirty="0" smtClean="0"/>
              <a:t>Εάν χτυπήσουμε την τενόντια άτρακτο με ένα νευρολογικό σφυράκι, η ανιχνευόμενη σύσπαση (και άρα κίνηση του ανάλογου μυός) δημιουργεί το τενόντιο αντανακλαστικό π.χ. πλήξη του αχίλλειου τένοντα δημιουργεί έκταση του ποδός (αχίλλειο αντανακλαστικό).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παράγεται ο Μυϊκός Τόνος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Παράλυση </a:t>
            </a:r>
            <a:r>
              <a:rPr lang="el-GR" dirty="0" smtClean="0"/>
              <a:t>είναι η ανικανότητα των μυών να χρησιμοποιηθούν σωστά.  </a:t>
            </a:r>
          </a:p>
          <a:p>
            <a:r>
              <a:rPr lang="el-GR" dirty="0" smtClean="0"/>
              <a:t>Στον κινητικό φλοιό του εγκεφάλου (κινητική περιοχή 4 ή πρόσθια κεντρική έλικα) αναπαριστώνται «κινήσεις και όχι μύες». Βλάβες των πυραμιδικών δεματίων οδηγούν σε παράλυση «κινήσεων» παρότι οι μύες αυτοί καθαυτοί δεν είναι παράλυτοι και αντανακλαστικά μπορούν να συσπασθούν.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Παράλυση των μυών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Αυτή είναι η βασική διαφορά μεταξύ </a:t>
            </a:r>
            <a:r>
              <a:rPr lang="el-GR" b="1" dirty="0" smtClean="0"/>
              <a:t>των βλαβών του πυραμιδικού δεματίου (που ονομάζεται βλάβη του άνω κινητικού νευρώνα) </a:t>
            </a:r>
            <a:r>
              <a:rPr lang="el-GR" dirty="0" smtClean="0"/>
              <a:t>και βλαβών των προσθίων κεράτων του Ν.Μ. ή των αξόνων των νευρώνων που αρχίζουν στα πρόσθια κέρατα (που καλούνται </a:t>
            </a:r>
            <a:r>
              <a:rPr lang="el-GR" b="1" dirty="0" smtClean="0"/>
              <a:t>βλάβες του κατώτερου κινητικού νευρώνα).  </a:t>
            </a:r>
            <a:r>
              <a:rPr lang="el-GR" dirty="0" smtClean="0"/>
              <a:t>Σε βλάβες του κατώτερου κινητικού νευρώνα οι μύες αυτοί καθαυτοί είναι σε παράλυση και δεν μπορούν να συσπασθούν. (Αυτό συμβαίνει διότι ο σκελετικός μυς είναι ολοκληρωτικά εξαρτημένος στο κινητικό του νεύρο και δεν θα συσπασθεί ούτε ηθελημένα ούτε αντανακλαστικά εάν το κινητικό νεύρο κοπεί).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Παράλυση των μυών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328592"/>
          </a:xfrm>
        </p:spPr>
        <p:txBody>
          <a:bodyPr>
            <a:normAutofit/>
          </a:bodyPr>
          <a:lstStyle/>
          <a:p>
            <a:r>
              <a:rPr lang="el-GR" sz="2200" b="1" dirty="0" smtClean="0"/>
              <a:t>Παράλυση </a:t>
            </a:r>
            <a:r>
              <a:rPr lang="el-GR" sz="2200" dirty="0" smtClean="0"/>
              <a:t>μπορεί να οφείλεται </a:t>
            </a:r>
            <a:r>
              <a:rPr lang="el-GR" sz="2200" b="1" dirty="0" smtClean="0"/>
              <a:t>σε 2 κύριες </a:t>
            </a:r>
            <a:r>
              <a:rPr lang="el-GR" sz="2200" dirty="0" smtClean="0"/>
              <a:t>αιτίες: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 smtClean="0"/>
              <a:t>Η παράλυση μπορεί να οφείλεται στο ότι κινητικά ερεθίσματα δεν φτάνουν στο μυ (καταστροφή </a:t>
            </a:r>
            <a:r>
              <a:rPr lang="el-GR" sz="2200" b="1" dirty="0" smtClean="0"/>
              <a:t>προσθίων κεράτων).  </a:t>
            </a:r>
            <a:r>
              <a:rPr lang="el-GR" sz="2200" dirty="0" smtClean="0"/>
              <a:t>Ο μυς τώρα δεν έχει </a:t>
            </a:r>
            <a:r>
              <a:rPr lang="el-GR" sz="2200" b="1" dirty="0" smtClean="0"/>
              <a:t>ούτε τόνο ούτε αντανακλαστικό.  </a:t>
            </a:r>
            <a:r>
              <a:rPr lang="el-GR" sz="2200" dirty="0" smtClean="0"/>
              <a:t>Ο μυς γίνεται </a:t>
            </a:r>
            <a:r>
              <a:rPr lang="el-GR" sz="2200" b="1" dirty="0" smtClean="0"/>
              <a:t>χαλαρός</a:t>
            </a:r>
            <a:r>
              <a:rPr lang="el-GR" sz="2200" dirty="0" smtClean="0"/>
              <a:t> και </a:t>
            </a:r>
            <a:r>
              <a:rPr lang="el-GR" sz="2200" b="1" dirty="0" smtClean="0"/>
              <a:t>δεν κινείται ηθελημένα </a:t>
            </a:r>
            <a:r>
              <a:rPr lang="el-GR" sz="2200" dirty="0" smtClean="0"/>
              <a:t>και μέσα σε μερικές εβδομάδες, </a:t>
            </a:r>
            <a:r>
              <a:rPr lang="el-GR" sz="2200" b="1" dirty="0" smtClean="0"/>
              <a:t>ατροφεί. </a:t>
            </a:r>
            <a:r>
              <a:rPr lang="el-GR" sz="2200" dirty="0" smtClean="0"/>
              <a:t>Αυτό καλείται </a:t>
            </a:r>
            <a:r>
              <a:rPr lang="el-GR" sz="2200" b="1" dirty="0" smtClean="0"/>
              <a:t>χαλαρά παράλυση </a:t>
            </a:r>
            <a:r>
              <a:rPr lang="el-GR" sz="2200" dirty="0" smtClean="0"/>
              <a:t>ή βλάβη του </a:t>
            </a:r>
            <a:r>
              <a:rPr lang="el-GR" sz="2200" b="1" dirty="0" smtClean="0"/>
              <a:t>κατώτερου </a:t>
            </a:r>
            <a:r>
              <a:rPr lang="el-GR" sz="2200" dirty="0" smtClean="0"/>
              <a:t>κινητικού νευρώνα.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 smtClean="0"/>
              <a:t>Η παράλυση οφείλεται στο ότι ο μυς έχει </a:t>
            </a:r>
            <a:r>
              <a:rPr lang="el-GR" sz="2200" b="1" dirty="0" smtClean="0"/>
              <a:t>πάρα πολύ τόνο </a:t>
            </a:r>
            <a:r>
              <a:rPr lang="el-GR" sz="2200" dirty="0" smtClean="0"/>
              <a:t>και έτσι γίνεται </a:t>
            </a:r>
            <a:r>
              <a:rPr lang="el-GR" sz="2200" b="1" dirty="0" smtClean="0"/>
              <a:t>σκληρός </a:t>
            </a:r>
            <a:r>
              <a:rPr lang="el-GR" sz="2200" dirty="0" smtClean="0"/>
              <a:t>και </a:t>
            </a:r>
            <a:r>
              <a:rPr lang="el-GR" sz="2200" b="1" dirty="0" smtClean="0"/>
              <a:t>άκαμπτος, </a:t>
            </a:r>
            <a:r>
              <a:rPr lang="el-GR" sz="2200" dirty="0" smtClean="0"/>
              <a:t>έτσι ώστε να μην μπορεί να κινηθεί εύκολα. Αυτό καλείται </a:t>
            </a:r>
            <a:r>
              <a:rPr lang="el-GR" sz="2200" b="1" dirty="0" smtClean="0"/>
              <a:t>σπαστική </a:t>
            </a:r>
            <a:r>
              <a:rPr lang="el-GR" sz="2200" dirty="0" smtClean="0"/>
              <a:t>παράλυση ή βλάβη του </a:t>
            </a:r>
            <a:r>
              <a:rPr lang="el-GR" sz="2200" b="1" dirty="0" smtClean="0"/>
              <a:t>ανώτερου </a:t>
            </a:r>
            <a:r>
              <a:rPr lang="el-GR" sz="2200" dirty="0" smtClean="0"/>
              <a:t>κινητικού νευρώνα.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Παράλυση των μυών </a:t>
            </a:r>
            <a:r>
              <a:rPr lang="el-GR" sz="3200" b="0" dirty="0" smtClean="0"/>
              <a:t>3/3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l-GR" sz="2200" b="1" dirty="0" smtClean="0"/>
              <a:t>Χαλαρά παράλυση ή βλάβη του</a:t>
            </a:r>
            <a:r>
              <a:rPr lang="el-GR" sz="2200" dirty="0" smtClean="0"/>
              <a:t> </a:t>
            </a:r>
            <a:r>
              <a:rPr lang="el-GR" sz="2200" b="1" dirty="0" smtClean="0"/>
              <a:t>κατωτέρου κινητικού νευρώνα.</a:t>
            </a:r>
            <a:endParaRPr lang="el-GR" sz="2200" dirty="0" smtClean="0"/>
          </a:p>
          <a:p>
            <a:r>
              <a:rPr lang="el-GR" sz="2200" dirty="0" smtClean="0"/>
              <a:t>Λόγω της απόλυτης εξάρτησης του μυός στο κινητικό του νεύρο καταστροφή των προσθίων κεράτων ή ριζών, σταματά την ηθελημένη και αντανακλαστική απάντηση του μυός.</a:t>
            </a:r>
          </a:p>
          <a:p>
            <a:r>
              <a:rPr lang="el-GR" sz="2200" dirty="0" smtClean="0"/>
              <a:t>Δεν υπάρχει στο μυ ούτε τόνος ούτε αντανακλαστικά.</a:t>
            </a:r>
          </a:p>
          <a:p>
            <a:r>
              <a:rPr lang="el-GR" sz="2200" dirty="0" smtClean="0"/>
              <a:t>Ο μυς γίνεται χαλαρός.</a:t>
            </a:r>
          </a:p>
          <a:p>
            <a:r>
              <a:rPr lang="el-GR" sz="2200" dirty="0" smtClean="0"/>
              <a:t>Μέσα σε λίγες εβδομάδες ατροφεί.</a:t>
            </a:r>
          </a:p>
          <a:p>
            <a:r>
              <a:rPr lang="el-GR" sz="2200" dirty="0" smtClean="0"/>
              <a:t>Οι μύες που ατροφούν, δείχνουν ινιδώσεις (λεπτές συσπάσεις απομονωμένων ινών στην κορυφή των μυών).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Χαλαρά παράλυση των μυών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>
            <a:normAutofit fontScale="92500"/>
          </a:bodyPr>
          <a:lstStyle/>
          <a:p>
            <a:pPr marL="514350" indent="-514350" hangingPunct="0">
              <a:buFont typeface="+mj-lt"/>
              <a:buAutoNum type="romanUcPeriod" startAt="2"/>
            </a:pPr>
            <a:r>
              <a:rPr lang="el-GR" b="1" dirty="0" smtClean="0"/>
              <a:t>Σπαστική παράλυση </a:t>
            </a:r>
            <a:r>
              <a:rPr lang="el-GR" dirty="0" smtClean="0"/>
              <a:t>ή βλάβη του </a:t>
            </a:r>
            <a:r>
              <a:rPr lang="el-GR" b="1" dirty="0" smtClean="0"/>
              <a:t>ανώτερου κινητικού</a:t>
            </a:r>
            <a:r>
              <a:rPr lang="el-GR" dirty="0" smtClean="0"/>
              <a:t> </a:t>
            </a:r>
            <a:r>
              <a:rPr lang="el-GR" b="1" dirty="0" smtClean="0"/>
              <a:t>νευρώνα.</a:t>
            </a:r>
            <a:endParaRPr lang="el-GR" dirty="0" smtClean="0"/>
          </a:p>
          <a:p>
            <a:pPr hangingPunct="0"/>
            <a:r>
              <a:rPr lang="el-GR" dirty="0" smtClean="0"/>
              <a:t>Μια βλάβη που καταστρέφει τα κατερχόμενα </a:t>
            </a:r>
            <a:r>
              <a:rPr lang="el-GR" b="1" dirty="0" smtClean="0"/>
              <a:t>δεμάτια </a:t>
            </a:r>
            <a:r>
              <a:rPr lang="el-GR" dirty="0" smtClean="0"/>
              <a:t>εμποδίζει τα ηθελημένα κινητικά ερεθίσματα να φθάσουν τα πρόσθια κέρατα και οδηγεί σε παράλυση των μυών που νευρώνονται από αυτά.</a:t>
            </a:r>
          </a:p>
          <a:p>
            <a:pPr hangingPunct="0"/>
            <a:r>
              <a:rPr lang="el-GR" dirty="0" smtClean="0"/>
              <a:t>Εάν η βλάβη είναι ξαφνική, τότε τα τενόντια αντανακλαστικά ελαττώνονται, αλλά μετά λίγες μέρες ή εβδομάδες, αυτά τα </a:t>
            </a:r>
            <a:r>
              <a:rPr lang="el-GR" b="1" dirty="0" smtClean="0"/>
              <a:t>αντανακλαστικά </a:t>
            </a:r>
            <a:r>
              <a:rPr lang="el-GR" dirty="0" smtClean="0"/>
              <a:t>επανέρχονται </a:t>
            </a:r>
            <a:r>
              <a:rPr lang="el-GR" b="1" dirty="0" smtClean="0"/>
              <a:t>πιο δραστήρια </a:t>
            </a:r>
            <a:r>
              <a:rPr lang="el-GR" dirty="0" smtClean="0"/>
              <a:t>από πριν.  Επίσης ο </a:t>
            </a:r>
            <a:r>
              <a:rPr lang="el-GR" b="1" dirty="0" smtClean="0"/>
              <a:t>τόνος αυξάνεται.  </a:t>
            </a:r>
            <a:r>
              <a:rPr lang="el-GR" dirty="0" smtClean="0"/>
              <a:t>Ο αυξημένος τόνος είναι πιο εμφανής στους </a:t>
            </a:r>
            <a:r>
              <a:rPr lang="el-GR" b="1" dirty="0" smtClean="0"/>
              <a:t>καμπτήρες</a:t>
            </a:r>
            <a:r>
              <a:rPr lang="el-GR" dirty="0" smtClean="0"/>
              <a:t> των χεριών και τους </a:t>
            </a:r>
            <a:r>
              <a:rPr lang="el-GR" b="1" dirty="0" smtClean="0"/>
              <a:t>εκτείνοντες </a:t>
            </a:r>
            <a:r>
              <a:rPr lang="el-GR" dirty="0" smtClean="0"/>
              <a:t>μυς των ποδιών.  Έχει επίσης αυξηθεί </a:t>
            </a:r>
            <a:r>
              <a:rPr lang="el-GR" b="1" dirty="0" smtClean="0"/>
              <a:t>η αντίσταση </a:t>
            </a:r>
            <a:r>
              <a:rPr lang="el-GR" dirty="0" smtClean="0"/>
              <a:t>του μυός στις παθητικές κινήσεις, αλλά αυτή η αντίσταση είναι πιο έκδηλη στην </a:t>
            </a:r>
            <a:r>
              <a:rPr lang="el-GR" b="1" dirty="0" smtClean="0"/>
              <a:t>αρχή </a:t>
            </a:r>
            <a:r>
              <a:rPr lang="el-GR" dirty="0" smtClean="0"/>
              <a:t>της κίνησης.  Στην βλάβη αυτή τα </a:t>
            </a:r>
            <a:r>
              <a:rPr lang="el-GR" b="1" dirty="0" smtClean="0"/>
              <a:t>αντανακλαστικά αυξάνονται </a:t>
            </a:r>
            <a:r>
              <a:rPr lang="el-GR" dirty="0" smtClean="0"/>
              <a:t>και οι μύες λέγονται </a:t>
            </a:r>
            <a:r>
              <a:rPr lang="el-GR" b="1" dirty="0" smtClean="0"/>
              <a:t>σπαστικοί.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Σπαστική παράλυση των μυών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b="1" dirty="0" smtClean="0"/>
              <a:t>Οι γραμμώσεις είναι παρεμφερείς </a:t>
            </a:r>
            <a:r>
              <a:rPr lang="el-GR" sz="2200" dirty="0" smtClean="0"/>
              <a:t>με τον σκελετικό μυ και υπάρχουν </a:t>
            </a:r>
            <a:r>
              <a:rPr lang="el-GR" sz="2200" b="1" dirty="0" smtClean="0"/>
              <a:t>γραμμές Ζ.  </a:t>
            </a:r>
            <a:r>
              <a:rPr lang="el-GR" sz="2200" dirty="0" smtClean="0"/>
              <a:t>Οι μυϊκές ίνες </a:t>
            </a:r>
            <a:r>
              <a:rPr lang="el-GR" sz="2200" b="1" dirty="0" smtClean="0"/>
              <a:t>διακλαδίζονται </a:t>
            </a:r>
            <a:r>
              <a:rPr lang="el-GR" sz="2200" dirty="0" smtClean="0"/>
              <a:t>και ενώνονται αλλά κάθε μία περιβάλλεται </a:t>
            </a:r>
            <a:r>
              <a:rPr lang="el-GR" sz="2200" b="1" dirty="0" smtClean="0"/>
              <a:t>από μία κυτταρική μεμβράνη. </a:t>
            </a:r>
            <a:r>
              <a:rPr lang="el-GR" sz="2200" dirty="0" smtClean="0"/>
              <a:t>Όπου τελειώνει η μία και αρχίζει η άλλη, οι κυτταρικές μεμβράνες διατίθενται παράλληλα με πολλές πτυχές.  Αυτό συμβαίνει στις </a:t>
            </a:r>
            <a:r>
              <a:rPr lang="el-GR" sz="2200" b="1" dirty="0" smtClean="0"/>
              <a:t>Ζ γραμμές .</a:t>
            </a:r>
            <a:endParaRPr lang="el-GR" sz="22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dirty="0" smtClean="0"/>
              <a:t>Είναι μια </a:t>
            </a:r>
            <a:r>
              <a:rPr lang="el-GR" sz="2200" b="1" dirty="0" smtClean="0"/>
              <a:t>έντονη ένωση ινών (</a:t>
            </a:r>
            <a:r>
              <a:rPr lang="en-US" sz="2200" b="1" dirty="0" smtClean="0"/>
              <a:t>gap junctions</a:t>
            </a:r>
            <a:r>
              <a:rPr lang="el-GR" sz="2200" b="1" dirty="0" smtClean="0"/>
              <a:t>) </a:t>
            </a:r>
            <a:r>
              <a:rPr lang="el-GR" sz="2200" dirty="0" smtClean="0"/>
              <a:t>που προσφέρει στις ίνες διακυτταρική </a:t>
            </a:r>
            <a:r>
              <a:rPr lang="el-GR" sz="2200" b="1" dirty="0" smtClean="0"/>
              <a:t>συνάφεια </a:t>
            </a:r>
            <a:r>
              <a:rPr lang="el-GR" sz="2200" dirty="0" smtClean="0"/>
              <a:t>ώστε το τράβηγμα σε μία συσπαστική μονάδα </a:t>
            </a:r>
            <a:r>
              <a:rPr lang="el-GR" sz="2200" b="1" dirty="0" smtClean="0"/>
              <a:t>να μεταδίδεται στην επομένη.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dirty="0" smtClean="0"/>
              <a:t>Οι ενώσεις (</a:t>
            </a:r>
            <a:r>
              <a:rPr lang="en-US" sz="2200" dirty="0" smtClean="0"/>
              <a:t>gap junctions</a:t>
            </a:r>
            <a:r>
              <a:rPr lang="el-GR" sz="2200" dirty="0" smtClean="0"/>
              <a:t>) είναι στην ουσία γέφυρες χαμηλής αντίστασης ώστε η διέγερση να μεταδίδεται από την μία ίνα στην άλλη.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dirty="0" smtClean="0"/>
              <a:t>Αυτές βοηθούν τις ίνες του καρδιακού μυός να λειτουργούν σαν </a:t>
            </a:r>
            <a:r>
              <a:rPr lang="el-GR" sz="2200" b="1" dirty="0" smtClean="0"/>
              <a:t>συγκύτιο.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200" dirty="0" smtClean="0"/>
              <a:t>Στον καρδιακό μυ το σύστημα των σωληνίσκων </a:t>
            </a:r>
            <a:r>
              <a:rPr lang="el-GR" sz="2200" b="1" dirty="0" smtClean="0"/>
              <a:t>Τ είναι στις </a:t>
            </a:r>
            <a:r>
              <a:rPr lang="el-GR" sz="2200" dirty="0" smtClean="0"/>
              <a:t> </a:t>
            </a:r>
            <a:r>
              <a:rPr lang="el-GR" sz="2200" b="1" dirty="0" smtClean="0"/>
              <a:t>γραμμές</a:t>
            </a:r>
            <a:r>
              <a:rPr lang="el-GR" sz="2200" dirty="0" smtClean="0"/>
              <a:t> Ζ και όχι στην Α-Ι ένωση όπως στους σκελετικούς.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Καρδιακός μυς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buNone/>
            </a:pPr>
            <a:r>
              <a:rPr lang="el-GR" b="1" dirty="0" smtClean="0"/>
              <a:t> Δυναμικό ηρεμίας και Δυναμικό ενέργειας</a:t>
            </a:r>
          </a:p>
          <a:p>
            <a:pPr>
              <a:lnSpc>
                <a:spcPct val="114000"/>
              </a:lnSpc>
            </a:pPr>
            <a:r>
              <a:rPr lang="el-GR" dirty="0" smtClean="0"/>
              <a:t>Στο καρδιακό μυ το δυναμικό ηρεμίας είναι </a:t>
            </a:r>
            <a:r>
              <a:rPr lang="el-GR" b="1" dirty="0" smtClean="0">
                <a:sym typeface="Symbol" pitchFamily="18" charset="2"/>
              </a:rPr>
              <a:t></a:t>
            </a:r>
            <a:r>
              <a:rPr lang="el-GR" b="1" dirty="0" smtClean="0"/>
              <a:t> - 90 </a:t>
            </a:r>
            <a:r>
              <a:rPr lang="en-US" b="1" dirty="0" smtClean="0"/>
              <a:t>mV</a:t>
            </a:r>
            <a:r>
              <a:rPr lang="el-GR" dirty="0" smtClean="0"/>
              <a:t>.  Η διέγερση οδηγεί σε δυναμικό ενέργειας που οδηγεί στην σύσπαση.  </a:t>
            </a:r>
            <a:r>
              <a:rPr lang="el-GR" b="1" dirty="0" smtClean="0"/>
              <a:t>Η εκπόλωση γίνεται γρήγορα, </a:t>
            </a:r>
            <a:r>
              <a:rPr lang="el-GR" dirty="0" smtClean="0"/>
              <a:t>αλλά υπάρχει ένα </a:t>
            </a:r>
            <a:r>
              <a:rPr lang="el-GR" b="1" dirty="0" smtClean="0"/>
              <a:t>πλατώ (</a:t>
            </a:r>
            <a:r>
              <a:rPr lang="en-US" b="1" dirty="0" smtClean="0"/>
              <a:t>plateau</a:t>
            </a:r>
            <a:r>
              <a:rPr lang="el-GR" b="1" dirty="0" smtClean="0"/>
              <a:t>)</a:t>
            </a:r>
            <a:r>
              <a:rPr lang="el-GR" dirty="0" smtClean="0"/>
              <a:t> πριν η μεμβράνη επανέλθει εν ηρεμία.   </a:t>
            </a:r>
          </a:p>
          <a:p>
            <a:pPr>
              <a:lnSpc>
                <a:spcPct val="114000"/>
              </a:lnSpc>
            </a:pPr>
            <a:r>
              <a:rPr lang="el-GR" b="1" dirty="0" smtClean="0"/>
              <a:t>Η εκπόλωση διαρκεί 2 </a:t>
            </a:r>
            <a:r>
              <a:rPr lang="en-US" b="1" dirty="0" smtClean="0"/>
              <a:t>ms</a:t>
            </a:r>
            <a:r>
              <a:rPr lang="el-GR" b="1" dirty="0" smtClean="0"/>
              <a:t>, το πλατώ 200 </a:t>
            </a:r>
            <a:r>
              <a:rPr lang="en-US" b="1" dirty="0" smtClean="0"/>
              <a:t>ms </a:t>
            </a:r>
            <a:r>
              <a:rPr lang="el-GR" dirty="0" smtClean="0"/>
              <a:t>ή και περισσότερο. </a:t>
            </a:r>
          </a:p>
          <a:p>
            <a:pPr>
              <a:lnSpc>
                <a:spcPct val="114000"/>
              </a:lnSpc>
            </a:pPr>
            <a:r>
              <a:rPr lang="el-GR" dirty="0" smtClean="0"/>
              <a:t> Έτσι η επαναπόλωση δεν τελειοποιείται πριν γίνει η μισή συστολή.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600" dirty="0"/>
              <a:t>Ηλεκτρικές ιδιότητες του καρδιακού μυός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200" dirty="0" smtClean="0"/>
              <a:t>Η γρήγορη εκπόλωση όπως και στα νευρικά κύτταρα και τα σκελετικά 4 μυϊκά οφείλεται στο άνοιγμα καναλιών Να</a:t>
            </a:r>
            <a:r>
              <a:rPr lang="el-GR" sz="1600" dirty="0" smtClean="0"/>
              <a:t>+</a:t>
            </a:r>
            <a:r>
              <a:rPr lang="el-GR" sz="2200" dirty="0" smtClean="0"/>
              <a:t> και είσοδο Να</a:t>
            </a:r>
            <a:r>
              <a:rPr lang="el-GR" sz="1600" dirty="0" smtClean="0"/>
              <a:t>+</a:t>
            </a:r>
            <a:r>
              <a:rPr lang="el-GR" sz="2200" dirty="0" smtClean="0"/>
              <a:t>.  Η γρήγορη επαναπόλωση οφείλεται στο κλείσιμο καναλιών Να</a:t>
            </a:r>
            <a:r>
              <a:rPr lang="el-GR" sz="1600" dirty="0" smtClean="0"/>
              <a:t>+</a:t>
            </a:r>
            <a:r>
              <a:rPr lang="el-GR" sz="2200" dirty="0" smtClean="0"/>
              <a:t> και είσοδο </a:t>
            </a:r>
            <a:r>
              <a:rPr lang="en-US" sz="2200" dirty="0" smtClean="0"/>
              <a:t>Cl</a:t>
            </a:r>
            <a:r>
              <a:rPr lang="el-GR" sz="1600" dirty="0" smtClean="0"/>
              <a:t>-</a:t>
            </a:r>
            <a:r>
              <a:rPr lang="el-GR" sz="2200" dirty="0" smtClean="0"/>
              <a:t>.   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To</a:t>
            </a:r>
            <a:r>
              <a:rPr lang="el-GR" sz="2200" dirty="0" smtClean="0"/>
              <a:t> πλατώ οφείλεται σε πιο αργό αλλά παρατεταμένο άνοιγμα των καναλιών </a:t>
            </a:r>
            <a:r>
              <a:rPr lang="en-US" sz="2200" dirty="0" smtClean="0"/>
              <a:t>Ca</a:t>
            </a:r>
            <a:r>
              <a:rPr lang="el-GR" sz="1600" dirty="0" smtClean="0"/>
              <a:t>++</a:t>
            </a:r>
            <a:r>
              <a:rPr lang="el-GR" sz="2200" dirty="0" smtClean="0"/>
              <a:t>.  </a:t>
            </a:r>
            <a:r>
              <a:rPr lang="en-US" sz="2200" dirty="0" smtClean="0"/>
              <a:t>H</a:t>
            </a:r>
            <a:r>
              <a:rPr lang="el-GR" sz="2200" dirty="0" smtClean="0"/>
              <a:t> δεύτερη (τελική/γρήγορη) επαναπόλωση οφείλεται στο κλείσιμο των καναλιών </a:t>
            </a:r>
            <a:r>
              <a:rPr lang="en-US" sz="2200" dirty="0" smtClean="0"/>
              <a:t>Ca</a:t>
            </a:r>
            <a:r>
              <a:rPr lang="el-GR" sz="1600" dirty="0" smtClean="0"/>
              <a:t>++</a:t>
            </a:r>
            <a:r>
              <a:rPr lang="el-GR" sz="2200" dirty="0" smtClean="0"/>
              <a:t> και στην δίοδο Κ</a:t>
            </a:r>
            <a:r>
              <a:rPr lang="el-GR" sz="1600" dirty="0" smtClean="0"/>
              <a:t>+</a:t>
            </a:r>
            <a:r>
              <a:rPr lang="el-GR" sz="2200" dirty="0" smtClean="0"/>
              <a:t> μέσω καναλιών Κ</a:t>
            </a:r>
            <a:r>
              <a:rPr lang="el-GR" sz="1600" dirty="0" smtClean="0"/>
              <a:t>+.</a:t>
            </a:r>
            <a:r>
              <a:rPr lang="el-GR" sz="2200" dirty="0" smtClean="0"/>
              <a:t>  </a:t>
            </a:r>
          </a:p>
          <a:p>
            <a:pPr>
              <a:lnSpc>
                <a:spcPct val="110000"/>
              </a:lnSpc>
            </a:pPr>
            <a:r>
              <a:rPr lang="el-GR" sz="2200" dirty="0" smtClean="0"/>
              <a:t>Έτσι επανέρχεται το δυναμικό ενέργειας στην βασική γραμμή.  Υπάρχουν 8 είδη καναλιών Κ</a:t>
            </a:r>
            <a:r>
              <a:rPr lang="el-GR" sz="1600" dirty="0" smtClean="0"/>
              <a:t>+</a:t>
            </a:r>
            <a:r>
              <a:rPr lang="el-GR" sz="2200" dirty="0" smtClean="0"/>
              <a:t> στην καρδιά. </a:t>
            </a:r>
          </a:p>
          <a:p>
            <a:pPr>
              <a:lnSpc>
                <a:spcPct val="110000"/>
              </a:lnSpc>
            </a:pPr>
            <a:r>
              <a:rPr lang="el-GR" sz="2200" dirty="0" smtClean="0"/>
              <a:t> Στην καρδιά ο χρόνος επαναπόλωσης </a:t>
            </a:r>
            <a:r>
              <a:rPr lang="el-GR" sz="2200" dirty="0" smtClean="0">
                <a:sym typeface="Symbol" pitchFamily="18" charset="2"/>
              </a:rPr>
              <a:t> ελαττώνεται </a:t>
            </a:r>
            <a:r>
              <a:rPr lang="el-GR" sz="2200" dirty="0" smtClean="0"/>
              <a:t>όσο </a:t>
            </a:r>
            <a:r>
              <a:rPr lang="el-GR" sz="2200" dirty="0" smtClean="0">
                <a:sym typeface="Symbol" pitchFamily="18" charset="2"/>
              </a:rPr>
              <a:t>αυξάνεται </a:t>
            </a:r>
            <a:r>
              <a:rPr lang="el-GR" sz="2200" dirty="0" smtClean="0"/>
              <a:t>η καρδιακή συχνότητα.  Το δυναμικό ενέργειας διαρκεί 0.25΄΄ όταν ο ρυθμός 75/</a:t>
            </a:r>
            <a:r>
              <a:rPr lang="en-US" sz="2200" dirty="0" smtClean="0"/>
              <a:t>min</a:t>
            </a:r>
            <a:r>
              <a:rPr lang="el-GR" sz="2200" dirty="0" smtClean="0"/>
              <a:t>, αλλά 0.15΄΄ όταν ο ρυθμός είναι 200/</a:t>
            </a:r>
            <a:r>
              <a:rPr lang="en-US" sz="2200" dirty="0" smtClean="0"/>
              <a:t>min</a:t>
            </a:r>
            <a:r>
              <a:rPr lang="el-GR" sz="2200" dirty="0" smtClean="0"/>
              <a:t>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sz="3600" dirty="0"/>
              <a:t>Ηλεκτρικές ιδιότητες του καρδιακού μυός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44"/>
          </a:xfrm>
        </p:spPr>
        <p:txBody>
          <a:bodyPr>
            <a:normAutofit/>
          </a:bodyPr>
          <a:lstStyle/>
          <a:p>
            <a:pPr indent="17463">
              <a:buNone/>
            </a:pPr>
            <a:r>
              <a:rPr lang="el-GR" sz="2200" dirty="0" smtClean="0"/>
              <a:t>Στον καρδιακό μυ το δυναμικό ηρεμίας είναι </a:t>
            </a:r>
            <a:r>
              <a:rPr lang="el-GR" sz="2200" b="1" dirty="0" smtClean="0"/>
              <a:t>≈ -90</a:t>
            </a:r>
            <a:r>
              <a:rPr lang="en-US" sz="2200" b="1" dirty="0" smtClean="0"/>
              <a:t>mV</a:t>
            </a:r>
            <a:r>
              <a:rPr lang="el-GR" sz="2200" b="1" dirty="0" smtClean="0"/>
              <a:t>.   </a:t>
            </a:r>
            <a:r>
              <a:rPr lang="el-GR" sz="2200" dirty="0" smtClean="0"/>
              <a:t>Η διέγερση οδηγεί σε δυναμικό ενέργειας που οδηγεί στη σύσπαση.  </a:t>
            </a:r>
          </a:p>
          <a:p>
            <a:r>
              <a:rPr lang="el-GR" sz="2200" b="1" dirty="0" smtClean="0"/>
              <a:t>Η εκπόλωση γίνεται γρήγορα</a:t>
            </a:r>
            <a:r>
              <a:rPr lang="el-GR" sz="2200" dirty="0" smtClean="0"/>
              <a:t>, αλλά υπάρχει ένα </a:t>
            </a:r>
            <a:r>
              <a:rPr lang="el-GR" sz="2200" b="1" dirty="0" smtClean="0"/>
              <a:t>πλατώ (</a:t>
            </a:r>
            <a:r>
              <a:rPr lang="en-US" sz="2200" b="1" dirty="0" smtClean="0"/>
              <a:t>plateau</a:t>
            </a:r>
            <a:r>
              <a:rPr lang="el-GR" sz="2200" b="1" dirty="0" smtClean="0"/>
              <a:t>)</a:t>
            </a:r>
            <a:r>
              <a:rPr lang="el-GR" sz="2200" dirty="0" smtClean="0"/>
              <a:t> πριν η μεμβράνη επανέλθει εν ηρεμία.  </a:t>
            </a:r>
            <a:r>
              <a:rPr lang="el-GR" sz="2200" b="1" dirty="0" smtClean="0"/>
              <a:t>Η εκπόλωση ( 0 ) διαρκεί 200 </a:t>
            </a:r>
            <a:r>
              <a:rPr lang="en-US" sz="2200" b="1" dirty="0" smtClean="0"/>
              <a:t>ms</a:t>
            </a:r>
            <a:r>
              <a:rPr lang="el-GR" sz="2200" dirty="0" smtClean="0"/>
              <a:t> ή και περισσότερο. Έτσι η επαναπόλωση δεν τελειοποιείται πριν γίνει η μισή συστολή. </a:t>
            </a:r>
          </a:p>
          <a:p>
            <a:r>
              <a:rPr lang="el-GR" sz="2200" dirty="0" smtClean="0"/>
              <a:t>Η γρήγορη εκπόλωση ( 0 ) όπως και στο νευρικά κύτταρα και τα σκελετικά – μυϊκά οφείλεται στο άνοιγμα καναλιών </a:t>
            </a:r>
            <a:r>
              <a:rPr lang="en-US" sz="2200" dirty="0" smtClean="0"/>
              <a:t>Na</a:t>
            </a:r>
            <a:r>
              <a:rPr lang="el-GR" sz="1600" dirty="0" smtClean="0"/>
              <a:t>+</a:t>
            </a:r>
            <a:r>
              <a:rPr lang="el-GR" sz="2200" dirty="0" smtClean="0"/>
              <a:t> και είσοδο </a:t>
            </a:r>
            <a:r>
              <a:rPr lang="en-US" sz="2200" dirty="0" smtClean="0"/>
              <a:t>Na</a:t>
            </a:r>
            <a:r>
              <a:rPr lang="el-GR" sz="1600" dirty="0" smtClean="0"/>
              <a:t>+</a:t>
            </a:r>
            <a:r>
              <a:rPr lang="el-GR" sz="2200" dirty="0" smtClean="0"/>
              <a:t>.  </a:t>
            </a:r>
          </a:p>
          <a:p>
            <a:r>
              <a:rPr lang="el-GR" sz="2200" dirty="0" smtClean="0"/>
              <a:t>Η γρήγορη εκπόλωση (αρχική) (1) οφείλεται στο κλείσιμο καναλιών </a:t>
            </a:r>
            <a:r>
              <a:rPr lang="en-US" sz="2200" dirty="0" smtClean="0"/>
              <a:t>Na</a:t>
            </a:r>
            <a:r>
              <a:rPr lang="el-GR" sz="1600" dirty="0" smtClean="0"/>
              <a:t>+</a:t>
            </a:r>
            <a:r>
              <a:rPr lang="el-GR" sz="2200" dirty="0" smtClean="0"/>
              <a:t> και είσοδο </a:t>
            </a:r>
            <a:r>
              <a:rPr lang="en-US" sz="2200" dirty="0" smtClean="0"/>
              <a:t>Cl</a:t>
            </a:r>
            <a:r>
              <a:rPr lang="el-GR" sz="1600" dirty="0" smtClean="0"/>
              <a:t>-</a:t>
            </a:r>
            <a:r>
              <a:rPr lang="el-GR" sz="2200" dirty="0" smtClean="0"/>
              <a:t> .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Δυναμικό ηρεμίας και δυναμικό ενέργειας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OMAS\Desktop\784px-Skeletal_musc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052736"/>
            <a:ext cx="7203914" cy="5504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του σκελετικού μυός</a:t>
            </a:r>
          </a:p>
        </p:txBody>
      </p:sp>
      <p:sp>
        <p:nvSpPr>
          <p:cNvPr id="6" name="Rectangle 7"/>
          <p:cNvSpPr/>
          <p:nvPr/>
        </p:nvSpPr>
        <p:spPr>
          <a:xfrm>
            <a:off x="1331640" y="6563834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Skeletal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muscle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Deglr6328"/>
              </a:rPr>
              <a:t>Deglr6328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Το πλατώ (2) οφείλεται σε πιο αργό αλλά παρατεταμένο άνοιγμα των καναλιών </a:t>
            </a:r>
            <a:r>
              <a:rPr lang="en-US" dirty="0" smtClean="0"/>
              <a:t>Ca</a:t>
            </a:r>
            <a:r>
              <a:rPr lang="el-GR" sz="1600" dirty="0" smtClean="0"/>
              <a:t>++</a:t>
            </a:r>
            <a:r>
              <a:rPr lang="el-GR" dirty="0" smtClean="0"/>
              <a:t> . Η δεύτερη    (πηγή / γρήγορη) επαναπόλωση (3) οφείλεται στο κλείσιμο των καναλιών </a:t>
            </a:r>
            <a:r>
              <a:rPr lang="en-US" dirty="0" smtClean="0"/>
              <a:t>Ca</a:t>
            </a:r>
            <a:r>
              <a:rPr lang="el-GR" dirty="0" smtClean="0"/>
              <a:t> </a:t>
            </a:r>
            <a:r>
              <a:rPr lang="el-GR" sz="1600" dirty="0" smtClean="0"/>
              <a:t>++</a:t>
            </a:r>
            <a:r>
              <a:rPr lang="el-GR" dirty="0" smtClean="0"/>
              <a:t> και στην δίοδο Κ</a:t>
            </a:r>
            <a:r>
              <a:rPr lang="el-GR" sz="1600" dirty="0" smtClean="0"/>
              <a:t>+ </a:t>
            </a:r>
            <a:r>
              <a:rPr lang="el-GR" dirty="0" smtClean="0"/>
              <a:t>μέσω καναλιών Κ</a:t>
            </a:r>
            <a:r>
              <a:rPr lang="el-GR" sz="1600" dirty="0" smtClean="0"/>
              <a:t>+</a:t>
            </a:r>
            <a:r>
              <a:rPr lang="el-GR" dirty="0" smtClean="0"/>
              <a:t>.  Έτσι επανέρχεται το δυναμικό ενεργείας στην βασική γραμμή.  Υπάρχουν 8 είδη καναλιών Κ</a:t>
            </a:r>
            <a:r>
              <a:rPr lang="el-GR" sz="1600" dirty="0" smtClean="0"/>
              <a:t>+</a:t>
            </a:r>
            <a:r>
              <a:rPr lang="el-GR" dirty="0" smtClean="0"/>
              <a:t> στην καρδιά.</a:t>
            </a:r>
          </a:p>
          <a:p>
            <a:r>
              <a:rPr lang="el-GR" dirty="0" smtClean="0"/>
              <a:t>Στην καρδιά ο χρόνος επαναπόλωσης όσο η καρδιακή συχνότητα. Το δυναμικό ενέργειας διαρκεί 0.25 ‘’ όταν ο ρυθμός  είναι 75/</a:t>
            </a:r>
            <a:r>
              <a:rPr lang="en-US" dirty="0" smtClean="0"/>
              <a:t>min </a:t>
            </a:r>
            <a:r>
              <a:rPr lang="el-GR" dirty="0" smtClean="0"/>
              <a:t> αλλά, 0.15’’ όταν ο ρυθμός είναι 200/ </a:t>
            </a:r>
            <a:r>
              <a:rPr lang="en-US" dirty="0" smtClean="0"/>
              <a:t>min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Δυναμικό ηρεμίας και δυναμικό ενέργειας </a:t>
            </a:r>
            <a:r>
              <a:rPr lang="el-GR" sz="3300" b="0" dirty="0" smtClean="0"/>
              <a:t>2/2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b="1" dirty="0" smtClean="0"/>
              <a:t>σύσπαση </a:t>
            </a:r>
            <a:r>
              <a:rPr lang="el-GR" dirty="0" smtClean="0"/>
              <a:t>του καρδιακού μυός αρχίζει </a:t>
            </a:r>
            <a:r>
              <a:rPr lang="el-GR" b="1" dirty="0" smtClean="0"/>
              <a:t>αμέσως μετά την αρχή εκπόλωσης </a:t>
            </a:r>
            <a:r>
              <a:rPr lang="el-GR" dirty="0" smtClean="0"/>
              <a:t>και </a:t>
            </a:r>
            <a:r>
              <a:rPr lang="el-GR" b="1" dirty="0" smtClean="0"/>
              <a:t>διαρκεί περίπου όσο και το δυναμικό ενέργειας. </a:t>
            </a:r>
            <a:r>
              <a:rPr lang="el-GR" dirty="0" smtClean="0"/>
              <a:t>Το </a:t>
            </a:r>
            <a:r>
              <a:rPr lang="en-US" dirty="0" smtClean="0"/>
              <a:t>Ca</a:t>
            </a:r>
            <a:r>
              <a:rPr lang="el-GR" sz="1600" dirty="0" smtClean="0"/>
              <a:t>++</a:t>
            </a:r>
            <a:r>
              <a:rPr lang="el-GR" dirty="0" smtClean="0"/>
              <a:t> στην διέγερση - συστολή παίζει παρεμφερή ρόλο όπως στον σκελετικό μυ.</a:t>
            </a:r>
            <a:endParaRPr lang="el-GR" b="1" dirty="0" smtClean="0"/>
          </a:p>
          <a:p>
            <a:r>
              <a:rPr lang="el-GR" dirty="0" smtClean="0"/>
              <a:t>Από 0-2 και περίπου μέχρι το 1/3 3 (μέχρι δηλαδή η μεμβράνη να φτάσει στο - 50 </a:t>
            </a:r>
            <a:r>
              <a:rPr lang="en-US" dirty="0" smtClean="0"/>
              <a:t>mV</a:t>
            </a:r>
            <a:r>
              <a:rPr lang="el-GR" dirty="0" smtClean="0"/>
              <a:t> κατά την επαναπόλωση) ο καρδιακός μυς δεν μπορεί να επαναδιεγερθεί (</a:t>
            </a:r>
            <a:r>
              <a:rPr lang="el-GR" b="1" dirty="0" smtClean="0"/>
              <a:t>απόλυτος ανερέθιστος περίοδος). </a:t>
            </a:r>
            <a:r>
              <a:rPr lang="el-GR" dirty="0" smtClean="0"/>
              <a:t>Παραμένει όμως </a:t>
            </a:r>
            <a:r>
              <a:rPr lang="el-GR" b="1" dirty="0" smtClean="0"/>
              <a:t>σχετικά ανερέθιστος </a:t>
            </a:r>
            <a:r>
              <a:rPr lang="el-GR" dirty="0" smtClean="0"/>
              <a:t>μέχρι 4.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Μηχανική απάντηση καρδιακού μυός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Έτσι τετανική συστολή δεν φαίνεται στον </a:t>
            </a:r>
            <a:r>
              <a:rPr lang="el-GR" dirty="0" smtClean="0"/>
              <a:t>καρδιακό μυ όπως φαίνεται στον σκελετικό, θα ήταν άλλωστε θανατηφόρος. Το ότι δεν δείχνει τετανική συστολή είναι </a:t>
            </a:r>
            <a:r>
              <a:rPr lang="el-GR" b="1" dirty="0" smtClean="0"/>
              <a:t>δικλείδα ασφάλειας.  </a:t>
            </a:r>
            <a:r>
              <a:rPr lang="el-GR" dirty="0" smtClean="0"/>
              <a:t>Ο μυς όμως των κοιλιών είναι ευαίσθητος στο τέλος του δυναμικού ηρεμίας και διέγερση σε αυτό τον χρόνο μερικές φορές οδηγεί σε </a:t>
            </a:r>
            <a:r>
              <a:rPr lang="el-GR" b="1" dirty="0" smtClean="0"/>
              <a:t>κοιλιακή μαρμαρυγή.</a:t>
            </a: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*Ο καρδιακός μυς έχει γενικά χαμηλή δραστηριότητα ΑΤΡάσης, και οι ίνες του είναι εξαρτημένες στην συνεχή προσφορά.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Μηχανική απάντηση καρδιακού μυός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/>
          </a:bodyPr>
          <a:lstStyle/>
          <a:p>
            <a:pPr marL="361950"/>
            <a:r>
              <a:rPr lang="el-GR" sz="2200" dirty="0" smtClean="0"/>
              <a:t>Η σχέση μεταξύ αρχικού μήκους ίνας  και ολικής τάσης του καρδιακού μυός μοιάζει με εκείνη του σκελετικού.  Υπάρχει ένα μήκος ηρεμίας πάνω στο οποίο η τάση χτίζεται μέχρι το μέγιστο. Στο σώμα, το αρχικό μήκος των ινών καθορίζεται από το βαθμό πλήρωσης της καρδιάς κατά την διαστολή και η πίεση στην κοιλία είναι ανάλογη της όλης αναπτυσσόμενης τάσης (Νόμος </a:t>
            </a:r>
            <a:r>
              <a:rPr lang="en-US" sz="2200" dirty="0" smtClean="0"/>
              <a:t>Starling</a:t>
            </a:r>
            <a:r>
              <a:rPr lang="el-GR" sz="2200" dirty="0" smtClean="0"/>
              <a:t> της καρδιάς).  Έτσι η αναπτυσσόμενη τάση </a:t>
            </a:r>
            <a:r>
              <a:rPr lang="el-GR" sz="2200" dirty="0" smtClean="0">
                <a:sym typeface="Symbol" pitchFamily="18" charset="2"/>
              </a:rPr>
              <a:t>αυξάνεται</a:t>
            </a:r>
            <a:r>
              <a:rPr lang="el-GR" sz="2200" dirty="0" smtClean="0"/>
              <a:t> καθώς </a:t>
            </a:r>
            <a:r>
              <a:rPr lang="el-GR" sz="2200" dirty="0" smtClean="0">
                <a:sym typeface="Symbol" pitchFamily="18" charset="2"/>
              </a:rPr>
              <a:t>ελαττώνεται </a:t>
            </a:r>
            <a:r>
              <a:rPr lang="el-GR" sz="2200" dirty="0" smtClean="0"/>
              <a:t>ο όγκος της διαστολής μέχρις ενός μεγίστου σημείου. Η ελάττωση όμως της τάσης που αναπτύχθηκε δεν οφείλεται σε ελάττωση των αριθμών γεφυρών ακτίνης-μυοσίνης όπως στους σκελετικούς μυς. Η ελάττωση της τάσης οφείλεται στην αρχή της «</a:t>
            </a:r>
            <a:r>
              <a:rPr lang="en-US" sz="2200" dirty="0" smtClean="0"/>
              <a:t>disruption</a:t>
            </a:r>
            <a:r>
              <a:rPr lang="el-GR" sz="2200" dirty="0" smtClean="0"/>
              <a:t>» των καρδιακών ινών.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600" dirty="0"/>
              <a:t>Σχέση μεταξύ μήκους της ίνας και </a:t>
            </a:r>
            <a:r>
              <a:rPr lang="el-GR" sz="3600" dirty="0" smtClean="0"/>
              <a:t>τάσης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dirty="0" smtClean="0"/>
              <a:t>*Η </a:t>
            </a:r>
            <a:r>
              <a:rPr lang="el-GR" b="1" dirty="0" smtClean="0"/>
              <a:t>δύναμη </a:t>
            </a:r>
            <a:r>
              <a:rPr lang="el-GR" dirty="0" smtClean="0"/>
              <a:t>της συστολής του καρδιακού μυός αυξάνεται από τις κατεχολαμίνες </a:t>
            </a:r>
            <a:r>
              <a:rPr lang="el-GR" b="1" dirty="0" smtClean="0"/>
              <a:t>(θετική ινότροπος δράση - β1 </a:t>
            </a:r>
            <a:r>
              <a:rPr lang="el-GR" dirty="0" smtClean="0"/>
              <a:t>αδρενεργικοί υποδοχείς (</a:t>
            </a:r>
            <a:r>
              <a:rPr lang="el-GR" b="1" dirty="0" smtClean="0"/>
              <a:t>c-AMP</a:t>
            </a:r>
            <a:r>
              <a:rPr lang="el-GR" dirty="0" smtClean="0"/>
              <a:t>) </a:t>
            </a:r>
            <a:r>
              <a:rPr lang="el-GR" dirty="0" smtClean="0">
                <a:sym typeface="Symbol" pitchFamily="18" charset="2"/>
              </a:rPr>
              <a:t>. </a:t>
            </a:r>
            <a:r>
              <a:rPr lang="el-GR" dirty="0" smtClean="0"/>
              <a:t>Το </a:t>
            </a:r>
            <a:r>
              <a:rPr lang="en-US" dirty="0" smtClean="0"/>
              <a:t>CAMP</a:t>
            </a:r>
            <a:r>
              <a:rPr lang="el-GR" dirty="0" smtClean="0"/>
              <a:t> που παράγεται διεγείρει την πρωτεϊνική κινάση Α, φωσφορυλιώνονται τα κανάλια </a:t>
            </a:r>
            <a:r>
              <a:rPr lang="en-US" dirty="0" smtClean="0"/>
              <a:t>Ca</a:t>
            </a:r>
            <a:r>
              <a:rPr lang="el-GR" sz="1600" dirty="0" smtClean="0"/>
              <a:t>++</a:t>
            </a:r>
            <a:r>
              <a:rPr lang="el-GR" dirty="0" smtClean="0"/>
              <a:t> και τα κανάλια παραμένουν για μακρότερο χρόνο ανοιχτά.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sz="3600" dirty="0"/>
              <a:t>Σχέση μεταξύ μήκους της ίνας και τάσης </a:t>
            </a:r>
            <a:r>
              <a:rPr lang="el-GR" sz="3300" b="0" dirty="0"/>
              <a:t>2</a:t>
            </a:r>
            <a:r>
              <a:rPr lang="el-GR" sz="3300" b="0" dirty="0" smtClean="0"/>
              <a:t>/2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b="1" dirty="0" smtClean="0"/>
              <a:t>*Οι διγιτοξίνες </a:t>
            </a:r>
            <a:r>
              <a:rPr lang="el-GR" dirty="0" smtClean="0"/>
              <a:t>(</a:t>
            </a:r>
            <a:r>
              <a:rPr lang="en-US" dirty="0" smtClean="0"/>
              <a:t>Digoxin</a:t>
            </a:r>
            <a:r>
              <a:rPr lang="el-GR" dirty="0" smtClean="0"/>
              <a:t>) </a:t>
            </a:r>
            <a:r>
              <a:rPr lang="el-GR" dirty="0" smtClean="0">
                <a:sym typeface="Symbol" pitchFamily="18" charset="2"/>
              </a:rPr>
              <a:t>δρουν</a:t>
            </a:r>
            <a:r>
              <a:rPr lang="el-GR" dirty="0" smtClean="0"/>
              <a:t> στις καρδιακές συστολές </a:t>
            </a:r>
            <a:r>
              <a:rPr lang="el-GR" b="1" dirty="0" smtClean="0"/>
              <a:t>εμποδίζοντας την Να</a:t>
            </a:r>
            <a:r>
              <a:rPr lang="el-GR" sz="1600" b="1" dirty="0" smtClean="0"/>
              <a:t>+</a:t>
            </a:r>
            <a:r>
              <a:rPr lang="el-GR" b="1" dirty="0" smtClean="0"/>
              <a:t>Κ</a:t>
            </a:r>
            <a:r>
              <a:rPr lang="el-GR" sz="1600" b="1" dirty="0" smtClean="0"/>
              <a:t>+</a:t>
            </a:r>
            <a:r>
              <a:rPr lang="el-GR" b="1" dirty="0" smtClean="0"/>
              <a:t>ΑΤΡάση </a:t>
            </a:r>
            <a:r>
              <a:rPr lang="el-GR" dirty="0" smtClean="0"/>
              <a:t>στις κυτταρικές μεμβράνες (</a:t>
            </a:r>
            <a:r>
              <a:rPr lang="el-GR" dirty="0" smtClean="0">
                <a:sym typeface="Symbol" pitchFamily="18" charset="2"/>
              </a:rPr>
              <a:t>αυξάνεται </a:t>
            </a:r>
            <a:r>
              <a:rPr lang="el-GR" dirty="0" smtClean="0"/>
              <a:t> το ενδοκυτταρικό Να</a:t>
            </a:r>
            <a:r>
              <a:rPr lang="el-GR" sz="1600" dirty="0" smtClean="0"/>
              <a:t>+ </a:t>
            </a:r>
            <a:r>
              <a:rPr lang="el-GR" dirty="0" smtClean="0"/>
              <a:t>και </a:t>
            </a:r>
            <a:r>
              <a:rPr lang="el-GR" dirty="0" smtClean="0">
                <a:sym typeface="Symbol" pitchFamily="18" charset="2"/>
              </a:rPr>
              <a:t>ελαττώνεται </a:t>
            </a:r>
            <a:r>
              <a:rPr lang="el-GR" dirty="0" smtClean="0"/>
              <a:t>το πρανές Να</a:t>
            </a:r>
            <a:r>
              <a:rPr lang="el-GR" sz="1600" dirty="0" smtClean="0"/>
              <a:t>+</a:t>
            </a:r>
            <a:r>
              <a:rPr lang="el-GR" dirty="0" smtClean="0"/>
              <a:t> μεταξύ μεμβρανών, το </a:t>
            </a:r>
            <a:r>
              <a:rPr lang="el-GR" b="1" dirty="0" smtClean="0"/>
              <a:t>ενδοκυττάριο </a:t>
            </a:r>
            <a:r>
              <a:rPr lang="en-US" b="1" dirty="0" smtClean="0"/>
              <a:t>Ca</a:t>
            </a:r>
            <a:r>
              <a:rPr lang="el-GR" sz="1600" b="1" dirty="0" smtClean="0"/>
              <a:t>++</a:t>
            </a:r>
            <a:r>
              <a:rPr lang="el-GR" b="1" dirty="0" smtClean="0"/>
              <a:t> </a:t>
            </a:r>
            <a:r>
              <a:rPr lang="el-GR" dirty="0" smtClean="0">
                <a:sym typeface="Symbol" pitchFamily="18" charset="2"/>
              </a:rPr>
              <a:t>αυξάνεται </a:t>
            </a:r>
            <a:r>
              <a:rPr lang="el-GR" dirty="0" smtClean="0"/>
              <a:t>και έτσι </a:t>
            </a:r>
            <a:r>
              <a:rPr lang="el-GR" dirty="0" smtClean="0">
                <a:sym typeface="Symbol" pitchFamily="18" charset="2"/>
              </a:rPr>
              <a:t>αυξάνεται και </a:t>
            </a:r>
            <a:r>
              <a:rPr lang="el-GR" dirty="0" smtClean="0"/>
              <a:t>η δύναμη συστολής του καρδιακού μυός).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Ειδικά σημεία στον καρδιακό </a:t>
            </a:r>
            <a:r>
              <a:rPr lang="el-GR" dirty="0" smtClean="0"/>
              <a:t>μυ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/>
              <a:t>*Η καρδιά έχει άφθονο </a:t>
            </a:r>
            <a:r>
              <a:rPr lang="el-GR" sz="2200" b="1" dirty="0" smtClean="0"/>
              <a:t>αίμα	(Ο</a:t>
            </a:r>
            <a:r>
              <a:rPr lang="el-GR" sz="2200" b="1" baseline="-25000" dirty="0" smtClean="0"/>
              <a:t>2</a:t>
            </a:r>
            <a:r>
              <a:rPr lang="el-GR" sz="2200" b="1" dirty="0" smtClean="0"/>
              <a:t>)</a:t>
            </a:r>
            <a:endParaRPr lang="el-GR" sz="22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/>
              <a:t>άφθονα </a:t>
            </a:r>
            <a:r>
              <a:rPr lang="el-GR" sz="2200" b="1" dirty="0" smtClean="0"/>
              <a:t>μιτοχόνδρια (ενέργεια)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/>
              <a:t>άφθονη </a:t>
            </a:r>
            <a:r>
              <a:rPr lang="el-GR" sz="2200" b="1" dirty="0" smtClean="0"/>
              <a:t>μυοσφαιρίνη (αποθηκεύει Ο</a:t>
            </a:r>
            <a:r>
              <a:rPr lang="el-GR" sz="2200" b="1" baseline="-25000" dirty="0" smtClean="0"/>
              <a:t>2</a:t>
            </a:r>
            <a:r>
              <a:rPr lang="el-GR" sz="2200" b="1" dirty="0" smtClean="0"/>
              <a:t>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b="1" dirty="0" smtClean="0"/>
              <a:t>&lt; 1% </a:t>
            </a:r>
            <a:r>
              <a:rPr lang="el-GR" sz="2200" dirty="0" smtClean="0"/>
              <a:t>της ενέργειας στον καρδιακό μυ </a:t>
            </a:r>
            <a:r>
              <a:rPr lang="el-GR" sz="2200" b="1" dirty="0" smtClean="0"/>
              <a:t>γίνεται αναερόβια.</a:t>
            </a:r>
            <a:endParaRPr lang="el-GR" sz="22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/>
              <a:t>Ο καρδιακός μυς παίρνει: </a:t>
            </a:r>
            <a:r>
              <a:rPr lang="el-GR" sz="2200" b="1" dirty="0" smtClean="0"/>
              <a:t>35% </a:t>
            </a:r>
            <a:r>
              <a:rPr lang="el-GR" sz="2200" dirty="0" smtClean="0"/>
              <a:t>της ενέργειας από υδατάνθρακες</a:t>
            </a:r>
          </a:p>
          <a:p>
            <a:pPr marL="3316288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sz="2200" b="1" dirty="0" smtClean="0"/>
              <a:t>5%</a:t>
            </a:r>
            <a:r>
              <a:rPr lang="el-GR" sz="2200" dirty="0" smtClean="0"/>
              <a:t> της ενέργειας από κετόνες και αμινοξέα</a:t>
            </a:r>
          </a:p>
          <a:p>
            <a:pPr marL="3316288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sz="2200" b="1" dirty="0" smtClean="0"/>
              <a:t>60%</a:t>
            </a:r>
            <a:r>
              <a:rPr lang="el-GR" sz="2200" dirty="0" smtClean="0"/>
              <a:t> της ενέργειας από λίπος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/>
              <a:t>Με λήψη υδατανθράκων περισσότερο </a:t>
            </a:r>
            <a:r>
              <a:rPr lang="el-GR" sz="2200" b="1" dirty="0" smtClean="0"/>
              <a:t>γαλακτικό  και πυρουβικό.</a:t>
            </a:r>
            <a:endParaRPr lang="el-GR" sz="22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/>
              <a:t>Κατά την νηστεία περισσότερες λιπαρές ουσίες χρησιμοποιούνται.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/>
              <a:t>Οι κυριότερες χρησιμοποιούμενες λιπαρές ουσίες είναι τα </a:t>
            </a:r>
            <a:r>
              <a:rPr lang="el-GR" sz="2200" b="1" dirty="0" smtClean="0"/>
              <a:t>ελεύθερα λιπαρά οξέα </a:t>
            </a:r>
            <a:r>
              <a:rPr lang="el-GR" sz="2200" dirty="0" smtClean="0"/>
              <a:t>(50%).</a:t>
            </a:r>
            <a:endParaRPr lang="en-US" sz="22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Ειδικά σημεία στον καρδιακό </a:t>
            </a:r>
            <a:r>
              <a:rPr lang="el-GR" dirty="0" smtClean="0"/>
              <a:t>μυ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7463">
              <a:buNone/>
            </a:pPr>
            <a:r>
              <a:rPr lang="el-GR" dirty="0" smtClean="0"/>
              <a:t>Ο λείος μυς ανατομικά, διακρίνεται από τον σκελετικό και καρδιακό μυ διότι </a:t>
            </a:r>
            <a:r>
              <a:rPr lang="el-GR" b="1" dirty="0" smtClean="0"/>
              <a:t>δεν έχει ορατές γραμμώσεις.  </a:t>
            </a:r>
          </a:p>
          <a:p>
            <a:r>
              <a:rPr lang="el-GR" b="1" dirty="0" smtClean="0"/>
              <a:t>Η ακτίνη και η μυοσίνη ΙΙ </a:t>
            </a:r>
            <a:r>
              <a:rPr lang="el-GR" dirty="0" smtClean="0"/>
              <a:t>βρίσκονται και γλιστρούν η μια πάνω στην άλλη για συστολή.  </a:t>
            </a:r>
            <a:r>
              <a:rPr lang="el-GR" b="1" dirty="0" smtClean="0"/>
              <a:t>Εν τούτοις δεν είναι τοποθετημένες σε κανονικά διαστήματα </a:t>
            </a:r>
            <a:r>
              <a:rPr lang="el-GR" dirty="0" smtClean="0"/>
              <a:t>όπως στον σκελετικό και καρδιακό και οι γραμμώσεις για αυτό λείπουν.  </a:t>
            </a:r>
          </a:p>
          <a:p>
            <a:r>
              <a:rPr lang="el-GR" dirty="0" smtClean="0"/>
              <a:t>Οι λείοι μύες </a:t>
            </a:r>
            <a:r>
              <a:rPr lang="el-GR" b="1" dirty="0" smtClean="0"/>
              <a:t>έχουν τροπομυοσίνη αλλά απουσιάζει η τροπονίνη.  </a:t>
            </a:r>
          </a:p>
          <a:p>
            <a:r>
              <a:rPr lang="el-GR" b="1" dirty="0" smtClean="0"/>
              <a:t>Το σαρκοπλασματικό</a:t>
            </a:r>
            <a:r>
              <a:rPr lang="el-GR" dirty="0" smtClean="0"/>
              <a:t> δίκτυο υπάρχει αλλά </a:t>
            </a:r>
            <a:r>
              <a:rPr lang="el-GR" b="1" dirty="0" smtClean="0"/>
              <a:t>δεν είναι καλά ανεπτυγμένο.  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Λείος μυς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Γενικά οι λείοι μύες έχουν </a:t>
            </a:r>
            <a:r>
              <a:rPr lang="el-GR" b="1" dirty="0" smtClean="0"/>
              <a:t>λίγα μιτοχόνδρια </a:t>
            </a:r>
            <a:r>
              <a:rPr lang="el-GR" dirty="0" smtClean="0"/>
              <a:t>κι εξαρτώνται κατά </a:t>
            </a:r>
            <a:r>
              <a:rPr lang="el-GR" b="1" dirty="0" smtClean="0"/>
              <a:t>πολύ στην γλυκόλυση </a:t>
            </a:r>
            <a:r>
              <a:rPr lang="el-GR" dirty="0" smtClean="0"/>
              <a:t>για τις μεταβολικές τους ανάγκες.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Λείος μυς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7463">
              <a:buNone/>
            </a:pPr>
            <a:r>
              <a:rPr lang="el-GR" dirty="0" smtClean="0"/>
              <a:t>Υπάρχει </a:t>
            </a:r>
            <a:r>
              <a:rPr lang="el-GR" b="1" dirty="0" smtClean="0"/>
              <a:t>ποικιλία </a:t>
            </a:r>
            <a:r>
              <a:rPr lang="el-GR" dirty="0" smtClean="0"/>
              <a:t>στη δομή και λειτουργία των λείων μυών στο σώμα.  </a:t>
            </a:r>
          </a:p>
          <a:p>
            <a:r>
              <a:rPr lang="el-GR" dirty="0" smtClean="0"/>
              <a:t>Γενικά, ο λείος μυς διακρίνεται στον:  1) </a:t>
            </a:r>
            <a:r>
              <a:rPr lang="el-GR" b="1" dirty="0" smtClean="0"/>
              <a:t>σπλαχνικό</a:t>
            </a:r>
            <a:r>
              <a:rPr lang="el-GR" dirty="0" smtClean="0"/>
              <a:t> λείο μυ, και 2) στην </a:t>
            </a:r>
            <a:r>
              <a:rPr lang="el-GR" b="1" dirty="0" smtClean="0"/>
              <a:t>διακριτή κινητική μονάδα.  </a:t>
            </a:r>
          </a:p>
          <a:p>
            <a:r>
              <a:rPr lang="el-GR" b="1" dirty="0" smtClean="0"/>
              <a:t>Ο σπλαχνικός μυς </a:t>
            </a:r>
            <a:r>
              <a:rPr lang="el-GR" dirty="0" smtClean="0"/>
              <a:t>βρίσκεται σε </a:t>
            </a:r>
            <a:r>
              <a:rPr lang="el-GR" b="1" dirty="0" smtClean="0"/>
              <a:t>φαρδιές </a:t>
            </a:r>
            <a:r>
              <a:rPr lang="el-GR" dirty="0" smtClean="0"/>
              <a:t>δέσμες (στοιβάδες), έχει </a:t>
            </a:r>
            <a:r>
              <a:rPr lang="el-GR" b="1" dirty="0" smtClean="0"/>
              <a:t>χαμηλής αντίστασης </a:t>
            </a:r>
            <a:r>
              <a:rPr lang="el-GR" dirty="0" smtClean="0"/>
              <a:t>γέφυρες μεταξύ κυττάρων και λειτουργεί </a:t>
            </a:r>
            <a:r>
              <a:rPr lang="el-GR" b="1" dirty="0" smtClean="0"/>
              <a:t>συγκυτιακά </a:t>
            </a:r>
            <a:r>
              <a:rPr lang="el-GR" dirty="0" smtClean="0"/>
              <a:t>(οι γέφυρες όπως στον καρδιακό είναι ενώσεις χάσματος-</a:t>
            </a:r>
            <a:r>
              <a:rPr lang="en-US" b="1" dirty="0" smtClean="0"/>
              <a:t>gap junctions</a:t>
            </a:r>
            <a:r>
              <a:rPr lang="el-GR" dirty="0" smtClean="0"/>
              <a:t>).  </a:t>
            </a:r>
          </a:p>
          <a:p>
            <a:r>
              <a:rPr lang="en-US" dirty="0" smtClean="0"/>
              <a:t>O</a:t>
            </a:r>
            <a:r>
              <a:rPr lang="el-GR" dirty="0" smtClean="0"/>
              <a:t> τύπος αυτός μυός, τυπικά βρίσκεται </a:t>
            </a:r>
            <a:r>
              <a:rPr lang="el-GR" b="1" dirty="0" smtClean="0"/>
              <a:t>στα κοίλα </a:t>
            </a:r>
            <a:r>
              <a:rPr lang="el-GR" dirty="0" smtClean="0"/>
              <a:t>σπλάχνα (γαστρεντερικό, ουρητήρες, μήτρα).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λείων μυών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Φυσιολογία">
  <a:themeElements>
    <a:clrScheme name="Προσαρμοσμένο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Φυσιολογία">
  <a:themeElements>
    <a:clrScheme name="Προσαρμοσμένο 1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Φυσιολογία</Template>
  <TotalTime>127</TotalTime>
  <Words>8172</Words>
  <Application>Microsoft Office PowerPoint</Application>
  <PresentationFormat>Προβολή στην οθόνη (4:3)</PresentationFormat>
  <Paragraphs>601</Paragraphs>
  <Slides>117</Slides>
  <Notes>23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117</vt:i4>
      </vt:variant>
    </vt:vector>
  </HeadingPairs>
  <TitlesOfParts>
    <vt:vector size="119" baseType="lpstr">
      <vt:lpstr>template Φυσιολογία</vt:lpstr>
      <vt:lpstr>1_template Φυσιολογία</vt:lpstr>
      <vt:lpstr>Φυσιολογία</vt:lpstr>
      <vt:lpstr>Τύποι μυϊκών ινών</vt:lpstr>
      <vt:lpstr>Διαχωρισμός των μυών</vt:lpstr>
      <vt:lpstr>Κατηγορίες μυών</vt:lpstr>
      <vt:lpstr>Σκελετικός μυς</vt:lpstr>
      <vt:lpstr>Μυϊκό σύστημα</vt:lpstr>
      <vt:lpstr>Μακρο- και μικρο-ανατομία σκελετικού μυός</vt:lpstr>
      <vt:lpstr>Πρωτεΐνες σκελετικών μυών</vt:lpstr>
      <vt:lpstr>Δομή του σκελετικού μυός</vt:lpstr>
      <vt:lpstr>Γραμμώσεις μυών</vt:lpstr>
      <vt:lpstr>Χονδρά και λεπτά νημάτια</vt:lpstr>
      <vt:lpstr>Δομή σκελετικού μυός 1/2</vt:lpstr>
      <vt:lpstr>Δομή σκελετικού μυός 2/2</vt:lpstr>
      <vt:lpstr>Μυοσίνη 1/2</vt:lpstr>
      <vt:lpstr>Μυοσίνη 2/2</vt:lpstr>
      <vt:lpstr>Τροπομυοσίνη</vt:lpstr>
      <vt:lpstr>Τροπονίνη</vt:lpstr>
      <vt:lpstr>Απεικόνιση τροπονίνης και τροπομυοσίνης σε σχέση με μυοσίνη</vt:lpstr>
      <vt:lpstr>Δράση μυοσίνης ακτίνης</vt:lpstr>
      <vt:lpstr>Δέσμευση της τροπομυοσίνης στην ακτίνη</vt:lpstr>
      <vt:lpstr>Σαρκομέριο-μικροανατομική δομή 1/2</vt:lpstr>
      <vt:lpstr>Σαρκομέριο-μικροανατομική δομή 2/2</vt:lpstr>
      <vt:lpstr>Ινίδια παχιά και λεπτά</vt:lpstr>
      <vt:lpstr>Σαρκοπλασματικό δίκτυο</vt:lpstr>
      <vt:lpstr>Απεικόνιση σαρκοπλασματικού δικτύου</vt:lpstr>
      <vt:lpstr>Μυϊκή ίνα</vt:lpstr>
      <vt:lpstr>Δυναμικό μυών</vt:lpstr>
      <vt:lpstr>Σαρκομέριο 1/2</vt:lpstr>
      <vt:lpstr>Σαρκομέριο 2/2</vt:lpstr>
      <vt:lpstr>Ηλεκτρικά φαινόμενα στον σκελετικό μυ 1/2 </vt:lpstr>
      <vt:lpstr>Ηλεκτρικά φαινόμενα στον σκελετικό μυ 2/2 </vt:lpstr>
      <vt:lpstr>Συσπαστικές απαντήσεις μυών </vt:lpstr>
      <vt:lpstr>Χαλάρωση μυός</vt:lpstr>
      <vt:lpstr>Τύποι μυϊκής συστολής</vt:lpstr>
      <vt:lpstr>Άθροιση συστολών</vt:lpstr>
      <vt:lpstr>Τετανική συστολή-Treppe</vt:lpstr>
      <vt:lpstr>Σχέση μήκους μυϊκής ίνας, τάσης και ταχύτητας της σύσπασης</vt:lpstr>
      <vt:lpstr>Μοριακή Βάση της Σύσπασης 1/6</vt:lpstr>
      <vt:lpstr>Μοριακή Βάση της Σύσπασης 2/6</vt:lpstr>
      <vt:lpstr>Μοριακή Βάση της Σύσπασης 3/6</vt:lpstr>
      <vt:lpstr>Μοριακή Βάση της Σύσπασης 4/6</vt:lpstr>
      <vt:lpstr>Μοριακή Βάση της Σύσπασης 5/6</vt:lpstr>
      <vt:lpstr>Μοριακή Βάση της Σύσπασης 6/6</vt:lpstr>
      <vt:lpstr>Μοριακά συμβάντα στην συστολή</vt:lpstr>
      <vt:lpstr>Περίληψη της Συστολής 1/2</vt:lpstr>
      <vt:lpstr>Περίληψη της Συστολής 2/2</vt:lpstr>
      <vt:lpstr>Ενέργεια και πηγές ενέργειας της μυϊκής ίνας 1/5</vt:lpstr>
      <vt:lpstr>Ενέργεια και πηγές ενέργειας της μυϊκής ίνας 2/5</vt:lpstr>
      <vt:lpstr>Ενέργεια και πηγές ενέργειας της μυϊκής ίνας 3/5</vt:lpstr>
      <vt:lpstr>Ενέργεια και πηγές ενέργειας της μυϊκής ίνας 4/5</vt:lpstr>
      <vt:lpstr>Ενέργεια και πηγές ενέργειας της μυϊκής ίνας 5/5</vt:lpstr>
      <vt:lpstr>Ο μεταβολισμός χρέους Ο2 1/5</vt:lpstr>
      <vt:lpstr>Ο μεταβολισμός χρέους Ο2 2/5</vt:lpstr>
      <vt:lpstr>Ο μεταβολισμός χρέους Ο2 3/5</vt:lpstr>
      <vt:lpstr>Ο μεταβολισμός χρέους Ο2 4/5</vt:lpstr>
      <vt:lpstr>Ο μεταβολισμός χρέους Ο2 5/5</vt:lpstr>
      <vt:lpstr>Στην άσκηση</vt:lpstr>
      <vt:lpstr>Ακαμψία</vt:lpstr>
      <vt:lpstr>Η κινητική μονάδα 1/2</vt:lpstr>
      <vt:lpstr>Η κινητική μονάδα 2/2</vt:lpstr>
      <vt:lpstr>Απονεύρωση του μυός</vt:lpstr>
      <vt:lpstr>Ηλεκτρομυογραφία – ηλεκτρομυογράφημα  1/2</vt:lpstr>
      <vt:lpstr>Ηλεκτρομυογραφία – ηλεκτρομυογράφημα  2/2</vt:lpstr>
      <vt:lpstr>Ηλεκτρομυογράφημα 1/2</vt:lpstr>
      <vt:lpstr>Ηλεκτρομυογράφημα 2/2</vt:lpstr>
      <vt:lpstr>Παθήσεις μυών -Δυστροφίες</vt:lpstr>
      <vt:lpstr>Παθήσεις μυών - υποτονίες</vt:lpstr>
      <vt:lpstr>Νευρομυϊκή μεταβίβαση</vt:lpstr>
      <vt:lpstr>Νευρομυϊκή ένωση</vt:lpstr>
      <vt:lpstr>Γεγονότα κατά την μεταβίβαση 1/4 </vt:lpstr>
      <vt:lpstr>Γεγονότα κατά την μεταβίβαση 2/4 </vt:lpstr>
      <vt:lpstr>Γεγονότα κατά την μεταβίβαση 3/4 </vt:lpstr>
      <vt:lpstr>Γεγονότα κατά την μεταβίβαση 4/4 </vt:lpstr>
      <vt:lpstr>Δυναμικό μέσω ενώσεων κενού</vt:lpstr>
      <vt:lpstr> Μυασθένεια (Myasthenia Gravis) </vt:lpstr>
      <vt:lpstr>Τύποι μυών (Ι και ΙΙ)</vt:lpstr>
      <vt:lpstr>Ο μυϊκός τόνος και το τενόντιο αντανακλαστικό 1/2</vt:lpstr>
      <vt:lpstr>Ο μυϊκός τόνος και το τενόντιο αντανακλαστικό 2/2</vt:lpstr>
      <vt:lpstr>Πώς παράγεται ο Μυϊκός Τόνος 1/2</vt:lpstr>
      <vt:lpstr>Πώς παράγεται ο Μυϊκός Τόνος 2/2</vt:lpstr>
      <vt:lpstr>Παράλυση των μυών 1/3</vt:lpstr>
      <vt:lpstr>Παράλυση των μυών 2/3</vt:lpstr>
      <vt:lpstr>Παράλυση των μυών 3/3</vt:lpstr>
      <vt:lpstr>Χαλαρά παράλυση των μυών</vt:lpstr>
      <vt:lpstr>Σπαστική παράλυση των μυών</vt:lpstr>
      <vt:lpstr>Καρδιακός μυς</vt:lpstr>
      <vt:lpstr>Ηλεκτρικές ιδιότητες του καρδιακού μυός 1/2</vt:lpstr>
      <vt:lpstr>Ηλεκτρικές ιδιότητες του καρδιακού μυός 2/2</vt:lpstr>
      <vt:lpstr>Δυναμικό ηρεμίας και δυναμικό ενέργειας 1/2</vt:lpstr>
      <vt:lpstr>Δυναμικό ηρεμίας και δυναμικό ενέργειας 2/2</vt:lpstr>
      <vt:lpstr>Μηχανική απάντηση καρδιακού μυός 1/2</vt:lpstr>
      <vt:lpstr>Μηχανική απάντηση καρδιακού μυός 2/2</vt:lpstr>
      <vt:lpstr>Σχέση μεταξύ μήκους της ίνας και τάσης 1/2</vt:lpstr>
      <vt:lpstr>Σχέση μεταξύ μήκους της ίνας και τάσης 2/2</vt:lpstr>
      <vt:lpstr>Ειδικά σημεία στον καρδιακό μυ 1/2</vt:lpstr>
      <vt:lpstr>Ειδικά σημεία στον καρδιακό μυ 2/2</vt:lpstr>
      <vt:lpstr>Λείος μυς 1/2</vt:lpstr>
      <vt:lpstr>Λείος μυς 2/2</vt:lpstr>
      <vt:lpstr>Τύποι λείων μυών</vt:lpstr>
      <vt:lpstr>Διάκριτη κινητική μονάδα</vt:lpstr>
      <vt:lpstr>Σπλαχνικός λείος μυς (ΣΛΜ) 1/2</vt:lpstr>
      <vt:lpstr>Σπλαχνικός λείος μυς (ΣΛΜ) 2/2</vt:lpstr>
      <vt:lpstr>Μοριακή βάση συστολής λείου μυός 1/4</vt:lpstr>
      <vt:lpstr>Μοριακή βάση συστολής λείου μυός 2/4</vt:lpstr>
      <vt:lpstr>Μοριακή βάση συστολής λείου μυός 3/4</vt:lpstr>
      <vt:lpstr>Μοριακή βάση συστολής λείου μυός 4/4</vt:lpstr>
      <vt:lpstr>Η διακριτή κινητική Μονάδα (ΔΚΜ) 1/2</vt:lpstr>
      <vt:lpstr>Η διακριτή κινητική Μονάδα (ΔΚΜ) 2/2</vt:lpstr>
      <vt:lpstr>Βηματοδότες 1/2</vt:lpstr>
      <vt:lpstr>Βηματοδότες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Φυσιολογία</dc:title>
  <dc:creator>opencourses@teiath.gr</dc:creator>
  <cp:lastModifiedBy>fkaram2</cp:lastModifiedBy>
  <cp:revision>49</cp:revision>
  <dcterms:created xsi:type="dcterms:W3CDTF">2014-10-09T10:10:35Z</dcterms:created>
  <dcterms:modified xsi:type="dcterms:W3CDTF">2015-03-11T07:01:08Z</dcterms:modified>
</cp:coreProperties>
</file>