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0"/>
  </p:notesMasterIdLst>
  <p:handoutMasterIdLst>
    <p:handoutMasterId r:id="rId41"/>
  </p:handoutMasterIdLst>
  <p:sldIdLst>
    <p:sldId id="256" r:id="rId2"/>
    <p:sldId id="341"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265" r:id="rId35"/>
    <p:sldId id="313" r:id="rId36"/>
    <p:sldId id="266" r:id="rId37"/>
    <p:sldId id="267"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80" d="100"/>
          <a:sy n="80" d="100"/>
        </p:scale>
        <p:origin x="-24" y="-5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
        <p:nvSpPr>
          <p:cNvPr id="7" name="Text Box 4"/>
          <p:cNvSpPr txBox="1">
            <a:spLocks noChangeArrowheads="1"/>
          </p:cNvSpPr>
          <p:nvPr userDrawn="1"/>
        </p:nvSpPr>
        <p:spPr bwMode="auto">
          <a:xfrm>
            <a:off x="0" y="6613525"/>
            <a:ext cx="9144000" cy="244475"/>
          </a:xfrm>
          <a:prstGeom prst="rect">
            <a:avLst/>
          </a:prstGeom>
          <a:noFill/>
          <a:ln w="9525">
            <a:noFill/>
            <a:miter lim="800000"/>
            <a:headEnd/>
            <a:tailEnd/>
          </a:ln>
          <a:effectLst/>
        </p:spPr>
        <p:txBody>
          <a:bodyPr>
            <a:spAutoFit/>
          </a:bodyPr>
          <a:lstStyle/>
          <a:p>
            <a:pPr algn="ctr">
              <a:spcBef>
                <a:spcPct val="50000"/>
              </a:spcBef>
              <a:buClrTx/>
              <a:buFontTx/>
              <a:buNone/>
              <a:defRPr/>
            </a:pPr>
            <a:r>
              <a:rPr lang="en-US" altLang="en-US" sz="1000" b="1" dirty="0">
                <a:latin typeface="Arial" charset="0"/>
              </a:rPr>
              <a:t>© 200</a:t>
            </a:r>
            <a:r>
              <a:rPr lang="el-GR" altLang="en-US" sz="1000" b="1" dirty="0">
                <a:latin typeface="Arial" charset="0"/>
              </a:rPr>
              <a:t>7 Εκδόσεις Κριτική</a:t>
            </a:r>
            <a:endParaRPr lang="en-US" altLang="en-US" sz="1000" b="1" i="1" dirty="0">
              <a:latin typeface="Arial" charset="0"/>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773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kritiki.gr/product/kinoniologia-i-vasikes-ennies-ne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Γενική Κοινωνιολογία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395536" y="3096543"/>
            <a:ext cx="8352928" cy="1752600"/>
          </a:xfrm>
        </p:spPr>
        <p:txBody>
          <a:bodyPr>
            <a:normAutofit fontScale="92500" lnSpcReduction="10000"/>
          </a:bodyPr>
          <a:lstStyle/>
          <a:p>
            <a:r>
              <a:rPr lang="el-GR" sz="2800" b="1" dirty="0" smtClean="0"/>
              <a:t>Ενότητα </a:t>
            </a:r>
            <a:r>
              <a:rPr lang="en-US" sz="2800" b="1" dirty="0" smtClean="0"/>
              <a:t>8</a:t>
            </a:r>
            <a:r>
              <a:rPr lang="el-GR" sz="2800" dirty="0" smtClean="0"/>
              <a:t>:</a:t>
            </a:r>
            <a:r>
              <a:rPr lang="en-US" sz="2800" dirty="0" smtClean="0"/>
              <a:t> </a:t>
            </a:r>
            <a:r>
              <a:rPr lang="el-GR" altLang="el-GR" sz="2800" dirty="0"/>
              <a:t>Κοινωνική </a:t>
            </a:r>
            <a:r>
              <a:rPr lang="el-GR" altLang="el-GR" sz="2800" dirty="0" smtClean="0"/>
              <a:t>Αλλαγή</a:t>
            </a:r>
            <a:endParaRPr lang="en-US" altLang="el-GR" sz="2800" dirty="0" smtClean="0"/>
          </a:p>
          <a:p>
            <a:pPr>
              <a:spcBef>
                <a:spcPts val="0"/>
              </a:spcBef>
              <a:spcAft>
                <a:spcPts val="1200"/>
              </a:spcAft>
            </a:pPr>
            <a:endParaRPr lang="el-GR" sz="2800" dirty="0" smtClean="0"/>
          </a:p>
          <a:p>
            <a:pPr>
              <a:spcBef>
                <a:spcPts val="0"/>
              </a:spcBef>
              <a:spcAft>
                <a:spcPts val="1200"/>
              </a:spcAft>
            </a:pPr>
            <a:r>
              <a:rPr lang="el-GR" sz="2400" dirty="0" smtClean="0"/>
              <a:t>Γεωργία </a:t>
            </a:r>
            <a:r>
              <a:rPr lang="el-GR" sz="2400" dirty="0" err="1" smtClean="0"/>
              <a:t>Γούγα</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altLang="el-GR" sz="3600" dirty="0">
                <a:solidFill>
                  <a:prstClr val="black"/>
                </a:solidFill>
              </a:rPr>
              <a:t>Ένας Κόσμος Συνεχούς Αλλαγής </a:t>
            </a:r>
            <a:r>
              <a:rPr lang="el-GR" altLang="el-GR" sz="3200" b="0" dirty="0" smtClean="0">
                <a:solidFill>
                  <a:prstClr val="black"/>
                </a:solidFill>
              </a:rPr>
              <a:t>7/7</a:t>
            </a:r>
            <a:endParaRPr lang="en-US" altLang="el-GR" sz="3500" dirty="0" smtClean="0"/>
          </a:p>
        </p:txBody>
      </p:sp>
      <p:sp>
        <p:nvSpPr>
          <p:cNvPr id="10243" name="Rectangle 3"/>
          <p:cNvSpPr>
            <a:spLocks noGrp="1" noChangeArrowheads="1"/>
          </p:cNvSpPr>
          <p:nvPr>
            <p:ph idx="1"/>
          </p:nvPr>
        </p:nvSpPr>
        <p:spPr/>
        <p:txBody>
          <a:bodyPr/>
          <a:lstStyle/>
          <a:p>
            <a:pPr eaLnBrk="1" hangingPunct="1"/>
            <a:r>
              <a:rPr lang="el-GR" altLang="el-GR" sz="2800" dirty="0" smtClean="0"/>
              <a:t>Συγκρουσιακές Προσεγγίσεις</a:t>
            </a:r>
            <a:endParaRPr lang="en-US" altLang="el-GR" sz="2800" dirty="0" smtClean="0"/>
          </a:p>
          <a:p>
            <a:pPr lvl="1" eaLnBrk="1" hangingPunct="1"/>
            <a:r>
              <a:rPr lang="el-GR" altLang="el-GR" dirty="0" smtClean="0"/>
              <a:t>Η βασική πηγή της κοινωνικής αλλαγής είναι οι συγκρούσεις ανάμεσα σε ανταγωνιστικές ομάδες</a:t>
            </a:r>
            <a:endParaRPr lang="en-US" altLang="el-GR" dirty="0" smtClean="0"/>
          </a:p>
        </p:txBody>
      </p:sp>
    </p:spTree>
    <p:extLst>
      <p:ext uri="{BB962C8B-B14F-4D97-AF65-F5344CB8AC3E}">
        <p14:creationId xmlns:p14="http://schemas.microsoft.com/office/powerpoint/2010/main" val="953130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l-GR" sz="3600" dirty="0" smtClean="0"/>
              <a:t>Συλλογική </a:t>
            </a:r>
            <a:r>
              <a:rPr lang="el-GR" altLang="el-GR" sz="3600" dirty="0" smtClean="0"/>
              <a:t>Συμπεριφορά </a:t>
            </a:r>
            <a:r>
              <a:rPr lang="el-GR" altLang="el-GR" sz="3200" b="0" dirty="0" smtClean="0"/>
              <a:t>1/13</a:t>
            </a:r>
            <a:endParaRPr lang="en-US" altLang="el-GR" sz="3200" b="0" dirty="0" smtClean="0"/>
          </a:p>
        </p:txBody>
      </p:sp>
      <p:sp>
        <p:nvSpPr>
          <p:cNvPr id="11267" name="Rectangle 3"/>
          <p:cNvSpPr>
            <a:spLocks noGrp="1" noChangeArrowheads="1"/>
          </p:cNvSpPr>
          <p:nvPr>
            <p:ph idx="1"/>
          </p:nvPr>
        </p:nvSpPr>
        <p:spPr/>
        <p:txBody>
          <a:bodyPr>
            <a:normAutofit/>
          </a:bodyPr>
          <a:lstStyle/>
          <a:p>
            <a:pPr eaLnBrk="1" hangingPunct="1"/>
            <a:r>
              <a:rPr lang="el-GR" altLang="el-GR" sz="2800" b="1" dirty="0" smtClean="0"/>
              <a:t>Συλλογικές συμπεριφορές – </a:t>
            </a:r>
            <a:r>
              <a:rPr lang="el-GR" altLang="el-GR" sz="2800" dirty="0" smtClean="0"/>
              <a:t>κοινοί και σχετικά αυθόρμητοι και ανοργάνωτοι τόποι σκέψης, συναισθήματος και συμπεριφοράς που αναπτύσσονται μεταξύ μεγάλων αριθμών ανθρώπων</a:t>
            </a:r>
            <a:endParaRPr lang="en-US" altLang="el-GR" sz="2800" dirty="0" smtClean="0"/>
          </a:p>
        </p:txBody>
      </p:sp>
    </p:spTree>
    <p:extLst>
      <p:ext uri="{BB962C8B-B14F-4D97-AF65-F5344CB8AC3E}">
        <p14:creationId xmlns:p14="http://schemas.microsoft.com/office/powerpoint/2010/main" val="1235108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2/13</a:t>
            </a:r>
            <a:endParaRPr lang="en-US" altLang="el-GR" sz="3500" dirty="0" smtClean="0"/>
          </a:p>
        </p:txBody>
      </p:sp>
      <p:sp>
        <p:nvSpPr>
          <p:cNvPr id="12291" name="Rectangle 3"/>
          <p:cNvSpPr>
            <a:spLocks noGrp="1" noChangeArrowheads="1"/>
          </p:cNvSpPr>
          <p:nvPr>
            <p:ph idx="1"/>
          </p:nvPr>
        </p:nvSpPr>
        <p:spPr/>
        <p:txBody>
          <a:bodyPr>
            <a:normAutofit/>
          </a:bodyPr>
          <a:lstStyle/>
          <a:p>
            <a:pPr eaLnBrk="1" hangingPunct="1">
              <a:buFont typeface="Symbol" pitchFamily="18" charset="2"/>
              <a:buNone/>
            </a:pPr>
            <a:r>
              <a:rPr lang="el-GR" altLang="el-GR" sz="2800" b="1" dirty="0" smtClean="0"/>
              <a:t>Μορφές Συλλογικής Συμπεριφοράς</a:t>
            </a:r>
            <a:endParaRPr lang="en-US" altLang="el-GR" sz="2800" b="1" dirty="0" smtClean="0"/>
          </a:p>
          <a:p>
            <a:pPr eaLnBrk="1" hangingPunct="1"/>
            <a:r>
              <a:rPr lang="el-GR" altLang="el-GR" sz="2800" b="1" dirty="0" smtClean="0"/>
              <a:t>Φήμες – </a:t>
            </a:r>
            <a:r>
              <a:rPr lang="el-GR" altLang="el-GR" sz="2800" dirty="0" smtClean="0"/>
              <a:t>οι δύσκολα επαληθεύσιμες πληροφορίες που διαδίδονται ταχύτατα από στόμα σε στόμα</a:t>
            </a:r>
            <a:endParaRPr lang="en-US" altLang="el-GR" sz="2800" dirty="0" smtClean="0"/>
          </a:p>
        </p:txBody>
      </p:sp>
    </p:spTree>
    <p:extLst>
      <p:ext uri="{BB962C8B-B14F-4D97-AF65-F5344CB8AC3E}">
        <p14:creationId xmlns:p14="http://schemas.microsoft.com/office/powerpoint/2010/main" val="333895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3/13</a:t>
            </a:r>
            <a:endParaRPr lang="en-US" altLang="el-GR" sz="3500" dirty="0" smtClean="0"/>
          </a:p>
        </p:txBody>
      </p:sp>
      <p:sp>
        <p:nvSpPr>
          <p:cNvPr id="13315" name="Rectangle 3"/>
          <p:cNvSpPr>
            <a:spLocks noGrp="1" noChangeArrowheads="1"/>
          </p:cNvSpPr>
          <p:nvPr>
            <p:ph idx="1"/>
          </p:nvPr>
        </p:nvSpPr>
        <p:spPr/>
        <p:txBody>
          <a:bodyPr/>
          <a:lstStyle/>
          <a:p>
            <a:pPr eaLnBrk="1" hangingPunct="1"/>
            <a:r>
              <a:rPr lang="el-GR" altLang="el-GR" sz="2800" dirty="0" smtClean="0"/>
              <a:t>Μόδες και Εφήμερες Τάσεις</a:t>
            </a:r>
            <a:endParaRPr lang="en-US" altLang="el-GR" sz="2800" dirty="0" smtClean="0"/>
          </a:p>
          <a:p>
            <a:pPr lvl="1" eaLnBrk="1" hangingPunct="1"/>
            <a:r>
              <a:rPr lang="el-GR" altLang="el-GR" b="1" dirty="0" smtClean="0"/>
              <a:t>Μόδα – </a:t>
            </a:r>
            <a:r>
              <a:rPr lang="el-GR" altLang="el-GR" dirty="0" smtClean="0"/>
              <a:t>μια συνήθεια με μικρή διάρκεια, η οποία κατακτά ένα μεγάλο μέρος της κοινωνίας </a:t>
            </a:r>
            <a:endParaRPr lang="en-US" altLang="el-GR" dirty="0" smtClean="0"/>
          </a:p>
          <a:p>
            <a:pPr lvl="1" eaLnBrk="1" hangingPunct="1"/>
            <a:r>
              <a:rPr lang="el-GR" altLang="el-GR" b="1" dirty="0" smtClean="0"/>
              <a:t>Εφήμερη τάση – </a:t>
            </a:r>
            <a:r>
              <a:rPr lang="el-GR" altLang="el-GR" dirty="0" smtClean="0"/>
              <a:t>μια συνήθεια με μικρή διάρκεια, την οποία ακολουθεί μια συγκεκριμένη ομάδα του πληθυσμού </a:t>
            </a:r>
            <a:endParaRPr lang="en-US" altLang="el-GR" dirty="0" smtClean="0"/>
          </a:p>
          <a:p>
            <a:pPr lvl="1" eaLnBrk="1" hangingPunct="1"/>
            <a:r>
              <a:rPr lang="el-GR" altLang="el-GR" b="1" dirty="0" smtClean="0"/>
              <a:t>Μανία – </a:t>
            </a:r>
            <a:r>
              <a:rPr lang="el-GR" altLang="el-GR" dirty="0" smtClean="0"/>
              <a:t>οι εφήμερες τάσεις που εξελίσσονται σε πάθη</a:t>
            </a:r>
            <a:endParaRPr lang="en-US" altLang="el-GR" dirty="0" smtClean="0"/>
          </a:p>
        </p:txBody>
      </p:sp>
    </p:spTree>
    <p:extLst>
      <p:ext uri="{BB962C8B-B14F-4D97-AF65-F5344CB8AC3E}">
        <p14:creationId xmlns:p14="http://schemas.microsoft.com/office/powerpoint/2010/main" val="3594643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4/13</a:t>
            </a:r>
            <a:endParaRPr lang="en-US" altLang="el-GR" sz="3500" dirty="0" smtClean="0"/>
          </a:p>
        </p:txBody>
      </p:sp>
      <p:sp>
        <p:nvSpPr>
          <p:cNvPr id="14339" name="Rectangle 3"/>
          <p:cNvSpPr>
            <a:spLocks noGrp="1" noChangeArrowheads="1"/>
          </p:cNvSpPr>
          <p:nvPr>
            <p:ph idx="1"/>
          </p:nvPr>
        </p:nvSpPr>
        <p:spPr/>
        <p:txBody>
          <a:bodyPr/>
          <a:lstStyle/>
          <a:p>
            <a:pPr eaLnBrk="1" hangingPunct="1"/>
            <a:r>
              <a:rPr lang="el-GR" altLang="el-GR" sz="2800" b="1" dirty="0" smtClean="0"/>
              <a:t>Μαζική υστερία – </a:t>
            </a:r>
            <a:r>
              <a:rPr lang="el-GR" altLang="el-GR" sz="2400" dirty="0" smtClean="0"/>
              <a:t>η ταχύτατη εξάπλωση συμπεριφορών που χαρακτηρίζονται από τη μετάδοση αισθημάτων φόβου και άγχους από τον έναν άνθρωπο στον άλλον και συνήθως συνδέονται με κάποια μυστηριώδη δύναμη</a:t>
            </a:r>
            <a:endParaRPr lang="en-US" altLang="el-GR" sz="2400" dirty="0" smtClean="0"/>
          </a:p>
          <a:p>
            <a:pPr eaLnBrk="1" hangingPunct="1"/>
            <a:r>
              <a:rPr lang="el-GR" altLang="el-GR" sz="2800" b="1" dirty="0" smtClean="0"/>
              <a:t>Πανικός – </a:t>
            </a:r>
            <a:r>
              <a:rPr lang="el-GR" altLang="el-GR" sz="2400" dirty="0" smtClean="0"/>
              <a:t>ανορθολογικές αλλά και ασυντόνιστες αλλά συλλογικές ενέργειες των ανθρώπων, τις οποίες προκαλεί η παρουσία κάποιας άμεσης και σοβαρής απειλής </a:t>
            </a:r>
            <a:endParaRPr lang="en-US" altLang="el-GR" sz="2400" dirty="0" smtClean="0"/>
          </a:p>
        </p:txBody>
      </p:sp>
    </p:spTree>
    <p:extLst>
      <p:ext uri="{BB962C8B-B14F-4D97-AF65-F5344CB8AC3E}">
        <p14:creationId xmlns:p14="http://schemas.microsoft.com/office/powerpoint/2010/main" val="2985668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5/13</a:t>
            </a:r>
            <a:endParaRPr lang="en-US" altLang="el-GR" sz="3500" dirty="0" smtClean="0"/>
          </a:p>
        </p:txBody>
      </p:sp>
      <p:sp>
        <p:nvSpPr>
          <p:cNvPr id="15363" name="Rectangle 3"/>
          <p:cNvSpPr>
            <a:spLocks noGrp="1" noChangeArrowheads="1"/>
          </p:cNvSpPr>
          <p:nvPr>
            <p:ph idx="1"/>
          </p:nvPr>
        </p:nvSpPr>
        <p:spPr/>
        <p:txBody>
          <a:bodyPr/>
          <a:lstStyle/>
          <a:p>
            <a:pPr eaLnBrk="1" hangingPunct="1">
              <a:lnSpc>
                <a:spcPct val="90000"/>
              </a:lnSpc>
            </a:pPr>
            <a:r>
              <a:rPr lang="el-GR" altLang="el-GR" sz="2800" b="1" smtClean="0"/>
              <a:t>Πλήθος – </a:t>
            </a:r>
            <a:r>
              <a:rPr lang="el-GR" altLang="el-GR" sz="2600" smtClean="0"/>
              <a:t>περιστασιακό και σχετικά ανοργάνωτο σύνολο ανθρώπων, οι οποίοι βρίσκονται συγκεντρωμένοι την ίδια στιγμή στον ίδιο τόπο</a:t>
            </a:r>
            <a:endParaRPr lang="en-US" altLang="el-GR" sz="2600" smtClean="0"/>
          </a:p>
          <a:p>
            <a:pPr lvl="1"/>
            <a:r>
              <a:rPr lang="el-GR" altLang="el-GR" sz="2400" b="1" smtClean="0"/>
              <a:t>Ευκαιριακό ή συγκυριακό πλήθος </a:t>
            </a:r>
            <a:r>
              <a:rPr lang="el-GR" altLang="el-GR" sz="2400" smtClean="0"/>
              <a:t>– συγκεντρωμένο σύνολο ατόμων που έχουν ως συνδετικό στοιχείο μόνο το ότι έτυχε να παρακολουθούν μαζί κάποιο γεγονός</a:t>
            </a:r>
          </a:p>
          <a:p>
            <a:pPr lvl="1"/>
            <a:r>
              <a:rPr lang="el-GR" altLang="el-GR" sz="2400" b="1" smtClean="0"/>
              <a:t>Συμβατικό ή θεσμοποιημένο πλήθος </a:t>
            </a:r>
            <a:r>
              <a:rPr lang="el-GR" altLang="el-GR" sz="2400" smtClean="0"/>
              <a:t>– σύνολο ατόμων που έχουν συγκεντρωθεί για έναν συγκεκριμένο σκοπό. Συνήθως η συμπεριφορά τους ακολουθεί παγιωμένους κανόνες</a:t>
            </a:r>
          </a:p>
        </p:txBody>
      </p:sp>
    </p:spTree>
    <p:extLst>
      <p:ext uri="{BB962C8B-B14F-4D97-AF65-F5344CB8AC3E}">
        <p14:creationId xmlns:p14="http://schemas.microsoft.com/office/powerpoint/2010/main" val="2865916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6/13</a:t>
            </a:r>
            <a:endParaRPr lang="en-US" altLang="el-GR" sz="3500" dirty="0" smtClean="0"/>
          </a:p>
        </p:txBody>
      </p:sp>
      <p:sp>
        <p:nvSpPr>
          <p:cNvPr id="16387" name="Rectangle 3"/>
          <p:cNvSpPr>
            <a:spLocks noGrp="1" noChangeArrowheads="1"/>
          </p:cNvSpPr>
          <p:nvPr>
            <p:ph idx="1"/>
          </p:nvPr>
        </p:nvSpPr>
        <p:spPr/>
        <p:txBody>
          <a:bodyPr/>
          <a:lstStyle/>
          <a:p>
            <a:pPr lvl="1"/>
            <a:r>
              <a:rPr lang="el-GR" altLang="el-GR" b="1" smtClean="0"/>
              <a:t>Εκφραστικό πλήθος </a:t>
            </a:r>
            <a:r>
              <a:rPr lang="el-GR" altLang="el-GR" smtClean="0"/>
              <a:t>– </a:t>
            </a:r>
            <a:r>
              <a:rPr lang="el-GR" altLang="el-GR" sz="2400" smtClean="0"/>
              <a:t>σύνολο ατόμων που συγκεντρώθηκαν για να πετύχουν την έντονη διέγερσή τους και την προσωπική τους ικανοποίηση (π.χ. σε ένα θρησκευτικό ή μουσικό φεστιβάλ)</a:t>
            </a:r>
          </a:p>
          <a:p>
            <a:pPr lvl="1"/>
            <a:r>
              <a:rPr lang="el-GR" altLang="el-GR" b="1" smtClean="0"/>
              <a:t>Ενεργό πλήθος </a:t>
            </a:r>
            <a:r>
              <a:rPr lang="el-GR" altLang="el-GR" smtClean="0"/>
              <a:t>– </a:t>
            </a:r>
            <a:r>
              <a:rPr lang="el-GR" altLang="el-GR" sz="2400" smtClean="0"/>
              <a:t>ασταθές σύνολο από άτομα που βρίσκονται σε έξαλλη κατάσταση και συμμετέχουν σε αναταραχές, λεηλασίες ή άλλες μορφές επιθετικής συμπεριφοράς όπου καταργούνται τα καθιερωμένα πρότυπα και κανόνες</a:t>
            </a:r>
          </a:p>
        </p:txBody>
      </p:sp>
    </p:spTree>
    <p:extLst>
      <p:ext uri="{BB962C8B-B14F-4D97-AF65-F5344CB8AC3E}">
        <p14:creationId xmlns:p14="http://schemas.microsoft.com/office/powerpoint/2010/main" val="1379210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7/13</a:t>
            </a:r>
            <a:endParaRPr lang="en-US" altLang="el-GR" sz="3500" dirty="0" smtClean="0"/>
          </a:p>
        </p:txBody>
      </p:sp>
      <p:sp>
        <p:nvSpPr>
          <p:cNvPr id="17411" name="Rectangle 1027"/>
          <p:cNvSpPr>
            <a:spLocks noGrp="1" noChangeArrowheads="1"/>
          </p:cNvSpPr>
          <p:nvPr>
            <p:ph idx="1"/>
          </p:nvPr>
        </p:nvSpPr>
        <p:spPr/>
        <p:txBody>
          <a:bodyPr/>
          <a:lstStyle/>
          <a:p>
            <a:pPr eaLnBrk="1" hangingPunct="1"/>
            <a:r>
              <a:rPr lang="el-GR" altLang="el-GR" sz="2800" dirty="0" smtClean="0"/>
              <a:t>Κοινά Χαρακτηριστικά των Τύπων του Πλήθους</a:t>
            </a:r>
            <a:r>
              <a:rPr lang="en-US" altLang="el-GR" sz="2800" dirty="0" smtClean="0"/>
              <a:t>:</a:t>
            </a:r>
          </a:p>
          <a:p>
            <a:pPr lvl="1"/>
            <a:r>
              <a:rPr lang="el-GR" altLang="el-GR" sz="2400" dirty="0" smtClean="0"/>
              <a:t>Υποβλητικότητα ή υποβολή – Η συμπεριφορά των ατόμων που συμμετέχουν στο πλήθος δεν διέπεται από συμβατικά πρότυπα</a:t>
            </a:r>
          </a:p>
          <a:p>
            <a:pPr lvl="1"/>
            <a:r>
              <a:rPr lang="el-GR" altLang="el-GR" sz="2400" dirty="0" err="1" smtClean="0"/>
              <a:t>Απεξατομίκευση</a:t>
            </a:r>
            <a:r>
              <a:rPr lang="el-GR" altLang="el-GR" sz="2400" dirty="0" smtClean="0"/>
              <a:t> – Ψυχολογική κατάσταση μειωμένης αίσθησης ταυτότητας και αυτοσυνείδησης</a:t>
            </a:r>
          </a:p>
          <a:p>
            <a:pPr lvl="1"/>
            <a:r>
              <a:rPr lang="el-GR" altLang="el-GR" sz="2400" dirty="0" smtClean="0"/>
              <a:t>Αίσθηση του άτρωτου – Τα άτομα που συμμετέχουν σε πλήθη νιώθουν πολλές φορές ότι αποκτούν μεγαλύτερη δύναμη και ότι είναι άτρωτα</a:t>
            </a:r>
          </a:p>
        </p:txBody>
      </p:sp>
    </p:spTree>
    <p:extLst>
      <p:ext uri="{BB962C8B-B14F-4D97-AF65-F5344CB8AC3E}">
        <p14:creationId xmlns:p14="http://schemas.microsoft.com/office/powerpoint/2010/main" val="271271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8/13</a:t>
            </a:r>
            <a:endParaRPr lang="en-US" altLang="el-GR" sz="3500" dirty="0" smtClean="0"/>
          </a:p>
        </p:txBody>
      </p:sp>
      <p:sp>
        <p:nvSpPr>
          <p:cNvPr id="18435" name="Rectangle 3"/>
          <p:cNvSpPr>
            <a:spLocks noGrp="1" noChangeArrowheads="1"/>
          </p:cNvSpPr>
          <p:nvPr>
            <p:ph idx="1"/>
          </p:nvPr>
        </p:nvSpPr>
        <p:spPr/>
        <p:txBody>
          <a:bodyPr/>
          <a:lstStyle/>
          <a:p>
            <a:r>
              <a:rPr lang="el-GR" altLang="el-GR" sz="2800" b="1" dirty="0" smtClean="0"/>
              <a:t>Προϋποθέσεις της Συλλογικής Συμπεριφοράς</a:t>
            </a:r>
          </a:p>
          <a:p>
            <a:r>
              <a:rPr lang="en-US" altLang="el-GR" sz="2800" b="1" dirty="0" smtClean="0"/>
              <a:t>Neil </a:t>
            </a:r>
            <a:r>
              <a:rPr lang="en-US" altLang="el-GR" sz="2800" b="1" dirty="0" err="1" smtClean="0"/>
              <a:t>Smelser</a:t>
            </a:r>
            <a:endParaRPr lang="el-GR" altLang="el-GR" sz="2800" dirty="0" smtClean="0"/>
          </a:p>
          <a:p>
            <a:r>
              <a:rPr lang="el-GR" altLang="el-GR" sz="2800" b="1" dirty="0" smtClean="0"/>
              <a:t>Προστιθέμενη αξία – </a:t>
            </a:r>
            <a:r>
              <a:rPr lang="el-GR" altLang="el-GR" sz="2800" dirty="0" smtClean="0"/>
              <a:t>η οικονομική αξία που προστίθεται στα βιομηχανικά προϊόντα καθώς αυτά περνούν από τα διάφορα στάδια της παραγωγικής διαδικασίας</a:t>
            </a:r>
          </a:p>
          <a:p>
            <a:pPr eaLnBrk="1" hangingPunct="1"/>
            <a:endParaRPr lang="en-US" altLang="el-GR" dirty="0" smtClean="0"/>
          </a:p>
        </p:txBody>
      </p:sp>
    </p:spTree>
    <p:extLst>
      <p:ext uri="{BB962C8B-B14F-4D97-AF65-F5344CB8AC3E}">
        <p14:creationId xmlns:p14="http://schemas.microsoft.com/office/powerpoint/2010/main" val="3603323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9/13</a:t>
            </a:r>
            <a:endParaRPr lang="en-US" altLang="el-GR" sz="3500" dirty="0" smtClean="0"/>
          </a:p>
        </p:txBody>
      </p:sp>
      <p:sp>
        <p:nvSpPr>
          <p:cNvPr id="19459" name="Rectangle 3"/>
          <p:cNvSpPr>
            <a:spLocks noGrp="1" noChangeArrowheads="1"/>
          </p:cNvSpPr>
          <p:nvPr>
            <p:ph idx="1"/>
          </p:nvPr>
        </p:nvSpPr>
        <p:spPr/>
        <p:txBody>
          <a:bodyPr/>
          <a:lstStyle/>
          <a:p>
            <a:r>
              <a:rPr lang="el-GR" altLang="el-GR" sz="2800" smtClean="0"/>
              <a:t>Μοντέλο της Προστιθέμενης Αξίας</a:t>
            </a:r>
          </a:p>
          <a:p>
            <a:pPr lvl="1"/>
            <a:r>
              <a:rPr lang="el-GR" altLang="el-GR" sz="2400" b="1" smtClean="0"/>
              <a:t>Δομική συντελεστικότητα – </a:t>
            </a:r>
            <a:r>
              <a:rPr lang="el-GR" altLang="el-GR" sz="2400" smtClean="0"/>
              <a:t>κοινωνικές συνθήκες που πρέπει να προηγηθούν της εμφάνισης ενός συγκεκριμένου τύπου συλλογικής συμπεριφοράς</a:t>
            </a:r>
          </a:p>
          <a:p>
            <a:pPr lvl="1"/>
            <a:r>
              <a:rPr lang="el-GR" altLang="el-GR" sz="2400" b="1" smtClean="0"/>
              <a:t>Δομική ένταση –</a:t>
            </a:r>
            <a:r>
              <a:rPr lang="el-GR" altLang="el-GR" sz="2400" smtClean="0"/>
              <a:t> κατάσταση στην οποία σημαντικές πτυχές του κοινωνικού συστήματος «απορυθμίζονται»</a:t>
            </a:r>
          </a:p>
          <a:p>
            <a:r>
              <a:rPr lang="el-GR" altLang="el-GR" sz="2800" smtClean="0"/>
              <a:t>Ανάπτυξη και Διάδοση μιας Γενικευμένης Πεποίθησης</a:t>
            </a:r>
          </a:p>
          <a:p>
            <a:pPr lvl="1"/>
            <a:r>
              <a:rPr lang="el-GR" altLang="el-GR" sz="2400" smtClean="0"/>
              <a:t>Πρέπει οι άνθρωποι να ορίσουν μια κατάσταση ως προβληματική και ότι χρήζει αντιμετώπισης </a:t>
            </a:r>
          </a:p>
        </p:txBody>
      </p:sp>
    </p:spTree>
    <p:extLst>
      <p:ext uri="{BB962C8B-B14F-4D97-AF65-F5344CB8AC3E}">
        <p14:creationId xmlns:p14="http://schemas.microsoft.com/office/powerpoint/2010/main" val="330134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ενότητα βασίζεται στο βιβλίο</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00667"/>
            <a:ext cx="3528392" cy="51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054" y="3861048"/>
            <a:ext cx="3563888" cy="144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ctangle 9"/>
          <p:cNvSpPr/>
          <p:nvPr/>
        </p:nvSpPr>
        <p:spPr>
          <a:xfrm>
            <a:off x="4572000" y="2204292"/>
            <a:ext cx="3563888" cy="1477328"/>
          </a:xfrm>
          <a:prstGeom prst="rect">
            <a:avLst/>
          </a:prstGeom>
        </p:spPr>
        <p:txBody>
          <a:bodyPr wrap="square">
            <a:spAutoFit/>
          </a:bodyPr>
          <a:lstStyle/>
          <a:p>
            <a:r>
              <a:rPr lang="el-GR" dirty="0">
                <a:latin typeface="+mn-lt"/>
                <a:hlinkClick r:id="rId4"/>
              </a:rPr>
              <a:t>Κοινωνιολογία, Οι Βασικές Έννοιες, </a:t>
            </a:r>
            <a:r>
              <a:rPr lang="el-GR" dirty="0" err="1">
                <a:latin typeface="+mn-lt"/>
                <a:hlinkClick r:id="rId4"/>
              </a:rPr>
              <a:t>Michael</a:t>
            </a:r>
            <a:r>
              <a:rPr lang="el-GR" dirty="0">
                <a:latin typeface="+mn-lt"/>
                <a:hlinkClick r:id="rId4"/>
              </a:rPr>
              <a:t> </a:t>
            </a:r>
            <a:r>
              <a:rPr lang="el-GR" dirty="0" err="1">
                <a:latin typeface="+mn-lt"/>
                <a:hlinkClick r:id="rId4"/>
              </a:rPr>
              <a:t>Hughes</a:t>
            </a:r>
            <a:r>
              <a:rPr lang="el-GR" dirty="0">
                <a:latin typeface="+mn-lt"/>
                <a:hlinkClick r:id="rId4"/>
              </a:rPr>
              <a:t>, </a:t>
            </a:r>
            <a:r>
              <a:rPr lang="el-GR" dirty="0" err="1">
                <a:latin typeface="+mn-lt"/>
                <a:hlinkClick r:id="rId4"/>
              </a:rPr>
              <a:t>Carolyn</a:t>
            </a:r>
            <a:r>
              <a:rPr lang="el-GR" dirty="0">
                <a:latin typeface="+mn-lt"/>
                <a:hlinkClick r:id="rId4"/>
              </a:rPr>
              <a:t> J. </a:t>
            </a:r>
            <a:r>
              <a:rPr lang="el-GR" dirty="0" err="1">
                <a:latin typeface="+mn-lt"/>
                <a:hlinkClick r:id="rId4"/>
              </a:rPr>
              <a:t>Kroehler</a:t>
            </a:r>
            <a:r>
              <a:rPr lang="el-GR" dirty="0">
                <a:latin typeface="+mn-lt"/>
                <a:hlinkClick r:id="rId4"/>
              </a:rPr>
              <a:t>, Εισαγωγή και επιστημονική επιμέλεια Θεόδωρος </a:t>
            </a:r>
            <a:r>
              <a:rPr lang="el-GR" dirty="0" err="1">
                <a:latin typeface="+mn-lt"/>
                <a:hlinkClick r:id="rId4"/>
              </a:rPr>
              <a:t>Ιωσηφίδης</a:t>
            </a:r>
            <a:r>
              <a:rPr lang="el-GR" dirty="0">
                <a:latin typeface="+mn-lt"/>
                <a:hlinkClick r:id="rId4"/>
              </a:rPr>
              <a:t>, Εκδόσεις Κριτική, 2007 </a:t>
            </a:r>
            <a:endParaRPr lang="el-GR" dirty="0">
              <a:latin typeface="+mn-lt"/>
            </a:endParaRPr>
          </a:p>
        </p:txBody>
      </p:sp>
    </p:spTree>
    <p:extLst>
      <p:ext uri="{BB962C8B-B14F-4D97-AF65-F5344CB8AC3E}">
        <p14:creationId xmlns:p14="http://schemas.microsoft.com/office/powerpoint/2010/main" val="816130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10/13</a:t>
            </a:r>
            <a:endParaRPr lang="en-US" altLang="el-GR" sz="3500" dirty="0" smtClean="0"/>
          </a:p>
        </p:txBody>
      </p:sp>
      <p:sp>
        <p:nvSpPr>
          <p:cNvPr id="20483" name="Rectangle 3"/>
          <p:cNvSpPr>
            <a:spLocks noGrp="1" noChangeArrowheads="1"/>
          </p:cNvSpPr>
          <p:nvPr>
            <p:ph idx="1"/>
          </p:nvPr>
        </p:nvSpPr>
        <p:spPr/>
        <p:txBody>
          <a:bodyPr/>
          <a:lstStyle/>
          <a:p>
            <a:r>
              <a:rPr lang="el-GR" altLang="el-GR" sz="2800" smtClean="0"/>
              <a:t>Επιταχυντικοί Παράγοντες</a:t>
            </a:r>
          </a:p>
          <a:p>
            <a:pPr lvl="1"/>
            <a:r>
              <a:rPr lang="el-GR" altLang="el-GR" sz="2400" smtClean="0"/>
              <a:t>Κάποιο γεγονός πρέπει να υπάρξει για να δώσει το έναυσμα για την εκδήλωση της συλλογικής δράσης</a:t>
            </a:r>
          </a:p>
          <a:p>
            <a:r>
              <a:rPr lang="el-GR" altLang="el-GR" sz="2800" smtClean="0"/>
              <a:t>Κινητοποίηση των Συμμετεχόντων </a:t>
            </a:r>
          </a:p>
          <a:p>
            <a:pPr lvl="1"/>
            <a:r>
              <a:rPr lang="el-GR" altLang="el-GR" sz="2400" smtClean="0"/>
              <a:t>Η συλλογική συμπεριφορά προϋποθέτει την ύπαρξη ατόμων πρόθυμων να συμμετάσχουν</a:t>
            </a:r>
          </a:p>
          <a:p>
            <a:r>
              <a:rPr lang="el-GR" altLang="el-GR" sz="2800" smtClean="0"/>
              <a:t>Η Λειτουργία του Κοινωνικού Ελέγχου </a:t>
            </a:r>
          </a:p>
          <a:p>
            <a:pPr lvl="1"/>
            <a:r>
              <a:rPr lang="el-GR" altLang="el-GR" sz="2400" smtClean="0"/>
              <a:t>Ανασταλτικός παράγοντας που αποτρέπει, παρεμβάλλεται, εκτρέπει ή απαγορεύει τη συσσώρευση των άλλων παραγόντων </a:t>
            </a:r>
          </a:p>
        </p:txBody>
      </p:sp>
    </p:spTree>
    <p:extLst>
      <p:ext uri="{BB962C8B-B14F-4D97-AF65-F5344CB8AC3E}">
        <p14:creationId xmlns:p14="http://schemas.microsoft.com/office/powerpoint/2010/main" val="4161819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11/13</a:t>
            </a:r>
            <a:endParaRPr lang="en-US" altLang="el-GR" sz="3500" dirty="0" smtClean="0"/>
          </a:p>
        </p:txBody>
      </p:sp>
      <p:sp>
        <p:nvSpPr>
          <p:cNvPr id="21507" name="Rectangle 1027"/>
          <p:cNvSpPr>
            <a:spLocks noGrp="1" noChangeArrowheads="1"/>
          </p:cNvSpPr>
          <p:nvPr>
            <p:ph idx="1"/>
          </p:nvPr>
        </p:nvSpPr>
        <p:spPr/>
        <p:txBody>
          <a:bodyPr/>
          <a:lstStyle/>
          <a:p>
            <a:r>
              <a:rPr lang="el-GR" altLang="el-GR" sz="2800" dirty="0" smtClean="0"/>
              <a:t>Αξιολόγηση του Μοντέλου της Προστιθέμενης Αξίας</a:t>
            </a:r>
            <a:endParaRPr lang="el-GR" altLang="el-GR" dirty="0" smtClean="0"/>
          </a:p>
          <a:p>
            <a:pPr lvl="1"/>
            <a:r>
              <a:rPr lang="el-GR" altLang="el-GR" dirty="0" smtClean="0"/>
              <a:t>Χρήσιμο εργαλείο, που αναδεικνύει την πολυπλοκότητα της συλλογικής συμπεριφοράς</a:t>
            </a:r>
            <a:endParaRPr lang="el-GR" altLang="el-GR" sz="4000" dirty="0" smtClean="0"/>
          </a:p>
          <a:p>
            <a:pPr lvl="1"/>
            <a:r>
              <a:rPr lang="el-GR" altLang="el-GR" dirty="0" smtClean="0"/>
              <a:t>Ορισμένες μορφές συμπεριφοράς του πλήθους ερμηνεύονται καλύτερα από άλλα μοντέλα</a:t>
            </a:r>
            <a:endParaRPr lang="el-GR" altLang="el-GR" sz="4000" dirty="0" smtClean="0"/>
          </a:p>
        </p:txBody>
      </p:sp>
    </p:spTree>
    <p:extLst>
      <p:ext uri="{BB962C8B-B14F-4D97-AF65-F5344CB8AC3E}">
        <p14:creationId xmlns:p14="http://schemas.microsoft.com/office/powerpoint/2010/main" val="3821577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12/13</a:t>
            </a:r>
            <a:endParaRPr lang="en-US" altLang="el-GR" sz="3500" dirty="0" smtClean="0"/>
          </a:p>
        </p:txBody>
      </p:sp>
      <p:sp>
        <p:nvSpPr>
          <p:cNvPr id="22531" name="Rectangle 3"/>
          <p:cNvSpPr>
            <a:spLocks noGrp="1" noChangeArrowheads="1"/>
          </p:cNvSpPr>
          <p:nvPr>
            <p:ph idx="1"/>
          </p:nvPr>
        </p:nvSpPr>
        <p:spPr/>
        <p:txBody>
          <a:bodyPr/>
          <a:lstStyle/>
          <a:p>
            <a:pPr>
              <a:buFont typeface="Symbol" pitchFamily="18" charset="2"/>
              <a:buNone/>
            </a:pPr>
            <a:r>
              <a:rPr lang="el-GR" altLang="el-GR" sz="2800" b="1" dirty="0" smtClean="0"/>
              <a:t>Ερμηνείες της Συμπεριφοράς του Πλήθους</a:t>
            </a:r>
            <a:endParaRPr lang="el-GR" altLang="el-GR" sz="2800" dirty="0" smtClean="0"/>
          </a:p>
          <a:p>
            <a:r>
              <a:rPr lang="el-GR" altLang="el-GR" sz="2400" b="1" dirty="0" smtClean="0"/>
              <a:t>Θεωρία της Μετάδοσης – </a:t>
            </a:r>
            <a:r>
              <a:rPr lang="el-GR" altLang="el-GR" sz="2400" dirty="0" smtClean="0"/>
              <a:t>εστιάζει στον ρόλο που παίζουν τα συναισθήματα, οι στάσεις και οι δράσεις, που μεταδίδονται ταχύτατα και άκριτα μεταξύ των ατόμων που συμμετέχουν σε ένα πλήθος</a:t>
            </a:r>
          </a:p>
          <a:p>
            <a:r>
              <a:rPr lang="el-GR" altLang="el-GR" sz="2400" b="1" dirty="0" smtClean="0"/>
              <a:t>Θεωρία της Σύγκλισης –</a:t>
            </a:r>
            <a:r>
              <a:rPr lang="el-GR" altLang="el-GR" sz="2400" dirty="0" smtClean="0"/>
              <a:t> στα πλήθη συμμετέχουν άτομα με παρόμοιες τάσεις και ορμές, τα οποία είναι κάθε άλλο παρά αντιπροσωπευτικά της ευρύτερης κοινωνίας</a:t>
            </a:r>
          </a:p>
        </p:txBody>
      </p:sp>
    </p:spTree>
    <p:extLst>
      <p:ext uri="{BB962C8B-B14F-4D97-AF65-F5344CB8AC3E}">
        <p14:creationId xmlns:p14="http://schemas.microsoft.com/office/powerpoint/2010/main" val="3337714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r>
              <a:rPr lang="el-GR" altLang="el-GR" sz="3600" dirty="0">
                <a:solidFill>
                  <a:prstClr val="black"/>
                </a:solidFill>
              </a:rPr>
              <a:t>Συλλογική Συμπεριφορά </a:t>
            </a:r>
            <a:r>
              <a:rPr lang="el-GR" altLang="el-GR" sz="3200" b="0" dirty="0" smtClean="0">
                <a:solidFill>
                  <a:prstClr val="black"/>
                </a:solidFill>
              </a:rPr>
              <a:t>13/13</a:t>
            </a:r>
            <a:endParaRPr lang="en-US" altLang="el-GR" sz="3500" dirty="0" smtClean="0"/>
          </a:p>
        </p:txBody>
      </p:sp>
      <p:sp>
        <p:nvSpPr>
          <p:cNvPr id="23555" name="Rectangle 1027"/>
          <p:cNvSpPr>
            <a:spLocks noGrp="1" noChangeArrowheads="1"/>
          </p:cNvSpPr>
          <p:nvPr>
            <p:ph idx="1"/>
          </p:nvPr>
        </p:nvSpPr>
        <p:spPr/>
        <p:txBody>
          <a:bodyPr/>
          <a:lstStyle/>
          <a:p>
            <a:pPr lvl="1"/>
            <a:r>
              <a:rPr lang="el-GR" altLang="el-GR" sz="2600" b="1" smtClean="0"/>
              <a:t>Θεωρία της Ανάδυσης Κανόνων </a:t>
            </a:r>
            <a:r>
              <a:rPr lang="el-GR" altLang="el-GR" sz="2600" smtClean="0"/>
              <a:t>(</a:t>
            </a:r>
            <a:r>
              <a:rPr lang="en-US" altLang="el-GR" sz="2600" b="1" smtClean="0"/>
              <a:t>Emergent</a:t>
            </a:r>
            <a:r>
              <a:rPr lang="el-GR" altLang="el-GR" sz="2600" b="1" smtClean="0"/>
              <a:t>-</a:t>
            </a:r>
            <a:r>
              <a:rPr lang="en-US" altLang="el-GR" sz="2600" b="1" smtClean="0"/>
              <a:t>Norm Theory</a:t>
            </a:r>
            <a:r>
              <a:rPr lang="el-GR" altLang="el-GR" sz="2600" b="1" smtClean="0"/>
              <a:t>) </a:t>
            </a:r>
            <a:r>
              <a:rPr lang="el-GR" altLang="el-GR" sz="2400" b="1" smtClean="0"/>
              <a:t>– </a:t>
            </a:r>
            <a:r>
              <a:rPr lang="el-GR" altLang="el-GR" sz="2400" smtClean="0"/>
              <a:t>τα μέλη ενός πλήθους αναπτύσσουν νέα πρότυπα συμπεριφοράς και στη συνέχεια τα επιβάλλουν, επιβραβεύοντας τη συμμόρφωση και απαγορεύοντας τις αποκλίσεις</a:t>
            </a:r>
          </a:p>
          <a:p>
            <a:r>
              <a:rPr lang="el-GR" altLang="el-GR" sz="2600" smtClean="0"/>
              <a:t>Αξιολόγηση των Προσεγγίσεων </a:t>
            </a:r>
          </a:p>
          <a:p>
            <a:pPr lvl="1"/>
            <a:r>
              <a:rPr lang="el-GR" altLang="el-GR" sz="2400" smtClean="0"/>
              <a:t>Διαφορετικές ερμηνείες για τη συμπεριφορά του πλήθους, χωρίς όμως η μία προσέγγιση να αποκλείει τις άλλες</a:t>
            </a:r>
          </a:p>
          <a:p>
            <a:pPr lvl="1"/>
            <a:r>
              <a:rPr lang="el-GR" altLang="el-GR" sz="2400" smtClean="0"/>
              <a:t>Και οι τρεις προσεγγίσεις αποτελούν χρήσιμα εργαλεία για την κατανόηση της συμπεριφοράς του πλήθους</a:t>
            </a:r>
          </a:p>
        </p:txBody>
      </p:sp>
    </p:spTree>
    <p:extLst>
      <p:ext uri="{BB962C8B-B14F-4D97-AF65-F5344CB8AC3E}">
        <p14:creationId xmlns:p14="http://schemas.microsoft.com/office/powerpoint/2010/main" val="1809481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l-GR" altLang="el-GR" sz="3600" dirty="0" smtClean="0"/>
              <a:t>Κοινωνικά </a:t>
            </a:r>
            <a:r>
              <a:rPr lang="el-GR" altLang="el-GR" sz="3600" dirty="0" smtClean="0"/>
              <a:t>Κινήματα </a:t>
            </a:r>
            <a:r>
              <a:rPr lang="el-GR" altLang="el-GR" sz="3200" b="0" dirty="0" smtClean="0"/>
              <a:t>1/9</a:t>
            </a:r>
            <a:endParaRPr lang="el-GR" altLang="el-GR" sz="3200" b="0" dirty="0" smtClean="0"/>
          </a:p>
        </p:txBody>
      </p:sp>
      <p:sp>
        <p:nvSpPr>
          <p:cNvPr id="24579" name="Rectangle 3"/>
          <p:cNvSpPr>
            <a:spLocks noGrp="1" noChangeArrowheads="1"/>
          </p:cNvSpPr>
          <p:nvPr>
            <p:ph idx="1"/>
          </p:nvPr>
        </p:nvSpPr>
        <p:spPr/>
        <p:txBody>
          <a:bodyPr>
            <a:normAutofit/>
          </a:bodyPr>
          <a:lstStyle/>
          <a:p>
            <a:r>
              <a:rPr lang="el-GR" altLang="el-GR" sz="2800" b="1" dirty="0" smtClean="0"/>
              <a:t>Κοινωνικό Κίνημα </a:t>
            </a:r>
            <a:r>
              <a:rPr lang="el-GR" altLang="el-GR" sz="2800" dirty="0" smtClean="0"/>
              <a:t>– η δυναμική και οργανωμένη προσπάθεια ενός μεγάλου αριθμού ανθρώπων που θέλουν να επιφέρουν ή να αποτρέψουν κάποια κοινωνική αλλαγή </a:t>
            </a:r>
          </a:p>
        </p:txBody>
      </p:sp>
    </p:spTree>
    <p:extLst>
      <p:ext uri="{BB962C8B-B14F-4D97-AF65-F5344CB8AC3E}">
        <p14:creationId xmlns:p14="http://schemas.microsoft.com/office/powerpoint/2010/main" val="177383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altLang="el-GR" sz="3600" dirty="0">
                <a:solidFill>
                  <a:prstClr val="black"/>
                </a:solidFill>
              </a:rPr>
              <a:t>Κοινωνικά Κινήματα </a:t>
            </a:r>
            <a:r>
              <a:rPr lang="el-GR" altLang="el-GR" sz="3200" b="0" dirty="0" smtClean="0">
                <a:solidFill>
                  <a:prstClr val="black"/>
                </a:solidFill>
              </a:rPr>
              <a:t>2/9</a:t>
            </a:r>
            <a:endParaRPr lang="en-US" altLang="el-GR" sz="3500" dirty="0" smtClean="0"/>
          </a:p>
        </p:txBody>
      </p:sp>
      <p:sp>
        <p:nvSpPr>
          <p:cNvPr id="25603" name="Rectangle 3"/>
          <p:cNvSpPr>
            <a:spLocks noGrp="1" noChangeArrowheads="1"/>
          </p:cNvSpPr>
          <p:nvPr>
            <p:ph idx="1"/>
          </p:nvPr>
        </p:nvSpPr>
        <p:spPr/>
        <p:txBody>
          <a:bodyPr/>
          <a:lstStyle/>
          <a:p>
            <a:pPr>
              <a:buFont typeface="Symbol" pitchFamily="18" charset="2"/>
              <a:buNone/>
            </a:pPr>
            <a:r>
              <a:rPr lang="el-GR" altLang="el-GR" sz="2800" b="1" dirty="0" smtClean="0"/>
              <a:t>Τα Αίτια των Κοινωνικών Κινημάτων </a:t>
            </a:r>
            <a:endParaRPr lang="el-GR" altLang="el-GR" sz="2800" dirty="0" smtClean="0"/>
          </a:p>
          <a:p>
            <a:r>
              <a:rPr lang="el-GR" altLang="el-GR" sz="2800" dirty="0" smtClean="0"/>
              <a:t>Προσεγγίσεις που Εστιάζουν στην Αποστέρηση </a:t>
            </a:r>
            <a:endParaRPr lang="el-GR" altLang="el-GR" dirty="0" smtClean="0"/>
          </a:p>
          <a:p>
            <a:pPr lvl="1"/>
            <a:r>
              <a:rPr lang="el-GR" altLang="el-GR" b="1" dirty="0" smtClean="0"/>
              <a:t>Σχετική αποστέρηση – </a:t>
            </a:r>
            <a:r>
              <a:rPr lang="el-GR" altLang="el-GR" dirty="0" smtClean="0"/>
              <a:t>η απογοήτευση που προκαλεί στον άνθρωπο η απόσταση ανάμεσα στα όσα κατέχει και στα όσα προσδοκά ή νιώθει ότι δικαιούται</a:t>
            </a:r>
            <a:endParaRPr lang="el-GR" altLang="el-GR" sz="4000" dirty="0" smtClean="0"/>
          </a:p>
        </p:txBody>
      </p:sp>
    </p:spTree>
    <p:extLst>
      <p:ext uri="{BB962C8B-B14F-4D97-AF65-F5344CB8AC3E}">
        <p14:creationId xmlns:p14="http://schemas.microsoft.com/office/powerpoint/2010/main" val="2165173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r>
              <a:rPr lang="el-GR" altLang="el-GR" sz="3600" dirty="0">
                <a:solidFill>
                  <a:prstClr val="black"/>
                </a:solidFill>
              </a:rPr>
              <a:t>Κοινωνικά Κινήματα </a:t>
            </a:r>
            <a:r>
              <a:rPr lang="el-GR" altLang="el-GR" sz="3200" b="0" dirty="0" smtClean="0">
                <a:solidFill>
                  <a:prstClr val="black"/>
                </a:solidFill>
              </a:rPr>
              <a:t>3/9</a:t>
            </a:r>
            <a:endParaRPr lang="en-US" altLang="el-GR" sz="3500" dirty="0" smtClean="0"/>
          </a:p>
        </p:txBody>
      </p:sp>
      <p:sp>
        <p:nvSpPr>
          <p:cNvPr id="26627" name="Rectangle 1027"/>
          <p:cNvSpPr>
            <a:spLocks noGrp="1" noChangeArrowheads="1"/>
          </p:cNvSpPr>
          <p:nvPr>
            <p:ph idx="1"/>
          </p:nvPr>
        </p:nvSpPr>
        <p:spPr/>
        <p:txBody>
          <a:bodyPr/>
          <a:lstStyle/>
          <a:p>
            <a:r>
              <a:rPr lang="el-GR" altLang="el-GR" sz="2800" dirty="0" smtClean="0"/>
              <a:t>Προσεγγίσεις που Εστιάζουν στην Κινητοποίηση των Πόρων </a:t>
            </a:r>
            <a:endParaRPr lang="el-GR" altLang="el-GR" dirty="0" smtClean="0"/>
          </a:p>
          <a:p>
            <a:pPr lvl="1"/>
            <a:r>
              <a:rPr lang="el-GR" altLang="el-GR" dirty="0" smtClean="0"/>
              <a:t>Η κοινωνική δυσαρέσκεια είναι λίγο έως πολύ ένα σταθερό και ενδημικό στοιχείο όλων των σύγχρονων κοινωνιών</a:t>
            </a:r>
            <a:endParaRPr lang="el-GR" altLang="el-GR" sz="4000" dirty="0" smtClean="0"/>
          </a:p>
          <a:p>
            <a:pPr lvl="1"/>
            <a:r>
              <a:rPr lang="el-GR" altLang="el-GR" dirty="0" smtClean="0"/>
              <a:t>Οι ηγέτες των κινημάτων πρέπει να κάνουν τα νυν και τα υποψήφια μέλη να πιστέψουν στους σκοπούς του κινήματος και να νιώσουν ηθικά δεσμευμένα απέναντί του </a:t>
            </a:r>
            <a:endParaRPr lang="el-GR" altLang="el-GR" sz="4000" dirty="0" smtClean="0"/>
          </a:p>
        </p:txBody>
      </p:sp>
    </p:spTree>
    <p:extLst>
      <p:ext uri="{BB962C8B-B14F-4D97-AF65-F5344CB8AC3E}">
        <p14:creationId xmlns:p14="http://schemas.microsoft.com/office/powerpoint/2010/main" val="4057824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altLang="el-GR" sz="3600" dirty="0">
                <a:solidFill>
                  <a:prstClr val="black"/>
                </a:solidFill>
              </a:rPr>
              <a:t>Κοινωνικά Κινήματα </a:t>
            </a:r>
            <a:r>
              <a:rPr lang="el-GR" altLang="el-GR" sz="3200" b="0" dirty="0" smtClean="0">
                <a:solidFill>
                  <a:prstClr val="black"/>
                </a:solidFill>
              </a:rPr>
              <a:t>4/9</a:t>
            </a:r>
            <a:endParaRPr lang="en-US" altLang="el-GR" sz="3500" dirty="0" smtClean="0"/>
          </a:p>
        </p:txBody>
      </p:sp>
      <p:sp>
        <p:nvSpPr>
          <p:cNvPr id="27651" name="Text Box 4"/>
          <p:cNvSpPr txBox="1">
            <a:spLocks noChangeArrowheads="1"/>
          </p:cNvSpPr>
          <p:nvPr/>
        </p:nvSpPr>
        <p:spPr bwMode="auto">
          <a:xfrm>
            <a:off x="2667000" y="5464175"/>
            <a:ext cx="6245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spAutoFit/>
          </a:bodyPr>
          <a:lstStyle>
            <a:lvl1pPr eaLnBrk="0" hangingPunct="0">
              <a:defRPr sz="3200">
                <a:solidFill>
                  <a:schemeClr val="tx1"/>
                </a:solidFill>
                <a:latin typeface="Times New Roman" charset="0"/>
              </a:defRPr>
            </a:lvl1pPr>
            <a:lvl2pPr marL="742950" indent="-285750" eaLnBrk="0" hangingPunct="0">
              <a:defRPr sz="3200">
                <a:solidFill>
                  <a:schemeClr val="tx1"/>
                </a:solidFill>
                <a:latin typeface="Times New Roman" charset="0"/>
              </a:defRPr>
            </a:lvl2pPr>
            <a:lvl3pPr marL="1143000" indent="-228600" eaLnBrk="0" hangingPunct="0">
              <a:defRPr sz="3200">
                <a:solidFill>
                  <a:schemeClr val="tx1"/>
                </a:solidFill>
                <a:latin typeface="Times New Roman" charset="0"/>
              </a:defRPr>
            </a:lvl3pPr>
            <a:lvl4pPr marL="1600200" indent="-228600" eaLnBrk="0" hangingPunct="0">
              <a:defRPr sz="3200">
                <a:solidFill>
                  <a:schemeClr val="tx1"/>
                </a:solidFill>
                <a:latin typeface="Times New Roman" charset="0"/>
              </a:defRPr>
            </a:lvl4pPr>
            <a:lvl5pPr marL="2057400" indent="-228600" eaLnBrk="0" hangingPunct="0">
              <a:defRPr sz="3200">
                <a:solidFill>
                  <a:schemeClr val="tx1"/>
                </a:solidFill>
                <a:latin typeface="Times New Roman" charset="0"/>
              </a:defRPr>
            </a:lvl5pPr>
            <a:lvl6pPr marL="2514600" indent="-228600" eaLnBrk="0" fontAlgn="base" hangingPunct="0">
              <a:spcBef>
                <a:spcPct val="20000"/>
              </a:spcBef>
              <a:spcAft>
                <a:spcPct val="0"/>
              </a:spcAft>
              <a:buClr>
                <a:schemeClr val="accent2"/>
              </a:buClr>
              <a:buFont typeface="Wingdings" pitchFamily="2" charset="2"/>
              <a:buChar char="v"/>
              <a:defRPr sz="3200">
                <a:solidFill>
                  <a:schemeClr val="tx1"/>
                </a:solidFill>
                <a:latin typeface="Times New Roman" charset="0"/>
              </a:defRPr>
            </a:lvl6pPr>
            <a:lvl7pPr marL="2971800" indent="-228600" eaLnBrk="0" fontAlgn="base" hangingPunct="0">
              <a:spcBef>
                <a:spcPct val="20000"/>
              </a:spcBef>
              <a:spcAft>
                <a:spcPct val="0"/>
              </a:spcAft>
              <a:buClr>
                <a:schemeClr val="accent2"/>
              </a:buClr>
              <a:buFont typeface="Wingdings" pitchFamily="2" charset="2"/>
              <a:buChar char="v"/>
              <a:defRPr sz="3200">
                <a:solidFill>
                  <a:schemeClr val="tx1"/>
                </a:solidFill>
                <a:latin typeface="Times New Roman" charset="0"/>
              </a:defRPr>
            </a:lvl7pPr>
            <a:lvl8pPr marL="3429000" indent="-228600" eaLnBrk="0" fontAlgn="base" hangingPunct="0">
              <a:spcBef>
                <a:spcPct val="20000"/>
              </a:spcBef>
              <a:spcAft>
                <a:spcPct val="0"/>
              </a:spcAft>
              <a:buClr>
                <a:schemeClr val="accent2"/>
              </a:buClr>
              <a:buFont typeface="Wingdings" pitchFamily="2" charset="2"/>
              <a:buChar char="v"/>
              <a:defRPr sz="3200">
                <a:solidFill>
                  <a:schemeClr val="tx1"/>
                </a:solidFill>
                <a:latin typeface="Times New Roman" charset="0"/>
              </a:defRPr>
            </a:lvl8pPr>
            <a:lvl9pPr marL="3886200" indent="-228600" eaLnBrk="0" fontAlgn="base" hangingPunct="0">
              <a:spcBef>
                <a:spcPct val="20000"/>
              </a:spcBef>
              <a:spcAft>
                <a:spcPct val="0"/>
              </a:spcAft>
              <a:buClr>
                <a:schemeClr val="accent2"/>
              </a:buClr>
              <a:buFont typeface="Wingdings" pitchFamily="2" charset="2"/>
              <a:buChar char="v"/>
              <a:defRPr sz="3200">
                <a:solidFill>
                  <a:schemeClr val="tx1"/>
                </a:solidFill>
                <a:latin typeface="Times New Roman" charset="0"/>
              </a:defRPr>
            </a:lvl9pPr>
          </a:lstStyle>
          <a:p>
            <a:pPr>
              <a:spcBef>
                <a:spcPct val="0"/>
              </a:spcBef>
              <a:buClrTx/>
              <a:buFontTx/>
              <a:buNone/>
            </a:pPr>
            <a:r>
              <a:rPr lang="el-GR" altLang="el-GR" sz="2000" b="1" i="1">
                <a:latin typeface="+mn-lt"/>
              </a:rPr>
              <a:t>Η Θεωρία της Καμπύλης </a:t>
            </a:r>
            <a:r>
              <a:rPr lang="en-US" altLang="el-GR" sz="2000" b="1" i="1">
                <a:latin typeface="+mn-lt"/>
              </a:rPr>
              <a:t>J </a:t>
            </a:r>
            <a:r>
              <a:rPr lang="el-GR" altLang="el-GR" sz="2000" b="1" i="1">
                <a:latin typeface="+mn-lt"/>
              </a:rPr>
              <a:t>του </a:t>
            </a:r>
            <a:r>
              <a:rPr lang="en-US" altLang="el-GR" sz="2000" b="1" i="1">
                <a:latin typeface="+mn-lt"/>
              </a:rPr>
              <a:t>Davies </a:t>
            </a:r>
            <a:r>
              <a:rPr lang="el-GR" altLang="el-GR" sz="2000" b="1" i="1">
                <a:latin typeface="+mn-lt"/>
              </a:rPr>
              <a:t>για τις Επαναστάσεις</a:t>
            </a:r>
            <a:endParaRPr lang="en-US" altLang="el-GR" sz="2000" b="1" i="1">
              <a:latin typeface="+mn-lt"/>
            </a:endParaRPr>
          </a:p>
          <a:p>
            <a:pPr eaLnBrk="1" hangingPunct="1">
              <a:spcBef>
                <a:spcPct val="0"/>
              </a:spcBef>
              <a:buFont typeface="Wingdings" pitchFamily="2" charset="2"/>
              <a:buNone/>
            </a:pPr>
            <a:r>
              <a:rPr lang="el-GR" altLang="el-GR" sz="1200">
                <a:latin typeface="+mn-lt"/>
              </a:rPr>
              <a:t>Πηγή</a:t>
            </a:r>
            <a:r>
              <a:rPr lang="en-US" altLang="el-GR" sz="1200">
                <a:latin typeface="+mn-lt"/>
              </a:rPr>
              <a:t>:  </a:t>
            </a:r>
            <a:r>
              <a:rPr lang="el-GR" altLang="el-GR" sz="1200">
                <a:latin typeface="+mn-lt"/>
              </a:rPr>
              <a:t>Προσαρμογή από το </a:t>
            </a:r>
            <a:r>
              <a:rPr lang="en-US" altLang="el-GR" sz="1200">
                <a:latin typeface="+mn-lt"/>
              </a:rPr>
              <a:t>James C. Davies, “Toward a Theory of Revolution,” </a:t>
            </a:r>
          </a:p>
          <a:p>
            <a:pPr eaLnBrk="1" hangingPunct="1">
              <a:spcBef>
                <a:spcPct val="0"/>
              </a:spcBef>
              <a:buFont typeface="Wingdings" pitchFamily="2" charset="2"/>
              <a:buNone/>
            </a:pPr>
            <a:r>
              <a:rPr lang="en-US" altLang="el-GR" sz="1200" i="1">
                <a:latin typeface="+mn-lt"/>
              </a:rPr>
              <a:t>American Sociological Review</a:t>
            </a:r>
            <a:r>
              <a:rPr lang="en-US" altLang="el-GR" sz="1200">
                <a:latin typeface="+mn-lt"/>
              </a:rPr>
              <a:t>, </a:t>
            </a:r>
            <a:r>
              <a:rPr lang="el-GR" altLang="el-GR" sz="1200">
                <a:latin typeface="+mn-lt"/>
              </a:rPr>
              <a:t>τομ. </a:t>
            </a:r>
            <a:r>
              <a:rPr lang="en-US" altLang="el-GR" sz="1200">
                <a:latin typeface="+mn-lt"/>
              </a:rPr>
              <a:t>27, </a:t>
            </a:r>
            <a:r>
              <a:rPr lang="el-GR" altLang="el-GR" sz="1200">
                <a:latin typeface="+mn-lt"/>
              </a:rPr>
              <a:t>Φεβρουάριος</a:t>
            </a:r>
            <a:r>
              <a:rPr lang="en-US" altLang="el-GR" sz="1200">
                <a:latin typeface="+mn-lt"/>
              </a:rPr>
              <a:t> 1962, </a:t>
            </a:r>
            <a:r>
              <a:rPr lang="el-GR" altLang="el-GR" sz="1200">
                <a:latin typeface="+mn-lt"/>
              </a:rPr>
              <a:t>σχ.</a:t>
            </a:r>
            <a:r>
              <a:rPr lang="en-US" altLang="el-GR" sz="1200">
                <a:latin typeface="+mn-lt"/>
              </a:rPr>
              <a:t> 1, </a:t>
            </a:r>
            <a:r>
              <a:rPr lang="el-GR" altLang="el-GR" sz="1200">
                <a:latin typeface="+mn-lt"/>
              </a:rPr>
              <a:t>σελ</a:t>
            </a:r>
            <a:r>
              <a:rPr lang="en-US" altLang="el-GR" sz="1200">
                <a:latin typeface="+mn-lt"/>
              </a:rPr>
              <a:t>. 6.</a:t>
            </a:r>
            <a:endParaRPr lang="en-US" altLang="el-GR" sz="1200" i="1">
              <a:latin typeface="+mn-lt"/>
            </a:endParaRPr>
          </a:p>
        </p:txBody>
      </p:sp>
      <p:sp>
        <p:nvSpPr>
          <p:cNvPr id="27652" name="Text Box 5"/>
          <p:cNvSpPr txBox="1">
            <a:spLocks noChangeArrowheads="1"/>
          </p:cNvSpPr>
          <p:nvPr/>
        </p:nvSpPr>
        <p:spPr bwMode="auto">
          <a:xfrm>
            <a:off x="1104900" y="5656263"/>
            <a:ext cx="1558925" cy="458787"/>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nchor="ctr" anchorCtr="1">
            <a:spAutoFit/>
          </a:bodyPr>
          <a:lstStyle>
            <a:lvl1pPr eaLnBrk="0" hangingPunct="0">
              <a:defRPr sz="3200">
                <a:solidFill>
                  <a:schemeClr val="tx1"/>
                </a:solidFill>
                <a:latin typeface="Times New Roman" charset="0"/>
              </a:defRPr>
            </a:lvl1pPr>
            <a:lvl2pPr marL="742950" indent="-285750" eaLnBrk="0" hangingPunct="0">
              <a:defRPr sz="3200">
                <a:solidFill>
                  <a:schemeClr val="tx1"/>
                </a:solidFill>
                <a:latin typeface="Times New Roman" charset="0"/>
              </a:defRPr>
            </a:lvl2pPr>
            <a:lvl3pPr marL="1143000" indent="-228600" eaLnBrk="0" hangingPunct="0">
              <a:defRPr sz="3200">
                <a:solidFill>
                  <a:schemeClr val="tx1"/>
                </a:solidFill>
                <a:latin typeface="Times New Roman" charset="0"/>
              </a:defRPr>
            </a:lvl3pPr>
            <a:lvl4pPr marL="1600200" indent="-228600" eaLnBrk="0" hangingPunct="0">
              <a:defRPr sz="3200">
                <a:solidFill>
                  <a:schemeClr val="tx1"/>
                </a:solidFill>
                <a:latin typeface="Times New Roman" charset="0"/>
              </a:defRPr>
            </a:lvl4pPr>
            <a:lvl5pPr marL="2057400" indent="-228600" eaLnBrk="0" hangingPunct="0">
              <a:defRPr sz="3200">
                <a:solidFill>
                  <a:schemeClr val="tx1"/>
                </a:solidFill>
                <a:latin typeface="Times New Roman" charset="0"/>
              </a:defRPr>
            </a:lvl5pPr>
            <a:lvl6pPr marL="2514600" indent="-228600" eaLnBrk="0" fontAlgn="base" hangingPunct="0">
              <a:spcBef>
                <a:spcPct val="20000"/>
              </a:spcBef>
              <a:spcAft>
                <a:spcPct val="0"/>
              </a:spcAft>
              <a:buClr>
                <a:schemeClr val="accent2"/>
              </a:buClr>
              <a:buFont typeface="Wingdings" pitchFamily="2" charset="2"/>
              <a:buChar char="v"/>
              <a:defRPr sz="3200">
                <a:solidFill>
                  <a:schemeClr val="tx1"/>
                </a:solidFill>
                <a:latin typeface="Times New Roman" charset="0"/>
              </a:defRPr>
            </a:lvl6pPr>
            <a:lvl7pPr marL="2971800" indent="-228600" eaLnBrk="0" fontAlgn="base" hangingPunct="0">
              <a:spcBef>
                <a:spcPct val="20000"/>
              </a:spcBef>
              <a:spcAft>
                <a:spcPct val="0"/>
              </a:spcAft>
              <a:buClr>
                <a:schemeClr val="accent2"/>
              </a:buClr>
              <a:buFont typeface="Wingdings" pitchFamily="2" charset="2"/>
              <a:buChar char="v"/>
              <a:defRPr sz="3200">
                <a:solidFill>
                  <a:schemeClr val="tx1"/>
                </a:solidFill>
                <a:latin typeface="Times New Roman" charset="0"/>
              </a:defRPr>
            </a:lvl7pPr>
            <a:lvl8pPr marL="3429000" indent="-228600" eaLnBrk="0" fontAlgn="base" hangingPunct="0">
              <a:spcBef>
                <a:spcPct val="20000"/>
              </a:spcBef>
              <a:spcAft>
                <a:spcPct val="0"/>
              </a:spcAft>
              <a:buClr>
                <a:schemeClr val="accent2"/>
              </a:buClr>
              <a:buFont typeface="Wingdings" pitchFamily="2" charset="2"/>
              <a:buChar char="v"/>
              <a:defRPr sz="3200">
                <a:solidFill>
                  <a:schemeClr val="tx1"/>
                </a:solidFill>
                <a:latin typeface="Times New Roman" charset="0"/>
              </a:defRPr>
            </a:lvl8pPr>
            <a:lvl9pPr marL="3886200" indent="-228600" eaLnBrk="0" fontAlgn="base" hangingPunct="0">
              <a:spcBef>
                <a:spcPct val="20000"/>
              </a:spcBef>
              <a:spcAft>
                <a:spcPct val="0"/>
              </a:spcAft>
              <a:buClr>
                <a:schemeClr val="accent2"/>
              </a:buClr>
              <a:buFont typeface="Wingdings" pitchFamily="2" charset="2"/>
              <a:buChar char="v"/>
              <a:defRPr sz="3200">
                <a:solidFill>
                  <a:schemeClr val="tx1"/>
                </a:solidFill>
                <a:latin typeface="Times New Roman" charset="0"/>
              </a:defRPr>
            </a:lvl9pPr>
          </a:lstStyle>
          <a:p>
            <a:pPr>
              <a:spcBef>
                <a:spcPct val="0"/>
              </a:spcBef>
              <a:buClrTx/>
              <a:buFontTx/>
              <a:buNone/>
            </a:pPr>
            <a:r>
              <a:rPr lang="el-GR" altLang="el-GR" sz="1800" i="1">
                <a:solidFill>
                  <a:schemeClr val="bg1"/>
                </a:solidFill>
                <a:latin typeface="+mn-lt"/>
              </a:rPr>
              <a:t>Σχήμα</a:t>
            </a:r>
            <a:r>
              <a:rPr lang="en-US" altLang="el-GR" sz="1800" i="1">
                <a:solidFill>
                  <a:schemeClr val="bg1"/>
                </a:solidFill>
                <a:latin typeface="+mn-lt"/>
              </a:rPr>
              <a:t> 13.</a:t>
            </a:r>
            <a:r>
              <a:rPr lang="el-GR" altLang="el-GR" sz="1800" i="1">
                <a:solidFill>
                  <a:schemeClr val="bg1"/>
                </a:solidFill>
                <a:latin typeface="+mn-lt"/>
              </a:rPr>
              <a:t>2</a:t>
            </a:r>
            <a:endParaRPr lang="en-US" altLang="el-GR" sz="1800" b="1" i="1">
              <a:solidFill>
                <a:schemeClr val="bg1"/>
              </a:solidFill>
              <a:latin typeface="+mn-lt"/>
            </a:endParaRPr>
          </a:p>
        </p:txBody>
      </p:sp>
      <p:pic>
        <p:nvPicPr>
          <p:cNvPr id="27653" name="Picture 7" descr="hug80554_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49463"/>
            <a:ext cx="8245475"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1295400" y="3136900"/>
            <a:ext cx="1866900" cy="1016000"/>
          </a:xfrm>
          <a:prstGeom prst="rect">
            <a:avLst/>
          </a:prstGeom>
          <a:solidFill>
            <a:schemeClr val="accent1"/>
          </a:solidFill>
        </p:spPr>
        <p:txBody>
          <a:bodyPr>
            <a:spAutoFit/>
          </a:bodyPr>
          <a:lstStyle/>
          <a:p>
            <a:pPr>
              <a:buFont typeface="Wingdings" pitchFamily="2" charset="2"/>
              <a:buNone/>
              <a:defRPr/>
            </a:pPr>
            <a:r>
              <a:rPr lang="el-GR" sz="1200" dirty="0">
                <a:latin typeface="+mj-lt"/>
              </a:rPr>
              <a:t>Ανεκτή απόκλιση ανάμεσα στις προσδοκίες και την πραγματική κατάσταση των ανθρώπων </a:t>
            </a:r>
          </a:p>
        </p:txBody>
      </p:sp>
      <p:sp>
        <p:nvSpPr>
          <p:cNvPr id="8" name="7 - TextBox"/>
          <p:cNvSpPr txBox="1"/>
          <p:nvPr/>
        </p:nvSpPr>
        <p:spPr>
          <a:xfrm>
            <a:off x="3200400" y="3043238"/>
            <a:ext cx="1866900" cy="461962"/>
          </a:xfrm>
          <a:prstGeom prst="rect">
            <a:avLst/>
          </a:prstGeom>
          <a:solidFill>
            <a:schemeClr val="accent1"/>
          </a:solidFill>
        </p:spPr>
        <p:txBody>
          <a:bodyPr>
            <a:spAutoFit/>
          </a:bodyPr>
          <a:lstStyle/>
          <a:p>
            <a:pPr>
              <a:buFont typeface="Wingdings" pitchFamily="2" charset="2"/>
              <a:buNone/>
              <a:defRPr/>
            </a:pPr>
            <a:r>
              <a:rPr lang="el-GR" sz="1200" dirty="0">
                <a:latin typeface="+mj-lt"/>
              </a:rPr>
              <a:t>Αναμονή εκπλήρωσης της προσδοκίας</a:t>
            </a:r>
          </a:p>
        </p:txBody>
      </p:sp>
      <p:sp>
        <p:nvSpPr>
          <p:cNvPr id="9" name="8 - TextBox"/>
          <p:cNvSpPr txBox="1"/>
          <p:nvPr/>
        </p:nvSpPr>
        <p:spPr>
          <a:xfrm>
            <a:off x="5562600" y="3919538"/>
            <a:ext cx="1447800" cy="461962"/>
          </a:xfrm>
          <a:prstGeom prst="rect">
            <a:avLst/>
          </a:prstGeom>
          <a:solidFill>
            <a:schemeClr val="accent1"/>
          </a:solidFill>
        </p:spPr>
        <p:txBody>
          <a:bodyPr>
            <a:spAutoFit/>
          </a:bodyPr>
          <a:lstStyle/>
          <a:p>
            <a:pPr>
              <a:buFont typeface="Wingdings" pitchFamily="2" charset="2"/>
              <a:buNone/>
              <a:defRPr/>
            </a:pPr>
            <a:r>
              <a:rPr lang="el-GR" sz="1200" dirty="0">
                <a:latin typeface="+mj-lt"/>
              </a:rPr>
              <a:t>Εκπλήρωσης της προσδοκίας</a:t>
            </a:r>
          </a:p>
        </p:txBody>
      </p:sp>
      <p:sp>
        <p:nvSpPr>
          <p:cNvPr id="10" name="9 - TextBox"/>
          <p:cNvSpPr txBox="1"/>
          <p:nvPr/>
        </p:nvSpPr>
        <p:spPr>
          <a:xfrm>
            <a:off x="7277100" y="4267200"/>
            <a:ext cx="1562100" cy="682625"/>
          </a:xfrm>
          <a:prstGeom prst="rect">
            <a:avLst/>
          </a:prstGeom>
          <a:solidFill>
            <a:schemeClr val="accent1"/>
          </a:solidFill>
        </p:spPr>
        <p:txBody>
          <a:bodyPr>
            <a:spAutoFit/>
          </a:bodyPr>
          <a:lstStyle/>
          <a:p>
            <a:pPr>
              <a:buFont typeface="Wingdings" pitchFamily="2" charset="2"/>
              <a:buNone/>
              <a:defRPr/>
            </a:pPr>
            <a:r>
              <a:rPr lang="el-GR" sz="1200" dirty="0">
                <a:latin typeface="+mj-lt"/>
              </a:rPr>
              <a:t>Εκδήλωση της επανάστασης</a:t>
            </a:r>
          </a:p>
          <a:p>
            <a:pPr>
              <a:buFont typeface="Wingdings" pitchFamily="2" charset="2"/>
              <a:buNone/>
              <a:defRPr/>
            </a:pPr>
            <a:endParaRPr lang="el-GR" sz="1200" dirty="0">
              <a:latin typeface="+mj-lt"/>
            </a:endParaRPr>
          </a:p>
        </p:txBody>
      </p:sp>
      <p:sp>
        <p:nvSpPr>
          <p:cNvPr id="11" name="10 - TextBox"/>
          <p:cNvSpPr txBox="1"/>
          <p:nvPr/>
        </p:nvSpPr>
        <p:spPr>
          <a:xfrm>
            <a:off x="4381500" y="2057400"/>
            <a:ext cx="2400300" cy="830263"/>
          </a:xfrm>
          <a:prstGeom prst="rect">
            <a:avLst/>
          </a:prstGeom>
          <a:solidFill>
            <a:schemeClr val="accent1"/>
          </a:solidFill>
        </p:spPr>
        <p:txBody>
          <a:bodyPr>
            <a:spAutoFit/>
          </a:bodyPr>
          <a:lstStyle/>
          <a:p>
            <a:pPr>
              <a:buFont typeface="Wingdings" pitchFamily="2" charset="2"/>
              <a:buNone/>
              <a:defRPr/>
            </a:pPr>
            <a:r>
              <a:rPr lang="el-GR" sz="1200" dirty="0">
                <a:latin typeface="+mj-lt"/>
              </a:rPr>
              <a:t>Μη ανεκτή απόκλιση ανάμεσα στις προσδοκίες και την πραγματική κατάσταση των ανθρώπων</a:t>
            </a:r>
          </a:p>
        </p:txBody>
      </p:sp>
      <p:sp>
        <p:nvSpPr>
          <p:cNvPr id="15" name="14 - TextBox"/>
          <p:cNvSpPr txBox="1"/>
          <p:nvPr/>
        </p:nvSpPr>
        <p:spPr>
          <a:xfrm>
            <a:off x="4648200" y="5143500"/>
            <a:ext cx="914400" cy="307975"/>
          </a:xfrm>
          <a:prstGeom prst="rect">
            <a:avLst/>
          </a:prstGeom>
          <a:solidFill>
            <a:schemeClr val="accent1"/>
          </a:solidFill>
        </p:spPr>
        <p:txBody>
          <a:bodyPr>
            <a:spAutoFit/>
          </a:bodyPr>
          <a:lstStyle/>
          <a:p>
            <a:pPr>
              <a:buFont typeface="Wingdings" pitchFamily="2" charset="2"/>
              <a:buNone/>
              <a:defRPr/>
            </a:pPr>
            <a:r>
              <a:rPr lang="el-GR" sz="1400" dirty="0">
                <a:latin typeface="+mn-lt"/>
              </a:rPr>
              <a:t>Χρόνος</a:t>
            </a:r>
          </a:p>
        </p:txBody>
      </p:sp>
      <p:sp>
        <p:nvSpPr>
          <p:cNvPr id="16" name="15 - TextBox"/>
          <p:cNvSpPr txBox="1"/>
          <p:nvPr/>
        </p:nvSpPr>
        <p:spPr>
          <a:xfrm>
            <a:off x="723900" y="2857500"/>
            <a:ext cx="400110" cy="1333500"/>
          </a:xfrm>
          <a:prstGeom prst="rect">
            <a:avLst/>
          </a:prstGeom>
          <a:solidFill>
            <a:schemeClr val="accent1"/>
          </a:solidFill>
        </p:spPr>
        <p:txBody>
          <a:bodyPr vert="vert270">
            <a:spAutoFit/>
          </a:bodyPr>
          <a:lstStyle/>
          <a:p>
            <a:pPr>
              <a:buFont typeface="Wingdings" pitchFamily="2" charset="2"/>
              <a:buNone/>
              <a:defRPr/>
            </a:pPr>
            <a:r>
              <a:rPr lang="el-GR" sz="1400" dirty="0">
                <a:latin typeface="+mj-lt"/>
              </a:rPr>
              <a:t>Ικανοποίηση</a:t>
            </a:r>
          </a:p>
        </p:txBody>
      </p:sp>
    </p:spTree>
    <p:extLst>
      <p:ext uri="{BB962C8B-B14F-4D97-AF65-F5344CB8AC3E}">
        <p14:creationId xmlns:p14="http://schemas.microsoft.com/office/powerpoint/2010/main" val="3137954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altLang="el-GR" sz="3600" dirty="0">
                <a:solidFill>
                  <a:prstClr val="black"/>
                </a:solidFill>
              </a:rPr>
              <a:t>Κοινωνικά Κινήματα </a:t>
            </a:r>
            <a:r>
              <a:rPr lang="el-GR" altLang="el-GR" sz="3200" b="0" dirty="0" smtClean="0">
                <a:solidFill>
                  <a:prstClr val="black"/>
                </a:solidFill>
              </a:rPr>
              <a:t>5/9</a:t>
            </a:r>
            <a:endParaRPr lang="en-US" altLang="el-GR" sz="3500" dirty="0" smtClean="0"/>
          </a:p>
        </p:txBody>
      </p:sp>
      <p:sp>
        <p:nvSpPr>
          <p:cNvPr id="28675" name="Rectangle 3"/>
          <p:cNvSpPr>
            <a:spLocks noGrp="1" noChangeArrowheads="1"/>
          </p:cNvSpPr>
          <p:nvPr>
            <p:ph idx="1"/>
          </p:nvPr>
        </p:nvSpPr>
        <p:spPr/>
        <p:txBody>
          <a:bodyPr/>
          <a:lstStyle/>
          <a:p>
            <a:pPr>
              <a:buFont typeface="Symbol" pitchFamily="18" charset="2"/>
              <a:buNone/>
            </a:pPr>
            <a:r>
              <a:rPr lang="el-GR" altLang="el-GR" sz="2800" b="1" dirty="0" smtClean="0"/>
              <a:t>Τύποι Κοινωνικών Κινημάτων</a:t>
            </a:r>
            <a:endParaRPr lang="el-GR" altLang="el-GR" sz="2800" dirty="0" smtClean="0"/>
          </a:p>
          <a:p>
            <a:r>
              <a:rPr lang="el-GR" altLang="el-GR" sz="2800" b="1" dirty="0" smtClean="0"/>
              <a:t>Ιδεολογία – </a:t>
            </a:r>
            <a:r>
              <a:rPr lang="el-GR" altLang="el-GR" sz="2800" dirty="0" smtClean="0"/>
              <a:t>Ένα σύνολο ιδεών που παρέχει στα άτομα ένα θεωρητικό υπόβαθρο για τους σκοπούς και τον λόγο ύπαρξης του κινήματος. Εξασφαλίζει επίσης ένα σχέδιο δράσης και τα επιχειρήματα με τα οποία μπορούν να απορρίψουν τις υφιστάμενες συνθήκες και διευθετήσεις</a:t>
            </a:r>
          </a:p>
        </p:txBody>
      </p:sp>
    </p:spTree>
    <p:extLst>
      <p:ext uri="{BB962C8B-B14F-4D97-AF65-F5344CB8AC3E}">
        <p14:creationId xmlns:p14="http://schemas.microsoft.com/office/powerpoint/2010/main" val="4045677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l-GR" altLang="el-GR" sz="3600" dirty="0">
                <a:solidFill>
                  <a:prstClr val="black"/>
                </a:solidFill>
              </a:rPr>
              <a:t>Κοινωνικά Κινήματα </a:t>
            </a:r>
            <a:r>
              <a:rPr lang="el-GR" altLang="el-GR" sz="3200" b="0" dirty="0" smtClean="0">
                <a:solidFill>
                  <a:prstClr val="black"/>
                </a:solidFill>
              </a:rPr>
              <a:t>6/9</a:t>
            </a:r>
            <a:endParaRPr lang="en-US" altLang="el-GR" sz="3500" dirty="0" smtClean="0"/>
          </a:p>
        </p:txBody>
      </p:sp>
      <p:sp>
        <p:nvSpPr>
          <p:cNvPr id="29699" name="Rectangle 1027"/>
          <p:cNvSpPr>
            <a:spLocks noGrp="1" noChangeArrowheads="1"/>
          </p:cNvSpPr>
          <p:nvPr>
            <p:ph idx="1"/>
          </p:nvPr>
        </p:nvSpPr>
        <p:spPr/>
        <p:txBody>
          <a:bodyPr>
            <a:normAutofit/>
          </a:bodyPr>
          <a:lstStyle/>
          <a:p>
            <a:r>
              <a:rPr lang="el-GR" altLang="el-GR" sz="2800" b="1" dirty="0" smtClean="0"/>
              <a:t>Επαναστατικό κίνημα – </a:t>
            </a:r>
            <a:r>
              <a:rPr lang="el-GR" altLang="el-GR" sz="2800" dirty="0" smtClean="0"/>
              <a:t>επιδιώκει την ανατροπή του υφιστάμενου συστήματος αξιών</a:t>
            </a:r>
          </a:p>
          <a:p>
            <a:r>
              <a:rPr lang="el-GR" altLang="el-GR" sz="2800" b="1" dirty="0" smtClean="0"/>
              <a:t>Μεταρρυθμιστικό κίνημα –</a:t>
            </a:r>
            <a:r>
              <a:rPr lang="el-GR" altLang="el-GR" sz="2800" dirty="0" smtClean="0"/>
              <a:t> αποσκοπεί στη βελτίωση της εφαρμογής του υφιστάμενου </a:t>
            </a:r>
            <a:r>
              <a:rPr lang="el-GR" altLang="el-GR" sz="2800" dirty="0" err="1" smtClean="0"/>
              <a:t>αξιακού</a:t>
            </a:r>
            <a:r>
              <a:rPr lang="el-GR" altLang="el-GR" sz="2800" dirty="0" smtClean="0"/>
              <a:t> συστήματος</a:t>
            </a:r>
          </a:p>
        </p:txBody>
      </p:sp>
    </p:spTree>
    <p:extLst>
      <p:ext uri="{BB962C8B-B14F-4D97-AF65-F5344CB8AC3E}">
        <p14:creationId xmlns:p14="http://schemas.microsoft.com/office/powerpoint/2010/main" val="511170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l-GR" altLang="el-GR" dirty="0" smtClean="0"/>
              <a:t>Περιεχόμενα</a:t>
            </a:r>
            <a:endParaRPr lang="en-US" altLang="el-GR" dirty="0"/>
          </a:p>
        </p:txBody>
      </p:sp>
      <p:sp>
        <p:nvSpPr>
          <p:cNvPr id="2" name="Content Placeholder 1"/>
          <p:cNvSpPr>
            <a:spLocks noGrp="1"/>
          </p:cNvSpPr>
          <p:nvPr>
            <p:ph idx="1"/>
          </p:nvPr>
        </p:nvSpPr>
        <p:spPr/>
        <p:txBody>
          <a:bodyPr>
            <a:normAutofit/>
          </a:bodyPr>
          <a:lstStyle/>
          <a:p>
            <a:r>
              <a:rPr lang="el-GR" sz="2800" dirty="0"/>
              <a:t>Ένας Κόσμος Συνεχούς Αλλαγής </a:t>
            </a:r>
          </a:p>
          <a:p>
            <a:r>
              <a:rPr lang="el-GR" sz="2800" dirty="0"/>
              <a:t>Συλλογική Συμπεριφορά</a:t>
            </a:r>
          </a:p>
          <a:p>
            <a:r>
              <a:rPr lang="el-GR" sz="2800" dirty="0"/>
              <a:t>Κοινωνικά Κινήματα</a:t>
            </a:r>
          </a:p>
          <a:p>
            <a:r>
              <a:rPr lang="el-GR" sz="2800" dirty="0"/>
              <a:t>Μελλοντικές Προοπτικές</a:t>
            </a:r>
          </a:p>
          <a:p>
            <a:endParaRPr lang="el-GR" sz="2800" dirty="0"/>
          </a:p>
        </p:txBody>
      </p:sp>
    </p:spTree>
    <p:extLst>
      <p:ext uri="{BB962C8B-B14F-4D97-AF65-F5344CB8AC3E}">
        <p14:creationId xmlns:p14="http://schemas.microsoft.com/office/powerpoint/2010/main" val="559002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l-GR" altLang="el-GR" sz="3600" dirty="0">
                <a:solidFill>
                  <a:prstClr val="black"/>
                </a:solidFill>
              </a:rPr>
              <a:t>Κοινωνικά Κινήματα </a:t>
            </a:r>
            <a:r>
              <a:rPr lang="el-GR" altLang="el-GR" sz="3200" b="0" dirty="0" smtClean="0">
                <a:solidFill>
                  <a:prstClr val="black"/>
                </a:solidFill>
              </a:rPr>
              <a:t>7/9</a:t>
            </a:r>
            <a:endParaRPr lang="en-US" altLang="el-GR" sz="3500" dirty="0" smtClean="0"/>
          </a:p>
        </p:txBody>
      </p:sp>
      <p:sp>
        <p:nvSpPr>
          <p:cNvPr id="30723" name="Rectangle 3"/>
          <p:cNvSpPr>
            <a:spLocks noGrp="1" noChangeArrowheads="1"/>
          </p:cNvSpPr>
          <p:nvPr>
            <p:ph idx="1"/>
          </p:nvPr>
        </p:nvSpPr>
        <p:spPr/>
        <p:txBody>
          <a:bodyPr>
            <a:normAutofit/>
          </a:bodyPr>
          <a:lstStyle/>
          <a:p>
            <a:r>
              <a:rPr lang="el-GR" altLang="el-GR" sz="2800" b="1" smtClean="0"/>
              <a:t>Κινήματα αντίστασης </a:t>
            </a:r>
            <a:r>
              <a:rPr lang="el-GR" altLang="el-GR" sz="2800" smtClean="0"/>
              <a:t>– μάχονται για την αποτροπή των κοινωνικών μεταβολών ή για την ανατροπή ήδη θεσπισμένων αλλαγών </a:t>
            </a:r>
          </a:p>
          <a:p>
            <a:r>
              <a:rPr lang="el-GR" altLang="el-GR" sz="2800" b="1" smtClean="0"/>
              <a:t>Εκφραστικά κινήματα </a:t>
            </a:r>
            <a:r>
              <a:rPr lang="el-GR" altLang="el-GR" sz="2800" smtClean="0"/>
              <a:t>– ενδιαφέρονται λιγότερο για τις θεσμικές αλλαγές και επιδιώκουν κυρίως την εσωτερική αναγέννηση ή ανανέωση των ανθρώπων</a:t>
            </a:r>
          </a:p>
        </p:txBody>
      </p:sp>
    </p:spTree>
    <p:extLst>
      <p:ext uri="{BB962C8B-B14F-4D97-AF65-F5344CB8AC3E}">
        <p14:creationId xmlns:p14="http://schemas.microsoft.com/office/powerpoint/2010/main" val="1397080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altLang="el-GR" sz="3600" dirty="0">
                <a:solidFill>
                  <a:prstClr val="black"/>
                </a:solidFill>
              </a:rPr>
              <a:t>Κοινωνικά Κινήματα </a:t>
            </a:r>
            <a:r>
              <a:rPr lang="el-GR" altLang="el-GR" sz="3200" b="0" dirty="0" smtClean="0">
                <a:solidFill>
                  <a:prstClr val="black"/>
                </a:solidFill>
              </a:rPr>
              <a:t>8/9</a:t>
            </a:r>
            <a:endParaRPr lang="en-US" altLang="el-GR" sz="3500" dirty="0" smtClean="0"/>
          </a:p>
        </p:txBody>
      </p:sp>
      <p:sp>
        <p:nvSpPr>
          <p:cNvPr id="31747" name="Rectangle 3"/>
          <p:cNvSpPr>
            <a:spLocks noGrp="1" noChangeArrowheads="1"/>
          </p:cNvSpPr>
          <p:nvPr>
            <p:ph idx="1"/>
          </p:nvPr>
        </p:nvSpPr>
        <p:spPr/>
        <p:txBody>
          <a:bodyPr/>
          <a:lstStyle/>
          <a:p>
            <a:r>
              <a:rPr lang="el-GR" altLang="el-GR" sz="2800" b="1" dirty="0" smtClean="0"/>
              <a:t>Κοινωνική Επανάσταση</a:t>
            </a:r>
            <a:endParaRPr lang="el-GR" altLang="el-GR" sz="2800" dirty="0" smtClean="0"/>
          </a:p>
          <a:p>
            <a:r>
              <a:rPr lang="el-GR" altLang="el-GR" sz="2800" b="1" dirty="0" smtClean="0"/>
              <a:t>Κοινωνική επανάσταση – </a:t>
            </a:r>
            <a:r>
              <a:rPr lang="el-GR" altLang="el-GR" sz="2800" dirty="0" smtClean="0"/>
              <a:t>η ανατροπή των ταξικών και κρατικών δομών μιας κοινωνίας και η αντικατάστασή τους από νέες κοινωνικές διευθετήσεις</a:t>
            </a:r>
          </a:p>
          <a:p>
            <a:r>
              <a:rPr lang="el-GR" altLang="el-GR" sz="2800" b="1" dirty="0" smtClean="0"/>
              <a:t>Φυσική ιστορία των επαναστάσεων –</a:t>
            </a:r>
            <a:r>
              <a:rPr lang="el-GR" altLang="el-GR" sz="2800" dirty="0" smtClean="0"/>
              <a:t> άποψη ότι οι κοινωνικές επαναστάσεις περνούν από κοινά στάδια και εμφανίζουν ομοιότητες στην πορεία και την εξέλιξή τους</a:t>
            </a:r>
          </a:p>
        </p:txBody>
      </p:sp>
    </p:spTree>
    <p:extLst>
      <p:ext uri="{BB962C8B-B14F-4D97-AF65-F5344CB8AC3E}">
        <p14:creationId xmlns:p14="http://schemas.microsoft.com/office/powerpoint/2010/main" val="2820378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altLang="el-GR" sz="3600" dirty="0">
                <a:solidFill>
                  <a:prstClr val="black"/>
                </a:solidFill>
              </a:rPr>
              <a:t>Κοινωνικά Κινήματα </a:t>
            </a:r>
            <a:r>
              <a:rPr lang="el-GR" altLang="el-GR" sz="3200" b="0" dirty="0" smtClean="0">
                <a:solidFill>
                  <a:prstClr val="black"/>
                </a:solidFill>
              </a:rPr>
              <a:t>9/9</a:t>
            </a:r>
            <a:endParaRPr lang="en-US" altLang="el-GR" sz="3500" dirty="0" smtClean="0"/>
          </a:p>
        </p:txBody>
      </p:sp>
      <p:sp>
        <p:nvSpPr>
          <p:cNvPr id="32771" name="Rectangle 3"/>
          <p:cNvSpPr>
            <a:spLocks noGrp="1" noChangeArrowheads="1"/>
          </p:cNvSpPr>
          <p:nvPr>
            <p:ph idx="1"/>
          </p:nvPr>
        </p:nvSpPr>
        <p:spPr/>
        <p:txBody>
          <a:bodyPr/>
          <a:lstStyle/>
          <a:p>
            <a:r>
              <a:rPr lang="el-GR" altLang="el-GR" sz="2800" b="1" dirty="0" smtClean="0"/>
              <a:t>Τρομοκρατία</a:t>
            </a:r>
          </a:p>
          <a:p>
            <a:r>
              <a:rPr lang="el-GR" altLang="el-GR" sz="2600" dirty="0" smtClean="0"/>
              <a:t>Άσκηση βίας κατά ατόμων ή ιδιοκτησίας, που αποσκοπεί στον εκφοβισμό ή στον εξαναγκασμό μιας κυβέρνησης, μιας επίσημης οργάνωσης ή του άμαχου πληθυσμού, προκειμένου να προωθηθούν πολιτικοί, θρησκευτικοί ή κοινωνικοί στόχοι</a:t>
            </a:r>
          </a:p>
          <a:p>
            <a:r>
              <a:rPr lang="el-GR" altLang="el-GR" sz="2600" dirty="0" smtClean="0"/>
              <a:t>Η τρομοκρατία ως θέαμα για τα ΜΜΕ</a:t>
            </a:r>
          </a:p>
          <a:p>
            <a:pPr lvl="1"/>
            <a:r>
              <a:rPr lang="el-GR" altLang="el-GR" sz="2400" dirty="0" smtClean="0"/>
              <a:t>Συνήθως ο στόχος των τρομοκρατικών ενεργειών είναι η κοινή γνώμη και όχι τα άμεσα θύματα</a:t>
            </a:r>
          </a:p>
          <a:p>
            <a:r>
              <a:rPr lang="el-GR" altLang="el-GR" sz="2600" dirty="0" smtClean="0"/>
              <a:t>Τρομοκράτες και Κοινωνική αλλαγή </a:t>
            </a:r>
          </a:p>
        </p:txBody>
      </p:sp>
    </p:spTree>
    <p:extLst>
      <p:ext uri="{BB962C8B-B14F-4D97-AF65-F5344CB8AC3E}">
        <p14:creationId xmlns:p14="http://schemas.microsoft.com/office/powerpoint/2010/main" val="29856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altLang="el-GR" sz="3500" smtClean="0"/>
              <a:t>Μελλοντικές Προοπτικές</a:t>
            </a:r>
            <a:endParaRPr lang="en-US" altLang="el-GR" sz="3500" smtClean="0"/>
          </a:p>
        </p:txBody>
      </p:sp>
      <p:sp>
        <p:nvSpPr>
          <p:cNvPr id="33795" name="Rectangle 3"/>
          <p:cNvSpPr>
            <a:spLocks noGrp="1" noChangeArrowheads="1"/>
          </p:cNvSpPr>
          <p:nvPr>
            <p:ph idx="1"/>
          </p:nvPr>
        </p:nvSpPr>
        <p:spPr/>
        <p:txBody>
          <a:bodyPr/>
          <a:lstStyle/>
          <a:p>
            <a:r>
              <a:rPr lang="el-GR" altLang="el-GR" sz="2800" b="1" dirty="0" smtClean="0"/>
              <a:t>Μελλοντολόγοι </a:t>
            </a:r>
            <a:r>
              <a:rPr lang="el-GR" altLang="el-GR" sz="2800" dirty="0" smtClean="0"/>
              <a:t>– επιστήμονες που ειδικεύονται στη μελέτη του μέλλοντος</a:t>
            </a:r>
            <a:endParaRPr lang="el-GR" altLang="el-GR" dirty="0" smtClean="0"/>
          </a:p>
          <a:p>
            <a:pPr lvl="1"/>
            <a:r>
              <a:rPr lang="el-GR" altLang="el-GR" dirty="0" smtClean="0"/>
              <a:t>Προσπαθούν να κατανοήσουν, να προβλέψουν και να σχεδιάσουν την εξέλιξη μιας κοινωνίας</a:t>
            </a:r>
            <a:endParaRPr lang="el-GR" altLang="el-GR" sz="4000" dirty="0" smtClean="0"/>
          </a:p>
        </p:txBody>
      </p:sp>
    </p:spTree>
    <p:extLst>
      <p:ext uri="{BB962C8B-B14F-4D97-AF65-F5344CB8AC3E}">
        <p14:creationId xmlns:p14="http://schemas.microsoft.com/office/powerpoint/2010/main" val="1465866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1052736"/>
            <a:ext cx="8229600" cy="518457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924944"/>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573016"/>
            <a:ext cx="9036496" cy="3284984"/>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a:t>Κοινωνιολογία, Οι Βασικές Έννοιες, </a:t>
            </a:r>
            <a:r>
              <a:rPr lang="el-GR" sz="2000" dirty="0" err="1"/>
              <a:t>Michael</a:t>
            </a:r>
            <a:r>
              <a:rPr lang="el-GR" sz="2000" dirty="0"/>
              <a:t> </a:t>
            </a:r>
            <a:r>
              <a:rPr lang="el-GR" sz="2000" dirty="0" err="1"/>
              <a:t>Hughes</a:t>
            </a:r>
            <a:r>
              <a:rPr lang="el-GR" sz="2000" dirty="0"/>
              <a:t>, </a:t>
            </a:r>
            <a:r>
              <a:rPr lang="el-GR" sz="2000" dirty="0" err="1"/>
              <a:t>Carolyn</a:t>
            </a:r>
            <a:r>
              <a:rPr lang="el-GR" sz="2000" dirty="0"/>
              <a:t> J. </a:t>
            </a:r>
            <a:r>
              <a:rPr lang="el-GR" sz="2000" dirty="0" err="1"/>
              <a:t>Kroehler</a:t>
            </a:r>
            <a:r>
              <a:rPr lang="el-GR" sz="2000" dirty="0"/>
              <a:t>, Εισαγωγή και επιστημονική επιμέλεια Θεόδωρος </a:t>
            </a:r>
            <a:r>
              <a:rPr lang="el-GR" sz="2000" dirty="0" err="1"/>
              <a:t>Ιωσηφίδης</a:t>
            </a:r>
            <a:r>
              <a:rPr lang="el-GR" sz="2000" dirty="0"/>
              <a:t>, Εκδόσεις Κριτική, 2007 </a:t>
            </a:r>
          </a:p>
          <a:p>
            <a:pPr marL="0" indent="0">
              <a:buNone/>
            </a:pPr>
            <a:endParaRPr lang="el-GR" sz="2000" dirty="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l-GR" altLang="el-GR" sz="3600" dirty="0" smtClean="0"/>
              <a:t>Ένας Κόσμος Συνεχούς </a:t>
            </a:r>
            <a:r>
              <a:rPr lang="el-GR" altLang="el-GR" sz="3600" dirty="0" smtClean="0"/>
              <a:t>Αλλαγής </a:t>
            </a:r>
            <a:r>
              <a:rPr lang="el-GR" altLang="el-GR" sz="3200" b="0" dirty="0" smtClean="0"/>
              <a:t>1/7</a:t>
            </a:r>
            <a:endParaRPr lang="en-US" altLang="el-GR" sz="3200" b="0" dirty="0" smtClean="0"/>
          </a:p>
        </p:txBody>
      </p:sp>
      <p:sp>
        <p:nvSpPr>
          <p:cNvPr id="4099" name="Rectangle 3"/>
          <p:cNvSpPr>
            <a:spLocks noGrp="1" noChangeArrowheads="1"/>
          </p:cNvSpPr>
          <p:nvPr>
            <p:ph idx="1"/>
          </p:nvPr>
        </p:nvSpPr>
        <p:spPr/>
        <p:txBody>
          <a:bodyPr>
            <a:normAutofit/>
          </a:bodyPr>
          <a:lstStyle/>
          <a:p>
            <a:pPr eaLnBrk="1" hangingPunct="1">
              <a:buFont typeface="Symbol" pitchFamily="18" charset="2"/>
              <a:buNone/>
            </a:pPr>
            <a:r>
              <a:rPr lang="el-GR" altLang="el-GR" sz="2800" b="1" dirty="0" smtClean="0"/>
              <a:t>Κοινωνική Αλλαγή</a:t>
            </a:r>
            <a:endParaRPr lang="en-US" altLang="el-GR" sz="2400" b="1" dirty="0" smtClean="0"/>
          </a:p>
          <a:p>
            <a:pPr eaLnBrk="1" hangingPunct="1"/>
            <a:r>
              <a:rPr lang="el-GR" altLang="el-GR" sz="2800" dirty="0" smtClean="0"/>
              <a:t>Μείζονες μεταβολές στον πολιτισμό, στις κοινωνικές δομές και στην κοινωνική συμπεριφορά που λαμβάνουν χώρα σταδιακά</a:t>
            </a:r>
            <a:endParaRPr lang="en-US" altLang="el-GR" sz="2800" dirty="0" smtClean="0"/>
          </a:p>
        </p:txBody>
      </p:sp>
    </p:spTree>
    <p:extLst>
      <p:ext uri="{BB962C8B-B14F-4D97-AF65-F5344CB8AC3E}">
        <p14:creationId xmlns:p14="http://schemas.microsoft.com/office/powerpoint/2010/main" val="170579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altLang="el-GR" sz="3600" dirty="0">
                <a:solidFill>
                  <a:prstClr val="black"/>
                </a:solidFill>
              </a:rPr>
              <a:t>Ένας Κόσμος Συνεχούς Αλλαγής </a:t>
            </a:r>
            <a:r>
              <a:rPr lang="el-GR" altLang="el-GR" sz="3200" b="0" dirty="0" smtClean="0">
                <a:solidFill>
                  <a:prstClr val="black"/>
                </a:solidFill>
              </a:rPr>
              <a:t>2/7</a:t>
            </a:r>
            <a:endParaRPr lang="en-US" altLang="el-GR" sz="3500" dirty="0" smtClean="0"/>
          </a:p>
        </p:txBody>
      </p:sp>
      <p:sp>
        <p:nvSpPr>
          <p:cNvPr id="5123" name="Rectangle 3"/>
          <p:cNvSpPr>
            <a:spLocks noGrp="1" noChangeArrowheads="1"/>
          </p:cNvSpPr>
          <p:nvPr>
            <p:ph idx="1"/>
          </p:nvPr>
        </p:nvSpPr>
        <p:spPr/>
        <p:txBody>
          <a:bodyPr>
            <a:normAutofit/>
          </a:bodyPr>
          <a:lstStyle/>
          <a:p>
            <a:pPr eaLnBrk="1" hangingPunct="1">
              <a:buFont typeface="Symbol" pitchFamily="18" charset="2"/>
              <a:buNone/>
            </a:pPr>
            <a:r>
              <a:rPr lang="el-GR" altLang="el-GR" sz="2800" b="1" dirty="0" smtClean="0"/>
              <a:t>Τα Αίτια της Κοινωνικής Αλλαγής</a:t>
            </a:r>
            <a:endParaRPr lang="en-US" altLang="el-GR" sz="2800" b="1" dirty="0" smtClean="0"/>
          </a:p>
          <a:p>
            <a:pPr eaLnBrk="1" hangingPunct="1"/>
            <a:r>
              <a:rPr lang="el-GR" altLang="el-GR" sz="2800" dirty="0" smtClean="0"/>
              <a:t>Φυσικό Περιβάλλον</a:t>
            </a:r>
            <a:endParaRPr lang="en-US" altLang="el-GR" sz="2800" dirty="0" smtClean="0"/>
          </a:p>
          <a:p>
            <a:pPr eaLnBrk="1" hangingPunct="1"/>
            <a:r>
              <a:rPr lang="el-GR" altLang="el-GR" sz="2800" dirty="0" smtClean="0"/>
              <a:t>Πληθυσμός</a:t>
            </a:r>
            <a:endParaRPr lang="en-US" altLang="el-GR" sz="2800" dirty="0" smtClean="0"/>
          </a:p>
          <a:p>
            <a:pPr eaLnBrk="1" hangingPunct="1"/>
            <a:r>
              <a:rPr lang="el-GR" altLang="el-GR" sz="2800" dirty="0" smtClean="0"/>
              <a:t>Σύγκρουση για τους Πόρους και τις Αξίες</a:t>
            </a:r>
            <a:endParaRPr lang="en-US" altLang="el-GR" sz="2800" dirty="0" smtClean="0"/>
          </a:p>
          <a:p>
            <a:pPr eaLnBrk="1" hangingPunct="1"/>
            <a:r>
              <a:rPr lang="el-GR" altLang="el-GR" sz="2800" dirty="0" smtClean="0"/>
              <a:t>Στήριξη των Αξιών και των Προτύπων</a:t>
            </a:r>
            <a:endParaRPr lang="en-US" altLang="el-GR" sz="2800" dirty="0" smtClean="0"/>
          </a:p>
        </p:txBody>
      </p:sp>
    </p:spTree>
    <p:extLst>
      <p:ext uri="{BB962C8B-B14F-4D97-AF65-F5344CB8AC3E}">
        <p14:creationId xmlns:p14="http://schemas.microsoft.com/office/powerpoint/2010/main" val="23305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altLang="el-GR" sz="3600" dirty="0">
                <a:solidFill>
                  <a:prstClr val="black"/>
                </a:solidFill>
              </a:rPr>
              <a:t>Ένας Κόσμος Συνεχούς Αλλαγής </a:t>
            </a:r>
            <a:r>
              <a:rPr lang="el-GR" altLang="el-GR" sz="3200" b="0" dirty="0" smtClean="0">
                <a:solidFill>
                  <a:prstClr val="black"/>
                </a:solidFill>
              </a:rPr>
              <a:t>3/7</a:t>
            </a:r>
            <a:endParaRPr lang="en-US" altLang="el-GR" sz="3500" dirty="0" smtClean="0"/>
          </a:p>
        </p:txBody>
      </p:sp>
      <p:sp>
        <p:nvSpPr>
          <p:cNvPr id="6147" name="Rectangle 3"/>
          <p:cNvSpPr>
            <a:spLocks noGrp="1" noChangeArrowheads="1"/>
          </p:cNvSpPr>
          <p:nvPr>
            <p:ph idx="1"/>
          </p:nvPr>
        </p:nvSpPr>
        <p:spPr/>
        <p:txBody>
          <a:bodyPr/>
          <a:lstStyle/>
          <a:p>
            <a:pPr eaLnBrk="1" hangingPunct="1"/>
            <a:r>
              <a:rPr lang="el-GR" altLang="el-GR" dirty="0" smtClean="0"/>
              <a:t>Καινοτομία</a:t>
            </a:r>
            <a:endParaRPr lang="en-US" altLang="el-GR" dirty="0" smtClean="0"/>
          </a:p>
          <a:p>
            <a:pPr lvl="1" eaLnBrk="1" hangingPunct="1"/>
            <a:r>
              <a:rPr lang="el-GR" altLang="el-GR" b="1" dirty="0" smtClean="0"/>
              <a:t>Ανακάλυψη – </a:t>
            </a:r>
            <a:r>
              <a:rPr lang="el-GR" altLang="el-GR" dirty="0" smtClean="0"/>
              <a:t>προσθήκη νέου στοιχείου στην υπάρχουσα γνώση</a:t>
            </a:r>
            <a:endParaRPr lang="en-US" altLang="el-GR" dirty="0" smtClean="0"/>
          </a:p>
          <a:p>
            <a:pPr lvl="1" eaLnBrk="1" hangingPunct="1"/>
            <a:r>
              <a:rPr lang="el-GR" altLang="el-GR" b="1" dirty="0" smtClean="0"/>
              <a:t>Εφεύρεση – </a:t>
            </a:r>
            <a:r>
              <a:rPr lang="el-GR" altLang="el-GR" dirty="0" smtClean="0"/>
              <a:t>αξιοποίηση της υφιστάμενης γνώσης με νέο και καινοτόμο τρόπο</a:t>
            </a:r>
            <a:endParaRPr lang="en-US" altLang="el-GR" dirty="0" smtClean="0"/>
          </a:p>
          <a:p>
            <a:pPr eaLnBrk="1" hangingPunct="1"/>
            <a:r>
              <a:rPr lang="el-GR" altLang="el-GR" sz="2800" b="1" dirty="0" smtClean="0"/>
              <a:t>Διάχυση</a:t>
            </a:r>
            <a:r>
              <a:rPr lang="el-GR" altLang="el-GR" b="1" dirty="0" smtClean="0"/>
              <a:t> – </a:t>
            </a:r>
            <a:r>
              <a:rPr lang="el-GR" altLang="el-GR" sz="2800" dirty="0" smtClean="0"/>
              <a:t>η διαδικασία μέσω της οποίας μεταβιβάζονται ή μεταδίδονται τα πολιτισμικά χαρακτηριστικά και στοιχεία από μια κοινωνία ή κοινωνική ομάδα σε μια άλλη </a:t>
            </a:r>
            <a:endParaRPr lang="en-US" altLang="el-GR" sz="2800" dirty="0" smtClean="0"/>
          </a:p>
        </p:txBody>
      </p:sp>
    </p:spTree>
    <p:extLst>
      <p:ext uri="{BB962C8B-B14F-4D97-AF65-F5344CB8AC3E}">
        <p14:creationId xmlns:p14="http://schemas.microsoft.com/office/powerpoint/2010/main" val="417042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p:txBody>
          <a:bodyPr/>
          <a:lstStyle/>
          <a:p>
            <a:r>
              <a:rPr lang="el-GR" altLang="el-GR" sz="3600" dirty="0">
                <a:solidFill>
                  <a:prstClr val="black"/>
                </a:solidFill>
              </a:rPr>
              <a:t>Ένας Κόσμος Συνεχούς Αλλαγής </a:t>
            </a:r>
            <a:r>
              <a:rPr lang="el-GR" altLang="el-GR" sz="3200" b="0" dirty="0" smtClean="0">
                <a:solidFill>
                  <a:prstClr val="black"/>
                </a:solidFill>
              </a:rPr>
              <a:t>4/7</a:t>
            </a:r>
            <a:endParaRPr lang="en-US" altLang="el-GR" sz="3500" dirty="0" smtClean="0"/>
          </a:p>
        </p:txBody>
      </p:sp>
      <p:sp>
        <p:nvSpPr>
          <p:cNvPr id="7171" name="Rectangle 2051"/>
          <p:cNvSpPr>
            <a:spLocks noGrp="1" noChangeArrowheads="1"/>
          </p:cNvSpPr>
          <p:nvPr>
            <p:ph idx="1"/>
          </p:nvPr>
        </p:nvSpPr>
        <p:spPr/>
        <p:txBody>
          <a:bodyPr/>
          <a:lstStyle/>
          <a:p>
            <a:pPr eaLnBrk="1" hangingPunct="1"/>
            <a:r>
              <a:rPr lang="el-GR" altLang="el-GR" sz="2800" dirty="0" smtClean="0"/>
              <a:t>Τα Μέσα Μαζικής Επικοινωνίας</a:t>
            </a:r>
            <a:endParaRPr lang="en-US" altLang="el-GR" sz="2800" dirty="0" smtClean="0"/>
          </a:p>
          <a:p>
            <a:pPr lvl="1" eaLnBrk="1" hangingPunct="1"/>
            <a:r>
              <a:rPr lang="el-GR" altLang="el-GR" dirty="0" smtClean="0"/>
              <a:t>Η διαδικασία της διάχυσης διευκολύνεται από τη συνεχή ροή πληροφοριών μέσω των ΜΜΕ, οι οποίες δεν γνωρίζουν εθνικά, ταξικά ή οικονομικά σύνορα</a:t>
            </a:r>
            <a:endParaRPr lang="en-US" altLang="el-GR" dirty="0" smtClean="0"/>
          </a:p>
        </p:txBody>
      </p:sp>
    </p:spTree>
    <p:extLst>
      <p:ext uri="{BB962C8B-B14F-4D97-AF65-F5344CB8AC3E}">
        <p14:creationId xmlns:p14="http://schemas.microsoft.com/office/powerpoint/2010/main" val="3775584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altLang="el-GR" sz="3600" dirty="0">
                <a:solidFill>
                  <a:prstClr val="black"/>
                </a:solidFill>
              </a:rPr>
              <a:t>Ένας Κόσμος Συνεχούς Αλλαγής </a:t>
            </a:r>
            <a:r>
              <a:rPr lang="el-GR" altLang="el-GR" sz="3200" b="0" dirty="0" smtClean="0">
                <a:solidFill>
                  <a:prstClr val="black"/>
                </a:solidFill>
              </a:rPr>
              <a:t>5/7</a:t>
            </a:r>
            <a:endParaRPr lang="en-US" altLang="el-GR" sz="3500" dirty="0" smtClean="0"/>
          </a:p>
        </p:txBody>
      </p:sp>
      <p:sp>
        <p:nvSpPr>
          <p:cNvPr id="8195" name="Rectangle 3"/>
          <p:cNvSpPr>
            <a:spLocks noGrp="1" noChangeArrowheads="1"/>
          </p:cNvSpPr>
          <p:nvPr>
            <p:ph idx="1"/>
          </p:nvPr>
        </p:nvSpPr>
        <p:spPr/>
        <p:txBody>
          <a:bodyPr/>
          <a:lstStyle/>
          <a:p>
            <a:pPr eaLnBrk="1" hangingPunct="1">
              <a:buFont typeface="Symbol" pitchFamily="18" charset="2"/>
              <a:buNone/>
            </a:pPr>
            <a:r>
              <a:rPr lang="el-GR" altLang="el-GR" sz="2800" b="1" dirty="0" smtClean="0"/>
              <a:t>Προσεγγίσεις για την Κοινωνική Αλλαγή</a:t>
            </a:r>
            <a:endParaRPr lang="en-US" altLang="el-GR" sz="2800" b="1" dirty="0" smtClean="0"/>
          </a:p>
          <a:p>
            <a:pPr eaLnBrk="1" hangingPunct="1"/>
            <a:r>
              <a:rPr lang="el-GR" altLang="el-GR" sz="2800" dirty="0" smtClean="0"/>
              <a:t>Εξελικτικές Προσεγγίσεις</a:t>
            </a:r>
            <a:endParaRPr lang="en-US" altLang="el-GR" sz="2800" dirty="0" smtClean="0"/>
          </a:p>
          <a:p>
            <a:pPr lvl="1" eaLnBrk="1" hangingPunct="1"/>
            <a:r>
              <a:rPr lang="el-GR" altLang="el-GR" dirty="0" smtClean="0"/>
              <a:t>Κυριαρχούσαν στην κοινωνιολογική σκέψη τον 19</a:t>
            </a:r>
            <a:r>
              <a:rPr lang="el-GR" altLang="el-GR" baseline="30000" dirty="0" smtClean="0"/>
              <a:t>ο</a:t>
            </a:r>
            <a:r>
              <a:rPr lang="el-GR" altLang="el-GR" dirty="0" smtClean="0"/>
              <a:t> αιώνα</a:t>
            </a:r>
            <a:endParaRPr lang="en-US" altLang="el-GR" dirty="0" smtClean="0"/>
          </a:p>
          <a:p>
            <a:pPr lvl="1" eaLnBrk="1" hangingPunct="1"/>
            <a:r>
              <a:rPr lang="el-GR" altLang="el-GR" dirty="0" smtClean="0"/>
              <a:t>Οι σύγχρονες θεωρίες ακολουθούν μια </a:t>
            </a:r>
            <a:r>
              <a:rPr lang="el-GR" altLang="el-GR" dirty="0" err="1" smtClean="0"/>
              <a:t>πολυγραμμική</a:t>
            </a:r>
            <a:r>
              <a:rPr lang="el-GR" altLang="el-GR" dirty="0" smtClean="0"/>
              <a:t> προσέγγιση</a:t>
            </a:r>
            <a:endParaRPr lang="en-US" altLang="el-GR" dirty="0" smtClean="0"/>
          </a:p>
        </p:txBody>
      </p:sp>
    </p:spTree>
    <p:extLst>
      <p:ext uri="{BB962C8B-B14F-4D97-AF65-F5344CB8AC3E}">
        <p14:creationId xmlns:p14="http://schemas.microsoft.com/office/powerpoint/2010/main" val="2230841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altLang="el-GR" sz="3600" dirty="0">
                <a:solidFill>
                  <a:prstClr val="black"/>
                </a:solidFill>
              </a:rPr>
              <a:t>Ένας Κόσμος Συνεχούς Αλλαγής </a:t>
            </a:r>
            <a:r>
              <a:rPr lang="el-GR" altLang="el-GR" sz="3200" b="0" dirty="0">
                <a:solidFill>
                  <a:prstClr val="black"/>
                </a:solidFill>
              </a:rPr>
              <a:t>6</a:t>
            </a:r>
            <a:r>
              <a:rPr lang="el-GR" altLang="el-GR" sz="3200" b="0" dirty="0" smtClean="0">
                <a:solidFill>
                  <a:prstClr val="black"/>
                </a:solidFill>
              </a:rPr>
              <a:t>/7</a:t>
            </a:r>
            <a:endParaRPr lang="en-US" altLang="el-GR" sz="3500" dirty="0" smtClean="0"/>
          </a:p>
        </p:txBody>
      </p:sp>
      <p:sp>
        <p:nvSpPr>
          <p:cNvPr id="9219" name="Rectangle 3"/>
          <p:cNvSpPr>
            <a:spLocks noGrp="1" noChangeArrowheads="1"/>
          </p:cNvSpPr>
          <p:nvPr>
            <p:ph idx="1"/>
          </p:nvPr>
        </p:nvSpPr>
        <p:spPr/>
        <p:txBody>
          <a:bodyPr/>
          <a:lstStyle/>
          <a:p>
            <a:pPr eaLnBrk="1" hangingPunct="1"/>
            <a:r>
              <a:rPr lang="el-GR" altLang="el-GR" sz="2800" smtClean="0"/>
              <a:t>Κυκλικές Προσεγγίσεις</a:t>
            </a:r>
            <a:endParaRPr lang="en-US" altLang="el-GR" sz="2800" smtClean="0"/>
          </a:p>
          <a:p>
            <a:pPr lvl="1" eaLnBrk="1" hangingPunct="1"/>
            <a:r>
              <a:rPr lang="el-GR" altLang="el-GR" sz="2400" smtClean="0"/>
              <a:t>Εξέταση των σταδίων ακμής και παρακμής των πολιτισμών</a:t>
            </a:r>
            <a:endParaRPr lang="en-US" altLang="el-GR" sz="2400" smtClean="0"/>
          </a:p>
          <a:p>
            <a:pPr lvl="1" eaLnBrk="1" hangingPunct="1"/>
            <a:r>
              <a:rPr lang="en-US" altLang="el-GR" sz="2400" smtClean="0"/>
              <a:t>Toynbee</a:t>
            </a:r>
            <a:r>
              <a:rPr lang="el-GR" altLang="el-GR" sz="2400" smtClean="0"/>
              <a:t> – οι πολιτισμοί ακμάζουν καθώς προσπαθούν να αντεπεξέλθουν σε προκλήσεις</a:t>
            </a:r>
            <a:endParaRPr lang="en-US" altLang="el-GR" sz="2400" smtClean="0"/>
          </a:p>
          <a:p>
            <a:pPr eaLnBrk="1" hangingPunct="1"/>
            <a:r>
              <a:rPr lang="el-GR" altLang="el-GR" sz="2800" smtClean="0"/>
              <a:t>Λειτουργικές Προσεγγίσεις</a:t>
            </a:r>
            <a:endParaRPr lang="en-US" altLang="el-GR" sz="2800" smtClean="0"/>
          </a:p>
          <a:p>
            <a:pPr lvl="1" eaLnBrk="1" hangingPunct="1"/>
            <a:r>
              <a:rPr lang="el-GR" altLang="el-GR" sz="2400" smtClean="0"/>
              <a:t>Πολιτισμική υστέρηση – ο μη υλικός πολιτισμός καλείται να προσαρμοστεί ή να αντιδράσει στις αλλαγές που συντελούνται στον υλικό πολιτισμό, οπότε προκύπτει μια χρονική ανακολουθία</a:t>
            </a:r>
            <a:endParaRPr lang="en-US" altLang="el-GR" sz="2400" smtClean="0"/>
          </a:p>
        </p:txBody>
      </p:sp>
    </p:spTree>
    <p:extLst>
      <p:ext uri="{BB962C8B-B14F-4D97-AF65-F5344CB8AC3E}">
        <p14:creationId xmlns:p14="http://schemas.microsoft.com/office/powerpoint/2010/main" val="18251292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58eedd9bdefdbe3674ad2a7115a963e54795e1"/>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1825</TotalTime>
  <Words>1932</Words>
  <Application>Microsoft Office PowerPoint</Application>
  <PresentationFormat>On-screen Show (4:3)</PresentationFormat>
  <Paragraphs>203</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OC_template_updated</vt:lpstr>
      <vt:lpstr>Γενική Κοινωνιολογία</vt:lpstr>
      <vt:lpstr>Η ενότητα βασίζεται στο βιβλίο:</vt:lpstr>
      <vt:lpstr>Περιεχόμενα</vt:lpstr>
      <vt:lpstr>Ένας Κόσμος Συνεχούς Αλλαγής 1/7</vt:lpstr>
      <vt:lpstr>Ένας Κόσμος Συνεχούς Αλλαγής 2/7</vt:lpstr>
      <vt:lpstr>Ένας Κόσμος Συνεχούς Αλλαγής 3/7</vt:lpstr>
      <vt:lpstr>Ένας Κόσμος Συνεχούς Αλλαγής 4/7</vt:lpstr>
      <vt:lpstr>Ένας Κόσμος Συνεχούς Αλλαγής 5/7</vt:lpstr>
      <vt:lpstr>Ένας Κόσμος Συνεχούς Αλλαγής 6/7</vt:lpstr>
      <vt:lpstr>Ένας Κόσμος Συνεχούς Αλλαγής 7/7</vt:lpstr>
      <vt:lpstr>Συλλογική Συμπεριφορά 1/13</vt:lpstr>
      <vt:lpstr>Συλλογική Συμπεριφορά 2/13</vt:lpstr>
      <vt:lpstr>Συλλογική Συμπεριφορά 3/13</vt:lpstr>
      <vt:lpstr>Συλλογική Συμπεριφορά 4/13</vt:lpstr>
      <vt:lpstr>Συλλογική Συμπεριφορά 5/13</vt:lpstr>
      <vt:lpstr>Συλλογική Συμπεριφορά 6/13</vt:lpstr>
      <vt:lpstr>Συλλογική Συμπεριφορά 7/13</vt:lpstr>
      <vt:lpstr>Συλλογική Συμπεριφορά 8/13</vt:lpstr>
      <vt:lpstr>Συλλογική Συμπεριφορά 9/13</vt:lpstr>
      <vt:lpstr>Συλλογική Συμπεριφορά 10/13</vt:lpstr>
      <vt:lpstr>Συλλογική Συμπεριφορά 11/13</vt:lpstr>
      <vt:lpstr>Συλλογική Συμπεριφορά 12/13</vt:lpstr>
      <vt:lpstr>Συλλογική Συμπεριφορά 13/13</vt:lpstr>
      <vt:lpstr>Κοινωνικά Κινήματα 1/9</vt:lpstr>
      <vt:lpstr>Κοινωνικά Κινήματα 2/9</vt:lpstr>
      <vt:lpstr>Κοινωνικά Κινήματα 3/9</vt:lpstr>
      <vt:lpstr>Κοινωνικά Κινήματα 4/9</vt:lpstr>
      <vt:lpstr>Κοινωνικά Κινήματα 5/9</vt:lpstr>
      <vt:lpstr>Κοινωνικά Κινήματα 6/9</vt:lpstr>
      <vt:lpstr>Κοινωνικά Κινήματα 7/9</vt:lpstr>
      <vt:lpstr>Κοινωνικά Κινήματα 8/9</vt:lpstr>
      <vt:lpstr>Κοινωνικά Κινήματα 9/9</vt:lpstr>
      <vt:lpstr>Μελλοντικές Προοπτικές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345</cp:revision>
  <dcterms:created xsi:type="dcterms:W3CDTF">2013-03-04T13:35:19Z</dcterms:created>
  <dcterms:modified xsi:type="dcterms:W3CDTF">2015-07-06T11:11:08Z</dcterms:modified>
</cp:coreProperties>
</file>