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7" r:id="rId1"/>
    <p:sldMasterId id="2147483684" r:id="rId2"/>
    <p:sldMasterId id="2147483696" r:id="rId3"/>
  </p:sldMasterIdLst>
  <p:notesMasterIdLst>
    <p:notesMasterId r:id="rId30"/>
  </p:notesMasterIdLst>
  <p:handoutMasterIdLst>
    <p:handoutMasterId r:id="rId31"/>
  </p:handoutMasterIdLst>
  <p:sldIdLst>
    <p:sldId id="256"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57" r:id="rId23"/>
    <p:sldId id="262" r:id="rId24"/>
    <p:sldId id="264" r:id="rId25"/>
    <p:sldId id="269" r:id="rId26"/>
    <p:sldId id="270" r:id="rId27"/>
    <p:sldId id="266" r:id="rId28"/>
    <p:sldId id="261" r:id="rId29"/>
  </p:sldIdLst>
  <p:sldSz cx="9144000" cy="6858000" type="screen4x3"/>
  <p:notesSz cx="7104063" cy="10234613"/>
  <p:custDataLst>
    <p:tags r:id="rId3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Στυλ κύριου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E4739E3-1E45-46FC-9FD3-108BE629648E}" type="datetime1">
              <a:rPr lang="el-GR" smtClean="0"/>
              <a:t>27/8/2015</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solidFill>
                <a:srgbClr val="EBDDC3"/>
              </a:solidFill>
            </a:endParaRP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2DF384C6-F399-438E-BA89-7BE1FC33607B}" type="slidenum">
              <a:rPr lang="el-GR" smtClean="0">
                <a:solidFill>
                  <a:srgbClr val="EBDDC3"/>
                </a:solidFill>
              </a:rPr>
              <a:pPr/>
              <a:t>‹#›</a:t>
            </a:fld>
            <a:endParaRPr lang="el-GR">
              <a:solidFill>
                <a:srgbClr val="EBDDC3"/>
              </a:solidFill>
            </a:endParaRPr>
          </a:p>
        </p:txBody>
      </p:sp>
    </p:spTree>
    <p:extLst>
      <p:ext uri="{BB962C8B-B14F-4D97-AF65-F5344CB8AC3E}">
        <p14:creationId xmlns:p14="http://schemas.microsoft.com/office/powerpoint/2010/main" val="36361038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Στυλ κύριου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BA1F20F-98D8-4D3D-9CAC-209147C5B79F}" type="datetime1">
              <a:rPr lang="el-GR" smtClean="0">
                <a:solidFill>
                  <a:srgbClr val="775F55"/>
                </a:solidFill>
              </a:rPr>
              <a:t>27/8/2015</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p>
            <a:fld id="{2DF384C6-F399-438E-BA89-7BE1FC33607B}" type="slidenum">
              <a:rPr lang="el-GR" smtClean="0"/>
              <a:pPr/>
              <a:t>‹#›</a:t>
            </a:fld>
            <a:endParaRPr lang="el-GR"/>
          </a:p>
        </p:txBody>
      </p:sp>
    </p:spTree>
    <p:extLst>
      <p:ext uri="{BB962C8B-B14F-4D97-AF65-F5344CB8AC3E}">
        <p14:creationId xmlns:p14="http://schemas.microsoft.com/office/powerpoint/2010/main" val="227936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Στυλ κύριου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F1EF2C7C-1C9F-4B10-8DB4-9E6C5EB018BA}" type="datetime1">
              <a:rPr lang="el-GR" smtClean="0">
                <a:solidFill>
                  <a:srgbClr val="775F55"/>
                </a:solidFill>
              </a:rPr>
              <a:t>27/8/2015</a:t>
            </a:fld>
            <a:endParaRPr lang="el-GR">
              <a:solidFill>
                <a:srgbClr val="775F55"/>
              </a:solidFill>
            </a:endParaRP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solidFill>
                <a:srgbClr val="775F55"/>
              </a:solidFill>
            </a:endParaRP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2DF384C6-F399-438E-BA89-7BE1FC33607B}" type="slidenum">
              <a:rPr lang="el-GR" smtClean="0"/>
              <a:pPr/>
              <a:t>‹#›</a:t>
            </a:fld>
            <a:endParaRPr lang="el-GR"/>
          </a:p>
        </p:txBody>
      </p:sp>
    </p:spTree>
    <p:extLst>
      <p:ext uri="{BB962C8B-B14F-4D97-AF65-F5344CB8AC3E}">
        <p14:creationId xmlns:p14="http://schemas.microsoft.com/office/powerpoint/2010/main" val="331388915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fld id="{DC71524C-E1E5-44D7-BC31-170C45DEE733}" type="datetime1">
              <a:rPr lang="el-GR" smtClean="0"/>
              <a:t>27/8/2015</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63B6E947-1AA7-4FA3-B1B8-B7B92E2678FA}" type="datetime1">
              <a:rPr lang="el-GR" smtClean="0"/>
              <a:t>27/8/2015</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fld id="{5B9FE747-EDA2-4C22-BED0-28C316C7CBE8}" type="datetime1">
              <a:rPr lang="el-GR" smtClean="0"/>
              <a:t>27/8/2015</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fld id="{34902189-7CDD-47DC-90D6-29A8D6F05583}" type="datetime1">
              <a:rPr lang="el-GR" smtClean="0"/>
              <a:t>27/8/2015</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fld id="{E8E87F37-27A9-4275-9F45-F1C7A502BEB6}" type="datetime1">
              <a:rPr lang="el-GR" smtClean="0"/>
              <a:t>27/8/2015</a:t>
            </a:fld>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fld id="{43C1B869-9AA3-4CF3-90AB-9D38E2948DEC}" type="datetime1">
              <a:rPr lang="el-GR" smtClean="0"/>
              <a:t>27/8/2015</a:t>
            </a:fld>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EFD4D778-D7FB-48D3-995F-7C70CC293BC9}" type="datetime1">
              <a:rPr lang="el-GR" smtClean="0"/>
              <a:t>27/8/2015</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1F6C3842-3166-4903-9B7B-C74F2156C18E}" type="datetime1">
              <a:rPr lang="el-GR" smtClean="0"/>
              <a:t>27/8/2015</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normAutofit/>
          </a:bodyPr>
          <a:lstStyle>
            <a:lvl1pPr>
              <a:defRPr sz="3200" b="1">
                <a:solidFill>
                  <a:schemeClr val="tx2">
                    <a:lumMod val="75000"/>
                  </a:schemeClr>
                </a:solidFill>
              </a:defRPr>
            </a:lvl1pPr>
          </a:lstStyle>
          <a:p>
            <a:r>
              <a:rPr kumimoji="0" lang="el-GR" dirty="0" smtClean="0"/>
              <a:t>Στυλ κύριου τίτλου</a:t>
            </a:r>
            <a:endParaRPr kumimoji="0" lang="en-US" dirty="0"/>
          </a:p>
        </p:txBody>
      </p:sp>
      <p:sp>
        <p:nvSpPr>
          <p:cNvPr id="4" name="3 - Θέση ημερομηνίας"/>
          <p:cNvSpPr>
            <a:spLocks noGrp="1"/>
          </p:cNvSpPr>
          <p:nvPr>
            <p:ph type="dt" sz="half" idx="10"/>
          </p:nvPr>
        </p:nvSpPr>
        <p:spPr/>
        <p:txBody>
          <a:bodyPr/>
          <a:lstStyle/>
          <a:p>
            <a:fld id="{21A3E0DD-AAFA-4450-B87D-F57C7ABD0359}" type="datetime1">
              <a:rPr lang="el-GR" smtClean="0">
                <a:solidFill>
                  <a:srgbClr val="775F55"/>
                </a:solidFill>
              </a:rPr>
              <a:t>27/8/2015</a:t>
            </a:fld>
            <a:endParaRPr lang="el-GR">
              <a:solidFill>
                <a:srgbClr val="775F55"/>
              </a:solidFill>
            </a:endParaRPr>
          </a:p>
        </p:txBody>
      </p:sp>
      <p:sp>
        <p:nvSpPr>
          <p:cNvPr id="5" name="4 - Θέση υποσέλιδου"/>
          <p:cNvSpPr>
            <a:spLocks noGrp="1"/>
          </p:cNvSpPr>
          <p:nvPr>
            <p:ph type="ftr" sz="quarter" idx="11"/>
          </p:nvPr>
        </p:nvSpPr>
        <p:spPr/>
        <p:txBody>
          <a:bodyPr/>
          <a:lstStyle/>
          <a:p>
            <a:endParaRPr lang="el-GR">
              <a:solidFill>
                <a:srgbClr val="775F55"/>
              </a:solidFill>
            </a:endParaRP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2DF384C6-F399-438E-BA89-7BE1FC33607B}"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normAutofit/>
          </a:bodyPr>
          <a:lstStyle>
            <a:lvl1pPr>
              <a:lnSpc>
                <a:spcPct val="110000"/>
              </a:lnSpc>
              <a:spcBef>
                <a:spcPts val="1200"/>
              </a:spcBef>
              <a:defRPr sz="2400"/>
            </a:lvl1pPr>
            <a:lvl2pPr>
              <a:lnSpc>
                <a:spcPct val="110000"/>
              </a:lnSpc>
              <a:spcBef>
                <a:spcPts val="1200"/>
              </a:spcBef>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dirty="0"/>
          </a:p>
        </p:txBody>
      </p:sp>
    </p:spTree>
    <p:extLst>
      <p:ext uri="{BB962C8B-B14F-4D97-AF65-F5344CB8AC3E}">
        <p14:creationId xmlns:p14="http://schemas.microsoft.com/office/powerpoint/2010/main" val="9519995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9A2D58B9-411B-4B34-9877-04CEE4B5C8A2}" type="datetime1">
              <a:rPr lang="el-GR" smtClean="0"/>
              <a:t>27/8/2015</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D7B60890-7252-4360-9A03-7F0283738E7D}" type="datetime1">
              <a:rPr lang="el-GR" smtClean="0"/>
              <a:t>27/8/2015</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fld id="{2ADE1330-9979-47A7-9769-0555F0239DBA}" type="datetime1">
              <a:rPr lang="el-GR" smtClean="0">
                <a:solidFill>
                  <a:prstClr val="black">
                    <a:tint val="75000"/>
                  </a:prstClr>
                </a:solidFill>
              </a:rPr>
              <a:t>27/8/2015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fld id="{E5F0775F-9F14-4F50-A374-C11B1EA8D006}" type="datetime1">
              <a:rPr lang="el-GR" smtClean="0">
                <a:solidFill>
                  <a:prstClr val="black">
                    <a:tint val="75000"/>
                  </a:prstClr>
                </a:solidFill>
              </a:rPr>
              <a:t>27/8/2015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E3A90D2-8DC2-4259-88D7-2EE81D9C4474}" type="datetime1">
              <a:rPr lang="el-GR" smtClean="0">
                <a:solidFill>
                  <a:prstClr val="black">
                    <a:tint val="75000"/>
                  </a:prstClr>
                </a:solidFill>
              </a:rPr>
              <a:t>27/8/2015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fld id="{AAA075AF-C4FF-47E9-9167-1CEA235388BF}" type="datetime1">
              <a:rPr lang="el-GR" smtClean="0">
                <a:solidFill>
                  <a:prstClr val="black">
                    <a:tint val="75000"/>
                  </a:prstClr>
                </a:solidFill>
              </a:rPr>
              <a:t>27/8/2015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fld id="{5CDBC9BA-D08E-422C-AB23-7E660FAC82AC}" type="datetime1">
              <a:rPr lang="el-GR" smtClean="0">
                <a:solidFill>
                  <a:prstClr val="black">
                    <a:tint val="75000"/>
                  </a:prstClr>
                </a:solidFill>
              </a:rPr>
              <a:t>27/8/2015</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fld id="{98B804DF-7E2A-4350-BE59-FC5738EE8034}" type="datetime1">
              <a:rPr lang="el-GR" smtClean="0">
                <a:solidFill>
                  <a:prstClr val="black">
                    <a:tint val="75000"/>
                  </a:prstClr>
                </a:solidFill>
              </a:rPr>
              <a:t>27/8/2015</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174AE1E-2983-4EF1-9C00-78EBFA5EE828}" type="datetime1">
              <a:rPr lang="el-GR" smtClean="0">
                <a:solidFill>
                  <a:prstClr val="black">
                    <a:tint val="75000"/>
                  </a:prstClr>
                </a:solidFill>
              </a:rPr>
              <a:t>27/8/2015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1042CA-257F-4469-B33E-712444A3EB9D}" type="datetime1">
              <a:rPr lang="el-GR" smtClean="0">
                <a:solidFill>
                  <a:prstClr val="black">
                    <a:tint val="75000"/>
                  </a:prstClr>
                </a:solidFill>
              </a:rPr>
              <a:t>27/8/2015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Στυλ κύριου τίτλου</a:t>
            </a:r>
            <a:endParaRPr kumimoji="0" lang="en-US"/>
          </a:p>
        </p:txBody>
      </p:sp>
      <p:sp>
        <p:nvSpPr>
          <p:cNvPr id="12" name="11 - Θέση ημερομηνίας"/>
          <p:cNvSpPr>
            <a:spLocks noGrp="1"/>
          </p:cNvSpPr>
          <p:nvPr>
            <p:ph type="dt" sz="half" idx="10"/>
          </p:nvPr>
        </p:nvSpPr>
        <p:spPr/>
        <p:txBody>
          <a:bodyPr/>
          <a:lstStyle/>
          <a:p>
            <a:fld id="{2D297305-1DBC-474E-B499-0116199A3565}" type="datetime1">
              <a:rPr lang="el-GR" smtClean="0">
                <a:solidFill>
                  <a:srgbClr val="775F55"/>
                </a:solidFill>
              </a:rPr>
              <a:t>27/8/2015</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DF384C6-F399-438E-BA89-7BE1FC33607B}"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solidFill>
                <a:srgbClr val="775F55"/>
              </a:solidFill>
            </a:endParaRPr>
          </a:p>
        </p:txBody>
      </p:sp>
    </p:spTree>
    <p:extLst>
      <p:ext uri="{BB962C8B-B14F-4D97-AF65-F5344CB8AC3E}">
        <p14:creationId xmlns:p14="http://schemas.microsoft.com/office/powerpoint/2010/main" val="363331853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fld id="{C504825C-1B08-48B1-B60D-8B306135BE0A}" type="datetime1">
              <a:rPr lang="el-GR" smtClean="0">
                <a:solidFill>
                  <a:prstClr val="black">
                    <a:tint val="75000"/>
                  </a:prstClr>
                </a:solidFill>
              </a:rPr>
              <a:t>27/8/2015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fld id="{A76CE789-48F2-48B8-9399-E7877A0FF7B4}" type="datetime1">
              <a:rPr lang="el-GR" smtClean="0">
                <a:solidFill>
                  <a:prstClr val="black">
                    <a:tint val="75000"/>
                  </a:prstClr>
                </a:solidFill>
              </a:rPr>
              <a:t>27/8/2015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Στυλ κύριου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98D02658-38AE-45BC-91DB-92C88D9D5DE7}" type="datetime1">
              <a:rPr lang="el-GR" smtClean="0">
                <a:solidFill>
                  <a:srgbClr val="775F55"/>
                </a:solidFill>
              </a:rPr>
              <a:t>27/8/2015</a:t>
            </a:fld>
            <a:endParaRPr lang="el-GR">
              <a:solidFill>
                <a:srgbClr val="775F55"/>
              </a:solidFill>
            </a:endParaRPr>
          </a:p>
        </p:txBody>
      </p:sp>
      <p:sp>
        <p:nvSpPr>
          <p:cNvPr id="10" name="9 - Θέση αριθμού διαφάνειας"/>
          <p:cNvSpPr>
            <a:spLocks noGrp="1"/>
          </p:cNvSpPr>
          <p:nvPr>
            <p:ph type="sldNum" sz="quarter" idx="16"/>
          </p:nvPr>
        </p:nvSpPr>
        <p:spPr/>
        <p:txBody>
          <a:bodyPr rtlCol="0"/>
          <a:lstStyle/>
          <a:p>
            <a:fld id="{2DF384C6-F399-438E-BA89-7BE1FC33607B}"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solidFill>
                <a:srgbClr val="775F55"/>
              </a:solidFill>
            </a:endParaRPr>
          </a:p>
        </p:txBody>
      </p:sp>
    </p:spTree>
    <p:extLst>
      <p:ext uri="{BB962C8B-B14F-4D97-AF65-F5344CB8AC3E}">
        <p14:creationId xmlns:p14="http://schemas.microsoft.com/office/powerpoint/2010/main" val="225491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Στυλ κύριου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728178C0-2A5D-4DAB-A2A9-7C8FB18C44F1}" type="datetime1">
              <a:rPr lang="el-GR" smtClean="0">
                <a:solidFill>
                  <a:srgbClr val="775F55"/>
                </a:solidFill>
              </a:rPr>
              <a:t>27/8/2015</a:t>
            </a:fld>
            <a:endParaRPr lang="el-GR">
              <a:solidFill>
                <a:srgbClr val="775F55"/>
              </a:solidFill>
            </a:endParaRPr>
          </a:p>
        </p:txBody>
      </p:sp>
      <p:sp>
        <p:nvSpPr>
          <p:cNvPr id="12" name="11 - Θέση αριθμού διαφάνειας"/>
          <p:cNvSpPr>
            <a:spLocks noGrp="1"/>
          </p:cNvSpPr>
          <p:nvPr>
            <p:ph type="sldNum" sz="quarter" idx="16"/>
          </p:nvPr>
        </p:nvSpPr>
        <p:spPr/>
        <p:txBody>
          <a:bodyPr rtlCol="0"/>
          <a:lstStyle/>
          <a:p>
            <a:fld id="{2DF384C6-F399-438E-BA89-7BE1FC33607B}"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solidFill>
                <a:srgbClr val="775F55"/>
              </a:solidFill>
            </a:endParaRP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Tree>
    <p:extLst>
      <p:ext uri="{BB962C8B-B14F-4D97-AF65-F5344CB8AC3E}">
        <p14:creationId xmlns:p14="http://schemas.microsoft.com/office/powerpoint/2010/main" val="311800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Στυλ κύριου τίτλου</a:t>
            </a:r>
            <a:endParaRPr kumimoji="0" lang="en-US"/>
          </a:p>
        </p:txBody>
      </p:sp>
      <p:sp>
        <p:nvSpPr>
          <p:cNvPr id="3" name="2 - Θέση ημερομηνίας"/>
          <p:cNvSpPr>
            <a:spLocks noGrp="1"/>
          </p:cNvSpPr>
          <p:nvPr>
            <p:ph type="dt" sz="half" idx="10"/>
          </p:nvPr>
        </p:nvSpPr>
        <p:spPr/>
        <p:txBody>
          <a:bodyPr/>
          <a:lstStyle/>
          <a:p>
            <a:fld id="{DACEE072-E186-495D-B0D9-D8A620C6E5F9}" type="datetime1">
              <a:rPr lang="el-GR" smtClean="0">
                <a:solidFill>
                  <a:srgbClr val="775F55"/>
                </a:solidFill>
              </a:rPr>
              <a:t>27/8/2015</a:t>
            </a:fld>
            <a:endParaRPr lang="el-GR">
              <a:solidFill>
                <a:srgbClr val="775F55"/>
              </a:solidFill>
            </a:endParaRPr>
          </a:p>
        </p:txBody>
      </p:sp>
      <p:sp>
        <p:nvSpPr>
          <p:cNvPr id="4" name="3 - Θέση υποσέλιδου"/>
          <p:cNvSpPr>
            <a:spLocks noGrp="1"/>
          </p:cNvSpPr>
          <p:nvPr>
            <p:ph type="ftr" sz="quarter" idx="11"/>
          </p:nvPr>
        </p:nvSpPr>
        <p:spPr/>
        <p:txBody>
          <a:bodyPr/>
          <a:lstStyle/>
          <a:p>
            <a:endParaRPr lang="el-GR">
              <a:solidFill>
                <a:srgbClr val="775F55"/>
              </a:solidFill>
            </a:endParaRP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2DF384C6-F399-438E-BA89-7BE1FC33607B}" type="slidenum">
              <a:rPr lang="el-GR" smtClean="0"/>
              <a:pPr/>
              <a:t>‹#›</a:t>
            </a:fld>
            <a:endParaRPr lang="el-GR"/>
          </a:p>
        </p:txBody>
      </p:sp>
    </p:spTree>
    <p:extLst>
      <p:ext uri="{BB962C8B-B14F-4D97-AF65-F5344CB8AC3E}">
        <p14:creationId xmlns:p14="http://schemas.microsoft.com/office/powerpoint/2010/main" val="276337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C03BC99-224A-4727-814E-AA69588F1F29}" type="datetime1">
              <a:rPr lang="el-GR" smtClean="0">
                <a:solidFill>
                  <a:srgbClr val="775F55"/>
                </a:solidFill>
              </a:rPr>
              <a:t>27/8/2015</a:t>
            </a:fld>
            <a:endParaRPr lang="el-GR">
              <a:solidFill>
                <a:srgbClr val="775F55"/>
              </a:solidFill>
            </a:endParaRPr>
          </a:p>
        </p:txBody>
      </p:sp>
      <p:sp>
        <p:nvSpPr>
          <p:cNvPr id="3" name="2 - Θέση υποσέλιδου"/>
          <p:cNvSpPr>
            <a:spLocks noGrp="1"/>
          </p:cNvSpPr>
          <p:nvPr>
            <p:ph type="ftr" sz="quarter" idx="11"/>
          </p:nvPr>
        </p:nvSpPr>
        <p:spPr/>
        <p:txBody>
          <a:bodyPr/>
          <a:lstStyle/>
          <a:p>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2DF384C6-F399-438E-BA89-7BE1FC33607B}" type="slidenum">
              <a:rPr lang="el-GR" smtClean="0">
                <a:solidFill>
                  <a:srgbClr val="775F55"/>
                </a:solidFill>
              </a:rPr>
              <a:pPr/>
              <a:t>‹#›</a:t>
            </a:fld>
            <a:endParaRPr lang="el-GR">
              <a:solidFill>
                <a:srgbClr val="775F55"/>
              </a:solidFill>
            </a:endParaRPr>
          </a:p>
        </p:txBody>
      </p:sp>
    </p:spTree>
    <p:extLst>
      <p:ext uri="{BB962C8B-B14F-4D97-AF65-F5344CB8AC3E}">
        <p14:creationId xmlns:p14="http://schemas.microsoft.com/office/powerpoint/2010/main" val="199621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Στυλ κύριου τίτλου</a:t>
            </a:r>
            <a:endParaRPr kumimoji="0" lang="en-US"/>
          </a:p>
        </p:txBody>
      </p:sp>
      <p:sp>
        <p:nvSpPr>
          <p:cNvPr id="5" name="4 - Θέση ημερομηνίας"/>
          <p:cNvSpPr>
            <a:spLocks noGrp="1"/>
          </p:cNvSpPr>
          <p:nvPr>
            <p:ph type="dt" sz="half" idx="10"/>
          </p:nvPr>
        </p:nvSpPr>
        <p:spPr/>
        <p:txBody>
          <a:bodyPr/>
          <a:lstStyle/>
          <a:p>
            <a:fld id="{8B10A857-1775-4CDA-8457-69D3DED1A55E}" type="datetime1">
              <a:rPr lang="el-GR" smtClean="0">
                <a:solidFill>
                  <a:srgbClr val="775F55"/>
                </a:solidFill>
              </a:rPr>
              <a:t>27/8/2015</a:t>
            </a:fld>
            <a:endParaRPr lang="el-GR">
              <a:solidFill>
                <a:srgbClr val="775F55"/>
              </a:solidFill>
            </a:endParaRPr>
          </a:p>
        </p:txBody>
      </p:sp>
      <p:sp>
        <p:nvSpPr>
          <p:cNvPr id="6" name="5 - Θέση υποσέλιδου"/>
          <p:cNvSpPr>
            <a:spLocks noGrp="1"/>
          </p:cNvSpPr>
          <p:nvPr>
            <p:ph type="ftr" sz="quarter" idx="11"/>
          </p:nvPr>
        </p:nvSpPr>
        <p:spPr/>
        <p:txBody>
          <a:bodyPr/>
          <a:lstStyle/>
          <a:p>
            <a:endParaRPr lang="el-GR">
              <a:solidFill>
                <a:srgbClr val="775F55"/>
              </a:solidFill>
            </a:endParaRP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2DF384C6-F399-438E-BA89-7BE1FC33607B}"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38996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Στυλ υποδείγματος κειμένου</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Στυλ κύριου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11 - Θέση ημερομηνίας"/>
          <p:cNvSpPr>
            <a:spLocks noGrp="1"/>
          </p:cNvSpPr>
          <p:nvPr>
            <p:ph type="dt" sz="half" idx="10"/>
          </p:nvPr>
        </p:nvSpPr>
        <p:spPr>
          <a:xfrm>
            <a:off x="6248400" y="6248400"/>
            <a:ext cx="2667000" cy="365125"/>
          </a:xfrm>
        </p:spPr>
        <p:txBody>
          <a:bodyPr rtlCol="0"/>
          <a:lstStyle/>
          <a:p>
            <a:fld id="{1FA02E4C-BB8F-46C5-A722-6C9A5B0B1351}" type="datetime1">
              <a:rPr lang="el-GR" smtClean="0">
                <a:solidFill>
                  <a:srgbClr val="775F55"/>
                </a:solidFill>
              </a:rPr>
              <a:t>27/8/2015</a:t>
            </a:fld>
            <a:endParaRPr lang="el-GR">
              <a:solidFill>
                <a:srgbClr val="775F55"/>
              </a:solidFill>
            </a:endParaRP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2DF384C6-F399-438E-BA89-7BE1FC33607B}"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solidFill>
                <a:srgbClr val="775F55"/>
              </a:solidFill>
            </a:endParaRP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extLst>
      <p:ext uri="{BB962C8B-B14F-4D97-AF65-F5344CB8AC3E}">
        <p14:creationId xmlns:p14="http://schemas.microsoft.com/office/powerpoint/2010/main" val="179373903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9AA61174-4046-4AA6-ACD4-02266E2C671E}" type="datetime1">
              <a:rPr lang="el-GR" smtClean="0">
                <a:solidFill>
                  <a:srgbClr val="775F55"/>
                </a:solidFill>
                <a:latin typeface="Calibri"/>
              </a:rPr>
              <a:t>27/8/2015</a:t>
            </a:fld>
            <a:endParaRPr lang="el-GR">
              <a:solidFill>
                <a:srgbClr val="775F55"/>
              </a:solidFill>
              <a:latin typeface="Calibri"/>
            </a:endParaRP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l-GR">
              <a:solidFill>
                <a:srgbClr val="775F55"/>
              </a:solidFill>
              <a:latin typeface="Calibri"/>
            </a:endParaRP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2DF384C6-F399-438E-BA89-7BE1FC33607B}" type="slidenum">
              <a:rPr lang="el-GR" smtClean="0">
                <a:latin typeface="Calibri"/>
              </a:rPr>
              <a:pPr fontAlgn="auto">
                <a:spcBef>
                  <a:spcPts val="0"/>
                </a:spcBef>
                <a:spcAft>
                  <a:spcPts val="0"/>
                </a:spcAft>
              </a:pPr>
              <a:t>‹#›</a:t>
            </a:fld>
            <a:endParaRPr lang="el-GR">
              <a:latin typeface="Calibri"/>
            </a:endParaRPr>
          </a:p>
        </p:txBody>
      </p:sp>
    </p:spTree>
    <p:extLst>
      <p:ext uri="{BB962C8B-B14F-4D97-AF65-F5344CB8AC3E}">
        <p14:creationId xmlns:p14="http://schemas.microsoft.com/office/powerpoint/2010/main" val="32934349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828B05A-6CE4-4971-86A9-60A18407C925}" type="datetime1">
              <a:rPr lang="el-GR" smtClean="0"/>
              <a:t>27/8/2015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B01D8B7-FC34-47CF-B627-A67661C6AF6A}" type="datetime1">
              <a:rPr lang="el-GR" smtClean="0">
                <a:solidFill>
                  <a:prstClr val="black">
                    <a:tint val="75000"/>
                  </a:prstClr>
                </a:solidFill>
              </a:rPr>
              <a:t>27/8/2015</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Κοινωνική Εργασία στην υγεία και </a:t>
            </a:r>
            <a:br>
              <a:rPr lang="el-GR" sz="3600" b="1" dirty="0" smtClean="0">
                <a:solidFill>
                  <a:schemeClr val="tx1"/>
                </a:solidFill>
                <a:latin typeface="+mn-lt"/>
              </a:rPr>
            </a:br>
            <a:r>
              <a:rPr lang="el-GR" sz="3600" b="1" dirty="0" smtClean="0">
                <a:solidFill>
                  <a:schemeClr val="tx1"/>
                </a:solidFill>
                <a:latin typeface="+mn-lt"/>
              </a:rPr>
              <a:t>ψυχική υγεία</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76264"/>
          </a:xfrm>
        </p:spPr>
        <p:txBody>
          <a:bodyPr>
            <a:normAutofit/>
          </a:bodyPr>
          <a:lstStyle/>
          <a:p>
            <a:pPr>
              <a:spcBef>
                <a:spcPts val="0"/>
              </a:spcBef>
              <a:spcAft>
                <a:spcPts val="1200"/>
              </a:spcAft>
            </a:pPr>
            <a:r>
              <a:rPr lang="el-GR" sz="2600" b="1" dirty="0" smtClean="0"/>
              <a:t>Ενότητα 11</a:t>
            </a:r>
            <a:r>
              <a:rPr lang="el-GR" sz="2600" dirty="0" smtClean="0"/>
              <a:t>:</a:t>
            </a:r>
            <a:r>
              <a:rPr lang="en-US" sz="2600" dirty="0" smtClean="0"/>
              <a:t> </a:t>
            </a:r>
            <a:r>
              <a:rPr lang="el-GR" sz="2600" dirty="0" smtClean="0"/>
              <a:t>Φιλοξενούσες οικογένειες</a:t>
            </a:r>
            <a:r>
              <a:rPr lang="en-US" sz="2600" dirty="0" smtClean="0"/>
              <a:t> - </a:t>
            </a:r>
            <a:r>
              <a:rPr lang="el-GR" sz="2600" dirty="0"/>
              <a:t>Ο </a:t>
            </a:r>
            <a:r>
              <a:rPr lang="el-GR" sz="2600" dirty="0" smtClean="0"/>
              <a:t>θεσμός της ανάδοχης οικογένειας ως μέθοδος </a:t>
            </a:r>
            <a:r>
              <a:rPr lang="el-GR" sz="2600" dirty="0" err="1" smtClean="0"/>
              <a:t>αποϊδρυματισμο</a:t>
            </a:r>
            <a:r>
              <a:rPr lang="el-GR" sz="2600" dirty="0" err="1"/>
              <a:t>ύ</a:t>
            </a:r>
            <a:r>
              <a:rPr lang="el-GR" sz="2600" dirty="0" smtClean="0"/>
              <a:t> και ψυχοκοινωνικής αποκατάστασης</a:t>
            </a:r>
            <a:endParaRPr lang="en-US" sz="2600" dirty="0" smtClean="0"/>
          </a:p>
          <a:p>
            <a:pPr>
              <a:spcBef>
                <a:spcPts val="0"/>
              </a:spcBef>
            </a:pPr>
            <a:r>
              <a:rPr lang="el-GR" sz="2200" dirty="0" smtClean="0"/>
              <a:t>Χάρης </a:t>
            </a:r>
            <a:r>
              <a:rPr lang="el-GR" sz="2200" dirty="0" err="1" smtClean="0"/>
              <a:t>Ασημόπουλος</a:t>
            </a:r>
            <a:r>
              <a:rPr lang="el-GR" sz="2200" dirty="0"/>
              <a:t>, </a:t>
            </a:r>
            <a:r>
              <a:rPr lang="el-GR" sz="2200" dirty="0" err="1" smtClean="0"/>
              <a:t>Ph.D</a:t>
            </a:r>
            <a:r>
              <a:rPr lang="el-GR" sz="2200" dirty="0" smtClean="0"/>
              <a:t>., Επίκουρος Καθηγητής</a:t>
            </a:r>
          </a:p>
          <a:p>
            <a:pPr>
              <a:spcBef>
                <a:spcPts val="0"/>
              </a:spcBef>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a:t>
            </a:r>
            <a:r>
              <a:rPr lang="el-GR" dirty="0"/>
              <a:t>ά</a:t>
            </a:r>
            <a:r>
              <a:rPr lang="el-GR" dirty="0" smtClean="0"/>
              <a:t>δοχη </a:t>
            </a:r>
            <a:r>
              <a:rPr lang="el-GR" dirty="0" smtClean="0"/>
              <a:t>φροντίδα στην Ελλάδα</a:t>
            </a:r>
            <a:endParaRPr lang="el-GR" dirty="0"/>
          </a:p>
        </p:txBody>
      </p:sp>
      <p:sp>
        <p:nvSpPr>
          <p:cNvPr id="18435" name="2 - Θέση περιεχομένου"/>
          <p:cNvSpPr>
            <a:spLocks noGrp="1"/>
          </p:cNvSpPr>
          <p:nvPr>
            <p:ph sz="quarter" idx="1"/>
          </p:nvPr>
        </p:nvSpPr>
        <p:spPr>
          <a:xfrm>
            <a:off x="612648" y="1600200"/>
            <a:ext cx="8135816" cy="4495800"/>
          </a:xfrm>
        </p:spPr>
        <p:txBody>
          <a:bodyPr>
            <a:normAutofit/>
          </a:bodyPr>
          <a:lstStyle/>
          <a:p>
            <a:pPr eaLnBrk="1" hangingPunct="1"/>
            <a:r>
              <a:rPr lang="el-GR" altLang="el-GR" dirty="0" smtClean="0"/>
              <a:t>Στην Ελλάδα ανάλογα προγράμματα άρχισαν να αναπτύσσονται πολύ αργότερα, στα τέλη της δεκαετίας του ’80.</a:t>
            </a:r>
          </a:p>
          <a:p>
            <a:pPr eaLnBrk="1" hangingPunct="1"/>
            <a:r>
              <a:rPr lang="el-GR" altLang="el-GR" dirty="0" smtClean="0"/>
              <a:t>Οι σχετικές εμπειρίες που καταγράφονται είναι λίγες, αλλά όλες με θετικά αποτελέσματα.</a:t>
            </a:r>
          </a:p>
        </p:txBody>
      </p:sp>
      <p:sp>
        <p:nvSpPr>
          <p:cNvPr id="3" name="Θέση αριθμού διαφάνειας 2"/>
          <p:cNvSpPr>
            <a:spLocks noGrp="1"/>
          </p:cNvSpPr>
          <p:nvPr>
            <p:ph type="sldNum" sz="quarter" idx="12"/>
          </p:nvPr>
        </p:nvSpPr>
        <p:spPr/>
        <p:txBody>
          <a:bodyPr>
            <a:normAutofit fontScale="85000" lnSpcReduction="20000"/>
          </a:bodyPr>
          <a:lstStyle/>
          <a:p>
            <a:fld id="{2DF384C6-F399-438E-BA89-7BE1FC33607B}" type="slidenum">
              <a:rPr lang="el-GR" smtClean="0"/>
              <a:pPr/>
              <a:t>9</a:t>
            </a:fld>
            <a:endParaRPr lang="el-GR"/>
          </a:p>
        </p:txBody>
      </p:sp>
    </p:spTree>
    <p:extLst>
      <p:ext uri="{BB962C8B-B14F-4D97-AF65-F5344CB8AC3E}">
        <p14:creationId xmlns:p14="http://schemas.microsoft.com/office/powerpoint/2010/main" val="816629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fontAlgn="auto" hangingPunct="1">
              <a:spcAft>
                <a:spcPts val="0"/>
              </a:spcAft>
              <a:defRPr/>
            </a:pPr>
            <a:r>
              <a:rPr lang="el-GR" sz="3600" b="1" dirty="0" smtClean="0"/>
              <a:t>Προγράμματα αναδόχων οικογενειών  με σκοπό τον </a:t>
            </a:r>
            <a:r>
              <a:rPr lang="el-GR" sz="3600" b="1" dirty="0" err="1" smtClean="0"/>
              <a:t>αποϊδρυματισμό</a:t>
            </a:r>
            <a:r>
              <a:rPr lang="el-GR" sz="3600" b="1" dirty="0" smtClean="0"/>
              <a:t> στην Ελλάδα</a:t>
            </a:r>
          </a:p>
        </p:txBody>
      </p:sp>
      <p:sp>
        <p:nvSpPr>
          <p:cNvPr id="19459" name="Rectangle 3"/>
          <p:cNvSpPr>
            <a:spLocks noGrp="1" noChangeArrowheads="1"/>
          </p:cNvSpPr>
          <p:nvPr>
            <p:ph sz="quarter" idx="1"/>
          </p:nvPr>
        </p:nvSpPr>
        <p:spPr/>
        <p:txBody>
          <a:bodyPr>
            <a:normAutofit/>
          </a:bodyPr>
          <a:lstStyle/>
          <a:p>
            <a:pPr eaLnBrk="1" hangingPunct="1"/>
            <a:r>
              <a:rPr lang="el-GR" altLang="el-GR" dirty="0" smtClean="0"/>
              <a:t>1989:Κέντρο Ψυχικής Υγιεινής, 23 αναδοχές ασθενών του ψυχιατρείου Λέρου,</a:t>
            </a:r>
          </a:p>
          <a:p>
            <a:pPr eaLnBrk="1" hangingPunct="1"/>
            <a:r>
              <a:rPr lang="el-GR" altLang="el-GR" dirty="0" smtClean="0"/>
              <a:t>1991: Πρόγραμμα </a:t>
            </a:r>
            <a:r>
              <a:rPr lang="el-GR" altLang="el-GR" dirty="0" err="1" smtClean="0"/>
              <a:t>Αποασυλοποίησης</a:t>
            </a:r>
            <a:r>
              <a:rPr lang="el-GR" altLang="el-GR" dirty="0" smtClean="0"/>
              <a:t> ΠΙΚΠΑ Λέρου, 3 αναδοχές νέων με πολλαπλές αναπηρίες,</a:t>
            </a:r>
          </a:p>
          <a:p>
            <a:pPr eaLnBrk="1" hangingPunct="1"/>
            <a:r>
              <a:rPr lang="el-GR" altLang="el-GR" dirty="0" smtClean="0"/>
              <a:t>1991: </a:t>
            </a:r>
            <a:r>
              <a:rPr lang="el-GR" altLang="el-GR" dirty="0" err="1" smtClean="0"/>
              <a:t>Παιδοψυχιατρικό</a:t>
            </a:r>
            <a:r>
              <a:rPr lang="el-GR" altLang="el-GR" dirty="0" smtClean="0"/>
              <a:t> Νοσοκομείο Αττικής, 8 αναδοχές εφήβων και νέων με ψυχικές διαταραχές,</a:t>
            </a:r>
          </a:p>
          <a:p>
            <a:pPr eaLnBrk="1" hangingPunct="1"/>
            <a:r>
              <a:rPr lang="el-GR" altLang="el-GR" dirty="0" smtClean="0"/>
              <a:t>1998: Μονάδα Αναδόχων Ψυχιατρικής Κλινικής Παν/</a:t>
            </a:r>
            <a:r>
              <a:rPr lang="el-GR" altLang="el-GR" dirty="0" err="1" smtClean="0"/>
              <a:t>μιου</a:t>
            </a:r>
            <a:r>
              <a:rPr lang="el-GR" altLang="el-GR" dirty="0" smtClean="0"/>
              <a:t> Αθηνών, 5 αναδοχές ενηλίκων ψυχικά ασθενών.</a:t>
            </a:r>
          </a:p>
        </p:txBody>
      </p:sp>
      <p:sp>
        <p:nvSpPr>
          <p:cNvPr id="2" name="Θέση αριθμού διαφάνειας 1"/>
          <p:cNvSpPr>
            <a:spLocks noGrp="1"/>
          </p:cNvSpPr>
          <p:nvPr>
            <p:ph type="sldNum" sz="quarter" idx="12"/>
          </p:nvPr>
        </p:nvSpPr>
        <p:spPr/>
        <p:txBody>
          <a:bodyPr>
            <a:normAutofit fontScale="85000" lnSpcReduction="20000"/>
          </a:bodyPr>
          <a:lstStyle/>
          <a:p>
            <a:fld id="{2DF384C6-F399-438E-BA89-7BE1FC33607B}" type="slidenum">
              <a:rPr lang="el-GR" smtClean="0"/>
              <a:pPr/>
              <a:t>10</a:t>
            </a:fld>
            <a:endParaRPr lang="el-GR"/>
          </a:p>
        </p:txBody>
      </p:sp>
    </p:spTree>
    <p:extLst>
      <p:ext uri="{BB962C8B-B14F-4D97-AF65-F5344CB8AC3E}">
        <p14:creationId xmlns:p14="http://schemas.microsoft.com/office/powerpoint/2010/main" val="4058479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fontAlgn="auto" hangingPunct="1">
              <a:spcAft>
                <a:spcPts val="0"/>
              </a:spcAft>
              <a:defRPr/>
            </a:pPr>
            <a:r>
              <a:rPr lang="el-GR" b="1" dirty="0" smtClean="0"/>
              <a:t>Κριτήρια επιλογής υποψηφίων ψυχικά ασθενών προς ανάδοχη φροντίδα</a:t>
            </a:r>
          </a:p>
        </p:txBody>
      </p:sp>
      <p:sp>
        <p:nvSpPr>
          <p:cNvPr id="20483" name="Rectangle 3"/>
          <p:cNvSpPr>
            <a:spLocks noGrp="1" noChangeArrowheads="1"/>
          </p:cNvSpPr>
          <p:nvPr>
            <p:ph sz="quarter" idx="1"/>
          </p:nvPr>
        </p:nvSpPr>
        <p:spPr/>
        <p:txBody>
          <a:bodyPr>
            <a:normAutofit/>
          </a:bodyPr>
          <a:lstStyle/>
          <a:p>
            <a:pPr eaLnBrk="1" hangingPunct="1">
              <a:buFont typeface="Wingdings" pitchFamily="2" charset="2"/>
              <a:buChar char="ü"/>
            </a:pPr>
            <a:r>
              <a:rPr lang="el-GR" altLang="el-GR" dirty="0" smtClean="0"/>
              <a:t>άτομα και των δυο φύλων,</a:t>
            </a:r>
          </a:p>
          <a:p>
            <a:pPr eaLnBrk="1" hangingPunct="1">
              <a:buFont typeface="Wingdings" pitchFamily="2" charset="2"/>
              <a:buChar char="ü"/>
            </a:pPr>
            <a:r>
              <a:rPr lang="el-GR" altLang="el-GR" dirty="0" smtClean="0"/>
              <a:t>ηλικίας έως 50-60 ετών,</a:t>
            </a:r>
          </a:p>
          <a:p>
            <a:pPr eaLnBrk="1" hangingPunct="1">
              <a:buFont typeface="Wingdings" pitchFamily="2" charset="2"/>
              <a:buChar char="ü"/>
            </a:pPr>
            <a:r>
              <a:rPr lang="el-GR" altLang="el-GR" dirty="0" smtClean="0"/>
              <a:t>με σταθερή ιατροφαρμακευτική κάλυψη,</a:t>
            </a:r>
          </a:p>
          <a:p>
            <a:pPr eaLnBrk="1" hangingPunct="1">
              <a:buFont typeface="Wingdings" pitchFamily="2" charset="2"/>
              <a:buChar char="ü"/>
            </a:pPr>
            <a:r>
              <a:rPr lang="el-GR" altLang="el-GR" dirty="0" smtClean="0"/>
              <a:t>με σταθερή κλινική εικόνα,</a:t>
            </a:r>
          </a:p>
          <a:p>
            <a:pPr eaLnBrk="1" hangingPunct="1">
              <a:buFont typeface="Wingdings" pitchFamily="2" charset="2"/>
              <a:buChar char="ü"/>
            </a:pPr>
            <a:r>
              <a:rPr lang="el-GR" altLang="el-GR" dirty="0" smtClean="0"/>
              <a:t>δίχως στοιχεία επικινδυνότητας,</a:t>
            </a:r>
          </a:p>
          <a:p>
            <a:pPr eaLnBrk="1" hangingPunct="1">
              <a:buFont typeface="Wingdings" pitchFamily="2" charset="2"/>
              <a:buChar char="ü"/>
            </a:pPr>
            <a:r>
              <a:rPr lang="el-GR" altLang="el-GR" dirty="0" smtClean="0"/>
              <a:t>με βασικό επίπεδο </a:t>
            </a:r>
            <a:r>
              <a:rPr lang="el-GR" altLang="el-GR" dirty="0" err="1" smtClean="0"/>
              <a:t>κοινωνικολειτουργικών</a:t>
            </a:r>
            <a:r>
              <a:rPr lang="el-GR" altLang="el-GR" dirty="0" smtClean="0"/>
              <a:t> δεξιοτήτων.</a:t>
            </a:r>
          </a:p>
        </p:txBody>
      </p:sp>
      <p:sp>
        <p:nvSpPr>
          <p:cNvPr id="2" name="Θέση αριθμού διαφάνειας 1"/>
          <p:cNvSpPr>
            <a:spLocks noGrp="1"/>
          </p:cNvSpPr>
          <p:nvPr>
            <p:ph type="sldNum" sz="quarter" idx="12"/>
          </p:nvPr>
        </p:nvSpPr>
        <p:spPr/>
        <p:txBody>
          <a:bodyPr>
            <a:normAutofit fontScale="85000" lnSpcReduction="20000"/>
          </a:bodyPr>
          <a:lstStyle/>
          <a:p>
            <a:fld id="{2DF384C6-F399-438E-BA89-7BE1FC33607B}" type="slidenum">
              <a:rPr lang="el-GR" smtClean="0"/>
              <a:pPr/>
              <a:t>11</a:t>
            </a:fld>
            <a:endParaRPr lang="el-GR"/>
          </a:p>
        </p:txBody>
      </p:sp>
    </p:spTree>
    <p:extLst>
      <p:ext uri="{BB962C8B-B14F-4D97-AF65-F5344CB8AC3E}">
        <p14:creationId xmlns:p14="http://schemas.microsoft.com/office/powerpoint/2010/main" val="1000600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pPr eaLnBrk="1" hangingPunct="1"/>
            <a:r>
              <a:rPr lang="el-GR" altLang="el-GR" b="1" dirty="0" smtClean="0"/>
              <a:t>Κριτήρια επιλογής αναδόχων </a:t>
            </a:r>
            <a:r>
              <a:rPr lang="el-GR" altLang="el-GR" b="1" dirty="0" smtClean="0"/>
              <a:t/>
            </a:r>
            <a:br>
              <a:rPr lang="el-GR" altLang="el-GR" b="1" dirty="0" smtClean="0"/>
            </a:br>
            <a:r>
              <a:rPr lang="el-GR" altLang="el-GR" b="1" dirty="0" smtClean="0"/>
              <a:t>(</a:t>
            </a:r>
            <a:r>
              <a:rPr lang="el-GR" altLang="el-GR" b="1" dirty="0" smtClean="0"/>
              <a:t>φιλοξενουσών οικογενειών)</a:t>
            </a:r>
          </a:p>
        </p:txBody>
      </p:sp>
      <p:sp>
        <p:nvSpPr>
          <p:cNvPr id="21507" name="Rectangle 3"/>
          <p:cNvSpPr>
            <a:spLocks noGrp="1" noChangeArrowheads="1"/>
          </p:cNvSpPr>
          <p:nvPr>
            <p:ph sz="quarter" idx="1"/>
          </p:nvPr>
        </p:nvSpPr>
        <p:spPr/>
        <p:txBody>
          <a:bodyPr>
            <a:normAutofit/>
          </a:bodyPr>
          <a:lstStyle/>
          <a:p>
            <a:pPr eaLnBrk="1" hangingPunct="1">
              <a:buFont typeface="Wingdings" pitchFamily="2" charset="2"/>
              <a:buChar char="ü"/>
            </a:pPr>
            <a:r>
              <a:rPr lang="el-GR" altLang="el-GR" dirty="0" smtClean="0"/>
              <a:t>οικογένειες ή μόνα πρόσωπα,</a:t>
            </a:r>
          </a:p>
          <a:p>
            <a:pPr eaLnBrk="1" hangingPunct="1">
              <a:buFont typeface="Wingdings" pitchFamily="2" charset="2"/>
              <a:buChar char="ü"/>
            </a:pPr>
            <a:r>
              <a:rPr lang="el-GR" altLang="el-GR" dirty="0" smtClean="0"/>
              <a:t>όχι συγγενείς Α’ βαθμού,</a:t>
            </a:r>
          </a:p>
          <a:p>
            <a:pPr eaLnBrk="1" hangingPunct="1">
              <a:buFont typeface="Wingdings" pitchFamily="2" charset="2"/>
              <a:buChar char="ü"/>
            </a:pPr>
            <a:r>
              <a:rPr lang="el-GR" altLang="el-GR" dirty="0" smtClean="0"/>
              <a:t>να προέρχονται από το τόπο καταγωγής του ατόμου προς αναδοχή,</a:t>
            </a:r>
          </a:p>
          <a:p>
            <a:pPr eaLnBrk="1" hangingPunct="1">
              <a:buFont typeface="Wingdings" pitchFamily="2" charset="2"/>
              <a:buChar char="ü"/>
            </a:pPr>
            <a:r>
              <a:rPr lang="el-GR" altLang="el-GR" dirty="0" smtClean="0"/>
              <a:t>προτίμηση σε ολιγομελείς οικογένειες,</a:t>
            </a:r>
          </a:p>
          <a:p>
            <a:pPr eaLnBrk="1" hangingPunct="1">
              <a:buFont typeface="Wingdings" pitchFamily="2" charset="2"/>
              <a:buChar char="ü"/>
            </a:pPr>
            <a:r>
              <a:rPr lang="el-GR" altLang="el-GR" dirty="0" smtClean="0"/>
              <a:t>από πληθυσμό ευαισθητοποιημένο,</a:t>
            </a:r>
          </a:p>
          <a:p>
            <a:pPr eaLnBrk="1" hangingPunct="1">
              <a:buFont typeface="Wingdings" pitchFamily="2" charset="2"/>
              <a:buChar char="ü"/>
            </a:pPr>
            <a:r>
              <a:rPr lang="el-GR" altLang="el-GR" dirty="0" smtClean="0"/>
              <a:t>από περιοχή όπου λειτουργεί δίκτυο υπηρεσιών υγείας, ψυχικής </a:t>
            </a:r>
            <a:r>
              <a:rPr lang="el-GR" altLang="el-GR" dirty="0" err="1" smtClean="0"/>
              <a:t>υγείας,ειδικής</a:t>
            </a:r>
            <a:r>
              <a:rPr lang="el-GR" altLang="el-GR" dirty="0" smtClean="0"/>
              <a:t> αγωγής και απασχόλησης.</a:t>
            </a:r>
          </a:p>
        </p:txBody>
      </p:sp>
      <p:sp>
        <p:nvSpPr>
          <p:cNvPr id="2" name="Θέση αριθμού διαφάνειας 1"/>
          <p:cNvSpPr>
            <a:spLocks noGrp="1"/>
          </p:cNvSpPr>
          <p:nvPr>
            <p:ph type="sldNum" sz="quarter" idx="12"/>
          </p:nvPr>
        </p:nvSpPr>
        <p:spPr/>
        <p:txBody>
          <a:bodyPr>
            <a:normAutofit fontScale="85000" lnSpcReduction="20000"/>
          </a:bodyPr>
          <a:lstStyle/>
          <a:p>
            <a:fld id="{2DF384C6-F399-438E-BA89-7BE1FC33607B}" type="slidenum">
              <a:rPr lang="el-GR" smtClean="0"/>
              <a:pPr/>
              <a:t>12</a:t>
            </a:fld>
            <a:endParaRPr lang="el-GR"/>
          </a:p>
        </p:txBody>
      </p:sp>
    </p:spTree>
    <p:extLst>
      <p:ext uri="{BB962C8B-B14F-4D97-AF65-F5344CB8AC3E}">
        <p14:creationId xmlns:p14="http://schemas.microsoft.com/office/powerpoint/2010/main" val="2292034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l-GR" altLang="el-GR" b="1" dirty="0" smtClean="0"/>
              <a:t>Όροι της ανάδοχης φροντίδας:</a:t>
            </a:r>
          </a:p>
        </p:txBody>
      </p:sp>
      <p:sp>
        <p:nvSpPr>
          <p:cNvPr id="22531" name="Rectangle 3"/>
          <p:cNvSpPr>
            <a:spLocks noGrp="1" noChangeArrowheads="1"/>
          </p:cNvSpPr>
          <p:nvPr>
            <p:ph sz="quarter" idx="1"/>
          </p:nvPr>
        </p:nvSpPr>
        <p:spPr/>
        <p:txBody>
          <a:bodyPr>
            <a:normAutofit/>
          </a:bodyPr>
          <a:lstStyle/>
          <a:p>
            <a:pPr eaLnBrk="1" hangingPunct="1">
              <a:buFont typeface="Wingdings" pitchFamily="2" charset="2"/>
              <a:buChar char="ü"/>
            </a:pPr>
            <a:r>
              <a:rPr lang="el-GR" altLang="el-GR" dirty="0" smtClean="0"/>
              <a:t>παροχή αξιοπρεπούς διαμονής,</a:t>
            </a:r>
          </a:p>
          <a:p>
            <a:pPr eaLnBrk="1" hangingPunct="1">
              <a:buFont typeface="Wingdings" pitchFamily="2" charset="2"/>
              <a:buChar char="ü"/>
            </a:pPr>
            <a:r>
              <a:rPr lang="el-GR" altLang="el-GR" dirty="0" smtClean="0"/>
              <a:t>παροχή επαρκούς και υγιεινής τροφής,</a:t>
            </a:r>
          </a:p>
          <a:p>
            <a:pPr eaLnBrk="1" hangingPunct="1">
              <a:buFont typeface="Wingdings" pitchFamily="2" charset="2"/>
              <a:buChar char="ü"/>
            </a:pPr>
            <a:r>
              <a:rPr lang="el-GR" altLang="el-GR" dirty="0" smtClean="0"/>
              <a:t>κάλυψη εξόδων καθημερινών αναγκών,</a:t>
            </a:r>
          </a:p>
          <a:p>
            <a:pPr eaLnBrk="1" hangingPunct="1">
              <a:buFont typeface="Wingdings" pitchFamily="2" charset="2"/>
              <a:buChar char="ü"/>
            </a:pPr>
            <a:r>
              <a:rPr lang="el-GR" altLang="el-GR" dirty="0" smtClean="0"/>
              <a:t>εποπτεία τήρησης της φαρμακευτικής αγωγής και  άλλων θεραπειών,</a:t>
            </a:r>
          </a:p>
          <a:p>
            <a:pPr eaLnBrk="1" hangingPunct="1">
              <a:buFont typeface="Wingdings" pitchFamily="2" charset="2"/>
              <a:buChar char="ü"/>
            </a:pPr>
            <a:r>
              <a:rPr lang="el-GR" altLang="el-GR" dirty="0" smtClean="0"/>
              <a:t>τήρηση ατομικού σχεδίου ψυχοκοινωνικής αποκατάστασης,</a:t>
            </a:r>
          </a:p>
          <a:p>
            <a:pPr eaLnBrk="1" hangingPunct="1">
              <a:buFont typeface="Wingdings" pitchFamily="2" charset="2"/>
              <a:buChar char="ü"/>
            </a:pPr>
            <a:r>
              <a:rPr lang="el-GR" altLang="el-GR" dirty="0" smtClean="0"/>
              <a:t>ανάπτυξη υποστηρικτικών διαπροσωπικών σχέσεων.</a:t>
            </a:r>
          </a:p>
        </p:txBody>
      </p:sp>
      <p:sp>
        <p:nvSpPr>
          <p:cNvPr id="2" name="Θέση αριθμού διαφάνειας 1"/>
          <p:cNvSpPr>
            <a:spLocks noGrp="1"/>
          </p:cNvSpPr>
          <p:nvPr>
            <p:ph type="sldNum" sz="quarter" idx="12"/>
          </p:nvPr>
        </p:nvSpPr>
        <p:spPr/>
        <p:txBody>
          <a:bodyPr>
            <a:normAutofit fontScale="85000" lnSpcReduction="20000"/>
          </a:bodyPr>
          <a:lstStyle/>
          <a:p>
            <a:fld id="{2DF384C6-F399-438E-BA89-7BE1FC33607B}" type="slidenum">
              <a:rPr lang="el-GR" smtClean="0"/>
              <a:pPr/>
              <a:t>13</a:t>
            </a:fld>
            <a:endParaRPr lang="el-GR"/>
          </a:p>
        </p:txBody>
      </p:sp>
    </p:spTree>
    <p:extLst>
      <p:ext uri="{BB962C8B-B14F-4D97-AF65-F5344CB8AC3E}">
        <p14:creationId xmlns:p14="http://schemas.microsoft.com/office/powerpoint/2010/main" val="1790898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eaLnBrk="1" hangingPunct="1"/>
            <a:r>
              <a:rPr lang="el-GR" altLang="el-GR" b="1" dirty="0" smtClean="0"/>
              <a:t>Έργο της θεραπευτικής </a:t>
            </a:r>
            <a:br>
              <a:rPr lang="el-GR" altLang="el-GR" b="1" dirty="0" smtClean="0"/>
            </a:br>
            <a:r>
              <a:rPr lang="el-GR" altLang="el-GR" b="1" dirty="0" smtClean="0"/>
              <a:t>υποστηρικτικής ομάδας:</a:t>
            </a:r>
          </a:p>
        </p:txBody>
      </p:sp>
      <p:sp>
        <p:nvSpPr>
          <p:cNvPr id="23555" name="Rectangle 3"/>
          <p:cNvSpPr>
            <a:spLocks noGrp="1" noChangeArrowheads="1"/>
          </p:cNvSpPr>
          <p:nvPr>
            <p:ph sz="quarter" idx="1"/>
          </p:nvPr>
        </p:nvSpPr>
        <p:spPr>
          <a:xfrm>
            <a:off x="612648" y="1600200"/>
            <a:ext cx="8153400" cy="5141168"/>
          </a:xfrm>
        </p:spPr>
        <p:txBody>
          <a:bodyPr>
            <a:normAutofit/>
          </a:bodyPr>
          <a:lstStyle/>
          <a:p>
            <a:pPr eaLnBrk="1" hangingPunct="1">
              <a:lnSpc>
                <a:spcPct val="115000"/>
              </a:lnSpc>
              <a:buFont typeface="Wingdings" pitchFamily="2" charset="2"/>
              <a:buChar char="ü"/>
            </a:pPr>
            <a:r>
              <a:rPr lang="el-GR" altLang="el-GR" sz="2300" dirty="0" smtClean="0"/>
              <a:t>εποπτεία και αξιολόγηση της αναδοχής,</a:t>
            </a:r>
          </a:p>
          <a:p>
            <a:pPr eaLnBrk="1" hangingPunct="1">
              <a:lnSpc>
                <a:spcPct val="115000"/>
              </a:lnSpc>
              <a:buFont typeface="Wingdings" pitchFamily="2" charset="2"/>
              <a:buChar char="ü"/>
            </a:pPr>
            <a:r>
              <a:rPr lang="el-GR" altLang="el-GR" sz="2300" dirty="0" smtClean="0"/>
              <a:t>συστηματικές, σταθερές επισκέψεις,</a:t>
            </a:r>
          </a:p>
          <a:p>
            <a:pPr eaLnBrk="1" hangingPunct="1">
              <a:lnSpc>
                <a:spcPct val="115000"/>
              </a:lnSpc>
              <a:buFont typeface="Wingdings" pitchFamily="2" charset="2"/>
              <a:buChar char="ü"/>
            </a:pPr>
            <a:r>
              <a:rPr lang="el-GR" altLang="el-GR" sz="2300" dirty="0" smtClean="0"/>
              <a:t>επαφή με υπηρεσίες υγείας, ψυχικής υγείας, ψυχοκοινωνικής αποκατάστασης του ατόμου,</a:t>
            </a:r>
          </a:p>
          <a:p>
            <a:pPr eaLnBrk="1" hangingPunct="1">
              <a:lnSpc>
                <a:spcPct val="115000"/>
              </a:lnSpc>
              <a:buFont typeface="Wingdings" pitchFamily="2" charset="2"/>
              <a:buChar char="ü"/>
            </a:pPr>
            <a:r>
              <a:rPr lang="el-GR" altLang="el-GR" sz="2300" dirty="0" smtClean="0"/>
              <a:t>ανάπτυξη υποστηρικτικών παρεμβάσεων,</a:t>
            </a:r>
          </a:p>
          <a:p>
            <a:pPr eaLnBrk="1" hangingPunct="1">
              <a:lnSpc>
                <a:spcPct val="115000"/>
              </a:lnSpc>
              <a:buFont typeface="Wingdings" pitchFamily="2" charset="2"/>
              <a:buChar char="ü"/>
            </a:pPr>
            <a:r>
              <a:rPr lang="el-GR" altLang="el-GR" sz="2300" dirty="0" smtClean="0"/>
              <a:t>συστηματική συμπλήρωση δομημένων  εργαλείων εκτίμησης του ατόμου και της λειτουργικότητας της ανάδοχης οικογένειας,</a:t>
            </a:r>
          </a:p>
          <a:p>
            <a:pPr eaLnBrk="1" hangingPunct="1">
              <a:lnSpc>
                <a:spcPct val="115000"/>
              </a:lnSpc>
              <a:buFont typeface="Wingdings" pitchFamily="2" charset="2"/>
              <a:buChar char="ü"/>
            </a:pPr>
            <a:r>
              <a:rPr lang="el-GR" altLang="el-GR" sz="2300" dirty="0" smtClean="0"/>
              <a:t>προγραμματισμός </a:t>
            </a:r>
            <a:r>
              <a:rPr lang="el-GR" altLang="el-GR" sz="2300" dirty="0" err="1" smtClean="0"/>
              <a:t>προνοιακής</a:t>
            </a:r>
            <a:r>
              <a:rPr lang="el-GR" altLang="el-GR" sz="2300" dirty="0" smtClean="0"/>
              <a:t> κάλυψης ατόμου,</a:t>
            </a:r>
          </a:p>
          <a:p>
            <a:pPr eaLnBrk="1" hangingPunct="1">
              <a:lnSpc>
                <a:spcPct val="115000"/>
              </a:lnSpc>
              <a:buFont typeface="Wingdings" pitchFamily="2" charset="2"/>
              <a:buChar char="ü"/>
            </a:pPr>
            <a:r>
              <a:rPr lang="el-GR" altLang="el-GR" sz="2300" dirty="0" smtClean="0"/>
              <a:t>σχεδιασμός ατομικού πλάνου ψυχοκοινωνικής αποκατάστασης.</a:t>
            </a:r>
          </a:p>
        </p:txBody>
      </p:sp>
      <p:sp>
        <p:nvSpPr>
          <p:cNvPr id="2" name="Θέση αριθμού διαφάνειας 1"/>
          <p:cNvSpPr>
            <a:spLocks noGrp="1"/>
          </p:cNvSpPr>
          <p:nvPr>
            <p:ph type="sldNum" sz="quarter" idx="12"/>
          </p:nvPr>
        </p:nvSpPr>
        <p:spPr/>
        <p:txBody>
          <a:bodyPr>
            <a:normAutofit fontScale="85000" lnSpcReduction="20000"/>
          </a:bodyPr>
          <a:lstStyle/>
          <a:p>
            <a:fld id="{2DF384C6-F399-438E-BA89-7BE1FC33607B}" type="slidenum">
              <a:rPr lang="el-GR" smtClean="0"/>
              <a:pPr/>
              <a:t>14</a:t>
            </a:fld>
            <a:endParaRPr lang="el-GR"/>
          </a:p>
        </p:txBody>
      </p:sp>
    </p:spTree>
    <p:extLst>
      <p:ext uri="{BB962C8B-B14F-4D97-AF65-F5344CB8AC3E}">
        <p14:creationId xmlns:p14="http://schemas.microsoft.com/office/powerpoint/2010/main" val="1372969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eaLnBrk="1" fontAlgn="auto" hangingPunct="1">
              <a:spcAft>
                <a:spcPts val="0"/>
              </a:spcAft>
              <a:defRPr/>
            </a:pPr>
            <a:r>
              <a:rPr lang="el-GR" b="1" dirty="0" smtClean="0">
                <a:latin typeface="+mn-lt"/>
                <a:ea typeface="+mn-ea"/>
                <a:cs typeface="+mn-cs"/>
              </a:rPr>
              <a:t>Αξιολόγηση της αναδοχής και της πορείας της ψυχοκοινωνικής κατάστασης του ατόμου </a:t>
            </a:r>
            <a:endParaRPr lang="el-GR" b="1" dirty="0"/>
          </a:p>
        </p:txBody>
      </p:sp>
      <p:sp>
        <p:nvSpPr>
          <p:cNvPr id="3" name="2 - Θέση περιεχομένου"/>
          <p:cNvSpPr>
            <a:spLocks noGrp="1"/>
          </p:cNvSpPr>
          <p:nvPr>
            <p:ph sz="quarter" idx="1"/>
          </p:nvPr>
        </p:nvSpPr>
        <p:spPr/>
        <p:txBody>
          <a:bodyPr>
            <a:normAutofit/>
          </a:bodyPr>
          <a:lstStyle/>
          <a:p>
            <a:pPr marL="320040" indent="-320040" eaLnBrk="1" fontAlgn="auto" hangingPunct="1">
              <a:spcAft>
                <a:spcPts val="0"/>
              </a:spcAft>
              <a:buFont typeface="Wingdings"/>
              <a:buChar char=""/>
              <a:defRPr/>
            </a:pPr>
            <a:r>
              <a:rPr lang="el-GR" dirty="0" smtClean="0"/>
              <a:t>Χρειάζεται να συμπληρώνονται, κατά την ένταξη και ανά έτος:</a:t>
            </a:r>
          </a:p>
          <a:p>
            <a:pPr marL="320040" indent="-320040" eaLnBrk="1" fontAlgn="auto" hangingPunct="1">
              <a:spcAft>
                <a:spcPts val="0"/>
              </a:spcAft>
              <a:buFont typeface="Wingdings" pitchFamily="2" charset="2"/>
              <a:buChar char="ü"/>
              <a:defRPr/>
            </a:pPr>
            <a:r>
              <a:rPr lang="el-GR" dirty="0" smtClean="0"/>
              <a:t>ψυχιατρική εκτίμηση (</a:t>
            </a:r>
            <a:r>
              <a:rPr lang="en-US" dirty="0" smtClean="0"/>
              <a:t>BPRS</a:t>
            </a:r>
            <a:r>
              <a:rPr lang="el-GR" dirty="0" smtClean="0"/>
              <a:t>), </a:t>
            </a:r>
          </a:p>
          <a:p>
            <a:pPr marL="320040" indent="-320040" eaLnBrk="1" fontAlgn="auto" hangingPunct="1">
              <a:spcAft>
                <a:spcPts val="0"/>
              </a:spcAft>
              <a:buFont typeface="Wingdings" pitchFamily="2" charset="2"/>
              <a:buChar char="ü"/>
              <a:defRPr/>
            </a:pPr>
            <a:r>
              <a:rPr lang="el-GR" dirty="0" smtClean="0"/>
              <a:t>εκτίμηση αναπηρίας (</a:t>
            </a:r>
            <a:r>
              <a:rPr lang="en-US" dirty="0" smtClean="0"/>
              <a:t>DAS</a:t>
            </a:r>
            <a:r>
              <a:rPr lang="el-GR" dirty="0" smtClean="0"/>
              <a:t>), </a:t>
            </a:r>
          </a:p>
          <a:p>
            <a:pPr marL="320040" indent="-320040" eaLnBrk="1" fontAlgn="auto" hangingPunct="1">
              <a:spcAft>
                <a:spcPts val="0"/>
              </a:spcAft>
              <a:buFont typeface="Wingdings" pitchFamily="2" charset="2"/>
              <a:buChar char="ü"/>
              <a:defRPr/>
            </a:pPr>
            <a:r>
              <a:rPr lang="el-GR" dirty="0" smtClean="0"/>
              <a:t>κλίμακα νοημοσύνης (</a:t>
            </a:r>
            <a:r>
              <a:rPr lang="en-US" dirty="0" smtClean="0"/>
              <a:t>WAIS</a:t>
            </a:r>
            <a:r>
              <a:rPr lang="el-GR" dirty="0" smtClean="0"/>
              <a:t>), </a:t>
            </a:r>
          </a:p>
          <a:p>
            <a:pPr marL="320040" indent="-320040" eaLnBrk="1" fontAlgn="auto" hangingPunct="1">
              <a:spcAft>
                <a:spcPts val="0"/>
              </a:spcAft>
              <a:buFont typeface="Wingdings" pitchFamily="2" charset="2"/>
              <a:buChar char="ü"/>
              <a:defRPr/>
            </a:pPr>
            <a:r>
              <a:rPr lang="el-GR" dirty="0" smtClean="0"/>
              <a:t>ερωτηματολόγιο ποιότητας ζωής (</a:t>
            </a:r>
            <a:r>
              <a:rPr lang="en-US" dirty="0" smtClean="0"/>
              <a:t>WHOQUOL</a:t>
            </a:r>
            <a:r>
              <a:rPr lang="el-GR" dirty="0" smtClean="0"/>
              <a:t>), </a:t>
            </a:r>
          </a:p>
          <a:p>
            <a:pPr marL="320040" indent="-320040" eaLnBrk="1" fontAlgn="auto" hangingPunct="1">
              <a:spcAft>
                <a:spcPts val="0"/>
              </a:spcAft>
              <a:buFont typeface="Wingdings" pitchFamily="2" charset="2"/>
              <a:buChar char="ü"/>
              <a:defRPr/>
            </a:pPr>
            <a:r>
              <a:rPr lang="el-GR" dirty="0" smtClean="0"/>
              <a:t>κλίμακα οικογενειακής επιβάρυνσης και </a:t>
            </a:r>
          </a:p>
          <a:p>
            <a:pPr marL="320040" indent="-320040" eaLnBrk="1" fontAlgn="auto" hangingPunct="1">
              <a:spcAft>
                <a:spcPts val="0"/>
              </a:spcAft>
              <a:buFont typeface="Wingdings" pitchFamily="2" charset="2"/>
              <a:buChar char="ü"/>
              <a:defRPr/>
            </a:pPr>
            <a:r>
              <a:rPr lang="el-GR" dirty="0" smtClean="0"/>
              <a:t>συνέντευξη οικογένειας-εκφραζόμενο συναίσθημα (</a:t>
            </a:r>
            <a:r>
              <a:rPr lang="en-US" dirty="0" smtClean="0"/>
              <a:t>CFI</a:t>
            </a:r>
            <a:r>
              <a:rPr lang="el-GR" dirty="0" smtClean="0"/>
              <a:t>-</a:t>
            </a:r>
            <a:r>
              <a:rPr lang="en-US" dirty="0" smtClean="0"/>
              <a:t>EE</a:t>
            </a:r>
            <a:r>
              <a:rPr lang="el-GR" dirty="0" smtClean="0"/>
              <a:t>).</a:t>
            </a:r>
            <a:endParaRPr lang="el-GR" dirty="0"/>
          </a:p>
        </p:txBody>
      </p:sp>
      <p:sp>
        <p:nvSpPr>
          <p:cNvPr id="4" name="Θέση αριθμού διαφάνειας 3"/>
          <p:cNvSpPr>
            <a:spLocks noGrp="1"/>
          </p:cNvSpPr>
          <p:nvPr>
            <p:ph type="sldNum" sz="quarter" idx="12"/>
          </p:nvPr>
        </p:nvSpPr>
        <p:spPr/>
        <p:txBody>
          <a:bodyPr>
            <a:normAutofit fontScale="85000" lnSpcReduction="20000"/>
          </a:bodyPr>
          <a:lstStyle/>
          <a:p>
            <a:fld id="{2DF384C6-F399-438E-BA89-7BE1FC33607B}" type="slidenum">
              <a:rPr lang="el-GR" smtClean="0"/>
              <a:pPr/>
              <a:t>15</a:t>
            </a:fld>
            <a:endParaRPr lang="el-GR"/>
          </a:p>
        </p:txBody>
      </p:sp>
    </p:spTree>
    <p:extLst>
      <p:ext uri="{BB962C8B-B14F-4D97-AF65-F5344CB8AC3E}">
        <p14:creationId xmlns:p14="http://schemas.microsoft.com/office/powerpoint/2010/main" val="2057903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Autofit/>
          </a:bodyPr>
          <a:lstStyle/>
          <a:p>
            <a:pPr eaLnBrk="1" hangingPunct="1"/>
            <a:r>
              <a:rPr lang="el-GR" altLang="el-GR" b="1" dirty="0" smtClean="0"/>
              <a:t>Στάδια αναδοχής ψυχικά ασθενών με ιδρυματική ζωή:</a:t>
            </a:r>
          </a:p>
        </p:txBody>
      </p:sp>
      <p:sp>
        <p:nvSpPr>
          <p:cNvPr id="25603" name="Rectangle 3"/>
          <p:cNvSpPr>
            <a:spLocks noGrp="1" noChangeArrowheads="1"/>
          </p:cNvSpPr>
          <p:nvPr>
            <p:ph sz="quarter" idx="1"/>
          </p:nvPr>
        </p:nvSpPr>
        <p:spPr>
          <a:xfrm>
            <a:off x="612648" y="1600200"/>
            <a:ext cx="8153400" cy="5069160"/>
          </a:xfrm>
        </p:spPr>
        <p:txBody>
          <a:bodyPr>
            <a:normAutofit/>
          </a:bodyPr>
          <a:lstStyle/>
          <a:p>
            <a:pPr eaLnBrk="1" hangingPunct="1">
              <a:buFont typeface="Wingdings" pitchFamily="2" charset="2"/>
              <a:buChar char="ü"/>
            </a:pPr>
            <a:r>
              <a:rPr lang="el-GR" altLang="el-GR" dirty="0" smtClean="0"/>
              <a:t>επιλογή ατόμου στο ψυχιατρικό ίδρυμα</a:t>
            </a:r>
          </a:p>
          <a:p>
            <a:pPr eaLnBrk="1" hangingPunct="1">
              <a:buFont typeface="Wingdings" pitchFamily="2" charset="2"/>
              <a:buChar char="ü"/>
            </a:pPr>
            <a:r>
              <a:rPr lang="el-GR" altLang="el-GR" dirty="0" smtClean="0"/>
              <a:t>επιλογή της ανάδοχης (φιλοξενούσας) οικογένειας</a:t>
            </a:r>
          </a:p>
          <a:p>
            <a:pPr eaLnBrk="1" hangingPunct="1">
              <a:buFont typeface="Wingdings" pitchFamily="2" charset="2"/>
              <a:buChar char="ü"/>
            </a:pPr>
            <a:r>
              <a:rPr lang="el-GR" altLang="el-GR" dirty="0" smtClean="0"/>
              <a:t>προετοιμασία του ατόμου στο ίδρυμα</a:t>
            </a:r>
          </a:p>
          <a:p>
            <a:pPr>
              <a:buFont typeface="Wingdings" pitchFamily="2" charset="2"/>
              <a:buChar char="ü"/>
            </a:pPr>
            <a:r>
              <a:rPr lang="el-GR" altLang="el-GR" dirty="0" smtClean="0"/>
              <a:t>προετοιμασία της ανάδοχης </a:t>
            </a:r>
            <a:r>
              <a:rPr lang="el-GR" altLang="el-GR" dirty="0"/>
              <a:t>(φιλοξενούσας) οικογένειας</a:t>
            </a:r>
            <a:endParaRPr lang="el-GR" altLang="el-GR" dirty="0" smtClean="0"/>
          </a:p>
          <a:p>
            <a:pPr eaLnBrk="1" hangingPunct="1">
              <a:buFont typeface="Wingdings" pitchFamily="2" charset="2"/>
              <a:buChar char="ü"/>
            </a:pPr>
            <a:r>
              <a:rPr lang="el-GR" altLang="el-GR" dirty="0" smtClean="0"/>
              <a:t>δοκιμαστικές επισκέψεις και γνωριμία</a:t>
            </a:r>
          </a:p>
          <a:p>
            <a:pPr eaLnBrk="1" hangingPunct="1">
              <a:buFont typeface="Wingdings" pitchFamily="2" charset="2"/>
              <a:buChar char="ü"/>
            </a:pPr>
            <a:r>
              <a:rPr lang="el-GR" altLang="el-GR" dirty="0" smtClean="0"/>
              <a:t>δοκιμαστική φάση ένταξης</a:t>
            </a:r>
          </a:p>
          <a:p>
            <a:pPr eaLnBrk="1" hangingPunct="1">
              <a:buFont typeface="Wingdings" pitchFamily="2" charset="2"/>
              <a:buChar char="ü"/>
            </a:pPr>
            <a:r>
              <a:rPr lang="el-GR" altLang="el-GR" dirty="0" smtClean="0"/>
              <a:t>οριστικοποίηση της αναδοχής</a:t>
            </a:r>
          </a:p>
          <a:p>
            <a:pPr eaLnBrk="1" hangingPunct="1">
              <a:buFont typeface="Wingdings" pitchFamily="2" charset="2"/>
              <a:buChar char="ü"/>
            </a:pPr>
            <a:r>
              <a:rPr lang="el-GR" altLang="el-GR" dirty="0" smtClean="0"/>
              <a:t>παρακολούθηση και αξιολόγηση</a:t>
            </a:r>
          </a:p>
        </p:txBody>
      </p:sp>
      <p:sp>
        <p:nvSpPr>
          <p:cNvPr id="2" name="Θέση αριθμού διαφάνειας 1"/>
          <p:cNvSpPr>
            <a:spLocks noGrp="1"/>
          </p:cNvSpPr>
          <p:nvPr>
            <p:ph type="sldNum" sz="quarter" idx="12"/>
          </p:nvPr>
        </p:nvSpPr>
        <p:spPr/>
        <p:txBody>
          <a:bodyPr>
            <a:normAutofit fontScale="85000" lnSpcReduction="20000"/>
          </a:bodyPr>
          <a:lstStyle/>
          <a:p>
            <a:fld id="{2DF384C6-F399-438E-BA89-7BE1FC33607B}" type="slidenum">
              <a:rPr lang="el-GR" smtClean="0"/>
              <a:pPr/>
              <a:t>16</a:t>
            </a:fld>
            <a:endParaRPr lang="el-GR"/>
          </a:p>
        </p:txBody>
      </p:sp>
    </p:spTree>
    <p:extLst>
      <p:ext uri="{BB962C8B-B14F-4D97-AF65-F5344CB8AC3E}">
        <p14:creationId xmlns:p14="http://schemas.microsoft.com/office/powerpoint/2010/main" val="1702807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lstStyle/>
          <a:p>
            <a:pPr eaLnBrk="1" hangingPunct="1"/>
            <a:r>
              <a:rPr lang="el-GR" altLang="el-GR" sz="3200" b="1" dirty="0" smtClean="0"/>
              <a:t>Νομοθεσία</a:t>
            </a:r>
          </a:p>
        </p:txBody>
      </p:sp>
      <p:sp>
        <p:nvSpPr>
          <p:cNvPr id="3" name="2 - Θέση περιεχομένου"/>
          <p:cNvSpPr>
            <a:spLocks noGrp="1"/>
          </p:cNvSpPr>
          <p:nvPr>
            <p:ph sz="quarter" idx="1"/>
          </p:nvPr>
        </p:nvSpPr>
        <p:spPr/>
        <p:txBody>
          <a:bodyPr>
            <a:normAutofit/>
          </a:bodyPr>
          <a:lstStyle/>
          <a:p>
            <a:pPr marL="320040" indent="-320040" eaLnBrk="1" fontAlgn="auto" hangingPunct="1">
              <a:spcAft>
                <a:spcPts val="0"/>
              </a:spcAft>
              <a:buFont typeface="Wingdings"/>
              <a:buChar char=""/>
              <a:defRPr/>
            </a:pPr>
            <a:r>
              <a:rPr lang="el-GR" dirty="0" smtClean="0"/>
              <a:t>Νόμος 2716 του 1999 «για τον εκσυγχρονισμό των υπηρεσιών ψυχικής υγείας» περιλαμβάνει τις φιλοξενούσες οικογένειες μεταξύ των προγραμμάτων ψυχοκοινωνικής αποκατάστασης. </a:t>
            </a:r>
          </a:p>
          <a:p>
            <a:pPr marL="320040" indent="-320040" eaLnBrk="1" fontAlgn="auto" hangingPunct="1">
              <a:spcAft>
                <a:spcPts val="0"/>
              </a:spcAft>
              <a:buFont typeface="Wingdings"/>
              <a:buChar char=""/>
              <a:defRPr/>
            </a:pPr>
            <a:r>
              <a:rPr lang="el-GR" dirty="0" smtClean="0"/>
              <a:t>Υπουργική Απόφαση 19353/2001 ορίζει θέματα που αφορούν τις φιλοξενούσες οικογένειες για παιδιά, εφήβους και ενήλικες με ψυχικές διαταραχές ή νοητική υστέρηση και δευτερογενείς ψυχικές διαταραχές ή με διαταραχές αυτιστικού τύπου.</a:t>
            </a:r>
            <a:endParaRPr lang="el-GR" dirty="0"/>
          </a:p>
        </p:txBody>
      </p:sp>
      <p:sp>
        <p:nvSpPr>
          <p:cNvPr id="2" name="Θέση αριθμού διαφάνειας 1"/>
          <p:cNvSpPr>
            <a:spLocks noGrp="1"/>
          </p:cNvSpPr>
          <p:nvPr>
            <p:ph type="sldNum" sz="quarter" idx="12"/>
          </p:nvPr>
        </p:nvSpPr>
        <p:spPr/>
        <p:txBody>
          <a:bodyPr>
            <a:normAutofit fontScale="85000" lnSpcReduction="20000"/>
          </a:bodyPr>
          <a:lstStyle/>
          <a:p>
            <a:fld id="{2DF384C6-F399-438E-BA89-7BE1FC33607B}" type="slidenum">
              <a:rPr lang="el-GR" smtClean="0"/>
              <a:pPr/>
              <a:t>17</a:t>
            </a:fld>
            <a:endParaRPr lang="el-GR"/>
          </a:p>
        </p:txBody>
      </p:sp>
    </p:spTree>
    <p:extLst>
      <p:ext uri="{BB962C8B-B14F-4D97-AF65-F5344CB8AC3E}">
        <p14:creationId xmlns:p14="http://schemas.microsoft.com/office/powerpoint/2010/main" val="4220555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pPr eaLnBrk="1" hangingPunct="1"/>
            <a:r>
              <a:rPr lang="el-GR" altLang="el-GR" sz="3200" b="1" dirty="0" smtClean="0"/>
              <a:t>Σύνοψη</a:t>
            </a:r>
          </a:p>
        </p:txBody>
      </p:sp>
      <p:sp>
        <p:nvSpPr>
          <p:cNvPr id="3" name="2 - Θέση περιεχομένου"/>
          <p:cNvSpPr>
            <a:spLocks noGrp="1"/>
          </p:cNvSpPr>
          <p:nvPr>
            <p:ph sz="quarter" idx="1"/>
          </p:nvPr>
        </p:nvSpPr>
        <p:spPr/>
        <p:txBody>
          <a:bodyPr>
            <a:normAutofit/>
          </a:bodyPr>
          <a:lstStyle/>
          <a:p>
            <a:pPr marL="320040" indent="-320040" eaLnBrk="1" fontAlgn="auto" hangingPunct="1">
              <a:spcAft>
                <a:spcPts val="0"/>
              </a:spcAft>
              <a:buFont typeface="Wingdings"/>
              <a:buChar char=""/>
              <a:defRPr/>
            </a:pPr>
            <a:r>
              <a:rPr lang="el-GR" dirty="0" smtClean="0"/>
              <a:t>Η συστηματική ανάπτυξη προγραμμάτων ανάδοχης φροντίδας έχει φανεί ότι αποτελεί  αποτελεσματική μέθοδο για τη βελτίωση της ποιότητας φροντίδας  και ζωής ενηλίκων, εφήβων και παιδιών που παραμένουν ακόμα κοινωνικά αποκλεισμένοι σε ψυχιατρικά και άλλα ιδρύματα.</a:t>
            </a:r>
          </a:p>
          <a:p>
            <a:pPr marL="320040" indent="-320040" eaLnBrk="1" fontAlgn="auto" hangingPunct="1">
              <a:spcAft>
                <a:spcPts val="0"/>
              </a:spcAft>
              <a:buFont typeface="Wingdings"/>
              <a:buChar char=""/>
              <a:defRPr/>
            </a:pPr>
            <a:r>
              <a:rPr lang="el-GR" dirty="0" smtClean="0"/>
              <a:t>Δυστυχώς αυτό μέχρι και σήμερα δεν συμβαίνει στην Ελλάδα, σε αντίθεση με τις σύγχρονες παραδοχές του Παγκόσμιου Οργανισμού Υγείας και της Βίβλου της Ευρωπαϊκής Ένωσης για την ψυχική υγεία.</a:t>
            </a:r>
          </a:p>
        </p:txBody>
      </p:sp>
      <p:sp>
        <p:nvSpPr>
          <p:cNvPr id="2" name="Θέση αριθμού διαφάνειας 1"/>
          <p:cNvSpPr>
            <a:spLocks noGrp="1"/>
          </p:cNvSpPr>
          <p:nvPr>
            <p:ph type="sldNum" sz="quarter" idx="12"/>
          </p:nvPr>
        </p:nvSpPr>
        <p:spPr/>
        <p:txBody>
          <a:bodyPr>
            <a:normAutofit fontScale="85000" lnSpcReduction="20000"/>
          </a:bodyPr>
          <a:lstStyle/>
          <a:p>
            <a:fld id="{2DF384C6-F399-438E-BA89-7BE1FC33607B}" type="slidenum">
              <a:rPr lang="el-GR" smtClean="0"/>
              <a:pPr/>
              <a:t>18</a:t>
            </a:fld>
            <a:endParaRPr lang="el-GR"/>
          </a:p>
        </p:txBody>
      </p:sp>
    </p:spTree>
    <p:extLst>
      <p:ext uri="{BB962C8B-B14F-4D97-AF65-F5344CB8AC3E}">
        <p14:creationId xmlns:p14="http://schemas.microsoft.com/office/powerpoint/2010/main" val="3406057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l-GR" altLang="el-GR" sz="3600" b="1" dirty="0" smtClean="0"/>
              <a:t>Αποτελέσματα ψυχιατρικής μεταρρύθμισης</a:t>
            </a:r>
          </a:p>
        </p:txBody>
      </p:sp>
      <p:sp>
        <p:nvSpPr>
          <p:cNvPr id="10243" name="Rectangle 3"/>
          <p:cNvSpPr>
            <a:spLocks noGrp="1" noChangeArrowheads="1"/>
          </p:cNvSpPr>
          <p:nvPr>
            <p:ph sz="quarter" idx="1"/>
          </p:nvPr>
        </p:nvSpPr>
        <p:spPr/>
        <p:txBody>
          <a:bodyPr>
            <a:normAutofit/>
          </a:bodyPr>
          <a:lstStyle/>
          <a:p>
            <a:pPr eaLnBrk="1" hangingPunct="1">
              <a:lnSpc>
                <a:spcPct val="90000"/>
              </a:lnSpc>
              <a:buFont typeface="Wingdings" pitchFamily="2" charset="2"/>
              <a:buChar char="ü"/>
            </a:pPr>
            <a:r>
              <a:rPr lang="el-GR" altLang="el-GR" dirty="0" smtClean="0"/>
              <a:t>διακοπή λειτουργίας ψυχιατρείων</a:t>
            </a:r>
          </a:p>
          <a:p>
            <a:pPr eaLnBrk="1" hangingPunct="1">
              <a:lnSpc>
                <a:spcPct val="90000"/>
              </a:lnSpc>
              <a:buFont typeface="Wingdings" pitchFamily="2" charset="2"/>
              <a:buChar char="ü"/>
            </a:pPr>
            <a:r>
              <a:rPr lang="el-GR" altLang="el-GR" dirty="0" smtClean="0"/>
              <a:t>μείωση των ψυχικά ασθενών σε ψυχιατρεία </a:t>
            </a:r>
          </a:p>
          <a:p>
            <a:pPr eaLnBrk="1" hangingPunct="1">
              <a:lnSpc>
                <a:spcPct val="90000"/>
              </a:lnSpc>
              <a:buFont typeface="Wingdings" pitchFamily="2" charset="2"/>
              <a:buChar char="ü"/>
            </a:pPr>
            <a:r>
              <a:rPr lang="el-GR" altLang="el-GR" dirty="0" smtClean="0"/>
              <a:t>από 6.000 άτομα το 1999</a:t>
            </a:r>
          </a:p>
          <a:p>
            <a:pPr eaLnBrk="1" hangingPunct="1">
              <a:lnSpc>
                <a:spcPct val="90000"/>
              </a:lnSpc>
              <a:buFont typeface="Wingdings" pitchFamily="2" charset="2"/>
              <a:buChar char="ü"/>
            </a:pPr>
            <a:r>
              <a:rPr lang="el-GR" altLang="el-GR" dirty="0" smtClean="0"/>
              <a:t>σε 1.500 άτομα το 2010</a:t>
            </a:r>
          </a:p>
          <a:p>
            <a:pPr eaLnBrk="1" hangingPunct="1">
              <a:lnSpc>
                <a:spcPct val="90000"/>
              </a:lnSpc>
              <a:buFont typeface="Wingdings" pitchFamily="2" charset="2"/>
              <a:buChar char="ü"/>
            </a:pPr>
            <a:r>
              <a:rPr lang="el-GR" altLang="el-GR" dirty="0" smtClean="0"/>
              <a:t>δημιουργία 400 μονάδων αποκατάστασης στην κοινότητα (Ξενώνες-Οικοτροφεία-</a:t>
            </a:r>
            <a:r>
              <a:rPr lang="el-GR" altLang="el-GR" dirty="0" err="1" smtClean="0"/>
              <a:t>Κέντρ</a:t>
            </a:r>
            <a:r>
              <a:rPr lang="el-GR" altLang="el-GR" dirty="0" smtClean="0"/>
              <a:t>α Ημέρας κ.α)</a:t>
            </a:r>
          </a:p>
          <a:p>
            <a:pPr eaLnBrk="1" hangingPunct="1">
              <a:lnSpc>
                <a:spcPct val="90000"/>
              </a:lnSpc>
              <a:buFont typeface="Wingdings" pitchFamily="2" charset="2"/>
              <a:buChar char="ü"/>
            </a:pPr>
            <a:r>
              <a:rPr lang="el-GR" altLang="el-GR" dirty="0" smtClean="0"/>
              <a:t>3.000 πρώην ψυχιατρικοί ασθενείς ζουν στην κοινότητα</a:t>
            </a:r>
          </a:p>
        </p:txBody>
      </p:sp>
      <p:sp>
        <p:nvSpPr>
          <p:cNvPr id="2" name="Θέση αριθμού διαφάνειας 1"/>
          <p:cNvSpPr>
            <a:spLocks noGrp="1"/>
          </p:cNvSpPr>
          <p:nvPr>
            <p:ph type="sldNum" sz="quarter" idx="12"/>
          </p:nvPr>
        </p:nvSpPr>
        <p:spPr/>
        <p:txBody>
          <a:bodyPr>
            <a:normAutofit fontScale="85000" lnSpcReduction="20000"/>
          </a:bodyPr>
          <a:lstStyle/>
          <a:p>
            <a:fld id="{2DF384C6-F399-438E-BA89-7BE1FC33607B}" type="slidenum">
              <a:rPr lang="el-GR" smtClean="0"/>
              <a:pPr/>
              <a:t>1</a:t>
            </a:fld>
            <a:endParaRPr lang="el-GR"/>
          </a:p>
        </p:txBody>
      </p:sp>
    </p:spTree>
    <p:extLst>
      <p:ext uri="{BB962C8B-B14F-4D97-AF65-F5344CB8AC3E}">
        <p14:creationId xmlns:p14="http://schemas.microsoft.com/office/powerpoint/2010/main" val="1314718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Χάρης </a:t>
            </a:r>
            <a:r>
              <a:rPr lang="el-GR" sz="2000" dirty="0" err="1" smtClean="0"/>
              <a:t>Ασημόπουλος</a:t>
            </a:r>
            <a:r>
              <a:rPr lang="el-GR" sz="2000" dirty="0" smtClean="0"/>
              <a:t> 2014. </a:t>
            </a:r>
            <a:r>
              <a:rPr lang="el-GR" sz="2000" dirty="0"/>
              <a:t>Χάρης </a:t>
            </a:r>
            <a:r>
              <a:rPr lang="el-GR" sz="2000" dirty="0" err="1"/>
              <a:t>Ασημόπουλος</a:t>
            </a:r>
            <a:r>
              <a:rPr lang="el-GR" sz="2000" dirty="0"/>
              <a:t>. «Κοινωνική Εργασία στην υγεία και </a:t>
            </a:r>
            <a:br>
              <a:rPr lang="el-GR" sz="2000" dirty="0"/>
            </a:br>
            <a:r>
              <a:rPr lang="el-GR" sz="2000" dirty="0"/>
              <a:t>ψυχική υγεία. </a:t>
            </a:r>
            <a:r>
              <a:rPr lang="el-GR" sz="2000" dirty="0" smtClean="0"/>
              <a:t>Ενότητα 11</a:t>
            </a:r>
            <a:r>
              <a:rPr lang="en-US" sz="2000" dirty="0" smtClean="0"/>
              <a:t>:</a:t>
            </a:r>
            <a:r>
              <a:rPr lang="el-GR" sz="2000" dirty="0"/>
              <a:t> Φιλοξενούσες οικογένειες - Ο θεσμός της ανάδοχης οικογένειας ως μέθοδος </a:t>
            </a:r>
            <a:r>
              <a:rPr lang="el-GR" sz="2000" dirty="0" err="1"/>
              <a:t>αποϊδρυματισμού</a:t>
            </a:r>
            <a:r>
              <a:rPr lang="el-GR" sz="2000" dirty="0"/>
              <a:t> και ψυχοκοινωνικής αποκατάστασης».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l-GR" sz="3600" b="1" dirty="0" smtClean="0"/>
              <a:t>Ιδρυματικό σύστημα φροντίδας για </a:t>
            </a:r>
            <a:r>
              <a:rPr lang="en-US" sz="3600" b="1" dirty="0" smtClean="0"/>
              <a:t/>
            </a:r>
            <a:br>
              <a:rPr lang="en-US" sz="3600" b="1" dirty="0" smtClean="0"/>
            </a:br>
            <a:r>
              <a:rPr lang="el-GR" sz="3600" b="1" dirty="0" smtClean="0"/>
              <a:t>τα </a:t>
            </a:r>
            <a:r>
              <a:rPr lang="el-GR" sz="3600" b="1" dirty="0" smtClean="0"/>
              <a:t>άτομα με αναπηρίες</a:t>
            </a:r>
          </a:p>
        </p:txBody>
      </p:sp>
      <p:sp>
        <p:nvSpPr>
          <p:cNvPr id="11267" name="Rectangle 3"/>
          <p:cNvSpPr>
            <a:spLocks noGrp="1" noChangeArrowheads="1"/>
          </p:cNvSpPr>
          <p:nvPr>
            <p:ph sz="quarter" idx="1"/>
          </p:nvPr>
        </p:nvSpPr>
        <p:spPr/>
        <p:txBody>
          <a:bodyPr>
            <a:normAutofit/>
          </a:bodyPr>
          <a:lstStyle/>
          <a:p>
            <a:pPr algn="just" eaLnBrk="1" hangingPunct="1">
              <a:lnSpc>
                <a:spcPct val="90000"/>
              </a:lnSpc>
            </a:pPr>
            <a:r>
              <a:rPr lang="el-GR" altLang="el-GR" dirty="0" smtClean="0"/>
              <a:t>Το ιδρυματικό σύστημα περιλαμβάνει:</a:t>
            </a:r>
          </a:p>
          <a:p>
            <a:pPr algn="just" eaLnBrk="1" hangingPunct="1">
              <a:lnSpc>
                <a:spcPct val="90000"/>
              </a:lnSpc>
              <a:buFont typeface="Wingdings" pitchFamily="2" charset="2"/>
              <a:buChar char="ü"/>
            </a:pPr>
            <a:r>
              <a:rPr lang="el-GR" altLang="el-GR" dirty="0" smtClean="0"/>
              <a:t>34 ιδρύματα (Ν.Π.Δ.Δ) για 3.000 άτομα και</a:t>
            </a:r>
          </a:p>
          <a:p>
            <a:pPr algn="just" eaLnBrk="1" hangingPunct="1">
              <a:lnSpc>
                <a:spcPct val="90000"/>
              </a:lnSpc>
              <a:buFont typeface="Wingdings" pitchFamily="2" charset="2"/>
              <a:buChar char="ü"/>
            </a:pPr>
            <a:r>
              <a:rPr lang="el-GR" altLang="el-GR" dirty="0" smtClean="0"/>
              <a:t>δεκάδες μικρά ιδρύματα (ΝΠΙΔ) για 3000 άτομα</a:t>
            </a:r>
          </a:p>
          <a:p>
            <a:pPr algn="just" eaLnBrk="1" hangingPunct="1">
              <a:lnSpc>
                <a:spcPct val="90000"/>
              </a:lnSpc>
            </a:pPr>
            <a:r>
              <a:rPr lang="el-GR" altLang="el-GR" dirty="0" smtClean="0"/>
              <a:t>Συνολικά 6.000 άτομα με αναπηρίες σωματικές, ψυχικές και νοητικές παραμένουν έγκλειστοι σε ιδρύματα για πολλά έτη ή και για όλη τους τη ζωή.</a:t>
            </a:r>
          </a:p>
          <a:p>
            <a:pPr algn="just" eaLnBrk="1" hangingPunct="1">
              <a:lnSpc>
                <a:spcPct val="90000"/>
              </a:lnSpc>
            </a:pPr>
            <a:r>
              <a:rPr lang="el-GR" altLang="el-GR" dirty="0" smtClean="0"/>
              <a:t>Από αυτά υπολογίζεται ότι το 30% είναι παιδιά, έφηβοι και νέοι.</a:t>
            </a:r>
          </a:p>
        </p:txBody>
      </p:sp>
      <p:sp>
        <p:nvSpPr>
          <p:cNvPr id="2" name="Θέση αριθμού διαφάνειας 1"/>
          <p:cNvSpPr>
            <a:spLocks noGrp="1"/>
          </p:cNvSpPr>
          <p:nvPr>
            <p:ph type="sldNum" sz="quarter" idx="12"/>
          </p:nvPr>
        </p:nvSpPr>
        <p:spPr/>
        <p:txBody>
          <a:bodyPr>
            <a:normAutofit fontScale="85000" lnSpcReduction="20000"/>
          </a:bodyPr>
          <a:lstStyle/>
          <a:p>
            <a:fld id="{2DF384C6-F399-438E-BA89-7BE1FC33607B}" type="slidenum">
              <a:rPr lang="el-GR" smtClean="0"/>
              <a:pPr/>
              <a:t>2</a:t>
            </a:fld>
            <a:endParaRPr lang="el-GR"/>
          </a:p>
        </p:txBody>
      </p:sp>
    </p:spTree>
    <p:extLst>
      <p:ext uri="{BB962C8B-B14F-4D97-AF65-F5344CB8AC3E}">
        <p14:creationId xmlns:p14="http://schemas.microsoft.com/office/powerpoint/2010/main" val="1678338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2276881" y="1600200"/>
            <a:ext cx="4590238" cy="5096784"/>
          </a:xfrm>
          <a:noFill/>
          <a:ln>
            <a:solidFill>
              <a:schemeClr val="tx1"/>
            </a:solidFill>
          </a:ln>
        </p:spPr>
      </p:pic>
      <p:sp>
        <p:nvSpPr>
          <p:cNvPr id="2" name="Θέση αριθμού διαφάνειας 1"/>
          <p:cNvSpPr>
            <a:spLocks noGrp="1"/>
          </p:cNvSpPr>
          <p:nvPr>
            <p:ph type="sldNum" sz="quarter" idx="12"/>
          </p:nvPr>
        </p:nvSpPr>
        <p:spPr/>
        <p:txBody>
          <a:bodyPr>
            <a:normAutofit fontScale="85000" lnSpcReduction="20000"/>
          </a:bodyPr>
          <a:lstStyle/>
          <a:p>
            <a:fld id="{2DF384C6-F399-438E-BA89-7BE1FC33607B}" type="slidenum">
              <a:rPr lang="el-GR" smtClean="0"/>
              <a:pPr/>
              <a:t>3</a:t>
            </a:fld>
            <a:endParaRPr lang="el-GR"/>
          </a:p>
        </p:txBody>
      </p:sp>
    </p:spTree>
    <p:extLst>
      <p:ext uri="{BB962C8B-B14F-4D97-AF65-F5344CB8AC3E}">
        <p14:creationId xmlns:p14="http://schemas.microsoft.com/office/powerpoint/2010/main" val="2065114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Autofit/>
          </a:bodyPr>
          <a:lstStyle/>
          <a:p>
            <a:pPr eaLnBrk="1" fontAlgn="auto" hangingPunct="1">
              <a:spcAft>
                <a:spcPts val="0"/>
              </a:spcAft>
              <a:defRPr/>
            </a:pPr>
            <a:r>
              <a:rPr lang="el-GR" b="1" dirty="0" smtClean="0"/>
              <a:t>2014: Επικρατούσες συνθήκες σε ιδρύματα </a:t>
            </a:r>
            <a:br>
              <a:rPr lang="el-GR" b="1" dirty="0" smtClean="0"/>
            </a:br>
            <a:r>
              <a:rPr lang="el-GR" b="1" dirty="0" smtClean="0"/>
              <a:t>για άτομα με αναπηρίες</a:t>
            </a:r>
          </a:p>
        </p:txBody>
      </p:sp>
      <p:sp>
        <p:nvSpPr>
          <p:cNvPr id="13315" name="Rectangle 3"/>
          <p:cNvSpPr>
            <a:spLocks noGrp="1" noChangeArrowheads="1"/>
          </p:cNvSpPr>
          <p:nvPr>
            <p:ph sz="quarter" idx="1"/>
          </p:nvPr>
        </p:nvSpPr>
        <p:spPr/>
        <p:txBody>
          <a:bodyPr>
            <a:normAutofit/>
          </a:bodyPr>
          <a:lstStyle/>
          <a:p>
            <a:pPr eaLnBrk="1" hangingPunct="1">
              <a:buFont typeface="Wingdings" pitchFamily="2" charset="2"/>
              <a:buChar char="ü"/>
            </a:pPr>
            <a:r>
              <a:rPr lang="el-GR" altLang="el-GR" dirty="0" smtClean="0"/>
              <a:t>ακραία φαινόμενα ιδρυματισμού</a:t>
            </a:r>
          </a:p>
          <a:p>
            <a:pPr eaLnBrk="1" hangingPunct="1">
              <a:buFont typeface="Wingdings" pitchFamily="2" charset="2"/>
              <a:buChar char="ü"/>
            </a:pPr>
            <a:r>
              <a:rPr lang="el-GR" altLang="el-GR" dirty="0" smtClean="0"/>
              <a:t>αποπροσωποποίηση- </a:t>
            </a:r>
            <a:r>
              <a:rPr lang="el-GR" altLang="el-GR" dirty="0" err="1" smtClean="0"/>
              <a:t>παθητικοποίηση</a:t>
            </a:r>
            <a:endParaRPr lang="el-GR" altLang="el-GR" dirty="0" smtClean="0"/>
          </a:p>
          <a:p>
            <a:pPr eaLnBrk="1" hangingPunct="1">
              <a:buFont typeface="Wingdings" pitchFamily="2" charset="2"/>
              <a:buChar char="ü"/>
            </a:pPr>
            <a:r>
              <a:rPr lang="el-GR" altLang="el-GR" dirty="0" smtClean="0"/>
              <a:t>διαρκής περιορισμός περιθαλπομένων</a:t>
            </a:r>
          </a:p>
          <a:p>
            <a:pPr eaLnBrk="1" hangingPunct="1">
              <a:buFont typeface="Wingdings" pitchFamily="2" charset="2"/>
              <a:buChar char="ü"/>
            </a:pPr>
            <a:r>
              <a:rPr lang="el-GR" altLang="el-GR" dirty="0" smtClean="0"/>
              <a:t>χρήση μεθόδων καταστολής και καθήλωσης</a:t>
            </a:r>
          </a:p>
          <a:p>
            <a:pPr eaLnBrk="1" hangingPunct="1">
              <a:buFont typeface="Wingdings" pitchFamily="2" charset="2"/>
              <a:buChar char="ü"/>
            </a:pPr>
            <a:r>
              <a:rPr lang="el-GR" altLang="el-GR" dirty="0" smtClean="0"/>
              <a:t>απουσία προσωπικών ειδών</a:t>
            </a:r>
          </a:p>
          <a:p>
            <a:pPr eaLnBrk="1" hangingPunct="1">
              <a:buFont typeface="Wingdings" pitchFamily="2" charset="2"/>
              <a:buChar char="ü"/>
            </a:pPr>
            <a:r>
              <a:rPr lang="el-GR" altLang="el-GR" dirty="0" smtClean="0"/>
              <a:t>απουσία παιδαγωγικού υλικού</a:t>
            </a:r>
          </a:p>
          <a:p>
            <a:pPr eaLnBrk="1" hangingPunct="1">
              <a:buFont typeface="Wingdings" pitchFamily="2" charset="2"/>
              <a:buChar char="ü"/>
            </a:pPr>
            <a:r>
              <a:rPr lang="el-GR" altLang="el-GR" dirty="0" smtClean="0"/>
              <a:t>ανεπαρκές και ανεκπαίδευτο προσωπικό</a:t>
            </a:r>
          </a:p>
          <a:p>
            <a:pPr eaLnBrk="1" hangingPunct="1">
              <a:buFont typeface="Wingdings" pitchFamily="2" charset="2"/>
              <a:buChar char="ü"/>
            </a:pPr>
            <a:r>
              <a:rPr lang="el-GR" altLang="el-GR" dirty="0" smtClean="0"/>
              <a:t>απομόνωση από τις τοπικές κοινωνίες</a:t>
            </a:r>
          </a:p>
        </p:txBody>
      </p:sp>
      <p:sp>
        <p:nvSpPr>
          <p:cNvPr id="2" name="Θέση αριθμού διαφάνειας 1"/>
          <p:cNvSpPr>
            <a:spLocks noGrp="1"/>
          </p:cNvSpPr>
          <p:nvPr>
            <p:ph type="sldNum" sz="quarter" idx="12"/>
          </p:nvPr>
        </p:nvSpPr>
        <p:spPr/>
        <p:txBody>
          <a:bodyPr>
            <a:normAutofit fontScale="85000" lnSpcReduction="20000"/>
          </a:bodyPr>
          <a:lstStyle/>
          <a:p>
            <a:fld id="{2DF384C6-F399-438E-BA89-7BE1FC33607B}" type="slidenum">
              <a:rPr lang="el-GR" smtClean="0"/>
              <a:pPr/>
              <a:t>4</a:t>
            </a:fld>
            <a:endParaRPr lang="el-GR"/>
          </a:p>
        </p:txBody>
      </p:sp>
    </p:spTree>
    <p:extLst>
      <p:ext uri="{BB962C8B-B14F-4D97-AF65-F5344CB8AC3E}">
        <p14:creationId xmlns:p14="http://schemas.microsoft.com/office/powerpoint/2010/main" val="1892455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fontAlgn="auto" hangingPunct="1">
              <a:spcAft>
                <a:spcPts val="0"/>
              </a:spcAft>
              <a:defRPr/>
            </a:pPr>
            <a:r>
              <a:rPr lang="el-GR" sz="3600" b="1" dirty="0" smtClean="0"/>
              <a:t>Ανάπτυξη μέτρων πολιτικής </a:t>
            </a:r>
            <a:r>
              <a:rPr lang="el-GR" sz="3600" b="1" dirty="0" err="1" smtClean="0"/>
              <a:t>αποϊδρυματισμού</a:t>
            </a:r>
            <a:endParaRPr lang="el-GR" sz="3600" b="1" dirty="0" smtClean="0"/>
          </a:p>
        </p:txBody>
      </p:sp>
      <p:sp>
        <p:nvSpPr>
          <p:cNvPr id="14339" name="Rectangle 3"/>
          <p:cNvSpPr>
            <a:spLocks noGrp="1" noChangeArrowheads="1"/>
          </p:cNvSpPr>
          <p:nvPr>
            <p:ph sz="quarter" idx="1"/>
          </p:nvPr>
        </p:nvSpPr>
        <p:spPr/>
        <p:txBody>
          <a:bodyPr>
            <a:normAutofit/>
          </a:bodyPr>
          <a:lstStyle/>
          <a:p>
            <a:pPr eaLnBrk="1" hangingPunct="1">
              <a:lnSpc>
                <a:spcPct val="90000"/>
              </a:lnSpc>
              <a:buFont typeface="Wingdings" pitchFamily="2" charset="2"/>
              <a:buChar char="ü"/>
            </a:pPr>
            <a:r>
              <a:rPr lang="el-GR" altLang="el-GR" dirty="0" smtClean="0"/>
              <a:t>Εκστρατείες ευαισθητοποίησης του κοινού</a:t>
            </a:r>
          </a:p>
          <a:p>
            <a:pPr eaLnBrk="1" hangingPunct="1">
              <a:lnSpc>
                <a:spcPct val="90000"/>
              </a:lnSpc>
              <a:buFont typeface="Wingdings" pitchFamily="2" charset="2"/>
              <a:buChar char="ü"/>
            </a:pPr>
            <a:r>
              <a:rPr lang="el-GR" altLang="el-GR" dirty="0" smtClean="0"/>
              <a:t>Θεσμοθέτηση ελέγχου ποιότητας φροντίδας</a:t>
            </a:r>
          </a:p>
          <a:p>
            <a:pPr eaLnBrk="1" hangingPunct="1">
              <a:lnSpc>
                <a:spcPct val="90000"/>
              </a:lnSpc>
              <a:buFont typeface="Wingdings" pitchFamily="2" charset="2"/>
              <a:buChar char="ü"/>
            </a:pPr>
            <a:r>
              <a:rPr lang="el-GR" altLang="el-GR" dirty="0" smtClean="0"/>
              <a:t>Εκπαίδευση του προσωπικού  σε νέες μεθόδους</a:t>
            </a:r>
          </a:p>
          <a:p>
            <a:pPr eaLnBrk="1" hangingPunct="1">
              <a:lnSpc>
                <a:spcPct val="90000"/>
              </a:lnSpc>
              <a:buFont typeface="Wingdings" pitchFamily="2" charset="2"/>
              <a:buChar char="ü"/>
            </a:pPr>
            <a:r>
              <a:rPr lang="el-GR" altLang="el-GR" dirty="0" smtClean="0"/>
              <a:t>Στελέχωση με επιστημονικό προσωπικό</a:t>
            </a:r>
          </a:p>
          <a:p>
            <a:pPr eaLnBrk="1" hangingPunct="1">
              <a:lnSpc>
                <a:spcPct val="90000"/>
              </a:lnSpc>
              <a:buFont typeface="Wingdings" pitchFamily="2" charset="2"/>
              <a:buChar char="ü"/>
            </a:pPr>
            <a:r>
              <a:rPr lang="el-GR" altLang="el-GR" dirty="0" smtClean="0"/>
              <a:t>Απαγόρευση νέων εισαγωγών</a:t>
            </a:r>
          </a:p>
          <a:p>
            <a:pPr eaLnBrk="1" hangingPunct="1">
              <a:lnSpc>
                <a:spcPct val="90000"/>
              </a:lnSpc>
              <a:buFont typeface="Wingdings" pitchFamily="2" charset="2"/>
              <a:buChar char="ü"/>
            </a:pPr>
            <a:r>
              <a:rPr lang="el-GR" altLang="el-GR" dirty="0" smtClean="0"/>
              <a:t>Προγράμματα  ψυχοκοινωνικής αποκατάστασης</a:t>
            </a:r>
          </a:p>
          <a:p>
            <a:pPr eaLnBrk="1" hangingPunct="1">
              <a:lnSpc>
                <a:spcPct val="90000"/>
              </a:lnSpc>
              <a:buFont typeface="Wingdings" pitchFamily="2" charset="2"/>
              <a:buChar char="ü"/>
            </a:pPr>
            <a:r>
              <a:rPr lang="el-GR" altLang="el-GR" dirty="0" smtClean="0"/>
              <a:t>Δημιουργία νέων μονάδων φροντίδας στην κοινότητα (Προστατευμένα Διαμερίσματα, Ανάδοχες Οικογένειες, Ξενώνες, Οικοτροφεία </a:t>
            </a:r>
            <a:r>
              <a:rPr lang="el-GR" altLang="el-GR" dirty="0" err="1" smtClean="0"/>
              <a:t>κ.α</a:t>
            </a:r>
            <a:r>
              <a:rPr lang="el-GR" altLang="el-GR" dirty="0" smtClean="0"/>
              <a:t>)</a:t>
            </a:r>
          </a:p>
        </p:txBody>
      </p:sp>
      <p:sp>
        <p:nvSpPr>
          <p:cNvPr id="2" name="Θέση αριθμού διαφάνειας 1"/>
          <p:cNvSpPr>
            <a:spLocks noGrp="1"/>
          </p:cNvSpPr>
          <p:nvPr>
            <p:ph type="sldNum" sz="quarter" idx="12"/>
          </p:nvPr>
        </p:nvSpPr>
        <p:spPr/>
        <p:txBody>
          <a:bodyPr>
            <a:normAutofit fontScale="85000" lnSpcReduction="20000"/>
          </a:bodyPr>
          <a:lstStyle/>
          <a:p>
            <a:fld id="{2DF384C6-F399-438E-BA89-7BE1FC33607B}" type="slidenum">
              <a:rPr lang="el-GR" smtClean="0"/>
              <a:pPr/>
              <a:t>5</a:t>
            </a:fld>
            <a:endParaRPr lang="el-GR"/>
          </a:p>
        </p:txBody>
      </p:sp>
    </p:spTree>
    <p:extLst>
      <p:ext uri="{BB962C8B-B14F-4D97-AF65-F5344CB8AC3E}">
        <p14:creationId xmlns:p14="http://schemas.microsoft.com/office/powerpoint/2010/main" val="800595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Ψυχιατρική μεταρρύθμιση και ο θεσμός της αναδοχής (φιλοξενούσες οικογένειες)</a:t>
            </a:r>
            <a:endParaRPr lang="el-GR" dirty="0"/>
          </a:p>
        </p:txBody>
      </p:sp>
      <p:sp>
        <p:nvSpPr>
          <p:cNvPr id="15363" name="Rectangle 3"/>
          <p:cNvSpPr>
            <a:spLocks noGrp="1" noChangeArrowheads="1"/>
          </p:cNvSpPr>
          <p:nvPr>
            <p:ph sz="quarter" idx="1"/>
          </p:nvPr>
        </p:nvSpPr>
        <p:spPr/>
        <p:txBody>
          <a:bodyPr>
            <a:normAutofit/>
          </a:bodyPr>
          <a:lstStyle/>
          <a:p>
            <a:pPr eaLnBrk="1" hangingPunct="1"/>
            <a:r>
              <a:rPr lang="el-GR" altLang="el-GR" dirty="0" smtClean="0"/>
              <a:t>Η ανάδοχη οικογένεια είναι αποτελεσματική μέθοδος </a:t>
            </a:r>
            <a:r>
              <a:rPr lang="el-GR" altLang="el-GR" dirty="0" err="1" smtClean="0"/>
              <a:t>αποϊδρυματισμού</a:t>
            </a:r>
            <a:r>
              <a:rPr lang="el-GR" altLang="el-GR" dirty="0" smtClean="0"/>
              <a:t> και κοινωνικής επανένταξης ατόμων με ψυχικές αναπηρίες που παραμένουν στα ψυχιατρικά ιδρύματα.</a:t>
            </a:r>
          </a:p>
          <a:p>
            <a:pPr eaLnBrk="1" hangingPunct="1"/>
            <a:r>
              <a:rPr lang="el-GR" altLang="el-GR" dirty="0" smtClean="0"/>
              <a:t>Παρέχει το κατάλληλο πλαίσιο εξατομικευμένης καλής ποιότητας φροντίδας, καλής ποιότητας ζωής και ψυχοκοινωνικής αποκατάστασης στην κοινότητα.</a:t>
            </a:r>
          </a:p>
        </p:txBody>
      </p:sp>
      <p:sp>
        <p:nvSpPr>
          <p:cNvPr id="3" name="Θέση αριθμού διαφάνειας 2"/>
          <p:cNvSpPr>
            <a:spLocks noGrp="1"/>
          </p:cNvSpPr>
          <p:nvPr>
            <p:ph type="sldNum" sz="quarter" idx="12"/>
          </p:nvPr>
        </p:nvSpPr>
        <p:spPr/>
        <p:txBody>
          <a:bodyPr>
            <a:normAutofit fontScale="85000" lnSpcReduction="20000"/>
          </a:bodyPr>
          <a:lstStyle/>
          <a:p>
            <a:fld id="{2DF384C6-F399-438E-BA89-7BE1FC33607B}" type="slidenum">
              <a:rPr lang="el-GR" smtClean="0"/>
              <a:pPr/>
              <a:t>6</a:t>
            </a:fld>
            <a:endParaRPr lang="el-GR"/>
          </a:p>
        </p:txBody>
      </p:sp>
    </p:spTree>
    <p:extLst>
      <p:ext uri="{BB962C8B-B14F-4D97-AF65-F5344CB8AC3E}">
        <p14:creationId xmlns:p14="http://schemas.microsoft.com/office/powerpoint/2010/main" val="205650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2648" y="228600"/>
            <a:ext cx="8531352" cy="990600"/>
          </a:xfrm>
        </p:spPr>
        <p:txBody>
          <a:bodyPr/>
          <a:lstStyle/>
          <a:p>
            <a:r>
              <a:rPr lang="el-GR" dirty="0" smtClean="0"/>
              <a:t>Ιστορική αναδρομή της ανάδοχης </a:t>
            </a:r>
            <a:r>
              <a:rPr lang="el-GR" dirty="0" smtClean="0"/>
              <a:t>φροντίδας</a:t>
            </a:r>
            <a:r>
              <a:rPr lang="el-GR" dirty="0"/>
              <a:t> </a:t>
            </a:r>
            <a:r>
              <a:rPr lang="el-GR" sz="2800" b="0" dirty="0" smtClean="0"/>
              <a:t>1/2</a:t>
            </a:r>
            <a:endParaRPr lang="el-GR" sz="2800" b="0" dirty="0"/>
          </a:p>
        </p:txBody>
      </p:sp>
      <p:sp>
        <p:nvSpPr>
          <p:cNvPr id="3" name="2 - Θέση περιεχομένου"/>
          <p:cNvSpPr>
            <a:spLocks noGrp="1"/>
          </p:cNvSpPr>
          <p:nvPr>
            <p:ph sz="quarter" idx="1"/>
          </p:nvPr>
        </p:nvSpPr>
        <p:spPr/>
        <p:txBody>
          <a:bodyPr>
            <a:normAutofit/>
          </a:bodyPr>
          <a:lstStyle/>
          <a:p>
            <a:pPr marL="320040" indent="-320040" eaLnBrk="1" fontAlgn="auto" hangingPunct="1">
              <a:spcAft>
                <a:spcPts val="0"/>
              </a:spcAft>
              <a:buFont typeface="Wingdings"/>
              <a:buChar char=""/>
              <a:defRPr/>
            </a:pPr>
            <a:r>
              <a:rPr lang="el-GR" dirty="0" smtClean="0">
                <a:latin typeface="Calibri" panose="020F0502020204030204" pitchFamily="34" charset="0"/>
              </a:rPr>
              <a:t>Ο θεσμός έλκει την καταγωγή του από τον θρύλο της Αγίας </a:t>
            </a:r>
            <a:r>
              <a:rPr lang="en-US" dirty="0" err="1" smtClean="0">
                <a:latin typeface="Calibri" panose="020F0502020204030204" pitchFamily="34" charset="0"/>
              </a:rPr>
              <a:t>Dymphna</a:t>
            </a:r>
            <a:r>
              <a:rPr lang="en-US" dirty="0" smtClean="0">
                <a:latin typeface="Calibri" panose="020F0502020204030204" pitchFamily="34" charset="0"/>
              </a:rPr>
              <a:t> </a:t>
            </a:r>
            <a:r>
              <a:rPr lang="el-GR" dirty="0" smtClean="0">
                <a:latin typeface="Calibri" panose="020F0502020204030204" pitchFamily="34" charset="0"/>
              </a:rPr>
              <a:t>στην περιοχή </a:t>
            </a:r>
            <a:r>
              <a:rPr lang="en-US" dirty="0" err="1" smtClean="0">
                <a:latin typeface="Calibri" panose="020F0502020204030204" pitchFamily="34" charset="0"/>
              </a:rPr>
              <a:t>Gheel</a:t>
            </a:r>
            <a:r>
              <a:rPr lang="en-US" dirty="0" smtClean="0">
                <a:latin typeface="Calibri" panose="020F0502020204030204" pitchFamily="34" charset="0"/>
              </a:rPr>
              <a:t> </a:t>
            </a:r>
            <a:r>
              <a:rPr lang="el-GR" dirty="0" smtClean="0">
                <a:latin typeface="Calibri" panose="020F0502020204030204" pitchFamily="34" charset="0"/>
              </a:rPr>
              <a:t>του Βελγίου. </a:t>
            </a:r>
            <a:endParaRPr lang="en-US" dirty="0" smtClean="0">
              <a:latin typeface="Calibri" panose="020F0502020204030204" pitchFamily="34" charset="0"/>
            </a:endParaRPr>
          </a:p>
          <a:p>
            <a:pPr marL="320040" indent="-320040" eaLnBrk="1" fontAlgn="auto" hangingPunct="1">
              <a:spcAft>
                <a:spcPts val="0"/>
              </a:spcAft>
              <a:buFont typeface="Wingdings"/>
              <a:buChar char=""/>
              <a:defRPr/>
            </a:pPr>
            <a:r>
              <a:rPr lang="el-GR" dirty="0" smtClean="0">
                <a:latin typeface="Calibri" panose="020F0502020204030204" pitchFamily="34" charset="0"/>
              </a:rPr>
              <a:t>Η αρχή χάνεται στον 2</a:t>
            </a:r>
            <a:r>
              <a:rPr lang="el-GR" baseline="30000" dirty="0" smtClean="0">
                <a:latin typeface="Calibri" panose="020F0502020204030204" pitchFamily="34" charset="0"/>
              </a:rPr>
              <a:t>ο</a:t>
            </a:r>
            <a:r>
              <a:rPr lang="el-GR" dirty="0" smtClean="0">
                <a:latin typeface="Calibri" panose="020F0502020204030204" pitchFamily="34" charset="0"/>
              </a:rPr>
              <a:t> αιώνα </a:t>
            </a:r>
            <a:r>
              <a:rPr lang="el-GR" dirty="0" err="1" smtClean="0">
                <a:latin typeface="Calibri" panose="020F0502020204030204" pitchFamily="34" charset="0"/>
              </a:rPr>
              <a:t>μ.χ</a:t>
            </a:r>
            <a:r>
              <a:rPr lang="en-US" dirty="0" smtClean="0">
                <a:latin typeface="Calibri" panose="020F0502020204030204" pitchFamily="34" charset="0"/>
              </a:rPr>
              <a:t>.</a:t>
            </a:r>
            <a:r>
              <a:rPr lang="el-GR" dirty="0" smtClean="0">
                <a:latin typeface="Calibri" panose="020F0502020204030204" pitchFamily="34" charset="0"/>
              </a:rPr>
              <a:t> όταν οι κάτοικοι περιέθαλπαν τους ψυχικά ασθενείς που πήγαιναν να προσκυνήσουν τον τάφο της Αγίας τους και δεν είχαν που να μείνουν. </a:t>
            </a:r>
            <a:endParaRPr lang="en-US" dirty="0" smtClean="0">
              <a:latin typeface="Calibri" panose="020F0502020204030204" pitchFamily="34" charset="0"/>
            </a:endParaRPr>
          </a:p>
          <a:p>
            <a:pPr marL="320040" indent="-320040" eaLnBrk="1" fontAlgn="auto" hangingPunct="1">
              <a:spcAft>
                <a:spcPts val="0"/>
              </a:spcAft>
              <a:buFont typeface="Wingdings"/>
              <a:buChar char=""/>
              <a:defRPr/>
            </a:pPr>
            <a:r>
              <a:rPr lang="el-GR" dirty="0" smtClean="0">
                <a:latin typeface="Calibri" panose="020F0502020204030204" pitchFamily="34" charset="0"/>
              </a:rPr>
              <a:t>Από το 1700 το έθιμο της φιλοξενίας ψυχικά ασθενών και αναπήρων άρχισε να εξαπλώνεται και στην υπόλοιπη Ευρώπη</a:t>
            </a:r>
            <a:r>
              <a:rPr lang="en-US" dirty="0" smtClean="0">
                <a:latin typeface="Calibri" panose="020F0502020204030204" pitchFamily="34" charset="0"/>
              </a:rPr>
              <a:t>.</a:t>
            </a:r>
            <a:r>
              <a:rPr lang="el-GR" dirty="0" smtClean="0">
                <a:latin typeface="Calibri" panose="020F0502020204030204" pitchFamily="34" charset="0"/>
              </a:rPr>
              <a:t> </a:t>
            </a:r>
            <a:endParaRPr lang="el-GR" dirty="0">
              <a:latin typeface="Calibri" panose="020F0502020204030204" pitchFamily="34" charset="0"/>
            </a:endParaRPr>
          </a:p>
        </p:txBody>
      </p:sp>
      <p:sp>
        <p:nvSpPr>
          <p:cNvPr id="4" name="Θέση αριθμού διαφάνειας 3"/>
          <p:cNvSpPr>
            <a:spLocks noGrp="1"/>
          </p:cNvSpPr>
          <p:nvPr>
            <p:ph type="sldNum" sz="quarter" idx="12"/>
          </p:nvPr>
        </p:nvSpPr>
        <p:spPr/>
        <p:txBody>
          <a:bodyPr>
            <a:normAutofit fontScale="85000" lnSpcReduction="20000"/>
          </a:bodyPr>
          <a:lstStyle/>
          <a:p>
            <a:fld id="{2DF384C6-F399-438E-BA89-7BE1FC33607B}" type="slidenum">
              <a:rPr lang="el-GR" smtClean="0"/>
              <a:pPr/>
              <a:t>7</a:t>
            </a:fld>
            <a:endParaRPr lang="el-GR"/>
          </a:p>
        </p:txBody>
      </p:sp>
    </p:spTree>
    <p:extLst>
      <p:ext uri="{BB962C8B-B14F-4D97-AF65-F5344CB8AC3E}">
        <p14:creationId xmlns:p14="http://schemas.microsoft.com/office/powerpoint/2010/main" val="1191271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2648" y="228600"/>
            <a:ext cx="8531352" cy="990600"/>
          </a:xfrm>
        </p:spPr>
        <p:txBody>
          <a:bodyPr>
            <a:normAutofit/>
          </a:bodyPr>
          <a:lstStyle/>
          <a:p>
            <a:r>
              <a:rPr lang="el-GR" dirty="0">
                <a:solidFill>
                  <a:srgbClr val="775F55">
                    <a:lumMod val="75000"/>
                  </a:srgbClr>
                </a:solidFill>
              </a:rPr>
              <a:t>Ιστορική αναδρομή της ανάδοχης φροντίδας </a:t>
            </a:r>
            <a:r>
              <a:rPr lang="el-GR" sz="2800" b="0" dirty="0" smtClean="0">
                <a:solidFill>
                  <a:srgbClr val="775F55">
                    <a:lumMod val="75000"/>
                  </a:srgbClr>
                </a:solidFill>
              </a:rPr>
              <a:t>2/2</a:t>
            </a:r>
            <a:endParaRPr lang="el-GR" dirty="0"/>
          </a:p>
        </p:txBody>
      </p:sp>
      <p:sp>
        <p:nvSpPr>
          <p:cNvPr id="17411" name="2 - Θέση περιεχομένου"/>
          <p:cNvSpPr>
            <a:spLocks noGrp="1"/>
          </p:cNvSpPr>
          <p:nvPr>
            <p:ph sz="quarter" idx="1"/>
          </p:nvPr>
        </p:nvSpPr>
        <p:spPr/>
        <p:txBody>
          <a:bodyPr>
            <a:normAutofit/>
          </a:bodyPr>
          <a:lstStyle/>
          <a:p>
            <a:pPr eaLnBrk="1" hangingPunct="1"/>
            <a:r>
              <a:rPr lang="el-GR" altLang="el-GR" dirty="0" smtClean="0"/>
              <a:t>Στην συνέχεια μετανάστες της  βόρειας Ευρώπης το εισήγαγαν στην Αμερική. </a:t>
            </a:r>
          </a:p>
          <a:p>
            <a:pPr eaLnBrk="1" hangingPunct="1"/>
            <a:r>
              <a:rPr lang="el-GR" altLang="el-GR" dirty="0" smtClean="0"/>
              <a:t>Το 1885 η πολιτεία της Μασαχουσέτης άρχισε πρόγραμμα για ανάδοχες οικογένειες και ακολούθησαν και άλλες πολιτείες. </a:t>
            </a:r>
          </a:p>
          <a:p>
            <a:pPr eaLnBrk="1" hangingPunct="1"/>
            <a:r>
              <a:rPr lang="el-GR" altLang="el-GR" dirty="0" smtClean="0"/>
              <a:t>Ο κύριος φορέας του θεσμού στην Αμερική από το 1951 έως και σήμερα είναι τα </a:t>
            </a:r>
            <a:r>
              <a:rPr lang="en-US" altLang="el-GR" dirty="0" smtClean="0">
                <a:latin typeface="Calibri" pitchFamily="34" charset="0"/>
              </a:rPr>
              <a:t>Veterans Administration Hospitals </a:t>
            </a:r>
            <a:r>
              <a:rPr lang="el-GR" altLang="el-GR" dirty="0" smtClean="0"/>
              <a:t>τα οποία έχουν χιλιάδες ψυχικά ασθενών σε αναδοχή</a:t>
            </a:r>
            <a:r>
              <a:rPr lang="en-US" altLang="el-GR" dirty="0" smtClean="0"/>
              <a:t> </a:t>
            </a:r>
            <a:r>
              <a:rPr lang="el-GR" altLang="el-GR" dirty="0" smtClean="0"/>
              <a:t>με θετικά αποτελέσματα. </a:t>
            </a:r>
          </a:p>
        </p:txBody>
      </p:sp>
      <p:sp>
        <p:nvSpPr>
          <p:cNvPr id="3" name="Θέση αριθμού διαφάνειας 2"/>
          <p:cNvSpPr>
            <a:spLocks noGrp="1"/>
          </p:cNvSpPr>
          <p:nvPr>
            <p:ph type="sldNum" sz="quarter" idx="12"/>
          </p:nvPr>
        </p:nvSpPr>
        <p:spPr/>
        <p:txBody>
          <a:bodyPr>
            <a:normAutofit fontScale="85000" lnSpcReduction="20000"/>
          </a:bodyPr>
          <a:lstStyle/>
          <a:p>
            <a:fld id="{2DF384C6-F399-438E-BA89-7BE1FC33607B}" type="slidenum">
              <a:rPr lang="el-GR" smtClean="0"/>
              <a:pPr/>
              <a:t>8</a:t>
            </a:fld>
            <a:endParaRPr lang="el-GR"/>
          </a:p>
        </p:txBody>
      </p:sp>
    </p:spTree>
    <p:extLst>
      <p:ext uri="{BB962C8B-B14F-4D97-AF65-F5344CB8AC3E}">
        <p14:creationId xmlns:p14="http://schemas.microsoft.com/office/powerpoint/2010/main" val="1132527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plate">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exo-opistho_simeiomata">
  <a:themeElements>
    <a:clrScheme name="Προσαρμοσμένο 2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20</TotalTime>
  <Words>1483</Words>
  <Application>Microsoft Office PowerPoint</Application>
  <PresentationFormat>Προβολή στην οθόνη (4:3)</PresentationFormat>
  <Paragraphs>184</Paragraphs>
  <Slides>26</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26</vt:i4>
      </vt:variant>
    </vt:vector>
  </HeadingPairs>
  <TitlesOfParts>
    <vt:vector size="29" baseType="lpstr">
      <vt:lpstr>template</vt:lpstr>
      <vt:lpstr>exo-opistho_simeiomata</vt:lpstr>
      <vt:lpstr>OC_template_updated</vt:lpstr>
      <vt:lpstr>Κοινωνική Εργασία στην υγεία και  ψυχική υγεία</vt:lpstr>
      <vt:lpstr>Αποτελέσματα ψυχιατρικής μεταρρύθμισης</vt:lpstr>
      <vt:lpstr>Ιδρυματικό σύστημα φροντίδας για  τα άτομα με αναπηρίες</vt:lpstr>
      <vt:lpstr>Παρουσίαση του PowerPoint</vt:lpstr>
      <vt:lpstr>2014: Επικρατούσες συνθήκες σε ιδρύματα  για άτομα με αναπηρίες</vt:lpstr>
      <vt:lpstr>Ανάπτυξη μέτρων πολιτικής αποϊδρυματισμού</vt:lpstr>
      <vt:lpstr>Ψυχιατρική μεταρρύθμιση και ο θεσμός της αναδοχής (φιλοξενούσες οικογένειες)</vt:lpstr>
      <vt:lpstr>Ιστορική αναδρομή της ανάδοχης φροντίδας 1/2</vt:lpstr>
      <vt:lpstr>Ιστορική αναδρομή της ανάδοχης φροντίδας 2/2</vt:lpstr>
      <vt:lpstr>Ανάδοχη φροντίδα στην Ελλάδα</vt:lpstr>
      <vt:lpstr>Προγράμματα αναδόχων οικογενειών  με σκοπό τον αποϊδρυματισμό στην Ελλάδα</vt:lpstr>
      <vt:lpstr>Κριτήρια επιλογής υποψηφίων ψυχικά ασθενών προς ανάδοχη φροντίδα</vt:lpstr>
      <vt:lpstr>Κριτήρια επιλογής αναδόχων  (φιλοξενουσών οικογενειών)</vt:lpstr>
      <vt:lpstr>Όροι της ανάδοχης φροντίδας:</vt:lpstr>
      <vt:lpstr>Έργο της θεραπευτικής  υποστηρικτικής ομάδας:</vt:lpstr>
      <vt:lpstr>Αξιολόγηση της αναδοχής και της πορείας της ψυχοκοινωνικής κατάστασης του ατόμου </vt:lpstr>
      <vt:lpstr>Στάδια αναδοχής ψυχικά ασθενών με ιδρυματική ζωή:</vt:lpstr>
      <vt:lpstr>Νομοθεσία</vt:lpstr>
      <vt:lpstr>Σύνοψη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στην υγεία και  ψυχική υγεία</dc:title>
  <dc:creator>opencourses@teiath.gr</dc:creator>
  <cp:lastModifiedBy>fkaram2</cp:lastModifiedBy>
  <cp:revision>5</cp:revision>
  <dcterms:created xsi:type="dcterms:W3CDTF">2015-08-07T09:09:18Z</dcterms:created>
  <dcterms:modified xsi:type="dcterms:W3CDTF">2015-08-27T12:19:38Z</dcterms:modified>
</cp:coreProperties>
</file>