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30"/>
  </p:notesMasterIdLst>
  <p:handoutMasterIdLst>
    <p:handoutMasterId r:id="rId31"/>
  </p:handoutMasterIdLst>
  <p:sldIdLst>
    <p:sldId id="256" r:id="rId5"/>
    <p:sldId id="395" r:id="rId6"/>
    <p:sldId id="396" r:id="rId7"/>
    <p:sldId id="378" r:id="rId8"/>
    <p:sldId id="379" r:id="rId9"/>
    <p:sldId id="380" r:id="rId10"/>
    <p:sldId id="381" r:id="rId11"/>
    <p:sldId id="382" r:id="rId12"/>
    <p:sldId id="383" r:id="rId13"/>
    <p:sldId id="353" r:id="rId14"/>
    <p:sldId id="349" r:id="rId15"/>
    <p:sldId id="352" r:id="rId16"/>
    <p:sldId id="350" r:id="rId17"/>
    <p:sldId id="298" r:id="rId18"/>
    <p:sldId id="310" r:id="rId19"/>
    <p:sldId id="401" r:id="rId20"/>
    <p:sldId id="402" r:id="rId21"/>
    <p:sldId id="403" r:id="rId22"/>
    <p:sldId id="267" r:id="rId23"/>
    <p:sldId id="384" r:id="rId24"/>
    <p:sldId id="269" r:id="rId25"/>
    <p:sldId id="276" r:id="rId26"/>
    <p:sldId id="277" r:id="rId27"/>
    <p:sldId id="271" r:id="rId28"/>
    <p:sldId id="274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4A82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93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mitall.com/wordpress/?p=301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cis.org/documents/chpt29e.htm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hminesphysio.com.au/whats-happening-this-month/2013-articles/may-2013-2/preventing-sports-injuri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hminesphysio.com.au/whats-happening-this-month/2013-articles/may-2013-2/preventing-sports-injuri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hminesphysio.com.au/whats-happening-this-month/2013-articles/may-2013-2/preventing-sports-injuri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3600" b="1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996207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65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6500" b="1" dirty="0" smtClean="0"/>
              <a:t>Ενότητα </a:t>
            </a:r>
            <a:r>
              <a:rPr lang="en-US" sz="6500" b="1" dirty="0" smtClean="0"/>
              <a:t>1</a:t>
            </a:r>
            <a:r>
              <a:rPr lang="el-GR" sz="6500" b="1" dirty="0" smtClean="0"/>
              <a:t>2</a:t>
            </a:r>
            <a:r>
              <a:rPr lang="el-GR" sz="6500" dirty="0" smtClean="0"/>
              <a:t>: Ισχίο – Γόνατο - Βαθύ Κάθισμα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5500" dirty="0"/>
              <a:t>Δωροθέα Μακρυγιάννη</a:t>
            </a:r>
            <a:r>
              <a:rPr lang="en-US" sz="5500" dirty="0"/>
              <a:t> Pt MSc</a:t>
            </a:r>
            <a:endParaRPr lang="el-GR" sz="5500" dirty="0"/>
          </a:p>
          <a:p>
            <a:r>
              <a:rPr lang="el-GR" sz="5500" dirty="0"/>
              <a:t>Τμήμα </a:t>
            </a:r>
            <a:r>
              <a:rPr lang="el-GR" sz="5500" dirty="0" smtClean="0"/>
              <a:t>Φυσικοθεραπείας</a:t>
            </a:r>
            <a:endParaRPr lang="el-GR" sz="55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Μυοσκελετικά</a:t>
            </a:r>
            <a:r>
              <a:rPr lang="el-GR" sz="3600" dirty="0" smtClean="0"/>
              <a:t> Προβλήματα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l-GR" dirty="0" smtClean="0"/>
              <a:t>Για να προληφθούν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πρέπει να επιτυγχάνεται ισορροπία:</a:t>
            </a:r>
          </a:p>
          <a:p>
            <a:pPr lvl="1"/>
            <a:r>
              <a:rPr lang="el-GR" dirty="0" smtClean="0"/>
              <a:t>μεταξύ των μηχανικών φορτίσεων που αναπτύσσονται κατά την επαγγελματική δραστηριότητα και </a:t>
            </a:r>
          </a:p>
          <a:p>
            <a:pPr lvl="1"/>
            <a:r>
              <a:rPr lang="el-GR" dirty="0" smtClean="0"/>
              <a:t>της αντοχής του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συστήματος στην φόρτιση. </a:t>
            </a:r>
          </a:p>
          <a:p>
            <a:r>
              <a:rPr lang="el-GR" dirty="0" smtClean="0"/>
              <a:t> Σε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οδηγούν:</a:t>
            </a:r>
          </a:p>
          <a:p>
            <a:pPr lvl="1"/>
            <a:r>
              <a:rPr lang="el-GR" dirty="0" smtClean="0"/>
              <a:t> Η μηχανική υπερφόρτιση, </a:t>
            </a:r>
          </a:p>
          <a:p>
            <a:pPr lvl="1"/>
            <a:r>
              <a:rPr lang="el-GR" dirty="0" smtClean="0"/>
              <a:t> Η συχνότητα των επαναλήψεων, </a:t>
            </a:r>
          </a:p>
          <a:p>
            <a:pPr lvl="1"/>
            <a:r>
              <a:rPr lang="el-GR" dirty="0" smtClean="0"/>
              <a:t>Διάρκεια έκθεσης, στάσεις-θέσεις, ατυχήματα.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Γονάτισμα </a:t>
            </a:r>
            <a:r>
              <a:rPr lang="el-GR" sz="3200" b="0" dirty="0" smtClean="0"/>
              <a:t>1/2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kneel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20654"/>
            <a:ext cx="3024336" cy="37072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" name="10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445624" cy="1944216"/>
          </a:xfrm>
        </p:spPr>
        <p:txBody>
          <a:bodyPr>
            <a:normAutofit/>
          </a:bodyPr>
          <a:lstStyle/>
          <a:p>
            <a:r>
              <a:rPr lang="el-GR" dirty="0" smtClean="0"/>
              <a:t> Η συγκεκριμένη θέση αποτελεί επιβάρυνση για το γόνατο, ακόμη και λόγω της άμεσης πίεσης. </a:t>
            </a:r>
          </a:p>
          <a:p>
            <a:r>
              <a:rPr lang="el-GR" dirty="0" smtClean="0"/>
              <a:t>Δεν πρέπει να διατηρείται περισσότερο από τέσσερεις ώρες την ημέρα. </a:t>
            </a:r>
            <a:endParaRPr lang="el-GR" dirty="0"/>
          </a:p>
        </p:txBody>
      </p:sp>
      <p:sp>
        <p:nvSpPr>
          <p:cNvPr id="13" name="4 - Ορθογώνιο"/>
          <p:cNvSpPr/>
          <p:nvPr/>
        </p:nvSpPr>
        <p:spPr>
          <a:xfrm>
            <a:off x="5004048" y="6418301"/>
            <a:ext cx="15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Γονάτισμα</a:t>
            </a:r>
            <a:r>
              <a:rPr lang="el-GR" dirty="0" smtClean="0"/>
              <a:t> </a:t>
            </a:r>
            <a:r>
              <a:rPr lang="el-GR" sz="3200" b="0" dirty="0" smtClean="0"/>
              <a:t>2/2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67544" y="105273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Το γόνατο χ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ρησιμοποιείται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κατ’επανάληψη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συμπίεση με συχνότητα μία φορά το λεπτό 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6300192" y="1772816"/>
            <a:ext cx="259228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Μια τέτοια δραστηριότητα δεν πρέπει να έχει μέσα στην ημέρα διάρκεια μεγαλύτερη των δύο ωρών.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knee k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606987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4 - Ορθογώνιο"/>
          <p:cNvSpPr/>
          <p:nvPr/>
        </p:nvSpPr>
        <p:spPr>
          <a:xfrm>
            <a:off x="2483768" y="6464369"/>
            <a:ext cx="15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Βαθύ Κάθισμα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7" descr="squatting motorcy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780"/>
          <a:stretch>
            <a:fillRect/>
          </a:stretch>
        </p:blipFill>
        <p:spPr bwMode="auto">
          <a:xfrm>
            <a:off x="251520" y="1340768"/>
            <a:ext cx="3672408" cy="4176464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6" name="Picture 3" descr="squat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2232248" cy="3700264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444208" y="2564904"/>
            <a:ext cx="237626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θέση αυτή εφόσον διατηρείται περισσότερο από 4 ώρες την ημέρα οδηγεί σε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μυοσκελετικά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προβλήματα.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- Ορθογώνιο"/>
          <p:cNvSpPr/>
          <p:nvPr/>
        </p:nvSpPr>
        <p:spPr>
          <a:xfrm>
            <a:off x="1259632" y="5949280"/>
            <a:ext cx="15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3995936" y="1124744"/>
            <a:ext cx="47525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Βαθύ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κάθισμα. Επιβάρυνση για τα γόνατα, τα ισχία και τις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ποδοκνημικές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Χειρισμός Μηχανημάτων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23528" y="980728"/>
            <a:ext cx="842493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διαχείριση μοχλών λειτουργίας μηχανημάτων με τα πόδια εξυπηρετείται καλύτερα από καθιστή θέση, γιατί δεν χρειάζεται να γίνει μετακίνηση βάρους, όπως στην όρθια θέση.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Οι μοχλοί συνήθως τοποθετούνται απέναντι από τον χειριστή και το κάθισμα έχει </a:t>
            </a:r>
            <a:r>
              <a:rPr lang="el-GR" sz="2400" dirty="0" err="1" smtClean="0">
                <a:latin typeface="+mn-lt"/>
              </a:rPr>
              <a:t>ανάκλιση</a:t>
            </a:r>
            <a:r>
              <a:rPr lang="el-GR" sz="2400" dirty="0" smtClean="0">
                <a:latin typeface="+mn-lt"/>
              </a:rPr>
              <a:t> ώστε η γωνία στην άρθρωση των ισχίων να είναι μεγαλύτερη των 90 μοιρών.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24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domitall.com/wordpress/wp-content/uploads/2014/05/ergo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96818"/>
            <a:ext cx="3312368" cy="248965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1115616" y="6386475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domitall.com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499992" y="3861048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400" dirty="0" smtClean="0">
                <a:latin typeface="+mn-lt"/>
              </a:rPr>
              <a:t>Η διάταξη είναι συχνά όπως στο αυτοκίνητο.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Τόξο Χειρισμού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1026" name="Picture 2" descr="http://www.ilocis.org/documents/images/erg38fe.gif"/>
          <p:cNvPicPr>
            <a:picLocks noChangeAspect="1" noChangeArrowheads="1"/>
          </p:cNvPicPr>
          <p:nvPr/>
        </p:nvPicPr>
        <p:blipFill>
          <a:blip r:embed="rId2" cstate="print"/>
          <a:srcRect r="50990"/>
          <a:stretch>
            <a:fillRect/>
          </a:stretch>
        </p:blipFill>
        <p:spPr bwMode="auto">
          <a:xfrm>
            <a:off x="395536" y="1700808"/>
            <a:ext cx="5078458" cy="4824536"/>
          </a:xfrm>
          <a:prstGeom prst="rect">
            <a:avLst/>
          </a:prstGeom>
          <a:noFill/>
        </p:spPr>
      </p:pic>
      <p:pic>
        <p:nvPicPr>
          <p:cNvPr id="7" name="Picture 2" descr="http://www.ilocis.org/documents/images/erg38fe.gif"/>
          <p:cNvPicPr>
            <a:picLocks noChangeAspect="1" noChangeArrowheads="1"/>
          </p:cNvPicPr>
          <p:nvPr/>
        </p:nvPicPr>
        <p:blipFill>
          <a:blip r:embed="rId2" cstate="print"/>
          <a:srcRect l="49412" t="4870" b="25327"/>
          <a:stretch>
            <a:fillRect/>
          </a:stretch>
        </p:blipFill>
        <p:spPr bwMode="auto">
          <a:xfrm>
            <a:off x="4067944" y="764704"/>
            <a:ext cx="4819660" cy="3096344"/>
          </a:xfrm>
          <a:prstGeom prst="rect">
            <a:avLst/>
          </a:prstGeom>
          <a:noFill/>
        </p:spPr>
      </p:pic>
      <p:sp>
        <p:nvSpPr>
          <p:cNvPr id="9" name="4 - Θέση περιεχομένου"/>
          <p:cNvSpPr txBox="1">
            <a:spLocks/>
          </p:cNvSpPr>
          <p:nvPr/>
        </p:nvSpPr>
        <p:spPr>
          <a:xfrm>
            <a:off x="1187624" y="1052737"/>
            <a:ext cx="4464496" cy="9196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noProof="0" dirty="0">
                <a:latin typeface="+mn-lt"/>
              </a:rPr>
              <a:t>Χ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ειρισμός μηχανήματος από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καθιστή θέση.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5148064" y="3861048"/>
            <a:ext cx="3538736" cy="27363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2600" dirty="0" smtClean="0"/>
              <a:t>Ο χώρος δραστηριότητας των κάτω άκρων, αναπτύσσεται σε τόξο, όπου οι φορτίσεις είναι αποδεκτές για τις αρθρώσεις </a:t>
            </a:r>
          </a:p>
          <a:p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899592" y="6524021"/>
            <a:ext cx="741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ilocis.org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Διατάσεις </a:t>
            </a:r>
            <a:r>
              <a:rPr lang="el-GR" sz="3200" b="0" dirty="0" smtClean="0"/>
              <a:t>1/3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6" name="Picture 2" descr="prevent 8"/>
          <p:cNvPicPr>
            <a:picLocks noChangeAspect="1" noChangeArrowheads="1"/>
          </p:cNvPicPr>
          <p:nvPr/>
        </p:nvPicPr>
        <p:blipFill>
          <a:blip r:embed="rId2" cstate="print"/>
          <a:srcRect l="38575" t="43719" r="38164" b="33049"/>
          <a:stretch>
            <a:fillRect/>
          </a:stretch>
        </p:blipFill>
        <p:spPr bwMode="auto">
          <a:xfrm>
            <a:off x="467544" y="3284984"/>
            <a:ext cx="3960440" cy="3573016"/>
          </a:xfrm>
          <a:prstGeom prst="rect">
            <a:avLst/>
          </a:prstGeom>
          <a:noFill/>
        </p:spPr>
      </p:pic>
      <p:pic>
        <p:nvPicPr>
          <p:cNvPr id="12" name="Picture 2" descr="prevent 8"/>
          <p:cNvPicPr>
            <a:picLocks noChangeAspect="1" noChangeArrowheads="1"/>
          </p:cNvPicPr>
          <p:nvPr/>
        </p:nvPicPr>
        <p:blipFill>
          <a:blip r:embed="rId2" cstate="print"/>
          <a:srcRect l="70528" t="10472" r="2587" b="67482"/>
          <a:stretch>
            <a:fillRect/>
          </a:stretch>
        </p:blipFill>
        <p:spPr bwMode="auto">
          <a:xfrm>
            <a:off x="4463505" y="1412776"/>
            <a:ext cx="4666118" cy="3456384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4716016" y="6093296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rathminesphysio.com.au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6"/>
            <a:ext cx="5472608" cy="2160240"/>
          </a:xfrm>
        </p:spPr>
        <p:txBody>
          <a:bodyPr>
            <a:normAutofit/>
          </a:bodyPr>
          <a:lstStyle/>
          <a:p>
            <a:r>
              <a:rPr lang="el-GR" dirty="0" smtClean="0"/>
              <a:t>Η ελαστικότητα των μυϊκών συστημάτων διευκολύνει την κινητικότητα των αρθρώσεων και την επάρκεια στις κινητικές απαιτήσεις της καθημερινότητας ή επαγγελματικές.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Διατάσεις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2" descr="prevent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68" t="40495" r="70410" b="30259"/>
          <a:stretch>
            <a:fillRect/>
          </a:stretch>
        </p:blipFill>
        <p:spPr bwMode="auto">
          <a:xfrm>
            <a:off x="0" y="1772816"/>
            <a:ext cx="3421893" cy="4752528"/>
          </a:xfrm>
          <a:prstGeom prst="rect">
            <a:avLst/>
          </a:prstGeom>
          <a:noFill/>
        </p:spPr>
      </p:pic>
      <p:pic>
        <p:nvPicPr>
          <p:cNvPr id="7" name="Picture 2" descr="prevent 8"/>
          <p:cNvPicPr>
            <a:picLocks noChangeAspect="1" noChangeArrowheads="1"/>
          </p:cNvPicPr>
          <p:nvPr/>
        </p:nvPicPr>
        <p:blipFill>
          <a:blip r:embed="rId2" cstate="print"/>
          <a:srcRect l="44553" t="8533" r="39022" b="63735"/>
          <a:stretch>
            <a:fillRect/>
          </a:stretch>
        </p:blipFill>
        <p:spPr bwMode="auto">
          <a:xfrm>
            <a:off x="5580112" y="1340768"/>
            <a:ext cx="3192413" cy="4869160"/>
          </a:xfrm>
          <a:prstGeom prst="rect">
            <a:avLst/>
          </a:prstGeom>
          <a:noFill/>
        </p:spPr>
      </p:pic>
      <p:pic>
        <p:nvPicPr>
          <p:cNvPr id="8" name="Picture 2" descr="prevent 8"/>
          <p:cNvPicPr>
            <a:picLocks noChangeAspect="1" noChangeArrowheads="1"/>
          </p:cNvPicPr>
          <p:nvPr/>
        </p:nvPicPr>
        <p:blipFill>
          <a:blip r:embed="rId2" cstate="print"/>
          <a:srcRect l="3809" t="8533" r="74352" b="63735"/>
          <a:stretch>
            <a:fillRect/>
          </a:stretch>
        </p:blipFill>
        <p:spPr bwMode="auto">
          <a:xfrm>
            <a:off x="3059832" y="1268760"/>
            <a:ext cx="2880320" cy="3303891"/>
          </a:xfrm>
          <a:prstGeom prst="rect">
            <a:avLst/>
          </a:prstGeom>
          <a:noFill/>
        </p:spPr>
      </p:pic>
      <p:sp>
        <p:nvSpPr>
          <p:cNvPr id="10" name="17 - Ορθογώνιο"/>
          <p:cNvSpPr/>
          <p:nvPr/>
        </p:nvSpPr>
        <p:spPr>
          <a:xfrm>
            <a:off x="2879812" y="6370295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rathminesphysio.com.au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Διατάσεις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9" name="Picture 2" descr="prevent 8"/>
          <p:cNvPicPr>
            <a:picLocks noChangeAspect="1" noChangeArrowheads="1"/>
          </p:cNvPicPr>
          <p:nvPr/>
        </p:nvPicPr>
        <p:blipFill>
          <a:blip r:embed="rId2" cstate="print"/>
          <a:srcRect t="75953" r="76408" b="2363"/>
          <a:stretch>
            <a:fillRect/>
          </a:stretch>
        </p:blipFill>
        <p:spPr bwMode="auto">
          <a:xfrm>
            <a:off x="346892" y="2348880"/>
            <a:ext cx="4909691" cy="4076609"/>
          </a:xfrm>
          <a:prstGeom prst="rect">
            <a:avLst/>
          </a:prstGeom>
          <a:noFill/>
        </p:spPr>
      </p:pic>
      <p:pic>
        <p:nvPicPr>
          <p:cNvPr id="10" name="Picture 2" descr="prevent 8"/>
          <p:cNvPicPr>
            <a:picLocks noChangeAspect="1" noChangeArrowheads="1"/>
          </p:cNvPicPr>
          <p:nvPr/>
        </p:nvPicPr>
        <p:blipFill>
          <a:blip r:embed="rId2" cstate="print"/>
          <a:srcRect l="69872" t="42490" r="2920" b="37281"/>
          <a:stretch>
            <a:fillRect/>
          </a:stretch>
        </p:blipFill>
        <p:spPr bwMode="auto">
          <a:xfrm>
            <a:off x="3563888" y="1052736"/>
            <a:ext cx="5184576" cy="3482178"/>
          </a:xfrm>
          <a:prstGeom prst="rect">
            <a:avLst/>
          </a:prstGeom>
          <a:noFill/>
        </p:spPr>
      </p:pic>
      <p:sp>
        <p:nvSpPr>
          <p:cNvPr id="7" name="17 - Ορθογώνιο"/>
          <p:cNvSpPr/>
          <p:nvPr/>
        </p:nvSpPr>
        <p:spPr>
          <a:xfrm>
            <a:off x="5436096" y="5816297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rathminesphysio.com.au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Όρθια Στάση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Στην όρθια στάση:</a:t>
            </a:r>
          </a:p>
          <a:p>
            <a:pPr lvl="1"/>
            <a:r>
              <a:rPr lang="el-GR" dirty="0" smtClean="0"/>
              <a:t>Η γραμμή της βαρύτητας περνά λίγα εκατοστά εμπρός από τον εγκάρσιο άξονα της άρθρωσης του ισχίου.</a:t>
            </a:r>
          </a:p>
          <a:p>
            <a:pPr lvl="1"/>
            <a:r>
              <a:rPr lang="el-GR" dirty="0" smtClean="0"/>
              <a:t>Τα φορτία κατανέμονται ανάλογα στο εμπρός τμήμα του πέλματος και στην πτέρνα. </a:t>
            </a:r>
            <a:endParaRPr lang="en-US" dirty="0" smtClean="0"/>
          </a:p>
          <a:p>
            <a:pPr lvl="1"/>
            <a:r>
              <a:rPr lang="el-GR" dirty="0" smtClean="0"/>
              <a:t>Το μεγάλο δάχτυλο δέχεται διπλάσιο φορτίο από τα άλλα μετατάρσια. </a:t>
            </a:r>
          </a:p>
          <a:p>
            <a:pPr lvl="1"/>
            <a:r>
              <a:rPr lang="el-GR" dirty="0" smtClean="0"/>
              <a:t>Σε στήριξη και στα δύο άκρα, κάθε ισχίο δέχεται το μισό του βάρους του σώματος.</a:t>
            </a:r>
          </a:p>
          <a:p>
            <a:pPr lvl="1"/>
            <a:r>
              <a:rPr lang="el-GR" dirty="0" smtClean="0"/>
              <a:t>Η έξω στροφή ισχίου επιτείνει την ποδική καμάρα, παρασύροντας την πτέρνα σε ανάσπαση έσω χείλους.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Εργονομία (Ε). 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Ισχίο – Γόνατο -</a:t>
            </a:r>
            <a:r>
              <a:rPr lang="en-US" sz="2000" dirty="0" smtClean="0"/>
              <a:t> </a:t>
            </a:r>
            <a:r>
              <a:rPr lang="el-GR" sz="2000" dirty="0" smtClean="0"/>
              <a:t>Βαθύ Κάθισμα».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Σταθεροποίηση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σταθεροποίηση στον αστράγαλο, το γόνατο και το ισχίο εξασφαλίζεται με μυϊκή λειτουργία και συνδεσμική υποστήριξη.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αντίδραση</a:t>
            </a:r>
            <a:r>
              <a:rPr lang="el-GR" dirty="0" smtClean="0"/>
              <a:t>, που αναπτύσσεται στην άρθρωση, είναι ανάλογη προς το ποσό της </a:t>
            </a:r>
            <a:r>
              <a:rPr lang="el-GR" b="1" dirty="0" smtClean="0"/>
              <a:t>μυϊκής</a:t>
            </a:r>
            <a:r>
              <a:rPr lang="el-GR" dirty="0" smtClean="0"/>
              <a:t> </a:t>
            </a:r>
            <a:r>
              <a:rPr lang="el-GR" b="1" dirty="0" smtClean="0"/>
              <a:t>δύναμης</a:t>
            </a:r>
            <a:r>
              <a:rPr lang="en-US" b="1" dirty="0" smtClean="0"/>
              <a:t>,</a:t>
            </a:r>
            <a:r>
              <a:rPr lang="el-GR" dirty="0" smtClean="0"/>
              <a:t> που απαιτείται για την σταθεροποίηση. </a:t>
            </a:r>
          </a:p>
          <a:p>
            <a:r>
              <a:rPr lang="el-GR" dirty="0" smtClean="0"/>
              <a:t>Οι δυνάμεις που αναπτύσσονται από το βάρος του σώματος και από τους μύες σκοπεύουν στην σταθεροποίηση των αρθρώσεων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 βάρος του σώματος προκαλεί ροπή ραχιαίας κάμψης, και απαιτεί σχετική δραστηριότητα από τους πελματιαίους καμπτήρες μύες της </a:t>
            </a:r>
            <a:r>
              <a:rPr lang="el-GR" dirty="0" err="1" smtClean="0"/>
              <a:t>ποδοκνημικής</a:t>
            </a:r>
            <a:r>
              <a:rPr lang="el-GR" dirty="0" smtClean="0"/>
              <a:t> άρθρωσης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Βάδιση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94928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l-GR" sz="2200" dirty="0" smtClean="0"/>
              <a:t>Κατά την </a:t>
            </a:r>
            <a:r>
              <a:rPr lang="el-GR" sz="2200" b="1" dirty="0" smtClean="0"/>
              <a:t>βάδιση</a:t>
            </a:r>
            <a:r>
              <a:rPr lang="el-GR" sz="2200" dirty="0" smtClean="0"/>
              <a:t> τα φορτία μεταδίδονται από τον αστράγαλο πίσω στην πτέρνα και εμπρός στο σκαφοειδές και κυβοειδές μέχρι το δεύτερο μετατάρσιο. Μόνο ελάχιστο φορτίο μεταφέρεται πλευρικά.</a:t>
            </a:r>
          </a:p>
          <a:p>
            <a:pPr>
              <a:lnSpc>
                <a:spcPct val="105000"/>
              </a:lnSpc>
            </a:pPr>
            <a:r>
              <a:rPr lang="el-GR" sz="2200" dirty="0" smtClean="0"/>
              <a:t>Συγκεκριμένα:</a:t>
            </a:r>
          </a:p>
          <a:p>
            <a:pPr lvl="1">
              <a:lnSpc>
                <a:spcPct val="105000"/>
              </a:lnSpc>
            </a:pPr>
            <a:r>
              <a:rPr lang="el-GR" sz="2200" dirty="0" smtClean="0"/>
              <a:t>Στην αρχή της περιόδου στήριξης, κατά την επαφή της πτέρνας με το </a:t>
            </a:r>
            <a:r>
              <a:rPr lang="el-GR" sz="2200" dirty="0" err="1" smtClean="0"/>
              <a:t>έδαφο</a:t>
            </a:r>
            <a:r>
              <a:rPr lang="el-GR" sz="2200" dirty="0" smtClean="0"/>
              <a:t>, η αντίδραση από το έδαφος εφαρμόζεται λίγο </a:t>
            </a:r>
            <a:r>
              <a:rPr lang="el-GR" sz="2200" dirty="0" err="1" smtClean="0"/>
              <a:t>πλευρικότερα</a:t>
            </a:r>
            <a:r>
              <a:rPr lang="el-GR" sz="2200" dirty="0" smtClean="0"/>
              <a:t> προς το κέντρο της πτέρνας.</a:t>
            </a:r>
          </a:p>
          <a:p>
            <a:pPr lvl="1">
              <a:lnSpc>
                <a:spcPct val="105000"/>
              </a:lnSpc>
            </a:pPr>
            <a:r>
              <a:rPr lang="el-GR" sz="2200" dirty="0" smtClean="0"/>
              <a:t>Στο τέλος της περιόδου στήριξης, η αντίδραση καταλήγει κάτω από το δεύτερο μετατάρσιο και το μεγάλο δάχτυλο , πριν χάσουν τα δάχτυλα την επαφή τους με το έδαφος.</a:t>
            </a:r>
          </a:p>
          <a:p>
            <a:pPr>
              <a:lnSpc>
                <a:spcPct val="105000"/>
              </a:lnSpc>
            </a:pPr>
            <a:r>
              <a:rPr lang="el-GR" sz="2200" dirty="0" smtClean="0"/>
              <a:t>Τα μαλακά μόρια είναι ικανά να απορροφούν τον κραδασμό κατά την βάδιση και να προστατεύουν τις οστικές προεξοχές από την πίεση στην φάση προώθησης και κατά την στάση. </a:t>
            </a:r>
          </a:p>
          <a:p>
            <a:pPr>
              <a:lnSpc>
                <a:spcPct val="105000"/>
              </a:lnSpc>
            </a:pPr>
            <a:endParaRPr lang="el-GR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</a:t>
            </a:r>
            <a:r>
              <a:rPr lang="el-GR" sz="3600" dirty="0" err="1" smtClean="0"/>
              <a:t>Ποδοκνημική</a:t>
            </a:r>
            <a:r>
              <a:rPr lang="el-GR" sz="3600" dirty="0" smtClean="0"/>
              <a:t> Άρθρωση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l-GR" dirty="0" smtClean="0"/>
              <a:t>Η </a:t>
            </a:r>
            <a:r>
              <a:rPr lang="el-GR" dirty="0" err="1" smtClean="0"/>
              <a:t>ποδοκνημική</a:t>
            </a:r>
            <a:r>
              <a:rPr lang="el-GR" dirty="0" smtClean="0"/>
              <a:t> άρθρωση (</a:t>
            </a:r>
            <a:r>
              <a:rPr lang="el-GR" dirty="0" err="1" smtClean="0"/>
              <a:t>αστραγαλο</a:t>
            </a:r>
            <a:r>
              <a:rPr lang="el-GR" dirty="0" smtClean="0"/>
              <a:t>-</a:t>
            </a:r>
            <a:r>
              <a:rPr lang="el-GR" dirty="0" err="1" smtClean="0"/>
              <a:t>κνημική</a:t>
            </a:r>
            <a:r>
              <a:rPr lang="el-GR" dirty="0" smtClean="0"/>
              <a:t>, </a:t>
            </a:r>
            <a:r>
              <a:rPr lang="el-GR" dirty="0" err="1" smtClean="0"/>
              <a:t>αστραγαλο</a:t>
            </a:r>
            <a:r>
              <a:rPr lang="el-GR" dirty="0" smtClean="0"/>
              <a:t>-</a:t>
            </a:r>
            <a:r>
              <a:rPr lang="el-GR" dirty="0" err="1" smtClean="0"/>
              <a:t>περονιαία</a:t>
            </a:r>
            <a:r>
              <a:rPr lang="el-GR" dirty="0" smtClean="0"/>
              <a:t>, </a:t>
            </a:r>
            <a:r>
              <a:rPr lang="el-GR" dirty="0" err="1" smtClean="0"/>
              <a:t>κνημο</a:t>
            </a:r>
            <a:r>
              <a:rPr lang="el-GR" dirty="0" smtClean="0"/>
              <a:t>-</a:t>
            </a:r>
            <a:r>
              <a:rPr lang="el-GR" dirty="0" err="1" smtClean="0"/>
              <a:t>περονιαία</a:t>
            </a:r>
            <a:r>
              <a:rPr lang="el-GR" dirty="0" smtClean="0"/>
              <a:t>) συμμετέχει στην κινητικότητα και την μεταφορά βάρους από το κάτω άκρο. </a:t>
            </a:r>
          </a:p>
          <a:p>
            <a:pPr>
              <a:lnSpc>
                <a:spcPct val="115000"/>
              </a:lnSpc>
            </a:pPr>
            <a:r>
              <a:rPr lang="el-GR" dirty="0" smtClean="0"/>
              <a:t>Οι δυνάμεις φόρτισης που αναπτύσσονται στην </a:t>
            </a:r>
            <a:r>
              <a:rPr lang="el-GR" dirty="0" err="1" smtClean="0"/>
              <a:t>ποδοκνημική</a:t>
            </a:r>
            <a:r>
              <a:rPr lang="el-GR" dirty="0" smtClean="0"/>
              <a:t> άρθρωση κατά την βάδιση είναι δυνατόν να είναι </a:t>
            </a:r>
            <a:r>
              <a:rPr lang="el-GR" dirty="0" err="1" smtClean="0"/>
              <a:t>υπερπενταπλάσιες</a:t>
            </a:r>
            <a:r>
              <a:rPr lang="el-GR" dirty="0" smtClean="0"/>
              <a:t> του βάρους του σώματος. </a:t>
            </a:r>
          </a:p>
          <a:p>
            <a:pPr>
              <a:lnSpc>
                <a:spcPct val="115000"/>
              </a:lnSpc>
            </a:pPr>
            <a:r>
              <a:rPr lang="el-GR" dirty="0" smtClean="0"/>
              <a:t>Ο άξονας της </a:t>
            </a:r>
            <a:r>
              <a:rPr lang="el-GR" dirty="0" err="1" smtClean="0"/>
              <a:t>ποδοκνημικής</a:t>
            </a:r>
            <a:r>
              <a:rPr lang="el-GR" dirty="0" smtClean="0"/>
              <a:t> άρθρωσης κατά την ραχιαία και την πελματιαία κάμψη, αποκλίνει ελαφρά προς τα πίσω σε σχέση με το μετωπιαίο επίπεδο. </a:t>
            </a:r>
          </a:p>
          <a:p>
            <a:pPr>
              <a:lnSpc>
                <a:spcPct val="115000"/>
              </a:lnSpc>
            </a:pPr>
            <a:r>
              <a:rPr lang="el-GR" dirty="0" smtClean="0"/>
              <a:t>Ο περιορισμός της κινητικότητας και της δομικής σταθερότητας της άρθρωσης οδηγεί σε παθολογικές αλλαγές.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</a:t>
            </a:r>
            <a:r>
              <a:rPr lang="el-GR" sz="3600" dirty="0" err="1" smtClean="0"/>
              <a:t>Ποδοκνημική</a:t>
            </a:r>
            <a:r>
              <a:rPr lang="el-GR" sz="3600" dirty="0" smtClean="0"/>
              <a:t> Άρθρωση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Στην φυσιολογική άρθρωση, κατά την ραχιαία κάμψη, οι αρθρικές επιφάνειες απομακρύνονται στην αρχή της κίνησης, μετά ολισθαίνουν και τελικά συμπιέζονται στο τέλος της κίνησης.</a:t>
            </a:r>
          </a:p>
          <a:p>
            <a:r>
              <a:rPr lang="el-GR" dirty="0" smtClean="0"/>
              <a:t>Προβλήματα στην </a:t>
            </a:r>
            <a:r>
              <a:rPr lang="el-GR" dirty="0" err="1" smtClean="0"/>
              <a:t>ποδοκνημική</a:t>
            </a:r>
            <a:r>
              <a:rPr lang="el-GR" dirty="0" smtClean="0"/>
              <a:t> άρθρωση επηρεάζουν την τροχιά της κίνησης – κυρίως την ραχιαία κάμψη.</a:t>
            </a:r>
          </a:p>
          <a:p>
            <a:r>
              <a:rPr lang="el-GR" dirty="0" smtClean="0"/>
              <a:t>Σε παθολογική κίνηση, η κατεύθυνση της μετατόπισης των σημείων της συμπίεσης δεν παρουσιάζει συγκεκριμένο πρότυπο. Έτσι η συμπίεση γίνεται στην μέση θέση και όχι στο όριο της τροχιάς. 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 </a:t>
            </a:r>
            <a:r>
              <a:rPr lang="el-GR" sz="3600" dirty="0" err="1" smtClean="0"/>
              <a:t>Ποδοκνημική</a:t>
            </a:r>
            <a:r>
              <a:rPr lang="el-GR" sz="3600" dirty="0" smtClean="0"/>
              <a:t> Άρθρωση</a:t>
            </a:r>
            <a:r>
              <a:rPr lang="el-GR" dirty="0" smtClean="0"/>
              <a:t> </a:t>
            </a:r>
            <a:r>
              <a:rPr lang="el-GR" sz="3200" b="0" dirty="0" smtClean="0"/>
              <a:t>3/3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err="1" smtClean="0"/>
              <a:t>αστραγαλοπερονιαία</a:t>
            </a:r>
            <a:r>
              <a:rPr lang="el-GR" dirty="0" smtClean="0"/>
              <a:t> άρθρωση δέχεται – μεταφέρει –το εν έκτο της δύναμης που ασκείται στο πόδι</a:t>
            </a:r>
            <a:r>
              <a:rPr lang="en-US" dirty="0" smtClean="0"/>
              <a:t> (leg)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Μικρές ανατομικές αποκλίσεις (μόλις 1 ή 2 </a:t>
            </a:r>
            <a:r>
              <a:rPr lang="en-US" dirty="0" smtClean="0"/>
              <a:t>mm</a:t>
            </a:r>
            <a:r>
              <a:rPr lang="el-GR" dirty="0" smtClean="0"/>
              <a:t>) στην </a:t>
            </a:r>
            <a:r>
              <a:rPr lang="el-GR" dirty="0" err="1" smtClean="0"/>
              <a:t>αστραγαλο</a:t>
            </a:r>
            <a:r>
              <a:rPr lang="el-GR" dirty="0" smtClean="0"/>
              <a:t>-</a:t>
            </a:r>
            <a:r>
              <a:rPr lang="el-GR" dirty="0" err="1" smtClean="0"/>
              <a:t>κνημική</a:t>
            </a:r>
            <a:r>
              <a:rPr lang="el-GR" dirty="0" smtClean="0"/>
              <a:t> και </a:t>
            </a:r>
            <a:r>
              <a:rPr lang="el-GR" dirty="0" err="1" smtClean="0"/>
              <a:t>αστραγαλο</a:t>
            </a:r>
            <a:r>
              <a:rPr lang="el-GR" dirty="0" smtClean="0"/>
              <a:t>-</a:t>
            </a:r>
            <a:r>
              <a:rPr lang="el-GR" dirty="0" err="1" smtClean="0"/>
              <a:t>περονιαία</a:t>
            </a:r>
            <a:r>
              <a:rPr lang="el-GR" dirty="0" smtClean="0"/>
              <a:t> άρθρωση μπορεί να έχουν σοβαρές συνέπειες στην διεύθυνση της φόρτισης στον αστράγαλο και επομένως πρόωρες εκφυλιστικές αλλαγές.</a:t>
            </a:r>
          </a:p>
          <a:p>
            <a:r>
              <a:rPr lang="el-GR" dirty="0" smtClean="0"/>
              <a:t>Η πελματιαία κάμψη της </a:t>
            </a:r>
            <a:r>
              <a:rPr lang="el-GR" dirty="0" err="1" smtClean="0"/>
              <a:t>ποδοκνημικής</a:t>
            </a:r>
            <a:r>
              <a:rPr lang="el-GR" dirty="0" smtClean="0"/>
              <a:t> ελαττώνεται όσο αυξάνεται το ύψος στο τακούνι του υποδήματος (επομένως και η κινητικότητα της άρθρωσης κατά την βάδιση).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Κίνηση Ταρσού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Κατά την βάδιση: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Η κίνηση στα οστά του ταρσού στην </a:t>
            </a:r>
            <a:r>
              <a:rPr lang="el-GR" dirty="0" err="1" smtClean="0"/>
              <a:t>υπαστραγαλική</a:t>
            </a:r>
            <a:r>
              <a:rPr lang="el-GR" dirty="0" smtClean="0"/>
              <a:t> άρθρωση, μοιάζει με την κίνηση του κατσαβιδιού.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Συμβαίνει ολίσθηση στις </a:t>
            </a:r>
            <a:r>
              <a:rPr lang="el-GR" dirty="0" err="1" smtClean="0"/>
              <a:t>μεταταρσο</a:t>
            </a:r>
            <a:r>
              <a:rPr lang="el-GR" dirty="0" smtClean="0"/>
              <a:t>-</a:t>
            </a:r>
            <a:r>
              <a:rPr lang="el-GR" dirty="0" err="1" smtClean="0"/>
              <a:t>φαλαγγικές</a:t>
            </a:r>
            <a:r>
              <a:rPr lang="el-GR" dirty="0" smtClean="0"/>
              <a:t> αρθρώσεις με συμπίεση στην υπερβολική έκταση. Είναι κίνηση ανάλογη της κίνησης του αστραγάλου.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Οι </a:t>
            </a:r>
            <a:r>
              <a:rPr lang="el-GR" dirty="0" err="1" smtClean="0"/>
              <a:t>ταρσομετατάρσιες</a:t>
            </a:r>
            <a:r>
              <a:rPr lang="el-GR" dirty="0" smtClean="0"/>
              <a:t> αρθρώσεις, σταθεροποιούν το δεύτερο μετατάρσιο, καθιστώντας το </a:t>
            </a:r>
            <a:r>
              <a:rPr lang="el-GR" dirty="0" err="1" smtClean="0"/>
              <a:t>το</a:t>
            </a:r>
            <a:r>
              <a:rPr lang="el-GR" dirty="0" smtClean="0"/>
              <a:t> πλέον άκαμπτο οστό και ικανό να μεταφέρει κατά την βάδιση το μεγαλύτερο φορτίο.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Πέλμα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ενεργητικός έλεγχος του πέλματος εξασφαλίζεται από τους εξωγενείς μύες.</a:t>
            </a:r>
          </a:p>
          <a:p>
            <a:r>
              <a:rPr lang="el-GR" dirty="0" smtClean="0"/>
              <a:t> Η κίνηση στα μικρά δάχτυλα ελέγχεται από τους ενδογενείς και εξωγενείς μύες, όπως στο άνω άκρο.</a:t>
            </a:r>
          </a:p>
          <a:p>
            <a:r>
              <a:rPr lang="el-GR" dirty="0" smtClean="0"/>
              <a:t>Η πελματιαία απονεύρωση, με έναν πολύπλοκο μηχανισμό, βοηθά στην παθητική σταθεροποίηση των οστών του ταρσού και του μεταταρσίου.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l-GR" dirty="0" smtClean="0"/>
              <a:t>Η κίνηση στα οστά του ταρσού στην </a:t>
            </a:r>
            <a:r>
              <a:rPr lang="el-GR" dirty="0" err="1" smtClean="0"/>
              <a:t>υπαστραγαλική</a:t>
            </a:r>
            <a:r>
              <a:rPr lang="el-GR" dirty="0" smtClean="0"/>
              <a:t> άρθρωση, μοιάζει με την κίνηση του κατσαβιδιού.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1372</TotalTime>
  <Words>1560</Words>
  <Application>Microsoft Office PowerPoint</Application>
  <PresentationFormat>Προβολή στην οθόνη (4:3)</PresentationFormat>
  <Paragraphs>165</Paragraphs>
  <Slides>25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(E)</vt:lpstr>
      <vt:lpstr>Όρθια Στάση</vt:lpstr>
      <vt:lpstr>Σταθεροποίηση</vt:lpstr>
      <vt:lpstr>Βάδιση </vt:lpstr>
      <vt:lpstr> Ποδοκνημική Άρθρωση 1/3</vt:lpstr>
      <vt:lpstr> Ποδοκνημική Άρθρωση 2/3</vt:lpstr>
      <vt:lpstr> Ποδοκνημική Άρθρωση 3/3</vt:lpstr>
      <vt:lpstr>Κίνηση Ταρσού</vt:lpstr>
      <vt:lpstr>Πέλμα</vt:lpstr>
      <vt:lpstr>Μυοσκελετικά Προβλήματα</vt:lpstr>
      <vt:lpstr>Γονάτισμα 1/2 </vt:lpstr>
      <vt:lpstr>Γονάτισμα 2/2 </vt:lpstr>
      <vt:lpstr>Βαθύ Κάθισμα </vt:lpstr>
      <vt:lpstr> Χειρισμός Μηχανημάτων </vt:lpstr>
      <vt:lpstr>Τόξο Χειρισμού</vt:lpstr>
      <vt:lpstr>Διατάσεις 1/3</vt:lpstr>
      <vt:lpstr>Διατάσεις 2/3</vt:lpstr>
      <vt:lpstr>Διατάσεις 3/3</vt:lpstr>
      <vt:lpstr>Σημειώματα</vt:lpstr>
      <vt:lpstr>Τέλος Ενότητας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42</cp:revision>
  <dcterms:created xsi:type="dcterms:W3CDTF">2015-03-09T10:26:02Z</dcterms:created>
  <dcterms:modified xsi:type="dcterms:W3CDTF">2015-08-31T09:40:47Z</dcterms:modified>
</cp:coreProperties>
</file>