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60"/>
  </p:notesMasterIdLst>
  <p:handoutMasterIdLst>
    <p:handoutMasterId r:id="rId61"/>
  </p:handoutMasterIdLst>
  <p:sldIdLst>
    <p:sldId id="381" r:id="rId4"/>
    <p:sldId id="406" r:id="rId5"/>
    <p:sldId id="407" r:id="rId6"/>
    <p:sldId id="403" r:id="rId7"/>
    <p:sldId id="275" r:id="rId8"/>
    <p:sldId id="276" r:id="rId9"/>
    <p:sldId id="277" r:id="rId10"/>
    <p:sldId id="383" r:id="rId11"/>
    <p:sldId id="384" r:id="rId12"/>
    <p:sldId id="386" r:id="rId13"/>
    <p:sldId id="387" r:id="rId14"/>
    <p:sldId id="385" r:id="rId15"/>
    <p:sldId id="282" r:id="rId16"/>
    <p:sldId id="283" r:id="rId17"/>
    <p:sldId id="284" r:id="rId18"/>
    <p:sldId id="404" r:id="rId19"/>
    <p:sldId id="388" r:id="rId20"/>
    <p:sldId id="349" r:id="rId21"/>
    <p:sldId id="327" r:id="rId22"/>
    <p:sldId id="389" r:id="rId23"/>
    <p:sldId id="329" r:id="rId24"/>
    <p:sldId id="330" r:id="rId25"/>
    <p:sldId id="331" r:id="rId26"/>
    <p:sldId id="332" r:id="rId27"/>
    <p:sldId id="334" r:id="rId28"/>
    <p:sldId id="335" r:id="rId29"/>
    <p:sldId id="311" r:id="rId30"/>
    <p:sldId id="390" r:id="rId31"/>
    <p:sldId id="358" r:id="rId32"/>
    <p:sldId id="312" r:id="rId33"/>
    <p:sldId id="366" r:id="rId34"/>
    <p:sldId id="367" r:id="rId35"/>
    <p:sldId id="368" r:id="rId36"/>
    <p:sldId id="369" r:id="rId37"/>
    <p:sldId id="370" r:id="rId38"/>
    <p:sldId id="372" r:id="rId39"/>
    <p:sldId id="373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9" r:id="rId48"/>
    <p:sldId id="398" r:id="rId49"/>
    <p:sldId id="400" r:id="rId50"/>
    <p:sldId id="402" r:id="rId51"/>
    <p:sldId id="401" r:id="rId52"/>
    <p:sldId id="374" r:id="rId53"/>
    <p:sldId id="375" r:id="rId54"/>
    <p:sldId id="376" r:id="rId55"/>
    <p:sldId id="377" r:id="rId56"/>
    <p:sldId id="378" r:id="rId57"/>
    <p:sldId id="379" r:id="rId58"/>
    <p:sldId id="380" r:id="rId59"/>
  </p:sldIdLst>
  <p:sldSz cx="9144000" cy="6858000" type="screen4x3"/>
  <p:notesSz cx="6797675" cy="9928225"/>
  <p:custDataLst>
    <p:tags r:id="rId6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99003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4" autoAdjust="0"/>
    <p:restoredTop sz="85637" autoAdjust="0"/>
  </p:normalViewPr>
  <p:slideViewPr>
    <p:cSldViewPr>
      <p:cViewPr varScale="1">
        <p:scale>
          <a:sx n="96" d="100"/>
          <a:sy n="96" d="100"/>
        </p:scale>
        <p:origin x="-19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25/6/2016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25/6/2016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80527" y="4715406"/>
            <a:ext cx="5438140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90" indent="-179190">
              <a:buFont typeface="Arial" pitchFamily="34" charset="0"/>
              <a:buChar char="•"/>
            </a:pPr>
            <a:endParaRPr lang="el-GR" b="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06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038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20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54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35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183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352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72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3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30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48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44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29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71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9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8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2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0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8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4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000"/>
              </a:spcBef>
              <a:defRPr sz="2400"/>
            </a:lvl3pPr>
            <a:lvl4pPr>
              <a:lnSpc>
                <a:spcPct val="110000"/>
              </a:lnSpc>
              <a:spcBef>
                <a:spcPts val="1000"/>
              </a:spcBef>
              <a:defRPr sz="2400"/>
            </a:lvl4pPr>
            <a:lvl5pPr>
              <a:lnSpc>
                <a:spcPct val="11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  <a:solidFill>
            <a:srgbClr val="004B8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6"/>
          <p:cNvSpPr/>
          <p:nvPr userDrawn="1"/>
        </p:nvSpPr>
        <p:spPr>
          <a:xfrm>
            <a:off x="3419872" y="6356349"/>
            <a:ext cx="4667543" cy="369332"/>
          </a:xfrm>
          <a:prstGeom prst="rect">
            <a:avLst/>
          </a:prstGeom>
          <a:solidFill>
            <a:srgbClr val="004B82"/>
          </a:solidFill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1800" dirty="0" smtClean="0">
                <a:solidFill>
                  <a:schemeClr val="bg1"/>
                </a:solidFill>
                <a:latin typeface="+mn-lt"/>
              </a:rPr>
              <a:t>ΔΙΑΧΕΙΡΙΣΗ ΔΙΚΤΥΟΥ</a:t>
            </a:r>
            <a:r>
              <a:rPr lang="el-GR" sz="1800" baseline="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1800" baseline="0" dirty="0" smtClean="0">
                <a:solidFill>
                  <a:schemeClr val="bg1"/>
                </a:solidFill>
                <a:latin typeface="+mn-lt"/>
              </a:rPr>
              <a:t>SNMP)</a:t>
            </a:r>
            <a:endParaRPr lang="el-GR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9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3599"/>
          </a:xfrm>
          <a:prstGeom prst="rect">
            <a:avLst/>
          </a:prstGeom>
          <a:solidFill>
            <a:srgbClr val="004B82"/>
          </a:solidFill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491880" y="6356349"/>
            <a:ext cx="4235495" cy="363600"/>
          </a:xfrm>
          <a:prstGeom prst="rect">
            <a:avLst/>
          </a:prstGeom>
          <a:solidFill>
            <a:srgbClr val="004B82"/>
          </a:solidFill>
        </p:spPr>
        <p:txBody>
          <a:bodyPr wrap="square">
            <a:spAutoFit/>
          </a:bodyPr>
          <a:lstStyle/>
          <a:p>
            <a:r>
              <a:rPr lang="el-GR" sz="1700" dirty="0" smtClean="0">
                <a:solidFill>
                  <a:prstClr val="white"/>
                </a:solidFill>
                <a:latin typeface="Calibri"/>
              </a:rPr>
              <a:t>ΔΙΕΥΘΥΝΣΕΙΣ ΤΟΥ ΠΡΩΤΟΚΟΛΛΟΥ ΔΙΑΔΙΚΤΥΟΥ</a:t>
            </a:r>
            <a:endParaRPr lang="el-GR" sz="17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75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1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1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1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6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2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4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9538-E60B-4485-A912-883356A81C0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D6D4-D1E1-4AA2-9157-948B50E484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9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3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tools.cisco.com/Support/SNMP/do/BrowseMIB.do?local=en&amp;step=2&amp;mibName=RFC1213-MI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8022" y="1170865"/>
            <a:ext cx="8496944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Δίκτυα Υπολογιστών ΙΙ (Ε)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8640960" cy="2304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/>
              <a:t>Πρωτόκολλο </a:t>
            </a:r>
            <a:r>
              <a:rPr lang="en-US" sz="2800" dirty="0"/>
              <a:t>SNMP</a:t>
            </a:r>
            <a:endParaRPr lang="el-GR" sz="2800" dirty="0"/>
          </a:p>
          <a:p>
            <a:pPr>
              <a:spcBef>
                <a:spcPts val="600"/>
              </a:spcBef>
            </a:pPr>
            <a:endParaRPr lang="el-GR" sz="1600" dirty="0" smtClean="0"/>
          </a:p>
          <a:p>
            <a:pPr>
              <a:spcBef>
                <a:spcPts val="0"/>
              </a:spcBef>
            </a:pPr>
            <a:r>
              <a:rPr lang="el-GR" sz="2400" dirty="0" smtClean="0">
                <a:cs typeface="Arial" charset="0"/>
              </a:rPr>
              <a:t>Ιφιγένεια </a:t>
            </a:r>
            <a:r>
              <a:rPr lang="el-GR" sz="2400" dirty="0" err="1" smtClean="0">
                <a:cs typeface="Arial" charset="0"/>
              </a:rPr>
              <a:t>Φουντά</a:t>
            </a:r>
            <a:endParaRPr lang="el-GR" sz="2400" dirty="0" smtClean="0">
              <a:cs typeface="Arial" charset="0"/>
            </a:endParaRPr>
          </a:p>
          <a:p>
            <a:pPr>
              <a:spcBef>
                <a:spcPts val="0"/>
              </a:spcBef>
            </a:pPr>
            <a:endParaRPr lang="el-GR" sz="800" dirty="0" smtClean="0"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</a:t>
            </a:r>
            <a:r>
              <a:rPr lang="en-US" sz="2400" dirty="0" smtClean="0"/>
              <a:t> </a:t>
            </a:r>
            <a:r>
              <a:rPr lang="el-GR" sz="2400" dirty="0" smtClean="0"/>
              <a:t>Μηχανικών Πληροφορικής Τ.Ε.</a:t>
            </a:r>
          </a:p>
        </p:txBody>
      </p:sp>
      <p:pic>
        <p:nvPicPr>
          <p:cNvPr id="6" name="Picture 5" descr="λογότυπο έργου Ανοιχτά Ακαδημαϊκά Μαθήματα" title="λογότυπο έργου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ου Τεχνολογικού Εκπαιδευτικού Ιδρύμτος Αθηνών" title="λογότυπο ΤΕΙ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0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281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διαχείρισης </a:t>
            </a:r>
            <a:r>
              <a:rPr lang="el-GR" dirty="0" smtClean="0"/>
              <a:t>δικτύου (4/8)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dirty="0">
                <a:solidFill>
                  <a:srgbClr val="004B82"/>
                </a:solidFill>
              </a:rPr>
              <a:t>Βάση Πληροφοριών Διαχείρισης </a:t>
            </a:r>
            <a:r>
              <a:rPr lang="el-GR" b="1" dirty="0" smtClean="0">
                <a:solidFill>
                  <a:srgbClr val="004B82"/>
                </a:solidFill>
              </a:rPr>
              <a:t>- </a:t>
            </a:r>
            <a:r>
              <a:rPr lang="el-GR" b="1" dirty="0" err="1" smtClean="0">
                <a:solidFill>
                  <a:srgbClr val="004B82"/>
                </a:solidFill>
              </a:rPr>
              <a:t>Management</a:t>
            </a:r>
            <a:r>
              <a:rPr lang="el-GR" b="1" dirty="0" smtClean="0">
                <a:solidFill>
                  <a:srgbClr val="004B82"/>
                </a:solidFill>
              </a:rPr>
              <a:t> </a:t>
            </a:r>
            <a:r>
              <a:rPr lang="el-GR" b="1" dirty="0">
                <a:solidFill>
                  <a:srgbClr val="004B82"/>
                </a:solidFill>
              </a:rPr>
              <a:t>Information </a:t>
            </a:r>
            <a:r>
              <a:rPr lang="el-GR" b="1" dirty="0" err="1">
                <a:solidFill>
                  <a:srgbClr val="004B82"/>
                </a:solidFill>
              </a:rPr>
              <a:t>Base</a:t>
            </a:r>
            <a:r>
              <a:rPr lang="el-GR" b="1" dirty="0">
                <a:solidFill>
                  <a:srgbClr val="004B82"/>
                </a:solidFill>
              </a:rPr>
              <a:t> </a:t>
            </a:r>
            <a:r>
              <a:rPr lang="el-GR" b="1" dirty="0" smtClean="0">
                <a:solidFill>
                  <a:srgbClr val="004B82"/>
                </a:solidFill>
              </a:rPr>
              <a:t>– (MIB</a:t>
            </a:r>
            <a:r>
              <a:rPr lang="el-GR" b="1" dirty="0">
                <a:solidFill>
                  <a:srgbClr val="004B82"/>
                </a:solidFill>
              </a:rPr>
              <a:t>): </a:t>
            </a:r>
            <a:r>
              <a:rPr lang="el-GR" dirty="0" smtClean="0"/>
              <a:t>Βάση </a:t>
            </a:r>
            <a:r>
              <a:rPr lang="el-GR" dirty="0"/>
              <a:t>δεδομένων </a:t>
            </a:r>
            <a:r>
              <a:rPr lang="el-GR" dirty="0" smtClean="0"/>
              <a:t>με πληροφορίες </a:t>
            </a:r>
            <a:r>
              <a:rPr lang="el-GR" dirty="0"/>
              <a:t>για τα διαχειριζόμενα στοιχεία </a:t>
            </a:r>
            <a:r>
              <a:rPr lang="el-GR" dirty="0" smtClean="0"/>
              <a:t>του δικτύου, </a:t>
            </a:r>
            <a:r>
              <a:rPr lang="el-GR" dirty="0" err="1" smtClean="0"/>
              <a:t>προσβάσιμη</a:t>
            </a:r>
            <a:r>
              <a:rPr lang="el-GR" dirty="0" smtClean="0"/>
              <a:t> από </a:t>
            </a:r>
            <a:r>
              <a:rPr lang="el-GR" dirty="0" err="1" smtClean="0"/>
              <a:t>manager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n-US" dirty="0"/>
              <a:t>a</a:t>
            </a:r>
            <a:r>
              <a:rPr lang="el-GR" dirty="0" err="1" smtClean="0"/>
              <a:t>gents</a:t>
            </a:r>
            <a:r>
              <a:rPr lang="el-GR" dirty="0" smtClean="0"/>
              <a:t>.</a:t>
            </a:r>
          </a:p>
          <a:p>
            <a:pPr lvl="0"/>
            <a:r>
              <a:rPr lang="el-GR" dirty="0" smtClean="0"/>
              <a:t>Η </a:t>
            </a:r>
            <a:r>
              <a:rPr lang="el-GR" dirty="0"/>
              <a:t>MIB περιέχει επίσης πληροφορίες που καθορίζουν και την δομή του περιεχομένου της διαχειριζόμενης πληροφορίας. Σχεδιαστικά, η ΜΙΒ απεικονίζεται με μορφή δέντρου ενώ τα περιεχόμενά της παριστάνονται από τα φύλλα του δέντρου.</a:t>
            </a:r>
          </a:p>
          <a:p>
            <a:endParaRPr lang="el-GR" b="1" dirty="0" smtClean="0"/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79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διαχείρισης </a:t>
            </a:r>
            <a:r>
              <a:rPr lang="el-GR" dirty="0" smtClean="0"/>
              <a:t>δικτύου (5/8)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dirty="0">
                <a:solidFill>
                  <a:srgbClr val="004B82"/>
                </a:solidFill>
              </a:rPr>
              <a:t>Πρωτόκολλα Διαχείρισης </a:t>
            </a:r>
            <a:r>
              <a:rPr lang="el-GR" b="1" dirty="0" smtClean="0">
                <a:solidFill>
                  <a:srgbClr val="004B82"/>
                </a:solidFill>
              </a:rPr>
              <a:t>Δικτύου</a:t>
            </a:r>
            <a:r>
              <a:rPr lang="de-CH" b="1" dirty="0" smtClean="0">
                <a:solidFill>
                  <a:srgbClr val="004B82"/>
                </a:solidFill>
              </a:rPr>
              <a:t> - </a:t>
            </a:r>
            <a:r>
              <a:rPr lang="el-GR" b="1" dirty="0" err="1" smtClean="0">
                <a:solidFill>
                  <a:srgbClr val="004B82"/>
                </a:solidFill>
              </a:rPr>
              <a:t>Network</a:t>
            </a:r>
            <a:r>
              <a:rPr lang="el-GR" b="1" dirty="0" smtClean="0">
                <a:solidFill>
                  <a:srgbClr val="004B82"/>
                </a:solidFill>
              </a:rPr>
              <a:t> </a:t>
            </a:r>
            <a:r>
              <a:rPr lang="el-GR" b="1" dirty="0" err="1">
                <a:solidFill>
                  <a:srgbClr val="004B82"/>
                </a:solidFill>
              </a:rPr>
              <a:t>Management</a:t>
            </a:r>
            <a:r>
              <a:rPr lang="el-GR" b="1" dirty="0">
                <a:solidFill>
                  <a:srgbClr val="004B82"/>
                </a:solidFill>
              </a:rPr>
              <a:t> </a:t>
            </a:r>
            <a:r>
              <a:rPr lang="el-GR" b="1" dirty="0" err="1" smtClean="0">
                <a:solidFill>
                  <a:srgbClr val="004B82"/>
                </a:solidFill>
              </a:rPr>
              <a:t>Protocols</a:t>
            </a:r>
            <a:r>
              <a:rPr lang="de-CH" b="1" dirty="0" smtClean="0">
                <a:solidFill>
                  <a:srgbClr val="004B82"/>
                </a:solidFill>
              </a:rPr>
              <a:t>: </a:t>
            </a:r>
            <a:r>
              <a:rPr lang="el-GR" dirty="0"/>
              <a:t>πρωτόκολλα με την βοήθεια των οποίων γίνεται η διαχείριση των </a:t>
            </a:r>
            <a:r>
              <a:rPr lang="el-GR" dirty="0" smtClean="0"/>
              <a:t>δικτυακών συσκευών καθώς </a:t>
            </a:r>
            <a:r>
              <a:rPr lang="el-GR" dirty="0"/>
              <a:t>και η επικοινωνία μεταξύ του </a:t>
            </a:r>
            <a:r>
              <a:rPr lang="el-GR" dirty="0" err="1"/>
              <a:t>manager</a:t>
            </a:r>
            <a:r>
              <a:rPr lang="el-GR" dirty="0"/>
              <a:t> και των </a:t>
            </a:r>
            <a:r>
              <a:rPr lang="el-GR" dirty="0" err="1"/>
              <a:t>agents</a:t>
            </a:r>
            <a:r>
              <a:rPr lang="el-GR" dirty="0"/>
              <a:t>. </a:t>
            </a:r>
            <a:endParaRPr lang="el-GR" dirty="0" smtClean="0"/>
          </a:p>
          <a:p>
            <a:pPr lvl="0"/>
            <a:r>
              <a:rPr lang="el-GR" dirty="0" smtClean="0"/>
              <a:t>Το </a:t>
            </a:r>
            <a:r>
              <a:rPr lang="el-GR" dirty="0"/>
              <a:t>πρωτόκολλο που χρησιμοποιείται ευρύτατα για τη διαχείριση δικτυακών συσκευών σε TCP/IP δίκτυα είναι το </a:t>
            </a:r>
            <a:r>
              <a:rPr lang="el-GR" b="1" dirty="0"/>
              <a:t>SNMP</a:t>
            </a:r>
            <a:r>
              <a:rPr lang="el-GR" dirty="0"/>
              <a:t> (</a:t>
            </a:r>
            <a:r>
              <a:rPr lang="el-GR" dirty="0" err="1"/>
              <a:t>Simple</a:t>
            </a:r>
            <a:r>
              <a:rPr lang="el-GR" dirty="0"/>
              <a:t> </a:t>
            </a:r>
            <a:r>
              <a:rPr lang="el-GR" dirty="0" err="1"/>
              <a:t>Network</a:t>
            </a:r>
            <a:r>
              <a:rPr lang="el-GR" dirty="0"/>
              <a:t> </a:t>
            </a:r>
            <a:r>
              <a:rPr lang="el-GR" dirty="0" err="1"/>
              <a:t>Management</a:t>
            </a:r>
            <a:r>
              <a:rPr lang="el-GR" dirty="0"/>
              <a:t> </a:t>
            </a:r>
            <a:r>
              <a:rPr lang="el-GR" dirty="0" err="1"/>
              <a:t>Protocol</a:t>
            </a:r>
            <a:r>
              <a:rPr lang="el-GR" dirty="0"/>
              <a:t>).  </a:t>
            </a:r>
          </a:p>
          <a:p>
            <a:endParaRPr lang="el-GR" b="1" dirty="0" smtClean="0"/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51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διαχείρισης </a:t>
            </a:r>
            <a:r>
              <a:rPr lang="el-GR" dirty="0" smtClean="0"/>
              <a:t>δικτύου (6/8)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dirty="0" smtClean="0"/>
              <a:t>Η </a:t>
            </a:r>
            <a:r>
              <a:rPr lang="el-GR" dirty="0"/>
              <a:t>Δ</a:t>
            </a:r>
            <a:r>
              <a:rPr lang="el-GR" dirty="0" smtClean="0"/>
              <a:t>ιαχείριση ακολουθεί το </a:t>
            </a:r>
            <a:r>
              <a:rPr lang="el-GR" dirty="0"/>
              <a:t>Μοντέλο </a:t>
            </a:r>
            <a:r>
              <a:rPr lang="en-US" dirty="0" smtClean="0"/>
              <a:t>agent </a:t>
            </a:r>
            <a:r>
              <a:rPr lang="en-US" dirty="0"/>
              <a:t>– </a:t>
            </a:r>
            <a:r>
              <a:rPr lang="en-US" dirty="0" smtClean="0"/>
              <a:t>manager</a:t>
            </a:r>
            <a:r>
              <a:rPr lang="el-GR" dirty="0" smtClean="0"/>
              <a:t>: </a:t>
            </a:r>
          </a:p>
          <a:p>
            <a:r>
              <a:rPr lang="el-GR" dirty="0" smtClean="0"/>
              <a:t>Ο </a:t>
            </a:r>
            <a:r>
              <a:rPr lang="el-GR" b="1" dirty="0" err="1"/>
              <a:t>manager</a:t>
            </a:r>
            <a:r>
              <a:rPr lang="el-GR" b="1" dirty="0"/>
              <a:t> </a:t>
            </a:r>
            <a:r>
              <a:rPr lang="el-GR" dirty="0"/>
              <a:t>στέλνει τις κατάλληλες εντολές διαχείρισης και ελέγχου μέσω του πρωτοκόλλου διαχείρισης δικτύου.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εντολές αυτές λαμβάνονται από τους </a:t>
            </a:r>
            <a:r>
              <a:rPr lang="el-GR" b="1" dirty="0" err="1"/>
              <a:t>agents</a:t>
            </a:r>
            <a:r>
              <a:rPr lang="el-GR" dirty="0"/>
              <a:t> στους οποίους απευθύνονται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Οι </a:t>
            </a:r>
            <a:r>
              <a:rPr lang="el-GR" dirty="0" err="1"/>
              <a:t>agents</a:t>
            </a:r>
            <a:r>
              <a:rPr lang="el-GR" dirty="0"/>
              <a:t> εκτελούν τις εντολές αυτές στα διαχειριζόμενα στοιχεία δικτύου </a:t>
            </a:r>
            <a:r>
              <a:rPr lang="el-GR" dirty="0" smtClean="0"/>
              <a:t>που </a:t>
            </a:r>
            <a:r>
              <a:rPr lang="el-GR" dirty="0"/>
              <a:t>ελέγχουν.</a:t>
            </a:r>
          </a:p>
          <a:p>
            <a:endParaRPr lang="el-GR" b="1" dirty="0" smtClean="0"/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43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dirty="0"/>
              <a:t>Συστήματα διαχείρισης </a:t>
            </a:r>
            <a:r>
              <a:rPr lang="el-GR" dirty="0" smtClean="0"/>
              <a:t>δικτύου (7/8)</a:t>
            </a:r>
            <a:endParaRPr lang="en-GB" sz="3200" b="0" dirty="0" smtClean="0"/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270140"/>
            <a:ext cx="8640960" cy="5040560"/>
          </a:xfrm>
        </p:spPr>
        <p:txBody>
          <a:bodyPr>
            <a:normAutofit/>
          </a:bodyPr>
          <a:lstStyle/>
          <a:p>
            <a:r>
              <a:rPr lang="el-GR" altLang="el-GR" dirty="0" smtClean="0">
                <a:effectLst/>
              </a:rPr>
              <a:t>Σε κάθε </a:t>
            </a:r>
            <a:r>
              <a:rPr lang="el-GR" altLang="el-GR" dirty="0" err="1" smtClean="0">
                <a:effectLst/>
              </a:rPr>
              <a:t>διαχειρ</a:t>
            </a:r>
            <a:r>
              <a:rPr lang="el-GR" altLang="el-GR" dirty="0" err="1" smtClean="0"/>
              <a:t>ή</a:t>
            </a:r>
            <a:r>
              <a:rPr lang="el-GR" altLang="el-GR" dirty="0" err="1" smtClean="0">
                <a:effectLst/>
              </a:rPr>
              <a:t>σιμη</a:t>
            </a:r>
            <a:r>
              <a:rPr lang="el-GR" altLang="el-GR" dirty="0" smtClean="0">
                <a:effectLst/>
              </a:rPr>
              <a:t> συσκευή δικτύου υπάρχει λογισμικό που ενεργεί ως </a:t>
            </a:r>
            <a:r>
              <a:rPr lang="en-US" altLang="el-GR" b="1" dirty="0" smtClean="0">
                <a:effectLst/>
              </a:rPr>
              <a:t>agent</a:t>
            </a:r>
            <a:r>
              <a:rPr lang="el-GR" altLang="el-GR" b="1" dirty="0" smtClean="0">
                <a:effectLst/>
              </a:rPr>
              <a:t>. </a:t>
            </a:r>
            <a:r>
              <a:rPr lang="el-GR" dirty="0"/>
              <a:t>Ο </a:t>
            </a:r>
            <a:r>
              <a:rPr lang="de-CH" dirty="0" err="1" smtClean="0"/>
              <a:t>agent</a:t>
            </a:r>
            <a:r>
              <a:rPr lang="el-GR" dirty="0" smtClean="0"/>
              <a:t> παρακολουθεί </a:t>
            </a:r>
            <a:r>
              <a:rPr lang="el-GR" dirty="0"/>
              <a:t>συνεχώς την κατάσταση των παραμέτρων της συσκευής για να ενημερώνει </a:t>
            </a:r>
            <a:r>
              <a:rPr lang="el-GR" dirty="0" smtClean="0"/>
              <a:t>τον </a:t>
            </a:r>
            <a:r>
              <a:rPr lang="el-GR" dirty="0" err="1" smtClean="0"/>
              <a:t>manager</a:t>
            </a:r>
            <a:r>
              <a:rPr lang="el-GR" b="1" dirty="0" smtClean="0"/>
              <a:t> </a:t>
            </a:r>
            <a:r>
              <a:rPr lang="el-GR" dirty="0" smtClean="0"/>
              <a:t>όταν </a:t>
            </a:r>
            <a:r>
              <a:rPr lang="el-GR" dirty="0"/>
              <a:t>του ζητηθεί ή όταν προκληθεί κάποια κατάσταση συναγερμού.</a:t>
            </a:r>
          </a:p>
          <a:p>
            <a:r>
              <a:rPr lang="el-GR" altLang="el-GR" dirty="0" smtClean="0">
                <a:effectLst/>
              </a:rPr>
              <a:t>Στον υπολογιστή διαχειριστή, εκτελείται λογισμικό που ενεργεί ως </a:t>
            </a:r>
            <a:r>
              <a:rPr lang="en-US" altLang="el-GR" b="1" dirty="0" smtClean="0">
                <a:effectLst/>
              </a:rPr>
              <a:t>manager</a:t>
            </a:r>
            <a:r>
              <a:rPr lang="el-GR" altLang="el-GR" b="1" dirty="0" smtClean="0">
                <a:solidFill>
                  <a:srgbClr val="004B82"/>
                </a:solidFill>
                <a:effectLst/>
              </a:rPr>
              <a:t>.</a:t>
            </a:r>
          </a:p>
        </p:txBody>
      </p:sp>
      <p:pic>
        <p:nvPicPr>
          <p:cNvPr id="27654" name="6 - Θέση περιεχομένου" descr="σάρωση00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t="17178" r="6989" b="38344"/>
          <a:stretch/>
        </p:blipFill>
        <p:spPr bwMode="auto">
          <a:xfrm>
            <a:off x="1132510" y="4221088"/>
            <a:ext cx="661163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9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dirty="0"/>
              <a:t>Συστήματα διαχείρισης </a:t>
            </a:r>
            <a:r>
              <a:rPr lang="el-GR" dirty="0" smtClean="0"/>
              <a:t>δικτύου (8/8)</a:t>
            </a:r>
            <a:endParaRPr lang="en-GB" sz="3200" b="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249"/>
            <a:ext cx="8208912" cy="504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200" b="0" dirty="0" smtClean="0"/>
              <a:t>Ο υπεύθυνος διαχειριστής, έχει πλήρη γνώση του δικτύου και των εγκατεστημένων </a:t>
            </a:r>
            <a:r>
              <a:rPr lang="de-CH" sz="2200" dirty="0" err="1" smtClean="0"/>
              <a:t>agents</a:t>
            </a:r>
            <a:r>
              <a:rPr lang="el-GR" sz="2200" b="0" dirty="0" smtClean="0"/>
              <a:t> και διαθέτει:</a:t>
            </a:r>
            <a:endParaRPr lang="en-GB" sz="2200" b="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200" b="0" dirty="0" smtClean="0"/>
              <a:t>Βάση δεδομένων με τα στοιχεία του δικτύου και τις παραμέτρους των.</a:t>
            </a:r>
            <a:endParaRPr lang="en-GB" sz="2200" b="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200" b="0" dirty="0" smtClean="0"/>
              <a:t>Λογισμικό πρωτοκόλλου για την επαφή του με τους </a:t>
            </a:r>
            <a:r>
              <a:rPr lang="de-CH" sz="2200" b="0" dirty="0" err="1" smtClean="0"/>
              <a:t>agents</a:t>
            </a:r>
            <a:r>
              <a:rPr lang="el-GR" sz="2200" b="0" dirty="0" smtClean="0"/>
              <a:t>.</a:t>
            </a:r>
            <a:endParaRPr lang="en-GB" sz="2200" b="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200" b="0" dirty="0" smtClean="0"/>
              <a:t>Μεγάλες έγχρωμες οθόνες για την </a:t>
            </a:r>
            <a:r>
              <a:rPr lang="el-GR" sz="2200" b="0" dirty="0" err="1" smtClean="0"/>
              <a:t>τοπολογική</a:t>
            </a:r>
            <a:r>
              <a:rPr lang="el-GR" sz="2200" b="0" dirty="0" smtClean="0"/>
              <a:t> απεικόνιση του δικτύου και την χρωματική κωδικοποίηση της κατάστασης των συσκευών.</a:t>
            </a:r>
            <a:endParaRPr lang="en-GB" sz="2200" b="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200" b="0" dirty="0" smtClean="0"/>
              <a:t>Δυνατότητα ηχητικής ενημέρωσης για προειδοποίηση συναγερμών (</a:t>
            </a:r>
            <a:r>
              <a:rPr lang="en-US" sz="2200" b="0" dirty="0" smtClean="0"/>
              <a:t>alarms</a:t>
            </a:r>
            <a:r>
              <a:rPr lang="el-GR" sz="2200" b="0" dirty="0" smtClean="0"/>
              <a:t>).</a:t>
            </a:r>
            <a:endParaRPr lang="el-GR" sz="2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6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defRPr/>
            </a:pPr>
            <a:r>
              <a:rPr lang="el-GR" dirty="0" smtClean="0"/>
              <a:t>Πρωτόκολλο </a:t>
            </a:r>
            <a:r>
              <a:rPr lang="en-US" dirty="0" smtClean="0"/>
              <a:t>SNMP </a:t>
            </a:r>
            <a:r>
              <a:rPr lang="en-US" b="0" dirty="0" smtClean="0"/>
              <a:t>(1/</a:t>
            </a:r>
            <a:r>
              <a:rPr lang="el-GR" b="0" dirty="0" smtClean="0"/>
              <a:t>4</a:t>
            </a:r>
            <a:r>
              <a:rPr lang="en-US" b="0" dirty="0" smtClean="0"/>
              <a:t>)</a:t>
            </a:r>
            <a:endParaRPr lang="en-GB" b="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040560"/>
          </a:xfrm>
        </p:spPr>
        <p:txBody>
          <a:bodyPr>
            <a:normAutofit/>
          </a:bodyPr>
          <a:lstStyle/>
          <a:p>
            <a:r>
              <a:rPr lang="el-GR" dirty="0"/>
              <a:t>Το πρωτόκολλο </a:t>
            </a:r>
            <a:r>
              <a:rPr lang="en-US" b="1" dirty="0">
                <a:solidFill>
                  <a:srgbClr val="004B82"/>
                </a:solidFill>
              </a:rPr>
              <a:t>SNMP</a:t>
            </a:r>
            <a:r>
              <a:rPr lang="el-GR" b="1" dirty="0">
                <a:solidFill>
                  <a:srgbClr val="004B82"/>
                </a:solidFill>
              </a:rPr>
              <a:t> </a:t>
            </a:r>
            <a:r>
              <a:rPr lang="de-CH" b="1" dirty="0" smtClean="0">
                <a:solidFill>
                  <a:srgbClr val="004B82"/>
                </a:solidFill>
              </a:rPr>
              <a:t>-</a:t>
            </a:r>
            <a:r>
              <a:rPr lang="el-GR" b="1" dirty="0" smtClean="0">
                <a:solidFill>
                  <a:srgbClr val="004B82"/>
                </a:solidFill>
              </a:rPr>
              <a:t> </a:t>
            </a:r>
            <a:r>
              <a:rPr lang="de-CH" b="1" dirty="0" smtClean="0">
                <a:solidFill>
                  <a:srgbClr val="004B82"/>
                </a:solidFill>
              </a:rPr>
              <a:t>Simple </a:t>
            </a:r>
            <a:r>
              <a:rPr lang="de-CH" b="1" dirty="0">
                <a:solidFill>
                  <a:srgbClr val="004B82"/>
                </a:solidFill>
              </a:rPr>
              <a:t>Network </a:t>
            </a:r>
            <a:r>
              <a:rPr lang="de-CH" b="1" dirty="0" err="1">
                <a:solidFill>
                  <a:srgbClr val="004B82"/>
                </a:solidFill>
              </a:rPr>
              <a:t>Managment</a:t>
            </a:r>
            <a:r>
              <a:rPr lang="de-CH" b="1" dirty="0">
                <a:solidFill>
                  <a:srgbClr val="004B82"/>
                </a:solidFill>
              </a:rPr>
              <a:t> Protocol</a:t>
            </a:r>
            <a:r>
              <a:rPr lang="de-CH" b="1" dirty="0" smtClean="0"/>
              <a:t>,  </a:t>
            </a:r>
            <a:r>
              <a:rPr lang="el-GR" dirty="0" smtClean="0"/>
              <a:t>έχει </a:t>
            </a:r>
            <a:r>
              <a:rPr lang="el-GR" dirty="0"/>
              <a:t>επικρατήσει</a:t>
            </a:r>
            <a:r>
              <a:rPr lang="de-CH" dirty="0"/>
              <a:t> </a:t>
            </a:r>
            <a:r>
              <a:rPr lang="el-GR" dirty="0"/>
              <a:t>γιατί  είναι απλό, καταναλώνει μικρή υπολογιστική ισχύ και ελάχιστους δικτυακούς πόρους.</a:t>
            </a:r>
          </a:p>
          <a:p>
            <a:r>
              <a:rPr lang="el-GR" dirty="0" smtClean="0"/>
              <a:t>Το </a:t>
            </a:r>
            <a:r>
              <a:rPr lang="en-US" dirty="0"/>
              <a:t>SNMP</a:t>
            </a:r>
            <a:r>
              <a:rPr lang="el-GR" dirty="0"/>
              <a:t> είναι σχεδιασμένο σαν πρωτόκολλο επιπέδου εφαρμογής </a:t>
            </a:r>
            <a:r>
              <a:rPr lang="el-GR" dirty="0" smtClean="0"/>
              <a:t>(επίπεδο 5</a:t>
            </a:r>
            <a:r>
              <a:rPr lang="el-GR" dirty="0"/>
              <a:t>) στη στοίβα πρωτοκόλλων του </a:t>
            </a:r>
            <a:r>
              <a:rPr lang="en-US" dirty="0"/>
              <a:t>TCP</a:t>
            </a:r>
            <a:r>
              <a:rPr lang="el-GR" dirty="0"/>
              <a:t>/</a:t>
            </a:r>
            <a:r>
              <a:rPr lang="en-US" dirty="0"/>
              <a:t>IP</a:t>
            </a:r>
            <a:r>
              <a:rPr lang="el-GR" dirty="0"/>
              <a:t> και χρησιμοποιεί </a:t>
            </a:r>
            <a:r>
              <a:rPr lang="en-US" dirty="0"/>
              <a:t>UDP </a:t>
            </a:r>
            <a:r>
              <a:rPr lang="el-GR" dirty="0"/>
              <a:t>πακέτα για την ανταλλαγή </a:t>
            </a:r>
            <a:r>
              <a:rPr lang="el-GR" dirty="0" smtClean="0"/>
              <a:t>μηνυμάτων πληροφοριών μεταξύ </a:t>
            </a:r>
            <a:r>
              <a:rPr lang="el-GR" dirty="0"/>
              <a:t>των συσκευών που διαχειρίζεται. </a:t>
            </a:r>
            <a:endParaRPr lang="de-CH" dirty="0" smtClean="0"/>
          </a:p>
          <a:p>
            <a:r>
              <a:rPr lang="el-GR" dirty="0" smtClean="0"/>
              <a:t>Οι </a:t>
            </a:r>
            <a:r>
              <a:rPr lang="el-GR" dirty="0"/>
              <a:t>πληροφορίες </a:t>
            </a:r>
            <a:r>
              <a:rPr lang="el-GR" dirty="0" smtClean="0"/>
              <a:t>αναφέρονται </a:t>
            </a:r>
            <a:r>
              <a:rPr lang="el-GR" dirty="0"/>
              <a:t>σε διάφορα στοιχεία των συσκευών, όπως στοιχεία συστήματος, στοιχεία περιβαλλοντικών παραμέτρων, πληροφορίες δικτυακών παραμέτρων, </a:t>
            </a:r>
            <a:r>
              <a:rPr lang="en-US" dirty="0"/>
              <a:t>logs </a:t>
            </a:r>
            <a:r>
              <a:rPr lang="el-GR" dirty="0"/>
              <a:t>σφαλμάτων κ.α. </a:t>
            </a:r>
            <a:endParaRPr lang="de-CH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endParaRPr lang="el-GR" sz="26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7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dirty="0"/>
              <a:t>Πρωτόκολλο </a:t>
            </a:r>
            <a:r>
              <a:rPr lang="en-US" dirty="0"/>
              <a:t>SNMP </a:t>
            </a:r>
            <a:r>
              <a:rPr lang="en-US" b="0" dirty="0" smtClean="0"/>
              <a:t>(</a:t>
            </a:r>
            <a:r>
              <a:rPr lang="el-GR" b="0" dirty="0" smtClean="0"/>
              <a:t>2</a:t>
            </a:r>
            <a:r>
              <a:rPr lang="en-US" b="0" dirty="0" smtClean="0"/>
              <a:t>/</a:t>
            </a:r>
            <a:r>
              <a:rPr lang="el-GR" b="0" dirty="0"/>
              <a:t>4</a:t>
            </a:r>
            <a:r>
              <a:rPr lang="en-US" b="0" dirty="0"/>
              <a:t>)</a:t>
            </a:r>
            <a:endParaRPr lang="en-GB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CH" dirty="0" err="1"/>
              <a:t>To</a:t>
            </a:r>
            <a:r>
              <a:rPr lang="de-CH" dirty="0"/>
              <a:t> </a:t>
            </a:r>
            <a:r>
              <a:rPr lang="en-US" dirty="0"/>
              <a:t>SNMP </a:t>
            </a:r>
            <a:r>
              <a:rPr lang="el-GR" dirty="0"/>
              <a:t>απαιτεί </a:t>
            </a:r>
            <a:r>
              <a:rPr lang="el-GR" b="1" dirty="0" smtClean="0"/>
              <a:t>πιστοποίηση: </a:t>
            </a:r>
            <a:r>
              <a:rPr lang="el-GR" dirty="0" smtClean="0"/>
              <a:t>ο </a:t>
            </a:r>
            <a:r>
              <a:rPr lang="en-US" dirty="0" err="1"/>
              <a:t>snmp</a:t>
            </a:r>
            <a:r>
              <a:rPr lang="en-US" dirty="0"/>
              <a:t> manager</a:t>
            </a:r>
            <a:r>
              <a:rPr lang="el-GR" dirty="0"/>
              <a:t> </a:t>
            </a:r>
            <a:r>
              <a:rPr lang="el-GR" dirty="0" smtClean="0"/>
              <a:t>προσπελαύνει τις </a:t>
            </a:r>
            <a:r>
              <a:rPr lang="el-GR" dirty="0"/>
              <a:t>παραμέτρους της δικτυακής συσκευής</a:t>
            </a:r>
            <a:r>
              <a:rPr lang="en-US" dirty="0"/>
              <a:t> (</a:t>
            </a:r>
            <a:r>
              <a:rPr lang="en-US" dirty="0" err="1"/>
              <a:t>snmp</a:t>
            </a:r>
            <a:r>
              <a:rPr lang="en-US" dirty="0"/>
              <a:t> agent)</a:t>
            </a:r>
            <a:r>
              <a:rPr lang="el-GR" dirty="0"/>
              <a:t>, είτε για ανάγνωση </a:t>
            </a:r>
            <a:r>
              <a:rPr lang="en-US" dirty="0"/>
              <a:t>(</a:t>
            </a:r>
            <a:r>
              <a:rPr lang="en-US" dirty="0" err="1" smtClean="0"/>
              <a:t>ro</a:t>
            </a:r>
            <a:r>
              <a:rPr lang="el-GR" dirty="0" smtClean="0"/>
              <a:t> – </a:t>
            </a:r>
            <a:r>
              <a:rPr lang="en-US" dirty="0" smtClean="0"/>
              <a:t>read only) </a:t>
            </a:r>
            <a:r>
              <a:rPr lang="el-GR" dirty="0"/>
              <a:t>είτε για τροποποίηση</a:t>
            </a:r>
            <a:r>
              <a:rPr lang="en-US" dirty="0"/>
              <a:t> (</a:t>
            </a:r>
            <a:r>
              <a:rPr lang="en-US" dirty="0" err="1" smtClean="0"/>
              <a:t>rw</a:t>
            </a:r>
            <a:r>
              <a:rPr lang="en-US" dirty="0" smtClean="0"/>
              <a:t> – read write)</a:t>
            </a:r>
            <a:r>
              <a:rPr lang="el-GR" dirty="0" smtClean="0"/>
              <a:t>, σύμφωνα με την παράμετρο </a:t>
            </a:r>
            <a:r>
              <a:rPr lang="en-US" dirty="0" smtClean="0"/>
              <a:t>community.</a:t>
            </a:r>
            <a:endParaRPr lang="el-GR" dirty="0"/>
          </a:p>
          <a:p>
            <a:pPr>
              <a:defRPr/>
            </a:pPr>
            <a:r>
              <a:rPr lang="en-US" b="0" dirty="0" smtClean="0">
                <a:effectLst/>
              </a:rPr>
              <a:t>Community</a:t>
            </a:r>
            <a:r>
              <a:rPr lang="el-GR" b="0" dirty="0" smtClean="0">
                <a:effectLst/>
              </a:rPr>
              <a:t>: διαχειριστική κοινότητα, στην οποία μπορεί να ανήκουν ένας </a:t>
            </a:r>
            <a:r>
              <a:rPr lang="en-US" b="0" dirty="0" smtClean="0">
                <a:effectLst/>
              </a:rPr>
              <a:t>agent </a:t>
            </a:r>
            <a:r>
              <a:rPr lang="el-GR" b="0" dirty="0" smtClean="0">
                <a:effectLst/>
              </a:rPr>
              <a:t>και ένας ή περισσότεροι </a:t>
            </a:r>
            <a:r>
              <a:rPr lang="en-US" b="0" dirty="0" smtClean="0">
                <a:effectLst/>
              </a:rPr>
              <a:t>managers</a:t>
            </a:r>
            <a:r>
              <a:rPr lang="el-GR" b="0" dirty="0" smtClean="0">
                <a:effectLst/>
              </a:rPr>
              <a:t>. Μόνο τα μέλη μιας «κοινότητας» έχουν τη δυνατότητα να επικοινωνούν μεταξύ τους, χρησιμοποιώντας ως κοινό χαρακτηριστικό και βασικό επίπεδο ασφάλειας, την </a:t>
            </a:r>
            <a:r>
              <a:rPr lang="el-GR" dirty="0"/>
              <a:t>παράμετρο</a:t>
            </a:r>
            <a:r>
              <a:rPr lang="el-GR" b="0" dirty="0" smtClean="0">
                <a:effectLst/>
              </a:rPr>
              <a:t> </a:t>
            </a:r>
            <a:r>
              <a:rPr lang="en-US" b="0" dirty="0" smtClean="0">
                <a:effectLst/>
              </a:rPr>
              <a:t>community</a:t>
            </a:r>
            <a:r>
              <a:rPr lang="el-GR" b="0" dirty="0" smtClean="0">
                <a:effectLst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7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Πρωτόκολλο </a:t>
            </a:r>
            <a:r>
              <a:rPr lang="en-US" dirty="0"/>
              <a:t>SNMP </a:t>
            </a:r>
            <a:r>
              <a:rPr lang="en-US" b="0" dirty="0" smtClean="0"/>
              <a:t>(</a:t>
            </a:r>
            <a:r>
              <a:rPr lang="el-GR" b="0" dirty="0" smtClean="0"/>
              <a:t>3</a:t>
            </a:r>
            <a:r>
              <a:rPr lang="en-US" b="0" dirty="0" smtClean="0"/>
              <a:t>/</a:t>
            </a:r>
            <a:r>
              <a:rPr lang="el-GR" b="0" dirty="0"/>
              <a:t>4</a:t>
            </a:r>
            <a:r>
              <a:rPr lang="en-US" b="0" dirty="0"/>
              <a:t>)</a:t>
            </a:r>
            <a:endParaRPr lang="en-GB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76" y="916894"/>
            <a:ext cx="6588224" cy="537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8131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4B82"/>
                </a:solidFill>
                <a:latin typeface="+mn-lt"/>
              </a:rPr>
              <a:t>Μηνύματα  Πρωτοκόλλου  </a:t>
            </a:r>
            <a:r>
              <a:rPr lang="en-US" sz="2400" b="1" dirty="0">
                <a:solidFill>
                  <a:srgbClr val="004B82"/>
                </a:solidFill>
                <a:latin typeface="+mn-lt"/>
              </a:rPr>
              <a:t>SNMP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13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Πρωτόκολλο </a:t>
            </a:r>
            <a:r>
              <a:rPr lang="en-US" dirty="0"/>
              <a:t>SNMP </a:t>
            </a:r>
            <a:r>
              <a:rPr lang="en-US" b="0" dirty="0" smtClean="0"/>
              <a:t>(</a:t>
            </a:r>
            <a:r>
              <a:rPr lang="el-GR" b="0" dirty="0" smtClean="0"/>
              <a:t>4</a:t>
            </a:r>
            <a:r>
              <a:rPr lang="en-US" b="0" dirty="0" smtClean="0"/>
              <a:t>/</a:t>
            </a:r>
            <a:r>
              <a:rPr lang="el-GR" b="0" dirty="0"/>
              <a:t>4</a:t>
            </a:r>
            <a:r>
              <a:rPr lang="en-US" b="0" dirty="0"/>
              <a:t>)</a:t>
            </a:r>
            <a:endParaRPr lang="en-GB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l-GR" dirty="0"/>
              <a:t>Τα βασικά μηνύματα του πρωτοκόλλου </a:t>
            </a:r>
            <a:r>
              <a:rPr lang="de-CH" altLang="el-GR" dirty="0"/>
              <a:t>SNMP </a:t>
            </a:r>
            <a:r>
              <a:rPr lang="el-GR" altLang="el-GR" dirty="0"/>
              <a:t>είναι:</a:t>
            </a:r>
          </a:p>
          <a:p>
            <a:r>
              <a:rPr lang="en-US" altLang="el-GR" b="1" dirty="0" err="1" smtClean="0">
                <a:solidFill>
                  <a:srgbClr val="004B82"/>
                </a:solidFill>
              </a:rPr>
              <a:t>GetRequest</a:t>
            </a:r>
            <a:r>
              <a:rPr lang="en-US" altLang="el-GR" dirty="0"/>
              <a:t>: </a:t>
            </a:r>
            <a:r>
              <a:rPr lang="el-GR" altLang="el-GR" dirty="0"/>
              <a:t>ο </a:t>
            </a:r>
            <a:r>
              <a:rPr lang="en-US" altLang="el-GR" dirty="0"/>
              <a:t>manager </a:t>
            </a:r>
            <a:r>
              <a:rPr lang="el-GR" altLang="el-GR" dirty="0" smtClean="0"/>
              <a:t>ζητά </a:t>
            </a:r>
            <a:r>
              <a:rPr lang="el-GR" altLang="el-GR" dirty="0"/>
              <a:t>πληροφορίες </a:t>
            </a:r>
            <a:r>
              <a:rPr lang="el-GR" altLang="el-GR" dirty="0" smtClean="0"/>
              <a:t>που </a:t>
            </a:r>
            <a:r>
              <a:rPr lang="el-GR" altLang="el-GR" dirty="0"/>
              <a:t>έχει αποθηκεύσει ο </a:t>
            </a:r>
            <a:r>
              <a:rPr lang="en-US" altLang="el-GR" dirty="0"/>
              <a:t>agent </a:t>
            </a:r>
            <a:r>
              <a:rPr lang="el-GR" altLang="el-GR" dirty="0"/>
              <a:t>στην κατάλληλη βάση διαχείρισης</a:t>
            </a:r>
          </a:p>
          <a:p>
            <a:r>
              <a:rPr lang="en-US" altLang="el-GR" b="1" dirty="0" err="1">
                <a:solidFill>
                  <a:srgbClr val="004B82"/>
                </a:solidFill>
              </a:rPr>
              <a:t>GetNextRequest</a:t>
            </a:r>
            <a:r>
              <a:rPr lang="el-GR" altLang="el-GR" b="1" dirty="0">
                <a:solidFill>
                  <a:srgbClr val="004B82"/>
                </a:solidFill>
              </a:rPr>
              <a:t>: </a:t>
            </a:r>
            <a:r>
              <a:rPr lang="el-GR" altLang="el-GR" dirty="0"/>
              <a:t>ο </a:t>
            </a:r>
            <a:r>
              <a:rPr lang="en-US" altLang="el-GR" dirty="0"/>
              <a:t>manager </a:t>
            </a:r>
            <a:r>
              <a:rPr lang="el-GR" altLang="el-GR" dirty="0"/>
              <a:t>ζητά </a:t>
            </a:r>
            <a:r>
              <a:rPr lang="el-GR" altLang="el-GR" dirty="0" smtClean="0"/>
              <a:t>πληροφορίες </a:t>
            </a:r>
            <a:r>
              <a:rPr lang="el-GR" altLang="el-GR" dirty="0"/>
              <a:t>από πολλαπλές </a:t>
            </a:r>
            <a:r>
              <a:rPr lang="el-GR" altLang="el-GR" dirty="0" smtClean="0"/>
              <a:t>παραμέτρους (δεν γνωρίζει </a:t>
            </a:r>
            <a:r>
              <a:rPr lang="el-GR" altLang="el-GR" dirty="0"/>
              <a:t>το </a:t>
            </a:r>
            <a:r>
              <a:rPr lang="el-GR" altLang="el-GR" dirty="0" smtClean="0"/>
              <a:t>όνομά τους).</a:t>
            </a:r>
          </a:p>
          <a:p>
            <a:r>
              <a:rPr lang="en-US" altLang="el-GR" b="1" dirty="0" err="1">
                <a:solidFill>
                  <a:srgbClr val="004B82"/>
                </a:solidFill>
              </a:rPr>
              <a:t>SetRequest</a:t>
            </a:r>
            <a:r>
              <a:rPr lang="el-GR" altLang="el-GR" b="1" dirty="0">
                <a:solidFill>
                  <a:srgbClr val="004B82"/>
                </a:solidFill>
              </a:rPr>
              <a:t>: </a:t>
            </a:r>
            <a:r>
              <a:rPr lang="el-GR" altLang="el-GR" dirty="0"/>
              <a:t>ο </a:t>
            </a:r>
            <a:r>
              <a:rPr lang="en-US" altLang="el-GR" dirty="0"/>
              <a:t>manager </a:t>
            </a:r>
            <a:r>
              <a:rPr lang="el-GR" altLang="el-GR" dirty="0"/>
              <a:t>ζητά </a:t>
            </a:r>
            <a:r>
              <a:rPr lang="el-GR" altLang="el-GR" dirty="0" smtClean="0"/>
              <a:t>την αλλαγή της τιμής </a:t>
            </a:r>
            <a:r>
              <a:rPr lang="el-GR" altLang="el-GR" dirty="0"/>
              <a:t>μιας </a:t>
            </a:r>
            <a:r>
              <a:rPr lang="el-GR" altLang="el-GR" dirty="0" smtClean="0"/>
              <a:t>παραμέτρου</a:t>
            </a:r>
            <a:endParaRPr lang="en-US" altLang="el-GR" dirty="0" smtClean="0"/>
          </a:p>
          <a:p>
            <a:r>
              <a:rPr lang="en-US" altLang="el-GR" b="1" dirty="0" err="1">
                <a:solidFill>
                  <a:srgbClr val="004B82"/>
                </a:solidFill>
              </a:rPr>
              <a:t>GetResponse</a:t>
            </a:r>
            <a:r>
              <a:rPr lang="el-GR" altLang="el-GR" b="1" dirty="0">
                <a:solidFill>
                  <a:srgbClr val="004B82"/>
                </a:solidFill>
              </a:rPr>
              <a:t>: </a:t>
            </a:r>
            <a:r>
              <a:rPr lang="el-GR" altLang="el-GR" dirty="0" smtClean="0"/>
              <a:t>η απάντηση </a:t>
            </a:r>
            <a:r>
              <a:rPr lang="el-GR" altLang="el-GR" dirty="0"/>
              <a:t>του </a:t>
            </a:r>
            <a:r>
              <a:rPr lang="en-US" altLang="el-GR" dirty="0"/>
              <a:t>agent </a:t>
            </a:r>
            <a:r>
              <a:rPr lang="el-GR" altLang="el-GR" dirty="0"/>
              <a:t>στο </a:t>
            </a:r>
            <a:r>
              <a:rPr lang="en-US" altLang="el-GR" dirty="0" err="1" smtClean="0"/>
              <a:t>GetRequest</a:t>
            </a:r>
            <a:r>
              <a:rPr lang="el-GR" altLang="el-GR" dirty="0" smtClean="0"/>
              <a:t> &amp;  </a:t>
            </a:r>
            <a:r>
              <a:rPr lang="en-US" altLang="el-GR" dirty="0" err="1"/>
              <a:t>GetNextRequest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r>
              <a:rPr lang="en-US" altLang="el-GR" b="1" dirty="0">
                <a:solidFill>
                  <a:srgbClr val="004B82"/>
                </a:solidFill>
              </a:rPr>
              <a:t>Trap:</a:t>
            </a:r>
            <a:r>
              <a:rPr lang="el-GR" altLang="el-GR" b="1" dirty="0">
                <a:solidFill>
                  <a:srgbClr val="004B82"/>
                </a:solidFill>
              </a:rPr>
              <a:t> </a:t>
            </a:r>
            <a:r>
              <a:rPr lang="el-GR" altLang="el-GR" dirty="0" smtClean="0"/>
              <a:t>ο </a:t>
            </a:r>
            <a:r>
              <a:rPr lang="en-US" altLang="el-GR" dirty="0"/>
              <a:t>agent </a:t>
            </a:r>
            <a:r>
              <a:rPr lang="el-GR" altLang="el-GR" dirty="0" smtClean="0"/>
              <a:t>αναφέρει έκτακτα συμβάντα όπως </a:t>
            </a:r>
            <a:r>
              <a:rPr lang="en-US" dirty="0" err="1" smtClean="0"/>
              <a:t>ColdStart</a:t>
            </a:r>
            <a:r>
              <a:rPr lang="el-GR" dirty="0" smtClean="0"/>
              <a:t>, </a:t>
            </a:r>
            <a:r>
              <a:rPr lang="en-US" dirty="0" err="1" smtClean="0"/>
              <a:t>WarmStart</a:t>
            </a:r>
            <a:r>
              <a:rPr lang="el-GR" dirty="0" smtClean="0"/>
              <a:t>, </a:t>
            </a:r>
            <a:r>
              <a:rPr lang="en-US" dirty="0" err="1" smtClean="0"/>
              <a:t>LinkDown</a:t>
            </a:r>
            <a:r>
              <a:rPr lang="el-GR" dirty="0" smtClean="0"/>
              <a:t>, </a:t>
            </a:r>
            <a:r>
              <a:rPr lang="en-US" dirty="0" err="1"/>
              <a:t>LinkUp</a:t>
            </a:r>
            <a:r>
              <a:rPr lang="en-US" dirty="0"/>
              <a:t> </a:t>
            </a:r>
            <a:r>
              <a:rPr lang="el-GR" dirty="0" smtClean="0"/>
              <a:t>, </a:t>
            </a:r>
            <a:r>
              <a:rPr lang="en-US" dirty="0"/>
              <a:t>Authentication </a:t>
            </a:r>
            <a:r>
              <a:rPr lang="en-US" dirty="0" smtClean="0"/>
              <a:t>failure</a:t>
            </a:r>
            <a:r>
              <a:rPr lang="el-GR" dirty="0" smtClean="0"/>
              <a:t>.</a:t>
            </a:r>
            <a:endParaRPr lang="el-GR" altLang="el-GR" dirty="0"/>
          </a:p>
          <a:p>
            <a:endParaRPr lang="el-GR" altLang="el-GR" dirty="0"/>
          </a:p>
          <a:p>
            <a:endParaRPr lang="el-GR" altLang="el-GR" dirty="0"/>
          </a:p>
          <a:p>
            <a:endParaRPr lang="en-US" altLang="el-GR" dirty="0"/>
          </a:p>
          <a:p>
            <a:endParaRPr lang="en-US" altLang="el-GR" dirty="0"/>
          </a:p>
          <a:p>
            <a:endParaRPr lang="en-US" altLang="el-GR" dirty="0"/>
          </a:p>
          <a:p>
            <a:endParaRPr lang="en-GB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7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3428" y="65085"/>
            <a:ext cx="8697144" cy="908720"/>
          </a:xfrm>
        </p:spPr>
        <p:txBody>
          <a:bodyPr>
            <a:normAutofit fontScale="90000"/>
          </a:bodyPr>
          <a:lstStyle/>
          <a:p>
            <a:pPr>
              <a:spcBef>
                <a:spcPts val="2000"/>
              </a:spcBef>
              <a:defRPr/>
            </a:pPr>
            <a:r>
              <a:rPr lang="el-GR" dirty="0" err="1"/>
              <a:t>Bάση</a:t>
            </a:r>
            <a:r>
              <a:rPr lang="el-GR" dirty="0"/>
              <a:t> Πληροφοριών Διαχείρισης </a:t>
            </a:r>
            <a:r>
              <a:rPr lang="el-GR" dirty="0" smtClean="0"/>
              <a:t>– MIB </a:t>
            </a:r>
            <a:r>
              <a:rPr lang="en-US" b="0" dirty="0" smtClean="0"/>
              <a:t>(1/</a:t>
            </a:r>
            <a:r>
              <a:rPr lang="el-GR" b="0" dirty="0"/>
              <a:t>8</a:t>
            </a:r>
            <a:r>
              <a:rPr lang="en-US" b="0" dirty="0" smtClean="0"/>
              <a:t>)</a:t>
            </a:r>
            <a:endParaRPr lang="en-GB" sz="3200" b="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b="1" dirty="0">
                <a:solidFill>
                  <a:srgbClr val="004B82"/>
                </a:solidFill>
              </a:rPr>
              <a:t>Η ΜΙΒ </a:t>
            </a:r>
            <a:r>
              <a:rPr lang="el-GR" b="1" dirty="0" smtClean="0">
                <a:solidFill>
                  <a:srgbClr val="004B82"/>
                </a:solidFill>
              </a:rPr>
              <a:t>-</a:t>
            </a:r>
            <a:r>
              <a:rPr lang="en-US" b="1" dirty="0" smtClean="0">
                <a:solidFill>
                  <a:srgbClr val="004B82"/>
                </a:solidFill>
              </a:rPr>
              <a:t>Management </a:t>
            </a:r>
            <a:r>
              <a:rPr lang="en-US" b="1" dirty="0">
                <a:solidFill>
                  <a:srgbClr val="004B82"/>
                </a:solidFill>
              </a:rPr>
              <a:t>Information </a:t>
            </a:r>
            <a:r>
              <a:rPr lang="en-US" b="1" dirty="0" smtClean="0">
                <a:solidFill>
                  <a:srgbClr val="004B82"/>
                </a:solidFill>
              </a:rPr>
              <a:t>Base:</a:t>
            </a:r>
            <a:endParaRPr lang="el-GR" b="1" dirty="0">
              <a:solidFill>
                <a:srgbClr val="004B82"/>
              </a:solidFill>
            </a:endParaRPr>
          </a:p>
          <a:p>
            <a:pPr>
              <a:defRPr/>
            </a:pPr>
            <a:r>
              <a:rPr lang="el-GR" dirty="0"/>
              <a:t>περιλαμβάνει ορισμούς για τις διαχειριζόμενες συσκευές (</a:t>
            </a:r>
            <a:r>
              <a:rPr lang="el-GR" dirty="0" err="1"/>
              <a:t>agents</a:t>
            </a:r>
            <a:r>
              <a:rPr lang="el-GR" dirty="0"/>
              <a:t>). </a:t>
            </a:r>
          </a:p>
          <a:p>
            <a:pPr lvl="0">
              <a:defRPr/>
            </a:pPr>
            <a:r>
              <a:rPr lang="el-GR" dirty="0" smtClean="0"/>
              <a:t>απεικονίζεται </a:t>
            </a:r>
            <a:r>
              <a:rPr lang="el-GR" dirty="0"/>
              <a:t>με μορφή ιεραρχικού δέντρου ενώ τα </a:t>
            </a:r>
            <a:r>
              <a:rPr lang="el-GR" dirty="0" smtClean="0"/>
              <a:t>περιεχόμενά </a:t>
            </a:r>
            <a:r>
              <a:rPr lang="el-GR" dirty="0"/>
              <a:t>της παριστάνονται από τα φύλλα του δέντρου. Κάθε φύλλο αντιστοιχεί σε έναν αναγνωριστικό αριθμητικό δείκτη (</a:t>
            </a:r>
            <a:r>
              <a:rPr lang="en-US" dirty="0"/>
              <a:t>object identifier </a:t>
            </a:r>
            <a:r>
              <a:rPr lang="el-GR" dirty="0"/>
              <a:t>- </a:t>
            </a:r>
            <a:r>
              <a:rPr lang="en-US" dirty="0"/>
              <a:t>OID</a:t>
            </a:r>
            <a:r>
              <a:rPr lang="el-GR" dirty="0"/>
              <a:t>). Κάθε </a:t>
            </a:r>
            <a:r>
              <a:rPr lang="en-US" dirty="0"/>
              <a:t>OID </a:t>
            </a:r>
            <a:r>
              <a:rPr lang="el-GR" dirty="0"/>
              <a:t>απεικονίζεται ως μία σειρά από δεκαδικούς αριθμούς χωρισμένους με τελείες (</a:t>
            </a:r>
            <a:r>
              <a:rPr lang="el-GR" dirty="0" err="1" smtClean="0"/>
              <a:t>π.χ</a:t>
            </a:r>
            <a:r>
              <a:rPr lang="el-GR" dirty="0" smtClean="0"/>
              <a:t> </a:t>
            </a:r>
            <a:r>
              <a:rPr lang="el-GR" dirty="0"/>
              <a:t>.1.3.6.1.2.1.5) και η αριθμητική αυτή αναπαράσταση περιέχει κωδικοποιημένα τη δομή του τμήματος του δένδρου της ΜΙΒ, από το φύλλο έως τη ρίζα.   </a:t>
            </a:r>
          </a:p>
          <a:p>
            <a:pPr>
              <a:defRPr/>
            </a:pPr>
            <a:endParaRPr lang="el-GR" b="0" dirty="0">
              <a:effectLst/>
            </a:endParaRPr>
          </a:p>
          <a:p>
            <a:pPr>
              <a:defRPr/>
            </a:pPr>
            <a:endParaRPr lang="en-GB" b="0" dirty="0">
              <a:effectLst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6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3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Στην παρουσίαση που ακολουθεί, παρουσιάζονται οι βασικές οντότητες που εμπλέκονται στη Διαχείριση Δικτύων, με έμφαση στην αξιοποίηση του πρωτοκόλλου </a:t>
            </a:r>
            <a:r>
              <a:rPr lang="de-CH" dirty="0" smtClean="0"/>
              <a:t>SNMP</a:t>
            </a:r>
            <a:r>
              <a:rPr lang="el-GR" dirty="0" smtClean="0"/>
              <a:t> και της Βάσης Πληροφοριών Διαχείρισης (ΜΙΒ), για τη διαχείριση των δρομολογητών.</a:t>
            </a:r>
          </a:p>
          <a:p>
            <a:pPr marL="0" indent="0">
              <a:buNone/>
            </a:pPr>
            <a:r>
              <a:rPr lang="el-GR" dirty="0" smtClean="0"/>
              <a:t>Στην παρουσίαση γίνεται επίσης σύντομη αναφορά και στα Συστήματα Διαχείρισης </a:t>
            </a:r>
            <a:r>
              <a:rPr lang="el-GR" dirty="0"/>
              <a:t>Δικτύου (</a:t>
            </a:r>
            <a:r>
              <a:rPr lang="de-CH" dirty="0"/>
              <a:t>NMS), </a:t>
            </a:r>
            <a:r>
              <a:rPr lang="el-GR" dirty="0"/>
              <a:t>βασικά συστατικά </a:t>
            </a:r>
            <a:r>
              <a:rPr lang="el-GR" dirty="0" smtClean="0"/>
              <a:t>των οποίων αποτελούν το πρωτόκολλο  </a:t>
            </a:r>
            <a:r>
              <a:rPr lang="de-CH" dirty="0" smtClean="0"/>
              <a:t>SNMP </a:t>
            </a:r>
            <a:r>
              <a:rPr lang="el-GR" dirty="0"/>
              <a:t>και η </a:t>
            </a:r>
            <a:r>
              <a:rPr lang="el-GR" dirty="0" smtClean="0"/>
              <a:t> </a:t>
            </a:r>
            <a:r>
              <a:rPr lang="de-CH" dirty="0" smtClean="0"/>
              <a:t>MIB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3428" y="65085"/>
            <a:ext cx="8697144" cy="908720"/>
          </a:xfrm>
        </p:spPr>
        <p:txBody>
          <a:bodyPr>
            <a:normAutofit fontScale="90000"/>
          </a:bodyPr>
          <a:lstStyle/>
          <a:p>
            <a:pPr>
              <a:spcBef>
                <a:spcPts val="2000"/>
              </a:spcBef>
              <a:defRPr/>
            </a:pPr>
            <a:r>
              <a:rPr lang="el-GR" dirty="0" err="1"/>
              <a:t>Bάση</a:t>
            </a:r>
            <a:r>
              <a:rPr lang="el-GR" dirty="0"/>
              <a:t> Πληροφοριών Διαχείρισης –MIB </a:t>
            </a:r>
            <a:r>
              <a:rPr lang="en-US" b="0" dirty="0" smtClean="0"/>
              <a:t>(</a:t>
            </a:r>
            <a:r>
              <a:rPr lang="el-GR" b="0" dirty="0" smtClean="0"/>
              <a:t>2</a:t>
            </a:r>
            <a:r>
              <a:rPr lang="en-US" b="0" dirty="0" smtClean="0"/>
              <a:t>/</a:t>
            </a:r>
            <a:r>
              <a:rPr lang="el-GR" b="0" dirty="0"/>
              <a:t>8</a:t>
            </a:r>
            <a:r>
              <a:rPr lang="en-US" b="0" dirty="0" smtClean="0"/>
              <a:t>)</a:t>
            </a:r>
            <a:endParaRPr lang="en-GB" sz="3200" b="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b="1" dirty="0">
                <a:solidFill>
                  <a:srgbClr val="004B82"/>
                </a:solidFill>
              </a:rPr>
              <a:t>Η ΜΙΒ -</a:t>
            </a:r>
            <a:r>
              <a:rPr lang="en-US" b="1" dirty="0">
                <a:solidFill>
                  <a:srgbClr val="004B82"/>
                </a:solidFill>
              </a:rPr>
              <a:t>Management Information </a:t>
            </a:r>
            <a:r>
              <a:rPr lang="en-US" b="1" dirty="0" smtClean="0">
                <a:solidFill>
                  <a:srgbClr val="004B82"/>
                </a:solidFill>
              </a:rPr>
              <a:t>Base</a:t>
            </a:r>
            <a:r>
              <a:rPr lang="el-GR" b="1" dirty="0" smtClean="0">
                <a:solidFill>
                  <a:srgbClr val="004B82"/>
                </a:solidFill>
              </a:rPr>
              <a:t>:</a:t>
            </a:r>
          </a:p>
          <a:p>
            <a:pPr>
              <a:defRPr/>
            </a:pPr>
            <a:r>
              <a:rPr lang="el-GR" b="0" dirty="0" smtClean="0">
                <a:effectLst/>
              </a:rPr>
              <a:t>ορίζει συγκεκριμέν</a:t>
            </a:r>
            <a:r>
              <a:rPr lang="el-GR" dirty="0" smtClean="0"/>
              <a:t>α </a:t>
            </a:r>
            <a:r>
              <a:rPr lang="el-GR" b="0" dirty="0" smtClean="0">
                <a:effectLst/>
              </a:rPr>
              <a:t>αντικείμενα -μεταβλητές </a:t>
            </a:r>
            <a:r>
              <a:rPr lang="el-GR" b="0" dirty="0">
                <a:effectLst/>
              </a:rPr>
              <a:t>που μπορούμε να ανακτήσουμε από κάποιον </a:t>
            </a:r>
            <a:r>
              <a:rPr lang="en-US" b="0" dirty="0">
                <a:effectLst/>
              </a:rPr>
              <a:t>agent</a:t>
            </a:r>
            <a:r>
              <a:rPr lang="el-GR" b="0" dirty="0">
                <a:effectLst/>
              </a:rPr>
              <a:t>. </a:t>
            </a:r>
          </a:p>
          <a:p>
            <a:pPr>
              <a:defRPr/>
            </a:pPr>
            <a:r>
              <a:rPr lang="el-GR" b="0" dirty="0" smtClean="0">
                <a:effectLst/>
              </a:rPr>
              <a:t>οργανώνει </a:t>
            </a:r>
            <a:r>
              <a:rPr lang="el-GR" b="0" dirty="0">
                <a:effectLst/>
              </a:rPr>
              <a:t>τις μεταβλητές σε </a:t>
            </a:r>
            <a:r>
              <a:rPr lang="el-GR" dirty="0"/>
              <a:t>διαφορετικές ομάδες</a:t>
            </a:r>
            <a:r>
              <a:rPr lang="el-GR" b="1" dirty="0">
                <a:solidFill>
                  <a:srgbClr val="004B82"/>
                </a:solidFill>
                <a:effectLst/>
              </a:rPr>
              <a:t>. </a:t>
            </a:r>
            <a:r>
              <a:rPr lang="el-GR" b="0" dirty="0">
                <a:effectLst/>
              </a:rPr>
              <a:t>Οι περισσότερες ομάδες μεταβλητών</a:t>
            </a:r>
            <a:r>
              <a:rPr lang="en-US" b="0" dirty="0">
                <a:effectLst/>
              </a:rPr>
              <a:t> </a:t>
            </a:r>
            <a:r>
              <a:rPr lang="el-GR" b="0" dirty="0">
                <a:effectLst/>
              </a:rPr>
              <a:t>αντιστοιχούν σε γνωστά μας πρωτόκολλα (</a:t>
            </a:r>
            <a:r>
              <a:rPr lang="en-US" b="0" dirty="0">
                <a:effectLst/>
              </a:rPr>
              <a:t>UDP</a:t>
            </a:r>
            <a:r>
              <a:rPr lang="el-GR" b="0" dirty="0">
                <a:effectLst/>
              </a:rPr>
              <a:t>, </a:t>
            </a:r>
            <a:r>
              <a:rPr lang="en-US" b="0" dirty="0">
                <a:effectLst/>
              </a:rPr>
              <a:t>TCP</a:t>
            </a:r>
            <a:r>
              <a:rPr lang="el-GR" b="0" dirty="0">
                <a:effectLst/>
              </a:rPr>
              <a:t>, </a:t>
            </a:r>
            <a:r>
              <a:rPr lang="en-US" b="0" dirty="0">
                <a:effectLst/>
              </a:rPr>
              <a:t>IP</a:t>
            </a:r>
            <a:r>
              <a:rPr lang="el-GR" b="0" dirty="0">
                <a:effectLst/>
              </a:rPr>
              <a:t>, </a:t>
            </a:r>
            <a:r>
              <a:rPr lang="en-US" b="0" dirty="0">
                <a:effectLst/>
              </a:rPr>
              <a:t>ARP</a:t>
            </a:r>
            <a:r>
              <a:rPr lang="el-GR" b="0" dirty="0">
                <a:effectLst/>
              </a:rPr>
              <a:t>), υλικό δικτύων (</a:t>
            </a:r>
            <a:r>
              <a:rPr lang="en-US" b="0" dirty="0">
                <a:effectLst/>
              </a:rPr>
              <a:t>Ethernet</a:t>
            </a:r>
            <a:r>
              <a:rPr lang="el-GR" b="0" dirty="0">
                <a:effectLst/>
              </a:rPr>
              <a:t>, </a:t>
            </a:r>
            <a:r>
              <a:rPr lang="en-US" b="0" dirty="0">
                <a:effectLst/>
              </a:rPr>
              <a:t>Token Ring</a:t>
            </a:r>
            <a:r>
              <a:rPr lang="el-GR" b="0" dirty="0">
                <a:effectLst/>
              </a:rPr>
              <a:t>, </a:t>
            </a:r>
            <a:r>
              <a:rPr lang="en-US" b="0" dirty="0">
                <a:effectLst/>
              </a:rPr>
              <a:t>FDDI</a:t>
            </a:r>
            <a:r>
              <a:rPr lang="el-GR" b="0" dirty="0">
                <a:effectLst/>
              </a:rPr>
              <a:t>), σε συσκευές υλικού (γέφυρες, </a:t>
            </a:r>
            <a:r>
              <a:rPr lang="el-GR" b="0" dirty="0" err="1">
                <a:effectLst/>
              </a:rPr>
              <a:t>μεταγωγείς</a:t>
            </a:r>
            <a:r>
              <a:rPr lang="el-GR" b="0" dirty="0">
                <a:effectLst/>
              </a:rPr>
              <a:t>, δρομολογητές). </a:t>
            </a:r>
          </a:p>
          <a:p>
            <a:pPr>
              <a:defRPr/>
            </a:pPr>
            <a:r>
              <a:rPr lang="el-GR" b="0" dirty="0" smtClean="0">
                <a:effectLst/>
              </a:rPr>
              <a:t>Οι </a:t>
            </a:r>
            <a:r>
              <a:rPr lang="el-GR" b="0" dirty="0">
                <a:effectLst/>
              </a:rPr>
              <a:t>μεταβλητές και η σημασία τους ορίζονται από ξεχωριστά πρότυπα, ώστε η κάθε ομάδα να μπορεί να ορίζει διαφορετικά σύνολα μεταβλητών. </a:t>
            </a:r>
            <a:endParaRPr lang="el-GR" b="0" dirty="0" smtClean="0">
              <a:effectLst/>
            </a:endParaRPr>
          </a:p>
          <a:p>
            <a:pPr>
              <a:defRPr/>
            </a:pPr>
            <a:endParaRPr lang="el-GR" b="0" dirty="0">
              <a:effectLst/>
            </a:endParaRPr>
          </a:p>
          <a:p>
            <a:pPr>
              <a:defRPr/>
            </a:pPr>
            <a:endParaRPr lang="el-GR" b="0" dirty="0">
              <a:effectLst/>
            </a:endParaRPr>
          </a:p>
          <a:p>
            <a:pPr>
              <a:defRPr/>
            </a:pPr>
            <a:endParaRPr lang="en-GB" b="0" dirty="0">
              <a:effectLst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l-GR" sz="26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1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908720"/>
          </a:xfrm>
        </p:spPr>
        <p:txBody>
          <a:bodyPr>
            <a:normAutofit fontScale="90000"/>
          </a:bodyPr>
          <a:lstStyle/>
          <a:p>
            <a:pPr>
              <a:spcBef>
                <a:spcPts val="2000"/>
              </a:spcBef>
              <a:defRPr/>
            </a:pPr>
            <a:r>
              <a:rPr lang="el-GR" dirty="0" err="1"/>
              <a:t>Bάση</a:t>
            </a:r>
            <a:r>
              <a:rPr lang="el-GR" dirty="0"/>
              <a:t> Πληροφοριών Διαχείρισης –</a:t>
            </a:r>
            <a:r>
              <a:rPr lang="el-GR" dirty="0" smtClean="0"/>
              <a:t>MIB </a:t>
            </a:r>
            <a:r>
              <a:rPr lang="en-US" b="0" dirty="0" smtClean="0"/>
              <a:t>(3/</a:t>
            </a:r>
            <a:r>
              <a:rPr lang="el-GR" b="0" dirty="0"/>
              <a:t>8</a:t>
            </a:r>
            <a:r>
              <a:rPr lang="en-US" b="0" dirty="0" smtClean="0"/>
              <a:t>)</a:t>
            </a:r>
            <a:endParaRPr lang="en-GB" sz="3200" b="0" dirty="0" smtClean="0"/>
          </a:p>
        </p:txBody>
      </p:sp>
      <p:pic>
        <p:nvPicPr>
          <p:cNvPr id="35845" name="6 - Θέση περιεχομένου" descr="σάρωση00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3" r="-5053" b="16585"/>
          <a:stretch/>
        </p:blipFill>
        <p:spPr>
          <a:xfrm>
            <a:off x="1115616" y="1340768"/>
            <a:ext cx="7632848" cy="497366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94300" y="1348586"/>
            <a:ext cx="1728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4B82"/>
                </a:solidFill>
                <a:latin typeface="+mn-lt"/>
              </a:rPr>
              <a:t>Η </a:t>
            </a:r>
            <a:r>
              <a:rPr lang="el-GR" sz="2000" b="1" dirty="0" smtClean="0">
                <a:solidFill>
                  <a:srgbClr val="004B82"/>
                </a:solidFill>
              </a:rPr>
              <a:t>αρίθμηση στη </a:t>
            </a:r>
            <a:r>
              <a:rPr lang="el-GR" sz="2000" b="1" dirty="0" smtClean="0">
                <a:solidFill>
                  <a:srgbClr val="004B82"/>
                </a:solidFill>
                <a:latin typeface="+mn-lt"/>
              </a:rPr>
              <a:t>Δομή πληροφοριών διαχείρισης </a:t>
            </a:r>
            <a:r>
              <a:rPr lang="en-US" sz="2000" b="1" dirty="0" smtClean="0">
                <a:solidFill>
                  <a:srgbClr val="004B82"/>
                </a:solidFill>
                <a:latin typeface="+mn-lt"/>
              </a:rPr>
              <a:t>SMI</a:t>
            </a:r>
            <a:r>
              <a:rPr lang="el-GR" sz="2000" b="1" dirty="0" smtClean="0">
                <a:solidFill>
                  <a:srgbClr val="004B82"/>
                </a:solidFill>
                <a:latin typeface="+mn-lt"/>
              </a:rPr>
              <a:t> - </a:t>
            </a:r>
          </a:p>
          <a:p>
            <a:r>
              <a:rPr lang="en-US" sz="2000" b="1" dirty="0" smtClean="0">
                <a:solidFill>
                  <a:srgbClr val="004B82"/>
                </a:solidFill>
                <a:latin typeface="+mn-lt"/>
              </a:rPr>
              <a:t>Structure </a:t>
            </a:r>
            <a:r>
              <a:rPr lang="en-US" sz="2000" b="1" dirty="0">
                <a:solidFill>
                  <a:srgbClr val="004B82"/>
                </a:solidFill>
                <a:latin typeface="+mn-lt"/>
              </a:rPr>
              <a:t>of Management </a:t>
            </a:r>
            <a:r>
              <a:rPr lang="en-US" sz="2000" b="1" dirty="0" smtClean="0">
                <a:solidFill>
                  <a:srgbClr val="004B82"/>
                </a:solidFill>
                <a:latin typeface="+mn-lt"/>
              </a:rPr>
              <a:t>Information</a:t>
            </a:r>
            <a:r>
              <a:rPr lang="el-GR" sz="2000" b="1" dirty="0">
                <a:solidFill>
                  <a:srgbClr val="004B82"/>
                </a:solidFill>
                <a:latin typeface="+mn-lt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81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90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/>
              <a:t>Bάση</a:t>
            </a:r>
            <a:r>
              <a:rPr lang="el-GR" dirty="0"/>
              <a:t> Πληροφοριών Διαχείρισης –MIB </a:t>
            </a:r>
            <a:r>
              <a:rPr lang="el-GR" sz="3200" b="0" dirty="0" smtClean="0"/>
              <a:t>(4/8) </a:t>
            </a:r>
            <a:endParaRPr lang="en-GB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Εκτός από τις απλές μεταβλητές, που αντιστοιχούν σε μετρητές, η ΜΙΒ περιλαμβάνει και μεταβλητές που αντιστοιχούν σε πίνακες (π.χ. πίνακες δρομολόγησης).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παρακάτω μεταβλητή </a:t>
            </a:r>
            <a:r>
              <a:rPr lang="el-GR" dirty="0" smtClean="0"/>
              <a:t>ΜΙΒ</a:t>
            </a:r>
          </a:p>
          <a:p>
            <a:pPr marL="0" indent="0">
              <a:buNone/>
            </a:pPr>
            <a:r>
              <a:rPr lang="el-GR" b="1" dirty="0" err="1" smtClean="0">
                <a:solidFill>
                  <a:srgbClr val="004B82"/>
                </a:solidFill>
              </a:rPr>
              <a:t>καθιερωμένο_πρόθεμα_ΜΙΒ.ip.ipRoutingTable</a:t>
            </a:r>
            <a:r>
              <a:rPr lang="el-GR" b="1" dirty="0" smtClean="0">
                <a:solidFill>
                  <a:srgbClr val="004B82"/>
                </a:solidFill>
              </a:rPr>
              <a:t>  </a:t>
            </a:r>
            <a:endParaRPr lang="el-GR" b="1" dirty="0">
              <a:solidFill>
                <a:srgbClr val="004B82"/>
              </a:solidFill>
            </a:endParaRPr>
          </a:p>
          <a:p>
            <a:pPr marL="0" indent="0">
              <a:buNone/>
            </a:pPr>
            <a:r>
              <a:rPr lang="el-GR" dirty="0"/>
              <a:t>αντιστοιχεί σε έναν πίνακα δρομολόγησης IP (</a:t>
            </a:r>
            <a:r>
              <a:rPr lang="el-GR" dirty="0" err="1"/>
              <a:t>ipRoutingTable</a:t>
            </a:r>
            <a:r>
              <a:rPr lang="el-GR" dirty="0"/>
              <a:t>), κάθε καταχώρηση του οποίου περιέχει πολλά πεδία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7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90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/>
              <a:t>Bάση</a:t>
            </a:r>
            <a:r>
              <a:rPr lang="el-GR" dirty="0"/>
              <a:t> Πληροφοριών Διαχείρισης –MIB </a:t>
            </a:r>
            <a:r>
              <a:rPr lang="el-GR" sz="3200" b="0" dirty="0" smtClean="0"/>
              <a:t>(5/8) </a:t>
            </a:r>
            <a:endParaRPr lang="en-GB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να πάρουμε την τιμή του συγκεκριμένου πεδίου, δίνουμε όνομα της μορφής</a:t>
            </a:r>
          </a:p>
          <a:p>
            <a:pPr marL="0" indent="0">
              <a:buNone/>
            </a:pPr>
            <a:r>
              <a:rPr lang="el-GR" b="1" dirty="0" err="1">
                <a:solidFill>
                  <a:srgbClr val="004B82"/>
                </a:solidFill>
              </a:rPr>
              <a:t>καθιερωμένο_πρόθεμα_ΜΙΒ.ip.ipRoutingTable.ipRouteEntry</a:t>
            </a:r>
            <a:r>
              <a:rPr lang="el-GR" b="1" dirty="0" smtClean="0">
                <a:solidFill>
                  <a:srgbClr val="004B82"/>
                </a:solidFill>
              </a:rPr>
              <a:t>.</a:t>
            </a:r>
            <a:r>
              <a:rPr lang="en-US" b="1" dirty="0" smtClean="0">
                <a:solidFill>
                  <a:srgbClr val="004B82"/>
                </a:solidFill>
              </a:rPr>
              <a:t> </a:t>
            </a:r>
            <a:r>
              <a:rPr lang="el-GR" b="1" dirty="0" err="1" smtClean="0">
                <a:solidFill>
                  <a:srgbClr val="004B82"/>
                </a:solidFill>
              </a:rPr>
              <a:t>πεδίο.IP_προορισμού</a:t>
            </a:r>
            <a:r>
              <a:rPr lang="el-GR" b="1" dirty="0" smtClean="0">
                <a:solidFill>
                  <a:srgbClr val="004B82"/>
                </a:solidFill>
              </a:rPr>
              <a:t> </a:t>
            </a:r>
            <a:endParaRPr lang="el-GR" b="1" dirty="0">
              <a:solidFill>
                <a:srgbClr val="004B82"/>
              </a:solidFill>
            </a:endParaRPr>
          </a:p>
          <a:p>
            <a:pPr marL="0" indent="0">
              <a:buNone/>
            </a:pPr>
            <a:r>
              <a:rPr lang="el-GR" dirty="0"/>
              <a:t>όπου το πεδίο αντιστοιχεί σε ένα από τα έγκυρα πεδία μιας καταχώρησης και το </a:t>
            </a:r>
            <a:r>
              <a:rPr lang="el-GR" dirty="0" err="1"/>
              <a:t>IP_προορισμού</a:t>
            </a:r>
            <a:r>
              <a:rPr lang="el-GR" dirty="0"/>
              <a:t> είναι μια διεύθυνση IP των 32 </a:t>
            </a:r>
            <a:r>
              <a:rPr lang="el-GR" dirty="0" err="1"/>
              <a:t>bit</a:t>
            </a:r>
            <a:r>
              <a:rPr lang="el-GR" dirty="0"/>
              <a:t>  που χρησιμοποιείται ως δείκτης </a:t>
            </a:r>
            <a:r>
              <a:rPr lang="el-GR" dirty="0" smtClean="0"/>
              <a:t>ευρετηρίου.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92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90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/>
              <a:t>Bάση</a:t>
            </a:r>
            <a:r>
              <a:rPr lang="el-GR" dirty="0"/>
              <a:t> Πληροφοριών Διαχείρισης –MIB </a:t>
            </a:r>
            <a:r>
              <a:rPr lang="el-GR" sz="3200" b="0" dirty="0" smtClean="0"/>
              <a:t>(6/8) </a:t>
            </a:r>
            <a:endParaRPr lang="en-GB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Όταν η αίτηση για το επόμενο άλμα μετατραπεί σε αναπαράσταση ακεραίων γίνεται: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l-GR" b="1" dirty="0">
                <a:solidFill>
                  <a:srgbClr val="004B82"/>
                </a:solidFill>
              </a:rPr>
              <a:t>1.3.6.1.2.1.4.21.1.7.προορισμός</a:t>
            </a:r>
            <a:r>
              <a:rPr lang="el-GR" dirty="0"/>
              <a:t> , </a:t>
            </a:r>
            <a:r>
              <a:rPr lang="el-GR" dirty="0" smtClean="0"/>
              <a:t>όπου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1.3.6.1.2.1. είναι το </a:t>
            </a:r>
            <a:r>
              <a:rPr lang="el-GR" dirty="0" err="1"/>
              <a:t>καθιερωμένο_πρόθεμα_ΜΙΒ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4 είναι ο κωδικός του IP,</a:t>
            </a:r>
          </a:p>
          <a:p>
            <a:pPr marL="0" indent="0">
              <a:buNone/>
            </a:pPr>
            <a:r>
              <a:rPr lang="el-GR" dirty="0"/>
              <a:t>21 είναι ο κωδικός του </a:t>
            </a:r>
            <a:r>
              <a:rPr lang="el-GR" dirty="0" err="1"/>
              <a:t>ipRoutingTable</a:t>
            </a:r>
            <a:r>
              <a:rPr lang="el-GR" dirty="0"/>
              <a:t>,</a:t>
            </a:r>
          </a:p>
          <a:p>
            <a:pPr marL="0" indent="0">
              <a:buNone/>
            </a:pPr>
            <a:r>
              <a:rPr lang="el-GR" dirty="0"/>
              <a:t>1 είναι ο κωδικός του </a:t>
            </a:r>
            <a:r>
              <a:rPr lang="el-GR" dirty="0" err="1"/>
              <a:t>ipRouteEntry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7 είναι ο κωδικός του πεδίου </a:t>
            </a:r>
            <a:r>
              <a:rPr lang="el-GR" dirty="0" err="1"/>
              <a:t>ipRouteNextHop</a:t>
            </a:r>
            <a:r>
              <a:rPr lang="el-GR" dirty="0"/>
              <a:t> &amp; </a:t>
            </a:r>
          </a:p>
          <a:p>
            <a:pPr marL="0" indent="0">
              <a:buNone/>
            </a:pPr>
            <a:r>
              <a:rPr lang="el-GR" dirty="0"/>
              <a:t>προορισμός η διεύθυνση IP του </a:t>
            </a:r>
            <a:r>
              <a:rPr lang="el-GR" dirty="0" smtClean="0"/>
              <a:t>προορισμού.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8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90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/>
              <a:t>Bάση</a:t>
            </a:r>
            <a:r>
              <a:rPr lang="el-GR" dirty="0"/>
              <a:t> Πληροφοριών Διαχείρισης –MIB </a:t>
            </a:r>
            <a:r>
              <a:rPr lang="el-GR" sz="3200" b="0" dirty="0" smtClean="0"/>
              <a:t>(7/8) </a:t>
            </a:r>
            <a:endParaRPr lang="en-GB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6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1485"/>
            <a:ext cx="8064698" cy="547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- TextBox"/>
          <p:cNvSpPr txBox="1">
            <a:spLocks noChangeArrowheads="1"/>
          </p:cNvSpPr>
          <p:nvPr/>
        </p:nvSpPr>
        <p:spPr bwMode="auto">
          <a:xfrm>
            <a:off x="2733675" y="2852738"/>
            <a:ext cx="58705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33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33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33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333399"/>
                </a:solidFill>
                <a:latin typeface="Comic Sans MS" pitchFamily="66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ομάδες που αφορούν: </a:t>
            </a:r>
          </a:p>
          <a:p>
            <a:pPr marL="457200" indent="-457200" eaLnBrk="1" hangingPunct="1">
              <a:defRPr/>
            </a:pP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στο </a:t>
            </a:r>
            <a:r>
              <a:rPr lang="el-GR" sz="2400" dirty="0" smtClean="0">
                <a:solidFill>
                  <a:srgbClr val="004B82"/>
                </a:solidFill>
                <a:latin typeface="+mn-lt"/>
              </a:rPr>
              <a:t>σύστημα </a:t>
            </a: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(γενικές παράμετροι του συστήματος/κόμβου)</a:t>
            </a:r>
            <a:r>
              <a:rPr lang="en-US" sz="2400" b="0" dirty="0" smtClean="0">
                <a:solidFill>
                  <a:srgbClr val="004B82"/>
                </a:solidFill>
                <a:latin typeface="+mn-lt"/>
              </a:rPr>
              <a:t>, </a:t>
            </a:r>
            <a:endParaRPr lang="el-GR" sz="2400" b="0" dirty="0" smtClean="0">
              <a:solidFill>
                <a:srgbClr val="004B82"/>
              </a:solidFill>
              <a:latin typeface="+mn-lt"/>
            </a:endParaRPr>
          </a:p>
          <a:p>
            <a:pPr marL="457200" indent="-457200" eaLnBrk="1" hangingPunct="1">
              <a:defRPr/>
            </a:pP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σε </a:t>
            </a:r>
            <a:r>
              <a:rPr lang="el-GR" sz="2400" dirty="0" smtClean="0">
                <a:solidFill>
                  <a:srgbClr val="004B82"/>
                </a:solidFill>
                <a:latin typeface="+mn-lt"/>
              </a:rPr>
              <a:t>διασυνδέσεις </a:t>
            </a: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(στοιχεία διασυνδέσεων προσαρτημένων στον κόμβο)</a:t>
            </a:r>
            <a:r>
              <a:rPr lang="en-US" sz="2400" b="0" dirty="0" smtClean="0">
                <a:solidFill>
                  <a:srgbClr val="004B82"/>
                </a:solidFill>
                <a:latin typeface="+mn-lt"/>
              </a:rPr>
              <a:t>,</a:t>
            </a: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 </a:t>
            </a:r>
          </a:p>
          <a:p>
            <a:pPr marL="457200" indent="-457200" eaLnBrk="1" hangingPunct="1">
              <a:defRPr/>
            </a:pP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σε </a:t>
            </a:r>
            <a:r>
              <a:rPr lang="el-GR" sz="2400" b="0" i="1" dirty="0" smtClean="0">
                <a:solidFill>
                  <a:srgbClr val="004B82"/>
                </a:solidFill>
                <a:latin typeface="+mn-lt"/>
              </a:rPr>
              <a:t>πρωτόκολλα</a:t>
            </a: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  (</a:t>
            </a:r>
            <a:r>
              <a:rPr lang="en-US" sz="2400" b="0" dirty="0" smtClean="0">
                <a:solidFill>
                  <a:srgbClr val="004B82"/>
                </a:solidFill>
                <a:latin typeface="+mn-lt"/>
              </a:rPr>
              <a:t>ARP, IP, TCP, UDP, ICMP</a:t>
            </a: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, </a:t>
            </a:r>
            <a:r>
              <a:rPr lang="en-US" sz="2400" b="0" dirty="0" smtClean="0">
                <a:solidFill>
                  <a:srgbClr val="004B82"/>
                </a:solidFill>
                <a:latin typeface="+mn-lt"/>
              </a:rPr>
              <a:t>EGP, SNMP</a:t>
            </a:r>
            <a:r>
              <a:rPr lang="el-GR" sz="2400" b="0" dirty="0" smtClean="0">
                <a:solidFill>
                  <a:srgbClr val="004B82"/>
                </a:solidFill>
                <a:latin typeface="+mn-lt"/>
              </a:rPr>
              <a:t>)</a:t>
            </a:r>
            <a:endParaRPr lang="en-GB" sz="2400" b="0" dirty="0" smtClean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7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308" y="68844"/>
            <a:ext cx="8745163" cy="90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/>
              <a:t>Bάση</a:t>
            </a:r>
            <a:r>
              <a:rPr lang="el-GR" dirty="0"/>
              <a:t> Πληροφοριών Διαχείρισης –MIB </a:t>
            </a:r>
            <a:r>
              <a:rPr lang="el-GR" sz="3200" b="0" dirty="0" smtClean="0"/>
              <a:t>(8/8) </a:t>
            </a:r>
            <a:endParaRPr lang="en-GB" sz="3200" b="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685800" y="3959225"/>
          <a:ext cx="7772400" cy="158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4"/>
                <a:gridCol w="7650517"/>
                <a:gridCol w="65629"/>
              </a:tblGrid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900">
                          <a:effectLst/>
                        </a:rPr>
                        <a:t>Specific Object Information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21520"/>
              </p:ext>
            </p:extLst>
          </p:nvPr>
        </p:nvGraphicFramePr>
        <p:xfrm>
          <a:off x="395536" y="1163301"/>
          <a:ext cx="8280400" cy="4655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200"/>
                <a:gridCol w="4140200"/>
              </a:tblGrid>
              <a:tr h="42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 err="1">
                          <a:effectLst/>
                        </a:rPr>
                        <a:t>Object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effectLst/>
                        </a:rPr>
                        <a:t>ipRouteDest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 anchor="ctr">
                    <a:solidFill>
                      <a:schemeClr val="tx2"/>
                    </a:solidFill>
                  </a:tcPr>
                </a:tc>
              </a:tr>
              <a:tr h="42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OID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1.3.6.1.2.1.4.21.1.1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 anchor="ctr"/>
                </a:tc>
              </a:tr>
              <a:tr h="42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 err="1">
                          <a:effectLst/>
                        </a:rPr>
                        <a:t>Type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effectLst/>
                        </a:rPr>
                        <a:t>IpAddress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 anchor="ctr"/>
                </a:tc>
              </a:tr>
              <a:tr h="42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 err="1">
                          <a:effectLst/>
                        </a:rPr>
                        <a:t>Permission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effectLst/>
                        </a:rPr>
                        <a:t>read</a:t>
                      </a:r>
                      <a:r>
                        <a:rPr lang="el-GR" sz="1800" dirty="0">
                          <a:effectLst/>
                        </a:rPr>
                        <a:t>-</a:t>
                      </a:r>
                      <a:r>
                        <a:rPr lang="el-GR" sz="1800" dirty="0" err="1">
                          <a:effectLst/>
                        </a:rPr>
                        <a:t>write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 anchor="ctr"/>
                </a:tc>
              </a:tr>
              <a:tr h="42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 err="1">
                          <a:effectLst/>
                        </a:rPr>
                        <a:t>Status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effectLst/>
                        </a:rPr>
                        <a:t>mandatory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 anchor="ctr"/>
                </a:tc>
              </a:tr>
              <a:tr h="726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MIB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sng" dirty="0">
                          <a:effectLst/>
                          <a:hlinkClick r:id="rId2"/>
                        </a:rPr>
                        <a:t>RFC1213-MIB </a:t>
                      </a:r>
                      <a:r>
                        <a:rPr lang="en-US" sz="1800" dirty="0">
                          <a:effectLst/>
                        </a:rPr>
                        <a:t>;   -   </a:t>
                      </a:r>
                      <a:r>
                        <a:rPr lang="en-US" sz="1800" u="sng" dirty="0">
                          <a:effectLst/>
                        </a:rPr>
                        <a:t>View Supporting Images 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 anchor="ctr"/>
                </a:tc>
              </a:tr>
              <a:tr h="181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 err="1">
                          <a:effectLst/>
                        </a:rPr>
                        <a:t>Description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"The destination IP address of this route. An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entry with a value of 0.0.0.0 is considered a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default route. Multiple routes to a single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destination can appear in the table, but access to such multiple entries is dependent on the table- access mechanisms defined by the network management protocol in use."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2" marR="47622" marT="47632" marB="47632" anchor="ctr"/>
                </a:tc>
              </a:tr>
            </a:tbl>
          </a:graphicData>
        </a:graphic>
      </p:graphicFrame>
      <p:pic>
        <p:nvPicPr>
          <p:cNvPr id="42028" name="Εικόνα 3" descr="http://www.cisco.com/web/fw/i/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6513"/>
            <a:ext cx="38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9" name="Εικόνα 2" descr="http://www.cisco.com/web/fw/i/corner_ur_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6513"/>
            <a:ext cx="6667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0" name="Εικόνα 1" descr="this link will generate a new wind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6513"/>
            <a:ext cx="14287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31" name="Rectangle 5"/>
          <p:cNvSpPr>
            <a:spLocks noChangeArrowheads="1"/>
          </p:cNvSpPr>
          <p:nvPr/>
        </p:nvSpPr>
        <p:spPr bwMode="auto">
          <a:xfrm>
            <a:off x="685800" y="3033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rgbClr val="333399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400" b="1">
                <a:solidFill>
                  <a:srgbClr val="33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333399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b="1">
                <a:solidFill>
                  <a:srgbClr val="333399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1400" b="1">
                <a:solidFill>
                  <a:srgbClr val="33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33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33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33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333399"/>
                </a:solidFill>
                <a:latin typeface="Comic Sans MS" pitchFamily="66" charset="0"/>
              </a:defRPr>
            </a:lvl9pPr>
          </a:lstStyle>
          <a:p>
            <a:endParaRPr lang="el-GR" altLang="el-GR" sz="160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4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95436" y="152952"/>
            <a:ext cx="86868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 smtClean="0"/>
              <a:t>Διαχείριση δρομολογητή με </a:t>
            </a:r>
            <a:r>
              <a:rPr lang="en-US" sz="3600" dirty="0" smtClean="0"/>
              <a:t>SNMP</a:t>
            </a:r>
            <a:r>
              <a:rPr lang="el-GR" sz="3600" dirty="0" smtClean="0"/>
              <a:t> </a:t>
            </a:r>
            <a:r>
              <a:rPr lang="el-GR" sz="3600" b="0" dirty="0" smtClean="0"/>
              <a:t>(1/11)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200" b="1" dirty="0" smtClean="0"/>
              <a:t>Σενάριο:  </a:t>
            </a:r>
            <a:r>
              <a:rPr lang="el-GR" sz="2200" dirty="0" smtClean="0"/>
              <a:t>Δίνεται το παρακάτω δίκτυο και μας ζητείται: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el-GR" sz="2200" dirty="0" smtClean="0"/>
              <a:t>Στον </a:t>
            </a:r>
            <a:r>
              <a:rPr lang="de-CH" sz="2200" dirty="0" err="1" smtClean="0"/>
              <a:t>router_patras</a:t>
            </a:r>
            <a:r>
              <a:rPr lang="el-GR" sz="2200" dirty="0" smtClean="0"/>
              <a:t> με </a:t>
            </a:r>
            <a:r>
              <a:rPr lang="el-GR" sz="2200" dirty="0"/>
              <a:t>κατάλληλη </a:t>
            </a:r>
            <a:r>
              <a:rPr lang="el-GR" sz="2200" dirty="0" smtClean="0"/>
              <a:t>διαμόρφωση, να </a:t>
            </a:r>
            <a:r>
              <a:rPr lang="el-GR" sz="2200" dirty="0"/>
              <a:t>ενεργοποιήσουμε </a:t>
            </a:r>
            <a:r>
              <a:rPr lang="en-US" sz="2200" dirty="0" smtClean="0"/>
              <a:t>SNMP </a:t>
            </a:r>
            <a:r>
              <a:rPr lang="en-US" sz="2200" dirty="0"/>
              <a:t>agent </a:t>
            </a:r>
            <a:r>
              <a:rPr lang="el-GR" sz="2200" dirty="0"/>
              <a:t>για </a:t>
            </a:r>
            <a:r>
              <a:rPr lang="de-CH" sz="2200" b="1" dirty="0" err="1"/>
              <a:t>ro</a:t>
            </a:r>
            <a:r>
              <a:rPr lang="de-CH" sz="2200" dirty="0"/>
              <a:t> &amp; </a:t>
            </a:r>
            <a:r>
              <a:rPr lang="de-CH" sz="2200" b="1" dirty="0" err="1" smtClean="0"/>
              <a:t>rw</a:t>
            </a:r>
            <a:r>
              <a:rPr lang="el-GR" sz="2200" b="1" dirty="0" smtClean="0"/>
              <a:t>.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el-GR" sz="2200" dirty="0" smtClean="0"/>
              <a:t>Στο</a:t>
            </a:r>
            <a:r>
              <a:rPr lang="en-US" sz="2200" dirty="0" smtClean="0"/>
              <a:t> PC0 </a:t>
            </a:r>
            <a:r>
              <a:rPr lang="el-GR" sz="2200" dirty="0" smtClean="0"/>
              <a:t>να </a:t>
            </a:r>
            <a:r>
              <a:rPr lang="el-GR" sz="2200" dirty="0"/>
              <a:t>ενεργοποιήσουμε </a:t>
            </a:r>
            <a:r>
              <a:rPr lang="de-CH" sz="2200" dirty="0" smtClean="0"/>
              <a:t>MIB </a:t>
            </a:r>
            <a:r>
              <a:rPr lang="de-CH" sz="2200" dirty="0" err="1" smtClean="0"/>
              <a:t>browser</a:t>
            </a:r>
            <a:r>
              <a:rPr lang="el-GR" sz="2200" dirty="0" smtClean="0"/>
              <a:t> και να τον </a:t>
            </a:r>
            <a:r>
              <a:rPr lang="el-GR" sz="2200" dirty="0" err="1" smtClean="0"/>
              <a:t>παραμετροποιήσουμε</a:t>
            </a:r>
            <a:r>
              <a:rPr lang="el-GR" sz="2200" dirty="0" smtClean="0"/>
              <a:t> κατάλληλα, </a:t>
            </a:r>
            <a:r>
              <a:rPr lang="el-GR" sz="2200" dirty="0"/>
              <a:t>ώστε να </a:t>
            </a:r>
            <a:r>
              <a:rPr lang="el-GR" sz="2200" dirty="0" smtClean="0"/>
              <a:t>εντοπίσουμε τον δρομολογητή, στη συνέχεια τη μεταβλητή που </a:t>
            </a:r>
            <a:r>
              <a:rPr lang="el-GR" sz="2200" dirty="0"/>
              <a:t>αντιστοιχεί </a:t>
            </a:r>
            <a:r>
              <a:rPr lang="el-GR" sz="2200" dirty="0" smtClean="0"/>
              <a:t>στο όνομά του, </a:t>
            </a:r>
            <a:r>
              <a:rPr lang="el-GR" sz="2200" dirty="0"/>
              <a:t>να </a:t>
            </a:r>
            <a:r>
              <a:rPr lang="el-GR" sz="2200" dirty="0" smtClean="0"/>
              <a:t>διαβάσουμε </a:t>
            </a:r>
            <a:r>
              <a:rPr lang="el-GR" sz="2200" dirty="0"/>
              <a:t>την τιμή </a:t>
            </a:r>
            <a:r>
              <a:rPr lang="el-GR" sz="2200" dirty="0" smtClean="0"/>
              <a:t>της </a:t>
            </a:r>
            <a:r>
              <a:rPr lang="el-GR" sz="2200" dirty="0"/>
              <a:t>και να την αλλάξουμε </a:t>
            </a:r>
            <a:r>
              <a:rPr lang="el-GR" sz="2200" dirty="0" smtClean="0"/>
              <a:t>με την τιμή «</a:t>
            </a:r>
            <a:r>
              <a:rPr lang="de-CH" sz="2200" dirty="0" err="1" smtClean="0"/>
              <a:t>myrouter</a:t>
            </a:r>
            <a:r>
              <a:rPr lang="de-CH" sz="2200" dirty="0" smtClean="0"/>
              <a:t>»</a:t>
            </a:r>
            <a:r>
              <a:rPr lang="el-GR" sz="2200" dirty="0" smtClean="0"/>
              <a:t>.</a:t>
            </a:r>
            <a:endParaRPr lang="el-GR" sz="2200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517006"/>
            <a:ext cx="4176464" cy="14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 smtClean="0"/>
              <a:t>SNMP</a:t>
            </a:r>
            <a:r>
              <a:rPr lang="el-GR" sz="3600" dirty="0" smtClean="0"/>
              <a:t> </a:t>
            </a:r>
            <a:r>
              <a:rPr lang="el-GR" sz="3600" b="0" dirty="0" smtClean="0"/>
              <a:t>(2/11)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800" b="1" dirty="0" smtClean="0"/>
              <a:t>Βηματισμός:</a:t>
            </a:r>
            <a:endParaRPr lang="el-GR" b="1" dirty="0"/>
          </a:p>
          <a:p>
            <a:pPr marL="457200" lvl="1" indent="-457200">
              <a:buFont typeface="+mj-lt"/>
              <a:buAutoNum type="arabicPeriod"/>
              <a:defRPr/>
            </a:pPr>
            <a:r>
              <a:rPr lang="el-GR" dirty="0" smtClean="0"/>
              <a:t>Ενεργοποίηση </a:t>
            </a:r>
            <a:r>
              <a:rPr lang="el-GR" dirty="0"/>
              <a:t>του </a:t>
            </a:r>
            <a:r>
              <a:rPr lang="en-US" dirty="0"/>
              <a:t>SNMP agent </a:t>
            </a:r>
            <a:r>
              <a:rPr lang="el-GR" dirty="0"/>
              <a:t>στον </a:t>
            </a:r>
            <a:r>
              <a:rPr lang="el-GR" dirty="0" smtClean="0"/>
              <a:t>δρομολογητή για  </a:t>
            </a:r>
            <a:r>
              <a:rPr lang="en-US" dirty="0"/>
              <a:t>read </a:t>
            </a:r>
            <a:r>
              <a:rPr lang="en-US" dirty="0" smtClean="0"/>
              <a:t>only</a:t>
            </a:r>
            <a:r>
              <a:rPr lang="el-GR" dirty="0" smtClean="0"/>
              <a:t> &amp; </a:t>
            </a:r>
            <a:r>
              <a:rPr lang="en-US" dirty="0"/>
              <a:t>read-write</a:t>
            </a:r>
          </a:p>
          <a:p>
            <a:pPr marL="685800" lvl="1">
              <a:buFont typeface="Wingdings" pitchFamily="2" charset="2"/>
              <a:buChar char="ü"/>
              <a:defRPr/>
            </a:pPr>
            <a:r>
              <a:rPr lang="en-US" dirty="0" smtClean="0"/>
              <a:t>Router(</a:t>
            </a:r>
            <a:r>
              <a:rPr lang="en-US" dirty="0" err="1" smtClean="0"/>
              <a:t>config</a:t>
            </a:r>
            <a:r>
              <a:rPr lang="en-US" dirty="0"/>
              <a:t>)# </a:t>
            </a:r>
            <a:r>
              <a:rPr lang="en-US" dirty="0" err="1"/>
              <a:t>snmp</a:t>
            </a:r>
            <a:r>
              <a:rPr lang="en-US" dirty="0"/>
              <a:t>-server community </a:t>
            </a:r>
            <a:r>
              <a:rPr lang="en-US" dirty="0" err="1"/>
              <a:t>myread</a:t>
            </a:r>
            <a:r>
              <a:rPr lang="en-US" dirty="0"/>
              <a:t> r</a:t>
            </a:r>
            <a:r>
              <a:rPr lang="el-GR" dirty="0" smtClean="0"/>
              <a:t>ο</a:t>
            </a:r>
            <a:endParaRPr lang="el-GR" dirty="0"/>
          </a:p>
          <a:p>
            <a:pPr marL="685800" lvl="1">
              <a:buFont typeface="Wingdings" pitchFamily="2" charset="2"/>
              <a:buChar char="ü"/>
              <a:defRPr/>
            </a:pPr>
            <a:r>
              <a:rPr lang="en-US" dirty="0" smtClean="0"/>
              <a:t>Router(</a:t>
            </a:r>
            <a:r>
              <a:rPr lang="en-US" dirty="0" err="1" smtClean="0"/>
              <a:t>config</a:t>
            </a:r>
            <a:r>
              <a:rPr lang="en-US" dirty="0"/>
              <a:t>)# </a:t>
            </a:r>
            <a:r>
              <a:rPr lang="en-US" dirty="0" err="1"/>
              <a:t>snmp</a:t>
            </a:r>
            <a:r>
              <a:rPr lang="en-US" dirty="0"/>
              <a:t>-server community </a:t>
            </a:r>
            <a:r>
              <a:rPr lang="en-US" dirty="0" err="1"/>
              <a:t>mywrite</a:t>
            </a:r>
            <a:r>
              <a:rPr lang="en-US" dirty="0"/>
              <a:t> </a:t>
            </a:r>
            <a:r>
              <a:rPr lang="en-US" dirty="0" err="1" smtClean="0"/>
              <a:t>rw</a:t>
            </a:r>
            <a:endParaRPr lang="en-US" dirty="0"/>
          </a:p>
          <a:p>
            <a:pPr marL="457200" lvl="1" indent="-457200">
              <a:lnSpc>
                <a:spcPct val="120000"/>
              </a:lnSpc>
              <a:buFont typeface="+mj-lt"/>
              <a:buAutoNum type="arabicPeriod" startAt="2"/>
              <a:defRPr/>
            </a:pPr>
            <a:r>
              <a:rPr lang="el-GR" dirty="0" smtClean="0"/>
              <a:t>Προετοιμασία </a:t>
            </a:r>
            <a:r>
              <a:rPr lang="el-GR" dirty="0"/>
              <a:t>και παραμετροποίηση του </a:t>
            </a:r>
            <a:r>
              <a:rPr lang="en-US" dirty="0"/>
              <a:t>SNMP manager</a:t>
            </a:r>
            <a:r>
              <a:rPr lang="el-GR" dirty="0"/>
              <a:t> στον Η/Υ</a:t>
            </a:r>
          </a:p>
          <a:p>
            <a:pPr marL="685800" lvl="1">
              <a:buFont typeface="Wingdings" pitchFamily="2" charset="2"/>
              <a:buChar char="ü"/>
              <a:defRPr/>
            </a:pPr>
            <a:r>
              <a:rPr lang="el-GR" dirty="0"/>
              <a:t>εκκίνηση τ</a:t>
            </a:r>
            <a:r>
              <a:rPr lang="de-CH" dirty="0"/>
              <a:t>o</a:t>
            </a:r>
            <a:r>
              <a:rPr lang="el-GR" dirty="0"/>
              <a:t>υ </a:t>
            </a:r>
            <a:r>
              <a:rPr lang="en-US" dirty="0"/>
              <a:t>MIB Browser</a:t>
            </a:r>
            <a:endParaRPr lang="el-GR" dirty="0"/>
          </a:p>
          <a:p>
            <a:pPr marL="685800" lvl="1">
              <a:buFont typeface="Wingdings" pitchFamily="2" charset="2"/>
              <a:buChar char="ü"/>
              <a:defRPr/>
            </a:pPr>
            <a:r>
              <a:rPr lang="el-GR" dirty="0"/>
              <a:t>παραμετροποίηση του </a:t>
            </a:r>
            <a:r>
              <a:rPr lang="en-US" dirty="0"/>
              <a:t>MIB Browser</a:t>
            </a:r>
            <a:r>
              <a:rPr lang="el-GR" dirty="0"/>
              <a:t> </a:t>
            </a:r>
          </a:p>
          <a:p>
            <a:pPr marL="857250" lvl="1" indent="-457200">
              <a:buFont typeface="+mj-lt"/>
              <a:buAutoNum type="arabicPeriod"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0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 smtClean="0"/>
              <a:t>SNMP</a:t>
            </a:r>
            <a:r>
              <a:rPr lang="el-GR" sz="3600" dirty="0" smtClean="0"/>
              <a:t> </a:t>
            </a:r>
            <a:r>
              <a:rPr lang="el-GR" sz="3600" b="0" dirty="0" smtClean="0"/>
              <a:t>(</a:t>
            </a:r>
            <a:r>
              <a:rPr lang="de-CH" sz="3600" b="0" dirty="0" smtClean="0"/>
              <a:t>3</a:t>
            </a:r>
            <a:r>
              <a:rPr lang="el-GR" sz="3600" b="0" dirty="0" smtClean="0"/>
              <a:t>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l-GR" dirty="0" smtClean="0"/>
              <a:t>Παρακολούθηση </a:t>
            </a:r>
            <a:r>
              <a:rPr lang="el-GR" dirty="0"/>
              <a:t>παραμέτρων του δρομολογητή μέσω του </a:t>
            </a:r>
            <a:r>
              <a:rPr lang="en-US" dirty="0"/>
              <a:t>SNMP manager </a:t>
            </a:r>
            <a:endParaRPr lang="el-GR" dirty="0"/>
          </a:p>
          <a:p>
            <a:pPr marL="685800" lvl="1">
              <a:buFont typeface="Wingdings" pitchFamily="2" charset="2"/>
              <a:buChar char="ü"/>
              <a:defRPr/>
            </a:pPr>
            <a:r>
              <a:rPr lang="el-GR" dirty="0"/>
              <a:t>Εντοπισμός του κατάλληλου αντικειμένου </a:t>
            </a:r>
            <a:r>
              <a:rPr lang="el-GR" dirty="0" smtClean="0"/>
              <a:t>στη ΜΙΒ</a:t>
            </a:r>
          </a:p>
          <a:p>
            <a:pPr marL="685800" lvl="1">
              <a:buFont typeface="Wingdings" pitchFamily="2" charset="2"/>
              <a:buChar char="ü"/>
              <a:defRPr/>
            </a:pPr>
            <a:r>
              <a:rPr lang="el-GR" dirty="0" smtClean="0"/>
              <a:t>Ανάγνωση (</a:t>
            </a:r>
            <a:r>
              <a:rPr lang="de-CH" dirty="0" err="1" smtClean="0"/>
              <a:t>get</a:t>
            </a:r>
            <a:r>
              <a:rPr lang="de-CH" dirty="0" smtClean="0"/>
              <a:t>) </a:t>
            </a:r>
            <a:r>
              <a:rPr lang="el-GR" dirty="0"/>
              <a:t>της παραμέτρου </a:t>
            </a:r>
            <a:r>
              <a:rPr lang="en-US" dirty="0"/>
              <a:t>hostname</a:t>
            </a:r>
            <a:endParaRPr lang="el-GR" dirty="0"/>
          </a:p>
          <a:p>
            <a:pPr marL="685800" lvl="1">
              <a:buFont typeface="Wingdings" pitchFamily="2" charset="2"/>
              <a:buChar char="ü"/>
              <a:defRPr/>
            </a:pPr>
            <a:r>
              <a:rPr lang="el-GR" dirty="0" smtClean="0"/>
              <a:t>Αλλαγή </a:t>
            </a:r>
            <a:r>
              <a:rPr lang="el-GR" dirty="0"/>
              <a:t>της τιμής </a:t>
            </a:r>
            <a:r>
              <a:rPr lang="de-CH" dirty="0" smtClean="0"/>
              <a:t>(</a:t>
            </a:r>
            <a:r>
              <a:rPr lang="de-CH" dirty="0" err="1" smtClean="0"/>
              <a:t>set</a:t>
            </a:r>
            <a:r>
              <a:rPr lang="de-CH" dirty="0" smtClean="0"/>
              <a:t>) </a:t>
            </a:r>
            <a:r>
              <a:rPr lang="el-GR" dirty="0" smtClean="0"/>
              <a:t>της </a:t>
            </a:r>
            <a:r>
              <a:rPr lang="el-GR" dirty="0"/>
              <a:t>παραμέτρου </a:t>
            </a:r>
            <a:r>
              <a:rPr lang="en-US" dirty="0" smtClean="0"/>
              <a:t>hostname </a:t>
            </a:r>
            <a:endParaRPr lang="el-GR" dirty="0"/>
          </a:p>
          <a:p>
            <a:pPr marL="685800" lvl="1">
              <a:buFont typeface="Wingdings" pitchFamily="2" charset="2"/>
              <a:buChar char="ü"/>
              <a:defRPr/>
            </a:pPr>
            <a:r>
              <a:rPr lang="el-GR" dirty="0"/>
              <a:t>Έλεγχος της επιτυχούς εφαρμογής της νέας τιμής για το </a:t>
            </a:r>
            <a:r>
              <a:rPr lang="en-US" dirty="0"/>
              <a:t>hostname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0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5" name="Content Placeholder 2">
            <a:hlinkClick r:id="rId3" action="ppaction://hlinksldjump"/>
          </p:cNvPr>
          <p:cNvSpPr txBox="1">
            <a:spLocks/>
          </p:cNvSpPr>
          <p:nvPr/>
        </p:nvSpPr>
        <p:spPr>
          <a:xfrm>
            <a:off x="400522" y="1661486"/>
            <a:ext cx="8229600" cy="55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sz="2400" dirty="0" smtClean="0"/>
              <a:t>2.    Συστήματα </a:t>
            </a:r>
            <a:r>
              <a:rPr lang="el-GR" sz="2400" dirty="0"/>
              <a:t>διαχείρισης δικτύου</a:t>
            </a:r>
          </a:p>
        </p:txBody>
      </p:sp>
      <p:sp>
        <p:nvSpPr>
          <p:cNvPr id="12" name="Content Placeholder 2">
            <a:hlinkClick r:id="rId4" action="ppaction://hlinksldjump"/>
          </p:cNvPr>
          <p:cNvSpPr txBox="1">
            <a:spLocks/>
          </p:cNvSpPr>
          <p:nvPr/>
        </p:nvSpPr>
        <p:spPr>
          <a:xfrm>
            <a:off x="425987" y="1044371"/>
            <a:ext cx="8229600" cy="614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l-GR" sz="2400" dirty="0"/>
              <a:t>Διαχείριση </a:t>
            </a:r>
            <a:r>
              <a:rPr lang="el-GR" sz="2400" dirty="0" smtClean="0"/>
              <a:t>Δικτύου</a:t>
            </a:r>
            <a:endParaRPr lang="el-GR" sz="2400" dirty="0">
              <a:hlinkClick r:id="rId3" action="ppaction://hlinksldjump"/>
            </a:endParaRPr>
          </a:p>
        </p:txBody>
      </p:sp>
      <p:sp>
        <p:nvSpPr>
          <p:cNvPr id="13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400667" y="3482683"/>
            <a:ext cx="8229600" cy="626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altLang="el-GR" sz="2400" dirty="0" smtClean="0"/>
              <a:t>5.     Διαχείριση δρομολογητή με </a:t>
            </a:r>
            <a:r>
              <a:rPr lang="de-CH" altLang="el-GR" sz="2400" dirty="0" smtClean="0"/>
              <a:t>SNMP</a:t>
            </a:r>
            <a:endParaRPr lang="el-GR" sz="2400" dirty="0"/>
          </a:p>
        </p:txBody>
      </p:sp>
      <p:sp>
        <p:nvSpPr>
          <p:cNvPr id="16" name="Rectangle 15"/>
          <p:cNvSpPr/>
          <p:nvPr/>
        </p:nvSpPr>
        <p:spPr>
          <a:xfrm>
            <a:off x="400646" y="6357600"/>
            <a:ext cx="2947218" cy="36360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400522" y="4102819"/>
            <a:ext cx="8229600" cy="580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CH" sz="2400" dirty="0" smtClean="0"/>
              <a:t>6.     </a:t>
            </a:r>
            <a:r>
              <a:rPr lang="el-GR" sz="2400" dirty="0" smtClean="0"/>
              <a:t>Εργαστηριακή άσκηση </a:t>
            </a:r>
            <a:r>
              <a:rPr lang="de-CH" sz="2400" dirty="0" err="1" smtClean="0"/>
              <a:t>telnet</a:t>
            </a:r>
            <a:r>
              <a:rPr lang="de-CH" sz="2400" dirty="0" smtClean="0"/>
              <a:t> - SNMP</a:t>
            </a:r>
            <a:endParaRPr lang="el-GR" sz="2400" dirty="0"/>
          </a:p>
        </p:txBody>
      </p:sp>
      <p:sp>
        <p:nvSpPr>
          <p:cNvPr id="15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421645" y="2265316"/>
            <a:ext cx="8229600" cy="546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sz="2400" dirty="0" smtClean="0"/>
              <a:t>3.     Πρωτόκολλο </a:t>
            </a:r>
            <a:r>
              <a:rPr lang="en-US" sz="2400" dirty="0"/>
              <a:t>SNMP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17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400522" y="2832791"/>
            <a:ext cx="8229600" cy="649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4.     Βάση </a:t>
            </a:r>
            <a:r>
              <a:rPr lang="el-GR" sz="2400" dirty="0"/>
              <a:t>Πληροφοριών  Διαχείρισης - ΜΙΒ</a:t>
            </a:r>
          </a:p>
        </p:txBody>
      </p:sp>
    </p:spTree>
    <p:extLst>
      <p:ext uri="{BB962C8B-B14F-4D97-AF65-F5344CB8AC3E}">
        <p14:creationId xmlns:p14="http://schemas.microsoft.com/office/powerpoint/2010/main" val="20058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 smtClean="0"/>
              <a:t>SNMP</a:t>
            </a:r>
            <a:r>
              <a:rPr lang="el-GR" sz="3600" dirty="0" smtClean="0"/>
              <a:t> </a:t>
            </a:r>
            <a:r>
              <a:rPr lang="el-GR" sz="3600" b="0" dirty="0" smtClean="0"/>
              <a:t>(</a:t>
            </a:r>
            <a:r>
              <a:rPr lang="de-CH" sz="3600" b="0" dirty="0" smtClean="0"/>
              <a:t>4</a:t>
            </a:r>
            <a:r>
              <a:rPr lang="el-GR" sz="3600" b="0" dirty="0" smtClean="0"/>
              <a:t>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None/>
              <a:defRPr/>
            </a:pPr>
            <a:r>
              <a:rPr lang="el-GR" b="1" dirty="0" smtClean="0"/>
              <a:t>Περιβάλλον </a:t>
            </a:r>
            <a:r>
              <a:rPr lang="en-US" b="1" dirty="0" smtClean="0"/>
              <a:t>MIB </a:t>
            </a:r>
            <a:r>
              <a:rPr lang="en-US" b="1" dirty="0"/>
              <a:t>Browser</a:t>
            </a:r>
            <a:endParaRPr lang="el-GR" b="1" dirty="0" smtClean="0"/>
          </a:p>
          <a:p>
            <a:pPr marL="0" lvl="1" indent="0">
              <a:buNone/>
              <a:defRPr/>
            </a:pPr>
            <a:r>
              <a:rPr lang="el-GR" dirty="0" smtClean="0"/>
              <a:t>Σε ένα περιβάλλον παραμετροποίησης του </a:t>
            </a:r>
            <a:r>
              <a:rPr lang="en-US" dirty="0"/>
              <a:t>MIB </a:t>
            </a:r>
            <a:r>
              <a:rPr lang="en-US" dirty="0" smtClean="0"/>
              <a:t>Browser</a:t>
            </a:r>
            <a:r>
              <a:rPr lang="el-GR" dirty="0" smtClean="0"/>
              <a:t> διακρίνουμε συνήθως: </a:t>
            </a:r>
            <a:r>
              <a:rPr lang="el-GR" dirty="0"/>
              <a:t>το μενού παραμετροποίησης, το παράθυρο απεικόνισης της δενδροειδούς μορφής των παραμέτρων της </a:t>
            </a:r>
            <a:r>
              <a:rPr lang="en-US" dirty="0"/>
              <a:t>MIB</a:t>
            </a:r>
            <a:r>
              <a:rPr lang="el-GR" dirty="0"/>
              <a:t>, το παράθυρο απεικόνισης των χαρακτηριστικών οποιουδήποτε αντικειμένου επιλέξουμε από την </a:t>
            </a:r>
            <a:r>
              <a:rPr lang="en-US" dirty="0"/>
              <a:t>MIB</a:t>
            </a:r>
            <a:r>
              <a:rPr lang="el-GR" dirty="0"/>
              <a:t>, το μενού επιλογής των προς εκτέλεση εντολών στον </a:t>
            </a:r>
            <a:r>
              <a:rPr lang="en-US" dirty="0"/>
              <a:t>SNMP agent, </a:t>
            </a:r>
            <a:r>
              <a:rPr lang="el-GR" dirty="0"/>
              <a:t>το παράθυρο απεικόνισης των αποτελεσμάτων της εκτέλεσης των </a:t>
            </a:r>
            <a:r>
              <a:rPr lang="en-US" dirty="0"/>
              <a:t>SNMP </a:t>
            </a:r>
            <a:r>
              <a:rPr lang="el-GR" dirty="0"/>
              <a:t>εντολών </a:t>
            </a:r>
            <a:r>
              <a:rPr lang="en-US" dirty="0"/>
              <a:t>get, set </a:t>
            </a:r>
            <a:r>
              <a:rPr lang="el-GR" dirty="0"/>
              <a:t>προς τον </a:t>
            </a:r>
            <a:r>
              <a:rPr lang="en-US" dirty="0"/>
              <a:t>agent </a:t>
            </a:r>
            <a:r>
              <a:rPr lang="el-GR" dirty="0"/>
              <a:t>του δρομολογητή, το κατακόρυφο μενού διαχείρισης των αποτελεσμάτων.</a:t>
            </a:r>
          </a:p>
          <a:p>
            <a:pPr marL="0" indent="0">
              <a:buNone/>
              <a:defRPr/>
            </a:pP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7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 smtClean="0"/>
              <a:t>SNMP</a:t>
            </a:r>
            <a:r>
              <a:rPr lang="el-GR" sz="3600" dirty="0" smtClean="0"/>
              <a:t> </a:t>
            </a:r>
            <a:r>
              <a:rPr lang="el-GR" sz="3600" b="0" dirty="0" smtClean="0"/>
              <a:t>(5/11)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202662"/>
            <a:ext cx="1666528" cy="504056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l-GR" dirty="0" smtClean="0"/>
              <a:t>εκκίνηση </a:t>
            </a:r>
            <a:r>
              <a:rPr lang="el-GR" dirty="0"/>
              <a:t>τ</a:t>
            </a:r>
            <a:r>
              <a:rPr lang="de-CH" dirty="0"/>
              <a:t>o</a:t>
            </a:r>
            <a:r>
              <a:rPr lang="el-GR" dirty="0"/>
              <a:t>υ </a:t>
            </a:r>
            <a:r>
              <a:rPr lang="en-US" dirty="0"/>
              <a:t>MIB </a:t>
            </a:r>
            <a:r>
              <a:rPr lang="en-US" dirty="0" smtClean="0"/>
              <a:t>Browser </a:t>
            </a:r>
            <a:r>
              <a:rPr lang="el-GR" dirty="0" smtClean="0"/>
              <a:t>στο</a:t>
            </a:r>
            <a:r>
              <a:rPr lang="de-CH" dirty="0" smtClean="0"/>
              <a:t> PC0</a:t>
            </a:r>
            <a:endParaRPr lang="el-GR" dirty="0"/>
          </a:p>
          <a:p>
            <a:pPr marL="685800" lvl="1">
              <a:buFont typeface="Wingdings" pitchFamily="2" charset="2"/>
              <a:buChar char="ü"/>
              <a:defRPr/>
            </a:pP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526" y="939541"/>
            <a:ext cx="5913074" cy="5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/>
              <a:t>SNMP</a:t>
            </a:r>
            <a:r>
              <a:rPr lang="el-GR" sz="3600" dirty="0" smtClean="0"/>
              <a:t> </a:t>
            </a:r>
            <a:r>
              <a:rPr lang="el-GR" sz="3600" b="0" dirty="0" smtClean="0"/>
              <a:t>(6/11)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141196"/>
            <a:ext cx="2160240" cy="50405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Επιλέγουμε</a:t>
            </a:r>
          </a:p>
          <a:p>
            <a:pPr marL="0" indent="0">
              <a:buFontTx/>
              <a:buNone/>
              <a:defRPr/>
            </a:pPr>
            <a:r>
              <a:rPr lang="de-CH" b="1" dirty="0" err="1" smtClean="0">
                <a:solidFill>
                  <a:srgbClr val="C00000"/>
                </a:solidFill>
              </a:rPr>
              <a:t>Advanced</a:t>
            </a:r>
            <a:endParaRPr lang="el-GR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l-GR" dirty="0" smtClean="0"/>
              <a:t>και καταχωρούμε </a:t>
            </a:r>
            <a:r>
              <a:rPr lang="de-CH" dirty="0" smtClean="0"/>
              <a:t>172.16.16.177, </a:t>
            </a:r>
          </a:p>
          <a:p>
            <a:pPr marL="0" indent="0">
              <a:buFontTx/>
              <a:buNone/>
              <a:defRPr/>
            </a:pPr>
            <a:r>
              <a:rPr lang="de-CH" dirty="0" smtClean="0"/>
              <a:t>161,</a:t>
            </a:r>
          </a:p>
          <a:p>
            <a:pPr marL="0" indent="0">
              <a:buFontTx/>
              <a:buNone/>
              <a:defRPr/>
            </a:pPr>
            <a:r>
              <a:rPr lang="de-CH" dirty="0" err="1" smtClean="0"/>
              <a:t>myread</a:t>
            </a:r>
            <a:r>
              <a:rPr lang="de-CH" dirty="0" smtClean="0"/>
              <a:t>,</a:t>
            </a:r>
          </a:p>
          <a:p>
            <a:pPr marL="0" indent="0">
              <a:buFontTx/>
              <a:buNone/>
              <a:defRPr/>
            </a:pPr>
            <a:r>
              <a:rPr lang="de-CH" dirty="0" err="1" smtClean="0"/>
              <a:t>mywrite</a:t>
            </a:r>
            <a:r>
              <a:rPr lang="de-CH" dirty="0" smtClean="0"/>
              <a:t>, </a:t>
            </a:r>
          </a:p>
          <a:p>
            <a:pPr marL="0" indent="0">
              <a:buFontTx/>
              <a:buNone/>
              <a:defRPr/>
            </a:pPr>
            <a:r>
              <a:rPr lang="de-CH" dirty="0" smtClean="0"/>
              <a:t>V3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480" y="918255"/>
            <a:ext cx="5800120" cy="51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1705"/>
            <a:ext cx="91440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 smtClean="0"/>
              <a:t>SNMP</a:t>
            </a:r>
            <a:r>
              <a:rPr lang="el-GR" sz="3600" dirty="0" smtClean="0"/>
              <a:t> </a:t>
            </a:r>
            <a:r>
              <a:rPr lang="el-GR" sz="3600" b="0" dirty="0" smtClean="0"/>
              <a:t>(7/10)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179512" y="1141196"/>
            <a:ext cx="2750096" cy="50405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Επεκτείνουμε το δένδρο ΜΙΒ και επιλέγουμε τον κόμβο με όνομα </a:t>
            </a:r>
            <a:r>
              <a:rPr lang="de-CH" dirty="0" smtClean="0"/>
              <a:t>MIB </a:t>
            </a:r>
            <a:r>
              <a:rPr lang="de-CH" dirty="0" err="1" smtClean="0"/>
              <a:t>Tree</a:t>
            </a:r>
            <a:r>
              <a:rPr lang="de-CH" dirty="0" smtClean="0"/>
              <a:t>. </a:t>
            </a:r>
            <a:r>
              <a:rPr lang="de-CH" dirty="0" err="1" smtClean="0"/>
              <a:t>router_std</a:t>
            </a:r>
            <a:r>
              <a:rPr lang="de-CH" dirty="0"/>
              <a:t> </a:t>
            </a:r>
            <a:r>
              <a:rPr lang="de-CH" dirty="0" smtClean="0"/>
              <a:t>MIBs. </a:t>
            </a:r>
            <a:r>
              <a:rPr lang="de-CH" dirty="0" err="1" smtClean="0"/>
              <a:t>iso.org.dod</a:t>
            </a:r>
            <a:r>
              <a:rPr lang="de-CH" dirty="0" smtClean="0"/>
              <a:t>. </a:t>
            </a:r>
            <a:r>
              <a:rPr lang="de-CH" dirty="0" err="1" smtClean="0"/>
              <a:t>internet</a:t>
            </a:r>
            <a:r>
              <a:rPr lang="de-CH" dirty="0" smtClean="0"/>
              <a:t>. mgmt.mib-2. </a:t>
            </a:r>
            <a:r>
              <a:rPr lang="de-CH" dirty="0" err="1" smtClean="0"/>
              <a:t>system.sysName</a:t>
            </a:r>
            <a:endParaRPr lang="de-CH" dirty="0" smtClean="0"/>
          </a:p>
          <a:p>
            <a:pPr marL="0" indent="0">
              <a:buFontTx/>
              <a:buNone/>
              <a:defRPr/>
            </a:pPr>
            <a:endParaRPr lang="de-CH" dirty="0"/>
          </a:p>
          <a:p>
            <a:pPr marL="0" indent="0">
              <a:buFontTx/>
              <a:buNone/>
              <a:defRPr/>
            </a:pPr>
            <a:r>
              <a:rPr lang="de-CH" dirty="0" smtClean="0"/>
              <a:t>(1.3.6.1.2.1.1.5.0)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08" y="772905"/>
            <a:ext cx="6171429" cy="5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0331" y="0"/>
            <a:ext cx="91440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/>
              <a:t>SNMP</a:t>
            </a:r>
            <a:r>
              <a:rPr lang="el-GR" sz="3600" dirty="0"/>
              <a:t> </a:t>
            </a:r>
            <a:r>
              <a:rPr lang="el-GR" sz="3600" b="0" dirty="0" smtClean="0"/>
              <a:t>(8/11)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179512" y="1141196"/>
            <a:ext cx="252028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Επιλέγουμε</a:t>
            </a:r>
            <a:endParaRPr lang="de-CH" dirty="0" smtClean="0"/>
          </a:p>
          <a:p>
            <a:pPr marL="0" indent="0">
              <a:buFontTx/>
              <a:buNone/>
              <a:defRPr/>
            </a:pPr>
            <a:r>
              <a:rPr lang="de-CH" b="1" dirty="0" smtClean="0">
                <a:solidFill>
                  <a:srgbClr val="C00000"/>
                </a:solidFill>
              </a:rPr>
              <a:t>GET  GO</a:t>
            </a:r>
          </a:p>
          <a:p>
            <a:pPr marL="0" indent="0">
              <a:buNone/>
              <a:defRPr/>
            </a:pPr>
            <a:r>
              <a:rPr lang="el-GR" dirty="0" smtClean="0"/>
              <a:t>και μας εμφανίζει το αποτέλεσμα της ανάγνωσης της τιμής της παραμέτρου  </a:t>
            </a:r>
            <a:r>
              <a:rPr lang="de-CH" dirty="0" err="1" smtClean="0"/>
              <a:t>sysName</a:t>
            </a:r>
            <a:r>
              <a:rPr lang="el-GR" dirty="0" smtClean="0"/>
              <a:t>,</a:t>
            </a:r>
          </a:p>
          <a:p>
            <a:pPr marL="0" indent="0">
              <a:buNone/>
              <a:defRPr/>
            </a:pPr>
            <a:r>
              <a:rPr lang="el-GR" b="1" dirty="0" smtClean="0"/>
              <a:t>«</a:t>
            </a:r>
            <a:r>
              <a:rPr lang="de-CH" b="1" dirty="0" err="1" smtClean="0"/>
              <a:t>Router_patras</a:t>
            </a:r>
            <a:r>
              <a:rPr lang="el-GR" b="1" dirty="0" smtClean="0"/>
              <a:t>», </a:t>
            </a:r>
          </a:p>
          <a:p>
            <a:pPr marL="0" indent="0">
              <a:buNone/>
              <a:defRPr/>
            </a:pPr>
            <a:r>
              <a:rPr lang="de-CH" dirty="0" smtClean="0"/>
              <a:t> </a:t>
            </a:r>
            <a:r>
              <a:rPr lang="el-GR" dirty="0" smtClean="0"/>
              <a:t>την οποία στη συνέχεια θα τροποποιήσουμε σε </a:t>
            </a:r>
            <a:r>
              <a:rPr lang="de-CH" dirty="0" err="1" smtClean="0"/>
              <a:t>myrouter</a:t>
            </a:r>
            <a:endParaRPr lang="de-CH" dirty="0"/>
          </a:p>
          <a:p>
            <a:pPr marL="0" indent="0">
              <a:buFontTx/>
              <a:buNone/>
              <a:defRPr/>
            </a:pPr>
            <a:endParaRPr lang="de-CH" dirty="0" smtClean="0"/>
          </a:p>
          <a:p>
            <a:pPr marL="0" indent="0">
              <a:buFontTx/>
              <a:buNone/>
              <a:defRPr/>
            </a:pPr>
            <a:endParaRPr lang="de-CH" dirty="0"/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060" y="753185"/>
            <a:ext cx="6152381" cy="5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/>
              <a:t>SNMP</a:t>
            </a:r>
            <a:r>
              <a:rPr lang="el-GR" sz="3600" dirty="0"/>
              <a:t> </a:t>
            </a:r>
            <a:r>
              <a:rPr lang="el-GR" sz="3600" b="0" dirty="0" smtClean="0"/>
              <a:t>(9/11)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46595" y="836712"/>
            <a:ext cx="8784976" cy="50405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Επιλέγουμε</a:t>
            </a:r>
            <a:r>
              <a:rPr lang="de-CH" dirty="0" smtClean="0"/>
              <a:t> SET</a:t>
            </a:r>
          </a:p>
          <a:p>
            <a:pPr marL="0" indent="0">
              <a:buFontTx/>
              <a:buNone/>
              <a:defRPr/>
            </a:pPr>
            <a:endParaRPr lang="de-CH" dirty="0" smtClean="0"/>
          </a:p>
          <a:p>
            <a:pPr marL="0" indent="0">
              <a:buFontTx/>
              <a:buNone/>
              <a:defRPr/>
            </a:pPr>
            <a:endParaRPr lang="de-CH" dirty="0"/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7" name="Εικόνα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38683" y="1403821"/>
            <a:ext cx="7200800" cy="49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/>
              <a:t>SNMP</a:t>
            </a:r>
            <a:r>
              <a:rPr lang="el-GR" sz="3600" dirty="0"/>
              <a:t> </a:t>
            </a:r>
            <a:r>
              <a:rPr lang="el-GR" sz="3600" b="0" dirty="0" smtClean="0"/>
              <a:t>(10/11)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46595" y="836712"/>
            <a:ext cx="8784976" cy="50405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de-CH" dirty="0" smtClean="0"/>
              <a:t>…. </a:t>
            </a:r>
            <a:r>
              <a:rPr lang="el-GR" dirty="0" smtClean="0"/>
              <a:t>στο αναδυόμενο παράθυρο δίνουμε το νέο όνομα </a:t>
            </a:r>
            <a:r>
              <a:rPr lang="de-CH" b="1" dirty="0" err="1" smtClean="0"/>
              <a:t>myrouter</a:t>
            </a:r>
            <a:r>
              <a:rPr lang="de-CH" b="1" dirty="0" smtClean="0"/>
              <a:t> </a:t>
            </a:r>
          </a:p>
          <a:p>
            <a:pPr marL="0" indent="0">
              <a:buFontTx/>
              <a:buNone/>
              <a:defRPr/>
            </a:pPr>
            <a:endParaRPr lang="de-CH" dirty="0" smtClean="0"/>
          </a:p>
          <a:p>
            <a:pPr marL="0" indent="0">
              <a:buFontTx/>
              <a:buNone/>
              <a:defRPr/>
            </a:pPr>
            <a:endParaRPr lang="de-CH" dirty="0"/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6" name="Εικόνα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54707" y="1331040"/>
            <a:ext cx="6768752" cy="49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6799" y="0"/>
            <a:ext cx="9324528" cy="908720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Διαχείριση δρομολογητή με </a:t>
            </a:r>
            <a:r>
              <a:rPr lang="en-US" sz="3600" dirty="0"/>
              <a:t>SNMP</a:t>
            </a:r>
            <a:r>
              <a:rPr lang="el-GR" sz="3600" dirty="0"/>
              <a:t> </a:t>
            </a:r>
            <a:r>
              <a:rPr lang="el-GR" sz="3600" b="0" dirty="0" smtClean="0"/>
              <a:t>(11/11)</a:t>
            </a:r>
            <a:endParaRPr lang="en-GB" sz="3600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46595" y="836712"/>
            <a:ext cx="8784976" cy="50405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GO &amp; </a:t>
            </a:r>
            <a:r>
              <a:rPr lang="el-GR" dirty="0" smtClean="0"/>
              <a:t>το όνομα </a:t>
            </a:r>
            <a:r>
              <a:rPr lang="de-CH" b="1" dirty="0" err="1" smtClean="0"/>
              <a:t>router_patras</a:t>
            </a:r>
            <a:r>
              <a:rPr lang="de-CH" dirty="0" smtClean="0"/>
              <a:t> </a:t>
            </a:r>
            <a:r>
              <a:rPr lang="el-GR" dirty="0"/>
              <a:t>έ</a:t>
            </a:r>
            <a:r>
              <a:rPr lang="el-GR" dirty="0" smtClean="0"/>
              <a:t>χει πλέον τροποποιηθεί σε </a:t>
            </a:r>
            <a:r>
              <a:rPr lang="de-CH" b="1" dirty="0" err="1" smtClean="0"/>
              <a:t>myroute</a:t>
            </a:r>
            <a:r>
              <a:rPr lang="de-CH" dirty="0" err="1" smtClean="0"/>
              <a:t>r</a:t>
            </a:r>
            <a:r>
              <a:rPr lang="de-CH" dirty="0" smtClean="0"/>
              <a:t> </a:t>
            </a:r>
          </a:p>
          <a:p>
            <a:pPr marL="0" indent="0">
              <a:buFontTx/>
              <a:buNone/>
              <a:defRPr/>
            </a:pPr>
            <a:endParaRPr lang="de-CH" dirty="0" smtClean="0"/>
          </a:p>
          <a:p>
            <a:pPr marL="0" indent="0">
              <a:buFontTx/>
              <a:buNone/>
              <a:defRPr/>
            </a:pPr>
            <a:endParaRPr lang="de-CH" dirty="0"/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7" name="Εικόνα 6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1325582"/>
            <a:ext cx="5983560" cy="479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8565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dirty="0" smtClean="0"/>
              <a:t>Εργαστηριακή Άσκηση </a:t>
            </a:r>
            <a:r>
              <a:rPr lang="de-CH" dirty="0" err="1" smtClean="0"/>
              <a:t>telnet</a:t>
            </a:r>
            <a:r>
              <a:rPr lang="el-GR" dirty="0" smtClean="0"/>
              <a:t> – </a:t>
            </a:r>
            <a:r>
              <a:rPr lang="en-US" dirty="0" smtClean="0"/>
              <a:t>SNMP</a:t>
            </a:r>
            <a:r>
              <a:rPr lang="el-GR" dirty="0" smtClean="0"/>
              <a:t> (1/7)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Διαχείριση </a:t>
            </a:r>
            <a:r>
              <a:rPr lang="el-GR" b="1" dirty="0"/>
              <a:t>δρομολογητών &amp; </a:t>
            </a:r>
            <a:r>
              <a:rPr lang="el-GR" b="1" dirty="0" err="1"/>
              <a:t>μεταγωγέων</a:t>
            </a:r>
            <a:r>
              <a:rPr lang="el-GR" b="1" dirty="0"/>
              <a:t> </a:t>
            </a:r>
            <a:r>
              <a:rPr lang="de-CH" b="1" dirty="0"/>
              <a:t>L</a:t>
            </a:r>
            <a:r>
              <a:rPr lang="el-GR" b="1" dirty="0"/>
              <a:t>2  (</a:t>
            </a:r>
            <a:r>
              <a:rPr lang="de-CH" b="1" dirty="0" err="1"/>
              <a:t>telnet</a:t>
            </a:r>
            <a:r>
              <a:rPr lang="el-GR" b="1" dirty="0"/>
              <a:t> – </a:t>
            </a:r>
            <a:r>
              <a:rPr lang="en-US" b="1" dirty="0"/>
              <a:t>SNMP</a:t>
            </a:r>
            <a:r>
              <a:rPr lang="el-GR" b="1" dirty="0" smtClean="0"/>
              <a:t>).</a:t>
            </a:r>
          </a:p>
          <a:p>
            <a:pPr marL="0" indent="0">
              <a:buNone/>
            </a:pPr>
            <a:r>
              <a:rPr lang="el-GR" b="1" u="sng" dirty="0" smtClean="0"/>
              <a:t>Στόχοι</a:t>
            </a:r>
            <a:r>
              <a:rPr lang="el-GR" b="1" dirty="0" smtClean="0"/>
              <a:t> </a:t>
            </a:r>
            <a:r>
              <a:rPr lang="el-GR" dirty="0"/>
              <a:t>της παρούσας εργαστηριακής άσκησης είναι: </a:t>
            </a:r>
          </a:p>
          <a:p>
            <a:pPr lvl="0"/>
            <a:r>
              <a:rPr lang="el-GR" dirty="0"/>
              <a:t>η εξοικείωση με τους τρόπους πρόσβασης (τοπική μέσω κονσόλας και απομακρυσμένη μέσω </a:t>
            </a:r>
            <a:r>
              <a:rPr lang="de-CH" dirty="0" err="1"/>
              <a:t>telnet</a:t>
            </a:r>
            <a:r>
              <a:rPr lang="el-GR" dirty="0"/>
              <a:t>) και  τα επίπεδα κωδικών πρόσβασης (</a:t>
            </a:r>
            <a:r>
              <a:rPr lang="en-US" dirty="0"/>
              <a:t>Console Password</a:t>
            </a:r>
            <a:r>
              <a:rPr lang="el-GR" dirty="0"/>
              <a:t>, </a:t>
            </a:r>
            <a:r>
              <a:rPr lang="en-US" dirty="0"/>
              <a:t>Auxiliary Password</a:t>
            </a:r>
            <a:r>
              <a:rPr lang="el-GR" dirty="0"/>
              <a:t>, </a:t>
            </a:r>
            <a:r>
              <a:rPr lang="en-US" dirty="0"/>
              <a:t>Virtual Terminal Password</a:t>
            </a:r>
            <a:r>
              <a:rPr lang="el-GR" dirty="0"/>
              <a:t>, </a:t>
            </a:r>
            <a:r>
              <a:rPr lang="en-US" dirty="0"/>
              <a:t>Enable Password</a:t>
            </a:r>
            <a:r>
              <a:rPr lang="el-GR" dirty="0"/>
              <a:t>, </a:t>
            </a:r>
            <a:r>
              <a:rPr lang="en-US" dirty="0"/>
              <a:t>Enable Secret</a:t>
            </a:r>
            <a:r>
              <a:rPr lang="el-GR" dirty="0"/>
              <a:t>) σε δρομολογητές και </a:t>
            </a:r>
            <a:r>
              <a:rPr lang="el-GR" dirty="0" err="1"/>
              <a:t>μεταγωγείς</a:t>
            </a:r>
            <a:r>
              <a:rPr lang="el-GR" dirty="0"/>
              <a:t>.</a:t>
            </a:r>
          </a:p>
          <a:p>
            <a:pPr lvl="0"/>
            <a:r>
              <a:rPr lang="el-GR" dirty="0"/>
              <a:t>η κατανόηση της λειτουργίας του πρωτοκόλλου διαχείρισης δικτύων </a:t>
            </a:r>
            <a:r>
              <a:rPr lang="en-US" dirty="0"/>
              <a:t>SNMP</a:t>
            </a:r>
            <a:r>
              <a:rPr lang="el-GR" dirty="0"/>
              <a:t> μέσω της εκτέλεσης των βασικών του εντολών μεταξύ ενός </a:t>
            </a:r>
            <a:r>
              <a:rPr lang="en-US" dirty="0"/>
              <a:t>SNMP manager</a:t>
            </a:r>
            <a:r>
              <a:rPr lang="el-GR" dirty="0"/>
              <a:t> και ενός </a:t>
            </a:r>
            <a:r>
              <a:rPr lang="en-US" dirty="0"/>
              <a:t>SNMP agent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4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7424" y="0"/>
            <a:ext cx="8697144" cy="908720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dirty="0"/>
              <a:t>Εργαστηριακή Άσκηση </a:t>
            </a:r>
            <a:r>
              <a:rPr lang="de-CH" dirty="0" err="1"/>
              <a:t>telnet</a:t>
            </a:r>
            <a:r>
              <a:rPr lang="el-GR" dirty="0"/>
              <a:t> – </a:t>
            </a:r>
            <a:r>
              <a:rPr lang="en-US" dirty="0" smtClean="0"/>
              <a:t>SNMP</a:t>
            </a:r>
            <a:r>
              <a:rPr lang="el-GR" dirty="0" smtClean="0"/>
              <a:t> (2/7)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Διαχείριση </a:t>
            </a:r>
            <a:r>
              <a:rPr lang="el-GR" b="1" dirty="0"/>
              <a:t>δρομολογητών &amp; </a:t>
            </a:r>
            <a:r>
              <a:rPr lang="el-GR" b="1" dirty="0" err="1"/>
              <a:t>μεταγωγέων</a:t>
            </a:r>
            <a:r>
              <a:rPr lang="el-GR" b="1" dirty="0"/>
              <a:t> </a:t>
            </a:r>
            <a:r>
              <a:rPr lang="de-CH" b="1" dirty="0"/>
              <a:t>L</a:t>
            </a:r>
            <a:r>
              <a:rPr lang="el-GR" b="1" dirty="0"/>
              <a:t>2  (</a:t>
            </a:r>
            <a:r>
              <a:rPr lang="de-CH" b="1" dirty="0" err="1"/>
              <a:t>telnet</a:t>
            </a:r>
            <a:r>
              <a:rPr lang="el-GR" b="1" dirty="0"/>
              <a:t> – </a:t>
            </a:r>
            <a:r>
              <a:rPr lang="en-US" b="1" dirty="0"/>
              <a:t>SNMP</a:t>
            </a:r>
            <a:r>
              <a:rPr lang="el-GR" b="1" dirty="0" smtClean="0"/>
              <a:t>)</a:t>
            </a:r>
            <a:r>
              <a:rPr lang="en-US" b="1" dirty="0" smtClean="0"/>
              <a:t>.</a:t>
            </a:r>
            <a:r>
              <a:rPr lang="el-GR" b="1" dirty="0" smtClean="0"/>
              <a:t> </a:t>
            </a:r>
            <a:r>
              <a:rPr lang="el-GR" b="1" u="sng" dirty="0" smtClean="0"/>
              <a:t>Σενάριο</a:t>
            </a:r>
            <a:r>
              <a:rPr lang="el-GR" b="1" dirty="0" smtClean="0"/>
              <a:t>: </a:t>
            </a:r>
            <a:r>
              <a:rPr lang="el-GR" dirty="0" smtClean="0"/>
              <a:t>Στο παρακάτω διαδίκτυο, υλοποιημένο σε </a:t>
            </a:r>
            <a:r>
              <a:rPr lang="de-CH" dirty="0" smtClean="0"/>
              <a:t>Cisco Pack</a:t>
            </a:r>
            <a:r>
              <a:rPr lang="de-CH" dirty="0"/>
              <a:t>e</a:t>
            </a:r>
            <a:r>
              <a:rPr lang="de-CH" dirty="0" smtClean="0"/>
              <a:t>t Tracer, o </a:t>
            </a:r>
            <a:r>
              <a:rPr lang="el-GR" dirty="0" smtClean="0"/>
              <a:t>δρομολογητής </a:t>
            </a:r>
            <a:r>
              <a:rPr lang="en-US" dirty="0" err="1"/>
              <a:t>router_patras</a:t>
            </a:r>
            <a:r>
              <a:rPr lang="en-US" dirty="0"/>
              <a:t> </a:t>
            </a:r>
            <a:r>
              <a:rPr lang="el-GR" dirty="0"/>
              <a:t>και ο </a:t>
            </a:r>
            <a:r>
              <a:rPr lang="el-GR" dirty="0" err="1"/>
              <a:t>μεταγωγέας</a:t>
            </a:r>
            <a:r>
              <a:rPr lang="el-GR" dirty="0"/>
              <a:t> </a:t>
            </a:r>
            <a:r>
              <a:rPr lang="en-US" dirty="0" err="1"/>
              <a:t>switch_patras</a:t>
            </a:r>
            <a:r>
              <a:rPr lang="en-US" dirty="0"/>
              <a:t> </a:t>
            </a:r>
            <a:r>
              <a:rPr lang="el-GR" dirty="0"/>
              <a:t>θα πρέπει να είναι </a:t>
            </a:r>
            <a:r>
              <a:rPr lang="el-GR" dirty="0" err="1"/>
              <a:t>διαχειρήσιμοι</a:t>
            </a:r>
            <a:r>
              <a:rPr lang="el-GR" dirty="0"/>
              <a:t> </a:t>
            </a:r>
            <a:r>
              <a:rPr lang="el-GR" dirty="0" smtClean="0"/>
              <a:t>με </a:t>
            </a:r>
            <a:r>
              <a:rPr lang="de-CH" dirty="0" err="1" smtClean="0"/>
              <a:t>telnet</a:t>
            </a:r>
            <a:r>
              <a:rPr lang="de-CH" dirty="0" smtClean="0"/>
              <a:t> &amp; SNMP </a:t>
            </a:r>
            <a:r>
              <a:rPr lang="el-GR" dirty="0" smtClean="0"/>
              <a:t>από </a:t>
            </a:r>
            <a:r>
              <a:rPr lang="el-GR" dirty="0"/>
              <a:t>το </a:t>
            </a:r>
            <a:r>
              <a:rPr lang="de-CH" dirty="0"/>
              <a:t>PC1</a:t>
            </a:r>
            <a:r>
              <a:rPr lang="de-CH" dirty="0" smtClean="0"/>
              <a:t>. </a:t>
            </a:r>
            <a:endParaRPr lang="de-CH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5" name="Εικόνα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3449782"/>
            <a:ext cx="5832648" cy="27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200" dirty="0" smtClean="0"/>
              <a:t>Διαχείριση </a:t>
            </a:r>
            <a:r>
              <a:rPr lang="el-GR" sz="3200" dirty="0"/>
              <a:t>Δ</a:t>
            </a:r>
            <a:r>
              <a:rPr lang="el-GR" sz="3200" dirty="0" smtClean="0"/>
              <a:t>ικτύου </a:t>
            </a:r>
            <a:r>
              <a:rPr lang="en-US" sz="3200" dirty="0" smtClean="0"/>
              <a:t> </a:t>
            </a:r>
            <a:r>
              <a:rPr lang="en-US" sz="3200" b="0" dirty="0" smtClean="0"/>
              <a:t>(1/</a:t>
            </a:r>
            <a:r>
              <a:rPr lang="el-GR" sz="3200" b="0" dirty="0" smtClean="0"/>
              <a:t>3</a:t>
            </a:r>
            <a:r>
              <a:rPr lang="en-US" sz="3200" b="0" dirty="0" smtClean="0"/>
              <a:t>)</a:t>
            </a:r>
            <a:endParaRPr lang="en-GB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b="1" dirty="0" smtClean="0">
                <a:solidFill>
                  <a:srgbClr val="004B82"/>
                </a:solidFill>
              </a:rPr>
              <a:t>Διαχείριση </a:t>
            </a:r>
            <a:r>
              <a:rPr lang="el-GR" b="1" dirty="0">
                <a:solidFill>
                  <a:srgbClr val="004B82"/>
                </a:solidFill>
              </a:rPr>
              <a:t>Δ</a:t>
            </a:r>
            <a:r>
              <a:rPr lang="el-GR" b="1" dirty="0" smtClean="0">
                <a:solidFill>
                  <a:srgbClr val="004B82"/>
                </a:solidFill>
              </a:rPr>
              <a:t>ικτύου: </a:t>
            </a:r>
            <a:r>
              <a:rPr lang="el-GR" sz="2400" dirty="0" smtClean="0"/>
              <a:t>σύνολο από λειτουργίες, ενέργειες, διαδικασίες και εργαλεία που χρησιμοποιούνται για τ</a:t>
            </a:r>
            <a:r>
              <a:rPr lang="el-GR" dirty="0" smtClean="0"/>
              <a:t>ην παρακολούθηση και τον έλεγχο της λειτουργίας, απόδοσης, διαθεσιμότητας και ασφάλειας του δικτύου και των δικτυακών υπηρεσιών</a:t>
            </a:r>
          </a:p>
          <a:p>
            <a:pPr marL="0" indent="0">
              <a:buNone/>
              <a:defRPr/>
            </a:pPr>
            <a:r>
              <a:rPr lang="el-GR" b="1" dirty="0">
                <a:solidFill>
                  <a:srgbClr val="004B82"/>
                </a:solidFill>
              </a:rPr>
              <a:t>Διαχειριστής δικτύου (</a:t>
            </a:r>
            <a:r>
              <a:rPr lang="en-US" b="1" dirty="0">
                <a:solidFill>
                  <a:srgbClr val="004B82"/>
                </a:solidFill>
              </a:rPr>
              <a:t>network manager): </a:t>
            </a:r>
            <a:r>
              <a:rPr lang="el-GR" dirty="0"/>
              <a:t>άτομο υπεύθυνο για τη συνολική εποπτεία και έλεγχο συστημάτων υλικού και λογισμικού που αποτελούν ένα δίκτυο (διαδίκτυο).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0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6803" y="0"/>
            <a:ext cx="8445624" cy="908720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dirty="0"/>
              <a:t>Εργαστηριακή Άσκηση </a:t>
            </a:r>
            <a:r>
              <a:rPr lang="de-CH" dirty="0" err="1"/>
              <a:t>telnet</a:t>
            </a:r>
            <a:r>
              <a:rPr lang="el-GR" dirty="0"/>
              <a:t> – </a:t>
            </a:r>
            <a:r>
              <a:rPr lang="en-US" dirty="0" smtClean="0"/>
              <a:t>SNMP</a:t>
            </a:r>
            <a:r>
              <a:rPr lang="el-GR" dirty="0" smtClean="0"/>
              <a:t> (3/7)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 smtClean="0"/>
              <a:t>Διαχείριση </a:t>
            </a:r>
            <a:r>
              <a:rPr lang="el-GR" b="1" dirty="0"/>
              <a:t>δρομολογητών &amp; </a:t>
            </a:r>
            <a:r>
              <a:rPr lang="el-GR" b="1" dirty="0" err="1"/>
              <a:t>μεταγωγέων</a:t>
            </a:r>
            <a:r>
              <a:rPr lang="el-GR" b="1" dirty="0"/>
              <a:t> </a:t>
            </a:r>
            <a:r>
              <a:rPr lang="de-CH" b="1" dirty="0"/>
              <a:t>L</a:t>
            </a:r>
            <a:r>
              <a:rPr lang="el-GR" b="1" dirty="0"/>
              <a:t>2  (</a:t>
            </a:r>
            <a:r>
              <a:rPr lang="de-CH" b="1" dirty="0" err="1"/>
              <a:t>telnet</a:t>
            </a:r>
            <a:r>
              <a:rPr lang="el-GR" b="1" dirty="0"/>
              <a:t> – </a:t>
            </a:r>
            <a:r>
              <a:rPr lang="en-US" b="1" dirty="0"/>
              <a:t>SNMP</a:t>
            </a:r>
            <a:r>
              <a:rPr lang="el-GR" b="1" dirty="0" smtClean="0"/>
              <a:t>). </a:t>
            </a:r>
            <a:r>
              <a:rPr lang="el-GR" b="1" u="sng" dirty="0" smtClean="0"/>
              <a:t>Απαιτήσεις: </a:t>
            </a:r>
            <a:r>
              <a:rPr lang="el-GR" dirty="0" smtClean="0"/>
              <a:t>Μας ζητείται να προετοιμάσουμε κατάλληλα το διαδίκτυο ώστε ο υπεύθυνος διαχειριστής να μπορεί να αξιοποιεί απομακρυσμένη πρόσβαση μέσω </a:t>
            </a:r>
            <a:r>
              <a:rPr lang="de-CH" dirty="0" err="1" smtClean="0"/>
              <a:t>telnet</a:t>
            </a:r>
            <a:r>
              <a:rPr lang="de-CH" dirty="0" smtClean="0"/>
              <a:t> </a:t>
            </a:r>
            <a:r>
              <a:rPr lang="el-GR" dirty="0" smtClean="0"/>
              <a:t>καθώς και τις δυνατότητες του πρωτοκόλλου </a:t>
            </a:r>
            <a:r>
              <a:rPr lang="de-CH" dirty="0" smtClean="0"/>
              <a:t>SNMP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Ειδικότερα θα </a:t>
            </a:r>
            <a:r>
              <a:rPr lang="el-GR" dirty="0"/>
              <a:t>μελετήσουμε τη δενδροειδή δομή της ΜΙΒ και θα  εντοπίσουμε την κατηγορία παραμέτρων «</a:t>
            </a:r>
            <a:r>
              <a:rPr lang="de-CH" dirty="0" err="1"/>
              <a:t>system</a:t>
            </a:r>
            <a:r>
              <a:rPr lang="el-GR" dirty="0"/>
              <a:t>». </a:t>
            </a:r>
            <a:r>
              <a:rPr lang="el-GR" dirty="0" smtClean="0"/>
              <a:t>Θα </a:t>
            </a:r>
            <a:r>
              <a:rPr lang="el-GR" dirty="0"/>
              <a:t>προχωρήσουμε στην ανάγνωση (</a:t>
            </a:r>
            <a:r>
              <a:rPr lang="de-CH" dirty="0" err="1"/>
              <a:t>get</a:t>
            </a:r>
            <a:r>
              <a:rPr lang="el-GR" dirty="0"/>
              <a:t>) των ονομάτων των συσκευών  </a:t>
            </a:r>
            <a:r>
              <a:rPr lang="de-CH" dirty="0" err="1"/>
              <a:t>router</a:t>
            </a:r>
            <a:r>
              <a:rPr lang="el-GR" dirty="0"/>
              <a:t>_</a:t>
            </a:r>
            <a:r>
              <a:rPr lang="de-CH" dirty="0" err="1"/>
              <a:t>patras</a:t>
            </a:r>
            <a:r>
              <a:rPr lang="el-GR" dirty="0"/>
              <a:t> &amp; </a:t>
            </a:r>
            <a:r>
              <a:rPr lang="de-CH" dirty="0" err="1"/>
              <a:t>switch</a:t>
            </a:r>
            <a:r>
              <a:rPr lang="el-GR" dirty="0"/>
              <a:t>_</a:t>
            </a:r>
            <a:r>
              <a:rPr lang="de-CH" dirty="0" err="1"/>
              <a:t>patras</a:t>
            </a:r>
            <a:r>
              <a:rPr lang="el-GR" dirty="0"/>
              <a:t> και στη συνέχεια σε αλλαγή (</a:t>
            </a:r>
            <a:r>
              <a:rPr lang="de-CH" dirty="0" err="1"/>
              <a:t>set</a:t>
            </a:r>
            <a:r>
              <a:rPr lang="el-GR" dirty="0"/>
              <a:t>) των ονομάτων (</a:t>
            </a:r>
            <a:r>
              <a:rPr lang="de-CH" dirty="0" err="1"/>
              <a:t>sysname</a:t>
            </a:r>
            <a:r>
              <a:rPr lang="el-GR" dirty="0"/>
              <a:t>) σε </a:t>
            </a:r>
            <a:r>
              <a:rPr lang="de-CH" dirty="0" err="1"/>
              <a:t>myrouter</a:t>
            </a:r>
            <a:r>
              <a:rPr lang="el-GR" dirty="0"/>
              <a:t> &amp; </a:t>
            </a:r>
            <a:r>
              <a:rPr lang="de-CH" dirty="0" err="1"/>
              <a:t>myswitch</a:t>
            </a:r>
            <a:r>
              <a:rPr lang="el-GR" dirty="0"/>
              <a:t> αντίστοιχα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err="1" smtClean="0"/>
              <a:t>διευθυνσιοδότηση</a:t>
            </a:r>
            <a:r>
              <a:rPr lang="el-GR" dirty="0" smtClean="0"/>
              <a:t> θα γίνει σύμφωνα με τα αναγραφόμενα στο σχήμα.</a:t>
            </a:r>
            <a:endParaRPr lang="el-GR" dirty="0"/>
          </a:p>
          <a:p>
            <a:pPr marL="0" indent="0">
              <a:buNone/>
            </a:pPr>
            <a:endParaRPr lang="de-CH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8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Εργαστηριακή Άσκηση </a:t>
            </a:r>
            <a:r>
              <a:rPr lang="de-CH" dirty="0" err="1"/>
              <a:t>telnet</a:t>
            </a:r>
            <a:r>
              <a:rPr lang="el-GR" dirty="0"/>
              <a:t> – </a:t>
            </a:r>
            <a:r>
              <a:rPr lang="en-US" dirty="0" smtClean="0"/>
              <a:t>SNMP</a:t>
            </a:r>
            <a:r>
              <a:rPr lang="el-GR" dirty="0" smtClean="0"/>
              <a:t> (4/7)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u="sng" dirty="0" smtClean="0"/>
              <a:t>Υλοποίηση (1):</a:t>
            </a:r>
          </a:p>
          <a:p>
            <a:pPr marL="0" indent="0">
              <a:buNone/>
            </a:pPr>
            <a:r>
              <a:rPr lang="el-GR" dirty="0"/>
              <a:t>Για την υλοποίηση της άσκησης, θα ακολουθήσουμε τα παρακάτω βήματα:</a:t>
            </a:r>
          </a:p>
          <a:p>
            <a:r>
              <a:rPr lang="el-GR" dirty="0"/>
              <a:t>Βήμα 1 </a:t>
            </a:r>
            <a:r>
              <a:rPr lang="el-GR" dirty="0" smtClean="0"/>
              <a:t>–Διαμόρφωση </a:t>
            </a:r>
            <a:r>
              <a:rPr lang="el-GR" b="1" dirty="0"/>
              <a:t>μέσω κονσόλας </a:t>
            </a:r>
            <a:r>
              <a:rPr lang="el-GR" dirty="0"/>
              <a:t>του δρομολογητή </a:t>
            </a:r>
            <a:r>
              <a:rPr lang="en-US" dirty="0" err="1"/>
              <a:t>router_patras</a:t>
            </a:r>
            <a:r>
              <a:rPr lang="el-GR" dirty="0"/>
              <a:t>, ώστε να είναι </a:t>
            </a:r>
            <a:r>
              <a:rPr lang="el-GR" dirty="0" err="1"/>
              <a:t>προσβάσιμος</a:t>
            </a:r>
            <a:r>
              <a:rPr lang="el-GR" dirty="0"/>
              <a:t> από απόσταση μέσω </a:t>
            </a:r>
            <a:r>
              <a:rPr lang="de-CH" dirty="0" err="1"/>
              <a:t>telnet</a:t>
            </a:r>
            <a:r>
              <a:rPr lang="el-GR" dirty="0"/>
              <a:t>.</a:t>
            </a:r>
          </a:p>
          <a:p>
            <a:pPr lvl="1"/>
            <a:r>
              <a:rPr lang="el-GR" dirty="0" smtClean="0"/>
              <a:t>Διασύνδεση τερματικού στην </a:t>
            </a:r>
            <a:r>
              <a:rPr lang="de-CH" dirty="0" err="1" smtClean="0"/>
              <a:t>console</a:t>
            </a:r>
            <a:r>
              <a:rPr lang="de-CH" dirty="0" smtClean="0"/>
              <a:t> </a:t>
            </a:r>
            <a:r>
              <a:rPr lang="de-CH" dirty="0" err="1" smtClean="0"/>
              <a:t>port</a:t>
            </a:r>
            <a:r>
              <a:rPr lang="de-CH" dirty="0" smtClean="0"/>
              <a:t> </a:t>
            </a:r>
            <a:r>
              <a:rPr lang="el-GR" dirty="0" smtClean="0"/>
              <a:t>του δρομολογητή</a:t>
            </a:r>
          </a:p>
          <a:p>
            <a:pPr lvl="1"/>
            <a:r>
              <a:rPr lang="el-GR" dirty="0" smtClean="0"/>
              <a:t>Απόδοση δικτυακών στοιχείων στις </a:t>
            </a:r>
            <a:r>
              <a:rPr lang="el-GR" dirty="0" err="1" smtClean="0"/>
              <a:t>διεπαφές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δρομολογητή σύμφωνα με τα αναγραφόμενα στο σχήμα</a:t>
            </a:r>
          </a:p>
          <a:p>
            <a:pPr lvl="1"/>
            <a:r>
              <a:rPr lang="el-GR" dirty="0" smtClean="0"/>
              <a:t>Ενεργοποίηση </a:t>
            </a:r>
            <a:r>
              <a:rPr lang="de-CH" dirty="0" err="1" smtClean="0"/>
              <a:t>vty</a:t>
            </a:r>
            <a:r>
              <a:rPr lang="de-CH" dirty="0" smtClean="0"/>
              <a:t> </a:t>
            </a:r>
            <a:r>
              <a:rPr lang="de-CH" dirty="0" err="1" smtClean="0"/>
              <a:t>line</a:t>
            </a:r>
            <a:r>
              <a:rPr lang="de-CH" dirty="0" smtClean="0"/>
              <a:t>  </a:t>
            </a:r>
            <a:r>
              <a:rPr lang="el-GR" dirty="0" smtClean="0"/>
              <a:t>με </a:t>
            </a:r>
            <a:r>
              <a:rPr lang="de-CH" dirty="0" smtClean="0"/>
              <a:t> </a:t>
            </a:r>
            <a:r>
              <a:rPr lang="el-GR" dirty="0" smtClean="0"/>
              <a:t>τοποθέτηση </a:t>
            </a:r>
            <a:r>
              <a:rPr lang="de-CH" dirty="0" err="1" smtClean="0"/>
              <a:t>login</a:t>
            </a:r>
            <a:r>
              <a:rPr lang="de-CH" dirty="0" smtClean="0"/>
              <a:t> </a:t>
            </a:r>
            <a:r>
              <a:rPr lang="de-CH" dirty="0" err="1" smtClean="0"/>
              <a:t>password</a:t>
            </a:r>
            <a:r>
              <a:rPr lang="de-CH" dirty="0" smtClean="0"/>
              <a:t> </a:t>
            </a:r>
            <a:r>
              <a:rPr lang="el-GR" dirty="0" smtClean="0"/>
              <a:t>για </a:t>
            </a:r>
            <a:r>
              <a:rPr lang="de-CH" dirty="0" err="1" smtClean="0"/>
              <a:t>telnet</a:t>
            </a:r>
            <a:r>
              <a:rPr lang="de-CH" dirty="0" smtClean="0"/>
              <a:t> </a:t>
            </a:r>
            <a:r>
              <a:rPr lang="el-GR" dirty="0" smtClean="0"/>
              <a:t>πρόσβαση</a:t>
            </a:r>
            <a:endParaRPr lang="en-US" dirty="0"/>
          </a:p>
          <a:p>
            <a:pPr lvl="1"/>
            <a:r>
              <a:rPr lang="el-GR" dirty="0" smtClean="0"/>
              <a:t>Ενεργοποίηση</a:t>
            </a:r>
            <a:r>
              <a:rPr lang="en-US" dirty="0" smtClean="0"/>
              <a:t> </a:t>
            </a:r>
            <a:r>
              <a:rPr lang="el-GR" dirty="0" smtClean="0"/>
              <a:t>πρόσβασης σε </a:t>
            </a:r>
            <a:r>
              <a:rPr lang="de-CH" dirty="0" err="1" smtClean="0"/>
              <a:t>priviledge</a:t>
            </a:r>
            <a:r>
              <a:rPr lang="de-CH" dirty="0" smtClean="0"/>
              <a:t> </a:t>
            </a:r>
            <a:r>
              <a:rPr lang="el-GR" dirty="0" smtClean="0"/>
              <a:t>επίπεδο με </a:t>
            </a:r>
            <a:r>
              <a:rPr lang="el-GR" dirty="0"/>
              <a:t>τοποθέτηση </a:t>
            </a:r>
            <a:r>
              <a:rPr lang="de-CH" dirty="0" err="1" smtClean="0"/>
              <a:t>enable</a:t>
            </a:r>
            <a:r>
              <a:rPr lang="el-GR" dirty="0" smtClean="0"/>
              <a:t> </a:t>
            </a:r>
            <a:r>
              <a:rPr lang="de-CH" dirty="0" err="1" smtClean="0"/>
              <a:t>password</a:t>
            </a:r>
            <a:endParaRPr lang="el-GR" dirty="0" smtClean="0"/>
          </a:p>
          <a:p>
            <a:pPr lvl="1"/>
            <a:r>
              <a:rPr lang="el-GR" dirty="0"/>
              <a:t>Εφαρμογή στατικής δρομολόγησης </a:t>
            </a:r>
            <a:r>
              <a:rPr lang="el-GR" dirty="0" smtClean="0"/>
              <a:t>για να είναι δυνατή η επικοινωνία με το </a:t>
            </a:r>
            <a:r>
              <a:rPr lang="de-CH" dirty="0" smtClean="0"/>
              <a:t>PC1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2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Εργαστηριακή Άσκηση </a:t>
            </a:r>
            <a:r>
              <a:rPr lang="de-CH" dirty="0" err="1"/>
              <a:t>telnet</a:t>
            </a:r>
            <a:r>
              <a:rPr lang="el-GR" dirty="0"/>
              <a:t> – </a:t>
            </a:r>
            <a:r>
              <a:rPr lang="en-US" dirty="0" smtClean="0"/>
              <a:t>SNMP</a:t>
            </a:r>
            <a:r>
              <a:rPr lang="el-GR" dirty="0" smtClean="0"/>
              <a:t> (5/7)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u="sng" dirty="0" smtClean="0"/>
              <a:t>Υλοποίηση (2):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Βήμα </a:t>
            </a:r>
            <a:r>
              <a:rPr lang="el-GR" dirty="0"/>
              <a:t>2 </a:t>
            </a:r>
            <a:r>
              <a:rPr lang="el-GR" b="1" dirty="0"/>
              <a:t>– </a:t>
            </a:r>
            <a:r>
              <a:rPr lang="el-GR" dirty="0"/>
              <a:t>Διαμόρφωση μέσω </a:t>
            </a:r>
            <a:r>
              <a:rPr lang="el-GR" dirty="0" smtClean="0"/>
              <a:t>κονσόλας </a:t>
            </a:r>
            <a:r>
              <a:rPr lang="el-GR" dirty="0"/>
              <a:t>του </a:t>
            </a:r>
            <a:r>
              <a:rPr lang="el-GR" dirty="0" err="1"/>
              <a:t>μεταγωγέα</a:t>
            </a:r>
            <a:r>
              <a:rPr lang="el-GR" dirty="0"/>
              <a:t> </a:t>
            </a:r>
            <a:r>
              <a:rPr lang="en-US" dirty="0" err="1"/>
              <a:t>switch_patras</a:t>
            </a:r>
            <a:r>
              <a:rPr lang="el-GR" dirty="0"/>
              <a:t>, ώστε να είναι </a:t>
            </a:r>
            <a:r>
              <a:rPr lang="el-GR" dirty="0" err="1"/>
              <a:t>προσβάσιμος</a:t>
            </a:r>
            <a:r>
              <a:rPr lang="el-GR" dirty="0"/>
              <a:t> από απόσταση μέσω </a:t>
            </a:r>
            <a:r>
              <a:rPr lang="de-CH" dirty="0" err="1"/>
              <a:t>telnet</a:t>
            </a:r>
            <a:r>
              <a:rPr lang="el-GR" dirty="0"/>
              <a:t>. </a:t>
            </a:r>
            <a:endParaRPr lang="el-GR" dirty="0" smtClean="0"/>
          </a:p>
          <a:p>
            <a:pPr lvl="1"/>
            <a:r>
              <a:rPr lang="el-GR" dirty="0"/>
              <a:t>Διασύνδεση τερματικού στην </a:t>
            </a:r>
            <a:r>
              <a:rPr lang="de-CH" dirty="0" err="1"/>
              <a:t>console</a:t>
            </a:r>
            <a:r>
              <a:rPr lang="de-CH" dirty="0"/>
              <a:t> </a:t>
            </a:r>
            <a:r>
              <a:rPr lang="de-CH" dirty="0" err="1"/>
              <a:t>port</a:t>
            </a:r>
            <a:r>
              <a:rPr lang="de-CH" dirty="0"/>
              <a:t> </a:t>
            </a:r>
            <a:r>
              <a:rPr lang="el-GR" dirty="0"/>
              <a:t>του </a:t>
            </a:r>
            <a:r>
              <a:rPr lang="el-GR" dirty="0" err="1" smtClean="0"/>
              <a:t>μεταγωγέα</a:t>
            </a:r>
            <a:endParaRPr lang="el-GR" dirty="0"/>
          </a:p>
          <a:p>
            <a:pPr lvl="1"/>
            <a:r>
              <a:rPr lang="el-GR" dirty="0" smtClean="0"/>
              <a:t>Ενεργοποίηση της  </a:t>
            </a:r>
            <a:r>
              <a:rPr lang="de-CH" dirty="0" smtClean="0"/>
              <a:t>Vla1 </a:t>
            </a:r>
            <a:r>
              <a:rPr lang="el-GR" dirty="0" err="1" smtClean="0"/>
              <a:t>διεπαφής</a:t>
            </a:r>
            <a:r>
              <a:rPr lang="el-GR" dirty="0" smtClean="0"/>
              <a:t> του  </a:t>
            </a:r>
            <a:r>
              <a:rPr lang="el-GR" dirty="0" err="1" smtClean="0"/>
              <a:t>μεταγωγέα</a:t>
            </a:r>
            <a:r>
              <a:rPr lang="el-GR" dirty="0" smtClean="0"/>
              <a:t> και </a:t>
            </a:r>
            <a:r>
              <a:rPr lang="el-GR" dirty="0"/>
              <a:t>α</a:t>
            </a:r>
            <a:r>
              <a:rPr lang="el-GR" dirty="0" smtClean="0"/>
              <a:t>πόδοση  δικτυακών στοιχείων (</a:t>
            </a:r>
            <a:r>
              <a:rPr lang="de-CH" dirty="0" smtClean="0"/>
              <a:t>IP &amp; </a:t>
            </a:r>
            <a:r>
              <a:rPr lang="de-CH" dirty="0" err="1" smtClean="0"/>
              <a:t>mask</a:t>
            </a:r>
            <a:r>
              <a:rPr lang="el-GR" dirty="0" smtClean="0"/>
              <a:t>)</a:t>
            </a:r>
            <a:r>
              <a:rPr lang="de-CH" dirty="0" smtClean="0"/>
              <a:t> </a:t>
            </a:r>
          </a:p>
          <a:p>
            <a:pPr lvl="1"/>
            <a:r>
              <a:rPr lang="el-GR" dirty="0" smtClean="0"/>
              <a:t>Ενεργοποίηση </a:t>
            </a:r>
            <a:r>
              <a:rPr lang="de-CH" dirty="0" err="1"/>
              <a:t>vty</a:t>
            </a:r>
            <a:r>
              <a:rPr lang="de-CH" dirty="0"/>
              <a:t> </a:t>
            </a:r>
            <a:r>
              <a:rPr lang="de-CH" dirty="0" err="1"/>
              <a:t>line</a:t>
            </a:r>
            <a:r>
              <a:rPr lang="de-CH" dirty="0"/>
              <a:t>  </a:t>
            </a:r>
            <a:r>
              <a:rPr lang="el-GR" dirty="0"/>
              <a:t>με </a:t>
            </a:r>
            <a:r>
              <a:rPr lang="de-CH" dirty="0"/>
              <a:t> </a:t>
            </a:r>
            <a:r>
              <a:rPr lang="el-GR" dirty="0"/>
              <a:t>τοποθέτηση </a:t>
            </a:r>
            <a:r>
              <a:rPr lang="de-CH" dirty="0" err="1"/>
              <a:t>login</a:t>
            </a:r>
            <a:r>
              <a:rPr lang="de-CH" dirty="0"/>
              <a:t> </a:t>
            </a:r>
            <a:r>
              <a:rPr lang="de-CH" dirty="0" err="1"/>
              <a:t>password</a:t>
            </a:r>
            <a:r>
              <a:rPr lang="de-CH" dirty="0"/>
              <a:t> </a:t>
            </a:r>
            <a:r>
              <a:rPr lang="el-GR" dirty="0"/>
              <a:t>για </a:t>
            </a:r>
            <a:r>
              <a:rPr lang="de-CH" dirty="0" err="1"/>
              <a:t>telnet</a:t>
            </a:r>
            <a:r>
              <a:rPr lang="de-CH" dirty="0"/>
              <a:t> </a:t>
            </a:r>
            <a:r>
              <a:rPr lang="el-GR" dirty="0"/>
              <a:t>πρόσβαση</a:t>
            </a:r>
            <a:endParaRPr lang="en-US" dirty="0"/>
          </a:p>
          <a:p>
            <a:pPr lvl="1"/>
            <a:r>
              <a:rPr lang="el-GR" dirty="0"/>
              <a:t>Ενεργοποίηση</a:t>
            </a:r>
            <a:r>
              <a:rPr lang="en-US" dirty="0"/>
              <a:t> </a:t>
            </a:r>
            <a:r>
              <a:rPr lang="el-GR" dirty="0"/>
              <a:t>πρόσβασης σε </a:t>
            </a:r>
            <a:r>
              <a:rPr lang="de-CH" dirty="0" err="1"/>
              <a:t>priviledge</a:t>
            </a:r>
            <a:r>
              <a:rPr lang="de-CH" dirty="0"/>
              <a:t> </a:t>
            </a:r>
            <a:r>
              <a:rPr lang="el-GR" dirty="0"/>
              <a:t>επίπεδο με τοποθέτηση </a:t>
            </a:r>
            <a:r>
              <a:rPr lang="de-CH" dirty="0" err="1"/>
              <a:t>enable</a:t>
            </a:r>
            <a:r>
              <a:rPr lang="el-GR" dirty="0"/>
              <a:t> </a:t>
            </a:r>
            <a:r>
              <a:rPr lang="de-CH" dirty="0" err="1" smtClean="0"/>
              <a:t>password</a:t>
            </a:r>
            <a:endParaRPr lang="el-GR" dirty="0" smtClean="0"/>
          </a:p>
          <a:p>
            <a:pPr lvl="1"/>
            <a:r>
              <a:rPr lang="el-GR" dirty="0" smtClean="0"/>
              <a:t>Ορισμός </a:t>
            </a:r>
            <a:r>
              <a:rPr lang="de-CH" dirty="0" err="1" smtClean="0"/>
              <a:t>default</a:t>
            </a:r>
            <a:r>
              <a:rPr lang="de-CH" dirty="0" smtClean="0"/>
              <a:t> </a:t>
            </a:r>
            <a:r>
              <a:rPr lang="de-CH" dirty="0" err="1" smtClean="0"/>
              <a:t>gateway</a:t>
            </a:r>
            <a:r>
              <a:rPr lang="de-CH" dirty="0" smtClean="0"/>
              <a:t> </a:t>
            </a:r>
            <a:r>
              <a:rPr lang="el-GR" dirty="0" smtClean="0"/>
              <a:t>στον </a:t>
            </a:r>
            <a:r>
              <a:rPr lang="el-GR" dirty="0" err="1"/>
              <a:t>μεταγωγέα</a:t>
            </a:r>
            <a:endParaRPr lang="el-GR" dirty="0"/>
          </a:p>
          <a:p>
            <a:pPr lvl="1"/>
            <a:endParaRPr lang="el-GR" dirty="0"/>
          </a:p>
          <a:p>
            <a:pPr marL="342900" lvl="1" indent="-342900">
              <a:buFont typeface="Arial" pitchFamily="34" charset="0"/>
              <a:buChar char="•"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7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428" y="191779"/>
            <a:ext cx="8697144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Εργαστηριακή Άσκηση </a:t>
            </a:r>
            <a:r>
              <a:rPr lang="de-CH" dirty="0" err="1"/>
              <a:t>telnet</a:t>
            </a:r>
            <a:r>
              <a:rPr lang="el-GR" dirty="0"/>
              <a:t> – </a:t>
            </a:r>
            <a:r>
              <a:rPr lang="en-US" dirty="0" smtClean="0"/>
              <a:t>SNMP</a:t>
            </a:r>
            <a:r>
              <a:rPr lang="el-GR" dirty="0" smtClean="0"/>
              <a:t> (6/7)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 smtClean="0"/>
              <a:t>Υλοποίηση (3):</a:t>
            </a:r>
          </a:p>
          <a:p>
            <a:r>
              <a:rPr lang="el-GR" dirty="0" smtClean="0"/>
              <a:t>Βήμα </a:t>
            </a:r>
            <a:r>
              <a:rPr lang="el-GR" dirty="0"/>
              <a:t>3 – Απόδοση δικτυακών στοιχείων στα </a:t>
            </a:r>
            <a:r>
              <a:rPr lang="en-US" dirty="0"/>
              <a:t>PC</a:t>
            </a:r>
            <a:r>
              <a:rPr lang="el-GR" dirty="0"/>
              <a:t>0 &amp; </a:t>
            </a:r>
            <a:r>
              <a:rPr lang="en-US" dirty="0"/>
              <a:t>PC</a:t>
            </a:r>
            <a:r>
              <a:rPr lang="el-GR" dirty="0"/>
              <a:t>1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Βήμα 4 </a:t>
            </a:r>
            <a:r>
              <a:rPr lang="el-GR" dirty="0" smtClean="0"/>
              <a:t>– </a:t>
            </a:r>
            <a:r>
              <a:rPr lang="el-GR" dirty="0"/>
              <a:t>Απόδοση δικτυακών στοιχείων στις </a:t>
            </a:r>
            <a:r>
              <a:rPr lang="el-GR" dirty="0" err="1"/>
              <a:t>διεπαφές</a:t>
            </a:r>
            <a:r>
              <a:rPr lang="el-GR" dirty="0"/>
              <a:t> του δρομολογητή </a:t>
            </a:r>
            <a:r>
              <a:rPr lang="de-CH" dirty="0" err="1"/>
              <a:t>router</a:t>
            </a:r>
            <a:r>
              <a:rPr lang="el-GR" dirty="0" smtClean="0"/>
              <a:t>_</a:t>
            </a:r>
            <a:r>
              <a:rPr lang="de-CH" dirty="0" err="1" smtClean="0"/>
              <a:t>athens</a:t>
            </a:r>
            <a:r>
              <a:rPr lang="de-CH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Βήμα 5 – Εφαρμογή στατικής δρομολόγησης στον δρομολογητή </a:t>
            </a:r>
            <a:r>
              <a:rPr lang="de-CH" dirty="0" err="1" smtClean="0"/>
              <a:t>router</a:t>
            </a:r>
            <a:r>
              <a:rPr lang="el-GR" dirty="0" smtClean="0"/>
              <a:t>_</a:t>
            </a:r>
            <a:r>
              <a:rPr lang="de-CH" dirty="0" err="1" smtClean="0"/>
              <a:t>athens</a:t>
            </a:r>
            <a:endParaRPr lang="de-CH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Βήμα 6</a:t>
            </a:r>
            <a:r>
              <a:rPr lang="de-CH" dirty="0" smtClean="0"/>
              <a:t> </a:t>
            </a:r>
            <a:r>
              <a:rPr lang="el-GR" dirty="0" smtClean="0"/>
              <a:t>– </a:t>
            </a:r>
            <a:r>
              <a:rPr lang="el-GR" dirty="0"/>
              <a:t>Πρόσβαση από το </a:t>
            </a:r>
            <a:r>
              <a:rPr lang="de-CH" dirty="0"/>
              <a:t>PC1</a:t>
            </a:r>
            <a:r>
              <a:rPr lang="el-GR" dirty="0"/>
              <a:t>, </a:t>
            </a:r>
            <a:r>
              <a:rPr lang="el-GR" u="sng" dirty="0"/>
              <a:t>μέσω </a:t>
            </a:r>
            <a:r>
              <a:rPr lang="de-CH" u="sng" dirty="0" err="1"/>
              <a:t>telnet</a:t>
            </a:r>
            <a:r>
              <a:rPr lang="el-GR" dirty="0"/>
              <a:t>,</a:t>
            </a:r>
            <a:r>
              <a:rPr lang="de-CH" dirty="0"/>
              <a:t> </a:t>
            </a:r>
            <a:r>
              <a:rPr lang="el-GR" dirty="0" smtClean="0"/>
              <a:t>στον </a:t>
            </a:r>
            <a:r>
              <a:rPr lang="el-GR" dirty="0"/>
              <a:t>δρομολογητή </a:t>
            </a:r>
            <a:r>
              <a:rPr lang="de-CH" dirty="0" err="1"/>
              <a:t>router</a:t>
            </a:r>
            <a:r>
              <a:rPr lang="el-GR" dirty="0"/>
              <a:t>_</a:t>
            </a:r>
            <a:r>
              <a:rPr lang="de-CH" dirty="0" err="1" smtClean="0"/>
              <a:t>patras</a:t>
            </a:r>
            <a:r>
              <a:rPr lang="el-GR" dirty="0" smtClean="0"/>
              <a:t>  και ενεργοποίηση σε αυτόν του </a:t>
            </a:r>
            <a:r>
              <a:rPr lang="de-CH" b="1" dirty="0" smtClean="0"/>
              <a:t>SNMP </a:t>
            </a:r>
            <a:r>
              <a:rPr lang="de-CH" b="1" dirty="0" err="1"/>
              <a:t>agent</a:t>
            </a:r>
            <a:r>
              <a:rPr lang="el-GR" b="1" dirty="0"/>
              <a:t> 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3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Εργαστηριακή Άσκηση </a:t>
            </a:r>
            <a:r>
              <a:rPr lang="de-CH" dirty="0" err="1"/>
              <a:t>telnet</a:t>
            </a:r>
            <a:r>
              <a:rPr lang="el-GR" dirty="0"/>
              <a:t> – </a:t>
            </a:r>
            <a:r>
              <a:rPr lang="en-US" dirty="0" smtClean="0"/>
              <a:t>SNMP</a:t>
            </a:r>
            <a:r>
              <a:rPr lang="el-GR" dirty="0" smtClean="0"/>
              <a:t> (7/7)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 smtClean="0"/>
              <a:t>Υλοποίηση (4):</a:t>
            </a:r>
          </a:p>
          <a:p>
            <a:r>
              <a:rPr lang="el-GR" dirty="0" smtClean="0"/>
              <a:t>Βήμα 7 </a:t>
            </a:r>
            <a:r>
              <a:rPr lang="el-GR" dirty="0"/>
              <a:t>– Πρόσβαση από το </a:t>
            </a:r>
            <a:r>
              <a:rPr lang="de-CH" dirty="0"/>
              <a:t>PC1</a:t>
            </a:r>
            <a:r>
              <a:rPr lang="el-GR" dirty="0"/>
              <a:t>, </a:t>
            </a:r>
            <a:r>
              <a:rPr lang="el-GR" u="sng" dirty="0"/>
              <a:t>μέσω </a:t>
            </a:r>
            <a:r>
              <a:rPr lang="de-CH" u="sng" dirty="0" err="1"/>
              <a:t>telnet</a:t>
            </a:r>
            <a:r>
              <a:rPr lang="el-GR" dirty="0"/>
              <a:t>,</a:t>
            </a:r>
            <a:r>
              <a:rPr lang="de-CH" dirty="0"/>
              <a:t> </a:t>
            </a:r>
            <a:r>
              <a:rPr lang="el-GR" dirty="0"/>
              <a:t>στον </a:t>
            </a:r>
            <a:r>
              <a:rPr lang="el-GR" dirty="0" err="1"/>
              <a:t>μεταγωγέα</a:t>
            </a:r>
            <a:r>
              <a:rPr lang="el-GR" dirty="0"/>
              <a:t> </a:t>
            </a:r>
            <a:r>
              <a:rPr lang="de-CH" dirty="0" err="1"/>
              <a:t>switch</a:t>
            </a:r>
            <a:r>
              <a:rPr lang="el-GR" dirty="0"/>
              <a:t>_</a:t>
            </a:r>
            <a:r>
              <a:rPr lang="de-CH" dirty="0" err="1"/>
              <a:t>patras</a:t>
            </a:r>
            <a:r>
              <a:rPr lang="de-CH" dirty="0"/>
              <a:t> </a:t>
            </a:r>
            <a:r>
              <a:rPr lang="el-GR" dirty="0" smtClean="0"/>
              <a:t>και </a:t>
            </a:r>
            <a:r>
              <a:rPr lang="el-GR" dirty="0"/>
              <a:t>ενεργοποίηση σε αυτόν </a:t>
            </a:r>
            <a:r>
              <a:rPr lang="el-GR" dirty="0" smtClean="0"/>
              <a:t>του </a:t>
            </a:r>
            <a:r>
              <a:rPr lang="de-CH" b="1" dirty="0"/>
              <a:t>SNMP </a:t>
            </a:r>
            <a:r>
              <a:rPr lang="de-CH" b="1" dirty="0" err="1"/>
              <a:t>agent</a:t>
            </a:r>
            <a:r>
              <a:rPr lang="el-GR" b="1" dirty="0"/>
              <a:t> </a:t>
            </a:r>
            <a:endParaRPr lang="el-GR" dirty="0" smtClean="0"/>
          </a:p>
          <a:p>
            <a:r>
              <a:rPr lang="el-GR" dirty="0" smtClean="0"/>
              <a:t>Βήμα 8 </a:t>
            </a:r>
            <a:r>
              <a:rPr lang="el-GR" dirty="0"/>
              <a:t>– </a:t>
            </a:r>
            <a:r>
              <a:rPr lang="el-GR" dirty="0" smtClean="0"/>
              <a:t>Ενεργοποίηση και παραμετροποίηση του </a:t>
            </a:r>
            <a:r>
              <a:rPr lang="en-US" b="1" dirty="0"/>
              <a:t>SNMP manager</a:t>
            </a:r>
            <a:r>
              <a:rPr lang="el-GR" b="1" dirty="0"/>
              <a:t> </a:t>
            </a:r>
            <a:r>
              <a:rPr lang="el-GR" dirty="0" smtClean="0"/>
              <a:t>στο </a:t>
            </a:r>
            <a:r>
              <a:rPr lang="de-CH" dirty="0" smtClean="0"/>
              <a:t>PC1</a:t>
            </a:r>
            <a:r>
              <a:rPr lang="el-GR" dirty="0"/>
              <a:t> </a:t>
            </a:r>
            <a:r>
              <a:rPr lang="el-GR" dirty="0" smtClean="0"/>
              <a:t>για </a:t>
            </a:r>
            <a:r>
              <a:rPr lang="de-CH" dirty="0" err="1" smtClean="0"/>
              <a:t>ro</a:t>
            </a:r>
            <a:r>
              <a:rPr lang="de-CH" dirty="0" smtClean="0"/>
              <a:t> &amp; </a:t>
            </a:r>
            <a:r>
              <a:rPr lang="de-CH" dirty="0" err="1" smtClean="0"/>
              <a:t>rw</a:t>
            </a:r>
            <a:r>
              <a:rPr lang="de-CH" dirty="0" smtClean="0"/>
              <a:t> </a:t>
            </a:r>
            <a:endParaRPr lang="el-GR" dirty="0" smtClean="0"/>
          </a:p>
          <a:p>
            <a:r>
              <a:rPr lang="el-GR" dirty="0" smtClean="0"/>
              <a:t>Βήμα </a:t>
            </a:r>
            <a:r>
              <a:rPr lang="de-CH" dirty="0" smtClean="0"/>
              <a:t>9</a:t>
            </a:r>
            <a:r>
              <a:rPr lang="el-GR" dirty="0" smtClean="0"/>
              <a:t> </a:t>
            </a:r>
            <a:r>
              <a:rPr lang="el-GR" dirty="0"/>
              <a:t>– Παρακολούθηση </a:t>
            </a:r>
            <a:r>
              <a:rPr lang="el-GR" dirty="0" smtClean="0"/>
              <a:t>παραμέτρων </a:t>
            </a:r>
            <a:r>
              <a:rPr lang="el-GR" dirty="0"/>
              <a:t>δρομολογητή &amp; </a:t>
            </a:r>
            <a:r>
              <a:rPr lang="el-GR" dirty="0" err="1"/>
              <a:t>μεταγωγέα</a:t>
            </a:r>
            <a:r>
              <a:rPr lang="el-GR" dirty="0"/>
              <a:t> μέσω </a:t>
            </a:r>
            <a:r>
              <a:rPr lang="de-CH" dirty="0" smtClean="0"/>
              <a:t>SNMP</a:t>
            </a:r>
            <a:r>
              <a:rPr lang="el-GR" dirty="0" smtClean="0"/>
              <a:t> </a:t>
            </a:r>
            <a:r>
              <a:rPr lang="en-US" dirty="0" smtClean="0"/>
              <a:t>manager</a:t>
            </a:r>
            <a:r>
              <a:rPr lang="el-GR" dirty="0" smtClean="0"/>
              <a:t>, σύμφωνα με τις απαιτήσεις της άσκησης. 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7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Χρήσιμες εντολές (1/5)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</a:t>
            </a:r>
            <a:r>
              <a:rPr lang="el-GR" dirty="0" smtClean="0"/>
              <a:t> την ενεργοποίηση </a:t>
            </a:r>
            <a:r>
              <a:rPr lang="el-GR" dirty="0" err="1" smtClean="0"/>
              <a:t>διεπαφής</a:t>
            </a:r>
            <a:r>
              <a:rPr lang="de-CH" dirty="0" smtClean="0"/>
              <a:t> &amp; </a:t>
            </a:r>
            <a:r>
              <a:rPr lang="el-GR" dirty="0" smtClean="0"/>
              <a:t>απόδοση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dirty="0" smtClean="0"/>
              <a:t>και μάσκας, </a:t>
            </a:r>
            <a:r>
              <a:rPr lang="el-GR" dirty="0"/>
              <a:t>αξιοποιούμε </a:t>
            </a:r>
            <a:r>
              <a:rPr lang="el-GR" dirty="0" smtClean="0"/>
              <a:t>τις εντολές:</a:t>
            </a:r>
          </a:p>
          <a:p>
            <a:pPr lvl="1"/>
            <a:r>
              <a:rPr lang="en-US" i="1" dirty="0" smtClean="0"/>
              <a:t>Router(</a:t>
            </a:r>
            <a:r>
              <a:rPr lang="en-US" i="1" dirty="0" err="1" smtClean="0"/>
              <a:t>config</a:t>
            </a:r>
            <a:r>
              <a:rPr lang="en-US" i="1" dirty="0" smtClean="0"/>
              <a:t>)#</a:t>
            </a:r>
            <a:r>
              <a:rPr lang="el-GR" i="1" dirty="0" smtClean="0"/>
              <a:t> </a:t>
            </a:r>
            <a:r>
              <a:rPr lang="en-US" b="1" i="1" dirty="0" smtClean="0"/>
              <a:t>interface &lt;</a:t>
            </a:r>
            <a:r>
              <a:rPr lang="el-GR" b="1" i="1" dirty="0" smtClean="0"/>
              <a:t>όνομα </a:t>
            </a:r>
            <a:r>
              <a:rPr lang="el-GR" b="1" i="1" dirty="0" err="1" smtClean="0"/>
              <a:t>διεπαφής</a:t>
            </a:r>
            <a:r>
              <a:rPr lang="el-GR" b="1" i="1" dirty="0" smtClean="0"/>
              <a:t>&gt;</a:t>
            </a:r>
          </a:p>
          <a:p>
            <a:pPr lvl="1"/>
            <a:r>
              <a:rPr lang="en-US" i="1" dirty="0"/>
              <a:t>Router(</a:t>
            </a:r>
            <a:r>
              <a:rPr lang="en-US" i="1" dirty="0" err="1"/>
              <a:t>config</a:t>
            </a:r>
            <a:r>
              <a:rPr lang="el-GR" i="1" dirty="0"/>
              <a:t>-</a:t>
            </a:r>
            <a:r>
              <a:rPr lang="de-CH" i="1" dirty="0" err="1"/>
              <a:t>if</a:t>
            </a:r>
            <a:r>
              <a:rPr lang="en-US" i="1" dirty="0"/>
              <a:t>)# </a:t>
            </a:r>
            <a:r>
              <a:rPr lang="de-CH" b="1" i="1" dirty="0" err="1"/>
              <a:t>no</a:t>
            </a:r>
            <a:r>
              <a:rPr lang="de-CH" b="1" i="1" dirty="0"/>
              <a:t> </a:t>
            </a:r>
            <a:r>
              <a:rPr lang="de-CH" b="1" i="1" dirty="0" err="1" smtClean="0"/>
              <a:t>shutdown</a:t>
            </a:r>
            <a:endParaRPr lang="el-GR" b="1" i="1" dirty="0" smtClean="0"/>
          </a:p>
          <a:p>
            <a:pPr lvl="1"/>
            <a:r>
              <a:rPr lang="en-US" i="1" dirty="0"/>
              <a:t>Router(</a:t>
            </a:r>
            <a:r>
              <a:rPr lang="en-US" i="1" dirty="0" err="1"/>
              <a:t>config</a:t>
            </a:r>
            <a:r>
              <a:rPr lang="el-GR" i="1" dirty="0"/>
              <a:t>-</a:t>
            </a:r>
            <a:r>
              <a:rPr lang="de-CH" i="1" dirty="0" err="1"/>
              <a:t>if</a:t>
            </a:r>
            <a:r>
              <a:rPr lang="en-US" i="1" dirty="0" smtClean="0"/>
              <a:t>)#</a:t>
            </a:r>
            <a:r>
              <a:rPr lang="de-CH" b="1" i="1" dirty="0" err="1" smtClean="0"/>
              <a:t>ip</a:t>
            </a:r>
            <a:r>
              <a:rPr lang="de-CH" b="1" i="1" dirty="0" smtClean="0"/>
              <a:t> </a:t>
            </a:r>
            <a:r>
              <a:rPr lang="de-CH" b="1" i="1" dirty="0" err="1" smtClean="0"/>
              <a:t>address</a:t>
            </a:r>
            <a:r>
              <a:rPr lang="de-CH" b="1" i="1" dirty="0" smtClean="0"/>
              <a:t> &lt;</a:t>
            </a:r>
            <a:r>
              <a:rPr lang="de-CH" b="1" i="1" dirty="0" err="1" smtClean="0"/>
              <a:t>ip</a:t>
            </a:r>
            <a:r>
              <a:rPr lang="de-CH" b="1" i="1" dirty="0" smtClean="0"/>
              <a:t> </a:t>
            </a:r>
            <a:r>
              <a:rPr lang="de-CH" b="1" i="1" dirty="0" err="1" smtClean="0"/>
              <a:t>addr</a:t>
            </a:r>
            <a:r>
              <a:rPr lang="de-CH" b="1" i="1" dirty="0" smtClean="0"/>
              <a:t>&gt; &lt;</a:t>
            </a:r>
            <a:r>
              <a:rPr lang="de-CH" b="1" i="1" dirty="0" err="1" smtClean="0"/>
              <a:t>mask</a:t>
            </a:r>
            <a:r>
              <a:rPr lang="de-CH" b="1" i="1" dirty="0" smtClean="0"/>
              <a:t>&gt;</a:t>
            </a:r>
            <a:endParaRPr lang="el-GR" b="1" i="1" dirty="0" smtClean="0"/>
          </a:p>
          <a:p>
            <a:r>
              <a:rPr lang="el-GR" dirty="0" smtClean="0"/>
              <a:t>Για τον ορισμό </a:t>
            </a:r>
            <a:r>
              <a:rPr lang="de-CH" dirty="0" err="1"/>
              <a:t>default</a:t>
            </a:r>
            <a:r>
              <a:rPr lang="de-CH" dirty="0"/>
              <a:t> </a:t>
            </a:r>
            <a:r>
              <a:rPr lang="de-CH" dirty="0" err="1" smtClean="0"/>
              <a:t>gateway</a:t>
            </a:r>
            <a:r>
              <a:rPr lang="el-GR" dirty="0" smtClean="0"/>
              <a:t> στον </a:t>
            </a:r>
            <a:r>
              <a:rPr lang="el-GR" dirty="0" err="1" smtClean="0"/>
              <a:t>μεταγωγέα</a:t>
            </a:r>
            <a:r>
              <a:rPr lang="el-GR" dirty="0" smtClean="0"/>
              <a:t>, αξιοποιούμε την εντολή:</a:t>
            </a:r>
            <a:endParaRPr lang="el-GR" dirty="0"/>
          </a:p>
          <a:p>
            <a:pPr lvl="1"/>
            <a:r>
              <a:rPr lang="en-US" i="1" dirty="0"/>
              <a:t>Router(</a:t>
            </a:r>
            <a:r>
              <a:rPr lang="en-US" i="1" dirty="0" err="1"/>
              <a:t>config</a:t>
            </a:r>
            <a:r>
              <a:rPr lang="en-US" i="1" dirty="0"/>
              <a:t>)# </a:t>
            </a:r>
            <a:r>
              <a:rPr lang="en-US" b="1" i="1" dirty="0" err="1"/>
              <a:t>ip</a:t>
            </a:r>
            <a:r>
              <a:rPr lang="en-US" b="1" i="1" dirty="0"/>
              <a:t> default-gateway &lt;</a:t>
            </a:r>
            <a:r>
              <a:rPr lang="en-US" b="1" i="1" dirty="0" err="1"/>
              <a:t>ip</a:t>
            </a:r>
            <a:r>
              <a:rPr lang="en-US" b="1" i="1" dirty="0"/>
              <a:t>&gt;</a:t>
            </a:r>
            <a:endParaRPr lang="el-GR" i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886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Χρήσιμες εντολές (2/5)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/>
              <a:t>Για την εφαρμογή </a:t>
            </a:r>
            <a:r>
              <a:rPr lang="el-GR" sz="2200" dirty="0" smtClean="0"/>
              <a:t>ασφαλούς πρόσβασης </a:t>
            </a:r>
            <a:r>
              <a:rPr lang="el-GR" sz="2200" dirty="0"/>
              <a:t>μέσω κονσόλας ή ιδεατού τερματικού, θα αξιοποιήσουμε τις εντολές:</a:t>
            </a:r>
          </a:p>
          <a:p>
            <a:pPr lvl="1"/>
            <a:r>
              <a:rPr lang="en-US" sz="2200" i="1" dirty="0"/>
              <a:t>Router(</a:t>
            </a:r>
            <a:r>
              <a:rPr lang="en-US" sz="2200" i="1" dirty="0" err="1"/>
              <a:t>config</a:t>
            </a:r>
            <a:r>
              <a:rPr lang="en-US" sz="2200" i="1" dirty="0"/>
              <a:t>)# </a:t>
            </a:r>
            <a:r>
              <a:rPr lang="en-US" sz="2200" b="1" i="1" dirty="0"/>
              <a:t>line con 0</a:t>
            </a:r>
            <a:r>
              <a:rPr lang="en-US" sz="2200" i="1" dirty="0"/>
              <a:t>   (</a:t>
            </a:r>
            <a:r>
              <a:rPr lang="el-GR" sz="2200" i="1" dirty="0"/>
              <a:t>για κονσόλα</a:t>
            </a:r>
            <a:r>
              <a:rPr lang="en-US" sz="2200" i="1" dirty="0"/>
              <a:t>) </a:t>
            </a:r>
            <a:r>
              <a:rPr lang="el-GR" sz="2200" i="1" dirty="0"/>
              <a:t>ή </a:t>
            </a:r>
            <a:r>
              <a:rPr lang="en-US" sz="2200" b="1" i="1" dirty="0"/>
              <a:t>line </a:t>
            </a:r>
            <a:r>
              <a:rPr lang="en-US" sz="2200" b="1" i="1" dirty="0" err="1"/>
              <a:t>vty</a:t>
            </a:r>
            <a:r>
              <a:rPr lang="en-US" sz="2200" b="1" i="1" dirty="0"/>
              <a:t> 0</a:t>
            </a:r>
            <a:r>
              <a:rPr lang="en-US" sz="2200" i="1" dirty="0"/>
              <a:t>  4  (</a:t>
            </a:r>
            <a:r>
              <a:rPr lang="el-GR" sz="2200" i="1" dirty="0"/>
              <a:t>για</a:t>
            </a:r>
            <a:r>
              <a:rPr lang="en-US" sz="2200" i="1" dirty="0"/>
              <a:t> virtual terminal)</a:t>
            </a:r>
            <a:endParaRPr lang="el-GR" sz="2200" i="1" dirty="0"/>
          </a:p>
          <a:p>
            <a:pPr lvl="1"/>
            <a:r>
              <a:rPr lang="en-US" sz="2200" i="1" dirty="0"/>
              <a:t>Router(</a:t>
            </a:r>
            <a:r>
              <a:rPr lang="en-US" sz="2200" i="1" dirty="0" err="1"/>
              <a:t>config</a:t>
            </a:r>
            <a:r>
              <a:rPr lang="en-US" sz="2200" i="1" dirty="0"/>
              <a:t>-line)# </a:t>
            </a:r>
            <a:r>
              <a:rPr lang="en-US" sz="2200" b="1" i="1" dirty="0"/>
              <a:t>login</a:t>
            </a:r>
            <a:endParaRPr lang="el-GR" sz="2200" i="1" dirty="0"/>
          </a:p>
          <a:p>
            <a:pPr lvl="1"/>
            <a:r>
              <a:rPr lang="en-US" sz="2200" i="1" dirty="0"/>
              <a:t>Router(</a:t>
            </a:r>
            <a:r>
              <a:rPr lang="en-US" sz="2200" i="1" dirty="0" err="1"/>
              <a:t>config</a:t>
            </a:r>
            <a:r>
              <a:rPr lang="en-US" sz="2200" i="1" dirty="0"/>
              <a:t>-line)#</a:t>
            </a:r>
            <a:r>
              <a:rPr lang="en-US" sz="2200" b="1" i="1" dirty="0"/>
              <a:t>password &lt;</a:t>
            </a:r>
            <a:r>
              <a:rPr lang="el-GR" sz="2200" b="1" i="1" dirty="0"/>
              <a:t>συνθηματικό</a:t>
            </a:r>
            <a:r>
              <a:rPr lang="en-US" sz="2200" b="1" i="1" dirty="0"/>
              <a:t>&gt;</a:t>
            </a:r>
            <a:endParaRPr lang="el-GR" sz="2200" i="1" dirty="0"/>
          </a:p>
          <a:p>
            <a:r>
              <a:rPr lang="el-GR" sz="2200" dirty="0"/>
              <a:t>Για την εφαρμογή </a:t>
            </a:r>
            <a:r>
              <a:rPr lang="el-GR" sz="2200" dirty="0" smtClean="0"/>
              <a:t>ασφαλούς πρόσβασης </a:t>
            </a:r>
            <a:r>
              <a:rPr lang="el-GR" sz="2200" dirty="0"/>
              <a:t>σε  </a:t>
            </a:r>
            <a:r>
              <a:rPr lang="de-CH" sz="2200" dirty="0" err="1"/>
              <a:t>priviledge</a:t>
            </a:r>
            <a:r>
              <a:rPr lang="de-CH" sz="2200" dirty="0"/>
              <a:t> </a:t>
            </a:r>
            <a:r>
              <a:rPr lang="de-CH" sz="2200" dirty="0" err="1"/>
              <a:t>mode</a:t>
            </a:r>
            <a:r>
              <a:rPr lang="el-GR" sz="2200" dirty="0"/>
              <a:t>, θα αξιοποιήσουμε την εντολή:</a:t>
            </a:r>
          </a:p>
          <a:p>
            <a:pPr lvl="1"/>
            <a:r>
              <a:rPr lang="en-US" sz="2200" i="1" dirty="0"/>
              <a:t>Router(</a:t>
            </a:r>
            <a:r>
              <a:rPr lang="en-US" sz="2200" i="1" dirty="0" err="1"/>
              <a:t>config</a:t>
            </a:r>
            <a:r>
              <a:rPr lang="en-US" sz="2200" i="1" dirty="0"/>
              <a:t>)#</a:t>
            </a:r>
            <a:r>
              <a:rPr lang="en-US" sz="2200" b="1" i="1" dirty="0"/>
              <a:t>enable password &lt;</a:t>
            </a:r>
            <a:r>
              <a:rPr lang="el-GR" sz="2200" b="1" i="1" dirty="0"/>
              <a:t>συνθηματικό</a:t>
            </a:r>
            <a:r>
              <a:rPr lang="en-US" sz="2200" b="1" i="1" dirty="0"/>
              <a:t>&gt;   </a:t>
            </a:r>
            <a:r>
              <a:rPr lang="el-GR" sz="2200" b="1" i="1" dirty="0"/>
              <a:t>ή </a:t>
            </a:r>
            <a:endParaRPr lang="el-GR" sz="2200" i="1" dirty="0"/>
          </a:p>
          <a:p>
            <a:pPr lvl="1"/>
            <a:r>
              <a:rPr lang="en-US" sz="2200" i="1" dirty="0"/>
              <a:t>Router(</a:t>
            </a:r>
            <a:r>
              <a:rPr lang="en-US" sz="2200" i="1" dirty="0" err="1"/>
              <a:t>config</a:t>
            </a:r>
            <a:r>
              <a:rPr lang="en-US" sz="2200" i="1" dirty="0"/>
              <a:t>)#</a:t>
            </a:r>
            <a:r>
              <a:rPr lang="en-US" sz="2200" b="1" i="1" dirty="0"/>
              <a:t>enable secret &lt;</a:t>
            </a:r>
            <a:r>
              <a:rPr lang="el-GR" sz="2200" b="1" i="1" dirty="0"/>
              <a:t>συνθηματικό</a:t>
            </a:r>
            <a:r>
              <a:rPr lang="en-US" sz="2200" b="1" i="1" dirty="0"/>
              <a:t>&gt;</a:t>
            </a:r>
            <a:endParaRPr lang="el-GR" sz="2200" i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226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Χρήσιμες εντολές (3/5)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040560"/>
          </a:xfrm>
        </p:spPr>
        <p:txBody>
          <a:bodyPr>
            <a:normAutofit/>
          </a:bodyPr>
          <a:lstStyle/>
          <a:p>
            <a:r>
              <a:rPr lang="el-GR" sz="2200" dirty="0"/>
              <a:t>Για την εφαρμογή </a:t>
            </a:r>
            <a:r>
              <a:rPr lang="el-GR" sz="2200" dirty="0" smtClean="0"/>
              <a:t>στατικής δρομολόγησης θα </a:t>
            </a:r>
            <a:r>
              <a:rPr lang="el-GR" sz="2200" dirty="0"/>
              <a:t>αξιοποιήσουμε </a:t>
            </a:r>
            <a:r>
              <a:rPr lang="el-GR" sz="2200" dirty="0" smtClean="0"/>
              <a:t>την εντολή: </a:t>
            </a:r>
            <a:r>
              <a:rPr lang="en-US" sz="2200" i="1" dirty="0" smtClean="0"/>
              <a:t>Router(</a:t>
            </a:r>
            <a:r>
              <a:rPr lang="en-US" sz="2200" i="1" dirty="0" err="1" smtClean="0"/>
              <a:t>config</a:t>
            </a:r>
            <a:r>
              <a:rPr lang="en-US" sz="2200" i="1" dirty="0"/>
              <a:t>)# </a:t>
            </a:r>
            <a:r>
              <a:rPr lang="de-CH" sz="2200" b="1" i="1" dirty="0" err="1" smtClean="0"/>
              <a:t>ip</a:t>
            </a:r>
            <a:r>
              <a:rPr lang="de-CH" sz="2200" b="1" i="1" dirty="0" smtClean="0"/>
              <a:t> route &lt;</a:t>
            </a:r>
            <a:r>
              <a:rPr lang="de-CH" sz="2200" b="1" i="1" dirty="0" err="1" smtClean="0"/>
              <a:t>ip</a:t>
            </a:r>
            <a:r>
              <a:rPr lang="de-CH" sz="2200" b="1" i="1" dirty="0" smtClean="0"/>
              <a:t> </a:t>
            </a:r>
            <a:r>
              <a:rPr lang="de-CH" sz="2200" b="1" i="1" dirty="0" err="1" smtClean="0"/>
              <a:t>net</a:t>
            </a:r>
            <a:r>
              <a:rPr lang="de-CH" sz="2200" b="1" i="1" dirty="0" smtClean="0"/>
              <a:t>&gt; &lt;</a:t>
            </a:r>
            <a:r>
              <a:rPr lang="de-CH" sz="2200" b="1" i="1" dirty="0" err="1" smtClean="0"/>
              <a:t>mask</a:t>
            </a:r>
            <a:r>
              <a:rPr lang="de-CH" sz="2200" b="1" i="1" dirty="0" smtClean="0"/>
              <a:t>&gt; &lt;</a:t>
            </a:r>
            <a:r>
              <a:rPr lang="de-CH" sz="2200" b="1" i="1" dirty="0" err="1" smtClean="0"/>
              <a:t>next</a:t>
            </a:r>
            <a:r>
              <a:rPr lang="de-CH" sz="2200" b="1" i="1" dirty="0" smtClean="0"/>
              <a:t> </a:t>
            </a:r>
            <a:r>
              <a:rPr lang="de-CH" sz="2200" b="1" i="1" dirty="0" err="1" smtClean="0"/>
              <a:t>hop</a:t>
            </a:r>
            <a:r>
              <a:rPr lang="de-CH" sz="2200" b="1" i="1" dirty="0" smtClean="0"/>
              <a:t>&gt;</a:t>
            </a:r>
          </a:p>
          <a:p>
            <a:r>
              <a:rPr lang="el-GR" sz="2200" dirty="0" smtClean="0"/>
              <a:t>Για </a:t>
            </a:r>
            <a:r>
              <a:rPr lang="el-GR" sz="2200" dirty="0"/>
              <a:t>την </a:t>
            </a:r>
            <a:r>
              <a:rPr lang="el-GR" sz="2200" dirty="0" smtClean="0"/>
              <a:t>(δια)δικτυακή </a:t>
            </a:r>
            <a:r>
              <a:rPr lang="el-GR" sz="2200" dirty="0"/>
              <a:t>πρόσβαση </a:t>
            </a:r>
            <a:r>
              <a:rPr lang="el-GR" sz="2200" dirty="0" smtClean="0"/>
              <a:t>μέσω </a:t>
            </a:r>
            <a:r>
              <a:rPr lang="de-CH" sz="2200" dirty="0" err="1" smtClean="0"/>
              <a:t>telnet</a:t>
            </a:r>
            <a:r>
              <a:rPr lang="el-GR" sz="2200" dirty="0" smtClean="0"/>
              <a:t>, </a:t>
            </a:r>
            <a:r>
              <a:rPr lang="el-GR" sz="2200" dirty="0"/>
              <a:t>θα αξιοποιήσουμε την εντολή</a:t>
            </a:r>
            <a:r>
              <a:rPr lang="el-GR" sz="2200" dirty="0" smtClean="0"/>
              <a:t>: </a:t>
            </a:r>
            <a:r>
              <a:rPr lang="de-CH" sz="2200" i="1" dirty="0" smtClean="0"/>
              <a:t>PC</a:t>
            </a:r>
            <a:r>
              <a:rPr lang="el-GR" sz="2200" i="1" dirty="0"/>
              <a:t>1&gt;</a:t>
            </a:r>
            <a:r>
              <a:rPr lang="de-CH" sz="2200" b="1" i="1" dirty="0" err="1"/>
              <a:t>telnet</a:t>
            </a:r>
            <a:r>
              <a:rPr lang="el-GR" sz="2200" b="1" i="1" dirty="0"/>
              <a:t> &lt;</a:t>
            </a:r>
            <a:r>
              <a:rPr lang="de-CH" sz="2200" b="1" i="1" dirty="0" err="1"/>
              <a:t>ip</a:t>
            </a:r>
            <a:r>
              <a:rPr lang="el-GR" sz="2200" b="1" i="1" dirty="0" smtClean="0"/>
              <a:t>&gt;</a:t>
            </a:r>
          </a:p>
          <a:p>
            <a:r>
              <a:rPr lang="el-GR" sz="2200" dirty="0" smtClean="0"/>
              <a:t>Για την ενεργοποίηση </a:t>
            </a:r>
            <a:r>
              <a:rPr lang="el-GR" sz="2200" dirty="0"/>
              <a:t>του </a:t>
            </a:r>
            <a:r>
              <a:rPr lang="de-CH" sz="2200" dirty="0"/>
              <a:t>SNMP </a:t>
            </a:r>
            <a:r>
              <a:rPr lang="de-CH" sz="2200" dirty="0" err="1"/>
              <a:t>agent</a:t>
            </a:r>
            <a:r>
              <a:rPr lang="el-GR" sz="2200" dirty="0"/>
              <a:t> στον δρομολογητή </a:t>
            </a:r>
            <a:r>
              <a:rPr lang="el-GR" sz="2200" dirty="0" smtClean="0"/>
              <a:t>ή </a:t>
            </a:r>
            <a:r>
              <a:rPr lang="el-GR" sz="2200" dirty="0" err="1" smtClean="0"/>
              <a:t>μεταγωγέα</a:t>
            </a:r>
            <a:r>
              <a:rPr lang="el-GR" sz="2200" dirty="0" smtClean="0"/>
              <a:t> </a:t>
            </a:r>
            <a:r>
              <a:rPr lang="el-GR" sz="2200" dirty="0"/>
              <a:t>θ</a:t>
            </a:r>
            <a:r>
              <a:rPr lang="el-GR" sz="2200" dirty="0" smtClean="0"/>
              <a:t>α </a:t>
            </a:r>
            <a:r>
              <a:rPr lang="el-GR" sz="2200" dirty="0"/>
              <a:t>αξιοποιήσουμε τις εντολές:</a:t>
            </a:r>
          </a:p>
          <a:p>
            <a:pPr lvl="1"/>
            <a:r>
              <a:rPr lang="en-US" sz="2200" i="1" dirty="0"/>
              <a:t>Router(</a:t>
            </a:r>
            <a:r>
              <a:rPr lang="en-US" sz="2200" i="1" dirty="0" err="1"/>
              <a:t>config</a:t>
            </a:r>
            <a:r>
              <a:rPr lang="en-US" sz="2200" i="1" dirty="0"/>
              <a:t>)#</a:t>
            </a:r>
            <a:r>
              <a:rPr lang="en-US" sz="2200" b="1" i="1" dirty="0"/>
              <a:t> </a:t>
            </a:r>
            <a:r>
              <a:rPr lang="en-US" sz="2200" b="1" i="1" dirty="0" err="1"/>
              <a:t>snmp</a:t>
            </a:r>
            <a:r>
              <a:rPr lang="en-US" sz="2200" b="1" i="1" dirty="0"/>
              <a:t>-server community &lt;</a:t>
            </a:r>
            <a:r>
              <a:rPr lang="el-GR" sz="2200" b="1" i="1" dirty="0"/>
              <a:t>συνθηματικό</a:t>
            </a:r>
            <a:r>
              <a:rPr lang="en-US" sz="2200" b="1" i="1" dirty="0"/>
              <a:t> &gt; </a:t>
            </a:r>
            <a:r>
              <a:rPr lang="en-US" sz="2200" b="1" i="1" dirty="0" err="1" smtClean="0"/>
              <a:t>ro</a:t>
            </a:r>
            <a:endParaRPr lang="el-GR" sz="2200" b="1" i="1" dirty="0"/>
          </a:p>
          <a:p>
            <a:pPr lvl="1"/>
            <a:r>
              <a:rPr lang="en-US" sz="2200" i="1" dirty="0" smtClean="0"/>
              <a:t>Router(</a:t>
            </a:r>
            <a:r>
              <a:rPr lang="en-US" sz="2200" i="1" dirty="0" err="1" smtClean="0"/>
              <a:t>config</a:t>
            </a:r>
            <a:r>
              <a:rPr lang="en-US" sz="2200" i="1" dirty="0"/>
              <a:t>)#</a:t>
            </a:r>
            <a:r>
              <a:rPr lang="en-US" sz="2200" b="1" i="1" dirty="0"/>
              <a:t> </a:t>
            </a:r>
            <a:r>
              <a:rPr lang="en-US" sz="2200" b="1" i="1" dirty="0" err="1"/>
              <a:t>snmp</a:t>
            </a:r>
            <a:r>
              <a:rPr lang="en-US" sz="2200" b="1" i="1" dirty="0"/>
              <a:t>-server community  &lt;</a:t>
            </a:r>
            <a:r>
              <a:rPr lang="el-GR" sz="2200" b="1" i="1" dirty="0"/>
              <a:t>συνθηματικό</a:t>
            </a:r>
            <a:r>
              <a:rPr lang="en-US" sz="2200" b="1" i="1" dirty="0"/>
              <a:t>&gt;  </a:t>
            </a:r>
            <a:r>
              <a:rPr lang="en-US" sz="2200" b="1" i="1" dirty="0" err="1" smtClean="0"/>
              <a:t>rw</a:t>
            </a:r>
            <a:endParaRPr lang="el-GR" sz="2200" dirty="0"/>
          </a:p>
          <a:p>
            <a:endParaRPr lang="de-CH" sz="2200" b="1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76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Χρήσιμες εντολές (4/5)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 την σύντομη επισκόπηση των </a:t>
            </a:r>
            <a:r>
              <a:rPr lang="el-GR" dirty="0" err="1"/>
              <a:t>διεπαφών</a:t>
            </a:r>
            <a:r>
              <a:rPr lang="el-GR" dirty="0"/>
              <a:t> θα  αξιοποιήσουμε την εντολή</a:t>
            </a:r>
            <a:r>
              <a:rPr lang="el-GR" dirty="0" smtClean="0"/>
              <a:t>: </a:t>
            </a:r>
            <a:r>
              <a:rPr lang="en-US" i="1" dirty="0" smtClean="0"/>
              <a:t>Router</a:t>
            </a:r>
            <a:r>
              <a:rPr lang="en-US" i="1" dirty="0"/>
              <a:t># </a:t>
            </a:r>
            <a:r>
              <a:rPr lang="de-CH" b="1" i="1" dirty="0" err="1"/>
              <a:t>show</a:t>
            </a:r>
            <a:r>
              <a:rPr lang="de-CH" b="1" i="1" dirty="0"/>
              <a:t> </a:t>
            </a:r>
            <a:r>
              <a:rPr lang="de-CH" b="1" i="1" dirty="0" err="1"/>
              <a:t>ip</a:t>
            </a:r>
            <a:r>
              <a:rPr lang="de-CH" b="1" i="1" dirty="0"/>
              <a:t> </a:t>
            </a:r>
            <a:r>
              <a:rPr lang="de-CH" b="1" i="1" dirty="0" err="1"/>
              <a:t>int</a:t>
            </a:r>
            <a:r>
              <a:rPr lang="de-CH" b="1" i="1" dirty="0"/>
              <a:t> </a:t>
            </a:r>
            <a:r>
              <a:rPr lang="de-CH" b="1" i="1" dirty="0" err="1"/>
              <a:t>brief</a:t>
            </a:r>
            <a:endParaRPr lang="de-CH" b="1" i="1" dirty="0"/>
          </a:p>
          <a:p>
            <a:r>
              <a:rPr lang="el-GR" dirty="0" smtClean="0"/>
              <a:t>Για </a:t>
            </a:r>
            <a:r>
              <a:rPr lang="el-GR" dirty="0"/>
              <a:t>την </a:t>
            </a:r>
            <a:r>
              <a:rPr lang="el-GR" dirty="0" smtClean="0"/>
              <a:t>επισκόπηση του πίνακα δρομολόγησης, </a:t>
            </a:r>
            <a:r>
              <a:rPr lang="el-GR" dirty="0"/>
              <a:t>θα αξιοποιήσουμε την εντολή</a:t>
            </a:r>
            <a:r>
              <a:rPr lang="el-GR" dirty="0" smtClean="0"/>
              <a:t>: </a:t>
            </a:r>
            <a:r>
              <a:rPr lang="en-US" i="1" dirty="0" smtClean="0"/>
              <a:t>Router# </a:t>
            </a:r>
            <a:r>
              <a:rPr lang="de-CH" b="1" i="1" dirty="0" err="1" smtClean="0"/>
              <a:t>show</a:t>
            </a:r>
            <a:r>
              <a:rPr lang="de-CH" b="1" i="1" dirty="0" smtClean="0"/>
              <a:t> </a:t>
            </a:r>
            <a:r>
              <a:rPr lang="de-CH" b="1" i="1" dirty="0" err="1" smtClean="0"/>
              <a:t>ip</a:t>
            </a:r>
            <a:r>
              <a:rPr lang="de-CH" b="1" i="1" dirty="0" smtClean="0"/>
              <a:t> route</a:t>
            </a:r>
            <a:endParaRPr lang="el-GR" b="1" i="1" dirty="0" smtClean="0"/>
          </a:p>
          <a:p>
            <a:r>
              <a:rPr lang="el-GR" dirty="0" smtClean="0"/>
              <a:t>Για </a:t>
            </a:r>
            <a:r>
              <a:rPr lang="el-GR" dirty="0"/>
              <a:t>την επιβεβαίωση της ενεργοποίησης του </a:t>
            </a:r>
            <a:r>
              <a:rPr lang="de-CH" dirty="0"/>
              <a:t>SNMP </a:t>
            </a:r>
            <a:r>
              <a:rPr lang="de-CH" dirty="0" err="1"/>
              <a:t>agent</a:t>
            </a:r>
            <a:r>
              <a:rPr lang="el-GR" dirty="0"/>
              <a:t> θα αξιοποιήσουμε την </a:t>
            </a:r>
            <a:r>
              <a:rPr lang="el-GR" dirty="0" smtClean="0"/>
              <a:t>εντολή: </a:t>
            </a:r>
            <a:r>
              <a:rPr lang="en-US" i="1" dirty="0" smtClean="0"/>
              <a:t>Router</a:t>
            </a:r>
            <a:r>
              <a:rPr lang="en-US" i="1" dirty="0"/>
              <a:t># </a:t>
            </a:r>
            <a:r>
              <a:rPr lang="de-CH" b="1" i="1" dirty="0" err="1"/>
              <a:t>show</a:t>
            </a:r>
            <a:r>
              <a:rPr lang="de-CH" b="1" i="1" dirty="0"/>
              <a:t> </a:t>
            </a:r>
            <a:r>
              <a:rPr lang="de-CH" b="1" i="1" dirty="0" err="1"/>
              <a:t>snmp</a:t>
            </a:r>
            <a:r>
              <a:rPr lang="de-CH" b="1" i="1" dirty="0"/>
              <a:t> </a:t>
            </a:r>
            <a:r>
              <a:rPr lang="de-CH" b="1" i="1" dirty="0" err="1"/>
              <a:t>community</a:t>
            </a:r>
            <a:endParaRPr lang="de-CH" b="1" i="1" dirty="0"/>
          </a:p>
          <a:p>
            <a:r>
              <a:rPr lang="el-GR" dirty="0" smtClean="0"/>
              <a:t>Για </a:t>
            </a:r>
            <a:r>
              <a:rPr lang="el-GR" dirty="0"/>
              <a:t>την επισκόπηση </a:t>
            </a:r>
            <a:r>
              <a:rPr lang="el-GR" dirty="0" smtClean="0"/>
              <a:t>της τρέχουσας διαμόρφωσης </a:t>
            </a:r>
            <a:r>
              <a:rPr lang="el-GR" dirty="0"/>
              <a:t>θα αξιοποιήσουμε την εντολή: </a:t>
            </a:r>
            <a:r>
              <a:rPr lang="en-US" i="1" dirty="0"/>
              <a:t>Router# </a:t>
            </a:r>
            <a:r>
              <a:rPr lang="de-CH" b="1" i="1" dirty="0" err="1"/>
              <a:t>show</a:t>
            </a:r>
            <a:r>
              <a:rPr lang="de-CH" b="1" i="1" dirty="0"/>
              <a:t> </a:t>
            </a:r>
            <a:r>
              <a:rPr lang="de-CH" b="1" i="1" dirty="0" err="1" smtClean="0"/>
              <a:t>running-config</a:t>
            </a:r>
            <a:endParaRPr lang="de-CH" b="1" i="1" dirty="0" smtClean="0"/>
          </a:p>
          <a:p>
            <a:r>
              <a:rPr lang="el-GR" dirty="0" smtClean="0"/>
              <a:t>Για να σώσουμε την τρέχουσα διαμόρφωση,  </a:t>
            </a:r>
            <a:r>
              <a:rPr lang="el-GR" dirty="0"/>
              <a:t>θα αξιοποιήσουμε την εντολή: </a:t>
            </a:r>
            <a:r>
              <a:rPr lang="en-US" i="1" dirty="0" smtClean="0"/>
              <a:t>Router#</a:t>
            </a:r>
            <a:r>
              <a:rPr lang="el-GR" i="1" dirty="0" smtClean="0"/>
              <a:t> </a:t>
            </a:r>
            <a:r>
              <a:rPr lang="en-US" b="1" i="1" dirty="0" smtClean="0"/>
              <a:t>write</a:t>
            </a:r>
            <a:endParaRPr lang="el-GR" b="1" i="1" dirty="0"/>
          </a:p>
          <a:p>
            <a:pPr marL="0" indent="0">
              <a:buNone/>
            </a:pPr>
            <a:endParaRPr lang="el-GR" dirty="0"/>
          </a:p>
          <a:p>
            <a:endParaRPr lang="de-CH" b="1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831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Χρήσιμες εντολές (5/5)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 την ενεργοποίηση </a:t>
            </a:r>
            <a:r>
              <a:rPr lang="el-GR" dirty="0"/>
              <a:t>του </a:t>
            </a:r>
            <a:r>
              <a:rPr lang="en-US" b="1" dirty="0" smtClean="0"/>
              <a:t>SNMP </a:t>
            </a:r>
            <a:r>
              <a:rPr lang="en-US" b="1" dirty="0"/>
              <a:t>manager</a:t>
            </a:r>
            <a:r>
              <a:rPr lang="el-GR" b="1" dirty="0"/>
              <a:t> </a:t>
            </a:r>
            <a:r>
              <a:rPr lang="el-GR" dirty="0"/>
              <a:t>στο </a:t>
            </a:r>
            <a:r>
              <a:rPr lang="de-CH" dirty="0" smtClean="0"/>
              <a:t>PC1</a:t>
            </a:r>
            <a:r>
              <a:rPr lang="el-GR" dirty="0" smtClean="0"/>
              <a:t>:</a:t>
            </a:r>
            <a:endParaRPr lang="de-CH" dirty="0" smtClean="0"/>
          </a:p>
          <a:p>
            <a:pPr lvl="1"/>
            <a:r>
              <a:rPr lang="el-GR" dirty="0" smtClean="0"/>
              <a:t>στον μεν προσομοιωτή </a:t>
            </a:r>
            <a:r>
              <a:rPr lang="de-CH" dirty="0" smtClean="0"/>
              <a:t>Cisco Packet Tracer</a:t>
            </a:r>
            <a:r>
              <a:rPr lang="el-GR" dirty="0" smtClean="0"/>
              <a:t>, </a:t>
            </a:r>
            <a:r>
              <a:rPr lang="el-GR" dirty="0"/>
              <a:t>θα αξιοποιήσουμε </a:t>
            </a:r>
            <a:r>
              <a:rPr lang="de-CH" dirty="0" smtClean="0"/>
              <a:t> </a:t>
            </a:r>
            <a:r>
              <a:rPr lang="el-GR" i="1" dirty="0" smtClean="0"/>
              <a:t>τον </a:t>
            </a:r>
            <a:r>
              <a:rPr lang="de-CH" b="1" i="1" dirty="0" smtClean="0"/>
              <a:t>MIB </a:t>
            </a:r>
            <a:r>
              <a:rPr lang="de-CH" b="1" i="1" dirty="0" err="1" smtClean="0"/>
              <a:t>browser</a:t>
            </a:r>
            <a:r>
              <a:rPr lang="de-CH" i="1" dirty="0" smtClean="0"/>
              <a:t> </a:t>
            </a:r>
            <a:r>
              <a:rPr lang="el-GR" i="1" dirty="0" smtClean="0"/>
              <a:t>που παρέχεται στην καρτέλα </a:t>
            </a:r>
            <a:r>
              <a:rPr lang="de-CH" i="1" dirty="0" err="1" smtClean="0"/>
              <a:t>desktop</a:t>
            </a:r>
            <a:r>
              <a:rPr lang="el-GR" i="1" dirty="0" smtClean="0"/>
              <a:t>.</a:t>
            </a:r>
          </a:p>
          <a:p>
            <a:pPr lvl="1"/>
            <a:r>
              <a:rPr lang="el-GR" i="1" dirty="0" smtClean="0"/>
              <a:t>σε </a:t>
            </a:r>
            <a:r>
              <a:rPr lang="el-GR" i="1" dirty="0"/>
              <a:t>οποιοδήποτε υπολογιστικό </a:t>
            </a:r>
            <a:r>
              <a:rPr lang="el-GR" i="1" dirty="0" smtClean="0"/>
              <a:t>σύστημα σε πραγματικό χρόνο, </a:t>
            </a:r>
            <a:r>
              <a:rPr lang="el-GR" dirty="0"/>
              <a:t>θα αξιοποιήσουμε </a:t>
            </a:r>
            <a:r>
              <a:rPr lang="el-GR" dirty="0" smtClean="0"/>
              <a:t>το ελεύθερο λογισμικό </a:t>
            </a:r>
            <a:r>
              <a:rPr lang="de-CH" b="1" i="1" dirty="0" err="1" smtClean="0"/>
              <a:t>iReasoning</a:t>
            </a:r>
            <a:r>
              <a:rPr lang="de-CH" b="1" i="1" dirty="0" smtClean="0"/>
              <a:t> MIB </a:t>
            </a:r>
            <a:r>
              <a:rPr lang="de-CH" b="1" i="1" dirty="0" err="1" smtClean="0"/>
              <a:t>browser</a:t>
            </a:r>
            <a:r>
              <a:rPr lang="el-GR" b="1" i="1" dirty="0" smtClean="0"/>
              <a:t>, </a:t>
            </a:r>
            <a:r>
              <a:rPr lang="el-GR" dirty="0" smtClean="0"/>
              <a:t>το οποίο θα εγκαταστήσουμε στον υπολογιστή του διαχειριστή.</a:t>
            </a:r>
          </a:p>
          <a:p>
            <a:endParaRPr lang="el-GR" b="1" i="1" dirty="0"/>
          </a:p>
          <a:p>
            <a:endParaRPr lang="de-CH" b="1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47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/>
              <a:t>Διαχείριση </a:t>
            </a:r>
            <a:r>
              <a:rPr lang="el-GR" sz="3600" dirty="0"/>
              <a:t>Δικτύου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/</a:t>
            </a:r>
            <a:r>
              <a:rPr lang="el-GR" sz="3600" b="0" dirty="0"/>
              <a:t>3</a:t>
            </a:r>
            <a:r>
              <a:rPr lang="en-US" sz="3600" b="0" dirty="0"/>
              <a:t>)</a:t>
            </a:r>
            <a:endParaRPr lang="en-GB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b="1" dirty="0" err="1" smtClean="0">
                <a:solidFill>
                  <a:srgbClr val="004B82"/>
                </a:solidFill>
              </a:rPr>
              <a:t>Διαχειρήσιμα</a:t>
            </a:r>
            <a:r>
              <a:rPr lang="el-GR" b="1" dirty="0" smtClean="0">
                <a:solidFill>
                  <a:srgbClr val="004B82"/>
                </a:solidFill>
              </a:rPr>
              <a:t> </a:t>
            </a:r>
            <a:r>
              <a:rPr lang="el-GR" b="1" dirty="0">
                <a:solidFill>
                  <a:srgbClr val="004B82"/>
                </a:solidFill>
              </a:rPr>
              <a:t>στοιχεία </a:t>
            </a:r>
            <a:r>
              <a:rPr lang="el-GR" b="1" dirty="0" smtClean="0">
                <a:solidFill>
                  <a:srgbClr val="004B82"/>
                </a:solidFill>
              </a:rPr>
              <a:t>δικτύου: </a:t>
            </a:r>
            <a:r>
              <a:rPr lang="el-GR" dirty="0" err="1" smtClean="0"/>
              <a:t>μεταγωγείς</a:t>
            </a:r>
            <a:r>
              <a:rPr lang="el-GR" dirty="0" smtClean="0"/>
              <a:t>, δρομολογητές, </a:t>
            </a:r>
            <a:r>
              <a:rPr lang="el-GR" dirty="0"/>
              <a:t>Μόντεμ </a:t>
            </a:r>
            <a:r>
              <a:rPr lang="en-US" dirty="0" smtClean="0"/>
              <a:t>DSL</a:t>
            </a:r>
            <a:r>
              <a:rPr lang="el-GR" dirty="0" smtClean="0"/>
              <a:t>, </a:t>
            </a:r>
            <a:r>
              <a:rPr lang="el-GR" dirty="0"/>
              <a:t>τείχος </a:t>
            </a:r>
            <a:r>
              <a:rPr lang="el-GR" dirty="0" smtClean="0"/>
              <a:t>προστασίας, </a:t>
            </a:r>
            <a:r>
              <a:rPr lang="el-GR" dirty="0"/>
              <a:t>Σημείο Ασύρματης </a:t>
            </a:r>
            <a:r>
              <a:rPr lang="el-GR" dirty="0" smtClean="0"/>
              <a:t>πρόσβασης, </a:t>
            </a:r>
            <a:r>
              <a:rPr lang="el-GR" dirty="0"/>
              <a:t>Διακομιστής </a:t>
            </a:r>
            <a:r>
              <a:rPr lang="en-US" dirty="0" smtClean="0"/>
              <a:t>DHCP</a:t>
            </a:r>
            <a:r>
              <a:rPr lang="el-GR" dirty="0" smtClean="0"/>
              <a:t>, </a:t>
            </a:r>
            <a:r>
              <a:rPr lang="el-GR" dirty="0"/>
              <a:t>Διακομιστής </a:t>
            </a:r>
            <a:r>
              <a:rPr lang="de-CH" dirty="0" smtClean="0"/>
              <a:t>WEB, </a:t>
            </a:r>
            <a:r>
              <a:rPr lang="el-GR" dirty="0"/>
              <a:t>Διακομιστής </a:t>
            </a:r>
            <a:r>
              <a:rPr lang="de-CH" dirty="0" smtClean="0"/>
              <a:t>DNS </a:t>
            </a:r>
            <a:r>
              <a:rPr lang="el-GR" dirty="0" err="1" smtClean="0"/>
              <a:t>κ.α</a:t>
            </a:r>
            <a:endParaRPr lang="el-GR" dirty="0"/>
          </a:p>
          <a:p>
            <a:pPr marL="0" indent="0">
              <a:buNone/>
              <a:defRPr/>
            </a:pPr>
            <a:r>
              <a:rPr lang="el-GR" b="1" dirty="0" smtClean="0">
                <a:solidFill>
                  <a:srgbClr val="004B82"/>
                </a:solidFill>
                <a:latin typeface="+mj-lt"/>
                <a:ea typeface="+mj-ea"/>
                <a:cs typeface="+mj-cs"/>
              </a:rPr>
              <a:t>Διαχειριστικά εργαλεία</a:t>
            </a:r>
            <a:r>
              <a:rPr lang="el-GR" dirty="0" smtClean="0"/>
              <a:t>: αναλυτές γραμμών, αναλυτές πρωτοκόλλων</a:t>
            </a:r>
            <a:r>
              <a:rPr lang="en-US" dirty="0" smtClean="0"/>
              <a:t> (</a:t>
            </a:r>
            <a:r>
              <a:rPr lang="en-US" dirty="0" err="1" smtClean="0"/>
              <a:t>wireshark</a:t>
            </a:r>
            <a:r>
              <a:rPr lang="en-US" dirty="0" smtClean="0"/>
              <a:t>)</a:t>
            </a:r>
            <a:r>
              <a:rPr lang="el-GR" dirty="0" smtClean="0"/>
              <a:t>, εργαλεία </a:t>
            </a:r>
            <a:r>
              <a:rPr lang="el-GR" dirty="0" err="1" smtClean="0"/>
              <a:t>προσπελασιμότητας</a:t>
            </a:r>
            <a:r>
              <a:rPr lang="el-GR" dirty="0" smtClean="0"/>
              <a:t> &amp; συνδεσιμότητας  </a:t>
            </a:r>
            <a:r>
              <a:rPr lang="en-US" dirty="0" smtClean="0"/>
              <a:t>(</a:t>
            </a:r>
            <a:r>
              <a:rPr lang="el-GR" dirty="0" err="1" smtClean="0"/>
              <a:t>προγραμμα</a:t>
            </a:r>
            <a:r>
              <a:rPr lang="el-GR" dirty="0" smtClean="0"/>
              <a:t> </a:t>
            </a:r>
            <a:r>
              <a:rPr lang="en-US" dirty="0" smtClean="0"/>
              <a:t>ping)</a:t>
            </a:r>
            <a:r>
              <a:rPr lang="el-GR" dirty="0" smtClean="0"/>
              <a:t>, αυτόνομες συσκευές/λογισμικά ειδικού σκοπού για την παρακολούθηση λειτουργίας &amp; απόδοσης στοιχείων του δικτύου (γραμμών, </a:t>
            </a:r>
            <a:r>
              <a:rPr lang="en-US" dirty="0" smtClean="0"/>
              <a:t>modem</a:t>
            </a:r>
            <a:r>
              <a:rPr lang="el-GR" dirty="0" smtClean="0"/>
              <a:t>, </a:t>
            </a:r>
            <a:r>
              <a:rPr lang="en-US" dirty="0" smtClean="0"/>
              <a:t>NTU</a:t>
            </a:r>
            <a:r>
              <a:rPr lang="el-GR" dirty="0" smtClean="0"/>
              <a:t>, δικτυακού εξοπλισμού συγκεκριμένου προμηθευτή), εργαλεία ασφάλειας &amp; εκτίμησης αδυναμιών, συστήματα παρακολούθησης &amp; διαχείρισης βλαβών (</a:t>
            </a:r>
            <a:r>
              <a:rPr lang="en-US" dirty="0" smtClean="0"/>
              <a:t>trouble tickets</a:t>
            </a:r>
            <a:r>
              <a:rPr lang="el-GR" dirty="0" smtClean="0"/>
              <a:t>), πρωτόκολλα διαχείρισης (</a:t>
            </a:r>
            <a:r>
              <a:rPr lang="en-US" dirty="0" smtClean="0"/>
              <a:t>SNMP</a:t>
            </a:r>
            <a:r>
              <a:rPr lang="el-GR" dirty="0" smtClean="0"/>
              <a:t>), Συστήματα διαχείρισης δικτύου  (</a:t>
            </a:r>
            <a:r>
              <a:rPr lang="en-US" dirty="0" smtClean="0"/>
              <a:t>NMS </a:t>
            </a:r>
            <a:r>
              <a:rPr lang="el-GR" dirty="0" smtClean="0"/>
              <a:t>– </a:t>
            </a:r>
            <a:r>
              <a:rPr lang="en-US" dirty="0" smtClean="0"/>
              <a:t>Network Management System</a:t>
            </a:r>
            <a:r>
              <a:rPr lang="el-GR" dirty="0" smtClean="0"/>
              <a:t>). </a:t>
            </a:r>
            <a:endParaRPr lang="en-US" dirty="0" smtClean="0"/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35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 smtClean="0"/>
              <a:t>;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92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6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Ιφιγένεια </a:t>
            </a:r>
            <a:r>
              <a:rPr lang="el-GR" sz="2000" dirty="0" err="1" smtClean="0"/>
              <a:t>Φουντά</a:t>
            </a:r>
            <a:r>
              <a:rPr lang="el-GR" sz="2000" dirty="0" smtClean="0"/>
              <a:t> 2014. Ιφιγένεια </a:t>
            </a:r>
            <a:r>
              <a:rPr lang="el-GR" sz="2000" dirty="0" err="1" smtClean="0"/>
              <a:t>Φουντά</a:t>
            </a:r>
            <a:r>
              <a:rPr lang="el-GR" sz="2000" dirty="0" smtClean="0"/>
              <a:t>. «Δίκτυα Υπολογιστών ΙΙ (Ε)</a:t>
            </a:r>
            <a:r>
              <a:rPr lang="en-US" sz="2000" dirty="0" smtClean="0"/>
              <a:t>.</a:t>
            </a:r>
            <a:r>
              <a:rPr lang="el-GR" sz="2000" dirty="0"/>
              <a:t> Πρωτόκολλο </a:t>
            </a:r>
            <a:r>
              <a:rPr lang="en-US" sz="2000" dirty="0"/>
              <a:t>SNMP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36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4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174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dirty="0"/>
              <a:t>Διαχείριση Δικτύου</a:t>
            </a:r>
            <a:r>
              <a:rPr lang="en-US" b="0" dirty="0" smtClean="0"/>
              <a:t>(</a:t>
            </a:r>
            <a:r>
              <a:rPr lang="el-GR" b="0" dirty="0" smtClean="0"/>
              <a:t>3</a:t>
            </a:r>
            <a:r>
              <a:rPr lang="en-US" b="0" dirty="0" smtClean="0"/>
              <a:t>/</a:t>
            </a:r>
            <a:r>
              <a:rPr lang="el-GR" b="0" dirty="0"/>
              <a:t>3</a:t>
            </a:r>
            <a:r>
              <a:rPr lang="en-US" b="0" dirty="0"/>
              <a:t>)</a:t>
            </a:r>
            <a:endParaRPr lang="en-GB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b="1" dirty="0" smtClean="0">
                <a:solidFill>
                  <a:srgbClr val="004B82"/>
                </a:solidFill>
              </a:rPr>
              <a:t>Συστήματα Διαχείρισης </a:t>
            </a:r>
            <a:r>
              <a:rPr lang="el-GR" b="1" dirty="0">
                <a:solidFill>
                  <a:srgbClr val="004B82"/>
                </a:solidFill>
              </a:rPr>
              <a:t>Δ</a:t>
            </a:r>
            <a:r>
              <a:rPr lang="el-GR" b="1" dirty="0" smtClean="0">
                <a:solidFill>
                  <a:srgbClr val="004B82"/>
                </a:solidFill>
              </a:rPr>
              <a:t>ικτύου  (</a:t>
            </a:r>
            <a:r>
              <a:rPr lang="en-US" b="1" dirty="0" smtClean="0">
                <a:solidFill>
                  <a:srgbClr val="004B82"/>
                </a:solidFill>
              </a:rPr>
              <a:t>NMS </a:t>
            </a:r>
            <a:r>
              <a:rPr lang="el-GR" b="1" dirty="0" smtClean="0">
                <a:solidFill>
                  <a:srgbClr val="004B82"/>
                </a:solidFill>
              </a:rPr>
              <a:t>– </a:t>
            </a:r>
            <a:r>
              <a:rPr lang="en-US" b="1" dirty="0" smtClean="0">
                <a:solidFill>
                  <a:srgbClr val="004B82"/>
                </a:solidFill>
              </a:rPr>
              <a:t>Network Management System</a:t>
            </a:r>
            <a:r>
              <a:rPr lang="el-GR" b="1" dirty="0" smtClean="0">
                <a:solidFill>
                  <a:srgbClr val="004B82"/>
                </a:solidFill>
              </a:rPr>
              <a:t>)</a:t>
            </a:r>
            <a:r>
              <a:rPr lang="de-CH" b="1" dirty="0" smtClean="0">
                <a:solidFill>
                  <a:srgbClr val="004B82"/>
                </a:solidFill>
              </a:rPr>
              <a:t> </a:t>
            </a:r>
            <a:r>
              <a:rPr lang="de-CH" b="1" dirty="0">
                <a:solidFill>
                  <a:srgbClr val="004B82"/>
                </a:solidFill>
              </a:rPr>
              <a:t> </a:t>
            </a:r>
            <a:r>
              <a:rPr lang="el-GR" dirty="0"/>
              <a:t>είναι </a:t>
            </a:r>
            <a:r>
              <a:rPr lang="el-GR" dirty="0" smtClean="0"/>
              <a:t>ολοκληρωμένα συστήματα υλικού &amp; λογισμικού που χρησιμοποιούνται για την παρακολούθηση και τον έλεγχο της λειτουργίας των δικτύων Η/Υ.  Τα γνωστότερα εμπορικά </a:t>
            </a:r>
            <a:r>
              <a:rPr lang="en-US" dirty="0" smtClean="0"/>
              <a:t>NMS</a:t>
            </a:r>
            <a:r>
              <a:rPr lang="el-GR" dirty="0" smtClean="0"/>
              <a:t> είναι το </a:t>
            </a:r>
            <a:r>
              <a:rPr lang="en-US" dirty="0" smtClean="0"/>
              <a:t>HP </a:t>
            </a:r>
            <a:r>
              <a:rPr lang="en-US" dirty="0" err="1" smtClean="0"/>
              <a:t>Openview</a:t>
            </a:r>
            <a:r>
              <a:rPr lang="el-GR" dirty="0" smtClean="0"/>
              <a:t>, το </a:t>
            </a:r>
            <a:r>
              <a:rPr lang="en-US" dirty="0" err="1" smtClean="0"/>
              <a:t>Netview</a:t>
            </a:r>
            <a:r>
              <a:rPr lang="en-US" dirty="0" smtClean="0"/>
              <a:t> IBM</a:t>
            </a:r>
            <a:r>
              <a:rPr lang="el-GR" dirty="0" smtClean="0"/>
              <a:t>, ενώ γνωστό </a:t>
            </a:r>
            <a:r>
              <a:rPr lang="en-US" dirty="0" smtClean="0"/>
              <a:t>NMS</a:t>
            </a:r>
            <a:r>
              <a:rPr lang="el-GR" dirty="0" smtClean="0"/>
              <a:t> ελεύθερου  λογισμικού είναι το </a:t>
            </a:r>
            <a:r>
              <a:rPr lang="en-US" dirty="0" smtClean="0"/>
              <a:t>NAGIOS.</a:t>
            </a:r>
            <a:endParaRPr lang="el-GR" dirty="0" smtClean="0"/>
          </a:p>
          <a:p>
            <a:pPr marL="0" indent="0">
              <a:buNone/>
              <a:defRPr/>
            </a:pPr>
            <a:r>
              <a:rPr lang="el-GR" dirty="0"/>
              <a:t>Τα συστήματα διαχείρισης </a:t>
            </a:r>
            <a:r>
              <a:rPr lang="el-GR" dirty="0" smtClean="0"/>
              <a:t>Δικτύου </a:t>
            </a:r>
            <a:r>
              <a:rPr lang="el-GR" dirty="0"/>
              <a:t>λειτουργούν βάσει του μοντέλου πελάτη-εξυπηρετητή. </a:t>
            </a:r>
            <a:r>
              <a:rPr lang="el-GR" dirty="0" smtClean="0"/>
              <a:t>Σε αυτά, ο </a:t>
            </a:r>
            <a:r>
              <a:rPr lang="el-GR" dirty="0"/>
              <a:t>πελάτης ονομάζεται διαχειριστής (</a:t>
            </a:r>
            <a:r>
              <a:rPr lang="en-US" dirty="0"/>
              <a:t>manager</a:t>
            </a:r>
            <a:r>
              <a:rPr lang="el-GR" dirty="0"/>
              <a:t>) και ο εξυπηρετητής ονομάζεται αντιπρόσωπος (</a:t>
            </a:r>
            <a:r>
              <a:rPr lang="en-US" dirty="0"/>
              <a:t>agent</a:t>
            </a:r>
            <a:r>
              <a:rPr lang="el-GR" dirty="0"/>
              <a:t>). 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2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  <a:defRPr/>
            </a:pPr>
            <a:r>
              <a:rPr lang="el-GR" sz="3600" dirty="0"/>
              <a:t>Συστήματα διαχείρισης </a:t>
            </a:r>
            <a:r>
              <a:rPr lang="el-GR" sz="3600" dirty="0" smtClean="0"/>
              <a:t>δικτύου (1/8)</a:t>
            </a:r>
            <a:endParaRPr lang="en-GB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Γενικότερα, ένα σύστημα διαχείρισης αποτελείται από:</a:t>
            </a:r>
          </a:p>
          <a:p>
            <a:pPr lvl="1">
              <a:defRPr/>
            </a:pPr>
            <a:r>
              <a:rPr lang="el-GR" b="1" dirty="0"/>
              <a:t>τον </a:t>
            </a:r>
            <a:r>
              <a:rPr lang="el-GR" b="1" dirty="0" smtClean="0"/>
              <a:t>Διαχειριστή</a:t>
            </a:r>
            <a:r>
              <a:rPr lang="el-GR" dirty="0" smtClean="0"/>
              <a:t> (</a:t>
            </a:r>
            <a:r>
              <a:rPr lang="el-GR" dirty="0" err="1"/>
              <a:t>M</a:t>
            </a:r>
            <a:r>
              <a:rPr lang="el-GR" dirty="0" err="1" smtClean="0"/>
              <a:t>anager</a:t>
            </a:r>
            <a:r>
              <a:rPr lang="el-GR" dirty="0"/>
              <a:t>), </a:t>
            </a:r>
            <a:endParaRPr lang="el-GR" dirty="0" smtClean="0"/>
          </a:p>
          <a:p>
            <a:pPr lvl="1">
              <a:defRPr/>
            </a:pPr>
            <a:r>
              <a:rPr lang="el-GR" b="1" dirty="0"/>
              <a:t>τα </a:t>
            </a:r>
            <a:r>
              <a:rPr lang="el-GR" b="1" dirty="0" smtClean="0"/>
              <a:t>Διαχειριζόμενα </a:t>
            </a:r>
            <a:r>
              <a:rPr lang="el-GR" b="1" dirty="0"/>
              <a:t>στοιχεία δικτύου</a:t>
            </a:r>
            <a:r>
              <a:rPr lang="el-GR" dirty="0"/>
              <a:t> (</a:t>
            </a:r>
            <a:r>
              <a:rPr lang="el-GR" dirty="0" err="1"/>
              <a:t>Network</a:t>
            </a:r>
            <a:r>
              <a:rPr lang="el-GR" dirty="0"/>
              <a:t> </a:t>
            </a:r>
            <a:r>
              <a:rPr lang="el-GR" dirty="0" err="1" smtClean="0"/>
              <a:t>Elements</a:t>
            </a:r>
            <a:r>
              <a:rPr lang="el-GR" dirty="0" smtClean="0"/>
              <a:t>), </a:t>
            </a:r>
          </a:p>
          <a:p>
            <a:pPr lvl="1">
              <a:defRPr/>
            </a:pPr>
            <a:r>
              <a:rPr lang="el-GR" b="1" dirty="0"/>
              <a:t>τους </a:t>
            </a:r>
            <a:r>
              <a:rPr lang="el-GR" b="1" dirty="0" smtClean="0"/>
              <a:t>Αντιπροσώπους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err="1"/>
              <a:t>Agents</a:t>
            </a:r>
            <a:r>
              <a:rPr lang="el-GR" dirty="0"/>
              <a:t>), </a:t>
            </a:r>
            <a:endParaRPr lang="el-GR" dirty="0" smtClean="0"/>
          </a:p>
          <a:p>
            <a:pPr lvl="1">
              <a:defRPr/>
            </a:pPr>
            <a:r>
              <a:rPr lang="el-GR" b="1" dirty="0"/>
              <a:t>τη </a:t>
            </a:r>
            <a:r>
              <a:rPr lang="el-GR" b="1" dirty="0" smtClean="0"/>
              <a:t>Βάση </a:t>
            </a:r>
            <a:r>
              <a:rPr lang="el-GR" b="1" dirty="0"/>
              <a:t>Π</a:t>
            </a:r>
            <a:r>
              <a:rPr lang="el-GR" b="1" dirty="0" smtClean="0"/>
              <a:t>ληροφοριών </a:t>
            </a:r>
            <a:r>
              <a:rPr lang="el-GR" b="1" dirty="0"/>
              <a:t>Δ</a:t>
            </a:r>
            <a:r>
              <a:rPr lang="el-GR" b="1" dirty="0" smtClean="0"/>
              <a:t>ιαχείρισης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err="1"/>
              <a:t>Management</a:t>
            </a:r>
            <a:r>
              <a:rPr lang="el-GR" dirty="0"/>
              <a:t> Information </a:t>
            </a:r>
            <a:r>
              <a:rPr lang="el-GR" dirty="0" err="1"/>
              <a:t>Base</a:t>
            </a:r>
            <a:r>
              <a:rPr lang="el-GR" dirty="0"/>
              <a:t> - MIB), </a:t>
            </a:r>
            <a:endParaRPr lang="el-GR" dirty="0" smtClean="0"/>
          </a:p>
          <a:p>
            <a:pPr lvl="1">
              <a:defRPr/>
            </a:pPr>
            <a:r>
              <a:rPr lang="el-GR" b="1" dirty="0"/>
              <a:t>τα Πρωτόκολλα Διαχείρισης Δικτύου </a:t>
            </a:r>
            <a:r>
              <a:rPr lang="el-GR" dirty="0"/>
              <a:t>(</a:t>
            </a:r>
            <a:r>
              <a:rPr lang="el-GR" dirty="0" err="1"/>
              <a:t>Network</a:t>
            </a:r>
            <a:r>
              <a:rPr lang="el-GR" dirty="0"/>
              <a:t> </a:t>
            </a:r>
            <a:r>
              <a:rPr lang="el-GR" dirty="0" err="1"/>
              <a:t>Management</a:t>
            </a:r>
            <a:r>
              <a:rPr lang="el-GR" dirty="0"/>
              <a:t> </a:t>
            </a:r>
            <a:r>
              <a:rPr lang="el-GR" dirty="0" err="1"/>
              <a:t>Protocols</a:t>
            </a:r>
            <a:r>
              <a:rPr lang="el-GR" dirty="0"/>
              <a:t> - NMP</a:t>
            </a:r>
            <a:r>
              <a:rPr lang="el-GR" dirty="0" smtClean="0"/>
              <a:t>)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3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διαχείρισης </a:t>
            </a:r>
            <a:r>
              <a:rPr lang="el-GR" dirty="0" smtClean="0"/>
              <a:t>δικτύου (2/8)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dirty="0">
                <a:solidFill>
                  <a:srgbClr val="004B82"/>
                </a:solidFill>
              </a:rPr>
              <a:t>Διαχειριστής </a:t>
            </a:r>
            <a:r>
              <a:rPr lang="el-GR" b="1" dirty="0" smtClean="0">
                <a:solidFill>
                  <a:srgbClr val="004B82"/>
                </a:solidFill>
              </a:rPr>
              <a:t>-</a:t>
            </a:r>
            <a:r>
              <a:rPr lang="el-GR" b="1" dirty="0" err="1" smtClean="0">
                <a:solidFill>
                  <a:srgbClr val="004B82"/>
                </a:solidFill>
              </a:rPr>
              <a:t>Manager</a:t>
            </a:r>
            <a:r>
              <a:rPr lang="el-GR" b="1" dirty="0" smtClean="0"/>
              <a:t>: </a:t>
            </a:r>
            <a:r>
              <a:rPr lang="el-GR" dirty="0"/>
              <a:t>εφαρμογή που εκτελείται σε ένα υπολογιστικό σύστημα στο δίκτυο, το οποίο χρησιμοποιεί ο διαχειριστής του δικτύου για να στέλνει εντολές διαχείρισης. Οι εντολές διαχείρισης δίνουν τη δυνατότητα της αλλαγής των ρυθμίσεων σε μια δικτυακή συσκευή, χωρίς να απαιτείται η μετακίνηση στο σημείο που βρίσκεται η συσκευή αυτή, ή και της παρακολούθησης της κατάστασης λειτουργίας μέρος ή του συνόλου του δικτύου απομακρυσμένα.</a:t>
            </a:r>
          </a:p>
          <a:p>
            <a:endParaRPr lang="el-GR" b="1" dirty="0" smtClean="0"/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03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διαχείρισης δικτύου </a:t>
            </a:r>
            <a:r>
              <a:rPr lang="el-GR" dirty="0" smtClean="0"/>
              <a:t>(3/8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dirty="0">
                <a:solidFill>
                  <a:srgbClr val="004B82"/>
                </a:solidFill>
              </a:rPr>
              <a:t>Διαχειριζόμενα στοιχεία </a:t>
            </a:r>
            <a:r>
              <a:rPr lang="el-GR" b="1" dirty="0" smtClean="0">
                <a:solidFill>
                  <a:srgbClr val="004B82"/>
                </a:solidFill>
              </a:rPr>
              <a:t>δικτύου:</a:t>
            </a:r>
            <a:r>
              <a:rPr lang="el-GR" dirty="0" smtClean="0"/>
              <a:t> δικτυακές </a:t>
            </a:r>
            <a:r>
              <a:rPr lang="el-GR" dirty="0"/>
              <a:t>συσκευές που συναντάμε σε ένα τοπικό δίκτυο όπως </a:t>
            </a:r>
            <a:r>
              <a:rPr lang="el-GR" dirty="0" err="1"/>
              <a:t>μεταγωγείς</a:t>
            </a:r>
            <a:r>
              <a:rPr lang="el-GR" dirty="0"/>
              <a:t>, δρομολογητές, διακομιστές, </a:t>
            </a:r>
            <a:r>
              <a:rPr lang="en-US" dirty="0"/>
              <a:t>modems </a:t>
            </a:r>
            <a:r>
              <a:rPr lang="el-GR" dirty="0" err="1" smtClean="0"/>
              <a:t>κλπ</a:t>
            </a:r>
            <a:r>
              <a:rPr lang="el-GR" dirty="0" smtClean="0"/>
              <a:t>, οι οποίες μπορούν να διαμορφωθούν κατάλληλα για απομακρυσμένη διαχείριση.</a:t>
            </a:r>
          </a:p>
          <a:p>
            <a:pPr lvl="0"/>
            <a:r>
              <a:rPr lang="el-GR" b="1" dirty="0">
                <a:solidFill>
                  <a:srgbClr val="004B82"/>
                </a:solidFill>
              </a:rPr>
              <a:t>Αντιπρόσωποι </a:t>
            </a:r>
            <a:r>
              <a:rPr lang="el-GR" b="1" dirty="0" smtClean="0">
                <a:solidFill>
                  <a:srgbClr val="004B82"/>
                </a:solidFill>
              </a:rPr>
              <a:t>- </a:t>
            </a:r>
            <a:r>
              <a:rPr lang="el-GR" b="1" dirty="0" err="1" smtClean="0">
                <a:solidFill>
                  <a:srgbClr val="004B82"/>
                </a:solidFill>
              </a:rPr>
              <a:t>Agents</a:t>
            </a:r>
            <a:r>
              <a:rPr lang="el-GR" b="1" dirty="0" smtClean="0">
                <a:solidFill>
                  <a:srgbClr val="004B82"/>
                </a:solidFill>
              </a:rPr>
              <a:t>: </a:t>
            </a:r>
            <a:r>
              <a:rPr lang="el-GR" dirty="0" smtClean="0"/>
              <a:t>προγράμματα λογισμικού, εγκατεστημένα στις διαχειριζόμενες δικτυακές συσκευές, με σκοπό να καταστήσουν δυνατή την επικοινωνία τους με τον </a:t>
            </a:r>
            <a:r>
              <a:rPr lang="el-GR" dirty="0" err="1" smtClean="0"/>
              <a:t>manager</a:t>
            </a:r>
            <a:r>
              <a:rPr lang="el-GR" dirty="0" smtClean="0"/>
              <a:t>. </a:t>
            </a:r>
          </a:p>
          <a:p>
            <a:endParaRPr lang="el-GR" b="1" dirty="0" smtClean="0"/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33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e2fa79d6167f37ef07bd2fc8784ee1bb6a7c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3583</Words>
  <Application>Microsoft Office PowerPoint</Application>
  <PresentationFormat>Προβολή στην οθόνη (4:3)</PresentationFormat>
  <Paragraphs>385</Paragraphs>
  <Slides>56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56</vt:i4>
      </vt:variant>
    </vt:vector>
  </HeadingPairs>
  <TitlesOfParts>
    <vt:vector size="59" baseType="lpstr">
      <vt:lpstr>OC_template_updated</vt:lpstr>
      <vt:lpstr>1_OC_template_updated</vt:lpstr>
      <vt:lpstr>2_OC_template_updated</vt:lpstr>
      <vt:lpstr>Δίκτυα Υπολογιστών ΙΙ (Ε)</vt:lpstr>
      <vt:lpstr>Εισαγωγή</vt:lpstr>
      <vt:lpstr>Περιεχόμενα</vt:lpstr>
      <vt:lpstr>Διαχείριση Δικτύου  (1/3)</vt:lpstr>
      <vt:lpstr>Διαχείριση Δικτύου (2/3)</vt:lpstr>
      <vt:lpstr>Διαχείριση Δικτύου(3/3)</vt:lpstr>
      <vt:lpstr>Συστήματα διαχείρισης δικτύου (1/8)</vt:lpstr>
      <vt:lpstr>Συστήματα διαχείρισης δικτύου (2/8)</vt:lpstr>
      <vt:lpstr>Συστήματα διαχείρισης δικτύου (3/8)</vt:lpstr>
      <vt:lpstr>Συστήματα διαχείρισης δικτύου (4/8)</vt:lpstr>
      <vt:lpstr>Συστήματα διαχείρισης δικτύου (5/8)</vt:lpstr>
      <vt:lpstr>Συστήματα διαχείρισης δικτύου (6/8)</vt:lpstr>
      <vt:lpstr>Συστήματα διαχείρισης δικτύου (7/8)</vt:lpstr>
      <vt:lpstr>Συστήματα διαχείρισης δικτύου (8/8)</vt:lpstr>
      <vt:lpstr>Πρωτόκολλο SNMP (1/4)</vt:lpstr>
      <vt:lpstr>Πρωτόκολλο SNMP (2/4)</vt:lpstr>
      <vt:lpstr>Πρωτόκολλο SNMP (3/4)</vt:lpstr>
      <vt:lpstr>Πρωτόκολλο SNMP (4/4)</vt:lpstr>
      <vt:lpstr>Bάση Πληροφοριών Διαχείρισης – MIB (1/8)</vt:lpstr>
      <vt:lpstr>Bάση Πληροφοριών Διαχείρισης –MIB (2/8)</vt:lpstr>
      <vt:lpstr>Bάση Πληροφοριών Διαχείρισης –MIB (3/8)</vt:lpstr>
      <vt:lpstr>Bάση Πληροφοριών Διαχείρισης –MIB (4/8) </vt:lpstr>
      <vt:lpstr>Bάση Πληροφοριών Διαχείρισης –MIB (5/8) </vt:lpstr>
      <vt:lpstr>Bάση Πληροφοριών Διαχείρισης –MIB (6/8) </vt:lpstr>
      <vt:lpstr>Bάση Πληροφοριών Διαχείρισης –MIB (7/8) </vt:lpstr>
      <vt:lpstr>Bάση Πληροφοριών Διαχείρισης –MIB (8/8) </vt:lpstr>
      <vt:lpstr>Διαχείριση δρομολογητή με SNMP (1/11)</vt:lpstr>
      <vt:lpstr>Διαχείριση δρομολογητή με SNMP (2/11)</vt:lpstr>
      <vt:lpstr>Διαχείριση δρομολογητή με SNMP (3/11)</vt:lpstr>
      <vt:lpstr>Διαχείριση δρομολογητή με SNMP (4/11)</vt:lpstr>
      <vt:lpstr>Διαχείριση δρομολογητή με SNMP (5/11)</vt:lpstr>
      <vt:lpstr>Διαχείριση δρομολογητή με SNMP (6/11)</vt:lpstr>
      <vt:lpstr>Διαχείριση δρομολογητή με SNMP (7/10)</vt:lpstr>
      <vt:lpstr>Διαχείριση δρομολογητή με SNMP (8/11)</vt:lpstr>
      <vt:lpstr>Διαχείριση δρομολογητή με SNMP (9/11)</vt:lpstr>
      <vt:lpstr>Διαχείριση δρομολογητή με SNMP (10/11)</vt:lpstr>
      <vt:lpstr>Διαχείριση δρομολογητή με SNMP (11/11)</vt:lpstr>
      <vt:lpstr> Εργαστηριακή Άσκηση telnet – SNMP (1/7)</vt:lpstr>
      <vt:lpstr> Εργαστηριακή Άσκηση telnet – SNMP (2/7)</vt:lpstr>
      <vt:lpstr> Εργαστηριακή Άσκηση telnet – SNMP (3/7)</vt:lpstr>
      <vt:lpstr>Εργαστηριακή Άσκηση telnet – SNMP (4/7)</vt:lpstr>
      <vt:lpstr>Εργαστηριακή Άσκηση telnet – SNMP (5/7)</vt:lpstr>
      <vt:lpstr>Εργαστηριακή Άσκηση telnet – SNMP (6/7)</vt:lpstr>
      <vt:lpstr>Εργαστηριακή Άσκηση telnet – SNMP (7/7)</vt:lpstr>
      <vt:lpstr>Χρήσιμες εντολές (1/5)</vt:lpstr>
      <vt:lpstr>Χρήσιμες εντολές (2/5)</vt:lpstr>
      <vt:lpstr>Χρήσιμες εντολές (3/5)</vt:lpstr>
      <vt:lpstr>Χρήσιμες εντολές (4/5)</vt:lpstr>
      <vt:lpstr>Χρήσιμες εντολές (5/5)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</dc:creator>
  <cp:lastModifiedBy>edunet</cp:lastModifiedBy>
  <cp:revision>339</cp:revision>
  <cp:lastPrinted>2016-05-18T15:20:20Z</cp:lastPrinted>
  <dcterms:created xsi:type="dcterms:W3CDTF">2013-03-04T13:35:19Z</dcterms:created>
  <dcterms:modified xsi:type="dcterms:W3CDTF">2016-06-25T17:33:41Z</dcterms:modified>
</cp:coreProperties>
</file>