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05"/>
  </p:notesMasterIdLst>
  <p:handoutMasterIdLst>
    <p:handoutMasterId r:id="rId106"/>
  </p:handoutMasterIdLst>
  <p:sldIdLst>
    <p:sldId id="256" r:id="rId3"/>
    <p:sldId id="272" r:id="rId4"/>
    <p:sldId id="273" r:id="rId5"/>
    <p:sldId id="274" r:id="rId6"/>
    <p:sldId id="275" r:id="rId7"/>
    <p:sldId id="276" r:id="rId8"/>
    <p:sldId id="364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7" r:id="rId29"/>
    <p:sldId id="298" r:id="rId30"/>
    <p:sldId id="299" r:id="rId31"/>
    <p:sldId id="300" r:id="rId32"/>
    <p:sldId id="365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10" r:id="rId42"/>
    <p:sldId id="313" r:id="rId43"/>
    <p:sldId id="312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67" r:id="rId64"/>
    <p:sldId id="333" r:id="rId65"/>
    <p:sldId id="334" r:id="rId66"/>
    <p:sldId id="335" r:id="rId67"/>
    <p:sldId id="336" r:id="rId68"/>
    <p:sldId id="337" r:id="rId69"/>
    <p:sldId id="342" r:id="rId70"/>
    <p:sldId id="343" r:id="rId71"/>
    <p:sldId id="344" r:id="rId72"/>
    <p:sldId id="345" r:id="rId73"/>
    <p:sldId id="346" r:id="rId74"/>
    <p:sldId id="347" r:id="rId75"/>
    <p:sldId id="348" r:id="rId76"/>
    <p:sldId id="349" r:id="rId77"/>
    <p:sldId id="368" r:id="rId78"/>
    <p:sldId id="369" r:id="rId79"/>
    <p:sldId id="370" r:id="rId80"/>
    <p:sldId id="350" r:id="rId81"/>
    <p:sldId id="371" r:id="rId82"/>
    <p:sldId id="372" r:id="rId83"/>
    <p:sldId id="351" r:id="rId84"/>
    <p:sldId id="352" r:id="rId85"/>
    <p:sldId id="373" r:id="rId86"/>
    <p:sldId id="374" r:id="rId87"/>
    <p:sldId id="375" r:id="rId88"/>
    <p:sldId id="353" r:id="rId89"/>
    <p:sldId id="354" r:id="rId90"/>
    <p:sldId id="355" r:id="rId91"/>
    <p:sldId id="356" r:id="rId92"/>
    <p:sldId id="357" r:id="rId93"/>
    <p:sldId id="358" r:id="rId94"/>
    <p:sldId id="359" r:id="rId95"/>
    <p:sldId id="360" r:id="rId96"/>
    <p:sldId id="361" r:id="rId97"/>
    <p:sldId id="257" r:id="rId98"/>
    <p:sldId id="262" r:id="rId99"/>
    <p:sldId id="264" r:id="rId100"/>
    <p:sldId id="269" r:id="rId101"/>
    <p:sldId id="270" r:id="rId102"/>
    <p:sldId id="266" r:id="rId103"/>
    <p:sldId id="261" r:id="rId104"/>
  </p:sldIdLst>
  <p:sldSz cx="9144000" cy="6858000" type="screen4x3"/>
  <p:notesSz cx="7104063" cy="10234613"/>
  <p:custDataLst>
    <p:tags r:id="rId10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E89"/>
    <a:srgbClr val="695185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66" d="100"/>
          <a:sy n="66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18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tags" Target="tags/tag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viewProps" Target="view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7/12/2015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7/12/2015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008112"/>
          </a:xfrm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25658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448251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116632"/>
            <a:ext cx="61785" cy="6741368"/>
          </a:xfrm>
          <a:prstGeom prst="rect">
            <a:avLst/>
          </a:prstGeom>
          <a:solidFill>
            <a:srgbClr val="E9DE8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E9DE8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2424_Exocrine_and_Endocrine_Pancreas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shikoemad/bosniak-classification-renal-cystic-disease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adiology.rsna.org/content/236/2/441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logy.rsna.org/content/236/2/441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logy.rsna.org/content/236/2/441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logy.rsna.org/content/236/2/441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adiologyassistant.nl/en/p421aee7c659fc/adrenals.html" TargetMode="External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p421aee7c659fc/adrenals.html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p421aee7c659fc/adrenals.html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p421aee7c659fc/adrenals.html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p421aee7c659fc/adrenals.html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diologyassistant.nl/en/p421aee7c659fc/adrenals.html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p466181ff61073/acute-abdomen-role-of-ct-in-trauma.html" TargetMode="Externa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p466181ff61073/acute-abdomen-role-of-ct-in-trauma.html" TargetMode="Externa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p466181ff61073/acute-abdomen-role-of-ct-in-trauma.html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diologyassistant.nl/en/p466181ff61073/acute-abdomen-role-of-ct-in-trauma.html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p466181ff61073/acute-abdomen-role-of-ct-in-trauma.html" TargetMode="External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le_duct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rcases.blogspot.gr/2013/03/pancreatic-malignancy-biliary.html" TargetMode="External"/><Relationship Id="rId4" Type="http://schemas.openxmlformats.org/officeDocument/2006/relationships/image" Target="../media/image11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p452fe3aa7ef9c/aorta-aneurysm-rupture.html" TargetMode="External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assistant.nl/en/p452fe3aa7ef9c/aorta-aneurysm-rupture.html" TargetMode="External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diologyassistant.nl/en/p452fe3aa7ef9c/aorta-aneurysm-rupture.html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diologyassistant.nl/en/p452fe3aa7ef9c/aorta-aneurysm-rupture.html" TargetMode="Externa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ikmanual.de/images/klatskin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adiopaedia.org/articles/bismuth-corlette-classification" TargetMode="External"/><Relationship Id="rId4" Type="http://schemas.openxmlformats.org/officeDocument/2006/relationships/image" Target="../media/image14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hyperlink" Target="http://posterng.netkey.at/esr/viewing/index.php?module=viewing_poster&amp;task=viewsection&amp;ti=37178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jpeg"/><Relationship Id="rId4" Type="http://schemas.openxmlformats.org/officeDocument/2006/relationships/hyperlink" Target="http://www.healthimaging.com/topics/advanced-visualization/acr-calls-medicare-coverage-virtual-colonoscopy-wake-dna-test-approval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584176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Ιατρική Απεικόνιση ΙΙΙ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166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6</a:t>
            </a:r>
            <a:r>
              <a:rPr lang="el-GR" sz="2600" dirty="0" smtClean="0"/>
              <a:t>:</a:t>
            </a:r>
            <a:r>
              <a:rPr lang="en-US" sz="2600" dirty="0"/>
              <a:t> </a:t>
            </a:r>
            <a:r>
              <a:rPr lang="el-GR" sz="2600" dirty="0" smtClean="0"/>
              <a:t>Υπολογιστική Τομογραφία</a:t>
            </a:r>
            <a:r>
              <a:rPr lang="en-US" sz="2600" dirty="0" smtClean="0"/>
              <a:t> </a:t>
            </a:r>
            <a:r>
              <a:rPr lang="el-GR" sz="2600" dirty="0"/>
              <a:t>Κοιλίας </a:t>
            </a:r>
            <a:r>
              <a:rPr lang="el-GR" sz="2600" dirty="0" smtClean="0"/>
              <a:t>(β’ </a:t>
            </a:r>
            <a:r>
              <a:rPr lang="el-GR" sz="2600" dirty="0"/>
              <a:t>μέρος)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Γεωργία Οικονόμου, Αναπληρώτρια Καθηγήτρια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Ραδιολογίας - Ακτινολογίας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92696"/>
            <a:ext cx="7467600" cy="4525963"/>
          </a:xfrm>
        </p:spPr>
        <p:txBody>
          <a:bodyPr/>
          <a:lstStyle/>
          <a:p>
            <a:r>
              <a:rPr lang="el-GR" dirty="0" smtClean="0"/>
              <a:t>Θυμηθείτε την καθυστερημένη ενίσχυση του χολαγγειοκαρκινώματος (15΄λεπτά)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8850001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86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48680"/>
            <a:ext cx="8424936" cy="5256584"/>
          </a:xfrm>
        </p:spPr>
        <p:txBody>
          <a:bodyPr/>
          <a:lstStyle/>
          <a:p>
            <a:r>
              <a:rPr lang="el-GR" dirty="0" smtClean="0"/>
              <a:t>Χολαγγειοκαρκίνωμα της πύλης </a:t>
            </a:r>
            <a:endParaRPr lang="en-US" dirty="0" smtClean="0"/>
          </a:p>
          <a:p>
            <a:r>
              <a:rPr lang="en-US" dirty="0" err="1" smtClean="0"/>
              <a:t>Klatskin</a:t>
            </a:r>
            <a:r>
              <a:rPr lang="el-GR" dirty="0" smtClean="0"/>
              <a:t> </a:t>
            </a:r>
            <a:r>
              <a:rPr lang="en-US" dirty="0" smtClean="0"/>
              <a:t>tumor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06471"/>
            <a:ext cx="7700616" cy="345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282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Φυσιολογική χοληδόχος κύστη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313631" cy="409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32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23" y="2564904"/>
            <a:ext cx="9053677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6632"/>
            <a:ext cx="3672408" cy="238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625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7855993" cy="399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3686"/>
            <a:ext cx="3672408" cy="238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02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Φλεγμονή του λίπους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49779"/>
          <a:stretch>
            <a:fillRect/>
          </a:stretch>
        </p:blipFill>
        <p:spPr bwMode="auto">
          <a:xfrm>
            <a:off x="2103013" y="1412776"/>
            <a:ext cx="5131761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313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Ποιό είναι καρκίνωμα?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45261"/>
          <a:stretch>
            <a:fillRect/>
          </a:stretch>
        </p:blipFill>
        <p:spPr bwMode="auto">
          <a:xfrm>
            <a:off x="4547544" y="1847046"/>
            <a:ext cx="4354412" cy="397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51950"/>
          <a:stretch>
            <a:fillRect/>
          </a:stretch>
        </p:blipFill>
        <p:spPr bwMode="auto">
          <a:xfrm>
            <a:off x="179512" y="1844824"/>
            <a:ext cx="429036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8340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Πάγκρεας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Χρήση νερού </a:t>
            </a:r>
          </a:p>
          <a:p>
            <a:r>
              <a:rPr lang="el-GR" dirty="0" smtClean="0"/>
              <a:t>Προ Ε/Φ για αποτιτανώσεις</a:t>
            </a:r>
          </a:p>
          <a:p>
            <a:r>
              <a:rPr lang="en-US" dirty="0" smtClean="0"/>
              <a:t>120 - 150 ml </a:t>
            </a:r>
            <a:endParaRPr lang="el-GR" dirty="0" smtClean="0"/>
          </a:p>
          <a:p>
            <a:r>
              <a:rPr lang="el-GR" dirty="0" smtClean="0"/>
              <a:t>Ρυθμός έγχυσης </a:t>
            </a:r>
            <a:r>
              <a:rPr lang="en-US" dirty="0" smtClean="0"/>
              <a:t>3-5 ml/s.</a:t>
            </a:r>
            <a:endParaRPr lang="el-GR" dirty="0" smtClean="0"/>
          </a:p>
          <a:p>
            <a:r>
              <a:rPr lang="el-GR" dirty="0" smtClean="0"/>
              <a:t>Πάχος τομής </a:t>
            </a:r>
            <a:r>
              <a:rPr lang="en-US" dirty="0" smtClean="0"/>
              <a:t>2-3 mm</a:t>
            </a:r>
            <a:endParaRPr lang="el-GR" dirty="0" smtClean="0"/>
          </a:p>
          <a:p>
            <a:r>
              <a:rPr lang="el-GR" dirty="0" smtClean="0"/>
              <a:t>Πρώιμη αρτηριακή </a:t>
            </a:r>
            <a:r>
              <a:rPr lang="en-US" dirty="0" smtClean="0"/>
              <a:t>20 sec </a:t>
            </a:r>
            <a:r>
              <a:rPr lang="el-GR" dirty="0" smtClean="0"/>
              <a:t>μόνο για αγγειογραφία μεσεντερίων αγγείων προεγχειρητικά</a:t>
            </a:r>
          </a:p>
          <a:p>
            <a:r>
              <a:rPr lang="el-GR" dirty="0" smtClean="0"/>
              <a:t>Πρώιμη πυλαία </a:t>
            </a:r>
            <a:r>
              <a:rPr lang="en-US" dirty="0" smtClean="0"/>
              <a:t>40-50 sec</a:t>
            </a:r>
            <a:r>
              <a:rPr lang="el-GR" dirty="0" smtClean="0"/>
              <a:t> η πιό σημαντική φάση για ανίχνευση και σταδιοποίηση, βέλτιστη πρόσληψη από το φυσιολογικό πάγκρεας</a:t>
            </a:r>
          </a:p>
          <a:p>
            <a:r>
              <a:rPr lang="el-GR" dirty="0" smtClean="0"/>
              <a:t>Καθυστερημένη πυλαία – ηπατική φάση για την υπόλοιπη κοιλία και το ήπαρ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853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116632"/>
            <a:ext cx="3524261" cy="1426170"/>
          </a:xfrm>
        </p:spPr>
        <p:txBody>
          <a:bodyPr>
            <a:normAutofit/>
          </a:bodyPr>
          <a:lstStyle/>
          <a:p>
            <a:r>
              <a:rPr lang="el-GR" dirty="0" smtClean="0"/>
              <a:t>Καρκίνος παγκρέατος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5724128" y="1916833"/>
            <a:ext cx="3168352" cy="2520280"/>
          </a:xfrm>
        </p:spPr>
        <p:txBody>
          <a:bodyPr/>
          <a:lstStyle/>
          <a:p>
            <a:r>
              <a:rPr lang="el-GR" dirty="0" smtClean="0"/>
              <a:t>Κεφαλή 75%</a:t>
            </a:r>
          </a:p>
          <a:p>
            <a:r>
              <a:rPr lang="el-GR" dirty="0" smtClean="0"/>
              <a:t>Σώμα 15%</a:t>
            </a:r>
          </a:p>
          <a:p>
            <a:r>
              <a:rPr lang="el-GR" dirty="0" smtClean="0"/>
              <a:t>Ουρά 10%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grpSp>
        <p:nvGrpSpPr>
          <p:cNvPr id="7" name="Ομάδα 6"/>
          <p:cNvGrpSpPr/>
          <p:nvPr/>
        </p:nvGrpSpPr>
        <p:grpSpPr>
          <a:xfrm>
            <a:off x="107502" y="260649"/>
            <a:ext cx="5256585" cy="6510562"/>
            <a:chOff x="107502" y="29843"/>
            <a:chExt cx="5190853" cy="6741368"/>
          </a:xfrm>
        </p:grpSpPr>
        <p:pic>
          <p:nvPicPr>
            <p:cNvPr id="2050" name="Picture 2" descr="File:2424 Exocrine and Endocrine Pancrea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2" y="29843"/>
              <a:ext cx="5190853" cy="6741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Έλλειψη 5"/>
            <p:cNvSpPr/>
            <p:nvPr/>
          </p:nvSpPr>
          <p:spPr>
            <a:xfrm>
              <a:off x="827584" y="767382"/>
              <a:ext cx="864096" cy="55436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chemeClr val="tx1"/>
                  </a:solidFill>
                </a:rPr>
                <a:t>75%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1856894" y="508406"/>
              <a:ext cx="864096" cy="55436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chemeClr val="tx1"/>
                  </a:solidFill>
                </a:rPr>
                <a:t>15%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Έλλειψη 9"/>
            <p:cNvSpPr/>
            <p:nvPr/>
          </p:nvSpPr>
          <p:spPr>
            <a:xfrm>
              <a:off x="2915816" y="490202"/>
              <a:ext cx="864096" cy="55436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chemeClr val="tx1"/>
                  </a:solidFill>
                </a:rPr>
                <a:t>10%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7"/>
          <p:cNvSpPr/>
          <p:nvPr/>
        </p:nvSpPr>
        <p:spPr>
          <a:xfrm>
            <a:off x="5292080" y="6309546"/>
            <a:ext cx="2946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2424 Exocrine and Endocrine Pancreas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+mn-lt"/>
                <a:hlinkClick r:id="rId4" tooltip="User:CFCF"/>
              </a:rPr>
              <a:t>CFCF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3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Καρκίνος παγκρέατος -σταδιοποίηση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Εκτίμηση εγχειρησιμότητας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8388424" cy="374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471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4" y="2204864"/>
            <a:ext cx="9082215" cy="1008112"/>
          </a:xfrm>
        </p:spPr>
        <p:txBody>
          <a:bodyPr/>
          <a:lstStyle/>
          <a:p>
            <a:r>
              <a:rPr lang="el-GR" dirty="0" smtClean="0"/>
              <a:t>ΧΟΛΗΦΟΡΑ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5308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89" y="1700808"/>
            <a:ext cx="9093411" cy="366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8387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Εμφυτεύσεις 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047130" cy="424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278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Παγκρεατίτιδα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69488"/>
            <a:ext cx="7920880" cy="417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593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146559" cy="64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9344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902494" cy="546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572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5" y="116632"/>
            <a:ext cx="3286080" cy="1800200"/>
          </a:xfrm>
        </p:spPr>
        <p:txBody>
          <a:bodyPr>
            <a:normAutofit/>
          </a:bodyPr>
          <a:lstStyle/>
          <a:p>
            <a:r>
              <a:rPr lang="el-GR" dirty="0" smtClean="0"/>
              <a:t>Νεκρωτική</a:t>
            </a:r>
            <a:br>
              <a:rPr lang="el-GR" dirty="0" smtClean="0"/>
            </a:br>
            <a:r>
              <a:rPr lang="el-GR" dirty="0" smtClean="0"/>
              <a:t>παγκρεατίτιδα 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1433" y="0"/>
            <a:ext cx="5112567" cy="690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899592" y="2564904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Το σώμα του παγκρέατος (αστέρι) δεν προσλαμβάνει το σκιαγραφικό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6588224" y="3976036"/>
            <a:ext cx="144016" cy="14401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400666" y="2420888"/>
            <a:ext cx="144016" cy="144016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42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148" y="1124744"/>
            <a:ext cx="7272808" cy="497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888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Ψευδοκύστη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68" y="1628800"/>
            <a:ext cx="8497705" cy="408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211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Τι βλέπετε?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88360"/>
            <a:ext cx="6229484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1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Νεφροί </a:t>
            </a:r>
            <a:r>
              <a:rPr lang="el-GR" sz="3000" b="0" dirty="0" smtClean="0"/>
              <a:t>1/3</a:t>
            </a:r>
            <a:endParaRPr lang="en-US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Πρό σκιαγραφικού</a:t>
            </a:r>
          </a:p>
          <a:p>
            <a:r>
              <a:rPr lang="el-GR" dirty="0" smtClean="0"/>
              <a:t>Αρτηριακή – δεν χρειάζεται πάντα</a:t>
            </a:r>
          </a:p>
          <a:p>
            <a:r>
              <a:rPr lang="el-GR" dirty="0" smtClean="0"/>
              <a:t>Παρεγχυματική περίπου 100΄</a:t>
            </a:r>
          </a:p>
          <a:p>
            <a:r>
              <a:rPr lang="el-GR" dirty="0" smtClean="0"/>
              <a:t>Απεκκριτική 10-20΄</a:t>
            </a:r>
          </a:p>
          <a:p>
            <a:endParaRPr lang="el-GR" dirty="0" smtClean="0"/>
          </a:p>
          <a:p>
            <a:r>
              <a:rPr lang="el-GR" dirty="0" smtClean="0"/>
              <a:t>Χορήγηση νερού – ενυδάτωση – πλήρωση εντερικών ελίκων</a:t>
            </a:r>
          </a:p>
          <a:p>
            <a:r>
              <a:rPr lang="el-GR" dirty="0" smtClean="0"/>
              <a:t>Πάχος τομής</a:t>
            </a:r>
          </a:p>
          <a:p>
            <a:r>
              <a:rPr lang="el-GR" dirty="0" smtClean="0"/>
              <a:t>Δόση - Παράμετροι έκθεσης 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752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Νόσος </a:t>
            </a:r>
            <a:r>
              <a:rPr lang="en-US" dirty="0" err="1" smtClean="0"/>
              <a:t>Caroli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Συγγενής νόσος</a:t>
            </a:r>
          </a:p>
          <a:p>
            <a:r>
              <a:rPr lang="el-GR" dirty="0" smtClean="0"/>
              <a:t>Δυσπλασία των χοληφόρων με τοπικές διευρύνσεις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8727606" cy="360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358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Νεφροί </a:t>
            </a:r>
            <a:r>
              <a:rPr lang="el-GR" sz="3000" b="0" dirty="0" smtClean="0">
                <a:solidFill>
                  <a:prstClr val="white"/>
                </a:solidFill>
              </a:rPr>
              <a:t>2/3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51950" t="42319"/>
          <a:stretch>
            <a:fillRect/>
          </a:stretch>
        </p:blipFill>
        <p:spPr bwMode="auto">
          <a:xfrm>
            <a:off x="179512" y="2996952"/>
            <a:ext cx="371902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42319"/>
          <a:stretch>
            <a:fillRect/>
          </a:stretch>
        </p:blipFill>
        <p:spPr bwMode="auto">
          <a:xfrm>
            <a:off x="3995935" y="2996952"/>
            <a:ext cx="50418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1115616" y="1268760"/>
            <a:ext cx="676875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Στην συνήθη όψιμη πυλαία φάση προσλαμβάνει ο φλοιός αλλά ο μυελός καθυστερεί</a:t>
            </a:r>
          </a:p>
          <a:p>
            <a:pPr marL="363538" indent="-363538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  <a:latin typeface="+mn-lt"/>
              </a:rPr>
              <a:t>Καθυστέρηση  περίπου 100 δεύτερα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3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white"/>
                </a:solidFill>
              </a:rPr>
              <a:t>Νεφροί </a:t>
            </a:r>
            <a:r>
              <a:rPr lang="el-GR" sz="3000" b="0" dirty="0" smtClean="0">
                <a:solidFill>
                  <a:prstClr val="white"/>
                </a:solidFill>
              </a:rPr>
              <a:t>3/3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3096344" cy="4176464"/>
          </a:xfrm>
        </p:spPr>
        <p:txBody>
          <a:bodyPr/>
          <a:lstStyle/>
          <a:p>
            <a:r>
              <a:rPr lang="el-GR" dirty="0" smtClean="0"/>
              <a:t>Οι απλές κύστεις είναι καλοήθεις</a:t>
            </a:r>
          </a:p>
          <a:p>
            <a:r>
              <a:rPr lang="el-GR" dirty="0" smtClean="0"/>
              <a:t>Κύστεις με διαφραγμάτια ή ιστό που προσλαμβάνει το σκιαγραφικό μπορεί να οφείλονται σε όγκους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pic>
        <p:nvPicPr>
          <p:cNvPr id="136194" name="Picture 2" descr="http://image.slidesharecdn.com/bosniakclassificationrenalcysticdisease-140509111708-phpapp02/95/bosniak-classification-renal-cystic-disease-15-638.jpg?cb=13996346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5225" y="1628800"/>
            <a:ext cx="5438775" cy="4086226"/>
          </a:xfrm>
          <a:prstGeom prst="rect">
            <a:avLst/>
          </a:prstGeom>
          <a:noFill/>
        </p:spPr>
      </p:pic>
      <p:sp>
        <p:nvSpPr>
          <p:cNvPr id="6" name="Rectangle 5">
            <a:hlinkClick r:id="rId3"/>
          </p:cNvPr>
          <p:cNvSpPr/>
          <p:nvPr/>
        </p:nvSpPr>
        <p:spPr>
          <a:xfrm>
            <a:off x="5508104" y="5733256"/>
            <a:ext cx="18722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3"/>
              </a:rPr>
              <a:t>slideshare.net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8149136" cy="321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771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49580"/>
          <a:stretch>
            <a:fillRect/>
          </a:stretch>
        </p:blipFill>
        <p:spPr bwMode="auto">
          <a:xfrm>
            <a:off x="4499992" y="836712"/>
            <a:ext cx="4320480" cy="516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 r="20350"/>
          <a:stretch>
            <a:fillRect/>
          </a:stretch>
        </p:blipFill>
        <p:spPr bwMode="auto">
          <a:xfrm>
            <a:off x="251520" y="2472850"/>
            <a:ext cx="392392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539552" y="112474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Ύποπτες Κύστεις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2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4009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19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</a:t>
            </a:r>
            <a:r>
              <a:rPr lang="el-GR" dirty="0" smtClean="0"/>
              <a:t> ουρογραφία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Κυρίως αιματουρία</a:t>
            </a:r>
          </a:p>
          <a:p>
            <a:endParaRPr lang="el-GR" dirty="0" smtClean="0"/>
          </a:p>
          <a:p>
            <a:r>
              <a:rPr lang="el-GR" dirty="0" smtClean="0"/>
              <a:t>Χρήση ενυδάτωσης </a:t>
            </a:r>
          </a:p>
          <a:p>
            <a:r>
              <a:rPr lang="el-GR" dirty="0" smtClean="0"/>
              <a:t>Κενή κύστη</a:t>
            </a:r>
          </a:p>
          <a:p>
            <a:r>
              <a:rPr lang="el-GR" dirty="0" smtClean="0"/>
              <a:t>Χρήση διουρητικού</a:t>
            </a:r>
          </a:p>
          <a:p>
            <a:endParaRPr lang="el-GR" dirty="0" smtClean="0"/>
          </a:p>
          <a:p>
            <a:r>
              <a:rPr lang="el-GR" dirty="0" smtClean="0"/>
              <a:t>Πάχος τομής &lt;1χιλ.</a:t>
            </a:r>
          </a:p>
          <a:p>
            <a:r>
              <a:rPr lang="el-GR" dirty="0" smtClean="0"/>
              <a:t>Πάχος τομής</a:t>
            </a:r>
          </a:p>
          <a:p>
            <a:r>
              <a:rPr lang="el-GR" dirty="0" smtClean="0"/>
              <a:t>Δόση  </a:t>
            </a:r>
          </a:p>
          <a:p>
            <a:r>
              <a:rPr lang="el-GR" dirty="0" smtClean="0"/>
              <a:t>Παράμετροι έκθεσης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328" y="620688"/>
            <a:ext cx="4041601" cy="585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8914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mpr"/>
          <p:cNvPicPr>
            <a:picLocks noChangeAspect="1" noChangeArrowheads="1"/>
          </p:cNvPicPr>
          <p:nvPr/>
        </p:nvPicPr>
        <p:blipFill>
          <a:blip r:embed="rId2" cstate="print"/>
          <a:srcRect r="17543"/>
          <a:stretch>
            <a:fillRect/>
          </a:stretch>
        </p:blipFill>
        <p:spPr bwMode="auto">
          <a:xfrm>
            <a:off x="323528" y="620688"/>
            <a:ext cx="3600202" cy="4366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7" descr="2 phase"/>
          <p:cNvPicPr>
            <a:picLocks noChangeAspect="1" noChangeArrowheads="1"/>
          </p:cNvPicPr>
          <p:nvPr/>
        </p:nvPicPr>
        <p:blipFill>
          <a:blip r:embed="rId3" cstate="print"/>
          <a:srcRect l="16211" t="13281" r="36523" b="12891"/>
          <a:stretch>
            <a:fillRect/>
          </a:stretch>
        </p:blipFill>
        <p:spPr bwMode="auto">
          <a:xfrm>
            <a:off x="6430275" y="2204864"/>
            <a:ext cx="2713723" cy="42387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8" descr="cmpr0001"/>
          <p:cNvPicPr>
            <a:picLocks noChangeAspect="1" noChangeArrowheads="1"/>
          </p:cNvPicPr>
          <p:nvPr/>
        </p:nvPicPr>
        <p:blipFill>
          <a:blip r:embed="rId4" cstate="print"/>
          <a:srcRect l="34207" r="23474"/>
          <a:stretch>
            <a:fillRect/>
          </a:stretch>
        </p:blipFill>
        <p:spPr bwMode="auto">
          <a:xfrm>
            <a:off x="4139952" y="2204864"/>
            <a:ext cx="2159695" cy="42387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845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1720" y="188640"/>
            <a:ext cx="3609286" cy="6589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8641"/>
            <a:ext cx="3324736" cy="6589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803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leos"/>
          <p:cNvPicPr>
            <a:picLocks noChangeAspect="1" noChangeArrowheads="1"/>
          </p:cNvPicPr>
          <p:nvPr/>
        </p:nvPicPr>
        <p:blipFill>
          <a:blip r:embed="rId2" cstate="print"/>
          <a:srcRect l="13281" t="4590" r="18782" b="39290"/>
          <a:stretch>
            <a:fillRect/>
          </a:stretch>
        </p:blipFill>
        <p:spPr bwMode="auto">
          <a:xfrm>
            <a:off x="1115616" y="764704"/>
            <a:ext cx="6768752" cy="5590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029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illing defects0007"/>
          <p:cNvPicPr>
            <a:picLocks noChangeAspect="1" noChangeArrowheads="1"/>
          </p:cNvPicPr>
          <p:nvPr/>
        </p:nvPicPr>
        <p:blipFill>
          <a:blip r:embed="rId2" cstate="print"/>
          <a:srcRect l="13385" r="16667"/>
          <a:stretch>
            <a:fillRect/>
          </a:stretch>
        </p:blipFill>
        <p:spPr bwMode="auto">
          <a:xfrm>
            <a:off x="4860032" y="1169293"/>
            <a:ext cx="3461550" cy="56887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7" descr="krikelis0016"/>
          <p:cNvPicPr>
            <a:picLocks noChangeAspect="1" noChangeArrowheads="1"/>
          </p:cNvPicPr>
          <p:nvPr/>
        </p:nvPicPr>
        <p:blipFill>
          <a:blip r:embed="rId3" cstate="print"/>
          <a:srcRect l="26367" t="21402" r="35222" b="21216"/>
          <a:stretch>
            <a:fillRect/>
          </a:stretch>
        </p:blipFill>
        <p:spPr bwMode="auto">
          <a:xfrm>
            <a:off x="827584" y="1844824"/>
            <a:ext cx="2988082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Καρκίνωμα μεταβατικού επιθηλίου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320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Λίθοι σε </a:t>
            </a:r>
            <a:r>
              <a:rPr lang="el-GR" dirty="0" err="1"/>
              <a:t>διατεταμένα</a:t>
            </a:r>
            <a:r>
              <a:rPr lang="el-GR" dirty="0"/>
              <a:t> </a:t>
            </a:r>
            <a:r>
              <a:rPr lang="el-GR" dirty="0" smtClean="0"/>
              <a:t>χοληφόρα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730677" cy="39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286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verticulum0002"/>
          <p:cNvPicPr>
            <a:picLocks noChangeAspect="1" noChangeArrowheads="1"/>
          </p:cNvPicPr>
          <p:nvPr/>
        </p:nvPicPr>
        <p:blipFill>
          <a:blip r:embed="rId2" cstate="print"/>
          <a:srcRect l="22150" t="31023" r="26140" b="27637"/>
          <a:stretch>
            <a:fillRect/>
          </a:stretch>
        </p:blipFill>
        <p:spPr bwMode="auto">
          <a:xfrm>
            <a:off x="204434" y="3320628"/>
            <a:ext cx="3476594" cy="3476594"/>
          </a:xfrm>
          <a:prstGeom prst="rect">
            <a:avLst/>
          </a:prstGeom>
          <a:noFill/>
        </p:spPr>
      </p:pic>
      <p:pic>
        <p:nvPicPr>
          <p:cNvPr id="5" name="Picture 6" descr="conventional0003"/>
          <p:cNvPicPr>
            <a:picLocks noChangeAspect="1" noChangeArrowheads="1"/>
          </p:cNvPicPr>
          <p:nvPr/>
        </p:nvPicPr>
        <p:blipFill>
          <a:blip r:embed="rId3" cstate="print"/>
          <a:srcRect l="16483" t="21216" r="23418" b="-2734"/>
          <a:stretch>
            <a:fillRect/>
          </a:stretch>
        </p:blipFill>
        <p:spPr bwMode="auto">
          <a:xfrm>
            <a:off x="188384" y="152995"/>
            <a:ext cx="2952606" cy="3203997"/>
          </a:xfrm>
          <a:prstGeom prst="rect">
            <a:avLst/>
          </a:prstGeom>
          <a:noFill/>
        </p:spPr>
      </p:pic>
      <p:pic>
        <p:nvPicPr>
          <p:cNvPr id="6" name="Picture 11" descr="neokisti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7923" y="1340768"/>
            <a:ext cx="4608885" cy="4608884"/>
          </a:xfrm>
          <a:prstGeom prst="rect">
            <a:avLst/>
          </a:prstGeom>
          <a:noFill/>
        </p:spPr>
      </p:pic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169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866473"/>
            <a:ext cx="5076056" cy="401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8167" y="188640"/>
            <a:ext cx="5230932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749128" y="4437112"/>
            <a:ext cx="1299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radiology.rsna.org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395536" y="836712"/>
            <a:ext cx="31683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Αγγειομυολίπωμα</a:t>
            </a:r>
          </a:p>
          <a:p>
            <a:pPr marL="261938" indent="-261938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</a:rPr>
              <a:t>Καλοήθης όγκος</a:t>
            </a:r>
          </a:p>
          <a:p>
            <a:pPr marL="261938" indent="-261938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</a:rPr>
              <a:t>Συχνό εύρημα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44401"/>
            <a:ext cx="6199956" cy="52135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440160" y="404664"/>
            <a:ext cx="64442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</a:rPr>
              <a:t>Υπερνέφρωμα  αμφοτερόπλευρο</a:t>
            </a:r>
          </a:p>
          <a:p>
            <a:pPr marL="363538" indent="-363538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bg1"/>
                </a:solidFill>
              </a:rPr>
              <a:t>Διήθηση νεφρικής &amp; κάτω κοίλης φλεβών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038" y="6540982"/>
            <a:ext cx="1299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radiology.rsna.org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6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321" y="1268760"/>
            <a:ext cx="7376087" cy="45262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06378" y="5877272"/>
            <a:ext cx="1299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radiology.rsna.org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1223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896033" cy="4137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85654" y="5661247"/>
            <a:ext cx="1299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radiology.rsna.org</a:t>
            </a:r>
            <a:endParaRPr lang="en-US" sz="1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408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Επινεφρίδια 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Μέτρηση </a:t>
            </a:r>
            <a:r>
              <a:rPr lang="en-US" dirty="0" smtClean="0"/>
              <a:t>HU </a:t>
            </a:r>
            <a:r>
              <a:rPr lang="el-GR" dirty="0" smtClean="0"/>
              <a:t>πρό Ε/Φ</a:t>
            </a:r>
          </a:p>
          <a:p>
            <a:r>
              <a:rPr lang="el-GR" dirty="0" smtClean="0"/>
              <a:t>Παρεγχυματική φάση – καθυστερημένη – 100 δεύτερα</a:t>
            </a:r>
          </a:p>
          <a:p>
            <a:r>
              <a:rPr lang="el-GR" dirty="0" smtClean="0"/>
              <a:t>Εκτίμηση ενίσχυσης και έκπλυσης στα 15΄λεπτά </a:t>
            </a:r>
            <a:endParaRPr lang="en-US" dirty="0"/>
          </a:p>
        </p:txBody>
      </p:sp>
      <p:pic>
        <p:nvPicPr>
          <p:cNvPr id="3077" name="Picture 5" descr="thmb_42b6c6b0b2292CT-measur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0" y="0"/>
            <a:ext cx="3524250" cy="1924050"/>
          </a:xfrm>
          <a:prstGeom prst="rect">
            <a:avLst/>
          </a:prstGeom>
          <a:noFill/>
        </p:spPr>
      </p:pic>
      <p:pic>
        <p:nvPicPr>
          <p:cNvPr id="3079" name="Picture 7" descr="thmb_4389696d480f8wash-out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8875" y="4587109"/>
            <a:ext cx="4265125" cy="2270891"/>
          </a:xfrm>
          <a:prstGeom prst="rect">
            <a:avLst/>
          </a:prstGeom>
          <a:noFill/>
        </p:spPr>
      </p:pic>
      <p:pic>
        <p:nvPicPr>
          <p:cNvPr id="3081" name="Picture 9" descr="thmb_42b6c7640ec41Tabel-algorit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12"/>
            <a:ext cx="4906668" cy="2811388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7487816" y="3861048"/>
            <a:ext cx="165618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radiologyassistant.nl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0093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Ασθενής με καρκίνο </a:t>
            </a:r>
            <a:r>
              <a:rPr lang="el-GR" dirty="0" smtClean="0"/>
              <a:t>πνεύμονα</a:t>
            </a:r>
            <a:endParaRPr lang="en-US" dirty="0"/>
          </a:p>
        </p:txBody>
      </p:sp>
      <p:grpSp>
        <p:nvGrpSpPr>
          <p:cNvPr id="4" name="Ομάδα 3"/>
          <p:cNvGrpSpPr/>
          <p:nvPr/>
        </p:nvGrpSpPr>
        <p:grpSpPr>
          <a:xfrm>
            <a:off x="323528" y="2132856"/>
            <a:ext cx="4104456" cy="3322184"/>
            <a:chOff x="467544" y="3284984"/>
            <a:chExt cx="4104456" cy="3322184"/>
          </a:xfrm>
        </p:grpSpPr>
        <p:pic>
          <p:nvPicPr>
            <p:cNvPr id="6148" name="Picture 4" descr="thmb_42c035baaeac522hu)--blanco"/>
            <p:cNvPicPr>
              <a:picLocks noChangeAspect="1" noChangeArrowheads="1"/>
            </p:cNvPicPr>
            <p:nvPr/>
          </p:nvPicPr>
          <p:blipFill>
            <a:blip r:embed="rId2" cstate="print"/>
            <a:srcRect l="52854" r="-601"/>
            <a:stretch>
              <a:fillRect/>
            </a:stretch>
          </p:blipFill>
          <p:spPr bwMode="auto">
            <a:xfrm>
              <a:off x="467544" y="3284984"/>
              <a:ext cx="4104456" cy="3322184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683568" y="3573016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/>
                <a:t>-19HU</a:t>
              </a:r>
              <a:endParaRPr lang="en-US" sz="2400" b="1" dirty="0"/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4499992" y="2132856"/>
            <a:ext cx="4499992" cy="3291017"/>
            <a:chOff x="4788024" y="3356992"/>
            <a:chExt cx="4355976" cy="3219009"/>
          </a:xfrm>
        </p:grpSpPr>
        <p:pic>
          <p:nvPicPr>
            <p:cNvPr id="5" name="Picture 4" descr="thmb_42c035baaeac522hu)--blanco"/>
            <p:cNvPicPr>
              <a:picLocks noChangeAspect="1" noChangeArrowheads="1"/>
            </p:cNvPicPr>
            <p:nvPr/>
          </p:nvPicPr>
          <p:blipFill>
            <a:blip r:embed="rId2" cstate="print"/>
            <a:srcRect r="47703"/>
            <a:stretch>
              <a:fillRect/>
            </a:stretch>
          </p:blipFill>
          <p:spPr bwMode="auto">
            <a:xfrm>
              <a:off x="4788024" y="3356992"/>
              <a:ext cx="4355976" cy="321900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5220072" y="3717032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dirty="0" smtClean="0"/>
                <a:t>22HU</a:t>
              </a:r>
              <a:endParaRPr lang="en-US" sz="2400" b="1" dirty="0"/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323528" y="6237312"/>
            <a:ext cx="165618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radiologyassistant.nl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4116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thmb_42c0353c46f78CT-wash-out-measur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04864"/>
            <a:ext cx="9001000" cy="2749929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323528" y="6237312"/>
            <a:ext cx="165618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radiologyassistant.nl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5234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thmb_42b6cb21003eeCT-inhomogeneous-le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196138" cy="3714750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323528" y="6237312"/>
            <a:ext cx="165618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radiologyassistant.nl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7331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836712"/>
            <a:ext cx="7560094" cy="5256584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Σε ασθενείς με γνωστή </a:t>
            </a:r>
            <a:r>
              <a:rPr lang="el-GR" dirty="0" smtClean="0"/>
              <a:t>κακοήθεια δείκτης &gt;7 ενδεικτικός μετάστασης</a:t>
            </a:r>
            <a:endParaRPr lang="el-GR" dirty="0"/>
          </a:p>
        </p:txBody>
      </p:sp>
      <p:pic>
        <p:nvPicPr>
          <p:cNvPr id="8197" name="Picture 5" descr="thmb_42be58f32f0d1morphology-and-den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912"/>
            <a:ext cx="6407220" cy="2736056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323528" y="6237312"/>
            <a:ext cx="165618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radiologyassistant.nl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28477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Πυογενής χολαγγειίτιδα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8509368" cy="35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079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thmb_42be5d0f7e66fBiops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429000"/>
            <a:ext cx="6802438" cy="3089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223" name="Picture 7" descr="thmb_42be72efe499etranshepatic-biops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7" y="260648"/>
            <a:ext cx="6480175" cy="2959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911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Καρκίνωμα επινεφριδίων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776" y="1628800"/>
            <a:ext cx="3466728" cy="1761059"/>
          </a:xfrm>
        </p:spPr>
        <p:txBody>
          <a:bodyPr>
            <a:normAutofit/>
          </a:bodyPr>
          <a:lstStyle/>
          <a:p>
            <a:r>
              <a:rPr lang="el-GR" dirty="0"/>
              <a:t>Large inhomogeneous mass with central calcification typical of an adrenal carcinoma.</a:t>
            </a:r>
          </a:p>
        </p:txBody>
      </p:sp>
      <p:pic>
        <p:nvPicPr>
          <p:cNvPr id="10245" name="Picture 5" descr="thmb_42c0d372d4002Adrenal-ca-tabe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058790" cy="2160240"/>
          </a:xfrm>
          <a:prstGeom prst="rect">
            <a:avLst/>
          </a:prstGeom>
          <a:noFill/>
        </p:spPr>
      </p:pic>
      <p:pic>
        <p:nvPicPr>
          <p:cNvPr id="10247" name="Picture 7" descr="thmb_429ae6a29bcb5carcinom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89040"/>
            <a:ext cx="6836618" cy="2827034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6875694" y="3256518"/>
            <a:ext cx="165618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radiologyassistant.nl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62485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Μεταστατική </a:t>
            </a:r>
            <a:r>
              <a:rPr lang="el-GR" dirty="0" smtClean="0"/>
              <a:t>νόσος</a:t>
            </a:r>
            <a:endParaRPr lang="en-US" dirty="0"/>
          </a:p>
        </p:txBody>
      </p:sp>
      <p:pic>
        <p:nvPicPr>
          <p:cNvPr id="11271" name="Picture 7" descr="thmb_429ade0e30d6ametasta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68" y="2276872"/>
            <a:ext cx="9023036" cy="3096542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57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δείχνει το βέλος?</a:t>
            </a:r>
            <a:endParaRPr lang="en-US" dirty="0"/>
          </a:p>
        </p:txBody>
      </p:sp>
      <p:pic>
        <p:nvPicPr>
          <p:cNvPr id="12293" name="Picture 5" descr="thmb_42c0cc447def1myelolipoma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387110" cy="3965997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836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Τραύμα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2600" dirty="0" smtClean="0"/>
              <a:t>Σε κλειστό τραυματισμό </a:t>
            </a:r>
          </a:p>
          <a:p>
            <a:pPr lvl="1"/>
            <a:r>
              <a:rPr lang="el-GR" sz="2600" dirty="0" smtClean="0"/>
              <a:t>Σάρωση στην πυλαία φάση </a:t>
            </a:r>
          </a:p>
          <a:p>
            <a:pPr lvl="1"/>
            <a:r>
              <a:rPr lang="el-GR" sz="2600" dirty="0" smtClean="0"/>
              <a:t>Και στην απεκκριτική των νεφρών </a:t>
            </a:r>
          </a:p>
          <a:p>
            <a:pPr lvl="1"/>
            <a:r>
              <a:rPr lang="el-GR" sz="2600" dirty="0" smtClean="0"/>
              <a:t>Χωρίς σκιαγραφικό από το στόμα</a:t>
            </a:r>
            <a:endParaRPr lang="el-GR" sz="2600" dirty="0"/>
          </a:p>
          <a:p>
            <a:r>
              <a:rPr lang="el-GR" sz="2600" dirty="0" smtClean="0"/>
              <a:t>Διατιτραίνον τραύμα</a:t>
            </a:r>
          </a:p>
          <a:p>
            <a:pPr lvl="1"/>
            <a:r>
              <a:rPr lang="el-GR" sz="2600" dirty="0" smtClean="0"/>
              <a:t>Κίνδυνος τραύματος εντέρου </a:t>
            </a:r>
          </a:p>
          <a:p>
            <a:pPr lvl="1"/>
            <a:r>
              <a:rPr lang="el-GR" sz="2600" dirty="0" smtClean="0"/>
              <a:t>Χορήγηση σκιαγραφικού από το ορθό ή το στόμα ανάλογα</a:t>
            </a:r>
            <a:r>
              <a:rPr lang="el-GR" sz="2600" dirty="0"/>
              <a:t/>
            </a:r>
            <a:br>
              <a:rPr lang="el-GR" sz="2600" dirty="0"/>
            </a:br>
            <a:endParaRPr lang="el-GR" sz="26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0730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Ρήξη σπληνός</a:t>
            </a:r>
            <a:endParaRPr lang="en-US" dirty="0"/>
          </a:p>
        </p:txBody>
      </p:sp>
      <p:pic>
        <p:nvPicPr>
          <p:cNvPr id="4" name="Picture 5" descr="thmb_4661888ca7d4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4" y="1988840"/>
            <a:ext cx="6120680" cy="3854373"/>
          </a:xfrm>
          <a:prstGeom prst="rect">
            <a:avLst/>
          </a:prstGeom>
          <a:noFill/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3191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4" y="116632"/>
            <a:ext cx="9082215" cy="1296144"/>
          </a:xfrm>
        </p:spPr>
        <p:txBody>
          <a:bodyPr>
            <a:normAutofit/>
          </a:bodyPr>
          <a:lstStyle/>
          <a:p>
            <a:r>
              <a:rPr lang="el-GR" dirty="0" smtClean="0"/>
              <a:t>Ενεργός </a:t>
            </a:r>
            <a:br>
              <a:rPr lang="el-GR" dirty="0" smtClean="0"/>
            </a:br>
            <a:r>
              <a:rPr lang="el-GR" dirty="0" smtClean="0"/>
              <a:t>εξαγγείωση</a:t>
            </a:r>
            <a:endParaRPr lang="en-US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  <p:pic>
        <p:nvPicPr>
          <p:cNvPr id="14342" name="Picture 6" descr="thmb_4674076fd57fd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29000"/>
            <a:ext cx="5434013" cy="3187700"/>
          </a:xfrm>
          <a:prstGeom prst="rect">
            <a:avLst/>
          </a:prstGeom>
          <a:noFill/>
        </p:spPr>
      </p:pic>
      <p:pic>
        <p:nvPicPr>
          <p:cNvPr id="14344" name="Picture 8" descr="thmb_46740784cab61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2138" y="332656"/>
            <a:ext cx="5034375" cy="2952328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 rot="5927800">
            <a:off x="4587015" y="4247158"/>
            <a:ext cx="536520" cy="54331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03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thmb_4665076129a18spleen-ble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544234" cy="4262611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3707904" y="5805264"/>
            <a:ext cx="165618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radiologyassistant.nl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5589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Ήπαρ </a:t>
            </a:r>
            <a:r>
              <a:rPr lang="el-GR" sz="3000" b="0" dirty="0" smtClean="0"/>
              <a:t>1/2</a:t>
            </a:r>
            <a:endParaRPr lang="en-US" sz="3000" b="0" dirty="0"/>
          </a:p>
        </p:txBody>
      </p:sp>
      <p:pic>
        <p:nvPicPr>
          <p:cNvPr id="16389" name="Picture 5" descr="thmb_4673f5b854f5aAfbeelding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19" y="1916832"/>
            <a:ext cx="7766243" cy="3820021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3707904" y="5805264"/>
            <a:ext cx="165618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radiologyassistant.nl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6776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Ήπαρ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n-US" dirty="0"/>
          </a:p>
        </p:txBody>
      </p:sp>
      <p:pic>
        <p:nvPicPr>
          <p:cNvPr id="17413" name="Picture 5" descr="thmb_4673f6561a9dbactive-blee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8568396" cy="4029571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3707904" y="6093296"/>
            <a:ext cx="165618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radiologyassistant.nl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7578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Κύστεις του χοληδόχου πόρου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5334436" cy="219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232" y="3501008"/>
            <a:ext cx="6912768" cy="319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206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Τραύμα νεφρού </a:t>
            </a:r>
            <a:r>
              <a:rPr lang="el-GR" sz="3000" b="0" dirty="0" smtClean="0"/>
              <a:t>1/3</a:t>
            </a:r>
            <a:r>
              <a:rPr lang="el-GR" dirty="0" smtClean="0"/>
              <a:t> </a:t>
            </a:r>
            <a:endParaRPr lang="en-US" dirty="0"/>
          </a:p>
        </p:txBody>
      </p:sp>
      <p:pic>
        <p:nvPicPr>
          <p:cNvPr id="18437" name="Picture 5" descr="thmb_46751eba68c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76" y="1916832"/>
            <a:ext cx="7946664" cy="3888134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851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Τραύμα νεφρού</a:t>
            </a:r>
            <a:r>
              <a:rPr lang="el-GR" dirty="0" smtClean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2/3</a:t>
            </a:r>
            <a:r>
              <a:rPr lang="el-GR" dirty="0" smtClean="0">
                <a:solidFill>
                  <a:prstClr val="white"/>
                </a:solidFill>
              </a:rPr>
              <a:t> </a:t>
            </a:r>
            <a:endParaRPr lang="en-US" dirty="0"/>
          </a:p>
        </p:txBody>
      </p:sp>
      <p:pic>
        <p:nvPicPr>
          <p:cNvPr id="19461" name="Picture 5" descr="thmb_46752a7e242f1infar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196" y="1844824"/>
            <a:ext cx="7705228" cy="4206244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937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tefan0001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20671" t="7269" r="23242"/>
          <a:stretch>
            <a:fillRect/>
          </a:stretch>
        </p:blipFill>
        <p:spPr bwMode="auto">
          <a:xfrm>
            <a:off x="2933254" y="1052736"/>
            <a:ext cx="3381375" cy="5589587"/>
          </a:xfrm>
          <a:prstGeom prst="rect">
            <a:avLst/>
          </a:prstGeom>
          <a:noFill/>
        </p:spPr>
      </p:pic>
      <p:pic>
        <p:nvPicPr>
          <p:cNvPr id="5" name="Picture 6" descr="stefan0006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l="21941" t="25374" r="26367" b="10124"/>
          <a:stretch>
            <a:fillRect/>
          </a:stretch>
        </p:blipFill>
        <p:spPr bwMode="auto">
          <a:xfrm>
            <a:off x="6314629" y="3425304"/>
            <a:ext cx="2747962" cy="3429000"/>
          </a:xfrm>
          <a:prstGeom prst="rect">
            <a:avLst/>
          </a:prstGeom>
          <a:noFill/>
        </p:spPr>
      </p:pic>
      <p:pic>
        <p:nvPicPr>
          <p:cNvPr id="6" name="Picture 7" descr="stefan5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 l="23633" t="4953" r="29134"/>
          <a:stretch>
            <a:fillRect/>
          </a:stretch>
        </p:blipFill>
        <p:spPr bwMode="auto">
          <a:xfrm>
            <a:off x="107504" y="260648"/>
            <a:ext cx="2825750" cy="5688012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11960" y="44624"/>
            <a:ext cx="4896544" cy="1008112"/>
          </a:xfrm>
        </p:spPr>
        <p:txBody>
          <a:bodyPr>
            <a:normAutofit/>
          </a:bodyPr>
          <a:lstStyle/>
          <a:p>
            <a:r>
              <a:rPr lang="el-GR" dirty="0" smtClean="0"/>
              <a:t>Τραύμα νεφρού</a:t>
            </a:r>
            <a:r>
              <a:rPr lang="el-GR" dirty="0" smtClean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3/3</a:t>
            </a:r>
            <a:r>
              <a:rPr lang="el-GR" dirty="0" smtClean="0">
                <a:solidFill>
                  <a:prstClr val="white"/>
                </a:solidFill>
              </a:rPr>
              <a:t> 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954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Ουροδόχος κύστη 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424936" cy="1296144"/>
          </a:xfrm>
        </p:spPr>
        <p:txBody>
          <a:bodyPr/>
          <a:lstStyle/>
          <a:p>
            <a:r>
              <a:rPr lang="el-GR" dirty="0" smtClean="0"/>
              <a:t>Μπορεί να γίνει χορήγηση σκιαγραφικού απευθείας στην κύστη μετά τη βασική σάρωση με Ε/Φ σκιαγραφικό</a:t>
            </a:r>
            <a:endParaRPr lang="en-US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502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mb_466319bae93b9Molar-too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548680"/>
            <a:ext cx="7451223" cy="2880320"/>
          </a:xfrm>
          <a:prstGeom prst="rect">
            <a:avLst/>
          </a:prstGeom>
          <a:noFill/>
        </p:spPr>
      </p:pic>
      <p:pic>
        <p:nvPicPr>
          <p:cNvPr id="5" name="Picture 7" descr="thmb_466319d97f1e3Afbeelding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645024"/>
            <a:ext cx="5467350" cy="2808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323528" y="6237312"/>
            <a:ext cx="165618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radiologyassistant.nl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6105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thmb_466319f89b042Afbeelding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468629" cy="3672929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3707904" y="5805264"/>
            <a:ext cx="1656184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radiologyassistant.nl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5088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Πολλαπλοί τραυματισμοί</a:t>
            </a:r>
            <a:endParaRPr lang="en-US" dirty="0"/>
          </a:p>
        </p:txBody>
      </p:sp>
      <p:pic>
        <p:nvPicPr>
          <p:cNvPr id="23557" name="Picture 5" descr="thmb_467cbf140d58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4189" y="1518172"/>
            <a:ext cx="6586736" cy="4575124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016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Ρήξη διαφράγματος</a:t>
            </a:r>
            <a:endParaRPr lang="en-US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  <p:pic>
        <p:nvPicPr>
          <p:cNvPr id="22533" name="Picture 5" descr="thmb_46821dbeabff7ct-right-ru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4"/>
            <a:ext cx="5937250" cy="2728913"/>
          </a:xfrm>
          <a:prstGeom prst="rect">
            <a:avLst/>
          </a:prstGeom>
          <a:noFill/>
        </p:spPr>
      </p:pic>
      <p:pic>
        <p:nvPicPr>
          <p:cNvPr id="22535" name="Picture 7" descr="thmb_468215bf8402fMPR-coll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5425" y="1052736"/>
            <a:ext cx="5108575" cy="2898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78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4" y="2204864"/>
            <a:ext cx="9082215" cy="1008112"/>
          </a:xfrm>
        </p:spPr>
        <p:txBody>
          <a:bodyPr/>
          <a:lstStyle/>
          <a:p>
            <a:r>
              <a:rPr lang="el-GR" dirty="0"/>
              <a:t>Οξεία κοιλία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225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Σκωληκοειδίτιδα</a:t>
            </a:r>
          </a:p>
        </p:txBody>
      </p:sp>
      <p:pic>
        <p:nvPicPr>
          <p:cNvPr id="29701" name="Picture 5" descr="thmb_42d57db6d2c0cinflamed-app-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2989" y="3248117"/>
            <a:ext cx="5649912" cy="3282950"/>
          </a:xfrm>
          <a:prstGeom prst="rect">
            <a:avLst/>
          </a:prstGeom>
          <a:noFill/>
        </p:spPr>
      </p:pic>
      <p:pic>
        <p:nvPicPr>
          <p:cNvPr id="29703" name="Picture 7" descr="thmb_42d5605707ac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9596"/>
            <a:ext cx="4027425" cy="2231411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051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785" y="116632"/>
            <a:ext cx="8542664" cy="1008112"/>
          </a:xfrm>
        </p:spPr>
        <p:txBody>
          <a:bodyPr/>
          <a:lstStyle/>
          <a:p>
            <a:r>
              <a:rPr lang="el-GR" dirty="0" smtClean="0"/>
              <a:t>Διάταση των χοληφόρων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Φυσιολογικά χοληφόρα                        Διατεταμένα χοληφόρα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pic>
        <p:nvPicPr>
          <p:cNvPr id="1026" name="Picture 2" descr="https://upload.wikimedia.org/wikipedia/commons/5/5d/ERCP_Roent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4114800" cy="408622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81062" y="6165304"/>
            <a:ext cx="12907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3"/>
              </a:rPr>
              <a:t>en.wikipedia.org</a:t>
            </a:r>
            <a:endParaRPr lang="en-US" sz="1200" dirty="0"/>
          </a:p>
        </p:txBody>
      </p:sp>
      <p:pic>
        <p:nvPicPr>
          <p:cNvPr id="1028" name="Picture 4" descr="http://2.bp.blogspot.com/-vCiGVxxlHMk/URCJRe42a-I/AAAAAAAAA_Q/C9FEtHOUzlw/s1600/PTC_panc_Ca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60286"/>
            <a:ext cx="4086225" cy="408622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754280" y="6136838"/>
            <a:ext cx="1728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ircases.blogspot.gr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Εκκολπωματίτιδα</a:t>
            </a:r>
          </a:p>
        </p:txBody>
      </p:sp>
      <p:pic>
        <p:nvPicPr>
          <p:cNvPr id="30725" name="Picture 5" descr="thmb_4314a6543edd3CT-diverticulitis-lin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6880" y="181400"/>
            <a:ext cx="4172322" cy="3574665"/>
          </a:xfrm>
          <a:prstGeom prst="rect">
            <a:avLst/>
          </a:prstGeom>
          <a:noFill/>
        </p:spPr>
      </p:pic>
      <p:pic>
        <p:nvPicPr>
          <p:cNvPr id="30727" name="Picture 7" descr="thmb_43d69238e86c8divitis-c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789363"/>
            <a:ext cx="7128346" cy="2967050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1605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Χολοκυστίτιδα </a:t>
            </a:r>
          </a:p>
        </p:txBody>
      </p:sp>
      <p:pic>
        <p:nvPicPr>
          <p:cNvPr id="31749" name="Picture 5" descr="thmb_42d581cd97a38cholecystitis-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5434013" cy="4581525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913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Φλεγμονή του λίπους</a:t>
            </a:r>
          </a:p>
        </p:txBody>
      </p:sp>
      <p:pic>
        <p:nvPicPr>
          <p:cNvPr id="32773" name="Picture 5" descr="thmb_42d6c43fcaae4omental-infar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370811" cy="4735859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0095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Αποφρακτικός ειλεός</a:t>
            </a:r>
          </a:p>
        </p:txBody>
      </p:sp>
      <p:pic>
        <p:nvPicPr>
          <p:cNvPr id="33797" name="Picture 5" descr="thmb_42d587ed42998bowel-w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484784"/>
            <a:ext cx="8640960" cy="4998353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451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mb_42d553466e52cAcute-abdom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112" y="1261559"/>
            <a:ext cx="7992888" cy="4903745"/>
          </a:xfrm>
          <a:prstGeom prst="rect">
            <a:avLst/>
          </a:prstGeom>
          <a:noFill/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581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Ελεύθερος </a:t>
            </a:r>
            <a:r>
              <a:rPr lang="el-GR" dirty="0" smtClean="0"/>
              <a:t>αέρας</a:t>
            </a:r>
            <a:endParaRPr lang="en-US" dirty="0"/>
          </a:p>
        </p:txBody>
      </p:sp>
      <p:pic>
        <p:nvPicPr>
          <p:cNvPr id="34821" name="Picture 5" descr="thmb_43193921c3619vrij-lucht-2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8875035" cy="4149725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387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323528" y="2132856"/>
            <a:ext cx="4354039" cy="367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4860033" y="2132856"/>
            <a:ext cx="3960440" cy="367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Κωλικός νεφρού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32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7914" y="116632"/>
            <a:ext cx="4427984" cy="864096"/>
          </a:xfrm>
        </p:spPr>
        <p:txBody>
          <a:bodyPr/>
          <a:lstStyle/>
          <a:p>
            <a:r>
              <a:rPr lang="el-GR" dirty="0"/>
              <a:t>Ανεύρυσμα </a:t>
            </a:r>
            <a:r>
              <a:rPr lang="el-GR" dirty="0" smtClean="0"/>
              <a:t>αορτής</a:t>
            </a:r>
            <a:endParaRPr lang="el-GR" dirty="0"/>
          </a:p>
        </p:txBody>
      </p:sp>
      <p:pic>
        <p:nvPicPr>
          <p:cNvPr id="24581" name="Picture 5" descr="thmb_4530866fa7569primary-signs"/>
          <p:cNvPicPr>
            <a:picLocks noChangeAspect="1" noChangeArrowheads="1"/>
          </p:cNvPicPr>
          <p:nvPr/>
        </p:nvPicPr>
        <p:blipFill>
          <a:blip r:embed="rId2" cstate="print"/>
          <a:srcRect r="33329"/>
          <a:stretch>
            <a:fillRect/>
          </a:stretch>
        </p:blipFill>
        <p:spPr bwMode="auto">
          <a:xfrm>
            <a:off x="251520" y="2276872"/>
            <a:ext cx="4824536" cy="2653547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76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1691680" y="5013176"/>
            <a:ext cx="1656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radiologyassistant.nl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236272" y="1700808"/>
            <a:ext cx="3844328" cy="369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000" dirty="0" smtClean="0">
                <a:solidFill>
                  <a:schemeClr val="bg1"/>
                </a:solidFill>
              </a:rPr>
              <a:t>Διάμετρος και ενδεχόμενο ρήξης σε ένα χρόνο</a:t>
            </a:r>
          </a:p>
          <a:p>
            <a:pPr marL="261938" indent="-261938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bg1"/>
                </a:solidFill>
              </a:rPr>
              <a:t>&lt;</a:t>
            </a:r>
            <a:r>
              <a:rPr lang="en-US" sz="2000" dirty="0" smtClean="0">
                <a:solidFill>
                  <a:schemeClr val="bg1"/>
                </a:solidFill>
              </a:rPr>
              <a:t> 4.0 cm = </a:t>
            </a:r>
            <a:r>
              <a:rPr lang="el-GR" sz="2000" dirty="0" smtClean="0">
                <a:solidFill>
                  <a:schemeClr val="bg1"/>
                </a:solidFill>
              </a:rPr>
              <a:t>&lt; </a:t>
            </a:r>
            <a:r>
              <a:rPr lang="en-US" sz="2000" dirty="0" smtClean="0">
                <a:solidFill>
                  <a:schemeClr val="bg1"/>
                </a:solidFill>
              </a:rPr>
              <a:t>0.5</a:t>
            </a:r>
            <a:r>
              <a:rPr lang="el-GR" sz="2000" dirty="0" smtClean="0">
                <a:solidFill>
                  <a:schemeClr val="bg1"/>
                </a:solidFill>
              </a:rPr>
              <a:t>%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261938" indent="-261938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4.0 </a:t>
            </a:r>
            <a:r>
              <a:rPr lang="el-GR" sz="2000" dirty="0" smtClean="0">
                <a:solidFill>
                  <a:schemeClr val="bg1"/>
                </a:solidFill>
              </a:rPr>
              <a:t>-</a:t>
            </a:r>
            <a:r>
              <a:rPr lang="en-US" sz="2000" dirty="0" smtClean="0">
                <a:solidFill>
                  <a:schemeClr val="bg1"/>
                </a:solidFill>
              </a:rPr>
              <a:t> 4.9 cm = 0.5 </a:t>
            </a:r>
            <a:r>
              <a:rPr lang="el-GR" sz="2000" dirty="0" smtClean="0">
                <a:solidFill>
                  <a:schemeClr val="bg1"/>
                </a:solidFill>
              </a:rPr>
              <a:t>-</a:t>
            </a:r>
            <a:r>
              <a:rPr lang="en-US" sz="2000" dirty="0" smtClean="0">
                <a:solidFill>
                  <a:schemeClr val="bg1"/>
                </a:solidFill>
              </a:rPr>
              <a:t> 5</a:t>
            </a:r>
            <a:r>
              <a:rPr lang="el-GR" sz="2000" dirty="0" smtClean="0">
                <a:solidFill>
                  <a:schemeClr val="bg1"/>
                </a:solidFill>
              </a:rPr>
              <a:t>%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261938" indent="-261938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5.0 </a:t>
            </a:r>
            <a:r>
              <a:rPr lang="el-GR" sz="2000" dirty="0" smtClean="0">
                <a:solidFill>
                  <a:schemeClr val="bg1"/>
                </a:solidFill>
              </a:rPr>
              <a:t>-</a:t>
            </a:r>
            <a:r>
              <a:rPr lang="en-US" sz="2000" dirty="0" smtClean="0">
                <a:solidFill>
                  <a:schemeClr val="bg1"/>
                </a:solidFill>
              </a:rPr>
              <a:t> 5.9 cm = 3 </a:t>
            </a:r>
            <a:r>
              <a:rPr lang="el-GR" sz="2000" dirty="0" smtClean="0">
                <a:solidFill>
                  <a:schemeClr val="bg1"/>
                </a:solidFill>
              </a:rPr>
              <a:t>-</a:t>
            </a:r>
            <a:r>
              <a:rPr lang="en-US" sz="2000" dirty="0" smtClean="0">
                <a:solidFill>
                  <a:schemeClr val="bg1"/>
                </a:solidFill>
              </a:rPr>
              <a:t>15 </a:t>
            </a:r>
            <a:r>
              <a:rPr lang="el-GR" sz="2000" dirty="0" smtClean="0">
                <a:solidFill>
                  <a:schemeClr val="bg1"/>
                </a:solidFill>
              </a:rPr>
              <a:t>%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261938" indent="-261938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6.0 </a:t>
            </a:r>
            <a:r>
              <a:rPr lang="el-GR" sz="2000" dirty="0" smtClean="0">
                <a:solidFill>
                  <a:schemeClr val="bg1"/>
                </a:solidFill>
              </a:rPr>
              <a:t>-</a:t>
            </a:r>
            <a:r>
              <a:rPr lang="en-US" sz="2000" dirty="0" smtClean="0">
                <a:solidFill>
                  <a:schemeClr val="bg1"/>
                </a:solidFill>
              </a:rPr>
              <a:t> 6.9 cm = 10 </a:t>
            </a:r>
            <a:r>
              <a:rPr lang="el-GR" sz="2000" dirty="0" smtClean="0">
                <a:solidFill>
                  <a:schemeClr val="bg1"/>
                </a:solidFill>
              </a:rPr>
              <a:t>-</a:t>
            </a:r>
            <a:r>
              <a:rPr lang="en-US" sz="2000" dirty="0" smtClean="0">
                <a:solidFill>
                  <a:schemeClr val="bg1"/>
                </a:solidFill>
              </a:rPr>
              <a:t> 20 </a:t>
            </a:r>
            <a:r>
              <a:rPr lang="el-GR" sz="2000" dirty="0" smtClean="0">
                <a:solidFill>
                  <a:schemeClr val="bg1"/>
                </a:solidFill>
              </a:rPr>
              <a:t>%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261938" indent="-261938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7.0 </a:t>
            </a:r>
            <a:r>
              <a:rPr lang="el-GR" sz="2000" dirty="0" smtClean="0">
                <a:solidFill>
                  <a:schemeClr val="bg1"/>
                </a:solidFill>
              </a:rPr>
              <a:t>-</a:t>
            </a:r>
            <a:r>
              <a:rPr lang="en-US" sz="2000" dirty="0" smtClean="0">
                <a:solidFill>
                  <a:schemeClr val="bg1"/>
                </a:solidFill>
              </a:rPr>
              <a:t> 7.9 cm = 20 </a:t>
            </a:r>
            <a:r>
              <a:rPr lang="el-GR" sz="2000" dirty="0" smtClean="0">
                <a:solidFill>
                  <a:schemeClr val="bg1"/>
                </a:solidFill>
              </a:rPr>
              <a:t>-</a:t>
            </a:r>
            <a:r>
              <a:rPr lang="en-US" sz="2000" dirty="0" smtClean="0">
                <a:solidFill>
                  <a:schemeClr val="bg1"/>
                </a:solidFill>
              </a:rPr>
              <a:t> 40 </a:t>
            </a:r>
            <a:r>
              <a:rPr lang="el-GR" sz="2000" dirty="0" smtClean="0">
                <a:solidFill>
                  <a:schemeClr val="bg1"/>
                </a:solidFill>
              </a:rPr>
              <a:t>%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261938" indent="-261938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bg1"/>
                </a:solidFill>
              </a:rPr>
              <a:t>&gt;</a:t>
            </a:r>
            <a:r>
              <a:rPr lang="en-US" sz="2000" dirty="0" smtClean="0">
                <a:solidFill>
                  <a:schemeClr val="bg1"/>
                </a:solidFill>
              </a:rPr>
              <a:t> 8.0 cm = 30 </a:t>
            </a:r>
            <a:r>
              <a:rPr lang="el-GR" sz="2000" dirty="0" smtClean="0">
                <a:solidFill>
                  <a:schemeClr val="bg1"/>
                </a:solidFill>
              </a:rPr>
              <a:t>-</a:t>
            </a:r>
            <a:r>
              <a:rPr lang="en-US" sz="2000" dirty="0" smtClean="0">
                <a:solidFill>
                  <a:schemeClr val="bg1"/>
                </a:solidFill>
              </a:rPr>
              <a:t> 50 </a:t>
            </a:r>
            <a:r>
              <a:rPr lang="el-GR" sz="2000" dirty="0" smtClean="0">
                <a:solidFill>
                  <a:schemeClr val="bg1"/>
                </a:solidFill>
              </a:rPr>
              <a:t>%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06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thmb_4530864e8db61Retroper-hemat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13" y="1192640"/>
            <a:ext cx="7915727" cy="468463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Ρήξη ανευρύσματος </a:t>
            </a:r>
            <a:r>
              <a:rPr lang="el-GR" sz="3200" dirty="0" smtClean="0"/>
              <a:t> </a:t>
            </a:r>
            <a:r>
              <a:rPr lang="el-GR" sz="2800" b="0" dirty="0" smtClean="0"/>
              <a:t>1/2</a:t>
            </a:r>
            <a:endParaRPr lang="en-US" sz="32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77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3707904" y="5960313"/>
            <a:ext cx="1656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radiologyassistant.nl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3989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Ρήξη ανευρύσματος  </a:t>
            </a:r>
            <a:r>
              <a:rPr lang="el-GR" sz="2800" b="0" dirty="0" smtClean="0"/>
              <a:t>2/2</a:t>
            </a:r>
            <a:endParaRPr lang="en-US" sz="3200" dirty="0"/>
          </a:p>
        </p:txBody>
      </p:sp>
      <p:pic>
        <p:nvPicPr>
          <p:cNvPr id="35845" name="Picture 5" descr="thmb_431e5afb29436Ao-ruptuur-a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3"/>
            <a:ext cx="6083300" cy="4060825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66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Συνήθης μορφή διάτασης χοληφόρων στην ΥΤ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8604448" cy="320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693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thmb_45309ef5f0f59cresc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7100987" cy="2936180"/>
          </a:xfrm>
          <a:prstGeom prst="rect">
            <a:avLst/>
          </a:prstGeom>
          <a:noFill/>
        </p:spPr>
      </p:pic>
      <p:pic>
        <p:nvPicPr>
          <p:cNvPr id="26631" name="Picture 7" descr="thmb_4530a0a2a4beftang-calc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6700893" cy="3024782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79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7020272" y="6147309"/>
            <a:ext cx="1656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radiologyassistant.nl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7046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thmb_4530b0a45f2dbdraped-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692150"/>
            <a:ext cx="6192837" cy="2411413"/>
          </a:xfrm>
          <a:prstGeom prst="rect">
            <a:avLst/>
          </a:prstGeom>
          <a:noFill/>
        </p:spPr>
      </p:pic>
      <p:pic>
        <p:nvPicPr>
          <p:cNvPr id="27655" name="Picture 7" descr="thmb_4530b0bc870dadraped-ao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3429000"/>
            <a:ext cx="6192837" cy="2845878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80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3923928" y="6320353"/>
            <a:ext cx="1656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radiologyassistant.nl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95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Παγκρεατίτιδα </a:t>
            </a:r>
            <a:endParaRPr lang="en-US" dirty="0"/>
          </a:p>
        </p:txBody>
      </p:sp>
      <p:pic>
        <p:nvPicPr>
          <p:cNvPr id="36869" name="Picture 5" descr="thmb_42d6bf1de53aapancreat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349895" cy="4392885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8587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1571054"/>
            <a:ext cx="5807075" cy="1785938"/>
          </a:xfrm>
        </p:spPr>
        <p:txBody>
          <a:bodyPr/>
          <a:lstStyle/>
          <a:p>
            <a:r>
              <a:rPr lang="el-GR" dirty="0" smtClean="0"/>
              <a:t>Οπτική </a:t>
            </a:r>
            <a:r>
              <a:rPr lang="el-GR" dirty="0" err="1" smtClean="0"/>
              <a:t>κολονοσκόπηση</a:t>
            </a:r>
            <a:endParaRPr lang="el-GR" dirty="0" smtClean="0"/>
          </a:p>
          <a:p>
            <a:r>
              <a:rPr lang="el-GR" dirty="0" smtClean="0"/>
              <a:t>Εικονική </a:t>
            </a:r>
            <a:r>
              <a:rPr lang="el-GR" dirty="0" err="1" smtClean="0"/>
              <a:t>κολονοσκόπηση</a:t>
            </a:r>
            <a:endParaRPr lang="en-US" dirty="0" smtClean="0"/>
          </a:p>
        </p:txBody>
      </p:sp>
      <p:pic>
        <p:nvPicPr>
          <p:cNvPr id="88067" name="Picture 1" descr="F2.mediu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3849582" cy="37833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8068" name="Picture 2" descr="F3.medi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582863"/>
            <a:ext cx="4248150" cy="398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82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296144"/>
          </a:xfrm>
        </p:spPr>
        <p:txBody>
          <a:bodyPr>
            <a:normAutofit/>
          </a:bodyPr>
          <a:lstStyle/>
          <a:p>
            <a:r>
              <a:rPr lang="el-GR" dirty="0"/>
              <a:t>Παχύ έντερο – </a:t>
            </a:r>
            <a:r>
              <a:rPr lang="el-GR" dirty="0" smtClean="0"/>
              <a:t>Απεικονιστικές </a:t>
            </a:r>
            <a:r>
              <a:rPr lang="el-GR" dirty="0"/>
              <a:t>μέθοδοι</a:t>
            </a:r>
          </a:p>
        </p:txBody>
      </p:sp>
    </p:spTree>
    <p:extLst>
      <p:ext uri="{BB962C8B-B14F-4D97-AF65-F5344CB8AC3E}">
        <p14:creationId xmlns:p14="http://schemas.microsoft.com/office/powerpoint/2010/main" xmlns="" val="30724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Ενδείξεις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83</a:t>
            </a:fld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2736"/>
            <a:ext cx="8424936" cy="5256584"/>
          </a:xfrm>
        </p:spPr>
        <p:txBody>
          <a:bodyPr>
            <a:noAutofit/>
          </a:bodyPr>
          <a:lstStyle/>
          <a:p>
            <a:r>
              <a:rPr lang="el-GR" sz="2000" dirty="0"/>
              <a:t>Έλεγχος ασθενών με αυξημένη πιθανότητα καρκίνου</a:t>
            </a:r>
          </a:p>
          <a:p>
            <a:pPr lvl="1"/>
            <a:r>
              <a:rPr lang="el-GR" sz="2000" dirty="0"/>
              <a:t>&gt; (50 ετών)</a:t>
            </a:r>
          </a:p>
          <a:p>
            <a:pPr lvl="1"/>
            <a:r>
              <a:rPr lang="el-GR" sz="2000" dirty="0"/>
              <a:t>Με 1</a:t>
            </a:r>
            <a:r>
              <a:rPr lang="el-GR" sz="2000" baseline="30000" dirty="0"/>
              <a:t>ου</a:t>
            </a:r>
            <a:r>
              <a:rPr lang="el-GR" sz="2000" dirty="0"/>
              <a:t> βαθμού συγγενή (40 ετών) με καρκίνο ή αδενωματώδη πολύποδα</a:t>
            </a:r>
          </a:p>
          <a:p>
            <a:pPr lvl="1"/>
            <a:r>
              <a:rPr lang="el-GR" sz="2000" dirty="0"/>
              <a:t>Δύο 2</a:t>
            </a:r>
            <a:r>
              <a:rPr lang="el-GR" sz="2000" baseline="30000" dirty="0"/>
              <a:t>ου</a:t>
            </a:r>
            <a:r>
              <a:rPr lang="el-GR" sz="2000" dirty="0"/>
              <a:t> βαθμού συγγενείς (40 ετών) με καρκίνο </a:t>
            </a:r>
          </a:p>
          <a:p>
            <a:pPr lvl="1"/>
            <a:r>
              <a:rPr lang="el-GR" sz="2000" dirty="0"/>
              <a:t>Προηγούμενο νεόπλασμα εντέρου καλόηθες ή κακόηθες</a:t>
            </a:r>
          </a:p>
          <a:p>
            <a:r>
              <a:rPr lang="el-GR" sz="2000" dirty="0" smtClean="0"/>
              <a:t>Ασθενείς με: </a:t>
            </a:r>
            <a:r>
              <a:rPr lang="el-GR" sz="2000" dirty="0"/>
              <a:t>κοιλιακά άλγη, διάρροια, δυσκοιλιότητα, αιμορραγία πεπτικού, αναιμία, απόφραξη, απώλεια βάρους, </a:t>
            </a:r>
            <a:r>
              <a:rPr lang="el-GR" sz="2000" dirty="0" smtClean="0"/>
              <a:t>ατελή </a:t>
            </a:r>
            <a:r>
              <a:rPr lang="el-GR" sz="2000" dirty="0"/>
              <a:t>κολονοσκόπηση</a:t>
            </a:r>
          </a:p>
          <a:p>
            <a:r>
              <a:rPr lang="el-GR" sz="2000" dirty="0"/>
              <a:t>Ασθενείς σε αντιπηκτική </a:t>
            </a:r>
            <a:r>
              <a:rPr lang="el-GR" sz="2000" dirty="0" smtClean="0"/>
              <a:t>αγωγή </a:t>
            </a:r>
            <a:endParaRPr lang="el-GR" sz="2000" dirty="0"/>
          </a:p>
          <a:p>
            <a:r>
              <a:rPr lang="el-GR" sz="2000" dirty="0"/>
              <a:t>Προληπτικός έλεγχος</a:t>
            </a:r>
          </a:p>
          <a:p>
            <a:pPr lvl="1"/>
            <a:r>
              <a:rPr lang="el-GR" sz="2000" dirty="0"/>
              <a:t>Πρώιμη διάγνωση καρκίνου</a:t>
            </a:r>
          </a:p>
          <a:p>
            <a:pPr lvl="1"/>
            <a:r>
              <a:rPr lang="el-GR" sz="2000" dirty="0"/>
              <a:t>Αδενωμάτων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Αντενδείξεις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sz="2800"/>
              <a:t>Οξεία κοιλία</a:t>
            </a:r>
          </a:p>
          <a:p>
            <a:pPr>
              <a:lnSpc>
                <a:spcPct val="80000"/>
              </a:lnSpc>
            </a:pPr>
            <a:r>
              <a:rPr lang="el-GR" sz="2800"/>
              <a:t>Τοξικό μεγάκολο </a:t>
            </a:r>
          </a:p>
          <a:p>
            <a:pPr>
              <a:lnSpc>
                <a:spcPct val="80000"/>
              </a:lnSpc>
            </a:pPr>
            <a:r>
              <a:rPr lang="el-GR" sz="2800"/>
              <a:t>Εκκολπωματίτις οξεία</a:t>
            </a:r>
          </a:p>
          <a:p>
            <a:pPr>
              <a:lnSpc>
                <a:spcPct val="80000"/>
              </a:lnSpc>
            </a:pPr>
            <a:r>
              <a:rPr lang="el-GR" sz="2800"/>
              <a:t>Ενεργός ελκώδης κολίτις</a:t>
            </a:r>
          </a:p>
          <a:p>
            <a:pPr>
              <a:lnSpc>
                <a:spcPct val="80000"/>
              </a:lnSpc>
            </a:pPr>
            <a:r>
              <a:rPr lang="el-GR" sz="2800"/>
              <a:t>Κήλη που περιέχει παχύ έντερο</a:t>
            </a:r>
          </a:p>
          <a:p>
            <a:pPr>
              <a:lnSpc>
                <a:spcPct val="80000"/>
              </a:lnSpc>
            </a:pPr>
            <a:r>
              <a:rPr lang="el-GR" sz="2800"/>
              <a:t>Πρόσφατο χειρουργείο πυέλου (&lt;4 μήνες)</a:t>
            </a:r>
          </a:p>
          <a:p>
            <a:pPr>
              <a:lnSpc>
                <a:spcPct val="80000"/>
              </a:lnSpc>
            </a:pPr>
            <a:r>
              <a:rPr lang="el-GR" sz="2800"/>
              <a:t>Πρόσφατη πολυπεκτομή / βαθειά βιοψία</a:t>
            </a:r>
          </a:p>
          <a:p>
            <a:pPr>
              <a:lnSpc>
                <a:spcPct val="80000"/>
              </a:lnSpc>
            </a:pPr>
            <a:r>
              <a:rPr lang="el-GR" sz="2800"/>
              <a:t>Απόφραξη</a:t>
            </a:r>
          </a:p>
          <a:p>
            <a:pPr>
              <a:lnSpc>
                <a:spcPct val="80000"/>
              </a:lnSpc>
            </a:pPr>
            <a:r>
              <a:rPr lang="el-GR" sz="2800"/>
              <a:t>Μεταλλική πρόσθεση</a:t>
            </a:r>
          </a:p>
          <a:p>
            <a:pPr>
              <a:lnSpc>
                <a:spcPct val="80000"/>
              </a:lnSpc>
            </a:pPr>
            <a:r>
              <a:rPr lang="el-GR" sz="2800"/>
              <a:t>Εγκυμοσύνη </a:t>
            </a:r>
          </a:p>
          <a:p>
            <a:pPr>
              <a:lnSpc>
                <a:spcPct val="80000"/>
              </a:lnSpc>
            </a:pPr>
            <a:endParaRPr lang="el-G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Ανίχνευση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340768"/>
            <a:ext cx="7776864" cy="525658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400" dirty="0"/>
              <a:t>Καρκίνων</a:t>
            </a:r>
          </a:p>
          <a:p>
            <a:pPr>
              <a:lnSpc>
                <a:spcPct val="80000"/>
              </a:lnSpc>
            </a:pPr>
            <a:r>
              <a:rPr lang="el-GR" sz="2400" dirty="0"/>
              <a:t>Πολυπόδων</a:t>
            </a:r>
          </a:p>
          <a:p>
            <a:pPr lvl="1">
              <a:lnSpc>
                <a:spcPct val="80000"/>
              </a:lnSpc>
            </a:pPr>
            <a:r>
              <a:rPr lang="el-GR" sz="2000" dirty="0"/>
              <a:t>&gt;10χιλ</a:t>
            </a:r>
          </a:p>
          <a:p>
            <a:pPr lvl="1">
              <a:lnSpc>
                <a:spcPct val="80000"/>
              </a:lnSpc>
            </a:pPr>
            <a:r>
              <a:rPr lang="el-GR" sz="2000" dirty="0"/>
              <a:t>Μικροί 6-9χιλ</a:t>
            </a:r>
          </a:p>
          <a:p>
            <a:pPr lvl="1">
              <a:lnSpc>
                <a:spcPct val="80000"/>
              </a:lnSpc>
            </a:pPr>
            <a:r>
              <a:rPr lang="el-GR" sz="2000" dirty="0"/>
              <a:t>Ελάσσονες αλλοιώσεις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l-GR" sz="2000" dirty="0"/>
              <a:t> 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252561"/>
            <a:ext cx="4172272" cy="2032424"/>
          </a:xfrm>
        </p:spPr>
        <p:txBody>
          <a:bodyPr/>
          <a:lstStyle/>
          <a:p>
            <a:r>
              <a:rPr lang="el-GR" sz="2400" dirty="0">
                <a:solidFill>
                  <a:schemeClr val="bg1"/>
                </a:solidFill>
              </a:rPr>
              <a:t>Σημαντικοί πολύποδες </a:t>
            </a:r>
          </a:p>
          <a:p>
            <a:pPr lvl="1"/>
            <a:r>
              <a:rPr lang="el-GR" sz="2000" dirty="0">
                <a:solidFill>
                  <a:schemeClr val="bg1"/>
                </a:solidFill>
              </a:rPr>
              <a:t>&gt;10χιλ.</a:t>
            </a:r>
          </a:p>
          <a:p>
            <a:pPr lvl="1"/>
            <a:r>
              <a:rPr lang="el-GR" sz="2000" dirty="0">
                <a:solidFill>
                  <a:schemeClr val="bg1"/>
                </a:solidFill>
              </a:rPr>
              <a:t>Με έντονο λαχνωτό στοιχείο  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M</a:t>
            </a:r>
            <a:r>
              <a:rPr lang="el-GR" sz="2000" dirty="0">
                <a:solidFill>
                  <a:schemeClr val="bg1"/>
                </a:solidFill>
              </a:rPr>
              <a:t>ε υψηλό βαθμό δυσπλασίας</a:t>
            </a:r>
          </a:p>
          <a:p>
            <a:endParaRPr lang="el-GR" sz="2000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1042988" y="3429000"/>
            <a:ext cx="6710362" cy="314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86</a:t>
            </a:fld>
            <a:endParaRPr lang="el-GR"/>
          </a:p>
        </p:txBody>
      </p:sp>
      <p:pic>
        <p:nvPicPr>
          <p:cNvPr id="89091" name="Picture 2" descr="Colon Pictu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2487612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 descr="Colon Poly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916113"/>
            <a:ext cx="245110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6" descr="Colon Canc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789363"/>
            <a:ext cx="24923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3851920" y="116632"/>
            <a:ext cx="5292079" cy="1008112"/>
          </a:xfrm>
        </p:spPr>
        <p:txBody>
          <a:bodyPr/>
          <a:lstStyle/>
          <a:p>
            <a:r>
              <a:rPr lang="el-GR" dirty="0"/>
              <a:t>Οπτική </a:t>
            </a:r>
            <a:r>
              <a:rPr lang="el-GR" dirty="0" err="1"/>
              <a:t>κολονοσκόπηση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880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1196752"/>
            <a:ext cx="7948612" cy="4983163"/>
          </a:xfrm>
        </p:spPr>
        <p:txBody>
          <a:bodyPr>
            <a:normAutofit/>
          </a:bodyPr>
          <a:lstStyle/>
          <a:p>
            <a:r>
              <a:rPr lang="el-GR" dirty="0" smtClean="0"/>
              <a:t>Καλοήθεις όγκοι</a:t>
            </a:r>
          </a:p>
          <a:p>
            <a:pPr lvl="1"/>
            <a:r>
              <a:rPr lang="el-GR" sz="2200" dirty="0" smtClean="0"/>
              <a:t>Πιο συχνοί στο σιγμοειδές και το ορθό</a:t>
            </a:r>
          </a:p>
          <a:p>
            <a:pPr lvl="1"/>
            <a:r>
              <a:rPr lang="el-GR" sz="2200" dirty="0" smtClean="0"/>
              <a:t>Πολύποδες </a:t>
            </a:r>
          </a:p>
        </p:txBody>
      </p:sp>
      <p:pic>
        <p:nvPicPr>
          <p:cNvPr id="90115" name="Picture 1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996952"/>
            <a:ext cx="4168775" cy="351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0116" name="Picture 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2" y="2996952"/>
            <a:ext cx="3924769" cy="3525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87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Παχύ έντερο - Παθολογία</a:t>
            </a:r>
          </a:p>
        </p:txBody>
      </p:sp>
    </p:spTree>
    <p:extLst>
      <p:ext uri="{BB962C8B-B14F-4D97-AF65-F5344CB8AC3E}">
        <p14:creationId xmlns:p14="http://schemas.microsoft.com/office/powerpoint/2010/main" xmlns="" val="24861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70681"/>
            <a:ext cx="3816350" cy="3781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11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39106"/>
            <a:ext cx="4191000" cy="384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1141" name="TextBox 5"/>
          <p:cNvSpPr txBox="1">
            <a:spLocks noChangeArrowheads="1"/>
          </p:cNvSpPr>
          <p:nvPr/>
        </p:nvSpPr>
        <p:spPr bwMode="auto">
          <a:xfrm>
            <a:off x="395288" y="4370411"/>
            <a:ext cx="2016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200" dirty="0">
                <a:solidFill>
                  <a:schemeClr val="bg1"/>
                </a:solidFill>
                <a:latin typeface="+mn-lt"/>
              </a:rPr>
              <a:t>Βαριούχος υποκλυσμός</a:t>
            </a:r>
            <a:endParaRPr lang="en-US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1142" name="TextBox 6"/>
          <p:cNvSpPr txBox="1">
            <a:spLocks noChangeArrowheads="1"/>
          </p:cNvSpPr>
          <p:nvPr/>
        </p:nvSpPr>
        <p:spPr bwMode="auto">
          <a:xfrm>
            <a:off x="4643438" y="5787206"/>
            <a:ext cx="2376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200" dirty="0">
                <a:solidFill>
                  <a:schemeClr val="bg1"/>
                </a:solidFill>
                <a:latin typeface="+mn-lt"/>
              </a:rPr>
              <a:t>Αξονική </a:t>
            </a:r>
            <a:r>
              <a:rPr lang="el-GR" sz="2200" dirty="0" err="1">
                <a:solidFill>
                  <a:schemeClr val="bg1"/>
                </a:solidFill>
                <a:latin typeface="+mn-lt"/>
              </a:rPr>
              <a:t>κολονοσκόπηση</a:t>
            </a:r>
            <a:endParaRPr lang="en-US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64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Τύποι </a:t>
            </a:r>
            <a:r>
              <a:rPr lang="el-GR" dirty="0" err="1" smtClean="0"/>
              <a:t>χολαγγειοκαρκινώματος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103426" name="Picture 2" descr="http://www.klinikmanual.de/images/klatskin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59654" y="1896046"/>
            <a:ext cx="3563888" cy="364704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43608" y="5600273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klinikmanual.de</a:t>
            </a:r>
            <a:endParaRPr lang="en-US" sz="1200" dirty="0"/>
          </a:p>
        </p:txBody>
      </p:sp>
      <p:pic>
        <p:nvPicPr>
          <p:cNvPr id="103428" name="Picture 4" descr="http://images.radiopaedia.org/images/2755596/f7d3bcdbca48fe707354b1a9801966_big_gall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2330" y="1161256"/>
            <a:ext cx="5220072" cy="522007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796136" y="6381328"/>
            <a:ext cx="12961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radiopaedia.org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0532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</a:t>
            </a:r>
            <a:r>
              <a:rPr lang="el-GR" dirty="0" err="1" smtClean="0"/>
              <a:t>Κολονογραφία</a:t>
            </a:r>
            <a:r>
              <a:rPr lang="el-GR" dirty="0" smtClean="0"/>
              <a:t> </a:t>
            </a:r>
            <a:r>
              <a:rPr lang="el-GR" sz="3000" b="0" dirty="0" smtClean="0"/>
              <a:t>1/6</a:t>
            </a:r>
            <a:endParaRPr lang="el-GR" sz="3000" b="0" dirty="0"/>
          </a:p>
        </p:txBody>
      </p:sp>
      <p:sp>
        <p:nvSpPr>
          <p:cNvPr id="137219" name="Rectangle 3"/>
          <p:cNvSpPr>
            <a:spLocks noGrp="1"/>
          </p:cNvSpPr>
          <p:nvPr>
            <p:ph idx="1"/>
          </p:nvPr>
        </p:nvSpPr>
        <p:spPr>
          <a:xfrm>
            <a:off x="323528" y="1340768"/>
            <a:ext cx="2232248" cy="576064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Κατάτμηση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89</a:t>
            </a:fld>
            <a:endParaRPr lang="el-GR"/>
          </a:p>
        </p:txBody>
      </p:sp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2" cstate="print"/>
          <a:srcRect l="10144" t="28091" r="42711" b="15726"/>
          <a:stretch>
            <a:fillRect/>
          </a:stretch>
        </p:blipFill>
        <p:spPr bwMode="auto">
          <a:xfrm>
            <a:off x="323528" y="2204864"/>
            <a:ext cx="398373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3" cstate="print"/>
          <a:srcRect l="14451" t="26439" r="16295" b="17378"/>
          <a:stretch>
            <a:fillRect/>
          </a:stretch>
        </p:blipFill>
        <p:spPr bwMode="auto">
          <a:xfrm>
            <a:off x="4427984" y="2204864"/>
            <a:ext cx="41044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403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prstClr val="white"/>
                </a:solidFill>
              </a:rPr>
              <a:t>CT </a:t>
            </a:r>
            <a:r>
              <a:rPr lang="el-GR" dirty="0" err="1">
                <a:solidFill>
                  <a:prstClr val="white"/>
                </a:solidFill>
              </a:rPr>
              <a:t>Κολονογραφία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2/6</a:t>
            </a:r>
            <a:endParaRPr lang="el-GR" dirty="0" smtClean="0">
              <a:ln>
                <a:noFill/>
              </a:ln>
              <a:effectLst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90</a:t>
            </a:fld>
            <a:endParaRPr lang="el-GR"/>
          </a:p>
        </p:txBody>
      </p:sp>
      <p:grpSp>
        <p:nvGrpSpPr>
          <p:cNvPr id="4" name="Ομάδα 3"/>
          <p:cNvGrpSpPr/>
          <p:nvPr/>
        </p:nvGrpSpPr>
        <p:grpSpPr>
          <a:xfrm>
            <a:off x="2339752" y="1467513"/>
            <a:ext cx="4857750" cy="5029200"/>
            <a:chOff x="2483768" y="1340768"/>
            <a:chExt cx="4857750" cy="5029200"/>
          </a:xfrm>
        </p:grpSpPr>
        <p:pic>
          <p:nvPicPr>
            <p:cNvPr id="13824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83768" y="1340768"/>
              <a:ext cx="4857750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8245" name="Rectangle 5"/>
            <p:cNvSpPr>
              <a:spLocks noChangeArrowheads="1"/>
            </p:cNvSpPr>
            <p:nvPr/>
          </p:nvSpPr>
          <p:spPr bwMode="auto">
            <a:xfrm>
              <a:off x="2483768" y="1340768"/>
              <a:ext cx="2376487" cy="217488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xmlns="" val="13054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1938" fontAlgn="auto"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CT </a:t>
            </a:r>
            <a:r>
              <a:rPr lang="el-GR" dirty="0" err="1">
                <a:solidFill>
                  <a:prstClr val="white"/>
                </a:solidFill>
              </a:rPr>
              <a:t>Κολονογραφία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3/6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Fillet</a:t>
            </a:r>
            <a:r>
              <a:rPr lang="el-GR" dirty="0" smtClean="0"/>
              <a:t> </a:t>
            </a:r>
            <a:r>
              <a:rPr lang="en-US" dirty="0" smtClean="0"/>
              <a:t>view</a:t>
            </a:r>
            <a:endParaRPr 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91</a:t>
            </a:fld>
            <a:endParaRPr lang="el-GR"/>
          </a:p>
        </p:txBody>
      </p:sp>
      <p:pic>
        <p:nvPicPr>
          <p:cNvPr id="921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4191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37044" y="2551388"/>
            <a:ext cx="4354682" cy="30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1467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prstClr val="white"/>
                </a:solidFill>
              </a:rPr>
              <a:t>CT </a:t>
            </a:r>
            <a:r>
              <a:rPr lang="el-GR" dirty="0" err="1">
                <a:solidFill>
                  <a:prstClr val="white"/>
                </a:solidFill>
              </a:rPr>
              <a:t>Κολονογραφία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4/6</a:t>
            </a:r>
            <a:endParaRPr lang="el-GR" dirty="0" smtClean="0">
              <a:ln>
                <a:noFill/>
              </a:ln>
              <a:effectLst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92</a:t>
            </a:fld>
            <a:endParaRPr lang="el-GR"/>
          </a:p>
        </p:txBody>
      </p:sp>
      <p:pic>
        <p:nvPicPr>
          <p:cNvPr id="135175" name="Picture 7"/>
          <p:cNvPicPr>
            <a:picLocks noChangeAspect="1" noChangeArrowheads="1"/>
          </p:cNvPicPr>
          <p:nvPr/>
        </p:nvPicPr>
        <p:blipFill>
          <a:blip r:embed="rId2" cstate="print"/>
          <a:srcRect t="20665" b="19588"/>
          <a:stretch>
            <a:fillRect/>
          </a:stretch>
        </p:blipFill>
        <p:spPr bwMode="auto">
          <a:xfrm>
            <a:off x="323850" y="1030288"/>
            <a:ext cx="8424863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3132138" y="4119563"/>
            <a:ext cx="1368425" cy="215900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5862638" y="4116388"/>
            <a:ext cx="1370012" cy="311150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314325" y="4116388"/>
            <a:ext cx="1368425" cy="320675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710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prstClr val="white"/>
                </a:solidFill>
              </a:rPr>
              <a:t>CT </a:t>
            </a:r>
            <a:r>
              <a:rPr lang="el-GR" dirty="0" err="1">
                <a:solidFill>
                  <a:prstClr val="white"/>
                </a:solidFill>
              </a:rPr>
              <a:t>Κολονογραφία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5/6</a:t>
            </a:r>
            <a:endParaRPr lang="el-GR" dirty="0" smtClean="0">
              <a:ln>
                <a:noFill/>
              </a:ln>
              <a:effectLst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93</a:t>
            </a:fld>
            <a:endParaRPr lang="el-GR"/>
          </a:p>
        </p:txBody>
      </p:sp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2" cstate="print"/>
          <a:srcRect t="20665" b="16331"/>
          <a:stretch>
            <a:fillRect/>
          </a:stretch>
        </p:blipFill>
        <p:spPr bwMode="auto">
          <a:xfrm>
            <a:off x="468313" y="1124744"/>
            <a:ext cx="8323262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4643438" y="3429000"/>
            <a:ext cx="1728787" cy="287338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468313" y="3429000"/>
            <a:ext cx="1728787" cy="287338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227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9875" fontAlgn="auto"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CT </a:t>
            </a:r>
            <a:r>
              <a:rPr lang="el-GR" dirty="0" err="1">
                <a:solidFill>
                  <a:prstClr val="white"/>
                </a:solidFill>
              </a:rPr>
              <a:t>Κολονογραφία</a:t>
            </a:r>
            <a:r>
              <a:rPr lang="el-GR" dirty="0">
                <a:solidFill>
                  <a:prstClr val="white"/>
                </a:solidFill>
              </a:rPr>
              <a:t> </a:t>
            </a:r>
            <a:r>
              <a:rPr lang="el-GR" sz="3000" b="0" dirty="0" smtClean="0">
                <a:solidFill>
                  <a:prstClr val="white"/>
                </a:solidFill>
              </a:rPr>
              <a:t>6/6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5868144" y="6309320"/>
            <a:ext cx="1800200" cy="432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>
                <a:hlinkClick r:id="rId2"/>
              </a:rPr>
              <a:t>posterng.netkey.at</a:t>
            </a:r>
            <a:endParaRPr lang="el-GR" sz="12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94</a:t>
            </a:fld>
            <a:endParaRPr lang="el-GR"/>
          </a:p>
        </p:txBody>
      </p:sp>
      <p:sp>
        <p:nvSpPr>
          <p:cNvPr id="18434" name="AutoShape 2" descr="Αποτέλεσμα εικόνας για CT colonography c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Αποτέλεσμα εικόνας για CT colonography c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http://trimed-cms-prod.s3.amazonaws.com/assets/articles/carpet_lesion_ct_colonography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310"/>
            <a:ext cx="3762375" cy="408622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421904" y="6381328"/>
            <a:ext cx="1637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healthimaging.com</a:t>
            </a:r>
            <a:endParaRPr lang="en-US" sz="1200" dirty="0"/>
          </a:p>
        </p:txBody>
      </p:sp>
      <p:pic>
        <p:nvPicPr>
          <p:cNvPr id="18440" name="Picture 8" descr="http://posterng.netkey.at/esr/viewing/index.php?module=viewimage&amp;task=&amp;mediafile_id=474389&amp;20121119174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276872"/>
            <a:ext cx="3952875" cy="4086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25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Οικονόμου </a:t>
            </a:r>
            <a:r>
              <a:rPr lang="el-GR" sz="2000" dirty="0" smtClean="0"/>
              <a:t>2014. </a:t>
            </a:r>
            <a:r>
              <a:rPr lang="el-GR" sz="2000" dirty="0"/>
              <a:t>Γεωργία Οικονόμου. «Ιατρική Απεικόνιση ΙΙΙ (Θ).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6:</a:t>
            </a:r>
            <a:r>
              <a:rPr lang="el-GR" sz="2000" dirty="0" smtClean="0"/>
              <a:t> Υπολογιστική Τομογραφία</a:t>
            </a:r>
            <a:r>
              <a:rPr lang="en-US" sz="2000" dirty="0" smtClean="0"/>
              <a:t> </a:t>
            </a:r>
            <a:r>
              <a:rPr lang="el-GR" sz="2000" smtClean="0"/>
              <a:t>Κοιλίας (</a:t>
            </a:r>
            <a:r>
              <a:rPr lang="el-GR" sz="2000" dirty="0" smtClean="0"/>
              <a:t>β’ </a:t>
            </a:r>
            <a:r>
              <a:rPr lang="el-GR" sz="2000" dirty="0"/>
              <a:t>μέρος)».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3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2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B2A1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156</TotalTime>
  <Words>1397</Words>
  <Application>Microsoft Office PowerPoint</Application>
  <PresentationFormat>On-screen Show (4:3)</PresentationFormat>
  <Paragraphs>359</Paragraphs>
  <Slides>102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102</vt:i4>
      </vt:variant>
    </vt:vector>
  </HeadingPairs>
  <TitlesOfParts>
    <vt:vector size="104" baseType="lpstr">
      <vt:lpstr>exo-opistho_simeiomata</vt:lpstr>
      <vt:lpstr>OC_template_updated</vt:lpstr>
      <vt:lpstr>Ιατρική Απεικόνιση ΙΙΙ (Θ)</vt:lpstr>
      <vt:lpstr>ΧΟΛΗΦΟΡΑ</vt:lpstr>
      <vt:lpstr>Νόσος Caroli</vt:lpstr>
      <vt:lpstr>Λίθοι σε διατεταμένα χοληφόρα</vt:lpstr>
      <vt:lpstr>Πυογενής χολαγγειίτιδα</vt:lpstr>
      <vt:lpstr>Κύστεις του χοληδόχου πόρου</vt:lpstr>
      <vt:lpstr>Διάταση των χοληφόρων</vt:lpstr>
      <vt:lpstr>Slide 7</vt:lpstr>
      <vt:lpstr>Τύποι χολαγγειοκαρκινώματος</vt:lpstr>
      <vt:lpstr>Slide 9</vt:lpstr>
      <vt:lpstr>Slide 10</vt:lpstr>
      <vt:lpstr>Φυσιολογική χοληδόχος κύστη</vt:lpstr>
      <vt:lpstr>Slide 12</vt:lpstr>
      <vt:lpstr>Slide 13</vt:lpstr>
      <vt:lpstr>Φλεγμονή του λίπους </vt:lpstr>
      <vt:lpstr>Ποιό είναι καρκίνωμα?</vt:lpstr>
      <vt:lpstr>Πάγκρεας</vt:lpstr>
      <vt:lpstr>Καρκίνος παγκρέατος</vt:lpstr>
      <vt:lpstr>Καρκίνος παγκρέατος -σταδιοποίηση</vt:lpstr>
      <vt:lpstr>Slide 19</vt:lpstr>
      <vt:lpstr>Εμφυτεύσεις </vt:lpstr>
      <vt:lpstr>Παγκρεατίτιδα</vt:lpstr>
      <vt:lpstr>Slide 22</vt:lpstr>
      <vt:lpstr>Slide 23</vt:lpstr>
      <vt:lpstr>Νεκρωτική παγκρεατίτιδα </vt:lpstr>
      <vt:lpstr>Slide 25</vt:lpstr>
      <vt:lpstr>Ψευδοκύστη</vt:lpstr>
      <vt:lpstr>Τι βλέπετε?</vt:lpstr>
      <vt:lpstr>Νεφροί 1/3</vt:lpstr>
      <vt:lpstr>Νεφροί 2/3</vt:lpstr>
      <vt:lpstr>Νεφροί 3/3</vt:lpstr>
      <vt:lpstr>Slide 31</vt:lpstr>
      <vt:lpstr>Slide 32</vt:lpstr>
      <vt:lpstr>Slide 33</vt:lpstr>
      <vt:lpstr>CT ουρογραφία</vt:lpstr>
      <vt:lpstr>Slide 35</vt:lpstr>
      <vt:lpstr>Slide 36</vt:lpstr>
      <vt:lpstr>Slide 37</vt:lpstr>
      <vt:lpstr>Καρκίνωμα μεταβατικού επιθηλίου</vt:lpstr>
      <vt:lpstr>Slide 39</vt:lpstr>
      <vt:lpstr>Slide 40</vt:lpstr>
      <vt:lpstr>Slide 41</vt:lpstr>
      <vt:lpstr>Slide 42</vt:lpstr>
      <vt:lpstr>Slide 43</vt:lpstr>
      <vt:lpstr>Επινεφρίδια </vt:lpstr>
      <vt:lpstr>Ασθενής με καρκίνο πνεύμονα</vt:lpstr>
      <vt:lpstr>Slide 46</vt:lpstr>
      <vt:lpstr>Slide 47</vt:lpstr>
      <vt:lpstr>Slide 48</vt:lpstr>
      <vt:lpstr>Slide 49</vt:lpstr>
      <vt:lpstr>Καρκίνωμα επινεφριδίων</vt:lpstr>
      <vt:lpstr>Μεταστατική νόσος</vt:lpstr>
      <vt:lpstr>Τι δείχνει το βέλος?</vt:lpstr>
      <vt:lpstr>Τραύμα</vt:lpstr>
      <vt:lpstr>Ρήξη σπληνός</vt:lpstr>
      <vt:lpstr>Ενεργός  εξαγγείωση</vt:lpstr>
      <vt:lpstr>Slide 56</vt:lpstr>
      <vt:lpstr>Ήπαρ 1/2</vt:lpstr>
      <vt:lpstr>Ήπαρ 2/2</vt:lpstr>
      <vt:lpstr>Τραύμα νεφρού 1/3 </vt:lpstr>
      <vt:lpstr>Τραύμα νεφρού 2/3 </vt:lpstr>
      <vt:lpstr>Τραύμα νεφρού 3/3 </vt:lpstr>
      <vt:lpstr>Ουροδόχος κύστη </vt:lpstr>
      <vt:lpstr>Slide 63</vt:lpstr>
      <vt:lpstr>Slide 64</vt:lpstr>
      <vt:lpstr>Πολλαπλοί τραυματισμοί</vt:lpstr>
      <vt:lpstr>Ρήξη διαφράγματος</vt:lpstr>
      <vt:lpstr>Οξεία κοιλία</vt:lpstr>
      <vt:lpstr>Σκωληκοειδίτιδα</vt:lpstr>
      <vt:lpstr>Εκκολπωματίτιδα</vt:lpstr>
      <vt:lpstr>Χολοκυστίτιδα </vt:lpstr>
      <vt:lpstr>Φλεγμονή του λίπους</vt:lpstr>
      <vt:lpstr>Αποφρακτικός ειλεός</vt:lpstr>
      <vt:lpstr>Slide 73</vt:lpstr>
      <vt:lpstr>Ελεύθερος αέρας</vt:lpstr>
      <vt:lpstr>Κωλικός νεφρού</vt:lpstr>
      <vt:lpstr>Ανεύρυσμα αορτής</vt:lpstr>
      <vt:lpstr>Ρήξη ανευρύσματος  1/2</vt:lpstr>
      <vt:lpstr>Ρήξη ανευρύσματος  2/2</vt:lpstr>
      <vt:lpstr>Slide 79</vt:lpstr>
      <vt:lpstr>Slide 80</vt:lpstr>
      <vt:lpstr>Παγκρεατίτιδα </vt:lpstr>
      <vt:lpstr>Παχύ έντερο – Απεικονιστικές μέθοδοι</vt:lpstr>
      <vt:lpstr>Ενδείξεις</vt:lpstr>
      <vt:lpstr>Αντενδείξεις </vt:lpstr>
      <vt:lpstr>Ανίχνευση </vt:lpstr>
      <vt:lpstr>Οπτική κολονοσκόπηση</vt:lpstr>
      <vt:lpstr>Παχύ έντερο - Παθολογία</vt:lpstr>
      <vt:lpstr>Slide 88</vt:lpstr>
      <vt:lpstr>CT Κολονογραφία 1/6</vt:lpstr>
      <vt:lpstr>CT Κολονογραφία 2/6</vt:lpstr>
      <vt:lpstr>CT Κολονογραφία 3/6</vt:lpstr>
      <vt:lpstr>CT Κολονογραφία 4/6</vt:lpstr>
      <vt:lpstr>CT Κολονογραφία 5/6</vt:lpstr>
      <vt:lpstr>CT Κολονογραφία 6/6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Ιατρική Απεικόνιση ΙΙΙ (Θ)</dc:title>
  <dc:creator>opencourses@teiath.gr</dc:creator>
  <cp:lastModifiedBy>Georgia</cp:lastModifiedBy>
  <cp:revision>14</cp:revision>
  <dcterms:created xsi:type="dcterms:W3CDTF">2015-12-01T09:10:47Z</dcterms:created>
  <dcterms:modified xsi:type="dcterms:W3CDTF">2015-12-07T07:32:01Z</dcterms:modified>
</cp:coreProperties>
</file>