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73"/>
  </p:notesMasterIdLst>
  <p:handoutMasterIdLst>
    <p:handoutMasterId r:id="rId74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257" r:id="rId66"/>
    <p:sldId id="262" r:id="rId67"/>
    <p:sldId id="264" r:id="rId68"/>
    <p:sldId id="329" r:id="rId69"/>
    <p:sldId id="330" r:id="rId70"/>
    <p:sldId id="266" r:id="rId71"/>
    <p:sldId id="261" r:id="rId72"/>
  </p:sldIdLst>
  <p:sldSz cx="9144000" cy="6858000" type="screen4x3"/>
  <p:notesSz cx="7104063" cy="10234613"/>
  <p:custDataLst>
    <p:tags r:id="rId7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16/4/2015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16/4/2015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75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81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722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31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02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95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55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2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34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39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5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29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105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62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4A82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4A82"/>
        </a:buClr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4A82"/>
        </a:buClr>
        <a:buFont typeface="Calibri" panose="020F050202020403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oxfam/6188585706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nc-nd/2.0/deed.en" TargetMode="External"/><Relationship Id="rId4" Type="http://schemas.openxmlformats.org/officeDocument/2006/relationships/hyperlink" Target="http://www.flickr.com/photos/oxfam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Arcadian" TargetMode="External"/><Relationship Id="rId4" Type="http://schemas.openxmlformats.org/officeDocument/2006/relationships/hyperlink" Target="http://commons.wikimedia.org/wiki/File:Illu_capillary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Illu_lymph_capillary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Jmh649" TargetMode="External"/><Relationship Id="rId4" Type="http://schemas.openxmlformats.org/officeDocument/2006/relationships/hyperlink" Target="http://commons.wikimedia.org/wiki/File:Hepaticfailure.jpg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rimary_intestinal_lymphangiectasia_(Waldmann's_disease)_-_legs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/2.0/deed.en" TargetMode="External"/><Relationship Id="rId4" Type="http://schemas.openxmlformats.org/officeDocument/2006/relationships/hyperlink" Target="http://commons.wikimedia.org/wiki/User:Filip_em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urgor_pressure_on_plant_cells_diagram.sv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User:LadyofHats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youtube.com/watch?v=kvmwsTU0InQ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Χειρουργική Νοσηλευτική Ι 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2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Διαταραχές Ύδατος και Ηλεκτρολυτών</a:t>
            </a:r>
            <a:endParaRPr lang="el-GR" sz="2600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200" dirty="0" smtClean="0"/>
              <a:t>Αντωνία </a:t>
            </a:r>
            <a:r>
              <a:rPr lang="el-GR" sz="2200" dirty="0"/>
              <a:t>Καλογιάννη, Καθηγήτρια </a:t>
            </a:r>
            <a:r>
              <a:rPr lang="el-GR" sz="2200" dirty="0" smtClean="0"/>
              <a:t>Εφαρμογών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Νοσηλευτικής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Απώλειες από το δέρμα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628800"/>
            <a:ext cx="3538736" cy="2952328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800" dirty="0" smtClean="0"/>
              <a:t>Εφίδρωση,</a:t>
            </a:r>
            <a:endParaRPr lang="el-GR" sz="2800" dirty="0"/>
          </a:p>
          <a:p>
            <a:pPr>
              <a:spcBef>
                <a:spcPts val="2400"/>
              </a:spcBef>
            </a:pPr>
            <a:r>
              <a:rPr lang="el-GR" sz="2800" dirty="0" smtClean="0"/>
              <a:t>Εγκαύματα,</a:t>
            </a:r>
            <a:endParaRPr lang="el-GR" sz="2800" dirty="0"/>
          </a:p>
          <a:p>
            <a:pPr>
              <a:spcBef>
                <a:spcPts val="2400"/>
              </a:spcBef>
            </a:pPr>
            <a:r>
              <a:rPr lang="el-GR" sz="2800" dirty="0" smtClean="0"/>
              <a:t>Άδηλες απώλειες.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Απώλειες από το αναπνευστικό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1412776"/>
            <a:ext cx="5128084" cy="3600400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l-GR" sz="2400" dirty="0" smtClean="0"/>
              <a:t>Ταχύπνοια,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Πυρετός,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err="1" smtClean="0"/>
              <a:t>Τραχειοστομία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Χορήγηση ξηρού </a:t>
            </a:r>
            <a:r>
              <a:rPr lang="el-GR" sz="2400" dirty="0" smtClean="0"/>
              <a:t>οξυγόνου.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0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Απώλειες από το γαστρεντερικό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l-GR" sz="2400" dirty="0" smtClean="0"/>
              <a:t>Έμετοι,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Διάρροιες,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Συρρίγγια.</a:t>
            </a:r>
            <a:endParaRPr lang="el-GR" sz="2400" dirty="0"/>
          </a:p>
          <a:p>
            <a:pPr marL="0" indent="0">
              <a:spcBef>
                <a:spcPts val="5400"/>
              </a:spcBef>
              <a:buNone/>
            </a:pPr>
            <a:r>
              <a:rPr lang="el-GR" sz="2400" b="1" dirty="0" smtClean="0"/>
              <a:t>Αιμορραγία:</a:t>
            </a:r>
            <a:endParaRPr lang="el-GR" sz="2400" b="1" dirty="0" smtClean="0"/>
          </a:p>
          <a:p>
            <a:pPr>
              <a:spcBef>
                <a:spcPts val="1800"/>
              </a:spcBef>
            </a:pPr>
            <a:r>
              <a:rPr lang="el-GR" sz="2400" dirty="0" smtClean="0"/>
              <a:t>Εξωτερική, 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Εσωτερική.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95536" y="3212976"/>
            <a:ext cx="5904656" cy="0"/>
          </a:xfrm>
          <a:prstGeom prst="line">
            <a:avLst/>
          </a:prstGeom>
          <a:ln w="19050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12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Νεφρικές απώλειες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l-GR" sz="2400" dirty="0"/>
              <a:t>Έντονη διούρηση </a:t>
            </a:r>
          </a:p>
          <a:p>
            <a:pPr marL="723900" indent="-368300">
              <a:spcBef>
                <a:spcPts val="18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sz="2400" dirty="0"/>
              <a:t>Φάρμακα (διουρητικά</a:t>
            </a:r>
            <a:r>
              <a:rPr lang="el-GR" sz="2400" dirty="0" smtClean="0"/>
              <a:t>),</a:t>
            </a:r>
            <a:endParaRPr lang="el-GR" sz="2400" dirty="0"/>
          </a:p>
          <a:p>
            <a:pPr marL="723900" indent="-368300">
              <a:spcBef>
                <a:spcPts val="18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2400" dirty="0"/>
              <a:t>Ωσμωτικές </a:t>
            </a:r>
            <a:r>
              <a:rPr lang="el-GR" sz="2400" dirty="0" smtClean="0"/>
              <a:t>ουσίες,</a:t>
            </a:r>
            <a:endParaRPr lang="el-GR" sz="2400" dirty="0"/>
          </a:p>
          <a:p>
            <a:pPr marL="1066800">
              <a:spcBef>
                <a:spcPts val="1800"/>
              </a:spcBef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l-GR" sz="2400" dirty="0"/>
              <a:t>ΣΔ, </a:t>
            </a:r>
            <a:r>
              <a:rPr lang="el-GR" sz="2400" dirty="0" err="1"/>
              <a:t>μαννιτόλη</a:t>
            </a:r>
            <a:r>
              <a:rPr lang="el-GR" sz="2400" dirty="0"/>
              <a:t> </a:t>
            </a:r>
            <a:r>
              <a:rPr lang="el-GR" sz="2400" dirty="0" smtClean="0"/>
              <a:t>ουρία,</a:t>
            </a:r>
            <a:endParaRPr lang="el-GR" sz="2400" dirty="0"/>
          </a:p>
          <a:p>
            <a:pPr marL="358775" indent="-360000">
              <a:spcBef>
                <a:spcPts val="1800"/>
              </a:spcBef>
              <a:spcAft>
                <a:spcPts val="600"/>
              </a:spcAft>
            </a:pPr>
            <a:r>
              <a:rPr lang="el-GR" sz="2400" dirty="0"/>
              <a:t>Ενδοκρινικά </a:t>
            </a:r>
            <a:r>
              <a:rPr lang="el-GR" sz="2400" dirty="0" smtClean="0"/>
              <a:t>αίτια,</a:t>
            </a:r>
            <a:endParaRPr lang="el-GR" sz="2400" dirty="0"/>
          </a:p>
          <a:p>
            <a:pPr marL="1066800">
              <a:spcBef>
                <a:spcPts val="18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2400" dirty="0"/>
              <a:t>Άποιος </a:t>
            </a:r>
            <a:r>
              <a:rPr lang="el-GR" sz="2400" dirty="0" smtClean="0"/>
              <a:t>διαβήτης. 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1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Απώλεια υγρών στον  τρίτο </a:t>
            </a:r>
            <a:r>
              <a:rPr lang="el-GR" dirty="0"/>
              <a:t>χ</a:t>
            </a:r>
            <a:r>
              <a:rPr lang="el-GR" dirty="0" smtClean="0"/>
              <a:t>ώρο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pPr>
              <a:spcBef>
                <a:spcPts val="4200"/>
              </a:spcBef>
            </a:pPr>
            <a:r>
              <a:rPr lang="el-GR" sz="2400" dirty="0" smtClean="0"/>
              <a:t>Ειλεός,</a:t>
            </a:r>
            <a:endParaRPr lang="el-GR" sz="2400" dirty="0"/>
          </a:p>
          <a:p>
            <a:pPr>
              <a:spcBef>
                <a:spcPts val="4200"/>
              </a:spcBef>
            </a:pPr>
            <a:r>
              <a:rPr lang="el-GR" sz="2400" dirty="0"/>
              <a:t>Οξεία παγκρεατίτιδα ή </a:t>
            </a:r>
            <a:r>
              <a:rPr lang="el-GR" sz="2400" dirty="0" smtClean="0"/>
              <a:t>περιτονίτιδα,</a:t>
            </a:r>
            <a:endParaRPr lang="el-GR" sz="2400" dirty="0"/>
          </a:p>
          <a:p>
            <a:pPr>
              <a:spcBef>
                <a:spcPts val="4200"/>
              </a:spcBef>
            </a:pPr>
            <a:r>
              <a:rPr lang="el-GR" sz="2400" dirty="0"/>
              <a:t>Απόφραξη μεγάλης </a:t>
            </a:r>
            <a:r>
              <a:rPr lang="el-GR" sz="2400" dirty="0" smtClean="0"/>
              <a:t>φλέβας.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5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57113"/>
            <a:ext cx="9144000" cy="1080120"/>
          </a:xfrm>
        </p:spPr>
        <p:txBody>
          <a:bodyPr>
            <a:noAutofit/>
          </a:bodyPr>
          <a:lstStyle/>
          <a:p>
            <a:r>
              <a:rPr lang="el-GR" sz="3900" dirty="0" smtClean="0"/>
              <a:t>Απάντηση του Οργανισμού </a:t>
            </a:r>
            <a:r>
              <a:rPr lang="el-GR" sz="3900" dirty="0"/>
              <a:t>σ</a:t>
            </a:r>
            <a:r>
              <a:rPr lang="el-GR" sz="3900" dirty="0" smtClean="0"/>
              <a:t>ε </a:t>
            </a:r>
            <a:r>
              <a:rPr lang="el-GR" sz="3900" dirty="0" err="1" smtClean="0"/>
              <a:t>υπογκαιμία</a:t>
            </a:r>
            <a:endParaRPr lang="el-GR" sz="39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9416" y="1505480"/>
            <a:ext cx="8229600" cy="100811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400" dirty="0"/>
              <a:t>Κατακράτηση  νατρίου  και  νερού  από τους  </a:t>
            </a:r>
            <a:r>
              <a:rPr lang="el-GR" sz="2400" dirty="0" err="1"/>
              <a:t>νεφρούς</a:t>
            </a:r>
            <a:r>
              <a:rPr lang="el-GR" sz="2400" dirty="0"/>
              <a:t>  μέσω  </a:t>
            </a:r>
            <a:r>
              <a:rPr lang="el-GR" sz="2400" dirty="0" err="1"/>
              <a:t>νευρο</a:t>
            </a:r>
            <a:r>
              <a:rPr lang="el-GR" sz="2400" dirty="0"/>
              <a:t>-ορμονικών </a:t>
            </a:r>
            <a:r>
              <a:rPr lang="el-GR" sz="2400" dirty="0" smtClean="0"/>
              <a:t>μηχανισμών,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901808" y="2492896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004A82"/>
                </a:solidFill>
                <a:latin typeface="Calibri"/>
              </a:rPr>
              <a:t>Μειωμένη παροχή αίματος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στο 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αρτηρίδιο→ ρενίνη </a:t>
            </a:r>
            <a:r>
              <a:rPr lang="el-GR" sz="2400" b="1" dirty="0" err="1">
                <a:solidFill>
                  <a:prstClr val="black"/>
                </a:solidFill>
                <a:latin typeface="Calibri"/>
              </a:rPr>
              <a:t>→</a:t>
            </a:r>
            <a:r>
              <a:rPr lang="el-GR" sz="2400" b="1" dirty="0" err="1" smtClean="0">
                <a:solidFill>
                  <a:prstClr val="black"/>
                </a:solidFill>
                <a:latin typeface="Calibri"/>
              </a:rPr>
              <a:t>αγγειοτασίνη→</a:t>
            </a:r>
            <a:r>
              <a:rPr lang="el-GR" sz="2400" b="1" dirty="0" err="1">
                <a:solidFill>
                  <a:srgbClr val="004A82"/>
                </a:solidFill>
                <a:latin typeface="Calibri"/>
              </a:rPr>
              <a:t>α</a:t>
            </a:r>
            <a:r>
              <a:rPr lang="el-GR" sz="2400" b="1" dirty="0" err="1" smtClean="0">
                <a:solidFill>
                  <a:srgbClr val="004A82"/>
                </a:solidFill>
                <a:latin typeface="Calibri"/>
              </a:rPr>
              <a:t>λδοστερόνη</a:t>
            </a:r>
            <a:r>
              <a:rPr lang="el-GR" sz="2400" b="1" dirty="0" smtClean="0">
                <a:solidFill>
                  <a:srgbClr val="004A82"/>
                </a:solidFill>
                <a:latin typeface="Calibri"/>
              </a:rPr>
              <a:t>.</a:t>
            </a:r>
            <a:endParaRPr lang="el-GR" sz="2400" b="1" dirty="0">
              <a:solidFill>
                <a:srgbClr val="004A82"/>
              </a:solidFill>
              <a:latin typeface="Calibri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459416" y="3645024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Bef>
                <a:spcPts val="3600"/>
              </a:spcBef>
              <a:buClr>
                <a:srgbClr val="004A82"/>
              </a:buClr>
              <a:buFont typeface="+mj-lt"/>
              <a:buAutoNum type="arabicPeriod" startAt="2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Ενεργοποίηση της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δίψας,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457200" indent="-457200">
              <a:spcBef>
                <a:spcPts val="3600"/>
              </a:spcBef>
              <a:buClr>
                <a:srgbClr val="004A82"/>
              </a:buClr>
              <a:buFont typeface="+mj-lt"/>
              <a:buAutoNum type="arabicPeriod" startAt="2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Κινητοποίηση του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ΣΝΣ.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564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Κλινικές  εκδηλώσεις  </a:t>
            </a:r>
            <a:r>
              <a:rPr lang="el-GR" dirty="0" err="1"/>
              <a:t>υ</a:t>
            </a:r>
            <a:r>
              <a:rPr lang="el-GR" dirty="0" err="1" smtClean="0"/>
              <a:t>πογκαιμίας</a:t>
            </a:r>
            <a:r>
              <a:rPr lang="el-GR" dirty="0" smtClean="0"/>
              <a:t> </a:t>
            </a:r>
            <a:br>
              <a:rPr lang="el-GR" dirty="0" smtClean="0"/>
            </a:b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04056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/>
              <a:t>Δίψα,  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Ωχρότητα, ξηρότητα δέρματος – </a:t>
            </a:r>
            <a:r>
              <a:rPr lang="el-GR" sz="2400" dirty="0" smtClean="0"/>
              <a:t>βλεννογόνων,</a:t>
            </a:r>
          </a:p>
          <a:p>
            <a:pPr>
              <a:spcBef>
                <a:spcPts val="1800"/>
              </a:spcBef>
            </a:pPr>
            <a:r>
              <a:rPr lang="el-GR" sz="2400" dirty="0">
                <a:latin typeface="Book Antiqua" pitchFamily="18" charset="0"/>
                <a:sym typeface="Symbol" pitchFamily="18" charset="2"/>
              </a:rPr>
              <a:t> </a:t>
            </a:r>
            <a:r>
              <a:rPr lang="el-GR" sz="2400" dirty="0"/>
              <a:t>της σπαργής του δέρματος</a:t>
            </a:r>
            <a:r>
              <a:rPr lang="el-GR" sz="2400" dirty="0" smtClean="0"/>
              <a:t>,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Υπόταση,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Ταχυκαρδία,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Ταχύπνοια, 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Κενές φλέβες (μείωση της τριχοειδικής επαναπλήρωσης),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Ατονία, μυϊκές κράμπες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7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el-GR" sz="2400" dirty="0"/>
              <a:t>Διαταραχές του επιπέδου </a:t>
            </a:r>
            <a:r>
              <a:rPr lang="el-GR" sz="2400" dirty="0" smtClean="0"/>
              <a:t>συνείδησης,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el-GR" sz="2400" dirty="0"/>
              <a:t>Μείωση της διούρησης (</a:t>
            </a:r>
            <a:r>
              <a:rPr lang="el-GR" sz="2400" dirty="0" err="1"/>
              <a:t>ολιγουρία</a:t>
            </a:r>
            <a:r>
              <a:rPr lang="el-GR" sz="2400" dirty="0"/>
              <a:t> έως </a:t>
            </a:r>
            <a:r>
              <a:rPr lang="el-GR" sz="2400" dirty="0" err="1" smtClean="0"/>
              <a:t>ανουρία</a:t>
            </a:r>
            <a:r>
              <a:rPr lang="el-GR" sz="2400" dirty="0" smtClean="0"/>
              <a:t>)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el-GR" sz="2400" dirty="0" smtClean="0"/>
              <a:t>Σκούρα, </a:t>
            </a:r>
            <a:r>
              <a:rPr lang="el-GR" sz="2400" dirty="0"/>
              <a:t>πυκνά </a:t>
            </a:r>
            <a:r>
              <a:rPr lang="el-GR" sz="2400" dirty="0" smtClean="0"/>
              <a:t>ούρα,</a:t>
            </a:r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el-GR" sz="2400" dirty="0">
                <a:sym typeface="Symbol" pitchFamily="18" charset="2"/>
              </a:rPr>
              <a:t></a:t>
            </a:r>
            <a:r>
              <a:rPr lang="el-GR" sz="2400" dirty="0"/>
              <a:t> κεντρικής φλεβικής </a:t>
            </a:r>
            <a:r>
              <a:rPr lang="el-GR" sz="2400" dirty="0" smtClean="0"/>
              <a:t>πίεσης,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el-GR" sz="2400" dirty="0">
                <a:sym typeface="Symbol" pitchFamily="18" charset="2"/>
              </a:rPr>
              <a:t></a:t>
            </a:r>
            <a:r>
              <a:rPr lang="el-GR" sz="2400" dirty="0"/>
              <a:t> του σωματικού </a:t>
            </a:r>
            <a:r>
              <a:rPr lang="el-GR" sz="2400" dirty="0" smtClean="0"/>
              <a:t>βάρους,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el-GR" sz="2400" dirty="0"/>
              <a:t>Μειωμένος περισταλτισμός / </a:t>
            </a:r>
            <a:r>
              <a:rPr lang="el-GR" sz="2400" dirty="0" smtClean="0"/>
              <a:t>δυσκοιλιότητα,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el-GR" sz="2400" dirty="0"/>
              <a:t>θωρακικός πόνος (σε στεφανιαία νόσο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el-GR" sz="2400" dirty="0"/>
              <a:t>Αύξηση της θερμοκρασίας (ΣΕ </a:t>
            </a:r>
            <a:r>
              <a:rPr lang="el-GR" sz="2400" dirty="0" smtClean="0"/>
              <a:t>ΣΟΒΑΡΗ ΑΦΥΔΑΤΩΣΗ).</a:t>
            </a:r>
            <a:endParaRPr lang="el-GR" sz="24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Κλινικές  εκδηλώσεις  </a:t>
            </a:r>
            <a:r>
              <a:rPr lang="el-GR" dirty="0" err="1"/>
              <a:t>υ</a:t>
            </a:r>
            <a:r>
              <a:rPr lang="el-GR" dirty="0" err="1" smtClean="0"/>
              <a:t>πογκαιμίας</a:t>
            </a:r>
            <a:r>
              <a:rPr lang="el-GR" dirty="0" smtClean="0"/>
              <a:t> </a:t>
            </a:r>
            <a:br>
              <a:rPr lang="el-GR" dirty="0" smtClean="0"/>
            </a:br>
            <a:r>
              <a:rPr lang="el-GR" sz="3200" b="0" dirty="0" smtClean="0"/>
              <a:t>(2 από 2)</a:t>
            </a:r>
            <a:endParaRPr lang="el-GR" sz="3200" b="0" dirty="0"/>
          </a:p>
        </p:txBody>
      </p:sp>
    </p:spTree>
    <p:extLst>
      <p:ext uri="{BB962C8B-B14F-4D97-AF65-F5344CB8AC3E}">
        <p14:creationId xmlns:p14="http://schemas.microsoft.com/office/powerpoint/2010/main" val="406720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13184" y="266304"/>
            <a:ext cx="8517632" cy="792088"/>
          </a:xfrm>
        </p:spPr>
        <p:txBody>
          <a:bodyPr>
            <a:noAutofit/>
          </a:bodyPr>
          <a:lstStyle/>
          <a:p>
            <a:r>
              <a:rPr lang="el-GR" dirty="0" smtClean="0"/>
              <a:t>Εργαστηριακά ευρήματα  </a:t>
            </a:r>
            <a:r>
              <a:rPr lang="el-GR" dirty="0" err="1"/>
              <a:t>υ</a:t>
            </a:r>
            <a:r>
              <a:rPr lang="el-GR" dirty="0" err="1" smtClean="0"/>
              <a:t>πογκαιμίας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3744416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Na </a:t>
            </a:r>
            <a:r>
              <a:rPr lang="el-GR" sz="2400" dirty="0"/>
              <a:t>ούρων &lt; 10-15 </a:t>
            </a:r>
            <a:r>
              <a:rPr lang="en-US" sz="2400" dirty="0" err="1" smtClean="0"/>
              <a:t>meq</a:t>
            </a:r>
            <a:r>
              <a:rPr lang="en-US" sz="2400" dirty="0" smtClean="0"/>
              <a:t>/L</a:t>
            </a:r>
            <a:r>
              <a:rPr lang="el-GR" sz="2400" dirty="0" smtClean="0"/>
              <a:t>,</a:t>
            </a:r>
            <a:r>
              <a:rPr lang="en-US" sz="2400" dirty="0" smtClean="0"/>
              <a:t> </a:t>
            </a:r>
            <a:endParaRPr lang="en-US" sz="2400" dirty="0"/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el-GR" sz="2400" dirty="0" err="1"/>
              <a:t>Ωσμωτικότητα</a:t>
            </a:r>
            <a:r>
              <a:rPr lang="el-GR" sz="2400" dirty="0"/>
              <a:t> ούρων &gt; 450 </a:t>
            </a:r>
            <a:r>
              <a:rPr lang="en-US" sz="2400" dirty="0" err="1" smtClean="0"/>
              <a:t>mOsm</a:t>
            </a:r>
            <a:r>
              <a:rPr lang="en-US" sz="2400" dirty="0" smtClean="0"/>
              <a:t>/Kg</a:t>
            </a:r>
            <a:r>
              <a:rPr lang="el-GR" sz="2400" dirty="0" smtClean="0"/>
              <a:t>,</a:t>
            </a:r>
            <a:endParaRPr lang="en-US" sz="2400" dirty="0"/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BUN : Cr </a:t>
            </a:r>
            <a:r>
              <a:rPr lang="el-GR" sz="2400" dirty="0"/>
              <a:t>ορού &gt; 20 :</a:t>
            </a:r>
            <a:r>
              <a:rPr lang="el-GR" sz="2400" dirty="0" smtClean="0"/>
              <a:t>1ούρων,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el-GR" sz="2400" dirty="0"/>
              <a:t>Μεταβολές </a:t>
            </a:r>
            <a:r>
              <a:rPr lang="en-US" sz="2400" dirty="0"/>
              <a:t>Na+</a:t>
            </a:r>
            <a:r>
              <a:rPr lang="el-GR" sz="2400" dirty="0"/>
              <a:t> (↑), </a:t>
            </a:r>
            <a:r>
              <a:rPr lang="en-US" sz="2400" dirty="0"/>
              <a:t>K+</a:t>
            </a:r>
            <a:r>
              <a:rPr lang="el-GR" sz="2400" dirty="0"/>
              <a:t>, και </a:t>
            </a:r>
            <a:r>
              <a:rPr lang="en-US" sz="2400" dirty="0" smtClean="0"/>
              <a:t>HCO3-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el-GR" sz="2400" dirty="0">
                <a:sym typeface="Symbol" pitchFamily="18" charset="2"/>
              </a:rPr>
              <a:t></a:t>
            </a:r>
            <a:r>
              <a:rPr lang="el-GR" sz="2400" dirty="0"/>
              <a:t>  </a:t>
            </a:r>
            <a:r>
              <a:rPr lang="en-US" sz="2400" dirty="0" err="1"/>
              <a:t>Ht</a:t>
            </a:r>
            <a:r>
              <a:rPr lang="el-GR" sz="2400" dirty="0"/>
              <a:t>, και  ουρίας , </a:t>
            </a:r>
            <a:r>
              <a:rPr lang="el-GR" sz="2400" dirty="0">
                <a:sym typeface="Symbol" pitchFamily="18" charset="2"/>
              </a:rPr>
              <a:t> </a:t>
            </a:r>
            <a:r>
              <a:rPr lang="el-GR" sz="2400" dirty="0"/>
              <a:t>της λευκωματίνης του </a:t>
            </a:r>
            <a:r>
              <a:rPr lang="el-GR" sz="2400" dirty="0" smtClean="0"/>
              <a:t>ορού,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el-GR" sz="2400" dirty="0"/>
              <a:t>ειδικό βάρος &gt;1010 (συνήθως</a:t>
            </a:r>
            <a:r>
              <a:rPr lang="el-GR" sz="2400" dirty="0" smtClean="0"/>
              <a:t>).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Στόχοι θεραπείας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70571"/>
            <a:ext cx="3960440" cy="4608512"/>
          </a:xfrm>
        </p:spPr>
        <p:txBody>
          <a:bodyPr/>
          <a:lstStyle/>
          <a:p>
            <a:pPr marL="0" indent="0">
              <a:buNone/>
            </a:pPr>
            <a:r>
              <a:rPr lang="el-GR" sz="2600" b="1" dirty="0"/>
              <a:t>Αιτιολογική αντιμετώπιση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Αναζήτηση της αιτίας που προκάλεσε την </a:t>
            </a:r>
            <a:r>
              <a:rPr lang="el-GR" sz="2400" dirty="0" err="1" smtClean="0"/>
              <a:t>υποογκαιμία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  <a:buClr>
                <a:schemeClr val="tx1"/>
              </a:buClr>
            </a:pPr>
            <a:r>
              <a:rPr lang="el-GR" sz="2400" b="1" dirty="0">
                <a:solidFill>
                  <a:srgbClr val="004A82"/>
                </a:solidFill>
              </a:rPr>
              <a:t>Πχ αιμορραγία, έμετοι, διάρροιες </a:t>
            </a:r>
            <a:r>
              <a:rPr lang="el-GR" sz="2400" b="1" dirty="0" err="1" smtClean="0">
                <a:solidFill>
                  <a:srgbClr val="004A82"/>
                </a:solidFill>
              </a:rPr>
              <a:t>κλπ</a:t>
            </a:r>
            <a:r>
              <a:rPr lang="el-GR" sz="2400" b="1" dirty="0" smtClean="0">
                <a:solidFill>
                  <a:srgbClr val="004A82"/>
                </a:solidFill>
              </a:rPr>
              <a:t>,</a:t>
            </a:r>
            <a:endParaRPr lang="el-GR" sz="2400" b="1" dirty="0">
              <a:solidFill>
                <a:srgbClr val="004A82"/>
              </a:solidFill>
            </a:endParaRPr>
          </a:p>
          <a:p>
            <a:pPr>
              <a:spcBef>
                <a:spcPts val="2400"/>
              </a:spcBef>
              <a:buClr>
                <a:schemeClr val="tx1"/>
              </a:buClr>
            </a:pPr>
            <a:r>
              <a:rPr lang="el-GR" sz="2400" dirty="0"/>
              <a:t>Θεραπεία της </a:t>
            </a:r>
            <a:r>
              <a:rPr lang="el-GR" sz="2400" dirty="0" smtClean="0"/>
              <a:t>αιτίας.</a:t>
            </a:r>
            <a:endParaRPr lang="el-GR" sz="2400" dirty="0"/>
          </a:p>
          <a:p>
            <a:pPr>
              <a:spcBef>
                <a:spcPts val="24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644008" y="1170571"/>
            <a:ext cx="4283968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600" b="1" dirty="0" smtClean="0">
                <a:solidFill>
                  <a:prstClr val="black"/>
                </a:solidFill>
              </a:rPr>
              <a:t>Συμπτωματική αντιμετώπιση</a:t>
            </a:r>
          </a:p>
          <a:p>
            <a:pPr fontAlgn="auto">
              <a:spcBef>
                <a:spcPts val="240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Αποκατάσταση της απώλειας των υγρών και </a:t>
            </a:r>
            <a:r>
              <a:rPr lang="el-GR" sz="2400" dirty="0" smtClean="0">
                <a:solidFill>
                  <a:prstClr val="black"/>
                </a:solidFill>
              </a:rPr>
              <a:t>ηλεκτρολυτών.</a:t>
            </a:r>
            <a:endParaRPr lang="el-GR" sz="2400" dirty="0">
              <a:solidFill>
                <a:prstClr val="black"/>
              </a:solidFill>
            </a:endParaRPr>
          </a:p>
          <a:p>
            <a:pPr fontAlgn="auto">
              <a:spcBef>
                <a:spcPts val="240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Η σύσταση των διαλυμάτων που χρησιμοποιούνται για την αποκατάσταση των ελλειμμάτων εξαρτάται από την σύσταση των υγρών που χάθηκαν.</a:t>
            </a:r>
          </a:p>
          <a:p>
            <a:pPr fontAlgn="auto">
              <a:spcBef>
                <a:spcPts val="3600"/>
              </a:spcBef>
              <a:spcAft>
                <a:spcPts val="0"/>
              </a:spcAft>
            </a:pPr>
            <a:endParaRPr lang="el-GR" sz="2400" dirty="0">
              <a:solidFill>
                <a:prstClr val="black"/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427984" y="1340768"/>
            <a:ext cx="0" cy="3888432"/>
          </a:xfrm>
          <a:prstGeom prst="line">
            <a:avLst/>
          </a:prstGeom>
          <a:ln w="19050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63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Ισοζύγιο υγρών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/>
              <a:t>Καθημερινά στον ανθρώπινο οργανισμό εισέρχονται και αποβάλλονται μεγάλες ποσότητες υγρών και ηλεκτρολυτών στα πλαίσια της φυσιολογικής </a:t>
            </a:r>
            <a:r>
              <a:rPr lang="el-GR" sz="2400" dirty="0" smtClean="0"/>
              <a:t>λειτουργίας,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/>
              <a:t>Πάραυτα η </a:t>
            </a:r>
            <a:r>
              <a:rPr lang="el-GR" sz="2400" dirty="0" err="1"/>
              <a:t>υδατοηλεκτρολυτική</a:t>
            </a:r>
            <a:r>
              <a:rPr lang="el-GR" sz="2400" dirty="0"/>
              <a:t> ισορροπία διατηρείται σταθερή και επιτυγχάνεται</a:t>
            </a:r>
            <a:r>
              <a:rPr lang="el-GR" sz="2400" dirty="0">
                <a:solidFill>
                  <a:srgbClr val="004A82"/>
                </a:solidFill>
              </a:rPr>
              <a:t> </a:t>
            </a:r>
            <a:r>
              <a:rPr lang="el-GR" sz="2400" b="1" dirty="0" smtClean="0">
                <a:solidFill>
                  <a:srgbClr val="004A82"/>
                </a:solidFill>
              </a:rPr>
              <a:t>ομοιοστασία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2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Θεραπεία/ Νοσηλευτικές παρεμβάσεις </a:t>
            </a:r>
            <a:br>
              <a:rPr lang="el-GR" dirty="0" smtClean="0"/>
            </a:b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sz="2400" dirty="0"/>
              <a:t>Αναζήτηση και άρση (θεραπεία) της </a:t>
            </a:r>
            <a:r>
              <a:rPr lang="el-GR" sz="2400" dirty="0" smtClean="0"/>
              <a:t>αιτίας</a:t>
            </a:r>
            <a:endParaRPr lang="el-GR" sz="2400" dirty="0"/>
          </a:p>
          <a:p>
            <a:pPr marL="723900" indent="-3683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Διακοπή </a:t>
            </a:r>
            <a:r>
              <a:rPr lang="el-GR" sz="2400" dirty="0" smtClean="0"/>
              <a:t>αιμορραγίας,</a:t>
            </a:r>
            <a:endParaRPr lang="el-GR" sz="2400" dirty="0"/>
          </a:p>
          <a:p>
            <a:pPr marL="723900" indent="-3683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Αντιμετώπιση εμετών, διάρροιας </a:t>
            </a:r>
            <a:r>
              <a:rPr lang="el-GR" sz="2400" dirty="0" smtClean="0"/>
              <a:t>κλπ.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Ενυδάτωση ασθενή</a:t>
            </a:r>
          </a:p>
          <a:p>
            <a:pPr marL="723900" indent="-3683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P.os (εφόσον δεν υπάρχει αντένδειξη</a:t>
            </a:r>
            <a:r>
              <a:rPr lang="el-GR" sz="2400" dirty="0" smtClean="0"/>
              <a:t>),</a:t>
            </a:r>
            <a:endParaRPr lang="el-GR" sz="2400" dirty="0"/>
          </a:p>
          <a:p>
            <a:pPr marL="723900" indent="-3683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Τοποθέτηση </a:t>
            </a:r>
            <a:r>
              <a:rPr lang="el-GR" sz="2400" dirty="0" err="1"/>
              <a:t>φλεβοκαθετήρα</a:t>
            </a:r>
            <a:r>
              <a:rPr lang="el-GR" sz="2400" dirty="0"/>
              <a:t> και </a:t>
            </a:r>
          </a:p>
          <a:p>
            <a:pPr marL="723900" indent="-3683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err="1"/>
              <a:t>Iv</a:t>
            </a:r>
            <a:r>
              <a:rPr lang="el-GR" sz="2400" dirty="0"/>
              <a:t> χορήγηση: κρυσταλλοειδή ισότονα </a:t>
            </a:r>
            <a:r>
              <a:rPr lang="el-GR" sz="2400" dirty="0" smtClean="0"/>
              <a:t>διαλύματα,</a:t>
            </a:r>
            <a:endParaRPr lang="el-GR" sz="2400" dirty="0"/>
          </a:p>
          <a:p>
            <a:pPr marL="723900" indent="-3683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Ο Όγκος των χορηγούμενων υγρών εξαρτάται από τις </a:t>
            </a:r>
            <a:r>
              <a:rPr lang="el-GR" sz="2400" dirty="0" smtClean="0"/>
              <a:t>απώλειες. 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72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96077" y="1169368"/>
            <a:ext cx="8820472" cy="568863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2400" dirty="0"/>
              <a:t>Καταγραφή </a:t>
            </a:r>
            <a:r>
              <a:rPr lang="el-GR" sz="2400" dirty="0" smtClean="0"/>
              <a:t>προσλαμβανόμενων, </a:t>
            </a:r>
            <a:endParaRPr lang="el-GR" sz="2400" dirty="0"/>
          </a:p>
          <a:p>
            <a:pPr marL="6985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Είδος διαλυμάτων, ρυθμός χορήγησης (</a:t>
            </a:r>
            <a:r>
              <a:rPr lang="el-GR" sz="2400" dirty="0" err="1"/>
              <a:t>ml</a:t>
            </a:r>
            <a:r>
              <a:rPr lang="el-GR" sz="2400" dirty="0"/>
              <a:t>/h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600"/>
              </a:spcBef>
            </a:pPr>
            <a:r>
              <a:rPr lang="el-GR" sz="2400" dirty="0"/>
              <a:t>Καταγραφή </a:t>
            </a:r>
            <a:r>
              <a:rPr lang="el-GR" sz="2400" dirty="0" smtClean="0"/>
              <a:t>αποβαλλόμενων,</a:t>
            </a:r>
            <a:endParaRPr lang="el-GR" sz="2400" dirty="0"/>
          </a:p>
          <a:p>
            <a:pPr marL="6985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Τοποθέτηση καθετήρα </a:t>
            </a:r>
            <a:r>
              <a:rPr lang="el-GR" sz="2400" dirty="0" err="1"/>
              <a:t>κύστεως</a:t>
            </a:r>
            <a:r>
              <a:rPr lang="el-GR" sz="2400" dirty="0"/>
              <a:t> και μέτρηση  ούρων 24ώρου</a:t>
            </a:r>
          </a:p>
          <a:p>
            <a:pPr marL="6985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από </a:t>
            </a:r>
            <a:r>
              <a:rPr lang="el-GR" sz="2400" dirty="0" err="1"/>
              <a:t>ρινογαστρικό</a:t>
            </a:r>
            <a:r>
              <a:rPr lang="el-GR" sz="2400" dirty="0"/>
              <a:t> (</a:t>
            </a:r>
            <a:r>
              <a:rPr lang="el-GR" sz="2400" dirty="0" err="1"/>
              <a:t>Levin</a:t>
            </a:r>
            <a:r>
              <a:rPr lang="el-GR" sz="2400" dirty="0" smtClean="0"/>
              <a:t>),</a:t>
            </a:r>
            <a:endParaRPr lang="el-GR" sz="2400" dirty="0"/>
          </a:p>
          <a:p>
            <a:pPr marL="6985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από άλλες παροχετεύσεις (τραύμα, θωρακική παροχέτευση </a:t>
            </a:r>
            <a:r>
              <a:rPr lang="el-GR" sz="2400" dirty="0" smtClean="0"/>
              <a:t>κ.λ.π.)</a:t>
            </a:r>
            <a:endParaRPr lang="el-GR" sz="2400" dirty="0"/>
          </a:p>
          <a:p>
            <a:pPr>
              <a:spcBef>
                <a:spcPts val="600"/>
              </a:spcBef>
            </a:pPr>
            <a:r>
              <a:rPr lang="el-GR" sz="2400" dirty="0"/>
              <a:t>Παρακολούθηση ασθενή για</a:t>
            </a:r>
          </a:p>
          <a:p>
            <a:pPr marL="6985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/>
              <a:t>Σημεία </a:t>
            </a:r>
            <a:r>
              <a:rPr lang="el-GR" sz="2400" dirty="0"/>
              <a:t>βελτίωσης (φυσιολογικά ΖΣ, χρώμα επίπεδο συνείδησης κλπ</a:t>
            </a:r>
            <a:r>
              <a:rPr lang="el-GR" sz="2400" dirty="0" smtClean="0"/>
              <a:t>),</a:t>
            </a:r>
            <a:endParaRPr lang="el-GR" sz="2400" dirty="0"/>
          </a:p>
          <a:p>
            <a:pPr marL="6985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ή επιπλοκών: </a:t>
            </a:r>
            <a:r>
              <a:rPr lang="el-GR" sz="2400" dirty="0" err="1"/>
              <a:t>υποογκαιικό</a:t>
            </a:r>
            <a:r>
              <a:rPr lang="el-GR" sz="2400" dirty="0"/>
              <a:t> </a:t>
            </a:r>
            <a:r>
              <a:rPr lang="el-GR" sz="2400" dirty="0" err="1"/>
              <a:t>shock</a:t>
            </a:r>
            <a:r>
              <a:rPr lang="el-GR" sz="2400" dirty="0"/>
              <a:t> (επιδείνωση των σημείων και συμπτωμάτων της </a:t>
            </a:r>
            <a:r>
              <a:rPr lang="el-GR" sz="2400" dirty="0" err="1"/>
              <a:t>υποογκαιμίας</a:t>
            </a:r>
            <a:r>
              <a:rPr lang="el-GR" sz="2400" dirty="0" smtClean="0"/>
              <a:t>),</a:t>
            </a:r>
            <a:endParaRPr lang="el-GR" sz="2400" dirty="0"/>
          </a:p>
          <a:p>
            <a:pPr marL="6985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/>
              <a:t>ή </a:t>
            </a:r>
            <a:r>
              <a:rPr lang="el-GR" sz="2400" dirty="0" err="1" smtClean="0"/>
              <a:t>υπερογκαιμία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Θεραπεία/ Νοσηλευτικές παρεμβάσεις </a:t>
            </a:r>
            <a:br>
              <a:rPr lang="el-GR" dirty="0" smtClean="0"/>
            </a:br>
            <a:r>
              <a:rPr lang="el-GR" sz="3200" b="0" dirty="0" smtClean="0"/>
              <a:t>(</a:t>
            </a:r>
            <a:r>
              <a:rPr lang="el-GR" sz="3200" b="0" dirty="0"/>
              <a:t>2</a:t>
            </a:r>
            <a:r>
              <a:rPr lang="el-GR" sz="3200" b="0" dirty="0" smtClean="0"/>
              <a:t> από 2)</a:t>
            </a:r>
            <a:endParaRPr lang="el-GR" sz="3200" b="0" dirty="0"/>
          </a:p>
        </p:txBody>
      </p:sp>
    </p:spTree>
    <p:extLst>
      <p:ext uri="{BB962C8B-B14F-4D97-AF65-F5344CB8AC3E}">
        <p14:creationId xmlns:p14="http://schemas.microsoft.com/office/powerpoint/2010/main" val="31925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sz="4400" dirty="0" err="1" smtClean="0"/>
              <a:t>Υπερογκαιμία</a:t>
            </a:r>
            <a:r>
              <a:rPr lang="el-GR" sz="4400" dirty="0" smtClean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b="0" dirty="0" smtClean="0"/>
              <a:t>(περίσσεια ύδατος  ή δηλητηρίαση με ύδωρ)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1440160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l-GR" sz="2800" dirty="0"/>
              <a:t>Αύξηση του κυκλοφορούντος όγκου ή  του </a:t>
            </a:r>
            <a:r>
              <a:rPr lang="el-GR" sz="2800" dirty="0" err="1"/>
              <a:t>εξωκυττάριου</a:t>
            </a:r>
            <a:r>
              <a:rPr lang="el-GR" sz="2800" dirty="0"/>
              <a:t> </a:t>
            </a:r>
            <a:r>
              <a:rPr lang="el-GR" sz="2800" dirty="0" smtClean="0"/>
              <a:t>υγρού</a:t>
            </a:r>
            <a:r>
              <a:rPr lang="el-GR" sz="28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78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Αίτια </a:t>
            </a:r>
            <a:r>
              <a:rPr lang="el-GR" dirty="0" err="1"/>
              <a:t>υ</a:t>
            </a:r>
            <a:r>
              <a:rPr lang="el-GR" dirty="0" err="1" smtClean="0"/>
              <a:t>περογκαιμίας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400" dirty="0"/>
              <a:t>Υπερβολική </a:t>
            </a:r>
            <a:r>
              <a:rPr lang="el-GR" sz="2400" dirty="0" smtClean="0"/>
              <a:t>χορήγηση ύδατος,</a:t>
            </a:r>
            <a:endParaRPr lang="el-GR" sz="2400" dirty="0"/>
          </a:p>
          <a:p>
            <a:pPr marL="804863" indent="-354013">
              <a:spcBef>
                <a:spcPts val="1200"/>
              </a:spcBef>
              <a:buFont typeface="Courier New" panose="02070309020205020404" pitchFamily="49" charset="0"/>
              <a:buChar char="o"/>
              <a:tabLst>
                <a:tab pos="900113" algn="l"/>
              </a:tabLst>
            </a:pPr>
            <a:r>
              <a:rPr lang="el-GR" sz="2400" dirty="0"/>
              <a:t>Ιατρονοσηλευτικά </a:t>
            </a:r>
            <a:r>
              <a:rPr lang="el-GR" sz="2400" dirty="0" smtClean="0"/>
              <a:t>αίτια,</a:t>
            </a:r>
            <a:endParaRPr lang="el-GR" sz="2400" dirty="0"/>
          </a:p>
          <a:p>
            <a:pPr marL="1147763">
              <a:spcBef>
                <a:spcPts val="1200"/>
              </a:spcBef>
              <a:buFont typeface="Calibri" panose="020F0502020204030204" pitchFamily="34" charset="0"/>
              <a:buChar char="‒"/>
              <a:tabLst>
                <a:tab pos="900113" algn="l"/>
              </a:tabLst>
            </a:pPr>
            <a:r>
              <a:rPr lang="el-GR" sz="2400" dirty="0"/>
              <a:t>Αρρύθμιστη και ανεξέλεγκτη ροή </a:t>
            </a:r>
            <a:r>
              <a:rPr lang="el-GR" sz="2400" dirty="0" smtClean="0"/>
              <a:t>διαλυμάτων.</a:t>
            </a:r>
            <a:endParaRPr lang="el-GR" sz="2400" dirty="0"/>
          </a:p>
          <a:p>
            <a:pPr marL="804863" indent="-354013">
              <a:spcBef>
                <a:spcPts val="2400"/>
              </a:spcBef>
              <a:buFont typeface="Courier New" panose="02070309020205020404" pitchFamily="49" charset="0"/>
              <a:buChar char="o"/>
              <a:tabLst>
                <a:tab pos="900113" algn="l"/>
              </a:tabLst>
            </a:pPr>
            <a:r>
              <a:rPr lang="el-GR" sz="2400" dirty="0"/>
              <a:t>Διαιτητικές συνήθειες (μεγάλη κατανάλωση αλατιού</a:t>
            </a:r>
            <a:r>
              <a:rPr lang="el-GR" sz="2400" dirty="0" smtClean="0"/>
              <a:t>), 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 startAt="2"/>
            </a:pPr>
            <a:r>
              <a:rPr lang="el-GR" sz="2400" dirty="0" smtClean="0"/>
              <a:t>Ελαττωμένη αποβολή,</a:t>
            </a:r>
          </a:p>
          <a:p>
            <a:pPr marL="874713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/>
              <a:t>Νεφρική ανεπάρκεια,</a:t>
            </a:r>
            <a:endParaRPr lang="el-GR" sz="2400" dirty="0"/>
          </a:p>
          <a:p>
            <a:pPr marL="514350" indent="-514350">
              <a:spcBef>
                <a:spcPts val="3000"/>
              </a:spcBef>
              <a:buFont typeface="+mj-lt"/>
              <a:buAutoNum type="arabicPeriod" startAt="3"/>
            </a:pPr>
            <a:r>
              <a:rPr lang="el-GR" sz="2400" dirty="0"/>
              <a:t>Συνδυασμός των </a:t>
            </a:r>
            <a:r>
              <a:rPr lang="el-GR" sz="2400" dirty="0" smtClean="0"/>
              <a:t>δύο.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03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Κλινική εικόνα</a:t>
            </a:r>
            <a:r>
              <a:rPr lang="en-US" dirty="0" smtClean="0"/>
              <a:t> </a:t>
            </a:r>
            <a:r>
              <a:rPr lang="el-GR" dirty="0" err="1"/>
              <a:t>υπερογκαιμίας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Δυσφορία, δύσπνοια, διαταραχές της </a:t>
            </a:r>
            <a:r>
              <a:rPr lang="el-GR" sz="2400" dirty="0" smtClean="0"/>
              <a:t>αναπνοής,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Πνευμονικό </a:t>
            </a:r>
            <a:r>
              <a:rPr lang="el-GR" sz="2400" dirty="0"/>
              <a:t>οίδημα, 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Αύξηση της </a:t>
            </a:r>
            <a:r>
              <a:rPr lang="el-GR" sz="2400" dirty="0" smtClean="0"/>
              <a:t>ΚΦΠ,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Υπνηλία, κεφαλαλγία, αδυναμία,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Πολυουρία (αρχικά χωρίς νεφρική ανεπάρκεια) ή  ελάττωση του όγκου των ούρων (νεφρική ανεπάρκεια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Υγρό και ψυχρό δέρμα, 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Περιφερικά οιδήματα,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Σπασμοί</a:t>
            </a:r>
            <a:r>
              <a:rPr lang="el-GR" sz="2400" dirty="0"/>
              <a:t>, </a:t>
            </a:r>
            <a:r>
              <a:rPr lang="el-GR" sz="2400" dirty="0" smtClean="0"/>
              <a:t>κώμα.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2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Θεραπεία</a:t>
            </a:r>
            <a:r>
              <a:rPr lang="en-US" dirty="0" smtClean="0"/>
              <a:t> </a:t>
            </a:r>
            <a:r>
              <a:rPr lang="el-GR" dirty="0" err="1"/>
              <a:t>υπερογκαιμίας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228491"/>
            <a:ext cx="4402832" cy="5040560"/>
          </a:xfrm>
        </p:spPr>
        <p:txBody>
          <a:bodyPr/>
          <a:lstStyle/>
          <a:p>
            <a:pPr marL="0" indent="0">
              <a:buNone/>
            </a:pPr>
            <a:r>
              <a:rPr lang="el-GR" sz="2800" b="1" dirty="0"/>
              <a:t>Αιτιολογική αντιμετώπιση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Αναζήτηση και Άρση της υποκείμενης αιτίας</a:t>
            </a:r>
          </a:p>
          <a:p>
            <a:pPr marL="698500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Λάθος υπολογισμός IV χορήγησης διαλυμάτων;</a:t>
            </a:r>
          </a:p>
          <a:p>
            <a:pPr marL="698500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ΟΝΑ, ΧΝΑ;</a:t>
            </a:r>
          </a:p>
          <a:p>
            <a:pPr marL="698500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Απρόσφορη έκκριση </a:t>
            </a:r>
            <a:r>
              <a:rPr lang="el-GR" sz="2400" dirty="0" err="1"/>
              <a:t>αντιδιουρητικής</a:t>
            </a:r>
            <a:r>
              <a:rPr lang="el-GR" sz="2400" dirty="0"/>
              <a:t> ορμόνης ;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572000" y="1228491"/>
            <a:ext cx="45720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800" b="1" dirty="0" smtClean="0">
                <a:solidFill>
                  <a:prstClr val="black"/>
                </a:solidFill>
              </a:rPr>
              <a:t>Συμπτωματική αντιμετώπιση</a:t>
            </a:r>
          </a:p>
          <a:p>
            <a:pPr fontAlgn="auto">
              <a:spcBef>
                <a:spcPts val="2400"/>
              </a:spcBef>
              <a:spcAft>
                <a:spcPts val="0"/>
              </a:spcAft>
              <a:buClr>
                <a:srgbClr val="004A82"/>
              </a:buClr>
            </a:pPr>
            <a:r>
              <a:rPr lang="el-GR" sz="2400" dirty="0">
                <a:solidFill>
                  <a:prstClr val="black"/>
                </a:solidFill>
              </a:rPr>
              <a:t>Άναλος </a:t>
            </a:r>
            <a:r>
              <a:rPr lang="el-GR" sz="2400" dirty="0" smtClean="0">
                <a:solidFill>
                  <a:prstClr val="black"/>
                </a:solidFill>
              </a:rPr>
              <a:t>δίαιτα,</a:t>
            </a:r>
            <a:endParaRPr lang="el-GR" sz="2400" dirty="0">
              <a:solidFill>
                <a:prstClr val="black"/>
              </a:solidFill>
            </a:endParaRPr>
          </a:p>
          <a:p>
            <a:pPr fontAlgn="auto">
              <a:spcBef>
                <a:spcPts val="2400"/>
              </a:spcBef>
              <a:spcAft>
                <a:spcPts val="0"/>
              </a:spcAft>
              <a:buClr>
                <a:srgbClr val="004A82"/>
              </a:buClr>
            </a:pPr>
            <a:r>
              <a:rPr lang="el-GR" sz="2400" dirty="0">
                <a:solidFill>
                  <a:prstClr val="black"/>
                </a:solidFill>
              </a:rPr>
              <a:t>Χορήγηση </a:t>
            </a:r>
            <a:r>
              <a:rPr lang="el-GR" sz="2400" dirty="0" smtClean="0">
                <a:solidFill>
                  <a:prstClr val="black"/>
                </a:solidFill>
              </a:rPr>
              <a:t>διουρητικών,</a:t>
            </a:r>
            <a:endParaRPr lang="el-GR" sz="2400" dirty="0">
              <a:solidFill>
                <a:prstClr val="black"/>
              </a:solidFill>
            </a:endParaRPr>
          </a:p>
          <a:p>
            <a:pPr fontAlgn="auto">
              <a:spcBef>
                <a:spcPts val="2400"/>
              </a:spcBef>
              <a:spcAft>
                <a:spcPts val="0"/>
              </a:spcAft>
              <a:buClr>
                <a:srgbClr val="004A82"/>
              </a:buClr>
            </a:pPr>
            <a:r>
              <a:rPr lang="el-GR" sz="2400" dirty="0">
                <a:solidFill>
                  <a:prstClr val="black"/>
                </a:solidFill>
              </a:rPr>
              <a:t>Περιορισμός του </a:t>
            </a:r>
            <a:r>
              <a:rPr lang="el-GR" sz="2400" dirty="0" smtClean="0">
                <a:solidFill>
                  <a:prstClr val="black"/>
                </a:solidFill>
              </a:rPr>
              <a:t>ύδατος,</a:t>
            </a:r>
            <a:endParaRPr lang="el-GR" sz="2400" dirty="0">
              <a:solidFill>
                <a:prstClr val="black"/>
              </a:solidFill>
            </a:endParaRPr>
          </a:p>
          <a:p>
            <a:pPr fontAlgn="auto">
              <a:spcBef>
                <a:spcPts val="2400"/>
              </a:spcBef>
              <a:spcAft>
                <a:spcPts val="0"/>
              </a:spcAft>
              <a:buClr>
                <a:srgbClr val="004A82"/>
              </a:buClr>
            </a:pPr>
            <a:r>
              <a:rPr lang="el-GR" sz="2400" dirty="0" smtClean="0">
                <a:solidFill>
                  <a:prstClr val="black"/>
                </a:solidFill>
              </a:rPr>
              <a:t>Χορήγηση </a:t>
            </a:r>
            <a:r>
              <a:rPr lang="el-GR" sz="2400" dirty="0">
                <a:solidFill>
                  <a:prstClr val="black"/>
                </a:solidFill>
              </a:rPr>
              <a:t>υπέρτονου διαλύματος χλωριούχου νατρίου εάν το επιτρέπει η αιμοδυναμική κατάσταση του </a:t>
            </a:r>
            <a:r>
              <a:rPr lang="el-GR" sz="2400" dirty="0" smtClean="0">
                <a:solidFill>
                  <a:prstClr val="black"/>
                </a:solidFill>
              </a:rPr>
              <a:t>ασθενούς.</a:t>
            </a:r>
            <a:endParaRPr lang="el-GR" sz="2400" dirty="0">
              <a:solidFill>
                <a:prstClr val="black"/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427984" y="1484784"/>
            <a:ext cx="0" cy="4320480"/>
          </a:xfrm>
          <a:prstGeom prst="line">
            <a:avLst/>
          </a:prstGeom>
          <a:ln w="19050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26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Οίδημα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Είναι η παθολογική αύξηση του διαμέσου υγρού, (στο </a:t>
            </a:r>
            <a:r>
              <a:rPr lang="el-GR" sz="2400" dirty="0" err="1"/>
              <a:t>διαμεσοκυττάριο</a:t>
            </a:r>
            <a:r>
              <a:rPr lang="el-GR" sz="2400" dirty="0"/>
              <a:t> χώρο) που οδηγεί σε εμφανή διόγκωση των ιστών.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324" y="2132856"/>
            <a:ext cx="4932040" cy="36990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24082" y="5904826"/>
            <a:ext cx="3916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Indication of edema – a symptom of malnutrition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Oxfam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International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BY-NC-ND 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034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</a:t>
            </a:r>
            <a:r>
              <a:rPr lang="el-GR" dirty="0"/>
              <a:t>ί</a:t>
            </a:r>
            <a:r>
              <a:rPr lang="el-GR" dirty="0" smtClean="0"/>
              <a:t>τια ανάπτυξης </a:t>
            </a:r>
            <a:r>
              <a:rPr lang="el-GR" dirty="0"/>
              <a:t>ο</a:t>
            </a:r>
            <a:r>
              <a:rPr lang="el-GR" dirty="0" smtClean="0"/>
              <a:t>ιδήματος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l-GR" sz="2400" dirty="0"/>
              <a:t>Αυξημένη υδροστατική πίεση </a:t>
            </a:r>
            <a:r>
              <a:rPr lang="el-GR" sz="2400" dirty="0" smtClean="0"/>
              <a:t>αίματος,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Ελαττωμένη </a:t>
            </a:r>
            <a:r>
              <a:rPr lang="el-GR" sz="2400" dirty="0" err="1"/>
              <a:t>ογκωτική</a:t>
            </a:r>
            <a:r>
              <a:rPr lang="el-GR" sz="2400" dirty="0"/>
              <a:t> πίεση πλάσματος (</a:t>
            </a:r>
            <a:r>
              <a:rPr lang="el-GR" sz="2400" dirty="0" err="1"/>
              <a:t>υποπρωτεΐναιμία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 err="1"/>
              <a:t>Λεμφαγγειακή</a:t>
            </a:r>
            <a:r>
              <a:rPr lang="el-GR" sz="2400" dirty="0"/>
              <a:t> απόφραξη (συνήθως τοπικό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Αυξημένη </a:t>
            </a:r>
            <a:r>
              <a:rPr lang="el-GR" sz="2400" dirty="0" err="1"/>
              <a:t>κολλοειδοσμωτική</a:t>
            </a:r>
            <a:r>
              <a:rPr lang="el-GR" sz="2400" dirty="0"/>
              <a:t> και </a:t>
            </a:r>
            <a:r>
              <a:rPr lang="el-GR" sz="2400" dirty="0" err="1"/>
              <a:t>οσμωτική</a:t>
            </a:r>
            <a:r>
              <a:rPr lang="el-GR" sz="2400" dirty="0"/>
              <a:t> πίεση του υγρού των </a:t>
            </a:r>
            <a:r>
              <a:rPr lang="el-GR" sz="2400" dirty="0" smtClean="0"/>
              <a:t>ιστών,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Αυξημένη διαπερατότητα </a:t>
            </a:r>
            <a:r>
              <a:rPr lang="el-GR" sz="2400" dirty="0" smtClean="0"/>
              <a:t>ενδοθηλίου.</a:t>
            </a:r>
            <a:endParaRPr lang="el-GR" sz="2400" dirty="0"/>
          </a:p>
          <a:p>
            <a:pPr>
              <a:spcBef>
                <a:spcPts val="42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1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Οίδημα οφειλόμενο σε αυξημένη </a:t>
            </a:r>
            <a:r>
              <a:rPr lang="el-GR" dirty="0"/>
              <a:t>υ</a:t>
            </a:r>
            <a:r>
              <a:rPr lang="el-GR" dirty="0" smtClean="0"/>
              <a:t>δροστατική </a:t>
            </a:r>
            <a:r>
              <a:rPr lang="el-GR" dirty="0"/>
              <a:t>π</a:t>
            </a:r>
            <a:r>
              <a:rPr lang="el-GR" dirty="0" smtClean="0"/>
              <a:t>ίεση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2400"/>
              </a:spcBef>
            </a:pPr>
            <a:r>
              <a:rPr lang="el-GR" sz="2400" dirty="0"/>
              <a:t>Συμφορητική καρδιακή </a:t>
            </a:r>
            <a:r>
              <a:rPr lang="el-GR" sz="2400" dirty="0" smtClean="0"/>
              <a:t>ανεπάρκεια,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2400"/>
              </a:spcBef>
            </a:pPr>
            <a:r>
              <a:rPr lang="el-GR" sz="2400" dirty="0"/>
              <a:t>Θρόμβωση φλέβας ή αίτια που προκαλούν απόφραξη </a:t>
            </a:r>
            <a:r>
              <a:rPr lang="el-GR" sz="2400" dirty="0" smtClean="0"/>
              <a:t>φλέβας,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2400"/>
              </a:spcBef>
            </a:pPr>
            <a:r>
              <a:rPr lang="el-GR" sz="2400" dirty="0" err="1"/>
              <a:t>Συμφυτική</a:t>
            </a:r>
            <a:r>
              <a:rPr lang="el-GR" sz="2400" dirty="0"/>
              <a:t> </a:t>
            </a:r>
            <a:r>
              <a:rPr lang="el-GR" sz="2400" dirty="0" smtClean="0"/>
              <a:t>περικαρδίτιδα,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2400"/>
              </a:spcBef>
            </a:pPr>
            <a:r>
              <a:rPr lang="el-GR" sz="2400" dirty="0"/>
              <a:t>Κίρρωση ήπατος (Πυλαία υπέρταση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2400"/>
              </a:spcBef>
            </a:pPr>
            <a:r>
              <a:rPr lang="el-GR" sz="2400" dirty="0"/>
              <a:t>Κατακράτηση ύδατος και ηλεκτρολυτών ή υπερβολική χορήγηση υγρών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4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Τριχοειδή αγγεία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2050" name="Picture 2" descr="File:Illu capilla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90" y="1772816"/>
            <a:ext cx="8264020" cy="413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13738" y="6052950"/>
            <a:ext cx="39165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Illu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capillary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Arcadian"/>
              </a:rPr>
              <a:t>Arcadian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238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Ισοζύγιο </a:t>
            </a:r>
            <a:r>
              <a:rPr lang="el-GR" dirty="0"/>
              <a:t>ύ</a:t>
            </a:r>
            <a:r>
              <a:rPr lang="el-GR" dirty="0" smtClean="0"/>
              <a:t>δατος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/>
              <a:t>Η ισορροπία μεταξύ εισερχόμενων και εξερχόμενων (αποβαλλόμενων) </a:t>
            </a:r>
            <a:r>
              <a:rPr lang="el-GR" sz="2400" dirty="0" smtClean="0"/>
              <a:t>υγρών,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/>
              <a:t>Αύξηση των εισερχόμενων ή μείωση των αποβαλλόμενων υγρών= θετικό </a:t>
            </a:r>
            <a:r>
              <a:rPr lang="el-GR" sz="2400" dirty="0" err="1"/>
              <a:t>ανισοζύγιο</a:t>
            </a:r>
            <a:r>
              <a:rPr lang="el-GR" sz="2400" dirty="0"/>
              <a:t> </a:t>
            </a:r>
            <a:r>
              <a:rPr lang="el-GR" sz="2400" dirty="0" smtClean="0"/>
              <a:t>ύδατος,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/>
              <a:t>Μείωση των εισερχόμενων ή αύξηση των εξερχόμενων υγρών (αποβαλλόμενων) = αρνητικό </a:t>
            </a:r>
            <a:r>
              <a:rPr lang="el-GR" sz="2400" dirty="0" err="1" smtClean="0"/>
              <a:t>ανισοζύγιούδατος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Λεμφαγγεία 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81" y="1340768"/>
            <a:ext cx="7179238" cy="3976194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2801144" y="5301208"/>
            <a:ext cx="3541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Illu lymph capillary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Lennert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B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63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</p:spPr>
        <p:txBody>
          <a:bodyPr>
            <a:noAutofit/>
          </a:bodyPr>
          <a:lstStyle/>
          <a:p>
            <a:r>
              <a:rPr lang="el-GR" dirty="0" smtClean="0"/>
              <a:t>Οίδημα οφειλόμενο σε ελαττωμένη </a:t>
            </a:r>
            <a:r>
              <a:rPr lang="el-GR" dirty="0" err="1"/>
              <a:t>ο</a:t>
            </a:r>
            <a:r>
              <a:rPr lang="el-GR" dirty="0" err="1" smtClean="0"/>
              <a:t>γκωτική</a:t>
            </a:r>
            <a:r>
              <a:rPr lang="el-GR" dirty="0" smtClean="0"/>
              <a:t> </a:t>
            </a:r>
            <a:r>
              <a:rPr lang="el-GR" dirty="0"/>
              <a:t>π</a:t>
            </a:r>
            <a:r>
              <a:rPr lang="el-GR" dirty="0" smtClean="0"/>
              <a:t>ίεση </a:t>
            </a:r>
            <a:r>
              <a:rPr lang="el-GR" dirty="0"/>
              <a:t>π</a:t>
            </a:r>
            <a:r>
              <a:rPr lang="el-GR" dirty="0" smtClean="0"/>
              <a:t>λάσματος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628800"/>
            <a:ext cx="5544616" cy="4910111"/>
          </a:xfrm>
        </p:spPr>
        <p:txBody>
          <a:bodyPr>
            <a:normAutofit/>
          </a:bodyPr>
          <a:lstStyle/>
          <a:p>
            <a:r>
              <a:rPr lang="el-GR" sz="2400" dirty="0"/>
              <a:t>Κυριότερη αιτία η </a:t>
            </a:r>
            <a:r>
              <a:rPr lang="el-GR" sz="2400" b="1" dirty="0"/>
              <a:t>ΥΠΟΠΡΩΤΕΪΝΑΙΜΙΑ</a:t>
            </a:r>
          </a:p>
          <a:p>
            <a:pPr lvl="1">
              <a:spcBef>
                <a:spcPts val="1800"/>
              </a:spcBef>
            </a:pPr>
            <a:r>
              <a:rPr lang="el-GR" sz="2400" dirty="0" smtClean="0"/>
              <a:t>Κίρρωση ήπατος,</a:t>
            </a:r>
            <a:endParaRPr lang="el-GR" sz="2400" dirty="0"/>
          </a:p>
          <a:p>
            <a:pPr lvl="1">
              <a:spcBef>
                <a:spcPts val="1800"/>
              </a:spcBef>
            </a:pPr>
            <a:r>
              <a:rPr lang="el-GR" sz="2400" dirty="0"/>
              <a:t>Πλημμελή </a:t>
            </a:r>
            <a:r>
              <a:rPr lang="el-GR" sz="2400" dirty="0" smtClean="0"/>
              <a:t>διατροφή,</a:t>
            </a:r>
            <a:endParaRPr lang="el-GR" sz="2400" dirty="0"/>
          </a:p>
          <a:p>
            <a:pPr lvl="1">
              <a:spcBef>
                <a:spcPts val="1800"/>
              </a:spcBef>
            </a:pPr>
            <a:r>
              <a:rPr lang="el-GR" sz="2400" dirty="0" err="1"/>
              <a:t>Σπειραματοπάθειες</a:t>
            </a:r>
            <a:r>
              <a:rPr lang="el-GR" sz="2400" dirty="0"/>
              <a:t> λόγω αυξημένης διήθησης πρωτεϊνών από το </a:t>
            </a:r>
            <a:r>
              <a:rPr lang="el-GR" sz="2400" dirty="0" smtClean="0"/>
              <a:t>πλάσμα,</a:t>
            </a:r>
            <a:endParaRPr lang="el-GR" sz="2400" dirty="0"/>
          </a:p>
          <a:p>
            <a:pPr lvl="1">
              <a:spcBef>
                <a:spcPts val="1800"/>
              </a:spcBef>
            </a:pPr>
            <a:r>
              <a:rPr lang="el-GR" sz="2400" dirty="0" err="1"/>
              <a:t>Εντεροπάθειες</a:t>
            </a:r>
            <a:r>
              <a:rPr lang="el-GR" sz="2400" dirty="0"/>
              <a:t> με απώλεια </a:t>
            </a:r>
            <a:r>
              <a:rPr lang="el-GR" sz="2400" dirty="0" smtClean="0"/>
              <a:t>πρωτεϊνών.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026" name="Picture 2" descr="File:Hepaticfail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800"/>
            <a:ext cx="3096344" cy="353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/>
          <p:nvPr/>
        </p:nvSpPr>
        <p:spPr>
          <a:xfrm>
            <a:off x="6113149" y="5168324"/>
            <a:ext cx="2318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Hepaticfailure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 tooltip="User:Jmh649"/>
              </a:rPr>
              <a:t>Jmh649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46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</p:spPr>
        <p:txBody>
          <a:bodyPr>
            <a:noAutofit/>
          </a:bodyPr>
          <a:lstStyle/>
          <a:p>
            <a:r>
              <a:rPr lang="el-GR" dirty="0" smtClean="0"/>
              <a:t>Οίδημα οφειλόμενο </a:t>
            </a:r>
            <a:r>
              <a:rPr lang="el-GR" dirty="0"/>
              <a:t>σ</a:t>
            </a:r>
            <a:r>
              <a:rPr lang="el-GR" dirty="0" smtClean="0"/>
              <a:t>ε </a:t>
            </a:r>
            <a:r>
              <a:rPr lang="el-GR" dirty="0" err="1"/>
              <a:t>λ</a:t>
            </a:r>
            <a:r>
              <a:rPr lang="el-GR" dirty="0" err="1" smtClean="0"/>
              <a:t>εμφαγγειακή</a:t>
            </a:r>
            <a:r>
              <a:rPr lang="el-GR" dirty="0" smtClean="0"/>
              <a:t> απόφραξη </a:t>
            </a:r>
            <a:r>
              <a:rPr lang="el-GR" sz="3200" b="0" dirty="0" smtClean="0"/>
              <a:t>(</a:t>
            </a:r>
            <a:r>
              <a:rPr lang="el-GR" sz="3200" b="0" dirty="0" err="1" smtClean="0"/>
              <a:t>Λεμφοίδημα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l-GR" sz="2400" dirty="0"/>
              <a:t>Σε απόφραξη λεμφαγγείων από διήθηση στα κακοήθη </a:t>
            </a:r>
            <a:r>
              <a:rPr lang="el-GR" sz="2400" dirty="0" smtClean="0"/>
              <a:t>νεοπλάσματα,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Χειρουργική αφαίρεση λεμφαδένων και </a:t>
            </a:r>
            <a:r>
              <a:rPr lang="el-GR" sz="2400" dirty="0" smtClean="0"/>
              <a:t>λεμφαγγείων,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 smtClean="0"/>
              <a:t>Φλεγμονές,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 err="1"/>
              <a:t>Ουλοποίηση</a:t>
            </a:r>
            <a:r>
              <a:rPr lang="el-GR" sz="2400" dirty="0"/>
              <a:t> μετά από </a:t>
            </a:r>
            <a:r>
              <a:rPr lang="el-GR" sz="2400" dirty="0" smtClean="0"/>
              <a:t>ακτινοθεραπεία.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4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Λεμφοίδημα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026" name="Picture 2" descr="File:Primary intestinal lymphangiectasia (Waldmann's disease) - le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980728"/>
            <a:ext cx="44958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16200000">
            <a:off x="5101229" y="3602633"/>
            <a:ext cx="3899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Primary intestinal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3"/>
              </a:rPr>
              <a:t>lymphangiectasia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 (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3"/>
              </a:rPr>
              <a:t>Waldmann's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 disease) -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legs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 tooltip="User:Filip em"/>
              </a:rPr>
              <a:t>Filip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4" tooltip="User:Filip em"/>
              </a:rPr>
              <a:t>em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 2.0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881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6144"/>
          </a:xfrm>
        </p:spPr>
        <p:txBody>
          <a:bodyPr>
            <a:noAutofit/>
          </a:bodyPr>
          <a:lstStyle/>
          <a:p>
            <a:r>
              <a:rPr lang="el-GR" sz="3100" dirty="0" smtClean="0"/>
              <a:t>Οίδημα οφειλόμενο </a:t>
            </a:r>
            <a:r>
              <a:rPr lang="el-GR" sz="3100" dirty="0"/>
              <a:t>σ</a:t>
            </a:r>
            <a:r>
              <a:rPr lang="el-GR" sz="3100" dirty="0" smtClean="0"/>
              <a:t>ε </a:t>
            </a:r>
            <a:r>
              <a:rPr lang="el-GR" sz="3100" dirty="0"/>
              <a:t>α</a:t>
            </a:r>
            <a:r>
              <a:rPr lang="el-GR" sz="3100" dirty="0" smtClean="0"/>
              <a:t>υξημένη </a:t>
            </a:r>
            <a:r>
              <a:rPr lang="el-GR" sz="3100" dirty="0" err="1" smtClean="0"/>
              <a:t>κολλοειδοσμωτική</a:t>
            </a:r>
            <a:r>
              <a:rPr lang="el-GR" sz="3100" dirty="0" smtClean="0"/>
              <a:t> και οσμωτική </a:t>
            </a:r>
            <a:r>
              <a:rPr lang="el-GR" sz="3100" dirty="0"/>
              <a:t>π</a:t>
            </a:r>
            <a:r>
              <a:rPr lang="el-GR" sz="3100" dirty="0" smtClean="0"/>
              <a:t>ίεση του υγρού των ιστών</a:t>
            </a:r>
            <a:endParaRPr lang="el-GR" sz="31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el-GR" sz="2400" dirty="0"/>
              <a:t>Υπερβολική κατανάλωση </a:t>
            </a:r>
            <a:r>
              <a:rPr lang="el-GR" sz="2400" dirty="0" smtClean="0"/>
              <a:t>άλατος,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Αυξημένη </a:t>
            </a:r>
            <a:r>
              <a:rPr lang="el-GR" sz="2400" dirty="0" err="1"/>
              <a:t>σωληναριακή</a:t>
            </a:r>
            <a:r>
              <a:rPr lang="el-GR" sz="2400" dirty="0"/>
              <a:t> </a:t>
            </a:r>
            <a:r>
              <a:rPr lang="el-GR" sz="2400" dirty="0" err="1"/>
              <a:t>επαναρρόφηση</a:t>
            </a:r>
            <a:r>
              <a:rPr lang="el-GR" sz="2400" dirty="0"/>
              <a:t> </a:t>
            </a:r>
            <a:r>
              <a:rPr lang="el-GR" sz="2400" dirty="0" smtClean="0"/>
              <a:t>νατρίου,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Ελαττωμένη νεφρική </a:t>
            </a:r>
            <a:r>
              <a:rPr lang="el-GR" sz="2400" dirty="0" smtClean="0"/>
              <a:t>διήθηση,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Εναπόθεση ουσιών (</a:t>
            </a:r>
            <a:r>
              <a:rPr lang="el-GR" sz="2400" dirty="0" err="1"/>
              <a:t>βλεννοπολυσακχαρίτες</a:t>
            </a:r>
            <a:r>
              <a:rPr lang="el-GR" sz="2400" dirty="0"/>
              <a:t>-μυξοίδημα</a:t>
            </a:r>
            <a:r>
              <a:rPr lang="el-GR" sz="2400" dirty="0" smtClean="0"/>
              <a:t>).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9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0160"/>
          </a:xfrm>
        </p:spPr>
        <p:txBody>
          <a:bodyPr>
            <a:normAutofit/>
          </a:bodyPr>
          <a:lstStyle/>
          <a:p>
            <a:r>
              <a:rPr lang="el-GR" dirty="0" smtClean="0"/>
              <a:t>Οίδημα οφειλόμενο σε αυξημένη </a:t>
            </a:r>
            <a:r>
              <a:rPr lang="el-GR" dirty="0"/>
              <a:t>δ</a:t>
            </a:r>
            <a:r>
              <a:rPr lang="el-GR" dirty="0" smtClean="0"/>
              <a:t>ιαπερατότητα </a:t>
            </a:r>
            <a:r>
              <a:rPr lang="el-GR" dirty="0"/>
              <a:t>ε</a:t>
            </a:r>
            <a:r>
              <a:rPr lang="el-GR" dirty="0" smtClean="0"/>
              <a:t>νδοθηλίου</a:t>
            </a:r>
            <a:endParaRPr lang="el-GR" sz="28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2880320"/>
          </a:xfrm>
        </p:spPr>
        <p:txBody>
          <a:bodyPr>
            <a:normAutofit/>
          </a:bodyPr>
          <a:lstStyle/>
          <a:p>
            <a:pPr>
              <a:spcBef>
                <a:spcPts val="4800"/>
              </a:spcBef>
            </a:pPr>
            <a:r>
              <a:rPr lang="el-GR" sz="2400" dirty="0" smtClean="0"/>
              <a:t>Φλεγμονές,</a:t>
            </a:r>
            <a:endParaRPr lang="el-GR" sz="2400" dirty="0"/>
          </a:p>
          <a:p>
            <a:pPr>
              <a:spcBef>
                <a:spcPts val="4800"/>
              </a:spcBef>
            </a:pPr>
            <a:r>
              <a:rPr lang="el-GR" sz="2400" dirty="0" smtClean="0"/>
              <a:t>Εγκαύματα-τραύματα,</a:t>
            </a:r>
            <a:endParaRPr lang="el-GR" sz="2400" dirty="0"/>
          </a:p>
          <a:p>
            <a:pPr>
              <a:spcBef>
                <a:spcPts val="4800"/>
              </a:spcBef>
            </a:pPr>
            <a:r>
              <a:rPr lang="el-GR" sz="2400" dirty="0"/>
              <a:t>Τοξικές, αλλεργικές ή ανοσολογικές </a:t>
            </a:r>
            <a:r>
              <a:rPr lang="el-GR" sz="2400" dirty="0" smtClean="0"/>
              <a:t>αντιδράσεις.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65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Θεραπεία οιδήματος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4042792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 smtClean="0"/>
              <a:t>Αιτιολογική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Άρση </a:t>
            </a:r>
            <a:r>
              <a:rPr lang="el-GR" sz="2400" dirty="0"/>
              <a:t>της υποκείμενης αιτίας</a:t>
            </a:r>
          </a:p>
          <a:p>
            <a:pPr lvl="1">
              <a:spcBef>
                <a:spcPts val="600"/>
              </a:spcBef>
            </a:pPr>
            <a:r>
              <a:rPr lang="el-GR" sz="2400" dirty="0" smtClean="0"/>
              <a:t>Π.χ. </a:t>
            </a:r>
            <a:r>
              <a:rPr lang="el-GR" sz="2400" dirty="0"/>
              <a:t>θεραπεία καρδιακής ανεπάρκειας, ηπατικής κίρρωσης, </a:t>
            </a:r>
            <a:r>
              <a:rPr lang="el-GR" sz="2400" dirty="0" err="1"/>
              <a:t>εντεροπαθειών</a:t>
            </a:r>
            <a:r>
              <a:rPr lang="el-GR" sz="2400" dirty="0"/>
              <a:t>, θεραπεία υποσιτισμού, Αντιμετώπιση αλλεργικών καταστάσεων  </a:t>
            </a:r>
            <a:r>
              <a:rPr lang="el-GR" sz="2400" dirty="0" smtClean="0"/>
              <a:t>κλπ.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582344" y="1196752"/>
            <a:ext cx="3826768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600" b="1" dirty="0" smtClean="0">
                <a:solidFill>
                  <a:prstClr val="black"/>
                </a:solidFill>
              </a:rPr>
              <a:t>Συμπτωματική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buClr>
                <a:srgbClr val="004A82"/>
              </a:buClr>
            </a:pPr>
            <a:r>
              <a:rPr lang="el-GR" sz="2400" dirty="0" smtClean="0">
                <a:solidFill>
                  <a:prstClr val="black"/>
                </a:solidFill>
              </a:rPr>
              <a:t>Δίαιτα: </a:t>
            </a:r>
            <a:r>
              <a:rPr lang="el-GR" sz="2400" dirty="0">
                <a:solidFill>
                  <a:prstClr val="black"/>
                </a:solidFill>
              </a:rPr>
              <a:t>περιορισμός νερού και </a:t>
            </a:r>
            <a:r>
              <a:rPr lang="el-GR" sz="2400" dirty="0" smtClean="0">
                <a:solidFill>
                  <a:prstClr val="black"/>
                </a:solidFill>
              </a:rPr>
              <a:t>άλατος,</a:t>
            </a:r>
            <a:endParaRPr lang="el-GR" sz="2400" dirty="0">
              <a:solidFill>
                <a:prstClr val="black"/>
              </a:solidFill>
            </a:endParaRPr>
          </a:p>
          <a:p>
            <a:pPr fontAlgn="auto">
              <a:spcBef>
                <a:spcPts val="1800"/>
              </a:spcBef>
              <a:spcAft>
                <a:spcPts val="0"/>
              </a:spcAft>
              <a:buClr>
                <a:srgbClr val="004A82"/>
              </a:buClr>
            </a:pPr>
            <a:r>
              <a:rPr lang="el-GR" sz="2400" dirty="0">
                <a:solidFill>
                  <a:prstClr val="black"/>
                </a:solidFill>
              </a:rPr>
              <a:t>Χορήγηση </a:t>
            </a:r>
            <a:r>
              <a:rPr lang="el-GR" sz="2400" dirty="0" smtClean="0">
                <a:solidFill>
                  <a:prstClr val="black"/>
                </a:solidFill>
              </a:rPr>
              <a:t>διουρητικών,</a:t>
            </a:r>
            <a:endParaRPr lang="el-GR" sz="2400" dirty="0">
              <a:solidFill>
                <a:prstClr val="black"/>
              </a:solidFill>
            </a:endParaRPr>
          </a:p>
          <a:p>
            <a:pPr fontAlgn="auto">
              <a:spcBef>
                <a:spcPts val="1800"/>
              </a:spcBef>
              <a:spcAft>
                <a:spcPts val="0"/>
              </a:spcAft>
              <a:buClr>
                <a:srgbClr val="004A82"/>
              </a:buClr>
            </a:pPr>
            <a:r>
              <a:rPr lang="el-GR" sz="2400" dirty="0">
                <a:solidFill>
                  <a:prstClr val="black"/>
                </a:solidFill>
              </a:rPr>
              <a:t>Χορήγηση πρωτεϊνών (σε </a:t>
            </a:r>
            <a:r>
              <a:rPr lang="el-GR" sz="2400" dirty="0" err="1">
                <a:solidFill>
                  <a:prstClr val="black"/>
                </a:solidFill>
              </a:rPr>
              <a:t>υποπρωτεϊναιμία</a:t>
            </a:r>
            <a:r>
              <a:rPr lang="el-GR" sz="2400" dirty="0" smtClean="0">
                <a:solidFill>
                  <a:prstClr val="black"/>
                </a:solidFill>
              </a:rPr>
              <a:t>).</a:t>
            </a:r>
            <a:endParaRPr lang="el-GR" sz="2400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</a:pPr>
            <a:endParaRPr lang="el-GR" sz="2400" dirty="0">
              <a:solidFill>
                <a:prstClr val="black"/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499992" y="1340768"/>
            <a:ext cx="0" cy="4176464"/>
          </a:xfrm>
          <a:prstGeom prst="line">
            <a:avLst/>
          </a:prstGeom>
          <a:ln w="19050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25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r>
              <a:rPr lang="el-GR" dirty="0" smtClean="0"/>
              <a:t>Νοσηλευτική  φροντίδα </a:t>
            </a:r>
            <a:r>
              <a:rPr lang="el-GR" dirty="0"/>
              <a:t>α</a:t>
            </a:r>
            <a:r>
              <a:rPr lang="el-GR" dirty="0" smtClean="0"/>
              <a:t>σθενή με οίδημα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/>
              <a:t>ΣΚΟΠΟΣ </a:t>
            </a:r>
          </a:p>
          <a:p>
            <a:pPr>
              <a:spcBef>
                <a:spcPts val="3000"/>
              </a:spcBef>
            </a:pPr>
            <a:r>
              <a:rPr lang="el-GR" sz="2400" dirty="0"/>
              <a:t>Να υποχωρήσει το </a:t>
            </a:r>
            <a:r>
              <a:rPr lang="el-GR" sz="2400" dirty="0" smtClean="0"/>
              <a:t>οίδημα,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Να προληφθεί η βλάβη του δέρματος λόγω στραγγαλισμού των τριχοειδών  που τροφοδοτούν το δέρμα και μπορεί να </a:t>
            </a:r>
            <a:r>
              <a:rPr lang="el-GR" sz="2400" dirty="0" smtClean="0"/>
              <a:t>προκληθεί:</a:t>
            </a:r>
            <a:endParaRPr lang="el-GR" sz="2400" dirty="0"/>
          </a:p>
          <a:p>
            <a:pPr lvl="1">
              <a:spcBef>
                <a:spcPts val="1800"/>
              </a:spcBef>
            </a:pPr>
            <a:r>
              <a:rPr lang="el-GR" sz="2400" dirty="0" smtClean="0"/>
              <a:t>Ισχαιμία:  </a:t>
            </a:r>
            <a:r>
              <a:rPr lang="el-GR" sz="2400" dirty="0"/>
              <a:t>εξέλκωση  και νέκρωση του </a:t>
            </a:r>
            <a:r>
              <a:rPr lang="el-GR" sz="2400" dirty="0" smtClean="0"/>
              <a:t>δέρματος, </a:t>
            </a:r>
            <a:endParaRPr lang="el-GR" sz="2400" dirty="0"/>
          </a:p>
          <a:p>
            <a:pPr lvl="1">
              <a:spcBef>
                <a:spcPts val="1800"/>
              </a:spcBef>
            </a:pPr>
            <a:r>
              <a:rPr lang="el-GR" sz="2400" dirty="0" smtClean="0"/>
              <a:t>Κατακλίσεις,</a:t>
            </a:r>
            <a:endParaRPr lang="el-GR" sz="2400" dirty="0"/>
          </a:p>
          <a:p>
            <a:pPr lvl="1">
              <a:spcBef>
                <a:spcPts val="1800"/>
              </a:spcBef>
            </a:pPr>
            <a:r>
              <a:rPr lang="el-GR" sz="2400" dirty="0" smtClean="0"/>
              <a:t>Λοίμωξη.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4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96144"/>
          </a:xfrm>
        </p:spPr>
        <p:txBody>
          <a:bodyPr>
            <a:noAutofit/>
          </a:bodyPr>
          <a:lstStyle/>
          <a:p>
            <a:r>
              <a:rPr lang="el-GR" dirty="0" smtClean="0"/>
              <a:t>Νοσηλευτικές παρεμβάσεις στην αντιμετώπιση του οιδήματος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464496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Εφαρμογή γενικών μέτρων για άρση (</a:t>
            </a:r>
            <a:r>
              <a:rPr lang="el-GR" sz="2400" dirty="0" smtClean="0"/>
              <a:t>θεραπεία) της </a:t>
            </a:r>
            <a:r>
              <a:rPr lang="el-GR" sz="2400" dirty="0" smtClean="0"/>
              <a:t>αιτίας,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Ανύψωση του/των </a:t>
            </a:r>
            <a:r>
              <a:rPr lang="el-GR" sz="2400" dirty="0" smtClean="0"/>
              <a:t>μέλους/ων,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Αποφυγή πίεσης και </a:t>
            </a:r>
            <a:r>
              <a:rPr lang="el-GR" sz="2400" dirty="0" smtClean="0"/>
              <a:t>τραυματισμού,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Καλή καθαριότητα και αποφυγή περισσότερης </a:t>
            </a:r>
            <a:r>
              <a:rPr lang="el-GR" sz="2400" dirty="0" smtClean="0"/>
              <a:t>υγρασίας.</a:t>
            </a:r>
            <a:endParaRPr lang="el-GR" sz="2400" dirty="0"/>
          </a:p>
          <a:p>
            <a:pPr>
              <a:spcBef>
                <a:spcPts val="30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33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76889" y="2348880"/>
            <a:ext cx="8229600" cy="1152128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 smtClean="0"/>
              <a:t>Διαταραχές Ηλεκτρολυτών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9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Μέση πρόσληψη </a:t>
            </a:r>
            <a:r>
              <a:rPr lang="el-GR" dirty="0"/>
              <a:t>υ</a:t>
            </a:r>
            <a:r>
              <a:rPr lang="el-GR" dirty="0" smtClean="0"/>
              <a:t>γρών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86892"/>
              </p:ext>
            </p:extLst>
          </p:nvPr>
        </p:nvGraphicFramePr>
        <p:xfrm>
          <a:off x="496610" y="1772816"/>
          <a:ext cx="8229600" cy="26642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888099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Ημερήσια Πρόσληψη από Τροφές - Υγρά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≈21000 </a:t>
                      </a:r>
                      <a:r>
                        <a:rPr lang="en-US" sz="2400" dirty="0" smtClean="0"/>
                        <a:t>ml </a:t>
                      </a:r>
                      <a:r>
                        <a:rPr lang="el-GR" sz="2400" dirty="0" smtClean="0"/>
                        <a:t>/ 24ωρο</a:t>
                      </a:r>
                      <a:endParaRPr lang="el-GR" sz="2400" dirty="0"/>
                    </a:p>
                  </a:txBody>
                  <a:tcPr/>
                </a:tc>
              </a:tr>
              <a:tr h="888099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Ημερήσια Σύνθεση από Οξείδωση Υδατανθράκων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≈200 ml / 24</a:t>
                      </a:r>
                      <a:r>
                        <a:rPr lang="el-GR" sz="2400" dirty="0" err="1" smtClean="0"/>
                        <a:t>ωρο</a:t>
                      </a:r>
                      <a:endParaRPr lang="el-GR" sz="2400" dirty="0" smtClean="0"/>
                    </a:p>
                  </a:txBody>
                  <a:tcPr/>
                </a:tc>
              </a:tr>
              <a:tr h="888099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Σύνολο Προσλαμβανόμενων Υγρών 24ώρου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≈2</a:t>
                      </a:r>
                      <a:r>
                        <a:rPr lang="el-GR" sz="2400" dirty="0" smtClean="0"/>
                        <a:t>3</a:t>
                      </a:r>
                      <a:r>
                        <a:rPr lang="en-US" sz="2400" dirty="0" smtClean="0"/>
                        <a:t>000 ml / 24</a:t>
                      </a:r>
                      <a:r>
                        <a:rPr lang="el-GR" sz="2400" dirty="0" err="1" smtClean="0"/>
                        <a:t>ωρο</a:t>
                      </a:r>
                      <a:endParaRPr lang="el-GR" sz="2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Διαταραχές Νατρίου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3059969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l-GR" sz="2400" dirty="0"/>
              <a:t>Το νάτριο αποτελεί τον κατεξοχήν  </a:t>
            </a:r>
            <a:r>
              <a:rPr lang="el-GR" sz="2400" dirty="0" err="1"/>
              <a:t>εξωκυττάριο</a:t>
            </a:r>
            <a:r>
              <a:rPr lang="el-GR" sz="2400" dirty="0"/>
              <a:t> ηλεκτρολύτη  και  ρυθμιστή της </a:t>
            </a:r>
            <a:r>
              <a:rPr lang="el-GR" sz="2400" dirty="0" err="1"/>
              <a:t>εξωκυττάριας</a:t>
            </a:r>
            <a:r>
              <a:rPr lang="el-GR" sz="2400" dirty="0"/>
              <a:t> ωσμωτικής </a:t>
            </a:r>
            <a:r>
              <a:rPr lang="el-GR" sz="2400" dirty="0" smtClean="0"/>
              <a:t>πίεσης,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Ιδιαίτερα ευαίσθητο το ΚΝΣ (εγκεφαλικό κύτταρο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err="1"/>
              <a:t>Υπονατριαμία</a:t>
            </a:r>
            <a:r>
              <a:rPr lang="el-GR" sz="2400" dirty="0"/>
              <a:t> προκαλεί διόγκωση των κυττάρων</a:t>
            </a:r>
            <a:r>
              <a:rPr lang="el-GR" sz="2400" b="1" dirty="0"/>
              <a:t> </a:t>
            </a:r>
            <a:r>
              <a:rPr lang="el-GR" sz="2400" b="1" dirty="0" smtClean="0"/>
              <a:t>(β),</a:t>
            </a:r>
            <a:endParaRPr lang="el-GR" sz="2400" b="1" dirty="0"/>
          </a:p>
          <a:p>
            <a:pPr>
              <a:spcBef>
                <a:spcPts val="1800"/>
              </a:spcBef>
            </a:pPr>
            <a:r>
              <a:rPr lang="el-GR" sz="2400" dirty="0" err="1"/>
              <a:t>Υπερνατριαμία</a:t>
            </a:r>
            <a:r>
              <a:rPr lang="el-GR" sz="2400" dirty="0"/>
              <a:t> προκαλεί συρρίκνωση των κυττάρων και κυτταρική </a:t>
            </a:r>
            <a:r>
              <a:rPr lang="el-GR" sz="2400" dirty="0" smtClean="0"/>
              <a:t>αφυδάτωση </a:t>
            </a:r>
            <a:r>
              <a:rPr lang="el-GR" sz="2400" b="1" dirty="0" smtClean="0"/>
              <a:t>(α).</a:t>
            </a:r>
            <a:endParaRPr lang="el-GR" sz="24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3074" name="Picture 2" descr="File:Turgor pressure on plant cells diagram.sv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" r="1116" b="14504"/>
          <a:stretch/>
        </p:blipFill>
        <p:spPr bwMode="auto">
          <a:xfrm>
            <a:off x="1953414" y="4256721"/>
            <a:ext cx="5752730" cy="198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25682" y="624995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prstClr val="black"/>
                </a:solidFill>
              </a:rPr>
              <a:t>α</a:t>
            </a:r>
            <a:endParaRPr lang="el-GR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1610" y="625483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prstClr val="black"/>
                </a:solidFill>
              </a:rPr>
              <a:t>β</a:t>
            </a:r>
            <a:endParaRPr lang="el-GR" b="1" dirty="0">
              <a:solidFill>
                <a:prstClr val="black"/>
              </a:solidFill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3046460" y="6408223"/>
            <a:ext cx="3541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Turgor pressure on plant cells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diagram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4" tooltip="User:LadyofHats"/>
              </a:rPr>
              <a:t>LadyofHats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B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399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Υπονατριαιμία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Όταν </a:t>
            </a:r>
            <a:r>
              <a:rPr lang="el-GR" sz="2400" dirty="0" err="1"/>
              <a:t>Na</a:t>
            </a:r>
            <a:r>
              <a:rPr lang="el-GR" sz="2400" dirty="0"/>
              <a:t> πλάσματος &lt;136 </a:t>
            </a:r>
            <a:r>
              <a:rPr lang="el-GR" sz="2400" dirty="0" err="1" smtClean="0"/>
              <a:t>mEq</a:t>
            </a:r>
            <a:r>
              <a:rPr lang="el-GR" sz="2400" dirty="0" smtClean="0"/>
              <a:t>/L.</a:t>
            </a:r>
            <a:endParaRPr lang="el-GR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l-GR" sz="2400" b="1" dirty="0" smtClean="0"/>
              <a:t>Αίτια:</a:t>
            </a:r>
            <a:endParaRPr lang="el-GR" sz="2400" b="1" dirty="0"/>
          </a:p>
          <a:p>
            <a:pPr>
              <a:spcBef>
                <a:spcPts val="1800"/>
              </a:spcBef>
            </a:pPr>
            <a:r>
              <a:rPr lang="el-GR" sz="2400" dirty="0"/>
              <a:t>Κατακράτηση και περίσσεια </a:t>
            </a:r>
            <a:r>
              <a:rPr lang="el-GR" sz="2400" dirty="0" smtClean="0"/>
              <a:t>νερού,</a:t>
            </a:r>
            <a:endParaRPr lang="el-GR" sz="2400" dirty="0"/>
          </a:p>
          <a:p>
            <a:pPr marL="6985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Δηλητηρίαση από ύδωρ, </a:t>
            </a:r>
            <a:r>
              <a:rPr lang="el-GR" sz="2400" dirty="0" err="1"/>
              <a:t>νεφρωσικό</a:t>
            </a:r>
            <a:r>
              <a:rPr lang="el-GR" sz="2400" dirty="0"/>
              <a:t> σύνδρομο,  σύνδρομο απρόσφορης έκκρισης </a:t>
            </a:r>
            <a:r>
              <a:rPr lang="el-GR" sz="2400" dirty="0" smtClean="0"/>
              <a:t>ADH,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Αυξημένη αποβολή </a:t>
            </a:r>
            <a:r>
              <a:rPr lang="el-GR" sz="2400" dirty="0" smtClean="0"/>
              <a:t>νατρίου,</a:t>
            </a:r>
            <a:endParaRPr lang="el-GR" sz="2400" dirty="0"/>
          </a:p>
          <a:p>
            <a:pPr marL="6985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Εφιδρώσεις, απώλεια από παροχετεύσεις (</a:t>
            </a:r>
            <a:r>
              <a:rPr lang="el-GR" sz="2400" dirty="0" smtClean="0"/>
              <a:t>γαστρεντερικό),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Μειωμένη </a:t>
            </a:r>
            <a:r>
              <a:rPr lang="el-GR" sz="2400" dirty="0" smtClean="0"/>
              <a:t>πρόσληψη,</a:t>
            </a:r>
            <a:endParaRPr lang="el-GR" sz="2400" dirty="0"/>
          </a:p>
          <a:p>
            <a:pPr marL="6985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Άναλος </a:t>
            </a:r>
            <a:r>
              <a:rPr lang="el-GR" sz="2400" dirty="0" smtClean="0"/>
              <a:t>δίαιτα,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Συνδυασμός των δύο παραγόντων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3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Κλινική </a:t>
            </a:r>
            <a:r>
              <a:rPr lang="el-GR" dirty="0"/>
              <a:t>ε</a:t>
            </a:r>
            <a:r>
              <a:rPr lang="el-GR" dirty="0" smtClean="0"/>
              <a:t>ικόνα</a:t>
            </a:r>
            <a:r>
              <a:rPr lang="en-US" dirty="0" smtClean="0"/>
              <a:t> </a:t>
            </a:r>
            <a:r>
              <a:rPr lang="el-GR" dirty="0" err="1"/>
              <a:t>υ</a:t>
            </a:r>
            <a:r>
              <a:rPr lang="el-GR" dirty="0" err="1" smtClean="0"/>
              <a:t>πονατριαιμίας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>
              <a:tabLst>
                <a:tab pos="355600" algn="l"/>
              </a:tabLst>
            </a:pPr>
            <a:r>
              <a:rPr lang="el-GR" sz="2400" dirty="0"/>
              <a:t>Όταν Na:130-135 </a:t>
            </a:r>
            <a:r>
              <a:rPr lang="el-GR" sz="2400" dirty="0" err="1"/>
              <a:t>mEq</a:t>
            </a:r>
            <a:r>
              <a:rPr lang="el-GR" sz="2400" dirty="0"/>
              <a:t>/L </a:t>
            </a:r>
          </a:p>
          <a:p>
            <a:pPr marL="723900" lvl="1" indent="-368300">
              <a:spcBef>
                <a:spcPts val="600"/>
              </a:spcBef>
            </a:pPr>
            <a:r>
              <a:rPr lang="el-GR" sz="2400" dirty="0"/>
              <a:t>Συνήθως χωρίς συμπτώματα.</a:t>
            </a:r>
          </a:p>
          <a:p>
            <a:pPr marL="355600" indent="-355600">
              <a:spcBef>
                <a:spcPts val="1200"/>
              </a:spcBef>
              <a:tabLst>
                <a:tab pos="355600" algn="l"/>
              </a:tabLst>
            </a:pPr>
            <a:r>
              <a:rPr lang="el-GR" sz="2400" dirty="0"/>
              <a:t>Όταν </a:t>
            </a:r>
            <a:r>
              <a:rPr lang="el-GR" sz="2400" dirty="0" err="1"/>
              <a:t>Na</a:t>
            </a:r>
            <a:r>
              <a:rPr lang="el-GR" sz="2400" dirty="0"/>
              <a:t>: 120-130 </a:t>
            </a:r>
            <a:r>
              <a:rPr lang="el-GR" sz="2400" dirty="0" err="1"/>
              <a:t>mEq</a:t>
            </a:r>
            <a:r>
              <a:rPr lang="el-GR" sz="2400" dirty="0"/>
              <a:t>/L</a:t>
            </a:r>
          </a:p>
          <a:p>
            <a:pPr marL="723900" lvl="1" indent="-368300">
              <a:spcBef>
                <a:spcPts val="600"/>
              </a:spcBef>
            </a:pPr>
            <a:r>
              <a:rPr lang="el-GR" sz="2400" dirty="0"/>
              <a:t>Ταχυσφυγμία, </a:t>
            </a:r>
            <a:r>
              <a:rPr lang="el-GR" sz="2400" dirty="0" smtClean="0"/>
              <a:t>υπόταση,</a:t>
            </a:r>
            <a:endParaRPr lang="el-GR" sz="2400" dirty="0"/>
          </a:p>
          <a:p>
            <a:pPr marL="723900" lvl="1" indent="-368300">
              <a:spcBef>
                <a:spcPts val="600"/>
              </a:spcBef>
            </a:pPr>
            <a:r>
              <a:rPr lang="el-GR" sz="2400" dirty="0" smtClean="0"/>
              <a:t>Ναυτία</a:t>
            </a:r>
            <a:r>
              <a:rPr lang="el-GR" sz="2400" dirty="0"/>
              <a:t>, κράμπες, εμετούς και κοιλιακούς πόνους.</a:t>
            </a:r>
          </a:p>
          <a:p>
            <a:pPr marL="355600" indent="-355600">
              <a:spcBef>
                <a:spcPts val="1200"/>
              </a:spcBef>
              <a:tabLst>
                <a:tab pos="355600" algn="l"/>
              </a:tabLst>
            </a:pPr>
            <a:r>
              <a:rPr lang="el-GR" sz="2400" dirty="0"/>
              <a:t>Όταν </a:t>
            </a:r>
            <a:r>
              <a:rPr lang="el-GR" sz="2400" dirty="0" err="1"/>
              <a:t>Na</a:t>
            </a:r>
            <a:r>
              <a:rPr lang="el-GR" sz="2400" dirty="0"/>
              <a:t>: &lt; 120 </a:t>
            </a:r>
            <a:r>
              <a:rPr lang="el-GR" sz="2400" dirty="0" err="1"/>
              <a:t>mEq</a:t>
            </a:r>
            <a:r>
              <a:rPr lang="el-GR" sz="2400" dirty="0"/>
              <a:t>/L </a:t>
            </a:r>
          </a:p>
          <a:p>
            <a:pPr marL="723900" lvl="1" indent="-368300">
              <a:spcBef>
                <a:spcPts val="600"/>
              </a:spcBef>
            </a:pPr>
            <a:r>
              <a:rPr lang="el-GR" sz="2400" dirty="0"/>
              <a:t>Έ</a:t>
            </a:r>
            <a:r>
              <a:rPr lang="el-GR" sz="2400" dirty="0" smtClean="0"/>
              <a:t>ντονη </a:t>
            </a:r>
            <a:r>
              <a:rPr lang="el-GR" sz="2400" dirty="0"/>
              <a:t>αδυναμία, </a:t>
            </a:r>
          </a:p>
          <a:p>
            <a:pPr marL="723900" lvl="1" indent="-368300">
              <a:spcBef>
                <a:spcPts val="600"/>
              </a:spcBef>
            </a:pPr>
            <a:r>
              <a:rPr lang="el-GR" sz="2400" dirty="0" smtClean="0"/>
              <a:t>Δύσπνοια </a:t>
            </a:r>
            <a:r>
              <a:rPr lang="el-GR" sz="2400" dirty="0"/>
              <a:t>(μέχρι και ΟΠΟ</a:t>
            </a:r>
            <a:r>
              <a:rPr lang="el-GR" sz="2400" dirty="0" smtClean="0"/>
              <a:t>),</a:t>
            </a:r>
            <a:endParaRPr lang="el-GR" sz="2400" dirty="0"/>
          </a:p>
          <a:p>
            <a:pPr marL="723900" lvl="1" indent="-368300">
              <a:spcBef>
                <a:spcPts val="600"/>
              </a:spcBef>
            </a:pPr>
            <a:r>
              <a:rPr lang="el-GR" sz="2400" dirty="0"/>
              <a:t>Μειωμένα </a:t>
            </a:r>
            <a:r>
              <a:rPr lang="el-GR" sz="2400" dirty="0" err="1"/>
              <a:t>τενόντια</a:t>
            </a:r>
            <a:r>
              <a:rPr lang="el-GR" sz="2400" dirty="0"/>
              <a:t> </a:t>
            </a:r>
            <a:r>
              <a:rPr lang="el-GR" sz="2400" dirty="0" smtClean="0"/>
              <a:t>αντανακλαστικά,</a:t>
            </a:r>
            <a:endParaRPr lang="el-GR" sz="2400" dirty="0"/>
          </a:p>
          <a:p>
            <a:pPr marL="723900" lvl="1" indent="-368300">
              <a:spcBef>
                <a:spcPts val="600"/>
              </a:spcBef>
            </a:pPr>
            <a:r>
              <a:rPr lang="el-GR" sz="2400" dirty="0" smtClean="0"/>
              <a:t>Σύγχυση</a:t>
            </a:r>
            <a:r>
              <a:rPr lang="el-GR" sz="2400" dirty="0"/>
              <a:t>, διέγερση, κώμα και τελικά </a:t>
            </a:r>
            <a:r>
              <a:rPr lang="el-GR" sz="2400" dirty="0" smtClean="0"/>
              <a:t>θάνατος.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0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</a:t>
            </a:r>
            <a:r>
              <a:rPr lang="el-GR" dirty="0" err="1" smtClean="0"/>
              <a:t>υπονατριαιμίας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87274"/>
            <a:ext cx="3826768" cy="4987286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l-GR" sz="2400" b="1" dirty="0"/>
              <a:t>Αιτιολογική αντιμετώπιση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Αναζήτηση και θεραπεία της </a:t>
            </a:r>
            <a:r>
              <a:rPr lang="el-GR" sz="2400" dirty="0" smtClean="0"/>
              <a:t>αιτίας.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314200" y="1187274"/>
            <a:ext cx="4413176" cy="5661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l-GR" sz="2600" b="1" dirty="0" smtClean="0">
                <a:solidFill>
                  <a:prstClr val="black"/>
                </a:solidFill>
              </a:rPr>
              <a:t>Συμπτωματική αντιμετώπιση</a:t>
            </a:r>
          </a:p>
          <a:p>
            <a:pPr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</a:pPr>
            <a:r>
              <a:rPr lang="el-GR" sz="2600" dirty="0">
                <a:solidFill>
                  <a:prstClr val="black"/>
                </a:solidFill>
              </a:rPr>
              <a:t>Περιορισμός </a:t>
            </a:r>
            <a:r>
              <a:rPr lang="el-GR" sz="2600" dirty="0" smtClean="0">
                <a:solidFill>
                  <a:prstClr val="black"/>
                </a:solidFill>
              </a:rPr>
              <a:t>υγρών,</a:t>
            </a:r>
            <a:endParaRPr lang="el-GR" sz="2600" dirty="0">
              <a:solidFill>
                <a:prstClr val="black"/>
              </a:solidFill>
            </a:endParaRPr>
          </a:p>
          <a:p>
            <a:pPr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</a:pPr>
            <a:r>
              <a:rPr lang="el-GR" sz="2600" dirty="0">
                <a:solidFill>
                  <a:prstClr val="black"/>
                </a:solidFill>
              </a:rPr>
              <a:t>Λήψη αλατιού  με </a:t>
            </a:r>
            <a:r>
              <a:rPr lang="el-GR" sz="2600" dirty="0" smtClean="0">
                <a:solidFill>
                  <a:prstClr val="black"/>
                </a:solidFill>
              </a:rPr>
              <a:t>δίαιτα,</a:t>
            </a:r>
            <a:endParaRPr lang="el-GR" sz="2600" dirty="0">
              <a:solidFill>
                <a:prstClr val="black"/>
              </a:solidFill>
            </a:endParaRPr>
          </a:p>
          <a:p>
            <a:pPr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</a:pPr>
            <a:r>
              <a:rPr lang="el-GR" sz="2600" dirty="0">
                <a:solidFill>
                  <a:prstClr val="black"/>
                </a:solidFill>
              </a:rPr>
              <a:t>χορήγηση υπέρτονου διαλύματος χλωριούχου νατρίου εάν το επιτρέπει η αιμοδυναμική κατάσταση του </a:t>
            </a:r>
            <a:r>
              <a:rPr lang="el-GR" sz="2600" dirty="0" smtClean="0">
                <a:solidFill>
                  <a:prstClr val="black"/>
                </a:solidFill>
              </a:rPr>
              <a:t>ασθενούς,</a:t>
            </a:r>
            <a:endParaRPr lang="el-GR" sz="2600" dirty="0">
              <a:solidFill>
                <a:prstClr val="black"/>
              </a:solidFill>
            </a:endParaRPr>
          </a:p>
          <a:p>
            <a:pPr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</a:pPr>
            <a:r>
              <a:rPr lang="el-GR" sz="2600" dirty="0">
                <a:solidFill>
                  <a:prstClr val="black"/>
                </a:solidFill>
              </a:rPr>
              <a:t>Μέτρηση ισοζυγίου </a:t>
            </a:r>
            <a:r>
              <a:rPr lang="el-GR" sz="2600" dirty="0" smtClean="0">
                <a:solidFill>
                  <a:prstClr val="black"/>
                </a:solidFill>
              </a:rPr>
              <a:t>ύδατος,</a:t>
            </a:r>
            <a:endParaRPr lang="el-GR" sz="2600" dirty="0">
              <a:solidFill>
                <a:prstClr val="black"/>
              </a:solidFill>
            </a:endParaRPr>
          </a:p>
          <a:p>
            <a:pPr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</a:pPr>
            <a:r>
              <a:rPr lang="el-GR" sz="2600" dirty="0">
                <a:solidFill>
                  <a:prstClr val="black"/>
                </a:solidFill>
              </a:rPr>
              <a:t>Παρακολούθηση ασθενή για εμφάνιση προβλημάτων (</a:t>
            </a:r>
            <a:r>
              <a:rPr lang="el-GR" sz="2600" dirty="0" err="1">
                <a:solidFill>
                  <a:prstClr val="black"/>
                </a:solidFill>
              </a:rPr>
              <a:t>σφύξεις</a:t>
            </a:r>
            <a:r>
              <a:rPr lang="el-GR" sz="2600" dirty="0">
                <a:solidFill>
                  <a:prstClr val="black"/>
                </a:solidFill>
              </a:rPr>
              <a:t>, αναπνοές, επίπεδο συνείδησης, ζύγισμα, </a:t>
            </a:r>
            <a:r>
              <a:rPr lang="el-GR" sz="2600" dirty="0" err="1">
                <a:solidFill>
                  <a:prstClr val="black"/>
                </a:solidFill>
              </a:rPr>
              <a:t>κλπ</a:t>
            </a:r>
            <a:r>
              <a:rPr lang="el-GR" sz="2600" dirty="0" smtClean="0">
                <a:solidFill>
                  <a:prstClr val="black"/>
                </a:solidFill>
              </a:rPr>
              <a:t>),</a:t>
            </a:r>
            <a:endParaRPr lang="el-GR" sz="2600" dirty="0">
              <a:solidFill>
                <a:prstClr val="black"/>
              </a:solidFill>
            </a:endParaRPr>
          </a:p>
          <a:p>
            <a:pPr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</a:pPr>
            <a:r>
              <a:rPr lang="el-GR" sz="2600" dirty="0">
                <a:solidFill>
                  <a:prstClr val="black"/>
                </a:solidFill>
              </a:rPr>
              <a:t>Εργαστηριακός </a:t>
            </a:r>
            <a:r>
              <a:rPr lang="el-GR" sz="2600" dirty="0" smtClean="0">
                <a:solidFill>
                  <a:prstClr val="black"/>
                </a:solidFill>
              </a:rPr>
              <a:t>έλεγχος.</a:t>
            </a:r>
            <a:endParaRPr lang="el-GR" sz="2600" dirty="0">
              <a:solidFill>
                <a:prstClr val="black"/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139952" y="1340768"/>
            <a:ext cx="0" cy="5112568"/>
          </a:xfrm>
          <a:prstGeom prst="line">
            <a:avLst/>
          </a:prstGeom>
          <a:ln w="19050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70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Υπερνατριαιμία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400" dirty="0"/>
              <a:t>Όταν </a:t>
            </a:r>
            <a:r>
              <a:rPr lang="el-GR" sz="2400" dirty="0" err="1"/>
              <a:t>Na</a:t>
            </a:r>
            <a:r>
              <a:rPr lang="el-GR" sz="2400" dirty="0"/>
              <a:t> πλάσματος &gt;145 </a:t>
            </a:r>
            <a:r>
              <a:rPr lang="el-GR" sz="2400" dirty="0" err="1"/>
              <a:t>mEq</a:t>
            </a:r>
            <a:r>
              <a:rPr lang="el-GR" sz="2400" dirty="0"/>
              <a:t>/L </a:t>
            </a:r>
            <a:r>
              <a:rPr lang="el-GR" sz="2400" dirty="0" smtClean="0"/>
              <a:t>.</a:t>
            </a:r>
            <a:endParaRPr lang="el-GR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l-GR" sz="2400" b="1" dirty="0"/>
              <a:t>Αίτια: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Αυξημένη πρόσληψη Νατρίου</a:t>
            </a:r>
          </a:p>
          <a:p>
            <a:pPr lvl="1">
              <a:spcBef>
                <a:spcPts val="1200"/>
              </a:spcBef>
            </a:pPr>
            <a:r>
              <a:rPr lang="el-GR" sz="2200" dirty="0"/>
              <a:t>Υπερνατριούχος δίαιτα, χορήγηση διαλυμάτων με υψηλή </a:t>
            </a:r>
            <a:r>
              <a:rPr lang="el-GR" sz="2200" dirty="0" smtClean="0"/>
              <a:t>περιεκτικότητα </a:t>
            </a:r>
            <a:r>
              <a:rPr lang="el-GR" sz="2200" dirty="0"/>
              <a:t>νατρίου (</a:t>
            </a:r>
            <a:r>
              <a:rPr lang="el-GR" sz="2200" dirty="0" err="1"/>
              <a:t>διττανθρακικά</a:t>
            </a:r>
            <a:r>
              <a:rPr lang="el-GR" sz="2200" dirty="0" smtClean="0"/>
              <a:t>).</a:t>
            </a:r>
            <a:endParaRPr lang="el-GR" sz="2200" dirty="0"/>
          </a:p>
          <a:p>
            <a:pPr>
              <a:spcBef>
                <a:spcPts val="1200"/>
              </a:spcBef>
            </a:pPr>
            <a:r>
              <a:rPr lang="el-GR" sz="2400" dirty="0"/>
              <a:t>Μειωμένη αποβολή Νατρίου</a:t>
            </a:r>
          </a:p>
          <a:p>
            <a:pPr lvl="1">
              <a:spcBef>
                <a:spcPts val="1200"/>
              </a:spcBef>
            </a:pPr>
            <a:r>
              <a:rPr lang="el-GR" sz="2200" dirty="0"/>
              <a:t>Υπεραλδοστερονισμός, ΄ν. </a:t>
            </a:r>
            <a:r>
              <a:rPr lang="el-GR" sz="2200" dirty="0" err="1"/>
              <a:t>Cushing</a:t>
            </a:r>
            <a:r>
              <a:rPr lang="el-GR" sz="2200" dirty="0"/>
              <a:t>, </a:t>
            </a:r>
            <a:r>
              <a:rPr lang="el-GR" sz="2200" dirty="0" err="1" smtClean="0"/>
              <a:t>κορτικοστεροειδή</a:t>
            </a:r>
            <a:r>
              <a:rPr lang="el-GR" sz="2200" dirty="0" smtClean="0"/>
              <a:t>,</a:t>
            </a:r>
            <a:endParaRPr lang="el-GR" sz="2200" dirty="0"/>
          </a:p>
          <a:p>
            <a:pPr lvl="1">
              <a:spcBef>
                <a:spcPts val="1200"/>
              </a:spcBef>
            </a:pPr>
            <a:r>
              <a:rPr lang="el-GR" sz="2200" dirty="0"/>
              <a:t>Απώλεια ύδατος από ποικίλα </a:t>
            </a:r>
            <a:r>
              <a:rPr lang="el-GR" sz="2200" dirty="0" smtClean="0"/>
              <a:t>αίτια,</a:t>
            </a:r>
            <a:endParaRPr lang="el-GR" sz="2200" dirty="0"/>
          </a:p>
          <a:p>
            <a:pPr lvl="1">
              <a:spcBef>
                <a:spcPts val="1200"/>
              </a:spcBef>
            </a:pPr>
            <a:r>
              <a:rPr lang="el-GR" sz="2200" dirty="0"/>
              <a:t>Μειωμένη πρόσληψη </a:t>
            </a:r>
            <a:r>
              <a:rPr lang="el-GR" sz="2200" dirty="0" smtClean="0"/>
              <a:t>ύδατος.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Κλινική εικόνα </a:t>
            </a:r>
            <a:r>
              <a:rPr lang="el-GR" dirty="0" err="1"/>
              <a:t>υ</a:t>
            </a:r>
            <a:r>
              <a:rPr lang="el-GR" dirty="0" err="1" smtClean="0"/>
              <a:t>περνατριαιμίας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Αρχικά</a:t>
            </a:r>
          </a:p>
          <a:p>
            <a:pPr lvl="1">
              <a:spcBef>
                <a:spcPts val="1800"/>
              </a:spcBef>
            </a:pPr>
            <a:r>
              <a:rPr lang="el-GR" sz="2200" dirty="0"/>
              <a:t>ληθαργικότητα, ανησυχία,</a:t>
            </a:r>
          </a:p>
          <a:p>
            <a:pPr lvl="1">
              <a:spcBef>
                <a:spcPts val="1800"/>
              </a:spcBef>
            </a:pPr>
            <a:r>
              <a:rPr lang="el-GR" sz="2200" dirty="0"/>
              <a:t>Αδυναμία, </a:t>
            </a:r>
            <a:r>
              <a:rPr lang="el-GR" sz="2200" dirty="0" smtClean="0"/>
              <a:t>υπόταση,</a:t>
            </a:r>
            <a:endParaRPr lang="el-GR" sz="2200" dirty="0"/>
          </a:p>
          <a:p>
            <a:pPr lvl="1">
              <a:spcBef>
                <a:spcPts val="1800"/>
              </a:spcBef>
            </a:pPr>
            <a:r>
              <a:rPr lang="el-GR" sz="2200" dirty="0"/>
              <a:t>Δέρμα και βλεννογόνοι </a:t>
            </a:r>
            <a:r>
              <a:rPr lang="el-GR" sz="2200" dirty="0" smtClean="0"/>
              <a:t>ξηροί.</a:t>
            </a:r>
            <a:endParaRPr lang="el-GR" sz="2200" dirty="0"/>
          </a:p>
          <a:p>
            <a:pPr>
              <a:spcBef>
                <a:spcPts val="3000"/>
              </a:spcBef>
            </a:pPr>
            <a:r>
              <a:rPr lang="el-GR" sz="2400" dirty="0"/>
              <a:t>Όψιμα</a:t>
            </a:r>
          </a:p>
          <a:p>
            <a:pPr lvl="1">
              <a:spcBef>
                <a:spcPts val="1800"/>
              </a:spcBef>
            </a:pPr>
            <a:r>
              <a:rPr lang="el-GR" sz="2000" dirty="0"/>
              <a:t> </a:t>
            </a:r>
            <a:r>
              <a:rPr lang="el-GR" sz="2200" dirty="0"/>
              <a:t>ευερεθιστότητα και αργότερα σπασμοί, κώμα και τελικά </a:t>
            </a:r>
            <a:r>
              <a:rPr lang="el-GR" sz="2200" dirty="0" smtClean="0"/>
              <a:t>θάνατος.</a:t>
            </a:r>
            <a:endParaRPr lang="el-GR" sz="22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3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</a:t>
            </a:r>
            <a:r>
              <a:rPr lang="el-GR" dirty="0" err="1"/>
              <a:t>Υπερνατριαιμίας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160748"/>
            <a:ext cx="4032448" cy="5040560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l-GR" sz="2400" b="1" dirty="0"/>
              <a:t>Αιτιολογική αντιμετώπιση</a:t>
            </a:r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/>
              <a:t>Διακοπή της περαιτέρω απώλειας ύδατος (με πιθανή χορήγηση </a:t>
            </a:r>
            <a:r>
              <a:rPr lang="el-GR" sz="2400" dirty="0" err="1"/>
              <a:t>αντιδιουρητικής</a:t>
            </a:r>
            <a:r>
              <a:rPr lang="el-GR" sz="2400" dirty="0"/>
              <a:t> ορμόνης όπου είναι απαραίτητο ή διορθώνοντας τυχόν ωσμωτική διούρηση</a:t>
            </a:r>
            <a:r>
              <a:rPr lang="el-GR" sz="2400" dirty="0" smtClean="0"/>
              <a:t>)</a:t>
            </a:r>
            <a:r>
              <a:rPr lang="el-GR" sz="24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716016" y="1170571"/>
            <a:ext cx="4248472" cy="5550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l-GR" sz="2400" b="1" dirty="0" smtClean="0">
                <a:solidFill>
                  <a:prstClr val="black"/>
                </a:solidFill>
              </a:rPr>
              <a:t>Συμπτωματική αντιμετώπιση</a:t>
            </a:r>
          </a:p>
          <a:p>
            <a:pPr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</a:pPr>
            <a:r>
              <a:rPr lang="el-GR" sz="2400" dirty="0">
                <a:solidFill>
                  <a:prstClr val="black"/>
                </a:solidFill>
              </a:rPr>
              <a:t>Άναλος </a:t>
            </a:r>
            <a:r>
              <a:rPr lang="el-GR" sz="2400" dirty="0" smtClean="0">
                <a:solidFill>
                  <a:prstClr val="black"/>
                </a:solidFill>
              </a:rPr>
              <a:t>δίαιτα,</a:t>
            </a:r>
            <a:endParaRPr lang="el-GR" sz="2400" dirty="0">
              <a:solidFill>
                <a:prstClr val="black"/>
              </a:solidFill>
            </a:endParaRPr>
          </a:p>
          <a:p>
            <a:pPr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</a:pPr>
            <a:r>
              <a:rPr lang="el-GR" sz="2400" dirty="0">
                <a:solidFill>
                  <a:prstClr val="black"/>
                </a:solidFill>
              </a:rPr>
              <a:t>Αναπλήρωση του ελλείμματος ύδατος με </a:t>
            </a:r>
            <a:r>
              <a:rPr lang="el-GR" sz="2400" dirty="0" err="1">
                <a:solidFill>
                  <a:prstClr val="black"/>
                </a:solidFill>
              </a:rPr>
              <a:t>υπότονα</a:t>
            </a:r>
            <a:r>
              <a:rPr lang="el-GR" sz="2400" dirty="0">
                <a:solidFill>
                  <a:prstClr val="black"/>
                </a:solidFill>
              </a:rPr>
              <a:t> </a:t>
            </a:r>
            <a:r>
              <a:rPr lang="el-GR" sz="2400" dirty="0" smtClean="0">
                <a:solidFill>
                  <a:prstClr val="black"/>
                </a:solidFill>
              </a:rPr>
              <a:t>υγρά,</a:t>
            </a:r>
            <a:endParaRPr lang="el-GR" sz="2400" dirty="0">
              <a:solidFill>
                <a:prstClr val="black"/>
              </a:solidFill>
            </a:endParaRPr>
          </a:p>
          <a:p>
            <a:pPr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</a:pPr>
            <a:r>
              <a:rPr lang="el-GR" sz="2400" dirty="0">
                <a:solidFill>
                  <a:prstClr val="black"/>
                </a:solidFill>
              </a:rPr>
              <a:t>Μέτρηση </a:t>
            </a:r>
            <a:r>
              <a:rPr lang="el-GR" sz="2400" dirty="0" smtClean="0">
                <a:solidFill>
                  <a:prstClr val="black"/>
                </a:solidFill>
              </a:rPr>
              <a:t>ισοζυγίου,</a:t>
            </a:r>
            <a:endParaRPr lang="el-GR" sz="2400" dirty="0">
              <a:solidFill>
                <a:prstClr val="black"/>
              </a:solidFill>
            </a:endParaRPr>
          </a:p>
          <a:p>
            <a:pPr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</a:pPr>
            <a:r>
              <a:rPr lang="el-GR" sz="2400" dirty="0">
                <a:solidFill>
                  <a:prstClr val="black"/>
                </a:solidFill>
              </a:rPr>
              <a:t>Παρακολούθηση ασθενή για εμφάνιση προβλημάτων (</a:t>
            </a:r>
            <a:r>
              <a:rPr lang="el-GR" sz="2400" dirty="0" err="1">
                <a:solidFill>
                  <a:prstClr val="black"/>
                </a:solidFill>
              </a:rPr>
              <a:t>σφύξεις</a:t>
            </a:r>
            <a:r>
              <a:rPr lang="el-GR" sz="2400" dirty="0">
                <a:solidFill>
                  <a:prstClr val="black"/>
                </a:solidFill>
              </a:rPr>
              <a:t>, αναπνοές, επίπεδο συνείδησης, ζύγισμα, </a:t>
            </a:r>
            <a:r>
              <a:rPr lang="el-GR" sz="2400" dirty="0" err="1">
                <a:solidFill>
                  <a:prstClr val="black"/>
                </a:solidFill>
              </a:rPr>
              <a:t>κλπ</a:t>
            </a:r>
            <a:r>
              <a:rPr lang="el-GR" sz="2400" dirty="0" smtClean="0">
                <a:solidFill>
                  <a:prstClr val="black"/>
                </a:solidFill>
              </a:rPr>
              <a:t>),</a:t>
            </a:r>
            <a:endParaRPr lang="el-GR" sz="2400" dirty="0">
              <a:solidFill>
                <a:prstClr val="black"/>
              </a:solidFill>
            </a:endParaRPr>
          </a:p>
          <a:p>
            <a:pPr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</a:pPr>
            <a:r>
              <a:rPr lang="el-GR" sz="2400" dirty="0">
                <a:solidFill>
                  <a:prstClr val="black"/>
                </a:solidFill>
              </a:rPr>
              <a:t>Εργαστηριακός </a:t>
            </a:r>
            <a:r>
              <a:rPr lang="el-GR" sz="2400" dirty="0" smtClean="0">
                <a:solidFill>
                  <a:prstClr val="black"/>
                </a:solidFill>
              </a:rPr>
              <a:t>έλεγχος.</a:t>
            </a:r>
            <a:endParaRPr lang="el-GR" sz="2400" dirty="0">
              <a:solidFill>
                <a:prstClr val="black"/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499992" y="1363742"/>
            <a:ext cx="0" cy="4536504"/>
          </a:xfrm>
          <a:prstGeom prst="line">
            <a:avLst/>
          </a:prstGeom>
          <a:ln w="19050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43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Διαταραχές Καλίου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Ιδιαίτερα ευαίσθητο το μυοκάρδιο (</a:t>
            </a:r>
            <a:r>
              <a:rPr lang="el-GR" sz="2400" dirty="0" err="1"/>
              <a:t>μυοκαρδιακή</a:t>
            </a:r>
            <a:r>
              <a:rPr lang="el-GR" sz="2400" dirty="0"/>
              <a:t> ίνα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 err="1"/>
              <a:t>Υποκαλιαιμία</a:t>
            </a:r>
            <a:r>
              <a:rPr lang="el-GR" sz="2400" dirty="0"/>
              <a:t>: αύξηση της συχνότητας της καρδιακής συστολής , </a:t>
            </a:r>
            <a:r>
              <a:rPr lang="el-GR" sz="2400" dirty="0" err="1" smtClean="0"/>
              <a:t>ταχυαρρυθμίες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 err="1"/>
              <a:t>Υπερκαλιαιμία</a:t>
            </a:r>
            <a:r>
              <a:rPr lang="el-GR" sz="2400" dirty="0"/>
              <a:t>: μείωση  της συχνότητας της καρδιακής συστολής , </a:t>
            </a:r>
            <a:r>
              <a:rPr lang="el-GR" sz="2400" dirty="0" err="1" smtClean="0"/>
              <a:t>βραδυαρρυθμίες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34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Υποκαλιαιμία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l-GR" sz="2400" dirty="0"/>
              <a:t>Όταν Κ πλάσματος &lt;3,5 </a:t>
            </a:r>
            <a:r>
              <a:rPr lang="el-GR" sz="2400" dirty="0" err="1" smtClean="0"/>
              <a:t>mEq</a:t>
            </a:r>
            <a:r>
              <a:rPr lang="el-GR" sz="2400" dirty="0" smtClean="0"/>
              <a:t>/L.</a:t>
            </a:r>
            <a:endParaRPr lang="el-GR" sz="2400" dirty="0"/>
          </a:p>
          <a:p>
            <a:pPr marL="0" indent="0">
              <a:spcBef>
                <a:spcPts val="800"/>
              </a:spcBef>
              <a:buNone/>
            </a:pPr>
            <a:r>
              <a:rPr lang="el-GR" sz="2400" b="1" dirty="0"/>
              <a:t>Αίτια:</a:t>
            </a:r>
          </a:p>
          <a:p>
            <a:pPr>
              <a:spcBef>
                <a:spcPts val="800"/>
              </a:spcBef>
            </a:pPr>
            <a:r>
              <a:rPr lang="el-GR" sz="2400" dirty="0"/>
              <a:t>Ανεπαρκής </a:t>
            </a:r>
            <a:r>
              <a:rPr lang="el-GR" sz="2400" dirty="0" smtClean="0"/>
              <a:t>πρόσληψη,</a:t>
            </a:r>
            <a:endParaRPr lang="el-GR" sz="2400" dirty="0"/>
          </a:p>
          <a:p>
            <a:pPr>
              <a:spcBef>
                <a:spcPts val="800"/>
              </a:spcBef>
            </a:pPr>
            <a:r>
              <a:rPr lang="el-GR" sz="2400" dirty="0"/>
              <a:t>Αυξημένη αποβολή </a:t>
            </a:r>
            <a:r>
              <a:rPr lang="el-GR" sz="2400" dirty="0" smtClean="0"/>
              <a:t>καλίου, </a:t>
            </a:r>
            <a:endParaRPr lang="el-GR" sz="2400" dirty="0"/>
          </a:p>
          <a:p>
            <a:pPr lvl="1">
              <a:spcBef>
                <a:spcPts val="800"/>
              </a:spcBef>
            </a:pPr>
            <a:r>
              <a:rPr lang="el-GR" sz="2200" dirty="0"/>
              <a:t>Αυξημένη διούρηση, </a:t>
            </a:r>
            <a:r>
              <a:rPr lang="el-GR" sz="2200" dirty="0" err="1"/>
              <a:t>Cushing</a:t>
            </a:r>
            <a:r>
              <a:rPr lang="el-GR" sz="2200" dirty="0"/>
              <a:t>, </a:t>
            </a:r>
            <a:r>
              <a:rPr lang="el-GR" sz="2200" dirty="0" err="1"/>
              <a:t>υπεραλδοστερονισμός</a:t>
            </a:r>
            <a:r>
              <a:rPr lang="el-GR" sz="2200" dirty="0"/>
              <a:t>, διάρροια, </a:t>
            </a:r>
            <a:r>
              <a:rPr lang="el-GR" sz="2200" dirty="0" smtClean="0"/>
              <a:t>εμετός.</a:t>
            </a:r>
            <a:endParaRPr lang="el-GR" sz="2200" dirty="0"/>
          </a:p>
          <a:p>
            <a:pPr>
              <a:spcBef>
                <a:spcPts val="800"/>
              </a:spcBef>
            </a:pPr>
            <a:r>
              <a:rPr lang="el-GR" sz="2400" dirty="0"/>
              <a:t>Μετακίνησή του από τον </a:t>
            </a:r>
            <a:r>
              <a:rPr lang="el-GR" sz="2400" dirty="0" err="1"/>
              <a:t>εξωκυττάριο</a:t>
            </a:r>
            <a:r>
              <a:rPr lang="el-GR" sz="2400" dirty="0"/>
              <a:t> στον ενδοκυττάριο χώρο.</a:t>
            </a:r>
          </a:p>
          <a:p>
            <a:pPr lvl="1">
              <a:spcBef>
                <a:spcPts val="800"/>
              </a:spcBef>
            </a:pPr>
            <a:r>
              <a:rPr lang="el-GR" sz="2200" dirty="0" err="1"/>
              <a:t>Υπερινσουλιναιμία</a:t>
            </a:r>
            <a:r>
              <a:rPr lang="el-GR" sz="2200" dirty="0"/>
              <a:t>: Είσοδος γλυκόζης στα </a:t>
            </a:r>
            <a:r>
              <a:rPr lang="el-GR" sz="2200" dirty="0" smtClean="0"/>
              <a:t>κύτταρα, </a:t>
            </a:r>
            <a:endParaRPr lang="el-GR" sz="2200" dirty="0"/>
          </a:p>
          <a:p>
            <a:pPr lvl="1">
              <a:spcBef>
                <a:spcPts val="800"/>
              </a:spcBef>
            </a:pPr>
            <a:r>
              <a:rPr lang="el-GR" sz="2200" dirty="0"/>
              <a:t>Μεταβολική </a:t>
            </a:r>
            <a:r>
              <a:rPr lang="el-GR" sz="2200" dirty="0" err="1" smtClean="0"/>
              <a:t>αλκάλωση</a:t>
            </a:r>
            <a:r>
              <a:rPr lang="el-GR" sz="2200" dirty="0" smtClean="0"/>
              <a:t>,</a:t>
            </a:r>
            <a:endParaRPr lang="el-GR" sz="2200" dirty="0"/>
          </a:p>
          <a:p>
            <a:pPr lvl="1">
              <a:spcBef>
                <a:spcPts val="800"/>
              </a:spcBef>
            </a:pPr>
            <a:r>
              <a:rPr lang="el-GR" sz="2200" dirty="0" smtClean="0"/>
              <a:t>ΟΠΔ.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4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Κλινική εικόνα </a:t>
            </a:r>
            <a:r>
              <a:rPr lang="el-GR" dirty="0" err="1"/>
              <a:t>υ</a:t>
            </a:r>
            <a:r>
              <a:rPr lang="el-GR" dirty="0" err="1" smtClean="0"/>
              <a:t>ποκαλιαιμίας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l-GR" sz="2400" dirty="0"/>
              <a:t>Διαταραχές της καρδιακής λειτουργίας (αρρυθμίες, πτώση του ST διαστήματος, χαμηλό έπαρμα Τ και σαφές κύμα </a:t>
            </a:r>
            <a:r>
              <a:rPr lang="el-GR" sz="2400" dirty="0" smtClean="0"/>
              <a:t>U.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Αδυναμία, κράμπες, μυαλγίες και σε περιπτώσεις έντονης </a:t>
            </a:r>
            <a:r>
              <a:rPr lang="el-GR" sz="2400" dirty="0" err="1"/>
              <a:t>υποκαλιαιμίας</a:t>
            </a:r>
            <a:r>
              <a:rPr lang="el-GR" sz="2400" dirty="0"/>
              <a:t> </a:t>
            </a:r>
            <a:r>
              <a:rPr lang="el-GR" sz="2400" dirty="0" err="1"/>
              <a:t>ραβδομυόλυση</a:t>
            </a:r>
            <a:r>
              <a:rPr lang="el-GR" sz="2400" dirty="0"/>
              <a:t>.</a:t>
            </a:r>
          </a:p>
          <a:p>
            <a:pPr>
              <a:spcBef>
                <a:spcPts val="3600"/>
              </a:spcBef>
            </a:pPr>
            <a:r>
              <a:rPr lang="el-GR" sz="2400" dirty="0"/>
              <a:t>Εκδηλώσεις από συμμετοχή των λείων μυϊκών ινών με εικόνα δυσκοιλιότητας ή ειλεού.</a:t>
            </a:r>
          </a:p>
          <a:p>
            <a:pPr>
              <a:spcBef>
                <a:spcPts val="3600"/>
              </a:spcBef>
            </a:pPr>
            <a:r>
              <a:rPr lang="el-GR" sz="2400" dirty="0"/>
              <a:t>Νευρολογικές εκδηλώσεις: δίψα, διαταραχές των εν τω </a:t>
            </a:r>
            <a:r>
              <a:rPr lang="el-GR" sz="2400" dirty="0" err="1"/>
              <a:t>βάθει</a:t>
            </a:r>
            <a:r>
              <a:rPr lang="el-GR" sz="2400" dirty="0"/>
              <a:t> </a:t>
            </a:r>
            <a:r>
              <a:rPr lang="el-GR" sz="2400" dirty="0" err="1"/>
              <a:t>τενόντιων</a:t>
            </a:r>
            <a:r>
              <a:rPr lang="el-GR" sz="2400" dirty="0"/>
              <a:t> αντανακλαστικών και παραισθησίες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59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Μέση ημερήσια </a:t>
            </a:r>
            <a:r>
              <a:rPr lang="el-GR" dirty="0"/>
              <a:t>α</a:t>
            </a:r>
            <a:r>
              <a:rPr lang="el-GR" dirty="0" smtClean="0"/>
              <a:t>ποβολή </a:t>
            </a:r>
            <a:r>
              <a:rPr lang="el-GR" dirty="0"/>
              <a:t>υ</a:t>
            </a:r>
            <a:r>
              <a:rPr lang="el-GR" dirty="0" smtClean="0"/>
              <a:t>γρών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635842"/>
              </p:ext>
            </p:extLst>
          </p:nvPr>
        </p:nvGraphicFramePr>
        <p:xfrm>
          <a:off x="477155" y="1700808"/>
          <a:ext cx="82296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Άδηλη</a:t>
                      </a:r>
                      <a:r>
                        <a:rPr lang="el-GR" sz="2400" baseline="0" dirty="0" smtClean="0"/>
                        <a:t> Αναπνοή από Πνεύμονες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≈</a:t>
                      </a:r>
                      <a:r>
                        <a:rPr lang="el-GR" sz="2400" dirty="0" smtClean="0"/>
                        <a:t>350</a:t>
                      </a:r>
                      <a:r>
                        <a:rPr lang="en-US" sz="2400" dirty="0" smtClean="0"/>
                        <a:t> ml / 24</a:t>
                      </a:r>
                      <a:r>
                        <a:rPr lang="el-GR" sz="2400" dirty="0" err="1" smtClean="0"/>
                        <a:t>ωρο</a:t>
                      </a:r>
                      <a:endParaRPr lang="el-GR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Άδηλη Αναπνοή από Δέρμα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≈350 ml / 24</a:t>
                      </a:r>
                      <a:r>
                        <a:rPr lang="el-GR" sz="2400" dirty="0" err="1" smtClean="0"/>
                        <a:t>ωρο</a:t>
                      </a:r>
                      <a:endParaRPr lang="el-GR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Ιδρώτας 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≈</a:t>
                      </a:r>
                      <a:r>
                        <a:rPr lang="el-GR" sz="2400" dirty="0" smtClean="0"/>
                        <a:t>100</a:t>
                      </a:r>
                      <a:r>
                        <a:rPr lang="en-US" sz="2400" dirty="0" smtClean="0"/>
                        <a:t> ml / 24</a:t>
                      </a:r>
                      <a:r>
                        <a:rPr lang="el-GR" sz="2400" dirty="0" err="1" smtClean="0"/>
                        <a:t>ωρο</a:t>
                      </a:r>
                      <a:endParaRPr lang="el-GR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Κόπρανα 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≈</a:t>
                      </a:r>
                      <a:r>
                        <a:rPr lang="el-GR" sz="2400" dirty="0" smtClean="0"/>
                        <a:t>10</a:t>
                      </a:r>
                      <a:r>
                        <a:rPr lang="en-US" sz="2400" dirty="0" smtClean="0"/>
                        <a:t>0 ml / 24</a:t>
                      </a:r>
                      <a:r>
                        <a:rPr lang="el-GR" sz="2400" dirty="0" err="1" smtClean="0"/>
                        <a:t>ωρο</a:t>
                      </a:r>
                      <a:endParaRPr lang="el-GR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Ούρα 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≈</a:t>
                      </a:r>
                      <a:r>
                        <a:rPr lang="el-GR" sz="2400" dirty="0" smtClean="0"/>
                        <a:t>1</a:t>
                      </a:r>
                      <a:r>
                        <a:rPr lang="en-US" sz="2400" dirty="0" smtClean="0"/>
                        <a:t>3</a:t>
                      </a:r>
                      <a:r>
                        <a:rPr lang="el-GR" sz="2400" dirty="0" smtClean="0"/>
                        <a:t>0</a:t>
                      </a:r>
                      <a:r>
                        <a:rPr lang="en-US" sz="2400" dirty="0" smtClean="0"/>
                        <a:t>0 ml / 24</a:t>
                      </a:r>
                      <a:r>
                        <a:rPr lang="el-GR" sz="2400" dirty="0" err="1" smtClean="0"/>
                        <a:t>ωρο</a:t>
                      </a:r>
                      <a:endParaRPr lang="el-GR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Σύνολο Αποβαλλόμενων Υγρών 24ώρου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≈</a:t>
                      </a:r>
                      <a:r>
                        <a:rPr lang="el-GR" sz="2400" dirty="0" smtClean="0"/>
                        <a:t>2200</a:t>
                      </a:r>
                      <a:r>
                        <a:rPr lang="en-US" sz="2400" dirty="0" smtClean="0"/>
                        <a:t> ml / 24</a:t>
                      </a:r>
                      <a:r>
                        <a:rPr lang="el-GR" sz="2400" dirty="0" err="1" smtClean="0"/>
                        <a:t>ωρο</a:t>
                      </a:r>
                      <a:endParaRPr lang="el-GR" sz="2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92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ECG Pattern Of Hypokalemia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27" name="Ομάδα 26" title="ECG Pattern Of Hypokalemia"/>
          <p:cNvGrpSpPr/>
          <p:nvPr/>
        </p:nvGrpSpPr>
        <p:grpSpPr>
          <a:xfrm>
            <a:off x="1187624" y="1196974"/>
            <a:ext cx="6743589" cy="5040337"/>
            <a:chOff x="1187624" y="1196974"/>
            <a:chExt cx="6743589" cy="5040337"/>
          </a:xfrm>
        </p:grpSpPr>
        <p:sp>
          <p:nvSpPr>
            <p:cNvPr id="6" name="Ορθογώνιο 5"/>
            <p:cNvSpPr/>
            <p:nvPr/>
          </p:nvSpPr>
          <p:spPr>
            <a:xfrm>
              <a:off x="1187624" y="1196974"/>
              <a:ext cx="6743589" cy="5040337"/>
            </a:xfrm>
            <a:prstGeom prst="rect">
              <a:avLst/>
            </a:prstGeom>
            <a:solidFill>
              <a:srgbClr val="004A82"/>
            </a:solidFill>
            <a:ln>
              <a:solidFill>
                <a:srgbClr val="004A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9" name="Ελεύθερη σχεδίαση 8"/>
            <p:cNvSpPr/>
            <p:nvPr/>
          </p:nvSpPr>
          <p:spPr>
            <a:xfrm>
              <a:off x="1809345" y="3339290"/>
              <a:ext cx="5882859" cy="2076337"/>
            </a:xfrm>
            <a:custGeom>
              <a:avLst/>
              <a:gdLst>
                <a:gd name="connsiteX0" fmla="*/ 0 w 5882859"/>
                <a:gd name="connsiteY0" fmla="*/ 1427263 h 2076337"/>
                <a:gd name="connsiteX1" fmla="*/ 214008 w 5882859"/>
                <a:gd name="connsiteY1" fmla="*/ 1446719 h 2076337"/>
                <a:gd name="connsiteX2" fmla="*/ 505838 w 5882859"/>
                <a:gd name="connsiteY2" fmla="*/ 1427263 h 2076337"/>
                <a:gd name="connsiteX3" fmla="*/ 856034 w 5882859"/>
                <a:gd name="connsiteY3" fmla="*/ 1427263 h 2076337"/>
                <a:gd name="connsiteX4" fmla="*/ 972766 w 5882859"/>
                <a:gd name="connsiteY4" fmla="*/ 1291076 h 2076337"/>
                <a:gd name="connsiteX5" fmla="*/ 1050587 w 5882859"/>
                <a:gd name="connsiteY5" fmla="*/ 1232710 h 2076337"/>
                <a:gd name="connsiteX6" fmla="*/ 1147864 w 5882859"/>
                <a:gd name="connsiteY6" fmla="*/ 1193799 h 2076337"/>
                <a:gd name="connsiteX7" fmla="*/ 1264595 w 5882859"/>
                <a:gd name="connsiteY7" fmla="*/ 1213255 h 2076337"/>
                <a:gd name="connsiteX8" fmla="*/ 1381327 w 5882859"/>
                <a:gd name="connsiteY8" fmla="*/ 1310531 h 2076337"/>
                <a:gd name="connsiteX9" fmla="*/ 1439693 w 5882859"/>
                <a:gd name="connsiteY9" fmla="*/ 1407808 h 2076337"/>
                <a:gd name="connsiteX10" fmla="*/ 1478604 w 5882859"/>
                <a:gd name="connsiteY10" fmla="*/ 1446719 h 2076337"/>
                <a:gd name="connsiteX11" fmla="*/ 1692612 w 5882859"/>
                <a:gd name="connsiteY11" fmla="*/ 1427263 h 2076337"/>
                <a:gd name="connsiteX12" fmla="*/ 1848255 w 5882859"/>
                <a:gd name="connsiteY12" fmla="*/ 1446719 h 2076337"/>
                <a:gd name="connsiteX13" fmla="*/ 2023353 w 5882859"/>
                <a:gd name="connsiteY13" fmla="*/ 1505084 h 2076337"/>
                <a:gd name="connsiteX14" fmla="*/ 2081719 w 5882859"/>
                <a:gd name="connsiteY14" fmla="*/ 1660727 h 2076337"/>
                <a:gd name="connsiteX15" fmla="*/ 2140085 w 5882859"/>
                <a:gd name="connsiteY15" fmla="*/ 1096523 h 2076337"/>
                <a:gd name="connsiteX16" fmla="*/ 2178995 w 5882859"/>
                <a:gd name="connsiteY16" fmla="*/ 843604 h 2076337"/>
                <a:gd name="connsiteX17" fmla="*/ 2237361 w 5882859"/>
                <a:gd name="connsiteY17" fmla="*/ 357221 h 2076337"/>
                <a:gd name="connsiteX18" fmla="*/ 2237361 w 5882859"/>
                <a:gd name="connsiteY18" fmla="*/ 182123 h 2076337"/>
                <a:gd name="connsiteX19" fmla="*/ 2256817 w 5882859"/>
                <a:gd name="connsiteY19" fmla="*/ 7025 h 2076337"/>
                <a:gd name="connsiteX20" fmla="*/ 2295727 w 5882859"/>
                <a:gd name="connsiteY20" fmla="*/ 435042 h 2076337"/>
                <a:gd name="connsiteX21" fmla="*/ 2295727 w 5882859"/>
                <a:gd name="connsiteY21" fmla="*/ 746327 h 2076337"/>
                <a:gd name="connsiteX22" fmla="*/ 2354093 w 5882859"/>
                <a:gd name="connsiteY22" fmla="*/ 1154889 h 2076337"/>
                <a:gd name="connsiteX23" fmla="*/ 2412459 w 5882859"/>
                <a:gd name="connsiteY23" fmla="*/ 1699638 h 2076337"/>
                <a:gd name="connsiteX24" fmla="*/ 2412459 w 5882859"/>
                <a:gd name="connsiteY24" fmla="*/ 2069289 h 2076337"/>
                <a:gd name="connsiteX25" fmla="*/ 2509736 w 5882859"/>
                <a:gd name="connsiteY25" fmla="*/ 1933101 h 2076337"/>
                <a:gd name="connsiteX26" fmla="*/ 2626468 w 5882859"/>
                <a:gd name="connsiteY26" fmla="*/ 1816370 h 2076337"/>
                <a:gd name="connsiteX27" fmla="*/ 2762655 w 5882859"/>
                <a:gd name="connsiteY27" fmla="*/ 1777459 h 2076337"/>
                <a:gd name="connsiteX28" fmla="*/ 2976664 w 5882859"/>
                <a:gd name="connsiteY28" fmla="*/ 1758004 h 2076337"/>
                <a:gd name="connsiteX29" fmla="*/ 3151761 w 5882859"/>
                <a:gd name="connsiteY29" fmla="*/ 1777459 h 2076337"/>
                <a:gd name="connsiteX30" fmla="*/ 3268493 w 5882859"/>
                <a:gd name="connsiteY30" fmla="*/ 1758004 h 2076337"/>
                <a:gd name="connsiteX31" fmla="*/ 3307404 w 5882859"/>
                <a:gd name="connsiteY31" fmla="*/ 1680182 h 2076337"/>
                <a:gd name="connsiteX32" fmla="*/ 3463046 w 5882859"/>
                <a:gd name="connsiteY32" fmla="*/ 1505084 h 2076337"/>
                <a:gd name="connsiteX33" fmla="*/ 3579778 w 5882859"/>
                <a:gd name="connsiteY33" fmla="*/ 1349442 h 2076337"/>
                <a:gd name="connsiteX34" fmla="*/ 3657600 w 5882859"/>
                <a:gd name="connsiteY34" fmla="*/ 1232710 h 2076337"/>
                <a:gd name="connsiteX35" fmla="*/ 3793787 w 5882859"/>
                <a:gd name="connsiteY35" fmla="*/ 1115978 h 2076337"/>
                <a:gd name="connsiteX36" fmla="*/ 3988340 w 5882859"/>
                <a:gd name="connsiteY36" fmla="*/ 1096523 h 2076337"/>
                <a:gd name="connsiteX37" fmla="*/ 4260715 w 5882859"/>
                <a:gd name="connsiteY37" fmla="*/ 1174344 h 2076337"/>
                <a:gd name="connsiteX38" fmla="*/ 4319081 w 5882859"/>
                <a:gd name="connsiteY38" fmla="*/ 1252165 h 2076337"/>
                <a:gd name="connsiteX39" fmla="*/ 4416357 w 5882859"/>
                <a:gd name="connsiteY39" fmla="*/ 1154889 h 2076337"/>
                <a:gd name="connsiteX40" fmla="*/ 4533089 w 5882859"/>
                <a:gd name="connsiteY40" fmla="*/ 1115978 h 2076337"/>
                <a:gd name="connsiteX41" fmla="*/ 4669276 w 5882859"/>
                <a:gd name="connsiteY41" fmla="*/ 1096523 h 2076337"/>
                <a:gd name="connsiteX42" fmla="*/ 4863829 w 5882859"/>
                <a:gd name="connsiteY42" fmla="*/ 1213255 h 2076337"/>
                <a:gd name="connsiteX43" fmla="*/ 5038927 w 5882859"/>
                <a:gd name="connsiteY43" fmla="*/ 1329987 h 2076337"/>
                <a:gd name="connsiteX44" fmla="*/ 5233481 w 5882859"/>
                <a:gd name="connsiteY44" fmla="*/ 1329987 h 2076337"/>
                <a:gd name="connsiteX45" fmla="*/ 5525310 w 5882859"/>
                <a:gd name="connsiteY45" fmla="*/ 1310531 h 2076337"/>
                <a:gd name="connsiteX46" fmla="*/ 5836595 w 5882859"/>
                <a:gd name="connsiteY46" fmla="*/ 1310531 h 2076337"/>
                <a:gd name="connsiteX47" fmla="*/ 5875506 w 5882859"/>
                <a:gd name="connsiteY47" fmla="*/ 1329987 h 207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882859" h="2076337">
                  <a:moveTo>
                    <a:pt x="0" y="1427263"/>
                  </a:moveTo>
                  <a:cubicBezTo>
                    <a:pt x="64851" y="1436991"/>
                    <a:pt x="129702" y="1446719"/>
                    <a:pt x="214008" y="1446719"/>
                  </a:cubicBezTo>
                  <a:cubicBezTo>
                    <a:pt x="298314" y="1446719"/>
                    <a:pt x="398834" y="1430506"/>
                    <a:pt x="505838" y="1427263"/>
                  </a:cubicBezTo>
                  <a:cubicBezTo>
                    <a:pt x="612842" y="1424020"/>
                    <a:pt x="778213" y="1449961"/>
                    <a:pt x="856034" y="1427263"/>
                  </a:cubicBezTo>
                  <a:cubicBezTo>
                    <a:pt x="933855" y="1404565"/>
                    <a:pt x="940341" y="1323501"/>
                    <a:pt x="972766" y="1291076"/>
                  </a:cubicBezTo>
                  <a:cubicBezTo>
                    <a:pt x="1005191" y="1258651"/>
                    <a:pt x="1021404" y="1248923"/>
                    <a:pt x="1050587" y="1232710"/>
                  </a:cubicBezTo>
                  <a:cubicBezTo>
                    <a:pt x="1079770" y="1216497"/>
                    <a:pt x="1112196" y="1197041"/>
                    <a:pt x="1147864" y="1193799"/>
                  </a:cubicBezTo>
                  <a:cubicBezTo>
                    <a:pt x="1183532" y="1190556"/>
                    <a:pt x="1225685" y="1193800"/>
                    <a:pt x="1264595" y="1213255"/>
                  </a:cubicBezTo>
                  <a:cubicBezTo>
                    <a:pt x="1303505" y="1232710"/>
                    <a:pt x="1352144" y="1278106"/>
                    <a:pt x="1381327" y="1310531"/>
                  </a:cubicBezTo>
                  <a:cubicBezTo>
                    <a:pt x="1410510" y="1342956"/>
                    <a:pt x="1423480" y="1385110"/>
                    <a:pt x="1439693" y="1407808"/>
                  </a:cubicBezTo>
                  <a:cubicBezTo>
                    <a:pt x="1455906" y="1430506"/>
                    <a:pt x="1436451" y="1443477"/>
                    <a:pt x="1478604" y="1446719"/>
                  </a:cubicBezTo>
                  <a:cubicBezTo>
                    <a:pt x="1520757" y="1449962"/>
                    <a:pt x="1631004" y="1427263"/>
                    <a:pt x="1692612" y="1427263"/>
                  </a:cubicBezTo>
                  <a:cubicBezTo>
                    <a:pt x="1754220" y="1427263"/>
                    <a:pt x="1793131" y="1433749"/>
                    <a:pt x="1848255" y="1446719"/>
                  </a:cubicBezTo>
                  <a:cubicBezTo>
                    <a:pt x="1903379" y="1459689"/>
                    <a:pt x="1984442" y="1469416"/>
                    <a:pt x="2023353" y="1505084"/>
                  </a:cubicBezTo>
                  <a:cubicBezTo>
                    <a:pt x="2062264" y="1540752"/>
                    <a:pt x="2062264" y="1728821"/>
                    <a:pt x="2081719" y="1660727"/>
                  </a:cubicBezTo>
                  <a:cubicBezTo>
                    <a:pt x="2101174" y="1592634"/>
                    <a:pt x="2123872" y="1232710"/>
                    <a:pt x="2140085" y="1096523"/>
                  </a:cubicBezTo>
                  <a:cubicBezTo>
                    <a:pt x="2156298" y="960336"/>
                    <a:pt x="2162782" y="966821"/>
                    <a:pt x="2178995" y="843604"/>
                  </a:cubicBezTo>
                  <a:cubicBezTo>
                    <a:pt x="2195208" y="720387"/>
                    <a:pt x="2227633" y="467468"/>
                    <a:pt x="2237361" y="357221"/>
                  </a:cubicBezTo>
                  <a:cubicBezTo>
                    <a:pt x="2247089" y="246974"/>
                    <a:pt x="2234118" y="240489"/>
                    <a:pt x="2237361" y="182123"/>
                  </a:cubicBezTo>
                  <a:cubicBezTo>
                    <a:pt x="2240604" y="123757"/>
                    <a:pt x="2247089" y="-35128"/>
                    <a:pt x="2256817" y="7025"/>
                  </a:cubicBezTo>
                  <a:cubicBezTo>
                    <a:pt x="2266545" y="49178"/>
                    <a:pt x="2289242" y="311825"/>
                    <a:pt x="2295727" y="435042"/>
                  </a:cubicBezTo>
                  <a:cubicBezTo>
                    <a:pt x="2302212" y="558259"/>
                    <a:pt x="2285999" y="626353"/>
                    <a:pt x="2295727" y="746327"/>
                  </a:cubicBezTo>
                  <a:cubicBezTo>
                    <a:pt x="2305455" y="866301"/>
                    <a:pt x="2334638" y="996004"/>
                    <a:pt x="2354093" y="1154889"/>
                  </a:cubicBezTo>
                  <a:cubicBezTo>
                    <a:pt x="2373548" y="1313774"/>
                    <a:pt x="2402731" y="1547238"/>
                    <a:pt x="2412459" y="1699638"/>
                  </a:cubicBezTo>
                  <a:cubicBezTo>
                    <a:pt x="2422187" y="1852038"/>
                    <a:pt x="2396246" y="2030379"/>
                    <a:pt x="2412459" y="2069289"/>
                  </a:cubicBezTo>
                  <a:cubicBezTo>
                    <a:pt x="2428672" y="2108199"/>
                    <a:pt x="2474068" y="1975254"/>
                    <a:pt x="2509736" y="1933101"/>
                  </a:cubicBezTo>
                  <a:cubicBezTo>
                    <a:pt x="2545404" y="1890948"/>
                    <a:pt x="2584315" y="1842310"/>
                    <a:pt x="2626468" y="1816370"/>
                  </a:cubicBezTo>
                  <a:cubicBezTo>
                    <a:pt x="2668621" y="1790430"/>
                    <a:pt x="2704289" y="1787187"/>
                    <a:pt x="2762655" y="1777459"/>
                  </a:cubicBezTo>
                  <a:cubicBezTo>
                    <a:pt x="2821021" y="1767731"/>
                    <a:pt x="2911813" y="1758004"/>
                    <a:pt x="2976664" y="1758004"/>
                  </a:cubicBezTo>
                  <a:cubicBezTo>
                    <a:pt x="3041515" y="1758004"/>
                    <a:pt x="3103123" y="1777459"/>
                    <a:pt x="3151761" y="1777459"/>
                  </a:cubicBezTo>
                  <a:cubicBezTo>
                    <a:pt x="3200399" y="1777459"/>
                    <a:pt x="3242553" y="1774217"/>
                    <a:pt x="3268493" y="1758004"/>
                  </a:cubicBezTo>
                  <a:cubicBezTo>
                    <a:pt x="3294433" y="1741791"/>
                    <a:pt x="3274978" y="1722335"/>
                    <a:pt x="3307404" y="1680182"/>
                  </a:cubicBezTo>
                  <a:cubicBezTo>
                    <a:pt x="3339830" y="1638029"/>
                    <a:pt x="3417650" y="1560207"/>
                    <a:pt x="3463046" y="1505084"/>
                  </a:cubicBezTo>
                  <a:cubicBezTo>
                    <a:pt x="3508442" y="1449961"/>
                    <a:pt x="3547352" y="1394838"/>
                    <a:pt x="3579778" y="1349442"/>
                  </a:cubicBezTo>
                  <a:cubicBezTo>
                    <a:pt x="3612204" y="1304046"/>
                    <a:pt x="3621932" y="1271621"/>
                    <a:pt x="3657600" y="1232710"/>
                  </a:cubicBezTo>
                  <a:cubicBezTo>
                    <a:pt x="3693268" y="1193799"/>
                    <a:pt x="3738664" y="1138676"/>
                    <a:pt x="3793787" y="1115978"/>
                  </a:cubicBezTo>
                  <a:cubicBezTo>
                    <a:pt x="3848910" y="1093280"/>
                    <a:pt x="3910519" y="1086795"/>
                    <a:pt x="3988340" y="1096523"/>
                  </a:cubicBezTo>
                  <a:cubicBezTo>
                    <a:pt x="4066161" y="1106251"/>
                    <a:pt x="4205592" y="1148404"/>
                    <a:pt x="4260715" y="1174344"/>
                  </a:cubicBezTo>
                  <a:cubicBezTo>
                    <a:pt x="4315838" y="1200284"/>
                    <a:pt x="4293141" y="1255407"/>
                    <a:pt x="4319081" y="1252165"/>
                  </a:cubicBezTo>
                  <a:cubicBezTo>
                    <a:pt x="4345021" y="1248923"/>
                    <a:pt x="4380689" y="1177587"/>
                    <a:pt x="4416357" y="1154889"/>
                  </a:cubicBezTo>
                  <a:cubicBezTo>
                    <a:pt x="4452025" y="1132191"/>
                    <a:pt x="4490936" y="1125706"/>
                    <a:pt x="4533089" y="1115978"/>
                  </a:cubicBezTo>
                  <a:cubicBezTo>
                    <a:pt x="4575242" y="1106250"/>
                    <a:pt x="4614153" y="1080310"/>
                    <a:pt x="4669276" y="1096523"/>
                  </a:cubicBezTo>
                  <a:cubicBezTo>
                    <a:pt x="4724399" y="1112736"/>
                    <a:pt x="4802221" y="1174344"/>
                    <a:pt x="4863829" y="1213255"/>
                  </a:cubicBezTo>
                  <a:cubicBezTo>
                    <a:pt x="4925438" y="1252166"/>
                    <a:pt x="4977318" y="1310532"/>
                    <a:pt x="5038927" y="1329987"/>
                  </a:cubicBezTo>
                  <a:cubicBezTo>
                    <a:pt x="5100536" y="1349442"/>
                    <a:pt x="5152417" y="1333230"/>
                    <a:pt x="5233481" y="1329987"/>
                  </a:cubicBezTo>
                  <a:cubicBezTo>
                    <a:pt x="5314545" y="1326744"/>
                    <a:pt x="5424791" y="1313774"/>
                    <a:pt x="5525310" y="1310531"/>
                  </a:cubicBezTo>
                  <a:cubicBezTo>
                    <a:pt x="5625829" y="1307288"/>
                    <a:pt x="5778229" y="1307288"/>
                    <a:pt x="5836595" y="1310531"/>
                  </a:cubicBezTo>
                  <a:cubicBezTo>
                    <a:pt x="5894961" y="1313774"/>
                    <a:pt x="5885233" y="1321880"/>
                    <a:pt x="5875506" y="1329987"/>
                  </a:cubicBezTo>
                </a:path>
              </a:pathLst>
            </a:custGeom>
            <a:noFill/>
            <a:ln w="984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11" name="Ευθύγραμμο βέλος σύνδεσης 10"/>
            <p:cNvCxnSpPr/>
            <p:nvPr/>
          </p:nvCxnSpPr>
          <p:spPr>
            <a:xfrm>
              <a:off x="6553200" y="3339290"/>
              <a:ext cx="0" cy="881798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076056" y="2753061"/>
              <a:ext cx="26450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white"/>
                  </a:solidFill>
                  <a:latin typeface="Calibri"/>
                </a:rPr>
                <a:t>Prominent U Wave</a:t>
              </a:r>
              <a:endParaRPr lang="el-GR" sz="22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4" name="Ευθύγραμμο βέλος σύνδεσης 13"/>
            <p:cNvCxnSpPr/>
            <p:nvPr/>
          </p:nvCxnSpPr>
          <p:spPr>
            <a:xfrm flipV="1">
              <a:off x="5940152" y="4733988"/>
              <a:ext cx="0" cy="875144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170172" y="5609132"/>
              <a:ext cx="26450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white"/>
                  </a:solidFill>
                  <a:latin typeface="Calibri"/>
                </a:rPr>
                <a:t>Biphasic T wave</a:t>
              </a:r>
              <a:endParaRPr lang="el-GR" sz="22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8" name="Ευθύγραμμο βέλος σύνδεσης 17"/>
            <p:cNvCxnSpPr/>
            <p:nvPr/>
          </p:nvCxnSpPr>
          <p:spPr>
            <a:xfrm flipV="1">
              <a:off x="4188101" y="5258391"/>
              <a:ext cx="394243" cy="429342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731136" y="5687733"/>
              <a:ext cx="31451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white"/>
                  </a:solidFill>
                  <a:latin typeface="Calibri"/>
                </a:rPr>
                <a:t>Depressed ST segment</a:t>
              </a:r>
              <a:endParaRPr lang="el-GR" sz="2200" dirty="0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676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</a:t>
            </a:r>
            <a:r>
              <a:rPr lang="el-GR" dirty="0" err="1"/>
              <a:t>υποκαλιαιμίας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3538736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/>
              <a:t>Αιτιολογική αντιμετώπιση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Αναζήτηση και θεραπεία της </a:t>
            </a:r>
            <a:r>
              <a:rPr lang="el-GR" sz="2400" dirty="0" smtClean="0"/>
              <a:t>αιτίας.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582344" y="1196752"/>
            <a:ext cx="4310136" cy="5040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</a:pPr>
            <a:r>
              <a:rPr lang="el-GR" sz="2400" b="1" dirty="0" smtClean="0">
                <a:solidFill>
                  <a:prstClr val="black"/>
                </a:solidFill>
              </a:rPr>
              <a:t>Συμπτωματική αντιμετώπιση</a:t>
            </a:r>
          </a:p>
          <a:p>
            <a:pPr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</a:pPr>
            <a:r>
              <a:rPr lang="el-GR" sz="2400" dirty="0">
                <a:solidFill>
                  <a:prstClr val="black"/>
                </a:solidFill>
              </a:rPr>
              <a:t>Αποκατάσταση του ολικού ελλείμματος </a:t>
            </a:r>
            <a:r>
              <a:rPr lang="el-GR" sz="2400" dirty="0" smtClean="0">
                <a:solidFill>
                  <a:prstClr val="black"/>
                </a:solidFill>
              </a:rPr>
              <a:t>καλίου,</a:t>
            </a:r>
            <a:endParaRPr lang="el-GR" sz="2400" dirty="0">
              <a:solidFill>
                <a:prstClr val="black"/>
              </a:solidFill>
            </a:endParaRPr>
          </a:p>
          <a:p>
            <a:pPr marL="698500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>
                <a:solidFill>
                  <a:prstClr val="black"/>
                </a:solidFill>
              </a:rPr>
              <a:t>Αναπλήρωση του ελλείμματος με διαλύματα εμπλουτισμένα σε Κ με </a:t>
            </a:r>
            <a:r>
              <a:rPr lang="el-GR" sz="2400" dirty="0" smtClean="0">
                <a:solidFill>
                  <a:prstClr val="black"/>
                </a:solidFill>
              </a:rPr>
              <a:t>ΙΟ,</a:t>
            </a:r>
            <a:endParaRPr lang="el-GR" sz="2400" dirty="0">
              <a:solidFill>
                <a:prstClr val="black"/>
              </a:solidFill>
            </a:endParaRPr>
          </a:p>
          <a:p>
            <a:pPr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</a:pPr>
            <a:r>
              <a:rPr lang="el-GR" sz="2400" dirty="0">
                <a:solidFill>
                  <a:prstClr val="black"/>
                </a:solidFill>
              </a:rPr>
              <a:t>Παρακολούθηση ασθενή για εμφάνιση προβλημάτων (</a:t>
            </a:r>
            <a:r>
              <a:rPr lang="el-GR" sz="2400" dirty="0" err="1">
                <a:solidFill>
                  <a:prstClr val="black"/>
                </a:solidFill>
              </a:rPr>
              <a:t>σφύξεις</a:t>
            </a:r>
            <a:r>
              <a:rPr lang="el-GR" sz="2400" dirty="0">
                <a:solidFill>
                  <a:prstClr val="black"/>
                </a:solidFill>
              </a:rPr>
              <a:t>, ΗΚΓ, αναπνοές, μυϊκός τόνος, </a:t>
            </a:r>
            <a:r>
              <a:rPr lang="el-GR" sz="2400" dirty="0" err="1">
                <a:solidFill>
                  <a:prstClr val="black"/>
                </a:solidFill>
              </a:rPr>
              <a:t>κλπ</a:t>
            </a:r>
            <a:r>
              <a:rPr lang="el-GR" sz="2400" dirty="0" smtClean="0">
                <a:solidFill>
                  <a:prstClr val="black"/>
                </a:solidFill>
              </a:rPr>
              <a:t>),</a:t>
            </a:r>
            <a:endParaRPr lang="el-GR" sz="2400" dirty="0">
              <a:solidFill>
                <a:prstClr val="black"/>
              </a:solidFill>
            </a:endParaRPr>
          </a:p>
          <a:p>
            <a:pPr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</a:pPr>
            <a:r>
              <a:rPr lang="el-GR" sz="2400" dirty="0">
                <a:solidFill>
                  <a:prstClr val="black"/>
                </a:solidFill>
              </a:rPr>
              <a:t>Εργαστηριακός </a:t>
            </a:r>
            <a:r>
              <a:rPr lang="el-GR" sz="2400" dirty="0" smtClean="0">
                <a:solidFill>
                  <a:prstClr val="black"/>
                </a:solidFill>
              </a:rPr>
              <a:t>έλεγχος.</a:t>
            </a:r>
            <a:endParaRPr lang="el-GR" sz="2400" dirty="0">
              <a:solidFill>
                <a:prstClr val="black"/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283968" y="1340768"/>
            <a:ext cx="0" cy="4608512"/>
          </a:xfrm>
          <a:prstGeom prst="line">
            <a:avLst/>
          </a:prstGeom>
          <a:ln w="19050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37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Υπερκαλιαιμία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Όταν Κ πλάσματος &gt;  από 5,5 </a:t>
            </a:r>
            <a:r>
              <a:rPr lang="el-GR" sz="2400" dirty="0" err="1"/>
              <a:t>mEq</a:t>
            </a:r>
            <a:r>
              <a:rPr lang="el-GR" sz="2400" dirty="0"/>
              <a:t>/L</a:t>
            </a:r>
          </a:p>
          <a:p>
            <a:pPr marL="0" indent="0">
              <a:buNone/>
            </a:pPr>
            <a:r>
              <a:rPr lang="el-GR" sz="2400" b="1" dirty="0" smtClean="0"/>
              <a:t>Αίτια :</a:t>
            </a:r>
            <a:endParaRPr lang="el-GR" sz="2400" b="1" dirty="0"/>
          </a:p>
          <a:p>
            <a:r>
              <a:rPr lang="el-GR" sz="2400" dirty="0"/>
              <a:t>Αυξημένη </a:t>
            </a:r>
            <a:r>
              <a:rPr lang="el-GR" sz="2400" dirty="0" smtClean="0"/>
              <a:t>πρόσληψη,</a:t>
            </a:r>
            <a:endParaRPr lang="el-GR" sz="2400" dirty="0"/>
          </a:p>
          <a:p>
            <a:pPr lvl="1"/>
            <a:r>
              <a:rPr lang="el-GR" sz="2200" dirty="0"/>
              <a:t>Διατροφή, μεταγγίσεις, υπερβολική χορήγηση διαλυμάτων πλούσια σε </a:t>
            </a:r>
            <a:r>
              <a:rPr lang="el-GR" sz="2200" dirty="0" smtClean="0"/>
              <a:t>Κ,</a:t>
            </a:r>
            <a:endParaRPr lang="el-GR" sz="2200" dirty="0"/>
          </a:p>
          <a:p>
            <a:r>
              <a:rPr lang="el-GR" sz="2400" dirty="0"/>
              <a:t>Μετακίνηση καλίου προς τον </a:t>
            </a:r>
            <a:r>
              <a:rPr lang="el-GR" sz="2400" dirty="0" err="1"/>
              <a:t>εξωκυττάριο</a:t>
            </a:r>
            <a:r>
              <a:rPr lang="el-GR" sz="2400" dirty="0"/>
              <a:t> </a:t>
            </a:r>
            <a:r>
              <a:rPr lang="el-GR" sz="2400" dirty="0" smtClean="0"/>
              <a:t>χώρο,</a:t>
            </a:r>
            <a:endParaRPr lang="el-GR" sz="2400" dirty="0"/>
          </a:p>
          <a:p>
            <a:pPr lvl="1"/>
            <a:r>
              <a:rPr lang="el-GR" sz="2200" dirty="0"/>
              <a:t>Μεταβολική </a:t>
            </a:r>
            <a:r>
              <a:rPr lang="el-GR" sz="2200" dirty="0" smtClean="0"/>
              <a:t>οξέωση,</a:t>
            </a:r>
            <a:endParaRPr lang="el-GR" sz="2200" dirty="0"/>
          </a:p>
          <a:p>
            <a:pPr lvl="1"/>
            <a:r>
              <a:rPr lang="el-GR" sz="2200" dirty="0"/>
              <a:t>Κυτταρική καταστροφή (τραύμα, χημειοθεραπεία</a:t>
            </a:r>
            <a:r>
              <a:rPr lang="el-GR" sz="2200" dirty="0" smtClean="0"/>
              <a:t>),</a:t>
            </a:r>
            <a:endParaRPr lang="el-GR" sz="2200" dirty="0"/>
          </a:p>
          <a:p>
            <a:r>
              <a:rPr lang="el-GR" sz="2400" dirty="0"/>
              <a:t>Μειωμένη αποβολή καλίου από τους </a:t>
            </a:r>
            <a:r>
              <a:rPr lang="el-GR" sz="2400" dirty="0" err="1" smtClean="0"/>
              <a:t>νεφρούς</a:t>
            </a:r>
            <a:r>
              <a:rPr lang="el-GR" sz="2400" dirty="0" smtClean="0"/>
              <a:t>,</a:t>
            </a:r>
            <a:endParaRPr lang="el-GR" sz="2400" dirty="0"/>
          </a:p>
          <a:p>
            <a:pPr lvl="1"/>
            <a:r>
              <a:rPr lang="el-GR" sz="2200" dirty="0"/>
              <a:t>νεφρική ανεπάρκεια, </a:t>
            </a:r>
            <a:r>
              <a:rPr lang="el-GR" sz="2200" dirty="0" err="1"/>
              <a:t>επινεφριδιακή</a:t>
            </a:r>
            <a:r>
              <a:rPr lang="el-GR" sz="2200" dirty="0"/>
              <a:t> </a:t>
            </a:r>
            <a:r>
              <a:rPr lang="el-GR" sz="2200" dirty="0" smtClean="0"/>
              <a:t>ανεπάρκεια,</a:t>
            </a:r>
            <a:endParaRPr lang="el-GR" sz="2200" dirty="0"/>
          </a:p>
          <a:p>
            <a:pPr lvl="1"/>
            <a:r>
              <a:rPr lang="el-GR" sz="2200" dirty="0"/>
              <a:t>χορήγηση </a:t>
            </a:r>
            <a:r>
              <a:rPr lang="el-GR" sz="2200" dirty="0" err="1"/>
              <a:t>καλιοσυντηρηντικών</a:t>
            </a:r>
            <a:r>
              <a:rPr lang="el-GR" sz="2200" dirty="0"/>
              <a:t> </a:t>
            </a:r>
            <a:r>
              <a:rPr lang="el-GR" sz="2200" dirty="0" smtClean="0"/>
              <a:t>διουρητικών.</a:t>
            </a:r>
            <a:endParaRPr lang="el-GR" sz="22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9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Κλινική εικόνα </a:t>
            </a:r>
            <a:r>
              <a:rPr lang="el-GR" dirty="0" err="1"/>
              <a:t>υ</a:t>
            </a:r>
            <a:r>
              <a:rPr lang="el-GR" dirty="0" err="1" smtClean="0"/>
              <a:t>περκαλιαιμίας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Διαταραχές της καρδιακής λειτουργίας που μπορούν να οδηγήσουν </a:t>
            </a:r>
            <a:r>
              <a:rPr lang="el-GR" sz="2400" dirty="0" smtClean="0"/>
              <a:t>σε</a:t>
            </a:r>
            <a:r>
              <a:rPr lang="en-US" sz="2400" dirty="0" smtClean="0"/>
              <a:t>:</a:t>
            </a:r>
            <a:r>
              <a:rPr lang="el-GR" sz="2400" dirty="0" smtClean="0"/>
              <a:t> </a:t>
            </a:r>
            <a:endParaRPr lang="el-GR" sz="2400" dirty="0"/>
          </a:p>
          <a:p>
            <a:pPr lvl="1">
              <a:spcBef>
                <a:spcPts val="1800"/>
              </a:spcBef>
            </a:pPr>
            <a:r>
              <a:rPr lang="el-GR" sz="2400" dirty="0" smtClean="0"/>
              <a:t>Κοιλιακή </a:t>
            </a:r>
            <a:r>
              <a:rPr lang="el-GR" sz="2400" dirty="0"/>
              <a:t>μαρμαρυγή και </a:t>
            </a:r>
            <a:r>
              <a:rPr lang="el-GR" sz="2400" dirty="0" smtClean="0"/>
              <a:t>ασυστολία</a:t>
            </a:r>
            <a:r>
              <a:rPr lang="en-US" sz="2400" dirty="0" smtClean="0"/>
              <a:t>.</a:t>
            </a:r>
            <a:r>
              <a:rPr lang="el-GR" sz="2400" dirty="0" smtClean="0"/>
              <a:t> </a:t>
            </a:r>
            <a:endParaRPr lang="el-GR" sz="2400" dirty="0"/>
          </a:p>
          <a:p>
            <a:pPr lvl="1">
              <a:spcBef>
                <a:spcPts val="1800"/>
              </a:spcBef>
            </a:pPr>
            <a:r>
              <a:rPr lang="el-GR" sz="2400" dirty="0" smtClean="0"/>
              <a:t>Μεταβολές </a:t>
            </a:r>
            <a:r>
              <a:rPr lang="el-GR" sz="2400" dirty="0"/>
              <a:t>από το ΗΚΓ (υψηκόρυφα επάρματα </a:t>
            </a:r>
            <a:r>
              <a:rPr lang="el-GR" sz="2400" dirty="0" smtClean="0"/>
              <a:t>Τ, </a:t>
            </a:r>
            <a:r>
              <a:rPr lang="el-GR" sz="2400" dirty="0"/>
              <a:t>ακολούθως εξαφανίζονται τα επάρματα Ρ, διευρύνονται τα QRS και τελικά επέρχεται κοιλιακή μαρμαρυγή.</a:t>
            </a:r>
          </a:p>
          <a:p>
            <a:pPr lvl="1">
              <a:spcBef>
                <a:spcPts val="1800"/>
              </a:spcBef>
            </a:pPr>
            <a:r>
              <a:rPr lang="el-GR" sz="2400" dirty="0"/>
              <a:t>Ελάττωση των αγγειακών περιφερικών αντιστάσεων.</a:t>
            </a:r>
          </a:p>
          <a:p>
            <a:pPr lvl="1">
              <a:spcBef>
                <a:spcPts val="1800"/>
              </a:spcBef>
            </a:pPr>
            <a:r>
              <a:rPr lang="el-GR" sz="2400" dirty="0"/>
              <a:t>Μυϊκή αδυναμία η οποία ξεκινά από τα κάτω άκρα και μπορεί να εξελιχθεί σε χαλαρή </a:t>
            </a:r>
            <a:r>
              <a:rPr lang="el-GR" sz="2400" dirty="0" err="1"/>
              <a:t>τετραπάρεση</a:t>
            </a:r>
            <a:r>
              <a:rPr lang="el-GR" sz="2400" dirty="0"/>
              <a:t>.</a:t>
            </a:r>
          </a:p>
          <a:p>
            <a:pPr lvl="1">
              <a:spcBef>
                <a:spcPts val="1800"/>
              </a:spcBef>
            </a:pPr>
            <a:r>
              <a:rPr lang="el-GR" sz="2400" dirty="0"/>
              <a:t>Διάταση εντέρου ή και παραλυτικός ειλεός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35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ΗΚΓ </a:t>
            </a:r>
            <a:r>
              <a:rPr lang="el-GR" dirty="0" err="1"/>
              <a:t>υ</a:t>
            </a:r>
            <a:r>
              <a:rPr lang="el-GR" dirty="0" err="1" smtClean="0"/>
              <a:t>περκαλιαιμίας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997842" y="1170693"/>
            <a:ext cx="3168352" cy="5040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5" name="Ελεύθερη σχεδίαση 14"/>
          <p:cNvSpPr/>
          <p:nvPr/>
        </p:nvSpPr>
        <p:spPr>
          <a:xfrm>
            <a:off x="3324225" y="4613573"/>
            <a:ext cx="2328374" cy="1591134"/>
          </a:xfrm>
          <a:custGeom>
            <a:avLst/>
            <a:gdLst>
              <a:gd name="connsiteX0" fmla="*/ 0 w 2328374"/>
              <a:gd name="connsiteY0" fmla="*/ 796627 h 1591134"/>
              <a:gd name="connsiteX1" fmla="*/ 142875 w 2328374"/>
              <a:gd name="connsiteY1" fmla="*/ 863302 h 1591134"/>
              <a:gd name="connsiteX2" fmla="*/ 457200 w 2328374"/>
              <a:gd name="connsiteY2" fmla="*/ 939502 h 1591134"/>
              <a:gd name="connsiteX3" fmla="*/ 495300 w 2328374"/>
              <a:gd name="connsiteY3" fmla="*/ 939502 h 1591134"/>
              <a:gd name="connsiteX4" fmla="*/ 542925 w 2328374"/>
              <a:gd name="connsiteY4" fmla="*/ 882352 h 1591134"/>
              <a:gd name="connsiteX5" fmla="*/ 561975 w 2328374"/>
              <a:gd name="connsiteY5" fmla="*/ 796627 h 1591134"/>
              <a:gd name="connsiteX6" fmla="*/ 581025 w 2328374"/>
              <a:gd name="connsiteY6" fmla="*/ 701377 h 1591134"/>
              <a:gd name="connsiteX7" fmla="*/ 628650 w 2328374"/>
              <a:gd name="connsiteY7" fmla="*/ 501352 h 1591134"/>
              <a:gd name="connsiteX8" fmla="*/ 666750 w 2328374"/>
              <a:gd name="connsiteY8" fmla="*/ 396577 h 1591134"/>
              <a:gd name="connsiteX9" fmla="*/ 704850 w 2328374"/>
              <a:gd name="connsiteY9" fmla="*/ 196552 h 1591134"/>
              <a:gd name="connsiteX10" fmla="*/ 723900 w 2328374"/>
              <a:gd name="connsiteY10" fmla="*/ 139402 h 1591134"/>
              <a:gd name="connsiteX11" fmla="*/ 790575 w 2328374"/>
              <a:gd name="connsiteY11" fmla="*/ 672802 h 1591134"/>
              <a:gd name="connsiteX12" fmla="*/ 838200 w 2328374"/>
              <a:gd name="connsiteY12" fmla="*/ 939502 h 1591134"/>
              <a:gd name="connsiteX13" fmla="*/ 885825 w 2328374"/>
              <a:gd name="connsiteY13" fmla="*/ 1177627 h 1591134"/>
              <a:gd name="connsiteX14" fmla="*/ 933450 w 2328374"/>
              <a:gd name="connsiteY14" fmla="*/ 1520527 h 1591134"/>
              <a:gd name="connsiteX15" fmla="*/ 942975 w 2328374"/>
              <a:gd name="connsiteY15" fmla="*/ 1587202 h 1591134"/>
              <a:gd name="connsiteX16" fmla="*/ 1000125 w 2328374"/>
              <a:gd name="connsiteY16" fmla="*/ 1453852 h 1591134"/>
              <a:gd name="connsiteX17" fmla="*/ 1047750 w 2328374"/>
              <a:gd name="connsiteY17" fmla="*/ 1234777 h 1591134"/>
              <a:gd name="connsiteX18" fmla="*/ 1076325 w 2328374"/>
              <a:gd name="connsiteY18" fmla="*/ 1130002 h 1591134"/>
              <a:gd name="connsiteX19" fmla="*/ 1162050 w 2328374"/>
              <a:gd name="connsiteY19" fmla="*/ 1015702 h 1591134"/>
              <a:gd name="connsiteX20" fmla="*/ 1333500 w 2328374"/>
              <a:gd name="connsiteY20" fmla="*/ 882352 h 1591134"/>
              <a:gd name="connsiteX21" fmla="*/ 1409700 w 2328374"/>
              <a:gd name="connsiteY21" fmla="*/ 825202 h 1591134"/>
              <a:gd name="connsiteX22" fmla="*/ 1476375 w 2328374"/>
              <a:gd name="connsiteY22" fmla="*/ 691852 h 1591134"/>
              <a:gd name="connsiteX23" fmla="*/ 1533525 w 2328374"/>
              <a:gd name="connsiteY23" fmla="*/ 453727 h 1591134"/>
              <a:gd name="connsiteX24" fmla="*/ 1590675 w 2328374"/>
              <a:gd name="connsiteY24" fmla="*/ 272752 h 1591134"/>
              <a:gd name="connsiteX25" fmla="*/ 1647825 w 2328374"/>
              <a:gd name="connsiteY25" fmla="*/ 44152 h 1591134"/>
              <a:gd name="connsiteX26" fmla="*/ 1657350 w 2328374"/>
              <a:gd name="connsiteY26" fmla="*/ 25102 h 1591134"/>
              <a:gd name="connsiteX27" fmla="*/ 1724025 w 2328374"/>
              <a:gd name="connsiteY27" fmla="*/ 320377 h 1591134"/>
              <a:gd name="connsiteX28" fmla="*/ 1828800 w 2328374"/>
              <a:gd name="connsiteY28" fmla="*/ 615652 h 1591134"/>
              <a:gd name="connsiteX29" fmla="*/ 1857375 w 2328374"/>
              <a:gd name="connsiteY29" fmla="*/ 758527 h 1591134"/>
              <a:gd name="connsiteX30" fmla="*/ 1895475 w 2328374"/>
              <a:gd name="connsiteY30" fmla="*/ 834727 h 1591134"/>
              <a:gd name="connsiteX31" fmla="*/ 2047875 w 2328374"/>
              <a:gd name="connsiteY31" fmla="*/ 901402 h 1591134"/>
              <a:gd name="connsiteX32" fmla="*/ 2209800 w 2328374"/>
              <a:gd name="connsiteY32" fmla="*/ 958552 h 1591134"/>
              <a:gd name="connsiteX33" fmla="*/ 2324100 w 2328374"/>
              <a:gd name="connsiteY33" fmla="*/ 996652 h 1591134"/>
              <a:gd name="connsiteX34" fmla="*/ 2305050 w 2328374"/>
              <a:gd name="connsiteY34" fmla="*/ 1025227 h 1591134"/>
              <a:gd name="connsiteX35" fmla="*/ 2314575 w 2328374"/>
              <a:gd name="connsiteY35" fmla="*/ 1015702 h 159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328374" h="1591134">
                <a:moveTo>
                  <a:pt x="0" y="796627"/>
                </a:moveTo>
                <a:cubicBezTo>
                  <a:pt x="33337" y="818058"/>
                  <a:pt x="66675" y="839490"/>
                  <a:pt x="142875" y="863302"/>
                </a:cubicBezTo>
                <a:cubicBezTo>
                  <a:pt x="219075" y="887114"/>
                  <a:pt x="398463" y="926802"/>
                  <a:pt x="457200" y="939502"/>
                </a:cubicBezTo>
                <a:cubicBezTo>
                  <a:pt x="515938" y="952202"/>
                  <a:pt x="481013" y="949027"/>
                  <a:pt x="495300" y="939502"/>
                </a:cubicBezTo>
                <a:cubicBezTo>
                  <a:pt x="509587" y="929977"/>
                  <a:pt x="531813" y="906165"/>
                  <a:pt x="542925" y="882352"/>
                </a:cubicBezTo>
                <a:cubicBezTo>
                  <a:pt x="554038" y="858540"/>
                  <a:pt x="555625" y="826789"/>
                  <a:pt x="561975" y="796627"/>
                </a:cubicBezTo>
                <a:cubicBezTo>
                  <a:pt x="568325" y="766465"/>
                  <a:pt x="569913" y="750589"/>
                  <a:pt x="581025" y="701377"/>
                </a:cubicBezTo>
                <a:cubicBezTo>
                  <a:pt x="592137" y="652165"/>
                  <a:pt x="614363" y="552152"/>
                  <a:pt x="628650" y="501352"/>
                </a:cubicBezTo>
                <a:cubicBezTo>
                  <a:pt x="642937" y="450552"/>
                  <a:pt x="654050" y="447377"/>
                  <a:pt x="666750" y="396577"/>
                </a:cubicBezTo>
                <a:cubicBezTo>
                  <a:pt x="679450" y="345777"/>
                  <a:pt x="695325" y="239414"/>
                  <a:pt x="704850" y="196552"/>
                </a:cubicBezTo>
                <a:cubicBezTo>
                  <a:pt x="714375" y="153690"/>
                  <a:pt x="709613" y="60027"/>
                  <a:pt x="723900" y="139402"/>
                </a:cubicBezTo>
                <a:cubicBezTo>
                  <a:pt x="738187" y="218777"/>
                  <a:pt x="771525" y="539452"/>
                  <a:pt x="790575" y="672802"/>
                </a:cubicBezTo>
                <a:cubicBezTo>
                  <a:pt x="809625" y="806152"/>
                  <a:pt x="822325" y="855365"/>
                  <a:pt x="838200" y="939502"/>
                </a:cubicBezTo>
                <a:cubicBezTo>
                  <a:pt x="854075" y="1023639"/>
                  <a:pt x="869950" y="1080790"/>
                  <a:pt x="885825" y="1177627"/>
                </a:cubicBezTo>
                <a:cubicBezTo>
                  <a:pt x="901700" y="1274465"/>
                  <a:pt x="923925" y="1452265"/>
                  <a:pt x="933450" y="1520527"/>
                </a:cubicBezTo>
                <a:cubicBezTo>
                  <a:pt x="942975" y="1588789"/>
                  <a:pt x="931863" y="1598314"/>
                  <a:pt x="942975" y="1587202"/>
                </a:cubicBezTo>
                <a:cubicBezTo>
                  <a:pt x="954087" y="1576090"/>
                  <a:pt x="982663" y="1512589"/>
                  <a:pt x="1000125" y="1453852"/>
                </a:cubicBezTo>
                <a:cubicBezTo>
                  <a:pt x="1017587" y="1395115"/>
                  <a:pt x="1035050" y="1288752"/>
                  <a:pt x="1047750" y="1234777"/>
                </a:cubicBezTo>
                <a:cubicBezTo>
                  <a:pt x="1060450" y="1180802"/>
                  <a:pt x="1057275" y="1166514"/>
                  <a:pt x="1076325" y="1130002"/>
                </a:cubicBezTo>
                <a:cubicBezTo>
                  <a:pt x="1095375" y="1093490"/>
                  <a:pt x="1119188" y="1056977"/>
                  <a:pt x="1162050" y="1015702"/>
                </a:cubicBezTo>
                <a:cubicBezTo>
                  <a:pt x="1204912" y="974427"/>
                  <a:pt x="1292225" y="914102"/>
                  <a:pt x="1333500" y="882352"/>
                </a:cubicBezTo>
                <a:cubicBezTo>
                  <a:pt x="1374775" y="850602"/>
                  <a:pt x="1385888" y="856952"/>
                  <a:pt x="1409700" y="825202"/>
                </a:cubicBezTo>
                <a:cubicBezTo>
                  <a:pt x="1433512" y="793452"/>
                  <a:pt x="1455738" y="753764"/>
                  <a:pt x="1476375" y="691852"/>
                </a:cubicBezTo>
                <a:cubicBezTo>
                  <a:pt x="1497012" y="629940"/>
                  <a:pt x="1514475" y="523577"/>
                  <a:pt x="1533525" y="453727"/>
                </a:cubicBezTo>
                <a:cubicBezTo>
                  <a:pt x="1552575" y="383877"/>
                  <a:pt x="1571625" y="341014"/>
                  <a:pt x="1590675" y="272752"/>
                </a:cubicBezTo>
                <a:cubicBezTo>
                  <a:pt x="1609725" y="204490"/>
                  <a:pt x="1636713" y="85427"/>
                  <a:pt x="1647825" y="44152"/>
                </a:cubicBezTo>
                <a:cubicBezTo>
                  <a:pt x="1658937" y="2877"/>
                  <a:pt x="1644650" y="-20935"/>
                  <a:pt x="1657350" y="25102"/>
                </a:cubicBezTo>
                <a:cubicBezTo>
                  <a:pt x="1670050" y="71139"/>
                  <a:pt x="1695450" y="221952"/>
                  <a:pt x="1724025" y="320377"/>
                </a:cubicBezTo>
                <a:cubicBezTo>
                  <a:pt x="1752600" y="418802"/>
                  <a:pt x="1806575" y="542627"/>
                  <a:pt x="1828800" y="615652"/>
                </a:cubicBezTo>
                <a:cubicBezTo>
                  <a:pt x="1851025" y="688677"/>
                  <a:pt x="1846263" y="722015"/>
                  <a:pt x="1857375" y="758527"/>
                </a:cubicBezTo>
                <a:cubicBezTo>
                  <a:pt x="1868487" y="795039"/>
                  <a:pt x="1863725" y="810915"/>
                  <a:pt x="1895475" y="834727"/>
                </a:cubicBezTo>
                <a:cubicBezTo>
                  <a:pt x="1927225" y="858539"/>
                  <a:pt x="1995488" y="880765"/>
                  <a:pt x="2047875" y="901402"/>
                </a:cubicBezTo>
                <a:cubicBezTo>
                  <a:pt x="2100263" y="922040"/>
                  <a:pt x="2163763" y="942677"/>
                  <a:pt x="2209800" y="958552"/>
                </a:cubicBezTo>
                <a:cubicBezTo>
                  <a:pt x="2255838" y="974427"/>
                  <a:pt x="2308225" y="985540"/>
                  <a:pt x="2324100" y="996652"/>
                </a:cubicBezTo>
                <a:cubicBezTo>
                  <a:pt x="2339975" y="1007765"/>
                  <a:pt x="2306637" y="1022052"/>
                  <a:pt x="2305050" y="1025227"/>
                </a:cubicBezTo>
                <a:cubicBezTo>
                  <a:pt x="2303463" y="1028402"/>
                  <a:pt x="2309019" y="1022052"/>
                  <a:pt x="2314575" y="101570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6" name="Ελεύθερη σχεδίαση 15"/>
          <p:cNvSpPr/>
          <p:nvPr/>
        </p:nvSpPr>
        <p:spPr>
          <a:xfrm>
            <a:off x="3200400" y="3030697"/>
            <a:ext cx="2543175" cy="1440827"/>
          </a:xfrm>
          <a:custGeom>
            <a:avLst/>
            <a:gdLst>
              <a:gd name="connsiteX0" fmla="*/ 0 w 2543175"/>
              <a:gd name="connsiteY0" fmla="*/ 1065053 h 1440827"/>
              <a:gd name="connsiteX1" fmla="*/ 514350 w 2543175"/>
              <a:gd name="connsiteY1" fmla="*/ 1065053 h 1440827"/>
              <a:gd name="connsiteX2" fmla="*/ 723900 w 2543175"/>
              <a:gd name="connsiteY2" fmla="*/ 1065053 h 1440827"/>
              <a:gd name="connsiteX3" fmla="*/ 828675 w 2543175"/>
              <a:gd name="connsiteY3" fmla="*/ 1065053 h 1440827"/>
              <a:gd name="connsiteX4" fmla="*/ 847725 w 2543175"/>
              <a:gd name="connsiteY4" fmla="*/ 1160303 h 1440827"/>
              <a:gd name="connsiteX5" fmla="*/ 866775 w 2543175"/>
              <a:gd name="connsiteY5" fmla="*/ 950753 h 1440827"/>
              <a:gd name="connsiteX6" fmla="*/ 923925 w 2543175"/>
              <a:gd name="connsiteY6" fmla="*/ 665003 h 1440827"/>
              <a:gd name="connsiteX7" fmla="*/ 942975 w 2543175"/>
              <a:gd name="connsiteY7" fmla="*/ 436403 h 1440827"/>
              <a:gd name="connsiteX8" fmla="*/ 990600 w 2543175"/>
              <a:gd name="connsiteY8" fmla="*/ 169703 h 1440827"/>
              <a:gd name="connsiteX9" fmla="*/ 1000125 w 2543175"/>
              <a:gd name="connsiteY9" fmla="*/ 103028 h 1440827"/>
              <a:gd name="connsiteX10" fmla="*/ 1057275 w 2543175"/>
              <a:gd name="connsiteY10" fmla="*/ 550703 h 1440827"/>
              <a:gd name="connsiteX11" fmla="*/ 1076325 w 2543175"/>
              <a:gd name="connsiteY11" fmla="*/ 1055528 h 1440827"/>
              <a:gd name="connsiteX12" fmla="*/ 1104900 w 2543175"/>
              <a:gd name="connsiteY12" fmla="*/ 1293653 h 1440827"/>
              <a:gd name="connsiteX13" fmla="*/ 1133475 w 2543175"/>
              <a:gd name="connsiteY13" fmla="*/ 1436528 h 1440827"/>
              <a:gd name="connsiteX14" fmla="*/ 1181100 w 2543175"/>
              <a:gd name="connsiteY14" fmla="*/ 1131728 h 1440827"/>
              <a:gd name="connsiteX15" fmla="*/ 1276350 w 2543175"/>
              <a:gd name="connsiteY15" fmla="*/ 1084103 h 1440827"/>
              <a:gd name="connsiteX16" fmla="*/ 1466850 w 2543175"/>
              <a:gd name="connsiteY16" fmla="*/ 1074578 h 1440827"/>
              <a:gd name="connsiteX17" fmla="*/ 1552575 w 2543175"/>
              <a:gd name="connsiteY17" fmla="*/ 1065053 h 1440827"/>
              <a:gd name="connsiteX18" fmla="*/ 1609725 w 2543175"/>
              <a:gd name="connsiteY18" fmla="*/ 960278 h 1440827"/>
              <a:gd name="connsiteX19" fmla="*/ 1676400 w 2543175"/>
              <a:gd name="connsiteY19" fmla="*/ 693578 h 1440827"/>
              <a:gd name="connsiteX20" fmla="*/ 1704975 w 2543175"/>
              <a:gd name="connsiteY20" fmla="*/ 512603 h 1440827"/>
              <a:gd name="connsiteX21" fmla="*/ 1752600 w 2543175"/>
              <a:gd name="connsiteY21" fmla="*/ 312578 h 1440827"/>
              <a:gd name="connsiteX22" fmla="*/ 1790700 w 2543175"/>
              <a:gd name="connsiteY22" fmla="*/ 150653 h 1440827"/>
              <a:gd name="connsiteX23" fmla="*/ 1819275 w 2543175"/>
              <a:gd name="connsiteY23" fmla="*/ 17303 h 1440827"/>
              <a:gd name="connsiteX24" fmla="*/ 1905000 w 2543175"/>
              <a:gd name="connsiteY24" fmla="*/ 560228 h 1440827"/>
              <a:gd name="connsiteX25" fmla="*/ 1952625 w 2543175"/>
              <a:gd name="connsiteY25" fmla="*/ 769778 h 1440827"/>
              <a:gd name="connsiteX26" fmla="*/ 2028825 w 2543175"/>
              <a:gd name="connsiteY26" fmla="*/ 1017428 h 1440827"/>
              <a:gd name="connsiteX27" fmla="*/ 2057400 w 2543175"/>
              <a:gd name="connsiteY27" fmla="*/ 1103153 h 1440827"/>
              <a:gd name="connsiteX28" fmla="*/ 2076450 w 2543175"/>
              <a:gd name="connsiteY28" fmla="*/ 1122203 h 1440827"/>
              <a:gd name="connsiteX29" fmla="*/ 2257425 w 2543175"/>
              <a:gd name="connsiteY29" fmla="*/ 1150778 h 1440827"/>
              <a:gd name="connsiteX30" fmla="*/ 2543175 w 2543175"/>
              <a:gd name="connsiteY30" fmla="*/ 1141253 h 144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543175" h="1440827">
                <a:moveTo>
                  <a:pt x="0" y="1065053"/>
                </a:moveTo>
                <a:lnTo>
                  <a:pt x="514350" y="1065053"/>
                </a:lnTo>
                <a:lnTo>
                  <a:pt x="723900" y="1065053"/>
                </a:lnTo>
                <a:cubicBezTo>
                  <a:pt x="776287" y="1065053"/>
                  <a:pt x="808038" y="1049178"/>
                  <a:pt x="828675" y="1065053"/>
                </a:cubicBezTo>
                <a:cubicBezTo>
                  <a:pt x="849313" y="1080928"/>
                  <a:pt x="841375" y="1179353"/>
                  <a:pt x="847725" y="1160303"/>
                </a:cubicBezTo>
                <a:cubicBezTo>
                  <a:pt x="854075" y="1141253"/>
                  <a:pt x="854075" y="1033303"/>
                  <a:pt x="866775" y="950753"/>
                </a:cubicBezTo>
                <a:cubicBezTo>
                  <a:pt x="879475" y="868203"/>
                  <a:pt x="911225" y="750728"/>
                  <a:pt x="923925" y="665003"/>
                </a:cubicBezTo>
                <a:cubicBezTo>
                  <a:pt x="936625" y="579278"/>
                  <a:pt x="931863" y="518953"/>
                  <a:pt x="942975" y="436403"/>
                </a:cubicBezTo>
                <a:cubicBezTo>
                  <a:pt x="954087" y="353853"/>
                  <a:pt x="981075" y="225265"/>
                  <a:pt x="990600" y="169703"/>
                </a:cubicBezTo>
                <a:cubicBezTo>
                  <a:pt x="1000125" y="114141"/>
                  <a:pt x="989013" y="39528"/>
                  <a:pt x="1000125" y="103028"/>
                </a:cubicBezTo>
                <a:cubicBezTo>
                  <a:pt x="1011238" y="166528"/>
                  <a:pt x="1044575" y="391953"/>
                  <a:pt x="1057275" y="550703"/>
                </a:cubicBezTo>
                <a:cubicBezTo>
                  <a:pt x="1069975" y="709453"/>
                  <a:pt x="1068388" y="931703"/>
                  <a:pt x="1076325" y="1055528"/>
                </a:cubicBezTo>
                <a:cubicBezTo>
                  <a:pt x="1084263" y="1179353"/>
                  <a:pt x="1095375" y="1230153"/>
                  <a:pt x="1104900" y="1293653"/>
                </a:cubicBezTo>
                <a:cubicBezTo>
                  <a:pt x="1114425" y="1357153"/>
                  <a:pt x="1120775" y="1463515"/>
                  <a:pt x="1133475" y="1436528"/>
                </a:cubicBezTo>
                <a:cubicBezTo>
                  <a:pt x="1146175" y="1409541"/>
                  <a:pt x="1157288" y="1190465"/>
                  <a:pt x="1181100" y="1131728"/>
                </a:cubicBezTo>
                <a:cubicBezTo>
                  <a:pt x="1204912" y="1072991"/>
                  <a:pt x="1228725" y="1093628"/>
                  <a:pt x="1276350" y="1084103"/>
                </a:cubicBezTo>
                <a:cubicBezTo>
                  <a:pt x="1323975" y="1074578"/>
                  <a:pt x="1420813" y="1077753"/>
                  <a:pt x="1466850" y="1074578"/>
                </a:cubicBezTo>
                <a:cubicBezTo>
                  <a:pt x="1512887" y="1071403"/>
                  <a:pt x="1528763" y="1084103"/>
                  <a:pt x="1552575" y="1065053"/>
                </a:cubicBezTo>
                <a:cubicBezTo>
                  <a:pt x="1576387" y="1046003"/>
                  <a:pt x="1589088" y="1022190"/>
                  <a:pt x="1609725" y="960278"/>
                </a:cubicBezTo>
                <a:cubicBezTo>
                  <a:pt x="1630362" y="898366"/>
                  <a:pt x="1660525" y="768190"/>
                  <a:pt x="1676400" y="693578"/>
                </a:cubicBezTo>
                <a:cubicBezTo>
                  <a:pt x="1692275" y="618966"/>
                  <a:pt x="1692275" y="576103"/>
                  <a:pt x="1704975" y="512603"/>
                </a:cubicBezTo>
                <a:cubicBezTo>
                  <a:pt x="1717675" y="449103"/>
                  <a:pt x="1738313" y="372903"/>
                  <a:pt x="1752600" y="312578"/>
                </a:cubicBezTo>
                <a:cubicBezTo>
                  <a:pt x="1766887" y="252253"/>
                  <a:pt x="1779588" y="199865"/>
                  <a:pt x="1790700" y="150653"/>
                </a:cubicBezTo>
                <a:cubicBezTo>
                  <a:pt x="1801812" y="101441"/>
                  <a:pt x="1800225" y="-50959"/>
                  <a:pt x="1819275" y="17303"/>
                </a:cubicBezTo>
                <a:cubicBezTo>
                  <a:pt x="1838325" y="85565"/>
                  <a:pt x="1882775" y="434815"/>
                  <a:pt x="1905000" y="560228"/>
                </a:cubicBezTo>
                <a:cubicBezTo>
                  <a:pt x="1927225" y="685640"/>
                  <a:pt x="1931988" y="693578"/>
                  <a:pt x="1952625" y="769778"/>
                </a:cubicBezTo>
                <a:cubicBezTo>
                  <a:pt x="1973263" y="845978"/>
                  <a:pt x="2011362" y="961865"/>
                  <a:pt x="2028825" y="1017428"/>
                </a:cubicBezTo>
                <a:cubicBezTo>
                  <a:pt x="2046288" y="1072991"/>
                  <a:pt x="2049463" y="1085691"/>
                  <a:pt x="2057400" y="1103153"/>
                </a:cubicBezTo>
                <a:cubicBezTo>
                  <a:pt x="2065337" y="1120615"/>
                  <a:pt x="2043113" y="1114266"/>
                  <a:pt x="2076450" y="1122203"/>
                </a:cubicBezTo>
                <a:cubicBezTo>
                  <a:pt x="2109787" y="1130140"/>
                  <a:pt x="2179638" y="1147603"/>
                  <a:pt x="2257425" y="1150778"/>
                </a:cubicBezTo>
                <a:cubicBezTo>
                  <a:pt x="2335212" y="1153953"/>
                  <a:pt x="2439193" y="1147603"/>
                  <a:pt x="2543175" y="114125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7" name="Ελεύθερη σχεδίαση 16"/>
          <p:cNvSpPr/>
          <p:nvPr/>
        </p:nvSpPr>
        <p:spPr>
          <a:xfrm>
            <a:off x="3028950" y="1206498"/>
            <a:ext cx="2886075" cy="1642928"/>
          </a:xfrm>
          <a:custGeom>
            <a:avLst/>
            <a:gdLst>
              <a:gd name="connsiteX0" fmla="*/ 0 w 2886075"/>
              <a:gd name="connsiteY0" fmla="*/ 1212852 h 1642928"/>
              <a:gd name="connsiteX1" fmla="*/ 314325 w 2886075"/>
              <a:gd name="connsiteY1" fmla="*/ 1203327 h 1642928"/>
              <a:gd name="connsiteX2" fmla="*/ 533400 w 2886075"/>
              <a:gd name="connsiteY2" fmla="*/ 1212852 h 1642928"/>
              <a:gd name="connsiteX3" fmla="*/ 609600 w 2886075"/>
              <a:gd name="connsiteY3" fmla="*/ 1146177 h 1642928"/>
              <a:gd name="connsiteX4" fmla="*/ 714375 w 2886075"/>
              <a:gd name="connsiteY4" fmla="*/ 1098552 h 1642928"/>
              <a:gd name="connsiteX5" fmla="*/ 800100 w 2886075"/>
              <a:gd name="connsiteY5" fmla="*/ 1136652 h 1642928"/>
              <a:gd name="connsiteX6" fmla="*/ 876300 w 2886075"/>
              <a:gd name="connsiteY6" fmla="*/ 1203327 h 1642928"/>
              <a:gd name="connsiteX7" fmla="*/ 1047750 w 2886075"/>
              <a:gd name="connsiteY7" fmla="*/ 1222377 h 1642928"/>
              <a:gd name="connsiteX8" fmla="*/ 1114425 w 2886075"/>
              <a:gd name="connsiteY8" fmla="*/ 1222377 h 1642928"/>
              <a:gd name="connsiteX9" fmla="*/ 1200150 w 2886075"/>
              <a:gd name="connsiteY9" fmla="*/ 1374777 h 1642928"/>
              <a:gd name="connsiteX10" fmla="*/ 1219200 w 2886075"/>
              <a:gd name="connsiteY10" fmla="*/ 1384302 h 1642928"/>
              <a:gd name="connsiteX11" fmla="*/ 1219200 w 2886075"/>
              <a:gd name="connsiteY11" fmla="*/ 1203327 h 1642928"/>
              <a:gd name="connsiteX12" fmla="*/ 1247775 w 2886075"/>
              <a:gd name="connsiteY12" fmla="*/ 889002 h 1642928"/>
              <a:gd name="connsiteX13" fmla="*/ 1257300 w 2886075"/>
              <a:gd name="connsiteY13" fmla="*/ 593727 h 1642928"/>
              <a:gd name="connsiteX14" fmla="*/ 1285875 w 2886075"/>
              <a:gd name="connsiteY14" fmla="*/ 298452 h 1642928"/>
              <a:gd name="connsiteX15" fmla="*/ 1285875 w 2886075"/>
              <a:gd name="connsiteY15" fmla="*/ 117477 h 1642928"/>
              <a:gd name="connsiteX16" fmla="*/ 1314450 w 2886075"/>
              <a:gd name="connsiteY16" fmla="*/ 12702 h 1642928"/>
              <a:gd name="connsiteX17" fmla="*/ 1352550 w 2886075"/>
              <a:gd name="connsiteY17" fmla="*/ 412752 h 1642928"/>
              <a:gd name="connsiteX18" fmla="*/ 1381125 w 2886075"/>
              <a:gd name="connsiteY18" fmla="*/ 765177 h 1642928"/>
              <a:gd name="connsiteX19" fmla="*/ 1400175 w 2886075"/>
              <a:gd name="connsiteY19" fmla="*/ 1203327 h 1642928"/>
              <a:gd name="connsiteX20" fmla="*/ 1428750 w 2886075"/>
              <a:gd name="connsiteY20" fmla="*/ 1441452 h 1642928"/>
              <a:gd name="connsiteX21" fmla="*/ 1428750 w 2886075"/>
              <a:gd name="connsiteY21" fmla="*/ 1641477 h 1642928"/>
              <a:gd name="connsiteX22" fmla="*/ 1495425 w 2886075"/>
              <a:gd name="connsiteY22" fmla="*/ 1336677 h 1642928"/>
              <a:gd name="connsiteX23" fmla="*/ 1562100 w 2886075"/>
              <a:gd name="connsiteY23" fmla="*/ 1212852 h 1642928"/>
              <a:gd name="connsiteX24" fmla="*/ 1895475 w 2886075"/>
              <a:gd name="connsiteY24" fmla="*/ 1212852 h 1642928"/>
              <a:gd name="connsiteX25" fmla="*/ 2047875 w 2886075"/>
              <a:gd name="connsiteY25" fmla="*/ 717552 h 1642928"/>
              <a:gd name="connsiteX26" fmla="*/ 2085975 w 2886075"/>
              <a:gd name="connsiteY26" fmla="*/ 431802 h 1642928"/>
              <a:gd name="connsiteX27" fmla="*/ 2114550 w 2886075"/>
              <a:gd name="connsiteY27" fmla="*/ 307977 h 1642928"/>
              <a:gd name="connsiteX28" fmla="*/ 2143125 w 2886075"/>
              <a:gd name="connsiteY28" fmla="*/ 155577 h 1642928"/>
              <a:gd name="connsiteX29" fmla="*/ 2219325 w 2886075"/>
              <a:gd name="connsiteY29" fmla="*/ 555627 h 1642928"/>
              <a:gd name="connsiteX30" fmla="*/ 2276475 w 2886075"/>
              <a:gd name="connsiteY30" fmla="*/ 879477 h 1642928"/>
              <a:gd name="connsiteX31" fmla="*/ 2390775 w 2886075"/>
              <a:gd name="connsiteY31" fmla="*/ 1165227 h 1642928"/>
              <a:gd name="connsiteX32" fmla="*/ 2438400 w 2886075"/>
              <a:gd name="connsiteY32" fmla="*/ 1260477 h 1642928"/>
              <a:gd name="connsiteX33" fmla="*/ 2647950 w 2886075"/>
              <a:gd name="connsiteY33" fmla="*/ 1270002 h 1642928"/>
              <a:gd name="connsiteX34" fmla="*/ 2819400 w 2886075"/>
              <a:gd name="connsiteY34" fmla="*/ 1270002 h 1642928"/>
              <a:gd name="connsiteX35" fmla="*/ 2886075 w 2886075"/>
              <a:gd name="connsiteY35" fmla="*/ 1250952 h 1642928"/>
              <a:gd name="connsiteX36" fmla="*/ 2886075 w 2886075"/>
              <a:gd name="connsiteY36" fmla="*/ 1250952 h 164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886075" h="1642928">
                <a:moveTo>
                  <a:pt x="0" y="1212852"/>
                </a:moveTo>
                <a:cubicBezTo>
                  <a:pt x="112712" y="1208089"/>
                  <a:pt x="225425" y="1203327"/>
                  <a:pt x="314325" y="1203327"/>
                </a:cubicBezTo>
                <a:cubicBezTo>
                  <a:pt x="403225" y="1203327"/>
                  <a:pt x="484187" y="1222377"/>
                  <a:pt x="533400" y="1212852"/>
                </a:cubicBezTo>
                <a:cubicBezTo>
                  <a:pt x="582613" y="1203327"/>
                  <a:pt x="579438" y="1165227"/>
                  <a:pt x="609600" y="1146177"/>
                </a:cubicBezTo>
                <a:cubicBezTo>
                  <a:pt x="639763" y="1127127"/>
                  <a:pt x="682625" y="1100140"/>
                  <a:pt x="714375" y="1098552"/>
                </a:cubicBezTo>
                <a:cubicBezTo>
                  <a:pt x="746125" y="1096964"/>
                  <a:pt x="773112" y="1119189"/>
                  <a:pt x="800100" y="1136652"/>
                </a:cubicBezTo>
                <a:cubicBezTo>
                  <a:pt x="827088" y="1154115"/>
                  <a:pt x="835025" y="1189039"/>
                  <a:pt x="876300" y="1203327"/>
                </a:cubicBezTo>
                <a:cubicBezTo>
                  <a:pt x="917575" y="1217615"/>
                  <a:pt x="1008063" y="1219202"/>
                  <a:pt x="1047750" y="1222377"/>
                </a:cubicBezTo>
                <a:cubicBezTo>
                  <a:pt x="1087437" y="1225552"/>
                  <a:pt x="1089025" y="1196977"/>
                  <a:pt x="1114425" y="1222377"/>
                </a:cubicBezTo>
                <a:cubicBezTo>
                  <a:pt x="1139825" y="1247777"/>
                  <a:pt x="1182687" y="1347789"/>
                  <a:pt x="1200150" y="1374777"/>
                </a:cubicBezTo>
                <a:cubicBezTo>
                  <a:pt x="1217613" y="1401765"/>
                  <a:pt x="1216025" y="1412877"/>
                  <a:pt x="1219200" y="1384302"/>
                </a:cubicBezTo>
                <a:cubicBezTo>
                  <a:pt x="1222375" y="1355727"/>
                  <a:pt x="1214438" y="1285877"/>
                  <a:pt x="1219200" y="1203327"/>
                </a:cubicBezTo>
                <a:cubicBezTo>
                  <a:pt x="1223962" y="1120777"/>
                  <a:pt x="1241425" y="990602"/>
                  <a:pt x="1247775" y="889002"/>
                </a:cubicBezTo>
                <a:cubicBezTo>
                  <a:pt x="1254125" y="787402"/>
                  <a:pt x="1250950" y="692152"/>
                  <a:pt x="1257300" y="593727"/>
                </a:cubicBezTo>
                <a:cubicBezTo>
                  <a:pt x="1263650" y="495302"/>
                  <a:pt x="1281113" y="377827"/>
                  <a:pt x="1285875" y="298452"/>
                </a:cubicBezTo>
                <a:cubicBezTo>
                  <a:pt x="1290637" y="219077"/>
                  <a:pt x="1281113" y="165102"/>
                  <a:pt x="1285875" y="117477"/>
                </a:cubicBezTo>
                <a:cubicBezTo>
                  <a:pt x="1290637" y="69852"/>
                  <a:pt x="1303338" y="-36510"/>
                  <a:pt x="1314450" y="12702"/>
                </a:cubicBezTo>
                <a:cubicBezTo>
                  <a:pt x="1325562" y="61914"/>
                  <a:pt x="1341438" y="287339"/>
                  <a:pt x="1352550" y="412752"/>
                </a:cubicBezTo>
                <a:cubicBezTo>
                  <a:pt x="1363663" y="538164"/>
                  <a:pt x="1373188" y="633414"/>
                  <a:pt x="1381125" y="765177"/>
                </a:cubicBezTo>
                <a:cubicBezTo>
                  <a:pt x="1389063" y="896939"/>
                  <a:pt x="1392238" y="1090615"/>
                  <a:pt x="1400175" y="1203327"/>
                </a:cubicBezTo>
                <a:cubicBezTo>
                  <a:pt x="1408112" y="1316039"/>
                  <a:pt x="1423987" y="1368427"/>
                  <a:pt x="1428750" y="1441452"/>
                </a:cubicBezTo>
                <a:cubicBezTo>
                  <a:pt x="1433513" y="1514477"/>
                  <a:pt x="1417638" y="1658939"/>
                  <a:pt x="1428750" y="1641477"/>
                </a:cubicBezTo>
                <a:cubicBezTo>
                  <a:pt x="1439862" y="1624015"/>
                  <a:pt x="1473200" y="1408115"/>
                  <a:pt x="1495425" y="1336677"/>
                </a:cubicBezTo>
                <a:cubicBezTo>
                  <a:pt x="1517650" y="1265240"/>
                  <a:pt x="1495425" y="1233489"/>
                  <a:pt x="1562100" y="1212852"/>
                </a:cubicBezTo>
                <a:cubicBezTo>
                  <a:pt x="1628775" y="1192215"/>
                  <a:pt x="1814513" y="1295402"/>
                  <a:pt x="1895475" y="1212852"/>
                </a:cubicBezTo>
                <a:cubicBezTo>
                  <a:pt x="1976437" y="1130302"/>
                  <a:pt x="2016125" y="847727"/>
                  <a:pt x="2047875" y="717552"/>
                </a:cubicBezTo>
                <a:cubicBezTo>
                  <a:pt x="2079625" y="587377"/>
                  <a:pt x="2074863" y="500064"/>
                  <a:pt x="2085975" y="431802"/>
                </a:cubicBezTo>
                <a:cubicBezTo>
                  <a:pt x="2097087" y="363540"/>
                  <a:pt x="2105025" y="354014"/>
                  <a:pt x="2114550" y="307977"/>
                </a:cubicBezTo>
                <a:cubicBezTo>
                  <a:pt x="2124075" y="261939"/>
                  <a:pt x="2125663" y="114302"/>
                  <a:pt x="2143125" y="155577"/>
                </a:cubicBezTo>
                <a:cubicBezTo>
                  <a:pt x="2160588" y="196852"/>
                  <a:pt x="2197100" y="434977"/>
                  <a:pt x="2219325" y="555627"/>
                </a:cubicBezTo>
                <a:cubicBezTo>
                  <a:pt x="2241550" y="676277"/>
                  <a:pt x="2247900" y="777877"/>
                  <a:pt x="2276475" y="879477"/>
                </a:cubicBezTo>
                <a:cubicBezTo>
                  <a:pt x="2305050" y="981077"/>
                  <a:pt x="2363788" y="1101727"/>
                  <a:pt x="2390775" y="1165227"/>
                </a:cubicBezTo>
                <a:cubicBezTo>
                  <a:pt x="2417762" y="1228727"/>
                  <a:pt x="2395538" y="1243015"/>
                  <a:pt x="2438400" y="1260477"/>
                </a:cubicBezTo>
                <a:cubicBezTo>
                  <a:pt x="2481262" y="1277939"/>
                  <a:pt x="2584450" y="1268415"/>
                  <a:pt x="2647950" y="1270002"/>
                </a:cubicBezTo>
                <a:cubicBezTo>
                  <a:pt x="2711450" y="1271589"/>
                  <a:pt x="2779713" y="1273177"/>
                  <a:pt x="2819400" y="1270002"/>
                </a:cubicBezTo>
                <a:cubicBezTo>
                  <a:pt x="2859087" y="1266827"/>
                  <a:pt x="2886075" y="1250952"/>
                  <a:pt x="2886075" y="1250952"/>
                </a:cubicBezTo>
                <a:lnTo>
                  <a:pt x="2886075" y="125095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cxnSp>
        <p:nvCxnSpPr>
          <p:cNvPr id="19" name="Ευθύγραμμο βέλος σύνδεσης 18"/>
          <p:cNvCxnSpPr/>
          <p:nvPr/>
        </p:nvCxnSpPr>
        <p:spPr>
          <a:xfrm flipH="1">
            <a:off x="5220072" y="1412776"/>
            <a:ext cx="98975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09830" y="2858068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Tall peaked T wave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1" name="Ευθύγραμμο βέλος σύνδεσης 20"/>
          <p:cNvCxnSpPr/>
          <p:nvPr/>
        </p:nvCxnSpPr>
        <p:spPr>
          <a:xfrm flipH="1">
            <a:off x="5112060" y="3140968"/>
            <a:ext cx="10977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90598" y="1206498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Tall peaked T wave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5" name="Ευθύγραμμο βέλος σύνδεσης 24"/>
          <p:cNvCxnSpPr/>
          <p:nvPr/>
        </p:nvCxnSpPr>
        <p:spPr>
          <a:xfrm>
            <a:off x="3491880" y="3690849"/>
            <a:ext cx="0" cy="3846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57525" y="3043224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Loss of P wave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94174" y="4105740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Widened QRS with tall T wave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857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</a:t>
            </a:r>
            <a:r>
              <a:rPr lang="el-GR" dirty="0" err="1"/>
              <a:t>υπερκαλιαιμίας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980728"/>
            <a:ext cx="382676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/>
              <a:t>Αιτιολογική αντιμετώπιση 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Αναζήτηση και θεραπεία της </a:t>
            </a:r>
            <a:r>
              <a:rPr lang="el-GR" sz="2400" dirty="0" smtClean="0"/>
              <a:t>αιτίας.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3995936" y="1054785"/>
            <a:ext cx="5148064" cy="5803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l-GR" sz="2400" b="1" dirty="0" smtClean="0">
                <a:solidFill>
                  <a:prstClr val="black"/>
                </a:solidFill>
              </a:rPr>
              <a:t>Συμπτωματική αντιμετώπιση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Διακοπή της περαιτέρω πρόσληψης καλίου από όλες τις </a:t>
            </a:r>
            <a:r>
              <a:rPr lang="el-GR" sz="2400" dirty="0" smtClean="0">
                <a:solidFill>
                  <a:prstClr val="black"/>
                </a:solidFill>
              </a:rPr>
              <a:t>οδούς,</a:t>
            </a:r>
            <a:endParaRPr lang="el-GR" sz="24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smtClean="0">
                <a:solidFill>
                  <a:prstClr val="black"/>
                </a:solidFill>
              </a:rPr>
              <a:t>Είσοδος </a:t>
            </a:r>
            <a:r>
              <a:rPr lang="el-GR" sz="2400" dirty="0">
                <a:solidFill>
                  <a:prstClr val="black"/>
                </a:solidFill>
              </a:rPr>
              <a:t>του καλίου στον ενδοκυττάριο </a:t>
            </a:r>
            <a:r>
              <a:rPr lang="el-GR" sz="2400" dirty="0" smtClean="0">
                <a:solidFill>
                  <a:prstClr val="black"/>
                </a:solidFill>
              </a:rPr>
              <a:t>χώρο,</a:t>
            </a:r>
            <a:endParaRPr lang="el-GR" sz="2400" dirty="0">
              <a:solidFill>
                <a:prstClr val="black"/>
              </a:solidFill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Χορήγηση ινσουλίνης και </a:t>
            </a:r>
            <a:r>
              <a:rPr lang="el-GR" sz="2400" dirty="0" smtClean="0">
                <a:solidFill>
                  <a:prstClr val="black"/>
                </a:solidFill>
              </a:rPr>
              <a:t>γλυκόζης,</a:t>
            </a:r>
            <a:endParaRPr lang="el-GR" sz="24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Χορηγηση ανταγωνιστών της δράσης του καλίου πάνω στην κυτταρική μεμβράνη (</a:t>
            </a:r>
            <a:r>
              <a:rPr lang="el-GR" sz="2400" dirty="0" err="1">
                <a:solidFill>
                  <a:prstClr val="black"/>
                </a:solidFill>
              </a:rPr>
              <a:t>γλυκονικό</a:t>
            </a:r>
            <a:r>
              <a:rPr lang="el-GR" sz="2400" dirty="0">
                <a:solidFill>
                  <a:prstClr val="black"/>
                </a:solidFill>
              </a:rPr>
              <a:t> ή χλωριούχο ασβέστιο</a:t>
            </a:r>
            <a:r>
              <a:rPr lang="el-GR" sz="2400" dirty="0" smtClean="0">
                <a:solidFill>
                  <a:prstClr val="black"/>
                </a:solidFill>
              </a:rPr>
              <a:t>),</a:t>
            </a:r>
            <a:endParaRPr lang="el-GR" sz="2400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Προάγοντας την αποβολή </a:t>
            </a:r>
            <a:r>
              <a:rPr lang="el-GR" sz="2400" dirty="0" smtClean="0">
                <a:solidFill>
                  <a:prstClr val="black"/>
                </a:solidFill>
              </a:rPr>
              <a:t>καλίου,</a:t>
            </a:r>
            <a:endParaRPr lang="el-GR" sz="2400" dirty="0">
              <a:solidFill>
                <a:prstClr val="black"/>
              </a:solidFill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 err="1">
                <a:solidFill>
                  <a:prstClr val="black"/>
                </a:solidFill>
              </a:rPr>
              <a:t>Ιονταλλακτικές</a:t>
            </a:r>
            <a:r>
              <a:rPr lang="el-GR" sz="2400" dirty="0">
                <a:solidFill>
                  <a:prstClr val="black"/>
                </a:solidFill>
              </a:rPr>
              <a:t> ρητίνες </a:t>
            </a:r>
            <a:r>
              <a:rPr lang="el-GR" sz="2400" dirty="0" err="1">
                <a:solidFill>
                  <a:prstClr val="black"/>
                </a:solidFill>
              </a:rPr>
              <a:t>p.os</a:t>
            </a:r>
            <a:r>
              <a:rPr lang="el-GR" sz="2400" dirty="0">
                <a:solidFill>
                  <a:prstClr val="black"/>
                </a:solidFill>
              </a:rPr>
              <a:t>, ή από έντερο (υποκλυσμοί</a:t>
            </a:r>
            <a:r>
              <a:rPr lang="el-GR" sz="2400" dirty="0" smtClean="0">
                <a:solidFill>
                  <a:prstClr val="black"/>
                </a:solidFill>
              </a:rPr>
              <a:t>),</a:t>
            </a:r>
            <a:endParaRPr lang="el-GR" sz="2400" dirty="0">
              <a:solidFill>
                <a:prstClr val="black"/>
              </a:solidFill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Με </a:t>
            </a:r>
            <a:r>
              <a:rPr lang="el-GR" sz="2400" dirty="0" smtClean="0">
                <a:solidFill>
                  <a:prstClr val="black"/>
                </a:solidFill>
              </a:rPr>
              <a:t>αιμοκάθαρση.</a:t>
            </a:r>
            <a:endParaRPr lang="el-GR" sz="2400" dirty="0">
              <a:solidFill>
                <a:prstClr val="black"/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3995936" y="1085359"/>
            <a:ext cx="0" cy="5400600"/>
          </a:xfrm>
          <a:prstGeom prst="line">
            <a:avLst/>
          </a:prstGeom>
          <a:ln w="19050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2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1152128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 smtClean="0"/>
              <a:t>Διαταραχή Ασβεστίου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9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Υπασβεστιαιμία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Όταν </a:t>
            </a:r>
            <a:r>
              <a:rPr lang="el-GR" sz="2400" dirty="0" err="1"/>
              <a:t>Ca</a:t>
            </a:r>
            <a:r>
              <a:rPr lang="el-GR" sz="2400" dirty="0"/>
              <a:t>: &lt;9,0 </a:t>
            </a:r>
            <a:r>
              <a:rPr lang="el-GR" sz="2400" dirty="0" err="1"/>
              <a:t>mg</a:t>
            </a:r>
            <a:r>
              <a:rPr lang="el-GR" sz="2400" dirty="0"/>
              <a:t>/</a:t>
            </a:r>
            <a:r>
              <a:rPr lang="el-GR" sz="2400" dirty="0" err="1"/>
              <a:t>dl</a:t>
            </a:r>
            <a:endParaRPr lang="el-GR" sz="2400" dirty="0"/>
          </a:p>
          <a:p>
            <a:pPr marL="0" indent="0">
              <a:buNone/>
            </a:pPr>
            <a:r>
              <a:rPr lang="el-GR" sz="2400" b="1" dirty="0"/>
              <a:t>Αίτια</a:t>
            </a:r>
          </a:p>
          <a:p>
            <a:r>
              <a:rPr lang="el-GR" sz="2400" dirty="0"/>
              <a:t>Μειωμένη </a:t>
            </a:r>
            <a:r>
              <a:rPr lang="el-GR" sz="2400" dirty="0" smtClean="0"/>
              <a:t>πρόσληψη,</a:t>
            </a:r>
            <a:endParaRPr lang="el-GR" sz="2400" dirty="0"/>
          </a:p>
          <a:p>
            <a:pPr lvl="1"/>
            <a:r>
              <a:rPr lang="el-GR" sz="2400" dirty="0"/>
              <a:t>Δίαιτα, σύνδρομα </a:t>
            </a:r>
            <a:r>
              <a:rPr lang="el-GR" sz="2400" dirty="0" err="1"/>
              <a:t>δυσαπορρόφησης</a:t>
            </a:r>
            <a:r>
              <a:rPr lang="el-GR" sz="2400" dirty="0"/>
              <a:t>, </a:t>
            </a:r>
            <a:r>
              <a:rPr lang="el-GR" sz="2400" dirty="0" smtClean="0"/>
              <a:t>ΧΝΑ,</a:t>
            </a:r>
            <a:endParaRPr lang="el-GR" sz="2400" dirty="0"/>
          </a:p>
          <a:p>
            <a:r>
              <a:rPr lang="el-GR" sz="2400" dirty="0"/>
              <a:t>Αυξημένη </a:t>
            </a:r>
            <a:r>
              <a:rPr lang="el-GR" sz="2400" dirty="0" smtClean="0"/>
              <a:t>αποβολή,</a:t>
            </a:r>
            <a:endParaRPr lang="el-GR" sz="2400" dirty="0"/>
          </a:p>
          <a:p>
            <a:pPr lvl="1"/>
            <a:r>
              <a:rPr lang="el-GR" sz="2400" dirty="0"/>
              <a:t>ΟΝΑ, </a:t>
            </a:r>
            <a:r>
              <a:rPr lang="el-GR" sz="2400" dirty="0" err="1" smtClean="0"/>
              <a:t>στεατόρροια</a:t>
            </a:r>
            <a:r>
              <a:rPr lang="el-GR" sz="2400" dirty="0" smtClean="0"/>
              <a:t>,</a:t>
            </a:r>
            <a:endParaRPr lang="el-GR" sz="2400" dirty="0"/>
          </a:p>
          <a:p>
            <a:r>
              <a:rPr lang="el-GR" sz="2400" dirty="0"/>
              <a:t>Καταστάσεις που προκαλούν μείωση του ιονισμένου </a:t>
            </a:r>
            <a:r>
              <a:rPr lang="el-GR" sz="2400" dirty="0" err="1" smtClean="0"/>
              <a:t>Ca</a:t>
            </a:r>
            <a:r>
              <a:rPr lang="el-GR" sz="2400" dirty="0" smtClean="0"/>
              <a:t>,</a:t>
            </a:r>
            <a:endParaRPr lang="el-GR" sz="2400" dirty="0"/>
          </a:p>
          <a:p>
            <a:pPr lvl="1"/>
            <a:r>
              <a:rPr lang="el-GR" sz="2400" dirty="0"/>
              <a:t>Πολλαπλές μεταγγίσεις, οξεία παγκρεατίτιδα, </a:t>
            </a:r>
            <a:r>
              <a:rPr lang="el-GR" sz="2400" dirty="0" err="1"/>
              <a:t>υπερφωσφαταιμία</a:t>
            </a:r>
            <a:r>
              <a:rPr lang="el-GR" sz="2400" dirty="0"/>
              <a:t>, </a:t>
            </a:r>
            <a:r>
              <a:rPr lang="el-GR" sz="2400" dirty="0" smtClean="0"/>
              <a:t>ακινησία,</a:t>
            </a:r>
            <a:endParaRPr lang="el-GR" sz="2400" dirty="0"/>
          </a:p>
          <a:p>
            <a:pPr lvl="1"/>
            <a:r>
              <a:rPr lang="el-GR" sz="2400" dirty="0"/>
              <a:t>Καταστροφή ή αφαίρεση παραθυρεοειδών </a:t>
            </a:r>
            <a:r>
              <a:rPr lang="el-GR" sz="2400" dirty="0" smtClean="0"/>
              <a:t>αδένων.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Κλινική εικόνα </a:t>
            </a:r>
            <a:r>
              <a:rPr lang="el-GR" dirty="0" err="1"/>
              <a:t>υ</a:t>
            </a:r>
            <a:r>
              <a:rPr lang="el-GR" dirty="0" err="1" smtClean="0"/>
              <a:t>πασβεστιαιμίας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l-GR" sz="2400" dirty="0"/>
              <a:t>Μειωμένη καρδιακή συχνότητα και </a:t>
            </a:r>
            <a:r>
              <a:rPr lang="el-GR" sz="2400" dirty="0" smtClean="0"/>
              <a:t>συσταλτικότητα,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Αυξημένα </a:t>
            </a:r>
            <a:r>
              <a:rPr lang="el-GR" sz="2400" dirty="0" err="1"/>
              <a:t>τενόντια</a:t>
            </a:r>
            <a:r>
              <a:rPr lang="el-GR" sz="2400" dirty="0"/>
              <a:t> </a:t>
            </a:r>
            <a:r>
              <a:rPr lang="el-GR" sz="2400" dirty="0" smtClean="0"/>
              <a:t>αντανακλαστικά,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Υπερδιέγερση των σκελετικών </a:t>
            </a:r>
            <a:r>
              <a:rPr lang="el-GR" sz="2400" dirty="0" smtClean="0"/>
              <a:t>μυών,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Μυϊκές συσπάσεις, σπασμοί, </a:t>
            </a:r>
            <a:r>
              <a:rPr lang="el-GR" sz="2400" dirty="0" err="1" smtClean="0"/>
              <a:t>τετανία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Σημεία </a:t>
            </a:r>
            <a:r>
              <a:rPr lang="el-GR" sz="2400" dirty="0" err="1"/>
              <a:t>Trousseau</a:t>
            </a:r>
            <a:r>
              <a:rPr lang="el-GR" sz="2400" dirty="0"/>
              <a:t>  και </a:t>
            </a:r>
            <a:r>
              <a:rPr lang="el-GR" sz="2400" dirty="0" err="1" smtClean="0"/>
              <a:t>Chvostek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Αυξημένοι εντερικοί ήχοι, </a:t>
            </a:r>
            <a:r>
              <a:rPr lang="el-GR" sz="2400" dirty="0" smtClean="0"/>
              <a:t>διάρροιες.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06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Προβλήματα </a:t>
            </a:r>
            <a:r>
              <a:rPr lang="el-GR" dirty="0"/>
              <a:t>ασθενών με </a:t>
            </a:r>
            <a:r>
              <a:rPr lang="el-GR" dirty="0" err="1" smtClean="0"/>
              <a:t>υπασβεστιαιμία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l-GR" sz="2400" dirty="0"/>
              <a:t>Μειωμένη καρδιακή </a:t>
            </a:r>
            <a:r>
              <a:rPr lang="el-GR" sz="2400" dirty="0" smtClean="0"/>
              <a:t>παροχή,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Πόνος από κράμπες και μυϊκές </a:t>
            </a:r>
            <a:r>
              <a:rPr lang="el-GR" sz="2400" dirty="0" smtClean="0"/>
              <a:t>συσπάσεις,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Ανεπαρκής τύπος </a:t>
            </a:r>
            <a:r>
              <a:rPr lang="el-GR" sz="2400" dirty="0" smtClean="0"/>
              <a:t>αναπνοής, </a:t>
            </a:r>
            <a:r>
              <a:rPr lang="el-GR" sz="2400" dirty="0"/>
              <a:t>ασφυξία από διαταραχή της λειτουργίας των αναπνευστικών μυών (αυξημένες συσπάσεις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Κίνδυνος τραυματισμού και </a:t>
            </a:r>
            <a:r>
              <a:rPr lang="el-GR" sz="2400" dirty="0" smtClean="0"/>
              <a:t>καταγμάτων,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b="1" dirty="0" err="1" smtClean="0">
                <a:solidFill>
                  <a:srgbClr val="820000"/>
                </a:solidFill>
              </a:rPr>
              <a:t>Τετανία</a:t>
            </a:r>
            <a:r>
              <a:rPr lang="el-GR" sz="2400" b="1" dirty="0" smtClean="0">
                <a:solidFill>
                  <a:srgbClr val="820000"/>
                </a:solidFill>
              </a:rPr>
              <a:t>. </a:t>
            </a:r>
            <a:endParaRPr lang="el-GR" sz="2400" b="1" dirty="0">
              <a:solidFill>
                <a:srgbClr val="820000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8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61082"/>
          </a:xfrm>
        </p:spPr>
        <p:txBody>
          <a:bodyPr>
            <a:normAutofit/>
          </a:bodyPr>
          <a:lstStyle/>
          <a:p>
            <a:r>
              <a:rPr lang="el-GR" dirty="0" smtClean="0"/>
              <a:t>Διαταραχές  </a:t>
            </a:r>
            <a:r>
              <a:rPr lang="el-GR" dirty="0"/>
              <a:t>ύ</a:t>
            </a:r>
            <a:r>
              <a:rPr lang="el-GR" dirty="0" smtClean="0"/>
              <a:t>δατος και ηλεκτρολυτών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Υπογκαιμία/ </a:t>
            </a:r>
            <a:r>
              <a:rPr lang="el-GR" sz="2400" dirty="0" smtClean="0"/>
              <a:t>Αφυδάτωση,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 err="1" smtClean="0"/>
              <a:t>Υπερογκαιμία</a:t>
            </a:r>
            <a:r>
              <a:rPr lang="el-GR" sz="2400" dirty="0" smtClean="0"/>
              <a:t>/υπερφόρτωση,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 smtClean="0"/>
              <a:t>Οίδημα,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 err="1" smtClean="0"/>
              <a:t>Υπονατριαιμία</a:t>
            </a:r>
            <a:r>
              <a:rPr lang="el-GR" sz="2400" dirty="0" smtClean="0"/>
              <a:t>/</a:t>
            </a:r>
            <a:r>
              <a:rPr lang="el-GR" sz="2400" dirty="0" err="1" smtClean="0"/>
              <a:t>Υπερνατριαιμία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 err="1" smtClean="0"/>
              <a:t>Υποκαλιαιμία</a:t>
            </a:r>
            <a:r>
              <a:rPr lang="el-GR" sz="2400" dirty="0" smtClean="0"/>
              <a:t>/</a:t>
            </a:r>
            <a:r>
              <a:rPr lang="el-GR" sz="2400" dirty="0" err="1" smtClean="0"/>
              <a:t>Υπερκαλιαιμία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 err="1" smtClean="0"/>
              <a:t>Υπασβεστιαιμία</a:t>
            </a:r>
            <a:r>
              <a:rPr lang="el-GR" sz="2400" dirty="0" smtClean="0"/>
              <a:t>/</a:t>
            </a:r>
            <a:r>
              <a:rPr lang="el-GR" sz="2400" dirty="0" err="1" smtClean="0"/>
              <a:t>υπερασβεστιαμία</a:t>
            </a:r>
            <a:r>
              <a:rPr lang="el-GR" sz="2400" dirty="0" smtClean="0"/>
              <a:t>.</a:t>
            </a:r>
            <a:endParaRPr lang="el-GR" sz="2400" dirty="0"/>
          </a:p>
          <a:p>
            <a:pPr>
              <a:spcBef>
                <a:spcPts val="30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Κλινικά σημεία </a:t>
            </a:r>
            <a:r>
              <a:rPr lang="el-GR" sz="4400" dirty="0" err="1" smtClean="0"/>
              <a:t>υπασβετιαιμίας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151216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sz="2400" dirty="0" smtClean="0"/>
              <a:t>Σημείο </a:t>
            </a:r>
            <a:r>
              <a:rPr lang="en-US" sz="2400" dirty="0" smtClean="0"/>
              <a:t>Trousseau (</a:t>
            </a:r>
            <a:r>
              <a:rPr lang="el-GR" sz="2400" dirty="0" smtClean="0"/>
              <a:t>σπασμός στον καρπό),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Σημείο </a:t>
            </a:r>
            <a:r>
              <a:rPr lang="en-US" sz="2400" dirty="0" err="1" smtClean="0"/>
              <a:t>Chvostek</a:t>
            </a:r>
            <a:r>
              <a:rPr lang="en-US" sz="2400" dirty="0" smtClean="0"/>
              <a:t> </a:t>
            </a:r>
            <a:r>
              <a:rPr lang="el-GR" sz="2400" dirty="0" smtClean="0"/>
              <a:t>(σπασμός προσώπου μετά από πλήξη του προσωπικού νεύρου).</a:t>
            </a:r>
            <a:endParaRPr lang="el-GR" sz="2400" dirty="0"/>
          </a:p>
        </p:txBody>
      </p:sp>
      <p:pic>
        <p:nvPicPr>
          <p:cNvPr id="4098" name="Picture 2" descr="C:\Users\fkaram2\Desktop\Photo-Video-Film2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4032652"/>
            <a:ext cx="554817" cy="55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2555776" y="3986896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+mn-lt"/>
                <a:hlinkClick r:id="rId4"/>
              </a:rPr>
              <a:t>Chvostek's Sign and Trousseau's Sign due to Postoperative Acquired Hypoparathyroidism</a:t>
            </a:r>
            <a:endParaRPr lang="en-US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582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</a:t>
            </a:r>
            <a:r>
              <a:rPr lang="el-GR" dirty="0" err="1"/>
              <a:t>υπασβεστιαιμίας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40560"/>
          </a:xfrm>
        </p:spPr>
        <p:txBody>
          <a:bodyPr>
            <a:normAutofit/>
          </a:bodyPr>
          <a:lstStyle/>
          <a:p>
            <a:r>
              <a:rPr lang="el-GR" sz="2400" b="1" dirty="0"/>
              <a:t>Αιτιολογική </a:t>
            </a:r>
            <a:r>
              <a:rPr lang="el-GR" sz="2400" b="1" dirty="0" smtClean="0"/>
              <a:t>αντιμετώπιση,</a:t>
            </a:r>
            <a:endParaRPr lang="el-GR" sz="2400" b="1" dirty="0"/>
          </a:p>
          <a:p>
            <a:r>
              <a:rPr lang="el-GR" sz="2400" b="1" dirty="0"/>
              <a:t>Συμπτωματική </a:t>
            </a:r>
            <a:r>
              <a:rPr lang="el-GR" sz="2400" b="1" dirty="0" smtClean="0"/>
              <a:t>αντιμετώπιση,</a:t>
            </a:r>
            <a:endParaRPr lang="el-GR" sz="2400" b="1" dirty="0"/>
          </a:p>
          <a:p>
            <a:pPr lvl="1">
              <a:spcBef>
                <a:spcPts val="1200"/>
              </a:spcBef>
            </a:pPr>
            <a:r>
              <a:rPr lang="el-GR" sz="2400" dirty="0"/>
              <a:t>Χορήγηση ασβεστίου με ΙΟ</a:t>
            </a:r>
          </a:p>
          <a:p>
            <a:pPr lvl="2">
              <a:spcBef>
                <a:spcPts val="1200"/>
              </a:spcBef>
            </a:pPr>
            <a:r>
              <a:rPr lang="el-GR" dirty="0" err="1"/>
              <a:t>p.os</a:t>
            </a:r>
            <a:r>
              <a:rPr lang="el-GR" dirty="0"/>
              <a:t>, IV , δίαιτα, </a:t>
            </a:r>
          </a:p>
          <a:p>
            <a:pPr lvl="1">
              <a:spcBef>
                <a:spcPts val="1200"/>
              </a:spcBef>
            </a:pPr>
            <a:r>
              <a:rPr lang="el-GR" sz="2400" dirty="0"/>
              <a:t>Παρακολούθηση ασθενή για εμφάνιση προβλημάτων (</a:t>
            </a:r>
            <a:r>
              <a:rPr lang="el-GR" sz="2400" dirty="0" err="1"/>
              <a:t>σφύξεις</a:t>
            </a:r>
            <a:r>
              <a:rPr lang="el-GR" sz="2400" dirty="0"/>
              <a:t>, αναπνοές, ΗΚΓ κλπ),</a:t>
            </a:r>
          </a:p>
          <a:p>
            <a:pPr lvl="1">
              <a:spcBef>
                <a:spcPts val="1200"/>
              </a:spcBef>
            </a:pPr>
            <a:r>
              <a:rPr lang="el-GR" sz="2400" dirty="0"/>
              <a:t>Εργαστηριακός έλεγχος,</a:t>
            </a:r>
          </a:p>
          <a:p>
            <a:pPr lvl="1">
              <a:spcBef>
                <a:spcPts val="1200"/>
              </a:spcBef>
            </a:pPr>
            <a:r>
              <a:rPr lang="el-GR" sz="2400" dirty="0"/>
              <a:t>Αντιμετώπιση των προβλημάτων του ασθενή,</a:t>
            </a:r>
          </a:p>
          <a:p>
            <a:pPr lvl="2">
              <a:spcBef>
                <a:spcPts val="1200"/>
              </a:spcBef>
            </a:pPr>
            <a:r>
              <a:rPr lang="el-GR" dirty="0"/>
              <a:t>Προφύλαξη από κακώσεις, πρόληψη αναπνευστικών προβλημάτων, αναλγησία κλπ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0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Υπερασβεστιαιμία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dirty="0"/>
              <a:t>Ασβέστιο &gt;10,5mg/</a:t>
            </a:r>
            <a:r>
              <a:rPr lang="el-GR" sz="2600" dirty="0" err="1"/>
              <a:t>dl</a:t>
            </a:r>
            <a:endParaRPr lang="el-GR" sz="2600" dirty="0"/>
          </a:p>
          <a:p>
            <a:pPr marL="0" indent="0"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ΑΙΤΙΑ</a:t>
            </a:r>
            <a:endParaRPr lang="el-GR" sz="2600" b="1" dirty="0">
              <a:solidFill>
                <a:srgbClr val="820000"/>
              </a:solidFill>
            </a:endParaRPr>
          </a:p>
          <a:p>
            <a:pPr>
              <a:spcBef>
                <a:spcPts val="2400"/>
              </a:spcBef>
            </a:pPr>
            <a:r>
              <a:rPr lang="el-GR" sz="2400" dirty="0"/>
              <a:t>Υπερβολική </a:t>
            </a:r>
            <a:r>
              <a:rPr lang="el-GR" sz="2400" dirty="0" smtClean="0"/>
              <a:t>πρόσληψη,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Μειωμένη </a:t>
            </a:r>
            <a:r>
              <a:rPr lang="el-GR" sz="2400" dirty="0" smtClean="0"/>
              <a:t>αποβολή,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200" dirty="0"/>
              <a:t>Νεφρική ανεπάρκεια, χρήση διουρητικών </a:t>
            </a:r>
            <a:r>
              <a:rPr lang="el-GR" sz="2200" dirty="0" err="1" smtClean="0"/>
              <a:t>θειαζίδης</a:t>
            </a:r>
            <a:r>
              <a:rPr lang="el-GR" sz="2200" dirty="0" smtClean="0"/>
              <a:t>,</a:t>
            </a:r>
            <a:endParaRPr lang="el-GR" sz="2200" dirty="0"/>
          </a:p>
          <a:p>
            <a:pPr>
              <a:spcBef>
                <a:spcPts val="2400"/>
              </a:spcBef>
            </a:pPr>
            <a:r>
              <a:rPr lang="el-GR" sz="2400" dirty="0"/>
              <a:t>Καταστάσεις που προκαλούν αύξηση του </a:t>
            </a:r>
            <a:r>
              <a:rPr lang="el-GR" sz="2400" dirty="0" smtClean="0"/>
              <a:t>ασβεστίου,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200" dirty="0" smtClean="0"/>
              <a:t>Υπερπαραθυρεοειδισμός,</a:t>
            </a:r>
            <a:endParaRPr lang="el-GR" sz="2200" dirty="0"/>
          </a:p>
          <a:p>
            <a:pPr lvl="1">
              <a:spcBef>
                <a:spcPts val="1200"/>
              </a:spcBef>
            </a:pPr>
            <a:r>
              <a:rPr lang="el-GR" sz="2200" dirty="0" smtClean="0"/>
              <a:t>Ακινησία,</a:t>
            </a:r>
            <a:endParaRPr lang="el-GR" sz="2200" dirty="0"/>
          </a:p>
          <a:p>
            <a:pPr lvl="1">
              <a:spcBef>
                <a:spcPts val="1200"/>
              </a:spcBef>
            </a:pPr>
            <a:r>
              <a:rPr lang="el-GR" sz="2200" dirty="0"/>
              <a:t>Αφυδάτωση, </a:t>
            </a:r>
            <a:r>
              <a:rPr lang="el-GR" sz="2200" dirty="0" err="1"/>
              <a:t>λίθιο</a:t>
            </a:r>
            <a:r>
              <a:rPr lang="el-GR" sz="2200" dirty="0"/>
              <a:t> </a:t>
            </a:r>
            <a:r>
              <a:rPr lang="el-GR" sz="2200" dirty="0" smtClean="0"/>
              <a:t>κλπ.</a:t>
            </a:r>
            <a:endParaRPr lang="el-GR" sz="2200" dirty="0"/>
          </a:p>
          <a:p>
            <a:pPr>
              <a:spcBef>
                <a:spcPts val="12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6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</a:t>
            </a:r>
            <a:r>
              <a:rPr lang="el-GR" dirty="0" err="1"/>
              <a:t>υ</a:t>
            </a:r>
            <a:r>
              <a:rPr lang="el-GR" dirty="0" err="1" smtClean="0"/>
              <a:t>περασβεστιαιμίας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52000"/>
            <a:ext cx="381642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b="1" dirty="0"/>
              <a:t>Αιτιολογική </a:t>
            </a:r>
            <a:r>
              <a:rPr lang="el-GR" sz="2600" b="1" dirty="0" smtClean="0"/>
              <a:t>αντιμετώπιση</a:t>
            </a:r>
            <a:endParaRPr lang="en-US" sz="2600" b="1" dirty="0" smtClean="0"/>
          </a:p>
          <a:p>
            <a:pPr marL="0" indent="0" algn="ctr">
              <a:buNone/>
            </a:pPr>
            <a:r>
              <a:rPr lang="en-US" sz="2600" b="1" dirty="0"/>
              <a:t>-</a:t>
            </a:r>
            <a:endParaRPr lang="el-GR" sz="2600" b="1" dirty="0"/>
          </a:p>
          <a:p>
            <a:endParaRPr lang="el-GR" sz="2400" b="1" dirty="0">
              <a:solidFill>
                <a:srgbClr val="820000"/>
              </a:solidFill>
            </a:endParaRPr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211960" y="1226185"/>
            <a:ext cx="4772218" cy="5354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200" b="1" dirty="0" err="1" smtClean="0">
                <a:solidFill>
                  <a:prstClr val="black"/>
                </a:solidFill>
              </a:rPr>
              <a:t>Συμπτωματική</a:t>
            </a:r>
            <a:r>
              <a:rPr lang="el-GR" sz="2200" b="1" dirty="0" smtClean="0">
                <a:solidFill>
                  <a:prstClr val="black"/>
                </a:solidFill>
              </a:rPr>
              <a:t> αντιμετώπιση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</a:pPr>
            <a:r>
              <a:rPr lang="el-GR" sz="2200" dirty="0">
                <a:solidFill>
                  <a:prstClr val="black"/>
                </a:solidFill>
              </a:rPr>
              <a:t>Διακοπή χορήγησης ασβεστίου και φαρμάκων που προκαλούν αύξηση του ασβεστίου, με ΙΟ </a:t>
            </a:r>
            <a:r>
              <a:rPr lang="el-GR" sz="2200" dirty="0" smtClean="0">
                <a:solidFill>
                  <a:prstClr val="black"/>
                </a:solidFill>
              </a:rPr>
              <a:t>,</a:t>
            </a:r>
            <a:endParaRPr lang="el-GR" sz="2200" dirty="0">
              <a:solidFill>
                <a:prstClr val="black"/>
              </a:solidFill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</a:pPr>
            <a:r>
              <a:rPr lang="el-GR" sz="2200" dirty="0">
                <a:solidFill>
                  <a:prstClr val="black"/>
                </a:solidFill>
              </a:rPr>
              <a:t>Παρακολούθηση ασθενή για εμφάνιση προβλημάτων (</a:t>
            </a:r>
            <a:r>
              <a:rPr lang="el-GR" sz="2200" dirty="0" err="1">
                <a:solidFill>
                  <a:prstClr val="black"/>
                </a:solidFill>
              </a:rPr>
              <a:t>σφύξεις</a:t>
            </a:r>
            <a:r>
              <a:rPr lang="el-GR" sz="2200" dirty="0">
                <a:solidFill>
                  <a:prstClr val="black"/>
                </a:solidFill>
              </a:rPr>
              <a:t>, αναπνοές, ΗΚΓ </a:t>
            </a:r>
            <a:r>
              <a:rPr lang="el-GR" sz="2200" dirty="0" err="1">
                <a:solidFill>
                  <a:prstClr val="black"/>
                </a:solidFill>
              </a:rPr>
              <a:t>κλπ</a:t>
            </a:r>
            <a:r>
              <a:rPr lang="el-GR" sz="2200" dirty="0" smtClean="0">
                <a:solidFill>
                  <a:prstClr val="black"/>
                </a:solidFill>
              </a:rPr>
              <a:t>),</a:t>
            </a:r>
            <a:endParaRPr lang="el-GR" sz="2200" dirty="0">
              <a:solidFill>
                <a:prstClr val="black"/>
              </a:solidFill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</a:pPr>
            <a:r>
              <a:rPr lang="el-GR" sz="2200" dirty="0">
                <a:solidFill>
                  <a:prstClr val="black"/>
                </a:solidFill>
              </a:rPr>
              <a:t>Εργαστηριακός </a:t>
            </a:r>
            <a:r>
              <a:rPr lang="el-GR" sz="2200" dirty="0" smtClean="0">
                <a:solidFill>
                  <a:prstClr val="black"/>
                </a:solidFill>
              </a:rPr>
              <a:t>έλεγχος,</a:t>
            </a:r>
            <a:endParaRPr lang="el-GR" sz="2200" dirty="0">
              <a:solidFill>
                <a:prstClr val="black"/>
              </a:solidFill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</a:pPr>
            <a:r>
              <a:rPr lang="el-GR" sz="2200" dirty="0">
                <a:solidFill>
                  <a:prstClr val="black"/>
                </a:solidFill>
              </a:rPr>
              <a:t>Αντιμετώπιση των προβλημάτων του </a:t>
            </a:r>
            <a:r>
              <a:rPr lang="el-GR" sz="2200" dirty="0" smtClean="0">
                <a:solidFill>
                  <a:prstClr val="black"/>
                </a:solidFill>
              </a:rPr>
              <a:t>ασθενή,</a:t>
            </a:r>
            <a:endParaRPr lang="el-GR" sz="2200" dirty="0">
              <a:solidFill>
                <a:prstClr val="black"/>
              </a:solidFill>
            </a:endParaRPr>
          </a:p>
          <a:p>
            <a:pPr lvl="1" fontAlgn="auto"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</a:pPr>
            <a:r>
              <a:rPr lang="el-GR" sz="2200" dirty="0">
                <a:solidFill>
                  <a:prstClr val="black"/>
                </a:solidFill>
              </a:rPr>
              <a:t>Προφύλαξη από κακώσεις, πρόληψη αναπνευστικών προβλημάτων, αναλγησία </a:t>
            </a:r>
            <a:r>
              <a:rPr lang="el-GR" sz="2200" dirty="0" smtClean="0">
                <a:solidFill>
                  <a:prstClr val="black"/>
                </a:solidFill>
              </a:rPr>
              <a:t>κλπ.</a:t>
            </a:r>
            <a:endParaRPr lang="el-GR" sz="2200" dirty="0">
              <a:solidFill>
                <a:prstClr val="black"/>
              </a:solidFill>
            </a:endParaRPr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4211960" y="1226185"/>
            <a:ext cx="0" cy="4939119"/>
          </a:xfrm>
          <a:prstGeom prst="line">
            <a:avLst/>
          </a:prstGeom>
          <a:ln w="19050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26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Αντωνία Καλογιάννη </a:t>
            </a:r>
            <a:r>
              <a:rPr lang="el-GR" sz="2000" dirty="0" smtClean="0"/>
              <a:t>2014. </a:t>
            </a:r>
            <a:r>
              <a:rPr lang="el-GR" sz="2000" dirty="0"/>
              <a:t>Αντωνία Καλογιάννη. «Χειρουργική Νοσηλευτική Ι (Θ). </a:t>
            </a:r>
            <a:r>
              <a:rPr lang="el-GR" sz="2000" dirty="0" smtClean="0"/>
              <a:t>Ενότητα 2</a:t>
            </a:r>
            <a:r>
              <a:rPr lang="en-US" sz="2000" dirty="0" smtClean="0"/>
              <a:t>:</a:t>
            </a:r>
            <a:r>
              <a:rPr lang="el-GR" sz="2000" dirty="0"/>
              <a:t> Διαταραχές Ύδατος και Ηλεκτρολυτών».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15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2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Υπογκαιμία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 smtClean="0"/>
              <a:t>Υπογκαιμία είναι η </a:t>
            </a:r>
            <a:r>
              <a:rPr lang="el-GR" sz="2400" dirty="0"/>
              <a:t>μείωση του  κυκλοφορούντος όγκου αίματος ή  των υγρών του </a:t>
            </a:r>
            <a:r>
              <a:rPr lang="el-GR" sz="2400" dirty="0" err="1" smtClean="0"/>
              <a:t>Εξωκυττάριου</a:t>
            </a:r>
            <a:r>
              <a:rPr lang="el-GR" sz="2400" dirty="0" smtClean="0"/>
              <a:t>  Χώρου.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 smtClean="0"/>
              <a:t>εγκαθίσταται όταν ο </a:t>
            </a:r>
            <a:r>
              <a:rPr lang="el-GR" sz="2400" dirty="0"/>
              <a:t>όγκος των σωματικών υγρών που  αποβάλλονται υπερβαίνει τον όγκου του προσλαμβανόμενου νατρίου και </a:t>
            </a:r>
            <a:r>
              <a:rPr lang="el-GR" sz="2400" dirty="0" smtClean="0"/>
              <a:t>νερού. </a:t>
            </a:r>
            <a:r>
              <a:rPr lang="el-GR" sz="2400" dirty="0"/>
              <a:t>*</a:t>
            </a:r>
          </a:p>
          <a:p>
            <a:pPr marL="0" indent="0">
              <a:lnSpc>
                <a:spcPct val="114000"/>
              </a:lnSpc>
              <a:spcBef>
                <a:spcPts val="1800"/>
              </a:spcBef>
              <a:buNone/>
            </a:pPr>
            <a:r>
              <a:rPr lang="el-GR" sz="2400" dirty="0" smtClean="0"/>
              <a:t>*Από </a:t>
            </a:r>
            <a:r>
              <a:rPr lang="el-GR" sz="2400" dirty="0"/>
              <a:t>το στόμα, ενδοφλέβια, κ.α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29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Αιτίες </a:t>
            </a:r>
            <a:r>
              <a:rPr lang="el-GR" dirty="0" err="1"/>
              <a:t>υ</a:t>
            </a:r>
            <a:r>
              <a:rPr lang="el-GR" dirty="0" err="1" smtClean="0"/>
              <a:t>πογκαιμίας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Μειωμένη </a:t>
            </a:r>
            <a:r>
              <a:rPr lang="el-GR" sz="2400" dirty="0" smtClean="0"/>
              <a:t>πρόσληψη,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Αυξημένη αποβολή (Απώλειες) </a:t>
            </a:r>
            <a:r>
              <a:rPr lang="el-GR" sz="2400" dirty="0" smtClean="0"/>
              <a:t>από</a:t>
            </a:r>
            <a:r>
              <a:rPr lang="en-US" sz="2400" dirty="0" smtClean="0"/>
              <a:t>:</a:t>
            </a:r>
            <a:endParaRPr lang="el-GR" sz="2400" dirty="0"/>
          </a:p>
          <a:p>
            <a:pPr marL="725488">
              <a:spcBef>
                <a:spcPts val="1800"/>
              </a:spcBef>
              <a:buFont typeface="Courier New" panose="02070309020205020404" pitchFamily="49" charset="0"/>
              <a:buChar char="o"/>
              <a:tabLst>
                <a:tab pos="723900" algn="l"/>
              </a:tabLst>
            </a:pPr>
            <a:r>
              <a:rPr lang="en-US" sz="2400" dirty="0" smtClean="0"/>
              <a:t>T</a:t>
            </a:r>
            <a:r>
              <a:rPr lang="el-GR" sz="2400" dirty="0" smtClean="0"/>
              <a:t>ο </a:t>
            </a:r>
            <a:r>
              <a:rPr lang="el-GR" sz="2400" dirty="0"/>
              <a:t>γαστρεντερικό </a:t>
            </a:r>
            <a:r>
              <a:rPr lang="el-GR" sz="2400" dirty="0" smtClean="0"/>
              <a:t>σωλήνα,</a:t>
            </a:r>
            <a:endParaRPr lang="el-GR" sz="2400" dirty="0"/>
          </a:p>
          <a:p>
            <a:pPr marL="725488">
              <a:spcBef>
                <a:spcPts val="1800"/>
              </a:spcBef>
              <a:buFont typeface="Courier New" panose="02070309020205020404" pitchFamily="49" charset="0"/>
              <a:buChar char="o"/>
              <a:tabLst>
                <a:tab pos="723900" algn="l"/>
              </a:tabLst>
            </a:pPr>
            <a:r>
              <a:rPr lang="en-US" sz="2400" dirty="0" smtClean="0"/>
              <a:t>T</a:t>
            </a:r>
            <a:r>
              <a:rPr lang="el-GR" sz="2400" dirty="0" smtClean="0"/>
              <a:t>ους νεφρούς,</a:t>
            </a:r>
            <a:endParaRPr lang="el-GR" sz="2400" dirty="0"/>
          </a:p>
          <a:p>
            <a:pPr marL="725488">
              <a:spcBef>
                <a:spcPts val="1800"/>
              </a:spcBef>
              <a:buFont typeface="Courier New" panose="02070309020205020404" pitchFamily="49" charset="0"/>
              <a:buChar char="o"/>
              <a:tabLst>
                <a:tab pos="723900" algn="l"/>
              </a:tabLst>
            </a:pPr>
            <a:r>
              <a:rPr lang="en-US" sz="2400" dirty="0" smtClean="0"/>
              <a:t>T</a:t>
            </a:r>
            <a:r>
              <a:rPr lang="el-GR" sz="2400" dirty="0" smtClean="0"/>
              <a:t>ο </a:t>
            </a:r>
            <a:r>
              <a:rPr lang="el-GR" sz="2400" dirty="0"/>
              <a:t>δέρμα και το </a:t>
            </a:r>
            <a:r>
              <a:rPr lang="el-GR" sz="2400" dirty="0" smtClean="0"/>
              <a:t>αναπνευστικό.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Αιμορραγία, 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Μετακίνηση υγρών σε τρίτο </a:t>
            </a:r>
            <a:r>
              <a:rPr lang="el-GR" sz="2400" dirty="0" smtClean="0"/>
              <a:t>χώρο.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37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Μειωμένη πρόσληψη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Έλλειψη </a:t>
            </a:r>
            <a:r>
              <a:rPr lang="el-GR" sz="2400" dirty="0" smtClean="0"/>
              <a:t>νερού, </a:t>
            </a:r>
            <a:endParaRPr lang="el-GR" sz="2400" dirty="0"/>
          </a:p>
          <a:p>
            <a:pPr marL="6985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Ναυαγοί, απουσία πόσιμου νερού </a:t>
            </a:r>
            <a:r>
              <a:rPr lang="el-GR" sz="2400" dirty="0" smtClean="0"/>
              <a:t>κλπ,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Αδυναμία </a:t>
            </a:r>
            <a:r>
              <a:rPr lang="el-GR" sz="2400" dirty="0" smtClean="0"/>
              <a:t>πρόσληψης,</a:t>
            </a:r>
            <a:endParaRPr lang="el-GR" sz="2400" dirty="0"/>
          </a:p>
          <a:p>
            <a:pPr marL="6985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Αδυναμία </a:t>
            </a:r>
            <a:r>
              <a:rPr lang="el-GR" sz="2400" dirty="0" smtClean="0"/>
              <a:t>κατάποσης,</a:t>
            </a:r>
            <a:endParaRPr lang="el-GR" sz="2400" dirty="0"/>
          </a:p>
          <a:p>
            <a:pPr marL="6985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Μειωμένο επίπεδο συνείδησης </a:t>
            </a:r>
            <a:r>
              <a:rPr lang="el-GR" sz="2400" dirty="0" smtClean="0"/>
              <a:t>κλπ.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51f7f21b2a2c8fa771ead8c211cabfd9479715e3"/>
</p:tagLst>
</file>

<file path=ppt/theme/theme1.xml><?xml version="1.0" encoding="utf-8"?>
<a:theme xmlns:a="http://schemas.openxmlformats.org/drawingml/2006/main" name="template final">
  <a:themeElements>
    <a:clrScheme name="Προσαρμοσμένο 16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7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final</Template>
  <TotalTime>12</TotalTime>
  <Words>2962</Words>
  <Application>Microsoft Office PowerPoint</Application>
  <PresentationFormat>On-screen Show (4:3)</PresentationFormat>
  <Paragraphs>546</Paragraphs>
  <Slides>70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template final</vt:lpstr>
      <vt:lpstr>OC_template_updated</vt:lpstr>
      <vt:lpstr>Χειρουργική Νοσηλευτική Ι (Θ)</vt:lpstr>
      <vt:lpstr>Ισοζύγιο υγρών</vt:lpstr>
      <vt:lpstr>Ισοζύγιο ύδατος</vt:lpstr>
      <vt:lpstr>Μέση πρόσληψη υγρών</vt:lpstr>
      <vt:lpstr>Μέση ημερήσια αποβολή υγρών</vt:lpstr>
      <vt:lpstr>Διαταραχές  ύδατος και ηλεκτρολυτών</vt:lpstr>
      <vt:lpstr>Υπογκαιμία</vt:lpstr>
      <vt:lpstr>Αιτίες υπογκαιμίας</vt:lpstr>
      <vt:lpstr>Μειωμένη πρόσληψη</vt:lpstr>
      <vt:lpstr>Απώλειες από το δέρμα</vt:lpstr>
      <vt:lpstr>Απώλειες από το αναπνευστικό</vt:lpstr>
      <vt:lpstr>Απώλειες από το γαστρεντερικό</vt:lpstr>
      <vt:lpstr>Νεφρικές απώλειες</vt:lpstr>
      <vt:lpstr>Απώλεια υγρών στον  τρίτο χώρο</vt:lpstr>
      <vt:lpstr>Απάντηση του Οργανισμού σε υπογκαιμία</vt:lpstr>
      <vt:lpstr>Κλινικές  εκδηλώσεις  υπογκαιμίας  (1 από 2)</vt:lpstr>
      <vt:lpstr>Κλινικές  εκδηλώσεις  υπογκαιμίας  (2 από 2)</vt:lpstr>
      <vt:lpstr>Εργαστηριακά ευρήματα  υπογκαιμίας</vt:lpstr>
      <vt:lpstr>Στόχοι θεραπείας</vt:lpstr>
      <vt:lpstr>Θεραπεία/ Νοσηλευτικές παρεμβάσεις  (1 από 2)</vt:lpstr>
      <vt:lpstr>Θεραπεία/ Νοσηλευτικές παρεμβάσεις  (2 από 2)</vt:lpstr>
      <vt:lpstr>Υπερογκαιμία  (περίσσεια ύδατος  ή δηλητηρίαση με ύδωρ)</vt:lpstr>
      <vt:lpstr>Αίτια υπερογκαιμίας</vt:lpstr>
      <vt:lpstr>Κλινική εικόνα υπερογκαιμίας</vt:lpstr>
      <vt:lpstr>Θεραπεία υπερογκαιμίας</vt:lpstr>
      <vt:lpstr>Οίδημα</vt:lpstr>
      <vt:lpstr>Αίτια ανάπτυξης οιδήματος</vt:lpstr>
      <vt:lpstr>Οίδημα οφειλόμενο σε αυξημένη υδροστατική πίεση</vt:lpstr>
      <vt:lpstr>Τριχοειδή αγγεία</vt:lpstr>
      <vt:lpstr>Λεμφαγγεία </vt:lpstr>
      <vt:lpstr>Οίδημα οφειλόμενο σε ελαττωμένη ογκωτική πίεση πλάσματος</vt:lpstr>
      <vt:lpstr>Οίδημα οφειλόμενο σε λεμφαγγειακή απόφραξη (Λεμφοίδημα)</vt:lpstr>
      <vt:lpstr>Λεμφοίδημα</vt:lpstr>
      <vt:lpstr>Οίδημα οφειλόμενο σε αυξημένη κολλοειδοσμωτική και οσμωτική πίεση του υγρού των ιστών</vt:lpstr>
      <vt:lpstr>Οίδημα οφειλόμενο σε αυξημένη διαπερατότητα ενδοθηλίου</vt:lpstr>
      <vt:lpstr>Θεραπεία οιδήματος</vt:lpstr>
      <vt:lpstr>Νοσηλευτική  φροντίδα ασθενή με οίδημα</vt:lpstr>
      <vt:lpstr>Νοσηλευτικές παρεμβάσεις στην αντιμετώπιση του οιδήματος</vt:lpstr>
      <vt:lpstr>Διαταραχές Ηλεκτρολυτών</vt:lpstr>
      <vt:lpstr>Διαταραχές Νατρίου</vt:lpstr>
      <vt:lpstr>Υπονατριαιμία</vt:lpstr>
      <vt:lpstr>Κλινική εικόνα υπονατριαιμίας</vt:lpstr>
      <vt:lpstr>Θεραπεία υπονατριαιμίας</vt:lpstr>
      <vt:lpstr>Υπερνατριαιμία</vt:lpstr>
      <vt:lpstr>Κλινική εικόνα υπερνατριαιμίας</vt:lpstr>
      <vt:lpstr>Θεραπεία Υπερνατριαιμίας</vt:lpstr>
      <vt:lpstr>Διαταραχές Καλίου</vt:lpstr>
      <vt:lpstr>Υποκαλιαιμία</vt:lpstr>
      <vt:lpstr>Κλινική εικόνα υποκαλιαιμίας</vt:lpstr>
      <vt:lpstr>ECG Pattern Of Hypokalemia</vt:lpstr>
      <vt:lpstr>Θεραπεία υποκαλιαιμίας</vt:lpstr>
      <vt:lpstr>Υπερκαλιαιμία</vt:lpstr>
      <vt:lpstr>Κλινική εικόνα υπερκαλιαιμίας</vt:lpstr>
      <vt:lpstr>ΗΚΓ υπερκαλιαιμίας</vt:lpstr>
      <vt:lpstr>Θεραπεία υπερκαλιαιμίας</vt:lpstr>
      <vt:lpstr>Διαταραχή Ασβεστίου</vt:lpstr>
      <vt:lpstr>Υπασβεστιαιμία</vt:lpstr>
      <vt:lpstr>Κλινική εικόνα υπασβεστιαιμίας</vt:lpstr>
      <vt:lpstr>Προβλήματα ασθενών με υπασβεστιαιμία </vt:lpstr>
      <vt:lpstr>Κλινικά σημεία υπασβετιαιμίας</vt:lpstr>
      <vt:lpstr>Θεραπεία υπασβεστιαιμίας</vt:lpstr>
      <vt:lpstr>Υπερασβεστιαιμία</vt:lpstr>
      <vt:lpstr>Θεραπεία υπερασβεστιαιμίας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Χειρουργική Νοσηλευτική Ι (Θ)</dc:title>
  <dc:creator>opencourses@teiath.gr</dc:creator>
  <cp:lastModifiedBy>alex</cp:lastModifiedBy>
  <cp:revision>8</cp:revision>
  <dcterms:created xsi:type="dcterms:W3CDTF">2014-10-15T06:28:28Z</dcterms:created>
  <dcterms:modified xsi:type="dcterms:W3CDTF">2015-04-16T08:20:46Z</dcterms:modified>
</cp:coreProperties>
</file>